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81" r:id="rId2"/>
    <p:sldId id="333" r:id="rId3"/>
    <p:sldId id="328" r:id="rId4"/>
    <p:sldId id="330" r:id="rId5"/>
    <p:sldId id="331" r:id="rId6"/>
    <p:sldId id="284" r:id="rId7"/>
    <p:sldId id="334" r:id="rId8"/>
    <p:sldId id="258" r:id="rId9"/>
    <p:sldId id="335" r:id="rId10"/>
    <p:sldId id="332" r:id="rId11"/>
    <p:sldId id="286" r:id="rId12"/>
    <p:sldId id="323" r:id="rId13"/>
    <p:sldId id="287" r:id="rId14"/>
    <p:sldId id="321" r:id="rId15"/>
    <p:sldId id="320" r:id="rId16"/>
    <p:sldId id="288" r:id="rId17"/>
    <p:sldId id="289" r:id="rId18"/>
    <p:sldId id="290" r:id="rId19"/>
    <p:sldId id="322" r:id="rId20"/>
    <p:sldId id="326" r:id="rId21"/>
    <p:sldId id="327" r:id="rId22"/>
    <p:sldId id="291" r:id="rId23"/>
    <p:sldId id="296" r:id="rId24"/>
    <p:sldId id="297" r:id="rId25"/>
    <p:sldId id="298" r:id="rId26"/>
    <p:sldId id="300" r:id="rId27"/>
    <p:sldId id="301" r:id="rId28"/>
    <p:sldId id="302" r:id="rId29"/>
    <p:sldId id="277" r:id="rId30"/>
    <p:sldId id="283" r:id="rId31"/>
    <p:sldId id="278"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28E42-124C-46C8-9EBF-541EDDEF7B43}">
          <p14:sldIdLst>
            <p14:sldId id="281"/>
            <p14:sldId id="333"/>
            <p14:sldId id="328"/>
            <p14:sldId id="330"/>
            <p14:sldId id="331"/>
            <p14:sldId id="284"/>
            <p14:sldId id="334"/>
            <p14:sldId id="258"/>
            <p14:sldId id="335"/>
            <p14:sldId id="332"/>
            <p14:sldId id="286"/>
            <p14:sldId id="323"/>
            <p14:sldId id="287"/>
            <p14:sldId id="321"/>
            <p14:sldId id="320"/>
            <p14:sldId id="288"/>
            <p14:sldId id="289"/>
            <p14:sldId id="290"/>
            <p14:sldId id="322"/>
            <p14:sldId id="326"/>
            <p14:sldId id="327"/>
            <p14:sldId id="291"/>
            <p14:sldId id="296"/>
            <p14:sldId id="297"/>
            <p14:sldId id="298"/>
            <p14:sldId id="300"/>
            <p14:sldId id="301"/>
            <p14:sldId id="302"/>
          </p14:sldIdLst>
        </p14:section>
        <p14:section name="Untitled Section" id="{73835AD6-D901-4033-B40A-B48B24DA2886}">
          <p14:sldIdLst>
            <p14:sldId id="277"/>
            <p14:sldId id="283"/>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A94D2-6FB9-9FE8-E943-28B24C9664BD}" v="5" dt="2024-06-25T05:36:53.12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P Rajarajeswari" userId="S::rajilikhitha@kluniversity.in::5b4f34a0-52db-477f-bda6-105584212942" providerId="AD" clId="Web-{045A94D2-6FB9-9FE8-E943-28B24C9664BD}"/>
    <pc:docChg chg="modSld">
      <pc:chgData name="Dr.P Rajarajeswari" userId="S::rajilikhitha@kluniversity.in::5b4f34a0-52db-477f-bda6-105584212942" providerId="AD" clId="Web-{045A94D2-6FB9-9FE8-E943-28B24C9664BD}" dt="2024-06-25T05:36:52.088" v="1" actId="20577"/>
      <pc:docMkLst>
        <pc:docMk/>
      </pc:docMkLst>
      <pc:sldChg chg="modSp">
        <pc:chgData name="Dr.P Rajarajeswari" userId="S::rajilikhitha@kluniversity.in::5b4f34a0-52db-477f-bda6-105584212942" providerId="AD" clId="Web-{045A94D2-6FB9-9FE8-E943-28B24C9664BD}" dt="2024-06-25T05:36:52.088" v="1" actId="20577"/>
        <pc:sldMkLst>
          <pc:docMk/>
          <pc:sldMk cId="2958304367" sldId="281"/>
        </pc:sldMkLst>
        <pc:spChg chg="mod">
          <ac:chgData name="Dr.P Rajarajeswari" userId="S::rajilikhitha@kluniversity.in::5b4f34a0-52db-477f-bda6-105584212942" providerId="AD" clId="Web-{045A94D2-6FB9-9FE8-E943-28B24C9664BD}" dt="2024-06-25T05:36:52.088" v="1" actId="20577"/>
          <ac:spMkLst>
            <pc:docMk/>
            <pc:sldMk cId="2958304367" sldId="281"/>
            <ac:spMk id="2" creationId="{BDA69B8D-BF65-4ADD-F76F-77EA72FFCB8F}"/>
          </ac:spMkLst>
        </pc:spChg>
      </pc:sldChg>
    </pc:docChg>
  </pc:docChgLst>
  <pc:docChgLst>
    <pc:chgData name="Dr.K.Swathi" userId="S::dr.kswathi@kluniversity.in::ccdd9174-e0cd-4815-b0c6-8062f28da832" providerId="AD" clId="Web-{5CDF09D2-C37B-A409-CE80-2D333CE16FC3}"/>
    <pc:docChg chg="addSld delSld modSld modSection">
      <pc:chgData name="Dr.K.Swathi" userId="S::dr.kswathi@kluniversity.in::ccdd9174-e0cd-4815-b0c6-8062f28da832" providerId="AD" clId="Web-{5CDF09D2-C37B-A409-CE80-2D333CE16FC3}" dt="2024-06-18T09:15:00.469" v="23" actId="1076"/>
      <pc:docMkLst>
        <pc:docMk/>
      </pc:docMkLst>
      <pc:sldChg chg="modSp">
        <pc:chgData name="Dr.K.Swathi" userId="S::dr.kswathi@kluniversity.in::ccdd9174-e0cd-4815-b0c6-8062f28da832" providerId="AD" clId="Web-{5CDF09D2-C37B-A409-CE80-2D333CE16FC3}" dt="2024-06-18T08:33:38.315" v="17" actId="20577"/>
        <pc:sldMkLst>
          <pc:docMk/>
          <pc:sldMk cId="2958304367" sldId="281"/>
        </pc:sldMkLst>
        <pc:spChg chg="mod">
          <ac:chgData name="Dr.K.Swathi" userId="S::dr.kswathi@kluniversity.in::ccdd9174-e0cd-4815-b0c6-8062f28da832" providerId="AD" clId="Web-{5CDF09D2-C37B-A409-CE80-2D333CE16FC3}" dt="2024-06-18T08:33:38.315" v="17" actId="20577"/>
          <ac:spMkLst>
            <pc:docMk/>
            <pc:sldMk cId="2958304367" sldId="281"/>
            <ac:spMk id="2" creationId="{BDA69B8D-BF65-4ADD-F76F-77EA72FFCB8F}"/>
          </ac:spMkLst>
        </pc:spChg>
        <pc:spChg chg="mod">
          <ac:chgData name="Dr.K.Swathi" userId="S::dr.kswathi@kluniversity.in::ccdd9174-e0cd-4815-b0c6-8062f28da832" providerId="AD" clId="Web-{5CDF09D2-C37B-A409-CE80-2D333CE16FC3}" dt="2024-06-18T08:33:29.127" v="13" actId="20577"/>
          <ac:spMkLst>
            <pc:docMk/>
            <pc:sldMk cId="2958304367" sldId="281"/>
            <ac:spMk id="3" creationId="{5F640656-3048-2A08-BF39-81705306F79A}"/>
          </ac:spMkLst>
        </pc:spChg>
      </pc:sldChg>
      <pc:sldChg chg="modSp">
        <pc:chgData name="Dr.K.Swathi" userId="S::dr.kswathi@kluniversity.in::ccdd9174-e0cd-4815-b0c6-8062f28da832" providerId="AD" clId="Web-{5CDF09D2-C37B-A409-CE80-2D333CE16FC3}" dt="2024-06-18T09:15:00.469" v="23" actId="1076"/>
        <pc:sldMkLst>
          <pc:docMk/>
          <pc:sldMk cId="3920410709" sldId="291"/>
        </pc:sldMkLst>
        <pc:spChg chg="mod">
          <ac:chgData name="Dr.K.Swathi" userId="S::dr.kswathi@kluniversity.in::ccdd9174-e0cd-4815-b0c6-8062f28da832" providerId="AD" clId="Web-{5CDF09D2-C37B-A409-CE80-2D333CE16FC3}" dt="2024-06-18T09:15:00.469" v="23" actId="1076"/>
          <ac:spMkLst>
            <pc:docMk/>
            <pc:sldMk cId="3920410709" sldId="291"/>
            <ac:spMk id="3" creationId="{00000000-0000-0000-0000-000000000000}"/>
          </ac:spMkLst>
        </pc:spChg>
      </pc:sldChg>
      <pc:sldChg chg="new del">
        <pc:chgData name="Dr.K.Swathi" userId="S::dr.kswathi@kluniversity.in::ccdd9174-e0cd-4815-b0c6-8062f28da832" providerId="AD" clId="Web-{5CDF09D2-C37B-A409-CE80-2D333CE16FC3}" dt="2024-06-18T08:34:23.363" v="19"/>
        <pc:sldMkLst>
          <pc:docMk/>
          <pc:sldMk cId="1238590774" sldId="336"/>
        </pc:sldMkLst>
      </pc:sldChg>
    </pc:docChg>
  </pc:docChgLst>
  <pc:docChgLst>
    <pc:chgData clId="Web-{5CDF09D2-C37B-A409-CE80-2D333CE16FC3}"/>
    <pc:docChg chg="modSld">
      <pc:chgData name="" userId="" providerId="" clId="Web-{5CDF09D2-C37B-A409-CE80-2D333CE16FC3}" dt="2024-06-18T08:33:11.829" v="2" actId="20577"/>
      <pc:docMkLst>
        <pc:docMk/>
      </pc:docMkLst>
      <pc:sldChg chg="modSp">
        <pc:chgData name="" userId="" providerId="" clId="Web-{5CDF09D2-C37B-A409-CE80-2D333CE16FC3}" dt="2024-06-18T08:33:11.829" v="2" actId="20577"/>
        <pc:sldMkLst>
          <pc:docMk/>
          <pc:sldMk cId="2958304367" sldId="281"/>
        </pc:sldMkLst>
        <pc:spChg chg="mod">
          <ac:chgData name="" userId="" providerId="" clId="Web-{5CDF09D2-C37B-A409-CE80-2D333CE16FC3}" dt="2024-06-18T08:33:11.829" v="2" actId="20577"/>
          <ac:spMkLst>
            <pc:docMk/>
            <pc:sldMk cId="2958304367" sldId="281"/>
            <ac:spMk id="3" creationId="{5F640656-3048-2A08-BF39-81705306F79A}"/>
          </ac:spMkLst>
        </pc:spChg>
      </pc:sldChg>
    </pc:docChg>
  </pc:docChgLst>
  <pc:docChgLst>
    <pc:chgData clId="Web-{045A94D2-6FB9-9FE8-E943-28B24C9664BD}"/>
    <pc:docChg chg="modSld">
      <pc:chgData name="" userId="" providerId="" clId="Web-{045A94D2-6FB9-9FE8-E943-28B24C9664BD}" dt="2024-06-25T05:36:44.151" v="1" actId="20577"/>
      <pc:docMkLst>
        <pc:docMk/>
      </pc:docMkLst>
      <pc:sldChg chg="modSp">
        <pc:chgData name="" userId="" providerId="" clId="Web-{045A94D2-6FB9-9FE8-E943-28B24C9664BD}" dt="2024-06-25T05:36:44.151" v="1" actId="20577"/>
        <pc:sldMkLst>
          <pc:docMk/>
          <pc:sldMk cId="2958304367" sldId="281"/>
        </pc:sldMkLst>
        <pc:spChg chg="mod">
          <ac:chgData name="" userId="" providerId="" clId="Web-{045A94D2-6FB9-9FE8-E943-28B24C9664BD}" dt="2024-06-25T05:36:44.151" v="1" actId="20577"/>
          <ac:spMkLst>
            <pc:docMk/>
            <pc:sldMk cId="2958304367" sldId="281"/>
            <ac:spMk id="3" creationId="{5F640656-3048-2A08-BF39-81705306F7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24-06-2024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a-star-a-search-algorithm-eb495fb156bb" TargetMode="External"/><Relationship Id="rId2" Type="http://schemas.openxmlformats.org/officeDocument/2006/relationships/hyperlink" Target="https://www.virtusa.com/digital-themes/heuristic-search-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p:txBody>
          <a:bodyPr>
            <a:normAutofit/>
          </a:bodyPr>
          <a:lstStyle/>
          <a:p>
            <a:r>
              <a:rPr lang="en-US" sz="3600" dirty="0"/>
              <a:t>Artificial intelligence &amp;</a:t>
            </a:r>
            <a:br>
              <a:rPr lang="en-US" sz="3600" dirty="0"/>
            </a:br>
            <a:r>
              <a:rPr lang="en-US" sz="3600" dirty="0"/>
              <a:t> machine learning</a:t>
            </a:r>
            <a:endParaRPr lang="en-US"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2417780" y="3531204"/>
            <a:ext cx="8637072" cy="1793831"/>
          </a:xfrm>
        </p:spPr>
        <p:txBody>
          <a:bodyPr vert="horz" lIns="91440" tIns="91440" rIns="91440" bIns="91440" rtlCol="0" anchor="t">
            <a:normAutofit/>
          </a:bodyPr>
          <a:lstStyle/>
          <a:p>
            <a:pPr lvl="0" algn="ctr"/>
            <a:r>
              <a:rPr lang="en-US" sz="2400" dirty="0"/>
              <a:t>Topic:  </a:t>
            </a:r>
            <a:r>
              <a:rPr lang="en-IN" sz="2400" dirty="0"/>
              <a:t>Knowledge Representation Techniques </a:t>
            </a:r>
          </a:p>
          <a:p>
            <a:pPr lvl="0" algn="ctr"/>
            <a:endParaRPr lang="en-IN" sz="2400" dirty="0"/>
          </a:p>
          <a:p>
            <a:endParaRPr lang="en-US" dirty="0"/>
          </a:p>
        </p:txBody>
      </p:sp>
    </p:spTree>
    <p:extLst>
      <p:ext uri="{BB962C8B-B14F-4D97-AF65-F5344CB8AC3E}">
        <p14:creationId xmlns:p14="http://schemas.microsoft.com/office/powerpoint/2010/main" val="295830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0F8-347B-4187-912A-3B817CF3B9F6}"/>
              </a:ext>
            </a:extLst>
          </p:cNvPr>
          <p:cNvSpPr>
            <a:spLocks noGrp="1"/>
          </p:cNvSpPr>
          <p:nvPr>
            <p:ph type="title"/>
          </p:nvPr>
        </p:nvSpPr>
        <p:spPr/>
        <p:txBody>
          <a:bodyPr/>
          <a:lstStyle/>
          <a:p>
            <a:r>
              <a:rPr lang="en-US" dirty="0">
                <a:solidFill>
                  <a:srgbClr val="C00000"/>
                </a:solidFill>
                <a:cs typeface="Times New Roman" pitchFamily="18" charset="0"/>
              </a:rPr>
              <a:t>Logical Representation…</a:t>
            </a:r>
            <a:endParaRPr lang="en-IN" dirty="0"/>
          </a:p>
        </p:txBody>
      </p:sp>
      <p:sp>
        <p:nvSpPr>
          <p:cNvPr id="3" name="Content Placeholder 2">
            <a:extLst>
              <a:ext uri="{FF2B5EF4-FFF2-40B4-BE49-F238E27FC236}">
                <a16:creationId xmlns:a16="http://schemas.microsoft.com/office/drawing/2014/main" id="{D427AC63-CAE0-43B3-938D-A7F6C3C14420}"/>
              </a:ext>
            </a:extLst>
          </p:cNvPr>
          <p:cNvSpPr>
            <a:spLocks noGrp="1"/>
          </p:cNvSpPr>
          <p:nvPr>
            <p:ph idx="1"/>
          </p:nvPr>
        </p:nvSpPr>
        <p:spPr>
          <a:xfrm>
            <a:off x="1451579" y="1917120"/>
            <a:ext cx="9603275" cy="3450613"/>
          </a:xfrm>
        </p:spPr>
        <p:txBody>
          <a:bodyPr/>
          <a:lstStyle/>
          <a:p>
            <a:pPr algn="l"/>
            <a:r>
              <a:rPr lang="en-US" b="1" i="0" dirty="0">
                <a:solidFill>
                  <a:srgbClr val="4A4A4A"/>
                </a:solidFill>
                <a:effectLst/>
                <a:latin typeface="Open Sans"/>
              </a:rPr>
              <a:t>Advantages:</a:t>
            </a:r>
            <a:endParaRPr lang="en-US" b="0" i="0" dirty="0">
              <a:solidFill>
                <a:srgbClr val="4A4A4A"/>
              </a:solidFill>
              <a:effectLst/>
              <a:latin typeface="Open Sans"/>
            </a:endParaRPr>
          </a:p>
          <a:p>
            <a:pPr lvl="1"/>
            <a:r>
              <a:rPr lang="en-US" b="0" i="0" dirty="0">
                <a:solidFill>
                  <a:srgbClr val="4A4A4A"/>
                </a:solidFill>
                <a:effectLst/>
                <a:latin typeface="Open Sans"/>
              </a:rPr>
              <a:t>Logical representation helps to perform logical reasoning.</a:t>
            </a:r>
          </a:p>
          <a:p>
            <a:pPr lvl="1"/>
            <a:r>
              <a:rPr lang="en-US" b="0" i="0" dirty="0">
                <a:solidFill>
                  <a:srgbClr val="4A4A4A"/>
                </a:solidFill>
                <a:effectLst/>
                <a:latin typeface="Open Sans"/>
              </a:rPr>
              <a:t>This representation is the basis for the programming languages.</a:t>
            </a:r>
          </a:p>
          <a:p>
            <a:pPr algn="l"/>
            <a:r>
              <a:rPr lang="en-US" b="1" i="0" dirty="0">
                <a:solidFill>
                  <a:srgbClr val="4A4A4A"/>
                </a:solidFill>
                <a:effectLst/>
                <a:latin typeface="Open Sans"/>
              </a:rPr>
              <a:t>Disadvantages:</a:t>
            </a:r>
            <a:endParaRPr lang="en-US" b="0" i="0" dirty="0">
              <a:solidFill>
                <a:srgbClr val="4A4A4A"/>
              </a:solidFill>
              <a:effectLst/>
              <a:latin typeface="Open Sans"/>
            </a:endParaRPr>
          </a:p>
          <a:p>
            <a:pPr lvl="1"/>
            <a:r>
              <a:rPr lang="en-US" b="0" i="0" dirty="0">
                <a:solidFill>
                  <a:srgbClr val="4A4A4A"/>
                </a:solidFill>
                <a:effectLst/>
                <a:latin typeface="Open Sans"/>
              </a:rPr>
              <a:t>Logical representations have some restrictions and are challenging to work with.</a:t>
            </a:r>
          </a:p>
          <a:p>
            <a:pPr lvl="1"/>
            <a:r>
              <a:rPr lang="en-US" b="0" i="0" dirty="0">
                <a:solidFill>
                  <a:srgbClr val="4A4A4A"/>
                </a:solidFill>
                <a:effectLst/>
                <a:latin typeface="Open Sans"/>
              </a:rPr>
              <a:t>This technique may not be very natural, and inference may not be very efficient.</a:t>
            </a:r>
          </a:p>
          <a:p>
            <a:endParaRPr lang="en-IN" dirty="0"/>
          </a:p>
        </p:txBody>
      </p:sp>
      <p:sp>
        <p:nvSpPr>
          <p:cNvPr id="4" name="Slide Number Placeholder 3">
            <a:extLst>
              <a:ext uri="{FF2B5EF4-FFF2-40B4-BE49-F238E27FC236}">
                <a16:creationId xmlns:a16="http://schemas.microsoft.com/office/drawing/2014/main" id="{27831358-4464-4DAE-BFA0-C0930CF6CBCC}"/>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12274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Propositional Logic</a:t>
            </a:r>
          </a:p>
        </p:txBody>
      </p:sp>
      <p:sp>
        <p:nvSpPr>
          <p:cNvPr id="3" name="Content Placeholder 2"/>
          <p:cNvSpPr>
            <a:spLocks noGrp="1"/>
          </p:cNvSpPr>
          <p:nvPr>
            <p:ph idx="1"/>
          </p:nvPr>
        </p:nvSpPr>
        <p:spPr>
          <a:xfrm>
            <a:off x="1300100" y="1853754"/>
            <a:ext cx="9906232" cy="3727342"/>
          </a:xfrm>
        </p:spPr>
        <p:txBody>
          <a:bodyPr>
            <a:noAutofit/>
          </a:bodyPr>
          <a:lstStyle/>
          <a:p>
            <a:r>
              <a:rPr lang="en-US" dirty="0"/>
              <a:t>Represent real world facts as logical propositions written as Well Formed Formula (</a:t>
            </a:r>
            <a:r>
              <a:rPr lang="en-US" dirty="0" err="1"/>
              <a:t>Wffs</a:t>
            </a:r>
            <a:r>
              <a:rPr lang="en-US" dirty="0"/>
              <a:t>). </a:t>
            </a:r>
          </a:p>
          <a:p>
            <a:r>
              <a:rPr lang="en-US" dirty="0"/>
              <a:t>Simple to deal with.</a:t>
            </a:r>
          </a:p>
          <a:p>
            <a:r>
              <a:rPr lang="en-US" dirty="0"/>
              <a:t>A decision procedure exists for it.</a:t>
            </a:r>
          </a:p>
          <a:p>
            <a:pPr marL="914400" lvl="2" indent="0">
              <a:buNone/>
            </a:pPr>
            <a:r>
              <a:rPr lang="en-US" altLang="en-US" sz="2000" b="1" u="sng" dirty="0"/>
              <a:t>Facts</a:t>
            </a:r>
            <a:r>
              <a:rPr lang="en-US" altLang="en-US" sz="2000" b="1" dirty="0"/>
              <a:t>					</a:t>
            </a:r>
            <a:r>
              <a:rPr lang="en-US" altLang="en-US" sz="2000" b="1" u="sng" dirty="0"/>
              <a:t>Propositional logic</a:t>
            </a:r>
            <a:endParaRPr lang="en-US" altLang="en-US" sz="2000" b="1" dirty="0"/>
          </a:p>
          <a:p>
            <a:pPr marL="914400" lvl="2" indent="0">
              <a:buNone/>
            </a:pPr>
            <a:r>
              <a:rPr lang="en-US" altLang="en-US" sz="2000" dirty="0"/>
              <a:t>it is raining				RAINING</a:t>
            </a:r>
          </a:p>
          <a:p>
            <a:pPr marL="914400" lvl="2" indent="0">
              <a:buNone/>
            </a:pPr>
            <a:r>
              <a:rPr lang="en-US" altLang="en-US" sz="2000" dirty="0"/>
              <a:t>it is sunny				SUNNY</a:t>
            </a:r>
          </a:p>
          <a:p>
            <a:pPr marL="914400" lvl="2" indent="0">
              <a:buNone/>
            </a:pPr>
            <a:r>
              <a:rPr lang="en-US" altLang="en-US" sz="2000" dirty="0"/>
              <a:t>it is windy				WINDY</a:t>
            </a:r>
          </a:p>
          <a:p>
            <a:pPr marL="914400" lvl="2" indent="0">
              <a:buNone/>
            </a:pPr>
            <a:r>
              <a:rPr lang="en-US" altLang="en-US" sz="2000" dirty="0"/>
              <a:t>if it is raining, then it is not sunny		RAINING </a:t>
            </a:r>
            <a:r>
              <a:rPr lang="en-US" altLang="en-US" sz="2000" dirty="0">
                <a:sym typeface="Symbol" panose="05050102010706020507" pitchFamily="18" charset="2"/>
              </a:rPr>
              <a:t></a:t>
            </a:r>
            <a:r>
              <a:rPr lang="en-US" altLang="en-US" sz="2000" dirty="0"/>
              <a:t> </a:t>
            </a:r>
            <a:r>
              <a:rPr lang="en-US" altLang="en-US" sz="2000" dirty="0">
                <a:sym typeface="Symbol" panose="05050102010706020507" pitchFamily="18" charset="2"/>
              </a:rPr>
              <a:t></a:t>
            </a:r>
            <a:r>
              <a:rPr lang="en-US" altLang="en-US" sz="2000" dirty="0"/>
              <a:t> SUNNY</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111411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CC6D-742E-42C6-8151-AD453505E88A}"/>
              </a:ext>
            </a:extLst>
          </p:cNvPr>
          <p:cNvSpPr>
            <a:spLocks noGrp="1"/>
          </p:cNvSpPr>
          <p:nvPr>
            <p:ph type="title"/>
          </p:nvPr>
        </p:nvSpPr>
        <p:spPr/>
        <p:txBody>
          <a:bodyPr>
            <a:normAutofit/>
          </a:bodyPr>
          <a:lstStyle/>
          <a:p>
            <a:r>
              <a:rPr lang="en-US" b="0" i="0" dirty="0">
                <a:solidFill>
                  <a:srgbClr val="610B4B"/>
                </a:solidFill>
                <a:effectLst/>
                <a:latin typeface="erdana"/>
              </a:rPr>
              <a:t>summarized table for Propositional Logic Connectives</a:t>
            </a:r>
            <a:endParaRPr lang="en-IN" dirty="0"/>
          </a:p>
        </p:txBody>
      </p:sp>
      <p:sp>
        <p:nvSpPr>
          <p:cNvPr id="4" name="Slide Number Placeholder 3">
            <a:extLst>
              <a:ext uri="{FF2B5EF4-FFF2-40B4-BE49-F238E27FC236}">
                <a16:creationId xmlns:a16="http://schemas.microsoft.com/office/drawing/2014/main" id="{58C157A1-16FE-48C2-80A9-BAF1F110021F}"/>
              </a:ext>
            </a:extLst>
          </p:cNvPr>
          <p:cNvSpPr>
            <a:spLocks noGrp="1"/>
          </p:cNvSpPr>
          <p:nvPr>
            <p:ph type="sldNum" sz="quarter" idx="12"/>
          </p:nvPr>
        </p:nvSpPr>
        <p:spPr/>
        <p:txBody>
          <a:bodyPr/>
          <a:lstStyle/>
          <a:p>
            <a:fld id="{CBABCCC1-BF11-4F37-963E-1BCD5B23FD72}" type="slidenum">
              <a:rPr lang="en-IN" smtClean="0"/>
              <a:t>12</a:t>
            </a:fld>
            <a:endParaRPr lang="en-IN"/>
          </a:p>
        </p:txBody>
      </p:sp>
      <p:pic>
        <p:nvPicPr>
          <p:cNvPr id="1026" name="Picture 2" descr="Propositional logic in Artificial intelligence">
            <a:extLst>
              <a:ext uri="{FF2B5EF4-FFF2-40B4-BE49-F238E27FC236}">
                <a16:creationId xmlns:a16="http://schemas.microsoft.com/office/drawing/2014/main" id="{441562DB-96CC-47DE-A6D9-B717DBF65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336" y="1990164"/>
            <a:ext cx="8903325" cy="262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9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Propositional Logic</a:t>
            </a:r>
          </a:p>
        </p:txBody>
      </p:sp>
      <p:sp>
        <p:nvSpPr>
          <p:cNvPr id="3" name="Content Placeholder 2"/>
          <p:cNvSpPr>
            <a:spLocks noGrp="1"/>
          </p:cNvSpPr>
          <p:nvPr>
            <p:ph idx="1"/>
          </p:nvPr>
        </p:nvSpPr>
        <p:spPr>
          <a:xfrm>
            <a:off x="877170" y="1853755"/>
            <a:ext cx="10606619" cy="4322928"/>
          </a:xfrm>
        </p:spPr>
        <p:txBody>
          <a:bodyPr>
            <a:noAutofit/>
          </a:bodyPr>
          <a:lstStyle/>
          <a:p>
            <a:pPr algn="just">
              <a:lnSpc>
                <a:spcPct val="100000"/>
              </a:lnSpc>
            </a:pPr>
            <a:r>
              <a:rPr lang="en-US" sz="2400" dirty="0"/>
              <a:t>The propositional logic symbols and sentences:</a:t>
            </a:r>
          </a:p>
          <a:p>
            <a:pPr lvl="1">
              <a:lnSpc>
                <a:spcPct val="100000"/>
              </a:lnSpc>
            </a:pPr>
            <a:r>
              <a:rPr lang="en-US" sz="2400" dirty="0"/>
              <a:t>If S is a sentence, </a:t>
            </a:r>
            <a:r>
              <a:rPr lang="en-US" altLang="en-US" sz="2400" dirty="0">
                <a:sym typeface="Symbol" panose="05050102010706020507" pitchFamily="18" charset="2"/>
              </a:rPr>
              <a:t> S </a:t>
            </a:r>
            <a:r>
              <a:rPr lang="en-US" sz="2400" dirty="0"/>
              <a:t>is a sentence (</a:t>
            </a:r>
            <a:r>
              <a:rPr lang="en-US" sz="2400" b="1" i="1" dirty="0"/>
              <a:t>negation</a:t>
            </a:r>
            <a:r>
              <a:rPr lang="en-US" sz="2400" dirty="0"/>
              <a:t>) (</a:t>
            </a:r>
            <a:r>
              <a:rPr lang="en-US" altLang="en-US" sz="2400" dirty="0">
                <a:sym typeface="Symbol" panose="05050102010706020507" pitchFamily="18" charset="2"/>
              </a:rPr>
              <a:t></a:t>
            </a:r>
            <a:r>
              <a:rPr lang="en-US" altLang="en-US" sz="2400" dirty="0"/>
              <a:t>S is true </a:t>
            </a:r>
            <a:r>
              <a:rPr lang="en-US" altLang="en-US" sz="2400" dirty="0" err="1"/>
              <a:t>iff</a:t>
            </a:r>
            <a:r>
              <a:rPr lang="en-US" altLang="en-US" sz="2400" dirty="0"/>
              <a:t> S is false </a:t>
            </a:r>
            <a:r>
              <a:rPr lang="en-US" sz="2400" dirty="0"/>
              <a:t>)</a:t>
            </a:r>
          </a:p>
          <a:p>
            <a:pPr lvl="1">
              <a:lnSpc>
                <a:spcPct val="100000"/>
              </a:lnSpc>
            </a:pPr>
            <a:r>
              <a:rPr lang="en-US" sz="2400" dirty="0"/>
              <a:t>If S1 and S2 are sentences, S1</a:t>
            </a:r>
            <a:r>
              <a:rPr lang="en-US" altLang="en-US" sz="2400" dirty="0"/>
              <a:t> </a:t>
            </a:r>
            <a:r>
              <a:rPr lang="en-US" altLang="en-US" sz="2400" dirty="0">
                <a:sym typeface="Symbol" panose="05050102010706020507" pitchFamily="18" charset="2"/>
              </a:rPr>
              <a:t></a:t>
            </a:r>
            <a:r>
              <a:rPr lang="en-US" altLang="en-US" sz="2400" dirty="0"/>
              <a:t> </a:t>
            </a:r>
            <a:r>
              <a:rPr lang="en-US" sz="2400" dirty="0"/>
              <a:t>S2 is a sentence (</a:t>
            </a:r>
            <a:r>
              <a:rPr lang="en-US" sz="2400" b="1" i="1" dirty="0"/>
              <a:t>conjunction</a:t>
            </a:r>
            <a:r>
              <a:rPr lang="en-US" sz="2400" dirty="0"/>
              <a:t>)                 </a:t>
            </a:r>
            <a:r>
              <a:rPr lang="en-US" altLang="en-US" sz="2400" dirty="0"/>
              <a:t>S</a:t>
            </a:r>
            <a:r>
              <a:rPr lang="en-US" altLang="en-US" sz="2400" baseline="-25000" dirty="0"/>
              <a:t>1</a:t>
            </a:r>
            <a:r>
              <a:rPr lang="en-US" altLang="en-US" sz="2400" dirty="0">
                <a:sym typeface="Symbol" panose="05050102010706020507" pitchFamily="18" charset="2"/>
              </a:rPr>
              <a:t></a:t>
            </a:r>
            <a:r>
              <a:rPr lang="en-US" altLang="en-US" sz="2400" dirty="0"/>
              <a:t>S</a:t>
            </a:r>
            <a:r>
              <a:rPr lang="en-US" altLang="en-US" sz="2400" baseline="-25000" dirty="0"/>
              <a:t>2</a:t>
            </a:r>
            <a:r>
              <a:rPr lang="en-US" altLang="en-US" sz="2400" dirty="0"/>
              <a:t> is true </a:t>
            </a:r>
            <a:r>
              <a:rPr lang="en-US" altLang="en-US" sz="2400" dirty="0" err="1"/>
              <a:t>iff</a:t>
            </a:r>
            <a:r>
              <a:rPr lang="en-US" altLang="en-US" sz="2400" dirty="0"/>
              <a:t> S</a:t>
            </a:r>
            <a:r>
              <a:rPr lang="en-US" altLang="en-US" sz="2400" baseline="-25000" dirty="0"/>
              <a:t>1</a:t>
            </a:r>
            <a:r>
              <a:rPr lang="en-US" altLang="en-US" sz="2400" dirty="0"/>
              <a:t> is true and S</a:t>
            </a:r>
            <a:r>
              <a:rPr lang="en-US" altLang="en-US" sz="2400" baseline="-25000" dirty="0"/>
              <a:t>2</a:t>
            </a:r>
            <a:r>
              <a:rPr lang="en-US" altLang="en-US" sz="2400" dirty="0"/>
              <a:t> is true</a:t>
            </a:r>
          </a:p>
          <a:p>
            <a:pPr lvl="1">
              <a:lnSpc>
                <a:spcPct val="100000"/>
              </a:lnSpc>
            </a:pPr>
            <a:r>
              <a:rPr lang="en-US" sz="2400" dirty="0"/>
              <a:t>If S1 and S2 are sentences, S1</a:t>
            </a:r>
            <a:r>
              <a:rPr lang="en-US" altLang="en-US" sz="2400" dirty="0"/>
              <a:t> </a:t>
            </a:r>
            <a:r>
              <a:rPr lang="en-US" altLang="en-US" sz="2400" dirty="0">
                <a:sym typeface="Symbol" panose="05050102010706020507" pitchFamily="18" charset="2"/>
              </a:rPr>
              <a:t></a:t>
            </a:r>
            <a:r>
              <a:rPr lang="en-US" altLang="en-US" sz="2400" dirty="0"/>
              <a:t> </a:t>
            </a:r>
            <a:r>
              <a:rPr lang="en-US" sz="2400" dirty="0"/>
              <a:t>S2 is a sentence (</a:t>
            </a:r>
            <a:r>
              <a:rPr lang="en-US" sz="2400" b="1" i="1" dirty="0"/>
              <a:t>disjunction</a:t>
            </a:r>
            <a:r>
              <a:rPr lang="en-US" sz="2400" dirty="0"/>
              <a:t>)                  </a:t>
            </a:r>
            <a:r>
              <a:rPr lang="en-US" altLang="en-US" sz="2400" dirty="0"/>
              <a:t>S</a:t>
            </a:r>
            <a:r>
              <a:rPr lang="en-US" altLang="en-US" sz="2400" baseline="-25000" dirty="0"/>
              <a:t>1</a:t>
            </a:r>
            <a:r>
              <a:rPr lang="en-US" altLang="en-US" sz="2400" dirty="0">
                <a:sym typeface="Symbol" panose="05050102010706020507" pitchFamily="18" charset="2"/>
              </a:rPr>
              <a:t></a:t>
            </a:r>
            <a:r>
              <a:rPr lang="en-US" altLang="en-US" sz="2400" dirty="0"/>
              <a:t>S</a:t>
            </a:r>
            <a:r>
              <a:rPr lang="en-US" altLang="en-US" sz="2400" baseline="-25000" dirty="0"/>
              <a:t>2</a:t>
            </a:r>
            <a:r>
              <a:rPr lang="en-US" altLang="en-US" sz="2400" dirty="0"/>
              <a:t> is true </a:t>
            </a:r>
            <a:r>
              <a:rPr lang="en-US" altLang="en-US" sz="2400" dirty="0" err="1"/>
              <a:t>iff</a:t>
            </a:r>
            <a:r>
              <a:rPr lang="en-US" altLang="en-US" sz="2400" dirty="0"/>
              <a:t> S</a:t>
            </a:r>
            <a:r>
              <a:rPr lang="en-US" altLang="en-US" sz="2400" baseline="-25000" dirty="0"/>
              <a:t>1</a:t>
            </a:r>
            <a:r>
              <a:rPr lang="en-US" altLang="en-US" sz="2400" dirty="0"/>
              <a:t> is true or S</a:t>
            </a:r>
            <a:r>
              <a:rPr lang="en-US" altLang="en-US" sz="2400" baseline="-25000" dirty="0"/>
              <a:t>2</a:t>
            </a:r>
            <a:r>
              <a:rPr lang="en-US" altLang="en-US" sz="2400" dirty="0"/>
              <a:t> is true</a:t>
            </a:r>
          </a:p>
          <a:p>
            <a:pPr lvl="1">
              <a:lnSpc>
                <a:spcPct val="100000"/>
              </a:lnSpc>
            </a:pPr>
            <a:r>
              <a:rPr lang="en-US" sz="2400" dirty="0"/>
              <a:t>If S1 and S2 are sentences, S1</a:t>
            </a:r>
            <a:r>
              <a:rPr lang="en-US" altLang="en-US" sz="2400" dirty="0"/>
              <a:t> </a:t>
            </a:r>
            <a:r>
              <a:rPr lang="en-US" altLang="en-US" sz="2400" dirty="0">
                <a:sym typeface="Symbol" panose="05050102010706020507" pitchFamily="18" charset="2"/>
              </a:rPr>
              <a:t></a:t>
            </a:r>
            <a:r>
              <a:rPr lang="en-US" altLang="en-US" sz="2400" dirty="0"/>
              <a:t> </a:t>
            </a:r>
            <a:r>
              <a:rPr lang="en-US" sz="2400" dirty="0"/>
              <a:t>S2 is a sentence (</a:t>
            </a:r>
            <a:r>
              <a:rPr lang="en-US" sz="2400" b="1" i="1" dirty="0"/>
              <a:t>implication</a:t>
            </a:r>
            <a:r>
              <a:rPr lang="en-US" sz="2400" dirty="0"/>
              <a:t>) 	S1</a:t>
            </a:r>
            <a:r>
              <a:rPr lang="en-US" altLang="en-US" sz="2400" dirty="0">
                <a:sym typeface="Symbol" panose="05050102010706020507" pitchFamily="18" charset="2"/>
              </a:rPr>
              <a:t></a:t>
            </a:r>
            <a:r>
              <a:rPr lang="en-US" sz="2400" dirty="0"/>
              <a:t>S2 is true </a:t>
            </a:r>
            <a:r>
              <a:rPr lang="en-US" sz="2400" dirty="0" err="1"/>
              <a:t>iff</a:t>
            </a:r>
            <a:r>
              <a:rPr lang="en-US" sz="2400" dirty="0"/>
              <a:t> </a:t>
            </a:r>
            <a:r>
              <a:rPr lang="en-US" altLang="en-US" sz="2400" dirty="0"/>
              <a:t>S</a:t>
            </a:r>
            <a:r>
              <a:rPr lang="en-US" altLang="en-US" sz="2400" baseline="-25000" dirty="0"/>
              <a:t>1</a:t>
            </a:r>
            <a:r>
              <a:rPr lang="en-US" sz="2400" dirty="0"/>
              <a:t> is false or </a:t>
            </a:r>
            <a:r>
              <a:rPr lang="en-US" altLang="en-US" sz="2400" dirty="0"/>
              <a:t>S</a:t>
            </a:r>
            <a:r>
              <a:rPr lang="en-US" altLang="en-US" sz="2400" baseline="-25000" dirty="0"/>
              <a:t>2</a:t>
            </a:r>
            <a:r>
              <a:rPr lang="en-US" sz="2400" dirty="0"/>
              <a:t> is true </a:t>
            </a:r>
            <a:r>
              <a:rPr lang="en-US" sz="2400" dirty="0" err="1"/>
              <a:t>i.e</a:t>
            </a:r>
            <a:r>
              <a:rPr lang="en-US" sz="2400" dirty="0"/>
              <a:t>,  S1 </a:t>
            </a:r>
            <a:r>
              <a:rPr lang="en-US" altLang="en-US" sz="2400" dirty="0">
                <a:sym typeface="Symbol" panose="05050102010706020507" pitchFamily="18" charset="2"/>
              </a:rPr>
              <a:t></a:t>
            </a:r>
            <a:r>
              <a:rPr lang="en-US" sz="2400" dirty="0"/>
              <a:t> S2 is false </a:t>
            </a:r>
            <a:r>
              <a:rPr lang="en-US" sz="2400" dirty="0" err="1"/>
              <a:t>iff</a:t>
            </a:r>
            <a:r>
              <a:rPr lang="en-US" sz="2400" dirty="0"/>
              <a:t>, S1 is true and S2 is false</a:t>
            </a:r>
          </a:p>
          <a:p>
            <a:pPr lvl="1">
              <a:lnSpc>
                <a:spcPct val="100000"/>
              </a:lnSpc>
            </a:pPr>
            <a:r>
              <a:rPr lang="en-US" sz="2400" dirty="0"/>
              <a:t>If S1 and S2 are sentences, S1 </a:t>
            </a:r>
            <a:r>
              <a:rPr lang="en-US" altLang="en-US" sz="2400" dirty="0">
                <a:sym typeface="Symbol" panose="05050102010706020507" pitchFamily="18" charset="2"/>
              </a:rPr>
              <a:t></a:t>
            </a:r>
            <a:r>
              <a:rPr lang="en-US" sz="2400" dirty="0"/>
              <a:t> S2 is a sentence (</a:t>
            </a:r>
            <a:r>
              <a:rPr lang="en-US" sz="2400" b="1" i="1" dirty="0"/>
              <a:t>bi-conditional</a:t>
            </a:r>
            <a:r>
              <a:rPr lang="en-US" sz="2400" dirty="0"/>
              <a:t>)  </a:t>
            </a:r>
            <a:r>
              <a:rPr lang="en-US" altLang="en-US" sz="2400" dirty="0"/>
              <a:t>S</a:t>
            </a:r>
            <a:r>
              <a:rPr lang="en-US" altLang="en-US" sz="2400" baseline="-25000" dirty="0"/>
              <a:t>1</a:t>
            </a:r>
            <a:r>
              <a:rPr lang="en-US" altLang="en-US" sz="2400" dirty="0">
                <a:sym typeface="Symbol" panose="05050102010706020507" pitchFamily="18" charset="2"/>
              </a:rPr>
              <a:t></a:t>
            </a:r>
            <a:r>
              <a:rPr lang="en-US" altLang="en-US" sz="2400" dirty="0"/>
              <a:t>S</a:t>
            </a:r>
            <a:r>
              <a:rPr lang="en-US" altLang="en-US" sz="2400" baseline="-25000" dirty="0"/>
              <a:t>2 </a:t>
            </a:r>
            <a:r>
              <a:rPr lang="en-US" altLang="en-US" sz="2400" dirty="0"/>
              <a:t>is true </a:t>
            </a:r>
            <a:r>
              <a:rPr lang="en-US" altLang="en-US" sz="2400" dirty="0" err="1"/>
              <a:t>iff</a:t>
            </a:r>
            <a:r>
              <a:rPr lang="en-US" altLang="en-US" sz="2400" dirty="0"/>
              <a:t> S</a:t>
            </a:r>
            <a:r>
              <a:rPr lang="en-US" altLang="en-US" sz="2400" baseline="-25000" dirty="0"/>
              <a:t>1</a:t>
            </a:r>
            <a:r>
              <a:rPr lang="en-US" altLang="en-US" sz="2400" dirty="0">
                <a:sym typeface="Symbol" panose="05050102010706020507" pitchFamily="18" charset="2"/>
              </a:rPr>
              <a:t> </a:t>
            </a:r>
            <a:r>
              <a:rPr lang="en-US" altLang="en-US" sz="2400" dirty="0">
                <a:solidFill>
                  <a:prstClr val="black"/>
                </a:solidFill>
                <a:sym typeface="Symbol" panose="05050102010706020507" pitchFamily="18" charset="2"/>
              </a:rPr>
              <a:t></a:t>
            </a:r>
            <a:r>
              <a:rPr lang="en-US" altLang="en-US" sz="2400" dirty="0">
                <a:sym typeface="Symbol" panose="05050102010706020507" pitchFamily="18" charset="2"/>
              </a:rPr>
              <a:t> </a:t>
            </a:r>
            <a:r>
              <a:rPr lang="en-US" altLang="en-US" sz="2400" dirty="0"/>
              <a:t>S</a:t>
            </a:r>
            <a:r>
              <a:rPr lang="en-US" altLang="en-US" sz="2400" baseline="-25000" dirty="0"/>
              <a:t>2</a:t>
            </a:r>
            <a:r>
              <a:rPr lang="en-US" altLang="en-US" sz="2400" dirty="0"/>
              <a:t> is true and S</a:t>
            </a:r>
            <a:r>
              <a:rPr lang="en-US" altLang="en-US" sz="2400" baseline="-25000" dirty="0"/>
              <a:t>2</a:t>
            </a:r>
            <a:r>
              <a:rPr lang="en-US" altLang="en-US" sz="2400" dirty="0">
                <a:solidFill>
                  <a:prstClr val="black"/>
                </a:solidFill>
                <a:sym typeface="Symbol" panose="05050102010706020507" pitchFamily="18" charset="2"/>
              </a:rPr>
              <a:t>  </a:t>
            </a:r>
            <a:r>
              <a:rPr lang="en-US" altLang="en-US" sz="2400" dirty="0"/>
              <a:t>S</a:t>
            </a:r>
            <a:r>
              <a:rPr lang="en-US" altLang="en-US" sz="2400" baseline="-25000" dirty="0"/>
              <a:t>1</a:t>
            </a:r>
            <a:r>
              <a:rPr lang="en-US" altLang="en-US" sz="2400" dirty="0"/>
              <a:t> is true</a:t>
            </a:r>
            <a:endParaRPr lang="en-US" sz="2400" dirty="0"/>
          </a:p>
          <a:p>
            <a:pPr algn="just">
              <a:lnSpc>
                <a:spcPct val="100000"/>
              </a:lnSpc>
            </a:pP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99896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3955-4E58-4FF8-A6A8-D542174EFF6A}"/>
              </a:ext>
            </a:extLst>
          </p:cNvPr>
          <p:cNvSpPr>
            <a:spLocks noGrp="1"/>
          </p:cNvSpPr>
          <p:nvPr>
            <p:ph type="title"/>
          </p:nvPr>
        </p:nvSpPr>
        <p:spPr/>
        <p:txBody>
          <a:bodyPr/>
          <a:lstStyle/>
          <a:p>
            <a:r>
              <a:rPr lang="en-IN" b="1" i="0" dirty="0">
                <a:solidFill>
                  <a:srgbClr val="C00000"/>
                </a:solidFill>
                <a:effectLst/>
                <a:latin typeface="erdana"/>
              </a:rPr>
              <a:t>Logical Connectives: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E633BC7-2626-4790-8808-E32ED9ACF9AA}"/>
              </a:ext>
            </a:extLst>
          </p:cNvPr>
          <p:cNvSpPr>
            <a:spLocks noGrp="1"/>
          </p:cNvSpPr>
          <p:nvPr>
            <p:ph idx="1"/>
          </p:nvPr>
        </p:nvSpPr>
        <p:spPr>
          <a:xfrm>
            <a:off x="502024" y="1853754"/>
            <a:ext cx="11582400" cy="4296034"/>
          </a:xfrm>
        </p:spPr>
        <p:txBody>
          <a:bodyPr>
            <a:noAutofit/>
          </a:bodyPr>
          <a:lstStyle/>
          <a:p>
            <a:pPr>
              <a:buFont typeface="+mj-lt"/>
              <a:buAutoNum type="arabicPeriod"/>
            </a:pPr>
            <a:r>
              <a:rPr lang="en-US" sz="1600" b="1" i="0" dirty="0">
                <a:solidFill>
                  <a:srgbClr val="000000"/>
                </a:solidFill>
                <a:effectLst/>
              </a:rPr>
              <a:t>Negation:</a:t>
            </a:r>
            <a:r>
              <a:rPr lang="en-US" sz="1600" b="0" i="0" dirty="0">
                <a:solidFill>
                  <a:srgbClr val="000000"/>
                </a:solidFill>
                <a:effectLst/>
              </a:rPr>
              <a:t> A sentence such as ¬ P is called negation of P. A literal can be either Positive literal or negative literal.</a:t>
            </a:r>
          </a:p>
          <a:p>
            <a:pPr>
              <a:buFont typeface="+mj-lt"/>
              <a:buAutoNum type="arabicPeriod"/>
            </a:pPr>
            <a:r>
              <a:rPr lang="en-US" sz="1600" b="1" i="0" dirty="0">
                <a:solidFill>
                  <a:srgbClr val="000000"/>
                </a:solidFill>
                <a:effectLst/>
              </a:rPr>
              <a:t>Conjunction:</a:t>
            </a:r>
            <a:r>
              <a:rPr lang="en-US" sz="1600" b="0" i="0" dirty="0">
                <a:solidFill>
                  <a:srgbClr val="000000"/>
                </a:solidFill>
                <a:effectLst/>
              </a:rPr>
              <a:t> A sentence which has </a:t>
            </a:r>
            <a:r>
              <a:rPr lang="en-US" sz="1600" b="1" i="0" dirty="0">
                <a:solidFill>
                  <a:srgbClr val="000000"/>
                </a:solidFill>
                <a:effectLst/>
              </a:rPr>
              <a:t>∧ </a:t>
            </a:r>
            <a:r>
              <a:rPr lang="en-US" sz="1600" b="0" i="0" dirty="0">
                <a:solidFill>
                  <a:srgbClr val="000000"/>
                </a:solidFill>
                <a:effectLst/>
              </a:rPr>
              <a:t>connective such as, </a:t>
            </a:r>
            <a:r>
              <a:rPr lang="en-US" sz="1600" b="1" i="0" dirty="0">
                <a:solidFill>
                  <a:srgbClr val="000000"/>
                </a:solidFill>
                <a:effectLst/>
              </a:rPr>
              <a:t>P ∧ Q</a:t>
            </a:r>
            <a:r>
              <a:rPr lang="en-US" sz="1600" b="0" i="0" dirty="0">
                <a:solidFill>
                  <a:srgbClr val="000000"/>
                </a:solidFill>
                <a:effectLst/>
              </a:rPr>
              <a:t> is called a conjunction.</a:t>
            </a:r>
            <a:br>
              <a:rPr lang="en-US" sz="1600" b="0" i="0" dirty="0">
                <a:solidFill>
                  <a:srgbClr val="000000"/>
                </a:solidFill>
                <a:effectLst/>
              </a:rPr>
            </a:br>
            <a:r>
              <a:rPr lang="en-US" sz="1600" b="1" i="0" dirty="0">
                <a:solidFill>
                  <a:srgbClr val="000000"/>
                </a:solidFill>
                <a:effectLst/>
              </a:rPr>
              <a:t>Example:</a:t>
            </a:r>
            <a:r>
              <a:rPr lang="en-US" sz="1600" b="0" i="0" dirty="0">
                <a:solidFill>
                  <a:srgbClr val="000000"/>
                </a:solidFill>
                <a:effectLst/>
              </a:rPr>
              <a:t> Rohan is intelligent and hardworking. It can be written as,</a:t>
            </a:r>
            <a:br>
              <a:rPr lang="en-US" sz="1600" b="0" i="0" dirty="0">
                <a:solidFill>
                  <a:srgbClr val="000000"/>
                </a:solidFill>
                <a:effectLst/>
              </a:rPr>
            </a:br>
            <a:r>
              <a:rPr lang="en-US" sz="1600" b="1" i="0" dirty="0">
                <a:solidFill>
                  <a:srgbClr val="000000"/>
                </a:solidFill>
                <a:effectLst/>
              </a:rPr>
              <a:t>P= Rohan is intelligent</a:t>
            </a:r>
            <a:r>
              <a:rPr lang="en-US" sz="1600" b="0" i="0" dirty="0">
                <a:solidFill>
                  <a:srgbClr val="000000"/>
                </a:solidFill>
                <a:effectLst/>
              </a:rPr>
              <a:t>,</a:t>
            </a:r>
            <a:br>
              <a:rPr lang="en-US" sz="1600" b="0" i="0" dirty="0">
                <a:solidFill>
                  <a:srgbClr val="000000"/>
                </a:solidFill>
                <a:effectLst/>
              </a:rPr>
            </a:br>
            <a:r>
              <a:rPr lang="en-US" sz="1600" b="1" i="0" dirty="0">
                <a:solidFill>
                  <a:srgbClr val="000000"/>
                </a:solidFill>
                <a:effectLst/>
              </a:rPr>
              <a:t>Q= Rohan is hardworking. → P∧ Q</a:t>
            </a:r>
            <a:r>
              <a:rPr lang="en-US" sz="1600" b="0" i="0" dirty="0">
                <a:solidFill>
                  <a:srgbClr val="000000"/>
                </a:solidFill>
                <a:effectLst/>
              </a:rPr>
              <a:t>.</a:t>
            </a:r>
          </a:p>
          <a:p>
            <a:pPr>
              <a:buFont typeface="+mj-lt"/>
              <a:buAutoNum type="arabicPeriod"/>
            </a:pPr>
            <a:r>
              <a:rPr lang="en-US" sz="1600" b="1" i="0" dirty="0">
                <a:solidFill>
                  <a:srgbClr val="000000"/>
                </a:solidFill>
                <a:effectLst/>
              </a:rPr>
              <a:t>Disjunction:</a:t>
            </a:r>
            <a:r>
              <a:rPr lang="en-US" sz="1600" b="0" i="0" dirty="0">
                <a:solidFill>
                  <a:srgbClr val="000000"/>
                </a:solidFill>
                <a:effectLst/>
              </a:rPr>
              <a:t> A sentence which has ∨ connective, such as </a:t>
            </a:r>
            <a:r>
              <a:rPr lang="en-US" sz="1600" b="1" i="0" dirty="0">
                <a:solidFill>
                  <a:srgbClr val="000000"/>
                </a:solidFill>
                <a:effectLst/>
              </a:rPr>
              <a:t>P ∨ Q</a:t>
            </a:r>
            <a:r>
              <a:rPr lang="en-US" sz="1600" b="0" i="0" dirty="0">
                <a:solidFill>
                  <a:srgbClr val="000000"/>
                </a:solidFill>
                <a:effectLst/>
              </a:rPr>
              <a:t>. is called disjunction, where P and Q are the propositions.</a:t>
            </a:r>
            <a:br>
              <a:rPr lang="en-US" sz="1600" b="0" i="0" dirty="0">
                <a:solidFill>
                  <a:srgbClr val="000000"/>
                </a:solidFill>
                <a:effectLst/>
              </a:rPr>
            </a:br>
            <a:r>
              <a:rPr lang="en-US" sz="1600" b="1" i="0" dirty="0">
                <a:solidFill>
                  <a:srgbClr val="000000"/>
                </a:solidFill>
                <a:effectLst/>
              </a:rPr>
              <a:t>Example: "Ritika is a doctor or Engineer"</a:t>
            </a:r>
            <a:r>
              <a:rPr lang="en-US" sz="1600" b="0" i="0" dirty="0">
                <a:solidFill>
                  <a:srgbClr val="000000"/>
                </a:solidFill>
                <a:effectLst/>
              </a:rPr>
              <a:t>,</a:t>
            </a:r>
            <a:br>
              <a:rPr lang="en-US" sz="1600" b="0" i="0" dirty="0">
                <a:solidFill>
                  <a:srgbClr val="000000"/>
                </a:solidFill>
                <a:effectLst/>
              </a:rPr>
            </a:br>
            <a:r>
              <a:rPr lang="en-US" sz="1600" b="0" i="0" dirty="0">
                <a:solidFill>
                  <a:srgbClr val="000000"/>
                </a:solidFill>
                <a:effectLst/>
              </a:rPr>
              <a:t>Here P= Ritika is Doctor. Q= Ritika is Doctor, so we can write it as </a:t>
            </a:r>
            <a:r>
              <a:rPr lang="en-US" sz="1600" b="1" i="0" dirty="0">
                <a:solidFill>
                  <a:srgbClr val="000000"/>
                </a:solidFill>
                <a:effectLst/>
              </a:rPr>
              <a:t>P ∨ Q</a:t>
            </a:r>
            <a:r>
              <a:rPr lang="en-US" sz="1600" b="0" i="0" dirty="0">
                <a:solidFill>
                  <a:srgbClr val="000000"/>
                </a:solidFill>
                <a:effectLst/>
              </a:rPr>
              <a:t>.</a:t>
            </a:r>
          </a:p>
          <a:p>
            <a:pPr>
              <a:buFont typeface="+mj-lt"/>
              <a:buAutoNum type="arabicPeriod"/>
            </a:pPr>
            <a:r>
              <a:rPr lang="en-US" sz="1600" b="1" i="0" dirty="0">
                <a:solidFill>
                  <a:srgbClr val="000000"/>
                </a:solidFill>
                <a:effectLst/>
              </a:rPr>
              <a:t>Implication:</a:t>
            </a:r>
            <a:r>
              <a:rPr lang="en-US" sz="1600" b="0" i="0" dirty="0">
                <a:solidFill>
                  <a:srgbClr val="000000"/>
                </a:solidFill>
                <a:effectLst/>
              </a:rPr>
              <a:t> A sentence such as P → Q, is called an implication. Implications are also known as if-then rules. It can be represented as:</a:t>
            </a:r>
            <a:br>
              <a:rPr lang="en-US" sz="1600" b="0" i="0" dirty="0">
                <a:solidFill>
                  <a:srgbClr val="000000"/>
                </a:solidFill>
                <a:effectLst/>
              </a:rPr>
            </a:br>
            <a:r>
              <a:rPr lang="en-US" sz="1600" b="0" i="0" dirty="0">
                <a:solidFill>
                  <a:srgbClr val="000000"/>
                </a:solidFill>
                <a:effectLst/>
              </a:rPr>
              <a:t>            </a:t>
            </a:r>
            <a:r>
              <a:rPr lang="en-US" sz="1600" b="1" i="0" dirty="0">
                <a:solidFill>
                  <a:srgbClr val="000000"/>
                </a:solidFill>
                <a:effectLst/>
              </a:rPr>
              <a:t>If</a:t>
            </a:r>
            <a:r>
              <a:rPr lang="en-US" sz="1600" b="0" i="0" dirty="0">
                <a:solidFill>
                  <a:srgbClr val="000000"/>
                </a:solidFill>
                <a:effectLst/>
              </a:rPr>
              <a:t> it is raining, then the street is wet.</a:t>
            </a:r>
            <a:br>
              <a:rPr lang="en-US" sz="1600" b="0" i="0" dirty="0">
                <a:solidFill>
                  <a:srgbClr val="000000"/>
                </a:solidFill>
                <a:effectLst/>
              </a:rPr>
            </a:br>
            <a:r>
              <a:rPr lang="en-US" sz="1600" b="0" i="0" dirty="0">
                <a:solidFill>
                  <a:srgbClr val="000000"/>
                </a:solidFill>
                <a:effectLst/>
              </a:rPr>
              <a:t>        Let P= It is raining, and Q= Street is wet, so it is represented as P → Q</a:t>
            </a:r>
          </a:p>
          <a:p>
            <a:pPr>
              <a:buFont typeface="+mj-lt"/>
              <a:buAutoNum type="arabicPeriod"/>
            </a:pPr>
            <a:r>
              <a:rPr lang="en-US" sz="1600" b="1" i="0" dirty="0">
                <a:solidFill>
                  <a:srgbClr val="000000"/>
                </a:solidFill>
                <a:effectLst/>
              </a:rPr>
              <a:t>Biconditional:</a:t>
            </a:r>
            <a:r>
              <a:rPr lang="en-US" sz="1600" b="0" i="0" dirty="0">
                <a:solidFill>
                  <a:srgbClr val="000000"/>
                </a:solidFill>
                <a:effectLst/>
              </a:rPr>
              <a:t> A sentence such as </a:t>
            </a:r>
            <a:r>
              <a:rPr lang="en-US" sz="1600" b="1" i="0" dirty="0">
                <a:solidFill>
                  <a:srgbClr val="000000"/>
                </a:solidFill>
                <a:effectLst/>
              </a:rPr>
              <a:t>P⇔ Q is a Biconditional sentence, example: If I am breathing, then I am alive</a:t>
            </a:r>
            <a:br>
              <a:rPr lang="en-US" sz="1600" b="0" i="0" dirty="0">
                <a:solidFill>
                  <a:srgbClr val="000000"/>
                </a:solidFill>
                <a:effectLst/>
              </a:rPr>
            </a:br>
            <a:r>
              <a:rPr lang="en-US" sz="1600" b="0" i="0" dirty="0">
                <a:solidFill>
                  <a:srgbClr val="000000"/>
                </a:solidFill>
                <a:effectLst/>
              </a:rPr>
              <a:t>            P= I am breathing, Q= I am alive, it can be represented as P ⇔ Q</a:t>
            </a:r>
          </a:p>
        </p:txBody>
      </p:sp>
      <p:sp>
        <p:nvSpPr>
          <p:cNvPr id="4" name="Slide Number Placeholder 3">
            <a:extLst>
              <a:ext uri="{FF2B5EF4-FFF2-40B4-BE49-F238E27FC236}">
                <a16:creationId xmlns:a16="http://schemas.microsoft.com/office/drawing/2014/main" id="{2884DA9D-B852-4E24-8A3C-7DC3669BCC42}"/>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116592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F97A-F160-414C-B2B9-61CD0AA05374}"/>
              </a:ext>
            </a:extLst>
          </p:cNvPr>
          <p:cNvSpPr>
            <a:spLocks noGrp="1"/>
          </p:cNvSpPr>
          <p:nvPr>
            <p:ph type="title"/>
          </p:nvPr>
        </p:nvSpPr>
        <p:spPr/>
        <p:txBody>
          <a:bodyPr/>
          <a:lstStyle/>
          <a:p>
            <a:r>
              <a:rPr lang="en-US" dirty="0">
                <a:solidFill>
                  <a:srgbClr val="C00000"/>
                </a:solidFill>
              </a:rPr>
              <a:t>Logical equivalence</a:t>
            </a:r>
            <a:endParaRPr lang="en-IN" dirty="0"/>
          </a:p>
        </p:txBody>
      </p:sp>
      <p:sp>
        <p:nvSpPr>
          <p:cNvPr id="3" name="Content Placeholder 2">
            <a:extLst>
              <a:ext uri="{FF2B5EF4-FFF2-40B4-BE49-F238E27FC236}">
                <a16:creationId xmlns:a16="http://schemas.microsoft.com/office/drawing/2014/main" id="{EAB76921-7255-4143-B905-2970CD6ADC14}"/>
              </a:ext>
            </a:extLst>
          </p:cNvPr>
          <p:cNvSpPr>
            <a:spLocks noGrp="1"/>
          </p:cNvSpPr>
          <p:nvPr>
            <p:ph sz="half" idx="1"/>
          </p:nvPr>
        </p:nvSpPr>
        <p:spPr>
          <a:xfrm>
            <a:off x="1449217" y="1864194"/>
            <a:ext cx="4645152" cy="4138910"/>
          </a:xfrm>
        </p:spPr>
        <p:txBody>
          <a:bodyPr>
            <a:normAutofit/>
          </a:bodyPr>
          <a:lstStyle/>
          <a:p>
            <a:pPr algn="just">
              <a:buFont typeface="Arial" panose="020B0604020202020204" pitchFamily="34" charset="0"/>
              <a:buChar char="•"/>
            </a:pPr>
            <a:r>
              <a:rPr lang="en-IN" b="1" i="0" dirty="0">
                <a:solidFill>
                  <a:srgbClr val="000000"/>
                </a:solidFill>
                <a:effectLst/>
                <a:latin typeface="inter-bold"/>
              </a:rPr>
              <a:t>Commutativity:</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Q= Q ∧ P, or</a:t>
            </a:r>
          </a:p>
          <a:p>
            <a:pPr marL="742950" lvl="1" indent="-285750" algn="just">
              <a:buFont typeface="Arial" panose="020B0604020202020204" pitchFamily="34" charset="0"/>
              <a:buChar char="•"/>
            </a:pPr>
            <a:r>
              <a:rPr lang="en-IN" b="0" i="0" dirty="0">
                <a:solidFill>
                  <a:srgbClr val="000000"/>
                </a:solidFill>
                <a:effectLst/>
                <a:latin typeface="inter-regular"/>
              </a:rPr>
              <a:t>P ∨ Q = Q ∨ P.</a:t>
            </a:r>
          </a:p>
          <a:p>
            <a:pPr algn="just">
              <a:buFont typeface="Arial" panose="020B0604020202020204" pitchFamily="34" charset="0"/>
              <a:buChar char="•"/>
            </a:pPr>
            <a:r>
              <a:rPr lang="en-IN" b="1" i="0" dirty="0">
                <a:solidFill>
                  <a:srgbClr val="000000"/>
                </a:solidFill>
                <a:effectLst/>
                <a:latin typeface="inter-bold"/>
              </a:rPr>
              <a:t>Associativity:</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 Q) ∧ R= P ∧ (Q ∧ R),</a:t>
            </a:r>
          </a:p>
          <a:p>
            <a:pPr marL="742950" lvl="1" indent="-285750" algn="just">
              <a:buFont typeface="Arial" panose="020B0604020202020204" pitchFamily="34" charset="0"/>
              <a:buChar char="•"/>
            </a:pPr>
            <a:r>
              <a:rPr lang="en-IN" b="0" i="0" dirty="0">
                <a:solidFill>
                  <a:srgbClr val="000000"/>
                </a:solidFill>
                <a:effectLst/>
                <a:latin typeface="inter-regular"/>
              </a:rPr>
              <a:t>(P ∨ Q) ∨ R= P ∨ (Q ∨ R)</a:t>
            </a:r>
          </a:p>
          <a:p>
            <a:pPr algn="just">
              <a:buFont typeface="Arial" panose="020B0604020202020204" pitchFamily="34" charset="0"/>
              <a:buChar char="•"/>
            </a:pPr>
            <a:r>
              <a:rPr lang="en-IN" b="1" i="0" dirty="0">
                <a:solidFill>
                  <a:srgbClr val="000000"/>
                </a:solidFill>
                <a:effectLst/>
                <a:latin typeface="inter-bold"/>
              </a:rPr>
              <a:t>Identity element:</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 True = P,</a:t>
            </a:r>
          </a:p>
          <a:p>
            <a:pPr marL="742950" lvl="1" indent="-285750" algn="just">
              <a:buFont typeface="Arial" panose="020B0604020202020204" pitchFamily="34" charset="0"/>
              <a:buChar char="•"/>
            </a:pPr>
            <a:r>
              <a:rPr lang="en-IN" b="0" i="0" dirty="0">
                <a:solidFill>
                  <a:srgbClr val="000000"/>
                </a:solidFill>
                <a:effectLst/>
                <a:latin typeface="inter-regular"/>
              </a:rPr>
              <a:t>P ∨ True= True.</a:t>
            </a:r>
          </a:p>
          <a:p>
            <a:endParaRPr lang="en-IN" dirty="0"/>
          </a:p>
        </p:txBody>
      </p:sp>
      <p:sp>
        <p:nvSpPr>
          <p:cNvPr id="4" name="Content Placeholder 3">
            <a:extLst>
              <a:ext uri="{FF2B5EF4-FFF2-40B4-BE49-F238E27FC236}">
                <a16:creationId xmlns:a16="http://schemas.microsoft.com/office/drawing/2014/main" id="{6A43F439-EE62-4C0E-A82B-6B1A1FF801F2}"/>
              </a:ext>
            </a:extLst>
          </p:cNvPr>
          <p:cNvSpPr>
            <a:spLocks noGrp="1"/>
          </p:cNvSpPr>
          <p:nvPr>
            <p:ph sz="half" idx="2"/>
          </p:nvPr>
        </p:nvSpPr>
        <p:spPr>
          <a:xfrm>
            <a:off x="6409700" y="1915765"/>
            <a:ext cx="4645152" cy="4035768"/>
          </a:xfrm>
        </p:spPr>
        <p:txBody>
          <a:bodyPr>
            <a:normAutofit/>
          </a:bodyPr>
          <a:lstStyle/>
          <a:p>
            <a:pPr algn="just">
              <a:buFont typeface="Arial" panose="020B0604020202020204" pitchFamily="34" charset="0"/>
              <a:buChar char="•"/>
            </a:pPr>
            <a:r>
              <a:rPr lang="en-IN" b="1" i="0" dirty="0">
                <a:solidFill>
                  <a:srgbClr val="000000"/>
                </a:solidFill>
                <a:effectLst/>
                <a:latin typeface="inter-bold"/>
              </a:rPr>
              <a:t>Distributive:</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P∧ (Q ∨ R) = (P ∧ Q) ∨ (P ∧ R).</a:t>
            </a:r>
          </a:p>
          <a:p>
            <a:pPr marL="742950" lvl="1" indent="-285750" algn="just">
              <a:buFont typeface="Arial" panose="020B0604020202020204" pitchFamily="34" charset="0"/>
              <a:buChar char="•"/>
            </a:pPr>
            <a:r>
              <a:rPr lang="en-IN" b="0" i="0" dirty="0">
                <a:solidFill>
                  <a:srgbClr val="000000"/>
                </a:solidFill>
                <a:effectLst/>
                <a:latin typeface="inter-regular"/>
              </a:rPr>
              <a:t>P ∨ (Q ∧ R) = (P ∨ Q) ∧ (P ∨ R).</a:t>
            </a:r>
          </a:p>
          <a:p>
            <a:pPr algn="just">
              <a:buFont typeface="Arial" panose="020B0604020202020204" pitchFamily="34" charset="0"/>
              <a:buChar char="•"/>
            </a:pPr>
            <a:r>
              <a:rPr lang="en-IN" b="1" i="0" dirty="0">
                <a:solidFill>
                  <a:srgbClr val="000000"/>
                </a:solidFill>
                <a:effectLst/>
                <a:latin typeface="inter-bold"/>
              </a:rPr>
              <a:t>DE Morgan's Law:</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 (P ∧ Q) = (¬P) ∨ (¬Q)</a:t>
            </a:r>
          </a:p>
          <a:p>
            <a:pPr marL="742950" lvl="1" indent="-285750" algn="just">
              <a:buFont typeface="Arial" panose="020B0604020202020204" pitchFamily="34" charset="0"/>
              <a:buChar char="•"/>
            </a:pPr>
            <a:r>
              <a:rPr lang="en-IN" b="0" i="0" dirty="0">
                <a:solidFill>
                  <a:srgbClr val="000000"/>
                </a:solidFill>
                <a:effectLst/>
                <a:latin typeface="inter-regular"/>
              </a:rPr>
              <a:t>¬ (P ∨ Q) = (¬ P) ∧ (¬Q).</a:t>
            </a:r>
          </a:p>
          <a:p>
            <a:pPr algn="just">
              <a:buFont typeface="Arial" panose="020B0604020202020204" pitchFamily="34" charset="0"/>
              <a:buChar char="•"/>
            </a:pPr>
            <a:r>
              <a:rPr lang="en-IN" b="1" i="0" dirty="0">
                <a:solidFill>
                  <a:srgbClr val="000000"/>
                </a:solidFill>
                <a:effectLst/>
                <a:latin typeface="inter-bold"/>
              </a:rPr>
              <a:t>Double-negation elimination:</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 (¬P) = P.</a:t>
            </a:r>
          </a:p>
          <a:p>
            <a:endParaRPr lang="en-IN" dirty="0"/>
          </a:p>
        </p:txBody>
      </p:sp>
      <p:sp>
        <p:nvSpPr>
          <p:cNvPr id="5" name="Slide Number Placeholder 4">
            <a:extLst>
              <a:ext uri="{FF2B5EF4-FFF2-40B4-BE49-F238E27FC236}">
                <a16:creationId xmlns:a16="http://schemas.microsoft.com/office/drawing/2014/main" id="{77BCC0DC-10F8-4676-9DB0-DDE0FDC92394}"/>
              </a:ext>
            </a:extLst>
          </p:cNvPr>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388628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156" y="499719"/>
            <a:ext cx="9603275" cy="1049235"/>
          </a:xfrm>
        </p:spPr>
        <p:txBody>
          <a:bodyPr/>
          <a:lstStyle/>
          <a:p>
            <a:r>
              <a:rPr lang="en-US" dirty="0">
                <a:solidFill>
                  <a:srgbClr val="C00000"/>
                </a:solidFill>
              </a:rPr>
              <a:t>Logical equivalence…</a:t>
            </a:r>
          </a:p>
        </p:txBody>
      </p:sp>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43423164"/>
              </p:ext>
            </p:extLst>
          </p:nvPr>
        </p:nvGraphicFramePr>
        <p:xfrm>
          <a:off x="1739153" y="1468272"/>
          <a:ext cx="8785412" cy="4585209"/>
        </p:xfrm>
        <a:graphic>
          <a:graphicData uri="http://schemas.openxmlformats.org/drawingml/2006/table">
            <a:tbl>
              <a:tblPr/>
              <a:tblGrid>
                <a:gridCol w="3042102">
                  <a:extLst>
                    <a:ext uri="{9D8B030D-6E8A-4147-A177-3AD203B41FA5}">
                      <a16:colId xmlns:a16="http://schemas.microsoft.com/office/drawing/2014/main" val="1009100828"/>
                    </a:ext>
                  </a:extLst>
                </a:gridCol>
                <a:gridCol w="5743310">
                  <a:extLst>
                    <a:ext uri="{9D8B030D-6E8A-4147-A177-3AD203B41FA5}">
                      <a16:colId xmlns:a16="http://schemas.microsoft.com/office/drawing/2014/main" val="3699589261"/>
                    </a:ext>
                  </a:extLst>
                </a:gridCol>
              </a:tblGrid>
              <a:tr h="391634">
                <a:tc>
                  <a:txBody>
                    <a:bodyPr/>
                    <a:lstStyle/>
                    <a:p>
                      <a:pPr algn="ctr"/>
                      <a:r>
                        <a:rPr lang="en-US" sz="1500" b="1" dirty="0"/>
                        <a:t>Name</a:t>
                      </a:r>
                    </a:p>
                  </a:txBody>
                  <a:tcPr marL="78401" marR="78401" marT="39200" marB="39200" anchor="ctr">
                    <a:lnL>
                      <a:noFill/>
                    </a:lnL>
                    <a:lnR>
                      <a:noFill/>
                    </a:lnR>
                    <a:lnT>
                      <a:noFill/>
                    </a:lnT>
                    <a:lnB>
                      <a:noFill/>
                    </a:lnB>
                  </a:tcPr>
                </a:tc>
                <a:tc>
                  <a:txBody>
                    <a:bodyPr/>
                    <a:lstStyle/>
                    <a:p>
                      <a:pPr algn="ctr"/>
                      <a:r>
                        <a:rPr lang="en-US" sz="1500" b="1" dirty="0"/>
                        <a:t>Equivalences</a:t>
                      </a:r>
                    </a:p>
                  </a:txBody>
                  <a:tcPr marL="78401" marR="78401" marT="39200" marB="39200" anchor="ctr">
                    <a:lnL>
                      <a:noFill/>
                    </a:lnL>
                    <a:lnR>
                      <a:noFill/>
                    </a:lnR>
                    <a:lnT>
                      <a:noFill/>
                    </a:lnT>
                    <a:lnB>
                      <a:noFill/>
                    </a:lnB>
                  </a:tcPr>
                </a:tc>
                <a:extLst>
                  <a:ext uri="{0D108BD9-81ED-4DB2-BD59-A6C34878D82A}">
                    <a16:rowId xmlns:a16="http://schemas.microsoft.com/office/drawing/2014/main" val="3894629076"/>
                  </a:ext>
                </a:extLst>
              </a:tr>
              <a:tr h="391634">
                <a:tc>
                  <a:txBody>
                    <a:bodyPr/>
                    <a:lstStyle/>
                    <a:p>
                      <a:pPr algn="l"/>
                      <a:r>
                        <a:rPr lang="en-US" sz="1600" dirty="0">
                          <a:latin typeface="+mn-lt"/>
                        </a:rPr>
                        <a:t>Identity</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b="1" dirty="0">
                          <a:effectLst/>
                          <a:latin typeface="+mn-lt"/>
                        </a:rPr>
                        <a:t>∧</a:t>
                      </a:r>
                      <a:r>
                        <a:rPr lang="en-US" sz="1600" dirty="0">
                          <a:effectLst/>
                          <a:latin typeface="+mn-lt"/>
                        </a:rPr>
                        <a:t> T ≡ </a:t>
                      </a:r>
                      <a:r>
                        <a:rPr lang="en-US" sz="1600" i="1" dirty="0">
                          <a:effectLst/>
                          <a:latin typeface="+mn-lt"/>
                        </a:rPr>
                        <a:t>p,  p </a:t>
                      </a:r>
                      <a:r>
                        <a:rPr lang="en-US" sz="1600" dirty="0">
                          <a:effectLst/>
                          <a:latin typeface="+mn-lt"/>
                        </a:rPr>
                        <a:t>∨ F ≡ </a:t>
                      </a:r>
                      <a:r>
                        <a:rPr lang="en-US" sz="1600" i="1" dirty="0">
                          <a:effectLst/>
                          <a:latin typeface="+mn-lt"/>
                        </a:rPr>
                        <a:t>p</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3884506427"/>
                  </a:ext>
                </a:extLst>
              </a:tr>
              <a:tr h="391634">
                <a:tc>
                  <a:txBody>
                    <a:bodyPr/>
                    <a:lstStyle/>
                    <a:p>
                      <a:pPr algn="l"/>
                      <a:r>
                        <a:rPr lang="en-US" sz="1600" dirty="0">
                          <a:latin typeface="+mn-lt"/>
                        </a:rPr>
                        <a:t>Domination</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T ≡ T,  </a:t>
                      </a:r>
                      <a:r>
                        <a:rPr lang="en-US" sz="1600" i="1" dirty="0">
                          <a:effectLst/>
                          <a:latin typeface="+mn-lt"/>
                        </a:rPr>
                        <a:t>p </a:t>
                      </a:r>
                      <a:r>
                        <a:rPr lang="en-US" sz="1600" dirty="0">
                          <a:effectLst/>
                          <a:latin typeface="+mn-lt"/>
                        </a:rPr>
                        <a:t>∧ F ≡ F</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4200551357"/>
                  </a:ext>
                </a:extLst>
              </a:tr>
              <a:tr h="391634">
                <a:tc>
                  <a:txBody>
                    <a:bodyPr/>
                    <a:lstStyle/>
                    <a:p>
                      <a:pPr algn="l"/>
                      <a:r>
                        <a:rPr lang="en-US" sz="1600" dirty="0">
                          <a:latin typeface="+mn-lt"/>
                        </a:rPr>
                        <a:t>Idempotent</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p,  p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p</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2829462220"/>
                  </a:ext>
                </a:extLst>
              </a:tr>
              <a:tr h="391634">
                <a:tc>
                  <a:txBody>
                    <a:bodyPr/>
                    <a:lstStyle/>
                    <a:p>
                      <a:pPr algn="l"/>
                      <a:r>
                        <a:rPr lang="en-US" sz="1600" dirty="0">
                          <a:latin typeface="+mn-lt"/>
                        </a:rPr>
                        <a:t>Double Negation</a:t>
                      </a:r>
                    </a:p>
                  </a:txBody>
                  <a:tcPr marL="78401" marR="78401" marT="39200" marB="39200" anchor="ctr">
                    <a:lnL>
                      <a:noFill/>
                    </a:lnL>
                    <a:lnR>
                      <a:noFill/>
                    </a:lnR>
                    <a:lnT>
                      <a:noFill/>
                    </a:lnT>
                    <a:lnB>
                      <a:noFill/>
                    </a:lnB>
                  </a:tcPr>
                </a:tc>
                <a:tc>
                  <a:txBody>
                    <a:bodyPr/>
                    <a:lstStyle/>
                    <a:p>
                      <a:pPr algn="l"/>
                      <a:r>
                        <a:rPr lang="en-US" sz="1600" dirty="0">
                          <a:effectLst/>
                          <a:latin typeface="+mn-lt"/>
                        </a:rPr>
                        <a:t>¬(¬</a:t>
                      </a:r>
                      <a:r>
                        <a:rPr lang="en-US" sz="1600" i="1" dirty="0">
                          <a:effectLst/>
                          <a:latin typeface="+mn-lt"/>
                        </a:rPr>
                        <a:t>p</a:t>
                      </a:r>
                      <a:r>
                        <a:rPr lang="en-US" sz="1600" dirty="0">
                          <a:effectLst/>
                          <a:latin typeface="+mn-lt"/>
                        </a:rPr>
                        <a:t>) ≡ </a:t>
                      </a:r>
                      <a:r>
                        <a:rPr lang="en-US" sz="1600" i="1" dirty="0">
                          <a:effectLst/>
                          <a:latin typeface="+mn-lt"/>
                        </a:rPr>
                        <a:t>p</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3628000332"/>
                  </a:ext>
                </a:extLst>
              </a:tr>
              <a:tr h="391634">
                <a:tc>
                  <a:txBody>
                    <a:bodyPr/>
                    <a:lstStyle/>
                    <a:p>
                      <a:pPr algn="l"/>
                      <a:r>
                        <a:rPr lang="en-US" sz="1600" dirty="0">
                          <a:latin typeface="+mn-lt"/>
                        </a:rPr>
                        <a:t>Commutative</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p ,  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p</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736420893"/>
                  </a:ext>
                </a:extLst>
              </a:tr>
              <a:tr h="668869">
                <a:tc>
                  <a:txBody>
                    <a:bodyPr/>
                    <a:lstStyle/>
                    <a:p>
                      <a:pPr algn="l"/>
                      <a:r>
                        <a:rPr lang="en-US" sz="1600" dirty="0">
                          <a:latin typeface="+mn-lt"/>
                        </a:rPr>
                        <a:t>Associative</a:t>
                      </a:r>
                    </a:p>
                  </a:txBody>
                  <a:tcPr marL="78401" marR="78401" marT="39200" marB="39200" anchor="ctr">
                    <a:lnL>
                      <a:noFill/>
                    </a:lnL>
                    <a:lnR>
                      <a:noFill/>
                    </a:lnR>
                    <a:lnT>
                      <a:noFill/>
                    </a:lnT>
                    <a:lnB>
                      <a:noFill/>
                    </a:lnB>
                  </a:tcPr>
                </a:tc>
                <a:tc>
                  <a:txBody>
                    <a:bodyPr/>
                    <a:lstStyle/>
                    <a:p>
                      <a:pPr algn="l"/>
                      <a:r>
                        <a:rPr lang="en-US" sz="1600" dirty="0">
                          <a:effectLst/>
                          <a:latin typeface="+mn-lt"/>
                        </a:rPr>
                        <a:t>(</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r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r</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r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r</a:t>
                      </a:r>
                      <a:r>
                        <a:rPr lang="en-US" sz="1600" dirty="0">
                          <a:effectLst/>
                          <a:latin typeface="+mn-lt"/>
                        </a:rPr>
                        <a:t>)</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3451504531"/>
                  </a:ext>
                </a:extLst>
              </a:tr>
              <a:tr h="391634">
                <a:tc>
                  <a:txBody>
                    <a:bodyPr/>
                    <a:lstStyle/>
                    <a:p>
                      <a:pPr algn="l"/>
                      <a:r>
                        <a:rPr lang="en-US" sz="1600" dirty="0">
                          <a:latin typeface="+mn-lt"/>
                        </a:rPr>
                        <a:t>Distributive</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r</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r</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 </a:t>
                      </a:r>
                      <a:r>
                        <a:rPr lang="en-US" sz="1600" i="1" dirty="0">
                          <a:effectLst/>
                          <a:latin typeface="+mn-lt"/>
                        </a:rPr>
                        <a:t>r</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r</a:t>
                      </a:r>
                      <a:r>
                        <a:rPr lang="en-US" sz="1600" dirty="0">
                          <a:effectLst/>
                          <a:latin typeface="+mn-lt"/>
                        </a:rPr>
                        <a:t>)</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3009646580"/>
                  </a:ext>
                </a:extLst>
              </a:tr>
              <a:tr h="391634">
                <a:tc>
                  <a:txBody>
                    <a:bodyPr/>
                    <a:lstStyle/>
                    <a:p>
                      <a:pPr algn="l"/>
                      <a:r>
                        <a:rPr lang="en-US" sz="1600" dirty="0">
                          <a:latin typeface="+mn-lt"/>
                        </a:rPr>
                        <a:t>De Morgan's Law</a:t>
                      </a:r>
                    </a:p>
                  </a:txBody>
                  <a:tcPr marL="78401" marR="78401" marT="39200" marB="39200" anchor="ctr">
                    <a:lnL>
                      <a:noFill/>
                    </a:lnL>
                    <a:lnR>
                      <a:noFill/>
                    </a:lnR>
                    <a:lnT>
                      <a:noFill/>
                    </a:lnT>
                    <a:lnB>
                      <a:noFill/>
                    </a:lnB>
                  </a:tcPr>
                </a:tc>
                <a:tc>
                  <a:txBody>
                    <a:bodyPr/>
                    <a:lstStyle/>
                    <a:p>
                      <a:pPr algn="l"/>
                      <a:r>
                        <a:rPr lang="en-US" sz="1600" dirty="0">
                          <a:effectLst/>
                          <a:latin typeface="+mn-lt"/>
                        </a:rPr>
                        <a:t>¬(</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    </a:t>
                      </a:r>
                      <a:r>
                        <a:rPr lang="en-US" sz="1600" dirty="0">
                          <a:effectLst/>
                          <a:latin typeface="+mn-lt"/>
                        </a:rPr>
                        <a:t>¬(</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p </a:t>
                      </a:r>
                      <a:r>
                        <a:rPr lang="en-US" sz="1600" dirty="0">
                          <a:effectLst/>
                          <a:latin typeface="+mn-lt"/>
                        </a:rPr>
                        <a:t>∧ ¬</a:t>
                      </a:r>
                      <a:r>
                        <a:rPr lang="en-US" sz="1600" i="1" dirty="0">
                          <a:effectLst/>
                          <a:latin typeface="+mn-lt"/>
                        </a:rPr>
                        <a:t>q</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1016822482"/>
                  </a:ext>
                </a:extLst>
              </a:tr>
              <a:tr h="391634">
                <a:tc>
                  <a:txBody>
                    <a:bodyPr/>
                    <a:lstStyle/>
                    <a:p>
                      <a:pPr algn="l"/>
                      <a:r>
                        <a:rPr lang="en-US" sz="1600" dirty="0">
                          <a:latin typeface="+mn-lt"/>
                        </a:rPr>
                        <a:t>Absorption</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a:t>
                      </a:r>
                      <a:r>
                        <a:rPr lang="en-US" sz="1600" i="1" dirty="0">
                          <a:effectLst/>
                          <a:latin typeface="+mn-lt"/>
                        </a:rPr>
                        <a:t>p, p </a:t>
                      </a:r>
                      <a:r>
                        <a:rPr lang="en-US" sz="1600" dirty="0">
                          <a:effectLst/>
                          <a:latin typeface="+mn-lt"/>
                        </a:rPr>
                        <a:t>∧ (</a:t>
                      </a:r>
                      <a:r>
                        <a:rPr lang="en-US" sz="1600" i="1" dirty="0">
                          <a:effectLst/>
                          <a:latin typeface="+mn-lt"/>
                        </a:rPr>
                        <a:t>p </a:t>
                      </a:r>
                      <a:r>
                        <a:rPr lang="en-US" sz="1600" dirty="0">
                          <a:effectLst/>
                          <a:latin typeface="+mn-lt"/>
                        </a:rPr>
                        <a:t>∨ </a:t>
                      </a:r>
                      <a:r>
                        <a:rPr lang="en-US" sz="1600" i="1" dirty="0">
                          <a:effectLst/>
                          <a:latin typeface="+mn-lt"/>
                        </a:rPr>
                        <a:t>q</a:t>
                      </a:r>
                      <a:r>
                        <a:rPr lang="en-US" sz="1600" dirty="0">
                          <a:effectLst/>
                          <a:latin typeface="+mn-lt"/>
                        </a:rPr>
                        <a:t>) ≡ </a:t>
                      </a:r>
                      <a:r>
                        <a:rPr lang="en-US" sz="1600" i="1" dirty="0">
                          <a:effectLst/>
                          <a:latin typeface="+mn-lt"/>
                        </a:rPr>
                        <a:t>p</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1528607211"/>
                  </a:ext>
                </a:extLst>
              </a:tr>
              <a:tr h="391634">
                <a:tc>
                  <a:txBody>
                    <a:bodyPr/>
                    <a:lstStyle/>
                    <a:p>
                      <a:pPr algn="l"/>
                      <a:r>
                        <a:rPr lang="en-US" sz="1600" dirty="0">
                          <a:latin typeface="+mn-lt"/>
                        </a:rPr>
                        <a:t>Negation</a:t>
                      </a:r>
                    </a:p>
                  </a:txBody>
                  <a:tcPr marL="78401" marR="78401" marT="39200" marB="39200" anchor="ctr">
                    <a:lnL>
                      <a:noFill/>
                    </a:lnL>
                    <a:lnR>
                      <a:noFill/>
                    </a:lnR>
                    <a:lnT>
                      <a:noFill/>
                    </a:lnT>
                    <a:lnB>
                      <a:noFill/>
                    </a:lnB>
                  </a:tcPr>
                </a:tc>
                <a:tc>
                  <a:txBody>
                    <a:bodyPr/>
                    <a:lstStyle/>
                    <a:p>
                      <a:pPr algn="l"/>
                      <a:r>
                        <a:rPr lang="en-US" sz="1600" i="1" dirty="0">
                          <a:effectLst/>
                          <a:latin typeface="+mn-lt"/>
                        </a:rPr>
                        <a:t>p </a:t>
                      </a:r>
                      <a:r>
                        <a:rPr lang="en-US" sz="1600" dirty="0">
                          <a:effectLst/>
                          <a:latin typeface="+mn-lt"/>
                        </a:rPr>
                        <a:t>∨ ¬</a:t>
                      </a:r>
                      <a:r>
                        <a:rPr lang="en-US" sz="1600" i="1" dirty="0">
                          <a:effectLst/>
                          <a:latin typeface="+mn-lt"/>
                        </a:rPr>
                        <a:t>p </a:t>
                      </a:r>
                      <a:r>
                        <a:rPr lang="en-US" sz="1600" dirty="0">
                          <a:effectLst/>
                          <a:latin typeface="+mn-lt"/>
                        </a:rPr>
                        <a:t>≡ T, </a:t>
                      </a:r>
                      <a:r>
                        <a:rPr lang="en-US" sz="1600" i="1" dirty="0">
                          <a:effectLst/>
                          <a:latin typeface="+mn-lt"/>
                        </a:rPr>
                        <a:t>p </a:t>
                      </a:r>
                      <a:r>
                        <a:rPr lang="en-US" sz="1600" dirty="0">
                          <a:effectLst/>
                          <a:latin typeface="+mn-lt"/>
                        </a:rPr>
                        <a:t>∧ ¬</a:t>
                      </a:r>
                      <a:r>
                        <a:rPr lang="en-US" sz="1600" i="1" dirty="0">
                          <a:effectLst/>
                          <a:latin typeface="+mn-lt"/>
                        </a:rPr>
                        <a:t>p </a:t>
                      </a:r>
                      <a:r>
                        <a:rPr lang="en-US" sz="1600" dirty="0">
                          <a:effectLst/>
                          <a:latin typeface="+mn-lt"/>
                        </a:rPr>
                        <a:t>≡ F</a:t>
                      </a:r>
                      <a:endParaRPr lang="en-US" sz="1600" dirty="0">
                        <a:latin typeface="+mn-lt"/>
                      </a:endParaRPr>
                    </a:p>
                  </a:txBody>
                  <a:tcPr marL="78401" marR="78401" marT="39200" marB="39200" anchor="ctr">
                    <a:lnL>
                      <a:noFill/>
                    </a:lnL>
                    <a:lnR>
                      <a:noFill/>
                    </a:lnR>
                    <a:lnT>
                      <a:noFill/>
                    </a:lnT>
                    <a:lnB>
                      <a:noFill/>
                    </a:lnB>
                  </a:tcPr>
                </a:tc>
                <a:extLst>
                  <a:ext uri="{0D108BD9-81ED-4DB2-BD59-A6C34878D82A}">
                    <a16:rowId xmlns:a16="http://schemas.microsoft.com/office/drawing/2014/main" val="2030839734"/>
                  </a:ext>
                </a:extLst>
              </a:tr>
            </a:tbl>
          </a:graphicData>
        </a:graphic>
      </p:graphicFrame>
    </p:spTree>
    <p:extLst>
      <p:ext uri="{BB962C8B-B14F-4D97-AF65-F5344CB8AC3E}">
        <p14:creationId xmlns:p14="http://schemas.microsoft.com/office/powerpoint/2010/main" val="50614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rPr>
              <a:t>Limitations of Propositional Logic</a:t>
            </a:r>
          </a:p>
        </p:txBody>
      </p:sp>
      <p:sp>
        <p:nvSpPr>
          <p:cNvPr id="3" name="Content Placeholder 2"/>
          <p:cNvSpPr>
            <a:spLocks noGrp="1"/>
          </p:cNvSpPr>
          <p:nvPr>
            <p:ph idx="1"/>
          </p:nvPr>
        </p:nvSpPr>
        <p:spPr>
          <a:xfrm>
            <a:off x="1004047" y="1853754"/>
            <a:ext cx="10192871" cy="4199727"/>
          </a:xfrm>
        </p:spPr>
        <p:txBody>
          <a:bodyPr>
            <a:normAutofit fontScale="55000" lnSpcReduction="20000"/>
          </a:bodyPr>
          <a:lstStyle/>
          <a:p>
            <a:r>
              <a:rPr lang="en-IN" sz="3800" dirty="0"/>
              <a:t>If you want to represent complicated sentences or natural language statements, PL is not sufficient.</a:t>
            </a:r>
          </a:p>
          <a:p>
            <a:r>
              <a:rPr lang="en-US" sz="3800" dirty="0"/>
              <a:t>We cannot represent relations like ALL, some, or none with propositional logic. Example:</a:t>
            </a:r>
          </a:p>
          <a:p>
            <a:pPr lvl="2"/>
            <a:r>
              <a:rPr lang="en-US" sz="3800" dirty="0"/>
              <a:t>    All the girls are intelligent.</a:t>
            </a:r>
          </a:p>
          <a:p>
            <a:pPr lvl="2"/>
            <a:r>
              <a:rPr lang="en-US" sz="3800" dirty="0"/>
              <a:t>    Some apples are sweet.</a:t>
            </a:r>
          </a:p>
          <a:p>
            <a:r>
              <a:rPr lang="en-IN" sz="3800" dirty="0"/>
              <a:t>There is very limited expressive power in PL, so we use FOL instead</a:t>
            </a:r>
          </a:p>
          <a:p>
            <a:pPr lvl="1">
              <a:spcAft>
                <a:spcPts val="500"/>
              </a:spcAft>
            </a:pPr>
            <a:r>
              <a:rPr lang="en-US" altLang="en-US" sz="3800" dirty="0"/>
              <a:t>Example:</a:t>
            </a:r>
          </a:p>
          <a:p>
            <a:pPr marL="457200" lvl="1" indent="0">
              <a:spcAft>
                <a:spcPts val="500"/>
              </a:spcAft>
              <a:buNone/>
            </a:pPr>
            <a:r>
              <a:rPr lang="en-US" altLang="en-US" sz="3800" dirty="0"/>
              <a:t>                                  All men are mortal		MORTALMAN</a:t>
            </a:r>
          </a:p>
          <a:p>
            <a:pPr lvl="1">
              <a:spcAft>
                <a:spcPts val="500"/>
              </a:spcAft>
            </a:pPr>
            <a:r>
              <a:rPr lang="en-US" altLang="en-US" sz="3800" b="1" i="1" dirty="0"/>
              <a:t>fails to capture the relationship between individual being a man and that individual being a mortal.</a:t>
            </a:r>
          </a:p>
        </p:txBody>
      </p:sp>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327130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rPr>
              <a:t>First Order Logic</a:t>
            </a:r>
          </a:p>
        </p:txBody>
      </p:sp>
      <p:sp>
        <p:nvSpPr>
          <p:cNvPr id="3" name="Content Placeholder 2"/>
          <p:cNvSpPr>
            <a:spLocks noGrp="1"/>
          </p:cNvSpPr>
          <p:nvPr>
            <p:ph idx="1"/>
          </p:nvPr>
        </p:nvSpPr>
        <p:spPr>
          <a:xfrm>
            <a:off x="1451579" y="1878708"/>
            <a:ext cx="9603275" cy="4073857"/>
          </a:xfrm>
        </p:spPr>
        <p:txBody>
          <a:bodyPr>
            <a:noAutofit/>
          </a:bodyPr>
          <a:lstStyle/>
          <a:p>
            <a:pPr algn="just"/>
            <a:r>
              <a:rPr lang="en-US" dirty="0"/>
              <a:t>First-order logic is another way of knowledge representation in artificial intelligence. It is an extension to propositional logic.</a:t>
            </a:r>
          </a:p>
          <a:p>
            <a:pPr algn="just"/>
            <a:r>
              <a:rPr lang="en-US" dirty="0"/>
              <a:t>FOL is sufficiently expressive to represent the natural language statements in a concise way.</a:t>
            </a:r>
          </a:p>
          <a:p>
            <a:pPr algn="just"/>
            <a:r>
              <a:rPr lang="en-US" dirty="0"/>
              <a:t>First-order logic is also known as </a:t>
            </a:r>
            <a:r>
              <a:rPr lang="en-US" b="1" dirty="0">
                <a:solidFill>
                  <a:srgbClr val="C00000"/>
                </a:solidFill>
              </a:rPr>
              <a:t>Predicate logic </a:t>
            </a:r>
            <a:r>
              <a:rPr lang="en-US" b="1" dirty="0"/>
              <a:t>or </a:t>
            </a:r>
            <a:r>
              <a:rPr lang="en-US" b="1" dirty="0">
                <a:solidFill>
                  <a:srgbClr val="C00000"/>
                </a:solidFill>
              </a:rPr>
              <a:t>First-order predicate logic</a:t>
            </a:r>
            <a:r>
              <a:rPr lang="en-US" b="1" dirty="0"/>
              <a:t>.</a:t>
            </a:r>
            <a:r>
              <a:rPr lang="en-US" dirty="0"/>
              <a:t> First-order logic is a powerful language that develops information about the objects in a more easy way and can also express the relationship between those objects.</a:t>
            </a:r>
          </a:p>
          <a:p>
            <a:pPr algn="just"/>
            <a:endParaRPr lang="en-US" sz="1600" dirty="0"/>
          </a:p>
        </p:txBody>
      </p:sp>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343332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8A1-F5CA-459B-A3D0-CC7DD205B3D7}"/>
              </a:ext>
            </a:extLst>
          </p:cNvPr>
          <p:cNvSpPr>
            <a:spLocks noGrp="1"/>
          </p:cNvSpPr>
          <p:nvPr>
            <p:ph type="title"/>
          </p:nvPr>
        </p:nvSpPr>
        <p:spPr/>
        <p:txBody>
          <a:bodyPr/>
          <a:lstStyle/>
          <a:p>
            <a:r>
              <a:rPr lang="en-IN" dirty="0">
                <a:solidFill>
                  <a:srgbClr val="C00000"/>
                </a:solidFill>
              </a:rPr>
              <a:t>Quantifiers in First-order logic</a:t>
            </a:r>
          </a:p>
        </p:txBody>
      </p:sp>
      <p:sp>
        <p:nvSpPr>
          <p:cNvPr id="3" name="Content Placeholder 2">
            <a:extLst>
              <a:ext uri="{FF2B5EF4-FFF2-40B4-BE49-F238E27FC236}">
                <a16:creationId xmlns:a16="http://schemas.microsoft.com/office/drawing/2014/main" id="{E1B3DA1B-6BF1-45AA-8D0D-C14A6088072C}"/>
              </a:ext>
            </a:extLst>
          </p:cNvPr>
          <p:cNvSpPr>
            <a:spLocks noGrp="1"/>
          </p:cNvSpPr>
          <p:nvPr>
            <p:ph idx="1"/>
          </p:nvPr>
        </p:nvSpPr>
        <p:spPr>
          <a:xfrm>
            <a:off x="1451579" y="1853754"/>
            <a:ext cx="9603275" cy="3954762"/>
          </a:xfrm>
        </p:spPr>
        <p:txBody>
          <a:bodyPr>
            <a:normAutofit fontScale="92500"/>
          </a:bodyPr>
          <a:lstStyle/>
          <a:p>
            <a:pPr algn="just">
              <a:buFont typeface="Arial" panose="020B0604020202020204" pitchFamily="34" charset="0"/>
              <a:buChar char="•"/>
            </a:pPr>
            <a:r>
              <a:rPr lang="en-US" sz="2400" b="0" i="0" dirty="0">
                <a:solidFill>
                  <a:srgbClr val="000000"/>
                </a:solidFill>
                <a:effectLst/>
              </a:rPr>
              <a:t>These are the symbols that permit to determine or identify the range and scope of the variable in the logical expression. There are two types of quantifier:</a:t>
            </a:r>
          </a:p>
          <a:p>
            <a:pPr marL="742950" lvl="1" indent="-285750" algn="just">
              <a:buFont typeface="Arial" panose="020B0604020202020204" pitchFamily="34" charset="0"/>
              <a:buChar char="•"/>
            </a:pPr>
            <a:r>
              <a:rPr lang="en-US" sz="2000" b="1" i="0" dirty="0">
                <a:solidFill>
                  <a:srgbClr val="000000"/>
                </a:solidFill>
                <a:effectLst/>
              </a:rPr>
              <a:t>Universal Quantifier, (for all, everyone, everything)</a:t>
            </a:r>
            <a:endParaRPr lang="en-US" sz="2000" b="0" i="0" dirty="0">
              <a:solidFill>
                <a:srgbClr val="000000"/>
              </a:solidFill>
              <a:effectLst/>
            </a:endParaRPr>
          </a:p>
          <a:p>
            <a:pPr marL="742950" lvl="1" indent="-285750" algn="just">
              <a:buFont typeface="Arial" panose="020B0604020202020204" pitchFamily="34" charset="0"/>
              <a:buChar char="•"/>
            </a:pPr>
            <a:r>
              <a:rPr lang="en-US" sz="2000" b="1" i="0" dirty="0">
                <a:solidFill>
                  <a:srgbClr val="000000"/>
                </a:solidFill>
                <a:effectLst/>
              </a:rPr>
              <a:t>Existential quantifier, (for some, at least one).</a:t>
            </a:r>
            <a:endParaRPr lang="en-US" sz="2000" b="0" i="0" dirty="0">
              <a:solidFill>
                <a:srgbClr val="000000"/>
              </a:solidFill>
              <a:effectLst/>
            </a:endParaRPr>
          </a:p>
          <a:p>
            <a:r>
              <a:rPr lang="en-US" sz="2400" b="0" i="0" dirty="0">
                <a:solidFill>
                  <a:srgbClr val="333333"/>
                </a:solidFill>
                <a:effectLst/>
              </a:rPr>
              <a:t>The is represented by a symbol </a:t>
            </a:r>
            <a:r>
              <a:rPr lang="en-US" sz="2400" b="1" i="0" dirty="0">
                <a:solidFill>
                  <a:srgbClr val="333333"/>
                </a:solidFill>
                <a:effectLst/>
              </a:rPr>
              <a:t>∀</a:t>
            </a:r>
            <a:r>
              <a:rPr lang="en-US" sz="2400" b="0" i="0" dirty="0">
                <a:solidFill>
                  <a:srgbClr val="333333"/>
                </a:solidFill>
                <a:effectLst/>
              </a:rPr>
              <a:t>, which resembles an inverted A</a:t>
            </a:r>
            <a:r>
              <a:rPr lang="en-US" sz="2400" dirty="0">
                <a:solidFill>
                  <a:srgbClr val="333333"/>
                </a:solidFill>
              </a:rPr>
              <a:t>. Universal quantifier </a:t>
            </a:r>
            <a:endParaRPr lang="en-US" sz="2400" b="0" i="0" dirty="0">
              <a:solidFill>
                <a:srgbClr val="333333"/>
              </a:solidFill>
              <a:effectLst/>
            </a:endParaRPr>
          </a:p>
          <a:p>
            <a:r>
              <a:rPr lang="en-IN" sz="2400" b="0" i="0" dirty="0">
                <a:solidFill>
                  <a:srgbClr val="333333"/>
                </a:solidFill>
                <a:effectLst/>
              </a:rPr>
              <a:t>Existential quantifiers are</a:t>
            </a:r>
            <a:r>
              <a:rPr lang="en-US" sz="2400" dirty="0">
                <a:solidFill>
                  <a:srgbClr val="333333"/>
                </a:solidFill>
              </a:rPr>
              <a:t> </a:t>
            </a:r>
            <a:r>
              <a:rPr lang="en-US" sz="2400" b="0" i="0" dirty="0">
                <a:solidFill>
                  <a:srgbClr val="333333"/>
                </a:solidFill>
                <a:effectLst/>
              </a:rPr>
              <a:t>denoted by the logical operator </a:t>
            </a:r>
            <a:r>
              <a:rPr lang="en-US" sz="2400" b="1" i="0" dirty="0">
                <a:solidFill>
                  <a:srgbClr val="333333"/>
                </a:solidFill>
                <a:effectLst/>
              </a:rPr>
              <a:t>∃</a:t>
            </a:r>
            <a:r>
              <a:rPr lang="en-US" sz="2400" b="0" i="0" dirty="0">
                <a:solidFill>
                  <a:srgbClr val="333333"/>
                </a:solidFill>
                <a:effectLst/>
              </a:rPr>
              <a:t>, which resembles as inverted E. When it is used with a predicate variable then it is called as an existential quantifier.</a:t>
            </a:r>
            <a:endParaRPr lang="en-IN" sz="2400" dirty="0"/>
          </a:p>
        </p:txBody>
      </p:sp>
      <p:sp>
        <p:nvSpPr>
          <p:cNvPr id="4" name="Slide Number Placeholder 3">
            <a:extLst>
              <a:ext uri="{FF2B5EF4-FFF2-40B4-BE49-F238E27FC236}">
                <a16:creationId xmlns:a16="http://schemas.microsoft.com/office/drawing/2014/main" id="{F511A201-0A86-463D-8895-D6AD133F74A9}"/>
              </a:ext>
            </a:extLst>
          </p:cNvPr>
          <p:cNvSpPr>
            <a:spLocks noGrp="1"/>
          </p:cNvSpPr>
          <p:nvPr>
            <p:ph type="sldNum" sz="quarter" idx="12"/>
          </p:nvPr>
        </p:nvSpPr>
        <p:spPr/>
        <p:txBody>
          <a:bodyPr/>
          <a:lstStyle/>
          <a:p>
            <a:fld id="{CBABCCC1-BF11-4F37-963E-1BCD5B23FD72}" type="slidenum">
              <a:rPr lang="en-IN" smtClean="0"/>
              <a:t>19</a:t>
            </a:fld>
            <a:endParaRPr lang="en-IN"/>
          </a:p>
        </p:txBody>
      </p:sp>
    </p:spTree>
    <p:extLst>
      <p:ext uri="{BB962C8B-B14F-4D97-AF65-F5344CB8AC3E}">
        <p14:creationId xmlns:p14="http://schemas.microsoft.com/office/powerpoint/2010/main" val="288331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6E8C-184F-449F-A8EC-002FF4CDD2C0}"/>
              </a:ext>
            </a:extLst>
          </p:cNvPr>
          <p:cNvSpPr>
            <a:spLocks noGrp="1"/>
          </p:cNvSpPr>
          <p:nvPr>
            <p:ph type="title"/>
          </p:nvPr>
        </p:nvSpPr>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A9CC7136-2BD1-4B5D-8279-FD0568D98B95}"/>
              </a:ext>
            </a:extLst>
          </p:cNvPr>
          <p:cNvSpPr>
            <a:spLocks noGrp="1"/>
          </p:cNvSpPr>
          <p:nvPr>
            <p:ph idx="1"/>
          </p:nvPr>
        </p:nvSpPr>
        <p:spPr>
          <a:xfrm>
            <a:off x="1451578" y="1934437"/>
            <a:ext cx="9603275" cy="3955375"/>
          </a:xfrm>
        </p:spPr>
        <p:txBody>
          <a:bodyPr>
            <a:normAutofit lnSpcReduction="10000"/>
          </a:bodyPr>
          <a:lstStyle/>
          <a:p>
            <a:pPr algn="just"/>
            <a:r>
              <a:rPr lang="en-US" sz="2400" b="0" i="0" dirty="0">
                <a:solidFill>
                  <a:srgbClr val="444444"/>
                </a:solidFill>
                <a:effectLst/>
                <a:latin typeface="Poppins"/>
              </a:rPr>
              <a:t>We, humans, are good at reasoning, understanding, analyzing, and interpreting what we are seeing in our daily life. We know how to react and respond to the situation we are going through. But how to make machines perform similar actions? </a:t>
            </a:r>
          </a:p>
          <a:p>
            <a:pPr algn="just"/>
            <a:r>
              <a:rPr lang="en-US" sz="2400" b="0" i="0" dirty="0">
                <a:solidFill>
                  <a:srgbClr val="444444"/>
                </a:solidFill>
                <a:effectLst/>
                <a:latin typeface="Poppins"/>
              </a:rPr>
              <a:t>Here comes the knowledge representation in AI that equips the machines to perform understanding and interpreting the queries of the real world. </a:t>
            </a:r>
          </a:p>
          <a:p>
            <a:pPr algn="just"/>
            <a:r>
              <a:rPr lang="en-US" sz="2400" b="0" i="0" dirty="0">
                <a:solidFill>
                  <a:srgbClr val="444444"/>
                </a:solidFill>
                <a:effectLst/>
                <a:latin typeface="Poppins"/>
              </a:rPr>
              <a:t>Knowledge Representation in AI is the study of how to equip intelligent machines with beliefs, intentions, and judgments to express according to the situations through automated reasoning.</a:t>
            </a:r>
            <a:endParaRPr lang="en-IN" sz="2400" dirty="0"/>
          </a:p>
        </p:txBody>
      </p:sp>
      <p:sp>
        <p:nvSpPr>
          <p:cNvPr id="4" name="Slide Number Placeholder 3">
            <a:extLst>
              <a:ext uri="{FF2B5EF4-FFF2-40B4-BE49-F238E27FC236}">
                <a16:creationId xmlns:a16="http://schemas.microsoft.com/office/drawing/2014/main" id="{326E88D3-06D9-43E6-B9F2-6618DC7C0628}"/>
              </a:ext>
            </a:extLst>
          </p:cNvPr>
          <p:cNvSpPr>
            <a:spLocks noGrp="1"/>
          </p:cNvSpPr>
          <p:nvPr>
            <p:ph type="sldNum" sz="quarter" idx="12"/>
          </p:nvPr>
        </p:nvSpPr>
        <p:spPr/>
        <p:txBody>
          <a:bodyPr/>
          <a:lstStyle/>
          <a:p>
            <a:fld id="{CBABCCC1-BF11-4F37-963E-1BCD5B23FD72}" type="slidenum">
              <a:rPr lang="en-IN" smtClean="0"/>
              <a:t>2</a:t>
            </a:fld>
            <a:endParaRPr lang="en-IN"/>
          </a:p>
        </p:txBody>
      </p:sp>
    </p:spTree>
    <p:extLst>
      <p:ext uri="{BB962C8B-B14F-4D97-AF65-F5344CB8AC3E}">
        <p14:creationId xmlns:p14="http://schemas.microsoft.com/office/powerpoint/2010/main" val="62615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D4B4-D763-4270-AF91-E32BC7E0070B}"/>
              </a:ext>
            </a:extLst>
          </p:cNvPr>
          <p:cNvSpPr>
            <a:spLocks noGrp="1"/>
          </p:cNvSpPr>
          <p:nvPr>
            <p:ph type="title"/>
          </p:nvPr>
        </p:nvSpPr>
        <p:spPr/>
        <p:txBody>
          <a:bodyPr/>
          <a:lstStyle/>
          <a:p>
            <a:r>
              <a:rPr lang="en-IN" b="1" i="0" dirty="0">
                <a:solidFill>
                  <a:srgbClr val="C00000"/>
                </a:solidFill>
                <a:effectLst/>
                <a:latin typeface="erdana"/>
              </a:rPr>
              <a:t>Universal Quantifier</a:t>
            </a:r>
            <a:endParaRPr lang="en-IN" b="1" dirty="0">
              <a:solidFill>
                <a:srgbClr val="C00000"/>
              </a:solidFill>
            </a:endParaRPr>
          </a:p>
        </p:txBody>
      </p:sp>
      <p:sp>
        <p:nvSpPr>
          <p:cNvPr id="3" name="Content Placeholder 2">
            <a:extLst>
              <a:ext uri="{FF2B5EF4-FFF2-40B4-BE49-F238E27FC236}">
                <a16:creationId xmlns:a16="http://schemas.microsoft.com/office/drawing/2014/main" id="{82D9B6D6-938D-4522-882E-9217398B30E2}"/>
              </a:ext>
            </a:extLst>
          </p:cNvPr>
          <p:cNvSpPr>
            <a:spLocks noGrp="1"/>
          </p:cNvSpPr>
          <p:nvPr>
            <p:ph sz="half" idx="1"/>
          </p:nvPr>
        </p:nvSpPr>
        <p:spPr>
          <a:xfrm>
            <a:off x="887506" y="1864194"/>
            <a:ext cx="5133259" cy="4188917"/>
          </a:xfrm>
        </p:spPr>
        <p:txBody>
          <a:bodyPr>
            <a:normAutofit fontScale="92500" lnSpcReduction="10000"/>
          </a:bodyPr>
          <a:lstStyle/>
          <a:p>
            <a:pPr marL="0" indent="0" algn="just">
              <a:buNone/>
            </a:pPr>
            <a:r>
              <a:rPr lang="en-US" b="0" i="0" dirty="0">
                <a:solidFill>
                  <a:srgbClr val="333333"/>
                </a:solidFill>
                <a:effectLst/>
                <a:latin typeface="inter-regular"/>
              </a:rPr>
              <a:t>If x is a variable, then ∀x is read as:</a:t>
            </a:r>
          </a:p>
          <a:p>
            <a:pPr lvl="1" algn="just"/>
            <a:r>
              <a:rPr lang="en-US" b="1" i="0" dirty="0">
                <a:solidFill>
                  <a:srgbClr val="000000"/>
                </a:solidFill>
                <a:effectLst/>
                <a:latin typeface="inter-bold"/>
              </a:rPr>
              <a:t>For all x</a:t>
            </a:r>
            <a:endParaRPr lang="en-US" b="0" i="0" dirty="0">
              <a:solidFill>
                <a:srgbClr val="000000"/>
              </a:solidFill>
              <a:effectLst/>
              <a:latin typeface="inter-regular"/>
            </a:endParaRPr>
          </a:p>
          <a:p>
            <a:pPr lvl="1" algn="just"/>
            <a:r>
              <a:rPr lang="en-US" b="1" i="0" dirty="0">
                <a:solidFill>
                  <a:srgbClr val="000000"/>
                </a:solidFill>
                <a:effectLst/>
                <a:latin typeface="inter-bold"/>
              </a:rPr>
              <a:t>For each x</a:t>
            </a:r>
            <a:endParaRPr lang="en-US" b="0" i="0" dirty="0">
              <a:solidFill>
                <a:srgbClr val="000000"/>
              </a:solidFill>
              <a:effectLst/>
              <a:latin typeface="inter-regular"/>
            </a:endParaRPr>
          </a:p>
          <a:p>
            <a:pPr lvl="1" algn="just"/>
            <a:r>
              <a:rPr lang="en-US" b="1" i="0" dirty="0">
                <a:solidFill>
                  <a:srgbClr val="000000"/>
                </a:solidFill>
                <a:effectLst/>
                <a:latin typeface="inter-bold"/>
              </a:rPr>
              <a:t>For every x.</a:t>
            </a:r>
            <a:endParaRPr lang="en-US" b="0" i="0" dirty="0">
              <a:solidFill>
                <a:srgbClr val="000000"/>
              </a:solidFill>
              <a:effectLst/>
              <a:latin typeface="inter-regular"/>
            </a:endParaRPr>
          </a:p>
          <a:p>
            <a:pPr algn="just"/>
            <a:r>
              <a:rPr lang="en-US" b="0" i="0" dirty="0">
                <a:solidFill>
                  <a:srgbClr val="610B4B"/>
                </a:solidFill>
                <a:effectLst/>
                <a:latin typeface="erdana"/>
              </a:rPr>
              <a:t>Example:</a:t>
            </a:r>
          </a:p>
          <a:p>
            <a:pPr lvl="1" algn="just"/>
            <a:r>
              <a:rPr lang="en-US" sz="2200" b="1" i="0" dirty="0">
                <a:solidFill>
                  <a:srgbClr val="FF0000"/>
                </a:solidFill>
                <a:effectLst/>
                <a:latin typeface="inter-bold"/>
              </a:rPr>
              <a:t>All man drink coffee.</a:t>
            </a:r>
            <a:endParaRPr lang="en-US" sz="2200" b="0" i="0" dirty="0">
              <a:solidFill>
                <a:srgbClr val="FF0000"/>
              </a:solidFill>
              <a:effectLst/>
              <a:latin typeface="inter-regular"/>
            </a:endParaRPr>
          </a:p>
          <a:p>
            <a:pPr algn="just"/>
            <a:r>
              <a:rPr lang="en-US" b="0" i="0" dirty="0">
                <a:solidFill>
                  <a:srgbClr val="333333"/>
                </a:solidFill>
                <a:effectLst/>
                <a:latin typeface="inter-regular"/>
              </a:rPr>
              <a:t>Let a variable x which refers to a man, so all x can be represented as: </a:t>
            </a:r>
            <a:r>
              <a:rPr lang="en-IN" b="1" i="0" dirty="0">
                <a:solidFill>
                  <a:srgbClr val="333333"/>
                </a:solidFill>
                <a:effectLst/>
                <a:latin typeface="inter-bold"/>
              </a:rPr>
              <a:t>∀x man(x) → drink (x, coffee)</a:t>
            </a:r>
            <a:endParaRPr lang="en-US" b="0" i="0" dirty="0">
              <a:solidFill>
                <a:srgbClr val="333333"/>
              </a:solidFill>
              <a:effectLst/>
              <a:latin typeface="inter-regular"/>
            </a:endParaRPr>
          </a:p>
          <a:p>
            <a:pPr algn="just"/>
            <a:r>
              <a:rPr lang="en-US" b="0" i="0" dirty="0">
                <a:solidFill>
                  <a:srgbClr val="333333"/>
                </a:solidFill>
                <a:effectLst/>
                <a:latin typeface="inter-regular"/>
              </a:rPr>
              <a:t>It will be read as: </a:t>
            </a:r>
            <a:r>
              <a:rPr lang="en-US" b="1" i="0" dirty="0">
                <a:solidFill>
                  <a:srgbClr val="333333"/>
                </a:solidFill>
                <a:effectLst/>
                <a:latin typeface="inter-regular"/>
              </a:rPr>
              <a:t>There are all x where x is a man who drink coffee.</a:t>
            </a:r>
          </a:p>
          <a:p>
            <a:pPr algn="just"/>
            <a:endParaRPr lang="en-US" b="0" i="0" dirty="0">
              <a:solidFill>
                <a:srgbClr val="333333"/>
              </a:solidFill>
              <a:effectLst/>
              <a:latin typeface="inter-regular"/>
            </a:endParaRPr>
          </a:p>
        </p:txBody>
      </p:sp>
      <p:pic>
        <p:nvPicPr>
          <p:cNvPr id="6" name="Content Placeholder 5">
            <a:extLst>
              <a:ext uri="{FF2B5EF4-FFF2-40B4-BE49-F238E27FC236}">
                <a16:creationId xmlns:a16="http://schemas.microsoft.com/office/drawing/2014/main" id="{80E82EBE-55DD-4CD1-AD4E-AEF8E250CA7E}"/>
              </a:ext>
            </a:extLst>
          </p:cNvPr>
          <p:cNvPicPr>
            <a:picLocks noGrp="1" noChangeAspect="1"/>
          </p:cNvPicPr>
          <p:nvPr>
            <p:ph sz="half" idx="2"/>
          </p:nvPr>
        </p:nvPicPr>
        <p:blipFill>
          <a:blip r:embed="rId2"/>
          <a:stretch>
            <a:fillRect/>
          </a:stretch>
        </p:blipFill>
        <p:spPr>
          <a:xfrm>
            <a:off x="6284259" y="1864194"/>
            <a:ext cx="5548163" cy="3855288"/>
          </a:xfrm>
          <a:prstGeom prst="rect">
            <a:avLst/>
          </a:prstGeom>
        </p:spPr>
      </p:pic>
      <p:sp>
        <p:nvSpPr>
          <p:cNvPr id="5" name="Slide Number Placeholder 4">
            <a:extLst>
              <a:ext uri="{FF2B5EF4-FFF2-40B4-BE49-F238E27FC236}">
                <a16:creationId xmlns:a16="http://schemas.microsoft.com/office/drawing/2014/main" id="{BD0D92B3-1BF5-4B86-8F22-99F60A30D46F}"/>
              </a:ext>
            </a:extLst>
          </p:cNvPr>
          <p:cNvSpPr>
            <a:spLocks noGrp="1"/>
          </p:cNvSpPr>
          <p:nvPr>
            <p:ph type="sldNum" sz="quarter" idx="12"/>
          </p:nvPr>
        </p:nvSpPr>
        <p:spPr/>
        <p:txBody>
          <a:bodyPr/>
          <a:lstStyle/>
          <a:p>
            <a:fld id="{CBABCCC1-BF11-4F37-963E-1BCD5B23FD72}" type="slidenum">
              <a:rPr lang="en-IN" smtClean="0"/>
              <a:t>20</a:t>
            </a:fld>
            <a:endParaRPr lang="en-IN"/>
          </a:p>
        </p:txBody>
      </p:sp>
      <p:sp>
        <p:nvSpPr>
          <p:cNvPr id="8" name="TextBox 7">
            <a:extLst>
              <a:ext uri="{FF2B5EF4-FFF2-40B4-BE49-F238E27FC236}">
                <a16:creationId xmlns:a16="http://schemas.microsoft.com/office/drawing/2014/main" id="{AC0D70D7-9A66-48E0-B007-3A876C097BB6}"/>
              </a:ext>
            </a:extLst>
          </p:cNvPr>
          <p:cNvSpPr txBox="1"/>
          <p:nvPr/>
        </p:nvSpPr>
        <p:spPr>
          <a:xfrm>
            <a:off x="7478805" y="5719482"/>
            <a:ext cx="3039880" cy="369332"/>
          </a:xfrm>
          <a:prstGeom prst="rect">
            <a:avLst/>
          </a:prstGeom>
          <a:noFill/>
        </p:spPr>
        <p:txBody>
          <a:bodyPr wrap="square">
            <a:spAutoFit/>
          </a:bodyPr>
          <a:lstStyle/>
          <a:p>
            <a:pPr marL="0" indent="0" algn="just">
              <a:buNone/>
            </a:pPr>
            <a:r>
              <a:rPr lang="en-IN" b="1" i="0" dirty="0">
                <a:solidFill>
                  <a:srgbClr val="333333"/>
                </a:solidFill>
                <a:effectLst/>
                <a:latin typeface="inter-bold"/>
              </a:rPr>
              <a:t>∀x man(x) → drink (x, coffee).</a:t>
            </a:r>
            <a:endParaRPr lang="en-IN" dirty="0"/>
          </a:p>
        </p:txBody>
      </p:sp>
    </p:spTree>
    <p:extLst>
      <p:ext uri="{BB962C8B-B14F-4D97-AF65-F5344CB8AC3E}">
        <p14:creationId xmlns:p14="http://schemas.microsoft.com/office/powerpoint/2010/main" val="66550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52A2-A188-4995-9C39-F268E630F241}"/>
              </a:ext>
            </a:extLst>
          </p:cNvPr>
          <p:cNvSpPr>
            <a:spLocks noGrp="1"/>
          </p:cNvSpPr>
          <p:nvPr>
            <p:ph type="title"/>
          </p:nvPr>
        </p:nvSpPr>
        <p:spPr/>
        <p:txBody>
          <a:bodyPr/>
          <a:lstStyle/>
          <a:p>
            <a:r>
              <a:rPr lang="en-IN" dirty="0">
                <a:solidFill>
                  <a:srgbClr val="C00000"/>
                </a:solidFill>
              </a:rPr>
              <a:t>Existential Quantifier</a:t>
            </a:r>
          </a:p>
        </p:txBody>
      </p:sp>
      <p:sp>
        <p:nvSpPr>
          <p:cNvPr id="3" name="Content Placeholder 2">
            <a:extLst>
              <a:ext uri="{FF2B5EF4-FFF2-40B4-BE49-F238E27FC236}">
                <a16:creationId xmlns:a16="http://schemas.microsoft.com/office/drawing/2014/main" id="{A3F20FE0-CFB8-47A7-980E-E97DD9D1BCE3}"/>
              </a:ext>
            </a:extLst>
          </p:cNvPr>
          <p:cNvSpPr>
            <a:spLocks noGrp="1"/>
          </p:cNvSpPr>
          <p:nvPr>
            <p:ph sz="half" idx="1"/>
          </p:nvPr>
        </p:nvSpPr>
        <p:spPr>
          <a:xfrm>
            <a:off x="1030941" y="1864193"/>
            <a:ext cx="5351930" cy="4188917"/>
          </a:xfrm>
        </p:spPr>
        <p:txBody>
          <a:bodyPr>
            <a:normAutofit lnSpcReduction="10000"/>
          </a:bodyPr>
          <a:lstStyle/>
          <a:p>
            <a:pPr algn="just"/>
            <a:r>
              <a:rPr lang="en-US" b="0" i="0" dirty="0">
                <a:solidFill>
                  <a:srgbClr val="333333"/>
                </a:solidFill>
                <a:effectLst/>
                <a:latin typeface="inter-regular"/>
              </a:rPr>
              <a:t>If x is a variable, then existential quantifier will be ∃x or ∃(x). And it will be read as:</a:t>
            </a:r>
          </a:p>
          <a:p>
            <a:pPr lvl="1" algn="just"/>
            <a:r>
              <a:rPr lang="en-US" b="1" i="0" dirty="0">
                <a:solidFill>
                  <a:srgbClr val="000000"/>
                </a:solidFill>
                <a:effectLst/>
                <a:latin typeface="inter-bold"/>
              </a:rPr>
              <a:t>There exists a 'x.'</a:t>
            </a:r>
            <a:endParaRPr lang="en-US" b="0" i="0" dirty="0">
              <a:solidFill>
                <a:srgbClr val="000000"/>
              </a:solidFill>
              <a:effectLst/>
              <a:latin typeface="inter-regular"/>
            </a:endParaRPr>
          </a:p>
          <a:p>
            <a:pPr lvl="1" algn="just"/>
            <a:r>
              <a:rPr lang="en-US" b="1" i="0" dirty="0">
                <a:solidFill>
                  <a:srgbClr val="000000"/>
                </a:solidFill>
                <a:effectLst/>
                <a:latin typeface="inter-bold"/>
              </a:rPr>
              <a:t>For some 'x.'</a:t>
            </a:r>
            <a:endParaRPr lang="en-US" b="0" i="0" dirty="0">
              <a:solidFill>
                <a:srgbClr val="000000"/>
              </a:solidFill>
              <a:effectLst/>
              <a:latin typeface="inter-regular"/>
            </a:endParaRPr>
          </a:p>
          <a:p>
            <a:pPr lvl="1" algn="just"/>
            <a:r>
              <a:rPr lang="en-US" b="1" i="0" dirty="0">
                <a:solidFill>
                  <a:srgbClr val="000000"/>
                </a:solidFill>
                <a:effectLst/>
                <a:latin typeface="inter-bold"/>
              </a:rPr>
              <a:t>For at least one 'x.'</a:t>
            </a:r>
            <a:endParaRPr lang="en-US" b="0" i="0" dirty="0">
              <a:solidFill>
                <a:srgbClr val="000000"/>
              </a:solidFill>
              <a:effectLst/>
              <a:latin typeface="inter-regular"/>
            </a:endParaRPr>
          </a:p>
          <a:p>
            <a:pPr algn="just"/>
            <a:r>
              <a:rPr lang="en-US" b="0" i="0" dirty="0">
                <a:solidFill>
                  <a:srgbClr val="610B4B"/>
                </a:solidFill>
                <a:effectLst/>
                <a:latin typeface="erdana"/>
              </a:rPr>
              <a:t>Example:</a:t>
            </a:r>
          </a:p>
          <a:p>
            <a:pPr lvl="1" algn="just"/>
            <a:r>
              <a:rPr lang="en-US" sz="2000" b="1" i="0" dirty="0">
                <a:solidFill>
                  <a:srgbClr val="FF0000"/>
                </a:solidFill>
                <a:effectLst/>
                <a:latin typeface="inter-bold"/>
              </a:rPr>
              <a:t>Some boys are intelligent.</a:t>
            </a:r>
            <a:endParaRPr lang="en-US" sz="2000" b="0" i="0" dirty="0">
              <a:solidFill>
                <a:srgbClr val="FF0000"/>
              </a:solidFill>
              <a:effectLst/>
              <a:latin typeface="inter-regular"/>
            </a:endParaRPr>
          </a:p>
          <a:p>
            <a:r>
              <a:rPr lang="en-IN" b="1" i="0" dirty="0">
                <a:solidFill>
                  <a:srgbClr val="333333"/>
                </a:solidFill>
                <a:effectLst/>
                <a:latin typeface="inter-bold"/>
              </a:rPr>
              <a:t>∃x: boys(x) ∧ intelligent(x)</a:t>
            </a:r>
            <a:endParaRPr lang="en-IN" dirty="0"/>
          </a:p>
          <a:p>
            <a:r>
              <a:rPr lang="en-US" b="0" i="0" dirty="0">
                <a:solidFill>
                  <a:srgbClr val="333333"/>
                </a:solidFill>
                <a:effectLst/>
                <a:latin typeface="inter-regular"/>
              </a:rPr>
              <a:t>It will be read as: </a:t>
            </a:r>
            <a:r>
              <a:rPr lang="en-US" b="1" i="0" dirty="0">
                <a:solidFill>
                  <a:srgbClr val="FF0000"/>
                </a:solidFill>
                <a:effectLst/>
                <a:latin typeface="inter-regular"/>
              </a:rPr>
              <a:t>There are some x where x is a boy who is intelligent.</a:t>
            </a:r>
            <a:endParaRPr lang="en-IN" b="1" dirty="0">
              <a:solidFill>
                <a:srgbClr val="FF0000"/>
              </a:solidFill>
            </a:endParaRPr>
          </a:p>
        </p:txBody>
      </p:sp>
      <p:pic>
        <p:nvPicPr>
          <p:cNvPr id="6" name="Content Placeholder 5">
            <a:extLst>
              <a:ext uri="{FF2B5EF4-FFF2-40B4-BE49-F238E27FC236}">
                <a16:creationId xmlns:a16="http://schemas.microsoft.com/office/drawing/2014/main" id="{B609AA4C-FB8A-463C-9177-FD639E0EF9A9}"/>
              </a:ext>
            </a:extLst>
          </p:cNvPr>
          <p:cNvPicPr>
            <a:picLocks noGrp="1" noChangeAspect="1"/>
          </p:cNvPicPr>
          <p:nvPr>
            <p:ph sz="half" idx="2"/>
          </p:nvPr>
        </p:nvPicPr>
        <p:blipFill>
          <a:blip r:embed="rId2"/>
          <a:stretch>
            <a:fillRect/>
          </a:stretch>
        </p:blipFill>
        <p:spPr>
          <a:xfrm>
            <a:off x="6801147" y="1864193"/>
            <a:ext cx="5044485" cy="3819585"/>
          </a:xfrm>
          <a:prstGeom prst="rect">
            <a:avLst/>
          </a:prstGeom>
        </p:spPr>
      </p:pic>
      <p:sp>
        <p:nvSpPr>
          <p:cNvPr id="5" name="Slide Number Placeholder 4">
            <a:extLst>
              <a:ext uri="{FF2B5EF4-FFF2-40B4-BE49-F238E27FC236}">
                <a16:creationId xmlns:a16="http://schemas.microsoft.com/office/drawing/2014/main" id="{A47F49F0-D491-46F2-A9BF-A7C81CA3EEFC}"/>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8" name="TextBox 7">
            <a:extLst>
              <a:ext uri="{FF2B5EF4-FFF2-40B4-BE49-F238E27FC236}">
                <a16:creationId xmlns:a16="http://schemas.microsoft.com/office/drawing/2014/main" id="{22FEFEB3-1218-4074-B4EB-1D06838A8B8D}"/>
              </a:ext>
            </a:extLst>
          </p:cNvPr>
          <p:cNvSpPr txBox="1"/>
          <p:nvPr/>
        </p:nvSpPr>
        <p:spPr>
          <a:xfrm>
            <a:off x="7693959" y="5683779"/>
            <a:ext cx="2705100" cy="369332"/>
          </a:xfrm>
          <a:prstGeom prst="rect">
            <a:avLst/>
          </a:prstGeom>
          <a:noFill/>
        </p:spPr>
        <p:txBody>
          <a:bodyPr wrap="square">
            <a:spAutoFit/>
          </a:bodyPr>
          <a:lstStyle/>
          <a:p>
            <a:r>
              <a:rPr lang="en-IN" b="1" i="0" dirty="0">
                <a:solidFill>
                  <a:srgbClr val="333333"/>
                </a:solidFill>
                <a:effectLst/>
                <a:latin typeface="inter-bold"/>
              </a:rPr>
              <a:t>∃x: boys(x) ∧ intelligent(x)</a:t>
            </a:r>
            <a:endParaRPr lang="en-IN" dirty="0"/>
          </a:p>
        </p:txBody>
      </p:sp>
    </p:spTree>
    <p:extLst>
      <p:ext uri="{BB962C8B-B14F-4D97-AF65-F5344CB8AC3E}">
        <p14:creationId xmlns:p14="http://schemas.microsoft.com/office/powerpoint/2010/main" val="585865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09" y="401108"/>
            <a:ext cx="9603275" cy="952564"/>
          </a:xfrm>
        </p:spPr>
        <p:txBody>
          <a:bodyPr/>
          <a:lstStyle/>
          <a:p>
            <a:r>
              <a:rPr lang="en-US" dirty="0">
                <a:solidFill>
                  <a:srgbClr val="C00000"/>
                </a:solidFill>
              </a:rPr>
              <a:t>First Order Logic</a:t>
            </a:r>
          </a:p>
        </p:txBody>
      </p:sp>
      <p:sp>
        <p:nvSpPr>
          <p:cNvPr id="3" name="Content Placeholder 2"/>
          <p:cNvSpPr>
            <a:spLocks noGrp="1"/>
          </p:cNvSpPr>
          <p:nvPr>
            <p:ph idx="1"/>
          </p:nvPr>
        </p:nvSpPr>
        <p:spPr>
          <a:xfrm>
            <a:off x="734" y="1719672"/>
            <a:ext cx="9817056" cy="5699193"/>
          </a:xfrm>
        </p:spPr>
        <p:txBody>
          <a:bodyPr>
            <a:noAutofit/>
          </a:bodyPr>
          <a:lstStyle/>
          <a:p>
            <a:r>
              <a:rPr lang="en-US" b="1" dirty="0"/>
              <a:t>Use of</a:t>
            </a:r>
            <a:r>
              <a:rPr lang="en-US" b="1" dirty="0">
                <a:solidFill>
                  <a:srgbClr val="A50021"/>
                </a:solidFill>
              </a:rPr>
              <a:t> </a:t>
            </a:r>
            <a:r>
              <a:rPr lang="en-US" dirty="0">
                <a:solidFill>
                  <a:srgbClr val="A50021"/>
                </a:solidFill>
                <a:effectLst>
                  <a:outerShdw blurRad="38100" dist="38100" dir="2700000" algn="tl">
                    <a:srgbClr val="C0C0C0"/>
                  </a:outerShdw>
                </a:effectLst>
              </a:rPr>
              <a:t>predicate logic</a:t>
            </a:r>
            <a:r>
              <a:rPr lang="en-US" dirty="0">
                <a:solidFill>
                  <a:srgbClr val="A50021"/>
                </a:solidFill>
              </a:rPr>
              <a:t> </a:t>
            </a:r>
            <a:r>
              <a:rPr lang="en-US" b="1" dirty="0"/>
              <a:t>as a way of representing knowledge:</a:t>
            </a:r>
            <a:endParaRPr lang="en-US" b="1" dirty="0">
              <a:solidFill>
                <a:srgbClr val="A50021"/>
              </a:solidFill>
            </a:endParaRPr>
          </a:p>
          <a:p>
            <a:pPr marL="1371600" lvl="3" indent="0">
              <a:lnSpc>
                <a:spcPct val="150000"/>
              </a:lnSpc>
              <a:spcBef>
                <a:spcPts val="0"/>
              </a:spcBef>
              <a:buClrTx/>
              <a:buSzTx/>
              <a:buNone/>
            </a:pPr>
            <a:r>
              <a:rPr lang="en-US" altLang="en-US" sz="2000" dirty="0"/>
              <a:t>1.Marcus was a man			</a:t>
            </a:r>
            <a:r>
              <a:rPr lang="en-US" altLang="en-US" sz="2000" b="1" dirty="0"/>
              <a:t>man(Marcus)</a:t>
            </a:r>
          </a:p>
          <a:p>
            <a:pPr marL="1371600" lvl="3" indent="0">
              <a:lnSpc>
                <a:spcPct val="150000"/>
              </a:lnSpc>
              <a:spcBef>
                <a:spcPts val="0"/>
              </a:spcBef>
              <a:buClrTx/>
              <a:buSzTx/>
              <a:buNone/>
            </a:pPr>
            <a:r>
              <a:rPr lang="en-US" altLang="en-US" sz="2000" dirty="0"/>
              <a:t>2.Marcus was a Pompeian		</a:t>
            </a:r>
            <a:r>
              <a:rPr lang="en-US" altLang="en-US" sz="2000" b="1" dirty="0"/>
              <a:t>Pompeian(Marcus)</a:t>
            </a:r>
          </a:p>
          <a:p>
            <a:pPr marL="1371600" lvl="3" indent="0">
              <a:lnSpc>
                <a:spcPct val="150000"/>
              </a:lnSpc>
              <a:spcBef>
                <a:spcPts val="0"/>
              </a:spcBef>
              <a:buClrTx/>
              <a:buSzTx/>
              <a:buNone/>
            </a:pPr>
            <a:r>
              <a:rPr lang="en-US" altLang="en-US" sz="2000" dirty="0"/>
              <a:t>3.All </a:t>
            </a:r>
            <a:r>
              <a:rPr lang="en-US" altLang="en-US" sz="2000" dirty="0" err="1"/>
              <a:t>Pompeians</a:t>
            </a:r>
            <a:r>
              <a:rPr lang="en-US" altLang="en-US" sz="2000" dirty="0"/>
              <a:t> were Romans	            </a:t>
            </a:r>
            <a:r>
              <a:rPr lang="en-US" altLang="en-US" sz="2000" b="1" dirty="0">
                <a:sym typeface="Symbol" pitchFamily="18" charset="2"/>
              </a:rPr>
              <a:t>x:</a:t>
            </a:r>
            <a:r>
              <a:rPr lang="en-US" altLang="en-US" sz="2000" b="1" dirty="0"/>
              <a:t> Pompeian(x) </a:t>
            </a:r>
            <a:r>
              <a:rPr lang="en-US" altLang="en-US" sz="2000" b="1" dirty="0">
                <a:sym typeface="Symbol" pitchFamily="18" charset="2"/>
              </a:rPr>
              <a:t></a:t>
            </a:r>
            <a:r>
              <a:rPr lang="en-US" altLang="en-US" sz="2000" b="1" dirty="0"/>
              <a:t> Roman(x)</a:t>
            </a:r>
          </a:p>
          <a:p>
            <a:pPr marL="1371600" lvl="3" indent="0">
              <a:lnSpc>
                <a:spcPct val="150000"/>
              </a:lnSpc>
              <a:spcBef>
                <a:spcPts val="0"/>
              </a:spcBef>
              <a:buClrTx/>
              <a:buSzTx/>
              <a:buNone/>
            </a:pPr>
            <a:r>
              <a:rPr lang="en-US" altLang="en-US" sz="2000" dirty="0"/>
              <a:t>4.Casear was a ruler			</a:t>
            </a:r>
            <a:r>
              <a:rPr lang="en-US" altLang="en-US" sz="2000" b="1" dirty="0"/>
              <a:t>ruler(</a:t>
            </a:r>
            <a:r>
              <a:rPr lang="en-US" altLang="en-US" sz="2000" b="1" dirty="0" err="1"/>
              <a:t>Casear</a:t>
            </a:r>
            <a:r>
              <a:rPr lang="en-US" altLang="en-US" sz="2000" b="1" dirty="0"/>
              <a:t>)</a:t>
            </a:r>
          </a:p>
          <a:p>
            <a:pPr marL="1371600" lvl="3" indent="0">
              <a:lnSpc>
                <a:spcPct val="150000"/>
              </a:lnSpc>
              <a:spcBef>
                <a:spcPts val="0"/>
              </a:spcBef>
              <a:buClrTx/>
              <a:buSzTx/>
              <a:buNone/>
            </a:pPr>
            <a:r>
              <a:rPr lang="en-US" altLang="en-US" sz="2000" dirty="0"/>
              <a:t>5.All Romans are either loyal to Caesar or hated him</a:t>
            </a:r>
          </a:p>
          <a:p>
            <a:pPr marL="1371600" lvl="3" indent="0">
              <a:lnSpc>
                <a:spcPct val="150000"/>
              </a:lnSpc>
              <a:spcBef>
                <a:spcPts val="0"/>
              </a:spcBef>
              <a:buClrTx/>
              <a:buSzTx/>
              <a:buNone/>
            </a:pPr>
            <a:r>
              <a:rPr lang="en-US" altLang="en-US" sz="2000" dirty="0">
                <a:sym typeface="Symbol" pitchFamily="18" charset="2"/>
              </a:rPr>
              <a:t>	</a:t>
            </a:r>
            <a:r>
              <a:rPr lang="en-US" altLang="en-US" sz="2000" b="1" dirty="0">
                <a:sym typeface="Symbol" pitchFamily="18" charset="2"/>
              </a:rPr>
              <a:t>x:</a:t>
            </a:r>
            <a:r>
              <a:rPr lang="en-US" altLang="en-US" sz="2000" b="1" dirty="0"/>
              <a:t> roman(x) </a:t>
            </a:r>
            <a:r>
              <a:rPr lang="en-US" altLang="en-US" sz="2000" b="1" dirty="0">
                <a:sym typeface="Symbol" pitchFamily="18" charset="2"/>
              </a:rPr>
              <a:t></a:t>
            </a:r>
            <a:r>
              <a:rPr lang="en-US" altLang="en-US" sz="2000" b="1" dirty="0"/>
              <a:t> </a:t>
            </a:r>
            <a:r>
              <a:rPr lang="en-US" altLang="en-US" sz="2000" b="1" dirty="0" err="1"/>
              <a:t>loyalto</a:t>
            </a:r>
            <a:r>
              <a:rPr lang="en-US" altLang="en-US" sz="2000" b="1" dirty="0"/>
              <a:t>(</a:t>
            </a:r>
            <a:r>
              <a:rPr lang="en-US" altLang="en-US" sz="2000" b="1" dirty="0" err="1"/>
              <a:t>x,Caesar</a:t>
            </a:r>
            <a:r>
              <a:rPr lang="en-US" altLang="en-US" sz="2000" b="1" dirty="0"/>
              <a:t>) </a:t>
            </a:r>
            <a:r>
              <a:rPr lang="en-US" altLang="en-US" sz="2000" dirty="0">
                <a:sym typeface="Symbol" pitchFamily="18" charset="2"/>
              </a:rPr>
              <a:t></a:t>
            </a:r>
            <a:r>
              <a:rPr lang="en-US" altLang="en-US" sz="2000" b="1" dirty="0"/>
              <a:t> hate(</a:t>
            </a:r>
            <a:r>
              <a:rPr lang="en-US" altLang="en-US" sz="2000" b="1" dirty="0" err="1"/>
              <a:t>x,Caesar</a:t>
            </a:r>
            <a:r>
              <a:rPr lang="en-US" altLang="en-US" sz="2000" b="1" dirty="0"/>
              <a:t>)</a:t>
            </a:r>
          </a:p>
          <a:p>
            <a:pPr marL="1371600" lvl="3" indent="0">
              <a:lnSpc>
                <a:spcPct val="150000"/>
              </a:lnSpc>
              <a:spcBef>
                <a:spcPts val="0"/>
              </a:spcBef>
              <a:buClrTx/>
              <a:buSzTx/>
              <a:buNone/>
            </a:pPr>
            <a:r>
              <a:rPr lang="en-US" altLang="en-US" sz="2000" dirty="0"/>
              <a:t>6.Everyone is loyal to someone              </a:t>
            </a:r>
            <a:r>
              <a:rPr lang="en-US" altLang="en-US" sz="2000" b="1" dirty="0">
                <a:sym typeface="Symbol" pitchFamily="18" charset="2"/>
              </a:rPr>
              <a:t>x: y: </a:t>
            </a:r>
            <a:r>
              <a:rPr lang="en-US" altLang="en-US" sz="2000" b="1" dirty="0" err="1">
                <a:sym typeface="Symbol" pitchFamily="18" charset="2"/>
              </a:rPr>
              <a:t>loyalto</a:t>
            </a:r>
            <a:r>
              <a:rPr lang="en-US" altLang="en-US" sz="2000" b="1" dirty="0">
                <a:sym typeface="Symbol" pitchFamily="18" charset="2"/>
              </a:rPr>
              <a:t>(</a:t>
            </a:r>
            <a:r>
              <a:rPr lang="en-US" altLang="en-US" sz="2000" b="1" dirty="0" err="1">
                <a:sym typeface="Symbol" pitchFamily="18" charset="2"/>
              </a:rPr>
              <a:t>x,y</a:t>
            </a:r>
            <a:r>
              <a:rPr lang="en-US" altLang="en-US" sz="2000" b="1" dirty="0">
                <a:sym typeface="Symbol" pitchFamily="18" charset="2"/>
              </a:rPr>
              <a:t>)</a:t>
            </a:r>
            <a:endParaRPr lang="en-US" altLang="en-US" sz="2000" b="1" dirty="0"/>
          </a:p>
          <a:p>
            <a:pPr marL="1371600" lvl="3" indent="0">
              <a:lnSpc>
                <a:spcPct val="150000"/>
              </a:lnSpc>
              <a:spcBef>
                <a:spcPts val="0"/>
              </a:spcBef>
              <a:buClrTx/>
              <a:buSzTx/>
              <a:buNone/>
            </a:pPr>
            <a:r>
              <a:rPr lang="en-US" altLang="en-US" sz="2000" dirty="0"/>
              <a:t>7.people only try to assassinate rulers they are not loyal to</a:t>
            </a:r>
          </a:p>
          <a:p>
            <a:pPr marL="1371600" lvl="3" indent="0">
              <a:lnSpc>
                <a:spcPct val="150000"/>
              </a:lnSpc>
              <a:spcBef>
                <a:spcPts val="0"/>
              </a:spcBef>
              <a:buClrTx/>
              <a:buSzTx/>
              <a:buNone/>
            </a:pPr>
            <a:r>
              <a:rPr lang="en-US" altLang="en-US" sz="2000" dirty="0">
                <a:sym typeface="Symbol" pitchFamily="18" charset="2"/>
              </a:rPr>
              <a:t>	</a:t>
            </a:r>
            <a:r>
              <a:rPr lang="en-US" altLang="en-US" sz="2000" b="1" dirty="0">
                <a:sym typeface="Symbol" pitchFamily="18" charset="2"/>
              </a:rPr>
              <a:t>x: y: person(x) ^  ruler(y) ^ </a:t>
            </a:r>
            <a:r>
              <a:rPr lang="en-US" altLang="en-US" sz="2000" b="1" dirty="0" err="1">
                <a:sym typeface="Symbol" pitchFamily="18" charset="2"/>
              </a:rPr>
              <a:t>tryassassinate</a:t>
            </a:r>
            <a:r>
              <a:rPr lang="en-US" altLang="en-US" sz="2000" b="1" dirty="0">
                <a:sym typeface="Symbol" pitchFamily="18" charset="2"/>
              </a:rPr>
              <a:t>(</a:t>
            </a:r>
            <a:r>
              <a:rPr lang="en-US" altLang="en-US" sz="2000" b="1" dirty="0" err="1">
                <a:sym typeface="Symbol" pitchFamily="18" charset="2"/>
              </a:rPr>
              <a:t>x,y</a:t>
            </a:r>
            <a:r>
              <a:rPr lang="en-US" altLang="en-US" sz="2000" b="1" dirty="0">
                <a:sym typeface="Symbol" pitchFamily="18" charset="2"/>
              </a:rPr>
              <a:t>)  </a:t>
            </a:r>
            <a:r>
              <a:rPr lang="en-US" altLang="en-US" sz="2000" b="1" dirty="0" err="1"/>
              <a:t>loyalto</a:t>
            </a:r>
            <a:r>
              <a:rPr lang="en-US" altLang="en-US" sz="2000" b="1" dirty="0"/>
              <a:t>(</a:t>
            </a:r>
            <a:r>
              <a:rPr lang="en-US" altLang="en-US" sz="2000" b="1" dirty="0" err="1"/>
              <a:t>x,y</a:t>
            </a:r>
            <a:r>
              <a:rPr lang="en-US" altLang="en-US" sz="2000" b="1" dirty="0"/>
              <a:t>)       </a:t>
            </a:r>
            <a:endParaRPr lang="en-US" altLang="en-US" sz="2000" dirty="0"/>
          </a:p>
          <a:p>
            <a:pPr marL="1371600" lvl="3" indent="0">
              <a:lnSpc>
                <a:spcPct val="150000"/>
              </a:lnSpc>
              <a:spcBef>
                <a:spcPts val="0"/>
              </a:spcBef>
              <a:buClrTx/>
              <a:buSzTx/>
              <a:buNone/>
            </a:pPr>
            <a:r>
              <a:rPr lang="en-US" altLang="en-US" sz="2000" dirty="0"/>
              <a:t>8.Marcus tried to assassinate Caesar         </a:t>
            </a:r>
            <a:r>
              <a:rPr lang="en-US" altLang="en-US" sz="2000" b="1" dirty="0" err="1"/>
              <a:t>tryassassinate</a:t>
            </a:r>
            <a:r>
              <a:rPr lang="en-US" altLang="en-US" sz="2000" b="1" dirty="0"/>
              <a:t>(</a:t>
            </a:r>
            <a:r>
              <a:rPr lang="en-US" altLang="en-US" sz="2000" b="1" dirty="0" err="1"/>
              <a:t>Marcus,Caesar</a:t>
            </a:r>
            <a:r>
              <a:rPr lang="en-US" altLang="en-US" sz="2000" b="1" dirty="0"/>
              <a:t>)</a:t>
            </a:r>
            <a:endParaRPr lang="en-US" sz="2000" dirty="0"/>
          </a:p>
        </p:txBody>
      </p:sp>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392041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539150" cy="1049235"/>
          </a:xfrm>
        </p:spPr>
        <p:txBody>
          <a:bodyPr>
            <a:normAutofit/>
          </a:bodyPr>
          <a:lstStyle/>
          <a:p>
            <a:r>
              <a:rPr lang="en-US" sz="2800" b="1" dirty="0">
                <a:solidFill>
                  <a:srgbClr val="C00000"/>
                </a:solidFill>
              </a:rPr>
              <a:t>Semantic Network Representation</a:t>
            </a:r>
            <a:br>
              <a:rPr lang="en-US" sz="2800" b="1" dirty="0"/>
            </a:br>
            <a:endParaRPr lang="en-US" sz="2800" dirty="0"/>
          </a:p>
        </p:txBody>
      </p:sp>
      <p:sp>
        <p:nvSpPr>
          <p:cNvPr id="3" name="Content Placeholder 2"/>
          <p:cNvSpPr>
            <a:spLocks noGrp="1"/>
          </p:cNvSpPr>
          <p:nvPr>
            <p:ph idx="1"/>
          </p:nvPr>
        </p:nvSpPr>
        <p:spPr>
          <a:xfrm>
            <a:off x="1451580" y="1853754"/>
            <a:ext cx="9446056" cy="4199727"/>
          </a:xfrm>
        </p:spPr>
        <p:txBody>
          <a:bodyPr>
            <a:noAutofit/>
          </a:bodyPr>
          <a:lstStyle/>
          <a:p>
            <a:pPr algn="just"/>
            <a:r>
              <a:rPr lang="en-US" sz="2400" dirty="0"/>
              <a:t>Semantic networks are </a:t>
            </a:r>
            <a:r>
              <a:rPr lang="en-US" sz="2400" b="1" dirty="0"/>
              <a:t>alternative of predicate logic </a:t>
            </a:r>
            <a:r>
              <a:rPr lang="en-US" sz="2400" dirty="0"/>
              <a:t>for knowledge representation. </a:t>
            </a:r>
          </a:p>
          <a:p>
            <a:pPr algn="just"/>
            <a:r>
              <a:rPr lang="en-US" sz="2400" dirty="0"/>
              <a:t>In Semantic networks, we can represent our knowledge in the form of </a:t>
            </a:r>
            <a:r>
              <a:rPr lang="en-US" sz="2400" b="1" dirty="0"/>
              <a:t>graphical networks</a:t>
            </a:r>
            <a:r>
              <a:rPr lang="en-US" sz="2400" dirty="0"/>
              <a:t>. This network consists of nodes, representing objects and arcs which describe the relationship between those objects</a:t>
            </a:r>
          </a:p>
          <a:p>
            <a:pPr algn="just"/>
            <a:r>
              <a:rPr lang="en-US" sz="2400" dirty="0"/>
              <a:t>This representation consist of mainly two types of relations:</a:t>
            </a:r>
          </a:p>
          <a:p>
            <a:pPr lvl="1" algn="just"/>
            <a:r>
              <a:rPr lang="en-US" sz="2400" dirty="0">
                <a:solidFill>
                  <a:srgbClr val="C00000"/>
                </a:solidFill>
              </a:rPr>
              <a:t>IS-A relation (Inheritance)</a:t>
            </a:r>
          </a:p>
          <a:p>
            <a:pPr lvl="1" algn="just"/>
            <a:r>
              <a:rPr lang="en-US" sz="2400" dirty="0">
                <a:solidFill>
                  <a:srgbClr val="C00000"/>
                </a:solidFill>
              </a:rPr>
              <a:t>Kind-of-relation</a:t>
            </a:r>
          </a:p>
          <a:p>
            <a:pPr algn="just"/>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spTree>
    <p:extLst>
      <p:ext uri="{BB962C8B-B14F-4D97-AF65-F5344CB8AC3E}">
        <p14:creationId xmlns:p14="http://schemas.microsoft.com/office/powerpoint/2010/main" val="362347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515159"/>
            <a:ext cx="9603275" cy="1049235"/>
          </a:xfrm>
        </p:spPr>
        <p:txBody>
          <a:bodyPr/>
          <a:lstStyle/>
          <a:p>
            <a:r>
              <a:rPr lang="en-US" dirty="0">
                <a:solidFill>
                  <a:srgbClr val="C00000"/>
                </a:solidFill>
              </a:rPr>
              <a:t>Semantic</a:t>
            </a:r>
            <a:r>
              <a:rPr lang="en-US" dirty="0"/>
              <a:t> </a:t>
            </a:r>
            <a:r>
              <a:rPr lang="en-US" dirty="0">
                <a:solidFill>
                  <a:srgbClr val="C00000"/>
                </a:solidFill>
              </a:rPr>
              <a:t>Network</a:t>
            </a:r>
            <a:r>
              <a:rPr lang="en-US" dirty="0"/>
              <a:t> </a:t>
            </a:r>
            <a:r>
              <a:rPr lang="en-US" dirty="0">
                <a:solidFill>
                  <a:srgbClr val="C00000"/>
                </a:solidFill>
              </a:rPr>
              <a:t>Representation</a:t>
            </a:r>
            <a:br>
              <a:rPr lang="en-US" b="1" dirty="0"/>
            </a:br>
            <a:endParaRPr lang="en-US" dirty="0"/>
          </a:p>
        </p:txBody>
      </p:sp>
      <p:sp>
        <p:nvSpPr>
          <p:cNvPr id="3" name="Content Placeholder 2"/>
          <p:cNvSpPr>
            <a:spLocks noGrp="1"/>
          </p:cNvSpPr>
          <p:nvPr>
            <p:ph idx="1"/>
          </p:nvPr>
        </p:nvSpPr>
        <p:spPr>
          <a:xfrm>
            <a:off x="1451577" y="1889224"/>
            <a:ext cx="3659289" cy="3954762"/>
          </a:xfrm>
        </p:spPr>
        <p:txBody>
          <a:bodyPr>
            <a:normAutofit/>
          </a:bodyPr>
          <a:lstStyle/>
          <a:p>
            <a:pPr marL="0" indent="0">
              <a:buNone/>
            </a:pPr>
            <a:r>
              <a:rPr lang="en-US" sz="2800" dirty="0"/>
              <a:t>Statements:</a:t>
            </a:r>
          </a:p>
          <a:p>
            <a:pPr algn="just">
              <a:buFont typeface="+mj-lt"/>
              <a:buAutoNum type="arabicPeriod"/>
            </a:pPr>
            <a:r>
              <a:rPr lang="en-US" sz="2400" b="0" i="0" dirty="0">
                <a:solidFill>
                  <a:srgbClr val="000000"/>
                </a:solidFill>
                <a:effectLst/>
                <a:latin typeface="inter-regular"/>
              </a:rPr>
              <a:t>Jerry is a cat.</a:t>
            </a:r>
          </a:p>
          <a:p>
            <a:pPr algn="just">
              <a:buFont typeface="+mj-lt"/>
              <a:buAutoNum type="arabicPeriod"/>
            </a:pPr>
            <a:r>
              <a:rPr lang="en-US" sz="2400" b="0" i="0" dirty="0">
                <a:solidFill>
                  <a:srgbClr val="000000"/>
                </a:solidFill>
                <a:effectLst/>
                <a:latin typeface="inter-regular"/>
              </a:rPr>
              <a:t>Jerry is a mammal</a:t>
            </a:r>
          </a:p>
          <a:p>
            <a:pPr algn="just">
              <a:buFont typeface="+mj-lt"/>
              <a:buAutoNum type="arabicPeriod"/>
            </a:pPr>
            <a:r>
              <a:rPr lang="en-US" sz="2400" b="0" i="0" dirty="0">
                <a:solidFill>
                  <a:srgbClr val="000000"/>
                </a:solidFill>
                <a:effectLst/>
                <a:latin typeface="inter-regular"/>
              </a:rPr>
              <a:t>Jerry is owned by Priya.</a:t>
            </a:r>
          </a:p>
          <a:p>
            <a:pPr algn="just">
              <a:buFont typeface="+mj-lt"/>
              <a:buAutoNum type="arabicPeriod"/>
            </a:pPr>
            <a:r>
              <a:rPr lang="en-US" sz="2400" b="0" i="0" dirty="0">
                <a:solidFill>
                  <a:srgbClr val="000000"/>
                </a:solidFill>
                <a:effectLst/>
                <a:latin typeface="inter-regular"/>
              </a:rPr>
              <a:t>Jerry is white colored.</a:t>
            </a:r>
          </a:p>
          <a:p>
            <a:pPr algn="just">
              <a:buFont typeface="+mj-lt"/>
              <a:buAutoNum type="arabicPeriod"/>
            </a:pPr>
            <a:r>
              <a:rPr lang="en-US" sz="2400" b="0" i="0" dirty="0">
                <a:solidFill>
                  <a:srgbClr val="000000"/>
                </a:solidFill>
                <a:effectLst/>
                <a:latin typeface="inter-regular"/>
              </a:rPr>
              <a:t>All Mammals are animal.</a:t>
            </a:r>
          </a:p>
          <a:p>
            <a:endParaRPr lang="en-US"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sp>
        <p:nvSpPr>
          <p:cNvPr id="5" name="Oval 4"/>
          <p:cNvSpPr/>
          <p:nvPr/>
        </p:nvSpPr>
        <p:spPr>
          <a:xfrm>
            <a:off x="5947954" y="3866605"/>
            <a:ext cx="1045028" cy="47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White</a:t>
            </a:r>
          </a:p>
        </p:txBody>
      </p:sp>
      <p:sp>
        <p:nvSpPr>
          <p:cNvPr id="8" name="Oval 7"/>
          <p:cNvSpPr/>
          <p:nvPr/>
        </p:nvSpPr>
        <p:spPr>
          <a:xfrm>
            <a:off x="6670766" y="2952205"/>
            <a:ext cx="1045028" cy="47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Rubi</a:t>
            </a:r>
          </a:p>
        </p:txBody>
      </p:sp>
      <p:sp>
        <p:nvSpPr>
          <p:cNvPr id="9" name="Oval 8"/>
          <p:cNvSpPr/>
          <p:nvPr/>
        </p:nvSpPr>
        <p:spPr>
          <a:xfrm>
            <a:off x="7393578" y="3866605"/>
            <a:ext cx="1045028" cy="47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Jack</a:t>
            </a:r>
          </a:p>
        </p:txBody>
      </p:sp>
      <p:sp>
        <p:nvSpPr>
          <p:cNvPr id="10" name="Oval 9"/>
          <p:cNvSpPr/>
          <p:nvPr/>
        </p:nvSpPr>
        <p:spPr>
          <a:xfrm>
            <a:off x="7754984" y="2218194"/>
            <a:ext cx="1045028" cy="47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sp>
        <p:nvSpPr>
          <p:cNvPr id="11" name="Oval 10"/>
          <p:cNvSpPr/>
          <p:nvPr/>
        </p:nvSpPr>
        <p:spPr>
          <a:xfrm>
            <a:off x="9209316" y="2015732"/>
            <a:ext cx="1122726" cy="466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Mammal</a:t>
            </a:r>
          </a:p>
        </p:txBody>
      </p:sp>
      <p:sp>
        <p:nvSpPr>
          <p:cNvPr id="12" name="Oval 11"/>
          <p:cNvSpPr/>
          <p:nvPr/>
        </p:nvSpPr>
        <p:spPr>
          <a:xfrm>
            <a:off x="10332042" y="3156554"/>
            <a:ext cx="1045028" cy="478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Animal</a:t>
            </a:r>
          </a:p>
        </p:txBody>
      </p:sp>
      <p:cxnSp>
        <p:nvCxnSpPr>
          <p:cNvPr id="14" name="Straight Arrow Connector 13"/>
          <p:cNvCxnSpPr>
            <a:stCxn id="8" idx="3"/>
            <a:endCxn id="5" idx="0"/>
          </p:cNvCxnSpPr>
          <p:nvPr/>
        </p:nvCxnSpPr>
        <p:spPr>
          <a:xfrm flipH="1">
            <a:off x="6470468" y="3361032"/>
            <a:ext cx="353339" cy="505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9" idx="0"/>
          </p:cNvCxnSpPr>
          <p:nvPr/>
        </p:nvCxnSpPr>
        <p:spPr>
          <a:xfrm>
            <a:off x="7562753" y="3361032"/>
            <a:ext cx="353339" cy="505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7"/>
            <a:endCxn id="10" idx="3"/>
          </p:cNvCxnSpPr>
          <p:nvPr/>
        </p:nvCxnSpPr>
        <p:spPr>
          <a:xfrm flipV="1">
            <a:off x="7562753" y="2627021"/>
            <a:ext cx="345272" cy="39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2"/>
          </p:cNvCxnSpPr>
          <p:nvPr/>
        </p:nvCxnSpPr>
        <p:spPr>
          <a:xfrm flipV="1">
            <a:off x="8477796" y="2248838"/>
            <a:ext cx="731520" cy="4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5"/>
            <a:endCxn id="12" idx="1"/>
          </p:cNvCxnSpPr>
          <p:nvPr/>
        </p:nvCxnSpPr>
        <p:spPr>
          <a:xfrm>
            <a:off x="10167623" y="2413669"/>
            <a:ext cx="317460" cy="81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372637" y="2659422"/>
            <a:ext cx="380232" cy="261610"/>
          </a:xfrm>
          <a:prstGeom prst="rect">
            <a:avLst/>
          </a:prstGeom>
          <a:noFill/>
        </p:spPr>
        <p:txBody>
          <a:bodyPr wrap="none" rtlCol="0">
            <a:spAutoFit/>
          </a:bodyPr>
          <a:lstStyle/>
          <a:p>
            <a:r>
              <a:rPr lang="en-US" sz="1100" dirty="0"/>
              <a:t>Is-a</a:t>
            </a:r>
          </a:p>
        </p:txBody>
      </p:sp>
      <p:sp>
        <p:nvSpPr>
          <p:cNvPr id="37" name="TextBox 36"/>
          <p:cNvSpPr txBox="1"/>
          <p:nvPr/>
        </p:nvSpPr>
        <p:spPr>
          <a:xfrm>
            <a:off x="10294967" y="2592711"/>
            <a:ext cx="380232" cy="261610"/>
          </a:xfrm>
          <a:prstGeom prst="rect">
            <a:avLst/>
          </a:prstGeom>
          <a:noFill/>
        </p:spPr>
        <p:txBody>
          <a:bodyPr wrap="none" rtlCol="0">
            <a:spAutoFit/>
          </a:bodyPr>
          <a:lstStyle/>
          <a:p>
            <a:r>
              <a:rPr lang="en-US" sz="1100" dirty="0"/>
              <a:t>Is-a</a:t>
            </a:r>
          </a:p>
        </p:txBody>
      </p:sp>
      <p:sp>
        <p:nvSpPr>
          <p:cNvPr id="38" name="TextBox 37"/>
          <p:cNvSpPr txBox="1"/>
          <p:nvPr/>
        </p:nvSpPr>
        <p:spPr>
          <a:xfrm>
            <a:off x="5817150" y="3425102"/>
            <a:ext cx="764953" cy="261610"/>
          </a:xfrm>
          <a:prstGeom prst="rect">
            <a:avLst/>
          </a:prstGeom>
          <a:noFill/>
        </p:spPr>
        <p:txBody>
          <a:bodyPr wrap="none" rtlCol="0">
            <a:spAutoFit/>
          </a:bodyPr>
          <a:lstStyle/>
          <a:p>
            <a:r>
              <a:rPr lang="en-US" sz="1100" dirty="0"/>
              <a:t>Is-colored</a:t>
            </a:r>
          </a:p>
        </p:txBody>
      </p:sp>
      <p:sp>
        <p:nvSpPr>
          <p:cNvPr id="39" name="TextBox 38"/>
          <p:cNvSpPr txBox="1"/>
          <p:nvPr/>
        </p:nvSpPr>
        <p:spPr>
          <a:xfrm>
            <a:off x="7742883" y="3425102"/>
            <a:ext cx="708848" cy="261610"/>
          </a:xfrm>
          <a:prstGeom prst="rect">
            <a:avLst/>
          </a:prstGeom>
          <a:noFill/>
        </p:spPr>
        <p:txBody>
          <a:bodyPr wrap="none" rtlCol="0">
            <a:spAutoFit/>
          </a:bodyPr>
          <a:lstStyle/>
          <a:p>
            <a:r>
              <a:rPr lang="en-US" sz="1100" dirty="0"/>
              <a:t>Is-owned</a:t>
            </a:r>
          </a:p>
        </p:txBody>
      </p:sp>
      <p:pic>
        <p:nvPicPr>
          <p:cNvPr id="6" name="Picture 5">
            <a:extLst>
              <a:ext uri="{FF2B5EF4-FFF2-40B4-BE49-F238E27FC236}">
                <a16:creationId xmlns:a16="http://schemas.microsoft.com/office/drawing/2014/main" id="{D1541B1E-D87F-4ACB-B05A-4E065A25A3D2}"/>
              </a:ext>
            </a:extLst>
          </p:cNvPr>
          <p:cNvPicPr>
            <a:picLocks noChangeAspect="1"/>
          </p:cNvPicPr>
          <p:nvPr/>
        </p:nvPicPr>
        <p:blipFill>
          <a:blip r:embed="rId2"/>
          <a:stretch>
            <a:fillRect/>
          </a:stretch>
        </p:blipFill>
        <p:spPr>
          <a:xfrm>
            <a:off x="5199529" y="1931394"/>
            <a:ext cx="6177541" cy="4062997"/>
          </a:xfrm>
          <a:prstGeom prst="rect">
            <a:avLst/>
          </a:prstGeom>
        </p:spPr>
      </p:pic>
    </p:spTree>
    <p:extLst>
      <p:ext uri="{BB962C8B-B14F-4D97-AF65-F5344CB8AC3E}">
        <p14:creationId xmlns:p14="http://schemas.microsoft.com/office/powerpoint/2010/main" val="170737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rPr>
              <a:t>Semantic Network Representation…</a:t>
            </a:r>
          </a:p>
        </p:txBody>
      </p:sp>
      <p:sp>
        <p:nvSpPr>
          <p:cNvPr id="3" name="Content Placeholder 2"/>
          <p:cNvSpPr>
            <a:spLocks noGrp="1"/>
          </p:cNvSpPr>
          <p:nvPr>
            <p:ph idx="1"/>
          </p:nvPr>
        </p:nvSpPr>
        <p:spPr>
          <a:xfrm>
            <a:off x="1451579" y="1988225"/>
            <a:ext cx="9852915" cy="3450613"/>
          </a:xfrm>
        </p:spPr>
        <p:txBody>
          <a:bodyPr>
            <a:normAutofit fontScale="92500" lnSpcReduction="10000"/>
          </a:bodyPr>
          <a:lstStyle/>
          <a:p>
            <a:pPr algn="l"/>
            <a:r>
              <a:rPr lang="en-US" sz="2800" dirty="0"/>
              <a:t> </a:t>
            </a:r>
            <a:r>
              <a:rPr lang="en-US" sz="2400" b="1" i="0" dirty="0">
                <a:solidFill>
                  <a:srgbClr val="4A4A4A"/>
                </a:solidFill>
                <a:effectLst/>
                <a:latin typeface="Open Sans"/>
              </a:rPr>
              <a:t>Advantages:</a:t>
            </a:r>
            <a:endParaRPr lang="en-US" sz="2400" b="0" i="0" dirty="0">
              <a:solidFill>
                <a:srgbClr val="4A4A4A"/>
              </a:solidFill>
              <a:effectLst/>
              <a:latin typeface="Open Sans"/>
            </a:endParaRPr>
          </a:p>
          <a:p>
            <a:pPr lvl="1"/>
            <a:r>
              <a:rPr lang="en-US" sz="2200" b="0" i="0" dirty="0">
                <a:solidFill>
                  <a:srgbClr val="4A4A4A"/>
                </a:solidFill>
                <a:effectLst/>
                <a:latin typeface="Open Sans"/>
              </a:rPr>
              <a:t>Semantic networks are a natural representation of knowledge.</a:t>
            </a:r>
          </a:p>
          <a:p>
            <a:pPr lvl="1"/>
            <a:r>
              <a:rPr lang="en-US" sz="2200" b="0" i="0" dirty="0">
                <a:solidFill>
                  <a:srgbClr val="4A4A4A"/>
                </a:solidFill>
                <a:effectLst/>
                <a:latin typeface="Open Sans"/>
              </a:rPr>
              <a:t>Also, it conveys meaning in a transparent manner.</a:t>
            </a:r>
          </a:p>
          <a:p>
            <a:pPr lvl="1"/>
            <a:r>
              <a:rPr lang="en-US" sz="2200" b="0" i="0" dirty="0">
                <a:solidFill>
                  <a:srgbClr val="4A4A4A"/>
                </a:solidFill>
                <a:effectLst/>
                <a:latin typeface="Open Sans"/>
              </a:rPr>
              <a:t>These networks are simple and easy to understand.</a:t>
            </a:r>
          </a:p>
          <a:p>
            <a:pPr algn="l"/>
            <a:r>
              <a:rPr lang="en-US" sz="2400" b="1" i="0" dirty="0">
                <a:solidFill>
                  <a:srgbClr val="4A4A4A"/>
                </a:solidFill>
                <a:effectLst/>
                <a:latin typeface="Open Sans"/>
              </a:rPr>
              <a:t>Disadvantages:</a:t>
            </a:r>
            <a:endParaRPr lang="en-US" sz="2400" b="0" i="0" dirty="0">
              <a:solidFill>
                <a:srgbClr val="4A4A4A"/>
              </a:solidFill>
              <a:effectLst/>
              <a:latin typeface="Open Sans"/>
            </a:endParaRPr>
          </a:p>
          <a:p>
            <a:pPr lvl="1"/>
            <a:r>
              <a:rPr lang="en-US" sz="2200" b="0" i="0" dirty="0">
                <a:solidFill>
                  <a:srgbClr val="4A4A4A"/>
                </a:solidFill>
                <a:effectLst/>
                <a:latin typeface="Open Sans"/>
              </a:rPr>
              <a:t>Semantic networks take more computational time at runtime.</a:t>
            </a:r>
          </a:p>
          <a:p>
            <a:pPr lvl="1"/>
            <a:r>
              <a:rPr lang="en-US" sz="2200" b="0" i="0" dirty="0">
                <a:solidFill>
                  <a:srgbClr val="4A4A4A"/>
                </a:solidFill>
                <a:effectLst/>
                <a:latin typeface="Open Sans"/>
              </a:rPr>
              <a:t>Also, these are inadequate as they do not have any equivalent quantifiers.</a:t>
            </a:r>
          </a:p>
          <a:p>
            <a:pPr lvl="1"/>
            <a:r>
              <a:rPr lang="en-US" sz="2200" b="0" i="0" dirty="0">
                <a:solidFill>
                  <a:srgbClr val="4A4A4A"/>
                </a:solidFill>
                <a:effectLst/>
                <a:latin typeface="Open Sans"/>
              </a:rPr>
              <a:t>These networks are not intelligent and depend on the creator of the system.</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399711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Frame Representation</a:t>
            </a:r>
            <a:br>
              <a:rPr lang="en-US" b="1" dirty="0"/>
            </a:br>
            <a:endParaRPr lang="en-US" dirty="0"/>
          </a:p>
        </p:txBody>
      </p:sp>
      <p:sp>
        <p:nvSpPr>
          <p:cNvPr id="3" name="Content Placeholder 2"/>
          <p:cNvSpPr>
            <a:spLocks noGrp="1"/>
          </p:cNvSpPr>
          <p:nvPr>
            <p:ph idx="1"/>
          </p:nvPr>
        </p:nvSpPr>
        <p:spPr>
          <a:xfrm>
            <a:off x="878540" y="1853754"/>
            <a:ext cx="10703859" cy="4304999"/>
          </a:xfrm>
        </p:spPr>
        <p:txBody>
          <a:bodyPr>
            <a:noAutofit/>
          </a:bodyPr>
          <a:lstStyle/>
          <a:p>
            <a:r>
              <a:rPr lang="en-US" sz="2400" dirty="0"/>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sizes. Slots have names and values which are called </a:t>
            </a:r>
            <a:r>
              <a:rPr lang="en-US" sz="2400" b="1" dirty="0"/>
              <a:t>facets</a:t>
            </a:r>
            <a:r>
              <a:rPr lang="en-US" sz="2400" dirty="0"/>
              <a:t>. </a:t>
            </a:r>
          </a:p>
          <a:p>
            <a:r>
              <a:rPr lang="en-US" sz="2400" dirty="0"/>
              <a:t>The various aspects of a slot is known as </a:t>
            </a:r>
            <a:r>
              <a:rPr lang="en-US" sz="2400" b="1" dirty="0"/>
              <a:t>Facets</a:t>
            </a:r>
            <a:r>
              <a:rPr lang="en-US" sz="2400" dirty="0"/>
              <a:t>. Facets are features of frames which enable us to put constraints on the frames. </a:t>
            </a:r>
          </a:p>
          <a:p>
            <a:r>
              <a:rPr lang="en-US" sz="2400" dirty="0"/>
              <a:t>A frame is also known as </a:t>
            </a:r>
            <a:r>
              <a:rPr lang="en-US" sz="2400" b="1" dirty="0"/>
              <a:t>slot-filter knowledge representation</a:t>
            </a:r>
            <a:r>
              <a:rPr lang="en-US" sz="2400" dirty="0"/>
              <a:t> in artificial intelligence. </a:t>
            </a:r>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161399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Frame Representation:  example</a:t>
            </a:r>
            <a:br>
              <a:rPr lang="en-US" b="1" dirty="0"/>
            </a:br>
            <a:endParaRPr lang="en-US" dirty="0"/>
          </a:p>
        </p:txBody>
      </p:sp>
      <p:sp>
        <p:nvSpPr>
          <p:cNvPr id="3" name="Content Placeholder 2"/>
          <p:cNvSpPr>
            <a:spLocks noGrp="1"/>
          </p:cNvSpPr>
          <p:nvPr>
            <p:ph idx="1"/>
          </p:nvPr>
        </p:nvSpPr>
        <p:spPr>
          <a:xfrm>
            <a:off x="1451579" y="1926085"/>
            <a:ext cx="9603275" cy="3909939"/>
          </a:xfrm>
        </p:spPr>
        <p:txBody>
          <a:bodyPr/>
          <a:lstStyle/>
          <a:p>
            <a:r>
              <a:rPr lang="en-US" dirty="0"/>
              <a:t>Example:</a:t>
            </a:r>
          </a:p>
          <a:p>
            <a:pPr marL="457200" lvl="1" indent="0">
              <a:buNone/>
            </a:pPr>
            <a:r>
              <a:rPr lang="en-US" altLang="en-US" dirty="0">
                <a:latin typeface="Arial" panose="020B0604020202020204" pitchFamily="34" charset="0"/>
              </a:rPr>
              <a:t>Let's take an example of a frame for a book:</a:t>
            </a:r>
          </a:p>
          <a:p>
            <a:pPr marL="457200" lvl="1" indent="0">
              <a:buNone/>
            </a:pPr>
            <a:endParaRPr lang="en-US" dirty="0"/>
          </a:p>
          <a:p>
            <a:endParaRPr lang="en-US" dirty="0"/>
          </a:p>
          <a:p>
            <a:endParaRPr lang="en-US" dirty="0"/>
          </a:p>
          <a:p>
            <a:endParaRPr lang="en-US" dirty="0"/>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280945902"/>
              </p:ext>
            </p:extLst>
          </p:nvPr>
        </p:nvGraphicFramePr>
        <p:xfrm>
          <a:off x="2921699" y="2956151"/>
          <a:ext cx="5306876" cy="2773680"/>
        </p:xfrm>
        <a:graphic>
          <a:graphicData uri="http://schemas.openxmlformats.org/drawingml/2006/table">
            <a:tbl>
              <a:tblPr>
                <a:tableStyleId>{5940675A-B579-460E-94D1-54222C63F5DA}</a:tableStyleId>
              </a:tblPr>
              <a:tblGrid>
                <a:gridCol w="2798808">
                  <a:extLst>
                    <a:ext uri="{9D8B030D-6E8A-4147-A177-3AD203B41FA5}">
                      <a16:colId xmlns:a16="http://schemas.microsoft.com/office/drawing/2014/main" val="3961326558"/>
                    </a:ext>
                  </a:extLst>
                </a:gridCol>
                <a:gridCol w="2508068">
                  <a:extLst>
                    <a:ext uri="{9D8B030D-6E8A-4147-A177-3AD203B41FA5}">
                      <a16:colId xmlns:a16="http://schemas.microsoft.com/office/drawing/2014/main" val="2200883446"/>
                    </a:ext>
                  </a:extLst>
                </a:gridCol>
              </a:tblGrid>
              <a:tr h="373356">
                <a:tc>
                  <a:txBody>
                    <a:bodyPr/>
                    <a:lstStyle/>
                    <a:p>
                      <a:pPr algn="ctr"/>
                      <a:r>
                        <a:rPr lang="en-US" sz="2000" dirty="0"/>
                        <a:t>Slots</a:t>
                      </a:r>
                    </a:p>
                  </a:txBody>
                  <a:tcPr anchor="ctr"/>
                </a:tc>
                <a:tc>
                  <a:txBody>
                    <a:bodyPr/>
                    <a:lstStyle/>
                    <a:p>
                      <a:pPr algn="ctr"/>
                      <a:r>
                        <a:rPr lang="en-US" sz="2000" dirty="0"/>
                        <a:t>Filters</a:t>
                      </a:r>
                    </a:p>
                  </a:txBody>
                  <a:tcPr anchor="ctr"/>
                </a:tc>
                <a:extLst>
                  <a:ext uri="{0D108BD9-81ED-4DB2-BD59-A6C34878D82A}">
                    <a16:rowId xmlns:a16="http://schemas.microsoft.com/office/drawing/2014/main" val="1680621955"/>
                  </a:ext>
                </a:extLst>
              </a:tr>
              <a:tr h="373356">
                <a:tc>
                  <a:txBody>
                    <a:bodyPr/>
                    <a:lstStyle/>
                    <a:p>
                      <a:r>
                        <a:rPr lang="en-US" sz="2000" b="1" dirty="0"/>
                        <a:t>Title</a:t>
                      </a:r>
                      <a:endParaRPr lang="en-US" sz="2000" dirty="0"/>
                    </a:p>
                  </a:txBody>
                  <a:tcPr anchor="ctr"/>
                </a:tc>
                <a:tc>
                  <a:txBody>
                    <a:bodyPr/>
                    <a:lstStyle/>
                    <a:p>
                      <a:r>
                        <a:rPr lang="en-US" sz="2000" dirty="0"/>
                        <a:t>Artificial Intelligence</a:t>
                      </a:r>
                    </a:p>
                  </a:txBody>
                  <a:tcPr anchor="ctr"/>
                </a:tc>
                <a:extLst>
                  <a:ext uri="{0D108BD9-81ED-4DB2-BD59-A6C34878D82A}">
                    <a16:rowId xmlns:a16="http://schemas.microsoft.com/office/drawing/2014/main" val="3285858248"/>
                  </a:ext>
                </a:extLst>
              </a:tr>
              <a:tr h="373356">
                <a:tc>
                  <a:txBody>
                    <a:bodyPr/>
                    <a:lstStyle/>
                    <a:p>
                      <a:r>
                        <a:rPr lang="en-US" sz="2000" b="1" dirty="0"/>
                        <a:t>Genre</a:t>
                      </a:r>
                      <a:endParaRPr lang="en-US" sz="2000" dirty="0"/>
                    </a:p>
                  </a:txBody>
                  <a:tcPr anchor="ctr"/>
                </a:tc>
                <a:tc>
                  <a:txBody>
                    <a:bodyPr/>
                    <a:lstStyle/>
                    <a:p>
                      <a:r>
                        <a:rPr lang="en-US" sz="2000" dirty="0"/>
                        <a:t>Computer Science</a:t>
                      </a:r>
                    </a:p>
                  </a:txBody>
                  <a:tcPr anchor="ctr"/>
                </a:tc>
                <a:extLst>
                  <a:ext uri="{0D108BD9-81ED-4DB2-BD59-A6C34878D82A}">
                    <a16:rowId xmlns:a16="http://schemas.microsoft.com/office/drawing/2014/main" val="944279733"/>
                  </a:ext>
                </a:extLst>
              </a:tr>
              <a:tr h="373356">
                <a:tc>
                  <a:txBody>
                    <a:bodyPr/>
                    <a:lstStyle/>
                    <a:p>
                      <a:r>
                        <a:rPr lang="en-US" sz="2000" b="1"/>
                        <a:t>Author</a:t>
                      </a:r>
                      <a:endParaRPr lang="en-US" sz="2000"/>
                    </a:p>
                  </a:txBody>
                  <a:tcPr anchor="ctr"/>
                </a:tc>
                <a:tc>
                  <a:txBody>
                    <a:bodyPr/>
                    <a:lstStyle/>
                    <a:p>
                      <a:r>
                        <a:rPr lang="en-US" sz="2000" dirty="0"/>
                        <a:t>Peter </a:t>
                      </a:r>
                      <a:r>
                        <a:rPr lang="en-US" sz="2000" dirty="0" err="1"/>
                        <a:t>Norvig</a:t>
                      </a:r>
                      <a:endParaRPr lang="en-US" sz="2000" dirty="0"/>
                    </a:p>
                  </a:txBody>
                  <a:tcPr anchor="ctr"/>
                </a:tc>
                <a:extLst>
                  <a:ext uri="{0D108BD9-81ED-4DB2-BD59-A6C34878D82A}">
                    <a16:rowId xmlns:a16="http://schemas.microsoft.com/office/drawing/2014/main" val="742716916"/>
                  </a:ext>
                </a:extLst>
              </a:tr>
              <a:tr h="373356">
                <a:tc>
                  <a:txBody>
                    <a:bodyPr/>
                    <a:lstStyle/>
                    <a:p>
                      <a:r>
                        <a:rPr lang="en-US" sz="2000" b="1"/>
                        <a:t>Edition</a:t>
                      </a:r>
                      <a:endParaRPr lang="en-US" sz="2000"/>
                    </a:p>
                  </a:txBody>
                  <a:tcPr anchor="ctr"/>
                </a:tc>
                <a:tc>
                  <a:txBody>
                    <a:bodyPr/>
                    <a:lstStyle/>
                    <a:p>
                      <a:r>
                        <a:rPr lang="en-US" sz="2000" dirty="0"/>
                        <a:t>Third Edition</a:t>
                      </a:r>
                    </a:p>
                  </a:txBody>
                  <a:tcPr anchor="ctr"/>
                </a:tc>
                <a:extLst>
                  <a:ext uri="{0D108BD9-81ED-4DB2-BD59-A6C34878D82A}">
                    <a16:rowId xmlns:a16="http://schemas.microsoft.com/office/drawing/2014/main" val="2550553267"/>
                  </a:ext>
                </a:extLst>
              </a:tr>
              <a:tr h="373356">
                <a:tc>
                  <a:txBody>
                    <a:bodyPr/>
                    <a:lstStyle/>
                    <a:p>
                      <a:r>
                        <a:rPr lang="en-US" sz="2000" b="1"/>
                        <a:t>Year</a:t>
                      </a:r>
                      <a:endParaRPr lang="en-US" sz="2000"/>
                    </a:p>
                  </a:txBody>
                  <a:tcPr anchor="ctr"/>
                </a:tc>
                <a:tc>
                  <a:txBody>
                    <a:bodyPr/>
                    <a:lstStyle/>
                    <a:p>
                      <a:r>
                        <a:rPr lang="en-US" sz="2000" dirty="0"/>
                        <a:t>1996</a:t>
                      </a:r>
                    </a:p>
                  </a:txBody>
                  <a:tcPr anchor="ctr"/>
                </a:tc>
                <a:extLst>
                  <a:ext uri="{0D108BD9-81ED-4DB2-BD59-A6C34878D82A}">
                    <a16:rowId xmlns:a16="http://schemas.microsoft.com/office/drawing/2014/main" val="331918737"/>
                  </a:ext>
                </a:extLst>
              </a:tr>
              <a:tr h="373356">
                <a:tc>
                  <a:txBody>
                    <a:bodyPr/>
                    <a:lstStyle/>
                    <a:p>
                      <a:r>
                        <a:rPr lang="en-US" sz="2000" b="1" dirty="0"/>
                        <a:t>Page</a:t>
                      </a:r>
                      <a:endParaRPr lang="en-US" sz="2000" dirty="0"/>
                    </a:p>
                  </a:txBody>
                  <a:tcPr anchor="ctr"/>
                </a:tc>
                <a:tc>
                  <a:txBody>
                    <a:bodyPr/>
                    <a:lstStyle/>
                    <a:p>
                      <a:r>
                        <a:rPr lang="en-US" sz="2000" dirty="0"/>
                        <a:t>1152</a:t>
                      </a:r>
                    </a:p>
                  </a:txBody>
                  <a:tcPr anchor="ctr"/>
                </a:tc>
                <a:extLst>
                  <a:ext uri="{0D108BD9-81ED-4DB2-BD59-A6C34878D82A}">
                    <a16:rowId xmlns:a16="http://schemas.microsoft.com/office/drawing/2014/main" val="2047017334"/>
                  </a:ext>
                </a:extLst>
              </a:tr>
            </a:tbl>
          </a:graphicData>
        </a:graphic>
      </p:graphicFrame>
    </p:spTree>
    <p:extLst>
      <p:ext uri="{BB962C8B-B14F-4D97-AF65-F5344CB8AC3E}">
        <p14:creationId xmlns:p14="http://schemas.microsoft.com/office/powerpoint/2010/main" val="287756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FRAME Representation…</a:t>
            </a:r>
          </a:p>
        </p:txBody>
      </p:sp>
      <p:sp>
        <p:nvSpPr>
          <p:cNvPr id="3" name="Content Placeholder 2"/>
          <p:cNvSpPr>
            <a:spLocks noGrp="1"/>
          </p:cNvSpPr>
          <p:nvPr>
            <p:ph idx="1"/>
          </p:nvPr>
        </p:nvSpPr>
        <p:spPr>
          <a:xfrm>
            <a:off x="1294361" y="1853753"/>
            <a:ext cx="9920486" cy="4340859"/>
          </a:xfrm>
        </p:spPr>
        <p:txBody>
          <a:bodyPr>
            <a:normAutofit fontScale="70000" lnSpcReduction="20000"/>
          </a:bodyPr>
          <a:lstStyle/>
          <a:p>
            <a:pPr marL="0" indent="0" algn="l">
              <a:buNone/>
            </a:pPr>
            <a:r>
              <a:rPr lang="en-US" sz="3100" b="1" i="0" dirty="0">
                <a:solidFill>
                  <a:srgbClr val="212529"/>
                </a:solidFill>
                <a:effectLst/>
                <a:latin typeface="-apple-system"/>
              </a:rPr>
              <a:t>Advantages of frame representation:</a:t>
            </a:r>
          </a:p>
          <a:p>
            <a:pPr algn="just">
              <a:buFont typeface="Arial" panose="020B0604020202020204" pitchFamily="34" charset="0"/>
              <a:buChar char="•"/>
            </a:pPr>
            <a:r>
              <a:rPr lang="en-US" sz="2600" b="0" i="0" dirty="0">
                <a:solidFill>
                  <a:srgbClr val="212529"/>
                </a:solidFill>
                <a:effectLst/>
                <a:latin typeface="-apple-system"/>
              </a:rPr>
              <a:t>By grouping related facts, the frame knowledge representation makes programming easier.</a:t>
            </a:r>
          </a:p>
          <a:p>
            <a:pPr algn="just">
              <a:buFont typeface="Arial" panose="020B0604020202020204" pitchFamily="34" charset="0"/>
              <a:buChar char="•"/>
            </a:pPr>
            <a:r>
              <a:rPr lang="en-US" sz="2600" b="0" i="0" dirty="0">
                <a:solidFill>
                  <a:srgbClr val="212529"/>
                </a:solidFill>
                <a:effectLst/>
                <a:latin typeface="-apple-system"/>
              </a:rPr>
              <a:t>Many AI applications employ the frame representation because it is rather flexible.</a:t>
            </a:r>
          </a:p>
          <a:p>
            <a:pPr algn="just">
              <a:buFont typeface="Arial" panose="020B0604020202020204" pitchFamily="34" charset="0"/>
              <a:buChar char="•"/>
            </a:pPr>
            <a:r>
              <a:rPr lang="en-US" sz="2600" b="0" i="0" dirty="0">
                <a:solidFill>
                  <a:srgbClr val="212529"/>
                </a:solidFill>
                <a:effectLst/>
                <a:latin typeface="-apple-system"/>
              </a:rPr>
              <a:t>Adding slots for additional attributes and relations is a breeze.</a:t>
            </a:r>
          </a:p>
          <a:p>
            <a:pPr algn="just">
              <a:buFont typeface="Arial" panose="020B0604020202020204" pitchFamily="34" charset="0"/>
              <a:buChar char="•"/>
            </a:pPr>
            <a:r>
              <a:rPr lang="en-US" sz="2600" b="0" i="0" dirty="0">
                <a:solidFill>
                  <a:srgbClr val="212529"/>
                </a:solidFill>
                <a:effectLst/>
                <a:latin typeface="-apple-system"/>
              </a:rPr>
              <a:t>It's simple to add default data and look for missing variables.</a:t>
            </a:r>
          </a:p>
          <a:p>
            <a:pPr algn="just">
              <a:buFont typeface="Arial" panose="020B0604020202020204" pitchFamily="34" charset="0"/>
              <a:buChar char="•"/>
            </a:pPr>
            <a:r>
              <a:rPr lang="en-US" sz="2600" b="0" i="0" dirty="0">
                <a:solidFill>
                  <a:srgbClr val="212529"/>
                </a:solidFill>
                <a:effectLst/>
                <a:latin typeface="-apple-system"/>
              </a:rPr>
              <a:t>The frame representation is simple to grasp and visualize.</a:t>
            </a:r>
          </a:p>
          <a:p>
            <a:pPr marL="0" indent="0" algn="l">
              <a:buNone/>
            </a:pPr>
            <a:r>
              <a:rPr lang="en-US" sz="3100" b="1" i="0" dirty="0">
                <a:solidFill>
                  <a:srgbClr val="212529"/>
                </a:solidFill>
                <a:effectLst/>
                <a:latin typeface="-apple-system"/>
              </a:rPr>
              <a:t>Disadvantages of frame representation:</a:t>
            </a:r>
          </a:p>
          <a:p>
            <a:pPr algn="just">
              <a:buFont typeface="Arial" panose="020B0604020202020204" pitchFamily="34" charset="0"/>
              <a:buChar char="•"/>
            </a:pPr>
            <a:r>
              <a:rPr lang="en-US" sz="2600" b="0" i="0" dirty="0">
                <a:solidFill>
                  <a:srgbClr val="212529"/>
                </a:solidFill>
                <a:effectLst/>
                <a:latin typeface="-apple-system"/>
              </a:rPr>
              <a:t>The inference mechanism in a frame system is difficult to process.</a:t>
            </a:r>
          </a:p>
          <a:p>
            <a:pPr algn="just">
              <a:buFont typeface="Arial" panose="020B0604020202020204" pitchFamily="34" charset="0"/>
              <a:buChar char="•"/>
            </a:pPr>
            <a:r>
              <a:rPr lang="en-US" sz="2600" b="0" i="0" dirty="0">
                <a:solidFill>
                  <a:srgbClr val="212529"/>
                </a:solidFill>
                <a:effectLst/>
                <a:latin typeface="-apple-system"/>
              </a:rPr>
              <a:t>Frame representation does not allow for a smooth progression of the inference procedure.</a:t>
            </a:r>
          </a:p>
          <a:p>
            <a:r>
              <a:rPr lang="en-US" sz="2800" dirty="0">
                <a:latin typeface="+mj-lt"/>
              </a:rPr>
              <a:t>Frame representation has a much generalized approach.</a:t>
            </a: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spTree>
    <p:extLst>
      <p:ext uri="{BB962C8B-B14F-4D97-AF65-F5344CB8AC3E}">
        <p14:creationId xmlns:p14="http://schemas.microsoft.com/office/powerpoint/2010/main" val="341564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cs typeface="Times New Roman" pitchFamily="18" charset="0"/>
              </a:rPr>
              <a:t>summary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cs typeface="Times New Roman" pitchFamily="18" charset="0"/>
              </a:rPr>
              <a:t>This session discussed about the Three major techniques of Knowledge Representation</a:t>
            </a:r>
          </a:p>
          <a:p>
            <a:pPr marL="800100" lvl="1" indent="-342900" algn="just"/>
            <a:r>
              <a:rPr lang="en-US" sz="2400" dirty="0">
                <a:solidFill>
                  <a:srgbClr val="C00000"/>
                </a:solidFill>
                <a:cs typeface="Times New Roman" pitchFamily="18" charset="0"/>
              </a:rPr>
              <a:t>Logical Representation</a:t>
            </a:r>
          </a:p>
          <a:p>
            <a:pPr marL="800100" lvl="1" indent="-342900" algn="just"/>
            <a:r>
              <a:rPr lang="en-US" sz="2400" dirty="0">
                <a:solidFill>
                  <a:srgbClr val="C00000"/>
                </a:solidFill>
                <a:cs typeface="Times New Roman" pitchFamily="18" charset="0"/>
              </a:rPr>
              <a:t>Semantic Network Representation</a:t>
            </a:r>
          </a:p>
          <a:p>
            <a:pPr marL="800100" lvl="1" indent="-342900" algn="just"/>
            <a:r>
              <a:rPr lang="en-US" sz="2400" dirty="0">
                <a:solidFill>
                  <a:srgbClr val="C00000"/>
                </a:solidFill>
                <a:cs typeface="Times New Roman" pitchFamily="18" charset="0"/>
              </a:rPr>
              <a:t>Frame Representation</a:t>
            </a:r>
          </a:p>
          <a:p>
            <a:pPr lvl="1">
              <a:buFont typeface="Wingdings" pitchFamily="2" charset="2"/>
              <a:buChar char="Ø"/>
            </a:pPr>
            <a:endParaRPr lang="en-US" sz="2000" dirty="0">
              <a:cs typeface="Times New Roman" pitchFamily="18" charset="0"/>
            </a:endParaRPr>
          </a:p>
          <a:p>
            <a:pPr>
              <a:buFont typeface="Wingdings" pitchFamily="2" charset="2"/>
              <a:buChar char="Ø"/>
            </a:pPr>
            <a:endParaRPr lang="en-US"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sp>
        <p:nvSpPr>
          <p:cNvPr id="5" name="AutoShape 2" descr="https://powerpoint.officeapps.live.com/pods/GetClipboardImage.ashx?Id=292f553b-e2ca-4a17-b214-9b1f6e911ac9&amp;DC=PSG4&amp;pkey=101eabd3-e064-45af-a8d2-4c4660e7f5eb&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b98e8b29-314c-4363-8e3b-3e3f9b00f6f6&amp;DC=PSG4&amp;pkey=5c11d797-2317-4784-89f7-3b815a96f3d0&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937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0661-3591-40A3-B927-28F83EBA6DF0}"/>
              </a:ext>
            </a:extLst>
          </p:cNvPr>
          <p:cNvSpPr>
            <a:spLocks noGrp="1"/>
          </p:cNvSpPr>
          <p:nvPr>
            <p:ph type="title"/>
          </p:nvPr>
        </p:nvSpPr>
        <p:spPr/>
        <p:txBody>
          <a:bodyPr/>
          <a:lstStyle/>
          <a:p>
            <a:r>
              <a:rPr lang="en-IN" b="1" i="0" dirty="0">
                <a:solidFill>
                  <a:srgbClr val="C00000"/>
                </a:solidFill>
                <a:effectLst/>
                <a:latin typeface="Open Sans"/>
              </a:rPr>
              <a:t>What is Knowledge Representation?</a:t>
            </a:r>
            <a:br>
              <a:rPr lang="en-IN" b="0" i="0" dirty="0">
                <a:solidFill>
                  <a:srgbClr val="C00000"/>
                </a:solidFill>
                <a:effectLst/>
                <a:latin typeface="Open Sans"/>
              </a:rPr>
            </a:br>
            <a:endParaRPr lang="en-IN" dirty="0">
              <a:solidFill>
                <a:srgbClr val="C00000"/>
              </a:solidFill>
            </a:endParaRPr>
          </a:p>
        </p:txBody>
      </p:sp>
      <p:sp>
        <p:nvSpPr>
          <p:cNvPr id="3" name="Content Placeholder 2">
            <a:extLst>
              <a:ext uri="{FF2B5EF4-FFF2-40B4-BE49-F238E27FC236}">
                <a16:creationId xmlns:a16="http://schemas.microsoft.com/office/drawing/2014/main" id="{849DED69-121C-44B3-96B4-41E28D9FDF22}"/>
              </a:ext>
            </a:extLst>
          </p:cNvPr>
          <p:cNvSpPr>
            <a:spLocks noGrp="1"/>
          </p:cNvSpPr>
          <p:nvPr>
            <p:ph idx="1"/>
          </p:nvPr>
        </p:nvSpPr>
        <p:spPr>
          <a:xfrm>
            <a:off x="1451578" y="1853754"/>
            <a:ext cx="9727410" cy="4331893"/>
          </a:xfrm>
        </p:spPr>
        <p:txBody>
          <a:bodyPr>
            <a:normAutofit fontScale="92500"/>
          </a:bodyPr>
          <a:lstStyle/>
          <a:p>
            <a:pPr algn="just"/>
            <a:r>
              <a:rPr lang="en-US" b="1" i="0" dirty="0">
                <a:solidFill>
                  <a:srgbClr val="4A4A4A"/>
                </a:solidFill>
                <a:effectLst/>
                <a:latin typeface="Open Sans"/>
              </a:rPr>
              <a:t>Knowledge Representation</a:t>
            </a:r>
            <a:r>
              <a:rPr lang="en-US" b="0" i="0" dirty="0">
                <a:solidFill>
                  <a:srgbClr val="4A4A4A"/>
                </a:solidFill>
                <a:effectLst/>
                <a:latin typeface="Open Sans"/>
              </a:rPr>
              <a:t> in AI describes the representation of knowledge. Basically, it is a study of how the </a:t>
            </a:r>
            <a:r>
              <a:rPr lang="en-US" b="1" i="0" dirty="0">
                <a:solidFill>
                  <a:srgbClr val="4A4A4A"/>
                </a:solidFill>
                <a:effectLst/>
                <a:latin typeface="Open Sans"/>
              </a:rPr>
              <a:t>beliefs, intentions</a:t>
            </a:r>
            <a:r>
              <a:rPr lang="en-US" b="0" i="0" dirty="0">
                <a:solidFill>
                  <a:srgbClr val="4A4A4A"/>
                </a:solidFill>
                <a:effectLst/>
                <a:latin typeface="Open Sans"/>
              </a:rPr>
              <a:t>, and</a:t>
            </a:r>
            <a:r>
              <a:rPr lang="en-US" b="1" i="0" dirty="0">
                <a:solidFill>
                  <a:srgbClr val="4A4A4A"/>
                </a:solidFill>
                <a:effectLst/>
                <a:latin typeface="Open Sans"/>
              </a:rPr>
              <a:t> judgments</a:t>
            </a:r>
            <a:r>
              <a:rPr lang="en-US" b="0" i="0" dirty="0">
                <a:solidFill>
                  <a:srgbClr val="4A4A4A"/>
                </a:solidFill>
                <a:effectLst/>
                <a:latin typeface="Open Sans"/>
              </a:rPr>
              <a:t> of an </a:t>
            </a:r>
            <a:r>
              <a:rPr lang="en-US" b="1" i="0" dirty="0">
                <a:solidFill>
                  <a:srgbClr val="4A4A4A"/>
                </a:solidFill>
                <a:effectLst/>
                <a:latin typeface="Open Sans"/>
              </a:rPr>
              <a:t>intelligent agent</a:t>
            </a:r>
            <a:r>
              <a:rPr lang="en-US" b="0" i="0" dirty="0">
                <a:solidFill>
                  <a:srgbClr val="4A4A4A"/>
                </a:solidFill>
                <a:effectLst/>
                <a:latin typeface="Open Sans"/>
              </a:rPr>
              <a:t> can be expressed suitably for automated reasoning. </a:t>
            </a:r>
          </a:p>
          <a:p>
            <a:pPr algn="just"/>
            <a:r>
              <a:rPr lang="en-US" b="0" i="0" dirty="0">
                <a:solidFill>
                  <a:srgbClr val="4A4A4A"/>
                </a:solidFill>
                <a:effectLst/>
                <a:latin typeface="Open Sans"/>
              </a:rPr>
              <a:t>One of the primary purposes of Knowledge Representation includes modeling intelligent behavior for an agent.</a:t>
            </a:r>
          </a:p>
          <a:p>
            <a:pPr algn="just"/>
            <a:r>
              <a:rPr lang="en-US" b="0" i="0" dirty="0">
                <a:solidFill>
                  <a:srgbClr val="4A4A4A"/>
                </a:solidFill>
                <a:effectLst/>
                <a:latin typeface="Open Sans"/>
              </a:rPr>
              <a:t>Knowledge Representation and Reasoning (</a:t>
            </a:r>
            <a:r>
              <a:rPr lang="en-US" b="1" i="0" dirty="0">
                <a:solidFill>
                  <a:srgbClr val="4A4A4A"/>
                </a:solidFill>
                <a:effectLst/>
                <a:latin typeface="Open Sans"/>
              </a:rPr>
              <a:t>KR, KRR</a:t>
            </a:r>
            <a:r>
              <a:rPr lang="en-US" b="0" i="0" dirty="0">
                <a:solidFill>
                  <a:srgbClr val="4A4A4A"/>
                </a:solidFill>
                <a:effectLst/>
                <a:latin typeface="Open Sans"/>
              </a:rPr>
              <a:t>) represents information from the real world for a computer to understand and then utilize this knowledge to solve </a:t>
            </a:r>
            <a:r>
              <a:rPr lang="en-US" b="1" i="0" dirty="0">
                <a:solidFill>
                  <a:srgbClr val="4A4A4A"/>
                </a:solidFill>
                <a:effectLst/>
                <a:latin typeface="Open Sans"/>
              </a:rPr>
              <a:t>complex real-life problems</a:t>
            </a:r>
            <a:r>
              <a:rPr lang="en-US" b="0" i="0" dirty="0">
                <a:solidFill>
                  <a:srgbClr val="4A4A4A"/>
                </a:solidFill>
                <a:effectLst/>
                <a:latin typeface="Open Sans"/>
              </a:rPr>
              <a:t> like communicating with human beings in natural language. </a:t>
            </a:r>
          </a:p>
          <a:p>
            <a:pPr algn="just"/>
            <a:r>
              <a:rPr lang="en-US" b="0" i="0" dirty="0">
                <a:solidFill>
                  <a:srgbClr val="4A4A4A"/>
                </a:solidFill>
                <a:effectLst/>
                <a:latin typeface="Open Sans"/>
              </a:rPr>
              <a:t>Knowledge representation in AI is not just about storing data in a database, it allows a machine to learn from that knowledge and behave intelligently like a human being.</a:t>
            </a:r>
            <a:endParaRPr lang="en-IN" dirty="0"/>
          </a:p>
        </p:txBody>
      </p:sp>
      <p:sp>
        <p:nvSpPr>
          <p:cNvPr id="4" name="Slide Number Placeholder 3">
            <a:extLst>
              <a:ext uri="{FF2B5EF4-FFF2-40B4-BE49-F238E27FC236}">
                <a16:creationId xmlns:a16="http://schemas.microsoft.com/office/drawing/2014/main" id="{4F798D48-3230-4B9B-BDD1-D06AAED379F4}"/>
              </a:ext>
            </a:extLst>
          </p:cNvPr>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451696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02;p17">
            <a:extLst>
              <a:ext uri="{FF2B5EF4-FFF2-40B4-BE49-F238E27FC236}">
                <a16:creationId xmlns:a16="http://schemas.microsoft.com/office/drawing/2014/main" id="{AE3D0AA7-0A5F-7BD6-7BC7-1D38F326B8B4}"/>
              </a:ext>
            </a:extLst>
          </p:cNvPr>
          <p:cNvSpPr/>
          <p:nvPr/>
        </p:nvSpPr>
        <p:spPr>
          <a:xfrm>
            <a:off x="1455313" y="1942784"/>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dirty="0">
                <a:solidFill>
                  <a:schemeClr val="bg1"/>
                </a:solidFill>
                <a:latin typeface="Book Antiqua" panose="02040602050305030304" pitchFamily="18" charset="0"/>
                <a:ea typeface="Calibri"/>
                <a:cs typeface="Poppins" panose="00000500000000000000" pitchFamily="2" charset="0"/>
                <a:sym typeface="Calibri"/>
              </a:rPr>
              <a:t>Knowledge and reasoning also play a crucial role in dealing with __________________ environment.</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455313" y="2710014"/>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mj-lt"/>
              </a:rPr>
              <a:t>Completely Observable</a:t>
            </a:r>
          </a:p>
          <a:p>
            <a:pPr marL="342900" indent="-342900">
              <a:lnSpc>
                <a:spcPct val="150000"/>
              </a:lnSpc>
              <a:buAutoNum type="alphaLcParenBoth"/>
            </a:pPr>
            <a:r>
              <a:rPr lang="en-US" sz="1600" b="1" dirty="0">
                <a:latin typeface="+mj-lt"/>
              </a:rPr>
              <a:t>Partially Observable</a:t>
            </a:r>
          </a:p>
          <a:p>
            <a:pPr marL="342900" indent="-342900">
              <a:lnSpc>
                <a:spcPct val="150000"/>
              </a:lnSpc>
              <a:buAutoNum type="alphaLcParenBoth"/>
            </a:pPr>
            <a:r>
              <a:rPr lang="en-US" sz="1600" dirty="0">
                <a:latin typeface="+mj-lt"/>
              </a:rPr>
              <a:t>Neither Completely nor Partially Observable</a:t>
            </a:r>
          </a:p>
          <a:p>
            <a:pPr marL="342900" indent="-342900">
              <a:lnSpc>
                <a:spcPct val="150000"/>
              </a:lnSpc>
              <a:buAutoNum type="alphaLcParenBoth"/>
            </a:pPr>
            <a:r>
              <a:rPr lang="en-US" sz="1600" dirty="0">
                <a:latin typeface="+mj-lt"/>
              </a:rPr>
              <a:t>Only Completely and Partially Observable</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455313" y="441282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dirty="0">
                <a:solidFill>
                  <a:schemeClr val="bg1"/>
                </a:solidFill>
                <a:latin typeface="Book Antiqua" panose="02040602050305030304" pitchFamily="18" charset="0"/>
                <a:ea typeface="Calibri"/>
                <a:cs typeface="Poppins" panose="00000500000000000000" pitchFamily="2" charset="0"/>
                <a:sym typeface="Calibri"/>
              </a:rPr>
              <a:t> A knowledge-based agent can combine general knowledge with current percepts to infer hidden aspects of the current state prior to selecting actions.</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455313" y="5180059"/>
            <a:ext cx="7296978" cy="968614"/>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mj-lt"/>
              </a:rPr>
              <a:t>True</a:t>
            </a:r>
          </a:p>
          <a:p>
            <a:pPr marL="342900" indent="-342900">
              <a:lnSpc>
                <a:spcPct val="150000"/>
              </a:lnSpc>
              <a:buFontTx/>
              <a:buAutoNum type="alphaLcParenBoth"/>
            </a:pPr>
            <a:r>
              <a:rPr lang="en-US" sz="1600" dirty="0">
                <a:latin typeface="+mj-lt"/>
              </a:rPr>
              <a:t>False</a:t>
            </a:r>
          </a:p>
          <a:p>
            <a:pPr marL="342900" indent="-342900">
              <a:lnSpc>
                <a:spcPct val="150000"/>
              </a:lnSpc>
              <a:buFontTx/>
              <a:buAutoNum type="alphaLcParenBoth"/>
            </a:pPr>
            <a:endParaRPr lang="en-US" sz="1600" dirty="0">
              <a:latin typeface="+mj-lt"/>
            </a:endParaRPr>
          </a:p>
        </p:txBody>
      </p:sp>
      <p:sp>
        <p:nvSpPr>
          <p:cNvPr id="2" name="Rectangle 1"/>
          <p:cNvSpPr/>
          <p:nvPr/>
        </p:nvSpPr>
        <p:spPr>
          <a:xfrm>
            <a:off x="1455313" y="356617"/>
            <a:ext cx="6851560" cy="584775"/>
          </a:xfrm>
          <a:prstGeom prst="rect">
            <a:avLst/>
          </a:prstGeom>
        </p:spPr>
        <p:txBody>
          <a:bodyPr wrap="square">
            <a:spAutoFit/>
          </a:bodyPr>
          <a:lstStyle/>
          <a:p>
            <a:r>
              <a:rPr lang="en-US" sz="3200" b="1" dirty="0"/>
              <a:t>SELF ASSESSMENT QUESTIONS</a:t>
            </a:r>
          </a:p>
        </p:txBody>
      </p:sp>
    </p:spTree>
    <p:extLst>
      <p:ext uri="{BB962C8B-B14F-4D97-AF65-F5344CB8AC3E}">
        <p14:creationId xmlns:p14="http://schemas.microsoft.com/office/powerpoint/2010/main" val="269112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TERMINAL QUESTIONS</a:t>
            </a:r>
          </a:p>
        </p:txBody>
      </p:sp>
      <p:sp>
        <p:nvSpPr>
          <p:cNvPr id="3" name="Content Placeholder 2"/>
          <p:cNvSpPr>
            <a:spLocks noGrp="1"/>
          </p:cNvSpPr>
          <p:nvPr>
            <p:ph idx="1"/>
          </p:nvPr>
        </p:nvSpPr>
        <p:spPr>
          <a:xfrm>
            <a:off x="1404657" y="1934030"/>
            <a:ext cx="9603275" cy="3450613"/>
          </a:xfrm>
        </p:spPr>
        <p:txBody>
          <a:bodyPr vert="horz" lIns="91440" tIns="45720" rIns="91440" bIns="45720" rtlCol="0" anchor="t">
            <a:normAutofit/>
          </a:bodyPr>
          <a:lstStyle/>
          <a:p>
            <a:pPr marL="342900" indent="-342900">
              <a:buAutoNum type="arabicPeriod"/>
            </a:pPr>
            <a:r>
              <a:rPr lang="en-US" sz="1800" dirty="0">
                <a:cs typeface="Times New Roman" pitchFamily="18" charset="0"/>
              </a:rPr>
              <a:t>Illustrate various techniques of Knowledge Representation.</a:t>
            </a:r>
          </a:p>
          <a:p>
            <a:pPr marL="342900" indent="-342900">
              <a:buAutoNum type="arabicPeriod"/>
            </a:pPr>
            <a:r>
              <a:rPr lang="en-US" sz="1800" dirty="0">
                <a:cs typeface="Times New Roman" pitchFamily="18" charset="0"/>
              </a:rPr>
              <a:t>Discuss the semantic network with an example.</a:t>
            </a:r>
          </a:p>
          <a:p>
            <a:pPr marL="0" indent="0">
              <a:buNone/>
            </a:pPr>
            <a:endParaRPr lang="en-US" sz="1800" dirty="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spTree>
    <p:extLst>
      <p:ext uri="{BB962C8B-B14F-4D97-AF65-F5344CB8AC3E}">
        <p14:creationId xmlns:p14="http://schemas.microsoft.com/office/powerpoint/2010/main" val="2657951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b="1" dirty="0"/>
              <a:t>Reference Books:</a:t>
            </a:r>
            <a:endParaRPr lang="en-US" dirty="0"/>
          </a:p>
          <a:p>
            <a:r>
              <a:rPr lang="en-US" dirty="0"/>
              <a:t>1. </a:t>
            </a:r>
            <a:r>
              <a:rPr lang="en-US" dirty="0" err="1"/>
              <a:t>Russel</a:t>
            </a:r>
            <a:r>
              <a:rPr lang="en-US" dirty="0"/>
              <a:t> and </a:t>
            </a:r>
            <a:r>
              <a:rPr lang="en-US" dirty="0" err="1"/>
              <a:t>Norvig</a:t>
            </a:r>
            <a:r>
              <a:rPr lang="en-US" dirty="0"/>
              <a:t>, ‘Artificial Intelligence’, third edition, Pearson Education, PHI, (2015)</a:t>
            </a:r>
          </a:p>
          <a:p>
            <a:r>
              <a:rPr lang="en-US" dirty="0"/>
              <a:t>2. Elaine Rich &amp; Kevin Knight, ‘Artificial Intelligence’, 3nd Edition, Tata </a:t>
            </a:r>
            <a:r>
              <a:rPr lang="en-US" dirty="0" err="1"/>
              <a:t>Mc</a:t>
            </a:r>
            <a:r>
              <a:rPr lang="en-US" dirty="0"/>
              <a:t> </a:t>
            </a:r>
            <a:r>
              <a:rPr lang="en-US" dirty="0" err="1"/>
              <a:t>Graw</a:t>
            </a:r>
            <a:r>
              <a:rPr lang="en-US" dirty="0"/>
              <a:t> Hill Edition, Reprint( 2008)</a:t>
            </a:r>
          </a:p>
          <a:p>
            <a:pPr algn="just" fontAlgn="base"/>
            <a:endParaRPr lang="en-IN" dirty="0">
              <a:solidFill>
                <a:srgbClr val="000000"/>
              </a:solidFill>
              <a:latin typeface="Calibri" panose="020F0502020204030204" pitchFamily="34" charset="0"/>
            </a:endParaRPr>
          </a:p>
          <a:p>
            <a:pPr>
              <a:lnSpc>
                <a:spcPct val="150000"/>
              </a:lnSpc>
            </a:pPr>
            <a:r>
              <a:rPr lang="en-US" b="1" dirty="0"/>
              <a:t>Sites and Web links:</a:t>
            </a:r>
          </a:p>
          <a:p>
            <a:pPr marL="342900" indent="-342900">
              <a:lnSpc>
                <a:spcPct val="150000"/>
              </a:lnSpc>
              <a:buAutoNum type="arabicPeriod"/>
            </a:pPr>
            <a:r>
              <a:rPr lang="en-US" dirty="0">
                <a:hlinkClick r:id="rId2"/>
              </a:rPr>
              <a:t>https://www.virtusa.com/digital-themes/heuristic-search-techniques</a:t>
            </a:r>
            <a:endParaRPr lang="en-US" dirty="0"/>
          </a:p>
          <a:p>
            <a:pPr marL="342900" indent="-342900">
              <a:lnSpc>
                <a:spcPct val="150000"/>
              </a:lnSpc>
              <a:buAutoNum type="arabicPeriod"/>
            </a:pPr>
            <a:r>
              <a:rPr lang="en-US" dirty="0">
                <a:hlinkClick r:id="rId3"/>
              </a:rPr>
              <a:t>https://towardsdatascience.com/a-star-a-search-algorithm-eb495fb156bb</a:t>
            </a:r>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spTree>
    <p:extLst>
      <p:ext uri="{BB962C8B-B14F-4D97-AF65-F5344CB8AC3E}">
        <p14:creationId xmlns:p14="http://schemas.microsoft.com/office/powerpoint/2010/main" val="5308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4FC9-2483-4A44-A6B4-4BB9D825348B}"/>
              </a:ext>
            </a:extLst>
          </p:cNvPr>
          <p:cNvSpPr>
            <a:spLocks noGrp="1"/>
          </p:cNvSpPr>
          <p:nvPr>
            <p:ph type="title"/>
          </p:nvPr>
        </p:nvSpPr>
        <p:spPr/>
        <p:txBody>
          <a:bodyPr/>
          <a:lstStyle/>
          <a:p>
            <a:r>
              <a:rPr lang="en-IN" b="1" i="0" dirty="0">
                <a:solidFill>
                  <a:srgbClr val="C00000"/>
                </a:solidFill>
                <a:effectLst/>
                <a:latin typeface="Open Sans"/>
              </a:rPr>
              <a:t>Different Types of Knowledge</a:t>
            </a:r>
            <a:br>
              <a:rPr lang="en-IN" b="0" i="0" dirty="0">
                <a:solidFill>
                  <a:srgbClr val="4A4A4A"/>
                </a:solidFill>
                <a:effectLst/>
                <a:latin typeface="Open Sans"/>
              </a:rPr>
            </a:br>
            <a:endParaRPr lang="en-IN" dirty="0"/>
          </a:p>
        </p:txBody>
      </p:sp>
      <p:sp>
        <p:nvSpPr>
          <p:cNvPr id="4" name="Slide Number Placeholder 3">
            <a:extLst>
              <a:ext uri="{FF2B5EF4-FFF2-40B4-BE49-F238E27FC236}">
                <a16:creationId xmlns:a16="http://schemas.microsoft.com/office/drawing/2014/main" id="{1A686984-03D0-43BD-BEA3-DC1EB5C220E5}"/>
              </a:ext>
            </a:extLst>
          </p:cNvPr>
          <p:cNvSpPr>
            <a:spLocks noGrp="1"/>
          </p:cNvSpPr>
          <p:nvPr>
            <p:ph type="sldNum" sz="quarter" idx="12"/>
          </p:nvPr>
        </p:nvSpPr>
        <p:spPr/>
        <p:txBody>
          <a:bodyPr/>
          <a:lstStyle/>
          <a:p>
            <a:fld id="{CBABCCC1-BF11-4F37-963E-1BCD5B23FD72}" type="slidenum">
              <a:rPr lang="en-IN" smtClean="0"/>
              <a:t>4</a:t>
            </a:fld>
            <a:endParaRPr lang="en-IN"/>
          </a:p>
        </p:txBody>
      </p:sp>
      <p:pic>
        <p:nvPicPr>
          <p:cNvPr id="1026" name="Picture 2" descr="types of knowledge - knowledge representation in AI - edureka">
            <a:extLst>
              <a:ext uri="{FF2B5EF4-FFF2-40B4-BE49-F238E27FC236}">
                <a16:creationId xmlns:a16="http://schemas.microsoft.com/office/drawing/2014/main" id="{D34FE42A-5022-41E2-BD64-5940F819B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5295" y="1853754"/>
            <a:ext cx="5667421" cy="429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20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9F29-5335-4842-B155-C8332E309ACA}"/>
              </a:ext>
            </a:extLst>
          </p:cNvPr>
          <p:cNvSpPr>
            <a:spLocks noGrp="1"/>
          </p:cNvSpPr>
          <p:nvPr>
            <p:ph type="title"/>
          </p:nvPr>
        </p:nvSpPr>
        <p:spPr/>
        <p:txBody>
          <a:bodyPr/>
          <a:lstStyle/>
          <a:p>
            <a:r>
              <a:rPr lang="en-IN" b="1" i="0" dirty="0">
                <a:solidFill>
                  <a:srgbClr val="C00000"/>
                </a:solidFill>
                <a:effectLst/>
                <a:latin typeface="Open Sans"/>
              </a:rPr>
              <a:t>Different types of Knowledge…</a:t>
            </a:r>
            <a:endParaRPr lang="en-IN" dirty="0">
              <a:solidFill>
                <a:srgbClr val="C00000"/>
              </a:solidFill>
            </a:endParaRPr>
          </a:p>
        </p:txBody>
      </p:sp>
      <p:sp>
        <p:nvSpPr>
          <p:cNvPr id="3" name="Content Placeholder 2">
            <a:extLst>
              <a:ext uri="{FF2B5EF4-FFF2-40B4-BE49-F238E27FC236}">
                <a16:creationId xmlns:a16="http://schemas.microsoft.com/office/drawing/2014/main" id="{3FF8AF4C-5CB8-4887-AD3B-A013616C9CAF}"/>
              </a:ext>
            </a:extLst>
          </p:cNvPr>
          <p:cNvSpPr>
            <a:spLocks noGrp="1"/>
          </p:cNvSpPr>
          <p:nvPr>
            <p:ph idx="1"/>
          </p:nvPr>
        </p:nvSpPr>
        <p:spPr>
          <a:xfrm>
            <a:off x="1451579" y="1853754"/>
            <a:ext cx="9603275" cy="4199727"/>
          </a:xfrm>
        </p:spPr>
        <p:txBody>
          <a:bodyPr>
            <a:normAutofit lnSpcReduction="10000"/>
          </a:bodyPr>
          <a:lstStyle/>
          <a:p>
            <a:pPr algn="just">
              <a:buFont typeface="Arial" panose="020B0604020202020204" pitchFamily="34" charset="0"/>
              <a:buChar char="•"/>
            </a:pPr>
            <a:r>
              <a:rPr lang="en-US" b="1" i="0" dirty="0">
                <a:solidFill>
                  <a:srgbClr val="4A4A4A"/>
                </a:solidFill>
                <a:effectLst/>
                <a:latin typeface="Open Sans"/>
              </a:rPr>
              <a:t>Declarative Knowledge</a:t>
            </a:r>
            <a:r>
              <a:rPr lang="en-US" b="0" i="0" dirty="0">
                <a:solidFill>
                  <a:srgbClr val="4A4A4A"/>
                </a:solidFill>
                <a:effectLst/>
                <a:latin typeface="Open Sans"/>
              </a:rPr>
              <a:t> – It includes concepts, facts, and objects and expressed in a declarative sentence.</a:t>
            </a:r>
          </a:p>
          <a:p>
            <a:pPr algn="just">
              <a:buFont typeface="Arial" panose="020B0604020202020204" pitchFamily="34" charset="0"/>
              <a:buChar char="•"/>
            </a:pPr>
            <a:r>
              <a:rPr lang="en-US" b="1" i="0" dirty="0">
                <a:solidFill>
                  <a:srgbClr val="4A4A4A"/>
                </a:solidFill>
                <a:effectLst/>
                <a:latin typeface="Open Sans"/>
              </a:rPr>
              <a:t>Structural Knowledge</a:t>
            </a:r>
            <a:r>
              <a:rPr lang="en-US" b="0" i="0" dirty="0">
                <a:solidFill>
                  <a:srgbClr val="4A4A4A"/>
                </a:solidFill>
                <a:effectLst/>
                <a:latin typeface="Open Sans"/>
              </a:rPr>
              <a:t> – It is a basic problem-solving knowledge that describes the relationship between concepts and objects.</a:t>
            </a:r>
          </a:p>
          <a:p>
            <a:pPr algn="just">
              <a:buFont typeface="Arial" panose="020B0604020202020204" pitchFamily="34" charset="0"/>
              <a:buChar char="•"/>
            </a:pPr>
            <a:r>
              <a:rPr lang="en-US" b="1" i="0" dirty="0">
                <a:solidFill>
                  <a:srgbClr val="4A4A4A"/>
                </a:solidFill>
                <a:effectLst/>
                <a:latin typeface="Open Sans"/>
              </a:rPr>
              <a:t>Procedural Knowledge</a:t>
            </a:r>
            <a:r>
              <a:rPr lang="en-US" b="0" i="0" dirty="0">
                <a:solidFill>
                  <a:srgbClr val="4A4A4A"/>
                </a:solidFill>
                <a:effectLst/>
                <a:latin typeface="Open Sans"/>
              </a:rPr>
              <a:t> – This is responsible for knowing how to do something and includes rules, strategies, procedures, etc.</a:t>
            </a:r>
          </a:p>
          <a:p>
            <a:pPr algn="just">
              <a:buFont typeface="Arial" panose="020B0604020202020204" pitchFamily="34" charset="0"/>
              <a:buChar char="•"/>
            </a:pPr>
            <a:r>
              <a:rPr lang="en-US" b="1" i="0" dirty="0">
                <a:solidFill>
                  <a:srgbClr val="4A4A4A"/>
                </a:solidFill>
                <a:effectLst/>
                <a:latin typeface="Open Sans"/>
              </a:rPr>
              <a:t>Meta Knowledge</a:t>
            </a:r>
            <a:r>
              <a:rPr lang="en-US" b="0" i="0" dirty="0">
                <a:solidFill>
                  <a:srgbClr val="4A4A4A"/>
                </a:solidFill>
                <a:effectLst/>
                <a:latin typeface="Open Sans"/>
              </a:rPr>
              <a:t> – Meta Knowledge defines knowledge about other types of Knowledge.</a:t>
            </a:r>
          </a:p>
          <a:p>
            <a:pPr algn="just">
              <a:buFont typeface="Arial" panose="020B0604020202020204" pitchFamily="34" charset="0"/>
              <a:buChar char="•"/>
            </a:pPr>
            <a:r>
              <a:rPr lang="en-US" b="1" i="0" dirty="0">
                <a:solidFill>
                  <a:srgbClr val="4A4A4A"/>
                </a:solidFill>
                <a:effectLst/>
                <a:latin typeface="Open Sans"/>
              </a:rPr>
              <a:t>Heuristic Knowledge</a:t>
            </a:r>
            <a:r>
              <a:rPr lang="en-US" b="0" i="0" dirty="0">
                <a:solidFill>
                  <a:srgbClr val="4A4A4A"/>
                </a:solidFill>
                <a:effectLst/>
                <a:latin typeface="Open Sans"/>
              </a:rPr>
              <a:t> – This represents some expert knowledge in the field or subject.</a:t>
            </a:r>
          </a:p>
          <a:p>
            <a:endParaRPr lang="en-IN" dirty="0"/>
          </a:p>
        </p:txBody>
      </p:sp>
      <p:sp>
        <p:nvSpPr>
          <p:cNvPr id="4" name="Slide Number Placeholder 3">
            <a:extLst>
              <a:ext uri="{FF2B5EF4-FFF2-40B4-BE49-F238E27FC236}">
                <a16:creationId xmlns:a16="http://schemas.microsoft.com/office/drawing/2014/main" id="{E02C03D4-3EF5-456A-8361-F19B148C5610}"/>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410700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rPr>
              <a:t>Techniques of knowledge representation</a:t>
            </a:r>
            <a:endParaRPr lang="en-US" sz="2800" dirty="0">
              <a:solidFill>
                <a:srgbClr val="C00000"/>
              </a:solidFill>
            </a:endParaRPr>
          </a:p>
        </p:txBody>
      </p:sp>
      <p:sp>
        <p:nvSpPr>
          <p:cNvPr id="3" name="Content Placeholder 2"/>
          <p:cNvSpPr>
            <a:spLocks noGrp="1"/>
          </p:cNvSpPr>
          <p:nvPr>
            <p:ph idx="1"/>
          </p:nvPr>
        </p:nvSpPr>
        <p:spPr>
          <a:xfrm>
            <a:off x="1451578" y="2086836"/>
            <a:ext cx="9603275" cy="3450613"/>
          </a:xfrm>
        </p:spPr>
        <p:txBody>
          <a:bodyPr>
            <a:noAutofit/>
          </a:bodyPr>
          <a:lstStyle/>
          <a:p>
            <a:pPr marL="342900" indent="-342900" algn="just"/>
            <a:r>
              <a:rPr lang="en-US" sz="2800" dirty="0">
                <a:cs typeface="Times New Roman" pitchFamily="18" charset="0"/>
              </a:rPr>
              <a:t>Three major techniques of Knowledge Representation:</a:t>
            </a:r>
          </a:p>
          <a:p>
            <a:pPr marL="800100" lvl="1" indent="-342900" algn="just"/>
            <a:r>
              <a:rPr lang="en-US" sz="2400" b="1" dirty="0">
                <a:solidFill>
                  <a:srgbClr val="C00000"/>
                </a:solidFill>
                <a:cs typeface="Times New Roman" pitchFamily="18" charset="0"/>
              </a:rPr>
              <a:t>Logical Representation</a:t>
            </a:r>
          </a:p>
          <a:p>
            <a:pPr marL="800100" lvl="1" indent="-342900" algn="just"/>
            <a:r>
              <a:rPr lang="en-US" sz="2400" b="1" dirty="0">
                <a:solidFill>
                  <a:srgbClr val="C00000"/>
                </a:solidFill>
                <a:cs typeface="Times New Roman" pitchFamily="18" charset="0"/>
              </a:rPr>
              <a:t>Semantic Network Representation</a:t>
            </a:r>
          </a:p>
          <a:p>
            <a:pPr marL="800100" lvl="1" indent="-342900" algn="just"/>
            <a:r>
              <a:rPr lang="en-US" sz="2400" b="1" dirty="0">
                <a:solidFill>
                  <a:srgbClr val="C00000"/>
                </a:solidFill>
                <a:cs typeface="Times New Roman" pitchFamily="18" charset="0"/>
              </a:rPr>
              <a:t>Frame Representation</a:t>
            </a:r>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197086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50C-315C-40AB-AF5C-99E2D6351347}"/>
              </a:ext>
            </a:extLst>
          </p:cNvPr>
          <p:cNvSpPr>
            <a:spLocks noGrp="1"/>
          </p:cNvSpPr>
          <p:nvPr>
            <p:ph type="title"/>
          </p:nvPr>
        </p:nvSpPr>
        <p:spPr/>
        <p:txBody>
          <a:bodyPr/>
          <a:lstStyle/>
          <a:p>
            <a:r>
              <a:rPr lang="en-US" dirty="0">
                <a:solidFill>
                  <a:srgbClr val="C00000"/>
                </a:solidFill>
                <a:cs typeface="Times New Roman" pitchFamily="18" charset="0"/>
              </a:rPr>
              <a:t>Logical Representation</a:t>
            </a:r>
            <a:br>
              <a:rPr lang="en-IN" b="1" i="0" dirty="0">
                <a:solidFill>
                  <a:srgbClr val="111111"/>
                </a:solidFill>
                <a:effectLst/>
                <a:latin typeface="Roboto"/>
              </a:rPr>
            </a:br>
            <a:endParaRPr lang="en-IN" dirty="0"/>
          </a:p>
        </p:txBody>
      </p:sp>
      <p:sp>
        <p:nvSpPr>
          <p:cNvPr id="3" name="Content Placeholder 2">
            <a:extLst>
              <a:ext uri="{FF2B5EF4-FFF2-40B4-BE49-F238E27FC236}">
                <a16:creationId xmlns:a16="http://schemas.microsoft.com/office/drawing/2014/main" id="{05C616D1-A8C9-483A-AFA0-EE4B2CABB8CC}"/>
              </a:ext>
            </a:extLst>
          </p:cNvPr>
          <p:cNvSpPr>
            <a:spLocks noGrp="1"/>
          </p:cNvSpPr>
          <p:nvPr>
            <p:ph idx="1"/>
          </p:nvPr>
        </p:nvSpPr>
        <p:spPr>
          <a:xfrm>
            <a:off x="1451579" y="1988224"/>
            <a:ext cx="5294426" cy="4179494"/>
          </a:xfrm>
        </p:spPr>
        <p:txBody>
          <a:bodyPr>
            <a:normAutofit fontScale="92500" lnSpcReduction="10000"/>
          </a:bodyPr>
          <a:lstStyle/>
          <a:p>
            <a:r>
              <a:rPr lang="en-US" sz="2400" b="0" i="0" dirty="0">
                <a:effectLst/>
                <a:latin typeface="ff-more-web-pro"/>
              </a:rPr>
              <a:t>It is the </a:t>
            </a:r>
            <a:r>
              <a:rPr lang="en-US" sz="2400" b="1" i="0" dirty="0">
                <a:effectLst/>
                <a:latin typeface="ff-more-web-pro"/>
              </a:rPr>
              <a:t>most basic form</a:t>
            </a:r>
            <a:r>
              <a:rPr lang="en-US" sz="2400" b="0" i="0" dirty="0">
                <a:effectLst/>
                <a:latin typeface="ff-more-web-pro"/>
              </a:rPr>
              <a:t> of representing knowledge to machines where a well-defined syntax with proper rules is used.</a:t>
            </a:r>
          </a:p>
          <a:p>
            <a:r>
              <a:rPr lang="en-US" sz="2400" b="0" i="0" dirty="0">
                <a:effectLst/>
                <a:latin typeface="ff-more-web-pro"/>
              </a:rPr>
              <a:t>This syntax needs to have no ambiguity in its meaning and must deal with prepositions. </a:t>
            </a:r>
          </a:p>
          <a:p>
            <a:r>
              <a:rPr lang="en-US" sz="2400" b="0" i="0" dirty="0">
                <a:effectLst/>
                <a:latin typeface="ff-more-web-pro"/>
              </a:rPr>
              <a:t>Thus, this logical form of presentation acts as </a:t>
            </a:r>
            <a:r>
              <a:rPr lang="en-US" sz="2400" b="1" i="0" dirty="0">
                <a:effectLst/>
                <a:latin typeface="ff-more-web-pro"/>
              </a:rPr>
              <a:t>communication rules </a:t>
            </a:r>
            <a:r>
              <a:rPr lang="en-US" sz="2400" b="0" i="0" dirty="0">
                <a:effectLst/>
                <a:latin typeface="ff-more-web-pro"/>
              </a:rPr>
              <a:t>and is why it can be best used when representing facts to a machine. </a:t>
            </a:r>
            <a:endParaRPr lang="en-IN" sz="2400" dirty="0"/>
          </a:p>
        </p:txBody>
      </p:sp>
      <p:sp>
        <p:nvSpPr>
          <p:cNvPr id="4" name="Slide Number Placeholder 3">
            <a:extLst>
              <a:ext uri="{FF2B5EF4-FFF2-40B4-BE49-F238E27FC236}">
                <a16:creationId xmlns:a16="http://schemas.microsoft.com/office/drawing/2014/main" id="{690899E1-D98C-440F-B9D3-AADE115AD75F}"/>
              </a:ext>
            </a:extLst>
          </p:cNvPr>
          <p:cNvSpPr>
            <a:spLocks noGrp="1"/>
          </p:cNvSpPr>
          <p:nvPr>
            <p:ph type="sldNum" sz="quarter" idx="12"/>
          </p:nvPr>
        </p:nvSpPr>
        <p:spPr/>
        <p:txBody>
          <a:bodyPr/>
          <a:lstStyle/>
          <a:p>
            <a:fld id="{CBABCCC1-BF11-4F37-963E-1BCD5B23FD72}" type="slidenum">
              <a:rPr lang="en-IN" smtClean="0"/>
              <a:t>7</a:t>
            </a:fld>
            <a:endParaRPr lang="en-IN"/>
          </a:p>
        </p:txBody>
      </p:sp>
      <p:pic>
        <p:nvPicPr>
          <p:cNvPr id="6" name="Picture 5">
            <a:extLst>
              <a:ext uri="{FF2B5EF4-FFF2-40B4-BE49-F238E27FC236}">
                <a16:creationId xmlns:a16="http://schemas.microsoft.com/office/drawing/2014/main" id="{35F5696D-209B-4BB0-B9C5-1E63B9A41174}"/>
              </a:ext>
            </a:extLst>
          </p:cNvPr>
          <p:cNvPicPr>
            <a:picLocks noChangeAspect="1"/>
          </p:cNvPicPr>
          <p:nvPr/>
        </p:nvPicPr>
        <p:blipFill>
          <a:blip r:embed="rId2"/>
          <a:stretch>
            <a:fillRect/>
          </a:stretch>
        </p:blipFill>
        <p:spPr>
          <a:xfrm>
            <a:off x="6920753" y="1921648"/>
            <a:ext cx="4366721" cy="3941270"/>
          </a:xfrm>
          <a:prstGeom prst="rect">
            <a:avLst/>
          </a:prstGeom>
        </p:spPr>
      </p:pic>
    </p:spTree>
    <p:extLst>
      <p:ext uri="{BB962C8B-B14F-4D97-AF65-F5344CB8AC3E}">
        <p14:creationId xmlns:p14="http://schemas.microsoft.com/office/powerpoint/2010/main" val="212526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934778"/>
          </a:xfrm>
        </p:spPr>
        <p:txBody>
          <a:bodyPr>
            <a:normAutofit/>
          </a:bodyPr>
          <a:lstStyle/>
          <a:p>
            <a:r>
              <a:rPr lang="en-US" dirty="0">
                <a:solidFill>
                  <a:srgbClr val="C00000"/>
                </a:solidFill>
                <a:cs typeface="Times New Roman" pitchFamily="18" charset="0"/>
              </a:rPr>
              <a:t>Logical Representation…</a:t>
            </a:r>
          </a:p>
        </p:txBody>
      </p:sp>
      <p:sp>
        <p:nvSpPr>
          <p:cNvPr id="3" name="Content Placeholder 2"/>
          <p:cNvSpPr>
            <a:spLocks noGrp="1"/>
          </p:cNvSpPr>
          <p:nvPr>
            <p:ph idx="1"/>
          </p:nvPr>
        </p:nvSpPr>
        <p:spPr>
          <a:xfrm>
            <a:off x="1451579" y="1853754"/>
            <a:ext cx="9603275" cy="4199726"/>
          </a:xfrm>
        </p:spPr>
        <p:txBody>
          <a:bodyPr>
            <a:noAutofit/>
          </a:bodyPr>
          <a:lstStyle/>
          <a:p>
            <a:pPr algn="just"/>
            <a:r>
              <a:rPr lang="en-US" b="0" i="0" dirty="0">
                <a:solidFill>
                  <a:srgbClr val="4A4A4A"/>
                </a:solidFill>
                <a:effectLst/>
                <a:latin typeface="Open Sans"/>
              </a:rPr>
              <a:t>Logical representation is a language with some </a:t>
            </a:r>
            <a:r>
              <a:rPr lang="en-US" b="1" i="0" dirty="0">
                <a:solidFill>
                  <a:srgbClr val="4A4A4A"/>
                </a:solidFill>
                <a:effectLst/>
                <a:latin typeface="Open Sans"/>
              </a:rPr>
              <a:t>definite rules</a:t>
            </a:r>
            <a:r>
              <a:rPr lang="en-US" b="0" i="0" dirty="0">
                <a:solidFill>
                  <a:srgbClr val="4A4A4A"/>
                </a:solidFill>
                <a:effectLst/>
                <a:latin typeface="Open Sans"/>
              </a:rPr>
              <a:t> which deals with propositions and has no ambiguity in representation.</a:t>
            </a:r>
          </a:p>
          <a:p>
            <a:pPr algn="just"/>
            <a:r>
              <a:rPr lang="en-US" b="0" i="0" dirty="0">
                <a:solidFill>
                  <a:srgbClr val="4A4A4A"/>
                </a:solidFill>
                <a:effectLst/>
                <a:latin typeface="Open Sans"/>
              </a:rPr>
              <a:t> It represents a conclusion based on various conditions and lays down some important </a:t>
            </a:r>
            <a:r>
              <a:rPr lang="en-US" b="1" i="0" dirty="0">
                <a:solidFill>
                  <a:srgbClr val="4A4A4A"/>
                </a:solidFill>
                <a:effectLst/>
                <a:latin typeface="Open Sans"/>
              </a:rPr>
              <a:t>communication rules</a:t>
            </a:r>
            <a:r>
              <a:rPr lang="en-US" b="0" i="0" dirty="0">
                <a:solidFill>
                  <a:srgbClr val="4A4A4A"/>
                </a:solidFill>
                <a:effectLst/>
                <a:latin typeface="Open Sans"/>
              </a:rPr>
              <a:t>.</a:t>
            </a:r>
            <a:endParaRPr lang="en-US" sz="2400" dirty="0">
              <a:cs typeface="Times New Roman" pitchFamily="18" charset="0"/>
            </a:endParaRPr>
          </a:p>
          <a:p>
            <a:pPr algn="just"/>
            <a:r>
              <a:rPr lang="en-US" dirty="0">
                <a:cs typeface="Times New Roman" pitchFamily="18" charset="0"/>
              </a:rPr>
              <a:t>Logical representation can be categorized into mainly two logics:</a:t>
            </a:r>
          </a:p>
          <a:p>
            <a:pPr lvl="1" algn="just"/>
            <a:r>
              <a:rPr lang="en-US" sz="2400" b="1" dirty="0">
                <a:solidFill>
                  <a:srgbClr val="C00000"/>
                </a:solidFill>
                <a:cs typeface="Times New Roman" pitchFamily="18" charset="0"/>
              </a:rPr>
              <a:t>Propositional Logic</a:t>
            </a:r>
          </a:p>
          <a:p>
            <a:pPr lvl="1" algn="just"/>
            <a:r>
              <a:rPr lang="en-US" sz="2400" b="1" dirty="0">
                <a:solidFill>
                  <a:srgbClr val="C00000"/>
                </a:solidFill>
                <a:cs typeface="Times New Roman" pitchFamily="18" charset="0"/>
              </a:rPr>
              <a:t> First Order Logic</a:t>
            </a:r>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4957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1C8F-40A8-41DE-9491-10CECBB1CC71}"/>
              </a:ext>
            </a:extLst>
          </p:cNvPr>
          <p:cNvSpPr>
            <a:spLocks noGrp="1"/>
          </p:cNvSpPr>
          <p:nvPr>
            <p:ph type="title"/>
          </p:nvPr>
        </p:nvSpPr>
        <p:spPr/>
        <p:txBody>
          <a:bodyPr/>
          <a:lstStyle/>
          <a:p>
            <a:r>
              <a:rPr lang="en-US" dirty="0">
                <a:solidFill>
                  <a:srgbClr val="C00000"/>
                </a:solidFill>
                <a:cs typeface="Times New Roman" pitchFamily="18" charset="0"/>
              </a:rPr>
              <a:t>Logical Representation…</a:t>
            </a:r>
            <a:endParaRPr lang="en-IN" dirty="0"/>
          </a:p>
        </p:txBody>
      </p:sp>
      <p:sp>
        <p:nvSpPr>
          <p:cNvPr id="3" name="Content Placeholder 2">
            <a:extLst>
              <a:ext uri="{FF2B5EF4-FFF2-40B4-BE49-F238E27FC236}">
                <a16:creationId xmlns:a16="http://schemas.microsoft.com/office/drawing/2014/main" id="{D26AF479-C878-4F06-84AA-146C7A082C2E}"/>
              </a:ext>
            </a:extLst>
          </p:cNvPr>
          <p:cNvSpPr>
            <a:spLocks noGrp="1"/>
          </p:cNvSpPr>
          <p:nvPr>
            <p:ph idx="1"/>
          </p:nvPr>
        </p:nvSpPr>
        <p:spPr>
          <a:xfrm>
            <a:off x="878541" y="1853754"/>
            <a:ext cx="10524565" cy="4556011"/>
          </a:xfrm>
        </p:spPr>
        <p:txBody>
          <a:bodyPr>
            <a:normAutofit lnSpcReduction="10000"/>
          </a:bodyPr>
          <a:lstStyle/>
          <a:p>
            <a:pPr algn="just"/>
            <a:r>
              <a:rPr lang="en-US" b="1" dirty="0">
                <a:solidFill>
                  <a:srgbClr val="C00000"/>
                </a:solidFill>
              </a:rPr>
              <a:t>Propositional Logic</a:t>
            </a:r>
            <a:r>
              <a:rPr lang="en-US" dirty="0"/>
              <a:t>, also known as </a:t>
            </a:r>
            <a:r>
              <a:rPr lang="en-US" b="1" dirty="0">
                <a:solidFill>
                  <a:srgbClr val="C00000"/>
                </a:solidFill>
              </a:rPr>
              <a:t>propositional calculus </a:t>
            </a:r>
            <a:r>
              <a:rPr lang="en-US" dirty="0"/>
              <a:t>or statement logic, is a formal system of logic that deals with the </a:t>
            </a:r>
            <a:r>
              <a:rPr lang="en-US" b="1" i="1" dirty="0"/>
              <a:t>relationships between propositions</a:t>
            </a:r>
            <a:r>
              <a:rPr lang="en-US" dirty="0"/>
              <a:t>, which are statements that are either true or false. Propositional logic is based on the Boolean system, which means that propositions are evaluated as either true or false. In propositional logic, propositions are combined using logical connectives such as "and", "or", and "not", and the resulting compound propositions can also be evaluated as true or false based on the truth values of their component propositions.</a:t>
            </a:r>
          </a:p>
          <a:p>
            <a:pPr algn="just"/>
            <a:r>
              <a:rPr lang="en-US" b="1" dirty="0">
                <a:solidFill>
                  <a:srgbClr val="C00000"/>
                </a:solidFill>
              </a:rPr>
              <a:t>First-order logic (FOL), </a:t>
            </a:r>
            <a:r>
              <a:rPr lang="en-US" dirty="0"/>
              <a:t>also known as </a:t>
            </a:r>
            <a:r>
              <a:rPr lang="en-US" b="1" dirty="0">
                <a:solidFill>
                  <a:srgbClr val="C00000"/>
                </a:solidFill>
              </a:rPr>
              <a:t>first-order predicate calculus (FOPC) </a:t>
            </a:r>
            <a:r>
              <a:rPr lang="en-US" dirty="0"/>
              <a:t>or first-order logic with identity, is an </a:t>
            </a:r>
            <a:r>
              <a:rPr lang="en-US" b="1" i="1" dirty="0"/>
              <a:t>extension of propositional logic </a:t>
            </a:r>
            <a:r>
              <a:rPr lang="en-US" dirty="0"/>
              <a:t>that allows for the representation of more complex relationships between objects. In FOL, propositions are constructed using predicates, which are statements that describe properties or relations between objects, and quantifiers, which specify the scope of the variables in the proposition.</a:t>
            </a:r>
          </a:p>
        </p:txBody>
      </p:sp>
      <p:sp>
        <p:nvSpPr>
          <p:cNvPr id="4" name="Slide Number Placeholder 3">
            <a:extLst>
              <a:ext uri="{FF2B5EF4-FFF2-40B4-BE49-F238E27FC236}">
                <a16:creationId xmlns:a16="http://schemas.microsoft.com/office/drawing/2014/main" id="{B186EEA2-9E8D-487A-8531-38C1E3525EFE}"/>
              </a:ext>
            </a:extLst>
          </p:cNvPr>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12150784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T Template" id="{861BC456-04C0-4F93-B68C-FAC68BBD99DC}" vid="{87E7070B-F22E-4114-A01D-A50C67B5F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TotalTime>
  <Words>2875</Words>
  <Application>Microsoft Office PowerPoint</Application>
  <PresentationFormat>Widescreen</PresentationFormat>
  <Paragraphs>286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Gallery</vt:lpstr>
      <vt:lpstr>Artificial intelligence &amp;  machine learning</vt:lpstr>
      <vt:lpstr>introduction</vt:lpstr>
      <vt:lpstr>What is Knowledge Representation? </vt:lpstr>
      <vt:lpstr>Different Types of Knowledge </vt:lpstr>
      <vt:lpstr>Different types of Knowledge…</vt:lpstr>
      <vt:lpstr>Techniques of knowledge representation</vt:lpstr>
      <vt:lpstr>Logical Representation </vt:lpstr>
      <vt:lpstr>Logical Representation…</vt:lpstr>
      <vt:lpstr>Logical Representation…</vt:lpstr>
      <vt:lpstr>Logical Representation…</vt:lpstr>
      <vt:lpstr>Propositional Logic</vt:lpstr>
      <vt:lpstr>summarized table for Propositional Logic Connectives</vt:lpstr>
      <vt:lpstr>Propositional Logic</vt:lpstr>
      <vt:lpstr>Logical Connectives: </vt:lpstr>
      <vt:lpstr>Logical equivalence</vt:lpstr>
      <vt:lpstr>Logical equivalence…</vt:lpstr>
      <vt:lpstr>Limitations of Propositional Logic</vt:lpstr>
      <vt:lpstr>First Order Logic</vt:lpstr>
      <vt:lpstr>Quantifiers in First-order logic</vt:lpstr>
      <vt:lpstr>Universal Quantifier</vt:lpstr>
      <vt:lpstr>Existential Quantifier</vt:lpstr>
      <vt:lpstr>First Order Logic</vt:lpstr>
      <vt:lpstr>Semantic Network Representation </vt:lpstr>
      <vt:lpstr>Semantic Network Representation </vt:lpstr>
      <vt:lpstr>Semantic Network Representation…</vt:lpstr>
      <vt:lpstr>Frame Representation </vt:lpstr>
      <vt:lpstr>Frame Representation:  example </vt:lpstr>
      <vt:lpstr>FRAME Representation…</vt:lpstr>
      <vt:lpstr>summary</vt:lpstr>
      <vt:lpstr>PowerPoint Presentation</vt:lpstr>
      <vt:lpstr>TERMINAL QUESTIONS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123</dc:creator>
  <cp:lastModifiedBy>Smritilekha Das</cp:lastModifiedBy>
  <cp:revision>95</cp:revision>
  <dcterms:created xsi:type="dcterms:W3CDTF">2023-06-21T09:38:51Z</dcterms:created>
  <dcterms:modified xsi:type="dcterms:W3CDTF">2024-06-25T05:36:59Z</dcterms:modified>
</cp:coreProperties>
</file>