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handoutMasterIdLst>
    <p:handoutMasterId r:id="rId21"/>
  </p:handoutMasterIdLst>
  <p:sldIdLst>
    <p:sldId id="281" r:id="rId2"/>
    <p:sldId id="285" r:id="rId3"/>
    <p:sldId id="311" r:id="rId4"/>
    <p:sldId id="312" r:id="rId5"/>
    <p:sldId id="313" r:id="rId6"/>
    <p:sldId id="314" r:id="rId7"/>
    <p:sldId id="315" r:id="rId8"/>
    <p:sldId id="286" r:id="rId9"/>
    <p:sldId id="287" r:id="rId10"/>
    <p:sldId id="288" r:id="rId11"/>
    <p:sldId id="289" r:id="rId12"/>
    <p:sldId id="290" r:id="rId13"/>
    <p:sldId id="291" r:id="rId14"/>
    <p:sldId id="299" r:id="rId15"/>
    <p:sldId id="277" r:id="rId16"/>
    <p:sldId id="283"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528E42-124C-46C8-9EBF-541EDDEF7B43}">
          <p14:sldIdLst>
            <p14:sldId id="281"/>
            <p14:sldId id="285"/>
            <p14:sldId id="311"/>
            <p14:sldId id="312"/>
            <p14:sldId id="313"/>
            <p14:sldId id="314"/>
            <p14:sldId id="315"/>
            <p14:sldId id="286"/>
            <p14:sldId id="287"/>
            <p14:sldId id="288"/>
            <p14:sldId id="289"/>
            <p14:sldId id="290"/>
            <p14:sldId id="291"/>
            <p14:sldId id="299"/>
          </p14:sldIdLst>
        </p14:section>
        <p14:section name="Untitled Section" id="{73835AD6-D901-4033-B40A-B48B24DA2886}">
          <p14:sldIdLst>
            <p14:sldId id="277"/>
            <p14:sldId id="283"/>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189" autoAdjust="0"/>
  </p:normalViewPr>
  <p:slideViewPr>
    <p:cSldViewPr snapToGrid="0">
      <p:cViewPr varScale="1">
        <p:scale>
          <a:sx n="75" d="100"/>
          <a:sy n="75" d="100"/>
        </p:scale>
        <p:origin x="9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03-06-2024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03-06-2024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IN" smtClean="0"/>
              <a:t>Course Title, Topic Name</a:t>
            </a:r>
            <a:endParaRPr lang="en-IN"/>
          </a:p>
        </p:txBody>
      </p:sp>
      <p:sp>
        <p:nvSpPr>
          <p:cNvPr id="5" name="Footer Placeholder 4"/>
          <p:cNvSpPr>
            <a:spLocks noGrp="1"/>
          </p:cNvSpPr>
          <p:nvPr>
            <p:ph type="ftr" sz="quarter" idx="11"/>
          </p:nvPr>
        </p:nvSpPr>
        <p:spPr/>
        <p:txBody>
          <a:bodyPr/>
          <a:lstStyle/>
          <a:p>
            <a:r>
              <a:rPr lang="en-US" smtClean="0"/>
              <a:t>College of Engineering, KONERU LAKSHMAIAH EDUCATION FOUNDATION</a:t>
            </a:r>
            <a:endParaRPr lang="en-IN"/>
          </a:p>
        </p:txBody>
      </p:sp>
      <p:sp>
        <p:nvSpPr>
          <p:cNvPr id="6" name="Slide Number Placeholder 5"/>
          <p:cNvSpPr>
            <a:spLocks noGrp="1"/>
          </p:cNvSpPr>
          <p:nvPr>
            <p:ph type="sldNum" sz="quarter" idx="12"/>
          </p:nvPr>
        </p:nvSpPr>
        <p:spPr/>
        <p:txBody>
          <a:bodyPr/>
          <a:lstStyle/>
          <a:p>
            <a:fld id="{823BDDA1-7BB7-447A-97DE-AE5425C8F2AD}" type="slidenum">
              <a:rPr lang="en-IN" smtClean="0"/>
              <a:t>1</a:t>
            </a:fld>
            <a:endParaRPr lang="en-IN"/>
          </a:p>
        </p:txBody>
      </p:sp>
    </p:spTree>
    <p:extLst>
      <p:ext uri="{BB962C8B-B14F-4D97-AF65-F5344CB8AC3E}">
        <p14:creationId xmlns:p14="http://schemas.microsoft.com/office/powerpoint/2010/main" val="96429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ABE1FE-1C3B-4656-AFE6-D190AFBF1876}" type="slidenum">
              <a:rPr lang="en-US" smtClean="0"/>
              <a:pPr/>
              <a:t>11</a:t>
            </a:fld>
            <a:endParaRPr lang="en-US"/>
          </a:p>
        </p:txBody>
      </p:sp>
    </p:spTree>
    <p:extLst>
      <p:ext uri="{BB962C8B-B14F-4D97-AF65-F5344CB8AC3E}">
        <p14:creationId xmlns:p14="http://schemas.microsoft.com/office/powerpoint/2010/main" val="2976136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ABE1FE-1C3B-4656-AFE6-D190AFBF1876}" type="slidenum">
              <a:rPr lang="en-US" smtClean="0"/>
              <a:pPr/>
              <a:t>12</a:t>
            </a:fld>
            <a:endParaRPr lang="en-US"/>
          </a:p>
        </p:txBody>
      </p:sp>
    </p:spTree>
    <p:extLst>
      <p:ext uri="{BB962C8B-B14F-4D97-AF65-F5344CB8AC3E}">
        <p14:creationId xmlns:p14="http://schemas.microsoft.com/office/powerpoint/2010/main" val="3209237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ABE1FE-1C3B-4656-AFE6-D190AFBF1876}" type="slidenum">
              <a:rPr lang="en-US" smtClean="0"/>
              <a:pPr/>
              <a:t>13</a:t>
            </a:fld>
            <a:endParaRPr lang="en-US"/>
          </a:p>
        </p:txBody>
      </p:sp>
    </p:spTree>
    <p:extLst>
      <p:ext uri="{BB962C8B-B14F-4D97-AF65-F5344CB8AC3E}">
        <p14:creationId xmlns:p14="http://schemas.microsoft.com/office/powerpoint/2010/main" val="2851208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IN" smtClean="0"/>
              <a:t>Course Title, Topic Name</a:t>
            </a:r>
            <a:endParaRPr lang="en-IN"/>
          </a:p>
        </p:txBody>
      </p:sp>
      <p:sp>
        <p:nvSpPr>
          <p:cNvPr id="5" name="Footer Placeholder 4"/>
          <p:cNvSpPr>
            <a:spLocks noGrp="1"/>
          </p:cNvSpPr>
          <p:nvPr>
            <p:ph type="ftr" sz="quarter" idx="11"/>
          </p:nvPr>
        </p:nvSpPr>
        <p:spPr/>
        <p:txBody>
          <a:bodyPr/>
          <a:lstStyle/>
          <a:p>
            <a:r>
              <a:rPr lang="en-US" smtClean="0"/>
              <a:t>College of Engineering, KONERU LAKSHMAIAH EDUCATION FOUNDATION</a:t>
            </a:r>
            <a:endParaRPr lang="en-IN"/>
          </a:p>
        </p:txBody>
      </p:sp>
      <p:sp>
        <p:nvSpPr>
          <p:cNvPr id="6" name="Slide Number Placeholder 5"/>
          <p:cNvSpPr>
            <a:spLocks noGrp="1"/>
          </p:cNvSpPr>
          <p:nvPr>
            <p:ph type="sldNum" sz="quarter" idx="12"/>
          </p:nvPr>
        </p:nvSpPr>
        <p:spPr/>
        <p:txBody>
          <a:bodyPr/>
          <a:lstStyle/>
          <a:p>
            <a:fld id="{823BDDA1-7BB7-447A-97DE-AE5425C8F2AD}" type="slidenum">
              <a:rPr lang="en-IN" smtClean="0"/>
              <a:t>2</a:t>
            </a:fld>
            <a:endParaRPr lang="en-IN"/>
          </a:p>
        </p:txBody>
      </p:sp>
    </p:spTree>
    <p:extLst>
      <p:ext uri="{BB962C8B-B14F-4D97-AF65-F5344CB8AC3E}">
        <p14:creationId xmlns:p14="http://schemas.microsoft.com/office/powerpoint/2010/main" val="447238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IN" smtClean="0"/>
              <a:t>Course Title, Topic Name</a:t>
            </a:r>
            <a:endParaRPr lang="en-IN"/>
          </a:p>
        </p:txBody>
      </p:sp>
      <p:sp>
        <p:nvSpPr>
          <p:cNvPr id="5" name="Footer Placeholder 4"/>
          <p:cNvSpPr>
            <a:spLocks noGrp="1"/>
          </p:cNvSpPr>
          <p:nvPr>
            <p:ph type="ftr" sz="quarter" idx="11"/>
          </p:nvPr>
        </p:nvSpPr>
        <p:spPr/>
        <p:txBody>
          <a:bodyPr/>
          <a:lstStyle/>
          <a:p>
            <a:r>
              <a:rPr lang="en-US" smtClean="0"/>
              <a:t>College of Engineering, KONERU LAKSHMAIAH EDUCATION FOUNDATION</a:t>
            </a:r>
            <a:endParaRPr lang="en-IN"/>
          </a:p>
        </p:txBody>
      </p:sp>
      <p:sp>
        <p:nvSpPr>
          <p:cNvPr id="6" name="Slide Number Placeholder 5"/>
          <p:cNvSpPr>
            <a:spLocks noGrp="1"/>
          </p:cNvSpPr>
          <p:nvPr>
            <p:ph type="sldNum" sz="quarter" idx="12"/>
          </p:nvPr>
        </p:nvSpPr>
        <p:spPr/>
        <p:txBody>
          <a:bodyPr/>
          <a:lstStyle/>
          <a:p>
            <a:fld id="{823BDDA1-7BB7-447A-97DE-AE5425C8F2AD}" type="slidenum">
              <a:rPr lang="en-IN" smtClean="0"/>
              <a:t>4</a:t>
            </a:fld>
            <a:endParaRPr lang="en-IN"/>
          </a:p>
        </p:txBody>
      </p:sp>
    </p:spTree>
    <p:extLst>
      <p:ext uri="{BB962C8B-B14F-4D97-AF65-F5344CB8AC3E}">
        <p14:creationId xmlns:p14="http://schemas.microsoft.com/office/powerpoint/2010/main" val="1095921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IN" smtClean="0"/>
              <a:t>Course Title, Topic Name</a:t>
            </a:r>
            <a:endParaRPr lang="en-IN"/>
          </a:p>
        </p:txBody>
      </p:sp>
      <p:sp>
        <p:nvSpPr>
          <p:cNvPr id="5" name="Footer Placeholder 4"/>
          <p:cNvSpPr>
            <a:spLocks noGrp="1"/>
          </p:cNvSpPr>
          <p:nvPr>
            <p:ph type="ftr" sz="quarter" idx="11"/>
          </p:nvPr>
        </p:nvSpPr>
        <p:spPr/>
        <p:txBody>
          <a:bodyPr/>
          <a:lstStyle/>
          <a:p>
            <a:r>
              <a:rPr lang="en-US" smtClean="0"/>
              <a:t>College of Engineering, KONERU LAKSHMAIAH EDUCATION FOUNDATION</a:t>
            </a:r>
            <a:endParaRPr lang="en-IN"/>
          </a:p>
        </p:txBody>
      </p:sp>
      <p:sp>
        <p:nvSpPr>
          <p:cNvPr id="6" name="Slide Number Placeholder 5"/>
          <p:cNvSpPr>
            <a:spLocks noGrp="1"/>
          </p:cNvSpPr>
          <p:nvPr>
            <p:ph type="sldNum" sz="quarter" idx="12"/>
          </p:nvPr>
        </p:nvSpPr>
        <p:spPr/>
        <p:txBody>
          <a:bodyPr/>
          <a:lstStyle/>
          <a:p>
            <a:fld id="{823BDDA1-7BB7-447A-97DE-AE5425C8F2AD}" type="slidenum">
              <a:rPr lang="en-IN" smtClean="0"/>
              <a:t>5</a:t>
            </a:fld>
            <a:endParaRPr lang="en-IN"/>
          </a:p>
        </p:txBody>
      </p:sp>
    </p:spTree>
    <p:extLst>
      <p:ext uri="{BB962C8B-B14F-4D97-AF65-F5344CB8AC3E}">
        <p14:creationId xmlns:p14="http://schemas.microsoft.com/office/powerpoint/2010/main" val="270129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Header Placeholder 3"/>
          <p:cNvSpPr>
            <a:spLocks noGrp="1"/>
          </p:cNvSpPr>
          <p:nvPr>
            <p:ph type="hdr" sz="quarter" idx="10"/>
          </p:nvPr>
        </p:nvSpPr>
        <p:spPr/>
        <p:txBody>
          <a:bodyPr/>
          <a:lstStyle/>
          <a:p>
            <a:r>
              <a:rPr lang="en-IN" smtClean="0"/>
              <a:t>Course Title, Topic Name</a:t>
            </a:r>
            <a:endParaRPr lang="en-IN"/>
          </a:p>
        </p:txBody>
      </p:sp>
      <p:sp>
        <p:nvSpPr>
          <p:cNvPr id="5" name="Footer Placeholder 4"/>
          <p:cNvSpPr>
            <a:spLocks noGrp="1"/>
          </p:cNvSpPr>
          <p:nvPr>
            <p:ph type="ftr" sz="quarter" idx="11"/>
          </p:nvPr>
        </p:nvSpPr>
        <p:spPr/>
        <p:txBody>
          <a:bodyPr/>
          <a:lstStyle/>
          <a:p>
            <a:r>
              <a:rPr lang="en-US" smtClean="0"/>
              <a:t>College of Engineering, KONERU LAKSHMAIAH EDUCATION FOUNDATION</a:t>
            </a:r>
            <a:endParaRPr lang="en-IN"/>
          </a:p>
        </p:txBody>
      </p:sp>
      <p:sp>
        <p:nvSpPr>
          <p:cNvPr id="6" name="Slide Number Placeholder 5"/>
          <p:cNvSpPr>
            <a:spLocks noGrp="1"/>
          </p:cNvSpPr>
          <p:nvPr>
            <p:ph type="sldNum" sz="quarter" idx="12"/>
          </p:nvPr>
        </p:nvSpPr>
        <p:spPr/>
        <p:txBody>
          <a:bodyPr/>
          <a:lstStyle/>
          <a:p>
            <a:fld id="{823BDDA1-7BB7-447A-97DE-AE5425C8F2AD}" type="slidenum">
              <a:rPr lang="en-IN" smtClean="0"/>
              <a:t>6</a:t>
            </a:fld>
            <a:endParaRPr lang="en-IN"/>
          </a:p>
        </p:txBody>
      </p:sp>
    </p:spTree>
    <p:extLst>
      <p:ext uri="{BB962C8B-B14F-4D97-AF65-F5344CB8AC3E}">
        <p14:creationId xmlns:p14="http://schemas.microsoft.com/office/powerpoint/2010/main" val="101294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ts val="1960"/>
              </a:lnSpc>
              <a:buNone/>
            </a:pPr>
            <a:endParaRPr lang="en-US" sz="1200" dirty="0"/>
          </a:p>
        </p:txBody>
      </p:sp>
      <p:sp>
        <p:nvSpPr>
          <p:cNvPr id="4" name="Header Placeholder 3"/>
          <p:cNvSpPr>
            <a:spLocks noGrp="1"/>
          </p:cNvSpPr>
          <p:nvPr>
            <p:ph type="hdr" sz="quarter" idx="10"/>
          </p:nvPr>
        </p:nvSpPr>
        <p:spPr/>
        <p:txBody>
          <a:bodyPr/>
          <a:lstStyle/>
          <a:p>
            <a:r>
              <a:rPr lang="en-IN" smtClean="0"/>
              <a:t>Course Title, Topic Name</a:t>
            </a:r>
            <a:endParaRPr lang="en-IN"/>
          </a:p>
        </p:txBody>
      </p:sp>
      <p:sp>
        <p:nvSpPr>
          <p:cNvPr id="5" name="Footer Placeholder 4"/>
          <p:cNvSpPr>
            <a:spLocks noGrp="1"/>
          </p:cNvSpPr>
          <p:nvPr>
            <p:ph type="ftr" sz="quarter" idx="11"/>
          </p:nvPr>
        </p:nvSpPr>
        <p:spPr/>
        <p:txBody>
          <a:bodyPr/>
          <a:lstStyle/>
          <a:p>
            <a:r>
              <a:rPr lang="en-US" smtClean="0"/>
              <a:t>College of Engineering, KONERU LAKSHMAIAH EDUCATION FOUNDATION</a:t>
            </a:r>
            <a:endParaRPr lang="en-IN"/>
          </a:p>
        </p:txBody>
      </p:sp>
      <p:sp>
        <p:nvSpPr>
          <p:cNvPr id="6" name="Slide Number Placeholder 5"/>
          <p:cNvSpPr>
            <a:spLocks noGrp="1"/>
          </p:cNvSpPr>
          <p:nvPr>
            <p:ph type="sldNum" sz="quarter" idx="12"/>
          </p:nvPr>
        </p:nvSpPr>
        <p:spPr/>
        <p:txBody>
          <a:bodyPr/>
          <a:lstStyle/>
          <a:p>
            <a:fld id="{823BDDA1-7BB7-447A-97DE-AE5425C8F2AD}" type="slidenum">
              <a:rPr lang="en-IN" smtClean="0"/>
              <a:t>7</a:t>
            </a:fld>
            <a:endParaRPr lang="en-IN"/>
          </a:p>
        </p:txBody>
      </p:sp>
    </p:spTree>
    <p:extLst>
      <p:ext uri="{BB962C8B-B14F-4D97-AF65-F5344CB8AC3E}">
        <p14:creationId xmlns:p14="http://schemas.microsoft.com/office/powerpoint/2010/main" val="368874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ABE1FE-1C3B-4656-AFE6-D190AFBF1876}" type="slidenum">
              <a:rPr lang="en-US" smtClean="0"/>
              <a:pPr/>
              <a:t>8</a:t>
            </a:fld>
            <a:endParaRPr lang="en-US"/>
          </a:p>
        </p:txBody>
      </p:sp>
    </p:spTree>
    <p:extLst>
      <p:ext uri="{BB962C8B-B14F-4D97-AF65-F5344CB8AC3E}">
        <p14:creationId xmlns:p14="http://schemas.microsoft.com/office/powerpoint/2010/main" val="4201889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ABE1FE-1C3B-4656-AFE6-D190AFBF1876}" type="slidenum">
              <a:rPr lang="en-US" smtClean="0"/>
              <a:pPr/>
              <a:t>9</a:t>
            </a:fld>
            <a:endParaRPr lang="en-US"/>
          </a:p>
        </p:txBody>
      </p:sp>
    </p:spTree>
    <p:extLst>
      <p:ext uri="{BB962C8B-B14F-4D97-AF65-F5344CB8AC3E}">
        <p14:creationId xmlns:p14="http://schemas.microsoft.com/office/powerpoint/2010/main" val="391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ABE1FE-1C3B-4656-AFE6-D190AFBF1876}" type="slidenum">
              <a:rPr lang="en-US" smtClean="0"/>
              <a:pPr/>
              <a:t>10</a:t>
            </a:fld>
            <a:endParaRPr lang="en-US"/>
          </a:p>
        </p:txBody>
      </p:sp>
    </p:spTree>
    <p:extLst>
      <p:ext uri="{BB962C8B-B14F-4D97-AF65-F5344CB8AC3E}">
        <p14:creationId xmlns:p14="http://schemas.microsoft.com/office/powerpoint/2010/main" val="305220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owardsdatascience.com/a-star-a-search-algorithm-eb495fb156bb" TargetMode="External"/><Relationship Id="rId2" Type="http://schemas.openxmlformats.org/officeDocument/2006/relationships/hyperlink" Target="https://www.virtusa.com/digital-themes/heuristic-search-techniqu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p:nvPr>
        </p:nvSpPr>
        <p:spPr/>
        <p:txBody>
          <a:bodyPr>
            <a:normAutofit fontScale="90000"/>
          </a:bodyPr>
          <a:lstStyle/>
          <a:p>
            <a:r>
              <a:rPr lang="en-US" dirty="0" smtClean="0"/>
              <a:t>Artificial intelligence &amp; MACHINE LEARNING</a:t>
            </a:r>
            <a:endParaRPr lang="en-IN" dirty="0"/>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1"/>
          </p:nvPr>
        </p:nvSpPr>
        <p:spPr/>
        <p:txBody>
          <a:bodyPr>
            <a:normAutofit/>
          </a:bodyPr>
          <a:lstStyle/>
          <a:p>
            <a:r>
              <a:rPr lang="en-US" dirty="0" smtClean="0"/>
              <a:t>CO-2      Session no: 5</a:t>
            </a:r>
            <a:endParaRPr lang="en-IN" dirty="0"/>
          </a:p>
          <a:p>
            <a:pPr lvl="0"/>
            <a:r>
              <a:rPr lang="en-US" dirty="0" smtClean="0"/>
              <a:t>Topic: IMPLEMENTING INFERENCING - </a:t>
            </a:r>
            <a:r>
              <a:rPr lang="en-IN" dirty="0" smtClean="0"/>
              <a:t>Forward chECKING</a:t>
            </a:r>
            <a:endParaRPr lang="en-US" dirty="0" smtClean="0"/>
          </a:p>
        </p:txBody>
      </p:sp>
    </p:spTree>
    <p:extLst>
      <p:ext uri="{BB962C8B-B14F-4D97-AF65-F5344CB8AC3E}">
        <p14:creationId xmlns:p14="http://schemas.microsoft.com/office/powerpoint/2010/main" val="2958304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Example</a:t>
            </a:r>
          </a:p>
        </p:txBody>
      </p:sp>
      <p:sp>
        <p:nvSpPr>
          <p:cNvPr id="22531" name="Rectangle 3"/>
          <p:cNvSpPr>
            <a:spLocks noGrp="1" noChangeArrowheads="1"/>
          </p:cNvSpPr>
          <p:nvPr>
            <p:ph type="body" idx="1"/>
          </p:nvPr>
        </p:nvSpPr>
        <p:spPr>
          <a:xfrm>
            <a:off x="1451579" y="1935481"/>
            <a:ext cx="8229600" cy="4525963"/>
          </a:xfrm>
        </p:spPr>
        <p:txBody>
          <a:bodyPr>
            <a:normAutofit/>
          </a:bodyPr>
          <a:lstStyle/>
          <a:p>
            <a:pPr>
              <a:buFontTx/>
              <a:buNone/>
            </a:pPr>
            <a:r>
              <a:rPr lang="en-US" sz="2400" dirty="0"/>
              <a:t>Missiles are weapons:</a:t>
            </a:r>
          </a:p>
          <a:p>
            <a:pPr lvl="1">
              <a:buFontTx/>
              <a:buNone/>
            </a:pPr>
            <a:r>
              <a:rPr lang="en-US" dirty="0">
                <a:solidFill>
                  <a:srgbClr val="CC0099"/>
                </a:solidFill>
              </a:rPr>
              <a:t>Missile(x) </a:t>
            </a:r>
            <a:r>
              <a:rPr lang="en-US" dirty="0">
                <a:solidFill>
                  <a:srgbClr val="CC0099"/>
                </a:solidFill>
                <a:sym typeface="Symbol" pitchFamily="18" charset="2"/>
              </a:rPr>
              <a:t></a:t>
            </a:r>
            <a:r>
              <a:rPr lang="en-US" dirty="0">
                <a:solidFill>
                  <a:srgbClr val="CC0099"/>
                </a:solidFill>
              </a:rPr>
              <a:t> Weapon(x)</a:t>
            </a:r>
          </a:p>
          <a:p>
            <a:pPr>
              <a:buFontTx/>
              <a:buNone/>
            </a:pPr>
            <a:r>
              <a:rPr lang="en-US" sz="2400" dirty="0"/>
              <a:t>An enemy of America counts as “hostile”:</a:t>
            </a:r>
          </a:p>
          <a:p>
            <a:pPr lvl="1">
              <a:buFontTx/>
              <a:buNone/>
            </a:pPr>
            <a:r>
              <a:rPr lang="en-US" sz="2000" dirty="0">
                <a:solidFill>
                  <a:srgbClr val="CC0099"/>
                </a:solidFill>
              </a:rPr>
              <a:t>Enemy(</a:t>
            </a:r>
            <a:r>
              <a:rPr lang="en-US" sz="2000" dirty="0" err="1">
                <a:solidFill>
                  <a:srgbClr val="CC0099"/>
                </a:solidFill>
              </a:rPr>
              <a:t>x,America</a:t>
            </a:r>
            <a:r>
              <a:rPr lang="en-US" sz="2000" dirty="0">
                <a:solidFill>
                  <a:srgbClr val="CC0099"/>
                </a:solidFill>
              </a:rPr>
              <a:t>) </a:t>
            </a:r>
            <a:r>
              <a:rPr lang="en-US" sz="2000" dirty="0">
                <a:solidFill>
                  <a:srgbClr val="CC0099"/>
                </a:solidFill>
                <a:sym typeface="Symbol" pitchFamily="18" charset="2"/>
              </a:rPr>
              <a:t></a:t>
            </a:r>
            <a:r>
              <a:rPr lang="en-US" sz="2000" dirty="0">
                <a:solidFill>
                  <a:srgbClr val="CC0099"/>
                </a:solidFill>
              </a:rPr>
              <a:t> Hostile(x)</a:t>
            </a:r>
          </a:p>
          <a:p>
            <a:pPr>
              <a:buFontTx/>
              <a:buNone/>
            </a:pPr>
            <a:r>
              <a:rPr lang="en-US" sz="2400" dirty="0"/>
              <a:t>West is American</a:t>
            </a:r>
          </a:p>
          <a:p>
            <a:pPr lvl="1">
              <a:buFontTx/>
              <a:buNone/>
            </a:pPr>
            <a:r>
              <a:rPr lang="en-US" sz="2000" dirty="0">
                <a:solidFill>
                  <a:srgbClr val="CC0099"/>
                </a:solidFill>
              </a:rPr>
              <a:t>American(West)</a:t>
            </a:r>
          </a:p>
          <a:p>
            <a:pPr>
              <a:buFontTx/>
              <a:buNone/>
            </a:pPr>
            <a:r>
              <a:rPr lang="en-US" sz="2400" dirty="0"/>
              <a:t>The country </a:t>
            </a:r>
            <a:r>
              <a:rPr lang="en-US" sz="2400" dirty="0" err="1"/>
              <a:t>Nono</a:t>
            </a:r>
            <a:r>
              <a:rPr lang="en-US" sz="2400" dirty="0"/>
              <a:t> is an enemy of America </a:t>
            </a:r>
          </a:p>
          <a:p>
            <a:pPr lvl="1">
              <a:buFontTx/>
              <a:buNone/>
            </a:pPr>
            <a:r>
              <a:rPr lang="en-US" sz="2000" dirty="0">
                <a:solidFill>
                  <a:srgbClr val="CC0099"/>
                </a:solidFill>
              </a:rPr>
              <a:t>Enemy(</a:t>
            </a:r>
            <a:r>
              <a:rPr lang="en-US" sz="2000" dirty="0" err="1">
                <a:solidFill>
                  <a:srgbClr val="CC0099"/>
                </a:solidFill>
              </a:rPr>
              <a:t>Nono,America</a:t>
            </a:r>
            <a:r>
              <a:rPr lang="en-US" sz="2000" dirty="0">
                <a:solidFill>
                  <a:srgbClr val="CC0099"/>
                </a:solidFill>
              </a:rPr>
              <a:t>)</a:t>
            </a:r>
          </a:p>
        </p:txBody>
      </p:sp>
    </p:spTree>
    <p:extLst>
      <p:ext uri="{BB962C8B-B14F-4D97-AF65-F5344CB8AC3E}">
        <p14:creationId xmlns:p14="http://schemas.microsoft.com/office/powerpoint/2010/main" val="258028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53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658983" y="1075827"/>
            <a:ext cx="8229600" cy="654032"/>
          </a:xfrm>
        </p:spPr>
        <p:txBody>
          <a:bodyPr>
            <a:normAutofit/>
          </a:bodyPr>
          <a:lstStyle/>
          <a:p>
            <a:r>
              <a:rPr lang="en-US" dirty="0" smtClean="0"/>
              <a:t>Forward </a:t>
            </a:r>
            <a:r>
              <a:rPr lang="en-US" dirty="0"/>
              <a:t>checking </a:t>
            </a:r>
            <a:r>
              <a:rPr lang="en-US" dirty="0" smtClean="0"/>
              <a:t>proof</a:t>
            </a:r>
            <a:endParaRPr lang="en-US" dirty="0"/>
          </a:p>
        </p:txBody>
      </p:sp>
      <p:sp>
        <p:nvSpPr>
          <p:cNvPr id="4" name="Rectangle 3"/>
          <p:cNvSpPr txBox="1">
            <a:spLocks noChangeArrowheads="1"/>
          </p:cNvSpPr>
          <p:nvPr/>
        </p:nvSpPr>
        <p:spPr bwMode="auto">
          <a:xfrm>
            <a:off x="2039983" y="3915743"/>
            <a:ext cx="8001056" cy="2071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lvl="1" indent="-285750" fontAlgn="base">
              <a:spcBef>
                <a:spcPct val="20000"/>
              </a:spcBef>
              <a:spcAft>
                <a:spcPct val="0"/>
              </a:spcAft>
              <a:defRPr/>
            </a:pPr>
            <a:r>
              <a:rPr lang="en-US" kern="0" dirty="0">
                <a:solidFill>
                  <a:schemeClr val="accent6">
                    <a:lumMod val="75000"/>
                  </a:schemeClr>
                </a:solidFill>
              </a:rPr>
              <a:t>American(x) </a:t>
            </a:r>
            <a:r>
              <a:rPr lang="en-US" kern="0" dirty="0">
                <a:solidFill>
                  <a:schemeClr val="accent6">
                    <a:lumMod val="75000"/>
                  </a:schemeClr>
                </a:solidFill>
                <a:sym typeface="Symbol" pitchFamily="18" charset="2"/>
              </a:rPr>
              <a:t></a:t>
            </a:r>
            <a:r>
              <a:rPr lang="en-US" kern="0" dirty="0">
                <a:solidFill>
                  <a:schemeClr val="accent6">
                    <a:lumMod val="75000"/>
                  </a:schemeClr>
                </a:solidFill>
              </a:rPr>
              <a:t> Weapon(y) </a:t>
            </a:r>
            <a:r>
              <a:rPr lang="en-US" kern="0" dirty="0">
                <a:solidFill>
                  <a:schemeClr val="accent6">
                    <a:lumMod val="75000"/>
                  </a:schemeClr>
                </a:solidFill>
                <a:sym typeface="Symbol" pitchFamily="18" charset="2"/>
              </a:rPr>
              <a:t></a:t>
            </a:r>
            <a:r>
              <a:rPr lang="en-US" kern="0" dirty="0">
                <a:solidFill>
                  <a:schemeClr val="accent6">
                    <a:lumMod val="75000"/>
                  </a:schemeClr>
                </a:solidFill>
              </a:rPr>
              <a:t> Sells(</a:t>
            </a:r>
            <a:r>
              <a:rPr lang="en-US" kern="0" dirty="0" err="1">
                <a:solidFill>
                  <a:schemeClr val="accent6">
                    <a:lumMod val="75000"/>
                  </a:schemeClr>
                </a:solidFill>
              </a:rPr>
              <a:t>x,y,z</a:t>
            </a:r>
            <a:r>
              <a:rPr lang="en-US" kern="0" dirty="0">
                <a:solidFill>
                  <a:schemeClr val="accent6">
                    <a:lumMod val="75000"/>
                  </a:schemeClr>
                </a:solidFill>
              </a:rPr>
              <a:t>) </a:t>
            </a:r>
            <a:r>
              <a:rPr lang="en-US" kern="0" dirty="0">
                <a:solidFill>
                  <a:schemeClr val="accent6">
                    <a:lumMod val="75000"/>
                  </a:schemeClr>
                </a:solidFill>
                <a:sym typeface="Symbol" pitchFamily="18" charset="2"/>
              </a:rPr>
              <a:t></a:t>
            </a:r>
            <a:r>
              <a:rPr lang="en-US" kern="0" dirty="0">
                <a:solidFill>
                  <a:schemeClr val="accent6">
                    <a:lumMod val="75000"/>
                  </a:schemeClr>
                </a:solidFill>
              </a:rPr>
              <a:t> Hostile(z) </a:t>
            </a:r>
            <a:r>
              <a:rPr lang="en-US" kern="0" dirty="0">
                <a:solidFill>
                  <a:schemeClr val="accent6">
                    <a:lumMod val="75000"/>
                  </a:schemeClr>
                </a:solidFill>
                <a:sym typeface="Symbol" pitchFamily="18" charset="2"/>
              </a:rPr>
              <a:t></a:t>
            </a:r>
            <a:r>
              <a:rPr lang="en-US" kern="0" dirty="0">
                <a:solidFill>
                  <a:schemeClr val="accent6">
                    <a:lumMod val="75000"/>
                  </a:schemeClr>
                </a:solidFill>
              </a:rPr>
              <a:t> Criminal(x)</a:t>
            </a:r>
          </a:p>
          <a:p>
            <a:pPr marL="742950" lvl="1" indent="-285750" fontAlgn="base">
              <a:spcBef>
                <a:spcPct val="20000"/>
              </a:spcBef>
              <a:spcAft>
                <a:spcPct val="0"/>
              </a:spcAft>
              <a:defRPr/>
            </a:pPr>
            <a:r>
              <a:rPr lang="en-US" kern="0" dirty="0">
                <a:solidFill>
                  <a:schemeClr val="accent6">
                    <a:lumMod val="75000"/>
                  </a:schemeClr>
                </a:solidFill>
              </a:rPr>
              <a:t>Owns(Nono,M</a:t>
            </a:r>
            <a:r>
              <a:rPr lang="en-US" kern="0" baseline="-25000" dirty="0">
                <a:solidFill>
                  <a:schemeClr val="accent6">
                    <a:lumMod val="75000"/>
                  </a:schemeClr>
                </a:solidFill>
              </a:rPr>
              <a:t>1</a:t>
            </a:r>
            <a:r>
              <a:rPr lang="en-US" kern="0" dirty="0">
                <a:solidFill>
                  <a:schemeClr val="accent6">
                    <a:lumMod val="75000"/>
                  </a:schemeClr>
                </a:solidFill>
              </a:rPr>
              <a:t>) </a:t>
            </a:r>
            <a:r>
              <a:rPr lang="en-US" kern="0" dirty="0">
                <a:solidFill>
                  <a:schemeClr val="accent6">
                    <a:lumMod val="75000"/>
                  </a:schemeClr>
                </a:solidFill>
                <a:sym typeface="Symbol" pitchFamily="18" charset="2"/>
              </a:rPr>
              <a:t></a:t>
            </a:r>
            <a:r>
              <a:rPr lang="en-US" kern="0" dirty="0">
                <a:solidFill>
                  <a:schemeClr val="accent6">
                    <a:lumMod val="75000"/>
                  </a:schemeClr>
                </a:solidFill>
              </a:rPr>
              <a:t> Missile(M</a:t>
            </a:r>
            <a:r>
              <a:rPr lang="en-US" kern="0" baseline="-25000" dirty="0">
                <a:solidFill>
                  <a:schemeClr val="accent6">
                    <a:lumMod val="75000"/>
                  </a:schemeClr>
                </a:solidFill>
              </a:rPr>
              <a:t>1</a:t>
            </a:r>
            <a:r>
              <a:rPr lang="en-US" kern="0" dirty="0">
                <a:solidFill>
                  <a:schemeClr val="accent6">
                    <a:lumMod val="75000"/>
                  </a:schemeClr>
                </a:solidFill>
              </a:rPr>
              <a:t>)</a:t>
            </a:r>
          </a:p>
          <a:p>
            <a:pPr marL="742950" lvl="1" indent="-285750" fontAlgn="base">
              <a:spcBef>
                <a:spcPct val="20000"/>
              </a:spcBef>
              <a:spcAft>
                <a:spcPct val="0"/>
              </a:spcAft>
              <a:defRPr/>
            </a:pPr>
            <a:r>
              <a:rPr lang="en-US" kern="0" dirty="0">
                <a:solidFill>
                  <a:schemeClr val="accent6">
                    <a:lumMod val="75000"/>
                  </a:schemeClr>
                </a:solidFill>
              </a:rPr>
              <a:t>Missile(x) </a:t>
            </a:r>
            <a:r>
              <a:rPr lang="en-US" kern="0" dirty="0">
                <a:solidFill>
                  <a:schemeClr val="accent6">
                    <a:lumMod val="75000"/>
                  </a:schemeClr>
                </a:solidFill>
                <a:sym typeface="Symbol" pitchFamily="18" charset="2"/>
              </a:rPr>
              <a:t></a:t>
            </a:r>
            <a:r>
              <a:rPr lang="en-US" kern="0" dirty="0">
                <a:solidFill>
                  <a:schemeClr val="accent6">
                    <a:lumMod val="75000"/>
                  </a:schemeClr>
                </a:solidFill>
              </a:rPr>
              <a:t> </a:t>
            </a:r>
            <a:r>
              <a:rPr lang="en-US" kern="0" dirty="0">
                <a:solidFill>
                  <a:srgbClr val="0070C0"/>
                </a:solidFill>
              </a:rPr>
              <a:t>Owns(</a:t>
            </a:r>
            <a:r>
              <a:rPr lang="en-US" kern="0" dirty="0" err="1">
                <a:solidFill>
                  <a:srgbClr val="0070C0"/>
                </a:solidFill>
              </a:rPr>
              <a:t>Nono,x</a:t>
            </a:r>
            <a:r>
              <a:rPr lang="en-US" kern="0" dirty="0">
                <a:solidFill>
                  <a:srgbClr val="0070C0"/>
                </a:solidFill>
              </a:rPr>
              <a:t>)</a:t>
            </a:r>
            <a:r>
              <a:rPr lang="en-US" kern="0" dirty="0">
                <a:solidFill>
                  <a:schemeClr val="accent6">
                    <a:lumMod val="75000"/>
                  </a:schemeClr>
                </a:solidFill>
              </a:rPr>
              <a:t> </a:t>
            </a:r>
            <a:r>
              <a:rPr lang="en-US" kern="0" dirty="0">
                <a:solidFill>
                  <a:schemeClr val="accent6">
                    <a:lumMod val="75000"/>
                  </a:schemeClr>
                </a:solidFill>
                <a:sym typeface="Symbol" pitchFamily="18" charset="2"/>
              </a:rPr>
              <a:t></a:t>
            </a:r>
            <a:r>
              <a:rPr lang="en-US" kern="0" dirty="0">
                <a:solidFill>
                  <a:schemeClr val="accent6">
                    <a:lumMod val="75000"/>
                  </a:schemeClr>
                </a:solidFill>
              </a:rPr>
              <a:t> Sells(</a:t>
            </a:r>
            <a:r>
              <a:rPr lang="en-US" kern="0" dirty="0" err="1">
                <a:solidFill>
                  <a:schemeClr val="accent6">
                    <a:lumMod val="75000"/>
                  </a:schemeClr>
                </a:solidFill>
              </a:rPr>
              <a:t>West,x,Nono</a:t>
            </a:r>
            <a:r>
              <a:rPr lang="en-US" kern="0" dirty="0">
                <a:solidFill>
                  <a:schemeClr val="accent6">
                    <a:lumMod val="75000"/>
                  </a:schemeClr>
                </a:solidFill>
              </a:rPr>
              <a:t>)</a:t>
            </a:r>
          </a:p>
          <a:p>
            <a:pPr marL="742950" lvl="1" indent="-285750" fontAlgn="base">
              <a:spcBef>
                <a:spcPct val="20000"/>
              </a:spcBef>
              <a:spcAft>
                <a:spcPct val="0"/>
              </a:spcAft>
              <a:defRPr/>
            </a:pPr>
            <a:r>
              <a:rPr lang="en-US" kern="0" dirty="0">
                <a:solidFill>
                  <a:srgbClr val="0070C0"/>
                </a:solidFill>
              </a:rPr>
              <a:t>Missile(x)</a:t>
            </a:r>
            <a:r>
              <a:rPr lang="en-US" kern="0" dirty="0">
                <a:solidFill>
                  <a:schemeClr val="accent6">
                    <a:lumMod val="75000"/>
                  </a:schemeClr>
                </a:solidFill>
              </a:rPr>
              <a:t> </a:t>
            </a:r>
            <a:r>
              <a:rPr lang="en-US" kern="0" dirty="0">
                <a:solidFill>
                  <a:schemeClr val="accent6">
                    <a:lumMod val="75000"/>
                  </a:schemeClr>
                </a:solidFill>
                <a:sym typeface="Symbol" pitchFamily="18" charset="2"/>
              </a:rPr>
              <a:t></a:t>
            </a:r>
            <a:r>
              <a:rPr lang="en-US" kern="0" dirty="0">
                <a:solidFill>
                  <a:schemeClr val="accent6">
                    <a:lumMod val="75000"/>
                  </a:schemeClr>
                </a:solidFill>
              </a:rPr>
              <a:t> Weapon(x)		Enemy(</a:t>
            </a:r>
            <a:r>
              <a:rPr lang="en-US" kern="0" dirty="0" err="1">
                <a:solidFill>
                  <a:schemeClr val="accent6">
                    <a:lumMod val="75000"/>
                  </a:schemeClr>
                </a:solidFill>
              </a:rPr>
              <a:t>x,America</a:t>
            </a:r>
            <a:r>
              <a:rPr lang="en-US" kern="0" dirty="0">
                <a:solidFill>
                  <a:schemeClr val="accent6">
                    <a:lumMod val="75000"/>
                  </a:schemeClr>
                </a:solidFill>
              </a:rPr>
              <a:t>) </a:t>
            </a:r>
            <a:r>
              <a:rPr lang="en-US" kern="0" dirty="0">
                <a:solidFill>
                  <a:schemeClr val="accent6">
                    <a:lumMod val="75000"/>
                  </a:schemeClr>
                </a:solidFill>
                <a:sym typeface="Symbol" pitchFamily="18" charset="2"/>
              </a:rPr>
              <a:t></a:t>
            </a:r>
            <a:r>
              <a:rPr lang="en-US" kern="0" dirty="0">
                <a:solidFill>
                  <a:schemeClr val="accent6">
                    <a:lumMod val="75000"/>
                  </a:schemeClr>
                </a:solidFill>
              </a:rPr>
              <a:t> Hostile(x)</a:t>
            </a:r>
          </a:p>
          <a:p>
            <a:pPr marL="742950" lvl="1" indent="-285750" fontAlgn="base">
              <a:spcBef>
                <a:spcPct val="20000"/>
              </a:spcBef>
              <a:spcAft>
                <a:spcPct val="0"/>
              </a:spcAft>
              <a:defRPr/>
            </a:pPr>
            <a:r>
              <a:rPr lang="en-US" kern="0" dirty="0">
                <a:solidFill>
                  <a:srgbClr val="0070C0"/>
                </a:solidFill>
              </a:rPr>
              <a:t>American(West)	</a:t>
            </a:r>
            <a:r>
              <a:rPr lang="en-US" kern="0" dirty="0">
                <a:solidFill>
                  <a:schemeClr val="accent6">
                    <a:lumMod val="75000"/>
                  </a:schemeClr>
                </a:solidFill>
              </a:rPr>
              <a:t>	Enemy(</a:t>
            </a:r>
            <a:r>
              <a:rPr lang="en-US" kern="0" dirty="0" err="1">
                <a:solidFill>
                  <a:schemeClr val="accent6">
                    <a:lumMod val="75000"/>
                  </a:schemeClr>
                </a:solidFill>
              </a:rPr>
              <a:t>Nono,America</a:t>
            </a:r>
            <a:r>
              <a:rPr lang="en-US" kern="0" dirty="0">
                <a:solidFill>
                  <a:srgbClr val="CC0099"/>
                </a:solidFill>
              </a:rPr>
              <a:t>)</a:t>
            </a:r>
            <a:r>
              <a:rPr lang="en-US" sz="2800" kern="0" dirty="0">
                <a:solidFill>
                  <a:srgbClr val="CC0099"/>
                </a:solidFill>
              </a:rPr>
              <a:t>
</a:t>
            </a:r>
          </a:p>
        </p:txBody>
      </p:sp>
      <p:pic>
        <p:nvPicPr>
          <p:cNvPr id="5" name="Picture 5" descr="crime-fc1c"/>
          <p:cNvPicPr>
            <a:picLocks noChangeAspect="1" noChangeArrowheads="1"/>
          </p:cNvPicPr>
          <p:nvPr/>
        </p:nvPicPr>
        <p:blipFill>
          <a:blip r:embed="rId3" cstate="print"/>
          <a:srcRect/>
          <a:stretch>
            <a:fillRect/>
          </a:stretch>
        </p:blipFill>
        <p:spPr bwMode="auto">
          <a:xfrm>
            <a:off x="2039983" y="1936487"/>
            <a:ext cx="7467600" cy="1772628"/>
          </a:xfrm>
          <a:prstGeom prst="rect">
            <a:avLst/>
          </a:prstGeom>
          <a:noFill/>
        </p:spPr>
      </p:pic>
    </p:spTree>
    <p:extLst>
      <p:ext uri="{BB962C8B-B14F-4D97-AF65-F5344CB8AC3E}">
        <p14:creationId xmlns:p14="http://schemas.microsoft.com/office/powerpoint/2010/main" val="312953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Forward </a:t>
            </a:r>
            <a:r>
              <a:rPr lang="en-US" dirty="0" smtClean="0"/>
              <a:t>checking </a:t>
            </a:r>
            <a:r>
              <a:rPr lang="en-US" dirty="0" smtClean="0"/>
              <a:t>proof</a:t>
            </a:r>
            <a:endParaRPr lang="en-US" dirty="0"/>
          </a:p>
        </p:txBody>
      </p:sp>
      <p:pic>
        <p:nvPicPr>
          <p:cNvPr id="25605" name="Picture 5" descr="crime-fc2c"/>
          <p:cNvPicPr>
            <a:picLocks noChangeAspect="1" noChangeArrowheads="1"/>
          </p:cNvPicPr>
          <p:nvPr/>
        </p:nvPicPr>
        <p:blipFill rotWithShape="1">
          <a:blip r:embed="rId3" cstate="print"/>
          <a:srcRect l="-412" t="35626" r="412" b="-35627"/>
          <a:stretch/>
        </p:blipFill>
        <p:spPr bwMode="auto">
          <a:xfrm>
            <a:off x="2166801" y="2001297"/>
            <a:ext cx="7424874" cy="3116614"/>
          </a:xfrm>
          <a:prstGeom prst="rect">
            <a:avLst/>
          </a:prstGeom>
          <a:noFill/>
        </p:spPr>
      </p:pic>
      <p:sp>
        <p:nvSpPr>
          <p:cNvPr id="4" name="Rectangle 3"/>
          <p:cNvSpPr txBox="1">
            <a:spLocks noChangeArrowheads="1"/>
          </p:cNvSpPr>
          <p:nvPr/>
        </p:nvSpPr>
        <p:spPr bwMode="auto">
          <a:xfrm>
            <a:off x="2557516" y="4276726"/>
            <a:ext cx="7391400" cy="1477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lvl="1" indent="-285750" fontAlgn="base">
              <a:spcBef>
                <a:spcPct val="20000"/>
              </a:spcBef>
              <a:spcAft>
                <a:spcPct val="0"/>
              </a:spcAft>
              <a:defRPr/>
            </a:pPr>
            <a:r>
              <a:rPr lang="en-US" kern="0" dirty="0">
                <a:solidFill>
                  <a:srgbClr val="CC0099"/>
                </a:solidFill>
              </a:rPr>
              <a:t>American(x) </a:t>
            </a:r>
            <a:r>
              <a:rPr lang="en-US" kern="0" dirty="0">
                <a:solidFill>
                  <a:srgbClr val="CC0099"/>
                </a:solidFill>
                <a:sym typeface="Symbol" pitchFamily="18" charset="2"/>
              </a:rPr>
              <a:t></a:t>
            </a:r>
            <a:r>
              <a:rPr lang="en-US" kern="0" dirty="0">
                <a:solidFill>
                  <a:srgbClr val="CC0099"/>
                </a:solidFill>
              </a:rPr>
              <a:t> Weapon(y) </a:t>
            </a:r>
            <a:r>
              <a:rPr lang="en-US" kern="0" dirty="0">
                <a:solidFill>
                  <a:srgbClr val="CC0099"/>
                </a:solidFill>
                <a:sym typeface="Symbol" pitchFamily="18" charset="2"/>
              </a:rPr>
              <a:t></a:t>
            </a:r>
            <a:r>
              <a:rPr lang="en-US" kern="0" dirty="0">
                <a:solidFill>
                  <a:srgbClr val="CC0099"/>
                </a:solidFill>
              </a:rPr>
              <a:t> Sells(</a:t>
            </a:r>
            <a:r>
              <a:rPr lang="en-US" kern="0" dirty="0" err="1">
                <a:solidFill>
                  <a:srgbClr val="CC0099"/>
                </a:solidFill>
              </a:rPr>
              <a:t>x,y,z</a:t>
            </a:r>
            <a:r>
              <a:rPr lang="en-US" kern="0" dirty="0">
                <a:solidFill>
                  <a:srgbClr val="CC0099"/>
                </a:solidFill>
              </a:rPr>
              <a:t>) </a:t>
            </a:r>
            <a:r>
              <a:rPr lang="en-US" kern="0" dirty="0">
                <a:solidFill>
                  <a:srgbClr val="CC0099"/>
                </a:solidFill>
                <a:sym typeface="Symbol" pitchFamily="18" charset="2"/>
              </a:rPr>
              <a:t></a:t>
            </a:r>
            <a:r>
              <a:rPr lang="en-US" kern="0" dirty="0">
                <a:solidFill>
                  <a:srgbClr val="CC0099"/>
                </a:solidFill>
              </a:rPr>
              <a:t> Hostile(z) </a:t>
            </a:r>
            <a:r>
              <a:rPr lang="en-US" kern="0" dirty="0">
                <a:solidFill>
                  <a:srgbClr val="CC0099"/>
                </a:solidFill>
                <a:sym typeface="Symbol" pitchFamily="18" charset="2"/>
              </a:rPr>
              <a:t></a:t>
            </a:r>
            <a:r>
              <a:rPr lang="en-US" kern="0" dirty="0">
                <a:solidFill>
                  <a:srgbClr val="CC0099"/>
                </a:solidFill>
              </a:rPr>
              <a:t> Criminal(x)</a:t>
            </a:r>
          </a:p>
          <a:p>
            <a:pPr marL="742950" lvl="1" indent="-285750" fontAlgn="base">
              <a:spcBef>
                <a:spcPct val="20000"/>
              </a:spcBef>
              <a:spcAft>
                <a:spcPct val="0"/>
              </a:spcAft>
              <a:defRPr/>
            </a:pPr>
            <a:r>
              <a:rPr lang="en-US" kern="0" dirty="0">
                <a:solidFill>
                  <a:srgbClr val="CC0099"/>
                </a:solidFill>
              </a:rPr>
              <a:t>Owns(Nono,M</a:t>
            </a:r>
            <a:r>
              <a:rPr lang="en-US" kern="0" baseline="-25000" dirty="0">
                <a:solidFill>
                  <a:srgbClr val="CC0099"/>
                </a:solidFill>
              </a:rPr>
              <a:t>1</a:t>
            </a:r>
            <a:r>
              <a:rPr lang="en-US" kern="0" dirty="0">
                <a:solidFill>
                  <a:srgbClr val="CC0099"/>
                </a:solidFill>
              </a:rPr>
              <a:t>) </a:t>
            </a:r>
            <a:r>
              <a:rPr lang="en-US" kern="0" dirty="0">
                <a:solidFill>
                  <a:srgbClr val="CC0099"/>
                </a:solidFill>
                <a:sym typeface="Symbol" pitchFamily="18" charset="2"/>
              </a:rPr>
              <a:t></a:t>
            </a:r>
            <a:r>
              <a:rPr lang="en-US" kern="0" dirty="0">
                <a:solidFill>
                  <a:srgbClr val="CC0099"/>
                </a:solidFill>
              </a:rPr>
              <a:t> Missile(M</a:t>
            </a:r>
            <a:r>
              <a:rPr lang="en-US" kern="0" baseline="-25000" dirty="0">
                <a:solidFill>
                  <a:srgbClr val="CC0099"/>
                </a:solidFill>
              </a:rPr>
              <a:t>1</a:t>
            </a:r>
            <a:r>
              <a:rPr lang="en-US" kern="0" dirty="0">
                <a:solidFill>
                  <a:srgbClr val="CC0099"/>
                </a:solidFill>
              </a:rPr>
              <a:t>)</a:t>
            </a:r>
          </a:p>
          <a:p>
            <a:pPr marL="742950" lvl="1" indent="-285750" fontAlgn="base">
              <a:spcBef>
                <a:spcPct val="20000"/>
              </a:spcBef>
              <a:spcAft>
                <a:spcPct val="0"/>
              </a:spcAft>
              <a:defRPr/>
            </a:pPr>
            <a:r>
              <a:rPr lang="en-US" kern="0" dirty="0">
                <a:solidFill>
                  <a:srgbClr val="CC0099"/>
                </a:solidFill>
              </a:rPr>
              <a:t>Missile(x) </a:t>
            </a:r>
            <a:r>
              <a:rPr lang="en-US" kern="0" dirty="0">
                <a:solidFill>
                  <a:srgbClr val="CC0099"/>
                </a:solidFill>
                <a:sym typeface="Symbol" pitchFamily="18" charset="2"/>
              </a:rPr>
              <a:t></a:t>
            </a:r>
            <a:r>
              <a:rPr lang="en-US" kern="0" dirty="0">
                <a:solidFill>
                  <a:srgbClr val="CC0099"/>
                </a:solidFill>
              </a:rPr>
              <a:t> Owns(</a:t>
            </a:r>
            <a:r>
              <a:rPr lang="en-US" kern="0" dirty="0" err="1">
                <a:solidFill>
                  <a:srgbClr val="CC0099"/>
                </a:solidFill>
              </a:rPr>
              <a:t>Nono,x</a:t>
            </a:r>
            <a:r>
              <a:rPr lang="en-US" kern="0" dirty="0">
                <a:solidFill>
                  <a:srgbClr val="CC0099"/>
                </a:solidFill>
              </a:rPr>
              <a:t>) </a:t>
            </a:r>
            <a:r>
              <a:rPr lang="en-US" kern="0" dirty="0">
                <a:solidFill>
                  <a:srgbClr val="CC0099"/>
                </a:solidFill>
                <a:sym typeface="Symbol" pitchFamily="18" charset="2"/>
              </a:rPr>
              <a:t></a:t>
            </a:r>
            <a:r>
              <a:rPr lang="en-US" kern="0" dirty="0">
                <a:solidFill>
                  <a:srgbClr val="CC0099"/>
                </a:solidFill>
              </a:rPr>
              <a:t> Sells(</a:t>
            </a:r>
            <a:r>
              <a:rPr lang="en-US" kern="0" dirty="0" err="1">
                <a:solidFill>
                  <a:srgbClr val="CC0099"/>
                </a:solidFill>
              </a:rPr>
              <a:t>West,x,Nono</a:t>
            </a:r>
            <a:r>
              <a:rPr lang="en-US" kern="0" dirty="0">
                <a:solidFill>
                  <a:srgbClr val="CC0099"/>
                </a:solidFill>
              </a:rPr>
              <a:t>)</a:t>
            </a:r>
          </a:p>
          <a:p>
            <a:pPr marL="742950" lvl="1" indent="-285750" fontAlgn="base">
              <a:spcBef>
                <a:spcPct val="20000"/>
              </a:spcBef>
              <a:spcAft>
                <a:spcPct val="0"/>
              </a:spcAft>
              <a:defRPr/>
            </a:pPr>
            <a:r>
              <a:rPr lang="en-US" kern="0" dirty="0">
                <a:solidFill>
                  <a:srgbClr val="CC0099"/>
                </a:solidFill>
              </a:rPr>
              <a:t>Missile(x) </a:t>
            </a:r>
            <a:r>
              <a:rPr lang="en-US" kern="0" dirty="0">
                <a:solidFill>
                  <a:srgbClr val="CC0099"/>
                </a:solidFill>
                <a:sym typeface="Symbol" pitchFamily="18" charset="2"/>
              </a:rPr>
              <a:t></a:t>
            </a:r>
            <a:r>
              <a:rPr lang="en-US" kern="0" dirty="0">
                <a:solidFill>
                  <a:srgbClr val="CC0099"/>
                </a:solidFill>
              </a:rPr>
              <a:t> Weapon(x)		Enemy(</a:t>
            </a:r>
            <a:r>
              <a:rPr lang="en-US" kern="0" dirty="0" err="1">
                <a:solidFill>
                  <a:srgbClr val="CC0099"/>
                </a:solidFill>
              </a:rPr>
              <a:t>x,America</a:t>
            </a:r>
            <a:r>
              <a:rPr lang="en-US" kern="0" dirty="0">
                <a:solidFill>
                  <a:srgbClr val="CC0099"/>
                </a:solidFill>
              </a:rPr>
              <a:t>) </a:t>
            </a:r>
            <a:r>
              <a:rPr lang="en-US" kern="0" dirty="0">
                <a:solidFill>
                  <a:srgbClr val="CC0099"/>
                </a:solidFill>
                <a:sym typeface="Symbol" pitchFamily="18" charset="2"/>
              </a:rPr>
              <a:t></a:t>
            </a:r>
            <a:r>
              <a:rPr lang="en-US" kern="0" dirty="0">
                <a:solidFill>
                  <a:srgbClr val="CC0099"/>
                </a:solidFill>
              </a:rPr>
              <a:t> Hostile(x)</a:t>
            </a:r>
          </a:p>
          <a:p>
            <a:pPr marL="742950" lvl="1" indent="-285750" fontAlgn="base">
              <a:spcBef>
                <a:spcPct val="20000"/>
              </a:spcBef>
              <a:spcAft>
                <a:spcPct val="0"/>
              </a:spcAft>
              <a:defRPr/>
            </a:pPr>
            <a:r>
              <a:rPr lang="en-US" kern="0" dirty="0">
                <a:solidFill>
                  <a:srgbClr val="CC0099"/>
                </a:solidFill>
              </a:rPr>
              <a:t>American(West)		Enemy(</a:t>
            </a:r>
            <a:r>
              <a:rPr lang="en-US" kern="0" dirty="0" err="1">
                <a:solidFill>
                  <a:srgbClr val="CC0099"/>
                </a:solidFill>
              </a:rPr>
              <a:t>Nono,America</a:t>
            </a:r>
            <a:r>
              <a:rPr lang="en-US" kern="0" dirty="0">
                <a:solidFill>
                  <a:srgbClr val="CC0099"/>
                </a:solidFill>
              </a:rPr>
              <a:t>)
</a:t>
            </a:r>
          </a:p>
        </p:txBody>
      </p:sp>
    </p:spTree>
    <p:extLst>
      <p:ext uri="{BB962C8B-B14F-4D97-AF65-F5344CB8AC3E}">
        <p14:creationId xmlns:p14="http://schemas.microsoft.com/office/powerpoint/2010/main" val="3920119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9" name="Picture 5" descr="crime-fc3c"/>
          <p:cNvPicPr>
            <a:picLocks noChangeAspect="1" noChangeArrowheads="1"/>
          </p:cNvPicPr>
          <p:nvPr/>
        </p:nvPicPr>
        <p:blipFill>
          <a:blip r:embed="rId3" cstate="print"/>
          <a:srcRect/>
          <a:stretch>
            <a:fillRect/>
          </a:stretch>
        </p:blipFill>
        <p:spPr bwMode="auto">
          <a:xfrm>
            <a:off x="4724400" y="3053954"/>
            <a:ext cx="7467600" cy="3114675"/>
          </a:xfrm>
          <a:prstGeom prst="rect">
            <a:avLst/>
          </a:prstGeom>
          <a:noFill/>
        </p:spPr>
      </p:pic>
      <p:sp>
        <p:nvSpPr>
          <p:cNvPr id="4" name="Rectangle 3"/>
          <p:cNvSpPr txBox="1">
            <a:spLocks noChangeArrowheads="1"/>
          </p:cNvSpPr>
          <p:nvPr/>
        </p:nvSpPr>
        <p:spPr bwMode="auto">
          <a:xfrm>
            <a:off x="914400" y="1949785"/>
            <a:ext cx="8255358" cy="20002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lvl="1" indent="-285750" fontAlgn="base">
              <a:spcBef>
                <a:spcPct val="20000"/>
              </a:spcBef>
              <a:spcAft>
                <a:spcPct val="0"/>
              </a:spcAft>
              <a:defRPr/>
            </a:pPr>
            <a:r>
              <a:rPr lang="en-US" kern="0" dirty="0">
                <a:solidFill>
                  <a:srgbClr val="CC0099"/>
                </a:solidFill>
              </a:rPr>
              <a:t>American(x) </a:t>
            </a:r>
            <a:r>
              <a:rPr lang="en-US" kern="0" dirty="0">
                <a:solidFill>
                  <a:srgbClr val="CC0099"/>
                </a:solidFill>
                <a:sym typeface="Symbol" pitchFamily="18" charset="2"/>
              </a:rPr>
              <a:t></a:t>
            </a:r>
            <a:r>
              <a:rPr lang="en-US" kern="0" dirty="0">
                <a:solidFill>
                  <a:srgbClr val="CC0099"/>
                </a:solidFill>
              </a:rPr>
              <a:t> Weapon(y) </a:t>
            </a:r>
            <a:r>
              <a:rPr lang="en-US" kern="0" dirty="0">
                <a:solidFill>
                  <a:srgbClr val="CC0099"/>
                </a:solidFill>
                <a:sym typeface="Symbol" pitchFamily="18" charset="2"/>
              </a:rPr>
              <a:t></a:t>
            </a:r>
            <a:r>
              <a:rPr lang="en-US" kern="0" dirty="0">
                <a:solidFill>
                  <a:srgbClr val="CC0099"/>
                </a:solidFill>
              </a:rPr>
              <a:t> Sells(</a:t>
            </a:r>
            <a:r>
              <a:rPr lang="en-US" kern="0" dirty="0" err="1">
                <a:solidFill>
                  <a:srgbClr val="CC0099"/>
                </a:solidFill>
              </a:rPr>
              <a:t>x,y,z</a:t>
            </a:r>
            <a:r>
              <a:rPr lang="en-US" kern="0" dirty="0">
                <a:solidFill>
                  <a:srgbClr val="CC0099"/>
                </a:solidFill>
              </a:rPr>
              <a:t>) </a:t>
            </a:r>
            <a:r>
              <a:rPr lang="en-US" kern="0" dirty="0">
                <a:solidFill>
                  <a:srgbClr val="CC0099"/>
                </a:solidFill>
                <a:sym typeface="Symbol" pitchFamily="18" charset="2"/>
              </a:rPr>
              <a:t></a:t>
            </a:r>
            <a:r>
              <a:rPr lang="en-US" kern="0" dirty="0">
                <a:solidFill>
                  <a:srgbClr val="CC0099"/>
                </a:solidFill>
              </a:rPr>
              <a:t> Hostile(z) </a:t>
            </a:r>
            <a:r>
              <a:rPr lang="en-US" kern="0" dirty="0">
                <a:solidFill>
                  <a:srgbClr val="CC0099"/>
                </a:solidFill>
                <a:sym typeface="Symbol" pitchFamily="18" charset="2"/>
              </a:rPr>
              <a:t></a:t>
            </a:r>
            <a:r>
              <a:rPr lang="en-US" kern="0" dirty="0">
                <a:solidFill>
                  <a:srgbClr val="CC0099"/>
                </a:solidFill>
              </a:rPr>
              <a:t> Criminal(x)</a:t>
            </a:r>
          </a:p>
          <a:p>
            <a:pPr marL="742950" lvl="1" indent="-285750" fontAlgn="base">
              <a:spcBef>
                <a:spcPct val="20000"/>
              </a:spcBef>
              <a:spcAft>
                <a:spcPct val="0"/>
              </a:spcAft>
              <a:defRPr/>
            </a:pPr>
            <a:r>
              <a:rPr lang="en-US" kern="0" dirty="0">
                <a:solidFill>
                  <a:srgbClr val="CC0099"/>
                </a:solidFill>
              </a:rPr>
              <a:t>Owns(Nono,M</a:t>
            </a:r>
            <a:r>
              <a:rPr lang="en-US" kern="0" baseline="-25000" dirty="0">
                <a:solidFill>
                  <a:srgbClr val="CC0099"/>
                </a:solidFill>
              </a:rPr>
              <a:t>1</a:t>
            </a:r>
            <a:r>
              <a:rPr lang="en-US" kern="0" dirty="0">
                <a:solidFill>
                  <a:srgbClr val="CC0099"/>
                </a:solidFill>
              </a:rPr>
              <a:t>) </a:t>
            </a:r>
            <a:r>
              <a:rPr lang="en-US" kern="0" dirty="0">
                <a:solidFill>
                  <a:srgbClr val="CC0099"/>
                </a:solidFill>
                <a:sym typeface="Symbol" pitchFamily="18" charset="2"/>
              </a:rPr>
              <a:t></a:t>
            </a:r>
            <a:r>
              <a:rPr lang="en-US" kern="0" dirty="0">
                <a:solidFill>
                  <a:srgbClr val="CC0099"/>
                </a:solidFill>
              </a:rPr>
              <a:t> Missile(M</a:t>
            </a:r>
            <a:r>
              <a:rPr lang="en-US" kern="0" baseline="-25000" dirty="0">
                <a:solidFill>
                  <a:srgbClr val="CC0099"/>
                </a:solidFill>
              </a:rPr>
              <a:t>1</a:t>
            </a:r>
            <a:r>
              <a:rPr lang="en-US" kern="0" dirty="0">
                <a:solidFill>
                  <a:srgbClr val="CC0099"/>
                </a:solidFill>
              </a:rPr>
              <a:t>)</a:t>
            </a:r>
          </a:p>
          <a:p>
            <a:pPr marL="742950" lvl="1" indent="-285750" fontAlgn="base">
              <a:spcBef>
                <a:spcPct val="20000"/>
              </a:spcBef>
              <a:spcAft>
                <a:spcPct val="0"/>
              </a:spcAft>
              <a:defRPr/>
            </a:pPr>
            <a:r>
              <a:rPr lang="en-US" kern="0" dirty="0">
                <a:solidFill>
                  <a:srgbClr val="CC0099"/>
                </a:solidFill>
              </a:rPr>
              <a:t>Missile(x) </a:t>
            </a:r>
            <a:r>
              <a:rPr lang="en-US" kern="0" dirty="0">
                <a:solidFill>
                  <a:srgbClr val="CC0099"/>
                </a:solidFill>
                <a:sym typeface="Symbol" pitchFamily="18" charset="2"/>
              </a:rPr>
              <a:t></a:t>
            </a:r>
            <a:r>
              <a:rPr lang="en-US" kern="0" dirty="0">
                <a:solidFill>
                  <a:srgbClr val="CC0099"/>
                </a:solidFill>
              </a:rPr>
              <a:t> Owns(</a:t>
            </a:r>
            <a:r>
              <a:rPr lang="en-US" kern="0" dirty="0" err="1">
                <a:solidFill>
                  <a:srgbClr val="CC0099"/>
                </a:solidFill>
              </a:rPr>
              <a:t>Nono,x</a:t>
            </a:r>
            <a:r>
              <a:rPr lang="en-US" kern="0" dirty="0">
                <a:solidFill>
                  <a:srgbClr val="CC0099"/>
                </a:solidFill>
              </a:rPr>
              <a:t>) </a:t>
            </a:r>
            <a:r>
              <a:rPr lang="en-US" kern="0" dirty="0">
                <a:solidFill>
                  <a:srgbClr val="CC0099"/>
                </a:solidFill>
                <a:sym typeface="Symbol" pitchFamily="18" charset="2"/>
              </a:rPr>
              <a:t></a:t>
            </a:r>
            <a:r>
              <a:rPr lang="en-US" kern="0" dirty="0">
                <a:solidFill>
                  <a:srgbClr val="CC0099"/>
                </a:solidFill>
              </a:rPr>
              <a:t> Sells(</a:t>
            </a:r>
            <a:r>
              <a:rPr lang="en-US" kern="0" dirty="0" err="1">
                <a:solidFill>
                  <a:srgbClr val="CC0099"/>
                </a:solidFill>
              </a:rPr>
              <a:t>West,x,Nono</a:t>
            </a:r>
            <a:r>
              <a:rPr lang="en-US" kern="0" dirty="0">
                <a:solidFill>
                  <a:srgbClr val="CC0099"/>
                </a:solidFill>
              </a:rPr>
              <a:t>)</a:t>
            </a:r>
          </a:p>
          <a:p>
            <a:pPr marL="742950" lvl="1" indent="-285750" fontAlgn="base">
              <a:spcBef>
                <a:spcPct val="20000"/>
              </a:spcBef>
              <a:spcAft>
                <a:spcPct val="0"/>
              </a:spcAft>
              <a:defRPr/>
            </a:pPr>
            <a:r>
              <a:rPr lang="en-US" kern="0" dirty="0">
                <a:solidFill>
                  <a:srgbClr val="CC0099"/>
                </a:solidFill>
              </a:rPr>
              <a:t>Missile(x) </a:t>
            </a:r>
            <a:r>
              <a:rPr lang="en-US" kern="0" dirty="0">
                <a:solidFill>
                  <a:srgbClr val="CC0099"/>
                </a:solidFill>
                <a:sym typeface="Symbol" pitchFamily="18" charset="2"/>
              </a:rPr>
              <a:t></a:t>
            </a:r>
            <a:r>
              <a:rPr lang="en-US" kern="0" dirty="0">
                <a:solidFill>
                  <a:srgbClr val="CC0099"/>
                </a:solidFill>
              </a:rPr>
              <a:t> Weapon(x)		Enemy(</a:t>
            </a:r>
            <a:r>
              <a:rPr lang="en-US" kern="0" dirty="0" err="1">
                <a:solidFill>
                  <a:srgbClr val="CC0099"/>
                </a:solidFill>
              </a:rPr>
              <a:t>x,America</a:t>
            </a:r>
            <a:r>
              <a:rPr lang="en-US" kern="0" dirty="0">
                <a:solidFill>
                  <a:srgbClr val="CC0099"/>
                </a:solidFill>
              </a:rPr>
              <a:t>) </a:t>
            </a:r>
            <a:r>
              <a:rPr lang="en-US" kern="0" dirty="0">
                <a:solidFill>
                  <a:srgbClr val="CC0099"/>
                </a:solidFill>
                <a:sym typeface="Symbol" pitchFamily="18" charset="2"/>
              </a:rPr>
              <a:t></a:t>
            </a:r>
            <a:r>
              <a:rPr lang="en-US" kern="0" dirty="0">
                <a:solidFill>
                  <a:srgbClr val="CC0099"/>
                </a:solidFill>
              </a:rPr>
              <a:t> Hostile(x)</a:t>
            </a:r>
          </a:p>
          <a:p>
            <a:pPr marL="742950" lvl="1" indent="-285750" fontAlgn="base">
              <a:spcBef>
                <a:spcPct val="20000"/>
              </a:spcBef>
              <a:spcAft>
                <a:spcPct val="0"/>
              </a:spcAft>
              <a:defRPr/>
            </a:pPr>
            <a:r>
              <a:rPr lang="en-US" kern="0" dirty="0">
                <a:solidFill>
                  <a:srgbClr val="CC0099"/>
                </a:solidFill>
              </a:rPr>
              <a:t>American(West)		Enemy(</a:t>
            </a:r>
            <a:r>
              <a:rPr lang="en-US" kern="0" dirty="0" err="1">
                <a:solidFill>
                  <a:srgbClr val="CC0099"/>
                </a:solidFill>
              </a:rPr>
              <a:t>Nono,America</a:t>
            </a:r>
            <a:r>
              <a:rPr lang="en-US" kern="0" dirty="0">
                <a:solidFill>
                  <a:srgbClr val="CC0099"/>
                </a:solidFill>
              </a:rPr>
              <a:t>)
</a:t>
            </a:r>
          </a:p>
        </p:txBody>
      </p:sp>
      <p:sp>
        <p:nvSpPr>
          <p:cNvPr id="2" name="Title 1"/>
          <p:cNvSpPr>
            <a:spLocks noGrp="1"/>
          </p:cNvSpPr>
          <p:nvPr>
            <p:ph type="title"/>
          </p:nvPr>
        </p:nvSpPr>
        <p:spPr/>
        <p:txBody>
          <a:bodyPr/>
          <a:lstStyle/>
          <a:p>
            <a:r>
              <a:rPr lang="en-US" dirty="0"/>
              <a:t>Forward </a:t>
            </a:r>
            <a:r>
              <a:rPr lang="en-US" dirty="0" smtClean="0"/>
              <a:t>checking </a:t>
            </a:r>
            <a:r>
              <a:rPr lang="en-US" dirty="0" smtClean="0"/>
              <a:t>proof</a:t>
            </a:r>
            <a:endParaRPr lang="en-IN" dirty="0"/>
          </a:p>
        </p:txBody>
      </p:sp>
    </p:spTree>
    <p:extLst>
      <p:ext uri="{BB962C8B-B14F-4D97-AF65-F5344CB8AC3E}">
        <p14:creationId xmlns:p14="http://schemas.microsoft.com/office/powerpoint/2010/main" val="143700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Properties of forward checking</a:t>
            </a:r>
            <a:r>
              <a:rPr lang="en-IN" dirty="0"/>
              <a:t/>
            </a:r>
            <a:br>
              <a:rPr lang="en-IN" dirty="0"/>
            </a:br>
            <a:endParaRPr lang="en-IN" sz="2200" dirty="0"/>
          </a:p>
        </p:txBody>
      </p:sp>
      <p:sp>
        <p:nvSpPr>
          <p:cNvPr id="3" name="Content Placeholder 2"/>
          <p:cNvSpPr>
            <a:spLocks noGrp="1"/>
          </p:cNvSpPr>
          <p:nvPr>
            <p:ph idx="1"/>
          </p:nvPr>
        </p:nvSpPr>
        <p:spPr>
          <a:xfrm>
            <a:off x="1451579" y="2015732"/>
            <a:ext cx="9603275" cy="4008550"/>
          </a:xfrm>
        </p:spPr>
        <p:txBody>
          <a:bodyPr>
            <a:noAutofit/>
          </a:bodyPr>
          <a:lstStyle/>
          <a:p>
            <a:pPr>
              <a:lnSpc>
                <a:spcPct val="100000"/>
              </a:lnSpc>
            </a:pPr>
            <a:r>
              <a:rPr lang="en-US" sz="2400" dirty="0">
                <a:solidFill>
                  <a:srgbClr val="333333"/>
                </a:solidFill>
              </a:rPr>
              <a:t>Forward checking approach is also called as data-driven as we reach the goal using available date.</a:t>
            </a:r>
          </a:p>
          <a:p>
            <a:pPr>
              <a:lnSpc>
                <a:spcPct val="100000"/>
              </a:lnSpc>
            </a:pPr>
            <a:r>
              <a:rPr lang="en-US" sz="2400" dirty="0" smtClean="0">
                <a:solidFill>
                  <a:srgbClr val="333333"/>
                </a:solidFill>
              </a:rPr>
              <a:t>It is a down-up approach, as it moves from bottom to up.</a:t>
            </a:r>
          </a:p>
          <a:p>
            <a:pPr>
              <a:lnSpc>
                <a:spcPct val="100000"/>
              </a:lnSpc>
            </a:pPr>
            <a:r>
              <a:rPr lang="en-US" sz="2400" dirty="0" smtClean="0">
                <a:solidFill>
                  <a:srgbClr val="333333"/>
                </a:solidFill>
              </a:rPr>
              <a:t>It is a process of making a conclusion based on known facts or data, by starting from the initial state and reaching the goal state.</a:t>
            </a:r>
          </a:p>
          <a:p>
            <a:pPr>
              <a:lnSpc>
                <a:spcPct val="90000"/>
              </a:lnSpc>
            </a:pPr>
            <a:r>
              <a:rPr lang="en-US" sz="2400" dirty="0"/>
              <a:t>Forward </a:t>
            </a:r>
            <a:r>
              <a:rPr lang="en-US" sz="2400" dirty="0" smtClean="0"/>
              <a:t>Checking approach </a:t>
            </a:r>
            <a:r>
              <a:rPr lang="en-US" sz="2400" dirty="0"/>
              <a:t>is mainly used in applications like object recognition, routine </a:t>
            </a:r>
            <a:r>
              <a:rPr lang="en-US" sz="2400" dirty="0" smtClean="0"/>
              <a:t>decisions, </a:t>
            </a:r>
            <a:r>
              <a:rPr lang="en-US" sz="2400" dirty="0" smtClean="0">
                <a:solidFill>
                  <a:srgbClr val="333333"/>
                </a:solidFill>
              </a:rPr>
              <a:t>used in expert system such as CLIPS, business production rule systems.</a:t>
            </a:r>
            <a:endParaRPr lang="en-US" sz="2400" b="0" i="0" dirty="0">
              <a:solidFill>
                <a:srgbClr val="000000"/>
              </a:solidFill>
              <a:effectLst/>
            </a:endParaRPr>
          </a:p>
          <a:p>
            <a:pPr algn="just">
              <a:lnSpc>
                <a:spcPct val="100000"/>
              </a:lnSpc>
            </a:pPr>
            <a:endParaRPr lang="en-US" i="0" dirty="0">
              <a:solidFill>
                <a:srgbClr val="000000"/>
              </a:solidFill>
              <a:effectLst/>
              <a:latin typeface="+mj-lt"/>
            </a:endParaRPr>
          </a:p>
          <a:p>
            <a:pPr marL="0" indent="0">
              <a:buNone/>
            </a:pPr>
            <a:endParaRPr lang="en-IN" sz="1050" dirty="0">
              <a:latin typeface="+mj-lt"/>
            </a:endParaRPr>
          </a:p>
        </p:txBody>
      </p:sp>
    </p:spTree>
    <p:extLst>
      <p:ext uri="{BB962C8B-B14F-4D97-AF65-F5344CB8AC3E}">
        <p14:creationId xmlns:p14="http://schemas.microsoft.com/office/powerpoint/2010/main" val="3367497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summary</a:t>
            </a:r>
          </a:p>
        </p:txBody>
      </p:sp>
      <p:sp>
        <p:nvSpPr>
          <p:cNvPr id="3" name="Content Placeholder 2"/>
          <p:cNvSpPr>
            <a:spLocks noGrp="1"/>
          </p:cNvSpPr>
          <p:nvPr>
            <p:ph idx="1"/>
          </p:nvPr>
        </p:nvSpPr>
        <p:spPr>
          <a:xfrm>
            <a:off x="1451579" y="2015732"/>
            <a:ext cx="9603275" cy="3814913"/>
          </a:xfrm>
        </p:spPr>
        <p:txBody>
          <a:bodyPr>
            <a:normAutofit/>
          </a:bodyPr>
          <a:lstStyle/>
          <a:p>
            <a:pPr>
              <a:buFont typeface="Wingdings" pitchFamily="2" charset="2"/>
              <a:buChar char="Ø"/>
            </a:pPr>
            <a:r>
              <a:rPr lang="en-US" dirty="0"/>
              <a:t>Forward checking is a powerful inferencing technique in AI and ML that helps reduce the search space in CSPs, making problem-solving more efficient. </a:t>
            </a:r>
            <a:endParaRPr lang="en-US" dirty="0" smtClean="0"/>
          </a:p>
          <a:p>
            <a:pPr>
              <a:buFont typeface="Wingdings" pitchFamily="2" charset="2"/>
              <a:buChar char="Ø"/>
            </a:pPr>
            <a:endParaRPr lang="en-US" dirty="0"/>
          </a:p>
          <a:p>
            <a:pPr>
              <a:buFont typeface="Wingdings" pitchFamily="2" charset="2"/>
              <a:buChar char="Ø"/>
            </a:pPr>
            <a:r>
              <a:rPr lang="en-US" dirty="0" smtClean="0"/>
              <a:t>By </a:t>
            </a:r>
            <a:r>
              <a:rPr lang="en-US" dirty="0"/>
              <a:t>understanding and implementing forward checking, you can tackle a wide range of CSPs with improved performance and reliability.</a:t>
            </a:r>
          </a:p>
          <a:p>
            <a:pPr>
              <a:buFont typeface="Wingdings" pitchFamily="2" charset="2"/>
              <a:buChar char="Ø"/>
            </a:pPr>
            <a:endParaRPr lang="en-US" dirty="0" smtClean="0">
              <a:cs typeface="Times New Roman" pitchFamily="18" charset="0"/>
            </a:endParaRPr>
          </a:p>
          <a:p>
            <a:pPr>
              <a:buFont typeface="Wingdings" pitchFamily="2" charset="2"/>
              <a:buChar char="Ø"/>
            </a:pPr>
            <a:r>
              <a:rPr lang="en-US" dirty="0" smtClean="0">
                <a:cs typeface="Times New Roman" pitchFamily="18" charset="0"/>
              </a:rPr>
              <a:t>In </a:t>
            </a:r>
            <a:r>
              <a:rPr lang="en-US" dirty="0">
                <a:cs typeface="Times New Roman" pitchFamily="18" charset="0"/>
              </a:rPr>
              <a:t>this session the concept of forward </a:t>
            </a:r>
            <a:r>
              <a:rPr lang="en-US" dirty="0" smtClean="0">
                <a:cs typeface="Times New Roman" pitchFamily="18" charset="0"/>
              </a:rPr>
              <a:t>checking is discussed in </a:t>
            </a:r>
            <a:r>
              <a:rPr lang="en-US" dirty="0">
                <a:cs typeface="Times New Roman" pitchFamily="18" charset="0"/>
              </a:rPr>
              <a:t>details and shown how forward </a:t>
            </a:r>
            <a:r>
              <a:rPr lang="en-US" dirty="0" smtClean="0">
                <a:cs typeface="Times New Roman" pitchFamily="18" charset="0"/>
              </a:rPr>
              <a:t>checking is used to </a:t>
            </a:r>
            <a:r>
              <a:rPr lang="en-US" dirty="0">
                <a:cs typeface="Times New Roman" pitchFamily="18" charset="0"/>
              </a:rPr>
              <a:t>prove the first order logic statements.</a:t>
            </a:r>
          </a:p>
          <a:p>
            <a:endParaRPr lang="en-US"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15</a:t>
            </a:fld>
            <a:endParaRPr lang="en-IN"/>
          </a:p>
        </p:txBody>
      </p:sp>
      <p:sp>
        <p:nvSpPr>
          <p:cNvPr id="5" name="AutoShape 2" descr="https://powerpoint.officeapps.live.com/pods/GetClipboardImage.ashx?Id=292f553b-e2ca-4a17-b214-9b1f6e911ac9&amp;DC=PSG4&amp;pkey=101eabd3-e064-45af-a8d2-4c4660e7f5eb&amp;wdwaccluster=PSG4"/>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powerpoint.officeapps.live.com/pods/GetClipboardImage.ashx?Id=b98e8b29-314c-4363-8e3b-3e3f9b00f6f6&amp;DC=PSG4&amp;pkey=5c11d797-2317-4784-89f7-3b815a96f3d0&amp;wdwaccluster=PSG4"/>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19378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502;p17">
            <a:extLst>
              <a:ext uri="{FF2B5EF4-FFF2-40B4-BE49-F238E27FC236}">
                <a16:creationId xmlns:a16="http://schemas.microsoft.com/office/drawing/2014/main" id="{AE3D0AA7-0A5F-7BD6-7BC7-1D38F326B8B4}"/>
              </a:ext>
            </a:extLst>
          </p:cNvPr>
          <p:cNvSpPr/>
          <p:nvPr/>
        </p:nvSpPr>
        <p:spPr>
          <a:xfrm>
            <a:off x="837175" y="933868"/>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sz="1600" dirty="0">
                <a:solidFill>
                  <a:schemeClr val="bg1"/>
                </a:solidFill>
                <a:latin typeface="Book Antiqua" panose="02040602050305030304" pitchFamily="18" charset="0"/>
                <a:ea typeface="Calibri"/>
                <a:cs typeface="Poppins" panose="00000500000000000000" pitchFamily="2" charset="0"/>
                <a:sym typeface="Calibri"/>
              </a:rPr>
              <a:t>Which algorithm will work backward from the goal to solve a problem?</a:t>
            </a:r>
            <a:endParaRPr sz="1600" dirty="0">
              <a:solidFill>
                <a:schemeClr val="bg1"/>
              </a:solidFill>
              <a:latin typeface="Book Antiqua" panose="02040602050305030304" pitchFamily="18" charset="0"/>
              <a:ea typeface="Calibri"/>
              <a:cs typeface="Poppins" panose="00000500000000000000" pitchFamily="2" charset="0"/>
              <a:sym typeface="Calibri"/>
            </a:endParaRPr>
          </a:p>
        </p:txBody>
      </p:sp>
      <p:sp>
        <p:nvSpPr>
          <p:cNvPr id="11" name="Rounded Rectangle 17">
            <a:extLst>
              <a:ext uri="{FF2B5EF4-FFF2-40B4-BE49-F238E27FC236}">
                <a16:creationId xmlns:a16="http://schemas.microsoft.com/office/drawing/2014/main" id="{5D8B791C-9B35-CF16-C192-D202E0DB9A60}"/>
              </a:ext>
            </a:extLst>
          </p:cNvPr>
          <p:cNvSpPr/>
          <p:nvPr/>
        </p:nvSpPr>
        <p:spPr>
          <a:xfrm>
            <a:off x="1026827" y="1785587"/>
            <a:ext cx="8766102"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smtClean="0"/>
              <a:t>Forward checking</a:t>
            </a:r>
          </a:p>
          <a:p>
            <a:pPr marL="342900" indent="-342900">
              <a:lnSpc>
                <a:spcPct val="150000"/>
              </a:lnSpc>
              <a:buAutoNum type="alphaLcParenBoth"/>
            </a:pPr>
            <a:r>
              <a:rPr lang="en-US" sz="1600" b="1" dirty="0" smtClean="0"/>
              <a:t>Backward checking</a:t>
            </a:r>
          </a:p>
          <a:p>
            <a:pPr marL="342900" indent="-342900">
              <a:lnSpc>
                <a:spcPct val="150000"/>
              </a:lnSpc>
              <a:buAutoNum type="alphaLcParenBoth"/>
            </a:pPr>
            <a:r>
              <a:rPr lang="en-US" sz="1600" dirty="0" smtClean="0"/>
              <a:t>Hill-climb algorithm</a:t>
            </a:r>
          </a:p>
          <a:p>
            <a:pPr marL="342900" indent="-342900">
              <a:lnSpc>
                <a:spcPct val="150000"/>
              </a:lnSpc>
              <a:buAutoNum type="alphaLcParenBoth"/>
            </a:pPr>
            <a:r>
              <a:rPr lang="en-US" sz="1600" dirty="0" smtClean="0"/>
              <a:t>None </a:t>
            </a:r>
            <a:r>
              <a:rPr lang="en-US" sz="1600" dirty="0"/>
              <a:t>of the mentioned</a:t>
            </a:r>
            <a:endParaRPr lang="en-US" sz="1600" dirty="0">
              <a:latin typeface="+mj-lt"/>
            </a:endParaRPr>
          </a:p>
        </p:txBody>
      </p:sp>
      <p:sp>
        <p:nvSpPr>
          <p:cNvPr id="13" name="Google Shape;502;p17">
            <a:extLst>
              <a:ext uri="{FF2B5EF4-FFF2-40B4-BE49-F238E27FC236}">
                <a16:creationId xmlns:a16="http://schemas.microsoft.com/office/drawing/2014/main" id="{BB41B87C-BE5F-4BF2-531D-57DC21D1A451}"/>
              </a:ext>
            </a:extLst>
          </p:cNvPr>
          <p:cNvSpPr/>
          <p:nvPr/>
        </p:nvSpPr>
        <p:spPr>
          <a:xfrm>
            <a:off x="837175" y="3572890"/>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sz="1600" dirty="0">
                <a:solidFill>
                  <a:schemeClr val="bg1"/>
                </a:solidFill>
                <a:latin typeface="Book Antiqua" panose="02040602050305030304" pitchFamily="18" charset="0"/>
                <a:ea typeface="Calibri"/>
                <a:cs typeface="Poppins" panose="00000500000000000000" pitchFamily="2" charset="0"/>
                <a:sym typeface="Calibri"/>
              </a:rPr>
              <a:t>What is the condition of variables in first-order literals?</a:t>
            </a:r>
            <a:endParaRPr sz="1600" dirty="0">
              <a:solidFill>
                <a:schemeClr val="bg1"/>
              </a:solidFill>
              <a:latin typeface="Book Antiqua" panose="02040602050305030304" pitchFamily="18" charset="0"/>
              <a:ea typeface="Calibri"/>
              <a:cs typeface="Poppins" panose="00000500000000000000" pitchFamily="2" charset="0"/>
              <a:sym typeface="Calibri"/>
            </a:endParaRPr>
          </a:p>
        </p:txBody>
      </p:sp>
      <p:sp>
        <p:nvSpPr>
          <p:cNvPr id="14" name="Rounded Rectangle 17">
            <a:extLst>
              <a:ext uri="{FF2B5EF4-FFF2-40B4-BE49-F238E27FC236}">
                <a16:creationId xmlns:a16="http://schemas.microsoft.com/office/drawing/2014/main" id="{7E00138C-2256-5D01-E821-A57ADA3BBCB0}"/>
              </a:ext>
            </a:extLst>
          </p:cNvPr>
          <p:cNvSpPr/>
          <p:nvPr/>
        </p:nvSpPr>
        <p:spPr>
          <a:xfrm>
            <a:off x="1026827" y="4391579"/>
            <a:ext cx="8783034" cy="1633301"/>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smtClean="0">
                <a:latin typeface="+mj-lt"/>
              </a:rPr>
              <a:t>Existentially </a:t>
            </a:r>
            <a:r>
              <a:rPr lang="en-US" sz="1600" dirty="0">
                <a:latin typeface="+mj-lt"/>
              </a:rPr>
              <a:t>quantified</a:t>
            </a:r>
          </a:p>
          <a:p>
            <a:pPr marL="342900" indent="-342900">
              <a:lnSpc>
                <a:spcPct val="150000"/>
              </a:lnSpc>
              <a:buAutoNum type="alphaLcParenBoth"/>
            </a:pPr>
            <a:r>
              <a:rPr lang="en-US" sz="1600" b="1" dirty="0" smtClean="0">
                <a:latin typeface="+mj-lt"/>
              </a:rPr>
              <a:t>Universally </a:t>
            </a:r>
            <a:r>
              <a:rPr lang="en-US" sz="1600" b="1" dirty="0">
                <a:latin typeface="+mj-lt"/>
              </a:rPr>
              <a:t>quantified</a:t>
            </a:r>
          </a:p>
          <a:p>
            <a:pPr marL="342900" indent="-342900">
              <a:lnSpc>
                <a:spcPct val="150000"/>
              </a:lnSpc>
              <a:buAutoNum type="alphaLcParenBoth"/>
            </a:pPr>
            <a:r>
              <a:rPr lang="en-US" sz="1600" dirty="0" smtClean="0">
                <a:latin typeface="+mj-lt"/>
              </a:rPr>
              <a:t>Both </a:t>
            </a:r>
            <a:r>
              <a:rPr lang="en-US" sz="1600" dirty="0">
                <a:latin typeface="+mj-lt"/>
              </a:rPr>
              <a:t>Existentially &amp; Universally quantified</a:t>
            </a:r>
          </a:p>
          <a:p>
            <a:pPr marL="342900" indent="-342900">
              <a:lnSpc>
                <a:spcPct val="150000"/>
              </a:lnSpc>
              <a:buAutoNum type="alphaLcParenBoth"/>
            </a:pPr>
            <a:r>
              <a:rPr lang="en-US" sz="1600" dirty="0" smtClean="0">
                <a:latin typeface="+mj-lt"/>
              </a:rPr>
              <a:t>None </a:t>
            </a:r>
            <a:r>
              <a:rPr lang="en-US" sz="1600" dirty="0">
                <a:latin typeface="+mj-lt"/>
              </a:rPr>
              <a:t>of the mentioned</a:t>
            </a: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 name="Rectangle 1"/>
          <p:cNvSpPr/>
          <p:nvPr/>
        </p:nvSpPr>
        <p:spPr>
          <a:xfrm>
            <a:off x="1455313" y="356617"/>
            <a:ext cx="6851560" cy="584775"/>
          </a:xfrm>
          <a:prstGeom prst="rect">
            <a:avLst/>
          </a:prstGeom>
        </p:spPr>
        <p:txBody>
          <a:bodyPr wrap="square">
            <a:spAutoFit/>
          </a:bodyPr>
          <a:lstStyle/>
          <a:p>
            <a:r>
              <a:rPr lang="en-US" sz="3200" b="1" dirty="0" smtClean="0"/>
              <a:t>SELF ASSESSMENT QUESTIONS</a:t>
            </a:r>
            <a:endParaRPr lang="en-US" sz="3200" b="1" dirty="0"/>
          </a:p>
        </p:txBody>
      </p:sp>
    </p:spTree>
    <p:extLst>
      <p:ext uri="{BB962C8B-B14F-4D97-AF65-F5344CB8AC3E}">
        <p14:creationId xmlns:p14="http://schemas.microsoft.com/office/powerpoint/2010/main" val="2691128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TERMINAL QUESTIONS</a:t>
            </a:r>
          </a:p>
        </p:txBody>
      </p:sp>
      <p:sp>
        <p:nvSpPr>
          <p:cNvPr id="3" name="Content Placeholder 2"/>
          <p:cNvSpPr>
            <a:spLocks noGrp="1"/>
          </p:cNvSpPr>
          <p:nvPr>
            <p:ph idx="1"/>
          </p:nvPr>
        </p:nvSpPr>
        <p:spPr>
          <a:xfrm>
            <a:off x="1294361" y="1817489"/>
            <a:ext cx="9603275" cy="3450613"/>
          </a:xfrm>
        </p:spPr>
        <p:txBody>
          <a:bodyPr vert="horz" lIns="91440" tIns="45720" rIns="91440" bIns="45720" rtlCol="0" anchor="t">
            <a:normAutofit lnSpcReduction="10000"/>
          </a:bodyPr>
          <a:lstStyle/>
          <a:p>
            <a:pPr marL="457200" indent="-457200">
              <a:buFont typeface="+mj-lt"/>
              <a:buAutoNum type="arabicPeriod"/>
            </a:pPr>
            <a:r>
              <a:rPr lang="en-US" dirty="0"/>
              <a:t>How does forward </a:t>
            </a:r>
            <a:r>
              <a:rPr lang="en-US" dirty="0" smtClean="0"/>
              <a:t>checking </a:t>
            </a:r>
            <a:r>
              <a:rPr lang="en-US" dirty="0"/>
              <a:t>deal with uncertainty or incomplete information in the knowledge base?</a:t>
            </a:r>
          </a:p>
          <a:p>
            <a:pPr marL="342900" indent="-342900">
              <a:buAutoNum type="arabicPeriod"/>
            </a:pPr>
            <a:r>
              <a:rPr lang="en-US" sz="1800" dirty="0" smtClean="0">
                <a:cs typeface="Times New Roman" pitchFamily="18" charset="0"/>
              </a:rPr>
              <a:t>Discuss </a:t>
            </a:r>
            <a:r>
              <a:rPr lang="en-US" sz="1800" dirty="0">
                <a:cs typeface="Times New Roman" pitchFamily="18" charset="0"/>
              </a:rPr>
              <a:t>the advantages </a:t>
            </a:r>
            <a:r>
              <a:rPr lang="en-US" sz="1800" dirty="0" smtClean="0">
                <a:cs typeface="Times New Roman" pitchFamily="18" charset="0"/>
              </a:rPr>
              <a:t>of </a:t>
            </a:r>
            <a:r>
              <a:rPr lang="en-US" sz="1800" dirty="0">
                <a:cs typeface="Times New Roman" pitchFamily="18" charset="0"/>
              </a:rPr>
              <a:t>Forward </a:t>
            </a:r>
            <a:r>
              <a:rPr lang="en-US" sz="1800" dirty="0" smtClean="0">
                <a:cs typeface="Times New Roman" pitchFamily="18" charset="0"/>
              </a:rPr>
              <a:t>checking.  </a:t>
            </a:r>
          </a:p>
          <a:p>
            <a:pPr marL="457200" indent="-457200">
              <a:buFont typeface="+mj-lt"/>
              <a:buAutoNum type="arabicPeriod"/>
            </a:pPr>
            <a:r>
              <a:rPr lang="en-US" dirty="0"/>
              <a:t>How does forward </a:t>
            </a:r>
            <a:r>
              <a:rPr lang="en-US" dirty="0" smtClean="0"/>
              <a:t>checking </a:t>
            </a:r>
            <a:r>
              <a:rPr lang="en-US" dirty="0"/>
              <a:t>contribute to the overall efficiency of an AI inference engine?</a:t>
            </a:r>
          </a:p>
          <a:p>
            <a:pPr marL="457200" indent="-457200">
              <a:buFont typeface="+mj-lt"/>
              <a:buAutoNum type="arabicPeriod"/>
            </a:pPr>
            <a:r>
              <a:rPr lang="en-US" dirty="0"/>
              <a:t>What are some potential limitations or challenges associated with forward </a:t>
            </a:r>
            <a:r>
              <a:rPr lang="en-US" dirty="0" smtClean="0"/>
              <a:t>checking?</a:t>
            </a:r>
            <a:endParaRPr lang="en-US" dirty="0"/>
          </a:p>
          <a:p>
            <a:pPr marL="457200" indent="-457200">
              <a:buFont typeface="+mj-lt"/>
              <a:buAutoNum type="arabicPeriod"/>
            </a:pPr>
            <a:r>
              <a:rPr lang="en-US" dirty="0"/>
              <a:t>How can forward </a:t>
            </a:r>
            <a:r>
              <a:rPr lang="en-US" dirty="0" smtClean="0"/>
              <a:t>checking </a:t>
            </a:r>
            <a:r>
              <a:rPr lang="en-US" dirty="0"/>
              <a:t>be optimized or extended to improve its performance in complex AI tasks?</a:t>
            </a:r>
          </a:p>
          <a:p>
            <a:pPr marL="342900" indent="-342900">
              <a:buAutoNum type="arabicPeriod"/>
            </a:pPr>
            <a:endParaRPr lang="en-US" sz="1800" dirty="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17</a:t>
            </a:fld>
            <a:endParaRPr lang="en-IN"/>
          </a:p>
        </p:txBody>
      </p:sp>
    </p:spTree>
    <p:extLst>
      <p:ext uri="{BB962C8B-B14F-4D97-AF65-F5344CB8AC3E}">
        <p14:creationId xmlns:p14="http://schemas.microsoft.com/office/powerpoint/2010/main" val="2657951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pPr>
              <a:lnSpc>
                <a:spcPct val="150000"/>
              </a:lnSpc>
            </a:pPr>
            <a:r>
              <a:rPr lang="en-US" b="1" dirty="0"/>
              <a:t>Reference Books:</a:t>
            </a:r>
            <a:endParaRPr lang="en-US" dirty="0"/>
          </a:p>
          <a:p>
            <a:pPr algn="just" fontAlgn="base"/>
            <a:endParaRPr lang="en-IN" dirty="0">
              <a:solidFill>
                <a:srgbClr val="000000"/>
              </a:solidFill>
              <a:latin typeface="Segoe UI" panose="020B0502040204020203" pitchFamily="34" charset="0"/>
            </a:endParaRPr>
          </a:p>
          <a:p>
            <a:r>
              <a:rPr lang="en-US" dirty="0"/>
              <a:t>1. </a:t>
            </a:r>
            <a:r>
              <a:rPr lang="en-US" dirty="0" err="1"/>
              <a:t>Russel</a:t>
            </a:r>
            <a:r>
              <a:rPr lang="en-US" dirty="0"/>
              <a:t> and </a:t>
            </a:r>
            <a:r>
              <a:rPr lang="en-US" dirty="0" err="1"/>
              <a:t>Norvig</a:t>
            </a:r>
            <a:r>
              <a:rPr lang="en-US" dirty="0"/>
              <a:t>, ‘Artificial Intelligence’, third edition, Pearson Education, PHI, (2015)</a:t>
            </a:r>
          </a:p>
          <a:p>
            <a:r>
              <a:rPr lang="en-US" dirty="0"/>
              <a:t>2. Elaine Rich &amp; Kevin Knight, ‘Artificial Intelligence’, 3nd Edition, Tata </a:t>
            </a:r>
            <a:r>
              <a:rPr lang="en-US" dirty="0" err="1"/>
              <a:t>Mc</a:t>
            </a:r>
            <a:r>
              <a:rPr lang="en-US" dirty="0"/>
              <a:t> </a:t>
            </a:r>
            <a:r>
              <a:rPr lang="en-US" dirty="0" err="1"/>
              <a:t>Graw</a:t>
            </a:r>
            <a:r>
              <a:rPr lang="en-US" dirty="0"/>
              <a:t> Hill Edition, Reprint( 2008)</a:t>
            </a:r>
          </a:p>
          <a:p>
            <a:pPr algn="just" fontAlgn="base"/>
            <a:endParaRPr lang="en-IN" dirty="0">
              <a:solidFill>
                <a:srgbClr val="000000"/>
              </a:solidFill>
              <a:latin typeface="Calibri" panose="020F0502020204030204" pitchFamily="34" charset="0"/>
            </a:endParaRPr>
          </a:p>
          <a:p>
            <a:pPr>
              <a:lnSpc>
                <a:spcPct val="150000"/>
              </a:lnSpc>
            </a:pPr>
            <a:r>
              <a:rPr lang="en-US" b="1" dirty="0"/>
              <a:t>Sites and Web links:</a:t>
            </a:r>
          </a:p>
          <a:p>
            <a:pPr marL="342900" indent="-342900">
              <a:lnSpc>
                <a:spcPct val="150000"/>
              </a:lnSpc>
              <a:buAutoNum type="arabicPeriod"/>
            </a:pPr>
            <a:r>
              <a:rPr lang="en-US" dirty="0">
                <a:hlinkClick r:id="rId2"/>
              </a:rPr>
              <a:t>https://www.virtusa.com/digital-themes/heuristic-search-techniques</a:t>
            </a:r>
            <a:endParaRPr lang="en-US" dirty="0"/>
          </a:p>
          <a:p>
            <a:pPr marL="342900" indent="-342900">
              <a:lnSpc>
                <a:spcPct val="150000"/>
              </a:lnSpc>
              <a:buAutoNum type="arabicPeriod"/>
            </a:pPr>
            <a:r>
              <a:rPr lang="en-US" dirty="0">
                <a:hlinkClick r:id="rId3"/>
              </a:rPr>
              <a:t>https://towardsdatascience.com/a-star-a-search-algorithm-eb495fb156bb</a:t>
            </a:r>
            <a:endParaRPr lang="en-US" dirty="0"/>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t>18</a:t>
            </a:fld>
            <a:endParaRPr lang="en-IN"/>
          </a:p>
        </p:txBody>
      </p:sp>
    </p:spTree>
    <p:extLst>
      <p:ext uri="{BB962C8B-B14F-4D97-AF65-F5344CB8AC3E}">
        <p14:creationId xmlns:p14="http://schemas.microsoft.com/office/powerpoint/2010/main" val="53085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INFERENCING IN AI</a:t>
            </a:r>
            <a:endParaRPr lang="en-US" dirty="0"/>
          </a:p>
        </p:txBody>
      </p:sp>
      <p:sp>
        <p:nvSpPr>
          <p:cNvPr id="3" name="Content Placeholder 2"/>
          <p:cNvSpPr>
            <a:spLocks noGrp="1"/>
          </p:cNvSpPr>
          <p:nvPr>
            <p:ph idx="1"/>
          </p:nvPr>
        </p:nvSpPr>
        <p:spPr/>
        <p:txBody>
          <a:bodyPr>
            <a:noAutofit/>
          </a:bodyPr>
          <a:lstStyle/>
          <a:p>
            <a:pPr marL="0" indent="0">
              <a:buNone/>
            </a:pPr>
            <a:r>
              <a:rPr lang="en-US" sz="2400" b="1" dirty="0" smtClean="0"/>
              <a:t>Inferencing in AI:</a:t>
            </a:r>
          </a:p>
          <a:p>
            <a:pPr marL="0" indent="0">
              <a:buNone/>
            </a:pPr>
            <a:endParaRPr lang="en-US" sz="2400" b="1" dirty="0"/>
          </a:p>
          <a:p>
            <a:pPr lvl="1" algn="just"/>
            <a:r>
              <a:rPr lang="en-US" sz="2400" dirty="0">
                <a:solidFill>
                  <a:srgbClr val="49495A"/>
                </a:solidFill>
                <a:latin typeface="Open Sans" pitchFamily="34" charset="0"/>
                <a:ea typeface="Open Sans" pitchFamily="34" charset="-122"/>
                <a:cs typeface="Open Sans" pitchFamily="34" charset="-120"/>
              </a:rPr>
              <a:t>Inferencing is a fundamental process in artificial intelligence, where machines make logical deductions and draw conclusions from available information. </a:t>
            </a:r>
            <a:endParaRPr lang="en-US" sz="2400" dirty="0" smtClean="0">
              <a:solidFill>
                <a:srgbClr val="49495A"/>
              </a:solidFill>
              <a:latin typeface="Open Sans" pitchFamily="34" charset="0"/>
              <a:ea typeface="Open Sans" pitchFamily="34" charset="-122"/>
              <a:cs typeface="Open Sans" pitchFamily="34" charset="-120"/>
            </a:endParaRPr>
          </a:p>
          <a:p>
            <a:pPr lvl="1" algn="just"/>
            <a:r>
              <a:rPr lang="en-US" sz="2400" dirty="0" smtClean="0">
                <a:solidFill>
                  <a:srgbClr val="49495A"/>
                </a:solidFill>
                <a:latin typeface="Open Sans" pitchFamily="34" charset="0"/>
                <a:ea typeface="Open Sans" pitchFamily="34" charset="-122"/>
                <a:cs typeface="Open Sans" pitchFamily="34" charset="-120"/>
              </a:rPr>
              <a:t>It </a:t>
            </a:r>
            <a:r>
              <a:rPr lang="en-US" sz="2400" dirty="0">
                <a:solidFill>
                  <a:srgbClr val="49495A"/>
                </a:solidFill>
                <a:latin typeface="Open Sans" pitchFamily="34" charset="0"/>
                <a:ea typeface="Open Sans" pitchFamily="34" charset="-122"/>
                <a:cs typeface="Open Sans" pitchFamily="34" charset="-120"/>
              </a:rPr>
              <a:t>is the core of intelligent decision-making and problem-solving in AI systems</a:t>
            </a:r>
            <a:r>
              <a:rPr lang="en-US" sz="2400" dirty="0" smtClean="0">
                <a:solidFill>
                  <a:srgbClr val="49495A"/>
                </a:solidFill>
                <a:latin typeface="Open Sans" pitchFamily="34" charset="0"/>
                <a:ea typeface="Open Sans" pitchFamily="34" charset="-122"/>
                <a:cs typeface="Open Sans" pitchFamily="34" charset="-120"/>
              </a:rPr>
              <a:t>. </a:t>
            </a:r>
            <a:endParaRPr lang="en-US" sz="24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t>2</a:t>
            </a:fld>
            <a:endParaRPr lang="en-IN"/>
          </a:p>
        </p:txBody>
      </p:sp>
    </p:spTree>
    <p:extLst>
      <p:ext uri="{BB962C8B-B14F-4D97-AF65-F5344CB8AC3E}">
        <p14:creationId xmlns:p14="http://schemas.microsoft.com/office/powerpoint/2010/main" val="262913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INFERENCE  ENGINE</a:t>
            </a:r>
            <a:endParaRPr lang="en-US" dirty="0"/>
          </a:p>
        </p:txBody>
      </p:sp>
      <p:sp>
        <p:nvSpPr>
          <p:cNvPr id="3" name="Content Placeholder 2"/>
          <p:cNvSpPr>
            <a:spLocks noGrp="1"/>
          </p:cNvSpPr>
          <p:nvPr>
            <p:ph idx="1"/>
          </p:nvPr>
        </p:nvSpPr>
        <p:spPr/>
        <p:txBody>
          <a:bodyPr>
            <a:noAutofit/>
          </a:bodyPr>
          <a:lstStyle/>
          <a:p>
            <a:pPr lvl="1" algn="just"/>
            <a:r>
              <a:rPr lang="en-US" sz="2400" dirty="0" smtClean="0"/>
              <a:t>The </a:t>
            </a:r>
            <a:r>
              <a:rPr lang="en-US" sz="2400" dirty="0"/>
              <a:t>inference engine is the component of the intelligent system in artificial intelligence, which applies logical rules to the knowledge base to infer new information from known facts. The first inference engine was part of the expert system. Inference engine commonly proceeds in two modes, which are:</a:t>
            </a:r>
          </a:p>
          <a:p>
            <a:pPr lvl="2" algn="just"/>
            <a:r>
              <a:rPr lang="en-US" sz="2400" b="1" dirty="0"/>
              <a:t>    Forward </a:t>
            </a:r>
            <a:r>
              <a:rPr lang="en-US" sz="2400" b="1" dirty="0" smtClean="0"/>
              <a:t>checking</a:t>
            </a:r>
            <a:endParaRPr lang="en-US" sz="2400" b="1" dirty="0"/>
          </a:p>
          <a:p>
            <a:pPr lvl="2" algn="just"/>
            <a:r>
              <a:rPr lang="en-US" sz="2400" b="1" dirty="0"/>
              <a:t>    Backward </a:t>
            </a:r>
            <a:r>
              <a:rPr lang="en-US" sz="2400" b="1" dirty="0" smtClean="0"/>
              <a:t>checking</a:t>
            </a:r>
            <a:endParaRPr lang="en-US" sz="24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t>3</a:t>
            </a:fld>
            <a:endParaRPr lang="en-IN"/>
          </a:p>
        </p:txBody>
      </p:sp>
    </p:spTree>
    <p:extLst>
      <p:ext uri="{BB962C8B-B14F-4D97-AF65-F5344CB8AC3E}">
        <p14:creationId xmlns:p14="http://schemas.microsoft.com/office/powerpoint/2010/main" val="124944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Forward </a:t>
            </a:r>
            <a:r>
              <a:rPr lang="en-IN" dirty="0"/>
              <a:t>– </a:t>
            </a:r>
            <a:r>
              <a:rPr lang="en-IN" dirty="0" smtClean="0"/>
              <a:t>chECKING</a:t>
            </a:r>
            <a:endParaRPr lang="en-US" dirty="0"/>
          </a:p>
        </p:txBody>
      </p:sp>
      <p:sp>
        <p:nvSpPr>
          <p:cNvPr id="3" name="Content Placeholder 2"/>
          <p:cNvSpPr>
            <a:spLocks noGrp="1"/>
          </p:cNvSpPr>
          <p:nvPr>
            <p:ph idx="1"/>
          </p:nvPr>
        </p:nvSpPr>
        <p:spPr>
          <a:xfrm>
            <a:off x="1045029" y="2015732"/>
            <a:ext cx="10891157" cy="4074825"/>
          </a:xfrm>
        </p:spPr>
        <p:txBody>
          <a:bodyPr>
            <a:noAutofit/>
          </a:bodyPr>
          <a:lstStyle/>
          <a:p>
            <a:pPr lvl="1" algn="just"/>
            <a:r>
              <a:rPr lang="en-US" sz="2400" dirty="0"/>
              <a:t>Forward </a:t>
            </a:r>
            <a:r>
              <a:rPr lang="en-US" sz="2400" dirty="0" smtClean="0"/>
              <a:t>checking </a:t>
            </a:r>
            <a:r>
              <a:rPr lang="en-US" sz="2400" dirty="0"/>
              <a:t>is a crucial constraint propagation algorithm used in the field of artificial intelligence, particularly in the context of constraint satisfaction problems (CSPs). </a:t>
            </a:r>
            <a:endParaRPr lang="en-US" sz="2400" dirty="0" smtClean="0"/>
          </a:p>
          <a:p>
            <a:pPr lvl="1" algn="just"/>
            <a:r>
              <a:rPr lang="en-US" sz="2400" dirty="0"/>
              <a:t>It is a powerful technique that helps to efficiently prune the search space and reduce the number of backtracking steps required to find a </a:t>
            </a:r>
            <a:r>
              <a:rPr lang="en-US" sz="2400" dirty="0" smtClean="0"/>
              <a:t>solution. The </a:t>
            </a:r>
            <a:r>
              <a:rPr lang="en-US" sz="2400" dirty="0"/>
              <a:t>fundamental idea behind forward checking is to detect and eliminate infeasible variable assignments as early as possible in the search process, thereby improving the overall performance and efficiency of the problem-solving algorithm.</a:t>
            </a:r>
          </a:p>
          <a:p>
            <a:pPr lvl="1" algn="just"/>
            <a:endParaRPr lang="en-US"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4</a:t>
            </a:fld>
            <a:endParaRPr lang="en-IN"/>
          </a:p>
        </p:txBody>
      </p:sp>
    </p:spTree>
    <p:extLst>
      <p:ext uri="{BB962C8B-B14F-4D97-AF65-F5344CB8AC3E}">
        <p14:creationId xmlns:p14="http://schemas.microsoft.com/office/powerpoint/2010/main" val="160946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PRINCIPLES OF Forward </a:t>
            </a:r>
            <a:r>
              <a:rPr lang="en-IN" dirty="0"/>
              <a:t>– </a:t>
            </a:r>
            <a:r>
              <a:rPr lang="en-IN" dirty="0" smtClean="0"/>
              <a:t>checking</a:t>
            </a:r>
            <a:endParaRPr lang="en-US" dirty="0"/>
          </a:p>
        </p:txBody>
      </p:sp>
      <p:sp>
        <p:nvSpPr>
          <p:cNvPr id="3" name="Content Placeholder 2"/>
          <p:cNvSpPr>
            <a:spLocks noGrp="1"/>
          </p:cNvSpPr>
          <p:nvPr>
            <p:ph idx="1"/>
          </p:nvPr>
        </p:nvSpPr>
        <p:spPr>
          <a:xfrm>
            <a:off x="1045029" y="2015732"/>
            <a:ext cx="10891157" cy="4074825"/>
          </a:xfrm>
        </p:spPr>
        <p:txBody>
          <a:bodyPr>
            <a:noAutofit/>
          </a:bodyPr>
          <a:lstStyle/>
          <a:p>
            <a:pPr lvl="1" algn="just"/>
            <a:r>
              <a:rPr lang="en-US" sz="2400" dirty="0" smtClean="0"/>
              <a:t>Early Elimination of Infeasible Assignments: </a:t>
            </a:r>
            <a:r>
              <a:rPr lang="en-US" sz="2400" dirty="0">
                <a:solidFill>
                  <a:srgbClr val="4A4A45"/>
                </a:solidFill>
                <a:latin typeface="Lato" pitchFamily="34" charset="0"/>
                <a:ea typeface="Lato" pitchFamily="34" charset="-122"/>
                <a:cs typeface="Lato" pitchFamily="34" charset="-120"/>
              </a:rPr>
              <a:t>The primary principle of forward checking is to detect and eliminate infeasible variable assignments as early as possible in the search </a:t>
            </a:r>
            <a:r>
              <a:rPr lang="en-US" sz="2400" dirty="0" smtClean="0">
                <a:solidFill>
                  <a:srgbClr val="4A4A45"/>
                </a:solidFill>
                <a:latin typeface="Lato" pitchFamily="34" charset="0"/>
                <a:ea typeface="Lato" pitchFamily="34" charset="-122"/>
                <a:cs typeface="Lato" pitchFamily="34" charset="-120"/>
              </a:rPr>
              <a:t>process.</a:t>
            </a:r>
          </a:p>
          <a:p>
            <a:pPr lvl="1" algn="just"/>
            <a:r>
              <a:rPr lang="en-US" sz="2400" dirty="0" smtClean="0"/>
              <a:t>Constraint Propagation: </a:t>
            </a:r>
            <a:r>
              <a:rPr lang="en-US" sz="2400" dirty="0">
                <a:solidFill>
                  <a:srgbClr val="4A4A45"/>
                </a:solidFill>
                <a:latin typeface="Lato" pitchFamily="34" charset="0"/>
                <a:ea typeface="Lato" pitchFamily="34" charset="-122"/>
                <a:cs typeface="Lato" pitchFamily="34" charset="-120"/>
              </a:rPr>
              <a:t>Forward checking actively propagates the consequences of each variable assignment throughout the remaining unassigned variables. This process of constraint propagation ensures that the impact of a decision is felt across the entire problem domain, allowing the algorithm to make informed choices and avoid </a:t>
            </a:r>
            <a:r>
              <a:rPr lang="en-US" sz="2400" dirty="0" smtClean="0">
                <a:solidFill>
                  <a:srgbClr val="4A4A45"/>
                </a:solidFill>
                <a:latin typeface="Lato" pitchFamily="34" charset="0"/>
                <a:ea typeface="Lato" pitchFamily="34" charset="-122"/>
                <a:cs typeface="Lato" pitchFamily="34" charset="-120"/>
              </a:rPr>
              <a:t>dead-ends.</a:t>
            </a:r>
            <a:endParaRPr lang="en-US" sz="2400" dirty="0" smtClean="0"/>
          </a:p>
          <a:p>
            <a:pPr lvl="1" algn="just"/>
            <a:endParaRPr lang="en-US"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5</a:t>
            </a:fld>
            <a:endParaRPr lang="en-IN"/>
          </a:p>
        </p:txBody>
      </p:sp>
    </p:spTree>
    <p:extLst>
      <p:ext uri="{BB962C8B-B14F-4D97-AF65-F5344CB8AC3E}">
        <p14:creationId xmlns:p14="http://schemas.microsoft.com/office/powerpoint/2010/main" val="277521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US" dirty="0"/>
          </a:p>
        </p:txBody>
      </p:sp>
      <p:sp>
        <p:nvSpPr>
          <p:cNvPr id="3" name="Content Placeholder 2"/>
          <p:cNvSpPr>
            <a:spLocks noGrp="1"/>
          </p:cNvSpPr>
          <p:nvPr>
            <p:ph idx="1"/>
          </p:nvPr>
        </p:nvSpPr>
        <p:spPr>
          <a:xfrm>
            <a:off x="1045029" y="2015732"/>
            <a:ext cx="10891157" cy="4074825"/>
          </a:xfrm>
        </p:spPr>
        <p:txBody>
          <a:bodyPr>
            <a:noAutofit/>
          </a:bodyPr>
          <a:lstStyle/>
          <a:p>
            <a:pPr lvl="1" algn="just"/>
            <a:r>
              <a:rPr lang="en-US" sz="2400" dirty="0" smtClean="0"/>
              <a:t>Efficient Backtracking: </a:t>
            </a:r>
            <a:r>
              <a:rPr lang="en-US" sz="2400" dirty="0">
                <a:solidFill>
                  <a:srgbClr val="4A4A45"/>
                </a:solidFill>
                <a:latin typeface="Lato" pitchFamily="34" charset="0"/>
                <a:ea typeface="Lato" pitchFamily="34" charset="-122"/>
                <a:cs typeface="Lato" pitchFamily="34" charset="-120"/>
              </a:rPr>
              <a:t>When the forward checking algorithm identifies an infeasible assignment, it triggers a backtracking process to explore alternative solutions. This backtracking is guided by the principles of forward checking, as the algorithm can efficiently pinpoint the decision points that led to the dead-end, allowing it to backtrack to the most appropriate location in the search tree. </a:t>
            </a:r>
            <a:endParaRPr lang="en-US" sz="2400" dirty="0" smtClean="0"/>
          </a:p>
          <a:p>
            <a:pPr lvl="1" algn="just"/>
            <a:endParaRPr lang="en-US"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6</a:t>
            </a:fld>
            <a:endParaRPr lang="en-IN"/>
          </a:p>
        </p:txBody>
      </p:sp>
    </p:spTree>
    <p:extLst>
      <p:ext uri="{BB962C8B-B14F-4D97-AF65-F5344CB8AC3E}">
        <p14:creationId xmlns:p14="http://schemas.microsoft.com/office/powerpoint/2010/main" val="268720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Advantages of forward checking</a:t>
            </a:r>
            <a:endParaRPr lang="en-US" dirty="0"/>
          </a:p>
        </p:txBody>
      </p:sp>
      <p:sp>
        <p:nvSpPr>
          <p:cNvPr id="3" name="Content Placeholder 2"/>
          <p:cNvSpPr>
            <a:spLocks noGrp="1"/>
          </p:cNvSpPr>
          <p:nvPr>
            <p:ph idx="1"/>
          </p:nvPr>
        </p:nvSpPr>
        <p:spPr>
          <a:xfrm>
            <a:off x="1045029" y="2015732"/>
            <a:ext cx="10891157" cy="4074825"/>
          </a:xfrm>
        </p:spPr>
        <p:txBody>
          <a:bodyPr>
            <a:noAutofit/>
          </a:bodyPr>
          <a:lstStyle/>
          <a:p>
            <a:pPr lvl="1" algn="just"/>
            <a:r>
              <a:rPr lang="en-US" sz="2400" dirty="0" smtClean="0"/>
              <a:t>Reduced Backtracking: </a:t>
            </a:r>
            <a:r>
              <a:rPr lang="en-US" dirty="0">
                <a:solidFill>
                  <a:srgbClr val="4A4A45"/>
                </a:solidFill>
                <a:latin typeface="Lato" pitchFamily="34" charset="0"/>
                <a:ea typeface="Lato" pitchFamily="34" charset="-122"/>
                <a:cs typeface="Lato" pitchFamily="34" charset="-120"/>
              </a:rPr>
              <a:t>One of the primary advantages of forward checking is its ability to minimize the amount of backtracking required. By quickly detecting and pruning dead-end paths, the algorithm avoids wasted effort and unnecessary backtracking, leading to a more streamlined and efficient search for solutions.</a:t>
            </a:r>
            <a:endParaRPr lang="en-US" dirty="0" smtClean="0"/>
          </a:p>
          <a:p>
            <a:pPr lvl="1" algn="just"/>
            <a:r>
              <a:rPr lang="en-US" sz="2400" dirty="0" smtClean="0"/>
              <a:t>Improved Constraint Propagation: </a:t>
            </a:r>
            <a:r>
              <a:rPr lang="en-US" dirty="0">
                <a:solidFill>
                  <a:srgbClr val="4A4A45"/>
                </a:solidFill>
                <a:latin typeface="Lato" pitchFamily="34" charset="0"/>
                <a:ea typeface="Lato" pitchFamily="34" charset="-122"/>
                <a:cs typeface="Lato" pitchFamily="34" charset="-120"/>
              </a:rPr>
              <a:t>The forward checking algorithm excels at propagating the consequences of variable assignments throughout the remaining unassigned variables. </a:t>
            </a:r>
            <a:endParaRPr lang="en-US" dirty="0" smtClean="0"/>
          </a:p>
          <a:p>
            <a:pPr lvl="1" algn="just"/>
            <a:r>
              <a:rPr lang="en-US" sz="2400" dirty="0" smtClean="0"/>
              <a:t>Enhanced Scalability: </a:t>
            </a:r>
            <a:r>
              <a:rPr lang="en-US" sz="2400" b="1" dirty="0">
                <a:solidFill>
                  <a:srgbClr val="4A4A45"/>
                </a:solidFill>
                <a:latin typeface="Lato" pitchFamily="34" charset="0"/>
                <a:ea typeface="Lato" pitchFamily="34" charset="-122"/>
                <a:cs typeface="Lato" pitchFamily="34" charset="-120"/>
              </a:rPr>
              <a:t>:</a:t>
            </a:r>
            <a:r>
              <a:rPr lang="en-US" sz="2400" dirty="0">
                <a:solidFill>
                  <a:srgbClr val="4A4A45"/>
                </a:solidFill>
                <a:latin typeface="Lato" pitchFamily="34" charset="0"/>
                <a:ea typeface="Lato" pitchFamily="34" charset="-122"/>
                <a:cs typeface="Lato" pitchFamily="34" charset="-120"/>
              </a:rPr>
              <a:t> </a:t>
            </a:r>
            <a:r>
              <a:rPr lang="en-US" dirty="0">
                <a:solidFill>
                  <a:srgbClr val="4A4A45"/>
                </a:solidFill>
                <a:latin typeface="Lato" pitchFamily="34" charset="0"/>
                <a:ea typeface="Lato" pitchFamily="34" charset="-122"/>
                <a:cs typeface="Lato" pitchFamily="34" charset="-120"/>
              </a:rPr>
              <a:t>Forward checking demonstrates excellent scalability, as it can effectively handle problems with increasing complexity and size. Its ability to efficiently prune the search space and minimize backtracking makes it well-suited for tackling large-scale constraint satisfaction </a:t>
            </a:r>
            <a:r>
              <a:rPr lang="en-US" dirty="0" smtClean="0">
                <a:solidFill>
                  <a:srgbClr val="4A4A45"/>
                </a:solidFill>
                <a:latin typeface="Lato" pitchFamily="34" charset="0"/>
                <a:ea typeface="Lato" pitchFamily="34" charset="-122"/>
                <a:cs typeface="Lato" pitchFamily="34" charset="-120"/>
              </a:rPr>
              <a:t>problems.</a:t>
            </a:r>
            <a:endParaRPr lang="en-US" dirty="0" smtClean="0"/>
          </a:p>
          <a:p>
            <a:pPr marL="457200" lvl="1" indent="0" algn="just">
              <a:buNone/>
            </a:pPr>
            <a:endParaRPr lang="en-US" sz="2400" dirty="0" smtClean="0"/>
          </a:p>
          <a:p>
            <a:pPr lvl="1" algn="just"/>
            <a:endParaRPr lang="en-US"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7</a:t>
            </a:fld>
            <a:endParaRPr lang="en-IN"/>
          </a:p>
        </p:txBody>
      </p:sp>
    </p:spTree>
    <p:extLst>
      <p:ext uri="{BB962C8B-B14F-4D97-AF65-F5344CB8AC3E}">
        <p14:creationId xmlns:p14="http://schemas.microsoft.com/office/powerpoint/2010/main" val="163787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Example </a:t>
            </a:r>
            <a:r>
              <a:rPr lang="en-IN" dirty="0"/>
              <a:t>of forward </a:t>
            </a:r>
            <a:r>
              <a:rPr lang="en-IN" dirty="0" smtClean="0"/>
              <a:t>checking</a:t>
            </a:r>
            <a:endParaRPr lang="en-US" dirty="0"/>
          </a:p>
        </p:txBody>
      </p:sp>
      <p:sp>
        <p:nvSpPr>
          <p:cNvPr id="21507" name="Rectangle 3"/>
          <p:cNvSpPr>
            <a:spLocks noGrp="1" noChangeArrowheads="1"/>
          </p:cNvSpPr>
          <p:nvPr>
            <p:ph type="body" idx="1"/>
          </p:nvPr>
        </p:nvSpPr>
        <p:spPr/>
        <p:txBody>
          <a:bodyPr/>
          <a:lstStyle/>
          <a:p>
            <a:r>
              <a:rPr lang="en-US" sz="2400" dirty="0"/>
              <a:t>The law says that it is a crime for an American to sell weapons to hostile nations.  The country </a:t>
            </a:r>
            <a:r>
              <a:rPr lang="en-US" sz="2400" dirty="0" err="1"/>
              <a:t>Nono</a:t>
            </a:r>
            <a:r>
              <a:rPr lang="en-US" sz="2400" dirty="0"/>
              <a:t>, an enemy of America, has some missiles, and all of its missiles were sold to it by Colonel West, who is American.</a:t>
            </a:r>
          </a:p>
          <a:p>
            <a:pPr lvl="4"/>
            <a:endParaRPr lang="en-US" sz="1600" dirty="0"/>
          </a:p>
          <a:p>
            <a:r>
              <a:rPr lang="en-US" sz="2400" dirty="0"/>
              <a:t>Prove that Col. West is a criminal</a:t>
            </a:r>
          </a:p>
        </p:txBody>
      </p:sp>
    </p:spTree>
    <p:extLst>
      <p:ext uri="{BB962C8B-B14F-4D97-AF65-F5344CB8AC3E}">
        <p14:creationId xmlns:p14="http://schemas.microsoft.com/office/powerpoint/2010/main" val="312076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First order definite clauses</a:t>
            </a:r>
            <a:br>
              <a:rPr lang="en-US" dirty="0" smtClean="0"/>
            </a:br>
            <a:endParaRPr lang="en-US" dirty="0"/>
          </a:p>
        </p:txBody>
      </p:sp>
      <p:sp>
        <p:nvSpPr>
          <p:cNvPr id="22531" name="Rectangle 3"/>
          <p:cNvSpPr>
            <a:spLocks noGrp="1" noChangeArrowheads="1"/>
          </p:cNvSpPr>
          <p:nvPr>
            <p:ph type="body" idx="1"/>
          </p:nvPr>
        </p:nvSpPr>
        <p:spPr>
          <a:xfrm>
            <a:off x="1451579" y="2100944"/>
            <a:ext cx="8229600" cy="4525963"/>
          </a:xfrm>
        </p:spPr>
        <p:txBody>
          <a:bodyPr>
            <a:normAutofit/>
          </a:bodyPr>
          <a:lstStyle/>
          <a:p>
            <a:pPr>
              <a:buFontTx/>
              <a:buNone/>
            </a:pPr>
            <a:r>
              <a:rPr lang="en-US" sz="2400" dirty="0"/>
              <a:t>It is a crime for an American to sell weapons to hostile nations:</a:t>
            </a:r>
          </a:p>
          <a:p>
            <a:pPr lvl="1">
              <a:buFontTx/>
              <a:buNone/>
            </a:pPr>
            <a:r>
              <a:rPr lang="en-US" dirty="0">
                <a:solidFill>
                  <a:srgbClr val="CC0099"/>
                </a:solidFill>
              </a:rPr>
              <a:t>American(x) </a:t>
            </a:r>
            <a:r>
              <a:rPr lang="en-US" dirty="0">
                <a:solidFill>
                  <a:srgbClr val="CC0099"/>
                </a:solidFill>
                <a:sym typeface="Symbol" pitchFamily="18" charset="2"/>
              </a:rPr>
              <a:t></a:t>
            </a:r>
            <a:r>
              <a:rPr lang="en-US" dirty="0">
                <a:solidFill>
                  <a:srgbClr val="CC0099"/>
                </a:solidFill>
              </a:rPr>
              <a:t> Weapon(y) </a:t>
            </a:r>
            <a:r>
              <a:rPr lang="en-US" dirty="0">
                <a:solidFill>
                  <a:srgbClr val="CC0099"/>
                </a:solidFill>
                <a:sym typeface="Symbol" pitchFamily="18" charset="2"/>
              </a:rPr>
              <a:t></a:t>
            </a:r>
            <a:r>
              <a:rPr lang="en-US" dirty="0">
                <a:solidFill>
                  <a:srgbClr val="CC0099"/>
                </a:solidFill>
              </a:rPr>
              <a:t> Sells(</a:t>
            </a:r>
            <a:r>
              <a:rPr lang="en-US" dirty="0" err="1">
                <a:solidFill>
                  <a:srgbClr val="CC0099"/>
                </a:solidFill>
              </a:rPr>
              <a:t>x,y,z</a:t>
            </a:r>
            <a:r>
              <a:rPr lang="en-US" dirty="0">
                <a:solidFill>
                  <a:srgbClr val="CC0099"/>
                </a:solidFill>
              </a:rPr>
              <a:t>) </a:t>
            </a:r>
            <a:r>
              <a:rPr lang="en-US" dirty="0">
                <a:solidFill>
                  <a:srgbClr val="CC0099"/>
                </a:solidFill>
                <a:sym typeface="Symbol" pitchFamily="18" charset="2"/>
              </a:rPr>
              <a:t></a:t>
            </a:r>
            <a:r>
              <a:rPr lang="en-US" dirty="0">
                <a:solidFill>
                  <a:srgbClr val="CC0099"/>
                </a:solidFill>
              </a:rPr>
              <a:t> Hostile(z) </a:t>
            </a:r>
            <a:r>
              <a:rPr lang="en-US" dirty="0">
                <a:solidFill>
                  <a:srgbClr val="CC0099"/>
                </a:solidFill>
                <a:sym typeface="Symbol" pitchFamily="18" charset="2"/>
              </a:rPr>
              <a:t></a:t>
            </a:r>
            <a:r>
              <a:rPr lang="en-US" dirty="0">
                <a:solidFill>
                  <a:srgbClr val="CC0099"/>
                </a:solidFill>
              </a:rPr>
              <a:t> Criminal(x)</a:t>
            </a:r>
          </a:p>
          <a:p>
            <a:pPr>
              <a:buFontTx/>
              <a:buNone/>
            </a:pPr>
            <a:r>
              <a:rPr lang="en-US" sz="2400" dirty="0" err="1"/>
              <a:t>Nono</a:t>
            </a:r>
            <a:r>
              <a:rPr lang="en-US" sz="2400" dirty="0"/>
              <a:t> has some missiles</a:t>
            </a:r>
          </a:p>
          <a:p>
            <a:pPr>
              <a:buFontTx/>
              <a:buNone/>
            </a:pPr>
            <a:r>
              <a:rPr lang="en-US" sz="2400" dirty="0">
                <a:cs typeface="Arial" charset="0"/>
                <a:sym typeface="Symbol" pitchFamily="18" charset="2"/>
              </a:rPr>
              <a:t>	  </a:t>
            </a:r>
            <a:r>
              <a:rPr lang="el-GR" sz="1800" dirty="0">
                <a:solidFill>
                  <a:srgbClr val="CC0099"/>
                </a:solidFill>
                <a:cs typeface="Arial" charset="0"/>
                <a:sym typeface="Symbol" pitchFamily="18" charset="2"/>
              </a:rPr>
              <a:t></a:t>
            </a:r>
            <a:r>
              <a:rPr lang="en-US" sz="1800" dirty="0">
                <a:solidFill>
                  <a:srgbClr val="CC0099"/>
                </a:solidFill>
              </a:rPr>
              <a:t>x Owns(</a:t>
            </a:r>
            <a:r>
              <a:rPr lang="en-US" sz="1800" dirty="0" err="1">
                <a:solidFill>
                  <a:srgbClr val="CC0099"/>
                </a:solidFill>
              </a:rPr>
              <a:t>Nono,x</a:t>
            </a:r>
            <a:r>
              <a:rPr lang="en-US" sz="1800" dirty="0">
                <a:solidFill>
                  <a:srgbClr val="CC0099"/>
                </a:solidFill>
              </a:rPr>
              <a:t>) </a:t>
            </a:r>
            <a:r>
              <a:rPr lang="en-US" sz="1800" dirty="0">
                <a:solidFill>
                  <a:srgbClr val="CC0099"/>
                </a:solidFill>
                <a:sym typeface="Symbol" pitchFamily="18" charset="2"/>
              </a:rPr>
              <a:t></a:t>
            </a:r>
            <a:r>
              <a:rPr lang="en-US" sz="1800" dirty="0">
                <a:solidFill>
                  <a:srgbClr val="CC0099"/>
                </a:solidFill>
              </a:rPr>
              <a:t> Missile(x)</a:t>
            </a:r>
          </a:p>
          <a:p>
            <a:pPr lvl="1">
              <a:buFontTx/>
              <a:buNone/>
            </a:pPr>
            <a:r>
              <a:rPr lang="en-US" sz="1400" dirty="0">
                <a:solidFill>
                  <a:srgbClr val="CC0099"/>
                </a:solidFill>
              </a:rPr>
              <a:t>Owns(Nono,M</a:t>
            </a:r>
            <a:r>
              <a:rPr lang="en-US" sz="1400" baseline="-25000" dirty="0">
                <a:solidFill>
                  <a:srgbClr val="CC0099"/>
                </a:solidFill>
              </a:rPr>
              <a:t>1</a:t>
            </a:r>
            <a:r>
              <a:rPr lang="en-US" sz="1400" dirty="0">
                <a:solidFill>
                  <a:srgbClr val="CC0099"/>
                </a:solidFill>
              </a:rPr>
              <a:t>) </a:t>
            </a:r>
            <a:r>
              <a:rPr lang="en-US" sz="1400" dirty="0">
                <a:solidFill>
                  <a:srgbClr val="CC0099"/>
                </a:solidFill>
                <a:sym typeface="Symbol" pitchFamily="18" charset="2"/>
              </a:rPr>
              <a:t></a:t>
            </a:r>
            <a:r>
              <a:rPr lang="en-US" sz="1400" dirty="0">
                <a:solidFill>
                  <a:srgbClr val="CC0099"/>
                </a:solidFill>
              </a:rPr>
              <a:t> Missile(M</a:t>
            </a:r>
            <a:r>
              <a:rPr lang="en-US" sz="1400" baseline="-25000" dirty="0">
                <a:solidFill>
                  <a:srgbClr val="CC0099"/>
                </a:solidFill>
              </a:rPr>
              <a:t>1</a:t>
            </a:r>
            <a:r>
              <a:rPr lang="en-US" dirty="0">
                <a:solidFill>
                  <a:srgbClr val="CC0099"/>
                </a:solidFill>
              </a:rPr>
              <a:t>)</a:t>
            </a:r>
          </a:p>
          <a:p>
            <a:pPr>
              <a:buFontTx/>
              <a:buNone/>
            </a:pPr>
            <a:r>
              <a:rPr lang="en-US" sz="2400" dirty="0"/>
              <a:t>All of its missiles were sold to it by Colonel West</a:t>
            </a:r>
          </a:p>
          <a:p>
            <a:pPr lvl="1">
              <a:buFontTx/>
              <a:buNone/>
            </a:pPr>
            <a:r>
              <a:rPr lang="en-US" dirty="0">
                <a:solidFill>
                  <a:srgbClr val="CC0099"/>
                </a:solidFill>
              </a:rPr>
              <a:t>Missile(x) </a:t>
            </a:r>
            <a:r>
              <a:rPr lang="en-US" dirty="0">
                <a:solidFill>
                  <a:srgbClr val="CC0099"/>
                </a:solidFill>
                <a:sym typeface="Symbol" pitchFamily="18" charset="2"/>
              </a:rPr>
              <a:t></a:t>
            </a:r>
            <a:r>
              <a:rPr lang="en-US" dirty="0">
                <a:solidFill>
                  <a:srgbClr val="CC0099"/>
                </a:solidFill>
              </a:rPr>
              <a:t> Owns(</a:t>
            </a:r>
            <a:r>
              <a:rPr lang="en-US" dirty="0" err="1">
                <a:solidFill>
                  <a:srgbClr val="CC0099"/>
                </a:solidFill>
              </a:rPr>
              <a:t>Nono,x</a:t>
            </a:r>
            <a:r>
              <a:rPr lang="en-US" dirty="0">
                <a:solidFill>
                  <a:srgbClr val="CC0099"/>
                </a:solidFill>
              </a:rPr>
              <a:t>) </a:t>
            </a:r>
            <a:r>
              <a:rPr lang="en-US" dirty="0">
                <a:solidFill>
                  <a:srgbClr val="CC0099"/>
                </a:solidFill>
                <a:sym typeface="Symbol" pitchFamily="18" charset="2"/>
              </a:rPr>
              <a:t></a:t>
            </a:r>
            <a:r>
              <a:rPr lang="en-US" dirty="0">
                <a:solidFill>
                  <a:srgbClr val="CC0099"/>
                </a:solidFill>
              </a:rPr>
              <a:t> Sells(</a:t>
            </a:r>
            <a:r>
              <a:rPr lang="en-US" dirty="0" err="1">
                <a:solidFill>
                  <a:srgbClr val="CC0099"/>
                </a:solidFill>
              </a:rPr>
              <a:t>West,x,Nono</a:t>
            </a:r>
            <a:r>
              <a:rPr lang="en-US" dirty="0">
                <a:solidFill>
                  <a:srgbClr val="CC0099"/>
                </a:solidFill>
              </a:rPr>
              <a:t>)</a:t>
            </a:r>
          </a:p>
        </p:txBody>
      </p:sp>
    </p:spTree>
    <p:extLst>
      <p:ext uri="{BB962C8B-B14F-4D97-AF65-F5344CB8AC3E}">
        <p14:creationId xmlns:p14="http://schemas.microsoft.com/office/powerpoint/2010/main" val="288629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PT Template" id="{861BC456-04C0-4F93-B68C-FAC68BBD99DC}" vid="{87E7070B-F22E-4114-A01D-A50C67B5F1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809</TotalTime>
  <Words>1160</Words>
  <Application>Microsoft Office PowerPoint</Application>
  <PresentationFormat>Widescreen</PresentationFormat>
  <Paragraphs>133</Paragraphs>
  <Slides>18</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Book Antiqua</vt:lpstr>
      <vt:lpstr>Calibri</vt:lpstr>
      <vt:lpstr>Gill Sans MT</vt:lpstr>
      <vt:lpstr>Lato</vt:lpstr>
      <vt:lpstr>Open Sans</vt:lpstr>
      <vt:lpstr>Poppins</vt:lpstr>
      <vt:lpstr>Segoe UI</vt:lpstr>
      <vt:lpstr>Symbol</vt:lpstr>
      <vt:lpstr>Times New Roman</vt:lpstr>
      <vt:lpstr>Wingdings</vt:lpstr>
      <vt:lpstr>Gallery</vt:lpstr>
      <vt:lpstr>Artificial intelligence &amp; MACHINE LEARNING</vt:lpstr>
      <vt:lpstr>Introduction to INFERENCING IN AI</vt:lpstr>
      <vt:lpstr>INFERENCE  ENGINE</vt:lpstr>
      <vt:lpstr>Forward – chECKING</vt:lpstr>
      <vt:lpstr>PRINCIPLES OF Forward – checking</vt:lpstr>
      <vt:lpstr>Continued…..</vt:lpstr>
      <vt:lpstr>Advantages of forward checking</vt:lpstr>
      <vt:lpstr>Example of forward checking</vt:lpstr>
      <vt:lpstr>First order definite clauses </vt:lpstr>
      <vt:lpstr>Example</vt:lpstr>
      <vt:lpstr>Forward checking proof</vt:lpstr>
      <vt:lpstr>Forward checking proof</vt:lpstr>
      <vt:lpstr>Forward checking proof</vt:lpstr>
      <vt:lpstr>Properties of forward checking </vt:lpstr>
      <vt:lpstr>summary</vt:lpstr>
      <vt:lpstr>PowerPoint Presentation</vt:lpstr>
      <vt:lpstr>TERMINAL 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DRIVEN ARTIFICIAL INTELLIGENT SYSTEMS</dc:title>
  <dc:creator>123</dc:creator>
  <cp:lastModifiedBy>KAPIL AGGARWAL</cp:lastModifiedBy>
  <cp:revision>57</cp:revision>
  <dcterms:created xsi:type="dcterms:W3CDTF">2023-06-21T09:38:51Z</dcterms:created>
  <dcterms:modified xsi:type="dcterms:W3CDTF">2024-06-03T09:39:06Z</dcterms:modified>
</cp:coreProperties>
</file>