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3" r:id="rId2"/>
    <p:sldId id="288" r:id="rId3"/>
    <p:sldId id="291" r:id="rId4"/>
    <p:sldId id="289" r:id="rId5"/>
    <p:sldId id="287" r:id="rId6"/>
    <p:sldId id="274" r:id="rId7"/>
    <p:sldId id="290" r:id="rId8"/>
    <p:sldId id="275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46908-1355-026B-F9FA-DFC328B723DC}" v="36" dt="2024-06-24T08:28:45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K.Swathi" userId="S::dr.kswathi@kluniversity.in::ccdd9174-e0cd-4815-b0c6-8062f28da832" providerId="AD" clId="Web-{0D146908-1355-026B-F9FA-DFC328B723DC}"/>
    <pc:docChg chg="modSld">
      <pc:chgData name="Dr.K.Swathi" userId="S::dr.kswathi@kluniversity.in::ccdd9174-e0cd-4815-b0c6-8062f28da832" providerId="AD" clId="Web-{0D146908-1355-026B-F9FA-DFC328B723DC}" dt="2024-06-24T08:28:45.657" v="17" actId="14100"/>
      <pc:docMkLst>
        <pc:docMk/>
      </pc:docMkLst>
      <pc:sldChg chg="delSp modSp">
        <pc:chgData name="Dr.K.Swathi" userId="S::dr.kswathi@kluniversity.in::ccdd9174-e0cd-4815-b0c6-8062f28da832" providerId="AD" clId="Web-{0D146908-1355-026B-F9FA-DFC328B723DC}" dt="2024-06-24T08:28:45.657" v="17" actId="14100"/>
        <pc:sldMkLst>
          <pc:docMk/>
          <pc:sldMk cId="2503091" sldId="256"/>
        </pc:sldMkLst>
        <pc:spChg chg="mod">
          <ac:chgData name="Dr.K.Swathi" userId="S::dr.kswathi@kluniversity.in::ccdd9174-e0cd-4815-b0c6-8062f28da832" providerId="AD" clId="Web-{0D146908-1355-026B-F9FA-DFC328B723DC}" dt="2024-06-24T08:28:45.657" v="17" actId="14100"/>
          <ac:spMkLst>
            <pc:docMk/>
            <pc:sldMk cId="2503091" sldId="256"/>
            <ac:spMk id="15" creationId="{F37CDD81-9322-DD68-9ECC-A10A1799AE88}"/>
          </ac:spMkLst>
        </pc:spChg>
        <pc:spChg chg="del">
          <ac:chgData name="Dr.K.Swathi" userId="S::dr.kswathi@kluniversity.in::ccdd9174-e0cd-4815-b0c6-8062f28da832" providerId="AD" clId="Web-{0D146908-1355-026B-F9FA-DFC328B723DC}" dt="2024-06-24T08:28:18.500" v="11"/>
          <ac:spMkLst>
            <pc:docMk/>
            <pc:sldMk cId="2503091" sldId="256"/>
            <ac:spMk id="16" creationId="{4142DBF5-5A4A-38C7-8CB4-3E526BD9C289}"/>
          </ac:spMkLst>
        </pc:spChg>
        <pc:spChg chg="del mod">
          <ac:chgData name="Dr.K.Swathi" userId="S::dr.kswathi@kluniversity.in::ccdd9174-e0cd-4815-b0c6-8062f28da832" providerId="AD" clId="Web-{0D146908-1355-026B-F9FA-DFC328B723DC}" dt="2024-06-24T08:28:24.765" v="14"/>
          <ac:spMkLst>
            <pc:docMk/>
            <pc:sldMk cId="2503091" sldId="256"/>
            <ac:spMk id="18" creationId="{A3954C74-F295-7F8B-C283-88499E0F692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lThdr3O5Qo?feature=oembed" TargetMode="Externa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6A10D-CA95-85E1-C1DD-5E8DB51E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198C1-FB11-463F-6DE1-50A0C444DDB4}"/>
              </a:ext>
            </a:extLst>
          </p:cNvPr>
          <p:cNvSpPr txBox="1"/>
          <p:nvPr/>
        </p:nvSpPr>
        <p:spPr>
          <a:xfrm>
            <a:off x="1289538" y="396097"/>
            <a:ext cx="1066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INTRODUCTION to machine learning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C0976AD-75C1-19AC-02B0-CAF0E918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47" y="1927386"/>
            <a:ext cx="5490286" cy="411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F9844-F28D-2D23-2004-81D9A24B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DC982-390F-7892-B143-804751172878}"/>
              </a:ext>
            </a:extLst>
          </p:cNvPr>
          <p:cNvSpPr txBox="1"/>
          <p:nvPr/>
        </p:nvSpPr>
        <p:spPr>
          <a:xfrm>
            <a:off x="1152790" y="227542"/>
            <a:ext cx="995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Classification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4F74C-D1DB-F88E-BD14-3532223C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552" y="4572957"/>
            <a:ext cx="2014780" cy="150333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F007305-31AD-EAD8-B208-A8AAF59621C1}"/>
              </a:ext>
            </a:extLst>
          </p:cNvPr>
          <p:cNvGrpSpPr/>
          <p:nvPr/>
        </p:nvGrpSpPr>
        <p:grpSpPr>
          <a:xfrm>
            <a:off x="1244600" y="1955800"/>
            <a:ext cx="4445890" cy="3644900"/>
            <a:chOff x="1244600" y="1955800"/>
            <a:chExt cx="4445890" cy="36449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6028183-2D79-FE08-6C2C-7F312BE47CFA}"/>
                </a:ext>
              </a:extLst>
            </p:cNvPr>
            <p:cNvSpPr/>
            <p:nvPr/>
          </p:nvSpPr>
          <p:spPr>
            <a:xfrm>
              <a:off x="1244600" y="1955800"/>
              <a:ext cx="4445890" cy="36449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33AFC1-0D10-4164-0C1A-E7ECE178F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5235" y="2170645"/>
              <a:ext cx="2479729" cy="12321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6A40EA-6CC2-E254-9257-5B4DB6293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5235" y="3795577"/>
              <a:ext cx="2479729" cy="165315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01AECD-5D56-CCD7-616D-4A1B4A0A2E34}"/>
                </a:ext>
              </a:extLst>
            </p:cNvPr>
            <p:cNvSpPr txBox="1"/>
            <p:nvPr/>
          </p:nvSpPr>
          <p:spPr>
            <a:xfrm>
              <a:off x="4313265" y="4437487"/>
              <a:ext cx="7540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Tiger</a:t>
              </a:r>
              <a:endParaRPr lang="en-IN" dirty="0">
                <a:latin typeface="Bookman Old Style" panose="020506040505050202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C70A6A-39D8-3739-203D-A947FE2A29C7}"/>
                </a:ext>
              </a:extLst>
            </p:cNvPr>
            <p:cNvSpPr txBox="1"/>
            <p:nvPr/>
          </p:nvSpPr>
          <p:spPr>
            <a:xfrm>
              <a:off x="4313265" y="2732308"/>
              <a:ext cx="1230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Elephant</a:t>
              </a:r>
              <a:endParaRPr lang="en-IN" dirty="0">
                <a:latin typeface="Bookman Old Style" panose="020506040505050202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0EBFD80-223D-CC21-A52E-3254E21014EA}"/>
              </a:ext>
            </a:extLst>
          </p:cNvPr>
          <p:cNvSpPr txBox="1"/>
          <p:nvPr/>
        </p:nvSpPr>
        <p:spPr>
          <a:xfrm>
            <a:off x="2705099" y="5656881"/>
            <a:ext cx="160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Dataset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26D84A-D894-C2BB-94A5-42B940707B72}"/>
              </a:ext>
            </a:extLst>
          </p:cNvPr>
          <p:cNvGrpSpPr/>
          <p:nvPr/>
        </p:nvGrpSpPr>
        <p:grpSpPr>
          <a:xfrm>
            <a:off x="6829426" y="3265480"/>
            <a:ext cx="1837032" cy="1025540"/>
            <a:chOff x="6829426" y="3265480"/>
            <a:chExt cx="1837032" cy="10255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BCF03C-14E9-D278-18A2-04C2569B29C9}"/>
                </a:ext>
              </a:extLst>
            </p:cNvPr>
            <p:cNvSpPr txBox="1"/>
            <p:nvPr/>
          </p:nvSpPr>
          <p:spPr>
            <a:xfrm>
              <a:off x="6935110" y="3547417"/>
              <a:ext cx="17313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b="1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Classifier</a:t>
              </a:r>
              <a:endParaRPr lang="en-IN" sz="2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8B16A61-DF47-325A-5819-6D8840A6FBC4}"/>
                </a:ext>
              </a:extLst>
            </p:cNvPr>
            <p:cNvSpPr/>
            <p:nvPr/>
          </p:nvSpPr>
          <p:spPr>
            <a:xfrm>
              <a:off x="6829426" y="3265480"/>
              <a:ext cx="1837032" cy="102554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029A92-2717-5F86-2C6D-1A7BC35FD17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690490" y="3778250"/>
            <a:ext cx="11389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956341-9814-A37D-019E-45F6AE6EAC8B}"/>
              </a:ext>
            </a:extLst>
          </p:cNvPr>
          <p:cNvCxnSpPr>
            <a:stCxn id="11" idx="0"/>
            <a:endCxn id="16" idx="2"/>
          </p:cNvCxnSpPr>
          <p:nvPr/>
        </p:nvCxnSpPr>
        <p:spPr>
          <a:xfrm flipV="1">
            <a:off x="7747942" y="4291020"/>
            <a:ext cx="0" cy="2819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5C1157-D388-031C-0DA9-49E6027854F2}"/>
              </a:ext>
            </a:extLst>
          </p:cNvPr>
          <p:cNvCxnSpPr>
            <a:cxnSpLocks/>
          </p:cNvCxnSpPr>
          <p:nvPr/>
        </p:nvCxnSpPr>
        <p:spPr>
          <a:xfrm>
            <a:off x="8698180" y="3795577"/>
            <a:ext cx="11389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F7314A-590D-B813-ABF9-F81882601D45}"/>
              </a:ext>
            </a:extLst>
          </p:cNvPr>
          <p:cNvSpPr txBox="1"/>
          <p:nvPr/>
        </p:nvSpPr>
        <p:spPr>
          <a:xfrm>
            <a:off x="9868838" y="3564744"/>
            <a:ext cx="1837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Elephant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1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C909D-A5DD-BE69-18F9-E849654F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A8C8F-A8EF-9EF4-EE82-85F9DEE9A732}"/>
              </a:ext>
            </a:extLst>
          </p:cNvPr>
          <p:cNvSpPr txBox="1"/>
          <p:nvPr/>
        </p:nvSpPr>
        <p:spPr>
          <a:xfrm>
            <a:off x="1152790" y="227542"/>
            <a:ext cx="995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B8FC7-D896-8AEF-AC30-977EF1CB158B}"/>
              </a:ext>
            </a:extLst>
          </p:cNvPr>
          <p:cNvSpPr txBox="1"/>
          <p:nvPr/>
        </p:nvSpPr>
        <p:spPr>
          <a:xfrm>
            <a:off x="2705099" y="5656881"/>
            <a:ext cx="160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Dataset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D58014-5919-F50E-7505-DE4B9ACCF586}"/>
              </a:ext>
            </a:extLst>
          </p:cNvPr>
          <p:cNvGrpSpPr/>
          <p:nvPr/>
        </p:nvGrpSpPr>
        <p:grpSpPr>
          <a:xfrm>
            <a:off x="1244600" y="1955800"/>
            <a:ext cx="4445890" cy="3644900"/>
            <a:chOff x="1244600" y="1955800"/>
            <a:chExt cx="4445890" cy="36449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80AEBE-90EB-B65A-2A1A-29ADB31267C2}"/>
                </a:ext>
              </a:extLst>
            </p:cNvPr>
            <p:cNvSpPr/>
            <p:nvPr/>
          </p:nvSpPr>
          <p:spPr>
            <a:xfrm>
              <a:off x="1244600" y="1955800"/>
              <a:ext cx="4445890" cy="36449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581736D-4CCD-BA32-D182-F0D4DE4B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1909" y="2213415"/>
              <a:ext cx="4151271" cy="312967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C569A8E-EA74-5973-6C6E-B2A9719DF173}"/>
              </a:ext>
            </a:extLst>
          </p:cNvPr>
          <p:cNvSpPr txBox="1"/>
          <p:nvPr/>
        </p:nvSpPr>
        <p:spPr>
          <a:xfrm>
            <a:off x="6220885" y="3461822"/>
            <a:ext cx="4116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f </a:t>
            </a:r>
            <a:r>
              <a:rPr lang="en-IN" sz="3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    ,        )</a:t>
            </a:r>
            <a:endParaRPr lang="en-IN" sz="3600" dirty="0">
              <a:latin typeface="Bookman Old Style" panose="020506040505050202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456B62-2719-6BD5-3A8B-26A5094733CD}"/>
              </a:ext>
            </a:extLst>
          </p:cNvPr>
          <p:cNvSpPr/>
          <p:nvPr/>
        </p:nvSpPr>
        <p:spPr>
          <a:xfrm>
            <a:off x="7479396" y="3535237"/>
            <a:ext cx="460197" cy="47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2184E0-8B58-FA3B-90A2-CED10435C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084" y="3128262"/>
            <a:ext cx="1132357" cy="10315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167C1DE-1D74-2EB1-0267-2AF48BD2EE5A}"/>
              </a:ext>
            </a:extLst>
          </p:cNvPr>
          <p:cNvSpPr txBox="1"/>
          <p:nvPr/>
        </p:nvSpPr>
        <p:spPr>
          <a:xfrm>
            <a:off x="9801474" y="3554154"/>
            <a:ext cx="383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A3899-91DA-D1E1-91F3-33DD0AA2B4CB}"/>
              </a:ext>
            </a:extLst>
          </p:cNvPr>
          <p:cNvSpPr txBox="1"/>
          <p:nvPr/>
        </p:nvSpPr>
        <p:spPr>
          <a:xfrm>
            <a:off x="10185400" y="3542134"/>
            <a:ext cx="1754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10400.00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9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C909D-A5DD-BE69-18F9-E849654F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A8C8F-A8EF-9EF4-EE82-85F9DEE9A732}"/>
              </a:ext>
            </a:extLst>
          </p:cNvPr>
          <p:cNvSpPr txBox="1"/>
          <p:nvPr/>
        </p:nvSpPr>
        <p:spPr>
          <a:xfrm>
            <a:off x="1152790" y="227542"/>
            <a:ext cx="995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regression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81B8D1-3692-4F4D-9850-F7BD9093C253}"/>
              </a:ext>
            </a:extLst>
          </p:cNvPr>
          <p:cNvSpPr txBox="1"/>
          <p:nvPr/>
        </p:nvSpPr>
        <p:spPr>
          <a:xfrm>
            <a:off x="147209" y="2173082"/>
            <a:ext cx="11963400" cy="3079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If the possible output values of the function are continuous real values, then it is called Regression.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The Classification and Regression problems are supervised, because the decision depends on the characteristics of the ground truth labels or values present in the dataset, which is defined as experience.</a:t>
            </a:r>
            <a:endParaRPr lang="en-IN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2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A2BBA-0D29-08C5-8A42-1F018C7A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157A9-1FF8-C97F-E5FE-EB5F06FCE387}"/>
              </a:ext>
            </a:extLst>
          </p:cNvPr>
          <p:cNvSpPr txBox="1"/>
          <p:nvPr/>
        </p:nvSpPr>
        <p:spPr>
          <a:xfrm>
            <a:off x="50545" y="2584429"/>
            <a:ext cx="12116055" cy="2463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In unsupervised learning, correct responses are not provided.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 The algorithm tries to identify similarities between the inputs so that inputs that have something in common are categorized together.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The task is to identify the patterns like group the similar objects together.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92118-57C9-9CEF-961B-EAAD3C0AEB64}"/>
              </a:ext>
            </a:extLst>
          </p:cNvPr>
          <p:cNvSpPr txBox="1"/>
          <p:nvPr/>
        </p:nvSpPr>
        <p:spPr>
          <a:xfrm>
            <a:off x="1152790" y="227542"/>
            <a:ext cx="995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02442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8D256-32CE-79C9-B440-CC56048A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27019-4EE2-B3C5-3BB6-33B8CD5E85DE}"/>
              </a:ext>
            </a:extLst>
          </p:cNvPr>
          <p:cNvSpPr txBox="1"/>
          <p:nvPr/>
        </p:nvSpPr>
        <p:spPr>
          <a:xfrm>
            <a:off x="1152790" y="227542"/>
            <a:ext cx="995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unsupervised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CC7DEC-2503-672D-6B99-0CDEE1E6E26F}"/>
              </a:ext>
            </a:extLst>
          </p:cNvPr>
          <p:cNvSpPr txBox="1"/>
          <p:nvPr/>
        </p:nvSpPr>
        <p:spPr>
          <a:xfrm>
            <a:off x="1912201" y="4552852"/>
            <a:ext cx="1662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Dataset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3B622B8-525C-E903-E79D-8B22C3571B7B}"/>
              </a:ext>
            </a:extLst>
          </p:cNvPr>
          <p:cNvGrpSpPr/>
          <p:nvPr/>
        </p:nvGrpSpPr>
        <p:grpSpPr>
          <a:xfrm>
            <a:off x="-274879" y="1888426"/>
            <a:ext cx="2743561" cy="4182174"/>
            <a:chOff x="-274879" y="1888426"/>
            <a:chExt cx="2743561" cy="418217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283FCC7-C759-B69A-160E-211A039E32ED}"/>
                </a:ext>
              </a:extLst>
            </p:cNvPr>
            <p:cNvSpPr/>
            <p:nvPr/>
          </p:nvSpPr>
          <p:spPr>
            <a:xfrm>
              <a:off x="249380" y="1888426"/>
              <a:ext cx="1662821" cy="4182174"/>
            </a:xfrm>
            <a:prstGeom prst="roundRect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0F455A-5D12-01B1-5B9D-F489944C9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151" y="2131233"/>
              <a:ext cx="1067502" cy="7454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1FDD48-EA2E-631F-DB52-7743E08C3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150" y="3099878"/>
              <a:ext cx="1071958" cy="67308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2BC35E-9AFE-B221-00C3-B883D7933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150" y="5050525"/>
              <a:ext cx="1071958" cy="6919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BA50A9E-3B9F-2E8D-5CE0-36C1D3D2E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7607" y="3895458"/>
              <a:ext cx="1067501" cy="92262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EF750D-E36A-8941-19BC-E13CDD5FE2B7}"/>
                </a:ext>
              </a:extLst>
            </p:cNvPr>
            <p:cNvSpPr txBox="1"/>
            <p:nvPr/>
          </p:nvSpPr>
          <p:spPr>
            <a:xfrm>
              <a:off x="-274879" y="5705905"/>
              <a:ext cx="274356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Samples</a:t>
              </a:r>
              <a:endParaRPr lang="en-IN" sz="1600" dirty="0">
                <a:latin typeface="Bookman Old Style" panose="02050604050505020204" pitchFamily="18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5EDB63E-227A-4F04-E07E-4848D516290D}"/>
              </a:ext>
            </a:extLst>
          </p:cNvPr>
          <p:cNvSpPr txBox="1"/>
          <p:nvPr/>
        </p:nvSpPr>
        <p:spPr>
          <a:xfrm>
            <a:off x="6731000" y="4527305"/>
            <a:ext cx="2322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Clustering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D9DB0-C70A-0ADA-B1C2-1F2AC63E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758" y="2450488"/>
            <a:ext cx="1067502" cy="7454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96C034-3FDE-1A64-99E0-DD875AF8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757" y="3419133"/>
            <a:ext cx="1071958" cy="673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9BB7D-F1D3-07FF-F31F-2AD9BD06D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333" y="3414331"/>
            <a:ext cx="1071958" cy="691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7CAA848-9DFB-56CC-B5E3-9B40EAF27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790" y="2259264"/>
            <a:ext cx="1067501" cy="922626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44951A3-7B9F-F23B-E0F9-A37090E55430}"/>
              </a:ext>
            </a:extLst>
          </p:cNvPr>
          <p:cNvSpPr/>
          <p:nvPr/>
        </p:nvSpPr>
        <p:spPr>
          <a:xfrm>
            <a:off x="5686209" y="2131233"/>
            <a:ext cx="1662821" cy="239607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A4CD96-A52E-779A-13CF-629D79FC06E0}"/>
              </a:ext>
            </a:extLst>
          </p:cNvPr>
          <p:cNvSpPr/>
          <p:nvPr/>
        </p:nvSpPr>
        <p:spPr>
          <a:xfrm>
            <a:off x="8219901" y="2099636"/>
            <a:ext cx="1662821" cy="239607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6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A2BBA-0D29-08C5-8A42-1F018C7A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157A9-1FF8-C97F-E5FE-EB5F06FCE387}"/>
              </a:ext>
            </a:extLst>
          </p:cNvPr>
          <p:cNvSpPr txBox="1"/>
          <p:nvPr/>
        </p:nvSpPr>
        <p:spPr>
          <a:xfrm>
            <a:off x="38100" y="1098583"/>
            <a:ext cx="12116055" cy="617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It is also known as learning from trials and errors.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92118-57C9-9CEF-961B-EAAD3C0AEB64}"/>
              </a:ext>
            </a:extLst>
          </p:cNvPr>
          <p:cNvSpPr txBox="1"/>
          <p:nvPr/>
        </p:nvSpPr>
        <p:spPr>
          <a:xfrm>
            <a:off x="1152790" y="227542"/>
            <a:ext cx="995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reinforcement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D0891-EED6-9E52-9700-D37CD8A1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59" y="2709619"/>
            <a:ext cx="1449152" cy="2197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F7EB37-D4DE-152D-C113-F21C8215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299" y="2096237"/>
            <a:ext cx="2197101" cy="3178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0E2FD7-FECE-89C4-C8A5-6E96A84DA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104" y="2774346"/>
            <a:ext cx="2197101" cy="584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3DC088-A491-CF17-6C79-C606C7327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097" y="3408354"/>
            <a:ext cx="2010113" cy="560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234661-798F-776C-1C9B-D2F264651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097" y="4110671"/>
            <a:ext cx="2010113" cy="5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A2BBA-0D29-08C5-8A42-1F018C7A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157A9-1FF8-C97F-E5FE-EB5F06FCE387}"/>
              </a:ext>
            </a:extLst>
          </p:cNvPr>
          <p:cNvSpPr txBox="1"/>
          <p:nvPr/>
        </p:nvSpPr>
        <p:spPr>
          <a:xfrm>
            <a:off x="38100" y="1098583"/>
            <a:ext cx="12116055" cy="617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Baby learn from the trials and errors.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92118-57C9-9CEF-961B-EAAD3C0AEB64}"/>
              </a:ext>
            </a:extLst>
          </p:cNvPr>
          <p:cNvSpPr txBox="1"/>
          <p:nvPr/>
        </p:nvSpPr>
        <p:spPr>
          <a:xfrm>
            <a:off x="1152790" y="227542"/>
            <a:ext cx="995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reinforcement learning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A3443-1499-CAEA-B73B-91B222C3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63" y="2628522"/>
            <a:ext cx="1231254" cy="21090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15C6FE-E87C-8400-3B57-79E6E976E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958" y="2027962"/>
            <a:ext cx="1797803" cy="12011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5220B-29F7-15D5-0A63-B1DF3AFB4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346" y="2210067"/>
            <a:ext cx="836908" cy="8369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9A632F-4376-4821-D971-7CE8C7AF6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999" y="2001451"/>
            <a:ext cx="1270861" cy="12541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DEBDB2-AFA8-3246-7600-0B9F56328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788" y="3903895"/>
            <a:ext cx="1479702" cy="13603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B24B5B-1D86-7C81-1479-0B55630CD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3346" y="4120355"/>
            <a:ext cx="927992" cy="8396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A83729-A51E-B24E-1722-B06C6DF4F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5999" y="3776429"/>
            <a:ext cx="1270861" cy="14878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10AF5BE-BF64-54E9-67C9-EA8A7B4F866D}"/>
              </a:ext>
            </a:extLst>
          </p:cNvPr>
          <p:cNvSpPr txBox="1"/>
          <p:nvPr/>
        </p:nvSpPr>
        <p:spPr>
          <a:xfrm>
            <a:off x="9693704" y="2366910"/>
            <a:ext cx="2577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Punishment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871C24-0238-3692-9228-F6F76D87710C}"/>
              </a:ext>
            </a:extLst>
          </p:cNvPr>
          <p:cNvSpPr txBox="1"/>
          <p:nvPr/>
        </p:nvSpPr>
        <p:spPr>
          <a:xfrm>
            <a:off x="9800271" y="4214395"/>
            <a:ext cx="2577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708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EBAE9-EB2E-14C6-B03C-75011EE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EEE26-E89F-F52B-EC39-742D40E02119}"/>
              </a:ext>
            </a:extLst>
          </p:cNvPr>
          <p:cNvSpPr txBox="1"/>
          <p:nvPr/>
        </p:nvSpPr>
        <p:spPr>
          <a:xfrm>
            <a:off x="3235568" y="419543"/>
            <a:ext cx="5720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BBD92-1824-6611-0AE6-1A3D43E4727F}"/>
              </a:ext>
            </a:extLst>
          </p:cNvPr>
          <p:cNvSpPr txBox="1"/>
          <p:nvPr/>
        </p:nvSpPr>
        <p:spPr>
          <a:xfrm>
            <a:off x="90312" y="1917203"/>
            <a:ext cx="12022666" cy="3694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Machine learning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 a branch of artificial intelligence, is about the construction and study of systems that can learn from data.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Machine Learning can impower computers learn and behave more intelligently.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Machine learning explore algorithms/build model: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 Learn from data.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Use the model for prediction, decision making or solving some task. </a:t>
            </a:r>
          </a:p>
        </p:txBody>
      </p:sp>
    </p:spTree>
    <p:extLst>
      <p:ext uri="{BB962C8B-B14F-4D97-AF65-F5344CB8AC3E}">
        <p14:creationId xmlns:p14="http://schemas.microsoft.com/office/powerpoint/2010/main" val="408249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EE669-0E4E-5E5F-5031-D1E2F42C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253A4-4B43-0BD0-CED6-77116D616521}"/>
              </a:ext>
            </a:extLst>
          </p:cNvPr>
          <p:cNvSpPr txBox="1"/>
          <p:nvPr/>
        </p:nvSpPr>
        <p:spPr>
          <a:xfrm>
            <a:off x="3235568" y="419543"/>
            <a:ext cx="5720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machine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53E1F-B40B-6E19-7E48-D3D124F9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9" y="2736014"/>
            <a:ext cx="1245940" cy="21324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E0D9CC-2D13-7E13-876B-C3BB722A8197}"/>
              </a:ext>
            </a:extLst>
          </p:cNvPr>
          <p:cNvSpPr txBox="1"/>
          <p:nvPr/>
        </p:nvSpPr>
        <p:spPr>
          <a:xfrm>
            <a:off x="1571012" y="3370168"/>
            <a:ext cx="4864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IN" sz="4800" dirty="0">
              <a:latin typeface="Bookman Old Style" panose="020506040505050202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BA55E6-DBA6-AD0F-15D8-CACF4EB94764}"/>
              </a:ext>
            </a:extLst>
          </p:cNvPr>
          <p:cNvGrpSpPr/>
          <p:nvPr/>
        </p:nvGrpSpPr>
        <p:grpSpPr>
          <a:xfrm>
            <a:off x="2357580" y="1977326"/>
            <a:ext cx="1549831" cy="4042475"/>
            <a:chOff x="2374900" y="2134029"/>
            <a:chExt cx="1549831" cy="40424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2FA6593-7F7C-4E43-8B6A-AFBC700D4E93}"/>
                </a:ext>
              </a:extLst>
            </p:cNvPr>
            <p:cNvSpPr/>
            <p:nvPr/>
          </p:nvSpPr>
          <p:spPr>
            <a:xfrm>
              <a:off x="2374900" y="2134029"/>
              <a:ext cx="1549831" cy="4042475"/>
            </a:xfrm>
            <a:prstGeom prst="roundRect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3969807-4607-6EEC-2AED-B5DE5C749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8671" y="2300636"/>
              <a:ext cx="1067502" cy="74541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C05933D-8ADD-E885-D7A1-2BF70B61A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8670" y="3269281"/>
              <a:ext cx="1071958" cy="67308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1BA2668-CF59-B0EF-C594-55DEFC164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8670" y="5219928"/>
              <a:ext cx="1071958" cy="6919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13122CA-DBDF-234D-5BCA-05A7065D4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93127" y="4064861"/>
              <a:ext cx="1067501" cy="922626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089BD38-0B0E-6837-2399-27A399701A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714" y="2947206"/>
            <a:ext cx="1815940" cy="1815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ABF400F-FF66-861D-7D38-2D7FB125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9157" y="1941416"/>
            <a:ext cx="1389887" cy="1371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75270E-EEEF-BBDD-27F1-057234AE8A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5057" y="3363002"/>
            <a:ext cx="1389887" cy="13898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A584641-CF3C-8679-88DD-0C2D468CEC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8866" y="4763146"/>
            <a:ext cx="1389887" cy="13898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99A875-A3D4-C3E2-16BF-4BA9CA2770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09193" y="2521741"/>
            <a:ext cx="1716107" cy="24496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FF447E0-743F-B8EE-CC9B-17DED2127823}"/>
              </a:ext>
            </a:extLst>
          </p:cNvPr>
          <p:cNvSpPr txBox="1"/>
          <p:nvPr/>
        </p:nvSpPr>
        <p:spPr>
          <a:xfrm>
            <a:off x="4168563" y="3429000"/>
            <a:ext cx="4864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IN" sz="4800" dirty="0">
              <a:latin typeface="Bookman Old Style" panose="0205060405050502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158C47-03BE-B526-582F-C8F98CC1438D}"/>
              </a:ext>
            </a:extLst>
          </p:cNvPr>
          <p:cNvSpPr txBox="1"/>
          <p:nvPr/>
        </p:nvSpPr>
        <p:spPr>
          <a:xfrm>
            <a:off x="7027161" y="3428999"/>
            <a:ext cx="4864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IN" sz="4800" dirty="0">
              <a:latin typeface="Bookman Old Style" panose="0205060405050502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B9EEAA-F375-0AF2-66E1-D48B26B9FF18}"/>
              </a:ext>
            </a:extLst>
          </p:cNvPr>
          <p:cNvSpPr txBox="1"/>
          <p:nvPr/>
        </p:nvSpPr>
        <p:spPr>
          <a:xfrm>
            <a:off x="9511991" y="3428998"/>
            <a:ext cx="4864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IN" sz="4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2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025EB-271B-8748-0EB3-3EE3A43C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32577-34EB-30F9-945E-712EC5067F94}"/>
              </a:ext>
            </a:extLst>
          </p:cNvPr>
          <p:cNvSpPr txBox="1"/>
          <p:nvPr/>
        </p:nvSpPr>
        <p:spPr>
          <a:xfrm>
            <a:off x="3235568" y="419543"/>
            <a:ext cx="5720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15C19-276F-08F7-E8F3-D0420C26E9EF}"/>
              </a:ext>
            </a:extLst>
          </p:cNvPr>
          <p:cNvSpPr txBox="1"/>
          <p:nvPr/>
        </p:nvSpPr>
        <p:spPr>
          <a:xfrm>
            <a:off x="90312" y="1781735"/>
            <a:ext cx="12022666" cy="4310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For example, a machine learning system could be trained on email messages to learn to distinguish between spam and non-spam messages. After learning, it can then be used to classify new email messages into spam and non-spam folders. 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There is a wide variety of machine learning tasks and successful applications. </a:t>
            </a:r>
            <a: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Optical character recognition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, in which printed characters are recognized automatically based on previous examples, is a classic example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5539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8386-D77B-F2B4-49FC-79A0551B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9D7F1-1338-7A30-6514-868DF7EE151F}"/>
              </a:ext>
            </a:extLst>
          </p:cNvPr>
          <p:cNvSpPr txBox="1"/>
          <p:nvPr/>
        </p:nvSpPr>
        <p:spPr>
          <a:xfrm>
            <a:off x="3046771" y="384714"/>
            <a:ext cx="6098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Real life examples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F25CCC-3B3A-40CA-A487-D4EEC7B533E3}"/>
              </a:ext>
            </a:extLst>
          </p:cNvPr>
          <p:cNvGrpSpPr/>
          <p:nvPr/>
        </p:nvGrpSpPr>
        <p:grpSpPr>
          <a:xfrm>
            <a:off x="92092" y="2001694"/>
            <a:ext cx="5575023" cy="4079816"/>
            <a:chOff x="222703" y="1632362"/>
            <a:chExt cx="6255431" cy="452983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A7BFEAD-8BB1-605D-B8B7-611BF5B26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2703" y="1632362"/>
              <a:ext cx="6255431" cy="4529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B58591-4C4E-C327-8C5C-96669ACD8299}"/>
                </a:ext>
              </a:extLst>
            </p:cNvPr>
            <p:cNvSpPr txBox="1"/>
            <p:nvPr/>
          </p:nvSpPr>
          <p:spPr>
            <a:xfrm>
              <a:off x="912858" y="5589056"/>
              <a:ext cx="56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3888FA-B4D7-EACD-1622-F711185A7F13}"/>
              </a:ext>
            </a:extLst>
          </p:cNvPr>
          <p:cNvGrpSpPr/>
          <p:nvPr/>
        </p:nvGrpSpPr>
        <p:grpSpPr>
          <a:xfrm>
            <a:off x="6960703" y="2001694"/>
            <a:ext cx="4326719" cy="1779910"/>
            <a:chOff x="6857689" y="1154155"/>
            <a:chExt cx="5111608" cy="2143140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FDF7D258-818B-C9A8-1057-55657BA71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68703" y="1154155"/>
              <a:ext cx="4500594" cy="2143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187673-5F41-7FC6-1398-C83B1373409E}"/>
                </a:ext>
              </a:extLst>
            </p:cNvPr>
            <p:cNvSpPr txBox="1"/>
            <p:nvPr/>
          </p:nvSpPr>
          <p:spPr>
            <a:xfrm>
              <a:off x="6857689" y="2225725"/>
              <a:ext cx="56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9B5DF3-6303-B539-A152-A0EBEECD7348}"/>
              </a:ext>
            </a:extLst>
          </p:cNvPr>
          <p:cNvGrpSpPr/>
          <p:nvPr/>
        </p:nvGrpSpPr>
        <p:grpSpPr>
          <a:xfrm>
            <a:off x="6960082" y="4002164"/>
            <a:ext cx="4327340" cy="2039200"/>
            <a:chOff x="6960082" y="4002164"/>
            <a:chExt cx="4327340" cy="20392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03B17D-566D-1055-DD03-6CBBE0B45923}"/>
                </a:ext>
              </a:extLst>
            </p:cNvPr>
            <p:cNvSpPr txBox="1"/>
            <p:nvPr/>
          </p:nvSpPr>
          <p:spPr>
            <a:xfrm>
              <a:off x="6960082" y="4849354"/>
              <a:ext cx="478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3</a:t>
              </a:r>
            </a:p>
          </p:txBody>
        </p:sp>
        <p:pic>
          <p:nvPicPr>
            <p:cNvPr id="2" name="Online Media 1" title="Full Self-Driving">
              <a:hlinkClick r:id="" action="ppaction://media"/>
              <a:extLst>
                <a:ext uri="{FF2B5EF4-FFF2-40B4-BE49-F238E27FC236}">
                  <a16:creationId xmlns:a16="http://schemas.microsoft.com/office/drawing/2014/main" id="{5578DD46-98B1-BD21-DA9A-A456A9B82BD0}"/>
                </a:ext>
              </a:extLst>
            </p:cNvPr>
            <p:cNvPicPr>
              <a:picLocks noRot="1" noChangeAspect="1"/>
            </p:cNvPicPr>
            <p:nvPr>
              <a:videoFile r:link="rId1"/>
            </p:nvPr>
          </p:nvPicPr>
          <p:blipFill>
            <a:blip r:embed="rId5"/>
            <a:stretch>
              <a:fillRect/>
            </a:stretch>
          </p:blipFill>
          <p:spPr>
            <a:xfrm>
              <a:off x="7477896" y="4002164"/>
              <a:ext cx="3809526" cy="203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573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78C15-EF67-675A-8614-31971EAA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73EE4-93CF-3D7B-E7F4-77867BA4ADA3}"/>
              </a:ext>
            </a:extLst>
          </p:cNvPr>
          <p:cNvSpPr txBox="1"/>
          <p:nvPr/>
        </p:nvSpPr>
        <p:spPr>
          <a:xfrm>
            <a:off x="1477634" y="310955"/>
            <a:ext cx="10046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Application of machine learning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D6BDE0-F6F7-4C5E-7795-25B04A41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0665" y="1924002"/>
            <a:ext cx="7021688" cy="416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901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923ED-06B0-7A6D-5B6D-F0CF478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91B93-AA2C-8B6E-1459-21FAE80ED9C2}"/>
              </a:ext>
            </a:extLst>
          </p:cNvPr>
          <p:cNvSpPr txBox="1"/>
          <p:nvPr/>
        </p:nvSpPr>
        <p:spPr>
          <a:xfrm>
            <a:off x="1152790" y="227542"/>
            <a:ext cx="995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Types of machine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B53FF0-F7E5-75A2-A553-DFB55EABD788}"/>
              </a:ext>
            </a:extLst>
          </p:cNvPr>
          <p:cNvGrpSpPr/>
          <p:nvPr/>
        </p:nvGrpSpPr>
        <p:grpSpPr>
          <a:xfrm>
            <a:off x="1152790" y="2209800"/>
            <a:ext cx="9886418" cy="2794000"/>
            <a:chOff x="1152790" y="2209800"/>
            <a:chExt cx="9886418" cy="2794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752A12E-A274-C8D2-E015-476B0239C5DD}"/>
                </a:ext>
              </a:extLst>
            </p:cNvPr>
            <p:cNvGrpSpPr/>
            <p:nvPr/>
          </p:nvGrpSpPr>
          <p:grpSpPr>
            <a:xfrm>
              <a:off x="4674759" y="2209800"/>
              <a:ext cx="2908300" cy="876300"/>
              <a:chOff x="4674759" y="2209800"/>
              <a:chExt cx="2908300" cy="8763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AFC080F-C342-A38E-7344-4453AD78FC52}"/>
                  </a:ext>
                </a:extLst>
              </p:cNvPr>
              <p:cNvSpPr/>
              <p:nvPr/>
            </p:nvSpPr>
            <p:spPr>
              <a:xfrm>
                <a:off x="4674759" y="2209800"/>
                <a:ext cx="2908300" cy="8763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8741B0-351A-B64E-4857-4896D9D6F34B}"/>
                  </a:ext>
                </a:extLst>
              </p:cNvPr>
              <p:cNvSpPr txBox="1"/>
              <p:nvPr/>
            </p:nvSpPr>
            <p:spPr>
              <a:xfrm>
                <a:off x="4910466" y="2435195"/>
                <a:ext cx="24368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>
                    <a:latin typeface="Bookman Old Style" panose="02050604050505020204" pitchFamily="18" charset="0"/>
                  </a:rPr>
                  <a:t>Machine Learning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4FBA1F-0AC1-647F-3215-9B5508E97560}"/>
                </a:ext>
              </a:extLst>
            </p:cNvPr>
            <p:cNvGrpSpPr/>
            <p:nvPr/>
          </p:nvGrpSpPr>
          <p:grpSpPr>
            <a:xfrm>
              <a:off x="1152790" y="4127500"/>
              <a:ext cx="2908300" cy="876300"/>
              <a:chOff x="4674759" y="2209800"/>
              <a:chExt cx="2908300" cy="87630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98DDFE1-1D22-F566-B55F-7EC033EFA1F7}"/>
                  </a:ext>
                </a:extLst>
              </p:cNvPr>
              <p:cNvSpPr/>
              <p:nvPr/>
            </p:nvSpPr>
            <p:spPr>
              <a:xfrm>
                <a:off x="4674759" y="2209800"/>
                <a:ext cx="2908300" cy="8763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91BA31-F4B5-91F9-A943-0D553922B1E2}"/>
                  </a:ext>
                </a:extLst>
              </p:cNvPr>
              <p:cNvSpPr txBox="1"/>
              <p:nvPr/>
            </p:nvSpPr>
            <p:spPr>
              <a:xfrm>
                <a:off x="5304003" y="2294007"/>
                <a:ext cx="16498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000" dirty="0">
                    <a:latin typeface="Bookman Old Style" panose="02050604050505020204" pitchFamily="18" charset="0"/>
                  </a:rPr>
                  <a:t>Supervised </a:t>
                </a:r>
              </a:p>
              <a:p>
                <a:pPr algn="ctr"/>
                <a:r>
                  <a:rPr lang="en-IN" sz="2000" dirty="0">
                    <a:latin typeface="Bookman Old Style" panose="02050604050505020204" pitchFamily="18" charset="0"/>
                  </a:rPr>
                  <a:t>Learning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3B3319-6424-4158-63DB-F4B3C0BE1AFA}"/>
                </a:ext>
              </a:extLst>
            </p:cNvPr>
            <p:cNvGrpSpPr/>
            <p:nvPr/>
          </p:nvGrpSpPr>
          <p:grpSpPr>
            <a:xfrm>
              <a:off x="4641849" y="4127500"/>
              <a:ext cx="2908300" cy="876300"/>
              <a:chOff x="4674759" y="2209800"/>
              <a:chExt cx="2908300" cy="87630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A600019-8E98-A3F0-9A85-A8D7CE3658B7}"/>
                  </a:ext>
                </a:extLst>
              </p:cNvPr>
              <p:cNvSpPr/>
              <p:nvPr/>
            </p:nvSpPr>
            <p:spPr>
              <a:xfrm>
                <a:off x="4674759" y="2209800"/>
                <a:ext cx="2908300" cy="8763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34A3A6-7C11-8A3A-DB50-B9900F584462}"/>
                  </a:ext>
                </a:extLst>
              </p:cNvPr>
              <p:cNvSpPr txBox="1"/>
              <p:nvPr/>
            </p:nvSpPr>
            <p:spPr>
              <a:xfrm>
                <a:off x="5170201" y="2294007"/>
                <a:ext cx="19832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000" dirty="0">
                    <a:latin typeface="Bookman Old Style" panose="02050604050505020204" pitchFamily="18" charset="0"/>
                  </a:rPr>
                  <a:t>Unsupervised </a:t>
                </a:r>
              </a:p>
              <a:p>
                <a:pPr algn="ctr"/>
                <a:r>
                  <a:rPr lang="en-IN" sz="2000" dirty="0">
                    <a:latin typeface="Bookman Old Style" panose="02050604050505020204" pitchFamily="18" charset="0"/>
                  </a:rPr>
                  <a:t>Learning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FA5115D-D736-1410-28C1-FBF04D4C1786}"/>
                </a:ext>
              </a:extLst>
            </p:cNvPr>
            <p:cNvGrpSpPr/>
            <p:nvPr/>
          </p:nvGrpSpPr>
          <p:grpSpPr>
            <a:xfrm>
              <a:off x="8130908" y="4114800"/>
              <a:ext cx="2908300" cy="876300"/>
              <a:chOff x="4674759" y="2209800"/>
              <a:chExt cx="2908300" cy="87630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A8DA144-377B-5DE2-CCB8-7EDFAB7B5EB0}"/>
                  </a:ext>
                </a:extLst>
              </p:cNvPr>
              <p:cNvSpPr/>
              <p:nvPr/>
            </p:nvSpPr>
            <p:spPr>
              <a:xfrm>
                <a:off x="4674759" y="2209800"/>
                <a:ext cx="2908300" cy="8763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8E97274-FB41-A0A8-8CFB-77258506C9BE}"/>
                  </a:ext>
                </a:extLst>
              </p:cNvPr>
              <p:cNvSpPr txBox="1"/>
              <p:nvPr/>
            </p:nvSpPr>
            <p:spPr>
              <a:xfrm>
                <a:off x="5131680" y="2306707"/>
                <a:ext cx="199445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000" dirty="0">
                    <a:latin typeface="Bookman Old Style" panose="02050604050505020204" pitchFamily="18" charset="0"/>
                  </a:rPr>
                  <a:t>Reinforcement</a:t>
                </a:r>
              </a:p>
              <a:p>
                <a:pPr algn="ctr"/>
                <a:r>
                  <a:rPr lang="en-IN" sz="2000" dirty="0">
                    <a:latin typeface="Bookman Old Style" panose="02050604050505020204" pitchFamily="18" charset="0"/>
                  </a:rPr>
                  <a:t>Learning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330184-2734-EA75-BA1E-046579D4544C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6128908" y="3086100"/>
              <a:ext cx="1" cy="1028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2917B47D-47A6-2CEA-1DBE-2638F3525AC7}"/>
                </a:ext>
              </a:extLst>
            </p:cNvPr>
            <p:cNvCxnSpPr>
              <a:endCxn id="14" idx="0"/>
            </p:cNvCxnSpPr>
            <p:nvPr/>
          </p:nvCxnSpPr>
          <p:spPr>
            <a:xfrm rot="10800000" flipV="1">
              <a:off x="2606940" y="3600450"/>
              <a:ext cx="3521968" cy="52705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F57E8A85-E394-3076-6B52-27853511D641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6128908" y="3600450"/>
              <a:ext cx="3456150" cy="51435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44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A2BBA-0D29-08C5-8A42-1F018C7A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157A9-1FF8-C97F-E5FE-EB5F06FCE387}"/>
              </a:ext>
            </a:extLst>
          </p:cNvPr>
          <p:cNvSpPr txBox="1"/>
          <p:nvPr/>
        </p:nvSpPr>
        <p:spPr>
          <a:xfrm>
            <a:off x="75945" y="2584429"/>
            <a:ext cx="12116055" cy="2463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In supervised learning, we need something called a Labelled Training Dataset.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In supervised learning, a labeled training dataset with the correct responses is provided, and based on this training dataset, the algorithm generalizes to respond correctly to all possible inputs.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92118-57C9-9CEF-961B-EAAD3C0AEB64}"/>
              </a:ext>
            </a:extLst>
          </p:cNvPr>
          <p:cNvSpPr txBox="1"/>
          <p:nvPr/>
        </p:nvSpPr>
        <p:spPr>
          <a:xfrm>
            <a:off x="1152790" y="227542"/>
            <a:ext cx="995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12237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8D256-32CE-79C9-B440-CC56048A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27019-4EE2-B3C5-3BB6-33B8CD5E85DE}"/>
              </a:ext>
            </a:extLst>
          </p:cNvPr>
          <p:cNvSpPr txBox="1"/>
          <p:nvPr/>
        </p:nvSpPr>
        <p:spPr>
          <a:xfrm>
            <a:off x="1152790" y="227542"/>
            <a:ext cx="995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C00000"/>
                </a:solidFill>
                <a:latin typeface="Stencil" panose="040409050D0802020404" pitchFamily="82" charset="0"/>
              </a:rPr>
              <a:t>Supervised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D5178-3196-9A25-C3B9-EF377C1743EA}"/>
              </a:ext>
            </a:extLst>
          </p:cNvPr>
          <p:cNvSpPr txBox="1"/>
          <p:nvPr/>
        </p:nvSpPr>
        <p:spPr>
          <a:xfrm>
            <a:off x="9810753" y="3416298"/>
            <a:ext cx="4864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IN" sz="4800" dirty="0">
              <a:latin typeface="Bookman Old Style" panose="020506040505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205349-1355-6D94-790F-C9D1BDAAD23B}"/>
              </a:ext>
            </a:extLst>
          </p:cNvPr>
          <p:cNvSpPr txBox="1"/>
          <p:nvPr/>
        </p:nvSpPr>
        <p:spPr>
          <a:xfrm>
            <a:off x="3456504" y="3479959"/>
            <a:ext cx="4864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IN" sz="4800" dirty="0">
              <a:latin typeface="Bookman Old Style" panose="0205060405050502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CC7DEC-2503-672D-6B99-0CDEE1E6E26F}"/>
              </a:ext>
            </a:extLst>
          </p:cNvPr>
          <p:cNvSpPr txBox="1"/>
          <p:nvPr/>
        </p:nvSpPr>
        <p:spPr>
          <a:xfrm>
            <a:off x="3263900" y="3335033"/>
            <a:ext cx="33773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Training </a:t>
            </a:r>
          </a:p>
          <a:p>
            <a:pPr algn="ctr"/>
            <a:r>
              <a:rPr lang="en-IN" sz="2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Dataset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C726E4-B585-F644-93D2-181A6B8BB023}"/>
              </a:ext>
            </a:extLst>
          </p:cNvPr>
          <p:cNvGrpSpPr/>
          <p:nvPr/>
        </p:nvGrpSpPr>
        <p:grpSpPr>
          <a:xfrm>
            <a:off x="249380" y="1888426"/>
            <a:ext cx="3014520" cy="4182174"/>
            <a:chOff x="249380" y="1888426"/>
            <a:chExt cx="3014520" cy="41821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999EAA-946D-7D5E-2FF5-B0C384AE33C0}"/>
                </a:ext>
              </a:extLst>
            </p:cNvPr>
            <p:cNvGrpSpPr/>
            <p:nvPr/>
          </p:nvGrpSpPr>
          <p:grpSpPr>
            <a:xfrm>
              <a:off x="249380" y="1888426"/>
              <a:ext cx="3014520" cy="4182174"/>
              <a:chOff x="249380" y="1888426"/>
              <a:chExt cx="3014520" cy="418217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283FCC7-C759-B69A-160E-211A039E32ED}"/>
                  </a:ext>
                </a:extLst>
              </p:cNvPr>
              <p:cNvSpPr/>
              <p:nvPr/>
            </p:nvSpPr>
            <p:spPr>
              <a:xfrm>
                <a:off x="249380" y="1888426"/>
                <a:ext cx="3014520" cy="4182174"/>
              </a:xfrm>
              <a:prstGeom prst="roundRect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80F455A-5D12-01B1-5B9D-F489944C9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151" y="2131233"/>
                <a:ext cx="1067502" cy="74541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81FDD48-EA2E-631F-DB52-7743E08C3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150" y="3099878"/>
                <a:ext cx="1071958" cy="673089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22BC35E-9AFE-B221-00C3-B883D7933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150" y="5050525"/>
                <a:ext cx="1071958" cy="6919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BA50A9E-3B9F-2E8D-5CE0-36C1D3D2E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607" y="3895458"/>
                <a:ext cx="1067501" cy="9226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4EA8C2-488F-F642-1BF3-B8A26107E47F}"/>
                  </a:ext>
                </a:extLst>
              </p:cNvPr>
              <p:cNvSpPr txBox="1"/>
              <p:nvPr/>
            </p:nvSpPr>
            <p:spPr>
              <a:xfrm>
                <a:off x="1717773" y="3527597"/>
                <a:ext cx="48641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4800" b="1" i="0" u="none" strike="noStrike" baseline="0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+</a:t>
                </a:r>
                <a:endParaRPr lang="en-IN" sz="4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D96334-6ACF-DAD6-95BE-E0AFD539BC2B}"/>
                  </a:ext>
                </a:extLst>
              </p:cNvPr>
              <p:cNvSpPr txBox="1"/>
              <p:nvPr/>
            </p:nvSpPr>
            <p:spPr>
              <a:xfrm>
                <a:off x="2260130" y="2349500"/>
                <a:ext cx="7807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CAR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FAB2A8-87EA-EF6A-9559-39D142EACE33}"/>
                  </a:ext>
                </a:extLst>
              </p:cNvPr>
              <p:cNvSpPr txBox="1"/>
              <p:nvPr/>
            </p:nvSpPr>
            <p:spPr>
              <a:xfrm>
                <a:off x="2260130" y="3236367"/>
                <a:ext cx="7807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CAR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F7C47C-CEB5-0A61-BD50-F41002359ACC}"/>
                  </a:ext>
                </a:extLst>
              </p:cNvPr>
              <p:cNvSpPr txBox="1"/>
              <p:nvPr/>
            </p:nvSpPr>
            <p:spPr>
              <a:xfrm>
                <a:off x="2149072" y="4309566"/>
                <a:ext cx="9267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BIKE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4946E1-DB90-B4C4-F3AC-E71592240DC1}"/>
                  </a:ext>
                </a:extLst>
              </p:cNvPr>
              <p:cNvSpPr txBox="1"/>
              <p:nvPr/>
            </p:nvSpPr>
            <p:spPr>
              <a:xfrm>
                <a:off x="2187118" y="5156108"/>
                <a:ext cx="9267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BIKE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EF750D-E36A-8941-19BC-E13CDD5FE2B7}"/>
                </a:ext>
              </a:extLst>
            </p:cNvPr>
            <p:cNvSpPr txBox="1"/>
            <p:nvPr/>
          </p:nvSpPr>
          <p:spPr>
            <a:xfrm>
              <a:off x="530284" y="5716841"/>
              <a:ext cx="10675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Samples</a:t>
              </a:r>
              <a:endParaRPr lang="en-IN" sz="1600" dirty="0">
                <a:latin typeface="Bookman Old Style" panose="020506040505050202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4D6023-060E-88EB-CB90-B699B3ABDBBF}"/>
                </a:ext>
              </a:extLst>
            </p:cNvPr>
            <p:cNvSpPr txBox="1"/>
            <p:nvPr/>
          </p:nvSpPr>
          <p:spPr>
            <a:xfrm>
              <a:off x="2149072" y="5716841"/>
              <a:ext cx="87036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Labels</a:t>
              </a:r>
              <a:endParaRPr lang="en-IN" sz="1600" dirty="0">
                <a:latin typeface="Bookman Old Style" panose="02050604050505020204" pitchFamily="18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11897AA-CA61-C6F9-953D-F92E403A9608}"/>
              </a:ext>
            </a:extLst>
          </p:cNvPr>
          <p:cNvSpPr txBox="1"/>
          <p:nvPr/>
        </p:nvSpPr>
        <p:spPr>
          <a:xfrm>
            <a:off x="6220885" y="3461822"/>
            <a:ext cx="4056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f </a:t>
            </a:r>
            <a:r>
              <a:rPr lang="en-IN" sz="3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    ,        )</a:t>
            </a:r>
            <a:endParaRPr lang="en-IN" sz="3600" dirty="0">
              <a:latin typeface="Bookman Old Style" panose="020506040505050202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B1D77AC-2777-B3A5-EA41-ED5569C29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9084" y="3404882"/>
            <a:ext cx="1115878" cy="73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3ABC8E-FE7C-0330-CC62-E0B0C0AE24C5}"/>
              </a:ext>
            </a:extLst>
          </p:cNvPr>
          <p:cNvSpPr/>
          <p:nvPr/>
        </p:nvSpPr>
        <p:spPr>
          <a:xfrm>
            <a:off x="7479396" y="3535237"/>
            <a:ext cx="460197" cy="47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EDB63E-227A-4F04-E07E-4848D516290D}"/>
              </a:ext>
            </a:extLst>
          </p:cNvPr>
          <p:cNvSpPr txBox="1"/>
          <p:nvPr/>
        </p:nvSpPr>
        <p:spPr>
          <a:xfrm>
            <a:off x="10277284" y="3461822"/>
            <a:ext cx="1564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CAR</a:t>
            </a:r>
            <a:endParaRPr lang="en-IN" sz="3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8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3" grpId="0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 PPT Template</Template>
  <TotalTime>281</TotalTime>
  <Words>402</Words>
  <Application>Microsoft Office PowerPoint</Application>
  <PresentationFormat>Widescreen</PresentationFormat>
  <Paragraphs>90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Gill Sans MT</vt:lpstr>
      <vt:lpstr>Stencil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Babu T</dc:creator>
  <cp:lastModifiedBy>RATHIKINDI CHARAN TEJA</cp:lastModifiedBy>
  <cp:revision>48</cp:revision>
  <dcterms:created xsi:type="dcterms:W3CDTF">2023-05-06T03:47:00Z</dcterms:created>
  <dcterms:modified xsi:type="dcterms:W3CDTF">2024-11-19T04:51:27Z</dcterms:modified>
</cp:coreProperties>
</file>