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handoutMasterIdLst>
    <p:handoutMasterId r:id="rId12"/>
  </p:handoutMasterIdLst>
  <p:sldIdLst>
    <p:sldId id="303" r:id="rId2"/>
    <p:sldId id="304" r:id="rId3"/>
    <p:sldId id="345" r:id="rId4"/>
    <p:sldId id="346" r:id="rId5"/>
    <p:sldId id="305" r:id="rId6"/>
    <p:sldId id="348" r:id="rId7"/>
    <p:sldId id="354" r:id="rId8"/>
    <p:sldId id="347" r:id="rId9"/>
    <p:sldId id="34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80431A-DED1-452F-3EFE-11953F501A3F}" v="10" dt="2024-07-14T07:23:14.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60"/>
  </p:normalViewPr>
  <p:slideViewPr>
    <p:cSldViewPr snapToGrid="0">
      <p:cViewPr varScale="1">
        <p:scale>
          <a:sx n="82" d="100"/>
          <a:sy n="82"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K.Swathi" userId="S::dr.kswathi@kluniversity.in::ccdd9174-e0cd-4815-b0c6-8062f28da832" providerId="AD" clId="Web-{5E80431A-DED1-452F-3EFE-11953F501A3F}"/>
    <pc:docChg chg="modSld">
      <pc:chgData name="Dr.K.Swathi" userId="S::dr.kswathi@kluniversity.in::ccdd9174-e0cd-4815-b0c6-8062f28da832" providerId="AD" clId="Web-{5E80431A-DED1-452F-3EFE-11953F501A3F}" dt="2024-07-14T07:23:13.879" v="8" actId="14100"/>
      <pc:docMkLst>
        <pc:docMk/>
      </pc:docMkLst>
      <pc:sldChg chg="modSp">
        <pc:chgData name="Dr.K.Swathi" userId="S::dr.kswathi@kluniversity.in::ccdd9174-e0cd-4815-b0c6-8062f28da832" providerId="AD" clId="Web-{5E80431A-DED1-452F-3EFE-11953F501A3F}" dt="2024-07-14T07:23:13.879" v="8" actId="14100"/>
        <pc:sldMkLst>
          <pc:docMk/>
          <pc:sldMk cId="2503091" sldId="256"/>
        </pc:sldMkLst>
        <pc:spChg chg="mod">
          <ac:chgData name="Dr.K.Swathi" userId="S::dr.kswathi@kluniversity.in::ccdd9174-e0cd-4815-b0c6-8062f28da832" providerId="AD" clId="Web-{5E80431A-DED1-452F-3EFE-11953F501A3F}" dt="2024-07-14T07:23:13.879" v="8" actId="14100"/>
          <ac:spMkLst>
            <pc:docMk/>
            <pc:sldMk cId="2503091" sldId="256"/>
            <ac:spMk id="17" creationId="{354CEF15-9034-85A5-CB7D-1FD89B63699D}"/>
          </ac:spMkLst>
        </pc:spChg>
      </pc:sldChg>
    </pc:docChg>
  </pc:docChgLst>
  <pc:docChgLst>
    <pc:chgData name="Dr.K.Swathi" userId="S::dr.kswathi@kluniversity.in::ccdd9174-e0cd-4815-b0c6-8062f28da832" providerId="AD" clId="Web-{7A283275-EE4B-2E57-9EFD-E4A6BD1C3CEE}"/>
    <pc:docChg chg="modSld">
      <pc:chgData name="Dr.K.Swathi" userId="S::dr.kswathi@kluniversity.in::ccdd9174-e0cd-4815-b0c6-8062f28da832" providerId="AD" clId="Web-{7A283275-EE4B-2E57-9EFD-E4A6BD1C3CEE}" dt="2024-06-25T10:53:37.828" v="14" actId="20577"/>
      <pc:docMkLst>
        <pc:docMk/>
      </pc:docMkLst>
      <pc:sldChg chg="delSp">
        <pc:chgData name="Dr.K.Swathi" userId="S::dr.kswathi@kluniversity.in::ccdd9174-e0cd-4815-b0c6-8062f28da832" providerId="AD" clId="Web-{7A283275-EE4B-2E57-9EFD-E4A6BD1C3CEE}" dt="2024-06-25T08:33:04.109" v="0"/>
        <pc:sldMkLst>
          <pc:docMk/>
          <pc:sldMk cId="2503091" sldId="256"/>
        </pc:sldMkLst>
        <pc:spChg chg="del">
          <ac:chgData name="Dr.K.Swathi" userId="S::dr.kswathi@kluniversity.in::ccdd9174-e0cd-4815-b0c6-8062f28da832" providerId="AD" clId="Web-{7A283275-EE4B-2E57-9EFD-E4A6BD1C3CEE}" dt="2024-06-25T08:33:04.109" v="0"/>
          <ac:spMkLst>
            <pc:docMk/>
            <pc:sldMk cId="2503091" sldId="256"/>
            <ac:spMk id="16" creationId="{4142DBF5-5A4A-38C7-8CB4-3E526BD9C289}"/>
          </ac:spMkLst>
        </pc:spChg>
      </pc:sldChg>
      <pc:sldChg chg="modSp">
        <pc:chgData name="Dr.K.Swathi" userId="S::dr.kswathi@kluniversity.in::ccdd9174-e0cd-4815-b0c6-8062f28da832" providerId="AD" clId="Web-{7A283275-EE4B-2E57-9EFD-E4A6BD1C3CEE}" dt="2024-06-25T10:53:37.828" v="14" actId="20577"/>
        <pc:sldMkLst>
          <pc:docMk/>
          <pc:sldMk cId="3216971774" sldId="272"/>
        </pc:sldMkLst>
        <pc:spChg chg="mod">
          <ac:chgData name="Dr.K.Swathi" userId="S::dr.kswathi@kluniversity.in::ccdd9174-e0cd-4815-b0c6-8062f28da832" providerId="AD" clId="Web-{7A283275-EE4B-2E57-9EFD-E4A6BD1C3CEE}" dt="2024-06-25T10:53:37.828" v="14" actId="20577"/>
          <ac:spMkLst>
            <pc:docMk/>
            <pc:sldMk cId="3216971774" sldId="272"/>
            <ac:spMk id="9" creationId="{6E6B851D-E3B7-B4A7-1A0D-AAE8B32E74F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19-11-2024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19-11-2024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ciencedirect.com/topics/engineering/multiclass-classific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AEBAE9-EB2E-14C6-B03C-75011EEA9EE3}"/>
              </a:ext>
            </a:extLst>
          </p:cNvPr>
          <p:cNvSpPr>
            <a:spLocks noGrp="1"/>
          </p:cNvSpPr>
          <p:nvPr>
            <p:ph type="sldNum" sz="quarter" idx="12"/>
          </p:nvPr>
        </p:nvSpPr>
        <p:spPr/>
        <p:txBody>
          <a:bodyPr/>
          <a:lstStyle/>
          <a:p>
            <a:fld id="{CBABCCC1-BF11-4F37-963E-1BCD5B23FD72}" type="slidenum">
              <a:rPr lang="en-IN" smtClean="0"/>
              <a:t>1</a:t>
            </a:fld>
            <a:endParaRPr lang="en-IN"/>
          </a:p>
        </p:txBody>
      </p:sp>
      <p:sp>
        <p:nvSpPr>
          <p:cNvPr id="8" name="TextBox 7">
            <a:extLst>
              <a:ext uri="{FF2B5EF4-FFF2-40B4-BE49-F238E27FC236}">
                <a16:creationId xmlns:a16="http://schemas.microsoft.com/office/drawing/2014/main" id="{269BBD92-1824-6611-0AE6-1A3D43E4727F}"/>
              </a:ext>
            </a:extLst>
          </p:cNvPr>
          <p:cNvSpPr txBox="1"/>
          <p:nvPr/>
        </p:nvSpPr>
        <p:spPr>
          <a:xfrm>
            <a:off x="141483" y="2254618"/>
            <a:ext cx="11909031" cy="2062103"/>
          </a:xfrm>
          <a:prstGeom prst="rect">
            <a:avLst/>
          </a:prstGeom>
          <a:noFill/>
        </p:spPr>
        <p:txBody>
          <a:bodyPr wrap="square">
            <a:spAutoFit/>
          </a:bodyPr>
          <a:lstStyle/>
          <a:p>
            <a:pPr marL="514350" indent="-514350" algn="just">
              <a:buAutoNum type="arabicPeriod"/>
            </a:pPr>
            <a:r>
              <a:rPr lang="en-US" sz="3200" dirty="0"/>
              <a:t>In this session we are going to learn about basic concept of </a:t>
            </a:r>
            <a:r>
              <a:rPr lang="en-US" sz="3200" b="1" dirty="0"/>
              <a:t>Performance metrics:</a:t>
            </a:r>
            <a:r>
              <a:rPr lang="en-US" sz="3200" dirty="0"/>
              <a:t> Confusion matrix, Accuracy, F-score, Precession and Recall.</a:t>
            </a:r>
          </a:p>
          <a:p>
            <a:pPr marL="514350" indent="-514350" algn="just">
              <a:buAutoNum type="arabicPeriod"/>
            </a:pPr>
            <a:r>
              <a:rPr lang="en-US" sz="3200" dirty="0"/>
              <a:t>Discussion about Numerical Formula based on above topic.</a:t>
            </a:r>
          </a:p>
        </p:txBody>
      </p:sp>
      <p:sp>
        <p:nvSpPr>
          <p:cNvPr id="6" name="Rounded Rectangle 17">
            <a:extLst>
              <a:ext uri="{FF2B5EF4-FFF2-40B4-BE49-F238E27FC236}">
                <a16:creationId xmlns:a16="http://schemas.microsoft.com/office/drawing/2014/main" id="{9EB8A4A0-26E8-41C7-BE65-3B55B361B40D}"/>
              </a:ext>
            </a:extLst>
          </p:cNvPr>
          <p:cNvSpPr/>
          <p:nvPr/>
        </p:nvSpPr>
        <p:spPr>
          <a:xfrm>
            <a:off x="2724851" y="671269"/>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INTRODUCTION </a:t>
            </a:r>
          </a:p>
        </p:txBody>
      </p:sp>
    </p:spTree>
    <p:extLst>
      <p:ext uri="{BB962C8B-B14F-4D97-AF65-F5344CB8AC3E}">
        <p14:creationId xmlns:p14="http://schemas.microsoft.com/office/powerpoint/2010/main" val="1807738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AEBAE9-EB2E-14C6-B03C-75011EEA9EE3}"/>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6" name="Rounded Rectangle 17">
            <a:extLst>
              <a:ext uri="{FF2B5EF4-FFF2-40B4-BE49-F238E27FC236}">
                <a16:creationId xmlns:a16="http://schemas.microsoft.com/office/drawing/2014/main" id="{39DC903D-9003-4F3D-87E9-EE7D5BEB5D03}"/>
              </a:ext>
            </a:extLst>
          </p:cNvPr>
          <p:cNvSpPr/>
          <p:nvPr/>
        </p:nvSpPr>
        <p:spPr>
          <a:xfrm>
            <a:off x="2742133" y="45016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2" name="Content Placeholder 1"/>
          <p:cNvSpPr>
            <a:spLocks noGrp="1"/>
          </p:cNvSpPr>
          <p:nvPr>
            <p:ph idx="1"/>
          </p:nvPr>
        </p:nvSpPr>
        <p:spPr>
          <a:xfrm>
            <a:off x="264089" y="2059084"/>
            <a:ext cx="10852802" cy="3988058"/>
          </a:xfrm>
        </p:spPr>
        <p:txBody>
          <a:bodyPr>
            <a:noAutofit/>
          </a:bodyPr>
          <a:lstStyle/>
          <a:p>
            <a:pPr algn="just">
              <a:lnSpc>
                <a:spcPct val="150000"/>
              </a:lnSpc>
              <a:spcBef>
                <a:spcPts val="0"/>
              </a:spcBef>
            </a:pPr>
            <a:r>
              <a:rPr lang="en-US" dirty="0"/>
              <a:t>A confusion matrix is </a:t>
            </a:r>
            <a:r>
              <a:rPr lang="en-US" b="1" dirty="0"/>
              <a:t>a table that is used to define the performance of a classification algorithm</a:t>
            </a:r>
            <a:r>
              <a:rPr lang="en-US" dirty="0"/>
              <a:t>. </a:t>
            </a:r>
          </a:p>
          <a:p>
            <a:pPr algn="just">
              <a:lnSpc>
                <a:spcPct val="150000"/>
              </a:lnSpc>
              <a:spcBef>
                <a:spcPts val="0"/>
              </a:spcBef>
            </a:pPr>
            <a:r>
              <a:rPr lang="en-US" dirty="0"/>
              <a:t>A confusion matrix visualizes and summarizes the performance of a classification algorithm.</a:t>
            </a:r>
          </a:p>
          <a:p>
            <a:pPr algn="just">
              <a:lnSpc>
                <a:spcPct val="150000"/>
              </a:lnSpc>
              <a:spcBef>
                <a:spcPts val="0"/>
              </a:spcBef>
            </a:pPr>
            <a:r>
              <a:rPr lang="en-US" dirty="0"/>
              <a:t>Confusion matrix is a very popular measure used while solving classification problems. </a:t>
            </a:r>
          </a:p>
          <a:p>
            <a:pPr algn="just">
              <a:lnSpc>
                <a:spcPct val="150000"/>
              </a:lnSpc>
              <a:spcBef>
                <a:spcPts val="0"/>
              </a:spcBef>
            </a:pPr>
            <a:r>
              <a:rPr lang="en-US" dirty="0"/>
              <a:t>It can be applied to binary classification as well as for </a:t>
            </a:r>
            <a:r>
              <a:rPr lang="en-US" dirty="0">
                <a:hlinkClick r:id="rId2" tooltip="Learn more about multiclass classification from ScienceDirect's AI-generated Topic Pages"/>
              </a:rPr>
              <a:t>multiclass classification</a:t>
            </a:r>
            <a:r>
              <a:rPr lang="en-US" dirty="0"/>
              <a:t> problems.</a:t>
            </a:r>
          </a:p>
          <a:p>
            <a:pPr algn="just">
              <a:lnSpc>
                <a:spcPct val="150000"/>
              </a:lnSpc>
              <a:spcBef>
                <a:spcPts val="0"/>
              </a:spcBef>
            </a:pPr>
            <a:r>
              <a:rPr lang="en-US" dirty="0"/>
              <a:t>The confusion matrix was utilized for the performance evaluations of the methods used after the classification. For binary classification.</a:t>
            </a:r>
          </a:p>
          <a:p>
            <a:pPr algn="just">
              <a:lnSpc>
                <a:spcPct val="150000"/>
              </a:lnSpc>
              <a:spcBef>
                <a:spcPts val="0"/>
              </a:spcBef>
            </a:pPr>
            <a:r>
              <a:rPr lang="en-US" dirty="0"/>
              <a:t>It is </a:t>
            </a:r>
            <a:r>
              <a:rPr lang="en-US" dirty="0" err="1"/>
              <a:t>NxN</a:t>
            </a:r>
            <a:r>
              <a:rPr lang="en-US" dirty="0"/>
              <a:t> Matrix used for evaluating the performance of a given model . </a:t>
            </a:r>
          </a:p>
        </p:txBody>
      </p:sp>
    </p:spTree>
    <p:extLst>
      <p:ext uri="{BB962C8B-B14F-4D97-AF65-F5344CB8AC3E}">
        <p14:creationId xmlns:p14="http://schemas.microsoft.com/office/powerpoint/2010/main" val="39308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AEBAE9-EB2E-14C6-B03C-75011EEA9EE3}"/>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6" name="Rounded Rectangle 17">
            <a:extLst>
              <a:ext uri="{FF2B5EF4-FFF2-40B4-BE49-F238E27FC236}">
                <a16:creationId xmlns:a16="http://schemas.microsoft.com/office/drawing/2014/main" id="{39DC903D-9003-4F3D-87E9-EE7D5BEB5D03}"/>
              </a:ext>
            </a:extLst>
          </p:cNvPr>
          <p:cNvSpPr/>
          <p:nvPr/>
        </p:nvSpPr>
        <p:spPr>
          <a:xfrm>
            <a:off x="3522041" y="500764"/>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Confusion Matrix</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5" name="Content Placeholder 4"/>
          <p:cNvPicPr>
            <a:picLocks noGrp="1" noChangeAspect="1"/>
          </p:cNvPicPr>
          <p:nvPr>
            <p:ph idx="1"/>
          </p:nvPr>
        </p:nvPicPr>
        <p:blipFill>
          <a:blip r:embed="rId2"/>
          <a:stretch>
            <a:fillRect/>
          </a:stretch>
        </p:blipFill>
        <p:spPr>
          <a:xfrm>
            <a:off x="4142167" y="1864041"/>
            <a:ext cx="4961041" cy="3449638"/>
          </a:xfrm>
          <a:prstGeom prst="rect">
            <a:avLst/>
          </a:prstGeom>
        </p:spPr>
      </p:pic>
    </p:spTree>
    <p:extLst>
      <p:ext uri="{BB962C8B-B14F-4D97-AF65-F5344CB8AC3E}">
        <p14:creationId xmlns:p14="http://schemas.microsoft.com/office/powerpoint/2010/main" val="421432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AEBAE9-EB2E-14C6-B03C-75011EEA9EE3}"/>
              </a:ext>
            </a:extLst>
          </p:cNvPr>
          <p:cNvSpPr>
            <a:spLocks noGrp="1"/>
          </p:cNvSpPr>
          <p:nvPr>
            <p:ph type="sldNum" sz="quarter" idx="12"/>
          </p:nvPr>
        </p:nvSpPr>
        <p:spPr/>
        <p:txBody>
          <a:bodyPr/>
          <a:lstStyle/>
          <a:p>
            <a:fld id="{CBABCCC1-BF11-4F37-963E-1BCD5B23FD72}" type="slidenum">
              <a:rPr lang="en-IN" smtClean="0"/>
              <a:t>4</a:t>
            </a:fld>
            <a:endParaRPr lang="en-IN"/>
          </a:p>
        </p:txBody>
      </p:sp>
      <p:sp>
        <p:nvSpPr>
          <p:cNvPr id="6" name="Rounded Rectangle 17">
            <a:extLst>
              <a:ext uri="{FF2B5EF4-FFF2-40B4-BE49-F238E27FC236}">
                <a16:creationId xmlns:a16="http://schemas.microsoft.com/office/drawing/2014/main" id="{39DC903D-9003-4F3D-87E9-EE7D5BEB5D03}"/>
              </a:ext>
            </a:extLst>
          </p:cNvPr>
          <p:cNvSpPr/>
          <p:nvPr/>
        </p:nvSpPr>
        <p:spPr>
          <a:xfrm>
            <a:off x="3251585" y="384854"/>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Example-</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5" name="Content Placeholder 4"/>
          <p:cNvPicPr>
            <a:picLocks noGrp="1" noChangeAspect="1"/>
          </p:cNvPicPr>
          <p:nvPr>
            <p:ph idx="1"/>
          </p:nvPr>
        </p:nvPicPr>
        <p:blipFill>
          <a:blip r:embed="rId2"/>
          <a:stretch>
            <a:fillRect/>
          </a:stretch>
        </p:blipFill>
        <p:spPr>
          <a:xfrm>
            <a:off x="548640" y="953587"/>
            <a:ext cx="10829108" cy="4637315"/>
          </a:xfrm>
          <a:prstGeom prst="rect">
            <a:avLst/>
          </a:prstGeom>
        </p:spPr>
      </p:pic>
    </p:spTree>
    <p:extLst>
      <p:ext uri="{BB962C8B-B14F-4D97-AF65-F5344CB8AC3E}">
        <p14:creationId xmlns:p14="http://schemas.microsoft.com/office/powerpoint/2010/main" val="27375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6025EB-271B-8748-0EB3-3EE3A43CB07A}"/>
              </a:ext>
            </a:extLst>
          </p:cNvPr>
          <p:cNvSpPr>
            <a:spLocks noGrp="1"/>
          </p:cNvSpPr>
          <p:nvPr>
            <p:ph type="sldNum" sz="quarter" idx="12"/>
          </p:nvPr>
        </p:nvSpPr>
        <p:spPr/>
        <p:txBody>
          <a:bodyPr/>
          <a:lstStyle/>
          <a:p>
            <a:fld id="{CBABCCC1-BF11-4F37-963E-1BCD5B23FD72}" type="slidenum">
              <a:rPr lang="en-IN" smtClean="0"/>
              <a:t>5</a:t>
            </a:fld>
            <a:endParaRPr lang="en-IN"/>
          </a:p>
        </p:txBody>
      </p:sp>
      <p:sp>
        <p:nvSpPr>
          <p:cNvPr id="6" name="TextBox 5">
            <a:extLst>
              <a:ext uri="{FF2B5EF4-FFF2-40B4-BE49-F238E27FC236}">
                <a16:creationId xmlns:a16="http://schemas.microsoft.com/office/drawing/2014/main" id="{AAE15C19-276F-08F7-E8F3-D0420C26E9EF}"/>
              </a:ext>
            </a:extLst>
          </p:cNvPr>
          <p:cNvSpPr txBox="1"/>
          <p:nvPr/>
        </p:nvSpPr>
        <p:spPr>
          <a:xfrm>
            <a:off x="169334" y="865287"/>
            <a:ext cx="12022666" cy="5632311"/>
          </a:xfrm>
          <a:prstGeom prst="rect">
            <a:avLst/>
          </a:prstGeom>
          <a:noFill/>
        </p:spPr>
        <p:txBody>
          <a:bodyPr wrap="square">
            <a:spAutoFit/>
          </a:bodyPr>
          <a:lstStyle/>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r>
              <a:rPr lang="en-US" sz="2000" dirty="0"/>
              <a:t>It is one of the important parameters to determine the accuracy of the classification problems. It defines how often the model predicts the correct output. It can be calculated as the ratio of the number of correct predictions made by the classifier to all number of predictions made by the classifiers. The formula is given below.</a:t>
            </a:r>
          </a:p>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r>
              <a:rPr lang="en-US" sz="2000" dirty="0"/>
              <a:t>Accuracy=(80+100)/(80+15+5+100)</a:t>
            </a:r>
          </a:p>
          <a:p>
            <a:pPr marL="342900" indent="-342900" algn="just">
              <a:lnSpc>
                <a:spcPct val="150000"/>
              </a:lnSpc>
              <a:spcBef>
                <a:spcPts val="0"/>
              </a:spcBef>
              <a:buFont typeface="Arial" panose="020B0604020202020204" pitchFamily="34" charset="0"/>
              <a:buChar char="•"/>
            </a:pPr>
            <a:r>
              <a:rPr lang="en-US" sz="2000" dirty="0"/>
              <a:t>Accuracy=0.9</a:t>
            </a:r>
          </a:p>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endParaRPr lang="en-US" sz="2000" dirty="0"/>
          </a:p>
        </p:txBody>
      </p:sp>
      <p:sp>
        <p:nvSpPr>
          <p:cNvPr id="7" name="Rounded Rectangle 17">
            <a:extLst>
              <a:ext uri="{FF2B5EF4-FFF2-40B4-BE49-F238E27FC236}">
                <a16:creationId xmlns:a16="http://schemas.microsoft.com/office/drawing/2014/main" id="{0F2E30D4-6F86-49D1-9276-85CE0E9B3E3E}"/>
              </a:ext>
            </a:extLst>
          </p:cNvPr>
          <p:cNvSpPr/>
          <p:nvPr/>
        </p:nvSpPr>
        <p:spPr>
          <a:xfrm>
            <a:off x="2408262" y="992510"/>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Accuracy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274" y="3198258"/>
            <a:ext cx="4590639" cy="991016"/>
          </a:xfrm>
          <a:prstGeom prst="rect">
            <a:avLst/>
          </a:prstGeom>
        </p:spPr>
      </p:pic>
      <p:pic>
        <p:nvPicPr>
          <p:cNvPr id="2" name="Picture 1"/>
          <p:cNvPicPr>
            <a:picLocks noChangeAspect="1"/>
          </p:cNvPicPr>
          <p:nvPr/>
        </p:nvPicPr>
        <p:blipFill>
          <a:blip r:embed="rId3"/>
          <a:stretch>
            <a:fillRect/>
          </a:stretch>
        </p:blipFill>
        <p:spPr>
          <a:xfrm>
            <a:off x="4728755" y="3291840"/>
            <a:ext cx="7158445" cy="1782843"/>
          </a:xfrm>
          <a:prstGeom prst="rect">
            <a:avLst/>
          </a:prstGeom>
        </p:spPr>
      </p:pic>
    </p:spTree>
    <p:extLst>
      <p:ext uri="{BB962C8B-B14F-4D97-AF65-F5344CB8AC3E}">
        <p14:creationId xmlns:p14="http://schemas.microsoft.com/office/powerpoint/2010/main" val="415682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6025EB-271B-8748-0EB3-3EE3A43CB07A}"/>
              </a:ext>
            </a:extLst>
          </p:cNvPr>
          <p:cNvSpPr>
            <a:spLocks noGrp="1"/>
          </p:cNvSpPr>
          <p:nvPr>
            <p:ph type="sldNum" sz="quarter" idx="12"/>
          </p:nvPr>
        </p:nvSpPr>
        <p:spPr/>
        <p:txBody>
          <a:bodyPr/>
          <a:lstStyle/>
          <a:p>
            <a:fld id="{CBABCCC1-BF11-4F37-963E-1BCD5B23FD72}" type="slidenum">
              <a:rPr lang="en-IN" smtClean="0"/>
              <a:t>6</a:t>
            </a:fld>
            <a:endParaRPr lang="en-IN"/>
          </a:p>
        </p:txBody>
      </p:sp>
      <p:sp>
        <p:nvSpPr>
          <p:cNvPr id="6" name="TextBox 5">
            <a:extLst>
              <a:ext uri="{FF2B5EF4-FFF2-40B4-BE49-F238E27FC236}">
                <a16:creationId xmlns:a16="http://schemas.microsoft.com/office/drawing/2014/main" id="{AAE15C19-276F-08F7-E8F3-D0420C26E9EF}"/>
              </a:ext>
            </a:extLst>
          </p:cNvPr>
          <p:cNvSpPr txBox="1"/>
          <p:nvPr/>
        </p:nvSpPr>
        <p:spPr>
          <a:xfrm>
            <a:off x="169334" y="865287"/>
            <a:ext cx="12022666" cy="6093976"/>
          </a:xfrm>
          <a:prstGeom prst="rect">
            <a:avLst/>
          </a:prstGeom>
          <a:noFill/>
        </p:spPr>
        <p:txBody>
          <a:bodyPr wrap="square">
            <a:spAutoFit/>
          </a:bodyPr>
          <a:lstStyle/>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r>
              <a:rPr lang="en-US" sz="2000" b="1" dirty="0"/>
              <a:t>Precision:</a:t>
            </a:r>
            <a:r>
              <a:rPr lang="en-US" sz="2000" dirty="0"/>
              <a:t> It can be defined as the number of correct outputs provided by the model or out of all positive classes that have predicted correctly by the model, how many of them were actually true. It can be calculated using the below formula:</a:t>
            </a:r>
          </a:p>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endParaRPr lang="en-US" sz="2000" dirty="0"/>
          </a:p>
          <a:p>
            <a:pPr marL="342900" indent="-342900">
              <a:lnSpc>
                <a:spcPct val="150000"/>
              </a:lnSpc>
              <a:spcBef>
                <a:spcPts val="0"/>
              </a:spcBef>
              <a:buFont typeface="Arial" panose="020B0604020202020204" pitchFamily="34" charset="0"/>
              <a:buChar char="•"/>
            </a:pPr>
            <a:r>
              <a:rPr lang="en-US" sz="2000" dirty="0"/>
              <a:t>Precision=80/(80+15)</a:t>
            </a:r>
          </a:p>
          <a:p>
            <a:pPr marL="342900" indent="-342900">
              <a:lnSpc>
                <a:spcPct val="150000"/>
              </a:lnSpc>
              <a:spcBef>
                <a:spcPts val="0"/>
              </a:spcBef>
              <a:buFont typeface="Arial" panose="020B0604020202020204" pitchFamily="34" charset="0"/>
              <a:buChar char="•"/>
            </a:pPr>
            <a:r>
              <a:rPr lang="en-US" sz="2000" dirty="0"/>
              <a:t>Precision=0.84</a:t>
            </a:r>
            <a:br>
              <a:rPr lang="en-US" sz="2000" dirty="0"/>
            </a:br>
            <a:endParaRPr lang="en-US" sz="2000" dirty="0"/>
          </a:p>
          <a:p>
            <a:pPr marL="342900" indent="-342900" algn="just">
              <a:lnSpc>
                <a:spcPct val="150000"/>
              </a:lnSpc>
              <a:spcBef>
                <a:spcPts val="0"/>
              </a:spcBef>
              <a:buFont typeface="Arial" panose="020B0604020202020204" pitchFamily="34" charset="0"/>
              <a:buChar char="•"/>
            </a:pPr>
            <a:endParaRPr lang="en-US" sz="2000" dirty="0"/>
          </a:p>
        </p:txBody>
      </p:sp>
      <p:sp>
        <p:nvSpPr>
          <p:cNvPr id="7" name="Rounded Rectangle 17">
            <a:extLst>
              <a:ext uri="{FF2B5EF4-FFF2-40B4-BE49-F238E27FC236}">
                <a16:creationId xmlns:a16="http://schemas.microsoft.com/office/drawing/2014/main" id="{0F2E30D4-6F86-49D1-9276-85CE0E9B3E3E}"/>
              </a:ext>
            </a:extLst>
          </p:cNvPr>
          <p:cNvSpPr/>
          <p:nvPr/>
        </p:nvSpPr>
        <p:spPr>
          <a:xfrm>
            <a:off x="1505791" y="1082572"/>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Precision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97" y="3463616"/>
            <a:ext cx="6897189" cy="931259"/>
          </a:xfrm>
          <a:prstGeom prst="rect">
            <a:avLst/>
          </a:prstGeom>
        </p:spPr>
      </p:pic>
      <p:pic>
        <p:nvPicPr>
          <p:cNvPr id="8" name="Picture 7"/>
          <p:cNvPicPr>
            <a:picLocks noChangeAspect="1"/>
          </p:cNvPicPr>
          <p:nvPr/>
        </p:nvPicPr>
        <p:blipFill>
          <a:blip r:embed="rId3"/>
          <a:stretch>
            <a:fillRect/>
          </a:stretch>
        </p:blipFill>
        <p:spPr>
          <a:xfrm>
            <a:off x="5225143" y="3395951"/>
            <a:ext cx="6662057" cy="1678732"/>
          </a:xfrm>
          <a:prstGeom prst="rect">
            <a:avLst/>
          </a:prstGeom>
        </p:spPr>
      </p:pic>
    </p:spTree>
    <p:extLst>
      <p:ext uri="{BB962C8B-B14F-4D97-AF65-F5344CB8AC3E}">
        <p14:creationId xmlns:p14="http://schemas.microsoft.com/office/powerpoint/2010/main" val="208103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6025EB-271B-8748-0EB3-3EE3A43CB07A}"/>
              </a:ext>
            </a:extLst>
          </p:cNvPr>
          <p:cNvSpPr>
            <a:spLocks noGrp="1"/>
          </p:cNvSpPr>
          <p:nvPr>
            <p:ph type="sldNum" sz="quarter" idx="12"/>
          </p:nvPr>
        </p:nvSpPr>
        <p:spPr/>
        <p:txBody>
          <a:bodyPr/>
          <a:lstStyle/>
          <a:p>
            <a:fld id="{CBABCCC1-BF11-4F37-963E-1BCD5B23FD72}" type="slidenum">
              <a:rPr lang="en-IN" smtClean="0"/>
              <a:t>7</a:t>
            </a:fld>
            <a:endParaRPr lang="en-IN"/>
          </a:p>
        </p:txBody>
      </p:sp>
      <p:sp>
        <p:nvSpPr>
          <p:cNvPr id="6" name="TextBox 5">
            <a:extLst>
              <a:ext uri="{FF2B5EF4-FFF2-40B4-BE49-F238E27FC236}">
                <a16:creationId xmlns:a16="http://schemas.microsoft.com/office/drawing/2014/main" id="{AAE15C19-276F-08F7-E8F3-D0420C26E9EF}"/>
              </a:ext>
            </a:extLst>
          </p:cNvPr>
          <p:cNvSpPr txBox="1"/>
          <p:nvPr/>
        </p:nvSpPr>
        <p:spPr>
          <a:xfrm>
            <a:off x="169334" y="865287"/>
            <a:ext cx="12022666" cy="4247317"/>
          </a:xfrm>
          <a:prstGeom prst="rect">
            <a:avLst/>
          </a:prstGeom>
          <a:noFill/>
        </p:spPr>
        <p:txBody>
          <a:bodyPr wrap="square">
            <a:spAutoFit/>
          </a:bodyPr>
          <a:lstStyle/>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r>
              <a:rPr lang="en-US" sz="2000" b="1" dirty="0"/>
              <a:t>Recall:</a:t>
            </a:r>
            <a:r>
              <a:rPr lang="en-US" sz="2000" dirty="0"/>
              <a:t> It is defined as the out of total positive classes, how our model predicted correctly. The recall must be as high as possible.</a:t>
            </a:r>
          </a:p>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r>
              <a:rPr lang="en-US" sz="2000" dirty="0"/>
              <a:t>Recall=80/(80+5)</a:t>
            </a:r>
          </a:p>
          <a:p>
            <a:pPr marL="342900" indent="-342900" algn="just">
              <a:lnSpc>
                <a:spcPct val="150000"/>
              </a:lnSpc>
              <a:spcBef>
                <a:spcPts val="0"/>
              </a:spcBef>
              <a:buFont typeface="Arial" panose="020B0604020202020204" pitchFamily="34" charset="0"/>
              <a:buChar char="•"/>
            </a:pPr>
            <a:r>
              <a:rPr lang="en-US" sz="2000" dirty="0"/>
              <a:t>Recall=0.94</a:t>
            </a:r>
          </a:p>
        </p:txBody>
      </p:sp>
      <p:sp>
        <p:nvSpPr>
          <p:cNvPr id="7" name="Rounded Rectangle 17">
            <a:extLst>
              <a:ext uri="{FF2B5EF4-FFF2-40B4-BE49-F238E27FC236}">
                <a16:creationId xmlns:a16="http://schemas.microsoft.com/office/drawing/2014/main" id="{0F2E30D4-6F86-49D1-9276-85CE0E9B3E3E}"/>
              </a:ext>
            </a:extLst>
          </p:cNvPr>
          <p:cNvSpPr/>
          <p:nvPr/>
        </p:nvSpPr>
        <p:spPr>
          <a:xfrm>
            <a:off x="1453137" y="1144181"/>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Recall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549" y="2745295"/>
            <a:ext cx="4792474" cy="1093089"/>
          </a:xfrm>
          <a:prstGeom prst="rect">
            <a:avLst/>
          </a:prstGeom>
        </p:spPr>
      </p:pic>
      <p:pic>
        <p:nvPicPr>
          <p:cNvPr id="8" name="Picture 7"/>
          <p:cNvPicPr>
            <a:picLocks noChangeAspect="1"/>
          </p:cNvPicPr>
          <p:nvPr/>
        </p:nvPicPr>
        <p:blipFill>
          <a:blip r:embed="rId3"/>
          <a:stretch>
            <a:fillRect/>
          </a:stretch>
        </p:blipFill>
        <p:spPr>
          <a:xfrm>
            <a:off x="5033555" y="2322716"/>
            <a:ext cx="7158445" cy="1782843"/>
          </a:xfrm>
          <a:prstGeom prst="rect">
            <a:avLst/>
          </a:prstGeom>
        </p:spPr>
      </p:pic>
    </p:spTree>
    <p:extLst>
      <p:ext uri="{BB962C8B-B14F-4D97-AF65-F5344CB8AC3E}">
        <p14:creationId xmlns:p14="http://schemas.microsoft.com/office/powerpoint/2010/main" val="49594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6025EB-271B-8748-0EB3-3EE3A43CB07A}"/>
              </a:ext>
            </a:extLst>
          </p:cNvPr>
          <p:cNvSpPr>
            <a:spLocks noGrp="1"/>
          </p:cNvSpPr>
          <p:nvPr>
            <p:ph type="sldNum" sz="quarter" idx="12"/>
          </p:nvPr>
        </p:nvSpPr>
        <p:spPr/>
        <p:txBody>
          <a:bodyPr/>
          <a:lstStyle/>
          <a:p>
            <a:fld id="{CBABCCC1-BF11-4F37-963E-1BCD5B23FD72}" type="slidenum">
              <a:rPr lang="en-IN" smtClean="0"/>
              <a:t>8</a:t>
            </a:fld>
            <a:endParaRPr lang="en-IN"/>
          </a:p>
        </p:txBody>
      </p:sp>
      <p:sp>
        <p:nvSpPr>
          <p:cNvPr id="6" name="TextBox 5">
            <a:extLst>
              <a:ext uri="{FF2B5EF4-FFF2-40B4-BE49-F238E27FC236}">
                <a16:creationId xmlns:a16="http://schemas.microsoft.com/office/drawing/2014/main" id="{AAE15C19-276F-08F7-E8F3-D0420C26E9EF}"/>
              </a:ext>
            </a:extLst>
          </p:cNvPr>
          <p:cNvSpPr txBox="1"/>
          <p:nvPr/>
        </p:nvSpPr>
        <p:spPr>
          <a:xfrm>
            <a:off x="169334" y="865287"/>
            <a:ext cx="12022666" cy="5632311"/>
          </a:xfrm>
          <a:prstGeom prst="rect">
            <a:avLst/>
          </a:prstGeom>
          <a:noFill/>
        </p:spPr>
        <p:txBody>
          <a:bodyPr wrap="square">
            <a:spAutoFit/>
          </a:bodyPr>
          <a:lstStyle/>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r>
              <a:rPr lang="en-US" sz="2000" dirty="0"/>
              <a:t>If two models have low precision and high recall or vice versa, it is difficult to compare these models. So, for this purpose, we can use F-score. This score helps us to evaluate the recall and precision at the same time. The F-score is maximum if the recall is equal to the precision. It can be calculated using the below formula:</a:t>
            </a:r>
          </a:p>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r>
              <a:rPr lang="en-US" sz="2000" dirty="0"/>
              <a:t>F-Score=(2*0.94*0.84)/(0.94+0.84)</a:t>
            </a:r>
          </a:p>
          <a:p>
            <a:pPr marL="342900" indent="-342900" algn="just">
              <a:lnSpc>
                <a:spcPct val="150000"/>
              </a:lnSpc>
              <a:spcBef>
                <a:spcPts val="0"/>
              </a:spcBef>
              <a:buFont typeface="Arial" panose="020B0604020202020204" pitchFamily="34" charset="0"/>
              <a:buChar char="•"/>
            </a:pPr>
            <a:r>
              <a:rPr lang="en-US" sz="2000" dirty="0"/>
              <a:t>F-Score=0.8871</a:t>
            </a:r>
          </a:p>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endParaRPr lang="en-US" sz="2000" dirty="0"/>
          </a:p>
        </p:txBody>
      </p:sp>
      <p:sp>
        <p:nvSpPr>
          <p:cNvPr id="7" name="Rounded Rectangle 17">
            <a:extLst>
              <a:ext uri="{FF2B5EF4-FFF2-40B4-BE49-F238E27FC236}">
                <a16:creationId xmlns:a16="http://schemas.microsoft.com/office/drawing/2014/main" id="{0F2E30D4-6F86-49D1-9276-85CE0E9B3E3E}"/>
              </a:ext>
            </a:extLst>
          </p:cNvPr>
          <p:cNvSpPr/>
          <p:nvPr/>
        </p:nvSpPr>
        <p:spPr>
          <a:xfrm>
            <a:off x="1628107" y="100406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F-Score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109" y="3144294"/>
            <a:ext cx="5458680" cy="878386"/>
          </a:xfrm>
          <a:prstGeom prst="rect">
            <a:avLst/>
          </a:prstGeom>
        </p:spPr>
      </p:pic>
      <p:pic>
        <p:nvPicPr>
          <p:cNvPr id="8" name="Picture 7"/>
          <p:cNvPicPr>
            <a:picLocks noChangeAspect="1"/>
          </p:cNvPicPr>
          <p:nvPr/>
        </p:nvPicPr>
        <p:blipFill>
          <a:blip r:embed="rId3"/>
          <a:stretch>
            <a:fillRect/>
          </a:stretch>
        </p:blipFill>
        <p:spPr>
          <a:xfrm>
            <a:off x="4728755" y="3291840"/>
            <a:ext cx="7158445" cy="1782843"/>
          </a:xfrm>
          <a:prstGeom prst="rect">
            <a:avLst/>
          </a:prstGeom>
        </p:spPr>
      </p:pic>
    </p:spTree>
    <p:extLst>
      <p:ext uri="{BB962C8B-B14F-4D97-AF65-F5344CB8AC3E}">
        <p14:creationId xmlns:p14="http://schemas.microsoft.com/office/powerpoint/2010/main" val="150945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6025EB-271B-8748-0EB3-3EE3A43CB07A}"/>
              </a:ext>
            </a:extLst>
          </p:cNvPr>
          <p:cNvSpPr>
            <a:spLocks noGrp="1"/>
          </p:cNvSpPr>
          <p:nvPr>
            <p:ph type="sldNum" sz="quarter" idx="12"/>
          </p:nvPr>
        </p:nvSpPr>
        <p:spPr/>
        <p:txBody>
          <a:bodyPr/>
          <a:lstStyle/>
          <a:p>
            <a:fld id="{CBABCCC1-BF11-4F37-963E-1BCD5B23FD72}" type="slidenum">
              <a:rPr lang="en-IN" smtClean="0"/>
              <a:t>9</a:t>
            </a:fld>
            <a:endParaRPr lang="en-IN"/>
          </a:p>
        </p:txBody>
      </p:sp>
      <p:sp>
        <p:nvSpPr>
          <p:cNvPr id="6" name="TextBox 5">
            <a:extLst>
              <a:ext uri="{FF2B5EF4-FFF2-40B4-BE49-F238E27FC236}">
                <a16:creationId xmlns:a16="http://schemas.microsoft.com/office/drawing/2014/main" id="{AAE15C19-276F-08F7-E8F3-D0420C26E9EF}"/>
              </a:ext>
            </a:extLst>
          </p:cNvPr>
          <p:cNvSpPr txBox="1"/>
          <p:nvPr/>
        </p:nvSpPr>
        <p:spPr>
          <a:xfrm>
            <a:off x="169334" y="865287"/>
            <a:ext cx="12022666" cy="3016210"/>
          </a:xfrm>
          <a:prstGeom prst="rect">
            <a:avLst/>
          </a:prstGeom>
          <a:noFill/>
        </p:spPr>
        <p:txBody>
          <a:bodyPr wrap="square">
            <a:spAutoFit/>
          </a:bodyPr>
          <a:lstStyle/>
          <a:p>
            <a:pPr marL="342900" indent="-342900" algn="just">
              <a:lnSpc>
                <a:spcPct val="150000"/>
              </a:lnSpc>
              <a:spcBef>
                <a:spcPts val="0"/>
              </a:spcBef>
              <a:buFont typeface="Arial" panose="020B0604020202020204" pitchFamily="34" charset="0"/>
              <a:buChar char="•"/>
            </a:pPr>
            <a:endParaRPr lang="en-US" sz="2000" dirty="0"/>
          </a:p>
          <a:p>
            <a:pPr marL="342900" indent="-342900" algn="just">
              <a:lnSpc>
                <a:spcPct val="150000"/>
              </a:lnSpc>
              <a:spcBef>
                <a:spcPts val="0"/>
              </a:spcBef>
              <a:buFont typeface="Arial" panose="020B0604020202020204" pitchFamily="34" charset="0"/>
              <a:buChar char="•"/>
            </a:pPr>
            <a:endParaRPr lang="en-US" sz="2000" dirty="0"/>
          </a:p>
          <a:p>
            <a:endParaRPr lang="en-US" sz="2000" dirty="0"/>
          </a:p>
          <a:p>
            <a:r>
              <a:rPr lang="en-US" sz="2000" dirty="0"/>
              <a:t> It offers a thorough analysis of true positive, true negative, false positive, and false negative predictions, facilitating a more profound comprehension of a model’s </a:t>
            </a:r>
            <a:r>
              <a:rPr lang="en-US" sz="2000" b="1" dirty="0"/>
              <a:t>recall, accuracy, precision, </a:t>
            </a:r>
            <a:r>
              <a:rPr lang="en-US" sz="2000" dirty="0"/>
              <a:t>and overall effectiveness</a:t>
            </a:r>
            <a:r>
              <a:rPr lang="en-US" sz="2000" b="1" dirty="0"/>
              <a:t> </a:t>
            </a:r>
            <a:r>
              <a:rPr lang="en-US" sz="2000" dirty="0"/>
              <a:t>in class distinction. When there is an uneven class distribution in a dataset, this matrix is especially helpful in evaluating a model’s performance beyond basic accuracy metrics.</a:t>
            </a:r>
          </a:p>
          <a:p>
            <a:pPr marL="342900" indent="-342900" algn="just">
              <a:lnSpc>
                <a:spcPct val="150000"/>
              </a:lnSpc>
              <a:spcBef>
                <a:spcPts val="0"/>
              </a:spcBef>
              <a:buFont typeface="Arial" panose="020B0604020202020204" pitchFamily="34" charset="0"/>
              <a:buChar char="•"/>
            </a:pPr>
            <a:endParaRPr lang="en-US" sz="2000" dirty="0"/>
          </a:p>
        </p:txBody>
      </p:sp>
      <p:sp>
        <p:nvSpPr>
          <p:cNvPr id="7" name="Rounded Rectangle 17">
            <a:extLst>
              <a:ext uri="{FF2B5EF4-FFF2-40B4-BE49-F238E27FC236}">
                <a16:creationId xmlns:a16="http://schemas.microsoft.com/office/drawing/2014/main" id="{0F2E30D4-6F86-49D1-9276-85CE0E9B3E3E}"/>
              </a:ext>
            </a:extLst>
          </p:cNvPr>
          <p:cNvSpPr/>
          <p:nvPr/>
        </p:nvSpPr>
        <p:spPr>
          <a:xfrm>
            <a:off x="3165937" y="107088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Summary</a:t>
            </a:r>
          </a:p>
        </p:txBody>
      </p:sp>
    </p:spTree>
    <p:extLst>
      <p:ext uri="{BB962C8B-B14F-4D97-AF65-F5344CB8AC3E}">
        <p14:creationId xmlns:p14="http://schemas.microsoft.com/office/powerpoint/2010/main" val="197550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CoE PPT Template</Template>
  <TotalTime>1206</TotalTime>
  <Words>459</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Poppins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Babu T</dc:creator>
  <cp:lastModifiedBy>RATHIKINDI CHARAN TEJA</cp:lastModifiedBy>
  <cp:revision>84</cp:revision>
  <dcterms:created xsi:type="dcterms:W3CDTF">2023-05-06T03:47:00Z</dcterms:created>
  <dcterms:modified xsi:type="dcterms:W3CDTF">2024-11-19T04:58:13Z</dcterms:modified>
</cp:coreProperties>
</file>