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07" r:id="rId12"/>
    <p:sldId id="308" r:id="rId13"/>
    <p:sldId id="310" r:id="rId14"/>
    <p:sldId id="320" r:id="rId15"/>
    <p:sldId id="319" r:id="rId16"/>
    <p:sldId id="318" r:id="rId17"/>
    <p:sldId id="321" r:id="rId18"/>
    <p:sldId id="311" r:id="rId19"/>
    <p:sldId id="312" r:id="rId20"/>
    <p:sldId id="313" r:id="rId21"/>
    <p:sldId id="31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66"/>
    <a:srgbClr val="FF00FF"/>
    <a:srgbClr val="0000FF"/>
    <a:srgbClr val="EAEAEA"/>
    <a:srgbClr val="DDDD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B4C7E-31BD-3AB2-A1F3-2B4C9DD656C4}" v="6" dt="2024-06-28T07:37:4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K.Swathi" userId="S::dr.kswathi@kluniversity.in::ccdd9174-e0cd-4815-b0c6-8062f28da832" providerId="AD" clId="Web-{DC8B4C7E-31BD-3AB2-A1F3-2B4C9DD656C4}"/>
    <pc:docChg chg="modSld">
      <pc:chgData name="Dr.K.Swathi" userId="S::dr.kswathi@kluniversity.in::ccdd9174-e0cd-4815-b0c6-8062f28da832" providerId="AD" clId="Web-{DC8B4C7E-31BD-3AB2-A1F3-2B4C9DD656C4}" dt="2024-06-28T07:37:47.028" v="5" actId="14100"/>
      <pc:docMkLst>
        <pc:docMk/>
      </pc:docMkLst>
      <pc:sldChg chg="modSp">
        <pc:chgData name="Dr.K.Swathi" userId="S::dr.kswathi@kluniversity.in::ccdd9174-e0cd-4815-b0c6-8062f28da832" providerId="AD" clId="Web-{DC8B4C7E-31BD-3AB2-A1F3-2B4C9DD656C4}" dt="2024-06-28T07:37:47.028" v="5" actId="14100"/>
        <pc:sldMkLst>
          <pc:docMk/>
          <pc:sldMk cId="1548611168" sldId="308"/>
        </pc:sldMkLst>
        <pc:picChg chg="mod">
          <ac:chgData name="Dr.K.Swathi" userId="S::dr.kswathi@kluniversity.in::ccdd9174-e0cd-4815-b0c6-8062f28da832" providerId="AD" clId="Web-{DC8B4C7E-31BD-3AB2-A1F3-2B4C9DD656C4}" dt="2024-06-28T07:37:47.028" v="5" actId="14100"/>
          <ac:picMkLst>
            <pc:docMk/>
            <pc:sldMk cId="1548611168" sldId="308"/>
            <ac:picMk id="6" creationId="{00000000-0000-0000-0000-000000000000}"/>
          </ac:picMkLst>
        </pc:picChg>
      </pc:sldChg>
      <pc:sldChg chg="modSp addAnim">
        <pc:chgData name="Dr.K.Swathi" userId="S::dr.kswathi@kluniversity.in::ccdd9174-e0cd-4815-b0c6-8062f28da832" providerId="AD" clId="Web-{DC8B4C7E-31BD-3AB2-A1F3-2B4C9DD656C4}" dt="2024-06-28T07:32:22.379" v="2" actId="1076"/>
        <pc:sldMkLst>
          <pc:docMk/>
          <pc:sldMk cId="1967261844" sldId="311"/>
        </pc:sldMkLst>
        <pc:picChg chg="mod">
          <ac:chgData name="Dr.K.Swathi" userId="S::dr.kswathi@kluniversity.in::ccdd9174-e0cd-4815-b0c6-8062f28da832" providerId="AD" clId="Web-{DC8B4C7E-31BD-3AB2-A1F3-2B4C9DD656C4}" dt="2024-06-28T07:32:22.379" v="2" actId="1076"/>
          <ac:picMkLst>
            <pc:docMk/>
            <pc:sldMk cId="1967261844" sldId="31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1242623" y="6325849"/>
            <a:ext cx="734518" cy="284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bm.com/topics/artificial-intelligen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/>
                <a:solidFill>
                  <a:srgbClr val="C00000"/>
                </a:solidFill>
                <a:cs typeface="Poppins" panose="00000500000000000000" pitchFamily="2" charset="0"/>
              </a:rPr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and types – Introduction</a:t>
            </a:r>
          </a:p>
          <a:p>
            <a:r>
              <a:rPr lang="en-US" dirty="0"/>
              <a:t>Classification VS Regression</a:t>
            </a:r>
          </a:p>
          <a:p>
            <a:r>
              <a:rPr lang="en-US" dirty="0"/>
              <a:t>Types of Regression</a:t>
            </a:r>
          </a:p>
          <a:p>
            <a:r>
              <a:rPr lang="en-US" dirty="0"/>
              <a:t>Linear Regression – Simple and Multiple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Linear VS Logistic</a:t>
            </a:r>
          </a:p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6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Linear regression -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which can be used to fit a line is the equation of straight line.</a:t>
            </a:r>
          </a:p>
          <a:p>
            <a:r>
              <a:rPr lang="en-US" dirty="0"/>
              <a:t>This equation gives the output variable based on the input variable and inclination of the line.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34881"/>
            <a:ext cx="3486150" cy="2747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41" y="3234881"/>
            <a:ext cx="5886450" cy="27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430051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Simple Linear Regression 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A81E24"/>
                </a:solidFill>
              </a:rPr>
              <a:t>VS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Multiple Linear Regression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64" y="2160393"/>
            <a:ext cx="733750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Multiple Linear regression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4508" y="2423486"/>
            <a:ext cx="12287940" cy="31301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1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Multiple Linear regression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1" y="2073710"/>
            <a:ext cx="7305675" cy="120967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3161" y="3746251"/>
            <a:ext cx="7305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2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Linear regression – example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3" y="2015732"/>
            <a:ext cx="10197737" cy="39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8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Linear regression – example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0" y="2006401"/>
            <a:ext cx="10328367" cy="39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Linear regression – example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9" y="1924594"/>
            <a:ext cx="10215154" cy="41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Forms of regression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25" y="2015732"/>
            <a:ext cx="926238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Logistic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624" y="1850473"/>
            <a:ext cx="10924120" cy="41453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6" y="724444"/>
            <a:ext cx="11125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Machine learning - </a:t>
            </a:r>
            <a:r>
              <a:rPr lang="en-US" b="1" dirty="0" err="1">
                <a:ln/>
                <a:solidFill>
                  <a:srgbClr val="C00000"/>
                </a:solidFill>
                <a:cs typeface="Poppins" panose="00000500000000000000" pitchFamily="2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A81E24"/>
                </a:solidFill>
              </a:rPr>
              <a:t>Machine learning </a:t>
            </a:r>
            <a:r>
              <a:rPr lang="en-US" dirty="0"/>
              <a:t>-  branch of </a:t>
            </a:r>
            <a:r>
              <a:rPr lang="en-US" dirty="0">
                <a:hlinkClick r:id="rId2"/>
              </a:rPr>
              <a:t>artificial intelligence (AI)</a:t>
            </a:r>
            <a:r>
              <a:rPr lang="en-US" dirty="0"/>
              <a:t> and computer science that focuses on the using data and algorithms to enable AI to imitate the way that humans learn, gradually improving its accuracy.</a:t>
            </a:r>
          </a:p>
          <a:p>
            <a:pPr marL="0" indent="0" algn="just">
              <a:buNone/>
            </a:pPr>
            <a:r>
              <a:rPr lang="en-US" dirty="0"/>
              <a:t>									- IBM</a:t>
            </a:r>
          </a:p>
          <a:p>
            <a:r>
              <a:rPr lang="en-US" b="1" dirty="0">
                <a:solidFill>
                  <a:srgbClr val="A81E24"/>
                </a:solidFill>
              </a:rPr>
              <a:t>Categories of 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Supervised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Unsupervised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Reinforcement learning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3439885"/>
            <a:ext cx="6406869" cy="27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2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804519"/>
            <a:ext cx="10206445" cy="48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1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Linear Regression</a:t>
            </a:r>
            <a:r>
              <a:rPr lang="en-US" b="1" dirty="0">
                <a:solidFill>
                  <a:srgbClr val="A81E24"/>
                </a:solidFill>
              </a:rPr>
              <a:t> VS </a:t>
            </a:r>
            <a:r>
              <a:rPr lang="en-US" b="1" dirty="0">
                <a:solidFill>
                  <a:srgbClr val="0070C0"/>
                </a:solidFill>
              </a:rPr>
              <a:t>Logistic Regression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526" y="2016125"/>
            <a:ext cx="743712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Types of Machine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2016125"/>
            <a:ext cx="7933509" cy="38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A81E24"/>
                </a:solidFill>
              </a:rPr>
              <a:t>Supervised Learning </a:t>
            </a:r>
            <a:r>
              <a:rPr lang="en-US" dirty="0"/>
              <a:t>- </a:t>
            </a:r>
            <a:r>
              <a:rPr lang="en-IN" dirty="0"/>
              <a:t>category of machine learning that uses </a:t>
            </a:r>
            <a:r>
              <a:rPr lang="en-IN" b="1" dirty="0">
                <a:solidFill>
                  <a:srgbClr val="A81E24"/>
                </a:solidFill>
              </a:rPr>
              <a:t>labelled datasets </a:t>
            </a:r>
            <a:r>
              <a:rPr lang="en-IN" dirty="0"/>
              <a:t>to train algorithms to predict outcomes and recognize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8" y="2917371"/>
            <a:ext cx="5301673" cy="3056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1" y="2917371"/>
            <a:ext cx="5876492" cy="30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8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Classification  vs  regression </a:t>
            </a:r>
            <a:r>
              <a:rPr lang="en-US" sz="2600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(supervised learning)</a:t>
            </a:r>
            <a:endParaRPr lang="en-IN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solidFill>
                  <a:srgbClr val="A81E24"/>
                </a:solidFill>
              </a:rPr>
              <a:t>Classification</a:t>
            </a:r>
            <a:r>
              <a:rPr lang="en-US" dirty="0"/>
              <a:t> - </a:t>
            </a:r>
            <a:r>
              <a:rPr lang="en-IN" b="1" dirty="0"/>
              <a:t>a supervised machine learning method where the model tries to predict the correct label of a given input data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In classification, the model is fully trained using the training data, and then it is evaluated on test data before being used to perform prediction on new unseen data.</a:t>
            </a:r>
            <a:endParaRPr lang="en-US" dirty="0"/>
          </a:p>
          <a:p>
            <a:pPr algn="just"/>
            <a:r>
              <a:rPr lang="en-US" b="1" dirty="0">
                <a:solidFill>
                  <a:srgbClr val="A81E24"/>
                </a:solidFill>
              </a:rPr>
              <a:t>Regression</a:t>
            </a:r>
            <a:r>
              <a:rPr lang="en-US" dirty="0"/>
              <a:t> - </a:t>
            </a:r>
            <a:r>
              <a:rPr lang="en-IN" b="1" dirty="0"/>
              <a:t>a supervised machine learning technique which is used to predict </a:t>
            </a:r>
            <a:r>
              <a:rPr lang="en-IN" b="1" dirty="0">
                <a:solidFill>
                  <a:srgbClr val="0070C0"/>
                </a:solidFill>
              </a:rPr>
              <a:t>continuous values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ultimate goal of the regression algorithm is to plot a best-fit line or a curve between the data. </a:t>
            </a:r>
          </a:p>
          <a:p>
            <a:pPr algn="just"/>
            <a:r>
              <a:rPr lang="en-IN" dirty="0"/>
              <a:t>The three main metrics that are used for evaluating the trained regression model are variance, bias and error.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Classification  vs  regression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9" y="2015732"/>
            <a:ext cx="5771916" cy="408194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5040" y="2015731"/>
            <a:ext cx="6000205" cy="4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types of regression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1" y="2016124"/>
            <a:ext cx="5634446" cy="4018915"/>
          </a:xfrm>
        </p:spPr>
      </p:pic>
    </p:spTree>
    <p:extLst>
      <p:ext uri="{BB962C8B-B14F-4D97-AF65-F5344CB8AC3E}">
        <p14:creationId xmlns:p14="http://schemas.microsoft.com/office/powerpoint/2010/main" val="96928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Linear regression -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Sir Francis Galton (1885) introduced the idea of “regression” to the research community in a study examining the relationship of fathers' and sons' heights. </a:t>
            </a:r>
          </a:p>
          <a:p>
            <a:pPr algn="just"/>
            <a:r>
              <a:rPr lang="en-IN" dirty="0"/>
              <a:t>In his study he observed that </a:t>
            </a:r>
            <a:r>
              <a:rPr lang="en-IN" b="1" dirty="0"/>
              <a:t>sons do not tend toward their fathers' heights but instead “</a:t>
            </a:r>
            <a:r>
              <a:rPr lang="en-IN" b="1" dirty="0">
                <a:solidFill>
                  <a:srgbClr val="A81E24"/>
                </a:solidFill>
              </a:rPr>
              <a:t>regress to</a:t>
            </a:r>
            <a:r>
              <a:rPr lang="en-IN" b="1" dirty="0"/>
              <a:t>” the </a:t>
            </a:r>
            <a:r>
              <a:rPr lang="en-IN" b="1" dirty="0">
                <a:solidFill>
                  <a:srgbClr val="0070C0"/>
                </a:solidFill>
              </a:rPr>
              <a:t>mean</a:t>
            </a:r>
            <a:r>
              <a:rPr lang="en-IN" b="1" dirty="0"/>
              <a:t> of the population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91" y="3317966"/>
            <a:ext cx="3180806" cy="274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37" y="3692434"/>
            <a:ext cx="2968040" cy="23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5607"/>
          </a:xfrm>
        </p:spPr>
        <p:txBody>
          <a:bodyPr/>
          <a:lstStyle/>
          <a:p>
            <a:r>
              <a:rPr lang="en-US" b="1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Linear regression -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rgbClr val="A81E24"/>
                </a:solidFill>
              </a:rPr>
              <a:t>Linear regression </a:t>
            </a:r>
            <a:r>
              <a:rPr lang="en-US" dirty="0"/>
              <a:t>– machine learning model that is used to predict the values of output variables based on the value of input variables. </a:t>
            </a:r>
            <a:endParaRPr lang="en-IN" dirty="0"/>
          </a:p>
          <a:p>
            <a:pPr algn="just"/>
            <a:r>
              <a:rPr lang="en-US" dirty="0"/>
              <a:t>It</a:t>
            </a:r>
            <a:r>
              <a:rPr lang="en-US" b="1" dirty="0">
                <a:solidFill>
                  <a:srgbClr val="A81E24"/>
                </a:solidFill>
              </a:rPr>
              <a:t> </a:t>
            </a:r>
            <a:r>
              <a:rPr lang="en-US" dirty="0"/>
              <a:t>predicts the relationship between two variables by assuming they have a straight-line connection.</a:t>
            </a:r>
          </a:p>
          <a:p>
            <a:pPr algn="just"/>
            <a:r>
              <a:rPr lang="en-US" dirty="0"/>
              <a:t>It finds the best line that minimizes the differences between predicted and actual values.</a:t>
            </a:r>
          </a:p>
          <a:p>
            <a:pPr algn="just"/>
            <a:r>
              <a:rPr lang="en-US" dirty="0"/>
              <a:t>Linear regression is a quiet and the simplest statistical regression technique used for predictive analysis in machine learning. </a:t>
            </a:r>
          </a:p>
          <a:p>
            <a:pPr algn="just"/>
            <a:r>
              <a:rPr lang="en-US" dirty="0"/>
              <a:t>Linear regression shows the linear relationship between the independent(predictor) variable i.e. X-axis and the dependent (output) variable i.e. Y-axis.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20" y="4953156"/>
            <a:ext cx="2682240" cy="18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17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(1)</Template>
  <TotalTime>1812</TotalTime>
  <Words>508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Poppins</vt:lpstr>
      <vt:lpstr>Wingdings</vt:lpstr>
      <vt:lpstr>Gallery</vt:lpstr>
      <vt:lpstr>INdex</vt:lpstr>
      <vt:lpstr>Machine learning - INtroduction</vt:lpstr>
      <vt:lpstr>Types of Machine learning</vt:lpstr>
      <vt:lpstr>supervised learning</vt:lpstr>
      <vt:lpstr>Classification  vs  regression (supervised learning)</vt:lpstr>
      <vt:lpstr>Classification  vs  regression</vt:lpstr>
      <vt:lpstr>types of regression</vt:lpstr>
      <vt:lpstr>Linear regression - history</vt:lpstr>
      <vt:lpstr>Linear regression - discussion</vt:lpstr>
      <vt:lpstr>Linear regression - discussion</vt:lpstr>
      <vt:lpstr>Simple Linear Regression   VS  Multiple Linear Regression </vt:lpstr>
      <vt:lpstr>Multiple Linear regression</vt:lpstr>
      <vt:lpstr>Multiple Linear regression</vt:lpstr>
      <vt:lpstr>Linear regression – example problem</vt:lpstr>
      <vt:lpstr>Linear regression – example problem</vt:lpstr>
      <vt:lpstr>Linear regression – example problem</vt:lpstr>
      <vt:lpstr>Forms of regression analysis</vt:lpstr>
      <vt:lpstr>Logistic regression</vt:lpstr>
      <vt:lpstr>PowerPoint Presentation</vt:lpstr>
      <vt:lpstr>PowerPoint Presentation</vt:lpstr>
      <vt:lpstr>Linear Regression VS Logistic Regression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Artificial intelligent systems</dc:title>
  <dc:creator>IMRAN RASHEED</dc:creator>
  <cp:lastModifiedBy>RATHIKINDI CHARAN TEJA</cp:lastModifiedBy>
  <cp:revision>85</cp:revision>
  <dcterms:created xsi:type="dcterms:W3CDTF">2023-06-21T10:47:53Z</dcterms:created>
  <dcterms:modified xsi:type="dcterms:W3CDTF">2024-11-26T20:32:21Z</dcterms:modified>
</cp:coreProperties>
</file>