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6" r:id="rId2"/>
    <p:sldId id="259" r:id="rId3"/>
    <p:sldId id="279" r:id="rId4"/>
    <p:sldId id="301" r:id="rId5"/>
    <p:sldId id="280" r:id="rId6"/>
    <p:sldId id="281" r:id="rId7"/>
    <p:sldId id="283" r:id="rId8"/>
    <p:sldId id="282" r:id="rId9"/>
    <p:sldId id="291" r:id="rId10"/>
    <p:sldId id="284" r:id="rId11"/>
    <p:sldId id="285" r:id="rId12"/>
    <p:sldId id="286" r:id="rId13"/>
    <p:sldId id="292" r:id="rId14"/>
    <p:sldId id="298" r:id="rId15"/>
    <p:sldId id="287" r:id="rId16"/>
    <p:sldId id="288" r:id="rId17"/>
    <p:sldId id="294" r:id="rId18"/>
    <p:sldId id="289" r:id="rId19"/>
    <p:sldId id="299" r:id="rId20"/>
    <p:sldId id="290" r:id="rId21"/>
    <p:sldId id="293" r:id="rId22"/>
    <p:sldId id="300" r:id="rId23"/>
    <p:sldId id="295" r:id="rId24"/>
    <p:sldId id="296" r:id="rId25"/>
    <p:sldId id="297" r:id="rId26"/>
    <p:sldId id="302" r:id="rId27"/>
    <p:sldId id="313" r:id="rId28"/>
    <p:sldId id="305" r:id="rId29"/>
    <p:sldId id="307" r:id="rId30"/>
    <p:sldId id="309" r:id="rId31"/>
    <p:sldId id="312" r:id="rId32"/>
    <p:sldId id="314" r:id="rId33"/>
    <p:sldId id="315" r:id="rId34"/>
    <p:sldId id="303" r:id="rId35"/>
    <p:sldId id="273" r:id="rId36"/>
    <p:sldId id="274" r:id="rId37"/>
    <p:sldId id="275" r:id="rId38"/>
    <p:sldId id="276" r:id="rId39"/>
    <p:sldId id="27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1" d="100"/>
          <a:sy n="71" d="100"/>
        </p:scale>
        <p:origin x="3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22-06-2024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311937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03EC-DED8-961A-E6B1-FC325D9931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923624-447B-2B91-A67E-1D3A38316478}"/>
              </a:ext>
            </a:extLst>
          </p:cNvPr>
          <p:cNvSpPr>
            <a:spLocks noGrp="1"/>
          </p:cNvSpPr>
          <p:nvPr>
            <p:ph type="dt" sz="half" idx="10"/>
          </p:nvPr>
        </p:nvSpPr>
        <p:spPr/>
        <p:txBody>
          <a:bodyPr/>
          <a:lstStyle/>
          <a:p>
            <a:r>
              <a:rPr lang="en-US"/>
              <a:t>&lt;COURSE TITLE&gt;, &lt;TOPIC NAME&gt;</a:t>
            </a:r>
            <a:endParaRPr lang="en-IN" dirty="0"/>
          </a:p>
        </p:txBody>
      </p:sp>
      <p:sp>
        <p:nvSpPr>
          <p:cNvPr id="4" name="Slide Number Placeholder 3">
            <a:extLst>
              <a:ext uri="{FF2B5EF4-FFF2-40B4-BE49-F238E27FC236}">
                <a16:creationId xmlns:a16="http://schemas.microsoft.com/office/drawing/2014/main" id="{0C7F3345-2DE5-DDDA-AE48-9C6139CAFF63}"/>
              </a:ext>
            </a:extLst>
          </p:cNvPr>
          <p:cNvSpPr>
            <a:spLocks noGrp="1"/>
          </p:cNvSpPr>
          <p:nvPr>
            <p:ph type="sldNum" sz="quarter" idx="11"/>
          </p:nvPr>
        </p:nvSpPr>
        <p:spPr/>
        <p:txBody>
          <a:bodyPr/>
          <a:lstStyle/>
          <a:p>
            <a:fld id="{CBABCCC1-BF11-4F37-963E-1BCD5B23FD72}" type="slidenum">
              <a:rPr lang="en-IN" smtClean="0"/>
              <a:pPr/>
              <a:t>‹#›</a:t>
            </a:fld>
            <a:endParaRPr lang="en-IN" dirty="0"/>
          </a:p>
        </p:txBody>
      </p:sp>
      <p:sp>
        <p:nvSpPr>
          <p:cNvPr id="6" name="Content Placeholder 5">
            <a:extLst>
              <a:ext uri="{FF2B5EF4-FFF2-40B4-BE49-F238E27FC236}">
                <a16:creationId xmlns:a16="http://schemas.microsoft.com/office/drawing/2014/main" id="{1E651E9B-DDDD-0421-B94E-3485D0DEC052}"/>
              </a:ext>
            </a:extLst>
          </p:cNvPr>
          <p:cNvSpPr>
            <a:spLocks noGrp="1"/>
          </p:cNvSpPr>
          <p:nvPr>
            <p:ph sz="quarter" idx="12"/>
          </p:nvPr>
        </p:nvSpPr>
        <p:spPr>
          <a:xfrm>
            <a:off x="1149350" y="2225675"/>
            <a:ext cx="10204450" cy="3433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5017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5" cstate="hq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6" cstate="hq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 Id="rId9"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neptune.ai/blog/data-preprocessing-guide" TargetMode="External"/><Relationship Id="rId2" Type="http://schemas.openxmlformats.org/officeDocument/2006/relationships/hyperlink" Target="https://www.scaler.com/topics/data-science/data-preprocessing/" TargetMode="External"/><Relationship Id="rId1" Type="http://schemas.openxmlformats.org/officeDocument/2006/relationships/slideLayout" Target="../slideLayouts/slideLayout2.xml"/><Relationship Id="rId6" Type="http://schemas.openxmlformats.org/officeDocument/2006/relationships/hyperlink" Target="https://www.turing.com/kb/guide-to-principal-component-analysis" TargetMode="External"/><Relationship Id="rId5" Type="http://schemas.openxmlformats.org/officeDocument/2006/relationships/hyperlink" Target="https://wikidocs.net/185539" TargetMode="External"/><Relationship Id="rId4" Type="http://schemas.openxmlformats.org/officeDocument/2006/relationships/hyperlink" Target="https://www.analyticsvidhya.com/blog/2021/08/data-preprocessing-in-data-mining-a-hands-on-guide/#:~:text=Data%20preprocessing%20is%20the%20process,learning%20or%20data%20mining%20algorithm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a:xfrm>
            <a:off x="865414" y="753594"/>
            <a:ext cx="10670723" cy="1567678"/>
          </a:xfrm>
        </p:spPr>
        <p:txBody>
          <a:bodyPr>
            <a:noAutofit/>
          </a:bodyPr>
          <a:lstStyle/>
          <a:p>
            <a:pPr lvl="0" algn="ctr"/>
            <a:r>
              <a:rPr lang="en-US" sz="4800" b="1" dirty="0">
                <a:ln/>
                <a:solidFill>
                  <a:srgbClr val="C00000"/>
                </a:solidFill>
                <a:cs typeface="Poppins" panose="00000500000000000000" pitchFamily="2" charset="0"/>
              </a:rPr>
              <a:t>ARTIFICIAL INTELLIGENCE AND MACHINE LEARNING</a:t>
            </a:r>
            <a:endParaRPr lang="en-IN" sz="48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a:xfrm>
            <a:off x="2994212" y="2756312"/>
            <a:ext cx="6329082" cy="582706"/>
          </a:xfrm>
        </p:spPr>
        <p:txBody>
          <a:bodyPr>
            <a:normAutofit fontScale="77500" lnSpcReduction="20000"/>
          </a:bodyPr>
          <a:lstStyle/>
          <a:p>
            <a:pPr algn="r"/>
            <a:r>
              <a:rPr lang="en-IN" sz="3000" dirty="0"/>
              <a:t>Introduction to Data Preprocessing</a:t>
            </a:r>
          </a:p>
        </p:txBody>
      </p:sp>
      <p:sp>
        <p:nvSpPr>
          <p:cNvPr id="4" name="Google Shape;502;p17">
            <a:extLst>
              <a:ext uri="{FF2B5EF4-FFF2-40B4-BE49-F238E27FC236}">
                <a16:creationId xmlns:a16="http://schemas.microsoft.com/office/drawing/2014/main" id="{A35E8A2A-7403-09D7-A21D-ACC90B4D533A}"/>
              </a:ext>
            </a:extLst>
          </p:cNvPr>
          <p:cNvSpPr/>
          <p:nvPr/>
        </p:nvSpPr>
        <p:spPr>
          <a:xfrm>
            <a:off x="8205736" y="4311559"/>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Poppins" panose="00000500000000000000" pitchFamily="2" charset="0"/>
                <a:ea typeface="Calibri"/>
                <a:cs typeface="Poppins" panose="00000500000000000000" pitchFamily="2" charset="0"/>
                <a:sym typeface="Calibri"/>
              </a:rPr>
              <a:t>Session - 15 </a:t>
            </a:r>
            <a:endParaRPr sz="2400" dirty="0">
              <a:solidFill>
                <a:schemeClr val="lt1"/>
              </a:solidFill>
              <a:latin typeface="Poppins" panose="00000500000000000000" pitchFamily="2" charset="0"/>
              <a:ea typeface="Calibri"/>
              <a:cs typeface="Poppins" panose="00000500000000000000" pitchFamily="2" charset="0"/>
              <a:sym typeface="Calibri"/>
            </a:endParaRPr>
          </a:p>
        </p:txBody>
      </p:sp>
      <p:sp>
        <p:nvSpPr>
          <p:cNvPr id="5" name="Google Shape;502;p17">
            <a:extLst>
              <a:ext uri="{FF2B5EF4-FFF2-40B4-BE49-F238E27FC236}">
                <a16:creationId xmlns:a16="http://schemas.microsoft.com/office/drawing/2014/main" id="{55E39FC0-0876-E9C8-F138-137F8836B959}"/>
              </a:ext>
            </a:extLst>
          </p:cNvPr>
          <p:cNvSpPr/>
          <p:nvPr/>
        </p:nvSpPr>
        <p:spPr>
          <a:xfrm>
            <a:off x="2896160" y="4311559"/>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Poppins" panose="00000500000000000000" pitchFamily="2" charset="0"/>
                <a:ea typeface="Calibri"/>
                <a:cs typeface="Poppins" panose="00000500000000000000" pitchFamily="2" charset="0"/>
                <a:sym typeface="Calibri"/>
              </a:rPr>
              <a:t>CO - 3</a:t>
            </a:r>
            <a:endParaRPr sz="2400" dirty="0">
              <a:solidFill>
                <a:schemeClr val="lt1"/>
              </a:solidFill>
              <a:latin typeface="Poppins" panose="00000500000000000000" pitchFamily="2" charset="0"/>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CLEANING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9" y="2015732"/>
            <a:ext cx="9603275" cy="3945797"/>
          </a:xfrm>
        </p:spPr>
        <p:txBody>
          <a:bodyPr>
            <a:normAutofit/>
          </a:bodyPr>
          <a:lstStyle/>
          <a:p>
            <a:pPr marL="342900" marR="0" lvl="0" indent="-342900" algn="l" defTabSz="914400" rtl="0" eaLnBrk="1" fontAlgn="base" latinLnBrk="0" hangingPunct="1">
              <a:lnSpc>
                <a:spcPct val="140000"/>
              </a:lnSpc>
              <a:spcBef>
                <a:spcPct val="20000"/>
              </a:spcBef>
              <a:spcAft>
                <a:spcPct val="0"/>
              </a:spcAft>
              <a:buClr>
                <a:srgbClr val="3333CC"/>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Data cleaning tasks</a:t>
            </a:r>
          </a:p>
          <a:p>
            <a:pPr marL="742950" marR="0" lvl="1" indent="-285750" algn="l" defTabSz="914400" rtl="0" eaLnBrk="1" fontAlgn="base" latinLnBrk="0" hangingPunct="1">
              <a:lnSpc>
                <a:spcPct val="14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Fill in missing values</a:t>
            </a:r>
          </a:p>
          <a:p>
            <a:pPr marL="742950" marR="0" lvl="1" indent="-285750" algn="l" defTabSz="914400" rtl="0" eaLnBrk="1" fontAlgn="base" latinLnBrk="0" hangingPunct="1">
              <a:lnSpc>
                <a:spcPct val="14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Identify outliers and smooth out noisy data </a:t>
            </a:r>
          </a:p>
          <a:p>
            <a:pPr marL="742950" marR="0" lvl="1" indent="-285750" algn="l" defTabSz="914400" rtl="0" eaLnBrk="1" fontAlgn="base" latinLnBrk="0" hangingPunct="1">
              <a:lnSpc>
                <a:spcPct val="14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Correct inconsistent data</a:t>
            </a:r>
          </a:p>
          <a:p>
            <a:pPr marL="742950" marR="0" lvl="1" indent="-285750" algn="l" defTabSz="914400" rtl="0" eaLnBrk="1" fontAlgn="base" latinLnBrk="0" hangingPunct="1">
              <a:lnSpc>
                <a:spcPct val="14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Resolve redundancy caused by data integration</a:t>
            </a:r>
          </a:p>
          <a:p>
            <a:endParaRPr lang="en-IN" dirty="0">
              <a:latin typeface="+mj-lt"/>
            </a:endParaRPr>
          </a:p>
        </p:txBody>
      </p:sp>
      <p:sp>
        <p:nvSpPr>
          <p:cNvPr id="2" name="Slide Number Placeholder 1">
            <a:extLst>
              <a:ext uri="{FF2B5EF4-FFF2-40B4-BE49-F238E27FC236}">
                <a16:creationId xmlns:a16="http://schemas.microsoft.com/office/drawing/2014/main" id="{955A0A98-72F5-6238-AF9A-DD09BE64ECEF}"/>
              </a:ext>
            </a:extLst>
          </p:cNvPr>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424855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MISSING DATA</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388826" y="1856308"/>
            <a:ext cx="9603275" cy="3147939"/>
          </a:xfrm>
        </p:spPr>
        <p:txBody>
          <a:bodyPr>
            <a:normAutofit lnSpcReduction="10000"/>
          </a:bodyPr>
          <a:lstStyle/>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cs typeface="+mn-cs"/>
              </a:rPr>
              <a:t>Data is not always available</a:t>
            </a: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E.g., many tuples have no recorded value for several attributes, such as customer income in sales data</a:t>
            </a: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cs typeface="+mn-cs"/>
              </a:rPr>
              <a:t>Missing data may be due to </a:t>
            </a: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equipment malfunction</a:t>
            </a: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inconsistent with other recorded data and thus deleted</a:t>
            </a: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data not entered due to misunderstanding</a:t>
            </a: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certain data may not be considered important at the time of entry</a:t>
            </a:r>
          </a:p>
          <a:p>
            <a:pPr marL="0" indent="0">
              <a:buNone/>
            </a:pPr>
            <a:endParaRPr lang="en-IN" dirty="0">
              <a:latin typeface="+mj-lt"/>
            </a:endParaRPr>
          </a:p>
        </p:txBody>
      </p:sp>
      <p:graphicFrame>
        <p:nvGraphicFramePr>
          <p:cNvPr id="2" name="Content Placeholder 6">
            <a:extLst>
              <a:ext uri="{FF2B5EF4-FFF2-40B4-BE49-F238E27FC236}">
                <a16:creationId xmlns:a16="http://schemas.microsoft.com/office/drawing/2014/main" id="{7DEE997A-CA93-A92F-7933-5280D50CD08E}"/>
              </a:ext>
            </a:extLst>
          </p:cNvPr>
          <p:cNvGraphicFramePr>
            <a:graphicFrameLocks/>
          </p:cNvGraphicFramePr>
          <p:nvPr>
            <p:extLst>
              <p:ext uri="{D42A27DB-BD31-4B8C-83A1-F6EECF244321}">
                <p14:modId xmlns:p14="http://schemas.microsoft.com/office/powerpoint/2010/main" val="3741121188"/>
              </p:ext>
            </p:extLst>
          </p:nvPr>
        </p:nvGraphicFramePr>
        <p:xfrm>
          <a:off x="1694329" y="5047641"/>
          <a:ext cx="8382000" cy="1005840"/>
        </p:xfrm>
        <a:graphic>
          <a:graphicData uri="http://schemas.openxmlformats.org/drawingml/2006/table">
            <a:tbl>
              <a:tblPr/>
              <a:tblGrid>
                <a:gridCol w="1676400">
                  <a:extLst>
                    <a:ext uri="{9D8B030D-6E8A-4147-A177-3AD203B41FA5}">
                      <a16:colId xmlns:a16="http://schemas.microsoft.com/office/drawing/2014/main" val="2826883477"/>
                    </a:ext>
                  </a:extLst>
                </a:gridCol>
                <a:gridCol w="1676400">
                  <a:extLst>
                    <a:ext uri="{9D8B030D-6E8A-4147-A177-3AD203B41FA5}">
                      <a16:colId xmlns:a16="http://schemas.microsoft.com/office/drawing/2014/main" val="3145418591"/>
                    </a:ext>
                  </a:extLst>
                </a:gridCol>
                <a:gridCol w="1676400">
                  <a:extLst>
                    <a:ext uri="{9D8B030D-6E8A-4147-A177-3AD203B41FA5}">
                      <a16:colId xmlns:a16="http://schemas.microsoft.com/office/drawing/2014/main" val="3994603615"/>
                    </a:ext>
                  </a:extLst>
                </a:gridCol>
                <a:gridCol w="1676400">
                  <a:extLst>
                    <a:ext uri="{9D8B030D-6E8A-4147-A177-3AD203B41FA5}">
                      <a16:colId xmlns:a16="http://schemas.microsoft.com/office/drawing/2014/main" val="396649200"/>
                    </a:ext>
                  </a:extLst>
                </a:gridCol>
                <a:gridCol w="1676400">
                  <a:extLst>
                    <a:ext uri="{9D8B030D-6E8A-4147-A177-3AD203B41FA5}">
                      <a16:colId xmlns:a16="http://schemas.microsoft.com/office/drawing/2014/main" val="3549896198"/>
                    </a:ext>
                  </a:extLst>
                </a:gridCol>
              </a:tblGrid>
              <a:tr h="314661">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mj-lt"/>
                          <a:ea typeface="MS PGothic" panose="020B0600070205080204" pitchFamily="34" charset="-128"/>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mj-lt"/>
                          <a:ea typeface="MS PGothic" panose="020B0600070205080204" pitchFamily="34" charset="-128"/>
                        </a:rPr>
                        <a:t>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mj-lt"/>
                          <a:ea typeface="MS PGothic" panose="020B0600070205080204" pitchFamily="34" charset="-128"/>
                        </a:rPr>
                        <a:t>Sex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j-lt"/>
                          <a:ea typeface="MS PGothic" panose="020B0600070205080204" pitchFamily="34" charset="-128"/>
                        </a:rPr>
                        <a:t>Income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mj-lt"/>
                          <a:ea typeface="MS PGothic" panose="020B0600070205080204" pitchFamily="34" charset="-128"/>
                        </a:rPr>
                        <a:t>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228836429"/>
                  </a:ext>
                </a:extLst>
              </a:tr>
              <a:tr h="314661">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Mike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Male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150k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Big spender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4130058267"/>
                  </a:ext>
                </a:extLst>
              </a:tr>
              <a:tr h="314661">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Jenny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Female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j-lt"/>
                          <a:ea typeface="MS PGothic" panose="020B0600070205080204" pitchFamily="34"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MS PGothic" panose="020B0600070205080204" pitchFamily="34" charset="-128"/>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MS PGothic" panose="020B0600070205080204" pitchFamily="34" charset="-128"/>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ea typeface="MS PGothic" panose="020B0600070205080204" pitchFamily="34" charset="-128"/>
                        </a:rPr>
                        <a:t>Regular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384630039"/>
                  </a:ext>
                </a:extLst>
              </a:tr>
            </a:tbl>
          </a:graphicData>
        </a:graphic>
      </p:graphicFrame>
      <p:sp>
        <p:nvSpPr>
          <p:cNvPr id="5" name="Slide Number Placeholder 4">
            <a:extLst>
              <a:ext uri="{FF2B5EF4-FFF2-40B4-BE49-F238E27FC236}">
                <a16:creationId xmlns:a16="http://schemas.microsoft.com/office/drawing/2014/main" id="{0D3BC7EB-FF24-1A8B-A7CE-E04DA79CF9D1}"/>
              </a:ext>
            </a:extLst>
          </p:cNvPr>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349798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HOW TO HANDLE MISSING DATA?</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8" y="2179036"/>
            <a:ext cx="10077034" cy="3612163"/>
          </a:xfrm>
        </p:spPr>
        <p:txBody>
          <a:bodyPr>
            <a:normAutofit fontScale="92500" lnSpcReduction="10000"/>
          </a:bodyPr>
          <a:lstStyle/>
          <a:p>
            <a:pPr marL="342900" marR="0" lvl="0" indent="-342900" algn="l" defTabSz="914400" rtl="0" eaLnBrk="1" fontAlgn="base" latinLnBrk="0" hangingPunct="1">
              <a:lnSpc>
                <a:spcPct val="140000"/>
              </a:lnSpc>
              <a:spcBef>
                <a:spcPct val="20000"/>
              </a:spcBef>
              <a:spcAft>
                <a:spcPct val="0"/>
              </a:spcAft>
              <a:buClr>
                <a:srgbClr val="3333CC"/>
              </a:buClr>
              <a:buSzPct val="60000"/>
              <a:buFont typeface="Wingdings" panose="05000000000000000000" pitchFamily="2" charset="2"/>
              <a:buChar char="n"/>
              <a:tabLst/>
              <a:defRPr/>
            </a:pPr>
            <a:r>
              <a:rPr kumimoji="0" lang="en-US" altLang="en-US" sz="2000" b="1" i="0" u="none" strike="noStrike" kern="0" cap="none" spc="0" normalizeH="0" baseline="0" noProof="0" dirty="0">
                <a:ln>
                  <a:noFill/>
                </a:ln>
                <a:solidFill>
                  <a:srgbClr val="000000"/>
                </a:solidFill>
                <a:effectLst/>
                <a:uLnTx/>
                <a:uFillTx/>
                <a:latin typeface="+mj-lt"/>
                <a:ea typeface="MS PGothic" panose="020B0600070205080204" pitchFamily="34" charset="-128"/>
              </a:rPr>
              <a:t>Ignore the tuple</a:t>
            </a: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 usually done when class label is missing (assuming the tasks in classification—not effective when the percentage of missing values per attribute varies considerably.</a:t>
            </a:r>
          </a:p>
          <a:p>
            <a:pPr marL="342900" marR="0" lvl="0" indent="-342900" algn="l" defTabSz="914400" rtl="0" eaLnBrk="1" fontAlgn="base" latinLnBrk="0" hangingPunct="1">
              <a:lnSpc>
                <a:spcPct val="140000"/>
              </a:lnSpc>
              <a:spcBef>
                <a:spcPct val="20000"/>
              </a:spcBef>
              <a:spcAft>
                <a:spcPct val="0"/>
              </a:spcAft>
              <a:buClr>
                <a:srgbClr val="3333CC"/>
              </a:buClr>
              <a:buSzPct val="60000"/>
              <a:buFont typeface="Wingdings" panose="05000000000000000000" pitchFamily="2" charset="2"/>
              <a:buChar char="n"/>
              <a:tabLst/>
              <a:defRPr/>
            </a:pPr>
            <a:r>
              <a:rPr kumimoji="0" lang="en-US" altLang="en-US" sz="2000" b="1" i="0" u="none" strike="noStrike" kern="0" cap="none" spc="0" normalizeH="0" baseline="0" noProof="0" dirty="0">
                <a:ln>
                  <a:noFill/>
                </a:ln>
                <a:solidFill>
                  <a:srgbClr val="000000"/>
                </a:solidFill>
                <a:effectLst/>
                <a:uLnTx/>
                <a:uFillTx/>
                <a:latin typeface="+mj-lt"/>
                <a:ea typeface="MS PGothic" panose="020B0600070205080204" pitchFamily="34" charset="-128"/>
              </a:rPr>
              <a:t>Fill in the missing value manually</a:t>
            </a: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 tedious + infeasible?</a:t>
            </a:r>
          </a:p>
          <a:p>
            <a:pPr marL="342900" marR="0" lvl="0" indent="-342900" algn="l" defTabSz="914400" rtl="0" eaLnBrk="1" fontAlgn="base" latinLnBrk="0" hangingPunct="1">
              <a:lnSpc>
                <a:spcPct val="140000"/>
              </a:lnSpc>
              <a:spcBef>
                <a:spcPct val="20000"/>
              </a:spcBef>
              <a:spcAft>
                <a:spcPct val="0"/>
              </a:spcAft>
              <a:buClr>
                <a:srgbClr val="3333CC"/>
              </a:buClr>
              <a:buSzPct val="60000"/>
              <a:buFont typeface="Wingdings" panose="05000000000000000000" pitchFamily="2" charset="2"/>
              <a:buChar char="n"/>
              <a:tabLst/>
              <a:defRPr/>
            </a:pPr>
            <a:r>
              <a:rPr kumimoji="0" lang="en-US" altLang="en-US" sz="2000" b="1" i="0" u="none" strike="noStrike" kern="0" cap="none" spc="0" normalizeH="0" baseline="0" noProof="0" dirty="0">
                <a:ln>
                  <a:noFill/>
                </a:ln>
                <a:solidFill>
                  <a:srgbClr val="000000"/>
                </a:solidFill>
                <a:effectLst/>
                <a:uLnTx/>
                <a:uFillTx/>
                <a:latin typeface="+mj-lt"/>
                <a:ea typeface="MS PGothic" panose="020B0600070205080204" pitchFamily="34" charset="-128"/>
              </a:rPr>
              <a:t>Fill in it automatically </a:t>
            </a: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with</a:t>
            </a:r>
          </a:p>
          <a:p>
            <a:pPr marL="742950" marR="0" lvl="1" indent="-285750" algn="l" defTabSz="914400" rtl="0" eaLnBrk="1" fontAlgn="base" latinLnBrk="0" hangingPunct="1">
              <a:lnSpc>
                <a:spcPct val="14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a global constant : e.g., </a:t>
            </a:r>
            <a:r>
              <a:rPr kumimoji="0" lang="ja-JP"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000" b="0" i="0" u="none" strike="noStrike" kern="0" cap="none" spc="0" normalizeH="0" baseline="0" noProof="0" dirty="0">
                <a:ln>
                  <a:noFill/>
                </a:ln>
                <a:solidFill>
                  <a:srgbClr val="000000"/>
                </a:solidFill>
                <a:effectLst/>
                <a:uLnTx/>
                <a:uFillTx/>
                <a:latin typeface="+mj-lt"/>
                <a:ea typeface="MS PGothic" panose="020B0600070205080204" pitchFamily="34" charset="-128"/>
              </a:rPr>
              <a:t>unknown</a:t>
            </a:r>
            <a:r>
              <a:rPr kumimoji="0" lang="ja-JP"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000" b="0" i="0" u="none" strike="noStrike" kern="0" cap="none" spc="0" normalizeH="0" baseline="0" noProof="0" dirty="0">
                <a:ln>
                  <a:noFill/>
                </a:ln>
                <a:solidFill>
                  <a:srgbClr val="000000"/>
                </a:solidFill>
                <a:effectLst/>
                <a:uLnTx/>
                <a:uFillTx/>
                <a:latin typeface="+mj-lt"/>
                <a:ea typeface="MS PGothic" panose="020B0600070205080204" pitchFamily="34" charset="-128"/>
              </a:rPr>
              <a:t>, a new class?! </a:t>
            </a:r>
          </a:p>
          <a:p>
            <a:pPr marL="742950" marR="0" lvl="1" indent="-285750" algn="l" defTabSz="914400" rtl="0" eaLnBrk="1" fontAlgn="base" latinLnBrk="0" hangingPunct="1">
              <a:lnSpc>
                <a:spcPct val="14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the attribute mean</a:t>
            </a:r>
          </a:p>
          <a:p>
            <a:pPr marL="742950" marR="0" lvl="1" indent="-285750" algn="l" defTabSz="914400" rtl="0" eaLnBrk="1" fontAlgn="base" latinLnBrk="0" hangingPunct="1">
              <a:lnSpc>
                <a:spcPct val="14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the attribute mean for all samples belonging to the same class: smarter</a:t>
            </a:r>
          </a:p>
          <a:p>
            <a:pPr marL="742950" marR="0" lvl="1" indent="-285750" algn="l" defTabSz="914400" rtl="0" eaLnBrk="1" fontAlgn="base" latinLnBrk="0" hangingPunct="1">
              <a:lnSpc>
                <a:spcPct val="14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FF0000"/>
                </a:solidFill>
                <a:effectLst/>
                <a:uLnTx/>
                <a:uFillTx/>
                <a:latin typeface="+mj-lt"/>
                <a:ea typeface="MS PGothic" panose="020B0600070205080204" pitchFamily="34" charset="-128"/>
              </a:rPr>
              <a:t>the most probable value</a:t>
            </a:r>
            <a:endParaRPr lang="en-IN" dirty="0">
              <a:latin typeface="+mj-lt"/>
            </a:endParaRPr>
          </a:p>
        </p:txBody>
      </p:sp>
      <p:sp>
        <p:nvSpPr>
          <p:cNvPr id="2" name="Slide Number Placeholder 1">
            <a:extLst>
              <a:ext uri="{FF2B5EF4-FFF2-40B4-BE49-F238E27FC236}">
                <a16:creationId xmlns:a16="http://schemas.microsoft.com/office/drawing/2014/main" id="{2D6F4E2F-B8BB-E4FC-D894-770E082EB703}"/>
              </a:ext>
            </a:extLst>
          </p:cNvPr>
          <p:cNvSpPr>
            <a:spLocks noGrp="1"/>
          </p:cNvSpPr>
          <p:nvPr>
            <p:ph type="sldNum" sz="quarter" idx="12"/>
          </p:nvPr>
        </p:nvSpPr>
        <p:spPr/>
        <p:txBody>
          <a:bodyPr/>
          <a:lstStyle/>
          <a:p>
            <a:fld id="{CBABCCC1-BF11-4F37-963E-1BCD5B23FD72}" type="slidenum">
              <a:rPr lang="en-IN" smtClean="0"/>
              <a:t>12</a:t>
            </a:fld>
            <a:endParaRPr lang="en-IN"/>
          </a:p>
        </p:txBody>
      </p:sp>
    </p:spTree>
    <p:extLst>
      <p:ext uri="{BB962C8B-B14F-4D97-AF65-F5344CB8AC3E}">
        <p14:creationId xmlns:p14="http://schemas.microsoft.com/office/powerpoint/2010/main" val="309365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HOW TO HANDLE NOISY DATA?</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7146" y="1783977"/>
            <a:ext cx="10686634" cy="4563035"/>
          </a:xfrm>
        </p:spPr>
        <p:txBody>
          <a:bodyPr>
            <a:noAutofit/>
          </a:bodyPr>
          <a:lstStyle/>
          <a:p>
            <a:pPr marL="342900" indent="-342900" algn="just" fontAlgn="base">
              <a:lnSpc>
                <a:spcPct val="140000"/>
              </a:lnSpc>
              <a:spcBef>
                <a:spcPct val="20000"/>
              </a:spcBef>
              <a:spcAft>
                <a:spcPct val="0"/>
              </a:spcAft>
              <a:buClr>
                <a:srgbClr val="3333CC"/>
              </a:buClr>
              <a:buSzPct val="60000"/>
              <a:buFont typeface="Wingdings" panose="05000000000000000000" pitchFamily="2" charset="2"/>
              <a:buChar char="n"/>
              <a:defRPr/>
            </a:pPr>
            <a:r>
              <a:rPr lang="en-US" sz="1700" b="1" kern="0" dirty="0">
                <a:solidFill>
                  <a:srgbClr val="000000"/>
                </a:solidFill>
                <a:latin typeface="+mj-lt"/>
                <a:ea typeface="MS PGothic" panose="020B0600070205080204" pitchFamily="34" charset="-128"/>
              </a:rPr>
              <a:t>Binning: </a:t>
            </a:r>
            <a:r>
              <a:rPr lang="en-US" sz="1700" kern="0" dirty="0">
                <a:solidFill>
                  <a:srgbClr val="000000"/>
                </a:solidFill>
                <a:latin typeface="+mj-lt"/>
                <a:ea typeface="MS PGothic" panose="020B0600070205080204" pitchFamily="34" charset="-128"/>
              </a:rPr>
              <a:t>This method is to smooth or handle noisy data. First, the data is sorted, and then the sorted values are separated and stored in the form of bins. There are three methods for smoothing data in the bin. </a:t>
            </a:r>
          </a:p>
          <a:p>
            <a:pPr marL="800100" lvl="1" indent="-342900" algn="just" fontAlgn="base">
              <a:lnSpc>
                <a:spcPct val="140000"/>
              </a:lnSpc>
              <a:spcBef>
                <a:spcPct val="20000"/>
              </a:spcBef>
              <a:spcAft>
                <a:spcPct val="0"/>
              </a:spcAft>
              <a:buClr>
                <a:srgbClr val="3333CC"/>
              </a:buClr>
              <a:buSzPct val="60000"/>
              <a:buFont typeface="Wingdings" panose="05000000000000000000" pitchFamily="2" charset="2"/>
              <a:buChar char="n"/>
              <a:defRPr/>
            </a:pPr>
            <a:r>
              <a:rPr lang="en-US" sz="1700" b="1" kern="0" dirty="0">
                <a:solidFill>
                  <a:srgbClr val="000000"/>
                </a:solidFill>
                <a:latin typeface="+mj-lt"/>
                <a:ea typeface="MS PGothic" panose="020B0600070205080204" pitchFamily="34" charset="-128"/>
              </a:rPr>
              <a:t>Smoothing by bin mean method</a:t>
            </a:r>
            <a:r>
              <a:rPr lang="en-US" sz="1700" kern="0" dirty="0">
                <a:solidFill>
                  <a:srgbClr val="000000"/>
                </a:solidFill>
                <a:latin typeface="+mj-lt"/>
                <a:ea typeface="MS PGothic" panose="020B0600070205080204" pitchFamily="34" charset="-128"/>
              </a:rPr>
              <a:t>: In this method, the </a:t>
            </a:r>
            <a:r>
              <a:rPr lang="en-US" sz="1700" kern="0" dirty="0">
                <a:solidFill>
                  <a:srgbClr val="FF0000"/>
                </a:solidFill>
                <a:latin typeface="+mj-lt"/>
                <a:ea typeface="MS PGothic" panose="020B0600070205080204" pitchFamily="34" charset="-128"/>
              </a:rPr>
              <a:t>values in the bin are replaced by the mean value</a:t>
            </a:r>
            <a:r>
              <a:rPr lang="en-US" sz="1700" kern="0" dirty="0">
                <a:solidFill>
                  <a:srgbClr val="000000"/>
                </a:solidFill>
                <a:latin typeface="+mj-lt"/>
                <a:ea typeface="MS PGothic" panose="020B0600070205080204" pitchFamily="34" charset="-128"/>
              </a:rPr>
              <a:t> of the bin; </a:t>
            </a:r>
          </a:p>
          <a:p>
            <a:pPr marL="800100" lvl="1" indent="-342900" algn="just" fontAlgn="base">
              <a:lnSpc>
                <a:spcPct val="140000"/>
              </a:lnSpc>
              <a:spcBef>
                <a:spcPct val="20000"/>
              </a:spcBef>
              <a:spcAft>
                <a:spcPct val="0"/>
              </a:spcAft>
              <a:buClr>
                <a:srgbClr val="3333CC"/>
              </a:buClr>
              <a:buSzPct val="60000"/>
              <a:buFont typeface="Wingdings" panose="05000000000000000000" pitchFamily="2" charset="2"/>
              <a:buChar char="n"/>
              <a:defRPr/>
            </a:pPr>
            <a:r>
              <a:rPr lang="en-US" sz="1700" b="1" kern="0" dirty="0">
                <a:solidFill>
                  <a:srgbClr val="000000"/>
                </a:solidFill>
                <a:latin typeface="+mj-lt"/>
                <a:ea typeface="MS PGothic" panose="020B0600070205080204" pitchFamily="34" charset="-128"/>
              </a:rPr>
              <a:t>Smoothing by bin median</a:t>
            </a:r>
            <a:r>
              <a:rPr lang="en-US" sz="1700" kern="0" dirty="0">
                <a:solidFill>
                  <a:srgbClr val="000000"/>
                </a:solidFill>
                <a:latin typeface="+mj-lt"/>
                <a:ea typeface="MS PGothic" panose="020B0600070205080204" pitchFamily="34" charset="-128"/>
              </a:rPr>
              <a:t>: In this method, the </a:t>
            </a:r>
            <a:r>
              <a:rPr lang="en-US" sz="1700" kern="0" dirty="0">
                <a:solidFill>
                  <a:srgbClr val="FF0000"/>
                </a:solidFill>
                <a:latin typeface="+mj-lt"/>
                <a:ea typeface="MS PGothic" panose="020B0600070205080204" pitchFamily="34" charset="-128"/>
              </a:rPr>
              <a:t>values in the bin are replaced by the median value</a:t>
            </a:r>
            <a:r>
              <a:rPr lang="en-US" sz="1700" kern="0" dirty="0">
                <a:solidFill>
                  <a:srgbClr val="000000"/>
                </a:solidFill>
                <a:latin typeface="+mj-lt"/>
                <a:ea typeface="MS PGothic" panose="020B0600070205080204" pitchFamily="34" charset="-128"/>
              </a:rPr>
              <a:t>; </a:t>
            </a:r>
          </a:p>
          <a:p>
            <a:pPr marL="800100" lvl="1" indent="-342900" algn="just" fontAlgn="base">
              <a:lnSpc>
                <a:spcPct val="140000"/>
              </a:lnSpc>
              <a:spcBef>
                <a:spcPct val="20000"/>
              </a:spcBef>
              <a:spcAft>
                <a:spcPct val="0"/>
              </a:spcAft>
              <a:buClr>
                <a:srgbClr val="3333CC"/>
              </a:buClr>
              <a:buSzPct val="60000"/>
              <a:buFont typeface="Wingdings" panose="05000000000000000000" pitchFamily="2" charset="2"/>
              <a:buChar char="n"/>
              <a:defRPr/>
            </a:pPr>
            <a:r>
              <a:rPr lang="en-US" sz="1700" b="1" kern="0" dirty="0">
                <a:solidFill>
                  <a:srgbClr val="000000"/>
                </a:solidFill>
                <a:latin typeface="+mj-lt"/>
                <a:ea typeface="MS PGothic" panose="020B0600070205080204" pitchFamily="34" charset="-128"/>
              </a:rPr>
              <a:t>Smoothing by bin boundary</a:t>
            </a:r>
            <a:r>
              <a:rPr lang="en-US" sz="1700" kern="0" dirty="0">
                <a:solidFill>
                  <a:srgbClr val="000000"/>
                </a:solidFill>
                <a:latin typeface="+mj-lt"/>
                <a:ea typeface="MS PGothic" panose="020B0600070205080204" pitchFamily="34" charset="-128"/>
              </a:rPr>
              <a:t>: In this method, the using </a:t>
            </a:r>
            <a:r>
              <a:rPr lang="en-US" sz="1700" kern="0" dirty="0">
                <a:solidFill>
                  <a:srgbClr val="FF0000"/>
                </a:solidFill>
                <a:latin typeface="+mj-lt"/>
                <a:ea typeface="MS PGothic" panose="020B0600070205080204" pitchFamily="34" charset="-128"/>
              </a:rPr>
              <a:t>minimum and maximum values of the bin values are taken, and the closest boundary value replaces the values</a:t>
            </a:r>
            <a:r>
              <a:rPr lang="en-US" sz="1700" kern="0" dirty="0">
                <a:solidFill>
                  <a:srgbClr val="000000"/>
                </a:solidFill>
                <a:latin typeface="+mj-lt"/>
                <a:ea typeface="MS PGothic" panose="020B0600070205080204" pitchFamily="34" charset="-128"/>
              </a:rPr>
              <a:t>.</a:t>
            </a:r>
          </a:p>
          <a:p>
            <a:pPr marL="342900" indent="-342900" algn="just" fontAlgn="base">
              <a:lnSpc>
                <a:spcPct val="140000"/>
              </a:lnSpc>
              <a:spcBef>
                <a:spcPct val="20000"/>
              </a:spcBef>
              <a:spcAft>
                <a:spcPct val="0"/>
              </a:spcAft>
              <a:buClr>
                <a:srgbClr val="3333CC"/>
              </a:buClr>
              <a:buSzPct val="60000"/>
              <a:buFont typeface="Wingdings" panose="05000000000000000000" pitchFamily="2" charset="2"/>
              <a:buChar char="n"/>
              <a:defRPr/>
            </a:pPr>
            <a:r>
              <a:rPr lang="en-US" sz="1700" b="1" kern="0" dirty="0">
                <a:solidFill>
                  <a:srgbClr val="000000"/>
                </a:solidFill>
                <a:latin typeface="+mj-lt"/>
                <a:ea typeface="MS PGothic" panose="020B0600070205080204" pitchFamily="34" charset="-128"/>
              </a:rPr>
              <a:t>Regression: </a:t>
            </a:r>
            <a:r>
              <a:rPr lang="en-US" sz="1700" kern="0" dirty="0">
                <a:solidFill>
                  <a:srgbClr val="000000"/>
                </a:solidFill>
                <a:latin typeface="+mj-lt"/>
                <a:ea typeface="MS PGothic" panose="020B0600070205080204" pitchFamily="34" charset="-128"/>
              </a:rPr>
              <a:t>This is used to smooth the data and will help to handle data when unnecessary data is present. For the analysis, purpose regression helps to decide the variable that is suitable for our analysis.</a:t>
            </a:r>
          </a:p>
          <a:p>
            <a:pPr marL="342900" indent="-342900" algn="just" fontAlgn="base">
              <a:lnSpc>
                <a:spcPct val="140000"/>
              </a:lnSpc>
              <a:spcBef>
                <a:spcPct val="20000"/>
              </a:spcBef>
              <a:spcAft>
                <a:spcPct val="0"/>
              </a:spcAft>
              <a:buClr>
                <a:srgbClr val="3333CC"/>
              </a:buClr>
              <a:buSzPct val="60000"/>
              <a:buFont typeface="Wingdings" panose="05000000000000000000" pitchFamily="2" charset="2"/>
              <a:buChar char="n"/>
              <a:defRPr/>
            </a:pPr>
            <a:r>
              <a:rPr lang="en-US" sz="1700" b="1" kern="0" dirty="0">
                <a:solidFill>
                  <a:srgbClr val="000000"/>
                </a:solidFill>
                <a:latin typeface="+mj-lt"/>
                <a:ea typeface="MS PGothic" panose="020B0600070205080204" pitchFamily="34" charset="-128"/>
              </a:rPr>
              <a:t>Clustering: </a:t>
            </a:r>
            <a:r>
              <a:rPr lang="en-US" sz="1700" kern="0" dirty="0">
                <a:solidFill>
                  <a:srgbClr val="000000"/>
                </a:solidFill>
                <a:latin typeface="+mj-lt"/>
                <a:ea typeface="MS PGothic" panose="020B0600070205080204" pitchFamily="34" charset="-128"/>
              </a:rPr>
              <a:t>This is used for finding the outliers and also in grouping the data. Clustering is generally used in unsupervised learning.</a:t>
            </a:r>
          </a:p>
          <a:p>
            <a:pPr marL="0" indent="0">
              <a:buNone/>
            </a:pPr>
            <a:endParaRPr lang="en-IN" sz="1800" dirty="0">
              <a:latin typeface="+mj-lt"/>
            </a:endParaRPr>
          </a:p>
        </p:txBody>
      </p:sp>
      <p:sp>
        <p:nvSpPr>
          <p:cNvPr id="2" name="Slide Number Placeholder 1">
            <a:extLst>
              <a:ext uri="{FF2B5EF4-FFF2-40B4-BE49-F238E27FC236}">
                <a16:creationId xmlns:a16="http://schemas.microsoft.com/office/drawing/2014/main" id="{99F2B058-B0E7-0CF2-963C-16EBED3CE4F2}"/>
              </a:ext>
            </a:extLst>
          </p:cNvPr>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176953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transformation: binning</a:t>
            </a:r>
            <a:endParaRPr lang="en-IN" dirty="0"/>
          </a:p>
        </p:txBody>
      </p:sp>
      <p:pic>
        <p:nvPicPr>
          <p:cNvPr id="7" name="Picture 6">
            <a:extLst>
              <a:ext uri="{FF2B5EF4-FFF2-40B4-BE49-F238E27FC236}">
                <a16:creationId xmlns:a16="http://schemas.microsoft.com/office/drawing/2014/main" id="{1B7D8F41-4A0F-6C23-F0AB-410A50487D0E}"/>
              </a:ext>
            </a:extLst>
          </p:cNvPr>
          <p:cNvPicPr>
            <a:picLocks noChangeAspect="1"/>
          </p:cNvPicPr>
          <p:nvPr/>
        </p:nvPicPr>
        <p:blipFill rotWithShape="1">
          <a:blip r:embed="rId2"/>
          <a:srcRect l="5593" t="4244" r="3865"/>
          <a:stretch/>
        </p:blipFill>
        <p:spPr>
          <a:xfrm>
            <a:off x="3173506" y="1907544"/>
            <a:ext cx="4975967" cy="4199727"/>
          </a:xfrm>
          <a:prstGeom prst="rect">
            <a:avLst/>
          </a:prstGeom>
        </p:spPr>
      </p:pic>
      <p:sp>
        <p:nvSpPr>
          <p:cNvPr id="2" name="Slide Number Placeholder 1">
            <a:extLst>
              <a:ext uri="{FF2B5EF4-FFF2-40B4-BE49-F238E27FC236}">
                <a16:creationId xmlns:a16="http://schemas.microsoft.com/office/drawing/2014/main" id="{D100874F-CE59-5E9C-7FBD-1439E1383FFE}"/>
              </a:ext>
            </a:extLst>
          </p:cNvPr>
          <p:cNvSpPr>
            <a:spLocks noGrp="1"/>
          </p:cNvSpPr>
          <p:nvPr>
            <p:ph type="sldNum" sz="quarter" idx="12"/>
          </p:nvPr>
        </p:nvSpPr>
        <p:spPr/>
        <p:txBody>
          <a:bodyPr/>
          <a:lstStyle/>
          <a:p>
            <a:fld id="{CBABCCC1-BF11-4F37-963E-1BCD5B23FD72}" type="slidenum">
              <a:rPr lang="en-IN" smtClean="0"/>
              <a:t>14</a:t>
            </a:fld>
            <a:endParaRPr lang="en-IN"/>
          </a:p>
        </p:txBody>
      </p:sp>
    </p:spTree>
    <p:extLst>
      <p:ext uri="{BB962C8B-B14F-4D97-AF65-F5344CB8AC3E}">
        <p14:creationId xmlns:p14="http://schemas.microsoft.com/office/powerpoint/2010/main" val="374772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integration</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8" y="2179037"/>
            <a:ext cx="10184610" cy="3728704"/>
          </a:xfrm>
        </p:spPr>
        <p:txBody>
          <a:bodyPr>
            <a:normAutofit fontScale="85000" lnSpcReduction="20000"/>
          </a:bodyPr>
          <a:lstStyle/>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Data integration: </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Combines data from multiple sources into a coherent store</a:t>
            </a:r>
          </a:p>
          <a:p>
            <a:pPr marL="457200" marR="0" lvl="1" indent="0" algn="l" defTabSz="914400" rtl="0" eaLnBrk="1" fontAlgn="base" latinLnBrk="0" hangingPunct="1">
              <a:lnSpc>
                <a:spcPct val="90000"/>
              </a:lnSpc>
              <a:spcBef>
                <a:spcPct val="20000"/>
              </a:spcBef>
              <a:spcAft>
                <a:spcPct val="0"/>
              </a:spcAft>
              <a:buClr>
                <a:srgbClr val="FF0000"/>
              </a:buClr>
              <a:buSzPct val="55000"/>
              <a:buNone/>
              <a:tabLst/>
              <a:defRPr/>
            </a:pPr>
            <a:endParaRPr kumimoji="0" lang="en-US" sz="2400" b="0" i="0" u="none" strike="noStrike" kern="0" cap="none" spc="0" normalizeH="0" baseline="0" noProof="0" dirty="0">
              <a:ln>
                <a:noFill/>
              </a:ln>
              <a:solidFill>
                <a:srgbClr val="000000"/>
              </a:solidFill>
              <a:effectLst/>
              <a:uLnTx/>
              <a:uFillTx/>
              <a:latin typeface="+mj-lt"/>
              <a:ea typeface="ＭＳ Ｐゴシック" charset="0"/>
            </a:endParaRP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Schema integration: e.g., </a:t>
            </a:r>
            <a:r>
              <a:rPr kumimoji="0" lang="en-US" sz="2400" b="0" i="0" u="none" strike="noStrike" kern="0" cap="none" spc="0" normalizeH="0" baseline="0" noProof="0" dirty="0" err="1">
                <a:ln>
                  <a:noFill/>
                </a:ln>
                <a:solidFill>
                  <a:srgbClr val="000000"/>
                </a:solidFill>
                <a:effectLst/>
                <a:uLnTx/>
                <a:uFillTx/>
                <a:latin typeface="+mj-lt"/>
                <a:ea typeface="ＭＳ Ｐゴシック" charset="0"/>
                <a:cs typeface="+mn-cs"/>
              </a:rPr>
              <a:t>A.cust</a:t>
            </a: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-id </a:t>
            </a: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sym typeface="Symbol" charset="0"/>
              </a:rPr>
              <a:t> </a:t>
            </a:r>
            <a:r>
              <a:rPr kumimoji="0" lang="en-US" sz="2400" b="0" i="0" u="none" strike="noStrike" kern="0" cap="none" spc="0" normalizeH="0" baseline="0" noProof="0" dirty="0" err="1">
                <a:ln>
                  <a:noFill/>
                </a:ln>
                <a:solidFill>
                  <a:srgbClr val="000000"/>
                </a:solidFill>
                <a:effectLst/>
                <a:uLnTx/>
                <a:uFillTx/>
                <a:latin typeface="+mj-lt"/>
                <a:ea typeface="ＭＳ Ｐゴシック" charset="0"/>
                <a:cs typeface="+mn-cs"/>
                <a:sym typeface="Symbol" charset="0"/>
              </a:rPr>
              <a:t>B.</a:t>
            </a:r>
            <a:r>
              <a:rPr kumimoji="0" lang="en-US" sz="2400" b="0" i="0" u="none" strike="noStrike" kern="0" cap="none" spc="0" normalizeH="0" baseline="0" noProof="0" dirty="0" err="1">
                <a:ln>
                  <a:noFill/>
                </a:ln>
                <a:solidFill>
                  <a:srgbClr val="000000"/>
                </a:solidFill>
                <a:effectLst/>
                <a:uLnTx/>
                <a:uFillTx/>
                <a:latin typeface="+mj-lt"/>
                <a:ea typeface="ＭＳ Ｐゴシック" charset="0"/>
                <a:cs typeface="+mn-cs"/>
              </a:rPr>
              <a:t>cust</a:t>
            </a: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Integrate metadata from different sources</a:t>
            </a:r>
          </a:p>
          <a:p>
            <a:pPr marL="457200" marR="0" lvl="1" indent="0" algn="l" defTabSz="914400" rtl="0" eaLnBrk="1" fontAlgn="base" latinLnBrk="0" hangingPunct="1">
              <a:lnSpc>
                <a:spcPct val="90000"/>
              </a:lnSpc>
              <a:spcBef>
                <a:spcPct val="20000"/>
              </a:spcBef>
              <a:spcAft>
                <a:spcPct val="0"/>
              </a:spcAft>
              <a:buClr>
                <a:srgbClr val="FF0000"/>
              </a:buClr>
              <a:buSzPct val="55000"/>
              <a:buNone/>
              <a:tabLst/>
              <a:defRPr/>
            </a:pPr>
            <a:endParaRPr kumimoji="0" lang="en-US" sz="2400" b="0" i="0" u="none" strike="noStrike" kern="0" cap="none" spc="0" normalizeH="0" baseline="0" noProof="0" dirty="0">
              <a:ln>
                <a:noFill/>
              </a:ln>
              <a:solidFill>
                <a:srgbClr val="000000"/>
              </a:solidFill>
              <a:effectLst/>
              <a:uLnTx/>
              <a:uFillTx/>
              <a:latin typeface="+mj-lt"/>
              <a:ea typeface="ＭＳ Ｐゴシック" charset="0"/>
            </a:endParaRP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Entity identification problem: </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Identify real-world entities from multiple data sources, e.g., Bill Clinton = William Clinton</a:t>
            </a:r>
          </a:p>
          <a:p>
            <a:pPr marL="457200" marR="0" lvl="1" indent="0" algn="l" defTabSz="914400" rtl="0" eaLnBrk="1" fontAlgn="base" latinLnBrk="0" hangingPunct="1">
              <a:lnSpc>
                <a:spcPct val="90000"/>
              </a:lnSpc>
              <a:spcBef>
                <a:spcPct val="20000"/>
              </a:spcBef>
              <a:spcAft>
                <a:spcPct val="0"/>
              </a:spcAft>
              <a:buClr>
                <a:srgbClr val="FF0000"/>
              </a:buClr>
              <a:buSzPct val="55000"/>
              <a:buNone/>
              <a:tabLst/>
              <a:defRPr/>
            </a:pPr>
            <a:endParaRPr kumimoji="0" lang="en-US" sz="2400" b="0" i="0" u="none" strike="noStrike" kern="0" cap="none" spc="0" normalizeH="0" baseline="0" noProof="0" dirty="0">
              <a:ln>
                <a:noFill/>
              </a:ln>
              <a:solidFill>
                <a:srgbClr val="000000"/>
              </a:solidFill>
              <a:effectLst/>
              <a:uLnTx/>
              <a:uFillTx/>
              <a:latin typeface="+mj-lt"/>
              <a:ea typeface="ＭＳ Ｐゴシック" charset="0"/>
            </a:endParaRP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Detecting and resolving data value conflicts</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For the same real-world entity, attribute values from different sources are different</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Possible reasons: different representations, different scales, e.g., metric vs. British units  (e.g., GPA in US and China)</a:t>
            </a:r>
          </a:p>
          <a:p>
            <a:pPr marL="0" indent="0">
              <a:buNone/>
            </a:pPr>
            <a:endParaRPr lang="en-IN" dirty="0">
              <a:latin typeface="+mj-lt"/>
            </a:endParaRPr>
          </a:p>
        </p:txBody>
      </p:sp>
      <p:sp>
        <p:nvSpPr>
          <p:cNvPr id="2" name="Slide Number Placeholder 1">
            <a:extLst>
              <a:ext uri="{FF2B5EF4-FFF2-40B4-BE49-F238E27FC236}">
                <a16:creationId xmlns:a16="http://schemas.microsoft.com/office/drawing/2014/main" id="{AF18A2DA-6644-7C7F-9323-667D3B366B69}"/>
              </a:ext>
            </a:extLst>
          </p:cNvPr>
          <p:cNvSpPr>
            <a:spLocks noGrp="1"/>
          </p:cNvSpPr>
          <p:nvPr>
            <p:ph type="sldNum" sz="quarter" idx="12"/>
          </p:nvPr>
        </p:nvSpPr>
        <p:spPr/>
        <p:txBody>
          <a:bodyPr/>
          <a:lstStyle/>
          <a:p>
            <a:fld id="{CBABCCC1-BF11-4F37-963E-1BCD5B23FD72}" type="slidenum">
              <a:rPr lang="en-IN" smtClean="0"/>
              <a:t>15</a:t>
            </a:fld>
            <a:endParaRPr lang="en-IN"/>
          </a:p>
        </p:txBody>
      </p:sp>
    </p:spTree>
    <p:extLst>
      <p:ext uri="{BB962C8B-B14F-4D97-AF65-F5344CB8AC3E}">
        <p14:creationId xmlns:p14="http://schemas.microsoft.com/office/powerpoint/2010/main" val="3535669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transformation</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8" y="2179036"/>
            <a:ext cx="9603275" cy="3567339"/>
          </a:xfrm>
        </p:spPr>
        <p:txBody>
          <a:bodyPr>
            <a:normAutofit fontScale="92500" lnSpcReduction="20000"/>
          </a:bodyPr>
          <a:lstStyle/>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Smoothing: remove noise from data</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Aggregation: summarization</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Generalization: concept hierarchy climbing</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Normalization: scaled to fall within a small, specified range</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min-max normalization</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z-score normalization</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normalization by decimal scaling</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Attribute/feature construction</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New attributes constructed from the given ones</a:t>
            </a:r>
          </a:p>
          <a:p>
            <a:pPr marL="0" indent="0">
              <a:buNone/>
            </a:pPr>
            <a:endParaRPr lang="en-IN" dirty="0">
              <a:latin typeface="+mj-lt"/>
            </a:endParaRPr>
          </a:p>
        </p:txBody>
      </p:sp>
      <p:sp>
        <p:nvSpPr>
          <p:cNvPr id="2" name="Slide Number Placeholder 1">
            <a:extLst>
              <a:ext uri="{FF2B5EF4-FFF2-40B4-BE49-F238E27FC236}">
                <a16:creationId xmlns:a16="http://schemas.microsoft.com/office/drawing/2014/main" id="{D6EF9CEB-E5A8-F625-2A38-80ED5F00C83C}"/>
              </a:ext>
            </a:extLst>
          </p:cNvPr>
          <p:cNvSpPr>
            <a:spLocks noGrp="1"/>
          </p:cNvSpPr>
          <p:nvPr>
            <p:ph type="sldNum" sz="quarter" idx="12"/>
          </p:nvPr>
        </p:nvSpPr>
        <p:spPr/>
        <p:txBody>
          <a:bodyPr/>
          <a:lstStyle/>
          <a:p>
            <a:fld id="{CBABCCC1-BF11-4F37-963E-1BCD5B23FD72}" type="slidenum">
              <a:rPr lang="en-IN" smtClean="0"/>
              <a:t>16</a:t>
            </a:fld>
            <a:endParaRPr lang="en-IN"/>
          </a:p>
        </p:txBody>
      </p:sp>
    </p:spTree>
    <p:extLst>
      <p:ext uri="{BB962C8B-B14F-4D97-AF65-F5344CB8AC3E}">
        <p14:creationId xmlns:p14="http://schemas.microsoft.com/office/powerpoint/2010/main" val="135440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transformation</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8" y="1972233"/>
            <a:ext cx="9028164" cy="4365813"/>
          </a:xfrm>
        </p:spPr>
        <p:txBody>
          <a:bodyPr>
            <a:normAutofit fontScale="55000" lnSpcReduction="20000"/>
          </a:bodyPr>
          <a:lstStyle/>
          <a:p>
            <a:pPr marL="342900" indent="-342900" algn="just" fontAlgn="base">
              <a:lnSpc>
                <a:spcPct val="110000"/>
              </a:lnSpc>
              <a:spcBef>
                <a:spcPct val="20000"/>
              </a:spcBef>
              <a:spcAft>
                <a:spcPct val="0"/>
              </a:spcAft>
              <a:buClr>
                <a:srgbClr val="3333CC"/>
              </a:buClr>
              <a:buSzPct val="60000"/>
              <a:buFont typeface="Wingdings" charset="0"/>
              <a:buChar char="n"/>
              <a:defRPr/>
            </a:pPr>
            <a:r>
              <a:rPr lang="en-US" sz="2900" b="1" kern="0" dirty="0">
                <a:solidFill>
                  <a:srgbClr val="000000"/>
                </a:solidFill>
                <a:latin typeface="+mj-lt"/>
                <a:ea typeface="ＭＳ Ｐゴシック" charset="0"/>
              </a:rPr>
              <a:t>Smoothing: </a:t>
            </a:r>
          </a:p>
          <a:p>
            <a:pPr marL="800100" lvl="1" indent="-342900" algn="just" fontAlgn="base">
              <a:lnSpc>
                <a:spcPct val="110000"/>
              </a:lnSpc>
              <a:spcBef>
                <a:spcPct val="20000"/>
              </a:spcBef>
              <a:spcAft>
                <a:spcPct val="0"/>
              </a:spcAft>
              <a:buClr>
                <a:srgbClr val="3333CC"/>
              </a:buClr>
              <a:buSzPct val="60000"/>
              <a:buFont typeface="Wingdings" charset="0"/>
              <a:buChar char="n"/>
              <a:defRPr/>
            </a:pPr>
            <a:r>
              <a:rPr lang="en-US" sz="2900" kern="0" dirty="0">
                <a:solidFill>
                  <a:srgbClr val="000000"/>
                </a:solidFill>
                <a:latin typeface="+mj-lt"/>
                <a:ea typeface="ＭＳ Ｐゴシック" charset="0"/>
              </a:rPr>
              <a:t>With the help of algorithms, we can </a:t>
            </a:r>
            <a:r>
              <a:rPr lang="en-US" sz="2900" kern="0" dirty="0">
                <a:solidFill>
                  <a:srgbClr val="FF0000"/>
                </a:solidFill>
                <a:latin typeface="+mj-lt"/>
                <a:ea typeface="ＭＳ Ｐゴシック" charset="0"/>
              </a:rPr>
              <a:t>remove noise from the dataset</a:t>
            </a:r>
            <a:r>
              <a:rPr lang="en-US" sz="2900" kern="0" dirty="0">
                <a:solidFill>
                  <a:srgbClr val="000000"/>
                </a:solidFill>
                <a:latin typeface="+mj-lt"/>
                <a:ea typeface="ＭＳ Ｐゴシック" charset="0"/>
              </a:rPr>
              <a:t>, which helps in knowing the important features of the dataset. By smoothing, we can find even a simple change that helps in prediction.</a:t>
            </a:r>
          </a:p>
          <a:p>
            <a:pPr marL="342900" indent="-342900" algn="just" fontAlgn="base">
              <a:lnSpc>
                <a:spcPct val="110000"/>
              </a:lnSpc>
              <a:spcBef>
                <a:spcPct val="20000"/>
              </a:spcBef>
              <a:spcAft>
                <a:spcPct val="0"/>
              </a:spcAft>
              <a:buClr>
                <a:srgbClr val="3333CC"/>
              </a:buClr>
              <a:buSzPct val="60000"/>
              <a:buFont typeface="Wingdings" charset="0"/>
              <a:buChar char="n"/>
              <a:defRPr/>
            </a:pPr>
            <a:r>
              <a:rPr lang="en-US" sz="2900" b="1" kern="0" dirty="0">
                <a:solidFill>
                  <a:srgbClr val="000000"/>
                </a:solidFill>
                <a:latin typeface="+mj-lt"/>
                <a:ea typeface="ＭＳ Ｐゴシック" charset="0"/>
              </a:rPr>
              <a:t>Aggregation: </a:t>
            </a:r>
          </a:p>
          <a:p>
            <a:pPr marL="800100" lvl="1" indent="-342900" algn="just" fontAlgn="base">
              <a:lnSpc>
                <a:spcPct val="110000"/>
              </a:lnSpc>
              <a:spcBef>
                <a:spcPct val="20000"/>
              </a:spcBef>
              <a:spcAft>
                <a:spcPct val="0"/>
              </a:spcAft>
              <a:buClr>
                <a:srgbClr val="3333CC"/>
              </a:buClr>
              <a:buSzPct val="60000"/>
              <a:buFont typeface="Wingdings" charset="0"/>
              <a:buChar char="n"/>
              <a:defRPr/>
            </a:pPr>
            <a:r>
              <a:rPr lang="en-US" sz="2900" kern="0" dirty="0">
                <a:solidFill>
                  <a:srgbClr val="000000"/>
                </a:solidFill>
                <a:latin typeface="+mj-lt"/>
                <a:ea typeface="ＭＳ Ｐゴシック" charset="0"/>
              </a:rPr>
              <a:t>In this method, the </a:t>
            </a:r>
            <a:r>
              <a:rPr lang="en-US" sz="2900" kern="0" dirty="0">
                <a:solidFill>
                  <a:srgbClr val="FF0000"/>
                </a:solidFill>
                <a:latin typeface="+mj-lt"/>
                <a:ea typeface="ＭＳ Ｐゴシック" charset="0"/>
              </a:rPr>
              <a:t>data is stored and presented in the form of a summary</a:t>
            </a:r>
            <a:r>
              <a:rPr lang="en-US" sz="2900" kern="0" dirty="0">
                <a:solidFill>
                  <a:srgbClr val="000000"/>
                </a:solidFill>
                <a:latin typeface="+mj-lt"/>
                <a:ea typeface="ＭＳ Ｐゴシック" charset="0"/>
              </a:rPr>
              <a:t>. </a:t>
            </a:r>
          </a:p>
          <a:p>
            <a:pPr marL="342900" indent="-342900" algn="just" fontAlgn="base">
              <a:lnSpc>
                <a:spcPct val="110000"/>
              </a:lnSpc>
              <a:spcBef>
                <a:spcPct val="20000"/>
              </a:spcBef>
              <a:spcAft>
                <a:spcPct val="0"/>
              </a:spcAft>
              <a:buClr>
                <a:srgbClr val="3333CC"/>
              </a:buClr>
              <a:buSzPct val="60000"/>
              <a:buFont typeface="Wingdings" charset="0"/>
              <a:buChar char="n"/>
              <a:defRPr/>
            </a:pPr>
            <a:r>
              <a:rPr lang="en-US" sz="2900" b="1" kern="0" dirty="0">
                <a:solidFill>
                  <a:srgbClr val="000000"/>
                </a:solidFill>
                <a:latin typeface="+mj-lt"/>
                <a:ea typeface="ＭＳ Ｐゴシック" charset="0"/>
              </a:rPr>
              <a:t>Discretization: </a:t>
            </a:r>
          </a:p>
          <a:p>
            <a:pPr marL="800100" lvl="1" indent="-342900" algn="just" fontAlgn="base">
              <a:lnSpc>
                <a:spcPct val="110000"/>
              </a:lnSpc>
              <a:spcBef>
                <a:spcPct val="20000"/>
              </a:spcBef>
              <a:spcAft>
                <a:spcPct val="0"/>
              </a:spcAft>
              <a:buClr>
                <a:srgbClr val="3333CC"/>
              </a:buClr>
              <a:buSzPct val="60000"/>
              <a:buFont typeface="Wingdings" charset="0"/>
              <a:buChar char="n"/>
              <a:defRPr/>
            </a:pPr>
            <a:r>
              <a:rPr lang="en-US" sz="2700" kern="0" dirty="0">
                <a:solidFill>
                  <a:srgbClr val="000000"/>
                </a:solidFill>
                <a:latin typeface="+mj-lt"/>
                <a:ea typeface="ＭＳ Ｐゴシック" charset="0"/>
              </a:rPr>
              <a:t>The </a:t>
            </a:r>
            <a:r>
              <a:rPr lang="en-US" sz="2700" kern="0" dirty="0">
                <a:solidFill>
                  <a:srgbClr val="FF0000"/>
                </a:solidFill>
                <a:latin typeface="+mj-lt"/>
                <a:ea typeface="ＭＳ Ｐゴシック" charset="0"/>
              </a:rPr>
              <a:t>continuous data</a:t>
            </a:r>
            <a:r>
              <a:rPr lang="en-US" sz="2700" kern="0" dirty="0">
                <a:solidFill>
                  <a:srgbClr val="000000"/>
                </a:solidFill>
                <a:latin typeface="+mj-lt"/>
                <a:ea typeface="ＭＳ Ｐゴシック" charset="0"/>
              </a:rPr>
              <a:t> here </a:t>
            </a:r>
            <a:r>
              <a:rPr lang="en-US" sz="2700" kern="0" dirty="0">
                <a:latin typeface="+mj-lt"/>
                <a:ea typeface="ＭＳ Ｐゴシック" charset="0"/>
              </a:rPr>
              <a:t>is</a:t>
            </a:r>
            <a:r>
              <a:rPr lang="en-US" sz="2700" kern="0" dirty="0">
                <a:solidFill>
                  <a:srgbClr val="FF0000"/>
                </a:solidFill>
                <a:latin typeface="+mj-lt"/>
                <a:ea typeface="ＭＳ Ｐゴシック" charset="0"/>
              </a:rPr>
              <a:t> split into intervals</a:t>
            </a:r>
            <a:r>
              <a:rPr lang="en-US" sz="2700" kern="0" dirty="0">
                <a:solidFill>
                  <a:srgbClr val="000000"/>
                </a:solidFill>
                <a:latin typeface="+mj-lt"/>
                <a:ea typeface="ＭＳ Ｐゴシック" charset="0"/>
              </a:rPr>
              <a:t>. </a:t>
            </a:r>
          </a:p>
          <a:p>
            <a:pPr marL="800100" lvl="1" indent="-342900" algn="just" fontAlgn="base">
              <a:lnSpc>
                <a:spcPct val="110000"/>
              </a:lnSpc>
              <a:spcBef>
                <a:spcPct val="20000"/>
              </a:spcBef>
              <a:spcAft>
                <a:spcPct val="0"/>
              </a:spcAft>
              <a:buClr>
                <a:srgbClr val="3333CC"/>
              </a:buClr>
              <a:buSzPct val="60000"/>
              <a:buFont typeface="Wingdings" charset="0"/>
              <a:buChar char="n"/>
              <a:defRPr/>
            </a:pPr>
            <a:r>
              <a:rPr lang="en-US" sz="2700" kern="0" dirty="0">
                <a:solidFill>
                  <a:srgbClr val="000000"/>
                </a:solidFill>
                <a:latin typeface="+mj-lt"/>
                <a:ea typeface="ＭＳ Ｐゴシック" charset="0"/>
              </a:rPr>
              <a:t>Discretization reduces the data size. For example, rather than specifying the class time, we can set an interval like (3 pm-5 pm or 6 pm-8 pm).</a:t>
            </a:r>
          </a:p>
          <a:p>
            <a:pPr marL="342900" indent="-342900" algn="just" fontAlgn="base">
              <a:lnSpc>
                <a:spcPct val="110000"/>
              </a:lnSpc>
              <a:spcBef>
                <a:spcPct val="20000"/>
              </a:spcBef>
              <a:spcAft>
                <a:spcPct val="0"/>
              </a:spcAft>
              <a:buClr>
                <a:srgbClr val="3333CC"/>
              </a:buClr>
              <a:buSzPct val="60000"/>
              <a:buFont typeface="Wingdings" charset="0"/>
              <a:buChar char="n"/>
              <a:defRPr/>
            </a:pPr>
            <a:r>
              <a:rPr lang="en-US" sz="2900" b="1" kern="0" dirty="0">
                <a:solidFill>
                  <a:srgbClr val="000000"/>
                </a:solidFill>
                <a:latin typeface="+mj-lt"/>
                <a:ea typeface="ＭＳ Ｐゴシック" charset="0"/>
              </a:rPr>
              <a:t>Concept Hierarchy Generation: </a:t>
            </a:r>
          </a:p>
          <a:p>
            <a:pPr marL="800100" lvl="1" indent="-342900" algn="just" fontAlgn="base">
              <a:lnSpc>
                <a:spcPct val="110000"/>
              </a:lnSpc>
              <a:spcBef>
                <a:spcPct val="20000"/>
              </a:spcBef>
              <a:spcAft>
                <a:spcPct val="0"/>
              </a:spcAft>
              <a:buClr>
                <a:srgbClr val="3333CC"/>
              </a:buClr>
              <a:buSzPct val="60000"/>
              <a:buFont typeface="Wingdings" charset="0"/>
              <a:buChar char="n"/>
              <a:defRPr/>
            </a:pPr>
            <a:r>
              <a:rPr lang="en-US" sz="2700" kern="0" dirty="0">
                <a:solidFill>
                  <a:srgbClr val="000000"/>
                </a:solidFill>
                <a:latin typeface="+mj-lt"/>
                <a:ea typeface="ＭＳ Ｐゴシック" charset="0"/>
              </a:rPr>
              <a:t>Here </a:t>
            </a:r>
            <a:r>
              <a:rPr lang="en-US" sz="2700" kern="0" dirty="0">
                <a:solidFill>
                  <a:srgbClr val="FF0000"/>
                </a:solidFill>
                <a:latin typeface="+mj-lt"/>
                <a:ea typeface="ＭＳ Ｐゴシック" charset="0"/>
              </a:rPr>
              <a:t>attributes are converted from lower level to higher level in the hierarchy</a:t>
            </a:r>
            <a:r>
              <a:rPr lang="en-US" sz="2700" kern="0" dirty="0">
                <a:solidFill>
                  <a:srgbClr val="000000"/>
                </a:solidFill>
                <a:latin typeface="+mj-lt"/>
                <a:ea typeface="ＭＳ Ｐゴシック" charset="0"/>
              </a:rPr>
              <a:t>. For Example-The attribute “street” can be converted to “country”.</a:t>
            </a:r>
          </a:p>
          <a:p>
            <a:pPr marL="342900" indent="-342900" algn="just" fontAlgn="base">
              <a:lnSpc>
                <a:spcPct val="110000"/>
              </a:lnSpc>
              <a:spcBef>
                <a:spcPct val="20000"/>
              </a:spcBef>
              <a:spcAft>
                <a:spcPct val="0"/>
              </a:spcAft>
              <a:buClr>
                <a:srgbClr val="3333CC"/>
              </a:buClr>
              <a:buSzPct val="60000"/>
              <a:buFont typeface="Wingdings" charset="0"/>
              <a:buChar char="n"/>
              <a:defRPr/>
            </a:pPr>
            <a:r>
              <a:rPr lang="en-US" sz="2900" b="1" kern="0" dirty="0">
                <a:solidFill>
                  <a:srgbClr val="000000"/>
                </a:solidFill>
                <a:latin typeface="+mj-lt"/>
                <a:ea typeface="ＭＳ Ｐゴシック" charset="0"/>
              </a:rPr>
              <a:t>Normalization: </a:t>
            </a:r>
          </a:p>
          <a:p>
            <a:pPr marL="800100" lvl="1" indent="-342900" algn="just" fontAlgn="base">
              <a:lnSpc>
                <a:spcPct val="110000"/>
              </a:lnSpc>
              <a:spcBef>
                <a:spcPct val="20000"/>
              </a:spcBef>
              <a:spcAft>
                <a:spcPct val="0"/>
              </a:spcAft>
              <a:buClr>
                <a:srgbClr val="3333CC"/>
              </a:buClr>
              <a:buSzPct val="60000"/>
              <a:buFont typeface="Wingdings" charset="0"/>
              <a:buChar char="n"/>
              <a:defRPr/>
            </a:pPr>
            <a:r>
              <a:rPr lang="en-US" sz="2700" kern="0" dirty="0">
                <a:solidFill>
                  <a:srgbClr val="000000"/>
                </a:solidFill>
                <a:latin typeface="+mj-lt"/>
                <a:ea typeface="ＭＳ Ｐゴシック" charset="0"/>
              </a:rPr>
              <a:t>It is the method of scaling the </a:t>
            </a:r>
            <a:r>
              <a:rPr lang="en-US" sz="2700" kern="0" dirty="0">
                <a:solidFill>
                  <a:srgbClr val="FF0000"/>
                </a:solidFill>
                <a:latin typeface="+mj-lt"/>
                <a:ea typeface="ＭＳ Ｐゴシック" charset="0"/>
              </a:rPr>
              <a:t>data</a:t>
            </a:r>
            <a:r>
              <a:rPr lang="en-US" sz="2700" kern="0" dirty="0">
                <a:solidFill>
                  <a:srgbClr val="000000"/>
                </a:solidFill>
                <a:latin typeface="+mj-lt"/>
                <a:ea typeface="ＭＳ Ｐゴシック" charset="0"/>
              </a:rPr>
              <a:t> so that it </a:t>
            </a:r>
            <a:r>
              <a:rPr lang="en-US" sz="2700" kern="0" dirty="0">
                <a:solidFill>
                  <a:srgbClr val="FF0000"/>
                </a:solidFill>
                <a:latin typeface="+mj-lt"/>
                <a:ea typeface="ＭＳ Ｐゴシック" charset="0"/>
              </a:rPr>
              <a:t>can be represented in a smaller range</a:t>
            </a:r>
            <a:r>
              <a:rPr lang="en-US" sz="2700" kern="0" dirty="0">
                <a:solidFill>
                  <a:srgbClr val="000000"/>
                </a:solidFill>
                <a:latin typeface="+mj-lt"/>
                <a:ea typeface="ＭＳ Ｐゴシック" charset="0"/>
              </a:rPr>
              <a:t>. Example ranging from -1.0 to 1.0.</a:t>
            </a:r>
          </a:p>
          <a:p>
            <a:pPr marL="0" indent="0">
              <a:buNone/>
            </a:pPr>
            <a:endParaRPr lang="en-IN" sz="2300" dirty="0">
              <a:latin typeface="+mj-lt"/>
            </a:endParaRPr>
          </a:p>
        </p:txBody>
      </p:sp>
      <p:grpSp>
        <p:nvGrpSpPr>
          <p:cNvPr id="24" name="Group 23">
            <a:extLst>
              <a:ext uri="{FF2B5EF4-FFF2-40B4-BE49-F238E27FC236}">
                <a16:creationId xmlns:a16="http://schemas.microsoft.com/office/drawing/2014/main" id="{F93E2CD4-4005-77D0-7D5A-6EEE27DCBF60}"/>
              </a:ext>
            </a:extLst>
          </p:cNvPr>
          <p:cNvGrpSpPr/>
          <p:nvPr/>
        </p:nvGrpSpPr>
        <p:grpSpPr>
          <a:xfrm>
            <a:off x="9326511" y="4258235"/>
            <a:ext cx="2662382" cy="1795246"/>
            <a:chOff x="9326511" y="4258235"/>
            <a:chExt cx="2662382" cy="1795246"/>
          </a:xfrm>
        </p:grpSpPr>
        <p:pic>
          <p:nvPicPr>
            <p:cNvPr id="5" name="Picture 4">
              <a:extLst>
                <a:ext uri="{FF2B5EF4-FFF2-40B4-BE49-F238E27FC236}">
                  <a16:creationId xmlns:a16="http://schemas.microsoft.com/office/drawing/2014/main" id="{6421E40E-709F-3F4E-23FB-1A8F9B5685B6}"/>
                </a:ext>
              </a:extLst>
            </p:cNvPr>
            <p:cNvPicPr>
              <a:picLocks noChangeAspect="1"/>
            </p:cNvPicPr>
            <p:nvPr/>
          </p:nvPicPr>
          <p:blipFill rotWithShape="1">
            <a:blip r:embed="rId2"/>
            <a:srcRect l="24806" t="10703"/>
            <a:stretch/>
          </p:blipFill>
          <p:spPr>
            <a:xfrm>
              <a:off x="10740422" y="4258235"/>
              <a:ext cx="1248471" cy="1795246"/>
            </a:xfrm>
            <a:prstGeom prst="rect">
              <a:avLst/>
            </a:prstGeom>
          </p:spPr>
        </p:pic>
        <p:sp>
          <p:nvSpPr>
            <p:cNvPr id="16" name="Arrow: Curved Down 15">
              <a:extLst>
                <a:ext uri="{FF2B5EF4-FFF2-40B4-BE49-F238E27FC236}">
                  <a16:creationId xmlns:a16="http://schemas.microsoft.com/office/drawing/2014/main" id="{625BE3E5-A20B-E7A5-838A-ED7945216E4C}"/>
                </a:ext>
              </a:extLst>
            </p:cNvPr>
            <p:cNvSpPr/>
            <p:nvPr/>
          </p:nvSpPr>
          <p:spPr>
            <a:xfrm>
              <a:off x="9326511" y="4403940"/>
              <a:ext cx="1494594" cy="306369"/>
            </a:xfrm>
            <a:prstGeom prst="curvedDownArrow">
              <a:avLst>
                <a:gd name="adj1" fmla="val 36244"/>
                <a:gd name="adj2" fmla="val 76885"/>
                <a:gd name="adj3" fmla="val 39631"/>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23" name="Group 22">
            <a:extLst>
              <a:ext uri="{FF2B5EF4-FFF2-40B4-BE49-F238E27FC236}">
                <a16:creationId xmlns:a16="http://schemas.microsoft.com/office/drawing/2014/main" id="{15E23170-D7A2-F889-3B7B-063A1161FD35}"/>
              </a:ext>
            </a:extLst>
          </p:cNvPr>
          <p:cNvGrpSpPr/>
          <p:nvPr/>
        </p:nvGrpSpPr>
        <p:grpSpPr>
          <a:xfrm>
            <a:off x="7664823" y="2847746"/>
            <a:ext cx="4607859" cy="1119086"/>
            <a:chOff x="7664823" y="2847746"/>
            <a:chExt cx="4607859" cy="1119086"/>
          </a:xfrm>
        </p:grpSpPr>
        <p:sp>
          <p:nvSpPr>
            <p:cNvPr id="19" name="Arrow: Curved Down 18">
              <a:extLst>
                <a:ext uri="{FF2B5EF4-FFF2-40B4-BE49-F238E27FC236}">
                  <a16:creationId xmlns:a16="http://schemas.microsoft.com/office/drawing/2014/main" id="{E1E0FDA0-CCCB-3FCC-ACB4-529BC4EA7CC4}"/>
                </a:ext>
              </a:extLst>
            </p:cNvPr>
            <p:cNvSpPr/>
            <p:nvPr/>
          </p:nvSpPr>
          <p:spPr>
            <a:xfrm>
              <a:off x="7664823" y="2849314"/>
              <a:ext cx="1488847" cy="333157"/>
            </a:xfrm>
            <a:prstGeom prst="curvedDownArrow">
              <a:avLst>
                <a:gd name="adj1" fmla="val 36244"/>
                <a:gd name="adj2" fmla="val 76885"/>
                <a:gd name="adj3" fmla="val 39631"/>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1" name="Picture 20">
              <a:extLst>
                <a:ext uri="{FF2B5EF4-FFF2-40B4-BE49-F238E27FC236}">
                  <a16:creationId xmlns:a16="http://schemas.microsoft.com/office/drawing/2014/main" id="{954FEF03-73FD-C8FF-4A5C-C5B4EEAE25E5}"/>
                </a:ext>
              </a:extLst>
            </p:cNvPr>
            <p:cNvPicPr>
              <a:picLocks noChangeAspect="1"/>
            </p:cNvPicPr>
            <p:nvPr/>
          </p:nvPicPr>
          <p:blipFill rotWithShape="1">
            <a:blip r:embed="rId3"/>
            <a:srcRect l="10598" t="11964" r="3169" b="3826"/>
            <a:stretch/>
          </p:blipFill>
          <p:spPr>
            <a:xfrm>
              <a:off x="9153670" y="2847746"/>
              <a:ext cx="2993854" cy="1119086"/>
            </a:xfrm>
            <a:prstGeom prst="rect">
              <a:avLst/>
            </a:prstGeom>
          </p:spPr>
        </p:pic>
        <p:sp>
          <p:nvSpPr>
            <p:cNvPr id="22" name="TextBox 21">
              <a:extLst>
                <a:ext uri="{FF2B5EF4-FFF2-40B4-BE49-F238E27FC236}">
                  <a16:creationId xmlns:a16="http://schemas.microsoft.com/office/drawing/2014/main" id="{CE1CFE92-CA6B-85E2-6D7B-BBE8EC8DFF17}"/>
                </a:ext>
              </a:extLst>
            </p:cNvPr>
            <p:cNvSpPr txBox="1"/>
            <p:nvPr/>
          </p:nvSpPr>
          <p:spPr>
            <a:xfrm>
              <a:off x="10901787" y="2920861"/>
              <a:ext cx="1370895" cy="261610"/>
            </a:xfrm>
            <a:prstGeom prst="rect">
              <a:avLst/>
            </a:prstGeom>
            <a:noFill/>
          </p:spPr>
          <p:txBody>
            <a:bodyPr wrap="square" rtlCol="0">
              <a:spAutoFit/>
            </a:bodyPr>
            <a:lstStyle/>
            <a:p>
              <a:r>
                <a:rPr lang="en-US" sz="1100" b="1" dirty="0"/>
                <a:t>Aggregated Data</a:t>
              </a:r>
              <a:endParaRPr lang="en-IN" sz="1100" b="1" dirty="0"/>
            </a:p>
          </p:txBody>
        </p:sp>
      </p:grpSp>
      <p:sp>
        <p:nvSpPr>
          <p:cNvPr id="2" name="Slide Number Placeholder 1">
            <a:extLst>
              <a:ext uri="{FF2B5EF4-FFF2-40B4-BE49-F238E27FC236}">
                <a16:creationId xmlns:a16="http://schemas.microsoft.com/office/drawing/2014/main" id="{4685BAD5-926A-4089-795F-D3494C1FE1DA}"/>
              </a:ext>
            </a:extLst>
          </p:cNvPr>
          <p:cNvSpPr>
            <a:spLocks noGrp="1"/>
          </p:cNvSpPr>
          <p:nvPr>
            <p:ph type="sldNum" sz="quarter" idx="12"/>
          </p:nvPr>
        </p:nvSpPr>
        <p:spPr/>
        <p:txBody>
          <a:bodyPr/>
          <a:lstStyle/>
          <a:p>
            <a:fld id="{CBABCCC1-BF11-4F37-963E-1BCD5B23FD72}" type="slidenum">
              <a:rPr lang="en-IN" smtClean="0"/>
              <a:t>17</a:t>
            </a:fld>
            <a:endParaRPr lang="en-IN"/>
          </a:p>
        </p:txBody>
      </p:sp>
    </p:spTree>
    <p:extLst>
      <p:ext uri="{BB962C8B-B14F-4D97-AF65-F5344CB8AC3E}">
        <p14:creationId xmlns:p14="http://schemas.microsoft.com/office/powerpoint/2010/main" val="677646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transformation: Normalization</a:t>
            </a:r>
            <a:endParaRPr lang="en-IN" dirty="0"/>
          </a:p>
        </p:txBody>
      </p:sp>
      <p:sp>
        <p:nvSpPr>
          <p:cNvPr id="6" name="Rectangle 3">
            <a:extLst>
              <a:ext uri="{FF2B5EF4-FFF2-40B4-BE49-F238E27FC236}">
                <a16:creationId xmlns:a16="http://schemas.microsoft.com/office/drawing/2014/main" id="{0CB7E2CB-E335-3E62-FE5D-F87760893904}"/>
              </a:ext>
            </a:extLst>
          </p:cNvPr>
          <p:cNvSpPr txBox="1">
            <a:spLocks noChangeArrowheads="1"/>
          </p:cNvSpPr>
          <p:nvPr/>
        </p:nvSpPr>
        <p:spPr bwMode="auto">
          <a:xfrm>
            <a:off x="986117" y="2037903"/>
            <a:ext cx="9711018" cy="43449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r>
              <a:rPr kumimoji="0" lang="en-US" altLang="en-US" sz="1800" b="1" i="0" u="none" strike="noStrike" kern="0" cap="none" spc="0" normalizeH="0" baseline="0" noProof="0" dirty="0">
                <a:ln>
                  <a:noFill/>
                </a:ln>
                <a:solidFill>
                  <a:srgbClr val="000000"/>
                </a:solidFill>
                <a:effectLst/>
                <a:uLnTx/>
                <a:uFillTx/>
                <a:latin typeface="+mj-lt"/>
                <a:ea typeface="MS PGothic" panose="020B0600070205080204" pitchFamily="34" charset="-128"/>
              </a:rPr>
              <a:t>Min-max normalization: </a:t>
            </a:r>
            <a:r>
              <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to [</a:t>
            </a:r>
            <a:r>
              <a:rPr kumimoji="0" lang="en-US" altLang="en-US" sz="1800" b="0" i="0" u="none" strike="noStrike" kern="0" cap="none" spc="0" normalizeH="0" baseline="0" noProof="0" dirty="0" err="1">
                <a:ln>
                  <a:noFill/>
                </a:ln>
                <a:solidFill>
                  <a:srgbClr val="000000"/>
                </a:solidFill>
                <a:effectLst/>
                <a:uLnTx/>
                <a:uFillTx/>
                <a:latin typeface="+mj-lt"/>
                <a:ea typeface="MS PGothic" panose="020B0600070205080204" pitchFamily="34" charset="-128"/>
              </a:rPr>
              <a:t>new_min</a:t>
            </a:r>
            <a:r>
              <a:rPr kumimoji="0" lang="en-US" altLang="en-US" sz="1800" b="0" i="0" u="none" strike="noStrike" kern="0" cap="none" spc="0" normalizeH="0" baseline="-25000" noProof="0" dirty="0" err="1">
                <a:ln>
                  <a:noFill/>
                </a:ln>
                <a:solidFill>
                  <a:srgbClr val="000000"/>
                </a:solidFill>
                <a:effectLst/>
                <a:uLnTx/>
                <a:uFillTx/>
                <a:latin typeface="+mj-lt"/>
                <a:ea typeface="MS PGothic" panose="020B0600070205080204" pitchFamily="34" charset="-128"/>
              </a:rPr>
              <a:t>A</a:t>
            </a:r>
            <a:r>
              <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 </a:t>
            </a:r>
            <a:r>
              <a:rPr kumimoji="0" lang="en-US" altLang="en-US" sz="1800" b="0" i="0" u="none" strike="noStrike" kern="0" cap="none" spc="0" normalizeH="0" baseline="0" noProof="0" dirty="0" err="1">
                <a:ln>
                  <a:noFill/>
                </a:ln>
                <a:solidFill>
                  <a:srgbClr val="000000"/>
                </a:solidFill>
                <a:effectLst/>
                <a:uLnTx/>
                <a:uFillTx/>
                <a:latin typeface="+mj-lt"/>
                <a:ea typeface="MS PGothic" panose="020B0600070205080204" pitchFamily="34" charset="-128"/>
              </a:rPr>
              <a:t>new_max</a:t>
            </a:r>
            <a:r>
              <a:rPr kumimoji="0" lang="en-US" altLang="en-US" sz="1800" b="0" i="0" u="none" strike="noStrike" kern="0" cap="none" spc="0" normalizeH="0" baseline="-25000" noProof="0" dirty="0" err="1">
                <a:ln>
                  <a:noFill/>
                </a:ln>
                <a:solidFill>
                  <a:srgbClr val="000000"/>
                </a:solidFill>
                <a:effectLst/>
                <a:uLnTx/>
                <a:uFillTx/>
                <a:latin typeface="+mj-lt"/>
                <a:ea typeface="MS PGothic" panose="020B0600070205080204" pitchFamily="34" charset="-128"/>
              </a:rPr>
              <a:t>A</a:t>
            </a:r>
            <a:r>
              <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tabLst/>
              <a:defRPr/>
            </a:pPr>
            <a:endPar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457200" marR="0" lvl="1" indent="0" algn="l" defTabSz="914400" rtl="0" eaLnBrk="1" fontAlgn="base" latinLnBrk="0" hangingPunct="1">
              <a:lnSpc>
                <a:spcPct val="120000"/>
              </a:lnSpc>
              <a:spcBef>
                <a:spcPct val="20000"/>
              </a:spcBef>
              <a:spcAft>
                <a:spcPct val="0"/>
              </a:spcAft>
              <a:buClr>
                <a:srgbClr val="FF0000"/>
              </a:buClr>
              <a:buSzPct val="55000"/>
              <a:buNone/>
              <a:tabLst/>
              <a:defRPr/>
            </a:pPr>
            <a:endParaRPr kumimoji="0" lang="en-US" altLang="en-US" sz="12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The min-max normalization method converts a dataset into a scale ranging from 0 to 1.</a:t>
            </a: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Ex.  Let income range $12,000 to $98,000 normalized to [0.0, 1.0].  Then $73,000 is mapped to  </a:t>
            </a: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endPar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r>
              <a:rPr kumimoji="0" lang="en-US" altLang="en-US" sz="1800" b="1" i="0" u="none" strike="noStrike" kern="0" cap="none" spc="0" normalizeH="0" baseline="0" noProof="0" dirty="0">
                <a:ln>
                  <a:noFill/>
                </a:ln>
                <a:solidFill>
                  <a:srgbClr val="000000"/>
                </a:solidFill>
                <a:effectLst/>
                <a:uLnTx/>
                <a:uFillTx/>
                <a:latin typeface="+mj-lt"/>
                <a:ea typeface="MS PGothic" panose="020B0600070205080204" pitchFamily="34" charset="-128"/>
              </a:rPr>
              <a:t>Z-score normalization (</a:t>
            </a:r>
            <a:r>
              <a:rPr kumimoji="0" lang="el-GR" altLang="en-US" sz="1800" b="1" i="0" u="none" strike="noStrike" kern="0" cap="none" spc="0" normalizeH="0" baseline="0" noProof="0" dirty="0">
                <a:ln>
                  <a:noFill/>
                </a:ln>
                <a:solidFill>
                  <a:srgbClr val="000000"/>
                </a:solidFill>
                <a:effectLst/>
                <a:uLnTx/>
                <a:uFillTx/>
                <a:latin typeface="+mj-lt"/>
                <a:ea typeface="MS PGothic" panose="020B0600070205080204" pitchFamily="34" charset="-128"/>
              </a:rPr>
              <a:t>μ</a:t>
            </a:r>
            <a:r>
              <a:rPr kumimoji="0" lang="en-US" altLang="en-US" sz="1800" b="1" i="0" u="none" strike="noStrike" kern="0" cap="none" spc="0" normalizeH="0" baseline="0" noProof="0" dirty="0">
                <a:ln>
                  <a:noFill/>
                </a:ln>
                <a:solidFill>
                  <a:srgbClr val="000000"/>
                </a:solidFill>
                <a:effectLst/>
                <a:uLnTx/>
                <a:uFillTx/>
                <a:latin typeface="+mj-lt"/>
                <a:ea typeface="MS PGothic" panose="020B0600070205080204" pitchFamily="34" charset="-128"/>
              </a:rPr>
              <a:t>: mean, </a:t>
            </a:r>
            <a:r>
              <a:rPr kumimoji="0" lang="el-GR" altLang="en-US" sz="1800" b="1" i="0" u="none" strike="noStrike" kern="0" cap="none" spc="0" normalizeH="0" baseline="0" noProof="0" dirty="0">
                <a:ln>
                  <a:noFill/>
                </a:ln>
                <a:solidFill>
                  <a:srgbClr val="000000"/>
                </a:solidFill>
                <a:effectLst/>
                <a:uLnTx/>
                <a:uFillTx/>
                <a:latin typeface="+mj-lt"/>
                <a:ea typeface="MS PGothic" panose="020B0600070205080204" pitchFamily="34" charset="-128"/>
              </a:rPr>
              <a:t>σ</a:t>
            </a:r>
            <a:r>
              <a:rPr kumimoji="0" lang="en-US" altLang="en-US" sz="1800" b="1" i="0" u="none" strike="noStrike" kern="0" cap="none" spc="0" normalizeH="0" baseline="0" noProof="0" dirty="0">
                <a:ln>
                  <a:noFill/>
                </a:ln>
                <a:solidFill>
                  <a:srgbClr val="000000"/>
                </a:solidFill>
                <a:effectLst/>
                <a:uLnTx/>
                <a:uFillTx/>
                <a:latin typeface="+mj-lt"/>
                <a:ea typeface="MS PGothic" panose="020B0600070205080204" pitchFamily="34" charset="-128"/>
              </a:rPr>
              <a:t>: standard deviation):</a:t>
            </a: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endPar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tabLst/>
              <a:defRPr/>
            </a:pPr>
            <a:endPar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Ex. Let </a:t>
            </a:r>
            <a:r>
              <a:rPr kumimoji="0" lang="el-GR"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μ</a:t>
            </a:r>
            <a:r>
              <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 = 54,000, </a:t>
            </a:r>
            <a:r>
              <a:rPr kumimoji="0" lang="el-GR"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σ</a:t>
            </a:r>
            <a:r>
              <a:rPr kumimoji="0" lang="en-US"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rPr>
              <a:t> = 16,000.  Then</a:t>
            </a:r>
            <a:endParaRPr kumimoji="0" lang="el-GR" altLang="en-US" sz="18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p:txBody>
      </p:sp>
      <p:graphicFrame>
        <p:nvGraphicFramePr>
          <p:cNvPr id="7" name="Object 4">
            <a:extLst>
              <a:ext uri="{FF2B5EF4-FFF2-40B4-BE49-F238E27FC236}">
                <a16:creationId xmlns:a16="http://schemas.microsoft.com/office/drawing/2014/main" id="{944D2B21-777D-3D42-D4E3-48582F523D0D}"/>
              </a:ext>
            </a:extLst>
          </p:cNvPr>
          <p:cNvGraphicFramePr>
            <a:graphicFrameLocks noChangeAspect="1"/>
          </p:cNvGraphicFramePr>
          <p:nvPr>
            <p:extLst>
              <p:ext uri="{D42A27DB-BD31-4B8C-83A1-F6EECF244321}">
                <p14:modId xmlns:p14="http://schemas.microsoft.com/office/powerpoint/2010/main" val="589967766"/>
              </p:ext>
            </p:extLst>
          </p:nvPr>
        </p:nvGraphicFramePr>
        <p:xfrm>
          <a:off x="2225489" y="2353465"/>
          <a:ext cx="5304865" cy="633354"/>
        </p:xfrm>
        <a:graphic>
          <a:graphicData uri="http://schemas.openxmlformats.org/presentationml/2006/ole">
            <mc:AlternateContent xmlns:mc="http://schemas.openxmlformats.org/markup-compatibility/2006">
              <mc:Choice xmlns:v="urn:schemas-microsoft-com:vml" Requires="v">
                <p:oleObj name="Equation" r:id="rId2" imgW="3340100" imgH="393700" progId="Equation.3">
                  <p:embed/>
                </p:oleObj>
              </mc:Choice>
              <mc:Fallback>
                <p:oleObj name="Equation" r:id="rId2" imgW="3340100" imgH="393700" progId="Equation.3">
                  <p:embed/>
                  <p:pic>
                    <p:nvPicPr>
                      <p:cNvPr id="71687" name="Object 4">
                        <a:extLst>
                          <a:ext uri="{FF2B5EF4-FFF2-40B4-BE49-F238E27FC236}">
                            <a16:creationId xmlns:a16="http://schemas.microsoft.com/office/drawing/2014/main" id="{52C9740B-C74B-3F4C-6F4C-31CA7517F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489" y="2353465"/>
                        <a:ext cx="5304865" cy="633354"/>
                      </a:xfrm>
                      <a:prstGeom prst="rect">
                        <a:avLst/>
                      </a:prstGeom>
                      <a:noFill/>
                      <a:ln>
                        <a:noFill/>
                      </a:ln>
                      <a:effectLst/>
                    </p:spPr>
                  </p:pic>
                </p:oleObj>
              </mc:Fallback>
            </mc:AlternateContent>
          </a:graphicData>
        </a:graphic>
      </p:graphicFrame>
      <p:graphicFrame>
        <p:nvGraphicFramePr>
          <p:cNvPr id="8" name="Object 5">
            <a:extLst>
              <a:ext uri="{FF2B5EF4-FFF2-40B4-BE49-F238E27FC236}">
                <a16:creationId xmlns:a16="http://schemas.microsoft.com/office/drawing/2014/main" id="{B709287B-0D97-7FF8-B5CE-4E8F62542772}"/>
              </a:ext>
            </a:extLst>
          </p:cNvPr>
          <p:cNvGraphicFramePr>
            <a:graphicFrameLocks noChangeAspect="1"/>
          </p:cNvGraphicFramePr>
          <p:nvPr>
            <p:extLst>
              <p:ext uri="{D42A27DB-BD31-4B8C-83A1-F6EECF244321}">
                <p14:modId xmlns:p14="http://schemas.microsoft.com/office/powerpoint/2010/main" val="2258250983"/>
              </p:ext>
            </p:extLst>
          </p:nvPr>
        </p:nvGraphicFramePr>
        <p:xfrm>
          <a:off x="2225489" y="4975776"/>
          <a:ext cx="1447800" cy="679450"/>
        </p:xfrm>
        <a:graphic>
          <a:graphicData uri="http://schemas.openxmlformats.org/presentationml/2006/ole">
            <mc:AlternateContent xmlns:mc="http://schemas.openxmlformats.org/markup-compatibility/2006">
              <mc:Choice xmlns:v="urn:schemas-microsoft-com:vml" Requires="v">
                <p:oleObj name="Equation" r:id="rId4" imgW="634725" imgH="393529" progId="Equation.3">
                  <p:embed/>
                </p:oleObj>
              </mc:Choice>
              <mc:Fallback>
                <p:oleObj name="Equation" r:id="rId4" imgW="634725" imgH="393529" progId="Equation.3">
                  <p:embed/>
                  <p:pic>
                    <p:nvPicPr>
                      <p:cNvPr id="71688" name="Object 5">
                        <a:extLst>
                          <a:ext uri="{FF2B5EF4-FFF2-40B4-BE49-F238E27FC236}">
                            <a16:creationId xmlns:a16="http://schemas.microsoft.com/office/drawing/2014/main" id="{E27E7183-A1F4-AEDD-A71A-2F18A592CF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489" y="4975776"/>
                        <a:ext cx="1447800" cy="679450"/>
                      </a:xfrm>
                      <a:prstGeom prst="rect">
                        <a:avLst/>
                      </a:prstGeom>
                      <a:noFill/>
                      <a:ln>
                        <a:noFill/>
                      </a:ln>
                      <a:effectLst/>
                    </p:spPr>
                  </p:pic>
                </p:oleObj>
              </mc:Fallback>
            </mc:AlternateContent>
          </a:graphicData>
        </a:graphic>
      </p:graphicFrame>
      <p:graphicFrame>
        <p:nvGraphicFramePr>
          <p:cNvPr id="11" name="Object 12">
            <a:extLst>
              <a:ext uri="{FF2B5EF4-FFF2-40B4-BE49-F238E27FC236}">
                <a16:creationId xmlns:a16="http://schemas.microsoft.com/office/drawing/2014/main" id="{44FB8F57-2185-4327-B975-AC7AA64B6B77}"/>
              </a:ext>
            </a:extLst>
          </p:cNvPr>
          <p:cNvGraphicFramePr>
            <a:graphicFrameLocks noChangeAspect="1"/>
          </p:cNvGraphicFramePr>
          <p:nvPr>
            <p:extLst>
              <p:ext uri="{D42A27DB-BD31-4B8C-83A1-F6EECF244321}">
                <p14:modId xmlns:p14="http://schemas.microsoft.com/office/powerpoint/2010/main" val="133742406"/>
              </p:ext>
            </p:extLst>
          </p:nvPr>
        </p:nvGraphicFramePr>
        <p:xfrm>
          <a:off x="5545885" y="5565579"/>
          <a:ext cx="1984469" cy="555921"/>
        </p:xfrm>
        <a:graphic>
          <a:graphicData uri="http://schemas.openxmlformats.org/presentationml/2006/ole">
            <mc:AlternateContent xmlns:mc="http://schemas.openxmlformats.org/markup-compatibility/2006">
              <mc:Choice xmlns:v="urn:schemas-microsoft-com:vml" Requires="v">
                <p:oleObj name="Equation" r:id="rId6" imgW="1498600" imgH="419100" progId="Equation.3">
                  <p:embed/>
                </p:oleObj>
              </mc:Choice>
              <mc:Fallback>
                <p:oleObj name="Equation" r:id="rId6" imgW="1498600" imgH="419100" progId="Equation.3">
                  <p:embed/>
                  <p:pic>
                    <p:nvPicPr>
                      <p:cNvPr id="71692" name="Object 12">
                        <a:extLst>
                          <a:ext uri="{FF2B5EF4-FFF2-40B4-BE49-F238E27FC236}">
                            <a16:creationId xmlns:a16="http://schemas.microsoft.com/office/drawing/2014/main" id="{81D87035-2C5B-C16B-CA47-4F6E910A7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5885" y="5565579"/>
                        <a:ext cx="1984469" cy="555921"/>
                      </a:xfrm>
                      <a:prstGeom prst="rect">
                        <a:avLst/>
                      </a:prstGeom>
                      <a:noFill/>
                      <a:ln>
                        <a:noFill/>
                      </a:ln>
                      <a:effectLst/>
                    </p:spPr>
                  </p:pic>
                </p:oleObj>
              </mc:Fallback>
            </mc:AlternateContent>
          </a:graphicData>
        </a:graphic>
      </p:graphicFrame>
      <p:graphicFrame>
        <p:nvGraphicFramePr>
          <p:cNvPr id="12" name="Object 10">
            <a:extLst>
              <a:ext uri="{FF2B5EF4-FFF2-40B4-BE49-F238E27FC236}">
                <a16:creationId xmlns:a16="http://schemas.microsoft.com/office/drawing/2014/main" id="{4F524C76-0EF4-B181-65E6-A7204EB0AC14}"/>
              </a:ext>
            </a:extLst>
          </p:cNvPr>
          <p:cNvGraphicFramePr>
            <a:graphicFrameLocks noChangeAspect="1"/>
          </p:cNvGraphicFramePr>
          <p:nvPr>
            <p:extLst>
              <p:ext uri="{D42A27DB-BD31-4B8C-83A1-F6EECF244321}">
                <p14:modId xmlns:p14="http://schemas.microsoft.com/office/powerpoint/2010/main" val="64767474"/>
              </p:ext>
            </p:extLst>
          </p:nvPr>
        </p:nvGraphicFramePr>
        <p:xfrm>
          <a:off x="2497791" y="3940311"/>
          <a:ext cx="2861538" cy="540152"/>
        </p:xfrm>
        <a:graphic>
          <a:graphicData uri="http://schemas.openxmlformats.org/presentationml/2006/ole">
            <mc:AlternateContent xmlns:mc="http://schemas.openxmlformats.org/markup-compatibility/2006">
              <mc:Choice xmlns:v="urn:schemas-microsoft-com:vml" Requires="v">
                <p:oleObj name="Equation" r:id="rId8" imgW="2222500" imgH="419100" progId="Equation.3">
                  <p:embed/>
                </p:oleObj>
              </mc:Choice>
              <mc:Fallback>
                <p:oleObj name="Equation" r:id="rId8" imgW="2222500" imgH="419100" progId="Equation.3">
                  <p:embed/>
                  <p:pic>
                    <p:nvPicPr>
                      <p:cNvPr id="71686" name="Object 10">
                        <a:extLst>
                          <a:ext uri="{FF2B5EF4-FFF2-40B4-BE49-F238E27FC236}">
                            <a16:creationId xmlns:a16="http://schemas.microsoft.com/office/drawing/2014/main" id="{62D8E1FC-DC04-C1E0-009E-086819F90A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7791" y="3940311"/>
                        <a:ext cx="2861538" cy="540152"/>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F9CFFE99-302E-9D64-305B-35FAFFCD4C6A}"/>
              </a:ext>
            </a:extLst>
          </p:cNvPr>
          <p:cNvSpPr>
            <a:spLocks noGrp="1"/>
          </p:cNvSpPr>
          <p:nvPr>
            <p:ph type="sldNum" sz="quarter" idx="12"/>
          </p:nvPr>
        </p:nvSpPr>
        <p:spPr/>
        <p:txBody>
          <a:bodyPr/>
          <a:lstStyle/>
          <a:p>
            <a:fld id="{CBABCCC1-BF11-4F37-963E-1BCD5B23FD72}" type="slidenum">
              <a:rPr lang="en-IN" smtClean="0"/>
              <a:t>18</a:t>
            </a:fld>
            <a:endParaRPr lang="en-IN"/>
          </a:p>
        </p:txBody>
      </p:sp>
    </p:spTree>
    <p:extLst>
      <p:ext uri="{BB962C8B-B14F-4D97-AF65-F5344CB8AC3E}">
        <p14:creationId xmlns:p14="http://schemas.microsoft.com/office/powerpoint/2010/main" val="2714145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transformation: Normalization</a:t>
            </a:r>
            <a:endParaRPr lang="en-IN" dirty="0"/>
          </a:p>
        </p:txBody>
      </p:sp>
      <p:sp>
        <p:nvSpPr>
          <p:cNvPr id="6" name="Rectangle 3">
            <a:extLst>
              <a:ext uri="{FF2B5EF4-FFF2-40B4-BE49-F238E27FC236}">
                <a16:creationId xmlns:a16="http://schemas.microsoft.com/office/drawing/2014/main" id="{0CB7E2CB-E335-3E62-FE5D-F87760893904}"/>
              </a:ext>
            </a:extLst>
          </p:cNvPr>
          <p:cNvSpPr txBox="1">
            <a:spLocks noChangeArrowheads="1"/>
          </p:cNvSpPr>
          <p:nvPr/>
        </p:nvSpPr>
        <p:spPr bwMode="auto">
          <a:xfrm>
            <a:off x="821393" y="2019973"/>
            <a:ext cx="9711018" cy="42463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defTabSz="914400" eaLnBrk="1" hangingPunct="1">
              <a:lnSpc>
                <a:spcPct val="120000"/>
              </a:lnSpc>
              <a:buClr>
                <a:srgbClr val="3333CC"/>
              </a:buClr>
              <a:defRPr/>
            </a:pPr>
            <a:r>
              <a:rPr lang="en-US" sz="1800" b="1" kern="0" dirty="0">
                <a:solidFill>
                  <a:srgbClr val="000000"/>
                </a:solidFill>
                <a:latin typeface="+mj-lt"/>
              </a:rPr>
              <a:t>Normalization by Decimal Scaling:</a:t>
            </a: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endParaRPr lang="en-US" sz="1200" b="0" i="1" dirty="0">
              <a:solidFill>
                <a:srgbClr val="273239"/>
              </a:solidFill>
              <a:effectLst/>
              <a:latin typeface="Nunito" pitchFamily="2" charset="0"/>
            </a:endParaRPr>
          </a:p>
          <a:p>
            <a:pPr marL="0" marR="0" lvl="0" indent="0" algn="l" defTabSz="914400" rtl="0" eaLnBrk="1" fontAlgn="base" latinLnBrk="0" hangingPunct="1">
              <a:lnSpc>
                <a:spcPct val="120000"/>
              </a:lnSpc>
              <a:spcBef>
                <a:spcPct val="20000"/>
              </a:spcBef>
              <a:spcAft>
                <a:spcPct val="0"/>
              </a:spcAft>
              <a:buClr>
                <a:srgbClr val="3333CC"/>
              </a:buClr>
              <a:buSzPct val="60000"/>
              <a:buNone/>
              <a:tabLst/>
              <a:defRPr/>
            </a:pPr>
            <a:endParaRPr lang="en-US" sz="1200" i="1" dirty="0">
              <a:solidFill>
                <a:srgbClr val="273239"/>
              </a:solidFill>
              <a:latin typeface="Nunito" pitchFamily="2" charset="0"/>
            </a:endParaRP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endParaRPr lang="en-US" sz="1200" b="0" i="1" dirty="0">
              <a:solidFill>
                <a:srgbClr val="273239"/>
              </a:solidFill>
              <a:effectLst/>
              <a:latin typeface="Nunito" pitchFamily="2" charset="0"/>
            </a:endParaRP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endParaRPr lang="en-US" sz="1200" b="0" i="1" dirty="0">
              <a:solidFill>
                <a:srgbClr val="273239"/>
              </a:solidFill>
              <a:effectLst/>
              <a:latin typeface="Nunito" pitchFamily="2" charset="0"/>
            </a:endParaRPr>
          </a:p>
          <a:p>
            <a:pPr marL="571500" lvl="1" indent="-171450" defTabSz="914400" eaLnBrk="1" hangingPunct="1">
              <a:lnSpc>
                <a:spcPct val="120000"/>
              </a:lnSpc>
              <a:buClr>
                <a:srgbClr val="3333CC"/>
              </a:buClr>
              <a:buSzPct val="60000"/>
              <a:defRPr/>
            </a:pPr>
            <a:r>
              <a:rPr lang="en-US" sz="1800" b="0" dirty="0">
                <a:solidFill>
                  <a:srgbClr val="273239"/>
                </a:solidFill>
                <a:effectLst/>
                <a:latin typeface="+mj-lt"/>
              </a:rPr>
              <a:t>Let the input data be: -10, 201, 301, -401, 501, 601, 701 </a:t>
            </a:r>
          </a:p>
          <a:p>
            <a:pPr marL="400050" lvl="1" indent="0" defTabSz="914400" eaLnBrk="1" hangingPunct="1">
              <a:lnSpc>
                <a:spcPct val="120000"/>
              </a:lnSpc>
              <a:buClr>
                <a:srgbClr val="3333CC"/>
              </a:buClr>
              <a:buSzPct val="60000"/>
              <a:buNone/>
              <a:defRPr/>
            </a:pPr>
            <a:r>
              <a:rPr lang="en-US" sz="1800" b="0" dirty="0">
                <a:solidFill>
                  <a:srgbClr val="273239"/>
                </a:solidFill>
                <a:effectLst/>
                <a:latin typeface="+mj-lt"/>
              </a:rPr>
              <a:t>   To normalize the above data, </a:t>
            </a:r>
          </a:p>
          <a:p>
            <a:pPr marL="400050" lvl="1" indent="0" defTabSz="914400" eaLnBrk="1" hangingPunct="1">
              <a:lnSpc>
                <a:spcPct val="120000"/>
              </a:lnSpc>
              <a:buClr>
                <a:srgbClr val="3333CC"/>
              </a:buClr>
              <a:buSzPct val="60000"/>
              <a:buNone/>
              <a:defRPr/>
            </a:pPr>
            <a:r>
              <a:rPr lang="en-US" sz="1800" dirty="0">
                <a:solidFill>
                  <a:srgbClr val="273239"/>
                </a:solidFill>
                <a:effectLst/>
                <a:latin typeface="+mj-lt"/>
              </a:rPr>
              <a:t>   </a:t>
            </a:r>
            <a:r>
              <a:rPr lang="en-US" sz="1800" dirty="0">
                <a:solidFill>
                  <a:srgbClr val="0000FF"/>
                </a:solidFill>
                <a:effectLst/>
                <a:latin typeface="+mj-lt"/>
              </a:rPr>
              <a:t>Step 1: </a:t>
            </a:r>
            <a:r>
              <a:rPr lang="en-US" sz="1800" dirty="0">
                <a:solidFill>
                  <a:srgbClr val="273239"/>
                </a:solidFill>
                <a:effectLst/>
                <a:latin typeface="+mj-lt"/>
              </a:rPr>
              <a:t>Maximum absolute value in given data (m): 701 </a:t>
            </a:r>
          </a:p>
          <a:p>
            <a:pPr marL="400050" lvl="1" indent="0" defTabSz="914400" eaLnBrk="1" hangingPunct="1">
              <a:lnSpc>
                <a:spcPct val="120000"/>
              </a:lnSpc>
              <a:buClr>
                <a:srgbClr val="3333CC"/>
              </a:buClr>
              <a:buSzPct val="60000"/>
              <a:buNone/>
              <a:defRPr/>
            </a:pPr>
            <a:r>
              <a:rPr lang="en-US" sz="1800" dirty="0">
                <a:solidFill>
                  <a:srgbClr val="0000FF"/>
                </a:solidFill>
                <a:effectLst/>
                <a:latin typeface="+mj-lt"/>
              </a:rPr>
              <a:t>   Step 2: </a:t>
            </a:r>
            <a:r>
              <a:rPr lang="en-US" sz="1800" dirty="0">
                <a:solidFill>
                  <a:srgbClr val="273239"/>
                </a:solidFill>
                <a:effectLst/>
                <a:latin typeface="+mj-lt"/>
              </a:rPr>
              <a:t>Divide the given data by 1000 (i.e., j=3) </a:t>
            </a:r>
          </a:p>
          <a:p>
            <a:pPr marL="400050" lvl="1" indent="0" defTabSz="914400" eaLnBrk="1" hangingPunct="1">
              <a:lnSpc>
                <a:spcPct val="120000"/>
              </a:lnSpc>
              <a:buClr>
                <a:srgbClr val="3333CC"/>
              </a:buClr>
              <a:buSzPct val="60000"/>
              <a:buNone/>
              <a:defRPr/>
            </a:pPr>
            <a:r>
              <a:rPr lang="en-US" sz="1800" dirty="0">
                <a:solidFill>
                  <a:srgbClr val="273239"/>
                </a:solidFill>
                <a:latin typeface="+mj-lt"/>
              </a:rPr>
              <a:t>	</a:t>
            </a:r>
            <a:r>
              <a:rPr lang="en-US" sz="1800" dirty="0">
                <a:solidFill>
                  <a:srgbClr val="FF0000"/>
                </a:solidFill>
                <a:latin typeface="Calibri" panose="020F0502020204030204" pitchFamily="34" charset="0"/>
                <a:ea typeface="Calibri" panose="020F0502020204030204" pitchFamily="34" charset="0"/>
                <a:cs typeface="Calibri" panose="020F0502020204030204" pitchFamily="34" charset="0"/>
              </a:rPr>
              <a:t>Why j=3?</a:t>
            </a:r>
            <a:r>
              <a:rPr lang="en-US" sz="1800" dirty="0">
                <a:solidFill>
                  <a:srgbClr val="273239"/>
                </a:solidFill>
                <a:latin typeface="Calibri" panose="020F0502020204030204" pitchFamily="34" charset="0"/>
                <a:ea typeface="Calibri" panose="020F0502020204030204" pitchFamily="34" charset="0"/>
                <a:cs typeface="Calibri" panose="020F0502020204030204" pitchFamily="34" charset="0"/>
              </a:rPr>
              <a:t> We will count total numbers in our maximum value and then put 1 and after 1 we     </a:t>
            </a:r>
          </a:p>
          <a:p>
            <a:pPr marL="400050" lvl="1" indent="0" defTabSz="914400" eaLnBrk="1" hangingPunct="1">
              <a:lnSpc>
                <a:spcPct val="120000"/>
              </a:lnSpc>
              <a:buClr>
                <a:srgbClr val="3333CC"/>
              </a:buClr>
              <a:buSzPct val="60000"/>
              <a:buNone/>
              <a:defRPr/>
            </a:pPr>
            <a:r>
              <a:rPr lang="en-US" sz="1800" dirty="0">
                <a:solidFill>
                  <a:srgbClr val="273239"/>
                </a:solidFill>
                <a:latin typeface="Calibri" panose="020F0502020204030204" pitchFamily="34" charset="0"/>
                <a:ea typeface="Calibri" panose="020F0502020204030204" pitchFamily="34" charset="0"/>
                <a:cs typeface="Calibri" panose="020F0502020204030204" pitchFamily="34" charset="0"/>
              </a:rPr>
              <a:t>         can put zeros equal to the length of the maximum value</a:t>
            </a:r>
            <a:endParaRPr lang="en-US" sz="180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a:p>
            <a:pPr marL="400050" lvl="1" indent="0" defTabSz="914400" eaLnBrk="1" hangingPunct="1">
              <a:lnSpc>
                <a:spcPct val="120000"/>
              </a:lnSpc>
              <a:buClr>
                <a:srgbClr val="3333CC"/>
              </a:buClr>
              <a:buSzPct val="60000"/>
              <a:buNone/>
              <a:defRPr/>
            </a:pPr>
            <a:r>
              <a:rPr lang="en-US" sz="1800" dirty="0">
                <a:solidFill>
                  <a:srgbClr val="273239"/>
                </a:solidFill>
                <a:effectLst/>
                <a:latin typeface="+mj-lt"/>
              </a:rPr>
              <a:t>   </a:t>
            </a:r>
            <a:r>
              <a:rPr lang="en-US" sz="1800" dirty="0">
                <a:solidFill>
                  <a:srgbClr val="0000FF"/>
                </a:solidFill>
                <a:effectLst/>
                <a:latin typeface="+mj-lt"/>
              </a:rPr>
              <a:t>Result: </a:t>
            </a:r>
            <a:r>
              <a:rPr lang="en-US" sz="1800" dirty="0">
                <a:solidFill>
                  <a:srgbClr val="273239"/>
                </a:solidFill>
                <a:effectLst/>
                <a:latin typeface="+mj-lt"/>
              </a:rPr>
              <a:t>The normalized data is: -0.01, 0.201, 0.301, -0.401, 0.501, 0.601, 0.701</a:t>
            </a:r>
            <a:endParaRPr kumimoji="0" lang="en-US" altLang="en-US" u="none" strike="noStrike" kern="0" cap="none" spc="0" normalizeH="0" baseline="0" noProof="0" dirty="0">
              <a:ln>
                <a:noFill/>
              </a:ln>
              <a:solidFill>
                <a:srgbClr val="000000"/>
              </a:solidFill>
              <a:effectLst/>
              <a:uLnTx/>
              <a:uFillTx/>
              <a:latin typeface="+mj-lt"/>
              <a:ea typeface="MS PGothic" panose="020B0600070205080204" pitchFamily="34" charset="-128"/>
            </a:endParaRPr>
          </a:p>
        </p:txBody>
      </p:sp>
      <p:grpSp>
        <p:nvGrpSpPr>
          <p:cNvPr id="2" name="Group 1">
            <a:extLst>
              <a:ext uri="{FF2B5EF4-FFF2-40B4-BE49-F238E27FC236}">
                <a16:creationId xmlns:a16="http://schemas.microsoft.com/office/drawing/2014/main" id="{6BBC2FD1-6484-592F-2332-5872A07A600B}"/>
              </a:ext>
            </a:extLst>
          </p:cNvPr>
          <p:cNvGrpSpPr/>
          <p:nvPr/>
        </p:nvGrpSpPr>
        <p:grpSpPr>
          <a:xfrm>
            <a:off x="1881884" y="2525373"/>
            <a:ext cx="6237194" cy="599934"/>
            <a:chOff x="4601135" y="5531925"/>
            <a:chExt cx="7171767" cy="671513"/>
          </a:xfrm>
        </p:grpSpPr>
        <p:sp>
          <p:nvSpPr>
            <p:cNvPr id="10" name="Text Box 8">
              <a:extLst>
                <a:ext uri="{FF2B5EF4-FFF2-40B4-BE49-F238E27FC236}">
                  <a16:creationId xmlns:a16="http://schemas.microsoft.com/office/drawing/2014/main" id="{270877DB-672D-EF9C-EDF3-F52247A633EF}"/>
                </a:ext>
              </a:extLst>
            </p:cNvPr>
            <p:cNvSpPr txBox="1">
              <a:spLocks noChangeArrowheads="1"/>
            </p:cNvSpPr>
            <p:nvPr/>
          </p:nvSpPr>
          <p:spPr bwMode="auto">
            <a:xfrm>
              <a:off x="5676902" y="5667627"/>
              <a:ext cx="6096000" cy="4478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defTabSz="914400" fontAlgn="base">
                <a:spcBef>
                  <a:spcPct val="0"/>
                </a:spcBef>
                <a:spcAft>
                  <a:spcPct val="0"/>
                </a:spcAft>
              </a:pPr>
              <a:r>
                <a:rPr lang="en-US" altLang="en-US" sz="1800" dirty="0">
                  <a:solidFill>
                    <a:srgbClr val="000000"/>
                  </a:solidFill>
                  <a:latin typeface="+mj-lt"/>
                </a:rPr>
                <a:t>Where </a:t>
              </a:r>
              <a:r>
                <a:rPr lang="en-US" altLang="en-US" sz="2000" i="1" dirty="0">
                  <a:solidFill>
                    <a:srgbClr val="000000"/>
                  </a:solidFill>
                  <a:latin typeface="+mj-lt"/>
                </a:rPr>
                <a:t>j</a:t>
              </a:r>
              <a:r>
                <a:rPr lang="en-US" altLang="en-US" sz="1800" dirty="0">
                  <a:solidFill>
                    <a:srgbClr val="000000"/>
                  </a:solidFill>
                  <a:latin typeface="+mj-lt"/>
                </a:rPr>
                <a:t> is the smallest integer such that Max(|</a:t>
              </a:r>
              <a:r>
                <a:rPr lang="el-GR" altLang="en-US" sz="1800" dirty="0">
                  <a:solidFill>
                    <a:srgbClr val="000000"/>
                  </a:solidFill>
                  <a:latin typeface="+mj-lt"/>
                  <a:cs typeface="Times New Roman" panose="02020603050405020304" pitchFamily="18" charset="0"/>
                </a:rPr>
                <a:t>ν</a:t>
              </a:r>
              <a:r>
                <a:rPr lang="ja-JP" altLang="en-US" sz="1800" dirty="0">
                  <a:solidFill>
                    <a:srgbClr val="000000"/>
                  </a:solidFill>
                  <a:latin typeface="+mj-lt"/>
                  <a:cs typeface="Times New Roman" panose="02020603050405020304" pitchFamily="18" charset="0"/>
                </a:rPr>
                <a:t>’</a:t>
              </a:r>
              <a:r>
                <a:rPr lang="en-US" altLang="ja-JP" sz="1800" dirty="0">
                  <a:solidFill>
                    <a:srgbClr val="000000"/>
                  </a:solidFill>
                  <a:latin typeface="+mj-lt"/>
                </a:rPr>
                <a:t>|) &lt; 1</a:t>
              </a:r>
              <a:endParaRPr lang="en-US" altLang="en-US" sz="2000" dirty="0">
                <a:solidFill>
                  <a:srgbClr val="000000"/>
                </a:solidFill>
                <a:latin typeface="+mj-lt"/>
              </a:endParaRPr>
            </a:p>
          </p:txBody>
        </p:sp>
        <p:graphicFrame>
          <p:nvGraphicFramePr>
            <p:cNvPr id="9" name="Object 6">
              <a:extLst>
                <a:ext uri="{FF2B5EF4-FFF2-40B4-BE49-F238E27FC236}">
                  <a16:creationId xmlns:a16="http://schemas.microsoft.com/office/drawing/2014/main" id="{412F264B-41C7-8B33-562B-8A50F95ACA21}"/>
                </a:ext>
              </a:extLst>
            </p:cNvPr>
            <p:cNvGraphicFramePr>
              <a:graphicFrameLocks noChangeAspect="1"/>
            </p:cNvGraphicFramePr>
            <p:nvPr>
              <p:extLst>
                <p:ext uri="{D42A27DB-BD31-4B8C-83A1-F6EECF244321}">
                  <p14:modId xmlns:p14="http://schemas.microsoft.com/office/powerpoint/2010/main" val="2029471476"/>
                </p:ext>
              </p:extLst>
            </p:nvPr>
          </p:nvGraphicFramePr>
          <p:xfrm>
            <a:off x="4601135" y="5531925"/>
            <a:ext cx="846138" cy="671513"/>
          </p:xfrm>
          <a:graphic>
            <a:graphicData uri="http://schemas.openxmlformats.org/presentationml/2006/ole">
              <mc:AlternateContent xmlns:mc="http://schemas.openxmlformats.org/markup-compatibility/2006">
                <mc:Choice xmlns:v="urn:schemas-microsoft-com:vml" Requires="v">
                  <p:oleObj name="Equation" r:id="rId2" imgW="495085" imgH="393529" progId="Equation.3">
                    <p:embed/>
                  </p:oleObj>
                </mc:Choice>
                <mc:Fallback>
                  <p:oleObj name="Equation" r:id="rId2" imgW="495085" imgH="393529" progId="Equation.3">
                    <p:embed/>
                    <p:pic>
                      <p:nvPicPr>
                        <p:cNvPr id="9" name="Object 6">
                          <a:extLst>
                            <a:ext uri="{FF2B5EF4-FFF2-40B4-BE49-F238E27FC236}">
                              <a16:creationId xmlns:a16="http://schemas.microsoft.com/office/drawing/2014/main" id="{412F264B-41C7-8B33-562B-8A50F95AC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135" y="5531925"/>
                          <a:ext cx="846138" cy="671513"/>
                        </a:xfrm>
                        <a:prstGeom prst="rect">
                          <a:avLst/>
                        </a:prstGeom>
                        <a:noFill/>
                        <a:ln>
                          <a:noFill/>
                        </a:ln>
                        <a:effectLst/>
                      </p:spPr>
                    </p:pic>
                  </p:oleObj>
                </mc:Fallback>
              </mc:AlternateContent>
            </a:graphicData>
          </a:graphic>
        </p:graphicFrame>
      </p:grpSp>
      <p:sp>
        <p:nvSpPr>
          <p:cNvPr id="4" name="Slide Number Placeholder 3">
            <a:extLst>
              <a:ext uri="{FF2B5EF4-FFF2-40B4-BE49-F238E27FC236}">
                <a16:creationId xmlns:a16="http://schemas.microsoft.com/office/drawing/2014/main" id="{573A3E79-E4FC-E0D3-722A-F86B4CB24728}"/>
              </a:ext>
            </a:extLst>
          </p:cNvPr>
          <p:cNvSpPr>
            <a:spLocks noGrp="1"/>
          </p:cNvSpPr>
          <p:nvPr>
            <p:ph type="sldNum" sz="quarter" idx="12"/>
          </p:nvPr>
        </p:nvSpPr>
        <p:spPr/>
        <p:txBody>
          <a:bodyPr/>
          <a:lstStyle/>
          <a:p>
            <a:fld id="{CBABCCC1-BF11-4F37-963E-1BCD5B23FD72}" type="slidenum">
              <a:rPr lang="en-IN" smtClean="0"/>
              <a:t>19</a:t>
            </a:fld>
            <a:endParaRPr lang="en-IN"/>
          </a:p>
        </p:txBody>
      </p:sp>
    </p:spTree>
    <p:extLst>
      <p:ext uri="{BB962C8B-B14F-4D97-AF65-F5344CB8AC3E}">
        <p14:creationId xmlns:p14="http://schemas.microsoft.com/office/powerpoint/2010/main" val="166359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5330319" y="145070"/>
            <a:ext cx="15313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AIM</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01108"/>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the students with the concept of data preprocessing and  various data preprocessing techniques.</a:t>
            </a:r>
            <a:endParaRPr lang="en-US" sz="1600" dirty="0">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432661" y="1594493"/>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INSTRUCTIONAL OBJECTIVES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2B5EAD4E-C007-9DE7-A40A-12802D3C9611}"/>
              </a:ext>
            </a:extLst>
          </p:cNvPr>
          <p:cNvSpPr txBox="1"/>
          <p:nvPr/>
        </p:nvSpPr>
        <p:spPr>
          <a:xfrm>
            <a:off x="2145512" y="2115070"/>
            <a:ext cx="8791575" cy="116544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15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a:lnSpc>
                <a:spcPct val="150000"/>
              </a:lnSpc>
            </a:pPr>
            <a:r>
              <a:rPr lang="en-US" sz="1600" dirty="0">
                <a:latin typeface="Poppins"/>
                <a:cs typeface="Poppins"/>
              </a:rPr>
              <a:t>1. Demonstrate the importance of data preprocessing.</a:t>
            </a:r>
          </a:p>
          <a:p>
            <a:pPr>
              <a:lnSpc>
                <a:spcPct val="150000"/>
              </a:lnSpc>
            </a:pPr>
            <a:r>
              <a:rPr lang="en-US" sz="1600" dirty="0">
                <a:latin typeface="Poppins"/>
                <a:cs typeface="Poppins"/>
              </a:rPr>
              <a:t>2. Demonstrate various data preprocessing techniques.</a:t>
            </a:r>
            <a:endParaRPr lang="en-US" sz="1600" b="0" i="0" dirty="0">
              <a:effectLst/>
              <a:latin typeface="Poppins"/>
              <a:cs typeface="Poppins"/>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4345" y="2552376"/>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661338" y="4014185"/>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effectLst/>
                <a:latin typeface="Arial" panose="020B0604020202020204" pitchFamily="34" charset="0"/>
              </a:rPr>
              <a:t>LEARNING OUTCOMES</a:t>
            </a:r>
            <a:endPar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2145512" y="4601787"/>
            <a:ext cx="8791575" cy="1163011"/>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150000"/>
              </a:lnSpc>
            </a:pPr>
            <a:r>
              <a:rPr lang="en-US" sz="1600" dirty="0">
                <a:latin typeface="Poppins"/>
                <a:cs typeface="Poppins"/>
              </a:rPr>
              <a:t>At the end of this session, students will be able to:</a:t>
            </a:r>
          </a:p>
          <a:p>
            <a:pPr indent="-342900">
              <a:lnSpc>
                <a:spcPct val="150000"/>
              </a:lnSpc>
              <a:buAutoNum type="arabicPeriod"/>
            </a:pPr>
            <a:r>
              <a:rPr lang="en-US" sz="1600" dirty="0">
                <a:latin typeface="Poppins"/>
                <a:cs typeface="Poppins"/>
              </a:rPr>
              <a:t>Learn the importance of data preprocessing.</a:t>
            </a:r>
          </a:p>
          <a:p>
            <a:pPr indent="-342900">
              <a:lnSpc>
                <a:spcPct val="150000"/>
              </a:lnSpc>
              <a:buAutoNum type="arabicPeriod"/>
            </a:pPr>
            <a:r>
              <a:rPr lang="en-US" sz="1600" dirty="0">
                <a:latin typeface="Poppins"/>
                <a:cs typeface="Poppins"/>
              </a:rPr>
              <a:t>Learn various data preprocessing techniques.</a:t>
            </a:r>
            <a:endParaRPr lang="en-US" sz="1600" dirty="0">
              <a:latin typeface="Arial" panose="020B0604020202020204" pitchFamily="34" charset="0"/>
              <a:cs typeface="Poppins" panose="00000500000000000000" pitchFamily="2" charset="0"/>
            </a:endParaRPr>
          </a:p>
        </p:txBody>
      </p:sp>
    </p:spTree>
    <p:extLst>
      <p:ext uri="{BB962C8B-B14F-4D97-AF65-F5344CB8AC3E}">
        <p14:creationId xmlns:p14="http://schemas.microsoft.com/office/powerpoint/2010/main" val="1583359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reduction</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290213" y="1936375"/>
            <a:ext cx="10785245" cy="4276166"/>
          </a:xfrm>
        </p:spPr>
        <p:txBody>
          <a:bodyPr>
            <a:normAutofit fontScale="92500" lnSpcReduction="20000"/>
          </a:bodyPr>
          <a:lstStyle/>
          <a:p>
            <a:pPr marL="342900" indent="-342900" algn="just" fontAlgn="base">
              <a:lnSpc>
                <a:spcPct val="10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Dimensionality reduction: </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In this method, </a:t>
            </a:r>
            <a:r>
              <a:rPr lang="en-US" kern="0" dirty="0">
                <a:solidFill>
                  <a:srgbClr val="FF0000"/>
                </a:solidFill>
                <a:latin typeface="+mj-lt"/>
                <a:ea typeface="ＭＳ Ｐゴシック" charset="0"/>
              </a:rPr>
              <a:t>irrelevant features are removed</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Avoid the curse of dimensionality</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Reduce time and space required during the learning process</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Allow easier visualization</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Techniques for dimensionality reduction are principal component analysis, feature selection, and wavelet transforms</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Numerosity reduction: </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In this method, the </a:t>
            </a:r>
            <a:r>
              <a:rPr lang="en-US" kern="0" dirty="0">
                <a:solidFill>
                  <a:srgbClr val="FF0000"/>
                </a:solidFill>
                <a:latin typeface="+mj-lt"/>
                <a:ea typeface="ＭＳ Ｐゴシック" charset="0"/>
              </a:rPr>
              <a:t>data representation is made smaller by reducing the volume</a:t>
            </a:r>
            <a:r>
              <a:rPr lang="en-US" kern="0" dirty="0">
                <a:solidFill>
                  <a:srgbClr val="000000"/>
                </a:solidFill>
                <a:latin typeface="+mj-lt"/>
                <a:ea typeface="ＭＳ Ｐゴシック" charset="0"/>
              </a:rPr>
              <a:t>. There will not be any loss of data in this reduction</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Techniques for numerosity reduction are parametric (regression, log-linear models) and non-parametric methods (histograms, clustering, sampling)</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Data compression: </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The </a:t>
            </a:r>
            <a:r>
              <a:rPr lang="en-US" kern="0" dirty="0">
                <a:solidFill>
                  <a:srgbClr val="FF0000"/>
                </a:solidFill>
                <a:latin typeface="+mj-lt"/>
                <a:ea typeface="ＭＳ Ｐゴシック" charset="0"/>
              </a:rPr>
              <a:t>compressed form of data</a:t>
            </a:r>
            <a:r>
              <a:rPr lang="en-US" kern="0" dirty="0">
                <a:solidFill>
                  <a:srgbClr val="000000"/>
                </a:solidFill>
                <a:latin typeface="+mj-lt"/>
                <a:ea typeface="ＭＳ Ｐゴシック" charset="0"/>
              </a:rPr>
              <a:t> is called data compression</a:t>
            </a:r>
          </a:p>
          <a:p>
            <a:pPr marL="800100" lvl="1"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This </a:t>
            </a:r>
            <a:r>
              <a:rPr lang="en-US" kern="0" dirty="0">
                <a:solidFill>
                  <a:srgbClr val="FF0000"/>
                </a:solidFill>
                <a:latin typeface="+mj-lt"/>
                <a:ea typeface="ＭＳ Ｐゴシック" charset="0"/>
              </a:rPr>
              <a:t>compression can be lossless or lossy</a:t>
            </a:r>
            <a:r>
              <a:rPr lang="en-US" kern="0" dirty="0">
                <a:solidFill>
                  <a:srgbClr val="000000"/>
                </a:solidFill>
                <a:latin typeface="+mj-lt"/>
                <a:ea typeface="ＭＳ Ｐゴシック" charset="0"/>
              </a:rPr>
              <a:t>. When there is no loss of information during compression, it is called lossless compression. Whereas lossy compression reduces information, but it removes only the unnecessary information</a:t>
            </a:r>
          </a:p>
          <a:p>
            <a:pPr marL="0" indent="0">
              <a:buNone/>
            </a:pPr>
            <a:endParaRPr lang="en-IN" dirty="0">
              <a:latin typeface="+mj-lt"/>
            </a:endParaRPr>
          </a:p>
        </p:txBody>
      </p:sp>
      <p:sp>
        <p:nvSpPr>
          <p:cNvPr id="2" name="Slide Number Placeholder 1">
            <a:extLst>
              <a:ext uri="{FF2B5EF4-FFF2-40B4-BE49-F238E27FC236}">
                <a16:creationId xmlns:a16="http://schemas.microsoft.com/office/drawing/2014/main" id="{3B58EF8C-18D1-673D-B139-A0485EB7EE7D}"/>
              </a:ext>
            </a:extLst>
          </p:cNvPr>
          <p:cNvSpPr>
            <a:spLocks noGrp="1"/>
          </p:cNvSpPr>
          <p:nvPr>
            <p:ph type="sldNum" sz="quarter" idx="12"/>
          </p:nvPr>
        </p:nvSpPr>
        <p:spPr/>
        <p:txBody>
          <a:bodyPr/>
          <a:lstStyle/>
          <a:p>
            <a:fld id="{CBABCCC1-BF11-4F37-963E-1BCD5B23FD72}" type="slidenum">
              <a:rPr lang="en-IN" smtClean="0"/>
              <a:t>20</a:t>
            </a:fld>
            <a:endParaRPr lang="en-IN"/>
          </a:p>
        </p:txBody>
      </p:sp>
    </p:spTree>
    <p:extLst>
      <p:ext uri="{BB962C8B-B14F-4D97-AF65-F5344CB8AC3E}">
        <p14:creationId xmlns:p14="http://schemas.microsoft.com/office/powerpoint/2010/main" val="272476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reduction</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8" y="1954306"/>
            <a:ext cx="9603275" cy="3890682"/>
          </a:xfrm>
        </p:spPr>
        <p:txBody>
          <a:bodyPr>
            <a:normAutofit fontScale="92500" lnSpcReduction="10000"/>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srgbClr val="CC3300"/>
                </a:solidFill>
                <a:effectLst/>
                <a:uLnTx/>
                <a:uFillTx/>
                <a:latin typeface="+mj-lt"/>
                <a:ea typeface="+mn-ea"/>
                <a:cs typeface="+mn-cs"/>
              </a:rPr>
              <a:t>Problem:</a:t>
            </a:r>
            <a:r>
              <a:rPr kumimoji="0" lang="en-US" altLang="en-US" sz="2400" b="0" i="0" u="none" strike="noStrike" kern="1200" cap="none" spc="0" normalizeH="0" baseline="0" noProof="0" dirty="0">
                <a:ln>
                  <a:noFill/>
                </a:ln>
                <a:solidFill>
                  <a:srgbClr val="000000"/>
                </a:solidFill>
                <a:effectLst/>
                <a:uLnTx/>
                <a:uFillTx/>
                <a:latin typeface="+mj-lt"/>
                <a:ea typeface="+mn-ea"/>
                <a:cs typeface="+mn-cs"/>
              </a:rPr>
              <a:t> </a:t>
            </a:r>
            <a:r>
              <a:rPr kumimoji="0" lang="en-US" altLang="en-US" sz="2400" i="0" u="none" strike="noStrike" kern="1200" cap="none" spc="0" normalizeH="0" baseline="0" noProof="0" dirty="0">
                <a:ln>
                  <a:noFill/>
                </a:ln>
                <a:solidFill>
                  <a:srgbClr val="000000"/>
                </a:solidFill>
                <a:effectLst/>
                <a:uLnTx/>
                <a:uFillTx/>
                <a:latin typeface="+mj-lt"/>
                <a:ea typeface="+mn-ea"/>
                <a:cs typeface="+mn-cs"/>
              </a:rPr>
              <a:t>Feature selection </a:t>
            </a:r>
            <a:r>
              <a:rPr kumimoji="0" lang="en-US" altLang="en-US" sz="2400" b="0" i="0" u="none" strike="noStrike" kern="1200" cap="none" spc="0" normalizeH="0" baseline="0" noProof="0" dirty="0">
                <a:ln>
                  <a:noFill/>
                </a:ln>
                <a:solidFill>
                  <a:srgbClr val="000000"/>
                </a:solidFill>
                <a:effectLst/>
                <a:uLnTx/>
                <a:uFillTx/>
                <a:latin typeface="+mj-lt"/>
                <a:ea typeface="+mn-ea"/>
                <a:cs typeface="+mn-cs"/>
              </a:rPr>
              <a:t>(i.e., </a:t>
            </a:r>
            <a:r>
              <a:rPr kumimoji="0" lang="en-US" altLang="en-US" sz="2400" b="0" i="0" u="none" strike="noStrike" kern="1200" cap="none" spc="0" normalizeH="0" baseline="0" noProof="0" dirty="0">
                <a:ln>
                  <a:noFill/>
                </a:ln>
                <a:solidFill>
                  <a:srgbClr val="3333CC"/>
                </a:solidFill>
                <a:effectLst/>
                <a:uLnTx/>
                <a:uFillTx/>
                <a:latin typeface="+mj-lt"/>
                <a:ea typeface="+mn-ea"/>
                <a:cs typeface="+mn-cs"/>
              </a:rPr>
              <a:t>attribute subset selection</a:t>
            </a:r>
            <a:r>
              <a:rPr kumimoji="0" lang="en-US" altLang="en-US" sz="2400" b="0" i="0" u="none" strike="noStrike" kern="1200" cap="none" spc="0" normalizeH="0" baseline="0" noProof="0" dirty="0">
                <a:ln>
                  <a:noFill/>
                </a:ln>
                <a:solidFill>
                  <a:srgbClr val="000000"/>
                </a:solidFill>
                <a:effectLst/>
                <a:uLnTx/>
                <a:uFillTx/>
                <a:latin typeface="+mj-lt"/>
                <a:ea typeface="+mn-ea"/>
                <a:cs typeface="+mn-cs"/>
              </a:rPr>
              <a:t>):</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mj-lt"/>
                <a:ea typeface="+mn-ea"/>
                <a:cs typeface="+mn-cs"/>
              </a:rPr>
              <a:t>Select a </a:t>
            </a:r>
            <a:r>
              <a:rPr kumimoji="0" lang="en-US" altLang="en-US" sz="2000" b="0" i="0" u="none" strike="noStrike" kern="1200" cap="none" spc="0" normalizeH="0" baseline="0" noProof="0" dirty="0">
                <a:ln>
                  <a:noFill/>
                </a:ln>
                <a:solidFill>
                  <a:srgbClr val="3333CC"/>
                </a:solidFill>
                <a:effectLst/>
                <a:uLnTx/>
                <a:uFillTx/>
                <a:latin typeface="+mj-lt"/>
                <a:ea typeface="+mn-ea"/>
                <a:cs typeface="+mn-cs"/>
              </a:rPr>
              <a:t>minimum set of features</a:t>
            </a:r>
            <a:r>
              <a:rPr kumimoji="0" lang="en-US" altLang="en-US" sz="2000" b="0" i="0" u="none" strike="noStrike" kern="1200" cap="none" spc="0" normalizeH="0" baseline="0" noProof="0" dirty="0">
                <a:ln>
                  <a:noFill/>
                </a:ln>
                <a:solidFill>
                  <a:srgbClr val="000000"/>
                </a:solidFill>
                <a:effectLst/>
                <a:uLnTx/>
                <a:uFillTx/>
                <a:latin typeface="+mj-lt"/>
                <a:ea typeface="+mn-ea"/>
                <a:cs typeface="+mn-cs"/>
              </a:rPr>
              <a:t> </a:t>
            </a:r>
            <a:r>
              <a:rPr kumimoji="0" lang="en-US" altLang="en-US" sz="2000" b="0" i="0" u="none" strike="noStrike" kern="1200" cap="none" spc="0" normalizeH="0" baseline="0" noProof="0" dirty="0">
                <a:ln>
                  <a:noFill/>
                </a:ln>
                <a:solidFill>
                  <a:srgbClr val="000000"/>
                </a:solidFill>
                <a:effectLst/>
                <a:uLnTx/>
                <a:uFillTx/>
                <a:latin typeface="+mj-lt"/>
                <a:ea typeface="+mn-ea"/>
                <a:cs typeface="+mn-cs"/>
                <a:sym typeface="Symbol" panose="05050102010706020507" pitchFamily="18" charset="2"/>
              </a:rPr>
              <a:t>such that the probability distribution of different classes given the values for those features is as close as possible to the original distribution given the values of all features</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3333CC"/>
                </a:solidFill>
                <a:effectLst/>
                <a:uLnTx/>
                <a:uFillTx/>
                <a:latin typeface="+mj-lt"/>
                <a:ea typeface="+mn-ea"/>
                <a:cs typeface="+mn-cs"/>
                <a:sym typeface="Symbol" panose="05050102010706020507" pitchFamily="18" charset="2"/>
              </a:rPr>
              <a:t>Nice side-effect</a:t>
            </a:r>
            <a:r>
              <a:rPr kumimoji="0" lang="en-US" altLang="en-US" sz="2000" b="0" i="0" u="none" strike="noStrike" kern="1200" cap="none" spc="0" normalizeH="0" baseline="0" noProof="0" dirty="0">
                <a:ln>
                  <a:noFill/>
                </a:ln>
                <a:solidFill>
                  <a:srgbClr val="000000"/>
                </a:solidFill>
                <a:effectLst/>
                <a:uLnTx/>
                <a:uFillTx/>
                <a:latin typeface="+mj-lt"/>
                <a:ea typeface="+mn-ea"/>
                <a:cs typeface="+mn-cs"/>
                <a:sym typeface="Symbol" panose="05050102010706020507" pitchFamily="18" charset="2"/>
              </a:rPr>
              <a:t>: reduces # of attributes in the discovered patterns (which are now easier to understand)</a:t>
            </a:r>
          </a:p>
          <a:p>
            <a:pPr marL="457200" marR="0" lvl="1" indent="0" algn="l" defTabSz="914400" rtl="0" eaLnBrk="1" fontAlgn="base" latinLnBrk="0" hangingPunct="1">
              <a:lnSpc>
                <a:spcPct val="90000"/>
              </a:lnSpc>
              <a:spcBef>
                <a:spcPct val="20000"/>
              </a:spcBef>
              <a:spcAft>
                <a:spcPct val="0"/>
              </a:spcAft>
              <a:buClrTx/>
              <a:buSzTx/>
              <a:buNone/>
              <a:tabLst/>
              <a:defRPr/>
            </a:pPr>
            <a:endParaRPr kumimoji="0" lang="en-US" altLang="en-US" sz="2000" b="0" i="0" u="none" strike="noStrike" kern="1200" cap="none" spc="0" normalizeH="0" baseline="0" noProof="0" dirty="0">
              <a:ln>
                <a:noFill/>
              </a:ln>
              <a:solidFill>
                <a:srgbClr val="000000"/>
              </a:solidFill>
              <a:effectLst/>
              <a:uLnTx/>
              <a:uFillTx/>
              <a:latin typeface="+mj-lt"/>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srgbClr val="CC3300"/>
                </a:solidFill>
                <a:effectLst/>
                <a:uLnTx/>
                <a:uFillTx/>
                <a:latin typeface="+mj-lt"/>
                <a:ea typeface="+mn-ea"/>
                <a:cs typeface="+mn-cs"/>
                <a:sym typeface="Symbol" panose="05050102010706020507" pitchFamily="18" charset="2"/>
              </a:rPr>
              <a:t>Solution:</a:t>
            </a:r>
            <a:r>
              <a:rPr kumimoji="0" lang="en-US" altLang="en-US" sz="2400" b="0" i="0" u="none" strike="noStrike" kern="1200" cap="none" spc="0" normalizeH="0" baseline="0" noProof="0" dirty="0">
                <a:ln>
                  <a:noFill/>
                </a:ln>
                <a:solidFill>
                  <a:srgbClr val="000000"/>
                </a:solidFill>
                <a:effectLst/>
                <a:uLnTx/>
                <a:uFillTx/>
                <a:latin typeface="+mj-lt"/>
                <a:ea typeface="+mn-ea"/>
                <a:cs typeface="+mn-cs"/>
                <a:sym typeface="Symbol" panose="05050102010706020507" pitchFamily="18" charset="2"/>
              </a:rPr>
              <a:t> Heuristic methods (due to the exponential # of choices) are usually greedy:</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mj-lt"/>
                <a:ea typeface="+mn-ea"/>
                <a:cs typeface="+mn-cs"/>
                <a:sym typeface="Symbol" panose="05050102010706020507" pitchFamily="18" charset="2"/>
              </a:rPr>
              <a:t>step-wise forward selection</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mj-lt"/>
                <a:ea typeface="+mn-ea"/>
                <a:cs typeface="+mn-cs"/>
                <a:sym typeface="Symbol" panose="05050102010706020507" pitchFamily="18" charset="2"/>
              </a:rPr>
              <a:t>step-wise backward elimination</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mj-lt"/>
                <a:ea typeface="+mn-ea"/>
                <a:cs typeface="+mn-cs"/>
                <a:sym typeface="Symbol" panose="05050102010706020507" pitchFamily="18" charset="2"/>
              </a:rPr>
              <a:t>combining forward selection and backward elimination</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mj-lt"/>
                <a:ea typeface="+mn-ea"/>
                <a:cs typeface="+mn-cs"/>
                <a:sym typeface="Symbol" panose="05050102010706020507" pitchFamily="18" charset="2"/>
              </a:rPr>
              <a:t>decision-tree induction</a:t>
            </a:r>
          </a:p>
          <a:p>
            <a:pPr marL="0" indent="0">
              <a:buNone/>
            </a:pPr>
            <a:endParaRPr lang="en-IN" sz="1800" dirty="0">
              <a:latin typeface="+mj-lt"/>
            </a:endParaRPr>
          </a:p>
        </p:txBody>
      </p:sp>
      <p:sp>
        <p:nvSpPr>
          <p:cNvPr id="2" name="Slide Number Placeholder 1">
            <a:extLst>
              <a:ext uri="{FF2B5EF4-FFF2-40B4-BE49-F238E27FC236}">
                <a16:creationId xmlns:a16="http://schemas.microsoft.com/office/drawing/2014/main" id="{4B668985-9107-6FAC-13A5-0BF753EEF7E4}"/>
              </a:ext>
            </a:extLst>
          </p:cNvPr>
          <p:cNvSpPr>
            <a:spLocks noGrp="1"/>
          </p:cNvSpPr>
          <p:nvPr>
            <p:ph type="sldNum" sz="quarter" idx="12"/>
          </p:nvPr>
        </p:nvSpPr>
        <p:spPr/>
        <p:txBody>
          <a:bodyPr/>
          <a:lstStyle/>
          <a:p>
            <a:fld id="{CBABCCC1-BF11-4F37-963E-1BCD5B23FD72}" type="slidenum">
              <a:rPr lang="en-IN" smtClean="0"/>
              <a:t>21</a:t>
            </a:fld>
            <a:endParaRPr lang="en-IN"/>
          </a:p>
        </p:txBody>
      </p:sp>
    </p:spTree>
    <p:extLst>
      <p:ext uri="{BB962C8B-B14F-4D97-AF65-F5344CB8AC3E}">
        <p14:creationId xmlns:p14="http://schemas.microsoft.com/office/powerpoint/2010/main" val="263555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reduction: FEATURE SELECTION</a:t>
            </a:r>
            <a:endParaRPr lang="en-IN" dirty="0"/>
          </a:p>
        </p:txBody>
      </p:sp>
      <p:pic>
        <p:nvPicPr>
          <p:cNvPr id="7" name="Picture 6">
            <a:extLst>
              <a:ext uri="{FF2B5EF4-FFF2-40B4-BE49-F238E27FC236}">
                <a16:creationId xmlns:a16="http://schemas.microsoft.com/office/drawing/2014/main" id="{50B99651-9597-A8B4-6B01-F1367C574FD6}"/>
              </a:ext>
            </a:extLst>
          </p:cNvPr>
          <p:cNvPicPr>
            <a:picLocks noChangeAspect="1"/>
          </p:cNvPicPr>
          <p:nvPr/>
        </p:nvPicPr>
        <p:blipFill>
          <a:blip r:embed="rId2"/>
          <a:stretch>
            <a:fillRect/>
          </a:stretch>
        </p:blipFill>
        <p:spPr>
          <a:xfrm>
            <a:off x="5549152" y="2113730"/>
            <a:ext cx="6642848" cy="3486358"/>
          </a:xfrm>
          <a:prstGeom prst="rect">
            <a:avLst/>
          </a:prstGeom>
        </p:spPr>
      </p:pic>
      <p:sp>
        <p:nvSpPr>
          <p:cNvPr id="9" name="TextBox 8">
            <a:extLst>
              <a:ext uri="{FF2B5EF4-FFF2-40B4-BE49-F238E27FC236}">
                <a16:creationId xmlns:a16="http://schemas.microsoft.com/office/drawing/2014/main" id="{FD25B644-1483-84AD-9C9B-F1BEC57C759D}"/>
              </a:ext>
            </a:extLst>
          </p:cNvPr>
          <p:cNvSpPr txBox="1"/>
          <p:nvPr/>
        </p:nvSpPr>
        <p:spPr>
          <a:xfrm>
            <a:off x="-1" y="1961334"/>
            <a:ext cx="5549153" cy="4031873"/>
          </a:xfrm>
          <a:prstGeom prst="rect">
            <a:avLst/>
          </a:prstGeom>
          <a:noFill/>
        </p:spPr>
        <p:txBody>
          <a:bodyPr wrap="square">
            <a:spAutoFit/>
          </a:bodyPr>
          <a:lstStyle/>
          <a:p>
            <a:pPr algn="just"/>
            <a:r>
              <a:rPr lang="en-US" sz="1600" b="1" dirty="0"/>
              <a:t>Stepwise forward selection:</a:t>
            </a:r>
          </a:p>
          <a:p>
            <a:pPr algn="just"/>
            <a:r>
              <a:rPr lang="en-US" sz="1600" dirty="0"/>
              <a:t>The procedure starts with an empty set of attributes as the reduced set. The best of the original attributes is determined and added to the reduced set. </a:t>
            </a:r>
            <a:r>
              <a:rPr lang="en-US" sz="1600" dirty="0">
                <a:solidFill>
                  <a:srgbClr val="FF0000"/>
                </a:solidFill>
              </a:rPr>
              <a:t>At each</a:t>
            </a:r>
            <a:r>
              <a:rPr lang="en-US" sz="1600" dirty="0"/>
              <a:t> subsequent </a:t>
            </a:r>
            <a:r>
              <a:rPr lang="en-US" sz="1600" dirty="0">
                <a:solidFill>
                  <a:srgbClr val="FF0000"/>
                </a:solidFill>
              </a:rPr>
              <a:t>iteration</a:t>
            </a:r>
            <a:r>
              <a:rPr lang="en-US" sz="1600" dirty="0"/>
              <a:t> or step, </a:t>
            </a:r>
            <a:r>
              <a:rPr lang="en-US" sz="1600" dirty="0">
                <a:solidFill>
                  <a:srgbClr val="FF0000"/>
                </a:solidFill>
              </a:rPr>
              <a:t>the best of the remaining original attributes is added to the set</a:t>
            </a:r>
            <a:r>
              <a:rPr lang="en-US" sz="1600" dirty="0"/>
              <a:t>.</a:t>
            </a:r>
          </a:p>
          <a:p>
            <a:pPr algn="just"/>
            <a:endParaRPr lang="en-US" sz="1600" dirty="0"/>
          </a:p>
          <a:p>
            <a:pPr algn="just"/>
            <a:r>
              <a:rPr lang="en-US" sz="1600" b="1" dirty="0"/>
              <a:t>Stepwise backward elimination:</a:t>
            </a:r>
          </a:p>
          <a:p>
            <a:pPr algn="just"/>
            <a:r>
              <a:rPr lang="en-US" sz="1600" dirty="0"/>
              <a:t>The procedure starts with the full set of attributes. </a:t>
            </a:r>
            <a:r>
              <a:rPr lang="en-US" sz="1600" dirty="0">
                <a:solidFill>
                  <a:srgbClr val="FF0000"/>
                </a:solidFill>
              </a:rPr>
              <a:t>At each step, it removes the worst attribute remaining in the set</a:t>
            </a:r>
            <a:r>
              <a:rPr lang="en-US" sz="1600" dirty="0"/>
              <a:t>.</a:t>
            </a:r>
          </a:p>
          <a:p>
            <a:pPr algn="just"/>
            <a:endParaRPr lang="en-US" sz="1600" dirty="0"/>
          </a:p>
          <a:p>
            <a:pPr algn="just"/>
            <a:r>
              <a:rPr lang="en-US" sz="1600" b="1" dirty="0"/>
              <a:t>Combination of forward selection and backward elimination:</a:t>
            </a:r>
          </a:p>
          <a:p>
            <a:pPr algn="just"/>
            <a:r>
              <a:rPr lang="en-US" sz="1600" dirty="0"/>
              <a:t>The stepwise forward selection and backward elimination methods can be combined so that, at each step, the procedure </a:t>
            </a:r>
            <a:r>
              <a:rPr lang="en-US" sz="1600" dirty="0">
                <a:solidFill>
                  <a:srgbClr val="FF0000"/>
                </a:solidFill>
              </a:rPr>
              <a:t>selects the best attribute and removes the worst from among the remaining attributes</a:t>
            </a:r>
            <a:r>
              <a:rPr lang="en-US" sz="1600" dirty="0"/>
              <a:t>.</a:t>
            </a:r>
            <a:endParaRPr lang="en-IN" sz="1600" dirty="0"/>
          </a:p>
        </p:txBody>
      </p:sp>
      <p:sp>
        <p:nvSpPr>
          <p:cNvPr id="2" name="Slide Number Placeholder 1">
            <a:extLst>
              <a:ext uri="{FF2B5EF4-FFF2-40B4-BE49-F238E27FC236}">
                <a16:creationId xmlns:a16="http://schemas.microsoft.com/office/drawing/2014/main" id="{0F8EEC29-F40D-61C0-3674-8CEDC1E16FEC}"/>
              </a:ext>
            </a:extLst>
          </p:cNvPr>
          <p:cNvSpPr>
            <a:spLocks noGrp="1"/>
          </p:cNvSpPr>
          <p:nvPr>
            <p:ph type="sldNum" sz="quarter" idx="12"/>
          </p:nvPr>
        </p:nvSpPr>
        <p:spPr/>
        <p:txBody>
          <a:bodyPr/>
          <a:lstStyle/>
          <a:p>
            <a:fld id="{CBABCCC1-BF11-4F37-963E-1BCD5B23FD72}" type="slidenum">
              <a:rPr lang="en-IN" smtClean="0"/>
              <a:t>22</a:t>
            </a:fld>
            <a:endParaRPr lang="en-IN"/>
          </a:p>
        </p:txBody>
      </p:sp>
    </p:spTree>
    <p:extLst>
      <p:ext uri="{BB962C8B-B14F-4D97-AF65-F5344CB8AC3E}">
        <p14:creationId xmlns:p14="http://schemas.microsoft.com/office/powerpoint/2010/main" val="236194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REDUCTION: Principal component analysis (PCA)</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8" y="1954305"/>
            <a:ext cx="10256328" cy="4099175"/>
          </a:xfrm>
        </p:spPr>
        <p:txBody>
          <a:bodyPr>
            <a:normAutofit fontScale="92500" lnSpcReduction="10000"/>
          </a:bodyPr>
          <a:lstStyle/>
          <a:p>
            <a:pPr marL="0" marR="0" indent="0" algn="just">
              <a:lnSpc>
                <a:spcPct val="107000"/>
              </a:lnSpc>
              <a:spcBef>
                <a:spcPts val="0"/>
              </a:spcBef>
              <a:spcAft>
                <a:spcPts val="800"/>
              </a:spcAft>
              <a:buNone/>
            </a:pPr>
            <a:r>
              <a:rPr lang="en-IN" sz="1900" b="1" dirty="0">
                <a:effectLst/>
                <a:latin typeface="+mj-lt"/>
                <a:ea typeface="Calibri" panose="020F0502020204030204" pitchFamily="34" charset="0"/>
                <a:cs typeface="Arial" panose="020B0604020202020204" pitchFamily="34" charset="0"/>
              </a:rPr>
              <a:t>Principal Component Analysis</a:t>
            </a:r>
            <a:endParaRPr lang="en-IN" sz="1900" dirty="0">
              <a:effectLst/>
              <a:latin typeface="+mj-lt"/>
              <a:ea typeface="Calibri" panose="020F0502020204030204" pitchFamily="34" charset="0"/>
              <a:cs typeface="Arial" panose="020B0604020202020204" pitchFamily="34" charset="0"/>
            </a:endParaRP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IN" kern="0" dirty="0">
                <a:solidFill>
                  <a:srgbClr val="000000"/>
                </a:solidFill>
                <a:latin typeface="+mj-lt"/>
                <a:ea typeface="ＭＳ Ｐゴシック" charset="0"/>
              </a:rPr>
              <a:t>Principal component analysis or </a:t>
            </a:r>
            <a:r>
              <a:rPr lang="en-IN" kern="0" dirty="0">
                <a:solidFill>
                  <a:srgbClr val="FF0000"/>
                </a:solidFill>
                <a:latin typeface="+mj-lt"/>
                <a:ea typeface="ＭＳ Ｐゴシック" charset="0"/>
              </a:rPr>
              <a:t>PCA is a dimensionality reduction method</a:t>
            </a:r>
            <a:r>
              <a:rPr lang="en-IN" kern="0" dirty="0">
                <a:solidFill>
                  <a:srgbClr val="000000"/>
                </a:solidFill>
                <a:latin typeface="+mj-lt"/>
                <a:ea typeface="ＭＳ Ｐゴシック" charset="0"/>
              </a:rPr>
              <a:t> that is often used to reduce the dimensionality of large data sets, by transforming a large set of variables into a smaller one</a:t>
            </a:r>
          </a:p>
          <a:p>
            <a:pPr marL="0" indent="0" algn="just" fontAlgn="base">
              <a:lnSpc>
                <a:spcPct val="100000"/>
              </a:lnSpc>
              <a:spcBef>
                <a:spcPct val="20000"/>
              </a:spcBef>
              <a:spcAft>
                <a:spcPct val="0"/>
              </a:spcAft>
              <a:buClr>
                <a:srgbClr val="3333CC"/>
              </a:buClr>
              <a:buSzPct val="60000"/>
              <a:buNone/>
              <a:defRPr/>
            </a:pPr>
            <a:endParaRPr lang="en-US" b="1" kern="0" dirty="0">
              <a:solidFill>
                <a:srgbClr val="000000"/>
              </a:solidFill>
              <a:latin typeface="+mj-lt"/>
              <a:ea typeface="ＭＳ Ｐゴシック" charset="0"/>
            </a:endParaRPr>
          </a:p>
          <a:p>
            <a:pPr marL="0" indent="0" algn="just" fontAlgn="base">
              <a:lnSpc>
                <a:spcPct val="107000"/>
              </a:lnSpc>
              <a:spcBef>
                <a:spcPts val="0"/>
              </a:spcBef>
              <a:spcAft>
                <a:spcPts val="800"/>
              </a:spcAft>
              <a:buNone/>
              <a:defRPr/>
            </a:pPr>
            <a:r>
              <a:rPr lang="en-US" sz="1900" b="1" dirty="0">
                <a:latin typeface="+mj-lt"/>
                <a:ea typeface="Calibri" panose="020F0502020204030204" pitchFamily="34" charset="0"/>
                <a:cs typeface="Arial" panose="020B0604020202020204" pitchFamily="34" charset="0"/>
              </a:rPr>
              <a:t>How do you do a principal component analysis?</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Standardize the range of continuous initial variables</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Compute the covariance matrix to identify correlations</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Compute the eigenvectors and eigenvalues of the covariance matrix to identify the principal components</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Create a feature vector to decide which principal components to keep</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Recast the data along the axes of the principal component</a:t>
            </a:r>
            <a:r>
              <a:rPr lang="en-IN" kern="0" dirty="0">
                <a:solidFill>
                  <a:srgbClr val="000000"/>
                </a:solidFill>
                <a:latin typeface="+mj-lt"/>
                <a:ea typeface="ＭＳ Ｐゴシック" charset="0"/>
              </a:rPr>
              <a:t> that still contains most of the information in the large set.</a:t>
            </a:r>
          </a:p>
        </p:txBody>
      </p:sp>
      <p:sp>
        <p:nvSpPr>
          <p:cNvPr id="2" name="Slide Number Placeholder 1">
            <a:extLst>
              <a:ext uri="{FF2B5EF4-FFF2-40B4-BE49-F238E27FC236}">
                <a16:creationId xmlns:a16="http://schemas.microsoft.com/office/drawing/2014/main" id="{4625DB77-09D1-5B8E-E0E7-6DE4412D4E03}"/>
              </a:ext>
            </a:extLst>
          </p:cNvPr>
          <p:cNvSpPr>
            <a:spLocks noGrp="1"/>
          </p:cNvSpPr>
          <p:nvPr>
            <p:ph type="sldNum" sz="quarter" idx="12"/>
          </p:nvPr>
        </p:nvSpPr>
        <p:spPr/>
        <p:txBody>
          <a:bodyPr/>
          <a:lstStyle/>
          <a:p>
            <a:fld id="{CBABCCC1-BF11-4F37-963E-1BCD5B23FD72}" type="slidenum">
              <a:rPr lang="en-IN" smtClean="0"/>
              <a:t>23</a:t>
            </a:fld>
            <a:endParaRPr lang="en-IN"/>
          </a:p>
        </p:txBody>
      </p:sp>
    </p:spTree>
    <p:extLst>
      <p:ext uri="{BB962C8B-B14F-4D97-AF65-F5344CB8AC3E}">
        <p14:creationId xmlns:p14="http://schemas.microsoft.com/office/powerpoint/2010/main" val="2452002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err="1"/>
              <a:t>Pca</a:t>
            </a:r>
            <a:r>
              <a:rPr lang="en-GB" dirty="0"/>
              <a:t> – scree plot</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555107" y="1954306"/>
            <a:ext cx="7925504" cy="4099175"/>
          </a:xfrm>
        </p:spPr>
        <p:txBody>
          <a:bodyPr>
            <a:normAutofit fontScale="92500"/>
          </a:bodyPr>
          <a:lstStyle/>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A </a:t>
            </a:r>
            <a:r>
              <a:rPr lang="en-US" kern="0" dirty="0">
                <a:solidFill>
                  <a:srgbClr val="FF0000"/>
                </a:solidFill>
                <a:latin typeface="+mj-lt"/>
                <a:ea typeface="ＭＳ Ｐゴシック" charset="0"/>
              </a:rPr>
              <a:t>common method for determining the number of PCs to be retained </a:t>
            </a:r>
            <a:r>
              <a:rPr lang="en-US" kern="0" dirty="0">
                <a:solidFill>
                  <a:srgbClr val="000000"/>
                </a:solidFill>
                <a:latin typeface="+mj-lt"/>
                <a:ea typeface="ＭＳ Ｐゴシック" charset="0"/>
              </a:rPr>
              <a:t>is a graphical representation known as a scree plot. </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A Scree Plot is a simple line segment plot that shows the eigenvalues for each PC</a:t>
            </a:r>
            <a:r>
              <a:rPr lang="en-US" kern="0" dirty="0">
                <a:solidFill>
                  <a:srgbClr val="C00000"/>
                </a:solidFill>
                <a:latin typeface="+mj-lt"/>
                <a:ea typeface="ＭＳ Ｐゴシック" charset="0"/>
              </a:rPr>
              <a:t>. It shows the eigenvalues on the y-axis and the number of factors on the x-axis.</a:t>
            </a:r>
            <a:r>
              <a:rPr lang="en-US" kern="0" dirty="0">
                <a:solidFill>
                  <a:srgbClr val="000000"/>
                </a:solidFill>
                <a:latin typeface="+mj-lt"/>
                <a:ea typeface="ＭＳ Ｐゴシック" charset="0"/>
              </a:rPr>
              <a:t> </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C00000"/>
                </a:solidFill>
                <a:latin typeface="+mj-lt"/>
                <a:ea typeface="ＭＳ Ｐゴシック" charset="0"/>
              </a:rPr>
              <a:t>It always displays a downward curve</a:t>
            </a:r>
            <a:r>
              <a:rPr lang="en-US" kern="0" dirty="0">
                <a:solidFill>
                  <a:srgbClr val="000000"/>
                </a:solidFill>
                <a:latin typeface="+mj-lt"/>
                <a:ea typeface="ＭＳ Ｐゴシック" charset="0"/>
              </a:rPr>
              <a:t>. Most scree plots look broadly similar in shape, starting high on the left, falling rather quickly, and then flattening out at some point. </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This is because </a:t>
            </a:r>
            <a:r>
              <a:rPr lang="en-US" kern="0" dirty="0">
                <a:solidFill>
                  <a:srgbClr val="C00000"/>
                </a:solidFill>
                <a:latin typeface="+mj-lt"/>
                <a:ea typeface="ＭＳ Ｐゴシック" charset="0"/>
              </a:rPr>
              <a:t>the first component usually explains much of the variability, the next few components explain a moderate amount, and the latter components only explain a small fraction of the overall variability</a:t>
            </a:r>
            <a:r>
              <a:rPr lang="en-US" kern="0" dirty="0">
                <a:solidFill>
                  <a:srgbClr val="000000"/>
                </a:solidFill>
                <a:latin typeface="+mj-lt"/>
                <a:ea typeface="ＭＳ Ｐゴシック" charset="0"/>
              </a:rPr>
              <a:t>. </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The scree plot criterion looks for the “elbow” in the curve and </a:t>
            </a:r>
            <a:r>
              <a:rPr lang="en-US" kern="0" dirty="0">
                <a:solidFill>
                  <a:srgbClr val="C00000"/>
                </a:solidFill>
                <a:latin typeface="+mj-lt"/>
                <a:ea typeface="ＭＳ Ｐゴシック" charset="0"/>
              </a:rPr>
              <a:t>selects all components just before the line flattens out</a:t>
            </a:r>
            <a:r>
              <a:rPr lang="en-US" kern="0" dirty="0">
                <a:solidFill>
                  <a:schemeClr val="accent3">
                    <a:lumMod val="75000"/>
                  </a:schemeClr>
                </a:solidFill>
                <a:latin typeface="+mj-lt"/>
                <a:ea typeface="ＭＳ Ｐゴシック" charset="0"/>
              </a:rPr>
              <a:t>.</a:t>
            </a:r>
            <a:endParaRPr lang="en-US" b="1" kern="0" dirty="0">
              <a:solidFill>
                <a:schemeClr val="accent3">
                  <a:lumMod val="75000"/>
                </a:schemeClr>
              </a:solidFill>
              <a:latin typeface="+mj-lt"/>
              <a:ea typeface="ＭＳ Ｐゴシック" charset="0"/>
            </a:endParaRPr>
          </a:p>
        </p:txBody>
      </p:sp>
      <p:pic>
        <p:nvPicPr>
          <p:cNvPr id="1026" name="Picture 2">
            <a:extLst>
              <a:ext uri="{FF2B5EF4-FFF2-40B4-BE49-F238E27FC236}">
                <a16:creationId xmlns:a16="http://schemas.microsoft.com/office/drawing/2014/main" id="{E0ADB1D5-48A2-53DF-BEAE-6527B15BA7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53" t="8269" r="15775" b="7761"/>
          <a:stretch/>
        </p:blipFill>
        <p:spPr bwMode="auto">
          <a:xfrm>
            <a:off x="8480611" y="2357715"/>
            <a:ext cx="3580969" cy="288663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AADB9AA-07FF-E700-15C2-1839DCB0D1DC}"/>
              </a:ext>
            </a:extLst>
          </p:cNvPr>
          <p:cNvSpPr>
            <a:spLocks noGrp="1"/>
          </p:cNvSpPr>
          <p:nvPr>
            <p:ph type="sldNum" sz="quarter" idx="12"/>
          </p:nvPr>
        </p:nvSpPr>
        <p:spPr/>
        <p:txBody>
          <a:bodyPr/>
          <a:lstStyle/>
          <a:p>
            <a:fld id="{CBABCCC1-BF11-4F37-963E-1BCD5B23FD72}" type="slidenum">
              <a:rPr lang="en-IN" smtClean="0"/>
              <a:t>24</a:t>
            </a:fld>
            <a:endParaRPr lang="en-IN"/>
          </a:p>
        </p:txBody>
      </p:sp>
    </p:spTree>
    <p:extLst>
      <p:ext uri="{BB962C8B-B14F-4D97-AF65-F5344CB8AC3E}">
        <p14:creationId xmlns:p14="http://schemas.microsoft.com/office/powerpoint/2010/main" val="1021249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err="1"/>
              <a:t>Pca</a:t>
            </a:r>
            <a:r>
              <a:rPr lang="en-GB" dirty="0"/>
              <a:t> – APPLICATIONS, CONSIDERATIONS, and limitations</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555107" y="1954306"/>
            <a:ext cx="11090046" cy="4099175"/>
          </a:xfrm>
        </p:spPr>
        <p:txBody>
          <a:bodyPr>
            <a:normAutofit/>
          </a:bodyPr>
          <a:lstStyle/>
          <a:p>
            <a:pPr marL="342900" indent="-342900" algn="just" fontAlgn="base">
              <a:lnSpc>
                <a:spcPct val="10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Applications of PCA</a:t>
            </a:r>
          </a:p>
          <a:p>
            <a:pPr lvl="1" algn="just" fontAlgn="base">
              <a:lnSpc>
                <a:spcPct val="100000"/>
              </a:lnSpc>
              <a:spcBef>
                <a:spcPct val="20000"/>
              </a:spcBef>
              <a:spcAft>
                <a:spcPct val="0"/>
              </a:spcAft>
              <a:buClr>
                <a:srgbClr val="3333CC"/>
              </a:buClr>
              <a:buSzPct val="60000"/>
              <a:buFont typeface="Wingdings" panose="05000000000000000000" pitchFamily="2" charset="2"/>
              <a:buChar char="v"/>
              <a:defRPr/>
            </a:pPr>
            <a:r>
              <a:rPr lang="en-US" kern="0" dirty="0">
                <a:solidFill>
                  <a:srgbClr val="000000"/>
                </a:solidFill>
                <a:latin typeface="+mj-lt"/>
                <a:ea typeface="ＭＳ Ｐゴシック" charset="0"/>
              </a:rPr>
              <a:t>Dimensionality reduction and feature extraction: PCA can simplify complex datasets by reducing the number of variables while retaining meaningful information.</a:t>
            </a:r>
          </a:p>
          <a:p>
            <a:pPr lvl="1" algn="just" fontAlgn="base">
              <a:lnSpc>
                <a:spcPct val="100000"/>
              </a:lnSpc>
              <a:spcBef>
                <a:spcPct val="20000"/>
              </a:spcBef>
              <a:spcAft>
                <a:spcPct val="0"/>
              </a:spcAft>
              <a:buClr>
                <a:srgbClr val="3333CC"/>
              </a:buClr>
              <a:buSzPct val="60000"/>
              <a:buFont typeface="Wingdings" panose="05000000000000000000" pitchFamily="2" charset="2"/>
              <a:buChar char="v"/>
              <a:defRPr/>
            </a:pPr>
            <a:r>
              <a:rPr lang="en-US" kern="0" dirty="0">
                <a:solidFill>
                  <a:srgbClr val="000000"/>
                </a:solidFill>
                <a:latin typeface="+mj-lt"/>
                <a:ea typeface="ＭＳ Ｐゴシック" charset="0"/>
              </a:rPr>
              <a:t>Data preprocessing: PCA can be used to preprocess data before applying other machine learning algorithms to improve their performance.</a:t>
            </a:r>
          </a:p>
          <a:p>
            <a:pPr lvl="1" algn="just" fontAlgn="base">
              <a:lnSpc>
                <a:spcPct val="100000"/>
              </a:lnSpc>
              <a:spcBef>
                <a:spcPct val="20000"/>
              </a:spcBef>
              <a:spcAft>
                <a:spcPct val="0"/>
              </a:spcAft>
              <a:buClr>
                <a:srgbClr val="3333CC"/>
              </a:buClr>
              <a:buSzPct val="60000"/>
              <a:buFont typeface="Wingdings" panose="05000000000000000000" pitchFamily="2" charset="2"/>
              <a:buChar char="v"/>
              <a:defRPr/>
            </a:pPr>
            <a:r>
              <a:rPr lang="en-US" kern="0" dirty="0">
                <a:solidFill>
                  <a:srgbClr val="000000"/>
                </a:solidFill>
                <a:latin typeface="+mj-lt"/>
                <a:ea typeface="ＭＳ Ｐゴシック" charset="0"/>
              </a:rPr>
              <a:t>Noise reduction: PCA can remove noise and extract signals from data.</a:t>
            </a:r>
          </a:p>
          <a:p>
            <a:pPr lvl="1" algn="just" fontAlgn="base">
              <a:lnSpc>
                <a:spcPct val="100000"/>
              </a:lnSpc>
              <a:spcBef>
                <a:spcPct val="20000"/>
              </a:spcBef>
              <a:spcAft>
                <a:spcPct val="0"/>
              </a:spcAft>
              <a:buClr>
                <a:srgbClr val="3333CC"/>
              </a:buClr>
              <a:buSzPct val="60000"/>
              <a:buFont typeface="Wingdings" panose="05000000000000000000" pitchFamily="2" charset="2"/>
              <a:buChar char="v"/>
              <a:defRPr/>
            </a:pPr>
            <a:r>
              <a:rPr lang="en-US" kern="0" dirty="0">
                <a:solidFill>
                  <a:srgbClr val="000000"/>
                </a:solidFill>
                <a:latin typeface="+mj-lt"/>
                <a:ea typeface="ＭＳ Ｐゴシック" charset="0"/>
              </a:rPr>
              <a:t>Visualization: PCA can help visualize high-dimensional data in a lower-dimensional space.</a:t>
            </a:r>
          </a:p>
          <a:p>
            <a:pPr marL="342900" indent="-342900" algn="just" fontAlgn="base">
              <a:lnSpc>
                <a:spcPct val="10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Considerations and Limitations</a:t>
            </a:r>
          </a:p>
          <a:p>
            <a:pPr lvl="1" algn="just" fontAlgn="base">
              <a:lnSpc>
                <a:spcPct val="100000"/>
              </a:lnSpc>
              <a:spcBef>
                <a:spcPct val="20000"/>
              </a:spcBef>
              <a:spcAft>
                <a:spcPct val="0"/>
              </a:spcAft>
              <a:buClr>
                <a:srgbClr val="3333CC"/>
              </a:buClr>
              <a:buSzPct val="60000"/>
              <a:buFont typeface="Wingdings" panose="05000000000000000000" pitchFamily="2" charset="2"/>
              <a:buChar char="v"/>
              <a:defRPr/>
            </a:pPr>
            <a:r>
              <a:rPr lang="en-US" kern="0" dirty="0">
                <a:latin typeface="+mj-lt"/>
                <a:ea typeface="ＭＳ Ｐゴシック" charset="0"/>
              </a:rPr>
              <a:t>PCA assumes linearity and normality in the data.</a:t>
            </a:r>
          </a:p>
          <a:p>
            <a:pPr lvl="1" algn="just" fontAlgn="base">
              <a:lnSpc>
                <a:spcPct val="100000"/>
              </a:lnSpc>
              <a:spcBef>
                <a:spcPct val="20000"/>
              </a:spcBef>
              <a:spcAft>
                <a:spcPct val="0"/>
              </a:spcAft>
              <a:buClr>
                <a:srgbClr val="3333CC"/>
              </a:buClr>
              <a:buSzPct val="60000"/>
              <a:buFont typeface="Wingdings" panose="05000000000000000000" pitchFamily="2" charset="2"/>
              <a:buChar char="v"/>
              <a:defRPr/>
            </a:pPr>
            <a:r>
              <a:rPr lang="en-US" kern="0" dirty="0">
                <a:latin typeface="+mj-lt"/>
                <a:ea typeface="ＭＳ Ｐゴシック" charset="0"/>
              </a:rPr>
              <a:t>Outliers can affect the results of PCA.</a:t>
            </a:r>
          </a:p>
          <a:p>
            <a:pPr lvl="1" algn="just" fontAlgn="base">
              <a:lnSpc>
                <a:spcPct val="100000"/>
              </a:lnSpc>
              <a:spcBef>
                <a:spcPct val="20000"/>
              </a:spcBef>
              <a:spcAft>
                <a:spcPct val="0"/>
              </a:spcAft>
              <a:buClr>
                <a:srgbClr val="3333CC"/>
              </a:buClr>
              <a:buSzPct val="60000"/>
              <a:buFont typeface="Wingdings" panose="05000000000000000000" pitchFamily="2" charset="2"/>
              <a:buChar char="v"/>
              <a:defRPr/>
            </a:pPr>
            <a:r>
              <a:rPr lang="en-US" kern="0" dirty="0">
                <a:latin typeface="+mj-lt"/>
                <a:ea typeface="ＭＳ Ｐゴシック" charset="0"/>
              </a:rPr>
              <a:t>Scaling and standardization of variables are important to avoid the dominance of certain features.</a:t>
            </a:r>
          </a:p>
          <a:p>
            <a:pPr lvl="1" algn="just" fontAlgn="base">
              <a:lnSpc>
                <a:spcPct val="100000"/>
              </a:lnSpc>
              <a:spcBef>
                <a:spcPct val="20000"/>
              </a:spcBef>
              <a:spcAft>
                <a:spcPct val="0"/>
              </a:spcAft>
              <a:buClr>
                <a:srgbClr val="3333CC"/>
              </a:buClr>
              <a:buSzPct val="60000"/>
              <a:buFont typeface="Wingdings" panose="05000000000000000000" pitchFamily="2" charset="2"/>
              <a:buChar char="v"/>
              <a:defRPr/>
            </a:pPr>
            <a:r>
              <a:rPr lang="en-US" kern="0" dirty="0">
                <a:latin typeface="+mj-lt"/>
                <a:ea typeface="ＭＳ Ｐゴシック" charset="0"/>
              </a:rPr>
              <a:t>PCA is a linear technique and may not capture nonlinear relationships in the data.</a:t>
            </a:r>
          </a:p>
        </p:txBody>
      </p:sp>
      <p:sp>
        <p:nvSpPr>
          <p:cNvPr id="2" name="Slide Number Placeholder 1">
            <a:extLst>
              <a:ext uri="{FF2B5EF4-FFF2-40B4-BE49-F238E27FC236}">
                <a16:creationId xmlns:a16="http://schemas.microsoft.com/office/drawing/2014/main" id="{0814D619-B62C-9A17-3A6F-C32F2133A944}"/>
              </a:ext>
            </a:extLst>
          </p:cNvPr>
          <p:cNvSpPr>
            <a:spLocks noGrp="1"/>
          </p:cNvSpPr>
          <p:nvPr>
            <p:ph type="sldNum" sz="quarter" idx="12"/>
          </p:nvPr>
        </p:nvSpPr>
        <p:spPr/>
        <p:txBody>
          <a:bodyPr/>
          <a:lstStyle/>
          <a:p>
            <a:fld id="{CBABCCC1-BF11-4F37-963E-1BCD5B23FD72}" type="slidenum">
              <a:rPr lang="en-IN" smtClean="0"/>
              <a:t>25</a:t>
            </a:fld>
            <a:endParaRPr lang="en-IN"/>
          </a:p>
        </p:txBody>
      </p:sp>
    </p:spTree>
    <p:extLst>
      <p:ext uri="{BB962C8B-B14F-4D97-AF65-F5344CB8AC3E}">
        <p14:creationId xmlns:p14="http://schemas.microsoft.com/office/powerpoint/2010/main" val="2273787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splitting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Data splitting</a:t>
            </a:r>
            <a:r>
              <a:rPr lang="en-US" kern="0" dirty="0">
                <a:solidFill>
                  <a:srgbClr val="000000"/>
                </a:solidFill>
                <a:latin typeface="+mj-lt"/>
                <a:ea typeface="ＭＳ Ｐゴシック" charset="0"/>
              </a:rPr>
              <a:t> is a crucial step in the machine learning workflow. It involves dividing the dataset into separate subsets for training, validation, and testing to ensure that the model generalizes well to new, unseen data.  The following are the types of splitting. </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Train-Test Split</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evaluate the model’s performance on unseen data.</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Method: </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The dataset is split into two parts: a training set and a testing set.</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Common split ratio is 80% for training and 20% for testing, but this can vary (e.g., 70-30, 60-40).</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Train-Validation-Test Split</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tune the model’s hyperparameters and evaluate its performance.</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Method:</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The dataset is split into three parts: training set, validation set, and testing set.</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Common split ratio is 60% for training, 20% for validation, and 20% for testing.</a:t>
            </a:r>
          </a:p>
          <a:p>
            <a:pPr marL="342900" indent="-342900" algn="just" fontAlgn="base">
              <a:lnSpc>
                <a:spcPct val="90000"/>
              </a:lnSpc>
              <a:spcBef>
                <a:spcPct val="20000"/>
              </a:spcBef>
              <a:spcAft>
                <a:spcPct val="0"/>
              </a:spcAft>
              <a:buClr>
                <a:srgbClr val="3333CC"/>
              </a:buClr>
              <a:buSzPct val="60000"/>
              <a:buFont typeface="Wingdings" charset="0"/>
              <a:buChar char="n"/>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26</a:t>
            </a:fld>
            <a:endParaRPr lang="en-IN"/>
          </a:p>
        </p:txBody>
      </p:sp>
    </p:spTree>
    <p:extLst>
      <p:ext uri="{BB962C8B-B14F-4D97-AF65-F5344CB8AC3E}">
        <p14:creationId xmlns:p14="http://schemas.microsoft.com/office/powerpoint/2010/main" val="3408206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splitting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Cross-Validation</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ensure the model performs well on different subsets of the data.</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Method: </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The dataset is split into k equally sized folds. </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The model is trained on k-1 folds and tested on the remaining fold. </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This process is repeated k times with each fold used exactly once as the test data. </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Common values for k are 5 or 10.</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Stratified Splitting</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maintain the same proportion of classes in each subset as in the original dataset, particularly useful for imbalanced datasets.</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Method: </a:t>
            </a:r>
          </a:p>
          <a:p>
            <a:pPr marL="1257300" lvl="2"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Similar to train-test split but ensures the distribution of classes is consistent across training and testing sets.</a:t>
            </a:r>
          </a:p>
          <a:p>
            <a:pPr marL="342900" indent="-342900" algn="just" fontAlgn="base">
              <a:lnSpc>
                <a:spcPct val="90000"/>
              </a:lnSpc>
              <a:spcBef>
                <a:spcPct val="20000"/>
              </a:spcBef>
              <a:spcAft>
                <a:spcPct val="0"/>
              </a:spcAft>
              <a:buClr>
                <a:srgbClr val="3333CC"/>
              </a:buClr>
              <a:buSzPct val="60000"/>
              <a:buFont typeface="Wingdings" charset="0"/>
              <a:buChar char="n"/>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27</a:t>
            </a:fld>
            <a:endParaRPr lang="en-IN"/>
          </a:p>
        </p:txBody>
      </p:sp>
    </p:spTree>
    <p:extLst>
      <p:ext uri="{BB962C8B-B14F-4D97-AF65-F5344CB8AC3E}">
        <p14:creationId xmlns:p14="http://schemas.microsoft.com/office/powerpoint/2010/main" val="2183725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batching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fontScale="92500" lnSpcReduction="10000"/>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Data batching</a:t>
            </a:r>
            <a:r>
              <a:rPr lang="en-US" kern="0" dirty="0">
                <a:solidFill>
                  <a:srgbClr val="000000"/>
                </a:solidFill>
                <a:latin typeface="+mj-lt"/>
                <a:ea typeface="ＭＳ Ｐゴシック" charset="0"/>
              </a:rPr>
              <a:t> is a technique in machine learning where data is divided into smaller subsets, or batches, for processing. This is particularly useful for training models on large datasets, as it allows for more efficient memory usage and can speed up the training process. The following are the data batching practices.</a:t>
            </a:r>
          </a:p>
          <a:p>
            <a:pPr marL="342900" indent="-342900" algn="just" fontAlgn="base">
              <a:lnSpc>
                <a:spcPct val="90000"/>
              </a:lnSpc>
              <a:spcBef>
                <a:spcPct val="20000"/>
              </a:spcBef>
              <a:spcAft>
                <a:spcPct val="0"/>
              </a:spcAft>
              <a:buClr>
                <a:srgbClr val="3333CC"/>
              </a:buClr>
              <a:buSzPct val="60000"/>
              <a:buFont typeface="Wingdings" charset="0"/>
              <a:buChar char="n"/>
              <a:defRPr/>
            </a:pPr>
            <a:endParaRPr lang="en-US" kern="0" dirty="0">
              <a:solidFill>
                <a:srgbClr val="000000"/>
              </a:solidFill>
              <a:latin typeface="+mj-lt"/>
              <a:ea typeface="ＭＳ Ｐゴシック" charset="0"/>
            </a:endParaRP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Mini-Batch Gradient Descent</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update model parameters more frequently compared to batch gradient descent while maintaining computational efficiency.</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Data Batching with </a:t>
            </a:r>
            <a:r>
              <a:rPr lang="en-US" kern="0" dirty="0" err="1">
                <a:solidFill>
                  <a:srgbClr val="000000"/>
                </a:solidFill>
                <a:latin typeface="+mj-lt"/>
                <a:ea typeface="ＭＳ Ｐゴシック" charset="0"/>
              </a:rPr>
              <a:t>PyTorch</a:t>
            </a:r>
            <a:endParaRPr lang="en-US" kern="0" dirty="0">
              <a:solidFill>
                <a:srgbClr val="000000"/>
              </a:solidFill>
              <a:latin typeface="+mj-lt"/>
              <a:ea typeface="ＭＳ Ｐゴシック" charset="0"/>
            </a:endParaRP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efficiently handle batching during model training with automatic handling of data loading and shuffling.</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Data Batching with TensorFlow/</a:t>
            </a:r>
            <a:r>
              <a:rPr lang="en-US" kern="0" dirty="0" err="1">
                <a:solidFill>
                  <a:srgbClr val="000000"/>
                </a:solidFill>
                <a:latin typeface="+mj-lt"/>
                <a:ea typeface="ＭＳ Ｐゴシック" charset="0"/>
              </a:rPr>
              <a:t>Keras</a:t>
            </a:r>
            <a:endParaRPr lang="en-US" kern="0" dirty="0">
              <a:solidFill>
                <a:srgbClr val="000000"/>
              </a:solidFill>
              <a:latin typeface="+mj-lt"/>
              <a:ea typeface="ＭＳ Ｐゴシック" charset="0"/>
            </a:endParaRP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handle data batching using built-in functions for model training.</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Custom Data Batching</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implement custom batching logic when built-in libraries are not sufficient.</a:t>
            </a:r>
          </a:p>
          <a:p>
            <a:pPr marL="342900" indent="-342900" algn="just" fontAlgn="base">
              <a:lnSpc>
                <a:spcPct val="90000"/>
              </a:lnSpc>
              <a:spcBef>
                <a:spcPct val="20000"/>
              </a:spcBef>
              <a:spcAft>
                <a:spcPct val="0"/>
              </a:spcAft>
              <a:buClr>
                <a:srgbClr val="3333CC"/>
              </a:buClr>
              <a:buSzPct val="60000"/>
              <a:buFont typeface="Wingdings" charset="0"/>
              <a:buChar char="n"/>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28</a:t>
            </a:fld>
            <a:endParaRPr lang="en-IN"/>
          </a:p>
        </p:txBody>
      </p:sp>
    </p:spTree>
    <p:extLst>
      <p:ext uri="{BB962C8B-B14F-4D97-AF65-F5344CB8AC3E}">
        <p14:creationId xmlns:p14="http://schemas.microsoft.com/office/powerpoint/2010/main" val="3162628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Data shuffling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lnSpcReduction="10000"/>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Data shuffling </a:t>
            </a:r>
            <a:r>
              <a:rPr lang="en-US" kern="0" dirty="0">
                <a:solidFill>
                  <a:srgbClr val="000000"/>
                </a:solidFill>
                <a:latin typeface="+mj-lt"/>
                <a:ea typeface="ＭＳ Ｐゴシック" charset="0"/>
              </a:rPr>
              <a:t>is an important preprocessing step in machine learning that helps ensure that the data is randomly distributed. This reduces the risk of bias in the training process, especially in scenarios where the data may have inherent order or patterns.</a:t>
            </a:r>
          </a:p>
          <a:p>
            <a:pPr marL="342900" indent="-342900" algn="just" fontAlgn="base">
              <a:lnSpc>
                <a:spcPct val="90000"/>
              </a:lnSpc>
              <a:spcBef>
                <a:spcPct val="20000"/>
              </a:spcBef>
              <a:spcAft>
                <a:spcPct val="0"/>
              </a:spcAft>
              <a:buClr>
                <a:srgbClr val="3333CC"/>
              </a:buClr>
              <a:buSzPct val="60000"/>
              <a:buFont typeface="Wingdings" charset="0"/>
              <a:buChar char="n"/>
              <a:defRPr/>
            </a:pPr>
            <a:endParaRPr lang="en-US" kern="0" dirty="0">
              <a:solidFill>
                <a:srgbClr val="000000"/>
              </a:solidFill>
              <a:latin typeface="+mj-lt"/>
              <a:ea typeface="ＭＳ Ｐゴシック" charset="0"/>
            </a:endParaRP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Basic Data Shuffling</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randomly shuffle the dataset to ensure that the training and testing subsets are representative of the overall dataset.</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Shuffling Before Train-Test Split</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ensure that the training and testing sets are not biased by any inherent order in the data.</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Shuffling During Cross-Validation</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ensure that the folds in cross-validation are representative of the entire dataset.</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Shuffling in Stratified Cross-Validation</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Purpose: To maintain class distribution while ensuring random distribution of samples across folds.</a:t>
            </a:r>
          </a:p>
          <a:p>
            <a:pPr marL="342900" indent="-342900" algn="just" fontAlgn="base">
              <a:lnSpc>
                <a:spcPct val="90000"/>
              </a:lnSpc>
              <a:spcBef>
                <a:spcPct val="20000"/>
              </a:spcBef>
              <a:spcAft>
                <a:spcPct val="0"/>
              </a:spcAft>
              <a:buClr>
                <a:srgbClr val="3333CC"/>
              </a:buClr>
              <a:buSzPct val="60000"/>
              <a:buFont typeface="Wingdings" charset="0"/>
              <a:buChar char="n"/>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29</a:t>
            </a:fld>
            <a:endParaRPr lang="en-IN"/>
          </a:p>
        </p:txBody>
      </p:sp>
    </p:spTree>
    <p:extLst>
      <p:ext uri="{BB962C8B-B14F-4D97-AF65-F5344CB8AC3E}">
        <p14:creationId xmlns:p14="http://schemas.microsoft.com/office/powerpoint/2010/main" val="333027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pPr algn="ctr"/>
            <a:r>
              <a:rPr lang="en-GB" dirty="0">
                <a:solidFill>
                  <a:srgbClr val="0000FF"/>
                </a:solidFill>
              </a:rPr>
              <a:t>OUTLINE</a:t>
            </a:r>
            <a:endParaRPr lang="en-IN" dirty="0">
              <a:solidFill>
                <a:srgbClr val="0000FF"/>
              </a:solidFill>
            </a:endParaRPr>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9" y="2015732"/>
            <a:ext cx="9603275" cy="3945797"/>
          </a:xfrm>
        </p:spPr>
        <p:txBody>
          <a:bodyPr>
            <a:normAutofit fontScale="85000" lnSpcReduction="20000"/>
          </a:bodyPr>
          <a:lstStyle/>
          <a:p>
            <a:pPr marL="447675" indent="-447675">
              <a:buFont typeface="Wingdings" panose="05000000000000000000" pitchFamily="2" charset="2"/>
              <a:buChar char="q"/>
            </a:pPr>
            <a:r>
              <a:rPr lang="en-IN" dirty="0"/>
              <a:t>Why preprocess data?</a:t>
            </a:r>
          </a:p>
          <a:p>
            <a:pPr marL="447675" indent="-447675">
              <a:buFont typeface="Wingdings" panose="05000000000000000000" pitchFamily="2" charset="2"/>
              <a:buChar char="q"/>
            </a:pPr>
            <a:r>
              <a:rPr lang="en-IN" dirty="0"/>
              <a:t>Why data are dirty?</a:t>
            </a:r>
          </a:p>
          <a:p>
            <a:pPr marL="447675" indent="-447675">
              <a:buFont typeface="Wingdings" panose="05000000000000000000" pitchFamily="2" charset="2"/>
              <a:buChar char="q"/>
            </a:pPr>
            <a:r>
              <a:rPr lang="en-US" dirty="0"/>
              <a:t>Why data preprocessing is important in the machine learning context?</a:t>
            </a:r>
          </a:p>
          <a:p>
            <a:pPr marL="447675" indent="-447675">
              <a:buFont typeface="Wingdings" panose="05000000000000000000" pitchFamily="2" charset="2"/>
              <a:buChar char="q"/>
            </a:pPr>
            <a:r>
              <a:rPr lang="en-US" dirty="0"/>
              <a:t>Major tasks in data preprocessing </a:t>
            </a:r>
          </a:p>
          <a:p>
            <a:pPr marL="806450" lvl="1">
              <a:buFont typeface="Wingdings" panose="05000000000000000000" pitchFamily="2" charset="2"/>
              <a:buChar char="§"/>
            </a:pPr>
            <a:r>
              <a:rPr lang="en-US" dirty="0"/>
              <a:t>Data cleaning</a:t>
            </a:r>
          </a:p>
          <a:p>
            <a:pPr marL="806450" lvl="1">
              <a:buFont typeface="Wingdings" panose="05000000000000000000" pitchFamily="2" charset="2"/>
              <a:buChar char="§"/>
            </a:pPr>
            <a:r>
              <a:rPr lang="en-US" dirty="0"/>
              <a:t>Data integration</a:t>
            </a:r>
          </a:p>
          <a:p>
            <a:pPr marL="806450" lvl="1">
              <a:buFont typeface="Wingdings" panose="05000000000000000000" pitchFamily="2" charset="2"/>
              <a:buChar char="§"/>
            </a:pPr>
            <a:r>
              <a:rPr lang="en-US" dirty="0"/>
              <a:t>Data transformation</a:t>
            </a:r>
          </a:p>
          <a:p>
            <a:pPr marL="806450" lvl="1">
              <a:buFont typeface="Wingdings" panose="05000000000000000000" pitchFamily="2" charset="2"/>
              <a:buChar char="§"/>
            </a:pPr>
            <a:r>
              <a:rPr lang="en-US" dirty="0"/>
              <a:t>Data reduction</a:t>
            </a:r>
          </a:p>
          <a:p>
            <a:pPr marL="806450" lvl="1">
              <a:buFont typeface="Wingdings" panose="05000000000000000000" pitchFamily="2" charset="2"/>
              <a:buChar char="§"/>
            </a:pPr>
            <a:r>
              <a:rPr lang="en-US" dirty="0"/>
              <a:t>Data splitting, batching, and shuffling</a:t>
            </a:r>
          </a:p>
          <a:p>
            <a:pPr marL="447675" lvl="1" indent="-447675">
              <a:spcBef>
                <a:spcPts val="1000"/>
              </a:spcBef>
              <a:buFont typeface="Wingdings" panose="05000000000000000000" pitchFamily="2" charset="2"/>
              <a:buChar char="q"/>
            </a:pPr>
            <a:r>
              <a:rPr lang="en-US" sz="2000" dirty="0"/>
              <a:t>Overfitting and underfitting</a:t>
            </a:r>
          </a:p>
          <a:p>
            <a:pPr marL="447675" lvl="1" indent="-447675">
              <a:spcBef>
                <a:spcPts val="1000"/>
              </a:spcBef>
              <a:buFont typeface="Wingdings" panose="05000000000000000000" pitchFamily="2" charset="2"/>
              <a:buChar char="q"/>
            </a:pPr>
            <a:r>
              <a:rPr lang="en-IN" sz="2000" dirty="0"/>
              <a:t>Summary</a:t>
            </a:r>
          </a:p>
          <a:p>
            <a:pPr marL="577850" lvl="1" indent="0">
              <a:buNone/>
            </a:pPr>
            <a:endParaRPr lang="en-US" dirty="0"/>
          </a:p>
          <a:p>
            <a:pPr marL="457200" lvl="1" indent="0">
              <a:buNone/>
            </a:pPr>
            <a:endParaRPr lang="en-US" dirty="0"/>
          </a:p>
          <a:p>
            <a:pPr marL="0" indent="0">
              <a:buNone/>
            </a:pPr>
            <a:endParaRPr lang="en-US" dirty="0"/>
          </a:p>
          <a:p>
            <a:pPr marL="0" indent="0">
              <a:buNone/>
            </a:pPr>
            <a:endParaRPr lang="en-IN" dirty="0"/>
          </a:p>
          <a:p>
            <a:pPr marL="0" indent="0">
              <a:buNone/>
            </a:pPr>
            <a:endParaRPr lang="en-IN" dirty="0"/>
          </a:p>
          <a:p>
            <a:pPr marL="0" indent="0">
              <a:buNone/>
            </a:pPr>
            <a:endParaRPr lang="en-IN" dirty="0"/>
          </a:p>
        </p:txBody>
      </p:sp>
      <p:sp>
        <p:nvSpPr>
          <p:cNvPr id="2" name="Slide Number Placeholder 1">
            <a:extLst>
              <a:ext uri="{FF2B5EF4-FFF2-40B4-BE49-F238E27FC236}">
                <a16:creationId xmlns:a16="http://schemas.microsoft.com/office/drawing/2014/main" id="{C0CBD9F7-6C58-8599-276C-45261A6B58B6}"/>
              </a:ext>
            </a:extLst>
          </p:cNvPr>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199325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Overfitting and underfitting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Overfitting</a:t>
            </a:r>
            <a:r>
              <a:rPr lang="en-US" kern="0" dirty="0">
                <a:solidFill>
                  <a:srgbClr val="000000"/>
                </a:solidFill>
                <a:latin typeface="+mj-lt"/>
                <a:ea typeface="ＭＳ Ｐゴシック" charset="0"/>
              </a:rPr>
              <a:t> occurs when a model learns the training data too well, capturing noise and details that are not relevant to the general problem. This leads to a model that performs exceptionally well on training data but poorly on new, unseen data.</a:t>
            </a: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Causes of Overfitting: </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Complex Models: Models with too many parameters relative to the number of training samples.</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Insufficient Data: Too little training data can cause the model to learn the noise and random fluctuations.</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Too Many Features: Using too many irrelevant features can lead to overfitting.</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Indicators of Overfitting: </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High accuracy on training data.</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Low accuracy on validation/testing data.</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Large gap between training and validation/testing performance.</a:t>
            </a: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30</a:t>
            </a:fld>
            <a:endParaRPr lang="en-IN"/>
          </a:p>
        </p:txBody>
      </p:sp>
    </p:spTree>
    <p:extLst>
      <p:ext uri="{BB962C8B-B14F-4D97-AF65-F5344CB8AC3E}">
        <p14:creationId xmlns:p14="http://schemas.microsoft.com/office/powerpoint/2010/main" val="2037700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Overfitting and underfitting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Solutions to Overfitting: </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Simplify the Model: Use fewer parameters or features. </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Regularization: Techniques like L1 (Lasso) or L2 (Ridge) regularization add a penalty for large coefficients.</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Cross-Validation: Use techniques like k-fold cross-validation to ensure the model generalizes well.</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Pruning (for Decision Trees): Reduce the size of the tree by removing sections that provide little power.</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Early Stopping (for Neural Networks): Stop training when the performance on a validation set starts to degrade.</a:t>
            </a: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31</a:t>
            </a:fld>
            <a:endParaRPr lang="en-IN"/>
          </a:p>
        </p:txBody>
      </p:sp>
    </p:spTree>
    <p:extLst>
      <p:ext uri="{BB962C8B-B14F-4D97-AF65-F5344CB8AC3E}">
        <p14:creationId xmlns:p14="http://schemas.microsoft.com/office/powerpoint/2010/main" val="1164240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Overfitting and underfitting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b="1" kern="0" dirty="0">
                <a:solidFill>
                  <a:srgbClr val="000000"/>
                </a:solidFill>
                <a:latin typeface="+mj-lt"/>
                <a:ea typeface="ＭＳ Ｐゴシック" charset="0"/>
              </a:rPr>
              <a:t>Underfitting</a:t>
            </a:r>
            <a:r>
              <a:rPr lang="en-US" kern="0" dirty="0">
                <a:solidFill>
                  <a:srgbClr val="000000"/>
                </a:solidFill>
                <a:latin typeface="+mj-lt"/>
                <a:ea typeface="ＭＳ Ｐゴシック" charset="0"/>
              </a:rPr>
              <a:t> happens when a model is too simple to capture the underlying patterns in the data. This results in poor performance on both the training data and new data.</a:t>
            </a: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Causes of Underfitting: </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Too Simple Models: Models that are not complex enough to capture the data's underlying structure.</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Insufficient Training: Not training the model for enough epochs or iterations.</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Poor Feature Selection: Using features that do not capture the underlying patterns.</a:t>
            </a: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Indicators of Underfitting: </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Low accuracy on both training and validation/testing data.</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Minimal gap between training and validation/testing performance.</a:t>
            </a: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32</a:t>
            </a:fld>
            <a:endParaRPr lang="en-IN"/>
          </a:p>
        </p:txBody>
      </p:sp>
    </p:spTree>
    <p:extLst>
      <p:ext uri="{BB962C8B-B14F-4D97-AF65-F5344CB8AC3E}">
        <p14:creationId xmlns:p14="http://schemas.microsoft.com/office/powerpoint/2010/main" val="48631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Overfitting and underfitting</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Solutions to Underfitting: </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Increase Model Complexity: Use a more complex model with more parameters.</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Train Longer: Train the model for more epochs or iterations.</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Feature Engineering: Create better features or use more relevant data.</a:t>
            </a:r>
          </a:p>
          <a:p>
            <a:pPr marL="800100" lvl="1"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Reduce Regularization: If using regularization techniques, reduce the penalty to allow the model to better fit the data.</a:t>
            </a: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0" indent="0" algn="just" fontAlgn="base">
              <a:lnSpc>
                <a:spcPct val="9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33</a:t>
            </a:fld>
            <a:endParaRPr lang="en-IN"/>
          </a:p>
        </p:txBody>
      </p:sp>
    </p:spTree>
    <p:extLst>
      <p:ext uri="{BB962C8B-B14F-4D97-AF65-F5344CB8AC3E}">
        <p14:creationId xmlns:p14="http://schemas.microsoft.com/office/powerpoint/2010/main" val="220326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summary</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138499" y="1954306"/>
            <a:ext cx="10229434" cy="4099175"/>
          </a:xfrm>
        </p:spPr>
        <p:txBody>
          <a:bodyPr>
            <a:normAutofit/>
          </a:bodyPr>
          <a:lstStyle/>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Data preprocessing techniques are responsible for converting raw data into a format understandable by the machine learning algorithms.</a:t>
            </a:r>
          </a:p>
          <a:p>
            <a:pPr marL="0" indent="0" algn="just" fontAlgn="base">
              <a:lnSpc>
                <a:spcPct val="90000"/>
              </a:lnSpc>
              <a:spcBef>
                <a:spcPct val="20000"/>
              </a:spcBef>
              <a:spcAft>
                <a:spcPct val="0"/>
              </a:spcAft>
              <a:buClr>
                <a:srgbClr val="3333CC"/>
              </a:buClr>
              <a:buSzPct val="60000"/>
              <a:buNone/>
              <a:defRPr/>
            </a:pPr>
            <a:endParaRPr lang="en-US" kern="0" dirty="0">
              <a:solidFill>
                <a:srgbClr val="000000"/>
              </a:solidFill>
              <a:latin typeface="+mj-lt"/>
              <a:ea typeface="ＭＳ Ｐゴシック" charset="0"/>
            </a:endParaRP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Data cleaning, data transformation, data integration, data reduction, data splitting, data batching, and data shuffling are the major steps in data preprocessing. </a:t>
            </a:r>
          </a:p>
          <a:p>
            <a:pPr marL="342900" indent="-342900" algn="just" fontAlgn="base">
              <a:lnSpc>
                <a:spcPct val="90000"/>
              </a:lnSpc>
              <a:spcBef>
                <a:spcPct val="20000"/>
              </a:spcBef>
              <a:spcAft>
                <a:spcPct val="0"/>
              </a:spcAft>
              <a:buClr>
                <a:srgbClr val="3333CC"/>
              </a:buClr>
              <a:buSzPct val="60000"/>
              <a:buFont typeface="Wingdings" charset="0"/>
              <a:buChar char="n"/>
              <a:defRPr/>
            </a:pPr>
            <a:endParaRPr lang="en-US" kern="0" dirty="0">
              <a:solidFill>
                <a:srgbClr val="000000"/>
              </a:solidFill>
              <a:latin typeface="+mj-lt"/>
              <a:ea typeface="ＭＳ Ｐゴシック" charset="0"/>
            </a:endParaRPr>
          </a:p>
          <a:p>
            <a:pPr marL="342900" indent="-342900" algn="just" fontAlgn="base">
              <a:lnSpc>
                <a:spcPct val="90000"/>
              </a:lnSpc>
              <a:spcBef>
                <a:spcPct val="20000"/>
              </a:spcBef>
              <a:spcAft>
                <a:spcPct val="0"/>
              </a:spcAft>
              <a:buClr>
                <a:srgbClr val="3333CC"/>
              </a:buClr>
              <a:buSzPct val="60000"/>
              <a:buFont typeface="Wingdings" charset="0"/>
              <a:buChar char="n"/>
              <a:defRPr/>
            </a:pPr>
            <a:r>
              <a:rPr lang="en-US" kern="0" dirty="0">
                <a:solidFill>
                  <a:srgbClr val="000000"/>
                </a:solidFill>
                <a:latin typeface="+mj-lt"/>
                <a:ea typeface="ＭＳ Ｐゴシック" charset="0"/>
              </a:rPr>
              <a:t>It is essential to find the balance between overfitting and underfitting to create a model that generalizes well to new, unseen data. Techniques like cross-validation, proper feature selection, and regularization help in achieving this balance.</a:t>
            </a:r>
          </a:p>
          <a:p>
            <a:pPr marL="0" indent="0" algn="just" fontAlgn="base">
              <a:lnSpc>
                <a:spcPct val="100000"/>
              </a:lnSpc>
              <a:spcBef>
                <a:spcPct val="20000"/>
              </a:spcBef>
              <a:spcAft>
                <a:spcPct val="0"/>
              </a:spcAft>
              <a:buClr>
                <a:srgbClr val="3333CC"/>
              </a:buClr>
              <a:buSzPct val="60000"/>
              <a:buNone/>
              <a:defRPr/>
            </a:pPr>
            <a:endParaRPr lang="en-US" kern="0" dirty="0">
              <a:latin typeface="+mj-lt"/>
              <a:ea typeface="ＭＳ Ｐゴシック" charset="0"/>
            </a:endParaRPr>
          </a:p>
        </p:txBody>
      </p:sp>
      <p:sp>
        <p:nvSpPr>
          <p:cNvPr id="2" name="Slide Number Placeholder 1">
            <a:extLst>
              <a:ext uri="{FF2B5EF4-FFF2-40B4-BE49-F238E27FC236}">
                <a16:creationId xmlns:a16="http://schemas.microsoft.com/office/drawing/2014/main" id="{84C7C5CF-8A05-7B56-EA7F-C959399F7DF1}"/>
              </a:ext>
            </a:extLst>
          </p:cNvPr>
          <p:cNvSpPr>
            <a:spLocks noGrp="1"/>
          </p:cNvSpPr>
          <p:nvPr>
            <p:ph type="sldNum" sz="quarter" idx="12"/>
          </p:nvPr>
        </p:nvSpPr>
        <p:spPr/>
        <p:txBody>
          <a:bodyPr/>
          <a:lstStyle/>
          <a:p>
            <a:fld id="{CBABCCC1-BF11-4F37-963E-1BCD5B23FD72}" type="slidenum">
              <a:rPr lang="en-IN" smtClean="0"/>
              <a:t>34</a:t>
            </a:fld>
            <a:endParaRPr lang="en-IN"/>
          </a:p>
        </p:txBody>
      </p:sp>
    </p:spTree>
    <p:extLst>
      <p:ext uri="{BB962C8B-B14F-4D97-AF65-F5344CB8AC3E}">
        <p14:creationId xmlns:p14="http://schemas.microsoft.com/office/powerpoint/2010/main" val="2979594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39" y="1955065"/>
            <a:ext cx="10151621" cy="3880959"/>
          </a:xfrm>
        </p:spPr>
        <p:txBody>
          <a:bodyPr>
            <a:normAutofit fontScale="77500" lnSpcReduction="20000"/>
          </a:bodyPr>
          <a:lstStyle/>
          <a:p>
            <a:pPr marL="0" lvl="0" indent="0">
              <a:buNone/>
            </a:pPr>
            <a:r>
              <a:rPr lang="en-IN" sz="2400" b="1" dirty="0"/>
              <a:t>Textbooks</a:t>
            </a:r>
            <a:r>
              <a:rPr lang="en-IN" sz="2400" dirty="0"/>
              <a:t>: </a:t>
            </a:r>
          </a:p>
          <a:p>
            <a:r>
              <a:rPr lang="en-US" sz="2400" dirty="0"/>
              <a:t>Best Practices in Data </a:t>
            </a:r>
            <a:r>
              <a:rPr lang="en-US" sz="2400" dirty="0" err="1"/>
              <a:t>Cleaning:A</a:t>
            </a:r>
            <a:r>
              <a:rPr lang="en-US" sz="2400" dirty="0"/>
              <a:t> Complete Guide to Everything You Need to Do Before and After Collecting Your Data, 1</a:t>
            </a:r>
            <a:r>
              <a:rPr lang="en-US" sz="2400" baseline="30000" dirty="0"/>
              <a:t>st</a:t>
            </a:r>
            <a:r>
              <a:rPr lang="en-US" sz="2400" dirty="0"/>
              <a:t> Edition, Jason W. Osborne, 2012</a:t>
            </a:r>
          </a:p>
          <a:p>
            <a:r>
              <a:rPr lang="en-US" sz="2400" dirty="0"/>
              <a:t>Data Cleaning, 1</a:t>
            </a:r>
            <a:r>
              <a:rPr lang="en-US" sz="2400" baseline="30000" dirty="0"/>
              <a:t>st</a:t>
            </a:r>
            <a:r>
              <a:rPr lang="en-US" sz="2400" dirty="0"/>
              <a:t> Edition, Ihab F Ilyas and Xu Chu, 2019</a:t>
            </a:r>
          </a:p>
          <a:p>
            <a:r>
              <a:rPr lang="en-IN" sz="2400" dirty="0"/>
              <a:t>Data mining concepts and techniques, 3rd Edition, </a:t>
            </a:r>
            <a:r>
              <a:rPr lang="de-DE" sz="2400" dirty="0"/>
              <a:t>Jiawei Han, Micheline Kamber, and Jian Pei</a:t>
            </a:r>
            <a:endParaRPr lang="en-IN" sz="2400" dirty="0"/>
          </a:p>
          <a:p>
            <a:pPr marL="0" indent="0">
              <a:buNone/>
            </a:pPr>
            <a:r>
              <a:rPr lang="en-IN" sz="2400" b="1" dirty="0"/>
              <a:t>Reference Books :</a:t>
            </a:r>
          </a:p>
          <a:p>
            <a:pPr lvl="0"/>
            <a:r>
              <a:rPr lang="en-US" sz="2400" dirty="0"/>
              <a:t>Bad Data Handbook, 1st Edition, Q. E McCallum, 2012</a:t>
            </a:r>
          </a:p>
          <a:p>
            <a:pPr lvl="0"/>
            <a:r>
              <a:rPr lang="en-US" sz="2400" dirty="0"/>
              <a:t>Feature Engineering for Machine Learning: Principles and Techniques for Data Scientists, 1</a:t>
            </a:r>
            <a:r>
              <a:rPr lang="en-US" sz="2400" baseline="30000" dirty="0"/>
              <a:t>st</a:t>
            </a:r>
            <a:r>
              <a:rPr lang="en-US" sz="2400" dirty="0"/>
              <a:t> Edition, Alice Zheng and Amanda </a:t>
            </a:r>
            <a:r>
              <a:rPr lang="en-US" sz="2400" dirty="0" err="1"/>
              <a:t>Casari</a:t>
            </a:r>
            <a:r>
              <a:rPr lang="en-US" sz="2400" dirty="0"/>
              <a:t>, 2018</a:t>
            </a:r>
            <a:endParaRPr lang="en-IN" sz="2400" dirty="0"/>
          </a:p>
          <a:p>
            <a:pPr lvl="0"/>
            <a:r>
              <a:rPr lang="en-IN" sz="2400" dirty="0"/>
              <a:t>Introduction to data mining, Pang-Ning Tan and Michael Steinbach</a:t>
            </a:r>
          </a:p>
        </p:txBody>
      </p:sp>
      <p:sp>
        <p:nvSpPr>
          <p:cNvPr id="4" name="Slide Number Placeholder 3"/>
          <p:cNvSpPr>
            <a:spLocks noGrp="1"/>
          </p:cNvSpPr>
          <p:nvPr>
            <p:ph type="sldNum" sz="quarter" idx="12"/>
          </p:nvPr>
        </p:nvSpPr>
        <p:spPr/>
        <p:txBody>
          <a:bodyPr/>
          <a:lstStyle/>
          <a:p>
            <a:fld id="{AF818793-7829-4E47-BD69-B53E5A9BEB10}" type="slidenum">
              <a:rPr lang="en-IN" smtClean="0"/>
              <a:pPr/>
              <a:t>35</a:t>
            </a:fld>
            <a:endParaRPr lang="en-IN"/>
          </a:p>
        </p:txBody>
      </p:sp>
      <p:sp>
        <p:nvSpPr>
          <p:cNvPr id="8" name="Rectangle 7"/>
          <p:cNvSpPr/>
          <p:nvPr/>
        </p:nvSpPr>
        <p:spPr>
          <a:xfrm>
            <a:off x="1265727" y="870177"/>
            <a:ext cx="1548822" cy="584775"/>
          </a:xfrm>
          <a:prstGeom prst="rect">
            <a:avLst/>
          </a:prstGeom>
        </p:spPr>
        <p:txBody>
          <a:bodyPr wrap="none">
            <a:spAutoFit/>
          </a:bodyPr>
          <a:lstStyle/>
          <a:p>
            <a:r>
              <a:rPr lang="en-US" sz="3200" cap="all" dirty="0">
                <a:latin typeface="+mj-lt"/>
                <a:ea typeface="+mj-ea"/>
                <a:cs typeface="+mj-cs"/>
              </a:rPr>
              <a:t>books</a:t>
            </a:r>
            <a:endParaRPr lang="en-IN" sz="3200" cap="all" dirty="0">
              <a:latin typeface="+mj-lt"/>
              <a:ea typeface="+mj-ea"/>
              <a:cs typeface="+mj-cs"/>
            </a:endParaRPr>
          </a:p>
        </p:txBody>
      </p:sp>
    </p:spTree>
    <p:extLst>
      <p:ext uri="{BB962C8B-B14F-4D97-AF65-F5344CB8AC3E}">
        <p14:creationId xmlns:p14="http://schemas.microsoft.com/office/powerpoint/2010/main" val="2479364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6118" y="2141528"/>
            <a:ext cx="10856259" cy="2878707"/>
          </a:xfrm>
        </p:spPr>
        <p:txBody>
          <a:bodyPr>
            <a:normAutofit fontScale="85000" lnSpcReduction="20000"/>
          </a:bodyPr>
          <a:lstStyle/>
          <a:p>
            <a:pPr marL="457200" indent="-457200">
              <a:buFont typeface="+mj-lt"/>
              <a:buAutoNum type="arabicPeriod"/>
            </a:pPr>
            <a:r>
              <a:rPr lang="en-IN" sz="2400" dirty="0">
                <a:hlinkClick r:id="rId2">
                  <a:extLst>
                    <a:ext uri="{A12FA001-AC4F-418D-AE19-62706E023703}">
                      <ahyp:hlinkClr xmlns:ahyp="http://schemas.microsoft.com/office/drawing/2018/hyperlinkcolor" val="tx"/>
                    </a:ext>
                  </a:extLst>
                </a:hlinkClick>
              </a:rPr>
              <a:t>https://www.scaler.com/topics/data-science/data-preprocessing/</a:t>
            </a:r>
            <a:r>
              <a:rPr lang="en-IN" sz="2400" dirty="0"/>
              <a:t> </a:t>
            </a:r>
          </a:p>
          <a:p>
            <a:pPr marL="457200" indent="-457200">
              <a:buFont typeface="+mj-lt"/>
              <a:buAutoNum type="arabicPeriod"/>
            </a:pPr>
            <a:r>
              <a:rPr lang="en-IN" sz="2400" dirty="0">
                <a:hlinkClick r:id="rId3">
                  <a:extLst>
                    <a:ext uri="{A12FA001-AC4F-418D-AE19-62706E023703}">
                      <ahyp:hlinkClr xmlns:ahyp="http://schemas.microsoft.com/office/drawing/2018/hyperlinkcolor" val="tx"/>
                    </a:ext>
                  </a:extLst>
                </a:hlinkClick>
              </a:rPr>
              <a:t>https://neptune.ai/blog/data-preprocessing-guide</a:t>
            </a:r>
            <a:endParaRPr lang="en-IN" sz="2400" dirty="0"/>
          </a:p>
          <a:p>
            <a:pPr marL="457200" indent="-457200">
              <a:buFont typeface="+mj-lt"/>
              <a:buAutoNum type="arabicPeriod"/>
            </a:pPr>
            <a:r>
              <a:rPr lang="en-IN" sz="2400" dirty="0">
                <a:hlinkClick r:id="rId4">
                  <a:extLst>
                    <a:ext uri="{A12FA001-AC4F-418D-AE19-62706E023703}">
                      <ahyp:hlinkClr xmlns:ahyp="http://schemas.microsoft.com/office/drawing/2018/hyperlinkcolor" val="tx"/>
                    </a:ext>
                  </a:extLst>
                </a:hlinkClick>
              </a:rPr>
              <a:t>https://www.analyticsvidhya.com/blog/2021/08/data-preprocessing-in-data-mining-a-hands-on-guide/#:~:text=Data%20preprocessing%20is%20the%20process,learning%20or%20data%20mining%20algorithms</a:t>
            </a:r>
            <a:r>
              <a:rPr lang="en-IN" sz="2400" dirty="0"/>
              <a:t>.</a:t>
            </a:r>
          </a:p>
          <a:p>
            <a:pPr marL="457200" indent="-457200">
              <a:buFont typeface="+mj-lt"/>
              <a:buAutoNum type="arabicPeriod"/>
            </a:pPr>
            <a:r>
              <a:rPr lang="en-IN" sz="2400" dirty="0">
                <a:hlinkClick r:id="rId5">
                  <a:extLst>
                    <a:ext uri="{A12FA001-AC4F-418D-AE19-62706E023703}">
                      <ahyp:hlinkClr xmlns:ahyp="http://schemas.microsoft.com/office/drawing/2018/hyperlinkcolor" val="tx"/>
                    </a:ext>
                  </a:extLst>
                </a:hlinkClick>
              </a:rPr>
              <a:t>https://wikidocs.net/185539</a:t>
            </a:r>
            <a:r>
              <a:rPr lang="en-IN" sz="2400" dirty="0"/>
              <a:t>  </a:t>
            </a:r>
          </a:p>
          <a:p>
            <a:pPr marL="457200" indent="-457200">
              <a:buFont typeface="+mj-lt"/>
              <a:buAutoNum type="arabicPeriod"/>
            </a:pPr>
            <a:r>
              <a:rPr lang="en-IN" sz="2400" dirty="0">
                <a:hlinkClick r:id="rId6">
                  <a:extLst>
                    <a:ext uri="{A12FA001-AC4F-418D-AE19-62706E023703}">
                      <ahyp:hlinkClr xmlns:ahyp="http://schemas.microsoft.com/office/drawing/2018/hyperlinkcolor" val="tx"/>
                    </a:ext>
                  </a:extLst>
                </a:hlinkClick>
              </a:rPr>
              <a:t>https://www.turing.com/kb/guide-to-principal-component-analysis</a:t>
            </a:r>
            <a:r>
              <a:rPr lang="en-IN" sz="2400" dirty="0"/>
              <a:t> </a:t>
            </a:r>
          </a:p>
        </p:txBody>
      </p:sp>
      <p:sp>
        <p:nvSpPr>
          <p:cNvPr id="4" name="Slide Number Placeholder 3"/>
          <p:cNvSpPr>
            <a:spLocks noGrp="1"/>
          </p:cNvSpPr>
          <p:nvPr>
            <p:ph type="sldNum" sz="quarter" idx="12"/>
          </p:nvPr>
        </p:nvSpPr>
        <p:spPr/>
        <p:txBody>
          <a:bodyPr/>
          <a:lstStyle/>
          <a:p>
            <a:fld id="{AF818793-7829-4E47-BD69-B53E5A9BEB10}" type="slidenum">
              <a:rPr lang="en-IN" smtClean="0"/>
              <a:pPr/>
              <a:t>36</a:t>
            </a:fld>
            <a:endParaRPr lang="en-IN"/>
          </a:p>
        </p:txBody>
      </p:sp>
      <p:sp>
        <p:nvSpPr>
          <p:cNvPr id="8" name="Rectangle 7"/>
          <p:cNvSpPr/>
          <p:nvPr/>
        </p:nvSpPr>
        <p:spPr>
          <a:xfrm>
            <a:off x="1265727" y="870177"/>
            <a:ext cx="2130711" cy="584775"/>
          </a:xfrm>
          <a:prstGeom prst="rect">
            <a:avLst/>
          </a:prstGeom>
        </p:spPr>
        <p:txBody>
          <a:bodyPr wrap="none">
            <a:spAutoFit/>
          </a:bodyPr>
          <a:lstStyle/>
          <a:p>
            <a:r>
              <a:rPr lang="en-US" sz="3200" cap="all" dirty="0">
                <a:latin typeface="+mj-lt"/>
                <a:ea typeface="+mj-ea"/>
                <a:cs typeface="+mj-cs"/>
              </a:rPr>
              <a:t>Weblinks</a:t>
            </a:r>
            <a:endParaRPr lang="en-IN" sz="3200" cap="all" dirty="0">
              <a:latin typeface="+mj-lt"/>
              <a:ea typeface="+mj-ea"/>
              <a:cs typeface="+mj-cs"/>
            </a:endParaRPr>
          </a:p>
        </p:txBody>
      </p:sp>
    </p:spTree>
    <p:extLst>
      <p:ext uri="{BB962C8B-B14F-4D97-AF65-F5344CB8AC3E}">
        <p14:creationId xmlns:p14="http://schemas.microsoft.com/office/powerpoint/2010/main" val="315958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651893" y="92209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Poppins" panose="00000500000000000000" pitchFamily="2" charset="0"/>
                <a:cs typeface="Poppins" panose="00000500000000000000" pitchFamily="2" charset="0"/>
              </a:rPr>
              <a:t>Self-Assessment Questions</a:t>
            </a:r>
            <a:endParaRPr lang="en-US" sz="2000">
              <a:solidFill>
                <a:schemeClr val="bg1"/>
              </a:solidFill>
              <a:latin typeface="Poppins" panose="00000500000000000000" pitchFamily="2" charset="0"/>
              <a:cs typeface="Poppins" panose="00000500000000000000" pitchFamily="2" charset="0"/>
            </a:endParaRPr>
          </a:p>
        </p:txBody>
      </p:sp>
      <p:sp>
        <p:nvSpPr>
          <p:cNvPr id="5" name="Google Shape;502;p17">
            <a:extLst>
              <a:ext uri="{FF2B5EF4-FFF2-40B4-BE49-F238E27FC236}">
                <a16:creationId xmlns:a16="http://schemas.microsoft.com/office/drawing/2014/main" id="{4965806B-EF5B-825C-DF59-8A82CC458062}"/>
              </a:ext>
            </a:extLst>
          </p:cNvPr>
          <p:cNvSpPr/>
          <p:nvPr/>
        </p:nvSpPr>
        <p:spPr>
          <a:xfrm>
            <a:off x="1182017" y="2174924"/>
            <a:ext cx="10172210" cy="1635076"/>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AutoNum type="arabicPeriod"/>
            </a:pPr>
            <a:r>
              <a:rPr lang="en-US" sz="1600" dirty="0">
                <a:solidFill>
                  <a:schemeClr val="bg1"/>
                </a:solidFill>
                <a:latin typeface="Poppins" panose="00000500000000000000" pitchFamily="2" charset="0"/>
                <a:cs typeface="Poppins" panose="00000500000000000000" pitchFamily="2" charset="0"/>
                <a:sym typeface="Calibri"/>
              </a:rPr>
              <a:t>To remove noise and inconsistent data ____ is needed.</a:t>
            </a:r>
          </a:p>
          <a:p>
            <a:pPr marL="342900" lvl="0" indent="-342900">
              <a:buAutoNum type="alphaUcParenR"/>
            </a:pPr>
            <a:r>
              <a:rPr lang="en-US" sz="1600" dirty="0">
                <a:solidFill>
                  <a:srgbClr val="FFC000"/>
                </a:solidFill>
                <a:latin typeface="Poppins" panose="00000500000000000000" pitchFamily="2" charset="0"/>
                <a:cs typeface="Poppins" panose="00000500000000000000" pitchFamily="2" charset="0"/>
                <a:sym typeface="Calibri"/>
              </a:rPr>
              <a:t>Data cleaning</a:t>
            </a:r>
          </a:p>
          <a:p>
            <a:pPr marL="342900" lvl="0" indent="-342900">
              <a:buAutoNum type="alphaUcParenR"/>
            </a:pPr>
            <a:r>
              <a:rPr lang="en-US" sz="1600" dirty="0">
                <a:solidFill>
                  <a:schemeClr val="bg1"/>
                </a:solidFill>
                <a:latin typeface="Poppins" panose="00000500000000000000" pitchFamily="2" charset="0"/>
                <a:cs typeface="Poppins" panose="00000500000000000000" pitchFamily="2" charset="0"/>
                <a:sym typeface="Calibri"/>
              </a:rPr>
              <a:t>Data transformation</a:t>
            </a:r>
          </a:p>
          <a:p>
            <a:pPr marL="342900" lvl="0" indent="-342900">
              <a:buAutoNum type="alphaUcParenR"/>
            </a:pPr>
            <a:r>
              <a:rPr lang="en-US" sz="1600" dirty="0">
                <a:solidFill>
                  <a:schemeClr val="bg1"/>
                </a:solidFill>
                <a:latin typeface="Poppins" panose="00000500000000000000" pitchFamily="2" charset="0"/>
                <a:cs typeface="Poppins" panose="00000500000000000000" pitchFamily="2" charset="0"/>
                <a:sym typeface="Calibri"/>
              </a:rPr>
              <a:t>Data integration</a:t>
            </a:r>
          </a:p>
          <a:p>
            <a:pPr marL="342900" lvl="0" indent="-342900">
              <a:buAutoNum type="alphaUcParenR"/>
            </a:pPr>
            <a:r>
              <a:rPr lang="en-US" sz="1600" dirty="0">
                <a:solidFill>
                  <a:schemeClr val="bg1"/>
                </a:solidFill>
                <a:latin typeface="Poppins" panose="00000500000000000000" pitchFamily="2" charset="0"/>
                <a:cs typeface="Poppins" panose="00000500000000000000" pitchFamily="2" charset="0"/>
                <a:sym typeface="Calibri"/>
              </a:rPr>
              <a:t>Data reduction </a:t>
            </a:r>
          </a:p>
          <a:p>
            <a:pPr lvl="0"/>
            <a:endParaRPr sz="1600" dirty="0">
              <a:solidFill>
                <a:schemeClr val="bg1"/>
              </a:solidFill>
              <a:latin typeface="Poppins" panose="00000500000000000000" pitchFamily="2" charset="0"/>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CA4E5787-0968-49BE-D5B0-7FD1E92D6C7E}"/>
              </a:ext>
            </a:extLst>
          </p:cNvPr>
          <p:cNvSpPr/>
          <p:nvPr/>
        </p:nvSpPr>
        <p:spPr>
          <a:xfrm>
            <a:off x="1182017" y="4075441"/>
            <a:ext cx="10172210" cy="1635076"/>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sz="1600" dirty="0">
                <a:solidFill>
                  <a:schemeClr val="bg1"/>
                </a:solidFill>
                <a:latin typeface="Poppins" panose="00000500000000000000" pitchFamily="2" charset="0"/>
                <a:cs typeface="Poppins" panose="00000500000000000000" pitchFamily="2" charset="0"/>
                <a:sym typeface="Calibri"/>
              </a:rPr>
              <a:t>2. </a:t>
            </a:r>
            <a:r>
              <a:rPr lang="en-US" b="1" dirty="0">
                <a:solidFill>
                  <a:schemeClr val="bg1"/>
                </a:solidFill>
              </a:rPr>
              <a:t>Normalization by ______ normalizes by moving the decimal point of values of attributes</a:t>
            </a:r>
            <a:r>
              <a:rPr lang="en-US" sz="1600" dirty="0">
                <a:solidFill>
                  <a:schemeClr val="bg1"/>
                </a:solidFill>
                <a:latin typeface="Poppins" panose="00000500000000000000" pitchFamily="2" charset="0"/>
                <a:cs typeface="Poppins" panose="00000500000000000000" pitchFamily="2" charset="0"/>
                <a:sym typeface="Calibri"/>
              </a:rPr>
              <a:t>.</a:t>
            </a:r>
          </a:p>
          <a:p>
            <a:pPr marL="342900" lvl="0" indent="-342900">
              <a:buAutoNum type="alphaUcParenR"/>
            </a:pPr>
            <a:r>
              <a:rPr lang="en-US" sz="1600" dirty="0">
                <a:solidFill>
                  <a:schemeClr val="bg1"/>
                </a:solidFill>
                <a:latin typeface="Poppins" panose="00000500000000000000" pitchFamily="2" charset="0"/>
                <a:cs typeface="Poppins" panose="00000500000000000000" pitchFamily="2" charset="0"/>
                <a:sym typeface="Calibri"/>
              </a:rPr>
              <a:t>Z-score</a:t>
            </a:r>
          </a:p>
          <a:p>
            <a:pPr marL="342900" lvl="0" indent="-342900">
              <a:buAutoNum type="alphaUcParenR"/>
            </a:pPr>
            <a:r>
              <a:rPr lang="en-US" sz="1600" dirty="0">
                <a:solidFill>
                  <a:schemeClr val="bg1"/>
                </a:solidFill>
                <a:latin typeface="Poppins" panose="00000500000000000000" pitchFamily="2" charset="0"/>
                <a:cs typeface="Poppins" panose="00000500000000000000" pitchFamily="2" charset="0"/>
                <a:sym typeface="Calibri"/>
              </a:rPr>
              <a:t>Z-index</a:t>
            </a:r>
          </a:p>
          <a:p>
            <a:pPr marL="342900" lvl="0" indent="-342900">
              <a:buAutoNum type="alphaUcParenR"/>
            </a:pPr>
            <a:r>
              <a:rPr lang="en-US" sz="1600" dirty="0">
                <a:solidFill>
                  <a:srgbClr val="FFC000"/>
                </a:solidFill>
                <a:latin typeface="Poppins" panose="00000500000000000000" pitchFamily="2" charset="0"/>
                <a:cs typeface="Poppins" panose="00000500000000000000" pitchFamily="2" charset="0"/>
                <a:sym typeface="Calibri"/>
              </a:rPr>
              <a:t>Decimal scaling</a:t>
            </a:r>
          </a:p>
          <a:p>
            <a:pPr marL="342900" lvl="0" indent="-342900">
              <a:buAutoNum type="alphaUcParenR"/>
            </a:pPr>
            <a:r>
              <a:rPr lang="en-US" sz="1600" dirty="0">
                <a:solidFill>
                  <a:schemeClr val="bg1"/>
                </a:solidFill>
                <a:latin typeface="Poppins" panose="00000500000000000000" pitchFamily="2" charset="0"/>
                <a:cs typeface="Poppins" panose="00000500000000000000" pitchFamily="2" charset="0"/>
                <a:sym typeface="Calibri"/>
              </a:rPr>
              <a:t>Min-max normalization </a:t>
            </a:r>
          </a:p>
          <a:p>
            <a:pPr lvl="0"/>
            <a:endParaRPr sz="1600" dirty="0">
              <a:solidFill>
                <a:schemeClr val="bg1"/>
              </a:solidFill>
              <a:latin typeface="Poppins" panose="00000500000000000000" pitchFamily="2" charset="0"/>
              <a:cs typeface="Poppins" panose="00000500000000000000" pitchFamily="2" charset="0"/>
              <a:sym typeface="Calibri"/>
            </a:endParaRPr>
          </a:p>
        </p:txBody>
      </p:sp>
      <p:sp>
        <p:nvSpPr>
          <p:cNvPr id="2" name="Slide Number Placeholder 1">
            <a:extLst>
              <a:ext uri="{FF2B5EF4-FFF2-40B4-BE49-F238E27FC236}">
                <a16:creationId xmlns:a16="http://schemas.microsoft.com/office/drawing/2014/main" id="{08A13114-1A98-FD02-1B52-9DA6A80A0BE5}"/>
              </a:ext>
            </a:extLst>
          </p:cNvPr>
          <p:cNvSpPr>
            <a:spLocks noGrp="1"/>
          </p:cNvSpPr>
          <p:nvPr>
            <p:ph type="sldNum" sz="quarter" idx="12"/>
          </p:nvPr>
        </p:nvSpPr>
        <p:spPr/>
        <p:txBody>
          <a:bodyPr/>
          <a:lstStyle/>
          <a:p>
            <a:fld id="{CBABCCC1-BF11-4F37-963E-1BCD5B23FD72}" type="slidenum">
              <a:rPr lang="en-IN" smtClean="0"/>
              <a:t>37</a:t>
            </a:fld>
            <a:endParaRPr lang="en-IN"/>
          </a:p>
        </p:txBody>
      </p:sp>
    </p:spTree>
    <p:extLst>
      <p:ext uri="{BB962C8B-B14F-4D97-AF65-F5344CB8AC3E}">
        <p14:creationId xmlns:p14="http://schemas.microsoft.com/office/powerpoint/2010/main" val="1861033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529" y="2015732"/>
            <a:ext cx="10427325" cy="3450613"/>
          </a:xfrm>
        </p:spPr>
        <p:txBody>
          <a:bodyPr>
            <a:normAutofit/>
          </a:bodyPr>
          <a:lstStyle/>
          <a:p>
            <a:pPr marL="457200" indent="-457200">
              <a:buFont typeface="+mj-lt"/>
              <a:buAutoNum type="arabicPeriod"/>
            </a:pPr>
            <a:endParaRPr lang="en-GB" dirty="0"/>
          </a:p>
          <a:p>
            <a:pPr marL="457200" indent="-457200">
              <a:buFont typeface="+mj-lt"/>
              <a:buAutoNum type="arabicPeriod"/>
            </a:pPr>
            <a:endParaRPr lang="en-IN" dirty="0"/>
          </a:p>
          <a:p>
            <a:pPr marL="457200" indent="-457200">
              <a:buFont typeface="+mj-lt"/>
              <a:buAutoNum type="arabicPeriod"/>
            </a:pPr>
            <a:endParaRPr lang="en-IN" dirty="0"/>
          </a:p>
          <a:p>
            <a:pPr marL="0" indent="0">
              <a:buNone/>
            </a:pPr>
            <a:endParaRPr lang="en-IN" dirty="0"/>
          </a:p>
        </p:txBody>
      </p:sp>
      <p:sp>
        <p:nvSpPr>
          <p:cNvPr id="4" name="Rounded Rectangle 17">
            <a:extLst>
              <a:ext uri="{FF2B5EF4-FFF2-40B4-BE49-F238E27FC236}">
                <a16:creationId xmlns:a16="http://schemas.microsoft.com/office/drawing/2014/main" id="{9EB8A4A0-26E8-41C7-BE65-3B55B361B40D}"/>
              </a:ext>
            </a:extLst>
          </p:cNvPr>
          <p:cNvSpPr/>
          <p:nvPr/>
        </p:nvSpPr>
        <p:spPr>
          <a:xfrm>
            <a:off x="1851903" y="1004213"/>
            <a:ext cx="745172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TERMINAL QUESTIONS</a:t>
            </a:r>
          </a:p>
        </p:txBody>
      </p:sp>
      <p:sp>
        <p:nvSpPr>
          <p:cNvPr id="6" name="TextBox 5">
            <a:extLst>
              <a:ext uri="{FF2B5EF4-FFF2-40B4-BE49-F238E27FC236}">
                <a16:creationId xmlns:a16="http://schemas.microsoft.com/office/drawing/2014/main" id="{889D1CDD-1DEE-7FCC-CE67-2A93B48F3499}"/>
              </a:ext>
            </a:extLst>
          </p:cNvPr>
          <p:cNvSpPr txBox="1"/>
          <p:nvPr/>
        </p:nvSpPr>
        <p:spPr>
          <a:xfrm>
            <a:off x="989556" y="2185792"/>
            <a:ext cx="10947748" cy="4239622"/>
          </a:xfrm>
          <a:prstGeom prst="rect">
            <a:avLst/>
          </a:prstGeom>
          <a:noFill/>
        </p:spPr>
        <p:txBody>
          <a:bodyPr wrap="square" rtlCol="0">
            <a:spAutoFit/>
          </a:bodyPr>
          <a:lstStyle/>
          <a:p>
            <a:pPr marL="342900" indent="-342900">
              <a:spcAft>
                <a:spcPts val="300"/>
              </a:spcAft>
              <a:buAutoNum type="arabicPeriod"/>
            </a:pPr>
            <a:r>
              <a:rPr lang="en-US" dirty="0"/>
              <a:t>You are given a dataset with several missing values scattered across different features. How would you decide on the best strategy to handle these missing values? Discuss the considerations and techniques you would use.</a:t>
            </a:r>
          </a:p>
          <a:p>
            <a:pPr marL="342900" indent="-342900">
              <a:spcAft>
                <a:spcPts val="300"/>
              </a:spcAft>
              <a:buAutoNum type="arabicPeriod"/>
            </a:pPr>
            <a:r>
              <a:rPr lang="en-US" dirty="0"/>
              <a:t>What techniques would you use to reduce noise in your data? Explain how these techniques can improve model performance with an example.</a:t>
            </a:r>
          </a:p>
          <a:p>
            <a:pPr marL="342900" indent="-342900">
              <a:spcAft>
                <a:spcPts val="300"/>
              </a:spcAft>
              <a:buAutoNum type="arabicPeriod"/>
            </a:pPr>
            <a:r>
              <a:rPr lang="en-US" dirty="0"/>
              <a:t>How would you preprocess data that needs to be aggregated over certain periods or categories? Provide an example where data aggregation is necessary before modeling.</a:t>
            </a:r>
          </a:p>
          <a:p>
            <a:pPr marL="342900" indent="-342900">
              <a:spcAft>
                <a:spcPts val="300"/>
              </a:spcAft>
              <a:buAutoNum type="arabicPeriod"/>
            </a:pPr>
            <a:r>
              <a:rPr lang="en-US" dirty="0"/>
              <a:t>Why is it important to normalize your data before applying machine learning algorithms? Describe a scenario where normalization significantly improves the model performance.</a:t>
            </a:r>
          </a:p>
          <a:p>
            <a:pPr marL="342900" indent="-342900">
              <a:spcAft>
                <a:spcPts val="300"/>
              </a:spcAft>
              <a:buAutoNum type="arabicPeriod"/>
            </a:pPr>
            <a:r>
              <a:rPr lang="en-US" dirty="0"/>
              <a:t>Explain the difference between standard scaling and min-max scaling. Provide an example where one might be preferred over the other.</a:t>
            </a:r>
          </a:p>
          <a:p>
            <a:pPr marL="342900" indent="-342900">
              <a:spcAft>
                <a:spcPts val="300"/>
              </a:spcAft>
              <a:buAutoNum type="arabicPeriod"/>
            </a:pPr>
            <a:r>
              <a:rPr lang="en-US" dirty="0"/>
              <a:t>Discuss the importance of dimensionality reduction in data preprocessing. How would you apply PCA (Principal Component Analysis) to a high-dimensional dataset? What are the potential pitfalls of using PCA?</a:t>
            </a:r>
          </a:p>
          <a:p>
            <a:pPr marL="342900" indent="-342900">
              <a:spcAft>
                <a:spcPts val="300"/>
              </a:spcAft>
              <a:buAutoNum type="arabicPeriod"/>
            </a:pPr>
            <a:r>
              <a:rPr lang="en-US" dirty="0"/>
              <a:t>What considerations would you consider when splitting your data into training and testing sets? </a:t>
            </a:r>
          </a:p>
          <a:p>
            <a:pPr marL="342900" indent="-342900">
              <a:buAutoNum type="arabicPeriod"/>
            </a:pPr>
            <a:endParaRPr lang="en-GB" dirty="0"/>
          </a:p>
        </p:txBody>
      </p:sp>
      <p:sp>
        <p:nvSpPr>
          <p:cNvPr id="2" name="Slide Number Placeholder 1">
            <a:extLst>
              <a:ext uri="{FF2B5EF4-FFF2-40B4-BE49-F238E27FC236}">
                <a16:creationId xmlns:a16="http://schemas.microsoft.com/office/drawing/2014/main" id="{0F8F4981-7CC8-BF94-5917-9BE560C6C44F}"/>
              </a:ext>
            </a:extLst>
          </p:cNvPr>
          <p:cNvSpPr>
            <a:spLocks noGrp="1"/>
          </p:cNvSpPr>
          <p:nvPr>
            <p:ph type="sldNum" sz="quarter" idx="12"/>
          </p:nvPr>
        </p:nvSpPr>
        <p:spPr/>
        <p:txBody>
          <a:bodyPr/>
          <a:lstStyle/>
          <a:p>
            <a:fld id="{CBABCCC1-BF11-4F37-963E-1BCD5B23FD72}" type="slidenum">
              <a:rPr lang="en-IN" smtClean="0"/>
              <a:t>38</a:t>
            </a:fld>
            <a:endParaRPr lang="en-IN"/>
          </a:p>
        </p:txBody>
      </p:sp>
    </p:spTree>
    <p:extLst>
      <p:ext uri="{BB962C8B-B14F-4D97-AF65-F5344CB8AC3E}">
        <p14:creationId xmlns:p14="http://schemas.microsoft.com/office/powerpoint/2010/main" val="2964035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354328" y="220159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000" b="1" dirty="0">
              <a:latin typeface="Poppins" pitchFamily="2" charset="77"/>
              <a:cs typeface="Poppins" pitchFamily="2" charset="77"/>
            </a:endParaRPr>
          </a:p>
          <a:p>
            <a:pPr algn="ctr"/>
            <a:r>
              <a:rPr lang="en-US" sz="2000" b="1" dirty="0">
                <a:latin typeface="Poppins" pitchFamily="2" charset="77"/>
                <a:cs typeface="Poppins" pitchFamily="2" charset="77"/>
              </a:rPr>
              <a:t>Team – ARTIFICIAL INTELLIGENCE AND MACHINE LEARNING</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396969" y="2899954"/>
            <a:ext cx="3235570" cy="1083212"/>
          </a:xfrm>
          <a:prstGeom prst="rect">
            <a:avLst/>
          </a:prstGeom>
          <a:noFill/>
        </p:spPr>
      </p:pic>
      <p:sp>
        <p:nvSpPr>
          <p:cNvPr id="2" name="Slide Number Placeholder 1">
            <a:extLst>
              <a:ext uri="{FF2B5EF4-FFF2-40B4-BE49-F238E27FC236}">
                <a16:creationId xmlns:a16="http://schemas.microsoft.com/office/drawing/2014/main" id="{154B42AB-20DF-0238-5ED1-C3F67575E436}"/>
              </a:ext>
            </a:extLst>
          </p:cNvPr>
          <p:cNvSpPr>
            <a:spLocks noGrp="1"/>
          </p:cNvSpPr>
          <p:nvPr>
            <p:ph type="sldNum" sz="quarter" idx="12"/>
          </p:nvPr>
        </p:nvSpPr>
        <p:spPr/>
        <p:txBody>
          <a:bodyPr/>
          <a:lstStyle/>
          <a:p>
            <a:fld id="{CBABCCC1-BF11-4F37-963E-1BCD5B23FD72}" type="slidenum">
              <a:rPr lang="en-IN" smtClean="0"/>
              <a:t>39</a:t>
            </a:fld>
            <a:endParaRPr lang="en-IN"/>
          </a:p>
        </p:txBody>
      </p:sp>
    </p:spTree>
    <p:extLst>
      <p:ext uri="{BB962C8B-B14F-4D97-AF65-F5344CB8AC3E}">
        <p14:creationId xmlns:p14="http://schemas.microsoft.com/office/powerpoint/2010/main" val="71560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Why preprocess data?  </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9" y="2015732"/>
            <a:ext cx="9603275" cy="3945797"/>
          </a:xfrm>
        </p:spPr>
        <p:txBody>
          <a:bodyPr>
            <a:normAutofit fontScale="92500" lnSpcReduction="10000"/>
          </a:bodyPr>
          <a:lstStyle/>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anose="05000000000000000000" pitchFamily="2" charset="2"/>
              <a:buChar char="n"/>
              <a:tabLst/>
              <a:defRPr/>
            </a:pPr>
            <a:r>
              <a:rPr kumimoji="0" lang="en-US" altLang="en-US" sz="2800" b="0" i="0" u="none" strike="noStrike" kern="0" cap="none" spc="0" normalizeH="0" baseline="0" noProof="0" dirty="0">
                <a:ln>
                  <a:noFill/>
                </a:ln>
                <a:solidFill>
                  <a:srgbClr val="000000"/>
                </a:solidFill>
                <a:effectLst/>
                <a:uLnTx/>
                <a:uFillTx/>
                <a:latin typeface="+mj-lt"/>
                <a:ea typeface="MS PGothic" panose="020B0600070205080204" pitchFamily="34" charset="-128"/>
              </a:rPr>
              <a:t>Data in the real world is dirty</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panose="05000000000000000000" pitchFamily="2" charset="2"/>
              <a:buChar char="n"/>
              <a:tabLst/>
              <a:defRPr/>
            </a:pPr>
            <a:r>
              <a:rPr kumimoji="0" lang="en-US" altLang="en-US" sz="2800" b="0" i="0" u="none" strike="noStrike" kern="0" cap="none" spc="0" normalizeH="0" baseline="0" noProof="0" dirty="0">
                <a:ln>
                  <a:noFill/>
                </a:ln>
                <a:solidFill>
                  <a:srgbClr val="FF0000"/>
                </a:solidFill>
                <a:effectLst/>
                <a:uLnTx/>
                <a:uFillTx/>
                <a:latin typeface="+mj-lt"/>
                <a:ea typeface="MS PGothic" panose="020B0600070205080204" pitchFamily="34" charset="-128"/>
              </a:rPr>
              <a:t>incomplete</a:t>
            </a:r>
            <a:r>
              <a:rPr kumimoji="0" lang="en-US" altLang="en-US" sz="2800" b="0" i="0" u="none" strike="noStrike" kern="0" cap="none" spc="0" normalizeH="0" baseline="0" noProof="0" dirty="0">
                <a:ln>
                  <a:noFill/>
                </a:ln>
                <a:solidFill>
                  <a:srgbClr val="000000"/>
                </a:solidFill>
                <a:effectLst/>
                <a:uLnTx/>
                <a:uFillTx/>
                <a:latin typeface="+mj-lt"/>
                <a:ea typeface="MS PGothic" panose="020B0600070205080204" pitchFamily="34" charset="-128"/>
              </a:rPr>
              <a:t>: lacking attribute values, lacking certain attributes of interest, or containing only aggregate data</a:t>
            </a:r>
          </a:p>
          <a:p>
            <a:pPr marL="1143000" marR="0" lvl="2" indent="-228600" algn="l" defTabSz="914400" rtl="0" eaLnBrk="1" fontAlgn="base" latinLnBrk="0" hangingPunct="1">
              <a:lnSpc>
                <a:spcPct val="90000"/>
              </a:lnSpc>
              <a:spcBef>
                <a:spcPct val="20000"/>
              </a:spcBef>
              <a:spcAft>
                <a:spcPct val="0"/>
              </a:spcAft>
              <a:buClr>
                <a:srgbClr val="3333CC"/>
              </a:buClr>
              <a:buSzPct val="5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e.g., occupation=</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rPr>
              <a:t> </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endPar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panose="05000000000000000000" pitchFamily="2" charset="2"/>
              <a:buChar char="n"/>
              <a:tabLst/>
              <a:defRPr/>
            </a:pPr>
            <a:r>
              <a:rPr kumimoji="0" lang="en-US" altLang="en-US" sz="2800" b="0" i="0" u="none" strike="noStrike" kern="0" cap="none" spc="0" normalizeH="0" baseline="0" noProof="0" dirty="0">
                <a:ln>
                  <a:noFill/>
                </a:ln>
                <a:solidFill>
                  <a:srgbClr val="FF0000"/>
                </a:solidFill>
                <a:effectLst/>
                <a:uLnTx/>
                <a:uFillTx/>
                <a:latin typeface="+mj-lt"/>
                <a:ea typeface="MS PGothic" panose="020B0600070205080204" pitchFamily="34" charset="-128"/>
              </a:rPr>
              <a:t>noisy</a:t>
            </a:r>
            <a:r>
              <a:rPr kumimoji="0" lang="en-US" altLang="en-US" sz="2800" b="0" i="0" u="none" strike="noStrike" kern="0" cap="none" spc="0" normalizeH="0" baseline="0" noProof="0" dirty="0">
                <a:ln>
                  <a:noFill/>
                </a:ln>
                <a:solidFill>
                  <a:srgbClr val="000000"/>
                </a:solidFill>
                <a:effectLst/>
                <a:uLnTx/>
                <a:uFillTx/>
                <a:latin typeface="+mj-lt"/>
                <a:ea typeface="MS PGothic" panose="020B0600070205080204" pitchFamily="34" charset="-128"/>
              </a:rPr>
              <a:t>: containing errors or outliers</a:t>
            </a:r>
          </a:p>
          <a:p>
            <a:pPr marL="1143000" marR="0" lvl="2" indent="-228600" algn="l" defTabSz="914400" rtl="0" eaLnBrk="1" fontAlgn="base" latinLnBrk="0" hangingPunct="1">
              <a:lnSpc>
                <a:spcPct val="90000"/>
              </a:lnSpc>
              <a:spcBef>
                <a:spcPct val="20000"/>
              </a:spcBef>
              <a:spcAft>
                <a:spcPct val="0"/>
              </a:spcAft>
              <a:buClr>
                <a:srgbClr val="3333CC"/>
              </a:buClr>
              <a:buSzPct val="5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e.g., Salary=</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rPr>
              <a:t>-10</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endPar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panose="05000000000000000000" pitchFamily="2" charset="2"/>
              <a:buChar char="n"/>
              <a:tabLst/>
              <a:defRPr/>
            </a:pPr>
            <a:r>
              <a:rPr kumimoji="0" lang="en-US" altLang="en-US" sz="2800" b="0" i="0" u="none" strike="noStrike" kern="0" cap="none" spc="0" normalizeH="0" baseline="0" noProof="0" dirty="0">
                <a:ln>
                  <a:noFill/>
                </a:ln>
                <a:solidFill>
                  <a:srgbClr val="FF0000"/>
                </a:solidFill>
                <a:effectLst/>
                <a:uLnTx/>
                <a:uFillTx/>
                <a:latin typeface="+mj-lt"/>
                <a:ea typeface="MS PGothic" panose="020B0600070205080204" pitchFamily="34" charset="-128"/>
              </a:rPr>
              <a:t>inconsistent</a:t>
            </a:r>
            <a:r>
              <a:rPr kumimoji="0" lang="en-US" altLang="en-US" sz="2800" b="0" i="0" u="none" strike="noStrike" kern="0" cap="none" spc="0" normalizeH="0" baseline="0" noProof="0" dirty="0">
                <a:ln>
                  <a:noFill/>
                </a:ln>
                <a:solidFill>
                  <a:srgbClr val="000000"/>
                </a:solidFill>
                <a:effectLst/>
                <a:uLnTx/>
                <a:uFillTx/>
                <a:latin typeface="+mj-lt"/>
                <a:ea typeface="MS PGothic" panose="020B0600070205080204" pitchFamily="34" charset="-128"/>
              </a:rPr>
              <a:t>: containing discrepancies in codes or names</a:t>
            </a:r>
          </a:p>
          <a:p>
            <a:pPr marL="1143000" marR="0" lvl="2" indent="-228600" algn="l" defTabSz="914400" rtl="0" eaLnBrk="1" fontAlgn="base" latinLnBrk="0" hangingPunct="1">
              <a:lnSpc>
                <a:spcPct val="90000"/>
              </a:lnSpc>
              <a:spcBef>
                <a:spcPct val="20000"/>
              </a:spcBef>
              <a:spcAft>
                <a:spcPct val="0"/>
              </a:spcAft>
              <a:buClr>
                <a:srgbClr val="3333CC"/>
              </a:buClr>
              <a:buSzPct val="5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e.g., Age=</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rPr>
              <a:t>42</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rPr>
              <a:t> Birthday=</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rPr>
              <a:t>03/07/1997</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endPar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1143000" marR="0" lvl="2" indent="-228600" algn="l" defTabSz="914400" rtl="0" eaLnBrk="1" fontAlgn="base" latinLnBrk="0" hangingPunct="1">
              <a:lnSpc>
                <a:spcPct val="90000"/>
              </a:lnSpc>
              <a:spcBef>
                <a:spcPct val="20000"/>
              </a:spcBef>
              <a:spcAft>
                <a:spcPct val="0"/>
              </a:spcAft>
              <a:buClr>
                <a:srgbClr val="3333CC"/>
              </a:buClr>
              <a:buSzPct val="5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e.g., Was rating </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rPr>
              <a:t>1,2,3</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rPr>
              <a:t>, now rating </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rPr>
              <a:t>A, B, C</a:t>
            </a:r>
            <a:r>
              <a:rPr kumimoji="0" lang="ja-JP"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endParaRPr kumimoji="0" lang="en-US" altLang="ja-JP" sz="24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pPr marL="1143000" marR="0" lvl="2" indent="-228600" algn="l" defTabSz="914400" rtl="0" eaLnBrk="1" fontAlgn="base" latinLnBrk="0" hangingPunct="1">
              <a:lnSpc>
                <a:spcPct val="90000"/>
              </a:lnSpc>
              <a:spcBef>
                <a:spcPct val="20000"/>
              </a:spcBef>
              <a:spcAft>
                <a:spcPct val="0"/>
              </a:spcAft>
              <a:buClr>
                <a:srgbClr val="3333CC"/>
              </a:buClr>
              <a:buSzPct val="5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e.g., discrepancy between duplicate records</a:t>
            </a:r>
          </a:p>
          <a:p>
            <a:endParaRPr lang="en-IN" dirty="0"/>
          </a:p>
        </p:txBody>
      </p:sp>
      <p:sp>
        <p:nvSpPr>
          <p:cNvPr id="2" name="Slide Number Placeholder 1">
            <a:extLst>
              <a:ext uri="{FF2B5EF4-FFF2-40B4-BE49-F238E27FC236}">
                <a16:creationId xmlns:a16="http://schemas.microsoft.com/office/drawing/2014/main" id="{99637B0B-4856-D820-F15F-C0A6E2D8791C}"/>
              </a:ext>
            </a:extLst>
          </p:cNvPr>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128367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Why data are dirty?  </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9" y="2015732"/>
            <a:ext cx="9603275" cy="3945797"/>
          </a:xfrm>
        </p:spPr>
        <p:txBody>
          <a:bodyPr>
            <a:normAutofit fontScale="92500" lnSpcReduction="20000"/>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Incomplete data may come from</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ja-JP"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000" b="0" i="0" u="none" strike="noStrike" kern="0" cap="none" spc="0" normalizeH="0" baseline="0" noProof="0" dirty="0">
                <a:ln>
                  <a:noFill/>
                </a:ln>
                <a:solidFill>
                  <a:srgbClr val="000000"/>
                </a:solidFill>
                <a:effectLst/>
                <a:uLnTx/>
                <a:uFillTx/>
                <a:latin typeface="+mj-lt"/>
                <a:ea typeface="MS PGothic" panose="020B0600070205080204" pitchFamily="34" charset="-128"/>
              </a:rPr>
              <a:t>Not applicable</a:t>
            </a:r>
            <a:r>
              <a:rPr kumimoji="0" lang="ja-JP"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a:t>
            </a:r>
            <a:r>
              <a:rPr kumimoji="0" lang="en-US" altLang="ja-JP" sz="2000" b="0" i="0" u="none" strike="noStrike" kern="0" cap="none" spc="0" normalizeH="0" baseline="0" noProof="0" dirty="0">
                <a:ln>
                  <a:noFill/>
                </a:ln>
                <a:solidFill>
                  <a:srgbClr val="000000"/>
                </a:solidFill>
                <a:effectLst/>
                <a:uLnTx/>
                <a:uFillTx/>
                <a:latin typeface="+mj-lt"/>
                <a:ea typeface="MS PGothic" panose="020B0600070205080204" pitchFamily="34" charset="-128"/>
              </a:rPr>
              <a:t> data value when collected</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Different considerations between the time when the data was collected and when it is analyzed.</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Human/hardware/software problems</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Noisy data (incorrect values) may come from</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Faulty data collection instruments</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Human or computer error at data entry</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Errors in data transmission</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Inconsistent data may come from</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Different data sources</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000" b="0" i="0" u="none" strike="noStrike" kern="0" cap="none" spc="0" normalizeH="0" baseline="0" noProof="0" dirty="0">
                <a:ln>
                  <a:noFill/>
                </a:ln>
                <a:solidFill>
                  <a:srgbClr val="000000"/>
                </a:solidFill>
                <a:effectLst/>
                <a:uLnTx/>
                <a:uFillTx/>
                <a:latin typeface="+mj-lt"/>
                <a:ea typeface="MS PGothic" panose="020B0600070205080204" pitchFamily="34" charset="-128"/>
              </a:rPr>
              <a:t>Functional dependency violation (e.g., modify some linked data)</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rPr>
              <a:t>Duplicate records also need data cleaning</a:t>
            </a:r>
          </a:p>
          <a:p>
            <a:endParaRPr lang="en-IN" dirty="0">
              <a:latin typeface="+mj-lt"/>
            </a:endParaRPr>
          </a:p>
        </p:txBody>
      </p:sp>
      <p:sp>
        <p:nvSpPr>
          <p:cNvPr id="2" name="Slide Number Placeholder 1">
            <a:extLst>
              <a:ext uri="{FF2B5EF4-FFF2-40B4-BE49-F238E27FC236}">
                <a16:creationId xmlns:a16="http://schemas.microsoft.com/office/drawing/2014/main" id="{8F22BE2E-4AA6-2083-CBD2-8802924EBF47}"/>
              </a:ext>
            </a:extLst>
          </p:cNvPr>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368430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Why data preprocessing is important in machine learning context?  </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9" y="2015732"/>
            <a:ext cx="9603275" cy="3945797"/>
          </a:xfrm>
        </p:spPr>
        <p:txBody>
          <a:bodyPr>
            <a:normAutofit/>
          </a:bodyPr>
          <a:lstStyle/>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No quality data, no quality results!</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rPr>
              <a:t>Quality decisions must be based on quality data</a:t>
            </a:r>
          </a:p>
          <a:p>
            <a:pPr marL="1143000" marR="0" lvl="2" indent="-228600" algn="l" defTabSz="914400" rtl="0" eaLnBrk="1" fontAlgn="base" latinLnBrk="0" hangingPunct="1">
              <a:lnSpc>
                <a:spcPct val="110000"/>
              </a:lnSpc>
              <a:spcBef>
                <a:spcPct val="20000"/>
              </a:spcBef>
              <a:spcAft>
                <a:spcPct val="0"/>
              </a:spcAft>
              <a:buClr>
                <a:srgbClr val="3333CC"/>
              </a:buClr>
              <a:buSzPct val="50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e.g., duplicate or missing data may cause incorrect or even misleading statistics.</a:t>
            </a:r>
            <a:endParaRPr kumimoji="0" lang="en-US" sz="2400" b="0" i="0" u="none" strike="noStrike" kern="0" cap="none" spc="0" normalizeH="0" baseline="0" noProof="0" dirty="0">
              <a:ln>
                <a:noFill/>
              </a:ln>
              <a:solidFill>
                <a:srgbClr val="000000"/>
              </a:solidFill>
              <a:effectLst/>
              <a:uLnTx/>
              <a:uFillTx/>
              <a:latin typeface="+mj-lt"/>
              <a:ea typeface="ＭＳ Ｐゴシック" charset="0"/>
            </a:endParaRP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In machine </a:t>
            </a:r>
            <a:r>
              <a:rPr lang="en-US" sz="2400" kern="0" dirty="0">
                <a:solidFill>
                  <a:srgbClr val="000000"/>
                </a:solidFill>
                <a:latin typeface="+mj-lt"/>
                <a:ea typeface="ＭＳ Ｐゴシック" charset="0"/>
              </a:rPr>
              <a:t>learning, preprocessing is a crucial step t</a:t>
            </a: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o ensure that the data is in a format that the algorithm can understand and that it is free of errors or outliers that can negatively impact the model's performance.</a:t>
            </a:r>
            <a:endParaRPr kumimoji="0" lang="en-US" altLang="en-US" sz="2400" b="0" i="0" u="none" strike="noStrike" kern="0" cap="none" spc="0" normalizeH="0" baseline="0" noProof="0" dirty="0">
              <a:ln>
                <a:noFill/>
              </a:ln>
              <a:solidFill>
                <a:srgbClr val="000000"/>
              </a:solidFill>
              <a:effectLst/>
              <a:uLnTx/>
              <a:uFillTx/>
              <a:latin typeface="+mj-lt"/>
              <a:ea typeface="MS PGothic" panose="020B0600070205080204" pitchFamily="34" charset="-128"/>
            </a:endParaRPr>
          </a:p>
          <a:p>
            <a:endParaRPr lang="en-IN" dirty="0">
              <a:latin typeface="+mj-lt"/>
            </a:endParaRPr>
          </a:p>
        </p:txBody>
      </p:sp>
      <p:sp>
        <p:nvSpPr>
          <p:cNvPr id="2" name="Slide Number Placeholder 1">
            <a:extLst>
              <a:ext uri="{FF2B5EF4-FFF2-40B4-BE49-F238E27FC236}">
                <a16:creationId xmlns:a16="http://schemas.microsoft.com/office/drawing/2014/main" id="{0DE44B33-0B41-E295-B2DA-E77EE657C28A}"/>
              </a:ext>
            </a:extLst>
          </p:cNvPr>
          <p:cNvSpPr>
            <a:spLocks noGrp="1"/>
          </p:cNvSpPr>
          <p:nvPr>
            <p:ph type="sldNum" sz="quarter" idx="12"/>
          </p:nvPr>
        </p:nvSpPr>
        <p:spPr/>
        <p:txBody>
          <a:bodyPr/>
          <a:lstStyle/>
          <a:p>
            <a:fld id="{CBABCCC1-BF11-4F37-963E-1BCD5B23FD72}" type="slidenum">
              <a:rPr lang="en-IN" smtClean="0"/>
              <a:t>6</a:t>
            </a:fld>
            <a:endParaRPr lang="en-IN"/>
          </a:p>
        </p:txBody>
      </p:sp>
    </p:spTree>
    <p:extLst>
      <p:ext uri="{BB962C8B-B14F-4D97-AF65-F5344CB8AC3E}">
        <p14:creationId xmlns:p14="http://schemas.microsoft.com/office/powerpoint/2010/main" val="375700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Major tasks in data preprocessing </a:t>
            </a:r>
            <a:endParaRPr lang="en-IN" dirty="0"/>
          </a:p>
        </p:txBody>
      </p:sp>
      <p:pic>
        <p:nvPicPr>
          <p:cNvPr id="6" name="Picture 5">
            <a:extLst>
              <a:ext uri="{FF2B5EF4-FFF2-40B4-BE49-F238E27FC236}">
                <a16:creationId xmlns:a16="http://schemas.microsoft.com/office/drawing/2014/main" id="{7C25B258-3981-BE1B-91D2-C2D29F498883}"/>
              </a:ext>
            </a:extLst>
          </p:cNvPr>
          <p:cNvPicPr>
            <a:picLocks noChangeAspect="1"/>
          </p:cNvPicPr>
          <p:nvPr/>
        </p:nvPicPr>
        <p:blipFill rotWithShape="1">
          <a:blip r:embed="rId2">
            <a:extLst>
              <a:ext uri="{28A0092B-C50C-407E-A947-70E740481C1C}">
                <a14:useLocalDpi xmlns:a14="http://schemas.microsoft.com/office/drawing/2010/main" val="0"/>
              </a:ext>
            </a:extLst>
          </a:blip>
          <a:srcRect l="5502" t="3368" r="7114" b="6449"/>
          <a:stretch/>
        </p:blipFill>
        <p:spPr>
          <a:xfrm>
            <a:off x="3828262" y="1853754"/>
            <a:ext cx="4212000" cy="4204935"/>
          </a:xfrm>
          <a:prstGeom prst="rect">
            <a:avLst/>
          </a:prstGeom>
        </p:spPr>
      </p:pic>
      <p:sp>
        <p:nvSpPr>
          <p:cNvPr id="2" name="Slide Number Placeholder 1">
            <a:extLst>
              <a:ext uri="{FF2B5EF4-FFF2-40B4-BE49-F238E27FC236}">
                <a16:creationId xmlns:a16="http://schemas.microsoft.com/office/drawing/2014/main" id="{6CAAB0E4-AE1F-2AA4-1D56-6B8E991D2DDE}"/>
              </a:ext>
            </a:extLst>
          </p:cNvPr>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247653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Major tasks in data preprocessing </a:t>
            </a:r>
            <a:endParaRPr lang="en-IN" dirty="0"/>
          </a:p>
        </p:txBody>
      </p:sp>
      <p:sp>
        <p:nvSpPr>
          <p:cNvPr id="4" name="Content Placeholder 3">
            <a:extLst>
              <a:ext uri="{FF2B5EF4-FFF2-40B4-BE49-F238E27FC236}">
                <a16:creationId xmlns:a16="http://schemas.microsoft.com/office/drawing/2014/main" id="{38AF9003-4FFE-1159-B729-D9D35338E339}"/>
              </a:ext>
            </a:extLst>
          </p:cNvPr>
          <p:cNvSpPr>
            <a:spLocks noGrp="1"/>
          </p:cNvSpPr>
          <p:nvPr>
            <p:ph idx="1"/>
          </p:nvPr>
        </p:nvSpPr>
        <p:spPr>
          <a:xfrm>
            <a:off x="1451579" y="2015732"/>
            <a:ext cx="9603275" cy="3945797"/>
          </a:xfrm>
        </p:spPr>
        <p:txBody>
          <a:bodyPr>
            <a:normAutofit/>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Data cleaning</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Fill in missing values, smooth noisy data, identify or remove outliers, and resolve inconsistencies</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Data integration</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Integration of multiple databases, data cubes, or files</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Data transformation</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Normalization and aggregation</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charset="0"/>
              <a:buChar char="n"/>
              <a:tabLst/>
              <a:defRPr/>
            </a:pPr>
            <a:r>
              <a:rPr kumimoji="0" lang="en-US" sz="2400" b="0" i="0" u="none" strike="noStrike" kern="0" cap="none" spc="0" normalizeH="0" baseline="0" noProof="0" dirty="0">
                <a:ln>
                  <a:noFill/>
                </a:ln>
                <a:solidFill>
                  <a:srgbClr val="000000"/>
                </a:solidFill>
                <a:effectLst/>
                <a:uLnTx/>
                <a:uFillTx/>
                <a:latin typeface="+mj-lt"/>
                <a:ea typeface="ＭＳ Ｐゴシック" charset="0"/>
                <a:cs typeface="+mn-cs"/>
              </a:rPr>
              <a:t>Data reduction</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charset="0"/>
              <a:buChar char="n"/>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rPr>
              <a:t>Obtains reduced representation in volume but produces the same or similar analytical results</a:t>
            </a:r>
          </a:p>
          <a:p>
            <a:endParaRPr lang="en-IN" dirty="0">
              <a:latin typeface="+mj-lt"/>
            </a:endParaRPr>
          </a:p>
        </p:txBody>
      </p:sp>
      <p:sp>
        <p:nvSpPr>
          <p:cNvPr id="2" name="Slide Number Placeholder 1">
            <a:extLst>
              <a:ext uri="{FF2B5EF4-FFF2-40B4-BE49-F238E27FC236}">
                <a16:creationId xmlns:a16="http://schemas.microsoft.com/office/drawing/2014/main" id="{C5EE89EC-E1A3-FD10-92D2-2B64886A8C3A}"/>
              </a:ext>
            </a:extLst>
          </p:cNvPr>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115270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1B3C8-4C52-45DB-8575-6FA609299E56}"/>
              </a:ext>
            </a:extLst>
          </p:cNvPr>
          <p:cNvSpPr>
            <a:spLocks noGrp="1"/>
          </p:cNvSpPr>
          <p:nvPr>
            <p:ph type="title"/>
          </p:nvPr>
        </p:nvSpPr>
        <p:spPr/>
        <p:txBody>
          <a:bodyPr/>
          <a:lstStyle/>
          <a:p>
            <a:r>
              <a:rPr lang="en-GB" dirty="0"/>
              <a:t>ILLUSTRATION OF Major tasks in data preprocessing </a:t>
            </a:r>
            <a:endParaRPr lang="en-IN" dirty="0"/>
          </a:p>
        </p:txBody>
      </p:sp>
      <p:pic>
        <p:nvPicPr>
          <p:cNvPr id="4" name="Picture 3">
            <a:extLst>
              <a:ext uri="{FF2B5EF4-FFF2-40B4-BE49-F238E27FC236}">
                <a16:creationId xmlns:a16="http://schemas.microsoft.com/office/drawing/2014/main" id="{AD7F23A5-5580-A835-689F-560E5A07E252}"/>
              </a:ext>
            </a:extLst>
          </p:cNvPr>
          <p:cNvPicPr>
            <a:picLocks noChangeAspect="1"/>
          </p:cNvPicPr>
          <p:nvPr/>
        </p:nvPicPr>
        <p:blipFill rotWithShape="1">
          <a:blip r:embed="rId2"/>
          <a:srcRect l="10052" t="2585" r="4195" b="1395"/>
          <a:stretch/>
        </p:blipFill>
        <p:spPr>
          <a:xfrm>
            <a:off x="3514163" y="1862719"/>
            <a:ext cx="5136777" cy="4248296"/>
          </a:xfrm>
          <a:prstGeom prst="rect">
            <a:avLst/>
          </a:prstGeom>
        </p:spPr>
      </p:pic>
      <p:sp>
        <p:nvSpPr>
          <p:cNvPr id="2" name="Slide Number Placeholder 1">
            <a:extLst>
              <a:ext uri="{FF2B5EF4-FFF2-40B4-BE49-F238E27FC236}">
                <a16:creationId xmlns:a16="http://schemas.microsoft.com/office/drawing/2014/main" id="{1CD4798C-70AE-CC1B-5497-50101A8963B1}"/>
              </a:ext>
            </a:extLst>
          </p:cNvPr>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31993137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DL  Session  template" id="{9160AA8B-D3AB-429F-A301-A9385DB385CC}" vid="{4C3C9BEC-19C0-4A39-96F5-F2800DE215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Preprocessing</Template>
  <TotalTime>434</TotalTime>
  <Words>3669</Words>
  <Application>Microsoft Office PowerPoint</Application>
  <PresentationFormat>Widescreen</PresentationFormat>
  <Paragraphs>407</Paragraphs>
  <Slides>39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Gill Sans MT</vt:lpstr>
      <vt:lpstr>Nunito</vt:lpstr>
      <vt:lpstr>Poppins</vt:lpstr>
      <vt:lpstr>Wingdings</vt:lpstr>
      <vt:lpstr>Gallery</vt:lpstr>
      <vt:lpstr>Equation</vt:lpstr>
      <vt:lpstr>ARTIFICIAL INTELLIGENCE AND MACHINE LEARNING</vt:lpstr>
      <vt:lpstr>PowerPoint Presentation</vt:lpstr>
      <vt:lpstr>OUTLINE</vt:lpstr>
      <vt:lpstr>Why preprocess data?  </vt:lpstr>
      <vt:lpstr>Why data are dirty?  </vt:lpstr>
      <vt:lpstr>Why data preprocessing is important in machine learning context?  </vt:lpstr>
      <vt:lpstr>Major tasks in data preprocessing </vt:lpstr>
      <vt:lpstr>Major tasks in data preprocessing </vt:lpstr>
      <vt:lpstr>ILLUSTRATION OF Major tasks in data preprocessing </vt:lpstr>
      <vt:lpstr>DATA CLEANING</vt:lpstr>
      <vt:lpstr>MISSING DATA</vt:lpstr>
      <vt:lpstr>HOW TO HANDLE MISSING DATA?</vt:lpstr>
      <vt:lpstr>HOW TO HANDLE NOISY DATA?</vt:lpstr>
      <vt:lpstr>Data transformation: binning</vt:lpstr>
      <vt:lpstr>Data integration</vt:lpstr>
      <vt:lpstr>Data transformation</vt:lpstr>
      <vt:lpstr>Data transformation</vt:lpstr>
      <vt:lpstr>Data transformation: Normalization</vt:lpstr>
      <vt:lpstr>Data transformation: Normalization</vt:lpstr>
      <vt:lpstr>Data reduction</vt:lpstr>
      <vt:lpstr>Data reduction</vt:lpstr>
      <vt:lpstr>Data reduction: FEATURE SELECTION</vt:lpstr>
      <vt:lpstr>DATA REDUCTION: Principal component analysis (PCA)</vt:lpstr>
      <vt:lpstr>Pca – scree plot</vt:lpstr>
      <vt:lpstr>Pca – APPLICATIONS, CONSIDERATIONS, and limitations</vt:lpstr>
      <vt:lpstr>Data splitting</vt:lpstr>
      <vt:lpstr>Data splitting</vt:lpstr>
      <vt:lpstr>Data batching</vt:lpstr>
      <vt:lpstr>Data shuffling</vt:lpstr>
      <vt:lpstr>Overfitting and underfitting</vt:lpstr>
      <vt:lpstr>Overfitting and underfitting</vt:lpstr>
      <vt:lpstr>Overfitting and underfitting</vt:lpstr>
      <vt:lpstr>Overfitting and underfitting</vt:lpstr>
      <vt:lpstr>summary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artificial intelligent systems</dc:title>
  <dc:creator>Dr. K. Purna Prakash</dc:creator>
  <cp:lastModifiedBy>Kasaraneni Purna Prakash</cp:lastModifiedBy>
  <cp:revision>213</cp:revision>
  <dcterms:created xsi:type="dcterms:W3CDTF">2023-10-25T10:31:07Z</dcterms:created>
  <dcterms:modified xsi:type="dcterms:W3CDTF">2024-06-22T04:23:29Z</dcterms:modified>
</cp:coreProperties>
</file>