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457B99-8579-3D7C-36E3-55012A50263D}" v="8" dt="2023-09-20T02:24:17.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K.Swathi" userId="S::dr.kswathi@kluniversity.in::ccdd9174-e0cd-4815-b0c6-8062f28da832" providerId="AD" clId="Web-{D6457B99-8579-3D7C-36E3-55012A50263D}"/>
    <pc:docChg chg="modSld">
      <pc:chgData name="Dr.K.Swathi" userId="S::dr.kswathi@kluniversity.in::ccdd9174-e0cd-4815-b0c6-8062f28da832" providerId="AD" clId="Web-{D6457B99-8579-3D7C-36E3-55012A50263D}" dt="2023-09-20T02:24:16.289" v="3" actId="20577"/>
      <pc:docMkLst>
        <pc:docMk/>
      </pc:docMkLst>
      <pc:sldChg chg="modSp">
        <pc:chgData name="Dr.K.Swathi" userId="S::dr.kswathi@kluniversity.in::ccdd9174-e0cd-4815-b0c6-8062f28da832" providerId="AD" clId="Web-{D6457B99-8579-3D7C-36E3-55012A50263D}" dt="2023-09-20T02:24:16.289" v="3" actId="20577"/>
        <pc:sldMkLst>
          <pc:docMk/>
          <pc:sldMk cId="0" sldId="257"/>
        </pc:sldMkLst>
        <pc:spChg chg="mod">
          <ac:chgData name="Dr.K.Swathi" userId="S::dr.kswathi@kluniversity.in::ccdd9174-e0cd-4815-b0c6-8062f28da832" providerId="AD" clId="Web-{D6457B99-8579-3D7C-36E3-55012A50263D}" dt="2023-09-20T02:24:16.289" v="3" actId="20577"/>
          <ac:spMkLst>
            <pc:docMk/>
            <pc:sldMk cId="0" sldId="257"/>
            <ac:spMk id="104858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1048706"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26-11-2024</a:t>
            </a:fld>
            <a:endParaRPr lang="en-IN"/>
          </a:p>
        </p:txBody>
      </p:sp>
      <p:sp>
        <p:nvSpPr>
          <p:cNvPr id="1048707"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1048708"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1048700"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26-11-2024</a:t>
            </a:fld>
            <a:endParaRPr lang="en-IN"/>
          </a:p>
        </p:txBody>
      </p:sp>
      <p:sp>
        <p:nvSpPr>
          <p:cNvPr id="1048701"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02"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1048704"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1048582"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r>
              <a:rPr lang="en-US"/>
              <a:t>&lt;COURSE TITLE&gt;, &lt;TOPIC NAME&gt;</a:t>
            </a:r>
            <a:endParaRPr lang="en-IN" dirty="0"/>
          </a:p>
        </p:txBody>
      </p:sp>
      <p:sp>
        <p:nvSpPr>
          <p:cNvPr id="1048584"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3145729" name="Straight Connector 14"/>
          <p:cNvCxnSpPr>
            <a:cxnSpLocks/>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endParaRPr lang="en-US" dirty="0"/>
          </a:p>
        </p:txBody>
      </p:sp>
      <p:sp>
        <p:nvSpPr>
          <p:cNvPr id="104867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3"/>
          <p:cNvSpPr>
            <a:spLocks noGrp="1"/>
          </p:cNvSpPr>
          <p:nvPr>
            <p:ph type="dt" sz="half" idx="10"/>
          </p:nvPr>
        </p:nvSpPr>
        <p:spPr/>
        <p:txBody>
          <a:bodyPr/>
          <a:lstStyle/>
          <a:p>
            <a:r>
              <a:rPr lang="en-US"/>
              <a:t>&lt;COURSE TITLE&gt;, &lt;TOPIC NAME&gt;</a:t>
            </a:r>
            <a:endParaRPr lang="en-IN" dirty="0"/>
          </a:p>
        </p:txBody>
      </p:sp>
      <p:sp>
        <p:nvSpPr>
          <p:cNvPr id="1048675"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145734" name="Straight Connector 25"/>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1"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1048662"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r>
              <a:rPr lang="en-US"/>
              <a:t>&lt;COURSE TITLE&gt;, &lt;TOPIC NAME&gt;</a:t>
            </a:r>
            <a:endParaRPr lang="en-IN" dirty="0"/>
          </a:p>
        </p:txBody>
      </p:sp>
      <p:sp>
        <p:nvSpPr>
          <p:cNvPr id="1048664"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145732" name="Straight Connector 14"/>
          <p:cNvCxnSpPr>
            <a:cxnSpLocks/>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US" dirty="0"/>
          </a:p>
        </p:txBody>
      </p:sp>
      <p:sp>
        <p:nvSpPr>
          <p:cNvPr id="1048591"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2" name="Date Placeholder 3"/>
          <p:cNvSpPr>
            <a:spLocks noGrp="1"/>
          </p:cNvSpPr>
          <p:nvPr>
            <p:ph type="dt" sz="half" idx="10"/>
          </p:nvPr>
        </p:nvSpPr>
        <p:spPr/>
        <p:txBody>
          <a:bodyPr/>
          <a:lstStyle/>
          <a:p>
            <a:r>
              <a:rPr lang="en-US"/>
              <a:t>&lt;COURSE TITLE&gt;, &lt;TOPIC NAME&gt;</a:t>
            </a:r>
            <a:endParaRPr lang="en-IN" dirty="0"/>
          </a:p>
        </p:txBody>
      </p:sp>
      <p:sp>
        <p:nvSpPr>
          <p:cNvPr id="1048593"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145730" name="Straight Connector 32"/>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6"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1048677"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lstStyle/>
          <a:p>
            <a:r>
              <a:rPr lang="en-US"/>
              <a:t>&lt;COURSE TITLE&gt;, &lt;TOPIC NAME&gt;</a:t>
            </a:r>
            <a:endParaRPr lang="en-IN" dirty="0"/>
          </a:p>
        </p:txBody>
      </p:sp>
      <p:sp>
        <p:nvSpPr>
          <p:cNvPr id="1048679"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145735" name="Straight Connector 14"/>
          <p:cNvCxnSpPr>
            <a:cxnSpLocks/>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0"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1048681"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Date Placeholder 4"/>
          <p:cNvSpPr>
            <a:spLocks noGrp="1"/>
          </p:cNvSpPr>
          <p:nvPr>
            <p:ph type="dt" sz="half" idx="10"/>
          </p:nvPr>
        </p:nvSpPr>
        <p:spPr/>
        <p:txBody>
          <a:bodyPr/>
          <a:lstStyle/>
          <a:p>
            <a:r>
              <a:rPr lang="en-US"/>
              <a:t>&lt;COURSE TITLE&gt;, &lt;TOPIC NAME&gt;</a:t>
            </a:r>
            <a:endParaRPr lang="en-IN" dirty="0"/>
          </a:p>
        </p:txBody>
      </p:sp>
      <p:sp>
        <p:nvSpPr>
          <p:cNvPr id="1048684"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45736" name="Straight Connector 3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5"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1048686"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7"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9"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Date Placeholder 6"/>
          <p:cNvSpPr>
            <a:spLocks noGrp="1"/>
          </p:cNvSpPr>
          <p:nvPr>
            <p:ph type="dt" sz="half" idx="10"/>
          </p:nvPr>
        </p:nvSpPr>
        <p:spPr/>
        <p:txBody>
          <a:bodyPr/>
          <a:lstStyle/>
          <a:p>
            <a:r>
              <a:rPr lang="en-US"/>
              <a:t>&lt;COURSE TITLE&gt;, &lt;TOPIC NAME&gt;</a:t>
            </a:r>
            <a:endParaRPr lang="en-IN" dirty="0"/>
          </a:p>
        </p:txBody>
      </p:sp>
      <p:sp>
        <p:nvSpPr>
          <p:cNvPr id="1048691"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3145737" name="Straight Connector 28"/>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endParaRPr lang="en-US" dirty="0"/>
          </a:p>
        </p:txBody>
      </p:sp>
      <p:sp>
        <p:nvSpPr>
          <p:cNvPr id="1048659" name="Date Placeholder 2"/>
          <p:cNvSpPr>
            <a:spLocks noGrp="1"/>
          </p:cNvSpPr>
          <p:nvPr>
            <p:ph type="dt" sz="half" idx="10"/>
          </p:nvPr>
        </p:nvSpPr>
        <p:spPr/>
        <p:txBody>
          <a:bodyPr/>
          <a:lstStyle/>
          <a:p>
            <a:r>
              <a:rPr lang="en-US"/>
              <a:t>&lt;COURSE TITLE&gt;, &lt;TOPIC NAME&gt;</a:t>
            </a:r>
            <a:endParaRPr lang="en-IN" dirty="0"/>
          </a:p>
        </p:txBody>
      </p:sp>
      <p:sp>
        <p:nvSpPr>
          <p:cNvPr id="1048660"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3145731" name="Straight Connector 2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2" name="Date Placeholder 1"/>
          <p:cNvSpPr>
            <a:spLocks noGrp="1"/>
          </p:cNvSpPr>
          <p:nvPr>
            <p:ph type="dt" sz="half" idx="10"/>
          </p:nvPr>
        </p:nvSpPr>
        <p:spPr/>
        <p:txBody>
          <a:bodyPr/>
          <a:lstStyle/>
          <a:p>
            <a:r>
              <a:rPr lang="en-US"/>
              <a:t>&lt;COURSE TITLE&gt;, &lt;TOPIC NAME&gt;</a:t>
            </a:r>
            <a:endParaRPr lang="en-IN" dirty="0"/>
          </a:p>
        </p:txBody>
      </p:sp>
      <p:sp>
        <p:nvSpPr>
          <p:cNvPr id="1048693"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4"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1048695"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7" name="Date Placeholder 4"/>
          <p:cNvSpPr>
            <a:spLocks noGrp="1"/>
          </p:cNvSpPr>
          <p:nvPr>
            <p:ph type="dt" sz="half" idx="10"/>
          </p:nvPr>
        </p:nvSpPr>
        <p:spPr/>
        <p:txBody>
          <a:bodyPr/>
          <a:lstStyle/>
          <a:p>
            <a:r>
              <a:rPr lang="en-US"/>
              <a:t>&lt;COURSE TITLE&gt;, &lt;TOPIC NAME&gt;</a:t>
            </a:r>
            <a:endParaRPr lang="en-IN" dirty="0"/>
          </a:p>
        </p:txBody>
      </p:sp>
      <p:sp>
        <p:nvSpPr>
          <p:cNvPr id="1048698"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45738" name="Straight Connector 16"/>
          <p:cNvCxnSpPr>
            <a:cxnSpLocks/>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2" name="Group 7"/>
          <p:cNvGrpSpPr/>
          <p:nvPr/>
        </p:nvGrpSpPr>
        <p:grpSpPr>
          <a:xfrm>
            <a:off x="7477387" y="482170"/>
            <a:ext cx="4074533" cy="5149101"/>
            <a:chOff x="7477387" y="482170"/>
            <a:chExt cx="4074533" cy="5149101"/>
          </a:xfrm>
        </p:grpSpPr>
        <p:sp>
          <p:nvSpPr>
            <p:cNvPr id="1048665"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66"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67"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1048668"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69"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0" name="Date Placeholder 4"/>
          <p:cNvSpPr>
            <a:spLocks noGrp="1"/>
          </p:cNvSpPr>
          <p:nvPr>
            <p:ph type="dt" sz="half" idx="10"/>
          </p:nvPr>
        </p:nvSpPr>
        <p:spPr>
          <a:xfrm>
            <a:off x="1447382" y="5469856"/>
            <a:ext cx="5527351" cy="320123"/>
          </a:xfrm>
        </p:spPr>
        <p:txBody>
          <a:bodyPr/>
          <a:lstStyle>
            <a:lvl1pPr algn="l"/>
          </a:lstStyle>
          <a:p>
            <a:r>
              <a:rPr lang="en-US"/>
              <a:t>&lt;COURSE TITLE&gt;, &lt;TOPIC NAME&gt;</a:t>
            </a:r>
            <a:endParaRPr lang="en-IN" dirty="0"/>
          </a:p>
        </p:txBody>
      </p:sp>
      <p:sp>
        <p:nvSpPr>
          <p:cNvPr id="1048671"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45733"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8"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1048580"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97152" name="Picture 8" descr="Icon  Description automatically generated with medium confidence"/>
          <p:cNvPicPr>
            <a:picLocks noChangeAspect="1"/>
          </p:cNvPicPr>
          <p:nvPr userDrawn="1"/>
        </p:nvPicPr>
        <p:blipFill>
          <a:blip r:embed="rId13"/>
          <a:stretch>
            <a:fillRect/>
          </a:stretch>
        </p:blipFill>
        <p:spPr>
          <a:xfrm>
            <a:off x="77444" y="32699"/>
            <a:ext cx="1218935" cy="500985"/>
          </a:xfrm>
          <a:prstGeom prst="rect">
            <a:avLst/>
          </a:prstGeom>
        </p:spPr>
      </p:pic>
      <p:pic>
        <p:nvPicPr>
          <p:cNvPr id="2097153" name="Picture 11"/>
          <p:cNvPicPr>
            <a:picLocks noChangeAspect="1"/>
          </p:cNvPicPr>
          <p:nvPr userDrawn="1"/>
        </p:nvPicPr>
        <p:blipFill rotWithShape="1">
          <a:blip r:embed="rId14"/>
          <a:srcRect l="4360" t="18054" b="50110"/>
          <a:stretch>
            <a:fillRect/>
          </a:stretch>
        </p:blipFill>
        <p:spPr>
          <a:xfrm>
            <a:off x="1451579" y="6373097"/>
            <a:ext cx="2912198" cy="351077"/>
          </a:xfrm>
          <a:prstGeom prst="rect">
            <a:avLst/>
          </a:prstGeom>
        </p:spPr>
      </p:pic>
      <p:pic>
        <p:nvPicPr>
          <p:cNvPr id="2097154" name="Picture 13" descr="Text  Description automatically generated with medium confidence"/>
          <p:cNvPicPr>
            <a:picLocks noChangeAspect="1"/>
          </p:cNvPicPr>
          <p:nvPr userDrawn="1"/>
        </p:nvPicPr>
        <p:blipFill rotWithShape="1">
          <a:blip r:embed="rId14"/>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ciencedirect.com/science/article/pii/S002200009791504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Rectangle: Rounded Corners 17"/>
          <p:cNvSpPr/>
          <p:nvPr/>
        </p:nvSpPr>
        <p:spPr>
          <a:xfrm>
            <a:off x="2246811" y="688917"/>
            <a:ext cx="8948058" cy="2811929"/>
          </a:xfrm>
          <a:prstGeom prst="roundRect">
            <a:avLst>
              <a:gd name="adj" fmla="val 12235"/>
            </a:avLst>
          </a:prstGeom>
          <a:gradFill>
            <a:gsLst>
              <a:gs pos="0">
                <a:schemeClr val="bg1">
                  <a:lumMod val="95000"/>
                </a:schemeClr>
              </a:gs>
              <a:gs pos="100000">
                <a:schemeClr val="bg1">
                  <a:lumMod val="85000"/>
                </a:schemeClr>
              </a:gs>
            </a:gsLst>
            <a:lin ang="5400000" scaled="0"/>
          </a:gradFill>
          <a:ln>
            <a:no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6" name="Google Shape;476;p16"/>
          <p:cNvSpPr txBox="1"/>
          <p:nvPr/>
        </p:nvSpPr>
        <p:spPr>
          <a:xfrm>
            <a:off x="2629464" y="1015488"/>
            <a:ext cx="8182751" cy="2707239"/>
          </a:xfrm>
          <a:prstGeom prst="rect">
            <a:avLst/>
          </a:prstGeom>
          <a:noFill/>
          <a:ln>
            <a:noFill/>
          </a:ln>
        </p:spPr>
        <p:txBody>
          <a:bodyPr spcFirstLastPara="1" wrap="square" lIns="91425" tIns="45700" rIns="91425" bIns="45700" anchor="t" anchorCtr="0">
            <a:spAutoFit/>
          </a:bodyPr>
          <a:lstStyle/>
          <a:p>
            <a:pPr lvl="0" algn="ctr"/>
            <a:r>
              <a:rPr lang="en-IN" sz="4400" b="1" cap="none" dirty="0">
                <a:solidFill>
                  <a:srgbClr val="C00000"/>
                </a:solidFill>
                <a:latin typeface="Times New Roman"/>
                <a:cs typeface="Times New Roman"/>
              </a:rPr>
              <a:t>Course: Artificial Intelligence and Machine Learning</a:t>
            </a:r>
            <a:br>
              <a:rPr lang="en-US" sz="4400" dirty="0">
                <a:latin typeface="Times New Roman" panose="02020603050405020304" pitchFamily="18" charset="0"/>
                <a:cs typeface="Times New Roman" panose="02020603050405020304" pitchFamily="18" charset="0"/>
              </a:rPr>
            </a:br>
            <a:r>
              <a:rPr lang="en-US" sz="2800" dirty="0">
                <a:solidFill>
                  <a:srgbClr val="C00000"/>
                </a:solidFill>
                <a:latin typeface="Times New Roman"/>
                <a:cs typeface="Times New Roman"/>
                <a:sym typeface="+mn-ea"/>
              </a:rPr>
              <a:t>(</a:t>
            </a:r>
            <a:r>
              <a:rPr lang="en-US" sz="2800" cap="none" dirty="0">
                <a:solidFill>
                  <a:srgbClr val="C00000"/>
                </a:solidFill>
                <a:latin typeface="Times New Roman"/>
                <a:cs typeface="Times New Roman"/>
                <a:sym typeface="+mn-ea"/>
              </a:rPr>
              <a:t>Course Code</a:t>
            </a:r>
            <a:r>
              <a:rPr lang="en-US" sz="2800" dirty="0">
                <a:solidFill>
                  <a:srgbClr val="C00000"/>
                </a:solidFill>
                <a:latin typeface="Times New Roman"/>
                <a:cs typeface="Times New Roman"/>
                <a:sym typeface="+mn-ea"/>
              </a:rPr>
              <a:t>: </a:t>
            </a:r>
            <a:r>
              <a:rPr lang="en-US" sz="2800" dirty="0">
                <a:solidFill>
                  <a:srgbClr val="C00000"/>
                </a:solidFill>
                <a:latin typeface="Times New Roman"/>
                <a:cs typeface="Times New Roman"/>
              </a:rPr>
              <a:t>23AD2001O</a:t>
            </a:r>
            <a:r>
              <a:rPr lang="en-IN" sz="2800" cap="none" dirty="0">
                <a:solidFill>
                  <a:srgbClr val="C00000"/>
                </a:solidFill>
                <a:latin typeface="Times New Roman"/>
                <a:cs typeface="Times New Roman"/>
              </a:rPr>
              <a:t> </a:t>
            </a:r>
            <a:r>
              <a:rPr lang="en-US" sz="2800" dirty="0">
                <a:solidFill>
                  <a:srgbClr val="C00000"/>
                </a:solidFill>
                <a:latin typeface="Times New Roman"/>
                <a:cs typeface="Times New Roman"/>
                <a:sym typeface="+mn-ea"/>
              </a:rPr>
              <a:t>)</a:t>
            </a:r>
          </a:p>
          <a:p>
            <a:pPr marL="0" marR="0" lvl="0" indent="0" algn="l" rtl="0">
              <a:spcBef>
                <a:spcPts val="0"/>
              </a:spcBef>
              <a:spcAft>
                <a:spcPts val="0"/>
              </a:spcAft>
              <a:buNone/>
            </a:pPr>
            <a:r>
              <a:rPr lang="en-US" sz="2000" b="1" dirty="0">
                <a:solidFill>
                  <a:schemeClr val="bg1">
                    <a:lumMod val="50000"/>
                  </a:schemeClr>
                </a:solidFill>
                <a:latin typeface="Poppins" panose="00000500000000000000" pitchFamily="2" charset="0"/>
                <a:ea typeface="BioRhyme ExtraBold"/>
                <a:cs typeface="Poppins" panose="00000500000000000000" pitchFamily="2" charset="0"/>
                <a:sym typeface="BioRhyme ExtraBold"/>
              </a:rPr>
              <a:t>               Topic: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Ensemble Learning</a:t>
            </a:r>
          </a:p>
          <a:p>
            <a:pPr lvl="0" algn="just">
              <a:lnSpc>
                <a:spcPct val="107000"/>
              </a:lnSpc>
              <a:spcAft>
                <a:spcPts val="800"/>
              </a:spcAft>
              <a:buSzPts val="1000"/>
              <a:tabLst>
                <a:tab pos="457200" algn="l"/>
              </a:tabLst>
            </a:pPr>
            <a:r>
              <a:rPr lang="en-IN" altLang="en-US" b="1" dirty="0">
                <a:latin typeface="Calibri" panose="020F0502020204030204" pitchFamily="34" charset="0"/>
                <a:cs typeface="Times New Roman" panose="02020603050405020304" pitchFamily="18" charset="0"/>
              </a:rPr>
              <a:t>		</a:t>
            </a:r>
            <a:endParaRPr lang="en-US" altLang="en-US" sz="2800" b="1" dirty="0"/>
          </a:p>
        </p:txBody>
      </p:sp>
      <p:sp>
        <p:nvSpPr>
          <p:cNvPr id="1048588" name="Google Shape;502;p17"/>
          <p:cNvSpPr/>
          <p:nvPr/>
        </p:nvSpPr>
        <p:spPr>
          <a:xfrm>
            <a:off x="5344719" y="512590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Poppins" panose="00000500000000000000" pitchFamily="2" charset="0"/>
                <a:ea typeface="Calibri"/>
                <a:cs typeface="Poppins" panose="00000500000000000000" pitchFamily="2" charset="0"/>
                <a:sym typeface="Calibri"/>
              </a:rPr>
              <a:t>CO - 4</a:t>
            </a:r>
            <a:endParaRPr sz="2400" dirty="0">
              <a:solidFill>
                <a:schemeClr val="lt1"/>
              </a:solidFill>
              <a:latin typeface="Poppins" panose="00000500000000000000" pitchFamily="2" charset="0"/>
              <a:ea typeface="Calibri"/>
              <a:cs typeface="Poppins" panose="00000500000000000000" pitchFamily="2"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b="1" cap="none" dirty="0">
                <a:latin typeface="Times New Roman"/>
                <a:cs typeface="Times New Roman"/>
              </a:rPr>
              <a:t>Bagging or Bootstrap</a:t>
            </a:r>
            <a:endParaRPr lang="en-IN" dirty="0"/>
          </a:p>
        </p:txBody>
      </p:sp>
      <p:sp>
        <p:nvSpPr>
          <p:cNvPr id="1048619" name="Slide Number Placeholder 3"/>
          <p:cNvSpPr>
            <a:spLocks noGrp="1"/>
          </p:cNvSpPr>
          <p:nvPr>
            <p:ph type="sldNum" sz="quarter" idx="12"/>
          </p:nvPr>
        </p:nvSpPr>
        <p:spPr/>
        <p:txBody>
          <a:bodyPr/>
          <a:lstStyle/>
          <a:p>
            <a:fld id="{CBABCCC1-BF11-4F37-963E-1BCD5B23FD72}" type="slidenum">
              <a:rPr lang="en-IN" smtClean="0"/>
              <a:t>10</a:t>
            </a:fld>
            <a:endParaRPr lang="en-IN"/>
          </a:p>
        </p:txBody>
      </p:sp>
      <p:pic>
        <p:nvPicPr>
          <p:cNvPr id="2097164" name="Picture 2"/>
          <p:cNvPicPr>
            <a:picLocks noGrp="1" noChangeAspect="1" noChangeArrowheads="1"/>
          </p:cNvPicPr>
          <p:nvPr>
            <p:ph idx="1"/>
          </p:nvPr>
        </p:nvPicPr>
        <p:blipFill>
          <a:blip r:embed="rId2"/>
          <a:srcRect/>
          <a:stretch>
            <a:fillRect/>
          </a:stretch>
        </p:blipFill>
        <p:spPr bwMode="auto">
          <a:xfrm>
            <a:off x="2292626" y="1853755"/>
            <a:ext cx="7527236" cy="419938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cap="none" dirty="0"/>
              <a:t>Bagging and Boosting</a:t>
            </a:r>
            <a:endParaRPr lang="en-IN" b="1" cap="none" dirty="0"/>
          </a:p>
        </p:txBody>
      </p:sp>
      <p:sp>
        <p:nvSpPr>
          <p:cNvPr id="1048621" name="Content Placeholder 2"/>
          <p:cNvSpPr>
            <a:spLocks noGrp="1"/>
          </p:cNvSpPr>
          <p:nvPr>
            <p:ph idx="1"/>
          </p:nvPr>
        </p:nvSpPr>
        <p:spPr/>
        <p:txBody>
          <a:bodyPr/>
          <a:lstStyle/>
          <a:p>
            <a:pPr marL="0" indent="0">
              <a:buNone/>
            </a:pPr>
            <a:endParaRPr lang="en-IN" dirty="0"/>
          </a:p>
        </p:txBody>
      </p:sp>
      <p:sp>
        <p:nvSpPr>
          <p:cNvPr id="1048622" name="Slide Number Placeholder 3"/>
          <p:cNvSpPr>
            <a:spLocks noGrp="1"/>
          </p:cNvSpPr>
          <p:nvPr>
            <p:ph type="sldNum" sz="quarter" idx="12"/>
          </p:nvPr>
        </p:nvSpPr>
        <p:spPr/>
        <p:txBody>
          <a:bodyPr/>
          <a:lstStyle/>
          <a:p>
            <a:fld id="{CBABCCC1-BF11-4F37-963E-1BCD5B23FD72}" type="slidenum">
              <a:rPr lang="en-IN" smtClean="0"/>
              <a:t>11</a:t>
            </a:fld>
            <a:endParaRPr lang="en-IN"/>
          </a:p>
        </p:txBody>
      </p:sp>
      <p:pic>
        <p:nvPicPr>
          <p:cNvPr id="2097165" name="Picture 2" descr="Ensemble Learning: Bagging &amp; Boosting | by Fernando López | Towards Data  Science"/>
          <p:cNvPicPr>
            <a:picLocks noChangeAspect="1" noChangeArrowheads="1"/>
          </p:cNvPicPr>
          <p:nvPr/>
        </p:nvPicPr>
        <p:blipFill>
          <a:blip r:embed="rId2"/>
          <a:srcRect/>
          <a:stretch>
            <a:fillRect/>
          </a:stretch>
        </p:blipFill>
        <p:spPr bwMode="auto">
          <a:xfrm>
            <a:off x="1451580" y="1853753"/>
            <a:ext cx="9603274" cy="361259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cap="none" dirty="0">
                <a:latin typeface="Times New Roman"/>
                <a:cs typeface="Times New Roman"/>
              </a:rPr>
              <a:t>Boosting</a:t>
            </a:r>
            <a:endParaRPr lang="en-IN" cap="none" dirty="0"/>
          </a:p>
        </p:txBody>
      </p:sp>
      <p:sp>
        <p:nvSpPr>
          <p:cNvPr id="1048624" name="Content Placeholder 2"/>
          <p:cNvSpPr>
            <a:spLocks noGrp="1"/>
          </p:cNvSpPr>
          <p:nvPr>
            <p:ph idx="1"/>
          </p:nvPr>
        </p:nvSpPr>
        <p:spPr>
          <a:xfrm>
            <a:off x="1451579" y="1909716"/>
            <a:ext cx="9773012" cy="4037749"/>
          </a:xfrm>
        </p:spPr>
        <p:txBody>
          <a:bodyPr>
            <a:noAutofit/>
          </a:bodyPr>
          <a:lstStyle/>
          <a:p>
            <a:r>
              <a:rPr lang="en-US" sz="1800" b="1" i="0" dirty="0">
                <a:solidFill>
                  <a:srgbClr val="273239"/>
                </a:solidFill>
                <a:effectLst/>
                <a:latin typeface="Times New Roman" panose="02020603050405020304" pitchFamily="18" charset="0"/>
                <a:cs typeface="Times New Roman" panose="02020603050405020304" pitchFamily="18" charset="0"/>
              </a:rPr>
              <a:t>Boosting</a:t>
            </a:r>
            <a:r>
              <a:rPr lang="en-US" sz="1800" b="0" i="0" dirty="0">
                <a:solidFill>
                  <a:srgbClr val="273239"/>
                </a:solidFill>
                <a:effectLst/>
                <a:latin typeface="Times New Roman" panose="02020603050405020304" pitchFamily="18" charset="0"/>
                <a:cs typeface="Times New Roman" panose="02020603050405020304" pitchFamily="18" charset="0"/>
              </a:rPr>
              <a:t> is an ensemble modeling technique that attempts to build a strong classifier from the number of weak classifiers.</a:t>
            </a:r>
          </a:p>
          <a:p>
            <a:r>
              <a:rPr lang="en-US" sz="1800" b="0" i="0" dirty="0">
                <a:solidFill>
                  <a:srgbClr val="273239"/>
                </a:solidFill>
                <a:effectLst/>
                <a:latin typeface="Times New Roman" panose="02020603050405020304" pitchFamily="18" charset="0"/>
                <a:cs typeface="Times New Roman" panose="02020603050405020304" pitchFamily="18" charset="0"/>
              </a:rPr>
              <a:t>It is done by building a model by using weak models in sequential.</a:t>
            </a:r>
          </a:p>
          <a:p>
            <a:r>
              <a:rPr lang="en-US" sz="1800" b="0" i="0" dirty="0">
                <a:solidFill>
                  <a:srgbClr val="273239"/>
                </a:solidFill>
                <a:effectLst/>
                <a:latin typeface="Times New Roman" panose="02020603050405020304" pitchFamily="18" charset="0"/>
                <a:cs typeface="Times New Roman" panose="02020603050405020304" pitchFamily="18" charset="0"/>
              </a:rPr>
              <a:t>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are added. </a:t>
            </a:r>
          </a:p>
          <a:p>
            <a:r>
              <a:rPr lang="en-US" sz="1800" b="0" i="0" dirty="0">
                <a:solidFill>
                  <a:srgbClr val="4D5156"/>
                </a:solidFill>
                <a:effectLst/>
                <a:latin typeface="Times New Roman" panose="02020603050405020304" pitchFamily="18" charset="0"/>
                <a:cs typeface="Times New Roman" panose="02020603050405020304" pitchFamily="18" charset="0"/>
              </a:rPr>
              <a:t>Boosting is </a:t>
            </a:r>
            <a:r>
              <a:rPr lang="en-US" sz="1800" b="0" i="0" dirty="0">
                <a:solidFill>
                  <a:srgbClr val="040C28"/>
                </a:solidFill>
                <a:effectLst/>
                <a:latin typeface="Times New Roman" panose="02020603050405020304" pitchFamily="18" charset="0"/>
                <a:cs typeface="Times New Roman" panose="02020603050405020304" pitchFamily="18" charset="0"/>
              </a:rPr>
              <a:t>a method used in machine learning to reduce errors in predictive data analysis.</a:t>
            </a:r>
          </a:p>
          <a:p>
            <a:r>
              <a:rPr lang="en-US" sz="1800" b="0" i="0" dirty="0">
                <a:solidFill>
                  <a:srgbClr val="4D5156"/>
                </a:solidFill>
                <a:effectLst/>
                <a:latin typeface="Times New Roman" panose="02020603050405020304" pitchFamily="18" charset="0"/>
                <a:cs typeface="Times New Roman" panose="02020603050405020304" pitchFamily="18" charset="0"/>
              </a:rPr>
              <a:t>Boosting is </a:t>
            </a:r>
            <a:r>
              <a:rPr lang="en-US" sz="1800" b="0" i="0" dirty="0">
                <a:solidFill>
                  <a:srgbClr val="040C28"/>
                </a:solidFill>
                <a:effectLst/>
                <a:latin typeface="Times New Roman" panose="02020603050405020304" pitchFamily="18" charset="0"/>
                <a:cs typeface="Times New Roman" panose="02020603050405020304" pitchFamily="18" charset="0"/>
              </a:rPr>
              <a:t>an ensemble learning method that combines a set of weak learners into a strong learner to minimize training errors</a:t>
            </a:r>
            <a:r>
              <a:rPr lang="en-US" sz="1800" b="0" i="0" dirty="0">
                <a:solidFill>
                  <a:srgbClr val="4D5156"/>
                </a:solidFill>
                <a:effectLst/>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1048625"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dirty="0"/>
              <a:t>BOOSTING</a:t>
            </a:r>
            <a:endParaRPr lang="en-IN" dirty="0"/>
          </a:p>
        </p:txBody>
      </p:sp>
      <p:sp>
        <p:nvSpPr>
          <p:cNvPr id="1048627" name="Slide Number Placeholder 3"/>
          <p:cNvSpPr>
            <a:spLocks noGrp="1"/>
          </p:cNvSpPr>
          <p:nvPr>
            <p:ph type="sldNum" sz="quarter" idx="12"/>
          </p:nvPr>
        </p:nvSpPr>
        <p:spPr/>
        <p:txBody>
          <a:bodyPr/>
          <a:lstStyle/>
          <a:p>
            <a:fld id="{CBABCCC1-BF11-4F37-963E-1BCD5B23FD72}" type="slidenum">
              <a:rPr lang="en-IN" smtClean="0"/>
              <a:t>13</a:t>
            </a:fld>
            <a:endParaRPr lang="en-IN"/>
          </a:p>
        </p:txBody>
      </p:sp>
      <p:pic>
        <p:nvPicPr>
          <p:cNvPr id="2097166" name="Picture 4" descr="Boosting ensemble mechanism"/>
          <p:cNvPicPr>
            <a:picLocks noGrp="1" noChangeAspect="1" noChangeArrowheads="1"/>
          </p:cNvPicPr>
          <p:nvPr>
            <p:ph idx="1"/>
          </p:nvPr>
        </p:nvPicPr>
        <p:blipFill>
          <a:blip r:embed="rId2"/>
          <a:srcRect/>
          <a:stretch>
            <a:fillRect/>
          </a:stretch>
        </p:blipFill>
        <p:spPr bwMode="auto">
          <a:xfrm>
            <a:off x="1451580" y="1853754"/>
            <a:ext cx="9603274" cy="419972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normAutofit/>
          </a:bodyPr>
          <a:lstStyle/>
          <a:p>
            <a:pPr algn="l"/>
            <a:r>
              <a:rPr lang="en-IN" sz="2000" b="1" cap="all" dirty="0">
                <a:solidFill>
                  <a:srgbClr val="04003F"/>
                </a:solidFill>
                <a:effectLst/>
                <a:latin typeface="Times New Roman" panose="02020603050405020304" pitchFamily="18" charset="0"/>
                <a:cs typeface="Times New Roman" panose="02020603050405020304" pitchFamily="18" charset="0"/>
              </a:rPr>
              <a:t>ADAPTIVE BOOSTING (ADABOOST):</a:t>
            </a:r>
            <a:br>
              <a:rPr lang="en-IN" sz="2000" b="1" cap="all" dirty="0">
                <a:solidFill>
                  <a:srgbClr val="04003F"/>
                </a:solidFill>
                <a:effectLst/>
                <a:latin typeface="Times New Roman" panose="02020603050405020304" pitchFamily="18" charset="0"/>
                <a:cs typeface="Times New Roman" panose="02020603050405020304" pitchFamily="18" charset="0"/>
              </a:rPr>
            </a:br>
            <a:br>
              <a:rPr lang="en-IN" sz="2000" b="1" cap="all" dirty="0">
                <a:solidFill>
                  <a:srgbClr val="04003F"/>
                </a:solidFill>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This is an ensemble of algorithms, where we build models on the top of </a:t>
            </a:r>
            <a:r>
              <a:rPr lang="en-US" sz="1400" b="0" strike="noStrike" dirty="0">
                <a:effectLst/>
                <a:latin typeface="Times New Roman" panose="02020603050405020304" pitchFamily="18" charset="0"/>
                <a:cs typeface="Times New Roman" panose="02020603050405020304" pitchFamily="18" charset="0"/>
                <a:hlinkClick r:id="rId2"/>
              </a:rPr>
              <a:t>several weak learners</a:t>
            </a:r>
            <a:r>
              <a:rPr lang="en-US" sz="1400" b="0" i="0" dirty="0">
                <a:effectLst/>
                <a:latin typeface="Times New Roman" panose="02020603050405020304" pitchFamily="18" charset="0"/>
                <a:cs typeface="Times New Roman" panose="02020603050405020304" pitchFamily="18" charset="0"/>
              </a:rPr>
              <a:t> .</a:t>
            </a:r>
            <a:endParaRPr lang="en-IN" sz="1400" b="1" cap="all" dirty="0">
              <a:effectLst/>
              <a:latin typeface="Times New Roman" panose="02020603050405020304" pitchFamily="18" charset="0"/>
              <a:cs typeface="Times New Roman" panose="02020603050405020304" pitchFamily="18" charset="0"/>
            </a:endParaRPr>
          </a:p>
        </p:txBody>
      </p:sp>
      <p:sp>
        <p:nvSpPr>
          <p:cNvPr id="1048629" name="Slide Number Placeholder 3"/>
          <p:cNvSpPr>
            <a:spLocks noGrp="1"/>
          </p:cNvSpPr>
          <p:nvPr>
            <p:ph type="sldNum" sz="quarter" idx="12"/>
          </p:nvPr>
        </p:nvSpPr>
        <p:spPr/>
        <p:txBody>
          <a:bodyPr/>
          <a:lstStyle/>
          <a:p>
            <a:fld id="{CBABCCC1-BF11-4F37-963E-1BCD5B23FD72}" type="slidenum">
              <a:rPr lang="en-IN" smtClean="0"/>
              <a:t>14</a:t>
            </a:fld>
            <a:endParaRPr lang="en-IN"/>
          </a:p>
        </p:txBody>
      </p:sp>
      <p:pic>
        <p:nvPicPr>
          <p:cNvPr id="2097167" name="Picture 2" descr="ensemble-model"/>
          <p:cNvPicPr>
            <a:picLocks noChangeAspect="1" noChangeArrowheads="1"/>
          </p:cNvPicPr>
          <p:nvPr/>
        </p:nvPicPr>
        <p:blipFill>
          <a:blip r:embed="rId3"/>
          <a:srcRect/>
          <a:stretch>
            <a:fillRect/>
          </a:stretch>
        </p:blipFill>
        <p:spPr bwMode="auto">
          <a:xfrm>
            <a:off x="1451579" y="1853754"/>
            <a:ext cx="9603275" cy="429525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pPr algn="l"/>
            <a:r>
              <a:rPr lang="en-IN" b="0" dirty="0">
                <a:solidFill>
                  <a:srgbClr val="04003F"/>
                </a:solidFill>
                <a:effectLst/>
                <a:latin typeface="Barlow Condensed" panose="020B0604020202020204" pitchFamily="2" charset="0"/>
              </a:rPr>
              <a:t>Stacking</a:t>
            </a:r>
            <a:endParaRPr lang="en-IN" b="1" dirty="0">
              <a:solidFill>
                <a:srgbClr val="04003F"/>
              </a:solidFill>
              <a:effectLst/>
              <a:latin typeface="Barlow Condensed" panose="020B0604020202020204" pitchFamily="2" charset="0"/>
            </a:endParaRPr>
          </a:p>
        </p:txBody>
      </p:sp>
      <p:sp>
        <p:nvSpPr>
          <p:cNvPr id="1048631" name="Content Placeholder 2"/>
          <p:cNvSpPr>
            <a:spLocks noGrp="1"/>
          </p:cNvSpPr>
          <p:nvPr>
            <p:ph idx="1"/>
          </p:nvPr>
        </p:nvSpPr>
        <p:spPr>
          <a:xfrm>
            <a:off x="1451579" y="1936220"/>
            <a:ext cx="9603275" cy="3854981"/>
          </a:xfrm>
        </p:spPr>
        <p:txBody>
          <a:bodyPr>
            <a:noAutofit/>
          </a:bodyPr>
          <a:lstStyle/>
          <a:p>
            <a:pPr algn="just"/>
            <a:r>
              <a:rPr lang="en-US" sz="2400" b="0" i="0" dirty="0">
                <a:solidFill>
                  <a:srgbClr val="3A3B41"/>
                </a:solidFill>
                <a:effectLst/>
                <a:latin typeface="Georgia" panose="02040502050405020303" pitchFamily="18" charset="0"/>
              </a:rPr>
              <a:t>Stacking is a process of learning how to create such a stronger model from all weak learners’ predictions.</a:t>
            </a:r>
          </a:p>
          <a:p>
            <a:pPr algn="just"/>
            <a:r>
              <a:rPr lang="en-US" sz="2400" b="0" i="0" dirty="0">
                <a:solidFill>
                  <a:srgbClr val="3A3B41"/>
                </a:solidFill>
                <a:effectLst/>
                <a:latin typeface="Georgia" panose="02040502050405020303" pitchFamily="18" charset="0"/>
              </a:rPr>
              <a:t>Stacking is similar to boosting models they produce more robust predictors.</a:t>
            </a:r>
          </a:p>
          <a:p>
            <a:pPr algn="just"/>
            <a:r>
              <a:rPr lang="en-US" sz="2400" b="0" i="0" dirty="0">
                <a:solidFill>
                  <a:srgbClr val="3A3B41"/>
                </a:solidFill>
                <a:effectLst/>
                <a:latin typeface="Georgia" panose="02040502050405020303" pitchFamily="18" charset="0"/>
              </a:rPr>
              <a:t>Blending is similar to the stacking approach, except the final model is learning the validation and testing data set along with predictions. </a:t>
            </a:r>
          </a:p>
        </p:txBody>
      </p:sp>
      <p:sp>
        <p:nvSpPr>
          <p:cNvPr id="1048632" name="Slide Number Placeholder 3"/>
          <p:cNvSpPr>
            <a:spLocks noGrp="1"/>
          </p:cNvSpPr>
          <p:nvPr>
            <p:ph type="sldNum" sz="quarter" idx="12"/>
          </p:nvPr>
        </p:nvSpPr>
        <p:spPr/>
        <p:txBody>
          <a:bodyPr/>
          <a:lstStyle/>
          <a:p>
            <a:fld id="{CBABCCC1-BF11-4F37-963E-1BCD5B23FD72}"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IN" b="0" dirty="0">
                <a:solidFill>
                  <a:srgbClr val="04003F"/>
                </a:solidFill>
                <a:effectLst/>
                <a:latin typeface="Barlow Condensed" panose="020B0604020202020204" pitchFamily="2" charset="0"/>
              </a:rPr>
              <a:t>Stacking</a:t>
            </a:r>
            <a:endParaRPr lang="en-IN" dirty="0"/>
          </a:p>
        </p:txBody>
      </p:sp>
      <p:sp>
        <p:nvSpPr>
          <p:cNvPr id="1048634" name="Slide Number Placeholder 3"/>
          <p:cNvSpPr>
            <a:spLocks noGrp="1"/>
          </p:cNvSpPr>
          <p:nvPr>
            <p:ph type="sldNum" sz="quarter" idx="12"/>
          </p:nvPr>
        </p:nvSpPr>
        <p:spPr/>
        <p:txBody>
          <a:bodyPr/>
          <a:lstStyle/>
          <a:p>
            <a:fld id="{CBABCCC1-BF11-4F37-963E-1BCD5B23FD72}" type="slidenum">
              <a:rPr lang="en-IN" smtClean="0"/>
              <a:t>16</a:t>
            </a:fld>
            <a:endParaRPr lang="en-IN"/>
          </a:p>
        </p:txBody>
      </p:sp>
      <p:pic>
        <p:nvPicPr>
          <p:cNvPr id="2097168" name="Picture 2" descr="Stacking ensemble mechanism"/>
          <p:cNvPicPr>
            <a:picLocks noGrp="1" noChangeAspect="1" noChangeArrowheads="1"/>
          </p:cNvPicPr>
          <p:nvPr>
            <p:ph idx="1"/>
          </p:nvPr>
        </p:nvPicPr>
        <p:blipFill>
          <a:blip r:embed="rId2"/>
          <a:srcRect/>
          <a:stretch>
            <a:fillRect/>
          </a:stretch>
        </p:blipFill>
        <p:spPr bwMode="auto">
          <a:xfrm>
            <a:off x="1451580" y="1853754"/>
            <a:ext cx="9603274" cy="433501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IN" b="0" dirty="0">
                <a:solidFill>
                  <a:srgbClr val="04003F"/>
                </a:solidFill>
                <a:effectLst/>
                <a:latin typeface="Barlow Condensed" panose="020B0604020202020204" pitchFamily="2" charset="0"/>
              </a:rPr>
              <a:t>Stacking</a:t>
            </a:r>
            <a:endParaRPr lang="en-IN" b="1" cap="none" dirty="0"/>
          </a:p>
        </p:txBody>
      </p:sp>
      <p:sp>
        <p:nvSpPr>
          <p:cNvPr id="1048636" name="Slide Number Placeholder 3"/>
          <p:cNvSpPr>
            <a:spLocks noGrp="1"/>
          </p:cNvSpPr>
          <p:nvPr>
            <p:ph type="sldNum" sz="quarter" idx="12"/>
          </p:nvPr>
        </p:nvSpPr>
        <p:spPr/>
        <p:txBody>
          <a:bodyPr/>
          <a:lstStyle/>
          <a:p>
            <a:fld id="{CBABCCC1-BF11-4F37-963E-1BCD5B23FD72}" type="slidenum">
              <a:rPr lang="en-IN" smtClean="0"/>
              <a:t>17</a:t>
            </a:fld>
            <a:endParaRPr lang="en-IN"/>
          </a:p>
        </p:txBody>
      </p:sp>
      <p:pic>
        <p:nvPicPr>
          <p:cNvPr id="2097169" name="Picture 2" descr="ensemble-model"/>
          <p:cNvPicPr>
            <a:picLocks noGrp="1" noChangeAspect="1" noChangeArrowheads="1"/>
          </p:cNvPicPr>
          <p:nvPr>
            <p:ph idx="1"/>
          </p:nvPr>
        </p:nvPicPr>
        <p:blipFill>
          <a:blip r:embed="rId2"/>
          <a:srcRect/>
          <a:stretch>
            <a:fillRect/>
          </a:stretch>
        </p:blipFill>
        <p:spPr bwMode="auto">
          <a:xfrm>
            <a:off x="1451579" y="1853754"/>
            <a:ext cx="9603275" cy="419972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br>
              <a:rPr lang="en-US" dirty="0">
                <a:ea typeface="+mj-lt"/>
                <a:cs typeface="+mj-lt"/>
              </a:rPr>
            </a:br>
            <a:endParaRPr lang="en-US" dirty="0">
              <a:ea typeface="+mj-lt"/>
              <a:cs typeface="+mj-lt"/>
            </a:endParaRPr>
          </a:p>
        </p:txBody>
      </p:sp>
      <p:sp>
        <p:nvSpPr>
          <p:cNvPr id="1048638" name="Content Placeholder 2"/>
          <p:cNvSpPr>
            <a:spLocks noGrp="1"/>
          </p:cNvSpPr>
          <p:nvPr>
            <p:ph idx="1"/>
          </p:nvPr>
        </p:nvSpPr>
        <p:spPr/>
        <p:txBody>
          <a:bodyPr vert="horz" lIns="91440" tIns="45720" rIns="91440" bIns="45720" rtlCol="0" anchor="t">
            <a:normAutofit/>
          </a:bodyPr>
          <a:lstStyle/>
          <a:p>
            <a:pPr algn="l">
              <a:buFont typeface="Arial" panose="020B0604020202020204" pitchFamily="34" charset="0"/>
              <a:buChar char="•"/>
            </a:pPr>
            <a:r>
              <a:rPr lang="en-US" dirty="0">
                <a:latin typeface="Times New Roman"/>
                <a:ea typeface="+mn-lt"/>
                <a:cs typeface="Times New Roman"/>
              </a:rPr>
              <a:t> </a:t>
            </a:r>
            <a:r>
              <a:rPr lang="en-US" sz="2000" b="0" i="0" dirty="0">
                <a:solidFill>
                  <a:srgbClr val="4D5156"/>
                </a:solidFill>
                <a:effectLst/>
                <a:latin typeface="Times New Roman" panose="02020603050405020304" pitchFamily="18" charset="0"/>
                <a:cs typeface="Times New Roman" panose="02020603050405020304" pitchFamily="18" charset="0"/>
              </a:rPr>
              <a:t>An ensemble method is </a:t>
            </a:r>
            <a:r>
              <a:rPr lang="en-US" sz="2000" b="0" i="0" dirty="0">
                <a:solidFill>
                  <a:srgbClr val="040C28"/>
                </a:solidFill>
                <a:effectLst/>
                <a:latin typeface="Times New Roman" panose="02020603050405020304" pitchFamily="18" charset="0"/>
                <a:cs typeface="Times New Roman" panose="02020603050405020304" pitchFamily="18" charset="0"/>
              </a:rPr>
              <a:t>a technique which uses multiple independent similar or different models/weak learners to derive an output or make some predictions </a:t>
            </a:r>
          </a:p>
          <a:p>
            <a:pPr algn="just"/>
            <a:r>
              <a:rPr lang="en-US" sz="2000" b="0" i="0" dirty="0">
                <a:solidFill>
                  <a:srgbClr val="202124"/>
                </a:solidFill>
                <a:effectLst/>
                <a:latin typeface="Times New Roman" panose="02020603050405020304" pitchFamily="18" charset="0"/>
                <a:cs typeface="Times New Roman" panose="02020603050405020304" pitchFamily="18" charset="0"/>
              </a:rPr>
              <a:t>Bagging, also known as bootstrap aggregation, is </a:t>
            </a:r>
            <a:r>
              <a:rPr lang="en-US" sz="2000" b="0" i="0" dirty="0">
                <a:solidFill>
                  <a:srgbClr val="040C28"/>
                </a:solidFill>
                <a:effectLst/>
                <a:latin typeface="Times New Roman" panose="02020603050405020304" pitchFamily="18" charset="0"/>
                <a:cs typeface="Times New Roman" panose="02020603050405020304" pitchFamily="18" charset="0"/>
              </a:rPr>
              <a:t>the ensemble learning method that is commonly used to improve th</a:t>
            </a:r>
            <a:r>
              <a:rPr lang="en-US" sz="2000" dirty="0">
                <a:solidFill>
                  <a:srgbClr val="040C28"/>
                </a:solidFill>
                <a:latin typeface="Times New Roman" panose="02020603050405020304" pitchFamily="18" charset="0"/>
                <a:cs typeface="Times New Roman" panose="02020603050405020304" pitchFamily="18" charset="0"/>
              </a:rPr>
              <a:t>e performance</a:t>
            </a:r>
            <a:r>
              <a:rPr lang="en-US" sz="2000" b="0" i="0" dirty="0">
                <a:solidFill>
                  <a:srgbClr val="040C28"/>
                </a:solidFill>
                <a:effectLst/>
                <a:latin typeface="Times New Roman" panose="02020603050405020304" pitchFamily="18" charset="0"/>
                <a:cs typeface="Times New Roman" panose="02020603050405020304" pitchFamily="18" charset="0"/>
              </a:rPr>
              <a:t> within a noisy dataset</a:t>
            </a:r>
            <a:r>
              <a:rPr lang="en-US" sz="2000" b="0" i="0" dirty="0">
                <a:solidFill>
                  <a:srgbClr val="202124"/>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000" b="1" i="0" dirty="0">
                <a:solidFill>
                  <a:srgbClr val="273239"/>
                </a:solidFill>
                <a:effectLst/>
                <a:latin typeface="Times New Roman" panose="02020603050405020304" pitchFamily="18" charset="0"/>
                <a:cs typeface="Times New Roman" panose="02020603050405020304" pitchFamily="18" charset="0"/>
              </a:rPr>
              <a:t>Boosting</a:t>
            </a:r>
            <a:r>
              <a:rPr lang="en-US" sz="2000" b="0" i="0" dirty="0">
                <a:solidFill>
                  <a:srgbClr val="273239"/>
                </a:solidFill>
                <a:effectLst/>
                <a:latin typeface="Times New Roman" panose="02020603050405020304" pitchFamily="18" charset="0"/>
                <a:cs typeface="Times New Roman" panose="02020603050405020304" pitchFamily="18" charset="0"/>
              </a:rPr>
              <a:t> is an ensemble modeling technique that attempts to build a strong classifier from the number of weak classifiers.</a:t>
            </a:r>
          </a:p>
          <a:p>
            <a:r>
              <a:rPr lang="en-US" sz="2000" b="0" i="0" dirty="0">
                <a:solidFill>
                  <a:srgbClr val="3A3B41"/>
                </a:solidFill>
                <a:effectLst/>
                <a:latin typeface="Georgia" panose="02040502050405020303" pitchFamily="18" charset="0"/>
              </a:rPr>
              <a:t>Stacking is a process of learning how to create such a stronger model from all weak learners’ predictions.</a:t>
            </a:r>
          </a:p>
          <a:p>
            <a:endParaRPr lang="en-US" sz="2000" b="0" i="0" dirty="0">
              <a:solidFill>
                <a:srgbClr val="273239"/>
              </a:solidFill>
              <a:effectLst/>
              <a:latin typeface="Times New Roman" panose="02020603050405020304" pitchFamily="18" charset="0"/>
              <a:cs typeface="Times New Roman" panose="02020603050405020304" pitchFamily="18" charset="0"/>
            </a:endParaRPr>
          </a:p>
          <a:p>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514350" indent="-514350">
              <a:buAutoNum type="arabicPeriod"/>
            </a:pPr>
            <a:endParaRPr lang="en-US" dirty="0">
              <a:solidFill>
                <a:srgbClr val="4472C4"/>
              </a:solidFill>
              <a:latin typeface="Times New Roman"/>
              <a:ea typeface="+mn-lt"/>
              <a:cs typeface="Times New Roman"/>
            </a:endParaRPr>
          </a:p>
          <a:p>
            <a:pPr marL="514350" indent="-514350">
              <a:buAutoNum type="arabicPeriod"/>
            </a:pPr>
            <a:endParaRPr lang="en-US" dirty="0">
              <a:solidFill>
                <a:srgbClr val="000000"/>
              </a:solidFill>
              <a:latin typeface="Calibri" panose="020F0502020204030204"/>
              <a:ea typeface="+mn-lt"/>
              <a:cs typeface="Calibri" panose="020F0502020204030204"/>
            </a:endParaRPr>
          </a:p>
        </p:txBody>
      </p:sp>
      <p:sp>
        <p:nvSpPr>
          <p:cNvPr id="1048639" name="TextBox 4"/>
          <p:cNvSpPr txBox="1"/>
          <p:nvPr/>
        </p:nvSpPr>
        <p:spPr>
          <a:xfrm>
            <a:off x="1550504" y="1286324"/>
            <a:ext cx="7603435" cy="701040"/>
          </a:xfrm>
          <a:prstGeom prst="rect">
            <a:avLst/>
          </a:prstGeom>
          <a:noFill/>
        </p:spPr>
        <p:txBody>
          <a:bodyPr wrap="square">
            <a:spAutoFit/>
          </a:bodyPr>
          <a:lstStyle/>
          <a:p>
            <a:pPr algn="l"/>
            <a:r>
              <a:rPr lang="en-IN" sz="3200" b="1" i="0" dirty="0">
                <a:effectLst/>
                <a:latin typeface="Source Sans Pro" panose="020B0503030403020204" pitchFamily="34" charset="0"/>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Slide Number Placeholder 3"/>
          <p:cNvSpPr>
            <a:spLocks noGrp="1"/>
          </p:cNvSpPr>
          <p:nvPr>
            <p:ph type="sldNum" sz="quarter" idx="12"/>
          </p:nvPr>
        </p:nvSpPr>
        <p:spPr/>
        <p:txBody>
          <a:bodyPr/>
          <a:lstStyle/>
          <a:p>
            <a:fld id="{CBABCCC1-BF11-4F37-963E-1BCD5B23FD72}" type="slidenum">
              <a:rPr lang="en-IN" smtClean="0"/>
              <a:t>19</a:t>
            </a:fld>
            <a:endParaRPr lang="en-IN"/>
          </a:p>
        </p:txBody>
      </p:sp>
      <p:sp>
        <p:nvSpPr>
          <p:cNvPr id="1048641" name="Slide Number Placeholder 3"/>
          <p:cNvSpPr txBox="1"/>
          <p:nvPr/>
        </p:nvSpPr>
        <p:spPr>
          <a:xfrm>
            <a:off x="5690490" y="6291139"/>
            <a:ext cx="811019" cy="503578"/>
          </a:xfrm>
          <a:prstGeom prst="rect">
            <a:avLst/>
          </a:prstGeom>
        </p:spPr>
        <p:txBody>
          <a:bodyPr vert="horz" lIns="91440" tIns="45720" rIns="91440" bIns="45720" rtlCol="0" anchor="t"/>
          <a:lstStyle>
            <a:defPPr>
              <a:defRPr lang="en-US"/>
            </a:defPPr>
            <a:lvl1pPr marL="0" algn="ctr" defTabSz="457200" rtl="0" eaLnBrk="1" latinLnBrk="0" hangingPunct="1">
              <a:defRPr sz="2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BABCCC1-BF11-4F37-963E-1BCD5B23FD72}" type="slidenum">
              <a:rPr lang="en-IN" smtClean="0"/>
              <a:t>19</a:t>
            </a:fld>
            <a:endParaRPr lang="en-IN"/>
          </a:p>
        </p:txBody>
      </p:sp>
      <p:sp>
        <p:nvSpPr>
          <p:cNvPr id="1048642"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Poppins" panose="00000500000000000000" pitchFamily="2" charset="0"/>
                <a:cs typeface="Poppins" panose="00000500000000000000" pitchFamily="2" charset="0"/>
              </a:rPr>
              <a:t>Self-Assessment Questions</a:t>
            </a:r>
            <a:endParaRPr lang="en-US" sz="2000">
              <a:solidFill>
                <a:schemeClr val="bg1"/>
              </a:solidFill>
              <a:latin typeface="Poppins" panose="00000500000000000000" pitchFamily="2" charset="0"/>
              <a:cs typeface="Poppins" panose="00000500000000000000" pitchFamily="2" charset="0"/>
            </a:endParaRPr>
          </a:p>
        </p:txBody>
      </p:sp>
      <p:sp>
        <p:nvSpPr>
          <p:cNvPr id="1048643" name="Google Shape;502;p17"/>
          <p:cNvSpPr/>
          <p:nvPr/>
        </p:nvSpPr>
        <p:spPr>
          <a:xfrm>
            <a:off x="1009895" y="1133497"/>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2000" dirty="0">
                <a:solidFill>
                  <a:schemeClr val="bg1"/>
                </a:solidFill>
                <a:latin typeface="Poppins" panose="00000500000000000000" pitchFamily="2" charset="0"/>
                <a:cs typeface="Poppins" panose="00000500000000000000" pitchFamily="2" charset="0"/>
              </a:rPr>
              <a:t>Methods of Ensemble learning___________.</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048644" name="Rounded Rectangle 17"/>
          <p:cNvSpPr/>
          <p:nvPr/>
        </p:nvSpPr>
        <p:spPr>
          <a:xfrm>
            <a:off x="1026828" y="1977905"/>
            <a:ext cx="2792137" cy="150252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Bagging</a:t>
            </a:r>
            <a:endParaRPr lang="zh-CN" altLang="en-US"/>
          </a:p>
          <a:p>
            <a:pPr marL="342900" indent="-342900">
              <a:lnSpc>
                <a:spcPct val="150000"/>
              </a:lnSpc>
              <a:buAutoNum type="alphaLcParenBoth"/>
            </a:pPr>
            <a:r>
              <a:rPr lang="en-US" sz="1600" dirty="0">
                <a:latin typeface="Arial" panose="020B0604020202020204" pitchFamily="34" charset="0"/>
              </a:rPr>
              <a:t>Boosting</a:t>
            </a:r>
            <a:endParaRPr lang="zh-CN" altLang="en-US"/>
          </a:p>
          <a:p>
            <a:pPr marL="342900" indent="-342900">
              <a:lnSpc>
                <a:spcPct val="150000"/>
              </a:lnSpc>
              <a:buAutoNum type="alphaLcParenBoth"/>
            </a:pPr>
            <a:r>
              <a:rPr lang="en-US" sz="1600" dirty="0">
                <a:latin typeface="Arial" panose="020B0604020202020204" pitchFamily="34" charset="0"/>
              </a:rPr>
              <a:t>Stacking</a:t>
            </a:r>
            <a:endParaRPr lang="zh-CN" altLang="en-US"/>
          </a:p>
          <a:p>
            <a:pPr marL="342900" indent="-342900">
              <a:lnSpc>
                <a:spcPct val="150000"/>
              </a:lnSpc>
              <a:buAutoNum type="alphaLcParenBoth"/>
            </a:pPr>
            <a:r>
              <a:rPr lang="en-US" sz="1600" dirty="0">
                <a:latin typeface="Arial" panose="020B0604020202020204" pitchFamily="34" charset="0"/>
              </a:rPr>
              <a:t>All the above</a:t>
            </a:r>
            <a:endParaRPr lang="zh-CN" altLang="en-US"/>
          </a:p>
        </p:txBody>
      </p:sp>
      <p:sp>
        <p:nvSpPr>
          <p:cNvPr id="1048645" name="Google Shape;502;p17"/>
          <p:cNvSpPr/>
          <p:nvPr/>
        </p:nvSpPr>
        <p:spPr>
          <a:xfrm>
            <a:off x="1009895" y="3547281"/>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2000" dirty="0">
                <a:solidFill>
                  <a:schemeClr val="bg1"/>
                </a:solidFill>
                <a:latin typeface="Poppins" panose="00000500000000000000" pitchFamily="2" charset="0"/>
                <a:ea typeface="Calibri"/>
                <a:cs typeface="Poppins" panose="00000500000000000000" pitchFamily="2" charset="0"/>
                <a:sym typeface="Calibri"/>
              </a:rPr>
              <a:t>Ensemble means</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048646" name="Rounded Rectangle 17"/>
          <p:cNvSpPr/>
          <p:nvPr/>
        </p:nvSpPr>
        <p:spPr>
          <a:xfrm>
            <a:off x="1026828" y="4305223"/>
            <a:ext cx="2792137" cy="1655841"/>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dirty="0"/>
              <a:t>Extract</a:t>
            </a:r>
            <a:endParaRPr lang="zh-CN" altLang="en-US"/>
          </a:p>
          <a:p>
            <a:pPr marL="342900" indent="-342900">
              <a:lnSpc>
                <a:spcPct val="150000"/>
              </a:lnSpc>
              <a:buAutoNum type="alphaLcParenBoth"/>
            </a:pPr>
            <a:r>
              <a:rPr lang="en-US" altLang="en-US" dirty="0"/>
              <a:t>remove</a:t>
            </a:r>
            <a:endParaRPr lang="zh-CN" altLang="en-US"/>
          </a:p>
          <a:p>
            <a:pPr marL="342900" indent="-342900">
              <a:lnSpc>
                <a:spcPct val="150000"/>
              </a:lnSpc>
              <a:buAutoNum type="alphaLcParenBoth"/>
            </a:pPr>
            <a:r>
              <a:rPr lang="en-US" dirty="0"/>
              <a:t>grouping</a:t>
            </a:r>
            <a:endParaRPr lang="zh-CN" altLang="en-US"/>
          </a:p>
          <a:p>
            <a:pPr marL="342900" indent="-342900">
              <a:lnSpc>
                <a:spcPct val="150000"/>
              </a:lnSpc>
              <a:buAutoNum type="alphaLcParenBoth"/>
            </a:pPr>
            <a:r>
              <a:rPr lang="en-US" dirty="0"/>
              <a:t>Keeping</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42"/>
                                        </p:tgtEl>
                                        <p:attrNameLst>
                                          <p:attrName>style.visibility</p:attrName>
                                        </p:attrNameLst>
                                      </p:cBhvr>
                                      <p:to>
                                        <p:strVal val="visible"/>
                                      </p:to>
                                    </p:set>
                                    <p:animEffect transition="in" filter="fade">
                                      <p:cBhvr>
                                        <p:cTn id="7" dur="500"/>
                                        <p:tgtEl>
                                          <p:spTgt spid="10486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644"/>
                                        </p:tgtEl>
                                        <p:attrNameLst>
                                          <p:attrName>style.visibility</p:attrName>
                                        </p:attrNameLst>
                                      </p:cBhvr>
                                      <p:to>
                                        <p:strVal val="visible"/>
                                      </p:to>
                                    </p:set>
                                    <p:animEffect transition="in" filter="wipe(up)">
                                      <p:cBhvr>
                                        <p:cTn id="12" dur="500"/>
                                        <p:tgtEl>
                                          <p:spTgt spid="10486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8646"/>
                                        </p:tgtEl>
                                        <p:attrNameLst>
                                          <p:attrName>style.visibility</p:attrName>
                                        </p:attrNameLst>
                                      </p:cBhvr>
                                      <p:to>
                                        <p:strVal val="visible"/>
                                      </p:to>
                                    </p:set>
                                    <p:animEffect transition="in" filter="wipe(up)">
                                      <p:cBhvr>
                                        <p:cTn id="17" dur="500"/>
                                        <p:tgtEl>
                                          <p:spTgt spid="10486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48643"/>
                                        </p:tgtEl>
                                        <p:attrNameLst>
                                          <p:attrName>style.visibility</p:attrName>
                                        </p:attrNameLst>
                                      </p:cBhvr>
                                      <p:to>
                                        <p:strVal val="visible"/>
                                      </p:to>
                                    </p:set>
                                    <p:animEffect transition="in" filter="wipe(up)">
                                      <p:cBhvr>
                                        <p:cTn id="22" dur="500"/>
                                        <p:tgtEl>
                                          <p:spTgt spid="10486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645"/>
                                        </p:tgtEl>
                                        <p:attrNameLst>
                                          <p:attrName>style.visibility</p:attrName>
                                        </p:attrNameLst>
                                      </p:cBhvr>
                                      <p:to>
                                        <p:strVal val="visible"/>
                                      </p:to>
                                    </p:set>
                                    <p:animEffect transition="in" filter="fade">
                                      <p:cBhvr>
                                        <p:cTn id="27" dur="500"/>
                                        <p:tgtEl>
                                          <p:spTgt spid="104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animBg="1"/>
      <p:bldP spid="1048643" grpId="0" animBg="1"/>
      <p:bldP spid="1048644" grpId="0" animBg="1"/>
      <p:bldP spid="1048645" grpId="0" animBg="1"/>
      <p:bldP spid="10486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Slide Number Placeholder 3"/>
          <p:cNvSpPr>
            <a:spLocks noGrp="1"/>
          </p:cNvSpPr>
          <p:nvPr>
            <p:ph type="sldNum" sz="quarter" idx="12"/>
          </p:nvPr>
        </p:nvSpPr>
        <p:spPr/>
        <p:txBody>
          <a:bodyPr/>
          <a:lstStyle/>
          <a:p>
            <a:fld id="{CBABCCC1-BF11-4F37-963E-1BCD5B23FD72}" type="slidenum">
              <a:rPr lang="en-IN" smtClean="0"/>
              <a:t>2</a:t>
            </a:fld>
            <a:endParaRPr lang="en-IN"/>
          </a:p>
        </p:txBody>
      </p:sp>
      <p:sp>
        <p:nvSpPr>
          <p:cNvPr id="1048595" name="Rounded Rectangle 17"/>
          <p:cNvSpPr/>
          <p:nvPr/>
        </p:nvSpPr>
        <p:spPr>
          <a:xfrm>
            <a:off x="5330319" y="145070"/>
            <a:ext cx="15313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AIM</a:t>
            </a:r>
          </a:p>
        </p:txBody>
      </p:sp>
      <p:sp>
        <p:nvSpPr>
          <p:cNvPr id="1048596" name="TextBox 5"/>
          <p:cNvSpPr txBox="1"/>
          <p:nvPr/>
        </p:nvSpPr>
        <p:spPr>
          <a:xfrm>
            <a:off x="1169893" y="684469"/>
            <a:ext cx="10731286" cy="459739"/>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ctr">
              <a:lnSpc>
                <a:spcPct val="150000"/>
              </a:lnSpc>
            </a:pPr>
            <a:r>
              <a:rPr lang="en-US" sz="1600" b="0" i="0" dirty="0">
                <a:effectLst/>
                <a:latin typeface="Poppins"/>
                <a:cs typeface="Poppins"/>
              </a:rPr>
              <a:t>To familiarize students with the concept of Ensemble Learning</a:t>
            </a:r>
            <a:endParaRPr lang="en-US" sz="1600" dirty="0">
              <a:latin typeface="Poppins"/>
              <a:cs typeface="Poppins"/>
            </a:endParaRPr>
          </a:p>
        </p:txBody>
      </p:sp>
      <p:sp>
        <p:nvSpPr>
          <p:cNvPr id="1048597" name="Rounded Rectangle 17"/>
          <p:cNvSpPr/>
          <p:nvPr/>
        </p:nvSpPr>
        <p:spPr>
          <a:xfrm>
            <a:off x="4160582" y="1901191"/>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rial" panose="020B0604020202020204" pitchFamily="34" charset="0"/>
              </a:rPr>
              <a:t>INSTRUCTIONAL OBJECTIVES</a:t>
            </a:r>
            <a:endParaRPr lang="en-US"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048598" name="TextBox 7"/>
          <p:cNvSpPr txBox="1"/>
          <p:nvPr/>
        </p:nvSpPr>
        <p:spPr>
          <a:xfrm>
            <a:off x="1752600" y="2438605"/>
            <a:ext cx="9077325" cy="132334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a:t>
            </a:r>
            <a:r>
              <a:rPr lang="en-US" sz="1600" dirty="0">
                <a:latin typeface="Arial" panose="020B0604020202020204" pitchFamily="34" charset="0"/>
              </a:rPr>
              <a:t>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Arial" panose="020B0604020202020204" pitchFamily="34" charset="0"/>
              </a:rPr>
              <a:t>Explain about </a:t>
            </a:r>
            <a:r>
              <a:rPr lang="en-US" sz="1600" dirty="0">
                <a:latin typeface="Poppins"/>
                <a:cs typeface="Poppins"/>
              </a:rPr>
              <a:t>Ensemble Learning</a:t>
            </a:r>
            <a:r>
              <a:rPr lang="en-US" sz="1600" b="0" i="0" dirty="0">
                <a:effectLst/>
                <a:latin typeface="Arial" panose="020B0604020202020204" pitchFamily="34" charset="0"/>
              </a:rPr>
              <a:t>.</a:t>
            </a:r>
            <a:endParaRPr lang="zh-CN" altLang="en-US"/>
          </a:p>
          <a:p>
            <a:pPr marL="342900" indent="-342900">
              <a:buAutoNum type="arabicPeriod"/>
            </a:pPr>
            <a:r>
              <a:rPr lang="en-US" sz="1600" b="0" i="0" dirty="0">
                <a:effectLst/>
                <a:latin typeface="Arial" panose="020B0604020202020204" pitchFamily="34" charset="0"/>
              </a:rPr>
              <a:t>Demonstrate Types of </a:t>
            </a:r>
            <a:r>
              <a:rPr lang="en-US" sz="1600" dirty="0">
                <a:latin typeface="Poppins"/>
                <a:cs typeface="Poppins"/>
              </a:rPr>
              <a:t>Ensemble Learning</a:t>
            </a:r>
            <a:r>
              <a:rPr lang="en-US" sz="1600" b="0" i="0" dirty="0">
                <a:effectLst/>
                <a:latin typeface="Arial" panose="020B0604020202020204" pitchFamily="34" charset="0"/>
              </a:rPr>
              <a:t>.</a:t>
            </a:r>
            <a:endParaRPr lang="en-US" sz="1600" dirty="0">
              <a:latin typeface="Arial" panose="020B0604020202020204" pitchFamily="34" charset="0"/>
            </a:endParaRPr>
          </a:p>
          <a:p>
            <a:pPr marL="342900" indent="-342900">
              <a:buAutoNum type="arabicPeriod"/>
            </a:pPr>
            <a:r>
              <a:rPr lang="en-US" dirty="0">
                <a:latin typeface="Arial" panose="020B0604020202020204" pitchFamily="34" charset="0"/>
              </a:rPr>
              <a:t>Analyze </a:t>
            </a:r>
            <a:r>
              <a:rPr lang="en-IN" dirty="0"/>
              <a:t>Bagging, Boosting, Stacking and make predictions.</a:t>
            </a:r>
            <a:endParaRPr lang="en-US" sz="1600" dirty="0">
              <a:latin typeface="Arial" panose="020B0604020202020204" pitchFamily="34" charset="0"/>
            </a:endParaRPr>
          </a:p>
        </p:txBody>
      </p:sp>
      <p:pic>
        <p:nvPicPr>
          <p:cNvPr id="2097155" name="Graphic 10" descr="Bullseye outline"/>
          <p:cNvPicPr>
            <a:picLocks noChangeAspect="1"/>
          </p:cNvPicPr>
          <p:nvPr/>
        </p:nvPicPr>
        <p:blipFill>
          <a:blip r:embed="rId2" cstate="print"/>
          <a:stretch>
            <a:fillRect/>
          </a:stretch>
        </p:blipFill>
        <p:spPr>
          <a:xfrm>
            <a:off x="255493" y="655220"/>
            <a:ext cx="914400" cy="914400"/>
          </a:xfrm>
          <a:prstGeom prst="rect">
            <a:avLst/>
          </a:prstGeom>
        </p:spPr>
      </p:pic>
      <p:pic>
        <p:nvPicPr>
          <p:cNvPr id="2097156" name="Graphic 26" descr="Presentation with checklist outline"/>
          <p:cNvPicPr>
            <a:picLocks noChangeAspect="1"/>
          </p:cNvPicPr>
          <p:nvPr/>
        </p:nvPicPr>
        <p:blipFill>
          <a:blip r:embed="rId3" cstate="print"/>
          <a:stretch>
            <a:fillRect/>
          </a:stretch>
        </p:blipFill>
        <p:spPr>
          <a:xfrm>
            <a:off x="838200" y="2438605"/>
            <a:ext cx="914400" cy="914400"/>
          </a:xfrm>
          <a:prstGeom prst="rect">
            <a:avLst/>
          </a:prstGeom>
        </p:spPr>
      </p:pic>
      <p:sp>
        <p:nvSpPr>
          <p:cNvPr id="1048599" name="Rounded Rectangle 17"/>
          <p:cNvSpPr/>
          <p:nvPr/>
        </p:nvSpPr>
        <p:spPr>
          <a:xfrm>
            <a:off x="4212971" y="408844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rial" panose="020B0604020202020204" pitchFamily="34" charset="0"/>
              </a:rPr>
              <a:t>LEARNING OUTCOMES</a:t>
            </a:r>
            <a:endParaRPr lang="en-US"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097157" name="Graphic 30" descr="Idea outline"/>
          <p:cNvPicPr>
            <a:picLocks noChangeAspect="1"/>
          </p:cNvPicPr>
          <p:nvPr/>
        </p:nvPicPr>
        <p:blipFill>
          <a:blip r:embed="rId4" cstate="print"/>
          <a:stretch>
            <a:fillRect/>
          </a:stretch>
        </p:blipFill>
        <p:spPr>
          <a:xfrm>
            <a:off x="914400" y="4765771"/>
            <a:ext cx="914400" cy="914400"/>
          </a:xfrm>
          <a:prstGeom prst="rect">
            <a:avLst/>
          </a:prstGeom>
        </p:spPr>
      </p:pic>
      <p:sp>
        <p:nvSpPr>
          <p:cNvPr id="1048600" name="TextBox 12"/>
          <p:cNvSpPr txBox="1"/>
          <p:nvPr/>
        </p:nvSpPr>
        <p:spPr>
          <a:xfrm>
            <a:off x="1752600" y="4631029"/>
            <a:ext cx="9077325" cy="129794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endParaRPr lang="en-US" sz="1600" dirty="0">
              <a:latin typeface="Poppins"/>
              <a:cs typeface="Poppins"/>
            </a:endParaRPr>
          </a:p>
          <a:p>
            <a:pPr marL="342900" indent="-342900">
              <a:buAutoNum type="arabicPeriod"/>
            </a:pPr>
            <a:r>
              <a:rPr lang="en-US" sz="1600" dirty="0">
                <a:latin typeface="Arial" panose="020B0604020202020204" pitchFamily="34" charset="0"/>
              </a:rPr>
              <a:t>Explain about </a:t>
            </a:r>
            <a:r>
              <a:rPr lang="en-US" sz="1600" dirty="0">
                <a:latin typeface="Poppins"/>
                <a:cs typeface="Poppins"/>
              </a:rPr>
              <a:t>Ensemble Learning</a:t>
            </a:r>
            <a:r>
              <a:rPr lang="en-US" sz="1600" dirty="0">
                <a:latin typeface="Arial" panose="020B0604020202020204" pitchFamily="34" charset="0"/>
              </a:rPr>
              <a:t>.</a:t>
            </a:r>
            <a:endParaRPr lang="zh-CN" altLang="en-US"/>
          </a:p>
          <a:p>
            <a:pPr marL="342900" indent="-342900">
              <a:buAutoNum type="arabicPeriod"/>
            </a:pPr>
            <a:r>
              <a:rPr lang="en-US" sz="1600" dirty="0">
                <a:latin typeface="Arial" panose="020B0604020202020204" pitchFamily="34" charset="0"/>
              </a:rPr>
              <a:t>Demonstrate Types of </a:t>
            </a:r>
            <a:r>
              <a:rPr lang="en-US" sz="1600" dirty="0">
                <a:latin typeface="Poppins"/>
                <a:cs typeface="Poppins"/>
              </a:rPr>
              <a:t>Ensemble Learning</a:t>
            </a:r>
            <a:r>
              <a:rPr lang="en-US" sz="1600" dirty="0">
                <a:latin typeface="Arial" panose="020B0604020202020204" pitchFamily="34" charset="0"/>
              </a:rPr>
              <a:t>.</a:t>
            </a:r>
          </a:p>
          <a:p>
            <a:pPr marL="342900" indent="-342900">
              <a:buAutoNum type="arabicPeriod"/>
            </a:pPr>
            <a:r>
              <a:rPr lang="en-US" sz="1600" dirty="0">
                <a:latin typeface="Arial" panose="020B0604020202020204" pitchFamily="34" charset="0"/>
              </a:rPr>
              <a:t>Analyze </a:t>
            </a:r>
            <a:r>
              <a:rPr lang="en-IN" sz="1600" dirty="0"/>
              <a:t>Bagging, Boosting, Stacking and make predictions.</a:t>
            </a:r>
            <a:endParaRPr lang="en-US" sz="16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595"/>
                                        </p:tgtEl>
                                        <p:attrNameLst>
                                          <p:attrName>style.visibility</p:attrName>
                                        </p:attrNameLst>
                                      </p:cBhvr>
                                      <p:to>
                                        <p:strVal val="visible"/>
                                      </p:to>
                                    </p:set>
                                    <p:animEffect transition="in" filter="fade">
                                      <p:cBhvr>
                                        <p:cTn id="7" dur="500"/>
                                        <p:tgtEl>
                                          <p:spTgt spid="10485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7155"/>
                                        </p:tgtEl>
                                        <p:attrNameLst>
                                          <p:attrName>style.visibility</p:attrName>
                                        </p:attrNameLst>
                                      </p:cBhvr>
                                      <p:to>
                                        <p:strVal val="visible"/>
                                      </p:to>
                                    </p:set>
                                    <p:animEffect transition="in" filter="fade">
                                      <p:cBhvr>
                                        <p:cTn id="12" dur="500"/>
                                        <p:tgtEl>
                                          <p:spTgt spid="20971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8596"/>
                                        </p:tgtEl>
                                        <p:attrNameLst>
                                          <p:attrName>style.visibility</p:attrName>
                                        </p:attrNameLst>
                                      </p:cBhvr>
                                      <p:to>
                                        <p:strVal val="visible"/>
                                      </p:to>
                                    </p:set>
                                    <p:animEffect transition="in" filter="fade">
                                      <p:cBhvr>
                                        <p:cTn id="15" dur="500"/>
                                        <p:tgtEl>
                                          <p:spTgt spid="104859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48597"/>
                                        </p:tgtEl>
                                        <p:attrNameLst>
                                          <p:attrName>style.visibility</p:attrName>
                                        </p:attrNameLst>
                                      </p:cBhvr>
                                      <p:to>
                                        <p:strVal val="visible"/>
                                      </p:to>
                                    </p:set>
                                    <p:animEffect transition="in" filter="fade">
                                      <p:cBhvr>
                                        <p:cTn id="20" dur="500"/>
                                        <p:tgtEl>
                                          <p:spTgt spid="104859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48598"/>
                                        </p:tgtEl>
                                        <p:attrNameLst>
                                          <p:attrName>style.visibility</p:attrName>
                                        </p:attrNameLst>
                                      </p:cBhvr>
                                      <p:to>
                                        <p:strVal val="visible"/>
                                      </p:to>
                                    </p:set>
                                    <p:animEffect transition="in" filter="fade">
                                      <p:cBhvr>
                                        <p:cTn id="25" dur="500"/>
                                        <p:tgtEl>
                                          <p:spTgt spid="1048598"/>
                                        </p:tgtEl>
                                      </p:cBhvr>
                                    </p:animEffect>
                                  </p:childTnLst>
                                </p:cTn>
                              </p:par>
                              <p:par>
                                <p:cTn id="26" presetID="10" presetClass="entr" presetSubtype="0" fill="hold" nodeType="withEffect">
                                  <p:stCondLst>
                                    <p:cond delay="0"/>
                                  </p:stCondLst>
                                  <p:childTnLst>
                                    <p:set>
                                      <p:cBhvr>
                                        <p:cTn id="27" dur="1" fill="hold">
                                          <p:stCondLst>
                                            <p:cond delay="0"/>
                                          </p:stCondLst>
                                        </p:cTn>
                                        <p:tgtEl>
                                          <p:spTgt spid="2097156"/>
                                        </p:tgtEl>
                                        <p:attrNameLst>
                                          <p:attrName>style.visibility</p:attrName>
                                        </p:attrNameLst>
                                      </p:cBhvr>
                                      <p:to>
                                        <p:strVal val="visible"/>
                                      </p:to>
                                    </p:set>
                                    <p:animEffect transition="in" filter="fade">
                                      <p:cBhvr>
                                        <p:cTn id="28" dur="500"/>
                                        <p:tgtEl>
                                          <p:spTgt spid="209715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48599"/>
                                        </p:tgtEl>
                                        <p:attrNameLst>
                                          <p:attrName>style.visibility</p:attrName>
                                        </p:attrNameLst>
                                      </p:cBhvr>
                                      <p:to>
                                        <p:strVal val="visible"/>
                                      </p:to>
                                    </p:set>
                                    <p:animEffect transition="in" filter="fade">
                                      <p:cBhvr>
                                        <p:cTn id="33" dur="500"/>
                                        <p:tgtEl>
                                          <p:spTgt spid="104859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48600"/>
                                        </p:tgtEl>
                                        <p:attrNameLst>
                                          <p:attrName>style.visibility</p:attrName>
                                        </p:attrNameLst>
                                      </p:cBhvr>
                                      <p:to>
                                        <p:strVal val="visible"/>
                                      </p:to>
                                    </p:set>
                                    <p:animEffect transition="in" filter="fade">
                                      <p:cBhvr>
                                        <p:cTn id="38" dur="500"/>
                                        <p:tgtEl>
                                          <p:spTgt spid="1048600"/>
                                        </p:tgtEl>
                                      </p:cBhvr>
                                    </p:animEffect>
                                  </p:childTnLst>
                                </p:cTn>
                              </p:par>
                              <p:par>
                                <p:cTn id="39" presetID="10" presetClass="entr" presetSubtype="0" fill="hold" nodeType="withEffect">
                                  <p:stCondLst>
                                    <p:cond delay="0"/>
                                  </p:stCondLst>
                                  <p:childTnLst>
                                    <p:set>
                                      <p:cBhvr>
                                        <p:cTn id="40" dur="1" fill="hold">
                                          <p:stCondLst>
                                            <p:cond delay="0"/>
                                          </p:stCondLst>
                                        </p:cTn>
                                        <p:tgtEl>
                                          <p:spTgt spid="2097157"/>
                                        </p:tgtEl>
                                        <p:attrNameLst>
                                          <p:attrName>style.visibility</p:attrName>
                                        </p:attrNameLst>
                                      </p:cBhvr>
                                      <p:to>
                                        <p:strVal val="visible"/>
                                      </p:to>
                                    </p:set>
                                    <p:animEffect transition="in" filter="fade">
                                      <p:cBhvr>
                                        <p:cTn id="41" dur="500"/>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animBg="1"/>
      <p:bldP spid="1048596" grpId="0" animBg="1"/>
      <p:bldP spid="1048597" grpId="0" animBg="1"/>
      <p:bldP spid="1048598" grpId="0" animBg="1"/>
      <p:bldP spid="1048599" grpId="0" animBg="1"/>
      <p:bldP spid="104860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Slide Number Placeholder 3"/>
          <p:cNvSpPr>
            <a:spLocks noGrp="1"/>
          </p:cNvSpPr>
          <p:nvPr>
            <p:ph type="sldNum" sz="quarter" idx="12"/>
          </p:nvPr>
        </p:nvSpPr>
        <p:spPr/>
        <p:txBody>
          <a:bodyPr/>
          <a:lstStyle/>
          <a:p>
            <a:fld id="{CBABCCC1-BF11-4F37-963E-1BCD5B23FD72}" type="slidenum">
              <a:rPr lang="en-IN" smtClean="0"/>
              <a:t>20</a:t>
            </a:fld>
            <a:endParaRPr lang="en-IN"/>
          </a:p>
        </p:txBody>
      </p:sp>
      <p:sp>
        <p:nvSpPr>
          <p:cNvPr id="1048648" name="Slide Number Placeholder 3"/>
          <p:cNvSpPr txBox="1"/>
          <p:nvPr/>
        </p:nvSpPr>
        <p:spPr>
          <a:xfrm>
            <a:off x="5690490" y="6291139"/>
            <a:ext cx="811019" cy="503578"/>
          </a:xfrm>
          <a:prstGeom prst="rect">
            <a:avLst/>
          </a:prstGeom>
        </p:spPr>
        <p:txBody>
          <a:bodyPr vert="horz" lIns="91440" tIns="45720" rIns="91440" bIns="45720" rtlCol="0" anchor="t"/>
          <a:lstStyle>
            <a:defPPr>
              <a:defRPr lang="en-US"/>
            </a:defPPr>
            <a:lvl1pPr marL="0" algn="ctr" defTabSz="457200" rtl="0" eaLnBrk="1" latinLnBrk="0" hangingPunct="1">
              <a:defRPr sz="2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BABCCC1-BF11-4F37-963E-1BCD5B23FD72}" type="slidenum">
              <a:rPr lang="en-IN" smtClean="0"/>
              <a:t>20</a:t>
            </a:fld>
            <a:endParaRPr lang="en-IN"/>
          </a:p>
        </p:txBody>
      </p:sp>
      <p:sp>
        <p:nvSpPr>
          <p:cNvPr id="1048649"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Poppins" panose="00000500000000000000" pitchFamily="2" charset="0"/>
                <a:cs typeface="Poppins" panose="00000500000000000000" pitchFamily="2" charset="0"/>
              </a:rPr>
              <a:t>Self-Assessment Questions</a:t>
            </a:r>
            <a:endParaRPr lang="en-US" sz="2000">
              <a:solidFill>
                <a:schemeClr val="bg1"/>
              </a:solidFill>
              <a:latin typeface="Poppins" panose="00000500000000000000" pitchFamily="2" charset="0"/>
              <a:cs typeface="Poppins" panose="00000500000000000000" pitchFamily="2" charset="0"/>
            </a:endParaRPr>
          </a:p>
        </p:txBody>
      </p:sp>
      <p:sp>
        <p:nvSpPr>
          <p:cNvPr id="1048650" name="Google Shape;502;p17"/>
          <p:cNvSpPr/>
          <p:nvPr/>
        </p:nvSpPr>
        <p:spPr>
          <a:xfrm>
            <a:off x="1009895" y="1267661"/>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lvl="0" indent="0">
              <a:buNone/>
            </a:pPr>
            <a:r>
              <a:rPr lang="en-US" sz="2000" dirty="0">
                <a:solidFill>
                  <a:schemeClr val="bg1"/>
                </a:solidFill>
                <a:latin typeface="Poppins" panose="00000500000000000000" pitchFamily="2" charset="0"/>
                <a:ea typeface="Calibri"/>
                <a:cs typeface="Poppins" panose="00000500000000000000" pitchFamily="2" charset="0"/>
                <a:sym typeface="Calibri"/>
              </a:rPr>
              <a:t>3. Which method is used to reduce errors in data prediction</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048651" name="Rounded Rectangle 17"/>
          <p:cNvSpPr/>
          <p:nvPr/>
        </p:nvSpPr>
        <p:spPr>
          <a:xfrm>
            <a:off x="1026828" y="1977905"/>
            <a:ext cx="2792137" cy="150252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Bagging</a:t>
            </a:r>
            <a:endParaRPr lang="zh-CN" altLang="en-US"/>
          </a:p>
          <a:p>
            <a:pPr marL="342900" indent="-342900">
              <a:lnSpc>
                <a:spcPct val="150000"/>
              </a:lnSpc>
              <a:buAutoNum type="alphaLcParenBoth"/>
            </a:pPr>
            <a:r>
              <a:rPr lang="en-US" sz="1600" dirty="0">
                <a:latin typeface="Arial" panose="020B0604020202020204" pitchFamily="34" charset="0"/>
              </a:rPr>
              <a:t>Boosting</a:t>
            </a:r>
            <a:endParaRPr lang="zh-CN" altLang="en-US"/>
          </a:p>
          <a:p>
            <a:pPr marL="342900" indent="-342900">
              <a:lnSpc>
                <a:spcPct val="150000"/>
              </a:lnSpc>
              <a:buAutoNum type="alphaLcParenBoth"/>
            </a:pPr>
            <a:r>
              <a:rPr lang="en-US" sz="1600" dirty="0">
                <a:latin typeface="Arial" panose="020B0604020202020204" pitchFamily="34" charset="0"/>
              </a:rPr>
              <a:t>Stacking</a:t>
            </a:r>
            <a:endParaRPr lang="zh-CN" altLang="en-US"/>
          </a:p>
          <a:p>
            <a:pPr marL="342900" indent="-342900">
              <a:lnSpc>
                <a:spcPct val="150000"/>
              </a:lnSpc>
              <a:buAutoNum type="alphaLcParenBoth"/>
            </a:pPr>
            <a:r>
              <a:rPr lang="en-US" sz="1600" dirty="0">
                <a:latin typeface="Arial" panose="020B0604020202020204" pitchFamily="34" charset="0"/>
              </a:rPr>
              <a:t>Blending</a:t>
            </a:r>
            <a:endParaRPr lang="zh-CN" altLang="en-US"/>
          </a:p>
        </p:txBody>
      </p:sp>
      <p:sp>
        <p:nvSpPr>
          <p:cNvPr id="1048652" name="Google Shape;502;p17"/>
          <p:cNvSpPr/>
          <p:nvPr/>
        </p:nvSpPr>
        <p:spPr>
          <a:xfrm>
            <a:off x="1009895" y="3547281"/>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lvl="0" indent="0">
              <a:buNone/>
            </a:pPr>
            <a:r>
              <a:rPr lang="en-US" sz="2000" dirty="0">
                <a:solidFill>
                  <a:schemeClr val="bg1"/>
                </a:solidFill>
                <a:latin typeface="Poppins" panose="00000500000000000000" pitchFamily="2" charset="0"/>
                <a:ea typeface="Calibri"/>
                <a:cs typeface="Poppins" panose="00000500000000000000" pitchFamily="2" charset="0"/>
                <a:sym typeface="Calibri"/>
              </a:rPr>
              <a:t>4. Example for Bagging is</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048653" name="Rounded Rectangle 17"/>
          <p:cNvSpPr/>
          <p:nvPr/>
        </p:nvSpPr>
        <p:spPr>
          <a:xfrm>
            <a:off x="1026828" y="4305223"/>
            <a:ext cx="2792137" cy="1655841"/>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dirty="0"/>
              <a:t>SVM</a:t>
            </a:r>
            <a:endParaRPr lang="zh-CN" altLang="en-US"/>
          </a:p>
          <a:p>
            <a:pPr marL="342900" indent="-342900">
              <a:lnSpc>
                <a:spcPct val="150000"/>
              </a:lnSpc>
              <a:buAutoNum type="alphaLcParenBoth"/>
            </a:pPr>
            <a:r>
              <a:rPr lang="en-US" dirty="0"/>
              <a:t>Random Forest</a:t>
            </a:r>
            <a:endParaRPr lang="zh-CN" altLang="en-US"/>
          </a:p>
          <a:p>
            <a:pPr marL="342900" indent="-342900">
              <a:lnSpc>
                <a:spcPct val="150000"/>
              </a:lnSpc>
              <a:buAutoNum type="alphaLcParenBoth"/>
            </a:pPr>
            <a:r>
              <a:rPr lang="en-US" dirty="0"/>
              <a:t>Regression</a:t>
            </a:r>
            <a:endParaRPr lang="zh-CN" altLang="en-US"/>
          </a:p>
          <a:p>
            <a:pPr marL="342900" indent="-342900">
              <a:lnSpc>
                <a:spcPct val="150000"/>
              </a:lnSpc>
              <a:buAutoNum type="alphaLcParenBoth"/>
            </a:pPr>
            <a:r>
              <a:rPr lang="en-US" dirty="0"/>
              <a:t>None of the above</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49"/>
                                        </p:tgtEl>
                                        <p:attrNameLst>
                                          <p:attrName>style.visibility</p:attrName>
                                        </p:attrNameLst>
                                      </p:cBhvr>
                                      <p:to>
                                        <p:strVal val="visible"/>
                                      </p:to>
                                    </p:set>
                                    <p:animEffect transition="in" filter="fade">
                                      <p:cBhvr>
                                        <p:cTn id="7" dur="500"/>
                                        <p:tgtEl>
                                          <p:spTgt spid="10486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651"/>
                                        </p:tgtEl>
                                        <p:attrNameLst>
                                          <p:attrName>style.visibility</p:attrName>
                                        </p:attrNameLst>
                                      </p:cBhvr>
                                      <p:to>
                                        <p:strVal val="visible"/>
                                      </p:to>
                                    </p:set>
                                    <p:animEffect transition="in" filter="wipe(up)">
                                      <p:cBhvr>
                                        <p:cTn id="12" dur="500"/>
                                        <p:tgtEl>
                                          <p:spTgt spid="10486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8653"/>
                                        </p:tgtEl>
                                        <p:attrNameLst>
                                          <p:attrName>style.visibility</p:attrName>
                                        </p:attrNameLst>
                                      </p:cBhvr>
                                      <p:to>
                                        <p:strVal val="visible"/>
                                      </p:to>
                                    </p:set>
                                    <p:animEffect transition="in" filter="wipe(up)">
                                      <p:cBhvr>
                                        <p:cTn id="17" dur="500"/>
                                        <p:tgtEl>
                                          <p:spTgt spid="10486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48650"/>
                                        </p:tgtEl>
                                        <p:attrNameLst>
                                          <p:attrName>style.visibility</p:attrName>
                                        </p:attrNameLst>
                                      </p:cBhvr>
                                      <p:to>
                                        <p:strVal val="visible"/>
                                      </p:to>
                                    </p:set>
                                    <p:animEffect transition="in" filter="wipe(up)">
                                      <p:cBhvr>
                                        <p:cTn id="22" dur="500"/>
                                        <p:tgtEl>
                                          <p:spTgt spid="10486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652"/>
                                        </p:tgtEl>
                                        <p:attrNameLst>
                                          <p:attrName>style.visibility</p:attrName>
                                        </p:attrNameLst>
                                      </p:cBhvr>
                                      <p:to>
                                        <p:strVal val="visible"/>
                                      </p:to>
                                    </p:set>
                                    <p:animEffect transition="in" filter="fade">
                                      <p:cBhvr>
                                        <p:cTn id="27" dur="500"/>
                                        <p:tgtEl>
                                          <p:spTgt spid="1048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animBg="1"/>
      <p:bldP spid="1048650" grpId="0" animBg="1"/>
      <p:bldP spid="1048651" grpId="0" animBg="1"/>
      <p:bldP spid="1048652" grpId="0" animBg="1"/>
      <p:bldP spid="10486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Slide Number Placeholder 3"/>
          <p:cNvSpPr>
            <a:spLocks noGrp="1"/>
          </p:cNvSpPr>
          <p:nvPr>
            <p:ph type="sldNum" sz="quarter" idx="12"/>
          </p:nvPr>
        </p:nvSpPr>
        <p:spPr/>
        <p:txBody>
          <a:bodyPr/>
          <a:lstStyle/>
          <a:p>
            <a:fld id="{CBABCCC1-BF11-4F37-963E-1BCD5B23FD72}" type="slidenum">
              <a:rPr lang="en-IN" smtClean="0"/>
              <a:t>21</a:t>
            </a:fld>
            <a:endParaRPr lang="en-IN"/>
          </a:p>
        </p:txBody>
      </p:sp>
      <p:sp>
        <p:nvSpPr>
          <p:cNvPr id="1048655" name="Slide Number Placeholder 3"/>
          <p:cNvSpPr txBox="1"/>
          <p:nvPr/>
        </p:nvSpPr>
        <p:spPr>
          <a:xfrm>
            <a:off x="5690490" y="6291139"/>
            <a:ext cx="811019" cy="503578"/>
          </a:xfrm>
          <a:prstGeom prst="rect">
            <a:avLst/>
          </a:prstGeom>
        </p:spPr>
        <p:txBody>
          <a:bodyPr vert="horz" lIns="91440" tIns="45720" rIns="91440" bIns="45720" rtlCol="0" anchor="t"/>
          <a:lstStyle>
            <a:defPPr>
              <a:defRPr lang="en-US"/>
            </a:defPPr>
            <a:lvl1pPr marL="0" algn="ctr" defTabSz="457200" rtl="0" eaLnBrk="1" latinLnBrk="0" hangingPunct="1">
              <a:defRPr sz="2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BABCCC1-BF11-4F37-963E-1BCD5B23FD72}" type="slidenum">
              <a:rPr lang="en-IN" smtClean="0"/>
              <a:t>21</a:t>
            </a:fld>
            <a:endParaRPr lang="en-IN"/>
          </a:p>
        </p:txBody>
      </p:sp>
      <p:sp>
        <p:nvSpPr>
          <p:cNvPr id="1048656" name="Rounded Rectangle 5"/>
          <p:cNvSpPr/>
          <p:nvPr/>
        </p:nvSpPr>
        <p:spPr>
          <a:xfrm>
            <a:off x="4874771" y="1861647"/>
            <a:ext cx="2373191" cy="51848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THANK YOU</a:t>
            </a:r>
            <a:endParaRPr lang="en-US" sz="2400">
              <a:solidFill>
                <a:schemeClr val="bg1"/>
              </a:solidFill>
              <a:latin typeface="Poppins" pitchFamily="2" charset="77"/>
              <a:cs typeface="Poppins" pitchFamily="2" charset="77"/>
            </a:endParaRPr>
          </a:p>
        </p:txBody>
      </p:sp>
      <p:sp>
        <p:nvSpPr>
          <p:cNvPr id="1048657" name="Rounded Rectangle 6"/>
          <p:cNvSpPr/>
          <p:nvPr/>
        </p:nvSpPr>
        <p:spPr>
          <a:xfrm>
            <a:off x="4908390" y="4585447"/>
            <a:ext cx="2305955" cy="49760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OUR TEAM</a:t>
            </a:r>
            <a:endParaRPr lang="en-US" sz="2400">
              <a:solidFill>
                <a:schemeClr val="bg1"/>
              </a:solidFill>
              <a:latin typeface="Poppins" pitchFamily="2" charset="77"/>
              <a:cs typeface="Poppins" pitchFamily="2" charset="77"/>
            </a:endParaRPr>
          </a:p>
        </p:txBody>
      </p:sp>
      <p:pic>
        <p:nvPicPr>
          <p:cNvPr id="2097170" name="Picture 7"/>
          <p:cNvPicPr>
            <a:picLocks noChangeAspect="1"/>
          </p:cNvPicPr>
          <p:nvPr/>
        </p:nvPicPr>
        <p:blipFill>
          <a:blip r:embed="rId2"/>
          <a:stretch>
            <a:fillRect/>
          </a:stretch>
        </p:blipFill>
        <p:spPr>
          <a:xfrm>
            <a:off x="4910136" y="2620120"/>
            <a:ext cx="2371725" cy="15144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normAutofit fontScale="90000"/>
          </a:bodyPr>
          <a:lstStyle/>
          <a:p>
            <a:br>
              <a:rPr lang="en-US" b="1" cap="none" dirty="0">
                <a:latin typeface="Times New Roman"/>
                <a:cs typeface="Times New Roman"/>
              </a:rPr>
            </a:br>
            <a:r>
              <a:rPr lang="en-US" b="1" cap="none" dirty="0">
                <a:latin typeface="Times New Roman"/>
                <a:cs typeface="Times New Roman"/>
              </a:rPr>
              <a:t>What is </a:t>
            </a: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Ensemble Learning</a:t>
            </a: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b="1" cap="none" dirty="0"/>
          </a:p>
        </p:txBody>
      </p:sp>
      <p:sp>
        <p:nvSpPr>
          <p:cNvPr id="1048602" name="Content Placeholder 2"/>
          <p:cNvSpPr>
            <a:spLocks noGrp="1"/>
          </p:cNvSpPr>
          <p:nvPr>
            <p:ph idx="1"/>
          </p:nvPr>
        </p:nvSpPr>
        <p:spPr>
          <a:xfrm>
            <a:off x="1451579" y="2015731"/>
            <a:ext cx="9746508" cy="4037749"/>
          </a:xfrm>
        </p:spPr>
        <p:txBody>
          <a:bodyPr>
            <a:normAutofit fontScale="25000" lnSpcReduction="20000"/>
          </a:bodyPr>
          <a:lstStyle/>
          <a:p>
            <a:pPr algn="just"/>
            <a:r>
              <a:rPr lang="en-US" sz="8800" b="0" i="0" dirty="0">
                <a:solidFill>
                  <a:srgbClr val="4D5156"/>
                </a:solidFill>
                <a:effectLst/>
                <a:latin typeface="Times New Roman" panose="02020603050405020304" pitchFamily="18" charset="0"/>
                <a:cs typeface="Times New Roman" panose="02020603050405020304" pitchFamily="18" charset="0"/>
              </a:rPr>
              <a:t>An ensemble method is </a:t>
            </a:r>
            <a:r>
              <a:rPr lang="en-US" sz="8800" b="0" i="0" dirty="0">
                <a:solidFill>
                  <a:srgbClr val="040C28"/>
                </a:solidFill>
                <a:effectLst/>
                <a:latin typeface="Times New Roman" panose="02020603050405020304" pitchFamily="18" charset="0"/>
                <a:cs typeface="Times New Roman" panose="02020603050405020304" pitchFamily="18" charset="0"/>
              </a:rPr>
              <a:t>a technique which uses multiple independent similar or different models/weak learners to derive an output or make some predictions</a:t>
            </a:r>
            <a:r>
              <a:rPr lang="en-US" sz="8800" b="0" i="0" dirty="0">
                <a:solidFill>
                  <a:srgbClr val="4D5156"/>
                </a:solidFill>
                <a:effectLst/>
                <a:latin typeface="Times New Roman" panose="020206030504050203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a:t>
            </a:r>
          </a:p>
          <a:p>
            <a:pPr algn="just"/>
            <a:r>
              <a:rPr lang="en-US" sz="8800" b="0" i="0" dirty="0">
                <a:solidFill>
                  <a:srgbClr val="202124"/>
                </a:solidFill>
                <a:effectLst/>
                <a:latin typeface="Times New Roman" panose="02020603050405020304" pitchFamily="18" charset="0"/>
                <a:cs typeface="Times New Roman" panose="02020603050405020304" pitchFamily="18" charset="0"/>
              </a:rPr>
              <a:t>The ensemble methods in machine learning </a:t>
            </a:r>
            <a:r>
              <a:rPr lang="en-US" sz="8800" b="0" i="0" dirty="0">
                <a:solidFill>
                  <a:srgbClr val="040C28"/>
                </a:solidFill>
                <a:effectLst/>
                <a:latin typeface="Times New Roman" panose="02020603050405020304" pitchFamily="18" charset="0"/>
                <a:cs typeface="Times New Roman" panose="02020603050405020304" pitchFamily="18" charset="0"/>
              </a:rPr>
              <a:t>combine the insights obtained from multiple learning models to facilitate accurate and improved decisions</a:t>
            </a:r>
            <a:r>
              <a:rPr lang="en-US" sz="8800" b="0" i="0" dirty="0">
                <a:solidFill>
                  <a:srgbClr val="202124"/>
                </a:solidFill>
                <a:effectLst/>
                <a:latin typeface="Times New Roman" panose="02020603050405020304" pitchFamily="18" charset="0"/>
                <a:cs typeface="Times New Roman" panose="02020603050405020304" pitchFamily="18" charset="0"/>
              </a:rPr>
              <a:t>.</a:t>
            </a:r>
            <a:endParaRPr lang="en-US" sz="9600" dirty="0">
              <a:latin typeface="Times New Roman" panose="02020603050405020304" pitchFamily="18" charset="0"/>
              <a:cs typeface="Times New Roman" panose="02020603050405020304" pitchFamily="18" charset="0"/>
            </a:endParaRPr>
          </a:p>
          <a:p>
            <a:r>
              <a:rPr lang="en-US" sz="8800" dirty="0">
                <a:solidFill>
                  <a:srgbClr val="4D5156"/>
                </a:solidFill>
                <a:latin typeface="Times New Roman" panose="02020603050405020304" pitchFamily="18" charset="0"/>
                <a:cs typeface="Times New Roman" panose="02020603050405020304" pitchFamily="18" charset="0"/>
              </a:rPr>
              <a:t>E</a:t>
            </a:r>
            <a:r>
              <a:rPr lang="en-US" sz="8800" b="0" i="0" dirty="0">
                <a:solidFill>
                  <a:srgbClr val="4D5156"/>
                </a:solidFill>
                <a:effectLst/>
                <a:latin typeface="Times New Roman" panose="02020603050405020304" pitchFamily="18" charset="0"/>
                <a:cs typeface="Times New Roman" panose="02020603050405020304" pitchFamily="18" charset="0"/>
              </a:rPr>
              <a:t>nsemble learning techniques is used to improve the accuracy, and performance of machine learning models.</a:t>
            </a:r>
          </a:p>
          <a:p>
            <a:r>
              <a:rPr lang="en-US" sz="9600" b="0" dirty="0">
                <a:solidFill>
                  <a:srgbClr val="292929"/>
                </a:solidFill>
                <a:effectLst/>
                <a:latin typeface="Times New Roman" panose="02020603050405020304" pitchFamily="18" charset="0"/>
                <a:cs typeface="Times New Roman" panose="02020603050405020304" pitchFamily="18" charset="0"/>
              </a:rPr>
              <a:t>An ensemble can also be built with a combination of different models like Decision Trees, Neural Networks, SVM, Linear regression etc.</a:t>
            </a:r>
          </a:p>
          <a:p>
            <a:r>
              <a:rPr lang="en-US" sz="8800" b="0" i="0" dirty="0">
                <a:solidFill>
                  <a:srgbClr val="080A13"/>
                </a:solidFill>
                <a:effectLst/>
                <a:latin typeface="Times New Roman" panose="02020603050405020304" pitchFamily="18" charset="0"/>
                <a:cs typeface="Times New Roman" panose="02020603050405020304" pitchFamily="18" charset="0"/>
              </a:rPr>
              <a:t>Ensemble learning combines the mapping functions learned by different classifiers to generate an aggregated mapping function. </a:t>
            </a:r>
            <a:endParaRPr lang="en-IN" sz="9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48603" name="Slide Number Placeholder 3"/>
          <p:cNvSpPr>
            <a:spLocks noGrp="1"/>
          </p:cNvSpPr>
          <p:nvPr>
            <p:ph type="sldNum" sz="quarter" idx="12"/>
          </p:nvPr>
        </p:nvSpPr>
        <p:spPr/>
        <p:txBody>
          <a:bodyPr/>
          <a:lstStyle/>
          <a:p>
            <a:fld id="{CBABCCC1-BF11-4F37-963E-1BCD5B23FD72}"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Ensemble Learning</a:t>
            </a:r>
            <a:endParaRPr lang="en-IN" b="1" cap="none" dirty="0"/>
          </a:p>
        </p:txBody>
      </p:sp>
      <p:sp>
        <p:nvSpPr>
          <p:cNvPr id="1048605" name="Slide Number Placeholder 3"/>
          <p:cNvSpPr>
            <a:spLocks noGrp="1"/>
          </p:cNvSpPr>
          <p:nvPr>
            <p:ph type="sldNum" sz="quarter" idx="12"/>
          </p:nvPr>
        </p:nvSpPr>
        <p:spPr/>
        <p:txBody>
          <a:bodyPr/>
          <a:lstStyle/>
          <a:p>
            <a:fld id="{CBABCCC1-BF11-4F37-963E-1BCD5B23FD72}" type="slidenum">
              <a:rPr lang="en-IN" smtClean="0"/>
              <a:t>4</a:t>
            </a:fld>
            <a:endParaRPr lang="en-IN"/>
          </a:p>
        </p:txBody>
      </p:sp>
      <p:pic>
        <p:nvPicPr>
          <p:cNvPr id="2097158" name="Picture 5" descr="Chart, line chart  Description automatically generated"/>
          <p:cNvPicPr>
            <a:picLocks noGrp="1" noChangeAspect="1"/>
          </p:cNvPicPr>
          <p:nvPr>
            <p:ph idx="1"/>
          </p:nvPr>
        </p:nvPicPr>
        <p:blipFill>
          <a:blip r:embed="rId2"/>
          <a:stretch>
            <a:fillRect/>
          </a:stretch>
        </p:blipFill>
        <p:spPr>
          <a:xfrm>
            <a:off x="1644742" y="2502586"/>
            <a:ext cx="3881415" cy="3054382"/>
          </a:xfrm>
        </p:spPr>
      </p:pic>
      <p:sp>
        <p:nvSpPr>
          <p:cNvPr id="1048606" name="TextBox 5"/>
          <p:cNvSpPr txBox="1"/>
          <p:nvPr/>
        </p:nvSpPr>
        <p:spPr>
          <a:xfrm>
            <a:off x="7542756" y="3064701"/>
            <a:ext cx="2743199" cy="954107"/>
          </a:xfrm>
          <a:prstGeom prst="rect">
            <a:avLst/>
          </a:prstGeom>
          <a:solidFill>
            <a:schemeClr val="bg1"/>
          </a:solidFill>
          <a:ln>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800" dirty="0">
                <a:solidFill>
                  <a:srgbClr val="00B050"/>
                </a:solidFill>
                <a:latin typeface="Times New Roman"/>
                <a:cs typeface="Calibri"/>
              </a:rPr>
              <a:t>Mean</a:t>
            </a:r>
            <a:endParaRPr lang="en-US" sz="2800" dirty="0">
              <a:solidFill>
                <a:srgbClr val="00B050"/>
              </a:solidFill>
              <a:latin typeface="Times New Roman"/>
              <a:cs typeface="Times New Roman"/>
            </a:endParaRPr>
          </a:p>
          <a:p>
            <a:pPr marL="285750" indent="-285750">
              <a:buFont typeface="Arial"/>
              <a:buChar char="•"/>
            </a:pPr>
            <a:r>
              <a:rPr lang="en-US" sz="2800" dirty="0">
                <a:solidFill>
                  <a:srgbClr val="00B050"/>
                </a:solidFill>
                <a:latin typeface="Times New Roman"/>
                <a:cs typeface="Calibri"/>
              </a:rPr>
              <a:t>Variance</a:t>
            </a:r>
          </a:p>
        </p:txBody>
      </p:sp>
      <p:pic>
        <p:nvPicPr>
          <p:cNvPr id="2097159" name="Picture 2" descr="What is ensemble learning? - TechTalks"/>
          <p:cNvPicPr>
            <a:picLocks noChangeAspect="1" noChangeArrowheads="1"/>
          </p:cNvPicPr>
          <p:nvPr/>
        </p:nvPicPr>
        <p:blipFill>
          <a:blip r:embed="rId3"/>
          <a:srcRect/>
          <a:stretch>
            <a:fillRect/>
          </a:stretch>
        </p:blipFill>
        <p:spPr bwMode="auto">
          <a:xfrm>
            <a:off x="0" y="1853754"/>
            <a:ext cx="12192000" cy="432175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IN" b="1" i="0" dirty="0">
                <a:solidFill>
                  <a:srgbClr val="141414"/>
                </a:solidFill>
                <a:effectLst/>
                <a:latin typeface="Source Sans Pro" panose="020B0503030403020204" pitchFamily="34" charset="0"/>
              </a:rPr>
              <a:t>Voting</a:t>
            </a:r>
            <a:br>
              <a:rPr lang="en-IN" b="1" i="0" dirty="0">
                <a:solidFill>
                  <a:srgbClr val="141414"/>
                </a:solidFill>
                <a:effectLst/>
                <a:latin typeface="Source Sans Pro" panose="020B0503030403020204" pitchFamily="34" charset="0"/>
              </a:rPr>
            </a:br>
            <a:endParaRPr lang="en-IN" dirty="0"/>
          </a:p>
        </p:txBody>
      </p:sp>
      <p:sp>
        <p:nvSpPr>
          <p:cNvPr id="1048608" name="Slide Number Placeholder 3"/>
          <p:cNvSpPr>
            <a:spLocks noGrp="1"/>
          </p:cNvSpPr>
          <p:nvPr>
            <p:ph type="sldNum" sz="quarter" idx="12"/>
          </p:nvPr>
        </p:nvSpPr>
        <p:spPr/>
        <p:txBody>
          <a:bodyPr/>
          <a:lstStyle/>
          <a:p>
            <a:fld id="{CBABCCC1-BF11-4F37-963E-1BCD5B23FD72}" type="slidenum">
              <a:rPr lang="en-IN" smtClean="0"/>
              <a:t>5</a:t>
            </a:fld>
            <a:endParaRPr lang="en-IN"/>
          </a:p>
        </p:txBody>
      </p:sp>
      <p:pic>
        <p:nvPicPr>
          <p:cNvPr id="2097160" name="Content Placeholder 5"/>
          <p:cNvPicPr>
            <a:picLocks noGrp="1" noChangeAspect="1"/>
          </p:cNvPicPr>
          <p:nvPr>
            <p:ph idx="1"/>
          </p:nvPr>
        </p:nvPicPr>
        <p:blipFill>
          <a:blip r:embed="rId2"/>
          <a:stretch>
            <a:fillRect/>
          </a:stretch>
        </p:blipFill>
        <p:spPr>
          <a:xfrm>
            <a:off x="1451580" y="1853754"/>
            <a:ext cx="9603274" cy="43350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r>
              <a:rPr lang="en-US" sz="2800" b="0" i="0" dirty="0">
                <a:solidFill>
                  <a:srgbClr val="292929"/>
                </a:solidFill>
                <a:effectLst/>
                <a:latin typeface="Times New Roman" panose="02020603050405020304" pitchFamily="18" charset="0"/>
                <a:cs typeface="Times New Roman" panose="02020603050405020304" pitchFamily="18" charset="0"/>
              </a:rPr>
              <a:t>So now, let’s compare it with a real-life example.</a:t>
            </a:r>
            <a:endParaRPr lang="en-IN" sz="2800" dirty="0">
              <a:latin typeface="Times New Roman" panose="02020603050405020304" pitchFamily="18" charset="0"/>
              <a:cs typeface="Times New Roman" panose="02020603050405020304" pitchFamily="18" charset="0"/>
            </a:endParaRPr>
          </a:p>
        </p:txBody>
      </p:sp>
      <p:sp>
        <p:nvSpPr>
          <p:cNvPr id="1048610" name="Slide Number Placeholder 3"/>
          <p:cNvSpPr>
            <a:spLocks noGrp="1"/>
          </p:cNvSpPr>
          <p:nvPr>
            <p:ph type="sldNum" sz="quarter" idx="12"/>
          </p:nvPr>
        </p:nvSpPr>
        <p:spPr/>
        <p:txBody>
          <a:bodyPr/>
          <a:lstStyle/>
          <a:p>
            <a:fld id="{CBABCCC1-BF11-4F37-963E-1BCD5B23FD72}" type="slidenum">
              <a:rPr lang="en-IN" smtClean="0"/>
              <a:t>6</a:t>
            </a:fld>
            <a:endParaRPr lang="en-IN"/>
          </a:p>
        </p:txBody>
      </p:sp>
      <p:pic>
        <p:nvPicPr>
          <p:cNvPr id="2097161" name="Picture 2"/>
          <p:cNvPicPr>
            <a:picLocks noGrp="1" noChangeAspect="1" noChangeArrowheads="1"/>
          </p:cNvPicPr>
          <p:nvPr>
            <p:ph idx="1"/>
          </p:nvPr>
        </p:nvPicPr>
        <p:blipFill>
          <a:blip r:embed="rId2"/>
          <a:srcRect/>
          <a:stretch>
            <a:fillRect/>
          </a:stretch>
        </p:blipFill>
        <p:spPr bwMode="auto">
          <a:xfrm>
            <a:off x="1451578" y="1853754"/>
            <a:ext cx="9603275" cy="419972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106017" y="804519"/>
            <a:ext cx="10948837" cy="1049235"/>
          </a:xfrm>
        </p:spPr>
        <p:txBody>
          <a:bodyPr/>
          <a:lstStyle/>
          <a:p>
            <a:r>
              <a:rPr lang="en-US" b="1" cap="none" dirty="0">
                <a:latin typeface="Times New Roman"/>
                <a:cs typeface="Times New Roman"/>
              </a:rPr>
              <a:t>Types of Ensemble Learning</a:t>
            </a:r>
            <a:endParaRPr lang="en-IN" dirty="0"/>
          </a:p>
        </p:txBody>
      </p:sp>
      <p:sp>
        <p:nvSpPr>
          <p:cNvPr id="1048612" name="Slide Number Placeholder 3"/>
          <p:cNvSpPr>
            <a:spLocks noGrp="1"/>
          </p:cNvSpPr>
          <p:nvPr>
            <p:ph type="sldNum" sz="quarter" idx="12"/>
          </p:nvPr>
        </p:nvSpPr>
        <p:spPr/>
        <p:txBody>
          <a:bodyPr/>
          <a:lstStyle/>
          <a:p>
            <a:fld id="{CBABCCC1-BF11-4F37-963E-1BCD5B23FD72}" type="slidenum">
              <a:rPr lang="en-IN" smtClean="0"/>
              <a:t>7</a:t>
            </a:fld>
            <a:endParaRPr lang="en-IN"/>
          </a:p>
        </p:txBody>
      </p:sp>
      <p:pic>
        <p:nvPicPr>
          <p:cNvPr id="2097162" name="Picture 2" descr="Ensemble Methods - Overview, Categories, Main Types"/>
          <p:cNvPicPr>
            <a:picLocks noChangeAspect="1" noChangeArrowheads="1"/>
          </p:cNvPicPr>
          <p:nvPr/>
        </p:nvPicPr>
        <p:blipFill>
          <a:blip r:embed="rId2"/>
          <a:srcRect/>
          <a:stretch>
            <a:fillRect/>
          </a:stretch>
        </p:blipFill>
        <p:spPr bwMode="auto">
          <a:xfrm>
            <a:off x="696205" y="2080591"/>
            <a:ext cx="8705850" cy="354209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cap="none" dirty="0">
                <a:latin typeface="Times New Roman"/>
                <a:cs typeface="Times New Roman"/>
              </a:rPr>
              <a:t>Bagging or Bootstrap</a:t>
            </a:r>
            <a:endParaRPr lang="en-IN" dirty="0"/>
          </a:p>
        </p:txBody>
      </p:sp>
      <p:sp>
        <p:nvSpPr>
          <p:cNvPr id="1048614" name="Content Placeholder 2"/>
          <p:cNvSpPr>
            <a:spLocks noGrp="1"/>
          </p:cNvSpPr>
          <p:nvPr>
            <p:ph idx="1"/>
          </p:nvPr>
        </p:nvSpPr>
        <p:spPr>
          <a:xfrm>
            <a:off x="1451579" y="2015732"/>
            <a:ext cx="9603275" cy="4037749"/>
          </a:xfrm>
        </p:spPr>
        <p:txBody>
          <a:bodyPr>
            <a:normAutofit fontScale="87500"/>
          </a:bodyPr>
          <a:lstStyle/>
          <a:p>
            <a:pPr algn="just"/>
            <a:r>
              <a:rPr lang="en-US" sz="2400" b="0" i="0" dirty="0">
                <a:solidFill>
                  <a:srgbClr val="202124"/>
                </a:solidFill>
                <a:effectLst/>
                <a:latin typeface="Times New Roman" panose="02020603050405020304" pitchFamily="18" charset="0"/>
                <a:cs typeface="Times New Roman" panose="02020603050405020304" pitchFamily="18" charset="0"/>
              </a:rPr>
              <a:t>Bagging, also known as bootstrap aggregation, is </a:t>
            </a:r>
            <a:r>
              <a:rPr lang="en-US" sz="2400" b="0" i="0" dirty="0">
                <a:solidFill>
                  <a:srgbClr val="040C28"/>
                </a:solidFill>
                <a:effectLst/>
                <a:latin typeface="Times New Roman" panose="02020603050405020304" pitchFamily="18" charset="0"/>
                <a:cs typeface="Times New Roman" panose="02020603050405020304" pitchFamily="18" charset="0"/>
              </a:rPr>
              <a:t>the ensemble learning method that is commonly used to improve th</a:t>
            </a:r>
            <a:r>
              <a:rPr lang="en-US" sz="2400" dirty="0">
                <a:solidFill>
                  <a:srgbClr val="040C28"/>
                </a:solidFill>
                <a:latin typeface="Times New Roman" panose="02020603050405020304" pitchFamily="18" charset="0"/>
                <a:cs typeface="Times New Roman" panose="02020603050405020304" pitchFamily="18" charset="0"/>
              </a:rPr>
              <a:t>e performance</a:t>
            </a:r>
            <a:r>
              <a:rPr lang="en-US" sz="2400" b="0" i="0" dirty="0">
                <a:solidFill>
                  <a:srgbClr val="040C28"/>
                </a:solidFill>
                <a:effectLst/>
                <a:latin typeface="Times New Roman" panose="02020603050405020304" pitchFamily="18" charset="0"/>
                <a:cs typeface="Times New Roman" panose="02020603050405020304" pitchFamily="18" charset="0"/>
              </a:rPr>
              <a:t> within a noisy dataset</a:t>
            </a:r>
            <a:r>
              <a:rPr lang="en-US" sz="2400" b="0" i="0" dirty="0">
                <a:solidFill>
                  <a:srgbClr val="202124"/>
                </a:solidFill>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en-US" sz="2400" b="0" i="0" dirty="0">
                <a:solidFill>
                  <a:srgbClr val="51565E"/>
                </a:solidFill>
                <a:effectLst/>
                <a:latin typeface="Times New Roman" panose="02020603050405020304" pitchFamily="18" charset="0"/>
                <a:cs typeface="Times New Roman" panose="02020603050405020304" pitchFamily="18" charset="0"/>
              </a:rPr>
              <a:t>Bagging of </a:t>
            </a:r>
            <a:r>
              <a:rPr lang="en-US" sz="2400" b="0" i="0">
                <a:solidFill>
                  <a:srgbClr val="51565E"/>
                </a:solidFill>
                <a:effectLst/>
                <a:latin typeface="Times New Roman" panose="02020603050405020304" pitchFamily="18" charset="0"/>
                <a:cs typeface="Times New Roman" panose="02020603050405020304" pitchFamily="18" charset="0"/>
              </a:rPr>
              <a:t>data is </a:t>
            </a:r>
            <a:r>
              <a:rPr lang="en-US" sz="2400" b="0" i="0" dirty="0">
                <a:solidFill>
                  <a:srgbClr val="51565E"/>
                </a:solidFill>
                <a:effectLst/>
                <a:latin typeface="Times New Roman" panose="02020603050405020304" pitchFamily="18" charset="0"/>
                <a:cs typeface="Times New Roman" panose="02020603050405020304" pitchFamily="18" charset="0"/>
              </a:rPr>
              <a:t>used for both regression and classification models</a:t>
            </a:r>
            <a:r>
              <a:rPr lang="en-US" sz="2800" dirty="0">
                <a:latin typeface="Times New Roman" panose="02020603050405020304" pitchFamily="18" charset="0"/>
                <a:cs typeface="Times New Roman" panose="02020603050405020304" pitchFamily="18" charset="0"/>
              </a:rPr>
              <a:t>.</a:t>
            </a:r>
          </a:p>
          <a:p>
            <a:pPr algn="just"/>
            <a:r>
              <a:rPr lang="en-US" sz="2400" b="0" i="0" dirty="0">
                <a:solidFill>
                  <a:srgbClr val="273239"/>
                </a:solidFill>
                <a:effectLst/>
                <a:latin typeface="Times New Roman" panose="02020603050405020304" pitchFamily="18" charset="0"/>
                <a:cs typeface="Times New Roman" panose="02020603050405020304" pitchFamily="18" charset="0"/>
              </a:rPr>
              <a:t> It is a homogeneous weak learners’ model that learns from each other independently in parallel and combines them for determining the model average.</a:t>
            </a:r>
            <a:endParaRPr lang="en-US" sz="2800" dirty="0">
              <a:latin typeface="Times New Roman" panose="02020603050405020304" pitchFamily="18" charset="0"/>
              <a:cs typeface="Times New Roman" panose="02020603050405020304" pitchFamily="18" charset="0"/>
            </a:endParaRPr>
          </a:p>
          <a:p>
            <a:pPr algn="just"/>
            <a:r>
              <a:rPr lang="en-US" sz="2400" b="0" i="0" dirty="0">
                <a:solidFill>
                  <a:srgbClr val="4D5156"/>
                </a:solidFill>
                <a:effectLst/>
                <a:latin typeface="Times New Roman" panose="02020603050405020304" pitchFamily="18" charset="0"/>
                <a:cs typeface="Times New Roman" panose="02020603050405020304" pitchFamily="18" charset="0"/>
              </a:rPr>
              <a:t>Bootstrapping is a sampling technique where samples are derived from the whole population (set).</a:t>
            </a:r>
          </a:p>
          <a:p>
            <a:pPr algn="just"/>
            <a:r>
              <a:rPr lang="en-US" sz="2400" b="0" i="0" dirty="0">
                <a:solidFill>
                  <a:srgbClr val="51565E"/>
                </a:solidFill>
                <a:effectLst/>
                <a:latin typeface="Times New Roman" panose="02020603050405020304" pitchFamily="18" charset="0"/>
                <a:cs typeface="Times New Roman" panose="02020603050405020304" pitchFamily="18" charset="0"/>
              </a:rPr>
              <a:t>It improves the model’s accuracy.</a:t>
            </a:r>
          </a:p>
          <a:p>
            <a:pPr algn="just"/>
            <a:endParaRPr lang="en-US" sz="2800" dirty="0">
              <a:latin typeface="Times New Roman"/>
              <a:cs typeface="Calibri"/>
            </a:endParaRPr>
          </a:p>
        </p:txBody>
      </p:sp>
      <p:sp>
        <p:nvSpPr>
          <p:cNvPr id="1048615" name="Slide Number Placeholder 3"/>
          <p:cNvSpPr>
            <a:spLocks noGrp="1"/>
          </p:cNvSpPr>
          <p:nvPr>
            <p:ph type="sldNum" sz="quarter" idx="12"/>
          </p:nvPr>
        </p:nvSpPr>
        <p:spPr/>
        <p:txBody>
          <a:bodyPr/>
          <a:lstStyle/>
          <a:p>
            <a:fld id="{CBABCCC1-BF11-4F37-963E-1BCD5B23FD72}"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cap="none" dirty="0">
                <a:latin typeface="Times New Roman"/>
                <a:cs typeface="Times New Roman"/>
              </a:rPr>
              <a:t>Bagging </a:t>
            </a:r>
            <a:endParaRPr lang="en-IN" dirty="0"/>
          </a:p>
        </p:txBody>
      </p:sp>
      <p:sp>
        <p:nvSpPr>
          <p:cNvPr id="1048617" name="Slide Number Placeholder 3"/>
          <p:cNvSpPr>
            <a:spLocks noGrp="1"/>
          </p:cNvSpPr>
          <p:nvPr>
            <p:ph type="sldNum" sz="quarter" idx="12"/>
          </p:nvPr>
        </p:nvSpPr>
        <p:spPr/>
        <p:txBody>
          <a:bodyPr/>
          <a:lstStyle/>
          <a:p>
            <a:fld id="{CBABCCC1-BF11-4F37-963E-1BCD5B23FD72}" type="slidenum">
              <a:rPr lang="en-IN" smtClean="0"/>
              <a:t>9</a:t>
            </a:fld>
            <a:endParaRPr lang="en-IN"/>
          </a:p>
        </p:txBody>
      </p:sp>
      <p:pic>
        <p:nvPicPr>
          <p:cNvPr id="2097163" name="Picture 2" descr="Bagging ensemble technique"/>
          <p:cNvPicPr>
            <a:picLocks noGrp="1" noChangeAspect="1" noChangeArrowheads="1"/>
          </p:cNvPicPr>
          <p:nvPr>
            <p:ph idx="1"/>
          </p:nvPr>
        </p:nvPicPr>
        <p:blipFill>
          <a:blip r:embed="rId2"/>
          <a:srcRect/>
          <a:stretch>
            <a:fillRect/>
          </a:stretch>
        </p:blipFill>
        <p:spPr bwMode="auto">
          <a:xfrm>
            <a:off x="1451579" y="1853754"/>
            <a:ext cx="9603275" cy="4199727"/>
          </a:xfrm>
          <a:prstGeom prst="rect">
            <a:avLst/>
          </a:prstGeom>
          <a:noFill/>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714</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Barlow Condensed</vt:lpstr>
      <vt:lpstr>Calibri</vt:lpstr>
      <vt:lpstr>Georgia</vt:lpstr>
      <vt:lpstr>Gill Sans MT</vt:lpstr>
      <vt:lpstr>Poppins</vt:lpstr>
      <vt:lpstr>Source Sans Pro</vt:lpstr>
      <vt:lpstr>Times New Roman</vt:lpstr>
      <vt:lpstr>Gallery</vt:lpstr>
      <vt:lpstr>PowerPoint Presentation</vt:lpstr>
      <vt:lpstr>PowerPoint Presentation</vt:lpstr>
      <vt:lpstr> What is Ensemble Learning </vt:lpstr>
      <vt:lpstr>Ensemble Learning</vt:lpstr>
      <vt:lpstr>Voting </vt:lpstr>
      <vt:lpstr>So now, let’s compare it with a real-life example.</vt:lpstr>
      <vt:lpstr>Types of Ensemble Learning</vt:lpstr>
      <vt:lpstr>Bagging or Bootstrap</vt:lpstr>
      <vt:lpstr>Bagging </vt:lpstr>
      <vt:lpstr>Bagging or Bootstrap</vt:lpstr>
      <vt:lpstr>Bagging and Boosting</vt:lpstr>
      <vt:lpstr>Boosting</vt:lpstr>
      <vt:lpstr>BOOSTING</vt:lpstr>
      <vt:lpstr>ADAPTIVE BOOSTING (ADABOOST):  This is an ensemble of algorithms, where we build models on the top of several weak learners .</vt:lpstr>
      <vt:lpstr>Stacking</vt:lpstr>
      <vt:lpstr>Stacking</vt:lpstr>
      <vt:lpstr>Stacking</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mukkapati</dc:creator>
  <cp:lastModifiedBy>RATHIKINDI CHARAN TEJA</cp:lastModifiedBy>
  <cp:revision>5</cp:revision>
  <dcterms:created xsi:type="dcterms:W3CDTF">2023-05-03T19:06:23Z</dcterms:created>
  <dcterms:modified xsi:type="dcterms:W3CDTF">2024-11-26T12:26:27Z</dcterms:modified>
</cp:coreProperties>
</file>