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handoutMasterIdLst>
    <p:handoutMasterId r:id="rId18"/>
  </p:handoutMasterIdLst>
  <p:sldIdLst>
    <p:sldId id="256" r:id="rId2"/>
    <p:sldId id="300" r:id="rId3"/>
    <p:sldId id="258" r:id="rId4"/>
    <p:sldId id="513" r:id="rId5"/>
    <p:sldId id="288" r:id="rId6"/>
    <p:sldId id="539" r:id="rId7"/>
    <p:sldId id="530" r:id="rId8"/>
    <p:sldId id="305" r:id="rId9"/>
    <p:sldId id="520" r:id="rId10"/>
    <p:sldId id="540" r:id="rId11"/>
    <p:sldId id="541" r:id="rId12"/>
    <p:sldId id="542" r:id="rId13"/>
    <p:sldId id="535" r:id="rId14"/>
    <p:sldId id="419" r:id="rId15"/>
    <p:sldId id="28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19-07-2023</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19-07-2023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10390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mattmazur.com/2015/03/17/a-step-by-step-backpropagation-example/" TargetMode="External"/><Relationship Id="rId2" Type="http://schemas.openxmlformats.org/officeDocument/2006/relationships/hyperlink" Target="https://www.guru99.com/backpropogation-neural-network.html" TargetMode="External"/><Relationship Id="rId1" Type="http://schemas.openxmlformats.org/officeDocument/2006/relationships/slideLayout" Target="../slideLayouts/slideLayout2.xml"/><Relationship Id="rId4" Type="http://schemas.openxmlformats.org/officeDocument/2006/relationships/hyperlink" Target="http://neuralnetworksanddeeplearning.com/chap2.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Backpropagation" TargetMode="External"/><Relationship Id="rId3" Type="http://schemas.openxmlformats.org/officeDocument/2006/relationships/hyperlink" Target="https://en.wikipedia.org/wiki/Artificial_neural_network" TargetMode="External"/><Relationship Id="rId7" Type="http://schemas.openxmlformats.org/officeDocument/2006/relationships/hyperlink" Target="https://en.wikipedia.org/wiki/Supervised_learning" TargetMode="External"/><Relationship Id="rId2" Type="http://schemas.openxmlformats.org/officeDocument/2006/relationships/hyperlink" Target="https://en.wikipedia.org/wiki/Feedforward_neural_network" TargetMode="External"/><Relationship Id="rId1" Type="http://schemas.openxmlformats.org/officeDocument/2006/relationships/slideLayout" Target="../slideLayouts/slideLayout2.xml"/><Relationship Id="rId6" Type="http://schemas.openxmlformats.org/officeDocument/2006/relationships/hyperlink" Target="https://en.wikipedia.org/wiki/Chain_rule" TargetMode="External"/><Relationship Id="rId11" Type="http://schemas.openxmlformats.org/officeDocument/2006/relationships/hyperlink" Target="https://en.wikipedia.org/wiki/Linear_separability" TargetMode="External"/><Relationship Id="rId5" Type="http://schemas.openxmlformats.org/officeDocument/2006/relationships/hyperlink" Target="https://en.wikipedia.org/wiki/Activation_function" TargetMode="External"/><Relationship Id="rId10" Type="http://schemas.openxmlformats.org/officeDocument/2006/relationships/hyperlink" Target="https://en.wikipedia.org/wiki/Perceptron" TargetMode="External"/><Relationship Id="rId4" Type="http://schemas.openxmlformats.org/officeDocument/2006/relationships/hyperlink" Target="https://en.wikipedia.org/wiki/Layer_(deep_learning)" TargetMode="External"/><Relationship Id="rId9" Type="http://schemas.openxmlformats.org/officeDocument/2006/relationships/hyperlink" Target="https://en.wikipedia.org/wiki/Automatic_differentiation"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9B8D-BF65-4ADD-F76F-77EA72FFCB8F}"/>
              </a:ext>
            </a:extLst>
          </p:cNvPr>
          <p:cNvSpPr>
            <a:spLocks noGrp="1"/>
          </p:cNvSpPr>
          <p:nvPr>
            <p:ph type="ctrTitle"/>
          </p:nvPr>
        </p:nvSpPr>
        <p:spPr>
          <a:xfrm>
            <a:off x="2417779" y="2265680"/>
            <a:ext cx="8637073" cy="1078049"/>
          </a:xfrm>
        </p:spPr>
        <p:txBody>
          <a:bodyPr>
            <a:normAutofit/>
          </a:bodyPr>
          <a:lstStyle/>
          <a:p>
            <a:pPr algn="ctr"/>
            <a:r>
              <a:rPr lang="en-US" sz="2800" b="0" i="0" u="none" strike="noStrike" dirty="0">
                <a:effectLst/>
                <a:latin typeface="Times New Roman" panose="02020603050405020304" pitchFamily="18" charset="0"/>
                <a:cs typeface="Times New Roman" panose="02020603050405020304" pitchFamily="18" charset="0"/>
              </a:rPr>
              <a:t>The Multi-Layer Perceptron </a:t>
            </a:r>
            <a:br>
              <a:rPr lang="en-US" sz="2800" b="0" i="0" u="none" strike="noStrike" dirty="0">
                <a:effectLst/>
                <a:latin typeface="Times New Roman" panose="02020603050405020304" pitchFamily="18" charset="0"/>
                <a:cs typeface="Times New Roman" panose="02020603050405020304" pitchFamily="18" charset="0"/>
              </a:rPr>
            </a:br>
            <a:r>
              <a:rPr lang="en-US" sz="2800" b="0" i="0" u="none" strike="noStrike" dirty="0">
                <a:effectLst/>
                <a:latin typeface="Times New Roman" panose="02020603050405020304" pitchFamily="18" charset="0"/>
                <a:cs typeface="Times New Roman" panose="02020603050405020304" pitchFamily="18" charset="0"/>
              </a:rPr>
              <a:t>in Practice</a:t>
            </a:r>
            <a:endParaRPr lang="en-US" sz="2800" b="1" dirty="0">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F640656-3048-2A08-BF39-81705306F79A}"/>
              </a:ext>
            </a:extLst>
          </p:cNvPr>
          <p:cNvSpPr>
            <a:spLocks noGrp="1"/>
          </p:cNvSpPr>
          <p:nvPr>
            <p:ph type="subTitle" idx="1"/>
          </p:nvPr>
        </p:nvSpPr>
        <p:spPr/>
        <p:txBody>
          <a:bodyPr/>
          <a:lstStyle/>
          <a:p>
            <a:pPr algn="ctr"/>
            <a:r>
              <a:rPr lang="en-IN" dirty="0"/>
              <a:t>Session 14</a:t>
            </a:r>
          </a:p>
        </p:txBody>
      </p:sp>
    </p:spTree>
    <p:extLst>
      <p:ext uri="{BB962C8B-B14F-4D97-AF65-F5344CB8AC3E}">
        <p14:creationId xmlns:p14="http://schemas.microsoft.com/office/powerpoint/2010/main" val="250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C3252-673B-C978-D922-79B1CB6E2812}"/>
              </a:ext>
            </a:extLst>
          </p:cNvPr>
          <p:cNvSpPr>
            <a:spLocks noGrp="1"/>
          </p:cNvSpPr>
          <p:nvPr>
            <p:ph type="title"/>
          </p:nvPr>
        </p:nvSpPr>
        <p:spPr/>
        <p:txBody>
          <a:bodyPr/>
          <a:lstStyle/>
          <a:p>
            <a:r>
              <a:rPr lang="en-IN" dirty="0"/>
              <a:t>INITIALIZE THE WEIGHTS</a:t>
            </a:r>
          </a:p>
        </p:txBody>
      </p:sp>
      <p:sp>
        <p:nvSpPr>
          <p:cNvPr id="3" name="Content Placeholder 2">
            <a:extLst>
              <a:ext uri="{FF2B5EF4-FFF2-40B4-BE49-F238E27FC236}">
                <a16:creationId xmlns:a16="http://schemas.microsoft.com/office/drawing/2014/main" id="{45E855FB-7CA8-2E25-8944-6A6350FC55C3}"/>
              </a:ext>
            </a:extLst>
          </p:cNvPr>
          <p:cNvSpPr>
            <a:spLocks noGrp="1"/>
          </p:cNvSpPr>
          <p:nvPr>
            <p:ph idx="1"/>
          </p:nvPr>
        </p:nvSpPr>
        <p:spPr>
          <a:xfrm>
            <a:off x="989949" y="2015732"/>
            <a:ext cx="10212101" cy="3653548"/>
          </a:xfrm>
        </p:spPr>
        <p:txBody>
          <a:bodyPr>
            <a:normAutofit/>
          </a:bodyPr>
          <a:lstStyle/>
          <a:p>
            <a:r>
              <a:rPr lang="en-US" dirty="0">
                <a:effectLst/>
                <a:latin typeface="Arial" panose="020B0604020202020204" pitchFamily="34" charset="0"/>
              </a:rPr>
              <a:t>The MLP algorithm suggests that the weights are </a:t>
            </a:r>
            <a:r>
              <a:rPr lang="en-US" dirty="0" err="1">
                <a:effectLst/>
                <a:latin typeface="Arial" panose="020B0604020202020204" pitchFamily="34" charset="0"/>
              </a:rPr>
              <a:t>initialised</a:t>
            </a:r>
            <a:r>
              <a:rPr lang="en-US" dirty="0">
                <a:effectLst/>
                <a:latin typeface="Arial" panose="020B0604020202020204" pitchFamily="34" charset="0"/>
              </a:rPr>
              <a:t> to small random numbers, both positive and negative.</a:t>
            </a:r>
          </a:p>
          <a:p>
            <a:r>
              <a:rPr lang="en-US" dirty="0">
                <a:effectLst/>
                <a:latin typeface="Arial" panose="020B0604020202020204" pitchFamily="34" charset="0"/>
              </a:rPr>
              <a:t>If the initial weight values are close to 1 or -1 then the inputs to the sigmoid are also likely to be close to ±1 and so the output of the neuron is either 0 or 1.</a:t>
            </a:r>
          </a:p>
          <a:p>
            <a:r>
              <a:rPr lang="en-US" dirty="0">
                <a:effectLst/>
                <a:latin typeface="Arial" panose="020B0604020202020204" pitchFamily="34" charset="0"/>
              </a:rPr>
              <a:t>if we view the values of these inputs as having uniform variance, then the typical input to the neuron will be </a:t>
            </a:r>
            <a:r>
              <a:rPr lang="en-US" dirty="0" err="1">
                <a:effectLst/>
                <a:latin typeface="Arial" panose="020B0604020202020204" pitchFamily="34" charset="0"/>
              </a:rPr>
              <a:t>w√n</a:t>
            </a:r>
            <a:r>
              <a:rPr lang="en-US" dirty="0">
                <a:effectLst/>
                <a:latin typeface="Arial" panose="020B0604020202020204" pitchFamily="34" charset="0"/>
              </a:rPr>
              <a:t>, where w is the initialization value of the weights. So a common trick is to set the weights in the range −1/√n &lt; w &lt; 1/√n, where n is the number of nodes in the input layer to those weights.</a:t>
            </a:r>
            <a:endParaRPr lang="en-IN" dirty="0"/>
          </a:p>
        </p:txBody>
      </p:sp>
      <p:sp>
        <p:nvSpPr>
          <p:cNvPr id="4" name="Slide Number Placeholder 3">
            <a:extLst>
              <a:ext uri="{FF2B5EF4-FFF2-40B4-BE49-F238E27FC236}">
                <a16:creationId xmlns:a16="http://schemas.microsoft.com/office/drawing/2014/main" id="{F985718F-6A24-D33B-D126-CC0706688DCE}"/>
              </a:ext>
            </a:extLst>
          </p:cNvPr>
          <p:cNvSpPr>
            <a:spLocks noGrp="1"/>
          </p:cNvSpPr>
          <p:nvPr>
            <p:ph type="sldNum" sz="quarter" idx="12"/>
          </p:nvPr>
        </p:nvSpPr>
        <p:spPr/>
        <p:txBody>
          <a:bodyPr/>
          <a:lstStyle/>
          <a:p>
            <a:fld id="{CBABCCC1-BF11-4F37-963E-1BCD5B23FD72}" type="slidenum">
              <a:rPr lang="en-IN" smtClean="0"/>
              <a:t>10</a:t>
            </a:fld>
            <a:endParaRPr lang="en-IN"/>
          </a:p>
        </p:txBody>
      </p:sp>
    </p:spTree>
    <p:extLst>
      <p:ext uri="{BB962C8B-B14F-4D97-AF65-F5344CB8AC3E}">
        <p14:creationId xmlns:p14="http://schemas.microsoft.com/office/powerpoint/2010/main" val="860658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D0A36-CBCD-3918-5C00-937F39278CED}"/>
              </a:ext>
            </a:extLst>
          </p:cNvPr>
          <p:cNvSpPr>
            <a:spLocks noGrp="1"/>
          </p:cNvSpPr>
          <p:nvPr>
            <p:ph type="title"/>
          </p:nvPr>
        </p:nvSpPr>
        <p:spPr/>
        <p:txBody>
          <a:bodyPr/>
          <a:lstStyle/>
          <a:p>
            <a:r>
              <a:rPr lang="en-US" dirty="0">
                <a:effectLst/>
                <a:latin typeface="Arial" panose="020B0604020202020204" pitchFamily="34" charset="0"/>
              </a:rPr>
              <a:t>THE MULTI-LAYER PERCEPTRON IN PRACTICE</a:t>
            </a:r>
            <a:endParaRPr lang="en-IN" dirty="0"/>
          </a:p>
        </p:txBody>
      </p:sp>
      <p:sp>
        <p:nvSpPr>
          <p:cNvPr id="3" name="Content Placeholder 2">
            <a:extLst>
              <a:ext uri="{FF2B5EF4-FFF2-40B4-BE49-F238E27FC236}">
                <a16:creationId xmlns:a16="http://schemas.microsoft.com/office/drawing/2014/main" id="{193A76A4-A06A-F29A-3C82-301F33688874}"/>
              </a:ext>
            </a:extLst>
          </p:cNvPr>
          <p:cNvSpPr>
            <a:spLocks noGrp="1"/>
          </p:cNvSpPr>
          <p:nvPr>
            <p:ph idx="1"/>
          </p:nvPr>
        </p:nvSpPr>
        <p:spPr>
          <a:xfrm>
            <a:off x="201899" y="1853754"/>
            <a:ext cx="11858021" cy="4199727"/>
          </a:xfrm>
        </p:spPr>
        <p:txBody>
          <a:bodyPr>
            <a:normAutofit fontScale="92500" lnSpcReduction="10000"/>
          </a:bodyPr>
          <a:lstStyle/>
          <a:p>
            <a:pPr marL="0" indent="0">
              <a:buNone/>
            </a:pPr>
            <a:r>
              <a:rPr lang="en-US" dirty="0">
                <a:effectLst/>
                <a:latin typeface="Arial" panose="020B0604020202020204" pitchFamily="34" charset="0"/>
              </a:rPr>
              <a:t>In this section, we are going to look more at choices that can be made about the network in order to use it for solving real problems to four different types of problem: regression, classification, time-series prediction, and data compression.</a:t>
            </a:r>
          </a:p>
          <a:p>
            <a:pPr marL="457200" indent="-457200">
              <a:buAutoNum type="arabicPeriod"/>
            </a:pPr>
            <a:r>
              <a:rPr lang="en-IN" b="1" dirty="0">
                <a:effectLst/>
                <a:latin typeface="Arial" panose="020B0604020202020204" pitchFamily="34" charset="0"/>
              </a:rPr>
              <a:t>Amount of Training Data</a:t>
            </a:r>
          </a:p>
          <a:p>
            <a:pPr marL="0" indent="0">
              <a:buNone/>
            </a:pPr>
            <a:r>
              <a:rPr lang="en-US" dirty="0">
                <a:effectLst/>
                <a:latin typeface="Arial" panose="020B0604020202020204" pitchFamily="34" charset="0"/>
              </a:rPr>
              <a:t>For the MLP with one hidden layer there are (L + 1) × M + (M + 1) × N weights, where L, M, N are the number of nodes in the input, hidden, and output layers, respectively. The extra +1s come from the bias nodes, which also have adjustable weights.</a:t>
            </a:r>
          </a:p>
          <a:p>
            <a:pPr marL="0" indent="0">
              <a:buNone/>
            </a:pPr>
            <a:r>
              <a:rPr lang="en-IN" b="1" dirty="0">
                <a:effectLst/>
                <a:latin typeface="Arial" panose="020B0604020202020204" pitchFamily="34" charset="0"/>
              </a:rPr>
              <a:t>2. Number of Hidden Layers</a:t>
            </a:r>
          </a:p>
          <a:p>
            <a:pPr marL="0" indent="0">
              <a:buNone/>
            </a:pPr>
            <a:r>
              <a:rPr lang="en-US" dirty="0">
                <a:effectLst/>
                <a:latin typeface="Arial" panose="020B0604020202020204" pitchFamily="34" charset="0"/>
              </a:rPr>
              <a:t>Two hidden layers are sufficient to compute for different inputs, and so if the function that we want to learn (approximate) is continuous, the network can compute it. It can therefore approximate any decision boundary, not just the linear one that the Perceptron computed.</a:t>
            </a:r>
            <a:endParaRPr lang="en-IN" b="1" dirty="0"/>
          </a:p>
        </p:txBody>
      </p:sp>
      <p:sp>
        <p:nvSpPr>
          <p:cNvPr id="4" name="Slide Number Placeholder 3">
            <a:extLst>
              <a:ext uri="{FF2B5EF4-FFF2-40B4-BE49-F238E27FC236}">
                <a16:creationId xmlns:a16="http://schemas.microsoft.com/office/drawing/2014/main" id="{125A1DCD-95D3-F6B4-B6E8-E7259F705E0C}"/>
              </a:ext>
            </a:extLst>
          </p:cNvPr>
          <p:cNvSpPr>
            <a:spLocks noGrp="1"/>
          </p:cNvSpPr>
          <p:nvPr>
            <p:ph type="sldNum" sz="quarter" idx="12"/>
          </p:nvPr>
        </p:nvSpPr>
        <p:spPr/>
        <p:txBody>
          <a:bodyPr/>
          <a:lstStyle/>
          <a:p>
            <a:fld id="{CBABCCC1-BF11-4F37-963E-1BCD5B23FD72}" type="slidenum">
              <a:rPr lang="en-IN" smtClean="0"/>
              <a:t>11</a:t>
            </a:fld>
            <a:endParaRPr lang="en-IN"/>
          </a:p>
        </p:txBody>
      </p:sp>
    </p:spTree>
    <p:extLst>
      <p:ext uri="{BB962C8B-B14F-4D97-AF65-F5344CB8AC3E}">
        <p14:creationId xmlns:p14="http://schemas.microsoft.com/office/powerpoint/2010/main" val="1145283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984E9-F402-C21E-3BEE-F1870E499A3E}"/>
              </a:ext>
            </a:extLst>
          </p:cNvPr>
          <p:cNvSpPr>
            <a:spLocks noGrp="1"/>
          </p:cNvSpPr>
          <p:nvPr>
            <p:ph type="title"/>
          </p:nvPr>
        </p:nvSpPr>
        <p:spPr/>
        <p:txBody>
          <a:bodyPr/>
          <a:lstStyle/>
          <a:p>
            <a:r>
              <a:rPr lang="en-US" dirty="0">
                <a:effectLst/>
                <a:latin typeface="Arial" panose="020B0604020202020204" pitchFamily="34" charset="0"/>
              </a:rPr>
              <a:t>THE MULTI-LAYER PERCEPTRON IN PRACTICE</a:t>
            </a:r>
            <a:endParaRPr lang="en-IN" dirty="0"/>
          </a:p>
        </p:txBody>
      </p:sp>
      <p:sp>
        <p:nvSpPr>
          <p:cNvPr id="3" name="Content Placeholder 2">
            <a:extLst>
              <a:ext uri="{FF2B5EF4-FFF2-40B4-BE49-F238E27FC236}">
                <a16:creationId xmlns:a16="http://schemas.microsoft.com/office/drawing/2014/main" id="{08C33302-A516-A907-4D46-7B8B892B5D93}"/>
              </a:ext>
            </a:extLst>
          </p:cNvPr>
          <p:cNvSpPr>
            <a:spLocks noGrp="1"/>
          </p:cNvSpPr>
          <p:nvPr>
            <p:ph idx="1"/>
          </p:nvPr>
        </p:nvSpPr>
        <p:spPr>
          <a:xfrm>
            <a:off x="262859" y="1853754"/>
            <a:ext cx="5833141" cy="4110166"/>
          </a:xfrm>
        </p:spPr>
        <p:txBody>
          <a:bodyPr>
            <a:normAutofit fontScale="92500" lnSpcReduction="20000"/>
          </a:bodyPr>
          <a:lstStyle/>
          <a:p>
            <a:pPr marL="0" indent="0">
              <a:buNone/>
            </a:pPr>
            <a:r>
              <a:rPr lang="en-IN" b="1" dirty="0"/>
              <a:t>3. </a:t>
            </a:r>
            <a:r>
              <a:rPr lang="en-IN" b="1" dirty="0">
                <a:effectLst/>
                <a:latin typeface="Arial" panose="020B0604020202020204" pitchFamily="34" charset="0"/>
              </a:rPr>
              <a:t>When to Stop Learning</a:t>
            </a:r>
          </a:p>
          <a:p>
            <a:pPr marL="0" indent="0">
              <a:buNone/>
            </a:pPr>
            <a:r>
              <a:rPr lang="en-US" dirty="0">
                <a:effectLst/>
                <a:latin typeface="Arial" panose="020B0604020202020204" pitchFamily="34" charset="0"/>
              </a:rPr>
              <a:t>To monitor the </a:t>
            </a:r>
            <a:r>
              <a:rPr lang="en-US" dirty="0" err="1">
                <a:effectLst/>
                <a:latin typeface="Arial" panose="020B0604020202020204" pitchFamily="34" charset="0"/>
              </a:rPr>
              <a:t>generalisation</a:t>
            </a:r>
            <a:r>
              <a:rPr lang="en-US" dirty="0">
                <a:effectLst/>
                <a:latin typeface="Arial" panose="020B0604020202020204" pitchFamily="34" charset="0"/>
              </a:rPr>
              <a:t> ability of the network at its current stage of learning. If we plot the sum-of-squares error during training, it typically reduces fairly quickly during the first few training iterations.</a:t>
            </a:r>
          </a:p>
          <a:p>
            <a:pPr marL="0" indent="0">
              <a:buNone/>
            </a:pPr>
            <a:r>
              <a:rPr lang="en-US" dirty="0">
                <a:effectLst/>
                <a:latin typeface="Arial" panose="020B0604020202020204" pitchFamily="34" charset="0"/>
              </a:rPr>
              <a:t>At some stage the error on the validation set will start increasing again, because the network has stopped learning about the function that generated the data, and started to learn about the noise that is in the data itself (shown in Figure ).  </a:t>
            </a:r>
          </a:p>
          <a:p>
            <a:pPr marL="0" indent="0">
              <a:buNone/>
            </a:pPr>
            <a:r>
              <a:rPr lang="en-US" dirty="0">
                <a:effectLst/>
                <a:latin typeface="Arial" panose="020B0604020202020204" pitchFamily="34" charset="0"/>
              </a:rPr>
              <a:t>At this stage we stop the training. This technique is called early stopping.</a:t>
            </a:r>
            <a:endParaRPr lang="en-IN" b="1" dirty="0"/>
          </a:p>
        </p:txBody>
      </p:sp>
      <p:sp>
        <p:nvSpPr>
          <p:cNvPr id="4" name="Slide Number Placeholder 3">
            <a:extLst>
              <a:ext uri="{FF2B5EF4-FFF2-40B4-BE49-F238E27FC236}">
                <a16:creationId xmlns:a16="http://schemas.microsoft.com/office/drawing/2014/main" id="{0AFFF469-93B8-2C89-446D-BB7FB81FC74F}"/>
              </a:ext>
            </a:extLst>
          </p:cNvPr>
          <p:cNvSpPr>
            <a:spLocks noGrp="1"/>
          </p:cNvSpPr>
          <p:nvPr>
            <p:ph type="sldNum" sz="quarter" idx="12"/>
          </p:nvPr>
        </p:nvSpPr>
        <p:spPr/>
        <p:txBody>
          <a:bodyPr/>
          <a:lstStyle/>
          <a:p>
            <a:fld id="{CBABCCC1-BF11-4F37-963E-1BCD5B23FD72}" type="slidenum">
              <a:rPr lang="en-IN" smtClean="0"/>
              <a:t>12</a:t>
            </a:fld>
            <a:endParaRPr lang="en-IN"/>
          </a:p>
        </p:txBody>
      </p:sp>
      <p:pic>
        <p:nvPicPr>
          <p:cNvPr id="6" name="Picture 5">
            <a:extLst>
              <a:ext uri="{FF2B5EF4-FFF2-40B4-BE49-F238E27FC236}">
                <a16:creationId xmlns:a16="http://schemas.microsoft.com/office/drawing/2014/main" id="{A7EA8960-6F62-9437-F544-DD6E45B51F9C}"/>
              </a:ext>
            </a:extLst>
          </p:cNvPr>
          <p:cNvPicPr>
            <a:picLocks noChangeAspect="1"/>
          </p:cNvPicPr>
          <p:nvPr/>
        </p:nvPicPr>
        <p:blipFill>
          <a:blip r:embed="rId2"/>
          <a:stretch>
            <a:fillRect/>
          </a:stretch>
        </p:blipFill>
        <p:spPr>
          <a:xfrm>
            <a:off x="6095999" y="2092960"/>
            <a:ext cx="5683542" cy="3507823"/>
          </a:xfrm>
          <a:prstGeom prst="rect">
            <a:avLst/>
          </a:prstGeom>
        </p:spPr>
      </p:pic>
    </p:spTree>
    <p:extLst>
      <p:ext uri="{BB962C8B-B14F-4D97-AF65-F5344CB8AC3E}">
        <p14:creationId xmlns:p14="http://schemas.microsoft.com/office/powerpoint/2010/main" val="538559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Web References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uk-UA" smtClean="0"/>
              <a:pPr/>
              <a:t>13</a:t>
            </a:fld>
            <a:endParaRPr lang="uk-UA"/>
          </a:p>
        </p:txBody>
      </p:sp>
      <p:sp>
        <p:nvSpPr>
          <p:cNvPr id="4" name="Content Placeholder 3"/>
          <p:cNvSpPr>
            <a:spLocks noGrp="1"/>
          </p:cNvSpPr>
          <p:nvPr>
            <p:ph sz="quarter" idx="1"/>
          </p:nvPr>
        </p:nvSpPr>
        <p:spPr/>
        <p:txBody>
          <a:bodyPr/>
          <a:lstStyle/>
          <a:p>
            <a:pPr>
              <a:buNone/>
            </a:pPr>
            <a:r>
              <a:rPr lang="en-IN" dirty="0"/>
              <a:t>[1] </a:t>
            </a:r>
            <a:r>
              <a:rPr lang="en-IN" dirty="0">
                <a:hlinkClick r:id="rId2"/>
              </a:rPr>
              <a:t>https://www.guru99.com/backpropogation-neural-network.html</a:t>
            </a:r>
            <a:endParaRPr lang="en-IN" dirty="0"/>
          </a:p>
          <a:p>
            <a:pPr>
              <a:buNone/>
            </a:pPr>
            <a:r>
              <a:rPr lang="en-IN" dirty="0"/>
              <a:t>[2] </a:t>
            </a:r>
            <a:r>
              <a:rPr lang="en-IN" dirty="0">
                <a:hlinkClick r:id="rId3"/>
              </a:rPr>
              <a:t>https://mattmazur.com/2015/03/17/a-step-by-step-backpropagation-example/</a:t>
            </a:r>
            <a:endParaRPr lang="en-IN" dirty="0"/>
          </a:p>
          <a:p>
            <a:pPr>
              <a:buNone/>
            </a:pPr>
            <a:r>
              <a:rPr lang="en-IN"/>
              <a:t>[3] </a:t>
            </a:r>
            <a:r>
              <a:rPr lang="en-IN">
                <a:hlinkClick r:id="rId4"/>
              </a:rPr>
              <a:t>http://neuralnetworksanddeeplearning.com/chap2.html</a:t>
            </a:r>
            <a:endParaRPr lang="en-IN"/>
          </a:p>
          <a:p>
            <a:pPr>
              <a:buNone/>
            </a:pPr>
            <a:endParaRPr lang="en-US"/>
          </a:p>
        </p:txBody>
      </p:sp>
    </p:spTree>
    <p:extLst>
      <p:ext uri="{BB962C8B-B14F-4D97-AF65-F5344CB8AC3E}">
        <p14:creationId xmlns:p14="http://schemas.microsoft.com/office/powerpoint/2010/main" val="1648628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ED7FD29D-BBDE-078E-D487-E57247CDB50D}"/>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Poppins" panose="00000500000000000000" pitchFamily="2" charset="0"/>
                <a:cs typeface="Poppins" panose="00000500000000000000" pitchFamily="2" charset="0"/>
              </a:rPr>
              <a:t>Self-Assessment Questions</a:t>
            </a:r>
            <a:endParaRPr lang="en-US" sz="2000">
              <a:solidFill>
                <a:schemeClr val="bg1"/>
              </a:solidFill>
              <a:latin typeface="Poppins" panose="00000500000000000000" pitchFamily="2" charset="0"/>
              <a:cs typeface="Poppins" panose="00000500000000000000" pitchFamily="2" charset="0"/>
            </a:endParaRPr>
          </a:p>
        </p:txBody>
      </p:sp>
      <p:sp>
        <p:nvSpPr>
          <p:cNvPr id="7" name="Google Shape;502;p17">
            <a:extLst>
              <a:ext uri="{FF2B5EF4-FFF2-40B4-BE49-F238E27FC236}">
                <a16:creationId xmlns:a16="http://schemas.microsoft.com/office/drawing/2014/main" id="{AE3D0AA7-0A5F-7BD6-7BC7-1D38F326B8B4}"/>
              </a:ext>
            </a:extLst>
          </p:cNvPr>
          <p:cNvSpPr/>
          <p:nvPr/>
        </p:nvSpPr>
        <p:spPr>
          <a:xfrm>
            <a:off x="1009895" y="1093156"/>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a:pPr>
            <a:r>
              <a:rPr lang="en-US" sz="2000" dirty="0">
                <a:solidFill>
                  <a:schemeClr val="bg1"/>
                </a:solidFill>
              </a:rPr>
              <a:t>Why is the XOR problem exceptionally interesting to neural network researchers?</a:t>
            </a:r>
            <a:endParaRPr sz="16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11" name="Rounded Rectangle 17">
            <a:extLst>
              <a:ext uri="{FF2B5EF4-FFF2-40B4-BE49-F238E27FC236}">
                <a16:creationId xmlns:a16="http://schemas.microsoft.com/office/drawing/2014/main" id="{5D8B791C-9B35-CF16-C192-D202E0DB9A60}"/>
              </a:ext>
            </a:extLst>
          </p:cNvPr>
          <p:cNvSpPr/>
          <p:nvPr/>
        </p:nvSpPr>
        <p:spPr>
          <a:xfrm>
            <a:off x="1026828" y="1977905"/>
            <a:ext cx="10423492"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sz="1600" dirty="0"/>
              <a:t>Because it can be expressed in a way that allows you to use a neural network </a:t>
            </a:r>
            <a:r>
              <a:rPr lang="en-US" sz="1600" dirty="0">
                <a:latin typeface="Arial" panose="020B0604020202020204" pitchFamily="34" charset="0"/>
              </a:rPr>
              <a:t>Loss function</a:t>
            </a:r>
          </a:p>
          <a:p>
            <a:pPr marL="342900" indent="-342900">
              <a:lnSpc>
                <a:spcPct val="150000"/>
              </a:lnSpc>
              <a:buAutoNum type="alphaLcParenBoth"/>
            </a:pPr>
            <a:r>
              <a:rPr lang="en-US" sz="1600" dirty="0"/>
              <a:t>Because it is complex binary operation that cannot be solved using neural networks </a:t>
            </a:r>
            <a:r>
              <a:rPr lang="en-US" sz="1600" dirty="0">
                <a:latin typeface="Arial" panose="020B0604020202020204" pitchFamily="34" charset="0"/>
              </a:rPr>
              <a:t>Positive Function</a:t>
            </a:r>
          </a:p>
          <a:p>
            <a:pPr marL="342900" indent="-342900">
              <a:lnSpc>
                <a:spcPct val="150000"/>
              </a:lnSpc>
              <a:buAutoNum type="alphaLcParenBoth"/>
            </a:pPr>
            <a:r>
              <a:rPr lang="en-US" sz="1600" dirty="0"/>
              <a:t>Because it can be solved by a single layer perceptron</a:t>
            </a:r>
          </a:p>
          <a:p>
            <a:pPr marL="342900" indent="-342900">
              <a:lnSpc>
                <a:spcPct val="150000"/>
              </a:lnSpc>
              <a:buAutoNum type="alphaLcParenBoth"/>
            </a:pPr>
            <a:r>
              <a:rPr lang="en-US" sz="1600" b="1" dirty="0"/>
              <a:t>Because it is the simplest linearly inseparable problem that exists.</a:t>
            </a:r>
          </a:p>
        </p:txBody>
      </p:sp>
      <p:sp>
        <p:nvSpPr>
          <p:cNvPr id="13" name="Google Shape;502;p17">
            <a:extLst>
              <a:ext uri="{FF2B5EF4-FFF2-40B4-BE49-F238E27FC236}">
                <a16:creationId xmlns:a16="http://schemas.microsoft.com/office/drawing/2014/main" id="{BB41B87C-BE5F-4BF2-531D-57DC21D1A451}"/>
              </a:ext>
            </a:extLst>
          </p:cNvPr>
          <p:cNvSpPr/>
          <p:nvPr/>
        </p:nvSpPr>
        <p:spPr>
          <a:xfrm>
            <a:off x="1009895" y="3820343"/>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startAt="2"/>
            </a:pPr>
            <a:r>
              <a:rPr lang="en-US" sz="2000" dirty="0">
                <a:solidFill>
                  <a:schemeClr val="bg1"/>
                </a:solidFill>
              </a:rPr>
              <a:t>A perceptron adds up all the weighted inputs it receives, and if it exceeds a certain value, it outputs a 1, otherwise it just outputs a 0.</a:t>
            </a:r>
            <a:endParaRPr sz="20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14" name="Rounded Rectangle 17">
            <a:extLst>
              <a:ext uri="{FF2B5EF4-FFF2-40B4-BE49-F238E27FC236}">
                <a16:creationId xmlns:a16="http://schemas.microsoft.com/office/drawing/2014/main" id="{7E00138C-2256-5D01-E821-A57ADA3BBCB0}"/>
              </a:ext>
            </a:extLst>
          </p:cNvPr>
          <p:cNvSpPr/>
          <p:nvPr/>
        </p:nvSpPr>
        <p:spPr>
          <a:xfrm>
            <a:off x="1009895" y="4896164"/>
            <a:ext cx="10172210" cy="1027116"/>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a:t>a) </a:t>
            </a:r>
            <a:r>
              <a:rPr lang="en-US" b="1" dirty="0"/>
              <a:t>True</a:t>
            </a:r>
            <a:br>
              <a:rPr lang="en-US" dirty="0"/>
            </a:br>
            <a:r>
              <a:rPr lang="en-US" dirty="0"/>
              <a:t>b) False</a:t>
            </a:r>
            <a:endParaRPr lang="en-US" sz="1600" dirty="0"/>
          </a:p>
        </p:txBody>
      </p:sp>
    </p:spTree>
    <p:extLst>
      <p:ext uri="{BB962C8B-B14F-4D97-AF65-F5344CB8AC3E}">
        <p14:creationId xmlns:p14="http://schemas.microsoft.com/office/powerpoint/2010/main" val="4192766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792BE84-3448-2348-B352-CD5BC083E5FD}"/>
              </a:ext>
            </a:extLst>
          </p:cNvPr>
          <p:cNvSpPr/>
          <p:nvPr/>
        </p:nvSpPr>
        <p:spPr>
          <a:xfrm>
            <a:off x="5103374" y="893460"/>
            <a:ext cx="1985252" cy="41182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Poppins" pitchFamily="2" charset="77"/>
                <a:cs typeface="Poppins" pitchFamily="2" charset="77"/>
              </a:rPr>
              <a:t>THANK YOU</a:t>
            </a:r>
            <a:endParaRPr lang="en-US" sz="2400">
              <a:solidFill>
                <a:schemeClr val="bg1"/>
              </a:solidFill>
              <a:latin typeface="Poppins" pitchFamily="2" charset="77"/>
              <a:cs typeface="Poppins" pitchFamily="2" charset="77"/>
            </a:endParaRPr>
          </a:p>
        </p:txBody>
      </p:sp>
      <p:sp>
        <p:nvSpPr>
          <p:cNvPr id="6" name="Rounded Rectangle 5">
            <a:extLst>
              <a:ext uri="{FF2B5EF4-FFF2-40B4-BE49-F238E27FC236}">
                <a16:creationId xmlns:a16="http://schemas.microsoft.com/office/drawing/2014/main" id="{F891A4B4-C51D-2F4E-A76E-7C7EA6E948C2}"/>
              </a:ext>
            </a:extLst>
          </p:cNvPr>
          <p:cNvSpPr/>
          <p:nvPr/>
        </p:nvSpPr>
        <p:spPr>
          <a:xfrm>
            <a:off x="5103374" y="3555115"/>
            <a:ext cx="1985252" cy="41182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Poppins" pitchFamily="2" charset="77"/>
                <a:cs typeface="Poppins" pitchFamily="2" charset="77"/>
              </a:rPr>
              <a:t>OUR TEAM</a:t>
            </a:r>
            <a:endParaRPr lang="en-US" sz="2400">
              <a:solidFill>
                <a:schemeClr val="bg1"/>
              </a:solidFill>
              <a:latin typeface="Poppins" pitchFamily="2" charset="77"/>
              <a:cs typeface="Poppins" pitchFamily="2" charset="77"/>
            </a:endParaRPr>
          </a:p>
        </p:txBody>
      </p:sp>
      <p:pic>
        <p:nvPicPr>
          <p:cNvPr id="3" name="Picture 2">
            <a:extLst>
              <a:ext uri="{FF2B5EF4-FFF2-40B4-BE49-F238E27FC236}">
                <a16:creationId xmlns:a16="http://schemas.microsoft.com/office/drawing/2014/main" id="{3AE57E16-1DBD-D55A-6EFB-4691D908CAE1}"/>
              </a:ext>
            </a:extLst>
          </p:cNvPr>
          <p:cNvPicPr>
            <a:picLocks noChangeAspect="1"/>
          </p:cNvPicPr>
          <p:nvPr/>
        </p:nvPicPr>
        <p:blipFill>
          <a:blip r:embed="rId2"/>
          <a:stretch>
            <a:fillRect/>
          </a:stretch>
        </p:blipFill>
        <p:spPr>
          <a:xfrm>
            <a:off x="3438525" y="1486624"/>
            <a:ext cx="5314950" cy="1816261"/>
          </a:xfrm>
          <a:prstGeom prst="rect">
            <a:avLst/>
          </a:prstGeom>
        </p:spPr>
      </p:pic>
    </p:spTree>
    <p:extLst>
      <p:ext uri="{BB962C8B-B14F-4D97-AF65-F5344CB8AC3E}">
        <p14:creationId xmlns:p14="http://schemas.microsoft.com/office/powerpoint/2010/main" val="221477719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D530E72E-233E-E443-1A84-D3CD02ECB889}"/>
              </a:ext>
            </a:extLst>
          </p:cNvPr>
          <p:cNvSpPr/>
          <p:nvPr/>
        </p:nvSpPr>
        <p:spPr>
          <a:xfrm>
            <a:off x="5330319" y="145070"/>
            <a:ext cx="153136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AIM</a:t>
            </a:r>
          </a:p>
        </p:txBody>
      </p:sp>
      <p:sp>
        <p:nvSpPr>
          <p:cNvPr id="5" name="TextBox 4">
            <a:extLst>
              <a:ext uri="{FF2B5EF4-FFF2-40B4-BE49-F238E27FC236}">
                <a16:creationId xmlns:a16="http://schemas.microsoft.com/office/drawing/2014/main" id="{D7C61438-200D-827A-D4DD-5B5127AFA187}"/>
              </a:ext>
            </a:extLst>
          </p:cNvPr>
          <p:cNvSpPr txBox="1"/>
          <p:nvPr/>
        </p:nvSpPr>
        <p:spPr>
          <a:xfrm>
            <a:off x="914400" y="684469"/>
            <a:ext cx="10731286" cy="426784"/>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a:t>
            </a:r>
            <a:r>
              <a:rPr lang="en-US" sz="1600" b="0" i="0" dirty="0" err="1">
                <a:effectLst/>
                <a:latin typeface="Poppins"/>
                <a:cs typeface="Poppins"/>
              </a:rPr>
              <a:t>familiarise</a:t>
            </a:r>
            <a:r>
              <a:rPr lang="en-US" sz="1600" b="0" i="0" dirty="0">
                <a:effectLst/>
                <a:latin typeface="Poppins"/>
                <a:cs typeface="Poppins"/>
              </a:rPr>
              <a:t> students with the basic concept of Multi Layer Perceptron Learning Practice</a:t>
            </a:r>
            <a:endParaRPr lang="en-US" sz="1600" dirty="0">
              <a:latin typeface="Poppins"/>
              <a:cs typeface="Poppins"/>
            </a:endParaRPr>
          </a:p>
        </p:txBody>
      </p:sp>
      <p:sp>
        <p:nvSpPr>
          <p:cNvPr id="7" name="Rounded Rectangle 17">
            <a:extLst>
              <a:ext uri="{FF2B5EF4-FFF2-40B4-BE49-F238E27FC236}">
                <a16:creationId xmlns:a16="http://schemas.microsoft.com/office/drawing/2014/main" id="{7F3AABB0-F8BA-C900-B6BF-45F4B58E9490}"/>
              </a:ext>
            </a:extLst>
          </p:cNvPr>
          <p:cNvSpPr/>
          <p:nvPr/>
        </p:nvSpPr>
        <p:spPr>
          <a:xfrm>
            <a:off x="4160582" y="1807062"/>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effectLst/>
                <a:latin typeface="Arial" panose="020B0604020202020204" pitchFamily="34" charset="0"/>
              </a:rPr>
              <a:t>INSTRUCTIONAL OBJECTIVES</a:t>
            </a:r>
            <a:endParaRPr lang="en-US">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2B5EAD4E-C007-9DE7-A40A-12802D3C9611}"/>
              </a:ext>
            </a:extLst>
          </p:cNvPr>
          <p:cNvSpPr txBox="1"/>
          <p:nvPr/>
        </p:nvSpPr>
        <p:spPr>
          <a:xfrm>
            <a:off x="1752600" y="2438605"/>
            <a:ext cx="8791575" cy="1323439"/>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unit is designed to:</a:t>
            </a:r>
          </a:p>
          <a:p>
            <a:pPr marL="342900" indent="-342900">
              <a:buAutoNum type="arabicPeriod"/>
            </a:pPr>
            <a:r>
              <a:rPr lang="en-US" sz="1600" b="0" i="0" dirty="0">
                <a:effectLst/>
                <a:latin typeface="Arial" panose="020B0604020202020204" pitchFamily="34" charset="0"/>
              </a:rPr>
              <a:t>Demonstrate Multi Layer  Perceptron overview</a:t>
            </a:r>
          </a:p>
          <a:p>
            <a:pPr marL="342900" indent="-342900">
              <a:buAutoNum type="arabicPeriod"/>
            </a:pPr>
            <a:r>
              <a:rPr lang="en-US" sz="1600" b="0" i="0" dirty="0">
                <a:effectLst/>
                <a:latin typeface="Arial" panose="020B0604020202020204" pitchFamily="34" charset="0"/>
              </a:rPr>
              <a:t>List out the functions of MLP</a:t>
            </a:r>
          </a:p>
          <a:p>
            <a:pPr marL="342900" indent="-342900">
              <a:buAutoNum type="arabicPeriod"/>
            </a:pPr>
            <a:r>
              <a:rPr lang="en-US" sz="1600" b="0" i="0" dirty="0">
                <a:effectLst/>
                <a:latin typeface="Arial"/>
                <a:cs typeface="Arial"/>
              </a:rPr>
              <a:t>Describe the loss functions</a:t>
            </a:r>
            <a:endParaRPr lang="en-US" sz="1600" dirty="0">
              <a:latin typeface="Arial"/>
              <a:cs typeface="Arial"/>
            </a:endParaRPr>
          </a:p>
        </p:txBody>
      </p:sp>
      <p:pic>
        <p:nvPicPr>
          <p:cNvPr id="11" name="Graphic 10" descr="Bullseye outline">
            <a:extLst>
              <a:ext uri="{FF2B5EF4-FFF2-40B4-BE49-F238E27FC236}">
                <a16:creationId xmlns:a16="http://schemas.microsoft.com/office/drawing/2014/main" id="{AB75B03E-9C0C-0AF7-2A76-D8618F8F99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a:extLst>
              <a:ext uri="{FF2B5EF4-FFF2-40B4-BE49-F238E27FC236}">
                <a16:creationId xmlns:a16="http://schemas.microsoft.com/office/drawing/2014/main" id="{1E9F25CA-EF99-00B6-5FFA-810D1F1806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438605"/>
            <a:ext cx="914400" cy="914400"/>
          </a:xfrm>
          <a:prstGeom prst="rect">
            <a:avLst/>
          </a:prstGeom>
        </p:spPr>
      </p:pic>
      <p:sp>
        <p:nvSpPr>
          <p:cNvPr id="29" name="Rounded Rectangle 17">
            <a:extLst>
              <a:ext uri="{FF2B5EF4-FFF2-40B4-BE49-F238E27FC236}">
                <a16:creationId xmlns:a16="http://schemas.microsoft.com/office/drawing/2014/main" id="{6652A33D-9A9E-3EAC-0CAE-113901ECA179}"/>
              </a:ext>
            </a:extLst>
          </p:cNvPr>
          <p:cNvSpPr/>
          <p:nvPr/>
        </p:nvSpPr>
        <p:spPr>
          <a:xfrm>
            <a:off x="4212971" y="4249110"/>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effectLst/>
                <a:latin typeface="Arial" panose="020B0604020202020204" pitchFamily="34" charset="0"/>
              </a:rPr>
              <a:t>LEARNING OUTCOMES</a:t>
            </a:r>
            <a:endParaRPr lang="en-US"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31" name="Graphic 30" descr="Idea outline">
            <a:extLst>
              <a:ext uri="{FF2B5EF4-FFF2-40B4-BE49-F238E27FC236}">
                <a16:creationId xmlns:a16="http://schemas.microsoft.com/office/drawing/2014/main" id="{5F765FC3-60CF-297F-C1BD-F5A7B8B943A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400" y="4765771"/>
            <a:ext cx="914400" cy="914400"/>
          </a:xfrm>
          <a:prstGeom prst="rect">
            <a:avLst/>
          </a:prstGeom>
        </p:spPr>
      </p:pic>
      <p:sp>
        <p:nvSpPr>
          <p:cNvPr id="37" name="TextBox 36">
            <a:extLst>
              <a:ext uri="{FF2B5EF4-FFF2-40B4-BE49-F238E27FC236}">
                <a16:creationId xmlns:a16="http://schemas.microsoft.com/office/drawing/2014/main" id="{B0BB8E68-8B73-12DE-615E-1091F19A9A9A}"/>
              </a:ext>
            </a:extLst>
          </p:cNvPr>
          <p:cNvSpPr txBox="1"/>
          <p:nvPr/>
        </p:nvSpPr>
        <p:spPr>
          <a:xfrm>
            <a:off x="1752600" y="4772230"/>
            <a:ext cx="8791575" cy="1323439"/>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a:cs typeface="Arial"/>
              </a:rPr>
              <a:t>At the end of this unit, you should be able to:</a:t>
            </a:r>
          </a:p>
          <a:p>
            <a:pPr marL="342900" indent="-342900">
              <a:buAutoNum type="arabicPeriod"/>
            </a:pPr>
            <a:r>
              <a:rPr lang="en-US" sz="1600" b="0" i="0" dirty="0">
                <a:effectLst/>
                <a:latin typeface="Arial" panose="020B0604020202020204" pitchFamily="34" charset="0"/>
              </a:rPr>
              <a:t>Define the functions MLP Training Algorithm</a:t>
            </a:r>
          </a:p>
          <a:p>
            <a:pPr marL="342900" indent="-342900">
              <a:buAutoNum type="arabicPeriod"/>
            </a:pPr>
            <a:r>
              <a:rPr lang="en-US" sz="1600" b="0" i="0" dirty="0" err="1">
                <a:effectLst/>
                <a:latin typeface="Arial" panose="020B0604020202020204" pitchFamily="34" charset="0"/>
              </a:rPr>
              <a:t>Summarise</a:t>
            </a:r>
            <a:r>
              <a:rPr lang="en-US" sz="1600" b="0" i="0" dirty="0">
                <a:effectLst/>
                <a:latin typeface="Arial" panose="020B0604020202020204" pitchFamily="34" charset="0"/>
              </a:rPr>
              <a:t> the development MLPNN</a:t>
            </a:r>
          </a:p>
          <a:p>
            <a:pPr marL="342900" indent="-342900">
              <a:buAutoNum type="arabicPeriod"/>
            </a:pPr>
            <a:r>
              <a:rPr lang="en-US" sz="1600" b="0" i="0" dirty="0">
                <a:effectLst/>
                <a:latin typeface="Arial" panose="020B0604020202020204" pitchFamily="34" charset="0"/>
              </a:rPr>
              <a:t>Describe the various activation functions with loss values.</a:t>
            </a:r>
            <a:endParaRPr lang="en-US" sz="16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388607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a:extLst>
              <a:ext uri="{FF2B5EF4-FFF2-40B4-BE49-F238E27FC236}">
                <a16:creationId xmlns:a16="http://schemas.microsoft.com/office/drawing/2014/main" id="{E46E4558-DB02-824A-2715-6C31B2A5823A}"/>
              </a:ext>
            </a:extLst>
          </p:cNvPr>
          <p:cNvSpPr>
            <a:spLocks noGrp="1"/>
          </p:cNvSpPr>
          <p:nvPr>
            <p:ph idx="4294967295"/>
          </p:nvPr>
        </p:nvSpPr>
        <p:spPr>
          <a:xfrm>
            <a:off x="1071716" y="1648644"/>
            <a:ext cx="10515600" cy="4265613"/>
          </a:xfrm>
          <a:prstGeom prst="rect">
            <a:avLst/>
          </a:prstGeom>
        </p:spPr>
        <p:txBody>
          <a:bodyPr/>
          <a:lstStyle/>
          <a:p>
            <a:pPr marL="558800" indent="-514350">
              <a:buFont typeface="Arial" panose="020B0604020202020204" pitchFamily="34" charset="0"/>
              <a:buAutoNum type="arabicPeriod"/>
            </a:pPr>
            <a:r>
              <a:rPr lang="en-US" altLang="en-US" sz="3400" b="1" dirty="0"/>
              <a:t>Multi Layer Perceptron</a:t>
            </a:r>
          </a:p>
          <a:p>
            <a:pPr marL="558800" indent="-514350">
              <a:buFont typeface="Arial" panose="020B0604020202020204" pitchFamily="34" charset="0"/>
              <a:buAutoNum type="arabicPeriod"/>
            </a:pPr>
            <a:r>
              <a:rPr lang="en-US" altLang="en-US" sz="3400" b="1" dirty="0"/>
              <a:t>MLP Architecture </a:t>
            </a:r>
          </a:p>
          <a:p>
            <a:pPr marL="558800" indent="-514350">
              <a:buFont typeface="Arial" panose="020B0604020202020204" pitchFamily="34" charset="0"/>
              <a:buAutoNum type="arabicPeriod"/>
            </a:pPr>
            <a:r>
              <a:rPr lang="en-US" altLang="en-US" sz="3400" b="1" dirty="0"/>
              <a:t>MLP Learning Algorithm using XOR Gate</a:t>
            </a:r>
          </a:p>
          <a:p>
            <a:pPr marL="558800" indent="-514350">
              <a:buFont typeface="Arial" panose="020B0604020202020204" pitchFamily="34" charset="0"/>
              <a:buAutoNum type="arabicPeriod"/>
            </a:pPr>
            <a:r>
              <a:rPr lang="en-US" altLang="en-US" sz="3400" b="1" dirty="0"/>
              <a:t>MLP in Practice</a:t>
            </a:r>
            <a:endParaRPr lang="en-US" altLang="en-US" sz="3200" b="1" dirty="0"/>
          </a:p>
        </p:txBody>
      </p:sp>
      <p:sp>
        <p:nvSpPr>
          <p:cNvPr id="6147" name="Title 3">
            <a:extLst>
              <a:ext uri="{FF2B5EF4-FFF2-40B4-BE49-F238E27FC236}">
                <a16:creationId xmlns:a16="http://schemas.microsoft.com/office/drawing/2014/main" id="{75A3E3BF-E158-D543-7661-A52CA720DF84}"/>
              </a:ext>
            </a:extLst>
          </p:cNvPr>
          <p:cNvSpPr>
            <a:spLocks noGrp="1"/>
          </p:cNvSpPr>
          <p:nvPr>
            <p:ph type="title" idx="4294967295"/>
          </p:nvPr>
        </p:nvSpPr>
        <p:spPr>
          <a:xfrm>
            <a:off x="1815063" y="650550"/>
            <a:ext cx="9355393" cy="775417"/>
          </a:xfrm>
          <a:prstGeom prst="rect">
            <a:avLst/>
          </a:prstGeom>
        </p:spPr>
        <p:txBody>
          <a:bodyPr rtlCol="0">
            <a:noAutofit/>
          </a:bodyPr>
          <a:lstStyle/>
          <a:p>
            <a:pPr fontAlgn="auto">
              <a:spcAft>
                <a:spcPts val="0"/>
              </a:spcAft>
              <a:defRPr/>
            </a:pPr>
            <a:r>
              <a:rPr lang="en-US" altLang="en-US" sz="3400" b="1" dirty="0">
                <a:solidFill>
                  <a:srgbClr val="C00000"/>
                </a:solidFill>
                <a:latin typeface="+mn-lt"/>
              </a:rPr>
              <a:t>TOPICS TO BE COVERED</a:t>
            </a:r>
            <a:endParaRPr lang="en-US" altLang="en-US" sz="34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dirty="0"/>
              <a:t>What is Multi Layer Perceptron</a:t>
            </a:r>
          </a:p>
        </p:txBody>
      </p:sp>
      <p:sp>
        <p:nvSpPr>
          <p:cNvPr id="3075" name="Content Placeholder 2"/>
          <p:cNvSpPr>
            <a:spLocks noGrp="1"/>
          </p:cNvSpPr>
          <p:nvPr>
            <p:ph idx="1"/>
          </p:nvPr>
        </p:nvSpPr>
        <p:spPr>
          <a:xfrm>
            <a:off x="262388" y="1853754"/>
            <a:ext cx="11667224" cy="4037749"/>
          </a:xfrm>
        </p:spPr>
        <p:txBody>
          <a:bodyPr>
            <a:normAutofit/>
          </a:bodyPr>
          <a:lstStyle/>
          <a:p>
            <a:r>
              <a:rPr lang="en-US" dirty="0"/>
              <a:t>A </a:t>
            </a:r>
            <a:r>
              <a:rPr lang="en-US" b="1" dirty="0"/>
              <a:t>multilayer perceptron</a:t>
            </a:r>
            <a:r>
              <a:rPr lang="en-US" dirty="0"/>
              <a:t> (</a:t>
            </a:r>
            <a:r>
              <a:rPr lang="en-US" b="1" dirty="0"/>
              <a:t>MLP</a:t>
            </a:r>
            <a:r>
              <a:rPr lang="en-US" dirty="0"/>
              <a:t>) is a fully connected class of </a:t>
            </a:r>
            <a:r>
              <a:rPr lang="en-US" dirty="0">
                <a:hlinkClick r:id="rId2" tooltip="Feedforward neural network"/>
              </a:rPr>
              <a:t>feedforward</a:t>
            </a:r>
            <a:r>
              <a:rPr lang="en-US" dirty="0"/>
              <a:t> </a:t>
            </a:r>
            <a:r>
              <a:rPr lang="en-US" dirty="0">
                <a:hlinkClick r:id="rId3" tooltip="Artificial neural network"/>
              </a:rPr>
              <a:t>artificial neural network</a:t>
            </a:r>
            <a:r>
              <a:rPr lang="en-US" dirty="0"/>
              <a:t> (ANN).  Multilayer </a:t>
            </a:r>
            <a:r>
              <a:rPr lang="en-US" dirty="0" err="1"/>
              <a:t>perceptrons</a:t>
            </a:r>
            <a:r>
              <a:rPr lang="en-US" dirty="0"/>
              <a:t> are sometimes colloquially referred to as "vanilla" neural networks, especially when they have a single hidden layer. </a:t>
            </a:r>
          </a:p>
          <a:p>
            <a:r>
              <a:rPr lang="en-US" dirty="0"/>
              <a:t>An MLP consists of at least three </a:t>
            </a:r>
            <a:r>
              <a:rPr lang="en-US" dirty="0">
                <a:hlinkClick r:id="rId4" tooltip="Layer (deep learning)"/>
              </a:rPr>
              <a:t>layers</a:t>
            </a:r>
            <a:r>
              <a:rPr lang="en-US" dirty="0"/>
              <a:t> of nodes: an input layer, a hidden layer and an output layer. Except for the input nodes, each node is a neuron that uses a nonlinear </a:t>
            </a:r>
            <a:r>
              <a:rPr lang="en-US" dirty="0">
                <a:hlinkClick r:id="rId5" tooltip="Activation function"/>
              </a:rPr>
              <a:t>activation function</a:t>
            </a:r>
            <a:r>
              <a:rPr lang="en-US" dirty="0"/>
              <a:t>. </a:t>
            </a:r>
          </a:p>
          <a:p>
            <a:r>
              <a:rPr lang="en-US" dirty="0"/>
              <a:t>MLP utilizes a </a:t>
            </a:r>
            <a:r>
              <a:rPr lang="en-US" dirty="0">
                <a:hlinkClick r:id="rId6" tooltip="Chain rule"/>
              </a:rPr>
              <a:t>chain rule</a:t>
            </a:r>
            <a:r>
              <a:rPr lang="en-US" dirty="0"/>
              <a:t> based </a:t>
            </a:r>
            <a:r>
              <a:rPr lang="en-US" dirty="0">
                <a:hlinkClick r:id="rId7" tooltip="Supervised learning"/>
              </a:rPr>
              <a:t>supervised learning</a:t>
            </a:r>
            <a:r>
              <a:rPr lang="en-US" dirty="0"/>
              <a:t> technique called </a:t>
            </a:r>
            <a:r>
              <a:rPr lang="en-US" dirty="0">
                <a:hlinkClick r:id="rId8" tooltip="Backpropagation"/>
              </a:rPr>
              <a:t>backpropagation</a:t>
            </a:r>
            <a:r>
              <a:rPr lang="en-US" dirty="0"/>
              <a:t> or reverse mode of </a:t>
            </a:r>
            <a:r>
              <a:rPr lang="en-US" dirty="0">
                <a:hlinkClick r:id="rId9" tooltip="Automatic differentiation"/>
              </a:rPr>
              <a:t>automatic differentiation</a:t>
            </a:r>
            <a:r>
              <a:rPr lang="en-US" dirty="0"/>
              <a:t> for training.</a:t>
            </a:r>
            <a:endParaRPr lang="en-US" baseline="30000" dirty="0"/>
          </a:p>
          <a:p>
            <a:r>
              <a:rPr lang="en-US" dirty="0"/>
              <a:t> Its multiple layers and non-linear activation distinguish MLP from a linear </a:t>
            </a:r>
            <a:r>
              <a:rPr lang="en-US" dirty="0">
                <a:hlinkClick r:id="rId10" tooltip="Perceptron"/>
              </a:rPr>
              <a:t>perceptron</a:t>
            </a:r>
            <a:r>
              <a:rPr lang="en-US" dirty="0"/>
              <a:t>. It can distinguish data that is not </a:t>
            </a:r>
            <a:r>
              <a:rPr lang="en-US" dirty="0">
                <a:hlinkClick r:id="rId11" tooltip="Linear separability"/>
              </a:rPr>
              <a:t>linearly separable</a:t>
            </a:r>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39DC903D-9003-4F3D-87E9-EE7D5BEB5D03}"/>
              </a:ext>
            </a:extLst>
          </p:cNvPr>
          <p:cNvSpPr/>
          <p:nvPr/>
        </p:nvSpPr>
        <p:spPr>
          <a:xfrm>
            <a:off x="2995352" y="28401"/>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ln w="0"/>
                <a:solidFill>
                  <a:schemeClr val="bg1"/>
                </a:solidFill>
                <a:effectLst>
                  <a:outerShdw blurRad="38100" dist="19050" dir="2700000" algn="tl" rotWithShape="0">
                    <a:schemeClr val="dk1">
                      <a:alpha val="40000"/>
                    </a:schemeClr>
                  </a:outerShdw>
                </a:effectLst>
                <a:latin typeface="Poppins"/>
                <a:cs typeface="Poppins"/>
              </a:rPr>
              <a:t>MLP ARCHITECTURE</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18" name="TextBox 17">
            <a:extLst>
              <a:ext uri="{FF2B5EF4-FFF2-40B4-BE49-F238E27FC236}">
                <a16:creationId xmlns:a16="http://schemas.microsoft.com/office/drawing/2014/main" id="{070BDF20-7ECD-451F-ACCA-B62E27532A27}"/>
              </a:ext>
            </a:extLst>
          </p:cNvPr>
          <p:cNvSpPr txBox="1"/>
          <p:nvPr/>
        </p:nvSpPr>
        <p:spPr>
          <a:xfrm>
            <a:off x="651871" y="2089336"/>
            <a:ext cx="290945" cy="307777"/>
          </a:xfrm>
          <a:prstGeom prst="rect">
            <a:avLst/>
          </a:prstGeom>
          <a:noFill/>
        </p:spPr>
        <p:txBody>
          <a:bodyPr wrap="square" rtlCol="0">
            <a:spAutoFit/>
          </a:bodyPr>
          <a:lstStyle/>
          <a:p>
            <a:r>
              <a:rPr lang="en-US" sz="1400">
                <a:solidFill>
                  <a:schemeClr val="bg1"/>
                </a:solidFill>
                <a:latin typeface="Poppins" panose="00000500000000000000" pitchFamily="2" charset="0"/>
                <a:cs typeface="Poppins" panose="00000500000000000000" pitchFamily="2" charset="0"/>
              </a:rPr>
              <a:t>1</a:t>
            </a:r>
          </a:p>
        </p:txBody>
      </p:sp>
      <p:sp>
        <p:nvSpPr>
          <p:cNvPr id="21" name="TextBox 20">
            <a:extLst>
              <a:ext uri="{FF2B5EF4-FFF2-40B4-BE49-F238E27FC236}">
                <a16:creationId xmlns:a16="http://schemas.microsoft.com/office/drawing/2014/main" id="{50491B0C-A5CA-4502-BE50-D3258DAB0C6E}"/>
              </a:ext>
            </a:extLst>
          </p:cNvPr>
          <p:cNvSpPr txBox="1"/>
          <p:nvPr/>
        </p:nvSpPr>
        <p:spPr>
          <a:xfrm>
            <a:off x="780717" y="2637865"/>
            <a:ext cx="290945" cy="307777"/>
          </a:xfrm>
          <a:prstGeom prst="rect">
            <a:avLst/>
          </a:prstGeom>
          <a:noFill/>
        </p:spPr>
        <p:txBody>
          <a:bodyPr wrap="square" rtlCol="0">
            <a:spAutoFit/>
          </a:bodyPr>
          <a:lstStyle/>
          <a:p>
            <a:r>
              <a:rPr lang="en-US" sz="1400">
                <a:solidFill>
                  <a:schemeClr val="bg1"/>
                </a:solidFill>
                <a:latin typeface="Poppins" panose="00000500000000000000" pitchFamily="2" charset="0"/>
                <a:cs typeface="Poppins" panose="00000500000000000000" pitchFamily="2" charset="0"/>
              </a:rPr>
              <a:t>2</a:t>
            </a:r>
          </a:p>
        </p:txBody>
      </p:sp>
      <p:sp>
        <p:nvSpPr>
          <p:cNvPr id="22" name="TextBox 21">
            <a:extLst>
              <a:ext uri="{FF2B5EF4-FFF2-40B4-BE49-F238E27FC236}">
                <a16:creationId xmlns:a16="http://schemas.microsoft.com/office/drawing/2014/main" id="{2AF900DB-31AC-4819-A931-46C9986148AF}"/>
              </a:ext>
            </a:extLst>
          </p:cNvPr>
          <p:cNvSpPr txBox="1"/>
          <p:nvPr/>
        </p:nvSpPr>
        <p:spPr>
          <a:xfrm>
            <a:off x="651870" y="3200065"/>
            <a:ext cx="290945" cy="307777"/>
          </a:xfrm>
          <a:prstGeom prst="rect">
            <a:avLst/>
          </a:prstGeom>
          <a:noFill/>
        </p:spPr>
        <p:txBody>
          <a:bodyPr wrap="square" rtlCol="0">
            <a:spAutoFit/>
          </a:bodyPr>
          <a:lstStyle/>
          <a:p>
            <a:r>
              <a:rPr lang="en-US" sz="1400">
                <a:solidFill>
                  <a:schemeClr val="bg1"/>
                </a:solidFill>
                <a:latin typeface="Poppins" panose="00000500000000000000" pitchFamily="2" charset="0"/>
                <a:cs typeface="Poppins" panose="00000500000000000000" pitchFamily="2" charset="0"/>
              </a:rPr>
              <a:t>3</a:t>
            </a:r>
          </a:p>
        </p:txBody>
      </p:sp>
      <p:sp>
        <p:nvSpPr>
          <p:cNvPr id="5" name="TextBox 4">
            <a:extLst>
              <a:ext uri="{FF2B5EF4-FFF2-40B4-BE49-F238E27FC236}">
                <a16:creationId xmlns:a16="http://schemas.microsoft.com/office/drawing/2014/main" id="{9A8EC1E7-AEB1-A0C0-CF29-7A732B70F0C6}"/>
              </a:ext>
            </a:extLst>
          </p:cNvPr>
          <p:cNvSpPr txBox="1"/>
          <p:nvPr/>
        </p:nvSpPr>
        <p:spPr>
          <a:xfrm>
            <a:off x="343059" y="1775122"/>
            <a:ext cx="4876800" cy="4154984"/>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t>The term "multilayer perceptron" does not refer to a single perceptron that has multiple layers. </a:t>
            </a:r>
          </a:p>
          <a:p>
            <a:pPr marL="342900" indent="-342900" algn="just">
              <a:buFont typeface="Wingdings" panose="05000000000000000000" pitchFamily="2" charset="2"/>
              <a:buChar char="Ø"/>
            </a:pPr>
            <a:r>
              <a:rPr lang="en-US" sz="2400" dirty="0"/>
              <a:t>MLP </a:t>
            </a:r>
            <a:r>
              <a:rPr lang="en-US" sz="2400" dirty="0" err="1"/>
              <a:t>perceptrons</a:t>
            </a:r>
            <a:r>
              <a:rPr lang="en-US" sz="2400" dirty="0"/>
              <a:t> can employ arbitrary activation functions. </a:t>
            </a:r>
          </a:p>
          <a:p>
            <a:pPr marL="342900" indent="-342900" algn="just">
              <a:buFont typeface="Wingdings" panose="05000000000000000000" pitchFamily="2" charset="2"/>
              <a:buChar char="Ø"/>
            </a:pPr>
            <a:r>
              <a:rPr lang="en-US" sz="2400" dirty="0"/>
              <a:t>A true perceptron performs </a:t>
            </a:r>
            <a:r>
              <a:rPr lang="en-US" sz="2400" i="1" dirty="0"/>
              <a:t>binary</a:t>
            </a:r>
            <a:r>
              <a:rPr lang="en-US" sz="2400" dirty="0"/>
              <a:t> classification, an MLP neuron is free to either perform classification or regression, depending upon its activation function. </a:t>
            </a:r>
            <a:endParaRPr lang="en-IN" sz="2200" dirty="0"/>
          </a:p>
        </p:txBody>
      </p:sp>
      <p:pic>
        <p:nvPicPr>
          <p:cNvPr id="6" name="Picture 5">
            <a:extLst>
              <a:ext uri="{FF2B5EF4-FFF2-40B4-BE49-F238E27FC236}">
                <a16:creationId xmlns:a16="http://schemas.microsoft.com/office/drawing/2014/main" id="{065C3347-C890-4C8D-B12A-FE90650FBB56}"/>
              </a:ext>
            </a:extLst>
          </p:cNvPr>
          <p:cNvPicPr>
            <a:picLocks noChangeAspect="1"/>
          </p:cNvPicPr>
          <p:nvPr/>
        </p:nvPicPr>
        <p:blipFill>
          <a:blip r:embed="rId2"/>
          <a:stretch>
            <a:fillRect/>
          </a:stretch>
        </p:blipFill>
        <p:spPr>
          <a:xfrm>
            <a:off x="5423720" y="1877089"/>
            <a:ext cx="6425221" cy="4053017"/>
          </a:xfrm>
          <a:prstGeom prst="rect">
            <a:avLst/>
          </a:prstGeom>
        </p:spPr>
      </p:pic>
    </p:spTree>
    <p:extLst>
      <p:ext uri="{BB962C8B-B14F-4D97-AF65-F5344CB8AC3E}">
        <p14:creationId xmlns:p14="http://schemas.microsoft.com/office/powerpoint/2010/main" val="6803552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8EE7-34B5-2D32-B7F8-E52ED1DE972A}"/>
              </a:ext>
            </a:extLst>
          </p:cNvPr>
          <p:cNvSpPr>
            <a:spLocks noGrp="1"/>
          </p:cNvSpPr>
          <p:nvPr>
            <p:ph type="title"/>
          </p:nvPr>
        </p:nvSpPr>
        <p:spPr/>
        <p:txBody>
          <a:bodyPr/>
          <a:lstStyle/>
          <a:p>
            <a:r>
              <a:rPr kumimoji="0" lang="en-US" altLang="en-US" sz="3200" b="1" i="0" u="none" strike="noStrike" cap="none" normalizeH="0" baseline="0" dirty="0">
                <a:ln>
                  <a:noFill/>
                </a:ln>
                <a:solidFill>
                  <a:schemeClr val="tx1"/>
                </a:solidFill>
                <a:effectLst/>
                <a:latin typeface="Arial" panose="020B0604020202020204" pitchFamily="34" charset="0"/>
              </a:rPr>
              <a:t>Activation function</a:t>
            </a:r>
            <a:br>
              <a:rPr kumimoji="0" lang="en-US" altLang="en-US" sz="3200" b="1" i="0" u="none" strike="noStrike" cap="none" normalizeH="0" baseline="0" dirty="0">
                <a:ln>
                  <a:noFill/>
                </a:ln>
                <a:solidFill>
                  <a:schemeClr val="tx1"/>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2C7508D9-2D69-1A11-3612-D87FBAC8E65A}"/>
              </a:ext>
            </a:extLst>
          </p:cNvPr>
          <p:cNvSpPr>
            <a:spLocks noGrp="1"/>
          </p:cNvSpPr>
          <p:nvPr>
            <p:ph idx="1"/>
          </p:nvPr>
        </p:nvSpPr>
        <p:spPr>
          <a:xfrm>
            <a:off x="286806" y="1763503"/>
            <a:ext cx="11618386" cy="3450613"/>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latin typeface="Times New Roman" panose="02020603050405020304" pitchFamily="18" charset="0"/>
                <a:cs typeface="Times New Roman" panose="02020603050405020304" pitchFamily="18" charset="0"/>
              </a:rPr>
              <a:t>If a multilayer perceptron has a linear activation function in all neurons, that is, a linear function that maps the weighted inputs to the output of each neuron, then linear algebra shows that any number of layers can be reduced to a two-layer input-output model. In MLPs some neurons use a nonlinear activation function that was developed to model the frequency of action potentials, or firing, of biological neurons.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latin typeface="Times New Roman" panose="02020603050405020304" pitchFamily="18" charset="0"/>
                <a:cs typeface="Times New Roman" panose="02020603050405020304" pitchFamily="18" charset="0"/>
              </a:rPr>
              <a:t>The two historically common activation functions are both </a:t>
            </a:r>
            <a:r>
              <a:rPr lang="en-US" altLang="en-US" sz="2200" dirty="0" err="1">
                <a:latin typeface="Times New Roman" panose="02020603050405020304" pitchFamily="18" charset="0"/>
                <a:cs typeface="Times New Roman" panose="02020603050405020304" pitchFamily="18" charset="0"/>
              </a:rPr>
              <a:t>sigmoids</a:t>
            </a:r>
            <a:r>
              <a:rPr lang="en-US" altLang="en-US" sz="2200" dirty="0">
                <a:latin typeface="Times New Roman" panose="02020603050405020304" pitchFamily="18" charset="0"/>
                <a:cs typeface="Times New Roman" panose="02020603050405020304" pitchFamily="18" charset="0"/>
              </a:rPr>
              <a:t>, and are described by </a:t>
            </a:r>
          </a:p>
          <a:p>
            <a:pPr marL="457200" marR="0" lvl="1" indent="0" algn="l" defTabSz="914400" rtl="0" eaLnBrk="0" fontAlgn="base" latinLnBrk="0" hangingPunct="0">
              <a:lnSpc>
                <a:spcPct val="100000"/>
              </a:lnSpc>
              <a:spcBef>
                <a:spcPct val="0"/>
              </a:spcBef>
              <a:spcAft>
                <a:spcPct val="0"/>
              </a:spcAft>
              <a:buClrTx/>
              <a:buSzTx/>
              <a:buFontTx/>
              <a:buNone/>
              <a:tabLst/>
            </a:pPr>
            <a:r>
              <a:rPr lang="en-US" altLang="en-US" sz="2200"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latin typeface="Times New Roman" panose="02020603050405020304" pitchFamily="18" charset="0"/>
                <a:cs typeface="Times New Roman" panose="02020603050405020304" pitchFamily="18" charset="0"/>
              </a:rPr>
              <a:t>The first is a </a:t>
            </a:r>
            <a:r>
              <a:rPr lang="en-US" altLang="en-US" sz="2200" dirty="0" err="1">
                <a:latin typeface="Times New Roman" panose="02020603050405020304" pitchFamily="18" charset="0"/>
                <a:cs typeface="Times New Roman" panose="02020603050405020304" pitchFamily="18" charset="0"/>
              </a:rPr>
              <a:t>hyberbolic</a:t>
            </a:r>
            <a:r>
              <a:rPr lang="en-US" altLang="en-US" sz="2200" dirty="0">
                <a:latin typeface="Times New Roman" panose="02020603050405020304" pitchFamily="18" charset="0"/>
                <a:cs typeface="Times New Roman" panose="02020603050405020304" pitchFamily="18" charset="0"/>
              </a:rPr>
              <a:t> tangent that ranges from -1 to 1, while the other is the logistic function, which is similar in shape but ranges from 0 to 1. </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BF6F8BF-84D6-F263-FA69-0572D6955FCF}"/>
              </a:ext>
            </a:extLst>
          </p:cNvPr>
          <p:cNvSpPr>
            <a:spLocks noGrp="1"/>
          </p:cNvSpPr>
          <p:nvPr>
            <p:ph type="sldNum" sz="quarter" idx="12"/>
          </p:nvPr>
        </p:nvSpPr>
        <p:spPr/>
        <p:txBody>
          <a:bodyPr/>
          <a:lstStyle/>
          <a:p>
            <a:fld id="{CBABCCC1-BF11-4F37-963E-1BCD5B23FD72}" type="slidenum">
              <a:rPr lang="en-IN" smtClean="0"/>
              <a:t>6</a:t>
            </a:fld>
            <a:endParaRPr lang="en-IN"/>
          </a:p>
        </p:txBody>
      </p:sp>
      <p:sp>
        <p:nvSpPr>
          <p:cNvPr id="6" name="AutoShape 2" descr="y(v_i) = \tanh(v_i) ~~ \textrm{and} ~~ y(v_i) = (1+e^{-v_i})^{-1}">
            <a:extLst>
              <a:ext uri="{FF2B5EF4-FFF2-40B4-BE49-F238E27FC236}">
                <a16:creationId xmlns:a16="http://schemas.microsoft.com/office/drawing/2014/main" id="{57445C54-84AA-9A6A-CEDF-5FCA3D36A843}"/>
              </a:ext>
            </a:extLst>
          </p:cNvPr>
          <p:cNvSpPr>
            <a:spLocks noChangeAspect="1" noChangeArrowheads="1"/>
          </p:cNvSpPr>
          <p:nvPr/>
        </p:nvSpPr>
        <p:spPr bwMode="auto">
          <a:xfrm>
            <a:off x="584200" y="53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3" descr="y_{i}">
            <a:extLst>
              <a:ext uri="{FF2B5EF4-FFF2-40B4-BE49-F238E27FC236}">
                <a16:creationId xmlns:a16="http://schemas.microsoft.com/office/drawing/2014/main" id="{8153ED2B-8890-7DED-352A-C85CF880B972}"/>
              </a:ext>
            </a:extLst>
          </p:cNvPr>
          <p:cNvSpPr>
            <a:spLocks noChangeAspect="1" noChangeArrowheads="1"/>
          </p:cNvSpPr>
          <p:nvPr/>
        </p:nvSpPr>
        <p:spPr bwMode="auto">
          <a:xfrm>
            <a:off x="15163800" y="3429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i">
            <a:extLst>
              <a:ext uri="{FF2B5EF4-FFF2-40B4-BE49-F238E27FC236}">
                <a16:creationId xmlns:a16="http://schemas.microsoft.com/office/drawing/2014/main" id="{A5BFB0EB-8B88-E3F1-7B9C-CB46E371F318}"/>
              </a:ext>
            </a:extLst>
          </p:cNvPr>
          <p:cNvSpPr>
            <a:spLocks noChangeAspect="1" noChangeArrowheads="1"/>
          </p:cNvSpPr>
          <p:nvPr/>
        </p:nvSpPr>
        <p:spPr bwMode="auto">
          <a:xfrm>
            <a:off x="17630775" y="3429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5" descr="v_{i}">
            <a:extLst>
              <a:ext uri="{FF2B5EF4-FFF2-40B4-BE49-F238E27FC236}">
                <a16:creationId xmlns:a16="http://schemas.microsoft.com/office/drawing/2014/main" id="{79682AD5-398F-6999-7C9C-CFB9EE89D98A}"/>
              </a:ext>
            </a:extLst>
          </p:cNvPr>
          <p:cNvSpPr>
            <a:spLocks noChangeAspect="1" noChangeArrowheads="1"/>
          </p:cNvSpPr>
          <p:nvPr/>
        </p:nvSpPr>
        <p:spPr bwMode="auto">
          <a:xfrm>
            <a:off x="20288250" y="3429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Graphic 10">
            <a:extLst>
              <a:ext uri="{FF2B5EF4-FFF2-40B4-BE49-F238E27FC236}">
                <a16:creationId xmlns:a16="http://schemas.microsoft.com/office/drawing/2014/main" id="{1B9B04A8-C7B5-571A-F0B0-C4A6901BCC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88677" y="4099035"/>
            <a:ext cx="5857038" cy="557048"/>
          </a:xfrm>
          <a:prstGeom prst="rect">
            <a:avLst/>
          </a:prstGeom>
        </p:spPr>
      </p:pic>
    </p:spTree>
    <p:extLst>
      <p:ext uri="{BB962C8B-B14F-4D97-AF65-F5344CB8AC3E}">
        <p14:creationId xmlns:p14="http://schemas.microsoft.com/office/powerpoint/2010/main" val="1470581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65815" y="804519"/>
            <a:ext cx="10789040" cy="1049235"/>
          </a:xfrm>
        </p:spPr>
        <p:txBody>
          <a:bodyPr>
            <a:normAutofit/>
          </a:bodyPr>
          <a:lstStyle/>
          <a:p>
            <a:pPr algn="ctr"/>
            <a:r>
              <a:rPr lang="en-US" dirty="0"/>
              <a:t>MLP LEARNING ALGORITHM</a:t>
            </a:r>
          </a:p>
        </p:txBody>
      </p:sp>
      <p:sp>
        <p:nvSpPr>
          <p:cNvPr id="21507" name="Content Placeholder 2"/>
          <p:cNvSpPr>
            <a:spLocks noGrp="1"/>
          </p:cNvSpPr>
          <p:nvPr>
            <p:ph idx="1"/>
          </p:nvPr>
        </p:nvSpPr>
        <p:spPr>
          <a:xfrm>
            <a:off x="0" y="1995994"/>
            <a:ext cx="5974079" cy="3967610"/>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r>
              <a:rPr lang="en-US" sz="2000" dirty="0">
                <a:effectLst/>
                <a:latin typeface="Arial" panose="020B0604020202020204" pitchFamily="34" charset="0"/>
              </a:rPr>
              <a:t>we can check that a prepared network can solve the two-dimensional XOR problem, something that we have seen is not possible for a linear model like the Perceptron. </a:t>
            </a:r>
          </a:p>
          <a:p>
            <a:r>
              <a:rPr lang="en-US" sz="2000" dirty="0">
                <a:effectLst/>
                <a:latin typeface="Arial" panose="020B0604020202020204" pitchFamily="34" charset="0"/>
              </a:rPr>
              <a:t>A suitable network is shown in Figure, treating it as two different </a:t>
            </a:r>
            <a:r>
              <a:rPr lang="en-US" sz="2000" dirty="0" err="1">
                <a:effectLst/>
                <a:latin typeface="Arial" panose="020B0604020202020204" pitchFamily="34" charset="0"/>
              </a:rPr>
              <a:t>Perceptrons</a:t>
            </a:r>
            <a:r>
              <a:rPr lang="en-US" sz="2000" dirty="0">
                <a:effectLst/>
                <a:latin typeface="Arial" panose="020B0604020202020204" pitchFamily="34" charset="0"/>
              </a:rPr>
              <a:t>,</a:t>
            </a:r>
            <a:br>
              <a:rPr lang="en-US" sz="2000" dirty="0"/>
            </a:br>
            <a:endParaRPr lang="en-US" sz="2000" dirty="0"/>
          </a:p>
          <a:p>
            <a:r>
              <a:rPr lang="en-US" sz="2000" dirty="0">
                <a:effectLst/>
                <a:latin typeface="Arial" panose="020B0604020202020204" pitchFamily="34" charset="0"/>
              </a:rPr>
              <a:t>first computing the activations of the neurons in the middle layer (labelled as C and D</a:t>
            </a:r>
            <a:br>
              <a:rPr lang="en-US" sz="2000" dirty="0"/>
            </a:br>
            <a:r>
              <a:rPr lang="en-US" sz="2000" dirty="0">
                <a:effectLst/>
                <a:latin typeface="Arial" panose="020B0604020202020204" pitchFamily="34" charset="0"/>
              </a:rPr>
              <a:t>in Figure 4.2) and then using those activations as the inputs to the single neuron at the</a:t>
            </a:r>
            <a:br>
              <a:rPr lang="en-US" sz="2000" dirty="0"/>
            </a:br>
            <a:r>
              <a:rPr lang="en-US" sz="2000" dirty="0">
                <a:effectLst/>
                <a:latin typeface="Arial" panose="020B0604020202020204" pitchFamily="34" charset="0"/>
              </a:rPr>
              <a:t>output. </a:t>
            </a:r>
          </a:p>
          <a:p>
            <a:r>
              <a:rPr lang="en-US" sz="2000" dirty="0">
                <a:effectLst/>
                <a:latin typeface="Arial" panose="020B0604020202020204" pitchFamily="34" charset="0"/>
              </a:rPr>
              <a:t>As an example, I’ll work out what happens when you put in (1, 0) as an input; the</a:t>
            </a:r>
            <a:br>
              <a:rPr lang="en-US" sz="2000" dirty="0"/>
            </a:br>
            <a:r>
              <a:rPr lang="en-US" sz="2000" dirty="0">
                <a:effectLst/>
                <a:latin typeface="Arial" panose="020B0604020202020204" pitchFamily="34" charset="0"/>
              </a:rPr>
              <a:t>job of checking the rest is up to you.</a:t>
            </a:r>
            <a:endParaRPr lang="en-US" sz="2118" dirty="0"/>
          </a:p>
        </p:txBody>
      </p:sp>
      <p:pic>
        <p:nvPicPr>
          <p:cNvPr id="2" name="Picture 1">
            <a:extLst>
              <a:ext uri="{FF2B5EF4-FFF2-40B4-BE49-F238E27FC236}">
                <a16:creationId xmlns:a16="http://schemas.microsoft.com/office/drawing/2014/main" id="{4A191FC1-9568-36F9-BFE8-6FC14D537A4B}"/>
              </a:ext>
            </a:extLst>
          </p:cNvPr>
          <p:cNvPicPr>
            <a:picLocks noChangeAspect="1"/>
          </p:cNvPicPr>
          <p:nvPr/>
        </p:nvPicPr>
        <p:blipFill>
          <a:blip r:embed="rId2"/>
          <a:stretch>
            <a:fillRect/>
          </a:stretch>
        </p:blipFill>
        <p:spPr>
          <a:xfrm>
            <a:off x="6096000" y="1995994"/>
            <a:ext cx="5455920" cy="3967610"/>
          </a:xfrm>
          <a:prstGeom prst="rect">
            <a:avLst/>
          </a:prstGeom>
          <a:ln w="6350" cap="sq">
            <a:solidFill>
              <a:schemeClr val="accent2">
                <a:lumMod val="75000"/>
              </a:schemeClr>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39DC903D-9003-4F3D-87E9-EE7D5BEB5D03}"/>
              </a:ext>
            </a:extLst>
          </p:cNvPr>
          <p:cNvSpPr/>
          <p:nvPr/>
        </p:nvSpPr>
        <p:spPr>
          <a:xfrm>
            <a:off x="2623213" y="239400"/>
            <a:ext cx="7903020"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ln w="0"/>
                <a:solidFill>
                  <a:schemeClr val="bg1"/>
                </a:solidFill>
                <a:effectLst>
                  <a:outerShdw blurRad="38100" dist="19050" dir="2700000" algn="tl" rotWithShape="0">
                    <a:schemeClr val="dk1">
                      <a:alpha val="40000"/>
                    </a:schemeClr>
                  </a:outerShdw>
                </a:effectLst>
                <a:latin typeface="Poppins"/>
                <a:cs typeface="Poppins"/>
              </a:rPr>
              <a:t>MLP Learning Algorithm using XOR Gate</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18" name="TextBox 17">
            <a:extLst>
              <a:ext uri="{FF2B5EF4-FFF2-40B4-BE49-F238E27FC236}">
                <a16:creationId xmlns:a16="http://schemas.microsoft.com/office/drawing/2014/main" id="{070BDF20-7ECD-451F-ACCA-B62E27532A27}"/>
              </a:ext>
            </a:extLst>
          </p:cNvPr>
          <p:cNvSpPr txBox="1"/>
          <p:nvPr/>
        </p:nvSpPr>
        <p:spPr>
          <a:xfrm>
            <a:off x="651871" y="2089336"/>
            <a:ext cx="290945" cy="307777"/>
          </a:xfrm>
          <a:prstGeom prst="rect">
            <a:avLst/>
          </a:prstGeom>
          <a:noFill/>
        </p:spPr>
        <p:txBody>
          <a:bodyPr wrap="square" rtlCol="0">
            <a:spAutoFit/>
          </a:bodyPr>
          <a:lstStyle/>
          <a:p>
            <a:r>
              <a:rPr lang="en-US" sz="1400">
                <a:solidFill>
                  <a:schemeClr val="bg1"/>
                </a:solidFill>
                <a:latin typeface="Poppins" panose="00000500000000000000" pitchFamily="2" charset="0"/>
                <a:cs typeface="Poppins" panose="00000500000000000000" pitchFamily="2" charset="0"/>
              </a:rPr>
              <a:t>1</a:t>
            </a:r>
          </a:p>
        </p:txBody>
      </p:sp>
      <p:sp>
        <p:nvSpPr>
          <p:cNvPr id="21" name="TextBox 20">
            <a:extLst>
              <a:ext uri="{FF2B5EF4-FFF2-40B4-BE49-F238E27FC236}">
                <a16:creationId xmlns:a16="http://schemas.microsoft.com/office/drawing/2014/main" id="{50491B0C-A5CA-4502-BE50-D3258DAB0C6E}"/>
              </a:ext>
            </a:extLst>
          </p:cNvPr>
          <p:cNvSpPr txBox="1"/>
          <p:nvPr/>
        </p:nvSpPr>
        <p:spPr>
          <a:xfrm>
            <a:off x="780717" y="2637865"/>
            <a:ext cx="290945" cy="307777"/>
          </a:xfrm>
          <a:prstGeom prst="rect">
            <a:avLst/>
          </a:prstGeom>
          <a:noFill/>
        </p:spPr>
        <p:txBody>
          <a:bodyPr wrap="square" rtlCol="0">
            <a:spAutoFit/>
          </a:bodyPr>
          <a:lstStyle/>
          <a:p>
            <a:r>
              <a:rPr lang="en-US" sz="1400">
                <a:solidFill>
                  <a:schemeClr val="bg1"/>
                </a:solidFill>
                <a:latin typeface="Poppins" panose="00000500000000000000" pitchFamily="2" charset="0"/>
                <a:cs typeface="Poppins" panose="00000500000000000000" pitchFamily="2" charset="0"/>
              </a:rPr>
              <a:t>2</a:t>
            </a:r>
          </a:p>
        </p:txBody>
      </p:sp>
      <p:sp>
        <p:nvSpPr>
          <p:cNvPr id="22" name="TextBox 21">
            <a:extLst>
              <a:ext uri="{FF2B5EF4-FFF2-40B4-BE49-F238E27FC236}">
                <a16:creationId xmlns:a16="http://schemas.microsoft.com/office/drawing/2014/main" id="{2AF900DB-31AC-4819-A931-46C9986148AF}"/>
              </a:ext>
            </a:extLst>
          </p:cNvPr>
          <p:cNvSpPr txBox="1"/>
          <p:nvPr/>
        </p:nvSpPr>
        <p:spPr>
          <a:xfrm>
            <a:off x="651870" y="3200065"/>
            <a:ext cx="290945" cy="307777"/>
          </a:xfrm>
          <a:prstGeom prst="rect">
            <a:avLst/>
          </a:prstGeom>
          <a:noFill/>
        </p:spPr>
        <p:txBody>
          <a:bodyPr wrap="square" rtlCol="0">
            <a:spAutoFit/>
          </a:bodyPr>
          <a:lstStyle/>
          <a:p>
            <a:r>
              <a:rPr lang="en-US" sz="1400">
                <a:solidFill>
                  <a:schemeClr val="bg1"/>
                </a:solidFill>
                <a:latin typeface="Poppins" panose="00000500000000000000" pitchFamily="2" charset="0"/>
                <a:cs typeface="Poppins" panose="00000500000000000000" pitchFamily="2" charset="0"/>
              </a:rPr>
              <a:t>3</a:t>
            </a:r>
          </a:p>
        </p:txBody>
      </p:sp>
      <p:pic>
        <p:nvPicPr>
          <p:cNvPr id="3" name="Picture 2">
            <a:extLst>
              <a:ext uri="{FF2B5EF4-FFF2-40B4-BE49-F238E27FC236}">
                <a16:creationId xmlns:a16="http://schemas.microsoft.com/office/drawing/2014/main" id="{13055E62-301A-0EDF-4095-7005713CE278}"/>
              </a:ext>
            </a:extLst>
          </p:cNvPr>
          <p:cNvPicPr>
            <a:picLocks noChangeAspect="1"/>
          </p:cNvPicPr>
          <p:nvPr/>
        </p:nvPicPr>
        <p:blipFill>
          <a:blip r:embed="rId2"/>
          <a:stretch>
            <a:fillRect/>
          </a:stretch>
        </p:blipFill>
        <p:spPr>
          <a:xfrm>
            <a:off x="7184974" y="1902360"/>
            <a:ext cx="5007026" cy="4155657"/>
          </a:xfrm>
          <a:prstGeom prst="rect">
            <a:avLst/>
          </a:prstGeom>
          <a:ln w="6350" cap="sq">
            <a:solidFill>
              <a:schemeClr val="accent2">
                <a:lumMod val="75000"/>
              </a:schemeClr>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E8EA861E-BEA5-1AF2-DB3B-4D6D087D9D3B}"/>
              </a:ext>
            </a:extLst>
          </p:cNvPr>
          <p:cNvSpPr txBox="1"/>
          <p:nvPr/>
        </p:nvSpPr>
        <p:spPr>
          <a:xfrm>
            <a:off x="111760" y="1902360"/>
            <a:ext cx="6918960"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Ø"/>
            </a:pPr>
            <a:r>
              <a:rPr lang="en-US" dirty="0">
                <a:effectLst/>
                <a:latin typeface="Arial" panose="020B0604020202020204" pitchFamily="34" charset="0"/>
              </a:rPr>
              <a:t>Input (1, 0) corresponds to node A being 1 and B being 0. The input to neuron C is therefore </a:t>
            </a:r>
          </a:p>
          <a:p>
            <a:r>
              <a:rPr lang="en-US" dirty="0">
                <a:latin typeface="Arial" panose="020B0604020202020204" pitchFamily="34" charset="0"/>
              </a:rPr>
              <a:t>    </a:t>
            </a:r>
            <a:r>
              <a:rPr lang="en-US" dirty="0">
                <a:effectLst/>
                <a:latin typeface="Arial" panose="020B0604020202020204" pitchFamily="34" charset="0"/>
              </a:rPr>
              <a:t>−1 × 0.5 + 1 × 1 + 0 × 1 = −0.5 + 1 = 0.5.</a:t>
            </a:r>
          </a:p>
          <a:p>
            <a:r>
              <a:rPr lang="en-US" dirty="0">
                <a:effectLst/>
                <a:latin typeface="Arial" panose="020B0604020202020204" pitchFamily="34" charset="0"/>
              </a:rPr>
              <a:t>This is above the threshold of 0, and so neuron C fires, giving output 1.</a:t>
            </a:r>
          </a:p>
          <a:p>
            <a:pPr marL="285750" indent="-285750">
              <a:buFont typeface="Wingdings" panose="05000000000000000000" pitchFamily="2" charset="2"/>
              <a:buChar char="Ø"/>
            </a:pPr>
            <a:r>
              <a:rPr lang="en-US" dirty="0">
                <a:effectLst/>
                <a:latin typeface="Arial" panose="020B0604020202020204" pitchFamily="34" charset="0"/>
              </a:rPr>
              <a:t>For neuron D the input is </a:t>
            </a:r>
          </a:p>
          <a:p>
            <a:r>
              <a:rPr lang="en-US" dirty="0">
                <a:effectLst/>
                <a:latin typeface="Arial" panose="020B0604020202020204" pitchFamily="34" charset="0"/>
              </a:rPr>
              <a:t>−1 × 1 + 1 × 1 + 0 × 1 = −1 + 1 = 0, and so it does not fire, giving output 0. </a:t>
            </a:r>
          </a:p>
          <a:p>
            <a:pPr marL="285750" indent="-285750">
              <a:buFont typeface="Wingdings" panose="05000000000000000000" pitchFamily="2" charset="2"/>
              <a:buChar char="Ø"/>
            </a:pPr>
            <a:r>
              <a:rPr lang="en-US" dirty="0">
                <a:effectLst/>
                <a:latin typeface="Arial" panose="020B0604020202020204" pitchFamily="34" charset="0"/>
              </a:rPr>
              <a:t>Therefore the input to neuron E is</a:t>
            </a:r>
            <a:br>
              <a:rPr lang="en-US" dirty="0"/>
            </a:br>
            <a:r>
              <a:rPr lang="en-US" dirty="0">
                <a:effectLst/>
                <a:latin typeface="Arial" panose="020B0604020202020204" pitchFamily="34" charset="0"/>
              </a:rPr>
              <a:t>−1 × 0.5 + 1 × 1 + 0 × −1 = 0.5, so neuron E fires. </a:t>
            </a:r>
          </a:p>
          <a:p>
            <a:pPr marL="285750" indent="-285750">
              <a:buFont typeface="Wingdings" panose="05000000000000000000" pitchFamily="2" charset="2"/>
              <a:buChar char="Ø"/>
            </a:pPr>
            <a:r>
              <a:rPr lang="en-US" dirty="0">
                <a:effectLst/>
                <a:latin typeface="Arial" panose="020B0604020202020204" pitchFamily="34" charset="0"/>
              </a:rPr>
              <a:t>Checking the result of the inputs should persuade you that neuron E fires when inputs A and B are different to each other, but does not fire when they are the same, which is exactly the XOR function.</a:t>
            </a:r>
            <a:endParaRPr lang="en-IN" dirty="0"/>
          </a:p>
        </p:txBody>
      </p:sp>
    </p:spTree>
    <p:extLst>
      <p:ext uri="{BB962C8B-B14F-4D97-AF65-F5344CB8AC3E}">
        <p14:creationId xmlns:p14="http://schemas.microsoft.com/office/powerpoint/2010/main" val="28636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C8DE6F7-B447-0B97-F23F-85813AFA71A2}"/>
              </a:ext>
            </a:extLst>
          </p:cNvPr>
          <p:cNvSpPr txBox="1"/>
          <p:nvPr/>
        </p:nvSpPr>
        <p:spPr>
          <a:xfrm>
            <a:off x="1056250" y="946786"/>
            <a:ext cx="10810630" cy="369332"/>
          </a:xfrm>
          <a:prstGeom prst="rect">
            <a:avLst/>
          </a:prstGeom>
          <a:noFill/>
        </p:spPr>
        <p:txBody>
          <a:bodyPr wrap="square">
            <a:spAutoFit/>
          </a:bodyPr>
          <a:lstStyle/>
          <a:p>
            <a:pPr algn="ctr"/>
            <a:r>
              <a:rPr lang="en-US" dirty="0">
                <a:effectLst/>
                <a:latin typeface="Arial" panose="020B0604020202020204" pitchFamily="34" charset="0"/>
              </a:rPr>
              <a:t>MLP Implementation using </a:t>
            </a:r>
            <a:r>
              <a:rPr lang="en-US" dirty="0" err="1">
                <a:effectLst/>
                <a:latin typeface="Arial" panose="020B0604020202020204" pitchFamily="34" charset="0"/>
              </a:rPr>
              <a:t>Numpy</a:t>
            </a:r>
            <a:endParaRPr lang="en-IN" dirty="0"/>
          </a:p>
        </p:txBody>
      </p:sp>
      <p:pic>
        <p:nvPicPr>
          <p:cNvPr id="11" name="Picture 10">
            <a:extLst>
              <a:ext uri="{FF2B5EF4-FFF2-40B4-BE49-F238E27FC236}">
                <a16:creationId xmlns:a16="http://schemas.microsoft.com/office/drawing/2014/main" id="{0D55A9B2-4789-EC0D-B795-2C8BC6296703}"/>
              </a:ext>
            </a:extLst>
          </p:cNvPr>
          <p:cNvPicPr>
            <a:picLocks noChangeAspect="1"/>
          </p:cNvPicPr>
          <p:nvPr/>
        </p:nvPicPr>
        <p:blipFill>
          <a:blip r:embed="rId2"/>
          <a:stretch>
            <a:fillRect/>
          </a:stretch>
        </p:blipFill>
        <p:spPr>
          <a:xfrm>
            <a:off x="373262" y="1989371"/>
            <a:ext cx="6014294" cy="4039115"/>
          </a:xfrm>
          <a:prstGeom prst="rect">
            <a:avLst/>
          </a:prstGeom>
          <a:ln w="6350" cap="sq">
            <a:solidFill>
              <a:schemeClr val="accent2">
                <a:lumMod val="75000"/>
              </a:schemeClr>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9DF7E545-669C-F566-7EF0-17F24139AC66}"/>
              </a:ext>
            </a:extLst>
          </p:cNvPr>
          <p:cNvPicPr>
            <a:picLocks noChangeAspect="1"/>
          </p:cNvPicPr>
          <p:nvPr/>
        </p:nvPicPr>
        <p:blipFill>
          <a:blip r:embed="rId3"/>
          <a:stretch>
            <a:fillRect/>
          </a:stretch>
        </p:blipFill>
        <p:spPr>
          <a:xfrm>
            <a:off x="6589188" y="2092960"/>
            <a:ext cx="5602812" cy="3612688"/>
          </a:xfrm>
          <a:prstGeom prst="rect">
            <a:avLst/>
          </a:prstGeom>
          <a:ln w="6350">
            <a:solidFill>
              <a:schemeClr val="accent2">
                <a:lumMod val="75000"/>
              </a:schemeClr>
            </a:solidFill>
          </a:ln>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Session51" id="{3800566A-4EE8-4AB9-9D4C-140C2A921757}" vid="{AE3F6804-E101-4C2F-8111-03C4A7C0DD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Session5</Template>
  <TotalTime>339</TotalTime>
  <Words>1298</Words>
  <Application>Microsoft Office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Gill Sans MT</vt:lpstr>
      <vt:lpstr>Poppins</vt:lpstr>
      <vt:lpstr>Times New Roman</vt:lpstr>
      <vt:lpstr>Wingdings</vt:lpstr>
      <vt:lpstr>Gallery</vt:lpstr>
      <vt:lpstr>The Multi-Layer Perceptron  in Practice</vt:lpstr>
      <vt:lpstr>PowerPoint Presentation</vt:lpstr>
      <vt:lpstr>TOPICS TO BE COVERED</vt:lpstr>
      <vt:lpstr>What is Multi Layer Perceptron</vt:lpstr>
      <vt:lpstr>PowerPoint Presentation</vt:lpstr>
      <vt:lpstr>Activation function </vt:lpstr>
      <vt:lpstr>MLP LEARNING ALGORITHM</vt:lpstr>
      <vt:lpstr>PowerPoint Presentation</vt:lpstr>
      <vt:lpstr>PowerPoint Presentation</vt:lpstr>
      <vt:lpstr>INITIALIZE THE WEIGHTS</vt:lpstr>
      <vt:lpstr>THE MULTI-LAYER PERCEPTRON IN PRACTICE</vt:lpstr>
      <vt:lpstr>THE MULTI-LAYER PERCEPTRON IN PRACTICE</vt:lpstr>
      <vt:lpstr>Web References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Learning:</dc:title>
  <dc:creator>latha p</dc:creator>
  <cp:lastModifiedBy>Swathi Kailasam</cp:lastModifiedBy>
  <cp:revision>16</cp:revision>
  <dcterms:created xsi:type="dcterms:W3CDTF">2023-05-04T08:10:05Z</dcterms:created>
  <dcterms:modified xsi:type="dcterms:W3CDTF">2023-07-19T03:57:13Z</dcterms:modified>
</cp:coreProperties>
</file>