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589" r:id="rId2"/>
    <p:sldId id="587" r:id="rId3"/>
    <p:sldId id="590" r:id="rId4"/>
    <p:sldId id="617" r:id="rId5"/>
    <p:sldId id="618" r:id="rId6"/>
    <p:sldId id="619" r:id="rId7"/>
    <p:sldId id="620" r:id="rId8"/>
    <p:sldId id="621" r:id="rId9"/>
    <p:sldId id="622" r:id="rId10"/>
    <p:sldId id="623" r:id="rId11"/>
    <p:sldId id="624" r:id="rId12"/>
    <p:sldId id="591" r:id="rId13"/>
    <p:sldId id="593" r:id="rId14"/>
    <p:sldId id="594" r:id="rId15"/>
    <p:sldId id="595" r:id="rId16"/>
    <p:sldId id="596" r:id="rId17"/>
    <p:sldId id="597" r:id="rId18"/>
    <p:sldId id="598" r:id="rId19"/>
    <p:sldId id="599" r:id="rId20"/>
    <p:sldId id="625" r:id="rId21"/>
    <p:sldId id="626" r:id="rId22"/>
    <p:sldId id="616" r:id="rId23"/>
    <p:sldId id="600" r:id="rId24"/>
    <p:sldId id="601" r:id="rId25"/>
    <p:sldId id="603" r:id="rId26"/>
    <p:sldId id="604" r:id="rId27"/>
    <p:sldId id="606" r:id="rId28"/>
    <p:sldId id="607" r:id="rId29"/>
    <p:sldId id="608" r:id="rId30"/>
    <p:sldId id="610" r:id="rId31"/>
    <p:sldId id="611" r:id="rId32"/>
    <p:sldId id="612" r:id="rId33"/>
    <p:sldId id="628" r:id="rId34"/>
    <p:sldId id="629" r:id="rId35"/>
    <p:sldId id="630" r:id="rId36"/>
    <p:sldId id="609" r:id="rId37"/>
    <p:sldId id="627" r:id="rId38"/>
    <p:sldId id="605" r:id="rId39"/>
    <p:sldId id="602" r:id="rId40"/>
    <p:sldId id="586" r:id="rId41"/>
    <p:sldId id="33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4514"/>
  </p:normalViewPr>
  <p:slideViewPr>
    <p:cSldViewPr snapToGrid="0">
      <p:cViewPr varScale="1">
        <p:scale>
          <a:sx n="78" d="100"/>
          <a:sy n="78" d="100"/>
        </p:scale>
        <p:origin x="99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19-11-2024</a:t>
            </a:fld>
            <a:endParaRPr lang="en-IN"/>
          </a:p>
        </p:txBody>
      </p:sp>
      <p:sp>
        <p:nvSpPr>
          <p:cNvPr id="104871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1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19-11-2024</a:t>
            </a:fld>
            <a:endParaRPr lang="en-IN"/>
          </a:p>
        </p:txBody>
      </p:sp>
      <p:sp>
        <p:nvSpPr>
          <p:cNvPr id="104870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0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Course Title, Topic Name</a:t>
            </a:r>
          </a:p>
        </p:txBody>
      </p:sp>
      <p:sp>
        <p:nvSpPr>
          <p:cNvPr id="5" name="Footer Placeholder 4"/>
          <p:cNvSpPr>
            <a:spLocks noGrp="1"/>
          </p:cNvSpPr>
          <p:nvPr>
            <p:ph type="ftr" sz="quarter" idx="4"/>
          </p:nvPr>
        </p:nvSpPr>
        <p:spPr/>
        <p:txBody>
          <a:bodyPr/>
          <a:lstStyle/>
          <a:p>
            <a:r>
              <a:rPr lang="en-US"/>
              <a:t>College of Engineering, KONERU LAKSHMAIAH EDUCATION FOUNDATION</a:t>
            </a:r>
            <a:endParaRPr lang="en-IN"/>
          </a:p>
        </p:txBody>
      </p:sp>
      <p:sp>
        <p:nvSpPr>
          <p:cNvPr id="6" name="Slide Number Placeholder 5"/>
          <p:cNvSpPr>
            <a:spLocks noGrp="1"/>
          </p:cNvSpPr>
          <p:nvPr>
            <p:ph type="sldNum" sz="quarter" idx="5"/>
          </p:nvPr>
        </p:nvSpPr>
        <p:spPr/>
        <p:txBody>
          <a:bodyPr/>
          <a:lstStyle/>
          <a:p>
            <a:fld id="{823BDDA1-7BB7-447A-97DE-AE5425C8F2AD}" type="slidenum">
              <a:rPr lang="en-IN" smtClean="0"/>
              <a:pPr/>
              <a:t>18</a:t>
            </a:fld>
            <a:endParaRPr lang="en-IN"/>
          </a:p>
        </p:txBody>
      </p:sp>
    </p:spTree>
    <p:extLst>
      <p:ext uri="{BB962C8B-B14F-4D97-AF65-F5344CB8AC3E}">
        <p14:creationId xmlns:p14="http://schemas.microsoft.com/office/powerpoint/2010/main" val="69094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8C437517-FE64-D1F4-652C-DD6008333304}"/>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511D623E-0749-56F5-AA67-CA90BF5FC86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607"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r>
              <a:rPr lang="en-US"/>
              <a:t>&lt;COURSE TITLE&gt;, &lt;TOPIC NAME&gt;</a:t>
            </a:r>
            <a:endParaRPr lang="en-IN" dirty="0"/>
          </a:p>
        </p:txBody>
      </p:sp>
      <p:sp>
        <p:nvSpPr>
          <p:cNvPr id="1048609"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3145730"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endParaRPr lang="en-US" dirty="0"/>
          </a:p>
        </p:txBody>
      </p:sp>
      <p:sp>
        <p:nvSpPr>
          <p:cNvPr id="104867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Date Placeholder 3"/>
          <p:cNvSpPr>
            <a:spLocks noGrp="1"/>
          </p:cNvSpPr>
          <p:nvPr>
            <p:ph type="dt" sz="half" idx="10"/>
          </p:nvPr>
        </p:nvSpPr>
        <p:spPr/>
        <p:txBody>
          <a:bodyPr/>
          <a:lstStyle/>
          <a:p>
            <a:r>
              <a:rPr lang="en-US"/>
              <a:t>&lt;COURSE TITLE&gt;, &lt;TOPIC NAME&gt;</a:t>
            </a:r>
            <a:endParaRPr lang="en-IN" dirty="0"/>
          </a:p>
        </p:txBody>
      </p:sp>
      <p:sp>
        <p:nvSpPr>
          <p:cNvPr id="1048678"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65"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3"/>
          <p:cNvSpPr>
            <a:spLocks noGrp="1"/>
          </p:cNvSpPr>
          <p:nvPr>
            <p:ph type="dt" sz="half" idx="10"/>
          </p:nvPr>
        </p:nvSpPr>
        <p:spPr/>
        <p:txBody>
          <a:bodyPr/>
          <a:lstStyle/>
          <a:p>
            <a:r>
              <a:rPr lang="en-US"/>
              <a:t>&lt;COURSE TITLE&gt;, &lt;TOPIC NAME&gt;</a:t>
            </a:r>
            <a:endParaRPr lang="en-IN" dirty="0"/>
          </a:p>
        </p:txBody>
      </p:sp>
      <p:sp>
        <p:nvSpPr>
          <p:cNvPr id="1048667"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r>
              <a:rPr lang="en-US"/>
              <a:t>&lt;COURSE TITLE&gt;, &lt;TOPIC NAME&gt;</a:t>
            </a:r>
            <a:endParaRPr lang="en-IN" dirty="0"/>
          </a:p>
        </p:txBody>
      </p:sp>
      <p:sp>
        <p:nvSpPr>
          <p:cNvPr id="1048584"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29"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80"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r>
              <a:rPr lang="en-US"/>
              <a:t>&lt;COURSE TITLE&gt;, &lt;TOPIC NAME&gt;</a:t>
            </a:r>
            <a:endParaRPr lang="en-IN" dirty="0"/>
          </a:p>
        </p:txBody>
      </p:sp>
      <p:sp>
        <p:nvSpPr>
          <p:cNvPr id="1048682"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3"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84"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4"/>
          <p:cNvSpPr>
            <a:spLocks noGrp="1"/>
          </p:cNvSpPr>
          <p:nvPr>
            <p:ph type="dt" sz="half" idx="10"/>
          </p:nvPr>
        </p:nvSpPr>
        <p:spPr/>
        <p:txBody>
          <a:bodyPr/>
          <a:lstStyle/>
          <a:p>
            <a:r>
              <a:rPr lang="en-US"/>
              <a:t>&lt;COURSE TITLE&gt;, &lt;TOPIC NAME&gt;</a:t>
            </a:r>
            <a:endParaRPr lang="en-IN" dirty="0"/>
          </a:p>
        </p:txBody>
      </p:sp>
      <p:sp>
        <p:nvSpPr>
          <p:cNvPr id="104868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89"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Date Placeholder 6"/>
          <p:cNvSpPr>
            <a:spLocks noGrp="1"/>
          </p:cNvSpPr>
          <p:nvPr>
            <p:ph type="dt" sz="half" idx="10"/>
          </p:nvPr>
        </p:nvSpPr>
        <p:spPr/>
        <p:txBody>
          <a:bodyPr/>
          <a:lstStyle/>
          <a:p>
            <a:r>
              <a:rPr lang="en-US"/>
              <a:t>&lt;COURSE TITLE&gt;, &lt;TOPIC NAME&gt;</a:t>
            </a:r>
            <a:endParaRPr lang="en-IN" dirty="0"/>
          </a:p>
        </p:txBody>
      </p:sp>
      <p:sp>
        <p:nvSpPr>
          <p:cNvPr id="1048694"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Date Placeholder 2"/>
          <p:cNvSpPr>
            <a:spLocks noGrp="1"/>
          </p:cNvSpPr>
          <p:nvPr>
            <p:ph type="dt" sz="half" idx="10"/>
          </p:nvPr>
        </p:nvSpPr>
        <p:spPr/>
        <p:txBody>
          <a:bodyPr/>
          <a:lstStyle/>
          <a:p>
            <a:r>
              <a:rPr lang="en-US"/>
              <a:t>&lt;COURSE TITLE&gt;, &lt;TOPIC NAME&gt;</a:t>
            </a:r>
            <a:endParaRPr lang="en-IN" dirty="0"/>
          </a:p>
        </p:txBody>
      </p:sp>
      <p:sp>
        <p:nvSpPr>
          <p:cNvPr id="1048663"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5" name="Date Placeholder 1"/>
          <p:cNvSpPr>
            <a:spLocks noGrp="1"/>
          </p:cNvSpPr>
          <p:nvPr>
            <p:ph type="dt" sz="half" idx="10"/>
          </p:nvPr>
        </p:nvSpPr>
        <p:spPr/>
        <p:txBody>
          <a:bodyPr/>
          <a:lstStyle/>
          <a:p>
            <a:r>
              <a:rPr lang="en-US"/>
              <a:t>&lt;COURSE TITLE&gt;, &lt;TOPIC NAME&gt;</a:t>
            </a:r>
            <a:endParaRPr lang="en-IN" dirty="0"/>
          </a:p>
        </p:txBody>
      </p:sp>
      <p:sp>
        <p:nvSpPr>
          <p:cNvPr id="1048696"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98"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0" name="Date Placeholder 4"/>
          <p:cNvSpPr>
            <a:spLocks noGrp="1"/>
          </p:cNvSpPr>
          <p:nvPr>
            <p:ph type="dt" sz="half" idx="10"/>
          </p:nvPr>
        </p:nvSpPr>
        <p:spPr/>
        <p:txBody>
          <a:bodyPr/>
          <a:lstStyle/>
          <a:p>
            <a:r>
              <a:rPr lang="en-US"/>
              <a:t>&lt;COURSE TITLE&gt;, &lt;TOPIC NAME&gt;</a:t>
            </a:r>
            <a:endParaRPr lang="en-IN" dirty="0"/>
          </a:p>
        </p:txBody>
      </p:sp>
      <p:sp>
        <p:nvSpPr>
          <p:cNvPr id="1048701"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0" name="Group 7"/>
          <p:cNvGrpSpPr/>
          <p:nvPr/>
        </p:nvGrpSpPr>
        <p:grpSpPr>
          <a:xfrm>
            <a:off x="7477387" y="482170"/>
            <a:ext cx="4074533" cy="5149101"/>
            <a:chOff x="7477387" y="482170"/>
            <a:chExt cx="4074533" cy="5149101"/>
          </a:xfrm>
        </p:grpSpPr>
        <p:sp>
          <p:nvSpPr>
            <p:cNvPr id="104866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6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70"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71"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2"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a:xfrm>
            <a:off x="1447382" y="5469856"/>
            <a:ext cx="5527351" cy="320123"/>
          </a:xfrm>
        </p:spPr>
        <p:txBody>
          <a:bodyPr/>
          <a:lstStyle>
            <a:lvl1pPr algn="l"/>
          </a:lstStyle>
          <a:p>
            <a:r>
              <a:rPr lang="en-US"/>
              <a:t>&lt;COURSE TITLE&gt;, &lt;TOPIC NAME&gt;</a:t>
            </a:r>
            <a:endParaRPr lang="en-IN" dirty="0"/>
          </a:p>
        </p:txBody>
      </p:sp>
      <p:sp>
        <p:nvSpPr>
          <p:cNvPr id="1048674"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1048580"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97152" name="Picture 8" descr="Icon  Description automatically generated with medium confidence"/>
          <p:cNvPicPr>
            <a:picLocks noChangeAspect="1"/>
          </p:cNvPicPr>
          <p:nvPr userDrawn="1"/>
        </p:nvPicPr>
        <p:blipFill>
          <a:blip r:embed="rId13" cstate="print"/>
          <a:stretch>
            <a:fillRect/>
          </a:stretch>
        </p:blipFill>
        <p:spPr>
          <a:xfrm>
            <a:off x="77444" y="32699"/>
            <a:ext cx="1218935" cy="500985"/>
          </a:xfrm>
          <a:prstGeom prst="rect">
            <a:avLst/>
          </a:prstGeom>
        </p:spPr>
      </p:pic>
      <p:pic>
        <p:nvPicPr>
          <p:cNvPr id="2097153" name="Picture 11"/>
          <p:cNvPicPr>
            <a:picLocks noChangeAspect="1"/>
          </p:cNvPicPr>
          <p:nvPr userDrawn="1"/>
        </p:nvPicPr>
        <p:blipFill rotWithShape="1">
          <a:blip r:embed="rId14" cstate="print"/>
          <a:srcRect l="4360" t="18054" b="50110"/>
          <a:stretch>
            <a:fillRect/>
          </a:stretch>
        </p:blipFill>
        <p:spPr>
          <a:xfrm>
            <a:off x="1451579" y="6373097"/>
            <a:ext cx="2912198" cy="351077"/>
          </a:xfrm>
          <a:prstGeom prst="rect">
            <a:avLst/>
          </a:prstGeom>
        </p:spPr>
      </p:pic>
      <p:pic>
        <p:nvPicPr>
          <p:cNvPr id="2097154" name="Picture 13" descr="Text  Description automatically generated with medium confidence"/>
          <p:cNvPicPr>
            <a:picLocks noChangeAspect="1"/>
          </p:cNvPicPr>
          <p:nvPr userDrawn="1"/>
        </p:nvPicPr>
        <p:blipFill rotWithShape="1">
          <a:blip r:embed="rId15" cstate="print"/>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hyperlink" Target="https://www.guru99.com/backpropogation-neural-network.html" TargetMode="External"/><Relationship Id="rId1" Type="http://schemas.openxmlformats.org/officeDocument/2006/relationships/slideLayout" Target="../slideLayouts/slideLayout2.xml"/><Relationship Id="rId4" Type="http://schemas.openxmlformats.org/officeDocument/2006/relationships/hyperlink" Target="http://neuralnetworksanddeeplearning.com/chap2.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A7B1-4D93-AF35-5F4C-F5F8FF9DFAD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8A0F48F-0271-8F5D-AE4A-84348E480BE1}"/>
              </a:ext>
            </a:extLst>
          </p:cNvPr>
          <p:cNvSpPr>
            <a:spLocks noGrp="1"/>
          </p:cNvSpPr>
          <p:nvPr>
            <p:ph idx="1"/>
          </p:nvPr>
        </p:nvSpPr>
        <p:spPr/>
        <p:txBody>
          <a:bodyPr>
            <a:normAutofit/>
          </a:bodyPr>
          <a:lstStyle/>
          <a:p>
            <a:r>
              <a:rPr lang="en-IN"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IN" sz="1400" b="1" dirty="0">
                <a:latin typeface="Times New Roman" panose="02020603050405020304" pitchFamily="18" charset="0"/>
                <a:ea typeface="Calibri" panose="020F0502020204030204" pitchFamily="34" charset="0"/>
                <a:cs typeface="Times New Roman" panose="02020603050405020304" pitchFamily="18" charset="0"/>
              </a:rPr>
              <a:t>History of ANN</a:t>
            </a:r>
          </a:p>
          <a:p>
            <a:r>
              <a:rPr lang="en-IN" sz="1400" b="1" dirty="0">
                <a:latin typeface="Times New Roman" panose="02020603050405020304" pitchFamily="18" charset="0"/>
                <a:ea typeface="Calibri" panose="020F0502020204030204" pitchFamily="34" charset="0"/>
                <a:cs typeface="Times New Roman" panose="02020603050405020304" pitchFamily="18" charset="0"/>
              </a:rPr>
              <a:t>Introduction to ANN</a:t>
            </a:r>
          </a:p>
          <a:p>
            <a:r>
              <a:rPr lang="en-US" sz="1400" b="1" dirty="0">
                <a:solidFill>
                  <a:srgbClr val="262626"/>
                </a:solidFill>
                <a:latin typeface="Times New Roman" panose="02020603050405020304" pitchFamily="18" charset="0"/>
                <a:cs typeface="Times New Roman" panose="02020603050405020304" pitchFamily="18" charset="0"/>
              </a:rPr>
              <a:t>Applications of ANN</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BIOLOGOCAL NEURON &amp; ARTIFICIAL NEURON</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r>
              <a:rPr lang="en-IN" sz="1400" b="1" dirty="0">
                <a:latin typeface="Times New Roman" panose="02020603050405020304" pitchFamily="18" charset="0"/>
                <a:ea typeface="Calibri" panose="020F0502020204030204" pitchFamily="34" charset="0"/>
                <a:cs typeface="Times New Roman" panose="02020603050405020304" pitchFamily="18" charset="0"/>
              </a:rPr>
              <a:t>McCulloch Pits model</a:t>
            </a:r>
          </a:p>
          <a:p>
            <a:r>
              <a:rPr lang="en-US" sz="1400" b="1" i="0" dirty="0">
                <a:solidFill>
                  <a:srgbClr val="242424"/>
                </a:solidFill>
                <a:effectLst/>
                <a:latin typeface="Times New Roman" panose="02020603050405020304" pitchFamily="18" charset="0"/>
                <a:cs typeface="Times New Roman" panose="02020603050405020304" pitchFamily="18" charset="0"/>
              </a:rPr>
              <a:t>Boolean Functions Using M-P Neuron</a:t>
            </a:r>
          </a:p>
          <a:p>
            <a:r>
              <a:rPr lang="en-IN" sz="1400" b="1" dirty="0">
                <a:latin typeface="Times New Roman" panose="02020603050405020304" pitchFamily="18" charset="0"/>
                <a:cs typeface="Times New Roman" panose="02020603050405020304" pitchFamily="18" charset="0"/>
              </a:rPr>
              <a:t>Advantages and limitations of m-p model</a:t>
            </a:r>
          </a:p>
          <a:p>
            <a:r>
              <a:rPr lang="en-US" sz="1400" b="1" dirty="0">
                <a:solidFill>
                  <a:srgbClr val="262626"/>
                </a:solidFill>
                <a:latin typeface="Times New Roman" panose="02020603050405020304" pitchFamily="18" charset="0"/>
                <a:cs typeface="Times New Roman" panose="02020603050405020304" pitchFamily="18" charset="0"/>
              </a:rPr>
              <a:t>Types of ANN</a:t>
            </a:r>
          </a:p>
          <a:p>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622E9E-A9D5-15C0-2CC6-E8ABF0852EC7}"/>
              </a:ext>
            </a:extLst>
          </p:cNvPr>
          <p:cNvSpPr>
            <a:spLocks noGrp="1"/>
          </p:cNvSpPr>
          <p:nvPr>
            <p:ph type="sldNum" sz="quarter" idx="12"/>
          </p:nvPr>
        </p:nvSpPr>
        <p:spPr/>
        <p:txBody>
          <a:bodyPr/>
          <a:lstStyle/>
          <a:p>
            <a:fld id="{CBABCCC1-BF11-4F37-963E-1BCD5B23FD72}" type="slidenum">
              <a:rPr lang="en-IN" smtClean="0"/>
              <a:pPr/>
              <a:t>1</a:t>
            </a:fld>
            <a:endParaRPr lang="en-IN"/>
          </a:p>
        </p:txBody>
      </p:sp>
    </p:spTree>
    <p:extLst>
      <p:ext uri="{BB962C8B-B14F-4D97-AF65-F5344CB8AC3E}">
        <p14:creationId xmlns:p14="http://schemas.microsoft.com/office/powerpoint/2010/main" val="259636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A9E-9AF9-B9FD-2D9E-82125133F241}"/>
              </a:ext>
            </a:extLst>
          </p:cNvPr>
          <p:cNvSpPr>
            <a:spLocks noGrp="1"/>
          </p:cNvSpPr>
          <p:nvPr>
            <p:ph type="title"/>
          </p:nvPr>
        </p:nvSpPr>
        <p:spPr/>
        <p:txBody>
          <a:bodyPr/>
          <a:lstStyle/>
          <a:p>
            <a:r>
              <a:rPr lang="en-US" sz="3200" b="1" dirty="0">
                <a:solidFill>
                  <a:srgbClr val="262626"/>
                </a:solidFill>
                <a:latin typeface="Times New Roman" panose="02020603050405020304" pitchFamily="18" charset="0"/>
                <a:cs typeface="Times New Roman" panose="02020603050405020304" pitchFamily="18" charset="0"/>
              </a:rPr>
              <a:t>Applications of ANN…..</a:t>
            </a:r>
            <a:endParaRPr lang="en-IN" dirty="0"/>
          </a:p>
        </p:txBody>
      </p:sp>
      <p:sp>
        <p:nvSpPr>
          <p:cNvPr id="3" name="Content Placeholder 2">
            <a:extLst>
              <a:ext uri="{FF2B5EF4-FFF2-40B4-BE49-F238E27FC236}">
                <a16:creationId xmlns:a16="http://schemas.microsoft.com/office/drawing/2014/main" id="{E288F6BC-F5B1-0CEA-B72F-6D07DEBDDCDB}"/>
              </a:ext>
            </a:extLst>
          </p:cNvPr>
          <p:cNvSpPr>
            <a:spLocks noGrp="1"/>
          </p:cNvSpPr>
          <p:nvPr>
            <p:ph idx="1"/>
          </p:nvPr>
        </p:nvSpPr>
        <p:spPr/>
        <p:txBody>
          <a:bodyPr/>
          <a:lstStyle/>
          <a:p>
            <a:r>
              <a:rPr lang="en-US" b="1" dirty="0"/>
              <a:t>Financial forecasting:</a:t>
            </a:r>
            <a:r>
              <a:rPr lang="en-US" dirty="0"/>
              <a:t> ANNs are used in financial forecasting to predict stock prices, market trends, and creditworthiness. For instance, ANNs are used by some hedge funds to develop trading strategies.</a:t>
            </a:r>
            <a:r>
              <a:rPr lang="en-US" b="1" dirty="0"/>
              <a:t> </a:t>
            </a:r>
          </a:p>
          <a:p>
            <a:endParaRPr lang="en-IN" dirty="0"/>
          </a:p>
        </p:txBody>
      </p:sp>
      <p:sp>
        <p:nvSpPr>
          <p:cNvPr id="4" name="Slide Number Placeholder 3">
            <a:extLst>
              <a:ext uri="{FF2B5EF4-FFF2-40B4-BE49-F238E27FC236}">
                <a16:creationId xmlns:a16="http://schemas.microsoft.com/office/drawing/2014/main" id="{6B25A549-233B-139F-272B-649C45F88DEC}"/>
              </a:ext>
            </a:extLst>
          </p:cNvPr>
          <p:cNvSpPr>
            <a:spLocks noGrp="1"/>
          </p:cNvSpPr>
          <p:nvPr>
            <p:ph type="sldNum" sz="quarter" idx="12"/>
          </p:nvPr>
        </p:nvSpPr>
        <p:spPr/>
        <p:txBody>
          <a:bodyPr/>
          <a:lstStyle/>
          <a:p>
            <a:fld id="{CBABCCC1-BF11-4F37-963E-1BCD5B23FD72}" type="slidenum">
              <a:rPr lang="en-IN" smtClean="0"/>
              <a:pPr/>
              <a:t>10</a:t>
            </a:fld>
            <a:endParaRPr lang="en-IN"/>
          </a:p>
        </p:txBody>
      </p:sp>
      <p:pic>
        <p:nvPicPr>
          <p:cNvPr id="5" name="Picture 4">
            <a:extLst>
              <a:ext uri="{FF2B5EF4-FFF2-40B4-BE49-F238E27FC236}">
                <a16:creationId xmlns:a16="http://schemas.microsoft.com/office/drawing/2014/main" id="{ABF506C1-9314-78AA-1A70-399021687A05}"/>
              </a:ext>
            </a:extLst>
          </p:cNvPr>
          <p:cNvPicPr>
            <a:picLocks noChangeAspect="1"/>
          </p:cNvPicPr>
          <p:nvPr/>
        </p:nvPicPr>
        <p:blipFill>
          <a:blip r:embed="rId2"/>
          <a:stretch>
            <a:fillRect/>
          </a:stretch>
        </p:blipFill>
        <p:spPr>
          <a:xfrm>
            <a:off x="1413809" y="3136489"/>
            <a:ext cx="9364382" cy="2491833"/>
          </a:xfrm>
          <a:prstGeom prst="rect">
            <a:avLst/>
          </a:prstGeom>
        </p:spPr>
      </p:pic>
    </p:spTree>
    <p:extLst>
      <p:ext uri="{BB962C8B-B14F-4D97-AF65-F5344CB8AC3E}">
        <p14:creationId xmlns:p14="http://schemas.microsoft.com/office/powerpoint/2010/main" val="341165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8E21-28F6-2616-694B-9FED65958378}"/>
              </a:ext>
            </a:extLst>
          </p:cNvPr>
          <p:cNvSpPr>
            <a:spLocks noGrp="1"/>
          </p:cNvSpPr>
          <p:nvPr>
            <p:ph type="title"/>
          </p:nvPr>
        </p:nvSpPr>
        <p:spPr/>
        <p:txBody>
          <a:bodyPr/>
          <a:lstStyle/>
          <a:p>
            <a:r>
              <a:rPr lang="en-US" sz="3200" b="1" dirty="0">
                <a:solidFill>
                  <a:srgbClr val="262626"/>
                </a:solidFill>
                <a:latin typeface="Times New Roman" panose="02020603050405020304" pitchFamily="18" charset="0"/>
                <a:cs typeface="Times New Roman" panose="02020603050405020304" pitchFamily="18" charset="0"/>
              </a:rPr>
              <a:t>Applications of ANN…..</a:t>
            </a:r>
            <a:endParaRPr lang="en-IN" dirty="0"/>
          </a:p>
        </p:txBody>
      </p:sp>
      <p:sp>
        <p:nvSpPr>
          <p:cNvPr id="3" name="Content Placeholder 2">
            <a:extLst>
              <a:ext uri="{FF2B5EF4-FFF2-40B4-BE49-F238E27FC236}">
                <a16:creationId xmlns:a16="http://schemas.microsoft.com/office/drawing/2014/main" id="{41ABE723-93E1-AEBD-7CBC-665E16B169BB}"/>
              </a:ext>
            </a:extLst>
          </p:cNvPr>
          <p:cNvSpPr>
            <a:spLocks noGrp="1"/>
          </p:cNvSpPr>
          <p:nvPr>
            <p:ph idx="1"/>
          </p:nvPr>
        </p:nvSpPr>
        <p:spPr/>
        <p:txBody>
          <a:bodyPr/>
          <a:lstStyle/>
          <a:p>
            <a:r>
              <a:rPr lang="en-US" b="1" dirty="0"/>
              <a:t>Recommendation systems:</a:t>
            </a:r>
            <a:r>
              <a:rPr lang="en-US" dirty="0"/>
              <a:t> ANNs are used in recommendation systems, which are algorithms that recommend products, services, or content to users. For example, ANNs are used by Amazon and Netflix to recommend products and shows to users.</a:t>
            </a:r>
          </a:p>
          <a:p>
            <a:endParaRPr lang="en-IN" dirty="0"/>
          </a:p>
        </p:txBody>
      </p:sp>
      <p:sp>
        <p:nvSpPr>
          <p:cNvPr id="4" name="Slide Number Placeholder 3">
            <a:extLst>
              <a:ext uri="{FF2B5EF4-FFF2-40B4-BE49-F238E27FC236}">
                <a16:creationId xmlns:a16="http://schemas.microsoft.com/office/drawing/2014/main" id="{F5E626F3-7FBE-7A2E-C74D-EF333375F016}"/>
              </a:ext>
            </a:extLst>
          </p:cNvPr>
          <p:cNvSpPr>
            <a:spLocks noGrp="1"/>
          </p:cNvSpPr>
          <p:nvPr>
            <p:ph type="sldNum" sz="quarter" idx="12"/>
          </p:nvPr>
        </p:nvSpPr>
        <p:spPr/>
        <p:txBody>
          <a:bodyPr/>
          <a:lstStyle/>
          <a:p>
            <a:fld id="{CBABCCC1-BF11-4F37-963E-1BCD5B23FD72}" type="slidenum">
              <a:rPr lang="en-IN" smtClean="0"/>
              <a:pPr/>
              <a:t>11</a:t>
            </a:fld>
            <a:endParaRPr lang="en-IN"/>
          </a:p>
        </p:txBody>
      </p:sp>
      <p:pic>
        <p:nvPicPr>
          <p:cNvPr id="5" name="Picture 4">
            <a:extLst>
              <a:ext uri="{FF2B5EF4-FFF2-40B4-BE49-F238E27FC236}">
                <a16:creationId xmlns:a16="http://schemas.microsoft.com/office/drawing/2014/main" id="{353878CE-0CCF-0510-E4FB-686CE1206950}"/>
              </a:ext>
            </a:extLst>
          </p:cNvPr>
          <p:cNvPicPr>
            <a:picLocks noChangeAspect="1"/>
          </p:cNvPicPr>
          <p:nvPr/>
        </p:nvPicPr>
        <p:blipFill>
          <a:blip r:embed="rId2"/>
          <a:stretch>
            <a:fillRect/>
          </a:stretch>
        </p:blipFill>
        <p:spPr>
          <a:xfrm>
            <a:off x="3156155" y="3323303"/>
            <a:ext cx="6528619" cy="2305020"/>
          </a:xfrm>
          <a:prstGeom prst="rect">
            <a:avLst/>
          </a:prstGeom>
        </p:spPr>
      </p:pic>
    </p:spTree>
    <p:extLst>
      <p:ext uri="{BB962C8B-B14F-4D97-AF65-F5344CB8AC3E}">
        <p14:creationId xmlns:p14="http://schemas.microsoft.com/office/powerpoint/2010/main" val="323606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B0A10-D563-5E29-3B96-CDD7A2E08826}"/>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BIOLOGOCAL NEURON &amp; ARTIFICIAL NEURON: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9" name="Content Placeholder 8">
            <a:extLst>
              <a:ext uri="{FF2B5EF4-FFF2-40B4-BE49-F238E27FC236}">
                <a16:creationId xmlns:a16="http://schemas.microsoft.com/office/drawing/2014/main" id="{9544E5DD-65C0-28E4-C487-360F2522BAD9}"/>
              </a:ext>
            </a:extLst>
          </p:cNvPr>
          <p:cNvSpPr>
            <a:spLocks noGrp="1"/>
          </p:cNvSpPr>
          <p:nvPr>
            <p:ph idx="1"/>
          </p:nvPr>
        </p:nvSpPr>
        <p:spPr>
          <a:xfrm>
            <a:off x="481781" y="2015732"/>
            <a:ext cx="11710219" cy="3450613"/>
          </a:xfrm>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600" b="0" i="0" dirty="0">
                <a:solidFill>
                  <a:srgbClr val="202124"/>
                </a:solidFill>
                <a:effectLst/>
                <a:latin typeface="Google Sans"/>
              </a:rPr>
              <a:t> Biological neurons have a complex and organic structure, consisting of dendrites, soma, axon, and synapses.</a:t>
            </a:r>
          </a:p>
          <a:p>
            <a:pPr marL="342900" lvl="0" indent="-342900">
              <a:lnSpc>
                <a:spcPct val="107000"/>
              </a:lnSpc>
              <a:spcAft>
                <a:spcPts val="800"/>
              </a:spcAft>
              <a:buFont typeface="Arial" panose="020B0604020202020204" pitchFamily="34" charset="0"/>
              <a:buChar char="•"/>
              <a:tabLst>
                <a:tab pos="457200" algn="l"/>
              </a:tabLst>
            </a:pPr>
            <a:r>
              <a:rPr lang="en-US" sz="1600" b="0" i="0" dirty="0">
                <a:solidFill>
                  <a:srgbClr val="202124"/>
                </a:solidFill>
                <a:effectLst/>
                <a:latin typeface="Google Sans"/>
              </a:rPr>
              <a:t> Artificial neurons have a simple and mathematical structure, consisting of inputs, weights, bias, and activation function</a:t>
            </a:r>
          </a:p>
          <a:p>
            <a:pPr marL="342900" lvl="0" indent="-342900">
              <a:lnSpc>
                <a:spcPct val="107000"/>
              </a:lnSpc>
              <a:spcAft>
                <a:spcPts val="800"/>
              </a:spcAft>
              <a:buFont typeface="Arial" panose="020B0604020202020204" pitchFamily="34" charset="0"/>
              <a:buChar char="•"/>
              <a:tabLst>
                <a:tab pos="457200" algn="l"/>
              </a:tabLst>
            </a:pPr>
            <a:endParaRPr lang="en-IN" dirty="0"/>
          </a:p>
        </p:txBody>
      </p:sp>
      <p:sp>
        <p:nvSpPr>
          <p:cNvPr id="5" name="Slide Number Placeholder 4">
            <a:extLst>
              <a:ext uri="{FF2B5EF4-FFF2-40B4-BE49-F238E27FC236}">
                <a16:creationId xmlns:a16="http://schemas.microsoft.com/office/drawing/2014/main" id="{520BDD6C-7CF0-AD40-3DAC-ACD6052C6121}"/>
              </a:ext>
            </a:extLst>
          </p:cNvPr>
          <p:cNvSpPr>
            <a:spLocks noGrp="1"/>
          </p:cNvSpPr>
          <p:nvPr>
            <p:ph type="sldNum" sz="quarter" idx="12"/>
          </p:nvPr>
        </p:nvSpPr>
        <p:spPr/>
        <p:txBody>
          <a:bodyPr/>
          <a:lstStyle/>
          <a:p>
            <a:fld id="{CBABCCC1-BF11-4F37-963E-1BCD5B23FD72}" type="slidenum">
              <a:rPr lang="en-IN" smtClean="0"/>
              <a:pPr/>
              <a:t>12</a:t>
            </a:fld>
            <a:endParaRPr lang="en-IN"/>
          </a:p>
        </p:txBody>
      </p:sp>
      <p:pic>
        <p:nvPicPr>
          <p:cNvPr id="3" name="Picture 2">
            <a:extLst>
              <a:ext uri="{FF2B5EF4-FFF2-40B4-BE49-F238E27FC236}">
                <a16:creationId xmlns:a16="http://schemas.microsoft.com/office/drawing/2014/main" id="{23FF4AF6-4B2C-D96E-D834-BF5F83CDC10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 y="3063139"/>
            <a:ext cx="6501509" cy="3091855"/>
          </a:xfrm>
          <a:prstGeom prst="rect">
            <a:avLst/>
          </a:prstGeom>
        </p:spPr>
      </p:pic>
      <p:pic>
        <p:nvPicPr>
          <p:cNvPr id="4" name="Content Placeholder 7">
            <a:extLst>
              <a:ext uri="{FF2B5EF4-FFF2-40B4-BE49-F238E27FC236}">
                <a16:creationId xmlns:a16="http://schemas.microsoft.com/office/drawing/2014/main" id="{953912EF-7D91-CEE9-F6E4-2D98E006970F}"/>
              </a:ext>
            </a:extLst>
          </p:cNvPr>
          <p:cNvPicPr>
            <a:picLocks noChangeAspect="1"/>
          </p:cNvPicPr>
          <p:nvPr/>
        </p:nvPicPr>
        <p:blipFill>
          <a:blip r:embed="rId3">
            <a:alphaModFix amt="50000"/>
          </a:blip>
          <a:stretch>
            <a:fillRect/>
          </a:stretch>
        </p:blipFill>
        <p:spPr>
          <a:xfrm>
            <a:off x="6577782" y="3023105"/>
            <a:ext cx="5614218" cy="3131890"/>
          </a:xfrm>
          <a:prstGeom prst="rect">
            <a:avLst/>
          </a:prstGeom>
          <a:solidFill>
            <a:schemeClr val="bg1"/>
          </a:solidFill>
        </p:spPr>
      </p:pic>
    </p:spTree>
    <p:extLst>
      <p:ext uri="{BB962C8B-B14F-4D97-AF65-F5344CB8AC3E}">
        <p14:creationId xmlns:p14="http://schemas.microsoft.com/office/powerpoint/2010/main" val="334221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5497C5C-D433-DC52-A442-A84F533D0D23}"/>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6" name="Title 5">
            <a:extLst>
              <a:ext uri="{FF2B5EF4-FFF2-40B4-BE49-F238E27FC236}">
                <a16:creationId xmlns:a16="http://schemas.microsoft.com/office/drawing/2014/main" id="{04645AB1-81D8-6B34-E962-04FEF586C9A6}"/>
              </a:ext>
            </a:extLst>
          </p:cNvPr>
          <p:cNvSpPr>
            <a:spLocks noGrp="1"/>
          </p:cNvSpPr>
          <p:nvPr>
            <p:ph type="title" idx="4294967295"/>
          </p:nvPr>
        </p:nvSpPr>
        <p:spPr>
          <a:xfrm>
            <a:off x="0" y="870740"/>
            <a:ext cx="7049729" cy="857250"/>
          </a:xfrm>
        </p:spPr>
        <p:txBody>
          <a:bodyPr/>
          <a:lstStyle/>
          <a:p>
            <a:pPr algn="ctr"/>
            <a:r>
              <a:rPr lang="en-IN" dirty="0"/>
              <a:t>MC-CULLOTH PITTS MODEL</a:t>
            </a:r>
          </a:p>
        </p:txBody>
      </p:sp>
      <p:sp>
        <p:nvSpPr>
          <p:cNvPr id="7" name="Content Placeholder 6">
            <a:extLst>
              <a:ext uri="{FF2B5EF4-FFF2-40B4-BE49-F238E27FC236}">
                <a16:creationId xmlns:a16="http://schemas.microsoft.com/office/drawing/2014/main" id="{85F3E566-8D60-B7EA-A909-131AB1A2D018}"/>
              </a:ext>
            </a:extLst>
          </p:cNvPr>
          <p:cNvSpPr>
            <a:spLocks noGrp="1"/>
          </p:cNvSpPr>
          <p:nvPr>
            <p:ph type="body" sz="half" idx="4294967295"/>
          </p:nvPr>
        </p:nvSpPr>
        <p:spPr>
          <a:xfrm>
            <a:off x="-1" y="1661652"/>
            <a:ext cx="7128387" cy="4267200"/>
          </a:xfrm>
        </p:spPr>
        <p:txBody>
          <a:bodyPr>
            <a:normAutofit/>
          </a:bodyPr>
          <a:lstStyle/>
          <a:p>
            <a:pPr marL="285750" indent="-285750" algn="just">
              <a:buFont typeface="Arial" panose="020B0604020202020204" pitchFamily="34" charset="0"/>
              <a:buChar char="•"/>
            </a:pPr>
            <a:r>
              <a:rPr lang="en-US" b="0" i="0" dirty="0">
                <a:solidFill>
                  <a:srgbClr val="242424"/>
                </a:solidFill>
                <a:effectLst/>
                <a:latin typeface="source-serif-pro"/>
              </a:rPr>
              <a:t>The first computational model of a neuron was proposed by Warren McCulloch (neuroscientist) and Walter Pitts (logician) in 1943.</a:t>
            </a:r>
          </a:p>
          <a:p>
            <a:pPr marL="285750" indent="-285750" algn="just">
              <a:buFont typeface="Arial" panose="020B0604020202020204" pitchFamily="34" charset="0"/>
              <a:buChar char="•"/>
            </a:pPr>
            <a:r>
              <a:rPr lang="en-US" b="0" i="0" dirty="0">
                <a:solidFill>
                  <a:srgbClr val="242424"/>
                </a:solidFill>
                <a:effectLst/>
                <a:latin typeface="source-serif-pro"/>
              </a:rPr>
              <a:t>It may be divided into 2 parts. The first part, </a:t>
            </a:r>
            <a:r>
              <a:rPr lang="en-US" b="1" i="1" dirty="0">
                <a:solidFill>
                  <a:srgbClr val="242424"/>
                </a:solidFill>
                <a:effectLst/>
                <a:latin typeface="source-serif-pro"/>
              </a:rPr>
              <a:t>g </a:t>
            </a:r>
            <a:r>
              <a:rPr lang="en-US" b="0" i="0" dirty="0">
                <a:solidFill>
                  <a:srgbClr val="242424"/>
                </a:solidFill>
                <a:effectLst/>
                <a:latin typeface="source-serif-pro"/>
              </a:rPr>
              <a:t>takes an input performs an aggregation and based on the aggregated value the second part, </a:t>
            </a:r>
            <a:r>
              <a:rPr lang="en-US" b="1" i="1" dirty="0">
                <a:solidFill>
                  <a:srgbClr val="242424"/>
                </a:solidFill>
                <a:effectLst/>
                <a:latin typeface="source-serif-pro"/>
              </a:rPr>
              <a:t>f</a:t>
            </a:r>
            <a:r>
              <a:rPr lang="en-US" b="0" i="0" dirty="0">
                <a:solidFill>
                  <a:srgbClr val="242424"/>
                </a:solidFill>
                <a:effectLst/>
                <a:latin typeface="source-serif-pro"/>
              </a:rPr>
              <a:t> makes a decision.</a:t>
            </a:r>
          </a:p>
          <a:p>
            <a:pPr algn="just"/>
            <a:endParaRPr lang="en-US" b="0" i="0" dirty="0">
              <a:solidFill>
                <a:srgbClr val="242424"/>
              </a:solidFill>
              <a:effectLst/>
              <a:highlight>
                <a:srgbClr val="C0C0C0"/>
              </a:highlight>
              <a:latin typeface="source-serif-pro"/>
            </a:endParaRPr>
          </a:p>
          <a:p>
            <a:endParaRPr lang="en-IN" dirty="0"/>
          </a:p>
        </p:txBody>
      </p:sp>
      <p:pic>
        <p:nvPicPr>
          <p:cNvPr id="12" name="Picture 11">
            <a:extLst>
              <a:ext uri="{FF2B5EF4-FFF2-40B4-BE49-F238E27FC236}">
                <a16:creationId xmlns:a16="http://schemas.microsoft.com/office/drawing/2014/main" id="{0B3C0C4D-E7E9-2F3C-F6B9-64D1F73E2053}"/>
              </a:ext>
            </a:extLst>
          </p:cNvPr>
          <p:cNvPicPr>
            <a:picLocks noChangeAspect="1"/>
          </p:cNvPicPr>
          <p:nvPr/>
        </p:nvPicPr>
        <p:blipFill>
          <a:blip r:embed="rId2">
            <a:alphaModFix amt="70000"/>
          </a:blip>
          <a:stretch>
            <a:fillRect/>
          </a:stretch>
        </p:blipFill>
        <p:spPr>
          <a:xfrm>
            <a:off x="7462684" y="471948"/>
            <a:ext cx="4133428" cy="5171768"/>
          </a:xfrm>
          <a:prstGeom prst="rect">
            <a:avLst/>
          </a:prstGeom>
        </p:spPr>
      </p:pic>
    </p:spTree>
    <p:extLst>
      <p:ext uri="{BB962C8B-B14F-4D97-AF65-F5344CB8AC3E}">
        <p14:creationId xmlns:p14="http://schemas.microsoft.com/office/powerpoint/2010/main" val="96808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62ACB5-047A-F04D-51DD-9B4CE54D5104}"/>
              </a:ext>
            </a:extLst>
          </p:cNvPr>
          <p:cNvSpPr>
            <a:spLocks noGrp="1"/>
          </p:cNvSpPr>
          <p:nvPr>
            <p:ph type="title"/>
          </p:nvPr>
        </p:nvSpPr>
        <p:spPr/>
        <p:txBody>
          <a:bodyPr/>
          <a:lstStyle/>
          <a:p>
            <a:r>
              <a:rPr lang="en-IN" dirty="0"/>
              <a:t>MC-CULLOTH PITTS MODEL-EXAMPLE:</a:t>
            </a:r>
          </a:p>
        </p:txBody>
      </p:sp>
      <p:sp>
        <p:nvSpPr>
          <p:cNvPr id="7" name="Content Placeholder 6">
            <a:extLst>
              <a:ext uri="{FF2B5EF4-FFF2-40B4-BE49-F238E27FC236}">
                <a16:creationId xmlns:a16="http://schemas.microsoft.com/office/drawing/2014/main" id="{2B7F2996-80B9-E500-A8E6-89915341DFE1}"/>
              </a:ext>
            </a:extLst>
          </p:cNvPr>
          <p:cNvSpPr>
            <a:spLocks noGrp="1"/>
          </p:cNvSpPr>
          <p:nvPr>
            <p:ph idx="1"/>
          </p:nvPr>
        </p:nvSpPr>
        <p:spPr/>
        <p:txBody>
          <a:bodyPr/>
          <a:lstStyle/>
          <a:p>
            <a:pPr algn="l"/>
            <a:r>
              <a:rPr lang="en-US" b="0" i="0" dirty="0">
                <a:solidFill>
                  <a:srgbClr val="242424"/>
                </a:solidFill>
                <a:effectLst/>
                <a:latin typeface="source-serif-pro"/>
              </a:rPr>
              <a:t>Lets suppose that I want to predict my own decision, whether to watch a random football game or not on TV. The inputs are all </a:t>
            </a:r>
            <a:r>
              <a:rPr lang="en-US" b="0" i="0" dirty="0" err="1">
                <a:solidFill>
                  <a:srgbClr val="242424"/>
                </a:solidFill>
                <a:effectLst/>
                <a:latin typeface="source-serif-pro"/>
              </a:rPr>
              <a:t>boolean</a:t>
            </a:r>
            <a:r>
              <a:rPr lang="en-US" b="0" i="0" dirty="0">
                <a:solidFill>
                  <a:srgbClr val="242424"/>
                </a:solidFill>
                <a:effectLst/>
                <a:latin typeface="source-serif-pro"/>
              </a:rPr>
              <a:t> i.e., {0,1} and my output variable is also </a:t>
            </a:r>
            <a:r>
              <a:rPr lang="en-US" b="0" i="0" dirty="0" err="1">
                <a:solidFill>
                  <a:srgbClr val="242424"/>
                </a:solidFill>
                <a:effectLst/>
                <a:latin typeface="source-serif-pro"/>
              </a:rPr>
              <a:t>boolean</a:t>
            </a:r>
            <a:r>
              <a:rPr lang="en-US" b="0" i="0" dirty="0">
                <a:solidFill>
                  <a:srgbClr val="242424"/>
                </a:solidFill>
                <a:effectLst/>
                <a:latin typeface="source-serif-pro"/>
              </a:rPr>
              <a:t> {0: Will watch it, 1: Won’t watch it}.</a:t>
            </a:r>
          </a:p>
          <a:p>
            <a:pPr algn="l">
              <a:buFont typeface="Arial" panose="020B0604020202020204" pitchFamily="34" charset="0"/>
              <a:buChar char="•"/>
            </a:pPr>
            <a:r>
              <a:rPr lang="en-US" b="0" i="0" dirty="0">
                <a:solidFill>
                  <a:srgbClr val="242424"/>
                </a:solidFill>
                <a:effectLst/>
                <a:latin typeface="source-serif-pro"/>
              </a:rPr>
              <a:t>So,</a:t>
            </a:r>
            <a:r>
              <a:rPr lang="en-US" b="1" i="1" dirty="0">
                <a:solidFill>
                  <a:srgbClr val="242424"/>
                </a:solidFill>
                <a:effectLst/>
                <a:latin typeface="source-serif-pro"/>
              </a:rPr>
              <a:t> x_1</a:t>
            </a:r>
            <a:r>
              <a:rPr lang="en-US" b="0" i="0" dirty="0">
                <a:solidFill>
                  <a:srgbClr val="242424"/>
                </a:solidFill>
                <a:effectLst/>
                <a:latin typeface="source-serif-pro"/>
              </a:rPr>
              <a:t> could be </a:t>
            </a:r>
            <a:r>
              <a:rPr lang="en-US" b="0" i="1" dirty="0" err="1">
                <a:solidFill>
                  <a:srgbClr val="242424"/>
                </a:solidFill>
                <a:effectLst/>
                <a:latin typeface="source-serif-pro"/>
              </a:rPr>
              <a:t>isPremierLeagueOn</a:t>
            </a:r>
            <a:r>
              <a:rPr lang="en-US" b="0" i="1" dirty="0">
                <a:solidFill>
                  <a:srgbClr val="242424"/>
                </a:solidFill>
                <a:effectLst/>
                <a:latin typeface="source-serif-pro"/>
              </a:rPr>
              <a:t> </a:t>
            </a:r>
            <a:r>
              <a:rPr lang="en-US" b="0" i="0" dirty="0">
                <a:solidFill>
                  <a:srgbClr val="242424"/>
                </a:solidFill>
                <a:effectLst/>
                <a:latin typeface="source-serif-pro"/>
              </a:rPr>
              <a:t>(I like Premier League more)</a:t>
            </a:r>
          </a:p>
          <a:p>
            <a:pPr algn="l">
              <a:buFont typeface="Arial" panose="020B0604020202020204" pitchFamily="34" charset="0"/>
              <a:buChar char="•"/>
            </a:pPr>
            <a:r>
              <a:rPr lang="en-US" b="1" i="1" dirty="0">
                <a:solidFill>
                  <a:srgbClr val="242424"/>
                </a:solidFill>
                <a:effectLst/>
                <a:latin typeface="source-serif-pro"/>
              </a:rPr>
              <a:t>x_2</a:t>
            </a:r>
            <a:r>
              <a:rPr lang="en-US" b="0" i="0" dirty="0">
                <a:solidFill>
                  <a:srgbClr val="242424"/>
                </a:solidFill>
                <a:effectLst/>
                <a:latin typeface="source-serif-pro"/>
              </a:rPr>
              <a:t> could be </a:t>
            </a:r>
            <a:r>
              <a:rPr lang="en-US" b="0" i="1" dirty="0" err="1">
                <a:solidFill>
                  <a:srgbClr val="242424"/>
                </a:solidFill>
                <a:effectLst/>
                <a:latin typeface="source-serif-pro"/>
              </a:rPr>
              <a:t>isItAFriendlyGame</a:t>
            </a:r>
            <a:r>
              <a:rPr lang="en-US" b="0" i="0" dirty="0">
                <a:solidFill>
                  <a:srgbClr val="242424"/>
                </a:solidFill>
                <a:effectLst/>
                <a:latin typeface="source-serif-pro"/>
              </a:rPr>
              <a:t> (I tend to care less about the friendlies)</a:t>
            </a:r>
          </a:p>
          <a:p>
            <a:pPr algn="l">
              <a:buFont typeface="Arial" panose="020B0604020202020204" pitchFamily="34" charset="0"/>
              <a:buChar char="•"/>
            </a:pPr>
            <a:r>
              <a:rPr lang="en-US" b="1" i="1" dirty="0">
                <a:solidFill>
                  <a:srgbClr val="242424"/>
                </a:solidFill>
                <a:effectLst/>
                <a:latin typeface="source-serif-pro"/>
              </a:rPr>
              <a:t>x_3 </a:t>
            </a:r>
            <a:r>
              <a:rPr lang="en-US" b="0" i="0" dirty="0">
                <a:solidFill>
                  <a:srgbClr val="242424"/>
                </a:solidFill>
                <a:effectLst/>
                <a:latin typeface="source-serif-pro"/>
              </a:rPr>
              <a:t>could be </a:t>
            </a:r>
            <a:r>
              <a:rPr lang="en-US" b="0" i="1" dirty="0" err="1">
                <a:solidFill>
                  <a:srgbClr val="242424"/>
                </a:solidFill>
                <a:effectLst/>
                <a:latin typeface="source-serif-pro"/>
              </a:rPr>
              <a:t>isNotHome</a:t>
            </a:r>
            <a:r>
              <a:rPr lang="en-US" b="1" i="0" dirty="0">
                <a:solidFill>
                  <a:srgbClr val="242424"/>
                </a:solidFill>
                <a:effectLst/>
                <a:latin typeface="source-serif-pro"/>
              </a:rPr>
              <a:t> </a:t>
            </a:r>
            <a:r>
              <a:rPr lang="en-US" b="0" i="0" dirty="0">
                <a:solidFill>
                  <a:srgbClr val="242424"/>
                </a:solidFill>
                <a:effectLst/>
                <a:latin typeface="source-serif-pro"/>
              </a:rPr>
              <a:t>(Can’t watch it when I’m running errands. Can I?)</a:t>
            </a:r>
          </a:p>
          <a:p>
            <a:pPr algn="l">
              <a:buFont typeface="Arial" panose="020B0604020202020204" pitchFamily="34" charset="0"/>
              <a:buChar char="•"/>
            </a:pPr>
            <a:r>
              <a:rPr lang="en-US" b="1" i="1" dirty="0">
                <a:solidFill>
                  <a:srgbClr val="242424"/>
                </a:solidFill>
                <a:effectLst/>
                <a:latin typeface="source-serif-pro"/>
              </a:rPr>
              <a:t>x_4</a:t>
            </a:r>
            <a:r>
              <a:rPr lang="en-US" b="0" i="0" dirty="0">
                <a:solidFill>
                  <a:srgbClr val="242424"/>
                </a:solidFill>
                <a:effectLst/>
                <a:latin typeface="source-serif-pro"/>
              </a:rPr>
              <a:t> could be </a:t>
            </a:r>
            <a:r>
              <a:rPr lang="en-US" b="0" i="1" dirty="0" err="1">
                <a:solidFill>
                  <a:srgbClr val="242424"/>
                </a:solidFill>
                <a:effectLst/>
                <a:latin typeface="source-serif-pro"/>
              </a:rPr>
              <a:t>isManUnitedPlaying</a:t>
            </a:r>
            <a:r>
              <a:rPr lang="en-US" b="1" i="0" dirty="0">
                <a:solidFill>
                  <a:srgbClr val="242424"/>
                </a:solidFill>
                <a:effectLst/>
                <a:latin typeface="source-serif-pro"/>
              </a:rPr>
              <a:t> </a:t>
            </a:r>
            <a:r>
              <a:rPr lang="en-US" b="0" i="0" dirty="0">
                <a:solidFill>
                  <a:srgbClr val="242424"/>
                </a:solidFill>
                <a:effectLst/>
                <a:latin typeface="source-serif-pro"/>
              </a:rPr>
              <a:t>(I am a big Man United fan. GGMU!) and so on.</a:t>
            </a:r>
          </a:p>
          <a:p>
            <a:endParaRPr lang="en-IN" dirty="0"/>
          </a:p>
        </p:txBody>
      </p:sp>
      <p:sp>
        <p:nvSpPr>
          <p:cNvPr id="5" name="Slide Number Placeholder 4">
            <a:extLst>
              <a:ext uri="{FF2B5EF4-FFF2-40B4-BE49-F238E27FC236}">
                <a16:creationId xmlns:a16="http://schemas.microsoft.com/office/drawing/2014/main" id="{C19F6C84-D4AC-E838-86E5-37CF55257552}"/>
              </a:ext>
            </a:extLst>
          </p:cNvPr>
          <p:cNvSpPr>
            <a:spLocks noGrp="1"/>
          </p:cNvSpPr>
          <p:nvPr>
            <p:ph type="sldNum" sz="quarter" idx="12"/>
          </p:nvPr>
        </p:nvSpPr>
        <p:spPr/>
        <p:txBody>
          <a:bodyPr/>
          <a:lstStyle/>
          <a:p>
            <a:fld id="{CBABCCC1-BF11-4F37-963E-1BCD5B23FD72}" type="slidenum">
              <a:rPr lang="en-IN" smtClean="0"/>
              <a:pPr/>
              <a:t>14</a:t>
            </a:fld>
            <a:endParaRPr lang="en-IN"/>
          </a:p>
        </p:txBody>
      </p:sp>
    </p:spTree>
    <p:extLst>
      <p:ext uri="{BB962C8B-B14F-4D97-AF65-F5344CB8AC3E}">
        <p14:creationId xmlns:p14="http://schemas.microsoft.com/office/powerpoint/2010/main" val="365689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13873D-616C-8FBE-03EE-46ABBBA7C937}"/>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2" name="Title 1">
            <a:extLst>
              <a:ext uri="{FF2B5EF4-FFF2-40B4-BE49-F238E27FC236}">
                <a16:creationId xmlns:a16="http://schemas.microsoft.com/office/drawing/2014/main" id="{59A28EE6-55F9-7DD4-488F-F0809F042361}"/>
              </a:ext>
            </a:extLst>
          </p:cNvPr>
          <p:cNvSpPr>
            <a:spLocks noGrp="1"/>
          </p:cNvSpPr>
          <p:nvPr>
            <p:ph type="title" idx="4294967295"/>
          </p:nvPr>
        </p:nvSpPr>
        <p:spPr>
          <a:xfrm>
            <a:off x="2586038" y="804863"/>
            <a:ext cx="9605962" cy="1058862"/>
          </a:xfrm>
        </p:spPr>
        <p:txBody>
          <a:bodyPr/>
          <a:lstStyle/>
          <a:p>
            <a:r>
              <a:rPr lang="en-IN" dirty="0"/>
              <a:t>MC-CULLOTH PITTS MODEL-EXAMPLE:</a:t>
            </a:r>
          </a:p>
        </p:txBody>
      </p:sp>
      <p:sp>
        <p:nvSpPr>
          <p:cNvPr id="3" name="Content Placeholder 2">
            <a:extLst>
              <a:ext uri="{FF2B5EF4-FFF2-40B4-BE49-F238E27FC236}">
                <a16:creationId xmlns:a16="http://schemas.microsoft.com/office/drawing/2014/main" id="{01D636AA-7940-1F45-A06C-C55110136C8D}"/>
              </a:ext>
            </a:extLst>
          </p:cNvPr>
          <p:cNvSpPr>
            <a:spLocks noGrp="1"/>
          </p:cNvSpPr>
          <p:nvPr>
            <p:ph sz="half" idx="4294967295"/>
          </p:nvPr>
        </p:nvSpPr>
        <p:spPr>
          <a:xfrm>
            <a:off x="0" y="1759974"/>
            <a:ext cx="7423355" cy="4080439"/>
          </a:xfrm>
        </p:spPr>
        <p:txBody>
          <a:bodyPr>
            <a:normAutofit fontScale="92500" lnSpcReduction="20000"/>
          </a:bodyPr>
          <a:lstStyle/>
          <a:p>
            <a:pPr algn="l"/>
            <a:r>
              <a:rPr lang="en-US" b="0" i="0" dirty="0">
                <a:solidFill>
                  <a:srgbClr val="242424"/>
                </a:solidFill>
                <a:effectLst/>
                <a:latin typeface="source-serif-pro"/>
              </a:rPr>
              <a:t>These inputs can either be </a:t>
            </a:r>
            <a:r>
              <a:rPr lang="en-US" b="0" i="1" dirty="0">
                <a:solidFill>
                  <a:srgbClr val="242424"/>
                </a:solidFill>
                <a:effectLst/>
                <a:latin typeface="source-serif-pro"/>
              </a:rPr>
              <a:t>excitatory</a:t>
            </a:r>
            <a:r>
              <a:rPr lang="en-US" b="0" i="0" dirty="0">
                <a:solidFill>
                  <a:srgbClr val="242424"/>
                </a:solidFill>
                <a:effectLst/>
                <a:latin typeface="source-serif-pro"/>
              </a:rPr>
              <a:t> or </a:t>
            </a:r>
            <a:r>
              <a:rPr lang="en-US" b="0" i="1" dirty="0">
                <a:solidFill>
                  <a:srgbClr val="242424"/>
                </a:solidFill>
                <a:effectLst/>
                <a:latin typeface="source-serif-pro"/>
              </a:rPr>
              <a:t>inhibitory</a:t>
            </a:r>
            <a:r>
              <a:rPr lang="en-US" b="0" i="0" dirty="0">
                <a:solidFill>
                  <a:srgbClr val="242424"/>
                </a:solidFill>
                <a:effectLst/>
                <a:latin typeface="source-serif-pro"/>
              </a:rPr>
              <a:t>. Inhibitory inputs are those that have maximum effect on the decision making irrespective of other inputs i.e., if </a:t>
            </a:r>
            <a:r>
              <a:rPr lang="en-US" b="1" i="1" dirty="0">
                <a:solidFill>
                  <a:srgbClr val="242424"/>
                </a:solidFill>
                <a:effectLst/>
                <a:latin typeface="source-serif-pro"/>
              </a:rPr>
              <a:t>x_3</a:t>
            </a:r>
            <a:r>
              <a:rPr lang="en-US" b="0" i="0" dirty="0">
                <a:solidFill>
                  <a:srgbClr val="242424"/>
                </a:solidFill>
                <a:effectLst/>
                <a:latin typeface="source-serif-pro"/>
              </a:rPr>
              <a:t> is 1 (not home) then my output will always be 0 i.e., the neuron will never fire, so </a:t>
            </a:r>
            <a:r>
              <a:rPr lang="en-US" b="1" i="1" dirty="0">
                <a:solidFill>
                  <a:srgbClr val="242424"/>
                </a:solidFill>
                <a:effectLst/>
                <a:latin typeface="source-serif-pro"/>
              </a:rPr>
              <a:t>x_3</a:t>
            </a:r>
            <a:r>
              <a:rPr lang="en-US" b="0" i="0" dirty="0">
                <a:solidFill>
                  <a:srgbClr val="242424"/>
                </a:solidFill>
                <a:effectLst/>
                <a:latin typeface="source-serif-pro"/>
              </a:rPr>
              <a:t> is an inhibitory input. </a:t>
            </a:r>
          </a:p>
          <a:p>
            <a:pPr algn="l"/>
            <a:r>
              <a:rPr lang="en-US" b="0" i="0" dirty="0">
                <a:solidFill>
                  <a:srgbClr val="242424"/>
                </a:solidFill>
                <a:effectLst/>
                <a:latin typeface="source-serif-pro"/>
              </a:rPr>
              <a:t>Excitatory inputs are NOT the ones that will make the neuron fire on their own but they might fire it when combined together. Formally, this is what is going on:</a:t>
            </a:r>
          </a:p>
          <a:p>
            <a:r>
              <a:rPr lang="en-US" b="0" i="0" dirty="0">
                <a:solidFill>
                  <a:srgbClr val="242424"/>
                </a:solidFill>
                <a:effectLst/>
                <a:latin typeface="source-serif-pro"/>
              </a:rPr>
              <a:t>We can see that </a:t>
            </a:r>
            <a:r>
              <a:rPr lang="en-US" b="1" i="1" dirty="0">
                <a:solidFill>
                  <a:srgbClr val="242424"/>
                </a:solidFill>
                <a:effectLst/>
                <a:latin typeface="source-serif-pro"/>
              </a:rPr>
              <a:t>g</a:t>
            </a:r>
            <a:r>
              <a:rPr lang="en-US" b="1" i="0" dirty="0">
                <a:solidFill>
                  <a:srgbClr val="242424"/>
                </a:solidFill>
                <a:effectLst/>
                <a:latin typeface="source-serif-pro"/>
              </a:rPr>
              <a:t>(x)</a:t>
            </a:r>
            <a:r>
              <a:rPr lang="en-US" b="0" i="0" dirty="0">
                <a:solidFill>
                  <a:srgbClr val="242424"/>
                </a:solidFill>
                <a:effectLst/>
                <a:latin typeface="source-serif-pro"/>
              </a:rPr>
              <a:t> is just doing a sum of the inputs — a simple aggregation. And </a:t>
            </a:r>
            <a:r>
              <a:rPr lang="en-US" b="1" i="1" dirty="0">
                <a:solidFill>
                  <a:srgbClr val="242424"/>
                </a:solidFill>
                <a:effectLst/>
                <a:latin typeface="source-serif-pro"/>
              </a:rPr>
              <a:t>theta</a:t>
            </a:r>
            <a:r>
              <a:rPr lang="en-US" b="0" i="0" dirty="0">
                <a:solidFill>
                  <a:srgbClr val="242424"/>
                </a:solidFill>
                <a:effectLst/>
                <a:latin typeface="source-serif-pro"/>
              </a:rPr>
              <a:t> here is called thresholding parameter. </a:t>
            </a:r>
          </a:p>
          <a:p>
            <a:r>
              <a:rPr lang="en-US" b="0" i="0" dirty="0">
                <a:solidFill>
                  <a:srgbClr val="242424"/>
                </a:solidFill>
                <a:effectLst/>
                <a:latin typeface="source-serif-pro"/>
              </a:rPr>
              <a:t>For example, if I always watch the game when the sum turns out to be 2 or more, the </a:t>
            </a:r>
            <a:r>
              <a:rPr lang="en-US" b="1" i="1" dirty="0">
                <a:solidFill>
                  <a:srgbClr val="242424"/>
                </a:solidFill>
                <a:effectLst/>
                <a:latin typeface="source-serif-pro"/>
              </a:rPr>
              <a:t>theta</a:t>
            </a:r>
            <a:r>
              <a:rPr lang="en-US" b="1" i="0" dirty="0">
                <a:solidFill>
                  <a:srgbClr val="242424"/>
                </a:solidFill>
                <a:effectLst/>
                <a:latin typeface="source-serif-pro"/>
              </a:rPr>
              <a:t> </a:t>
            </a:r>
            <a:r>
              <a:rPr lang="en-US" b="0" i="0" dirty="0">
                <a:solidFill>
                  <a:srgbClr val="242424"/>
                </a:solidFill>
                <a:effectLst/>
                <a:latin typeface="source-serif-pro"/>
              </a:rPr>
              <a:t>is 2 here. This is called the Thresholding Logic.</a:t>
            </a:r>
            <a:br>
              <a:rPr lang="en-US" dirty="0"/>
            </a:br>
            <a:endParaRPr lang="en-IN" dirty="0"/>
          </a:p>
        </p:txBody>
      </p:sp>
      <p:pic>
        <p:nvPicPr>
          <p:cNvPr id="7" name="Content Placeholder 6">
            <a:extLst>
              <a:ext uri="{FF2B5EF4-FFF2-40B4-BE49-F238E27FC236}">
                <a16:creationId xmlns:a16="http://schemas.microsoft.com/office/drawing/2014/main" id="{FA9BA093-B3A5-4CD2-9C34-A5BDD713CE0E}"/>
              </a:ext>
            </a:extLst>
          </p:cNvPr>
          <p:cNvPicPr>
            <a:picLocks noGrp="1" noChangeAspect="1"/>
          </p:cNvPicPr>
          <p:nvPr>
            <p:ph sz="half" idx="4294967295"/>
          </p:nvPr>
        </p:nvPicPr>
        <p:blipFill>
          <a:blip r:embed="rId2">
            <a:alphaModFix amt="70000"/>
          </a:blip>
          <a:stretch>
            <a:fillRect/>
          </a:stretch>
        </p:blipFill>
        <p:spPr>
          <a:xfrm>
            <a:off x="7546975" y="1863725"/>
            <a:ext cx="4645025" cy="3751263"/>
          </a:xfrm>
        </p:spPr>
      </p:pic>
    </p:spTree>
    <p:extLst>
      <p:ext uri="{BB962C8B-B14F-4D97-AF65-F5344CB8AC3E}">
        <p14:creationId xmlns:p14="http://schemas.microsoft.com/office/powerpoint/2010/main" val="216616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EEBB-BEA4-E2E3-31EA-EB5C1231CB8D}"/>
              </a:ext>
            </a:extLst>
          </p:cNvPr>
          <p:cNvSpPr>
            <a:spLocks noGrp="1"/>
          </p:cNvSpPr>
          <p:nvPr>
            <p:ph type="title"/>
          </p:nvPr>
        </p:nvSpPr>
        <p:spPr/>
        <p:txBody>
          <a:bodyPr/>
          <a:lstStyle/>
          <a:p>
            <a:r>
              <a:rPr lang="en-US" b="1" i="0" dirty="0">
                <a:solidFill>
                  <a:srgbClr val="242424"/>
                </a:solidFill>
                <a:effectLst/>
                <a:highlight>
                  <a:srgbClr val="FFFFFF"/>
                </a:highlight>
                <a:latin typeface="sohne"/>
              </a:rPr>
              <a:t>Boolean Functions Using M-P Neuron</a:t>
            </a:r>
          </a:p>
        </p:txBody>
      </p:sp>
      <p:sp>
        <p:nvSpPr>
          <p:cNvPr id="6" name="Content Placeholder 5">
            <a:extLst>
              <a:ext uri="{FF2B5EF4-FFF2-40B4-BE49-F238E27FC236}">
                <a16:creationId xmlns:a16="http://schemas.microsoft.com/office/drawing/2014/main" id="{6963C8DD-4135-6C77-7FC9-915241D53048}"/>
              </a:ext>
            </a:extLst>
          </p:cNvPr>
          <p:cNvSpPr>
            <a:spLocks noGrp="1"/>
          </p:cNvSpPr>
          <p:nvPr>
            <p:ph idx="1"/>
          </p:nvPr>
        </p:nvSpPr>
        <p:spPr>
          <a:xfrm>
            <a:off x="1451579" y="1853754"/>
            <a:ext cx="9603275" cy="4114427"/>
          </a:xfrm>
        </p:spPr>
        <p:txBody>
          <a:bodyPr>
            <a:normAutofit/>
          </a:bodyPr>
          <a:lstStyle/>
          <a:p>
            <a:pPr algn="just"/>
            <a:r>
              <a:rPr lang="en-US" sz="1400" dirty="0">
                <a:solidFill>
                  <a:srgbClr val="242424"/>
                </a:solidFill>
                <a:latin typeface="Times New Roman" panose="02020603050405020304" pitchFamily="18" charset="0"/>
                <a:cs typeface="Times New Roman" panose="02020603050405020304" pitchFamily="18" charset="0"/>
              </a:rPr>
              <a:t>Now lets look at how this very neuron can be used to represent a few Boolean functions. </a:t>
            </a:r>
          </a:p>
          <a:p>
            <a:pPr algn="just"/>
            <a:r>
              <a:rPr lang="en-US" sz="1400" dirty="0">
                <a:solidFill>
                  <a:srgbClr val="242424"/>
                </a:solidFill>
                <a:latin typeface="Times New Roman" panose="02020603050405020304" pitchFamily="18" charset="0"/>
                <a:cs typeface="Times New Roman" panose="02020603050405020304" pitchFamily="18" charset="0"/>
              </a:rPr>
              <a:t>A lot of Boolean decision problems can be cast into this, based on appropriate input variables— like whether to continue reading this PPT, whether to talk to  Friends after reading this ppt etc. can be represented by the M-P neuron.</a:t>
            </a:r>
          </a:p>
          <a:p>
            <a:pPr algn="just"/>
            <a:r>
              <a:rPr lang="fr-FR" sz="1400" dirty="0">
                <a:solidFill>
                  <a:srgbClr val="242424"/>
                </a:solidFill>
                <a:latin typeface="Times New Roman" panose="02020603050405020304" pitchFamily="18" charset="0"/>
                <a:cs typeface="Times New Roman" panose="02020603050405020304" pitchFamily="18" charset="0"/>
              </a:rPr>
              <a:t>M-P Neuron: A Concise Représentation </a:t>
            </a:r>
            <a:r>
              <a:rPr lang="en-US" sz="1400" dirty="0">
                <a:solidFill>
                  <a:srgbClr val="242424"/>
                </a:solidFill>
                <a:latin typeface="Times New Roman" panose="02020603050405020304" pitchFamily="18" charset="0"/>
                <a:cs typeface="Times New Roman" panose="02020603050405020304" pitchFamily="18" charset="0"/>
              </a:rPr>
              <a:t>just denotes that, for the Boolean inputs </a:t>
            </a:r>
            <a:r>
              <a:rPr lang="en-US" sz="1400" b="1" i="1" dirty="0">
                <a:solidFill>
                  <a:srgbClr val="242424"/>
                </a:solidFill>
                <a:latin typeface="Times New Roman" panose="02020603050405020304" pitchFamily="18" charset="0"/>
                <a:cs typeface="Times New Roman" panose="02020603050405020304" pitchFamily="18" charset="0"/>
              </a:rPr>
              <a:t>x_1</a:t>
            </a:r>
            <a:r>
              <a:rPr lang="en-US" sz="1400" dirty="0">
                <a:solidFill>
                  <a:srgbClr val="242424"/>
                </a:solidFill>
                <a:latin typeface="Times New Roman" panose="02020603050405020304" pitchFamily="18" charset="0"/>
                <a:cs typeface="Times New Roman" panose="02020603050405020304" pitchFamily="18" charset="0"/>
              </a:rPr>
              <a:t>, </a:t>
            </a:r>
            <a:r>
              <a:rPr lang="en-US" sz="1400" b="1" i="1" dirty="0">
                <a:solidFill>
                  <a:srgbClr val="242424"/>
                </a:solidFill>
                <a:latin typeface="Times New Roman" panose="02020603050405020304" pitchFamily="18" charset="0"/>
                <a:cs typeface="Times New Roman" panose="02020603050405020304" pitchFamily="18" charset="0"/>
              </a:rPr>
              <a:t>x_2</a:t>
            </a:r>
            <a:r>
              <a:rPr lang="en-US" sz="1400" dirty="0">
                <a:solidFill>
                  <a:srgbClr val="242424"/>
                </a:solidFill>
                <a:latin typeface="Times New Roman" panose="02020603050405020304" pitchFamily="18" charset="0"/>
                <a:cs typeface="Times New Roman" panose="02020603050405020304" pitchFamily="18" charset="0"/>
              </a:rPr>
              <a:t> and </a:t>
            </a:r>
            <a:r>
              <a:rPr lang="en-US" sz="1400" b="1" i="1" dirty="0">
                <a:solidFill>
                  <a:srgbClr val="242424"/>
                </a:solidFill>
                <a:latin typeface="Times New Roman" panose="02020603050405020304" pitchFamily="18" charset="0"/>
                <a:cs typeface="Times New Roman" panose="02020603050405020304" pitchFamily="18" charset="0"/>
              </a:rPr>
              <a:t>x_3</a:t>
            </a:r>
            <a:r>
              <a:rPr lang="en-US" sz="1400" dirty="0">
                <a:solidFill>
                  <a:srgbClr val="242424"/>
                </a:solidFill>
                <a:latin typeface="Times New Roman" panose="02020603050405020304" pitchFamily="18" charset="0"/>
                <a:cs typeface="Times New Roman" panose="02020603050405020304" pitchFamily="18" charset="0"/>
              </a:rPr>
              <a:t> if the </a:t>
            </a:r>
            <a:r>
              <a:rPr lang="en-US" sz="1400" b="1" i="1" dirty="0">
                <a:solidFill>
                  <a:srgbClr val="242424"/>
                </a:solidFill>
                <a:latin typeface="Times New Roman" panose="02020603050405020304" pitchFamily="18" charset="0"/>
                <a:cs typeface="Times New Roman" panose="02020603050405020304" pitchFamily="18" charset="0"/>
              </a:rPr>
              <a:t>g</a:t>
            </a:r>
            <a:r>
              <a:rPr lang="en-US" sz="1400" b="1" dirty="0">
                <a:solidFill>
                  <a:srgbClr val="242424"/>
                </a:solidFill>
                <a:latin typeface="Times New Roman" panose="02020603050405020304" pitchFamily="18" charset="0"/>
                <a:cs typeface="Times New Roman" panose="02020603050405020304" pitchFamily="18" charset="0"/>
              </a:rPr>
              <a:t>(x)</a:t>
            </a:r>
            <a:r>
              <a:rPr lang="en-US" sz="1400" dirty="0">
                <a:solidFill>
                  <a:srgbClr val="242424"/>
                </a:solidFill>
                <a:latin typeface="Times New Roman" panose="02020603050405020304" pitchFamily="18" charset="0"/>
                <a:cs typeface="Times New Roman" panose="02020603050405020304" pitchFamily="18" charset="0"/>
              </a:rPr>
              <a:t> i.e., </a:t>
            </a:r>
            <a:r>
              <a:rPr lang="en-US" sz="1400" b="1" dirty="0">
                <a:solidFill>
                  <a:srgbClr val="242424"/>
                </a:solidFill>
                <a:latin typeface="Times New Roman" panose="02020603050405020304" pitchFamily="18" charset="0"/>
                <a:cs typeface="Times New Roman" panose="02020603050405020304" pitchFamily="18" charset="0"/>
              </a:rPr>
              <a:t>sum</a:t>
            </a:r>
            <a:r>
              <a:rPr lang="en-US" sz="1400" dirty="0">
                <a:solidFill>
                  <a:srgbClr val="242424"/>
                </a:solidFill>
                <a:latin typeface="Times New Roman" panose="02020603050405020304" pitchFamily="18" charset="0"/>
                <a:cs typeface="Times New Roman" panose="02020603050405020304" pitchFamily="18" charset="0"/>
              </a:rPr>
              <a:t> </a:t>
            </a:r>
            <a:r>
              <a:rPr lang="en-US" sz="1400" b="1" dirty="0">
                <a:solidFill>
                  <a:srgbClr val="242424"/>
                </a:solidFill>
                <a:latin typeface="Times New Roman" panose="02020603050405020304" pitchFamily="18" charset="0"/>
                <a:cs typeface="Times New Roman" panose="02020603050405020304" pitchFamily="18" charset="0"/>
              </a:rPr>
              <a:t>≥</a:t>
            </a:r>
            <a:r>
              <a:rPr lang="en-US" sz="1400" dirty="0">
                <a:solidFill>
                  <a:srgbClr val="242424"/>
                </a:solidFill>
                <a:latin typeface="Times New Roman" panose="02020603050405020304" pitchFamily="18" charset="0"/>
                <a:cs typeface="Times New Roman" panose="02020603050405020304" pitchFamily="18" charset="0"/>
              </a:rPr>
              <a:t> </a:t>
            </a:r>
            <a:r>
              <a:rPr lang="en-US" sz="1400" b="1" dirty="0">
                <a:solidFill>
                  <a:srgbClr val="242424"/>
                </a:solidFill>
                <a:latin typeface="Times New Roman" panose="02020603050405020304" pitchFamily="18" charset="0"/>
                <a:cs typeface="Times New Roman" panose="02020603050405020304" pitchFamily="18" charset="0"/>
              </a:rPr>
              <a:t>theta</a:t>
            </a:r>
            <a:r>
              <a:rPr lang="en-US" sz="1400" dirty="0">
                <a:solidFill>
                  <a:srgbClr val="242424"/>
                </a:solidFill>
                <a:latin typeface="Times New Roman" panose="02020603050405020304" pitchFamily="18" charset="0"/>
                <a:cs typeface="Times New Roman" panose="02020603050405020304" pitchFamily="18" charset="0"/>
              </a:rPr>
              <a:t>, the neuron will fire otherwise, it won’t.</a:t>
            </a:r>
            <a:endParaRPr lang="en-IN" sz="14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id="{A5DAC7FA-D953-2E8B-2771-361B621DB61A}"/>
              </a:ext>
            </a:extLst>
          </p:cNvPr>
          <p:cNvSpPr>
            <a:spLocks noGrp="1"/>
          </p:cNvSpPr>
          <p:nvPr>
            <p:ph type="sldNum" sz="quarter" idx="12"/>
          </p:nvPr>
        </p:nvSpPr>
        <p:spPr/>
        <p:txBody>
          <a:bodyPr/>
          <a:lstStyle/>
          <a:p>
            <a:fld id="{CBABCCC1-BF11-4F37-963E-1BCD5B23FD72}" type="slidenum">
              <a:rPr lang="en-IN" smtClean="0"/>
              <a:pPr/>
              <a:t>16</a:t>
            </a:fld>
            <a:endParaRPr lang="en-IN"/>
          </a:p>
        </p:txBody>
      </p:sp>
      <p:sp>
        <p:nvSpPr>
          <p:cNvPr id="7" name="Content Placeholder 6">
            <a:extLst>
              <a:ext uri="{FF2B5EF4-FFF2-40B4-BE49-F238E27FC236}">
                <a16:creationId xmlns:a16="http://schemas.microsoft.com/office/drawing/2014/main" id="{48096F22-DEEB-94D7-40AD-A986E5EB6A45}"/>
              </a:ext>
            </a:extLst>
          </p:cNvPr>
          <p:cNvSpPr>
            <a:spLocks noGrp="1"/>
          </p:cNvSpPr>
          <p:nvPr>
            <p:ph sz="half" idx="4294967295"/>
          </p:nvPr>
        </p:nvSpPr>
        <p:spPr>
          <a:xfrm>
            <a:off x="7546975" y="2017713"/>
            <a:ext cx="4645025" cy="3441700"/>
          </a:xfrm>
        </p:spPr>
        <p:txBody>
          <a:bodyPr>
            <a:normAutofit/>
          </a:bodyPr>
          <a:lstStyle/>
          <a:p>
            <a:endParaRPr lang="en-IN" dirty="0"/>
          </a:p>
          <a:p>
            <a:endParaRPr lang="en-IN" dirty="0"/>
          </a:p>
          <a:p>
            <a:endParaRPr lang="en-IN" dirty="0"/>
          </a:p>
          <a:p>
            <a:endParaRPr lang="en-IN" dirty="0"/>
          </a:p>
          <a:p>
            <a:endParaRPr lang="en-IN" dirty="0"/>
          </a:p>
          <a:p>
            <a:endParaRPr lang="en-IN" dirty="0"/>
          </a:p>
        </p:txBody>
      </p:sp>
      <p:pic>
        <p:nvPicPr>
          <p:cNvPr id="11" name="Picture 10">
            <a:extLst>
              <a:ext uri="{FF2B5EF4-FFF2-40B4-BE49-F238E27FC236}">
                <a16:creationId xmlns:a16="http://schemas.microsoft.com/office/drawing/2014/main" id="{26D6B37B-7814-288B-DE34-4C52EB13D082}"/>
              </a:ext>
            </a:extLst>
          </p:cNvPr>
          <p:cNvPicPr>
            <a:picLocks noChangeAspect="1"/>
          </p:cNvPicPr>
          <p:nvPr/>
        </p:nvPicPr>
        <p:blipFill>
          <a:blip r:embed="rId2">
            <a:alphaModFix amt="70000"/>
          </a:blip>
          <a:stretch>
            <a:fillRect/>
          </a:stretch>
        </p:blipFill>
        <p:spPr>
          <a:xfrm>
            <a:off x="1451580" y="3514594"/>
            <a:ext cx="9727698" cy="2267778"/>
          </a:xfrm>
          <a:prstGeom prst="rect">
            <a:avLst/>
          </a:prstGeom>
        </p:spPr>
      </p:pic>
    </p:spTree>
    <p:extLst>
      <p:ext uri="{BB962C8B-B14F-4D97-AF65-F5344CB8AC3E}">
        <p14:creationId xmlns:p14="http://schemas.microsoft.com/office/powerpoint/2010/main" val="136470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83E4A9-3E44-8AD6-D9AC-6609C7C52A40}"/>
              </a:ext>
            </a:extLst>
          </p:cNvPr>
          <p:cNvSpPr>
            <a:spLocks noGrp="1"/>
          </p:cNvSpPr>
          <p:nvPr>
            <p:ph type="title"/>
          </p:nvPr>
        </p:nvSpPr>
        <p:spPr/>
        <p:txBody>
          <a:bodyPr/>
          <a:lstStyle/>
          <a:p>
            <a:r>
              <a:rPr lang="en-US" b="1" i="0" dirty="0">
                <a:solidFill>
                  <a:srgbClr val="242424"/>
                </a:solidFill>
                <a:effectLst/>
                <a:latin typeface="sohne"/>
              </a:rPr>
              <a:t>Boolean Functions Using M-P Neuron</a:t>
            </a:r>
            <a:endParaRPr lang="en-IN" dirty="0"/>
          </a:p>
        </p:txBody>
      </p:sp>
      <p:sp>
        <p:nvSpPr>
          <p:cNvPr id="7" name="Text Placeholder 6">
            <a:extLst>
              <a:ext uri="{FF2B5EF4-FFF2-40B4-BE49-F238E27FC236}">
                <a16:creationId xmlns:a16="http://schemas.microsoft.com/office/drawing/2014/main" id="{49C53DAE-8FC0-A00B-A95A-45552EC949E2}"/>
              </a:ext>
            </a:extLst>
          </p:cNvPr>
          <p:cNvSpPr>
            <a:spLocks noGrp="1"/>
          </p:cNvSpPr>
          <p:nvPr>
            <p:ph type="body" idx="1"/>
          </p:nvPr>
        </p:nvSpPr>
        <p:spPr/>
        <p:txBody>
          <a:bodyPr/>
          <a:lstStyle/>
          <a:p>
            <a:pPr algn="ctr"/>
            <a:r>
              <a:rPr lang="en-IN" b="1" i="0" dirty="0">
                <a:solidFill>
                  <a:srgbClr val="242424"/>
                </a:solidFill>
                <a:effectLst/>
                <a:latin typeface="Times New Roman" panose="02020603050405020304" pitchFamily="18" charset="0"/>
                <a:cs typeface="Times New Roman" panose="02020603050405020304" pitchFamily="18" charset="0"/>
              </a:rPr>
              <a:t>AND gate</a:t>
            </a:r>
          </a:p>
          <a:p>
            <a:endParaRPr lang="en-IN" dirty="0"/>
          </a:p>
        </p:txBody>
      </p:sp>
      <p:sp>
        <p:nvSpPr>
          <p:cNvPr id="8" name="Content Placeholder 7">
            <a:extLst>
              <a:ext uri="{FF2B5EF4-FFF2-40B4-BE49-F238E27FC236}">
                <a16:creationId xmlns:a16="http://schemas.microsoft.com/office/drawing/2014/main" id="{F8F5C5E1-56A9-4F30-7406-75D1666B6765}"/>
              </a:ext>
            </a:extLst>
          </p:cNvPr>
          <p:cNvSpPr>
            <a:spLocks noGrp="1"/>
          </p:cNvSpPr>
          <p:nvPr>
            <p:ph sz="half" idx="2"/>
          </p:nvPr>
        </p:nvSpPr>
        <p:spPr>
          <a:xfrm>
            <a:off x="1447191" y="2399071"/>
            <a:ext cx="4645152" cy="3069655"/>
          </a:xfrm>
        </p:spPr>
        <p:txBody>
          <a:bodyPr/>
          <a:lstStyle/>
          <a:p>
            <a:r>
              <a:rPr lang="en-US" b="0" i="0" dirty="0">
                <a:solidFill>
                  <a:srgbClr val="242424"/>
                </a:solidFill>
                <a:effectLst/>
                <a:latin typeface="Times New Roman" panose="02020603050405020304" pitchFamily="18" charset="0"/>
                <a:cs typeface="Times New Roman" panose="02020603050405020304" pitchFamily="18" charset="0"/>
              </a:rPr>
              <a:t>In AND gate neuron would only fire when ALL the inputs are ON i.e., </a:t>
            </a:r>
            <a:r>
              <a:rPr lang="en-US" b="1" i="1" dirty="0">
                <a:solidFill>
                  <a:srgbClr val="242424"/>
                </a:solidFill>
                <a:effectLst/>
                <a:latin typeface="Times New Roman" panose="02020603050405020304" pitchFamily="18" charset="0"/>
                <a:cs typeface="Times New Roman" panose="02020603050405020304" pitchFamily="18" charset="0"/>
              </a:rPr>
              <a:t>g</a:t>
            </a:r>
            <a:r>
              <a:rPr lang="en-US" b="1" i="0" dirty="0">
                <a:solidFill>
                  <a:srgbClr val="242424"/>
                </a:solidFill>
                <a:effectLst/>
                <a:latin typeface="Times New Roman" panose="02020603050405020304" pitchFamily="18" charset="0"/>
                <a:cs typeface="Times New Roman" panose="02020603050405020304" pitchFamily="18" charset="0"/>
              </a:rPr>
              <a:t>(x)</a:t>
            </a:r>
            <a:r>
              <a:rPr lang="en-US" b="0" i="0" dirty="0">
                <a:solidFill>
                  <a:srgbClr val="242424"/>
                </a:solidFill>
                <a:effectLst/>
                <a:latin typeface="Times New Roman" panose="02020603050405020304" pitchFamily="18" charset="0"/>
                <a:cs typeface="Times New Roman" panose="02020603050405020304" pitchFamily="18" charset="0"/>
              </a:rPr>
              <a:t> ≥ 3 here.</a:t>
            </a:r>
          </a:p>
          <a:p>
            <a:endParaRPr lang="en-US" b="0" i="0" dirty="0">
              <a:solidFill>
                <a:srgbClr val="242424"/>
              </a:solidFill>
              <a:effectLst/>
              <a:latin typeface="source-serif-pro"/>
            </a:endParaRPr>
          </a:p>
          <a:p>
            <a:endParaRPr lang="en-IN" dirty="0"/>
          </a:p>
        </p:txBody>
      </p:sp>
      <p:sp>
        <p:nvSpPr>
          <p:cNvPr id="9" name="Text Placeholder 8">
            <a:extLst>
              <a:ext uri="{FF2B5EF4-FFF2-40B4-BE49-F238E27FC236}">
                <a16:creationId xmlns:a16="http://schemas.microsoft.com/office/drawing/2014/main" id="{FBABDD35-85C6-64C7-90A9-31E32415FA27}"/>
              </a:ext>
            </a:extLst>
          </p:cNvPr>
          <p:cNvSpPr>
            <a:spLocks noGrp="1"/>
          </p:cNvSpPr>
          <p:nvPr>
            <p:ph type="body" sz="quarter" idx="3"/>
          </p:nvPr>
        </p:nvSpPr>
        <p:spPr/>
        <p:txBody>
          <a:bodyPr/>
          <a:lstStyle/>
          <a:p>
            <a:pPr algn="ctr"/>
            <a:r>
              <a:rPr lang="en-IN" b="1" dirty="0">
                <a:solidFill>
                  <a:srgbClr val="242424"/>
                </a:solidFill>
                <a:latin typeface="Times New Roman" panose="02020603050405020304" pitchFamily="18" charset="0"/>
                <a:cs typeface="Times New Roman" panose="02020603050405020304" pitchFamily="18" charset="0"/>
              </a:rPr>
              <a:t>OR</a:t>
            </a:r>
            <a:r>
              <a:rPr lang="en-IN" b="1" i="0" dirty="0">
                <a:solidFill>
                  <a:srgbClr val="242424"/>
                </a:solidFill>
                <a:effectLst/>
                <a:latin typeface="sohne"/>
              </a:rPr>
              <a:t> </a:t>
            </a:r>
            <a:r>
              <a:rPr lang="en-IN" b="1" dirty="0">
                <a:solidFill>
                  <a:srgbClr val="242424"/>
                </a:solidFill>
                <a:latin typeface="Times New Roman" panose="02020603050405020304" pitchFamily="18" charset="0"/>
                <a:cs typeface="Times New Roman" panose="02020603050405020304" pitchFamily="18" charset="0"/>
              </a:rPr>
              <a:t>gate</a:t>
            </a:r>
          </a:p>
          <a:p>
            <a:endParaRPr lang="en-IN" dirty="0"/>
          </a:p>
        </p:txBody>
      </p:sp>
      <p:sp>
        <p:nvSpPr>
          <p:cNvPr id="10" name="Content Placeholder 9">
            <a:extLst>
              <a:ext uri="{FF2B5EF4-FFF2-40B4-BE49-F238E27FC236}">
                <a16:creationId xmlns:a16="http://schemas.microsoft.com/office/drawing/2014/main" id="{C1444BFB-624E-7DCA-A282-15978EA6C3F8}"/>
              </a:ext>
            </a:extLst>
          </p:cNvPr>
          <p:cNvSpPr>
            <a:spLocks noGrp="1"/>
          </p:cNvSpPr>
          <p:nvPr>
            <p:ph sz="quarter" idx="4"/>
          </p:nvPr>
        </p:nvSpPr>
        <p:spPr>
          <a:xfrm>
            <a:off x="6412362" y="2399071"/>
            <a:ext cx="4645152" cy="3059791"/>
          </a:xfrm>
        </p:spPr>
        <p:txBody>
          <a:bodyPr/>
          <a:lstStyle/>
          <a:p>
            <a:r>
              <a:rPr lang="en-US" b="0" i="0" dirty="0">
                <a:solidFill>
                  <a:srgbClr val="242424"/>
                </a:solidFill>
                <a:effectLst/>
                <a:latin typeface="Times New Roman" panose="02020603050405020304" pitchFamily="18" charset="0"/>
                <a:cs typeface="Times New Roman" panose="02020603050405020304" pitchFamily="18" charset="0"/>
              </a:rPr>
              <a:t>In OR function neuron would fire if ANY of the inputs is ON i.e., </a:t>
            </a:r>
            <a:r>
              <a:rPr lang="en-US" b="1" i="1" dirty="0">
                <a:solidFill>
                  <a:srgbClr val="242424"/>
                </a:solidFill>
                <a:effectLst/>
                <a:latin typeface="Times New Roman" panose="02020603050405020304" pitchFamily="18" charset="0"/>
                <a:cs typeface="Times New Roman" panose="02020603050405020304" pitchFamily="18" charset="0"/>
              </a:rPr>
              <a:t>g</a:t>
            </a:r>
            <a:r>
              <a:rPr lang="en-US" b="1" i="0" dirty="0">
                <a:solidFill>
                  <a:srgbClr val="242424"/>
                </a:solidFill>
                <a:effectLst/>
                <a:latin typeface="Times New Roman" panose="02020603050405020304" pitchFamily="18" charset="0"/>
                <a:cs typeface="Times New Roman" panose="02020603050405020304" pitchFamily="18" charset="0"/>
              </a:rPr>
              <a:t>(x)</a:t>
            </a:r>
            <a:r>
              <a:rPr lang="en-US" b="0" i="0" dirty="0">
                <a:solidFill>
                  <a:srgbClr val="242424"/>
                </a:solidFill>
                <a:effectLst/>
                <a:latin typeface="Times New Roman" panose="02020603050405020304" pitchFamily="18" charset="0"/>
                <a:cs typeface="Times New Roman" panose="02020603050405020304" pitchFamily="18" charset="0"/>
              </a:rPr>
              <a:t> ≥ 1 here</a:t>
            </a:r>
            <a:r>
              <a:rPr lang="en-US" b="0" i="0" dirty="0">
                <a:solidFill>
                  <a:srgbClr val="242424"/>
                </a:solidFill>
                <a:effectLst/>
                <a:latin typeface="source-serif-pro"/>
              </a:rPr>
              <a:t>.</a:t>
            </a:r>
            <a:endParaRPr lang="en-IN" dirty="0"/>
          </a:p>
        </p:txBody>
      </p:sp>
      <p:sp>
        <p:nvSpPr>
          <p:cNvPr id="5" name="Slide Number Placeholder 4">
            <a:extLst>
              <a:ext uri="{FF2B5EF4-FFF2-40B4-BE49-F238E27FC236}">
                <a16:creationId xmlns:a16="http://schemas.microsoft.com/office/drawing/2014/main" id="{8401A6B9-328C-A9B5-4F41-B02E002CB199}"/>
              </a:ext>
            </a:extLst>
          </p:cNvPr>
          <p:cNvSpPr>
            <a:spLocks noGrp="1"/>
          </p:cNvSpPr>
          <p:nvPr>
            <p:ph type="sldNum" sz="quarter" idx="12"/>
          </p:nvPr>
        </p:nvSpPr>
        <p:spPr/>
        <p:txBody>
          <a:bodyPr/>
          <a:lstStyle/>
          <a:p>
            <a:fld id="{CBABCCC1-BF11-4F37-963E-1BCD5B23FD72}" type="slidenum">
              <a:rPr lang="en-IN" smtClean="0"/>
              <a:pPr/>
              <a:t>17</a:t>
            </a:fld>
            <a:endParaRPr lang="en-IN"/>
          </a:p>
        </p:txBody>
      </p:sp>
      <p:pic>
        <p:nvPicPr>
          <p:cNvPr id="12" name="Picture 11">
            <a:extLst>
              <a:ext uri="{FF2B5EF4-FFF2-40B4-BE49-F238E27FC236}">
                <a16:creationId xmlns:a16="http://schemas.microsoft.com/office/drawing/2014/main" id="{2D895A97-640B-0D20-5960-3C5175E2C35F}"/>
              </a:ext>
            </a:extLst>
          </p:cNvPr>
          <p:cNvPicPr>
            <a:picLocks noChangeAspect="1"/>
          </p:cNvPicPr>
          <p:nvPr/>
        </p:nvPicPr>
        <p:blipFill>
          <a:blip r:embed="rId2">
            <a:alphaModFix amt="70000"/>
          </a:blip>
          <a:stretch>
            <a:fillRect/>
          </a:stretch>
        </p:blipFill>
        <p:spPr>
          <a:xfrm>
            <a:off x="1752450" y="3635042"/>
            <a:ext cx="4034634" cy="1796054"/>
          </a:xfrm>
          <a:prstGeom prst="rect">
            <a:avLst/>
          </a:prstGeom>
        </p:spPr>
      </p:pic>
      <p:pic>
        <p:nvPicPr>
          <p:cNvPr id="14" name="Picture 13">
            <a:extLst>
              <a:ext uri="{FF2B5EF4-FFF2-40B4-BE49-F238E27FC236}">
                <a16:creationId xmlns:a16="http://schemas.microsoft.com/office/drawing/2014/main" id="{9AC06310-6E93-1FA7-6974-D0EE62E65C5C}"/>
              </a:ext>
            </a:extLst>
          </p:cNvPr>
          <p:cNvPicPr>
            <a:picLocks noChangeAspect="1"/>
          </p:cNvPicPr>
          <p:nvPr/>
        </p:nvPicPr>
        <p:blipFill>
          <a:blip r:embed="rId3">
            <a:alphaModFix amt="70000"/>
          </a:blip>
          <a:stretch>
            <a:fillRect/>
          </a:stretch>
        </p:blipFill>
        <p:spPr>
          <a:xfrm>
            <a:off x="6744928" y="3635042"/>
            <a:ext cx="4159045" cy="1796054"/>
          </a:xfrm>
          <a:prstGeom prst="rect">
            <a:avLst/>
          </a:prstGeom>
        </p:spPr>
      </p:pic>
    </p:spTree>
    <p:extLst>
      <p:ext uri="{BB962C8B-B14F-4D97-AF65-F5344CB8AC3E}">
        <p14:creationId xmlns:p14="http://schemas.microsoft.com/office/powerpoint/2010/main" val="1504760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BAD0-ED94-99F0-985E-791D8ADA858E}"/>
              </a:ext>
            </a:extLst>
          </p:cNvPr>
          <p:cNvSpPr>
            <a:spLocks noGrp="1"/>
          </p:cNvSpPr>
          <p:nvPr>
            <p:ph type="title"/>
          </p:nvPr>
        </p:nvSpPr>
        <p:spPr/>
        <p:txBody>
          <a:bodyPr/>
          <a:lstStyle/>
          <a:p>
            <a:pPr algn="ctr"/>
            <a:r>
              <a:rPr lang="en-US" b="1" i="0" dirty="0">
                <a:solidFill>
                  <a:srgbClr val="242424"/>
                </a:solidFill>
                <a:effectLst/>
                <a:latin typeface="Times New Roman" panose="02020603050405020304" pitchFamily="18" charset="0"/>
                <a:cs typeface="Times New Roman" panose="02020603050405020304" pitchFamily="18" charset="0"/>
              </a:rPr>
              <a:t>Boolean Functions Using M-P Neuron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C8C5E0-1BDE-E868-C64C-CF70456A754C}"/>
              </a:ext>
            </a:extLst>
          </p:cNvPr>
          <p:cNvSpPr>
            <a:spLocks noGrp="1"/>
          </p:cNvSpPr>
          <p:nvPr>
            <p:ph type="body" idx="1"/>
          </p:nvPr>
        </p:nvSpPr>
        <p:spPr/>
        <p:txBody>
          <a:bodyPr/>
          <a:lstStyle/>
          <a:p>
            <a:pPr algn="ctr"/>
            <a:r>
              <a:rPr lang="en-IN" b="1" i="0" dirty="0">
                <a:solidFill>
                  <a:srgbClr val="242424"/>
                </a:solidFill>
                <a:effectLst/>
                <a:latin typeface="Times New Roman" panose="02020603050405020304" pitchFamily="18" charset="0"/>
                <a:cs typeface="Times New Roman" panose="02020603050405020304" pitchFamily="18" charset="0"/>
              </a:rPr>
              <a:t>NOR </a:t>
            </a:r>
            <a:r>
              <a:rPr lang="en-IN" b="1" dirty="0">
                <a:solidFill>
                  <a:srgbClr val="242424"/>
                </a:solidFill>
                <a:latin typeface="Times New Roman" panose="02020603050405020304" pitchFamily="18" charset="0"/>
                <a:cs typeface="Times New Roman" panose="02020603050405020304" pitchFamily="18" charset="0"/>
              </a:rPr>
              <a:t>gate</a:t>
            </a:r>
            <a:endParaRPr lang="en-IN" b="1" i="0" dirty="0">
              <a:solidFill>
                <a:srgbClr val="242424"/>
              </a:solidFill>
              <a:effectLst/>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1DF0D944-50A8-4307-52EB-00CD1BD1E87D}"/>
              </a:ext>
            </a:extLst>
          </p:cNvPr>
          <p:cNvSpPr>
            <a:spLocks noGrp="1"/>
          </p:cNvSpPr>
          <p:nvPr>
            <p:ph sz="half" idx="2"/>
          </p:nvPr>
        </p:nvSpPr>
        <p:spPr>
          <a:xfrm>
            <a:off x="1447191" y="2340077"/>
            <a:ext cx="4645152" cy="3128649"/>
          </a:xfrm>
        </p:spPr>
        <p:txBody>
          <a:bodyPr/>
          <a:lstStyle/>
          <a:p>
            <a:pPr algn="just"/>
            <a:r>
              <a:rPr lang="en-US" b="0" i="0" dirty="0">
                <a:solidFill>
                  <a:srgbClr val="242424"/>
                </a:solidFill>
                <a:effectLst/>
                <a:latin typeface="Times New Roman" panose="02020603050405020304" pitchFamily="18" charset="0"/>
                <a:cs typeface="Times New Roman" panose="02020603050405020304" pitchFamily="18" charset="0"/>
              </a:rPr>
              <a:t>For a NOR neuron to fire, we want ALL the inputs to be 0 so the thresholding parameter should also be 0 and we take them all as inhibitory input.</a:t>
            </a:r>
          </a:p>
          <a:p>
            <a:endParaRPr lang="en-US" b="0" i="0" dirty="0">
              <a:solidFill>
                <a:srgbClr val="242424"/>
              </a:solidFill>
              <a:effectLst/>
              <a:latin typeface="source-serif-pro"/>
            </a:endParaRPr>
          </a:p>
          <a:p>
            <a:endParaRPr lang="en-IN" dirty="0"/>
          </a:p>
        </p:txBody>
      </p:sp>
      <p:sp>
        <p:nvSpPr>
          <p:cNvPr id="5" name="Text Placeholder 4">
            <a:extLst>
              <a:ext uri="{FF2B5EF4-FFF2-40B4-BE49-F238E27FC236}">
                <a16:creationId xmlns:a16="http://schemas.microsoft.com/office/drawing/2014/main" id="{2FE8C6FA-1ECB-B84A-1880-7F603B983B7A}"/>
              </a:ext>
            </a:extLst>
          </p:cNvPr>
          <p:cNvSpPr>
            <a:spLocks noGrp="1"/>
          </p:cNvSpPr>
          <p:nvPr>
            <p:ph type="body" sz="quarter" idx="3"/>
          </p:nvPr>
        </p:nvSpPr>
        <p:spPr/>
        <p:txBody>
          <a:bodyPr/>
          <a:lstStyle/>
          <a:p>
            <a:pPr algn="ctr"/>
            <a:r>
              <a:rPr lang="en-IN" b="1" i="0" dirty="0">
                <a:solidFill>
                  <a:srgbClr val="242424"/>
                </a:solidFill>
                <a:effectLst/>
                <a:latin typeface="Times New Roman" panose="02020603050405020304" pitchFamily="18" charset="0"/>
                <a:cs typeface="Times New Roman" panose="02020603050405020304" pitchFamily="18" charset="0"/>
              </a:rPr>
              <a:t>NOT gate</a:t>
            </a:r>
          </a:p>
          <a:p>
            <a:endParaRPr lang="en-IN" dirty="0"/>
          </a:p>
        </p:txBody>
      </p:sp>
      <p:sp>
        <p:nvSpPr>
          <p:cNvPr id="6" name="Content Placeholder 5">
            <a:extLst>
              <a:ext uri="{FF2B5EF4-FFF2-40B4-BE49-F238E27FC236}">
                <a16:creationId xmlns:a16="http://schemas.microsoft.com/office/drawing/2014/main" id="{646B93A4-3A94-0F96-EE6E-93308EAF7AEF}"/>
              </a:ext>
            </a:extLst>
          </p:cNvPr>
          <p:cNvSpPr>
            <a:spLocks noGrp="1"/>
          </p:cNvSpPr>
          <p:nvPr>
            <p:ph sz="quarter" idx="4"/>
          </p:nvPr>
        </p:nvSpPr>
        <p:spPr>
          <a:xfrm>
            <a:off x="6412362" y="2231923"/>
            <a:ext cx="4645152" cy="3226939"/>
          </a:xfrm>
        </p:spPr>
        <p:txBody>
          <a:bodyPr/>
          <a:lstStyle/>
          <a:p>
            <a:r>
              <a:rPr lang="en-US" b="0" i="0" dirty="0">
                <a:solidFill>
                  <a:srgbClr val="242424"/>
                </a:solidFill>
                <a:effectLst/>
                <a:latin typeface="Times New Roman" panose="02020603050405020304" pitchFamily="18" charset="0"/>
                <a:cs typeface="Times New Roman" panose="02020603050405020304" pitchFamily="18" charset="0"/>
              </a:rPr>
              <a:t>For a NOT neuron, 1 outputs 0 and 0 outputs 1. So we take the input as an inhibitory input and set the thresholding parameter to 0. </a:t>
            </a:r>
            <a:endParaRPr lang="en-IN"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C6DCF85-931C-B0C5-FB34-200835814083}"/>
              </a:ext>
            </a:extLst>
          </p:cNvPr>
          <p:cNvSpPr>
            <a:spLocks noGrp="1"/>
          </p:cNvSpPr>
          <p:nvPr>
            <p:ph type="sldNum" sz="quarter" idx="12"/>
          </p:nvPr>
        </p:nvSpPr>
        <p:spPr/>
        <p:txBody>
          <a:bodyPr/>
          <a:lstStyle/>
          <a:p>
            <a:fld id="{CBABCCC1-BF11-4F37-963E-1BCD5B23FD72}" type="slidenum">
              <a:rPr lang="en-IN" smtClean="0"/>
              <a:pPr/>
              <a:t>18</a:t>
            </a:fld>
            <a:endParaRPr lang="en-IN"/>
          </a:p>
        </p:txBody>
      </p:sp>
      <p:pic>
        <p:nvPicPr>
          <p:cNvPr id="9" name="Picture 8">
            <a:extLst>
              <a:ext uri="{FF2B5EF4-FFF2-40B4-BE49-F238E27FC236}">
                <a16:creationId xmlns:a16="http://schemas.microsoft.com/office/drawing/2014/main" id="{2BB2F11D-E8A0-6B44-2DD4-C03FE1E5D748}"/>
              </a:ext>
            </a:extLst>
          </p:cNvPr>
          <p:cNvPicPr>
            <a:picLocks noChangeAspect="1"/>
          </p:cNvPicPr>
          <p:nvPr/>
        </p:nvPicPr>
        <p:blipFill>
          <a:blip r:embed="rId3">
            <a:alphaModFix amt="70000"/>
          </a:blip>
          <a:stretch>
            <a:fillRect/>
          </a:stretch>
        </p:blipFill>
        <p:spPr>
          <a:xfrm>
            <a:off x="6656440" y="3871077"/>
            <a:ext cx="4153488" cy="2182759"/>
          </a:xfrm>
          <a:prstGeom prst="rect">
            <a:avLst/>
          </a:prstGeom>
        </p:spPr>
      </p:pic>
      <p:pic>
        <p:nvPicPr>
          <p:cNvPr id="11" name="Picture 10">
            <a:extLst>
              <a:ext uri="{FF2B5EF4-FFF2-40B4-BE49-F238E27FC236}">
                <a16:creationId xmlns:a16="http://schemas.microsoft.com/office/drawing/2014/main" id="{656FA8C8-F643-7A68-950E-F038B5F272E7}"/>
              </a:ext>
            </a:extLst>
          </p:cNvPr>
          <p:cNvPicPr>
            <a:picLocks noChangeAspect="1"/>
          </p:cNvPicPr>
          <p:nvPr/>
        </p:nvPicPr>
        <p:blipFill>
          <a:blip r:embed="rId4">
            <a:alphaModFix amt="70000"/>
          </a:blip>
          <a:stretch>
            <a:fillRect/>
          </a:stretch>
        </p:blipFill>
        <p:spPr>
          <a:xfrm>
            <a:off x="1659974" y="3871078"/>
            <a:ext cx="4153487" cy="2182760"/>
          </a:xfrm>
          <a:prstGeom prst="rect">
            <a:avLst/>
          </a:prstGeom>
        </p:spPr>
      </p:pic>
    </p:spTree>
    <p:extLst>
      <p:ext uri="{BB962C8B-B14F-4D97-AF65-F5344CB8AC3E}">
        <p14:creationId xmlns:p14="http://schemas.microsoft.com/office/powerpoint/2010/main" val="236791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7CB1-83A1-9C7E-FA5B-9DEC529B1110}"/>
              </a:ext>
            </a:extLst>
          </p:cNvPr>
          <p:cNvSpPr>
            <a:spLocks noGrp="1"/>
          </p:cNvSpPr>
          <p:nvPr>
            <p:ph type="title"/>
          </p:nvPr>
        </p:nvSpPr>
        <p:spPr/>
        <p:txBody>
          <a:bodyPr/>
          <a:lstStyle/>
          <a:p>
            <a:r>
              <a:rPr lang="en-IN" dirty="0"/>
              <a:t>Advantages and limitations of m-p model</a:t>
            </a:r>
          </a:p>
        </p:txBody>
      </p:sp>
      <p:sp>
        <p:nvSpPr>
          <p:cNvPr id="3" name="Text Placeholder 2">
            <a:extLst>
              <a:ext uri="{FF2B5EF4-FFF2-40B4-BE49-F238E27FC236}">
                <a16:creationId xmlns:a16="http://schemas.microsoft.com/office/drawing/2014/main" id="{C0B4F06B-031C-87C8-938C-052D7A77B8E9}"/>
              </a:ext>
            </a:extLst>
          </p:cNvPr>
          <p:cNvSpPr>
            <a:spLocks noGrp="1"/>
          </p:cNvSpPr>
          <p:nvPr>
            <p:ph type="body" idx="1"/>
          </p:nvPr>
        </p:nvSpPr>
        <p:spPr/>
        <p:txBody>
          <a:bodyPr/>
          <a:lstStyle/>
          <a:p>
            <a:pPr algn="ctr"/>
            <a:r>
              <a:rPr lang="en-IN" dirty="0"/>
              <a:t>advantage</a:t>
            </a:r>
          </a:p>
        </p:txBody>
      </p:sp>
      <p:sp>
        <p:nvSpPr>
          <p:cNvPr id="4" name="Content Placeholder 3">
            <a:extLst>
              <a:ext uri="{FF2B5EF4-FFF2-40B4-BE49-F238E27FC236}">
                <a16:creationId xmlns:a16="http://schemas.microsoft.com/office/drawing/2014/main" id="{69EAD474-3C8E-B587-C9C6-F29EFE57DBB9}"/>
              </a:ext>
            </a:extLst>
          </p:cNvPr>
          <p:cNvSpPr>
            <a:spLocks noGrp="1"/>
          </p:cNvSpPr>
          <p:nvPr>
            <p:ph sz="half" idx="2"/>
          </p:nvPr>
        </p:nvSpPr>
        <p:spPr/>
        <p:txBody>
          <a:bodyPr>
            <a:normAutofit fontScale="92500"/>
          </a:bodyPr>
          <a:lstStyle/>
          <a:p>
            <a:pPr algn="just"/>
            <a:r>
              <a:rPr lang="en-US" b="0" i="0" dirty="0">
                <a:effectLst/>
                <a:latin typeface="Google Sans"/>
              </a:rPr>
              <a:t>The McCulloch-Pitts neuron is a simplified abstraction of biological neurons and is particularly suitable for modeling simple logical operations. </a:t>
            </a:r>
          </a:p>
          <a:p>
            <a:pPr algn="just"/>
            <a:r>
              <a:rPr lang="en-US" b="0" i="0" dirty="0">
                <a:effectLst/>
                <a:latin typeface="Google Sans"/>
              </a:rPr>
              <a:t>It can be used to implement basic logic gates like AND, OR, and NOT. </a:t>
            </a:r>
            <a:endParaRPr lang="en-IN" dirty="0"/>
          </a:p>
        </p:txBody>
      </p:sp>
      <p:sp>
        <p:nvSpPr>
          <p:cNvPr id="5" name="Text Placeholder 4">
            <a:extLst>
              <a:ext uri="{FF2B5EF4-FFF2-40B4-BE49-F238E27FC236}">
                <a16:creationId xmlns:a16="http://schemas.microsoft.com/office/drawing/2014/main" id="{B7D3F52F-FDFD-C3E1-57E2-AEE87993823A}"/>
              </a:ext>
            </a:extLst>
          </p:cNvPr>
          <p:cNvSpPr>
            <a:spLocks noGrp="1"/>
          </p:cNvSpPr>
          <p:nvPr>
            <p:ph type="body" sz="quarter" idx="3"/>
          </p:nvPr>
        </p:nvSpPr>
        <p:spPr/>
        <p:txBody>
          <a:bodyPr/>
          <a:lstStyle/>
          <a:p>
            <a:pPr algn="ctr"/>
            <a:r>
              <a:rPr lang="en-IN" dirty="0"/>
              <a:t>limitation</a:t>
            </a:r>
          </a:p>
        </p:txBody>
      </p:sp>
      <p:sp>
        <p:nvSpPr>
          <p:cNvPr id="6" name="Content Placeholder 5">
            <a:extLst>
              <a:ext uri="{FF2B5EF4-FFF2-40B4-BE49-F238E27FC236}">
                <a16:creationId xmlns:a16="http://schemas.microsoft.com/office/drawing/2014/main" id="{48C5395E-47DA-DD72-6C8E-2DA40C0B5B3C}"/>
              </a:ext>
            </a:extLst>
          </p:cNvPr>
          <p:cNvSpPr>
            <a:spLocks noGrp="1"/>
          </p:cNvSpPr>
          <p:nvPr>
            <p:ph sz="quarter" idx="4"/>
          </p:nvPr>
        </p:nvSpPr>
        <p:spPr/>
        <p:txBody>
          <a:bodyPr>
            <a:normAutofit fontScale="92500"/>
          </a:bodyPr>
          <a:lstStyle/>
          <a:p>
            <a:pPr algn="just"/>
            <a:r>
              <a:rPr lang="en-US" dirty="0">
                <a:latin typeface="Google Sans"/>
              </a:rPr>
              <a:t>I</a:t>
            </a:r>
            <a:r>
              <a:rPr lang="en-US" b="0" i="0" dirty="0">
                <a:effectLst/>
                <a:latin typeface="Google Sans"/>
              </a:rPr>
              <a:t>t has limitations, such as not being able to </a:t>
            </a:r>
            <a:r>
              <a:rPr lang="en-IN" b="0" i="0" dirty="0">
                <a:solidFill>
                  <a:srgbClr val="4D5156"/>
                </a:solidFill>
                <a:effectLst/>
                <a:latin typeface="Google Sans"/>
              </a:rPr>
              <a:t> </a:t>
            </a:r>
            <a:r>
              <a:rPr lang="en-IN" sz="2100" dirty="0">
                <a:latin typeface="Google Sans"/>
              </a:rPr>
              <a:t>model complex, continuous functions</a:t>
            </a:r>
            <a:endParaRPr lang="en-US" sz="2100" dirty="0">
              <a:latin typeface="Google Sans"/>
            </a:endParaRPr>
          </a:p>
          <a:p>
            <a:pPr algn="just"/>
            <a:r>
              <a:rPr lang="en-US" sz="2100" dirty="0">
                <a:latin typeface="Google Sans"/>
              </a:rPr>
              <a:t>It only allowed for binary inputs and outputs, it only used the threshold step activation function and it did not incorporate weighting the different inputs. </a:t>
            </a:r>
            <a:endParaRPr lang="en-IN" dirty="0"/>
          </a:p>
        </p:txBody>
      </p:sp>
      <p:sp>
        <p:nvSpPr>
          <p:cNvPr id="7" name="Slide Number Placeholder 6">
            <a:extLst>
              <a:ext uri="{FF2B5EF4-FFF2-40B4-BE49-F238E27FC236}">
                <a16:creationId xmlns:a16="http://schemas.microsoft.com/office/drawing/2014/main" id="{0BFE8D5C-49E2-682C-02A3-41D6791E9500}"/>
              </a:ext>
            </a:extLst>
          </p:cNvPr>
          <p:cNvSpPr>
            <a:spLocks noGrp="1"/>
          </p:cNvSpPr>
          <p:nvPr>
            <p:ph type="sldNum" sz="quarter" idx="12"/>
          </p:nvPr>
        </p:nvSpPr>
        <p:spPr/>
        <p:txBody>
          <a:bodyPr/>
          <a:lstStyle/>
          <a:p>
            <a:fld id="{CBABCCC1-BF11-4F37-963E-1BCD5B23FD72}" type="slidenum">
              <a:rPr lang="en-IN" smtClean="0"/>
              <a:pPr/>
              <a:t>19</a:t>
            </a:fld>
            <a:endParaRPr lang="en-IN"/>
          </a:p>
        </p:txBody>
      </p:sp>
    </p:spTree>
    <p:extLst>
      <p:ext uri="{BB962C8B-B14F-4D97-AF65-F5344CB8AC3E}">
        <p14:creationId xmlns:p14="http://schemas.microsoft.com/office/powerpoint/2010/main" val="5417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98255C-187B-B53E-8CD4-797DC084E416}"/>
              </a:ext>
            </a:extLst>
          </p:cNvPr>
          <p:cNvSpPr>
            <a:spLocks noGrp="1"/>
          </p:cNvSpPr>
          <p:nvPr>
            <p:ph type="sldNum" sz="quarter" idx="12"/>
          </p:nvPr>
        </p:nvSpPr>
        <p:spPr/>
        <p:txBody>
          <a:bodyPr/>
          <a:lstStyle/>
          <a:p>
            <a:fld id="{CBABCCC1-BF11-4F37-963E-1BCD5B23FD72}" type="slidenum">
              <a:rPr lang="en-IN" smtClean="0"/>
              <a:pPr/>
              <a:t>2</a:t>
            </a:fld>
            <a:endParaRPr lang="en-IN"/>
          </a:p>
        </p:txBody>
      </p:sp>
      <p:pic>
        <p:nvPicPr>
          <p:cNvPr id="5" name="Picture 4">
            <a:extLst>
              <a:ext uri="{FF2B5EF4-FFF2-40B4-BE49-F238E27FC236}">
                <a16:creationId xmlns:a16="http://schemas.microsoft.com/office/drawing/2014/main" id="{8713A3C2-EE3E-E9FA-D690-D53F3CFC8EA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422787"/>
            <a:ext cx="12192000" cy="5766875"/>
          </a:xfrm>
          <a:prstGeom prst="rect">
            <a:avLst/>
          </a:prstGeom>
        </p:spPr>
      </p:pic>
    </p:spTree>
    <p:extLst>
      <p:ext uri="{BB962C8B-B14F-4D97-AF65-F5344CB8AC3E}">
        <p14:creationId xmlns:p14="http://schemas.microsoft.com/office/powerpoint/2010/main" val="719514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E77D3E-33C5-91DC-595B-9D2B9111F589}"/>
              </a:ext>
            </a:extLst>
          </p:cNvPr>
          <p:cNvSpPr>
            <a:spLocks noGrp="1"/>
          </p:cNvSpPr>
          <p:nvPr>
            <p:ph type="title"/>
          </p:nvPr>
        </p:nvSpPr>
        <p:spPr/>
        <p:txBody>
          <a:bodyPr/>
          <a:lstStyle/>
          <a:p>
            <a:r>
              <a:rPr lang="en-IN"/>
              <a:t>TYPES OF ANN:</a:t>
            </a:r>
          </a:p>
        </p:txBody>
      </p:sp>
      <p:sp>
        <p:nvSpPr>
          <p:cNvPr id="9" name="Content Placeholder 8">
            <a:extLst>
              <a:ext uri="{FF2B5EF4-FFF2-40B4-BE49-F238E27FC236}">
                <a16:creationId xmlns:a16="http://schemas.microsoft.com/office/drawing/2014/main" id="{D6DD372F-5088-F381-8087-C21098F954E6}"/>
              </a:ext>
            </a:extLst>
          </p:cNvPr>
          <p:cNvSpPr>
            <a:spLocks noGrp="1"/>
          </p:cNvSpPr>
          <p:nvPr>
            <p:ph idx="1"/>
          </p:nvPr>
        </p:nvSpPr>
        <p:spPr/>
        <p:txBody>
          <a:bodyPr/>
          <a:lstStyle/>
          <a:p>
            <a:r>
              <a:rPr lang="en-US" dirty="0"/>
              <a:t>Artificial Neural Networks (ANNs) can be broadly categorized into two main types based on the information flow through the network:</a:t>
            </a:r>
          </a:p>
          <a:p>
            <a:r>
              <a:rPr lang="en-IN" dirty="0"/>
              <a:t>Feedforward Neural Networks</a:t>
            </a:r>
            <a:endParaRPr lang="en-US" dirty="0"/>
          </a:p>
          <a:p>
            <a:r>
              <a:rPr lang="en-IN" dirty="0"/>
              <a:t>Multilayer </a:t>
            </a:r>
            <a:r>
              <a:rPr lang="en-IN" dirty="0" err="1"/>
              <a:t>Perceptrons</a:t>
            </a:r>
            <a:r>
              <a:rPr lang="en-IN" dirty="0"/>
              <a:t> (MLPs)</a:t>
            </a:r>
          </a:p>
        </p:txBody>
      </p:sp>
      <p:sp>
        <p:nvSpPr>
          <p:cNvPr id="7" name="Slide Number Placeholder 6">
            <a:extLst>
              <a:ext uri="{FF2B5EF4-FFF2-40B4-BE49-F238E27FC236}">
                <a16:creationId xmlns:a16="http://schemas.microsoft.com/office/drawing/2014/main" id="{F6AFA91A-5AC0-9356-B506-166F40C8D960}"/>
              </a:ext>
            </a:extLst>
          </p:cNvPr>
          <p:cNvSpPr>
            <a:spLocks noGrp="1"/>
          </p:cNvSpPr>
          <p:nvPr>
            <p:ph type="sldNum" sz="quarter" idx="12"/>
          </p:nvPr>
        </p:nvSpPr>
        <p:spPr/>
        <p:txBody>
          <a:bodyPr/>
          <a:lstStyle/>
          <a:p>
            <a:fld id="{CBABCCC1-BF11-4F37-963E-1BCD5B23FD72}" type="slidenum">
              <a:rPr lang="en-IN" smtClean="0"/>
              <a:pPr/>
              <a:t>20</a:t>
            </a:fld>
            <a:endParaRPr lang="en-IN"/>
          </a:p>
        </p:txBody>
      </p:sp>
    </p:spTree>
    <p:extLst>
      <p:ext uri="{BB962C8B-B14F-4D97-AF65-F5344CB8AC3E}">
        <p14:creationId xmlns:p14="http://schemas.microsoft.com/office/powerpoint/2010/main" val="289725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5F3A-3585-2BAC-E115-7013C9B1B6F3}"/>
              </a:ext>
            </a:extLst>
          </p:cNvPr>
          <p:cNvSpPr>
            <a:spLocks noGrp="1"/>
          </p:cNvSpPr>
          <p:nvPr>
            <p:ph type="title"/>
          </p:nvPr>
        </p:nvSpPr>
        <p:spPr/>
        <p:txBody>
          <a:bodyPr/>
          <a:lstStyle/>
          <a:p>
            <a:r>
              <a:rPr lang="en-IN" dirty="0"/>
              <a:t>TYPES OF ANN:</a:t>
            </a:r>
          </a:p>
        </p:txBody>
      </p:sp>
      <p:sp>
        <p:nvSpPr>
          <p:cNvPr id="3" name="Content Placeholder 2">
            <a:extLst>
              <a:ext uri="{FF2B5EF4-FFF2-40B4-BE49-F238E27FC236}">
                <a16:creationId xmlns:a16="http://schemas.microsoft.com/office/drawing/2014/main" id="{B6B2892C-1498-F577-2861-6F4C223AFDE9}"/>
              </a:ext>
            </a:extLst>
          </p:cNvPr>
          <p:cNvSpPr>
            <a:spLocks noGrp="1"/>
          </p:cNvSpPr>
          <p:nvPr>
            <p:ph idx="1"/>
          </p:nvPr>
        </p:nvSpPr>
        <p:spPr/>
        <p:txBody>
          <a:bodyPr/>
          <a:lstStyle/>
          <a:p>
            <a:r>
              <a:rPr lang="en-IN" b="1" dirty="0"/>
              <a:t>Feedforward Neural Networks:</a:t>
            </a:r>
            <a:r>
              <a:rPr lang="en-US" dirty="0"/>
              <a:t>This is the simplest type of ANN architecture, where the information flows in one direction from input to output. The layers are fully connected, meaning each neuron in a layer is connected to all the neurons in the next layer.</a:t>
            </a:r>
          </a:p>
          <a:p>
            <a:endParaRPr lang="en-IN" dirty="0"/>
          </a:p>
        </p:txBody>
      </p:sp>
      <p:sp>
        <p:nvSpPr>
          <p:cNvPr id="4" name="Slide Number Placeholder 3">
            <a:extLst>
              <a:ext uri="{FF2B5EF4-FFF2-40B4-BE49-F238E27FC236}">
                <a16:creationId xmlns:a16="http://schemas.microsoft.com/office/drawing/2014/main" id="{52A37F90-F642-8B3C-EC37-3420042C8AB0}"/>
              </a:ext>
            </a:extLst>
          </p:cNvPr>
          <p:cNvSpPr>
            <a:spLocks noGrp="1"/>
          </p:cNvSpPr>
          <p:nvPr>
            <p:ph type="sldNum" sz="quarter" idx="12"/>
          </p:nvPr>
        </p:nvSpPr>
        <p:spPr/>
        <p:txBody>
          <a:bodyPr/>
          <a:lstStyle/>
          <a:p>
            <a:fld id="{CBABCCC1-BF11-4F37-963E-1BCD5B23FD72}" type="slidenum">
              <a:rPr lang="en-IN" smtClean="0"/>
              <a:pPr/>
              <a:t>21</a:t>
            </a:fld>
            <a:endParaRPr lang="en-IN"/>
          </a:p>
        </p:txBody>
      </p:sp>
      <p:pic>
        <p:nvPicPr>
          <p:cNvPr id="5" name="Picture 4">
            <a:extLst>
              <a:ext uri="{FF2B5EF4-FFF2-40B4-BE49-F238E27FC236}">
                <a16:creationId xmlns:a16="http://schemas.microsoft.com/office/drawing/2014/main" id="{970E65C4-6053-4239-675F-211A7D282E91}"/>
              </a:ext>
            </a:extLst>
          </p:cNvPr>
          <p:cNvPicPr>
            <a:picLocks noChangeAspect="1"/>
          </p:cNvPicPr>
          <p:nvPr/>
        </p:nvPicPr>
        <p:blipFill>
          <a:blip r:embed="rId2"/>
          <a:stretch>
            <a:fillRect/>
          </a:stretch>
        </p:blipFill>
        <p:spPr>
          <a:xfrm>
            <a:off x="1907457" y="3588774"/>
            <a:ext cx="8377084" cy="1966452"/>
          </a:xfrm>
          <a:prstGeom prst="rect">
            <a:avLst/>
          </a:prstGeom>
        </p:spPr>
      </p:pic>
    </p:spTree>
    <p:extLst>
      <p:ext uri="{BB962C8B-B14F-4D97-AF65-F5344CB8AC3E}">
        <p14:creationId xmlns:p14="http://schemas.microsoft.com/office/powerpoint/2010/main" val="37591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C3C7A0-95B7-E84A-237C-2CB1BAAB0C52}"/>
              </a:ext>
            </a:extLst>
          </p:cNvPr>
          <p:cNvSpPr>
            <a:spLocks noGrp="1"/>
          </p:cNvSpPr>
          <p:nvPr>
            <p:ph type="title"/>
          </p:nvPr>
        </p:nvSpPr>
        <p:spPr/>
        <p:txBody>
          <a:bodyPr/>
          <a:lstStyle/>
          <a:p>
            <a:r>
              <a:rPr lang="en-IN" dirty="0"/>
              <a:t>contents</a:t>
            </a:r>
          </a:p>
        </p:txBody>
      </p:sp>
      <p:sp>
        <p:nvSpPr>
          <p:cNvPr id="9" name="Content Placeholder 8">
            <a:extLst>
              <a:ext uri="{FF2B5EF4-FFF2-40B4-BE49-F238E27FC236}">
                <a16:creationId xmlns:a16="http://schemas.microsoft.com/office/drawing/2014/main" id="{D54443F0-C3F3-2B8E-9CD8-1962E4AFBF17}"/>
              </a:ext>
            </a:extLst>
          </p:cNvPr>
          <p:cNvSpPr>
            <a:spLocks noGrp="1"/>
          </p:cNvSpPr>
          <p:nvPr>
            <p:ph idx="1"/>
          </p:nvPr>
        </p:nvSpPr>
        <p:spPr/>
        <p:txBody>
          <a:bodyPr>
            <a:normAutofit/>
          </a:bodyPr>
          <a:lstStyle/>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latin typeface="Times New Roman" panose="02020603050405020304" pitchFamily="18" charset="0"/>
                <a:ea typeface="Calibri" panose="020F0502020204030204" pitchFamily="34" charset="0"/>
                <a:cs typeface="Times New Roman" panose="02020603050405020304" pitchFamily="18" charset="0"/>
              </a:rPr>
              <a:t>Perceptron model</a:t>
            </a:r>
          </a:p>
          <a:p>
            <a:r>
              <a:rPr lang="en-US" sz="2000" b="1" dirty="0">
                <a:solidFill>
                  <a:srgbClr val="262626"/>
                </a:solidFill>
                <a:latin typeface="Times New Roman" panose="02020603050405020304" pitchFamily="18" charset="0"/>
                <a:cs typeface="Times New Roman" panose="02020603050405020304" pitchFamily="18" charset="0"/>
              </a:rPr>
              <a:t>Single-Layer Perceptron</a:t>
            </a:r>
          </a:p>
          <a:p>
            <a:r>
              <a:rPr lang="en-US" sz="2000" b="1" dirty="0">
                <a:solidFill>
                  <a:srgbClr val="262626"/>
                </a:solidFill>
                <a:latin typeface="Times New Roman" panose="02020603050405020304" pitchFamily="18" charset="0"/>
                <a:cs typeface="Times New Roman" panose="02020603050405020304" pitchFamily="18" charset="0"/>
              </a:rPr>
              <a:t>Multi-Layer Perceptron</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Advantages and disadvantages of perceptron</a:t>
            </a:r>
          </a:p>
          <a:p>
            <a:r>
              <a:rPr lang="en-IN" sz="2000" b="1" dirty="0">
                <a:latin typeface="Times New Roman" panose="02020603050405020304" pitchFamily="18" charset="0"/>
                <a:ea typeface="Calibri" panose="020F0502020204030204" pitchFamily="34" charset="0"/>
                <a:cs typeface="Times New Roman" panose="02020603050405020304" pitchFamily="18" charset="0"/>
              </a:rPr>
              <a:t>Difference between MC-CULLOTH PITS MODEL AND PERCEPTRON MODEL</a:t>
            </a:r>
          </a:p>
          <a:p>
            <a:endParaRPr lang="en-IN" dirty="0"/>
          </a:p>
        </p:txBody>
      </p:sp>
      <p:sp>
        <p:nvSpPr>
          <p:cNvPr id="7" name="Slide Number Placeholder 6">
            <a:extLst>
              <a:ext uri="{FF2B5EF4-FFF2-40B4-BE49-F238E27FC236}">
                <a16:creationId xmlns:a16="http://schemas.microsoft.com/office/drawing/2014/main" id="{B8990168-4AEC-A9FC-7368-06A5813A5DCF}"/>
              </a:ext>
            </a:extLst>
          </p:cNvPr>
          <p:cNvSpPr>
            <a:spLocks noGrp="1"/>
          </p:cNvSpPr>
          <p:nvPr>
            <p:ph type="sldNum" sz="quarter" idx="12"/>
          </p:nvPr>
        </p:nvSpPr>
        <p:spPr/>
        <p:txBody>
          <a:bodyPr/>
          <a:lstStyle/>
          <a:p>
            <a:fld id="{CBABCCC1-BF11-4F37-963E-1BCD5B23FD72}" type="slidenum">
              <a:rPr lang="en-IN" smtClean="0"/>
              <a:pPr/>
              <a:t>22</a:t>
            </a:fld>
            <a:endParaRPr lang="en-IN"/>
          </a:p>
        </p:txBody>
      </p:sp>
    </p:spTree>
    <p:extLst>
      <p:ext uri="{BB962C8B-B14F-4D97-AF65-F5344CB8AC3E}">
        <p14:creationId xmlns:p14="http://schemas.microsoft.com/office/powerpoint/2010/main" val="701865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43DB-F121-1307-9C75-48597EF167AE}"/>
              </a:ext>
            </a:extLst>
          </p:cNvPr>
          <p:cNvSpPr>
            <a:spLocks noGrp="1"/>
          </p:cNvSpPr>
          <p:nvPr>
            <p:ph type="title"/>
          </p:nvPr>
        </p:nvSpPr>
        <p:spPr/>
        <p:txBody>
          <a:bodyPr/>
          <a:lstStyle/>
          <a:p>
            <a:r>
              <a:rPr lang="en-IN" dirty="0"/>
              <a:t>Perceptron model</a:t>
            </a:r>
          </a:p>
        </p:txBody>
      </p:sp>
      <p:sp>
        <p:nvSpPr>
          <p:cNvPr id="8" name="Content Placeholder 7">
            <a:extLst>
              <a:ext uri="{FF2B5EF4-FFF2-40B4-BE49-F238E27FC236}">
                <a16:creationId xmlns:a16="http://schemas.microsoft.com/office/drawing/2014/main" id="{A711016B-E8E0-ADB1-7AD8-879807A201E2}"/>
              </a:ext>
            </a:extLst>
          </p:cNvPr>
          <p:cNvSpPr>
            <a:spLocks noGrp="1"/>
          </p:cNvSpPr>
          <p:nvPr>
            <p:ph sz="half" idx="1"/>
          </p:nvPr>
        </p:nvSpPr>
        <p:spPr/>
        <p:txBody>
          <a:bodyPr>
            <a:normAutofit fontScale="77500" lnSpcReduction="20000"/>
          </a:bodyPr>
          <a:lstStyle/>
          <a:p>
            <a:pPr algn="l"/>
            <a:r>
              <a:rPr lang="en-US" i="0" dirty="0">
                <a:latin typeface="Times New Roman" panose="02020603050405020304" pitchFamily="18" charset="0"/>
                <a:cs typeface="Times New Roman" panose="02020603050405020304" pitchFamily="18" charset="0"/>
              </a:rPr>
              <a:t>Perceptron was introduced by Frank Rosenblatt in 1957.</a:t>
            </a:r>
          </a:p>
          <a:p>
            <a:pPr algn="l"/>
            <a:r>
              <a:rPr lang="en-US" i="0" dirty="0">
                <a:latin typeface="Times New Roman" panose="02020603050405020304" pitchFamily="18" charset="0"/>
                <a:cs typeface="Times New Roman" panose="02020603050405020304" pitchFamily="18" charset="0"/>
              </a:rPr>
              <a:t> He proposed a Perceptron learning rule based on the original MCP neuron. </a:t>
            </a:r>
          </a:p>
          <a:p>
            <a:pPr algn="l"/>
            <a:r>
              <a:rPr lang="en-US" i="0" dirty="0">
                <a:latin typeface="Times New Roman" panose="02020603050405020304" pitchFamily="18" charset="0"/>
                <a:cs typeface="Times New Roman" panose="02020603050405020304" pitchFamily="18" charset="0"/>
              </a:rPr>
              <a:t>A Perceptron is an algorithm for supervised learning of binary classifiers. </a:t>
            </a:r>
          </a:p>
          <a:p>
            <a:pPr algn="l"/>
            <a:r>
              <a:rPr lang="en-US" i="0" dirty="0">
                <a:latin typeface="Times New Roman" panose="02020603050405020304" pitchFamily="18" charset="0"/>
                <a:cs typeface="Times New Roman" panose="02020603050405020304" pitchFamily="18" charset="0"/>
              </a:rPr>
              <a:t>This algorithm enables neurons to learn and processes elements in the training set one at a time.</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814FAC06-2FEF-FC49-EB73-17ED788884E4}"/>
              </a:ext>
            </a:extLst>
          </p:cNvPr>
          <p:cNvPicPr>
            <a:picLocks noGrp="1" noChangeAspect="1"/>
          </p:cNvPicPr>
          <p:nvPr>
            <p:ph sz="half" idx="2"/>
          </p:nvPr>
        </p:nvPicPr>
        <p:blipFill>
          <a:blip r:embed="rId2"/>
          <a:stretch>
            <a:fillRect/>
          </a:stretch>
        </p:blipFill>
        <p:spPr>
          <a:xfrm>
            <a:off x="6413500" y="2172929"/>
            <a:ext cx="4645025" cy="3448595"/>
          </a:xfrm>
        </p:spPr>
      </p:pic>
      <p:sp>
        <p:nvSpPr>
          <p:cNvPr id="7" name="Slide Number Placeholder 6">
            <a:extLst>
              <a:ext uri="{FF2B5EF4-FFF2-40B4-BE49-F238E27FC236}">
                <a16:creationId xmlns:a16="http://schemas.microsoft.com/office/drawing/2014/main" id="{AE4277DF-50C8-C73B-BE25-544F007EDD33}"/>
              </a:ext>
            </a:extLst>
          </p:cNvPr>
          <p:cNvSpPr>
            <a:spLocks noGrp="1"/>
          </p:cNvSpPr>
          <p:nvPr>
            <p:ph type="sldNum" sz="quarter" idx="12"/>
          </p:nvPr>
        </p:nvSpPr>
        <p:spPr/>
        <p:txBody>
          <a:bodyPr/>
          <a:lstStyle/>
          <a:p>
            <a:fld id="{CBABCCC1-BF11-4F37-963E-1BCD5B23FD72}" type="slidenum">
              <a:rPr lang="en-IN" smtClean="0"/>
              <a:pPr/>
              <a:t>23</a:t>
            </a:fld>
            <a:endParaRPr lang="en-IN"/>
          </a:p>
        </p:txBody>
      </p:sp>
    </p:spTree>
    <p:extLst>
      <p:ext uri="{BB962C8B-B14F-4D97-AF65-F5344CB8AC3E}">
        <p14:creationId xmlns:p14="http://schemas.microsoft.com/office/powerpoint/2010/main" val="2308014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45ED230-441C-7A81-757C-1EB71A9B689B}"/>
              </a:ext>
            </a:extLst>
          </p:cNvPr>
          <p:cNvSpPr>
            <a:spLocks noGrp="1"/>
          </p:cNvSpPr>
          <p:nvPr>
            <p:ph type="sldNum" sz="quarter" idx="12"/>
          </p:nvPr>
        </p:nvSpPr>
        <p:spPr/>
        <p:txBody>
          <a:bodyPr/>
          <a:lstStyle/>
          <a:p>
            <a:fld id="{CBABCCC1-BF11-4F37-963E-1BCD5B23FD72}" type="slidenum">
              <a:rPr lang="en-IN" smtClean="0"/>
              <a:pPr/>
              <a:t>24</a:t>
            </a:fld>
            <a:endParaRPr lang="en-IN"/>
          </a:p>
        </p:txBody>
      </p:sp>
      <p:sp>
        <p:nvSpPr>
          <p:cNvPr id="6" name="Title 5">
            <a:extLst>
              <a:ext uri="{FF2B5EF4-FFF2-40B4-BE49-F238E27FC236}">
                <a16:creationId xmlns:a16="http://schemas.microsoft.com/office/drawing/2014/main" id="{189C5E54-0FC4-37ED-8CC9-C0F6A3D5C3AB}"/>
              </a:ext>
            </a:extLst>
          </p:cNvPr>
          <p:cNvSpPr>
            <a:spLocks noGrp="1"/>
          </p:cNvSpPr>
          <p:nvPr>
            <p:ph type="title" idx="4294967295"/>
          </p:nvPr>
        </p:nvSpPr>
        <p:spPr>
          <a:xfrm>
            <a:off x="1425677" y="204788"/>
            <a:ext cx="10766323" cy="1049337"/>
          </a:xfrm>
        </p:spPr>
        <p:txBody>
          <a:bodyPr/>
          <a:lstStyle/>
          <a:p>
            <a:pPr algn="ctr"/>
            <a:r>
              <a:rPr lang="en-IN" b="0" i="0" dirty="0">
                <a:solidFill>
                  <a:srgbClr val="272C37"/>
                </a:solidFill>
                <a:effectLst/>
                <a:highlight>
                  <a:srgbClr val="FFFFFF"/>
                </a:highlight>
                <a:latin typeface="Roboto" panose="02000000000000000000" pitchFamily="2" charset="0"/>
              </a:rPr>
              <a:t>Basic Components of Perceptron</a:t>
            </a:r>
            <a:br>
              <a:rPr lang="en-IN" b="0" i="0" dirty="0">
                <a:solidFill>
                  <a:srgbClr val="272C37"/>
                </a:solidFill>
                <a:effectLst/>
                <a:highlight>
                  <a:srgbClr val="FFFFFF"/>
                </a:highlight>
                <a:latin typeface="Roboto" panose="02000000000000000000" pitchFamily="2" charset="0"/>
              </a:rPr>
            </a:br>
            <a:endParaRPr lang="en-IN" dirty="0"/>
          </a:p>
        </p:txBody>
      </p:sp>
      <p:sp>
        <p:nvSpPr>
          <p:cNvPr id="7" name="Content Placeholder 6">
            <a:extLst>
              <a:ext uri="{FF2B5EF4-FFF2-40B4-BE49-F238E27FC236}">
                <a16:creationId xmlns:a16="http://schemas.microsoft.com/office/drawing/2014/main" id="{7564829E-12D1-0D8E-170D-FB67FD10039D}"/>
              </a:ext>
            </a:extLst>
          </p:cNvPr>
          <p:cNvSpPr>
            <a:spLocks noGrp="1"/>
          </p:cNvSpPr>
          <p:nvPr>
            <p:ph idx="4294967295"/>
          </p:nvPr>
        </p:nvSpPr>
        <p:spPr>
          <a:xfrm>
            <a:off x="0" y="1003402"/>
            <a:ext cx="12191999" cy="5023771"/>
          </a:xfrm>
        </p:spPr>
        <p:txBody>
          <a:bodyPr>
            <a:normAutofit fontScale="25000" lnSpcReduction="20000"/>
          </a:bodyPr>
          <a:lstStyle/>
          <a:p>
            <a:pPr marL="0" indent="0" algn="l">
              <a:buNone/>
            </a:pPr>
            <a:r>
              <a:rPr lang="en-US" sz="6400" dirty="0">
                <a:latin typeface="Times New Roman" panose="02020603050405020304" pitchFamily="18" charset="0"/>
                <a:cs typeface="Times New Roman" panose="02020603050405020304" pitchFamily="18" charset="0"/>
              </a:rPr>
              <a:t>P</a:t>
            </a:r>
            <a:r>
              <a:rPr lang="en-US" sz="6400" b="0" i="0" dirty="0">
                <a:effectLst/>
                <a:latin typeface="Times New Roman" panose="02020603050405020304" pitchFamily="18" charset="0"/>
                <a:cs typeface="Times New Roman" panose="02020603050405020304" pitchFamily="18" charset="0"/>
              </a:rPr>
              <a:t>erceptron is a type of artificial neural network, which is a fundamental concept in machine learning. The basic components of a perceptron are:</a:t>
            </a:r>
          </a:p>
          <a:p>
            <a:pPr algn="l">
              <a:buFont typeface="+mj-lt"/>
              <a:buAutoNum type="arabicPeriod"/>
            </a:pPr>
            <a:r>
              <a:rPr lang="en-US" sz="6400" b="1" i="0" dirty="0">
                <a:effectLst/>
                <a:latin typeface="Times New Roman" panose="02020603050405020304" pitchFamily="18" charset="0"/>
                <a:cs typeface="Times New Roman" panose="02020603050405020304" pitchFamily="18" charset="0"/>
              </a:rPr>
              <a:t>Input Layer</a:t>
            </a:r>
            <a:r>
              <a:rPr lang="en-US" sz="6400" b="0" i="0" dirty="0">
                <a:effectLst/>
                <a:latin typeface="Times New Roman" panose="02020603050405020304" pitchFamily="18" charset="0"/>
                <a:cs typeface="Times New Roman" panose="02020603050405020304" pitchFamily="18" charset="0"/>
              </a:rPr>
              <a:t>: The input layer consists of one or more input neurons, which receive input signals from the external world or from other layers of the neural network.</a:t>
            </a:r>
          </a:p>
          <a:p>
            <a:pPr algn="l">
              <a:buFont typeface="+mj-lt"/>
              <a:buAutoNum type="arabicPeriod"/>
            </a:pPr>
            <a:r>
              <a:rPr lang="en-US" sz="6400" b="1" i="0" dirty="0">
                <a:effectLst/>
                <a:latin typeface="Times New Roman" panose="02020603050405020304" pitchFamily="18" charset="0"/>
                <a:cs typeface="Times New Roman" panose="02020603050405020304" pitchFamily="18" charset="0"/>
              </a:rPr>
              <a:t>Weights</a:t>
            </a:r>
            <a:r>
              <a:rPr lang="en-US" sz="6400" b="0" i="0" dirty="0">
                <a:effectLst/>
                <a:latin typeface="Times New Roman" panose="02020603050405020304" pitchFamily="18" charset="0"/>
                <a:cs typeface="Times New Roman" panose="02020603050405020304" pitchFamily="18" charset="0"/>
              </a:rPr>
              <a:t>: Each input neuron is associated with a weight, which represents the strength of the connection between the input neuron and the output neuron.</a:t>
            </a:r>
          </a:p>
          <a:p>
            <a:pPr algn="l">
              <a:buFont typeface="+mj-lt"/>
              <a:buAutoNum type="arabicPeriod"/>
            </a:pPr>
            <a:r>
              <a:rPr lang="en-US" sz="6400" b="1" i="0" dirty="0">
                <a:effectLst/>
                <a:latin typeface="Times New Roman" panose="02020603050405020304" pitchFamily="18" charset="0"/>
                <a:cs typeface="Times New Roman" panose="02020603050405020304" pitchFamily="18" charset="0"/>
              </a:rPr>
              <a:t>Bias</a:t>
            </a:r>
            <a:r>
              <a:rPr lang="en-US" sz="6400" b="0" i="0" dirty="0">
                <a:effectLst/>
                <a:latin typeface="Times New Roman" panose="02020603050405020304" pitchFamily="18" charset="0"/>
                <a:cs typeface="Times New Roman" panose="02020603050405020304" pitchFamily="18" charset="0"/>
              </a:rPr>
              <a:t>: A bias term is added to the input layer to provide the perceptron with additional flexibility in modeling complex patterns in the input data.</a:t>
            </a:r>
          </a:p>
          <a:p>
            <a:pPr algn="l">
              <a:buFont typeface="+mj-lt"/>
              <a:buAutoNum type="arabicPeriod"/>
            </a:pPr>
            <a:r>
              <a:rPr lang="en-US" sz="6400" b="1" i="0" dirty="0">
                <a:effectLst/>
                <a:latin typeface="Times New Roman" panose="02020603050405020304" pitchFamily="18" charset="0"/>
                <a:cs typeface="Times New Roman" panose="02020603050405020304" pitchFamily="18" charset="0"/>
              </a:rPr>
              <a:t>Activation Function</a:t>
            </a:r>
            <a:r>
              <a:rPr lang="en-US" sz="6400" b="0" i="0" dirty="0">
                <a:effectLst/>
                <a:latin typeface="Times New Roman" panose="02020603050405020304" pitchFamily="18" charset="0"/>
                <a:cs typeface="Times New Roman" panose="02020603050405020304" pitchFamily="18" charset="0"/>
              </a:rPr>
              <a:t>: The activation function determines the output of the perceptron based on the weighted sum of the inputs and the bias term. Common activation functions used in perceptron's include the step function, sigmoid function, and ReLU function.</a:t>
            </a:r>
          </a:p>
          <a:p>
            <a:pPr algn="l">
              <a:buFont typeface="+mj-lt"/>
              <a:buAutoNum type="arabicPeriod"/>
            </a:pPr>
            <a:r>
              <a:rPr lang="en-US" sz="6400" b="1" i="0" dirty="0">
                <a:effectLst/>
                <a:latin typeface="Times New Roman" panose="02020603050405020304" pitchFamily="18" charset="0"/>
                <a:cs typeface="Times New Roman" panose="02020603050405020304" pitchFamily="18" charset="0"/>
              </a:rPr>
              <a:t>Outpu</a:t>
            </a:r>
            <a:r>
              <a:rPr lang="en-US" sz="6400" b="0" i="0" dirty="0">
                <a:effectLst/>
                <a:latin typeface="Times New Roman" panose="02020603050405020304" pitchFamily="18" charset="0"/>
                <a:cs typeface="Times New Roman" panose="02020603050405020304" pitchFamily="18" charset="0"/>
              </a:rPr>
              <a:t>t: The output of the perceptron is a single binary value, either 0 or 1, which indicates the class or category to which the input data belongs.</a:t>
            </a:r>
          </a:p>
          <a:p>
            <a:pPr algn="l">
              <a:buFont typeface="+mj-lt"/>
              <a:buAutoNum type="arabicPeriod"/>
            </a:pPr>
            <a:r>
              <a:rPr lang="en-US" sz="6400" b="1" i="0" dirty="0">
                <a:effectLst/>
                <a:latin typeface="Times New Roman" panose="02020603050405020304" pitchFamily="18" charset="0"/>
                <a:cs typeface="Times New Roman" panose="02020603050405020304" pitchFamily="18" charset="0"/>
              </a:rPr>
              <a:t>Training Algorithm</a:t>
            </a:r>
            <a:r>
              <a:rPr lang="en-US" sz="6400" b="0" i="0" dirty="0">
                <a:effectLst/>
                <a:latin typeface="Times New Roman" panose="02020603050405020304" pitchFamily="18" charset="0"/>
                <a:cs typeface="Times New Roman" panose="02020603050405020304" pitchFamily="18" charset="0"/>
              </a:rPr>
              <a:t>: The perceptron is typically trained using a supervised learning algorithm such as the perceptron learning algorithm or backpropagation. During training, the weights and biases of the perceptron are adjusted to minimize the error between the predicted output and the true output for a given set of training examples.</a:t>
            </a:r>
          </a:p>
          <a:p>
            <a:pPr marL="0" indent="0" algn="l">
              <a:buNone/>
            </a:pPr>
            <a:r>
              <a:rPr lang="en-US" sz="6400" b="0" i="0" dirty="0">
                <a:effectLst/>
                <a:latin typeface="Times New Roman" panose="02020603050405020304" pitchFamily="18" charset="0"/>
                <a:cs typeface="Times New Roman" panose="02020603050405020304" pitchFamily="18" charset="0"/>
              </a:rPr>
              <a:t>Overall, the perceptron is a simple yet powerful algorithm that can be used to perform binary classification tasks and has paved the way for more complex neural networks used in deep learning today.</a:t>
            </a:r>
          </a:p>
          <a:p>
            <a:endParaRPr lang="en-IN" dirty="0"/>
          </a:p>
        </p:txBody>
      </p:sp>
    </p:spTree>
    <p:extLst>
      <p:ext uri="{BB962C8B-B14F-4D97-AF65-F5344CB8AC3E}">
        <p14:creationId xmlns:p14="http://schemas.microsoft.com/office/powerpoint/2010/main" val="297734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7EA715-896C-0BDA-5F46-99C5FA2A0F3D}"/>
              </a:ext>
            </a:extLst>
          </p:cNvPr>
          <p:cNvSpPr>
            <a:spLocks noGrp="1"/>
          </p:cNvSpPr>
          <p:nvPr>
            <p:ph type="sldNum" sz="quarter" idx="12"/>
          </p:nvPr>
        </p:nvSpPr>
        <p:spPr/>
        <p:txBody>
          <a:bodyPr/>
          <a:lstStyle/>
          <a:p>
            <a:fld id="{CBABCCC1-BF11-4F37-963E-1BCD5B23FD72}" type="slidenum">
              <a:rPr lang="en-IN" smtClean="0"/>
              <a:pPr/>
              <a:t>25</a:t>
            </a:fld>
            <a:endParaRPr lang="en-IN"/>
          </a:p>
        </p:txBody>
      </p:sp>
      <p:sp>
        <p:nvSpPr>
          <p:cNvPr id="2" name="Title 1">
            <a:extLst>
              <a:ext uri="{FF2B5EF4-FFF2-40B4-BE49-F238E27FC236}">
                <a16:creationId xmlns:a16="http://schemas.microsoft.com/office/drawing/2014/main" id="{4ECEC42F-DE9A-1325-D4C2-96A66B08C044}"/>
              </a:ext>
            </a:extLst>
          </p:cNvPr>
          <p:cNvSpPr>
            <a:spLocks noGrp="1"/>
          </p:cNvSpPr>
          <p:nvPr>
            <p:ph type="title" idx="4294967295"/>
          </p:nvPr>
        </p:nvSpPr>
        <p:spPr>
          <a:xfrm>
            <a:off x="2586038" y="804863"/>
            <a:ext cx="9605962" cy="1058862"/>
          </a:xfrm>
        </p:spPr>
        <p:txBody>
          <a:bodyPr/>
          <a:lstStyle/>
          <a:p>
            <a:r>
              <a:rPr lang="en-IN" b="0" i="0" dirty="0">
                <a:solidFill>
                  <a:srgbClr val="272C37"/>
                </a:solidFill>
                <a:effectLst/>
                <a:latin typeface="Roboto" panose="02000000000000000000" pitchFamily="2" charset="0"/>
              </a:rPr>
              <a:t>How Does Perceptron Work?</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CEFDAC6-71FB-260E-6F35-7A300F3C32C8}"/>
              </a:ext>
            </a:extLst>
          </p:cNvPr>
          <p:cNvSpPr>
            <a:spLocks noGrp="1"/>
          </p:cNvSpPr>
          <p:nvPr>
            <p:ph sz="half" idx="4294967295"/>
          </p:nvPr>
        </p:nvSpPr>
        <p:spPr>
          <a:xfrm>
            <a:off x="0" y="1417180"/>
            <a:ext cx="6331974" cy="4737814"/>
          </a:xfrm>
        </p:spPr>
        <p:txBody>
          <a:bodyPr>
            <a:normAutofit/>
          </a:bodyPr>
          <a:lstStyle/>
          <a:p>
            <a:r>
              <a:rPr lang="en-US" sz="1600" b="0" i="0" dirty="0">
                <a:effectLst/>
                <a:latin typeface="Times New Roman" panose="02020603050405020304" pitchFamily="18" charset="0"/>
                <a:cs typeface="Times New Roman" panose="02020603050405020304" pitchFamily="18" charset="0"/>
              </a:rPr>
              <a:t>Perceptron is considered a single-layer neural link with four main parameters. </a:t>
            </a:r>
          </a:p>
          <a:p>
            <a:r>
              <a:rPr lang="en-US" sz="1600" b="0" i="0" dirty="0">
                <a:effectLst/>
                <a:latin typeface="Times New Roman" panose="02020603050405020304" pitchFamily="18" charset="0"/>
                <a:cs typeface="Times New Roman" panose="02020603050405020304" pitchFamily="18" charset="0"/>
              </a:rPr>
              <a:t>The perceptron model begins with multiplying all input values and their weights, then adds these values to create the weighted sum.</a:t>
            </a:r>
          </a:p>
          <a:p>
            <a:r>
              <a:rPr lang="en-US" sz="1600" b="0" i="0" dirty="0">
                <a:effectLst/>
                <a:latin typeface="Times New Roman" panose="02020603050405020304" pitchFamily="18" charset="0"/>
                <a:cs typeface="Times New Roman" panose="02020603050405020304" pitchFamily="18" charset="0"/>
              </a:rPr>
              <a:t> Further, this weighted sum is applied to the activation function ‘f’ to obtain the desired output. </a:t>
            </a:r>
          </a:p>
          <a:p>
            <a:r>
              <a:rPr lang="en-US" sz="1600" b="0" i="0" dirty="0">
                <a:effectLst/>
                <a:latin typeface="Times New Roman" panose="02020603050405020304" pitchFamily="18" charset="0"/>
                <a:cs typeface="Times New Roman" panose="02020603050405020304" pitchFamily="18" charset="0"/>
              </a:rPr>
              <a:t>This activation function is also known as the step function and is represented by ‘f.’</a:t>
            </a:r>
          </a:p>
          <a:p>
            <a:r>
              <a:rPr lang="en-US" sz="1600" b="0" i="0" dirty="0">
                <a:effectLst/>
                <a:latin typeface="Times New Roman" panose="02020603050405020304" pitchFamily="18" charset="0"/>
                <a:cs typeface="Times New Roman" panose="02020603050405020304" pitchFamily="18" charset="0"/>
              </a:rPr>
              <a:t>This step function or Activation function is vital in ensuring that output is mapped between (0,1) or (-1,1). </a:t>
            </a:r>
          </a:p>
          <a:p>
            <a:r>
              <a:rPr lang="en-US" sz="1600" b="0" i="0" dirty="0">
                <a:effectLst/>
                <a:latin typeface="Times New Roman" panose="02020603050405020304" pitchFamily="18" charset="0"/>
                <a:cs typeface="Times New Roman" panose="02020603050405020304" pitchFamily="18" charset="0"/>
              </a:rPr>
              <a:t>Take note that the weight of input indicates a node’s strength. </a:t>
            </a:r>
          </a:p>
          <a:p>
            <a:r>
              <a:rPr lang="en-US" sz="1600" b="0" i="0" dirty="0">
                <a:effectLst/>
                <a:latin typeface="Times New Roman" panose="02020603050405020304" pitchFamily="18" charset="0"/>
                <a:cs typeface="Times New Roman" panose="02020603050405020304" pitchFamily="18" charset="0"/>
              </a:rPr>
              <a:t>Similarly, an input value gives the ability the shift the activation function curve up or down.</a:t>
            </a:r>
          </a:p>
          <a:p>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4BB874F-CA51-D531-42F5-C5E751EB62F0}"/>
              </a:ext>
            </a:extLst>
          </p:cNvPr>
          <p:cNvPicPr>
            <a:picLocks noChangeAspect="1"/>
          </p:cNvPicPr>
          <p:nvPr/>
        </p:nvPicPr>
        <p:blipFill>
          <a:blip r:embed="rId2">
            <a:alphaModFix amt="85000"/>
          </a:blip>
          <a:stretch>
            <a:fillRect/>
          </a:stretch>
        </p:blipFill>
        <p:spPr>
          <a:xfrm>
            <a:off x="6413771" y="1315298"/>
            <a:ext cx="5561920" cy="4737814"/>
          </a:xfrm>
          <a:prstGeom prst="rect">
            <a:avLst/>
          </a:prstGeom>
          <a:solidFill>
            <a:schemeClr val="accent1"/>
          </a:solidFill>
        </p:spPr>
      </p:pic>
    </p:spTree>
    <p:extLst>
      <p:ext uri="{BB962C8B-B14F-4D97-AF65-F5344CB8AC3E}">
        <p14:creationId xmlns:p14="http://schemas.microsoft.com/office/powerpoint/2010/main" val="88317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5DF4C-C1EF-84AA-6884-C1CE1FD5AF09}"/>
              </a:ext>
            </a:extLst>
          </p:cNvPr>
          <p:cNvSpPr>
            <a:spLocks noGrp="1"/>
          </p:cNvSpPr>
          <p:nvPr>
            <p:ph type="title"/>
          </p:nvPr>
        </p:nvSpPr>
        <p:spPr>
          <a:xfrm>
            <a:off x="1451579" y="804520"/>
            <a:ext cx="9603275" cy="587136"/>
          </a:xfrm>
        </p:spPr>
        <p:txBody>
          <a:bodyPr/>
          <a:lstStyle/>
          <a:p>
            <a:r>
              <a:rPr lang="en-IN" b="0" i="0" dirty="0">
                <a:solidFill>
                  <a:srgbClr val="272C37"/>
                </a:solidFill>
                <a:effectLst/>
                <a:latin typeface="Roboto" panose="02000000000000000000" pitchFamily="2" charset="0"/>
              </a:rPr>
              <a:t>How Does Perceptron Work?</a:t>
            </a:r>
            <a:endParaRPr lang="en-IN" dirty="0"/>
          </a:p>
        </p:txBody>
      </p:sp>
      <p:sp>
        <p:nvSpPr>
          <p:cNvPr id="7" name="Content Placeholder 6">
            <a:extLst>
              <a:ext uri="{FF2B5EF4-FFF2-40B4-BE49-F238E27FC236}">
                <a16:creationId xmlns:a16="http://schemas.microsoft.com/office/drawing/2014/main" id="{90473892-F178-F0DF-D9AE-CD4475A34C13}"/>
              </a:ext>
            </a:extLst>
          </p:cNvPr>
          <p:cNvSpPr>
            <a:spLocks noGrp="1"/>
          </p:cNvSpPr>
          <p:nvPr>
            <p:ph idx="1"/>
          </p:nvPr>
        </p:nvSpPr>
        <p:spPr/>
        <p:txBody>
          <a:bodyPr>
            <a:normAutofit/>
          </a:bodyPr>
          <a:lstStyle/>
          <a:p>
            <a:pPr algn="l"/>
            <a:r>
              <a:rPr lang="en-US" sz="1600" b="0" i="0" dirty="0">
                <a:effectLst/>
                <a:latin typeface="Times New Roman" panose="02020603050405020304" pitchFamily="18" charset="0"/>
                <a:cs typeface="Times New Roman" panose="02020603050405020304" pitchFamily="18" charset="0"/>
              </a:rPr>
              <a:t>Step 1: Multiply all input values with corresponding weight values and then add to calculate the weighted sum. The following is the mathematical expression of it:</a:t>
            </a:r>
          </a:p>
          <a:p>
            <a:pPr algn="l"/>
            <a:r>
              <a:rPr lang="en-US" sz="1600" b="0" i="0" dirty="0">
                <a:effectLst/>
                <a:latin typeface="Times New Roman" panose="02020603050405020304" pitchFamily="18" charset="0"/>
                <a:cs typeface="Times New Roman" panose="02020603050405020304" pitchFamily="18" charset="0"/>
              </a:rPr>
              <a:t>∑</a:t>
            </a:r>
            <a:r>
              <a:rPr lang="en-US" sz="1600" b="0" i="0" dirty="0" err="1">
                <a:effectLst/>
                <a:latin typeface="Times New Roman" panose="02020603050405020304" pitchFamily="18" charset="0"/>
                <a:cs typeface="Times New Roman" panose="02020603050405020304" pitchFamily="18" charset="0"/>
              </a:rPr>
              <a:t>wi</a:t>
            </a:r>
            <a:r>
              <a:rPr lang="en-US" sz="1600" b="0" i="0" dirty="0">
                <a:effectLst/>
                <a:latin typeface="Times New Roman" panose="02020603050405020304" pitchFamily="18" charset="0"/>
                <a:cs typeface="Times New Roman" panose="02020603050405020304" pitchFamily="18" charset="0"/>
              </a:rPr>
              <a:t>*xi = x1*w1 + x2*w2 + x3*w3+……..</a:t>
            </a:r>
            <a:r>
              <a:rPr lang="en-US" sz="1600" b="0" i="0" dirty="0" err="1">
                <a:effectLst/>
                <a:latin typeface="Times New Roman" panose="02020603050405020304" pitchFamily="18" charset="0"/>
                <a:cs typeface="Times New Roman" panose="02020603050405020304" pitchFamily="18" charset="0"/>
              </a:rPr>
              <a:t>x</a:t>
            </a:r>
            <a:r>
              <a:rPr lang="en-US" sz="1600" dirty="0" err="1">
                <a:latin typeface="Times New Roman" panose="02020603050405020304" pitchFamily="18" charset="0"/>
                <a:cs typeface="Times New Roman" panose="02020603050405020304" pitchFamily="18" charset="0"/>
              </a:rPr>
              <a:t>n</a:t>
            </a:r>
            <a:r>
              <a:rPr lang="en-US" sz="1600" b="0" i="0" dirty="0">
                <a:effectLst/>
                <a:latin typeface="Times New Roman" panose="02020603050405020304" pitchFamily="18" charset="0"/>
                <a:cs typeface="Times New Roman" panose="02020603050405020304" pitchFamily="18" charset="0"/>
              </a:rPr>
              <a:t>*</a:t>
            </a:r>
            <a:r>
              <a:rPr lang="en-US" sz="1600" b="0" i="0">
                <a:effectLst/>
                <a:latin typeface="Times New Roman" panose="02020603050405020304" pitchFamily="18" charset="0"/>
                <a:cs typeface="Times New Roman" panose="02020603050405020304" pitchFamily="18" charset="0"/>
              </a:rPr>
              <a:t>wn</a:t>
            </a:r>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Add a term called bias ‘b’ to this weighted sum to improve the model’s performance.</a:t>
            </a:r>
          </a:p>
          <a:p>
            <a:pPr algn="l"/>
            <a:r>
              <a:rPr lang="en-US" sz="1600" b="0" i="0" dirty="0">
                <a:effectLst/>
                <a:latin typeface="Times New Roman" panose="02020603050405020304" pitchFamily="18" charset="0"/>
                <a:cs typeface="Times New Roman" panose="02020603050405020304" pitchFamily="18" charset="0"/>
              </a:rPr>
              <a:t>Step 2:  An activation function is applied with the above-mentioned weighted sum giving us an output either in binary form or a continuous value as follows:</a:t>
            </a:r>
          </a:p>
          <a:p>
            <a:pPr algn="l"/>
            <a:r>
              <a:rPr lang="en-US" sz="1600" b="0" i="0" dirty="0">
                <a:effectLst/>
                <a:latin typeface="Times New Roman" panose="02020603050405020304" pitchFamily="18" charset="0"/>
                <a:cs typeface="Times New Roman" panose="02020603050405020304" pitchFamily="18" charset="0"/>
              </a:rPr>
              <a:t>Y=f(∑</a:t>
            </a:r>
            <a:r>
              <a:rPr lang="en-US" sz="1600" b="0" i="0" dirty="0" err="1">
                <a:effectLst/>
                <a:latin typeface="Times New Roman" panose="02020603050405020304" pitchFamily="18" charset="0"/>
                <a:cs typeface="Times New Roman" panose="02020603050405020304" pitchFamily="18" charset="0"/>
              </a:rPr>
              <a:t>wi</a:t>
            </a:r>
            <a:r>
              <a:rPr lang="en-US" sz="1600" b="0" i="0" dirty="0">
                <a:effectLst/>
                <a:latin typeface="Times New Roman" panose="02020603050405020304" pitchFamily="18" charset="0"/>
                <a:cs typeface="Times New Roman" panose="02020603050405020304" pitchFamily="18" charset="0"/>
              </a:rPr>
              <a:t>*xi + b)</a:t>
            </a:r>
          </a:p>
          <a:p>
            <a:pPr marL="0" indent="0">
              <a:buNone/>
            </a:pPr>
            <a:br>
              <a:rPr lang="en-US" sz="1400" b="0" i="0" dirty="0">
                <a:effectLst/>
                <a:highlight>
                  <a:srgbClr val="F16FA1"/>
                </a:highlight>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016E962-C474-6570-EDE0-BD3A0302E5C6}"/>
              </a:ext>
            </a:extLst>
          </p:cNvPr>
          <p:cNvSpPr>
            <a:spLocks noGrp="1"/>
          </p:cNvSpPr>
          <p:nvPr>
            <p:ph type="sldNum" sz="quarter" idx="12"/>
          </p:nvPr>
        </p:nvSpPr>
        <p:spPr/>
        <p:txBody>
          <a:bodyPr/>
          <a:lstStyle/>
          <a:p>
            <a:fld id="{CBABCCC1-BF11-4F37-963E-1BCD5B23FD72}" type="slidenum">
              <a:rPr lang="en-IN" smtClean="0"/>
              <a:pPr/>
              <a:t>26</a:t>
            </a:fld>
            <a:endParaRPr lang="en-IN"/>
          </a:p>
        </p:txBody>
      </p:sp>
    </p:spTree>
    <p:extLst>
      <p:ext uri="{BB962C8B-B14F-4D97-AF65-F5344CB8AC3E}">
        <p14:creationId xmlns:p14="http://schemas.microsoft.com/office/powerpoint/2010/main" val="4160847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CCA2831-0C3E-4896-B510-273C60B36DB8}"/>
              </a:ext>
            </a:extLst>
          </p:cNvPr>
          <p:cNvSpPr>
            <a:spLocks noGrp="1"/>
          </p:cNvSpPr>
          <p:nvPr>
            <p:ph type="title"/>
          </p:nvPr>
        </p:nvSpPr>
        <p:spPr>
          <a:xfrm>
            <a:off x="1449217" y="804889"/>
            <a:ext cx="9605635" cy="967961"/>
          </a:xfrm>
        </p:spPr>
        <p:txBody>
          <a:bodyPr>
            <a:normAutofit fontScale="90000"/>
          </a:bodyPr>
          <a:lstStyle/>
          <a:p>
            <a:pPr algn="ctr"/>
            <a:r>
              <a:rPr lang="en-IN" b="0" i="0" dirty="0">
                <a:solidFill>
                  <a:srgbClr val="272C37"/>
                </a:solidFill>
                <a:effectLst/>
                <a:latin typeface="Times New Roman" panose="02020603050405020304" pitchFamily="18" charset="0"/>
                <a:cs typeface="Times New Roman" panose="02020603050405020304" pitchFamily="18" charset="0"/>
              </a:rPr>
              <a:t>Perceptron Learning Rule</a:t>
            </a:r>
            <a:br>
              <a:rPr lang="en-IN" b="0" i="0" dirty="0">
                <a:solidFill>
                  <a:srgbClr val="272C37"/>
                </a:solidFill>
                <a:effectLst/>
                <a:highlight>
                  <a:srgbClr val="FFFFFF"/>
                </a:highlight>
                <a:latin typeface="Roboto" panose="02000000000000000000" pitchFamily="2" charset="0"/>
              </a:rPr>
            </a:br>
            <a:endParaRPr lang="en-IN" dirty="0"/>
          </a:p>
        </p:txBody>
      </p:sp>
      <p:sp>
        <p:nvSpPr>
          <p:cNvPr id="11" name="Content Placeholder 10">
            <a:extLst>
              <a:ext uri="{FF2B5EF4-FFF2-40B4-BE49-F238E27FC236}">
                <a16:creationId xmlns:a16="http://schemas.microsoft.com/office/drawing/2014/main" id="{EFE1E770-F43D-F678-34C3-E3B17B94A871}"/>
              </a:ext>
            </a:extLst>
          </p:cNvPr>
          <p:cNvSpPr>
            <a:spLocks noGrp="1"/>
          </p:cNvSpPr>
          <p:nvPr>
            <p:ph sz="half" idx="1"/>
          </p:nvPr>
        </p:nvSpPr>
        <p:spPr>
          <a:xfrm>
            <a:off x="0" y="2010878"/>
            <a:ext cx="6833419" cy="4042233"/>
          </a:xfrm>
        </p:spPr>
        <p:txBody>
          <a:bodyPr>
            <a:normAutofit/>
          </a:bodyPr>
          <a:lstStyle/>
          <a:p>
            <a:r>
              <a:rPr lang="en-US" sz="1600" b="0" i="0" dirty="0">
                <a:effectLst/>
                <a:latin typeface="Times New Roman" panose="02020603050405020304" pitchFamily="18" charset="0"/>
                <a:cs typeface="Times New Roman" panose="02020603050405020304" pitchFamily="18" charset="0"/>
              </a:rPr>
              <a:t>Perceptron Learning Rule states that the algorithm would automatically learn the optimal weight coefficients. The input features are then multiplied with these weights to determine if a neuron fires or not.</a:t>
            </a:r>
          </a:p>
          <a:p>
            <a:r>
              <a:rPr lang="en-US" sz="1600" b="0" i="0" dirty="0">
                <a:effectLst/>
                <a:latin typeface="Times New Roman" panose="02020603050405020304" pitchFamily="18" charset="0"/>
                <a:cs typeface="Times New Roman" panose="02020603050405020304" pitchFamily="18" charset="0"/>
              </a:rPr>
              <a:t>The Perceptron receives multiple input signals, and if the sum of the input signals exceeds a certain threshold, it either outputs a signal or does not return an output. </a:t>
            </a:r>
          </a:p>
          <a:p>
            <a:pPr marL="0" indent="0" algn="l">
              <a:buNone/>
            </a:pPr>
            <a:r>
              <a:rPr lang="en-US" sz="1600" b="1" i="0" dirty="0">
                <a:effectLst/>
                <a:latin typeface="Times New Roman" panose="02020603050405020304" pitchFamily="18" charset="0"/>
                <a:cs typeface="Times New Roman" panose="02020603050405020304" pitchFamily="18" charset="0"/>
              </a:rPr>
              <a:t>Error in Perceptron</a:t>
            </a:r>
          </a:p>
          <a:p>
            <a:pPr algn="l"/>
            <a:r>
              <a:rPr lang="en-US" sz="1600" b="0" i="0" dirty="0">
                <a:effectLst/>
                <a:latin typeface="Times New Roman" panose="02020603050405020304" pitchFamily="18" charset="0"/>
                <a:cs typeface="Times New Roman" panose="02020603050405020304" pitchFamily="18" charset="0"/>
              </a:rPr>
              <a:t>In the Perceptron Learning Rule, the predicted output is compared with the known output. If it does not match, the error is propagated backward to allow weight adjustment to happen.</a:t>
            </a:r>
          </a:p>
          <a:p>
            <a:endParaRPr lang="en-IN" sz="1400" dirty="0">
              <a:latin typeface="Times New Roman" panose="02020603050405020304" pitchFamily="18" charset="0"/>
              <a:cs typeface="Times New Roman" panose="02020603050405020304" pitchFamily="18" charset="0"/>
            </a:endParaRPr>
          </a:p>
        </p:txBody>
      </p:sp>
      <p:pic>
        <p:nvPicPr>
          <p:cNvPr id="18" name="Content Placeholder 17">
            <a:extLst>
              <a:ext uri="{FF2B5EF4-FFF2-40B4-BE49-F238E27FC236}">
                <a16:creationId xmlns:a16="http://schemas.microsoft.com/office/drawing/2014/main" id="{80EC2827-69F6-DB2F-E08B-255D5D804BAD}"/>
              </a:ext>
            </a:extLst>
          </p:cNvPr>
          <p:cNvPicPr>
            <a:picLocks noGrp="1" noChangeAspect="1"/>
          </p:cNvPicPr>
          <p:nvPr>
            <p:ph sz="half" idx="2"/>
          </p:nvPr>
        </p:nvPicPr>
        <p:blipFill>
          <a:blip r:embed="rId2">
            <a:alphaModFix amt="50000"/>
          </a:blip>
          <a:stretch>
            <a:fillRect/>
          </a:stretch>
        </p:blipFill>
        <p:spPr>
          <a:xfrm>
            <a:off x="6964106" y="1864194"/>
            <a:ext cx="5227894" cy="4113819"/>
          </a:xfrm>
        </p:spPr>
      </p:pic>
      <p:sp>
        <p:nvSpPr>
          <p:cNvPr id="7" name="Slide Number Placeholder 6">
            <a:extLst>
              <a:ext uri="{FF2B5EF4-FFF2-40B4-BE49-F238E27FC236}">
                <a16:creationId xmlns:a16="http://schemas.microsoft.com/office/drawing/2014/main" id="{F9B4CA3E-F01A-8372-5A5E-A9DF445FFA5D}"/>
              </a:ext>
            </a:extLst>
          </p:cNvPr>
          <p:cNvSpPr>
            <a:spLocks noGrp="1"/>
          </p:cNvSpPr>
          <p:nvPr>
            <p:ph type="sldNum" sz="quarter" idx="12"/>
          </p:nvPr>
        </p:nvSpPr>
        <p:spPr/>
        <p:txBody>
          <a:bodyPr/>
          <a:lstStyle/>
          <a:p>
            <a:fld id="{CBABCCC1-BF11-4F37-963E-1BCD5B23FD72}" type="slidenum">
              <a:rPr lang="en-IN" smtClean="0"/>
              <a:pPr/>
              <a:t>27</a:t>
            </a:fld>
            <a:endParaRPr lang="en-IN"/>
          </a:p>
        </p:txBody>
      </p:sp>
    </p:spTree>
    <p:extLst>
      <p:ext uri="{BB962C8B-B14F-4D97-AF65-F5344CB8AC3E}">
        <p14:creationId xmlns:p14="http://schemas.microsoft.com/office/powerpoint/2010/main" val="833682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5579F0-0E81-9576-22A8-0116F3B5ACFB}"/>
              </a:ext>
            </a:extLst>
          </p:cNvPr>
          <p:cNvSpPr>
            <a:spLocks noGrp="1"/>
          </p:cNvSpPr>
          <p:nvPr>
            <p:ph type="title"/>
          </p:nvPr>
        </p:nvSpPr>
        <p:spPr>
          <a:xfrm>
            <a:off x="1451579" y="867037"/>
            <a:ext cx="9603275" cy="1049235"/>
          </a:xfrm>
        </p:spPr>
        <p:txBody>
          <a:bodyPr/>
          <a:lstStyle/>
          <a:p>
            <a:pPr algn="l"/>
            <a:r>
              <a:rPr lang="en-IN" b="0" i="0" dirty="0">
                <a:solidFill>
                  <a:srgbClr val="272C37"/>
                </a:solidFill>
                <a:effectLst/>
                <a:latin typeface="Roboto" panose="02000000000000000000" pitchFamily="2" charset="0"/>
              </a:rPr>
              <a:t>Inputs of a Perceptron</a:t>
            </a:r>
          </a:p>
        </p:txBody>
      </p:sp>
      <p:sp>
        <p:nvSpPr>
          <p:cNvPr id="7" name="Content Placeholder 6">
            <a:extLst>
              <a:ext uri="{FF2B5EF4-FFF2-40B4-BE49-F238E27FC236}">
                <a16:creationId xmlns:a16="http://schemas.microsoft.com/office/drawing/2014/main" id="{1070056D-8BA4-D576-946B-DAEFEC4DA73E}"/>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 Perceptron accepts inputs, moderates them with certain weight values, then applies the transformation function to output the final result. The image below shows a Perceptron with a Boolean output.</a:t>
            </a:r>
          </a:p>
          <a:p>
            <a:r>
              <a:rPr lang="en-US" b="0" i="0" dirty="0">
                <a:effectLst/>
                <a:latin typeface="Times New Roman" panose="02020603050405020304" pitchFamily="18" charset="0"/>
                <a:cs typeface="Times New Roman" panose="02020603050405020304" pitchFamily="18" charset="0"/>
              </a:rPr>
              <a:t>A Boolean output is based on inputs such as salaried, married, age, past credit profile, etc. It has only two values: Yes and No or True and False. The summation function “∑” multiplies all inputs of “x” by weights “w” and then adds them up as follows:</a:t>
            </a: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A9EFBB0-2356-9F26-89E2-0150CD1038C0}"/>
              </a:ext>
            </a:extLst>
          </p:cNvPr>
          <p:cNvSpPr>
            <a:spLocks noGrp="1"/>
          </p:cNvSpPr>
          <p:nvPr>
            <p:ph type="sldNum" sz="quarter" idx="12"/>
          </p:nvPr>
        </p:nvSpPr>
        <p:spPr/>
        <p:txBody>
          <a:bodyPr/>
          <a:lstStyle/>
          <a:p>
            <a:fld id="{CBABCCC1-BF11-4F37-963E-1BCD5B23FD72}" type="slidenum">
              <a:rPr lang="en-IN" smtClean="0"/>
              <a:pPr/>
              <a:t>28</a:t>
            </a:fld>
            <a:endParaRPr lang="en-IN"/>
          </a:p>
        </p:txBody>
      </p:sp>
      <p:pic>
        <p:nvPicPr>
          <p:cNvPr id="11" name="Picture 10">
            <a:extLst>
              <a:ext uri="{FF2B5EF4-FFF2-40B4-BE49-F238E27FC236}">
                <a16:creationId xmlns:a16="http://schemas.microsoft.com/office/drawing/2014/main" id="{FA4B0A58-9336-0561-FAF2-5E12A7FC94D3}"/>
              </a:ext>
            </a:extLst>
          </p:cNvPr>
          <p:cNvPicPr>
            <a:picLocks noChangeAspect="1"/>
          </p:cNvPicPr>
          <p:nvPr/>
        </p:nvPicPr>
        <p:blipFill>
          <a:blip r:embed="rId2">
            <a:alphaModFix amt="70000"/>
          </a:blip>
          <a:stretch>
            <a:fillRect/>
          </a:stretch>
        </p:blipFill>
        <p:spPr>
          <a:xfrm>
            <a:off x="2766411" y="4614815"/>
            <a:ext cx="4201111" cy="676369"/>
          </a:xfrm>
          <a:prstGeom prst="rect">
            <a:avLst/>
          </a:prstGeom>
        </p:spPr>
      </p:pic>
    </p:spTree>
    <p:extLst>
      <p:ext uri="{BB962C8B-B14F-4D97-AF65-F5344CB8AC3E}">
        <p14:creationId xmlns:p14="http://schemas.microsoft.com/office/powerpoint/2010/main" val="266238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8168-BB1B-8BFE-48D8-7DA908BB89AD}"/>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Activation Functions of Perceptron</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EB3B94C-D848-8EB5-4F64-5E1E16A2E8B5}"/>
              </a:ext>
            </a:extLst>
          </p:cNvPr>
          <p:cNvSpPr>
            <a:spLocks noGrp="1"/>
          </p:cNvSpPr>
          <p:nvPr>
            <p:ph idx="1"/>
          </p:nvPr>
        </p:nvSpPr>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The activation function applies a step rule (convert the numerical output into +1 or -1) to check if the output of the weighting function is greater than zero or not.</a:t>
            </a:r>
            <a:endParaRPr lang="en-US" sz="2100"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For example:</a:t>
            </a:r>
          </a:p>
          <a:p>
            <a:pPr algn="l"/>
            <a:r>
              <a:rPr lang="en-US" b="0" i="0" dirty="0">
                <a:effectLst/>
                <a:latin typeface="Times New Roman" panose="02020603050405020304" pitchFamily="18" charset="0"/>
                <a:cs typeface="Times New Roman" panose="02020603050405020304" pitchFamily="18" charset="0"/>
              </a:rPr>
              <a:t>If ∑ </a:t>
            </a:r>
            <a:r>
              <a:rPr lang="en-US" b="0" i="0" dirty="0" err="1">
                <a:effectLst/>
                <a:latin typeface="Times New Roman" panose="02020603050405020304" pitchFamily="18" charset="0"/>
                <a:cs typeface="Times New Roman" panose="02020603050405020304" pitchFamily="18" charset="0"/>
              </a:rPr>
              <a:t>wixi</a:t>
            </a:r>
            <a:r>
              <a:rPr lang="en-US" b="0" i="0" dirty="0">
                <a:effectLst/>
                <a:latin typeface="Times New Roman" panose="02020603050405020304" pitchFamily="18" charset="0"/>
                <a:cs typeface="Times New Roman" panose="02020603050405020304" pitchFamily="18" charset="0"/>
              </a:rPr>
              <a:t>&gt; 0 =&gt; then final output “o” = 1 (issue bank loan)</a:t>
            </a:r>
          </a:p>
          <a:p>
            <a:pPr algn="l"/>
            <a:r>
              <a:rPr lang="en-US" b="0" i="0" dirty="0">
                <a:effectLst/>
                <a:latin typeface="Times New Roman" panose="02020603050405020304" pitchFamily="18" charset="0"/>
                <a:cs typeface="Times New Roman" panose="02020603050405020304" pitchFamily="18" charset="0"/>
              </a:rPr>
              <a:t>Else, final output “o” = -1 (deny bank loan)</a:t>
            </a:r>
          </a:p>
          <a:p>
            <a:pPr algn="l"/>
            <a:r>
              <a:rPr lang="en-US" b="0" i="0" dirty="0">
                <a:effectLst/>
                <a:latin typeface="Times New Roman" panose="02020603050405020304" pitchFamily="18" charset="0"/>
                <a:cs typeface="Times New Roman" panose="02020603050405020304" pitchFamily="18" charset="0"/>
              </a:rPr>
              <a:t>Step function gets triggered above a certain value of the neuron output; else it outputs zero. Sign Function outputs +1 or -1 depending on whether neuron output is greater than zero or not. Sigmoid is the S-curve and outputs a value between 0 and 1.</a:t>
            </a:r>
          </a:p>
          <a:p>
            <a:endParaRPr lang="en-IN" dirty="0"/>
          </a:p>
        </p:txBody>
      </p:sp>
      <p:sp>
        <p:nvSpPr>
          <p:cNvPr id="4" name="Slide Number Placeholder 3">
            <a:extLst>
              <a:ext uri="{FF2B5EF4-FFF2-40B4-BE49-F238E27FC236}">
                <a16:creationId xmlns:a16="http://schemas.microsoft.com/office/drawing/2014/main" id="{70ADABF4-3886-7368-46D4-54BF3E81DD37}"/>
              </a:ext>
            </a:extLst>
          </p:cNvPr>
          <p:cNvSpPr>
            <a:spLocks noGrp="1"/>
          </p:cNvSpPr>
          <p:nvPr>
            <p:ph type="sldNum" sz="quarter" idx="12"/>
          </p:nvPr>
        </p:nvSpPr>
        <p:spPr/>
        <p:txBody>
          <a:bodyPr/>
          <a:lstStyle/>
          <a:p>
            <a:fld id="{CBABCCC1-BF11-4F37-963E-1BCD5B23FD72}" type="slidenum">
              <a:rPr lang="en-IN" smtClean="0"/>
              <a:pPr/>
              <a:t>29</a:t>
            </a:fld>
            <a:endParaRPr lang="en-IN"/>
          </a:p>
        </p:txBody>
      </p:sp>
    </p:spTree>
    <p:extLst>
      <p:ext uri="{BB962C8B-B14F-4D97-AF65-F5344CB8AC3E}">
        <p14:creationId xmlns:p14="http://schemas.microsoft.com/office/powerpoint/2010/main" val="29119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D35C45-7455-8778-DA01-74D34C4B910A}"/>
              </a:ext>
            </a:extLst>
          </p:cNvPr>
          <p:cNvSpPr>
            <a:spLocks noGrp="1"/>
          </p:cNvSpPr>
          <p:nvPr>
            <p:ph type="sldNum" sz="quarter" idx="12"/>
          </p:nvPr>
        </p:nvSpPr>
        <p:spPr/>
        <p:txBody>
          <a:bodyPr/>
          <a:lstStyle/>
          <a:p>
            <a:fld id="{CBABCCC1-BF11-4F37-963E-1BCD5B23FD72}" type="slidenum">
              <a:rPr lang="en-IN" smtClean="0"/>
              <a:pPr/>
              <a:t>3</a:t>
            </a:fld>
            <a:endParaRPr lang="en-IN"/>
          </a:p>
        </p:txBody>
      </p:sp>
      <p:sp>
        <p:nvSpPr>
          <p:cNvPr id="5" name="Title 4">
            <a:extLst>
              <a:ext uri="{FF2B5EF4-FFF2-40B4-BE49-F238E27FC236}">
                <a16:creationId xmlns:a16="http://schemas.microsoft.com/office/drawing/2014/main" id="{62EB79B0-B99A-A4D9-9AB7-93F482D7954D}"/>
              </a:ext>
            </a:extLst>
          </p:cNvPr>
          <p:cNvSpPr>
            <a:spLocks noGrp="1"/>
          </p:cNvSpPr>
          <p:nvPr>
            <p:ph type="title" idx="4294967295"/>
          </p:nvPr>
        </p:nvSpPr>
        <p:spPr>
          <a:xfrm>
            <a:off x="0" y="620697"/>
            <a:ext cx="6837363" cy="982663"/>
          </a:xfrm>
        </p:spPr>
        <p:txBody>
          <a:bodyPr>
            <a:normAutofit/>
          </a:bodyPr>
          <a:lstStyle/>
          <a:p>
            <a:pPr algn="ct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 TO ARTIFICIAL NEURAL NETWORKS</a:t>
            </a:r>
            <a:endParaRPr lang="en-IN" dirty="0"/>
          </a:p>
        </p:txBody>
      </p:sp>
      <p:sp>
        <p:nvSpPr>
          <p:cNvPr id="7" name="Text Placeholder 6">
            <a:extLst>
              <a:ext uri="{FF2B5EF4-FFF2-40B4-BE49-F238E27FC236}">
                <a16:creationId xmlns:a16="http://schemas.microsoft.com/office/drawing/2014/main" id="{7C153AB0-976C-6C18-478C-8DEC322FB6C7}"/>
              </a:ext>
            </a:extLst>
          </p:cNvPr>
          <p:cNvSpPr>
            <a:spLocks noGrp="1"/>
          </p:cNvSpPr>
          <p:nvPr>
            <p:ph type="body" sz="half" idx="4294967295"/>
          </p:nvPr>
        </p:nvSpPr>
        <p:spPr>
          <a:xfrm>
            <a:off x="88491" y="1504285"/>
            <a:ext cx="6837363" cy="4159096"/>
          </a:xfrm>
        </p:spPr>
        <p:txBody>
          <a:bodyPr>
            <a:normAutofit fontScale="25000" lnSpcReduction="20000"/>
          </a:bodyPr>
          <a:lstStyle/>
          <a:p>
            <a:pPr marL="342900" lvl="0" indent="-342900" algn="jus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rPr>
              <a:t>The structures and operations of human neurons serve as the basis for artificial neural networks. </a:t>
            </a:r>
          </a:p>
          <a:p>
            <a:pPr marL="342900" lvl="0" indent="-342900" algn="jus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Artificial Neural Networks contain artificial neurons which are called units.</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These units are arranged in a series of layers that together constitute the whole Artificial Neural Network in a system.</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Commonly, Artificial Neural Network has an input layer, an output layer as well as hidden layers. </a:t>
            </a:r>
            <a:endParaRPr lang="en-IN" sz="5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rPr>
              <a:t>The input layer of an artificial neural network is the first layer, and it receives input from external sources and releases it to the hidden layer, which is the second layer. </a:t>
            </a:r>
            <a:endParaRPr lang="en-IN" sz="5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rPr>
              <a:t>In the hidden layer, each neuron receives input from the previous layer neurons, computes the weighted sum, and sends it to the neurons in the next layer. </a:t>
            </a:r>
            <a:endParaRPr lang="en-IN" sz="5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5600" dirty="0">
                <a:effectLst/>
                <a:latin typeface="Times New Roman" panose="02020603050405020304" pitchFamily="18" charset="0"/>
                <a:ea typeface="Calibri" panose="020F0502020204030204" pitchFamily="34" charset="0"/>
              </a:rPr>
              <a:t>These connections are weighted means effects of the inputs from the previous layer are optimized more or less by assigning different-different weights to each input and it is adjusted during the training process by optimizing these weights for improved model performance.</a:t>
            </a:r>
            <a:endParaRPr lang="en-IN" sz="5600" dirty="0">
              <a:effectLst/>
              <a:latin typeface="Times New Roman" panose="02020603050405020304" pitchFamily="18" charset="0"/>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F5B1BD19-A5CE-5144-8BC4-00EE52521173}"/>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974732" y="1"/>
            <a:ext cx="5217267" cy="5735458"/>
          </a:xfrm>
          <a:prstGeom prst="rect">
            <a:avLst/>
          </a:prstGeom>
        </p:spPr>
      </p:pic>
    </p:spTree>
    <p:extLst>
      <p:ext uri="{BB962C8B-B14F-4D97-AF65-F5344CB8AC3E}">
        <p14:creationId xmlns:p14="http://schemas.microsoft.com/office/powerpoint/2010/main" val="1357027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5D78-C10B-226C-A0A0-3D08D70713C8}"/>
              </a:ext>
            </a:extLst>
          </p:cNvPr>
          <p:cNvSpPr>
            <a:spLocks noGrp="1"/>
          </p:cNvSpPr>
          <p:nvPr>
            <p:ph type="title"/>
          </p:nvPr>
        </p:nvSpPr>
        <p:spPr>
          <a:xfrm>
            <a:off x="1447191" y="400012"/>
            <a:ext cx="9607661" cy="585111"/>
          </a:xfrm>
        </p:spPr>
        <p:txBody>
          <a:bodyPr/>
          <a:lstStyle/>
          <a:p>
            <a:r>
              <a:rPr lang="en-IN" dirty="0"/>
              <a:t>TYPES OF ACTIVATION FUNCTION</a:t>
            </a:r>
          </a:p>
        </p:txBody>
      </p:sp>
      <p:sp>
        <p:nvSpPr>
          <p:cNvPr id="5" name="Text Placeholder 4">
            <a:extLst>
              <a:ext uri="{FF2B5EF4-FFF2-40B4-BE49-F238E27FC236}">
                <a16:creationId xmlns:a16="http://schemas.microsoft.com/office/drawing/2014/main" id="{EC575F3B-47DF-0C3A-00B3-189FAE535C77}"/>
              </a:ext>
            </a:extLst>
          </p:cNvPr>
          <p:cNvSpPr>
            <a:spLocks noGrp="1"/>
          </p:cNvSpPr>
          <p:nvPr>
            <p:ph type="body" idx="1"/>
          </p:nvPr>
        </p:nvSpPr>
        <p:spPr/>
        <p:txBody>
          <a:bodyPr/>
          <a:lstStyle/>
          <a:p>
            <a:r>
              <a:rPr lang="en-US" b="0" i="0" dirty="0">
                <a:solidFill>
                  <a:srgbClr val="242424"/>
                </a:solidFill>
                <a:effectLst/>
                <a:latin typeface="Times New Roman" panose="02020603050405020304" pitchFamily="18" charset="0"/>
                <a:cs typeface="Times New Roman" panose="02020603050405020304" pitchFamily="18" charset="0"/>
              </a:rPr>
              <a:t>Linear Activation Function</a:t>
            </a:r>
          </a:p>
          <a:p>
            <a:endParaRPr lang="en-IN" dirty="0"/>
          </a:p>
        </p:txBody>
      </p:sp>
      <p:sp>
        <p:nvSpPr>
          <p:cNvPr id="3" name="Content Placeholder 2">
            <a:extLst>
              <a:ext uri="{FF2B5EF4-FFF2-40B4-BE49-F238E27FC236}">
                <a16:creationId xmlns:a16="http://schemas.microsoft.com/office/drawing/2014/main" id="{A0785FCC-ED73-C3D8-74E9-3E1371F623C9}"/>
              </a:ext>
            </a:extLst>
          </p:cNvPr>
          <p:cNvSpPr>
            <a:spLocks noGrp="1"/>
          </p:cNvSpPr>
          <p:nvPr>
            <p:ph sz="half" idx="2"/>
          </p:nvPr>
        </p:nvSpPr>
        <p:spPr>
          <a:xfrm>
            <a:off x="1447191" y="2340077"/>
            <a:ext cx="4645152" cy="3128649"/>
          </a:xfrm>
        </p:spPr>
        <p:txBody>
          <a:bodyPr>
            <a:normAutofit fontScale="92500" lnSpcReduction="20000"/>
          </a:bodyPr>
          <a:lstStyle/>
          <a:p>
            <a:r>
              <a:rPr lang="en-US" b="0" i="0" dirty="0">
                <a:solidFill>
                  <a:srgbClr val="242424"/>
                </a:solidFill>
                <a:effectLst/>
                <a:latin typeface="Times New Roman" panose="02020603050405020304" pitchFamily="18" charset="0"/>
                <a:cs typeface="Times New Roman" panose="02020603050405020304" pitchFamily="18" charset="0"/>
              </a:rPr>
              <a:t>As you can see the function is a line or linear. Therefore, the output of the functions will not be confined between any range.</a:t>
            </a:r>
          </a:p>
          <a:p>
            <a:pPr algn="l"/>
            <a:r>
              <a:rPr lang="en-US" b="1" i="0" dirty="0">
                <a:solidFill>
                  <a:srgbClr val="242424"/>
                </a:solidFill>
                <a:effectLst/>
                <a:latin typeface="Times New Roman" panose="02020603050405020304" pitchFamily="18" charset="0"/>
                <a:cs typeface="Times New Roman" panose="02020603050405020304" pitchFamily="18" charset="0"/>
              </a:rPr>
              <a:t>Equation : </a:t>
            </a:r>
            <a:r>
              <a:rPr lang="en-US" b="0" i="0" dirty="0">
                <a:solidFill>
                  <a:srgbClr val="242424"/>
                </a:solidFill>
                <a:effectLst/>
                <a:latin typeface="Times New Roman" panose="02020603050405020304" pitchFamily="18" charset="0"/>
                <a:cs typeface="Times New Roman" panose="02020603050405020304" pitchFamily="18" charset="0"/>
              </a:rPr>
              <a:t>f(x) = x</a:t>
            </a:r>
          </a:p>
          <a:p>
            <a:pPr algn="l"/>
            <a:r>
              <a:rPr lang="en-US" b="1" i="0" dirty="0">
                <a:solidFill>
                  <a:srgbClr val="242424"/>
                </a:solidFill>
                <a:effectLst/>
                <a:latin typeface="Times New Roman" panose="02020603050405020304" pitchFamily="18" charset="0"/>
                <a:cs typeface="Times New Roman" panose="02020603050405020304" pitchFamily="18" charset="0"/>
              </a:rPr>
              <a:t>Range :</a:t>
            </a:r>
            <a:r>
              <a:rPr lang="en-US" b="0" i="0" dirty="0">
                <a:solidFill>
                  <a:srgbClr val="242424"/>
                </a:solidFill>
                <a:effectLst/>
                <a:latin typeface="Times New Roman" panose="02020603050405020304" pitchFamily="18" charset="0"/>
                <a:cs typeface="Times New Roman" panose="02020603050405020304" pitchFamily="18" charset="0"/>
              </a:rPr>
              <a:t> (-infinity to infinity)</a:t>
            </a:r>
          </a:p>
          <a:p>
            <a:pPr algn="l"/>
            <a:r>
              <a:rPr lang="en-US" b="0" i="0" dirty="0">
                <a:solidFill>
                  <a:srgbClr val="242424"/>
                </a:solidFill>
                <a:effectLst/>
                <a:latin typeface="Times New Roman" panose="02020603050405020304" pitchFamily="18" charset="0"/>
                <a:cs typeface="Times New Roman" panose="02020603050405020304" pitchFamily="18" charset="0"/>
              </a:rPr>
              <a:t>It doesn’t help with the complexity or various parameters of usual data that is fed to the neural networks.</a:t>
            </a:r>
          </a:p>
          <a:p>
            <a:endParaRPr lang="en-IN" dirty="0"/>
          </a:p>
        </p:txBody>
      </p:sp>
      <p:pic>
        <p:nvPicPr>
          <p:cNvPr id="10" name="Content Placeholder 9">
            <a:extLst>
              <a:ext uri="{FF2B5EF4-FFF2-40B4-BE49-F238E27FC236}">
                <a16:creationId xmlns:a16="http://schemas.microsoft.com/office/drawing/2014/main" id="{2793AD3F-91BE-D55E-AB98-7A5E956E571D}"/>
              </a:ext>
            </a:extLst>
          </p:cNvPr>
          <p:cNvPicPr>
            <a:picLocks noGrp="1" noChangeAspect="1"/>
          </p:cNvPicPr>
          <p:nvPr>
            <p:ph sz="quarter" idx="4"/>
          </p:nvPr>
        </p:nvPicPr>
        <p:blipFill>
          <a:blip r:embed="rId2">
            <a:alphaModFix amt="70000"/>
          </a:blip>
          <a:stretch>
            <a:fillRect/>
          </a:stretch>
        </p:blipFill>
        <p:spPr>
          <a:xfrm>
            <a:off x="6411913" y="2019549"/>
            <a:ext cx="4645025" cy="3550872"/>
          </a:xfrm>
        </p:spPr>
      </p:pic>
      <p:sp>
        <p:nvSpPr>
          <p:cNvPr id="4" name="Slide Number Placeholder 3">
            <a:extLst>
              <a:ext uri="{FF2B5EF4-FFF2-40B4-BE49-F238E27FC236}">
                <a16:creationId xmlns:a16="http://schemas.microsoft.com/office/drawing/2014/main" id="{96D5DEF6-0C22-D849-5D23-53BCC83C0EAD}"/>
              </a:ext>
            </a:extLst>
          </p:cNvPr>
          <p:cNvSpPr>
            <a:spLocks noGrp="1"/>
          </p:cNvSpPr>
          <p:nvPr>
            <p:ph type="sldNum" sz="quarter" idx="12"/>
          </p:nvPr>
        </p:nvSpPr>
        <p:spPr/>
        <p:txBody>
          <a:bodyPr/>
          <a:lstStyle/>
          <a:p>
            <a:fld id="{CBABCCC1-BF11-4F37-963E-1BCD5B23FD72}" type="slidenum">
              <a:rPr lang="en-IN" smtClean="0"/>
              <a:pPr/>
              <a:t>30</a:t>
            </a:fld>
            <a:endParaRPr lang="en-IN"/>
          </a:p>
        </p:txBody>
      </p:sp>
      <p:sp>
        <p:nvSpPr>
          <p:cNvPr id="8" name="TextBox 7">
            <a:extLst>
              <a:ext uri="{FF2B5EF4-FFF2-40B4-BE49-F238E27FC236}">
                <a16:creationId xmlns:a16="http://schemas.microsoft.com/office/drawing/2014/main" id="{DE551974-635B-DF75-45CE-651A3EE15404}"/>
              </a:ext>
            </a:extLst>
          </p:cNvPr>
          <p:cNvSpPr txBox="1"/>
          <p:nvPr/>
        </p:nvSpPr>
        <p:spPr>
          <a:xfrm>
            <a:off x="1524000" y="900445"/>
            <a:ext cx="9530852" cy="1200329"/>
          </a:xfrm>
          <a:prstGeom prst="rect">
            <a:avLst/>
          </a:prstGeom>
          <a:noFill/>
        </p:spPr>
        <p:txBody>
          <a:bodyPr wrap="square" rtlCol="0">
            <a:spAutoFit/>
          </a:bodyPr>
          <a:lstStyle/>
          <a:p>
            <a:pPr algn="l"/>
            <a:r>
              <a:rPr lang="en-US" b="0" i="0" dirty="0">
                <a:solidFill>
                  <a:srgbClr val="242424"/>
                </a:solidFill>
                <a:effectLst/>
                <a:latin typeface="Times New Roman" panose="02020603050405020304" pitchFamily="18" charset="0"/>
                <a:cs typeface="Times New Roman" panose="02020603050405020304" pitchFamily="18" charset="0"/>
              </a:rPr>
              <a:t>The Activation Functions can be basically divided into 2 types-</a:t>
            </a:r>
          </a:p>
          <a:p>
            <a:pPr algn="l">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Linear Activation Function</a:t>
            </a:r>
          </a:p>
          <a:p>
            <a:pPr algn="l">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Non-linear Activation Functions</a:t>
            </a:r>
          </a:p>
          <a:p>
            <a:endParaRPr lang="en-IN" dirty="0"/>
          </a:p>
        </p:txBody>
      </p:sp>
    </p:spTree>
    <p:extLst>
      <p:ext uri="{BB962C8B-B14F-4D97-AF65-F5344CB8AC3E}">
        <p14:creationId xmlns:p14="http://schemas.microsoft.com/office/powerpoint/2010/main" val="380399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8BCE-52D8-B0E9-D777-4FE9EBEB7B3E}"/>
              </a:ext>
            </a:extLst>
          </p:cNvPr>
          <p:cNvSpPr>
            <a:spLocks noGrp="1"/>
          </p:cNvSpPr>
          <p:nvPr>
            <p:ph type="title"/>
          </p:nvPr>
        </p:nvSpPr>
        <p:spPr>
          <a:xfrm>
            <a:off x="1451579" y="804520"/>
            <a:ext cx="9603275" cy="587136"/>
          </a:xfrm>
        </p:spPr>
        <p:txBody>
          <a:bodyPr/>
          <a:lstStyle/>
          <a:p>
            <a:pPr algn="ctr"/>
            <a:r>
              <a:rPr lang="en-IN" dirty="0"/>
              <a:t>NON LINEAR ACTIVATION FUNCTION</a:t>
            </a:r>
          </a:p>
        </p:txBody>
      </p:sp>
      <p:sp>
        <p:nvSpPr>
          <p:cNvPr id="4" name="Content Placeholder 3">
            <a:extLst>
              <a:ext uri="{FF2B5EF4-FFF2-40B4-BE49-F238E27FC236}">
                <a16:creationId xmlns:a16="http://schemas.microsoft.com/office/drawing/2014/main" id="{C1E6FD2F-7598-5E73-FB73-315DF0E5B199}"/>
              </a:ext>
            </a:extLst>
          </p:cNvPr>
          <p:cNvSpPr>
            <a:spLocks noGrp="1"/>
          </p:cNvSpPr>
          <p:nvPr>
            <p:ph idx="1"/>
          </p:nvPr>
        </p:nvSpPr>
        <p:spPr/>
        <p:txBody>
          <a:bodyPr>
            <a:normAutofit/>
          </a:bodyPr>
          <a:lstStyle/>
          <a:p>
            <a:r>
              <a:rPr lang="en-US" sz="1400" b="0" i="0" dirty="0">
                <a:solidFill>
                  <a:srgbClr val="242424"/>
                </a:solidFill>
                <a:effectLst/>
                <a:latin typeface="Times New Roman" panose="02020603050405020304" pitchFamily="18" charset="0"/>
                <a:cs typeface="Times New Roman" panose="02020603050405020304" pitchFamily="18" charset="0"/>
              </a:rPr>
              <a:t>The Nonlinear Activation Functions are the most used activation functions. Nonlinearity helps to makes the graph look something like this</a:t>
            </a:r>
          </a:p>
          <a:p>
            <a:pPr algn="l"/>
            <a:r>
              <a:rPr lang="en-US" sz="1400" b="0" i="0" dirty="0">
                <a:solidFill>
                  <a:srgbClr val="242424"/>
                </a:solidFill>
                <a:effectLst/>
                <a:latin typeface="Times New Roman" panose="02020603050405020304" pitchFamily="18" charset="0"/>
                <a:cs typeface="Times New Roman" panose="02020603050405020304" pitchFamily="18" charset="0"/>
              </a:rPr>
              <a:t>It makes it easy for the model to generalize or adapt with variety of data and to differentiate between the output.</a:t>
            </a:r>
          </a:p>
          <a:p>
            <a:pPr algn="l"/>
            <a:r>
              <a:rPr lang="en-US" sz="1400" b="0" i="0" dirty="0">
                <a:solidFill>
                  <a:srgbClr val="242424"/>
                </a:solidFill>
                <a:effectLst/>
                <a:latin typeface="Times New Roman" panose="02020603050405020304" pitchFamily="18" charset="0"/>
                <a:cs typeface="Times New Roman" panose="02020603050405020304" pitchFamily="18" charset="0"/>
              </a:rPr>
              <a:t>The main terminologies needed to understand for nonlinear functions are:</a:t>
            </a:r>
          </a:p>
          <a:p>
            <a:r>
              <a:rPr lang="en-US" sz="1400" dirty="0">
                <a:solidFill>
                  <a:srgbClr val="242424"/>
                </a:solidFill>
                <a:latin typeface="Times New Roman" panose="02020603050405020304" pitchFamily="18" charset="0"/>
                <a:cs typeface="Times New Roman" panose="02020603050405020304" pitchFamily="18" charset="0"/>
              </a:rPr>
              <a:t>Derivative or Differential: Change in y-axis </a:t>
            </a:r>
            <a:r>
              <a:rPr lang="en-US" sz="1400" dirty="0" err="1">
                <a:solidFill>
                  <a:srgbClr val="242424"/>
                </a:solidFill>
                <a:latin typeface="Times New Roman" panose="02020603050405020304" pitchFamily="18" charset="0"/>
                <a:cs typeface="Times New Roman" panose="02020603050405020304" pitchFamily="18" charset="0"/>
              </a:rPr>
              <a:t>w.r.t.</a:t>
            </a:r>
            <a:r>
              <a:rPr lang="en-US" sz="1400" dirty="0">
                <a:solidFill>
                  <a:srgbClr val="242424"/>
                </a:solidFill>
                <a:latin typeface="Times New Roman" panose="02020603050405020304" pitchFamily="18" charset="0"/>
                <a:cs typeface="Times New Roman" panose="02020603050405020304" pitchFamily="18" charset="0"/>
              </a:rPr>
              <a:t> change in x-</a:t>
            </a:r>
            <a:r>
              <a:rPr lang="en-US" sz="1400" dirty="0" err="1">
                <a:solidFill>
                  <a:srgbClr val="242424"/>
                </a:solidFill>
                <a:latin typeface="Times New Roman" panose="02020603050405020304" pitchFamily="18" charset="0"/>
                <a:cs typeface="Times New Roman" panose="02020603050405020304" pitchFamily="18" charset="0"/>
              </a:rPr>
              <a:t>axis.It</a:t>
            </a:r>
            <a:r>
              <a:rPr lang="en-US" sz="1400" dirty="0">
                <a:solidFill>
                  <a:srgbClr val="242424"/>
                </a:solidFill>
                <a:latin typeface="Times New Roman" panose="02020603050405020304" pitchFamily="18" charset="0"/>
                <a:cs typeface="Times New Roman" panose="02020603050405020304" pitchFamily="18" charset="0"/>
              </a:rPr>
              <a:t> is also known as slope.</a:t>
            </a:r>
          </a:p>
          <a:p>
            <a:r>
              <a:rPr lang="en-US" sz="1400" dirty="0">
                <a:solidFill>
                  <a:srgbClr val="242424"/>
                </a:solidFill>
                <a:latin typeface="Times New Roman" panose="02020603050405020304" pitchFamily="18" charset="0"/>
                <a:cs typeface="Times New Roman" panose="02020603050405020304" pitchFamily="18" charset="0"/>
              </a:rPr>
              <a:t>Monotonic function: A function which is either entirely non-increasing or non-decreasing.</a:t>
            </a:r>
            <a:endParaRPr lang="en-IN" sz="1400" dirty="0">
              <a:solidFill>
                <a:srgbClr val="242424"/>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9F0AD93-2BB0-3153-DCB5-64B2159310C4}"/>
              </a:ext>
            </a:extLst>
          </p:cNvPr>
          <p:cNvSpPr>
            <a:spLocks noGrp="1"/>
          </p:cNvSpPr>
          <p:nvPr>
            <p:ph type="sldNum" sz="quarter" idx="12"/>
          </p:nvPr>
        </p:nvSpPr>
        <p:spPr/>
        <p:txBody>
          <a:bodyPr/>
          <a:lstStyle/>
          <a:p>
            <a:fld id="{CBABCCC1-BF11-4F37-963E-1BCD5B23FD72}" type="slidenum">
              <a:rPr lang="en-IN" smtClean="0"/>
              <a:pPr/>
              <a:t>31</a:t>
            </a:fld>
            <a:endParaRPr lang="en-IN"/>
          </a:p>
        </p:txBody>
      </p:sp>
      <p:sp>
        <p:nvSpPr>
          <p:cNvPr id="3" name="Text Placeholder 2">
            <a:extLst>
              <a:ext uri="{FF2B5EF4-FFF2-40B4-BE49-F238E27FC236}">
                <a16:creationId xmlns:a16="http://schemas.microsoft.com/office/drawing/2014/main" id="{C59EA31D-E4D5-BB89-EBB9-8ED701DD67CD}"/>
              </a:ext>
            </a:extLst>
          </p:cNvPr>
          <p:cNvSpPr>
            <a:spLocks noGrp="1"/>
          </p:cNvSpPr>
          <p:nvPr>
            <p:ph sz="half" idx="4294967295"/>
          </p:nvPr>
        </p:nvSpPr>
        <p:spPr>
          <a:xfrm>
            <a:off x="6740525" y="1308100"/>
            <a:ext cx="5451475" cy="4567238"/>
          </a:xfrm>
        </p:spPr>
        <p:txBody>
          <a:bodyPr>
            <a:normAutofit/>
          </a:bodyPr>
          <a:lstStyle/>
          <a:p>
            <a:endParaRPr lang="en-US" sz="1200" dirty="0">
              <a:solidFill>
                <a:srgbClr val="242424"/>
              </a:solidFill>
              <a:highlight>
                <a:srgbClr val="FFFFFF"/>
              </a:highlight>
              <a:latin typeface="source-serif-pro"/>
            </a:endParaRPr>
          </a:p>
          <a:p>
            <a:endParaRPr lang="en-IN" dirty="0"/>
          </a:p>
        </p:txBody>
      </p:sp>
      <p:pic>
        <p:nvPicPr>
          <p:cNvPr id="5" name="Picture 4">
            <a:extLst>
              <a:ext uri="{FF2B5EF4-FFF2-40B4-BE49-F238E27FC236}">
                <a16:creationId xmlns:a16="http://schemas.microsoft.com/office/drawing/2014/main" id="{B97DF2B5-8E0D-3101-A8AB-7E10291FEC4E}"/>
              </a:ext>
            </a:extLst>
          </p:cNvPr>
          <p:cNvPicPr>
            <a:picLocks noChangeAspect="1"/>
          </p:cNvPicPr>
          <p:nvPr/>
        </p:nvPicPr>
        <p:blipFill>
          <a:blip r:embed="rId2">
            <a:alphaModFix amt="70000"/>
          </a:blip>
          <a:stretch>
            <a:fillRect/>
          </a:stretch>
        </p:blipFill>
        <p:spPr>
          <a:xfrm>
            <a:off x="8426244" y="2979174"/>
            <a:ext cx="3765755" cy="3074306"/>
          </a:xfrm>
          <a:prstGeom prst="rect">
            <a:avLst/>
          </a:prstGeom>
        </p:spPr>
      </p:pic>
    </p:spTree>
    <p:extLst>
      <p:ext uri="{BB962C8B-B14F-4D97-AF65-F5344CB8AC3E}">
        <p14:creationId xmlns:p14="http://schemas.microsoft.com/office/powerpoint/2010/main" val="652751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24CC53-7E10-CFF8-D4E2-16B20BA88B8F}"/>
              </a:ext>
            </a:extLst>
          </p:cNvPr>
          <p:cNvSpPr>
            <a:spLocks noGrp="1"/>
          </p:cNvSpPr>
          <p:nvPr>
            <p:ph type="title"/>
          </p:nvPr>
        </p:nvSpPr>
        <p:spPr/>
        <p:txBody>
          <a:bodyPr/>
          <a:lstStyle/>
          <a:p>
            <a:r>
              <a:rPr lang="en-IN" dirty="0"/>
              <a:t>NON LINEAR ACTIVATION FUNCTION…</a:t>
            </a:r>
          </a:p>
        </p:txBody>
      </p:sp>
      <p:sp>
        <p:nvSpPr>
          <p:cNvPr id="4" name="Content Placeholder 3">
            <a:extLst>
              <a:ext uri="{FF2B5EF4-FFF2-40B4-BE49-F238E27FC236}">
                <a16:creationId xmlns:a16="http://schemas.microsoft.com/office/drawing/2014/main" id="{3A2FF69F-A437-6166-F4C1-E0EC9049EEFE}"/>
              </a:ext>
            </a:extLst>
          </p:cNvPr>
          <p:cNvSpPr>
            <a:spLocks noGrp="1"/>
          </p:cNvSpPr>
          <p:nvPr>
            <p:ph idx="1"/>
          </p:nvPr>
        </p:nvSpPr>
        <p:spPr/>
        <p:txBody>
          <a:bodyPr/>
          <a:lstStyle/>
          <a:p>
            <a:pPr algn="l"/>
            <a:r>
              <a:rPr lang="en-US" sz="1400" b="0" i="0" dirty="0">
                <a:solidFill>
                  <a:srgbClr val="242424"/>
                </a:solidFill>
                <a:effectLst/>
                <a:latin typeface="Times New Roman" panose="02020603050405020304" pitchFamily="18" charset="0"/>
                <a:cs typeface="Times New Roman" panose="02020603050405020304" pitchFamily="18" charset="0"/>
              </a:rPr>
              <a:t>The Nonlinear Activation Functions are mainly divided on the basis of their </a:t>
            </a:r>
            <a:r>
              <a:rPr lang="en-US" sz="1400" b="1" i="0" dirty="0">
                <a:solidFill>
                  <a:srgbClr val="242424"/>
                </a:solidFill>
                <a:effectLst/>
                <a:latin typeface="Times New Roman" panose="02020603050405020304" pitchFamily="18" charset="0"/>
                <a:cs typeface="Times New Roman" panose="02020603050405020304" pitchFamily="18" charset="0"/>
              </a:rPr>
              <a:t>range or curves</a:t>
            </a:r>
            <a:r>
              <a:rPr lang="en-US" sz="1400" b="0" i="0" dirty="0">
                <a:solidFill>
                  <a:srgbClr val="242424"/>
                </a:solidFill>
                <a:effectLst/>
                <a:latin typeface="Times New Roman" panose="02020603050405020304" pitchFamily="18" charset="0"/>
                <a:cs typeface="Times New Roman" panose="02020603050405020304" pitchFamily="18" charset="0"/>
              </a:rPr>
              <a:t>-</a:t>
            </a:r>
          </a:p>
          <a:p>
            <a:pPr algn="l"/>
            <a:r>
              <a:rPr lang="en-US" sz="1400" dirty="0">
                <a:solidFill>
                  <a:srgbClr val="242424"/>
                </a:solidFill>
                <a:latin typeface="Times New Roman" panose="02020603050405020304" pitchFamily="18" charset="0"/>
                <a:cs typeface="Times New Roman" panose="02020603050405020304" pitchFamily="18" charset="0"/>
              </a:rPr>
              <a:t> Sigmoid or Logistic Activation Function</a:t>
            </a:r>
          </a:p>
          <a:p>
            <a:r>
              <a:rPr lang="en-US" sz="1400" dirty="0">
                <a:solidFill>
                  <a:srgbClr val="242424"/>
                </a:solidFill>
                <a:latin typeface="Times New Roman" panose="02020603050405020304" pitchFamily="18" charset="0"/>
                <a:cs typeface="Times New Roman" panose="02020603050405020304" pitchFamily="18" charset="0"/>
              </a:rPr>
              <a:t> Tanh or hyperbolic tangent Activation Function</a:t>
            </a:r>
          </a:p>
          <a:p>
            <a:r>
              <a:rPr lang="en-IN" sz="1400" dirty="0" err="1">
                <a:solidFill>
                  <a:srgbClr val="242424"/>
                </a:solidFill>
                <a:latin typeface="Times New Roman" panose="02020603050405020304" pitchFamily="18" charset="0"/>
                <a:cs typeface="Times New Roman" panose="02020603050405020304" pitchFamily="18" charset="0"/>
              </a:rPr>
              <a:t>ReLU</a:t>
            </a:r>
            <a:r>
              <a:rPr lang="en-IN" sz="1400" dirty="0">
                <a:solidFill>
                  <a:srgbClr val="242424"/>
                </a:solidFill>
                <a:latin typeface="Times New Roman" panose="02020603050405020304" pitchFamily="18" charset="0"/>
                <a:cs typeface="Times New Roman" panose="02020603050405020304" pitchFamily="18" charset="0"/>
              </a:rPr>
              <a:t> (Rectified Linear Unit) Activation Function</a:t>
            </a:r>
          </a:p>
          <a:p>
            <a:r>
              <a:rPr lang="en-IN" sz="1400" dirty="0">
                <a:solidFill>
                  <a:srgbClr val="242424"/>
                </a:solidFill>
                <a:latin typeface="Times New Roman" panose="02020603050405020304" pitchFamily="18" charset="0"/>
                <a:cs typeface="Times New Roman" panose="02020603050405020304" pitchFamily="18" charset="0"/>
              </a:rPr>
              <a:t> Leaky </a:t>
            </a:r>
            <a:r>
              <a:rPr lang="en-IN" sz="1400" dirty="0" err="1">
                <a:solidFill>
                  <a:srgbClr val="242424"/>
                </a:solidFill>
                <a:latin typeface="Times New Roman" panose="02020603050405020304" pitchFamily="18" charset="0"/>
                <a:cs typeface="Times New Roman" panose="02020603050405020304" pitchFamily="18" charset="0"/>
              </a:rPr>
              <a:t>ReLU</a:t>
            </a:r>
            <a:endParaRPr lang="en-IN" sz="1400" dirty="0">
              <a:solidFill>
                <a:srgbClr val="242424"/>
              </a:solidFill>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8C934EEF-378B-4F00-FA4C-ECC7D17D3B69}"/>
              </a:ext>
            </a:extLst>
          </p:cNvPr>
          <p:cNvSpPr>
            <a:spLocks noGrp="1"/>
          </p:cNvSpPr>
          <p:nvPr>
            <p:ph type="sldNum" sz="quarter" idx="12"/>
          </p:nvPr>
        </p:nvSpPr>
        <p:spPr/>
        <p:txBody>
          <a:bodyPr/>
          <a:lstStyle/>
          <a:p>
            <a:fld id="{CBABCCC1-BF11-4F37-963E-1BCD5B23FD72}" type="slidenum">
              <a:rPr lang="en-IN" smtClean="0"/>
              <a:pPr/>
              <a:t>32</a:t>
            </a:fld>
            <a:endParaRPr lang="en-IN"/>
          </a:p>
        </p:txBody>
      </p:sp>
      <p:pic>
        <p:nvPicPr>
          <p:cNvPr id="6" name="Picture 5">
            <a:extLst>
              <a:ext uri="{FF2B5EF4-FFF2-40B4-BE49-F238E27FC236}">
                <a16:creationId xmlns:a16="http://schemas.microsoft.com/office/drawing/2014/main" id="{CD17B67A-7CDD-441A-D646-4734560C9E81}"/>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5690490" y="2409854"/>
            <a:ext cx="6304865" cy="3385822"/>
          </a:xfrm>
          <a:prstGeom prst="rect">
            <a:avLst/>
          </a:prstGeom>
        </p:spPr>
      </p:pic>
    </p:spTree>
    <p:extLst>
      <p:ext uri="{BB962C8B-B14F-4D97-AF65-F5344CB8AC3E}">
        <p14:creationId xmlns:p14="http://schemas.microsoft.com/office/powerpoint/2010/main" val="3261208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0EAD-8A88-FDF9-6845-6923C6284D56}"/>
              </a:ext>
            </a:extLst>
          </p:cNvPr>
          <p:cNvSpPr>
            <a:spLocks noGrp="1"/>
          </p:cNvSpPr>
          <p:nvPr>
            <p:ph type="title"/>
          </p:nvPr>
        </p:nvSpPr>
        <p:spPr/>
        <p:txBody>
          <a:bodyPr/>
          <a:lstStyle/>
          <a:p>
            <a:r>
              <a:rPr lang="en-IN" dirty="0"/>
              <a:t>Types of </a:t>
            </a:r>
            <a:r>
              <a:rPr lang="en-IN" dirty="0" err="1"/>
              <a:t>nonltinear</a:t>
            </a:r>
            <a:r>
              <a:rPr lang="en-IN" dirty="0"/>
              <a:t> activation  function</a:t>
            </a:r>
          </a:p>
        </p:txBody>
      </p:sp>
      <p:sp>
        <p:nvSpPr>
          <p:cNvPr id="12" name="Content Placeholder 11">
            <a:extLst>
              <a:ext uri="{FF2B5EF4-FFF2-40B4-BE49-F238E27FC236}">
                <a16:creationId xmlns:a16="http://schemas.microsoft.com/office/drawing/2014/main" id="{915640C9-E4A7-06AE-3CEA-A152D7E42548}"/>
              </a:ext>
            </a:extLst>
          </p:cNvPr>
          <p:cNvSpPr>
            <a:spLocks noGrp="1"/>
          </p:cNvSpPr>
          <p:nvPr>
            <p:ph sz="half" idx="1"/>
          </p:nvPr>
        </p:nvSpPr>
        <p:spPr/>
        <p:txBody>
          <a:bodyPr>
            <a:normAutofit fontScale="92500" lnSpcReduction="20000"/>
          </a:bodyPr>
          <a:lstStyle/>
          <a:p>
            <a:r>
              <a:rPr lang="en-IN" sz="1500" b="1" dirty="0">
                <a:latin typeface="Times New Roman" panose="02020603050405020304" pitchFamily="18" charset="0"/>
                <a:cs typeface="Times New Roman" panose="02020603050405020304" pitchFamily="18" charset="0"/>
              </a:rPr>
              <a:t>Sigmoid Function</a:t>
            </a:r>
          </a:p>
          <a:p>
            <a:pPr fontAlgn="base"/>
            <a:r>
              <a:rPr lang="en-US" sz="1500" dirty="0">
                <a:latin typeface="Times New Roman" panose="02020603050405020304" pitchFamily="18" charset="0"/>
                <a:cs typeface="Times New Roman" panose="02020603050405020304" pitchFamily="18" charset="0"/>
              </a:rPr>
              <a:t>It is a function which is plotted as ‘S’ shaped graph.</a:t>
            </a:r>
          </a:p>
          <a:p>
            <a:pPr fontAlgn="base"/>
            <a:r>
              <a:rPr lang="en-US" sz="1500" dirty="0">
                <a:latin typeface="Times New Roman" panose="02020603050405020304" pitchFamily="18" charset="0"/>
                <a:cs typeface="Times New Roman" panose="02020603050405020304" pitchFamily="18" charset="0"/>
              </a:rPr>
              <a:t>Equation : A = 1/(1 + e-x)</a:t>
            </a:r>
          </a:p>
          <a:p>
            <a:pPr fontAlgn="base"/>
            <a:r>
              <a:rPr lang="en-US" sz="1500" dirty="0">
                <a:latin typeface="Times New Roman" panose="02020603050405020304" pitchFamily="18" charset="0"/>
                <a:cs typeface="Times New Roman" panose="02020603050405020304" pitchFamily="18" charset="0"/>
              </a:rPr>
              <a:t>Nature : Non-linear. Notice that X values lies between -2 to 2, Y values are very steep. This means, small changes in x would also bring about large changes in the value of Y.</a:t>
            </a:r>
          </a:p>
          <a:p>
            <a:pPr fontAlgn="base"/>
            <a:r>
              <a:rPr lang="en-US" sz="1500" dirty="0">
                <a:latin typeface="Times New Roman" panose="02020603050405020304" pitchFamily="18" charset="0"/>
                <a:cs typeface="Times New Roman" panose="02020603050405020304" pitchFamily="18" charset="0"/>
              </a:rPr>
              <a:t>Value Range : 0 to 1</a:t>
            </a:r>
          </a:p>
          <a:p>
            <a:pPr fontAlgn="base"/>
            <a:r>
              <a:rPr lang="en-US" sz="1500" dirty="0">
                <a:latin typeface="Times New Roman" panose="02020603050405020304" pitchFamily="18" charset="0"/>
                <a:cs typeface="Times New Roman" panose="02020603050405020304" pitchFamily="18" charset="0"/>
              </a:rPr>
              <a:t>Uses : Usually used in output layer of a binary classification, where result is either 0 or 1, as value for sigmoid function lies between 0 and 1 only so, result can be predicted easily to be 1 if value is greater than 0.5 and 0 otherwise.</a:t>
            </a:r>
          </a:p>
          <a:p>
            <a:endParaRPr lang="en-IN" dirty="0"/>
          </a:p>
        </p:txBody>
      </p:sp>
      <p:sp>
        <p:nvSpPr>
          <p:cNvPr id="15" name="Content Placeholder 14">
            <a:extLst>
              <a:ext uri="{FF2B5EF4-FFF2-40B4-BE49-F238E27FC236}">
                <a16:creationId xmlns:a16="http://schemas.microsoft.com/office/drawing/2014/main" id="{6712EE0F-3126-E395-0444-B1A38C9588DC}"/>
              </a:ext>
            </a:extLst>
          </p:cNvPr>
          <p:cNvSpPr>
            <a:spLocks noGrp="1"/>
          </p:cNvSpPr>
          <p:nvPr>
            <p:ph sz="half" idx="2"/>
          </p:nvPr>
        </p:nvSpPr>
        <p:spPr/>
        <p:txBody>
          <a:bodyPr>
            <a:normAutofit fontScale="92500" lnSpcReduction="20000"/>
          </a:bodyPr>
          <a:lstStyle/>
          <a:p>
            <a:endParaRPr lang="en-IN"/>
          </a:p>
        </p:txBody>
      </p:sp>
      <p:sp>
        <p:nvSpPr>
          <p:cNvPr id="4" name="Slide Number Placeholder 3">
            <a:extLst>
              <a:ext uri="{FF2B5EF4-FFF2-40B4-BE49-F238E27FC236}">
                <a16:creationId xmlns:a16="http://schemas.microsoft.com/office/drawing/2014/main" id="{212CA64F-C47A-EC98-50AA-45B95B7BE0A2}"/>
              </a:ext>
            </a:extLst>
          </p:cNvPr>
          <p:cNvSpPr>
            <a:spLocks noGrp="1"/>
          </p:cNvSpPr>
          <p:nvPr>
            <p:ph type="sldNum" sz="quarter" idx="12"/>
          </p:nvPr>
        </p:nvSpPr>
        <p:spPr/>
        <p:txBody>
          <a:bodyPr/>
          <a:lstStyle/>
          <a:p>
            <a:fld id="{CBABCCC1-BF11-4F37-963E-1BCD5B23FD72}" type="slidenum">
              <a:rPr lang="en-IN" smtClean="0"/>
              <a:pPr/>
              <a:t>33</a:t>
            </a:fld>
            <a:endParaRPr lang="en-IN"/>
          </a:p>
        </p:txBody>
      </p:sp>
      <p:pic>
        <p:nvPicPr>
          <p:cNvPr id="14" name="Picture 13">
            <a:extLst>
              <a:ext uri="{FF2B5EF4-FFF2-40B4-BE49-F238E27FC236}">
                <a16:creationId xmlns:a16="http://schemas.microsoft.com/office/drawing/2014/main" id="{9E8F76C6-CFF9-7E23-4C3F-BA90B93C9B54}"/>
              </a:ext>
            </a:extLst>
          </p:cNvPr>
          <p:cNvPicPr>
            <a:picLocks noChangeAspect="1"/>
          </p:cNvPicPr>
          <p:nvPr/>
        </p:nvPicPr>
        <p:blipFill>
          <a:blip r:embed="rId2"/>
          <a:stretch>
            <a:fillRect/>
          </a:stretch>
        </p:blipFill>
        <p:spPr>
          <a:xfrm>
            <a:off x="6221494" y="1853754"/>
            <a:ext cx="4833357" cy="4006272"/>
          </a:xfrm>
          <a:prstGeom prst="rect">
            <a:avLst/>
          </a:prstGeom>
        </p:spPr>
      </p:pic>
    </p:spTree>
    <p:extLst>
      <p:ext uri="{BB962C8B-B14F-4D97-AF65-F5344CB8AC3E}">
        <p14:creationId xmlns:p14="http://schemas.microsoft.com/office/powerpoint/2010/main" val="254072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4061-3545-19E4-A277-317A365C3257}"/>
              </a:ext>
            </a:extLst>
          </p:cNvPr>
          <p:cNvSpPr>
            <a:spLocks noGrp="1"/>
          </p:cNvSpPr>
          <p:nvPr>
            <p:ph type="title"/>
          </p:nvPr>
        </p:nvSpPr>
        <p:spPr/>
        <p:txBody>
          <a:bodyPr/>
          <a:lstStyle/>
          <a:p>
            <a:r>
              <a:rPr lang="en-IN" dirty="0"/>
              <a:t>tanh</a:t>
            </a:r>
          </a:p>
        </p:txBody>
      </p:sp>
      <p:sp>
        <p:nvSpPr>
          <p:cNvPr id="3" name="Content Placeholder 2">
            <a:extLst>
              <a:ext uri="{FF2B5EF4-FFF2-40B4-BE49-F238E27FC236}">
                <a16:creationId xmlns:a16="http://schemas.microsoft.com/office/drawing/2014/main" id="{45A30447-F490-8868-7A7B-CCBC90753333}"/>
              </a:ext>
            </a:extLst>
          </p:cNvPr>
          <p:cNvSpPr>
            <a:spLocks noGrp="1"/>
          </p:cNvSpPr>
          <p:nvPr>
            <p:ph sz="half" idx="1"/>
          </p:nvPr>
        </p:nvSpPr>
        <p:spPr/>
        <p:txBody>
          <a:bodyPr>
            <a:normAutofit fontScale="55000" lnSpcReduction="20000"/>
          </a:bodyPr>
          <a:lstStyle/>
          <a:p>
            <a:pPr algn="l" fontAlgn="base">
              <a:buFont typeface="Arial" panose="020B0604020202020204" pitchFamily="34" charset="0"/>
              <a:buChar char="•"/>
            </a:pPr>
            <a:r>
              <a:rPr lang="en-US" b="0" i="0" dirty="0">
                <a:effectLst/>
                <a:latin typeface="Nunito" pitchFamily="2" charset="0"/>
              </a:rPr>
              <a:t>The activation that works almost always better than sigmoid function is Tanh function also known as </a:t>
            </a:r>
            <a:r>
              <a:rPr lang="en-US" b="1" i="0" dirty="0">
                <a:effectLst/>
                <a:latin typeface="Nunito" pitchFamily="2" charset="0"/>
              </a:rPr>
              <a:t>Tangent Hyperbolic function</a:t>
            </a:r>
            <a:r>
              <a:rPr lang="en-US" b="0" i="0" dirty="0">
                <a:effectLst/>
                <a:latin typeface="Nunito" pitchFamily="2" charset="0"/>
              </a:rPr>
              <a:t>. It’s actually mathematically shifted version of the sigmoid function. Both are similar and can be derived from each other.</a:t>
            </a:r>
          </a:p>
          <a:p>
            <a:pPr algn="l" fontAlgn="base">
              <a:buFont typeface="Arial" panose="020B0604020202020204" pitchFamily="34" charset="0"/>
              <a:buChar char="•"/>
            </a:pPr>
            <a:r>
              <a:rPr lang="en-US" b="1" i="0" dirty="0">
                <a:effectLst/>
                <a:latin typeface="Nunito" pitchFamily="2" charset="0"/>
              </a:rPr>
              <a:t>Equation :-</a:t>
            </a:r>
            <a:br>
              <a:rPr lang="en-US" b="0" i="0" dirty="0">
                <a:effectLst/>
                <a:latin typeface="Nunito" pitchFamily="2" charset="0"/>
              </a:rPr>
            </a:br>
            <a:r>
              <a:rPr lang="en-US" b="0" i="0" dirty="0">
                <a:effectLst/>
                <a:latin typeface="Nunito" pitchFamily="2" charset="0"/>
              </a:rPr>
              <a:t>f(x) = tanh(x) = 2/(1 + e-2x) – 1</a:t>
            </a:r>
            <a:br>
              <a:rPr lang="en-US" b="0" i="0" dirty="0">
                <a:effectLst/>
                <a:latin typeface="Nunito" pitchFamily="2" charset="0"/>
              </a:rPr>
            </a:br>
            <a:r>
              <a:rPr lang="en-US" b="0" i="0" dirty="0">
                <a:effectLst/>
                <a:latin typeface="Nunito" pitchFamily="2" charset="0"/>
              </a:rPr>
              <a:t>OR</a:t>
            </a:r>
            <a:br>
              <a:rPr lang="en-US" b="0" i="0" dirty="0">
                <a:effectLst/>
                <a:latin typeface="Nunito" pitchFamily="2" charset="0"/>
              </a:rPr>
            </a:br>
            <a:r>
              <a:rPr lang="en-US" b="0" i="0" dirty="0">
                <a:effectLst/>
                <a:latin typeface="Nunito" pitchFamily="2" charset="0"/>
              </a:rPr>
              <a:t>tanh(x) = 2 * sigmoid(2x) – 1</a:t>
            </a:r>
          </a:p>
          <a:p>
            <a:pPr algn="l" fontAlgn="base">
              <a:buFont typeface="Arial" panose="020B0604020202020204" pitchFamily="34" charset="0"/>
              <a:buChar char="•"/>
            </a:pPr>
            <a:r>
              <a:rPr lang="en-US" b="1" i="0" dirty="0">
                <a:effectLst/>
                <a:latin typeface="Nunito" pitchFamily="2" charset="0"/>
              </a:rPr>
              <a:t>Value Range :- </a:t>
            </a:r>
            <a:r>
              <a:rPr lang="en-US" b="0" i="0" dirty="0">
                <a:effectLst/>
                <a:latin typeface="Nunito" pitchFamily="2" charset="0"/>
              </a:rPr>
              <a:t>-1 to +1</a:t>
            </a:r>
          </a:p>
          <a:p>
            <a:pPr algn="l" fontAlgn="base">
              <a:buFont typeface="Arial" panose="020B0604020202020204" pitchFamily="34" charset="0"/>
              <a:buChar char="•"/>
            </a:pPr>
            <a:r>
              <a:rPr lang="en-US" b="1" i="0" dirty="0">
                <a:effectLst/>
                <a:latin typeface="Nunito" pitchFamily="2" charset="0"/>
              </a:rPr>
              <a:t>Nature :- </a:t>
            </a:r>
            <a:r>
              <a:rPr lang="en-US" b="0" i="0" dirty="0">
                <a:effectLst/>
                <a:latin typeface="Nunito" pitchFamily="2" charset="0"/>
              </a:rPr>
              <a:t>non-linear</a:t>
            </a:r>
          </a:p>
          <a:p>
            <a:pPr algn="l" fontAlgn="base">
              <a:buFont typeface="Arial" panose="020B0604020202020204" pitchFamily="34" charset="0"/>
              <a:buChar char="•"/>
            </a:pPr>
            <a:r>
              <a:rPr lang="en-US" b="1" i="0" dirty="0">
                <a:effectLst/>
                <a:latin typeface="Nunito" pitchFamily="2" charset="0"/>
              </a:rPr>
              <a:t>Uses :- </a:t>
            </a:r>
            <a:r>
              <a:rPr lang="en-US" b="0" i="0" dirty="0">
                <a:effectLst/>
                <a:latin typeface="Nunito" pitchFamily="2" charset="0"/>
              </a:rPr>
              <a:t>Usually used in hidden layers of a neural network as it’s values lies between </a:t>
            </a:r>
            <a:r>
              <a:rPr lang="en-US" b="1" i="0" dirty="0">
                <a:effectLst/>
                <a:latin typeface="Nunito" pitchFamily="2" charset="0"/>
              </a:rPr>
              <a:t>-1 to 1 </a:t>
            </a:r>
            <a:r>
              <a:rPr lang="en-US" b="0" i="0" dirty="0">
                <a:effectLst/>
                <a:latin typeface="Nunito" pitchFamily="2" charset="0"/>
              </a:rPr>
              <a:t>hence the mean for the hidden layer comes out be 0 or very close to it, hence helps in </a:t>
            </a:r>
            <a:r>
              <a:rPr lang="en-US" b="0" i="1" dirty="0">
                <a:effectLst/>
                <a:latin typeface="Nunito" pitchFamily="2" charset="0"/>
              </a:rPr>
              <a:t>centering the data</a:t>
            </a:r>
            <a:r>
              <a:rPr lang="en-US" b="0" i="0" dirty="0">
                <a:effectLst/>
                <a:latin typeface="Nunito" pitchFamily="2" charset="0"/>
              </a:rPr>
              <a:t> by bringing mean close to 0. This makes learning for the next layer much easier.</a:t>
            </a:r>
          </a:p>
          <a:p>
            <a:endParaRPr lang="en-IN" sz="25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C42D1D5-5892-CE60-F798-1907CB844567}"/>
              </a:ext>
            </a:extLst>
          </p:cNvPr>
          <p:cNvPicPr>
            <a:picLocks noGrp="1" noChangeAspect="1"/>
          </p:cNvPicPr>
          <p:nvPr>
            <p:ph sz="half" idx="2"/>
          </p:nvPr>
        </p:nvPicPr>
        <p:blipFill>
          <a:blip r:embed="rId2"/>
          <a:stretch>
            <a:fillRect/>
          </a:stretch>
        </p:blipFill>
        <p:spPr>
          <a:xfrm>
            <a:off x="7207898" y="2017713"/>
            <a:ext cx="3056229" cy="3441700"/>
          </a:xfrm>
        </p:spPr>
      </p:pic>
      <p:sp>
        <p:nvSpPr>
          <p:cNvPr id="5" name="Slide Number Placeholder 4">
            <a:extLst>
              <a:ext uri="{FF2B5EF4-FFF2-40B4-BE49-F238E27FC236}">
                <a16:creationId xmlns:a16="http://schemas.microsoft.com/office/drawing/2014/main" id="{5B8B0C47-B419-47A9-93D7-50EA925DD2C5}"/>
              </a:ext>
            </a:extLst>
          </p:cNvPr>
          <p:cNvSpPr>
            <a:spLocks noGrp="1"/>
          </p:cNvSpPr>
          <p:nvPr>
            <p:ph type="sldNum" sz="quarter" idx="12"/>
          </p:nvPr>
        </p:nvSpPr>
        <p:spPr/>
        <p:txBody>
          <a:bodyPr/>
          <a:lstStyle/>
          <a:p>
            <a:fld id="{CBABCCC1-BF11-4F37-963E-1BCD5B23FD72}" type="slidenum">
              <a:rPr lang="en-IN" smtClean="0"/>
              <a:pPr/>
              <a:t>34</a:t>
            </a:fld>
            <a:endParaRPr lang="en-IN"/>
          </a:p>
        </p:txBody>
      </p:sp>
    </p:spTree>
    <p:extLst>
      <p:ext uri="{BB962C8B-B14F-4D97-AF65-F5344CB8AC3E}">
        <p14:creationId xmlns:p14="http://schemas.microsoft.com/office/powerpoint/2010/main" val="96436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B5597-491E-7FB4-C4C6-5F320360ED8D}"/>
              </a:ext>
            </a:extLst>
          </p:cNvPr>
          <p:cNvSpPr>
            <a:spLocks noGrp="1"/>
          </p:cNvSpPr>
          <p:nvPr>
            <p:ph type="title"/>
          </p:nvPr>
        </p:nvSpPr>
        <p:spPr/>
        <p:txBody>
          <a:bodyPr/>
          <a:lstStyle/>
          <a:p>
            <a:r>
              <a:rPr lang="en-IN"/>
              <a:t>RELU</a:t>
            </a:r>
          </a:p>
        </p:txBody>
      </p:sp>
      <p:sp>
        <p:nvSpPr>
          <p:cNvPr id="3" name="Content Placeholder 2">
            <a:extLst>
              <a:ext uri="{FF2B5EF4-FFF2-40B4-BE49-F238E27FC236}">
                <a16:creationId xmlns:a16="http://schemas.microsoft.com/office/drawing/2014/main" id="{2E5C628B-689E-FF70-F961-B29A02AC0CE9}"/>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effectLst/>
                <a:latin typeface="Nunito" pitchFamily="2" charset="0"/>
              </a:rPr>
              <a:t>It Stands for </a:t>
            </a:r>
            <a:r>
              <a:rPr lang="en-US" b="0" i="1" dirty="0">
                <a:effectLst/>
                <a:latin typeface="Nunito" pitchFamily="2" charset="0"/>
              </a:rPr>
              <a:t>Rectified linear unit</a:t>
            </a:r>
            <a:r>
              <a:rPr lang="en-US" b="0" i="0" dirty="0">
                <a:effectLst/>
                <a:latin typeface="Nunito" pitchFamily="2" charset="0"/>
              </a:rPr>
              <a:t>. It is the most widely used activation function. Chiefly implemented in </a:t>
            </a:r>
            <a:r>
              <a:rPr lang="en-US" b="0" i="1" dirty="0">
                <a:effectLst/>
                <a:latin typeface="Nunito" pitchFamily="2" charset="0"/>
              </a:rPr>
              <a:t>hidden layers</a:t>
            </a:r>
            <a:r>
              <a:rPr lang="en-US" b="0" i="0" dirty="0">
                <a:effectLst/>
                <a:latin typeface="Nunito" pitchFamily="2" charset="0"/>
              </a:rPr>
              <a:t> of Neural network.</a:t>
            </a:r>
          </a:p>
          <a:p>
            <a:pPr algn="l" fontAlgn="base">
              <a:buFont typeface="Arial" panose="020B0604020202020204" pitchFamily="34" charset="0"/>
              <a:buChar char="•"/>
            </a:pPr>
            <a:r>
              <a:rPr lang="en-US" b="1" i="0" dirty="0">
                <a:effectLst/>
                <a:latin typeface="Nunito" pitchFamily="2" charset="0"/>
              </a:rPr>
              <a:t>Equation :- </a:t>
            </a:r>
            <a:r>
              <a:rPr lang="en-US" b="1" i="1" dirty="0">
                <a:effectLst/>
                <a:latin typeface="Nunito" pitchFamily="2" charset="0"/>
              </a:rPr>
              <a:t>A(x) = max(0,x)</a:t>
            </a:r>
            <a:r>
              <a:rPr lang="en-US" b="0" i="0" dirty="0">
                <a:effectLst/>
                <a:latin typeface="Nunito" pitchFamily="2" charset="0"/>
              </a:rPr>
              <a:t>. It gives an output x if x is positive and 0 otherwise.</a:t>
            </a:r>
          </a:p>
          <a:p>
            <a:pPr algn="l" fontAlgn="base">
              <a:buFont typeface="Arial" panose="020B0604020202020204" pitchFamily="34" charset="0"/>
              <a:buChar char="•"/>
            </a:pPr>
            <a:r>
              <a:rPr lang="en-US" b="1" i="0" dirty="0">
                <a:effectLst/>
                <a:latin typeface="Nunito" pitchFamily="2" charset="0"/>
              </a:rPr>
              <a:t>Value Range :- </a:t>
            </a:r>
            <a:r>
              <a:rPr lang="en-US" b="0" i="0" dirty="0">
                <a:effectLst/>
                <a:latin typeface="Nunito" pitchFamily="2" charset="0"/>
              </a:rPr>
              <a:t>[0, inf)</a:t>
            </a:r>
          </a:p>
          <a:p>
            <a:pPr algn="l" fontAlgn="base">
              <a:buFont typeface="Arial" panose="020B0604020202020204" pitchFamily="34" charset="0"/>
              <a:buChar char="•"/>
            </a:pPr>
            <a:r>
              <a:rPr lang="en-US" b="1" i="0" dirty="0">
                <a:effectLst/>
                <a:latin typeface="Nunito" pitchFamily="2" charset="0"/>
              </a:rPr>
              <a:t>Nature :- </a:t>
            </a:r>
            <a:r>
              <a:rPr lang="en-US" b="0" i="0" dirty="0">
                <a:effectLst/>
                <a:latin typeface="Nunito" pitchFamily="2" charset="0"/>
              </a:rPr>
              <a:t>non-linear, which means we can easily backpropagate the errors and have multiple layers of neurons being activated by the </a:t>
            </a:r>
            <a:r>
              <a:rPr lang="en-US" b="0" i="0" dirty="0" err="1">
                <a:effectLst/>
                <a:latin typeface="Nunito" pitchFamily="2" charset="0"/>
              </a:rPr>
              <a:t>ReLU</a:t>
            </a:r>
            <a:r>
              <a:rPr lang="en-US" b="0" i="0" dirty="0">
                <a:effectLst/>
                <a:latin typeface="Nunito" pitchFamily="2" charset="0"/>
              </a:rPr>
              <a:t> function.</a:t>
            </a:r>
          </a:p>
          <a:p>
            <a:pPr algn="l" fontAlgn="base">
              <a:buFont typeface="Arial" panose="020B0604020202020204" pitchFamily="34" charset="0"/>
              <a:buChar char="•"/>
            </a:pPr>
            <a:r>
              <a:rPr lang="en-US" b="1" i="0" dirty="0">
                <a:effectLst/>
                <a:latin typeface="Nunito" pitchFamily="2" charset="0"/>
              </a:rPr>
              <a:t>Uses :- </a:t>
            </a:r>
            <a:r>
              <a:rPr lang="en-US" b="0" i="0" dirty="0" err="1">
                <a:effectLst/>
                <a:latin typeface="Nunito" pitchFamily="2" charset="0"/>
              </a:rPr>
              <a:t>ReLu</a:t>
            </a:r>
            <a:r>
              <a:rPr lang="en-US" b="0" i="0" dirty="0">
                <a:effectLst/>
                <a:latin typeface="Nunito" pitchFamily="2" charset="0"/>
              </a:rPr>
              <a:t> is less computationally expensive than tanh and sigmoid because it involves simpler mathematical operations. At a time only a few neurons are activated making the network sparse making it efficient and easy for computation.</a:t>
            </a:r>
          </a:p>
          <a:p>
            <a:pPr algn="l" rtl="0" fontAlgn="base"/>
            <a:r>
              <a:rPr lang="en-US" b="0" i="0" dirty="0">
                <a:effectLst/>
                <a:latin typeface="Nunito" pitchFamily="2" charset="0"/>
              </a:rPr>
              <a:t>In simple words, RELU learns </a:t>
            </a:r>
            <a:r>
              <a:rPr lang="en-US" b="0" i="1" dirty="0">
                <a:effectLst/>
                <a:latin typeface="Nunito" pitchFamily="2" charset="0"/>
              </a:rPr>
              <a:t>much faster</a:t>
            </a:r>
            <a:r>
              <a:rPr lang="en-US" b="0" i="0" dirty="0">
                <a:effectLst/>
                <a:latin typeface="Nunito" pitchFamily="2" charset="0"/>
              </a:rPr>
              <a:t> than sigmoid and Tanh function.</a:t>
            </a:r>
          </a:p>
          <a:p>
            <a:endParaRPr lang="en-IN" sz="2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F9BBA92-24C1-6AD5-2691-4D5F5BAA775C}"/>
              </a:ext>
            </a:extLst>
          </p:cNvPr>
          <p:cNvSpPr>
            <a:spLocks noGrp="1"/>
          </p:cNvSpPr>
          <p:nvPr>
            <p:ph type="sldNum" sz="quarter" idx="12"/>
          </p:nvPr>
        </p:nvSpPr>
        <p:spPr/>
        <p:txBody>
          <a:bodyPr/>
          <a:lstStyle/>
          <a:p>
            <a:fld id="{CBABCCC1-BF11-4F37-963E-1BCD5B23FD72}" type="slidenum">
              <a:rPr lang="en-IN" smtClean="0"/>
              <a:pPr/>
              <a:t>35</a:t>
            </a:fld>
            <a:endParaRPr lang="en-IN"/>
          </a:p>
        </p:txBody>
      </p:sp>
    </p:spTree>
    <p:extLst>
      <p:ext uri="{BB962C8B-B14F-4D97-AF65-F5344CB8AC3E}">
        <p14:creationId xmlns:p14="http://schemas.microsoft.com/office/powerpoint/2010/main" val="1780282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92AF-19BF-11D8-383C-7BB7E3C0259E}"/>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Output of Perceptron</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7B6FF59-48C0-3ACB-8FB8-98A777A37652}"/>
              </a:ext>
            </a:extLst>
          </p:cNvPr>
          <p:cNvSpPr>
            <a:spLocks noGrp="1"/>
          </p:cNvSpPr>
          <p:nvPr>
            <p:ph idx="1"/>
          </p:nvPr>
        </p:nvSpPr>
        <p:spPr/>
        <p:txBody>
          <a:bodyPr>
            <a:noAutofit/>
          </a:bodyPr>
          <a:lstStyle/>
          <a:p>
            <a:pPr algn="l"/>
            <a:r>
              <a:rPr lang="en-US" sz="1400" b="0" i="0" dirty="0">
                <a:effectLst/>
                <a:latin typeface="Times New Roman" panose="02020603050405020304" pitchFamily="18" charset="0"/>
                <a:cs typeface="Times New Roman" panose="02020603050405020304" pitchFamily="18" charset="0"/>
              </a:rPr>
              <a:t>Perceptron with a Boolean output:</a:t>
            </a:r>
          </a:p>
          <a:p>
            <a:pPr algn="l"/>
            <a:r>
              <a:rPr lang="en-US" sz="1400" b="0" i="0" dirty="0">
                <a:effectLst/>
                <a:latin typeface="Times New Roman" panose="02020603050405020304" pitchFamily="18" charset="0"/>
                <a:cs typeface="Times New Roman" panose="02020603050405020304" pitchFamily="18" charset="0"/>
              </a:rPr>
              <a:t>Inputs: x1…</a:t>
            </a:r>
            <a:r>
              <a:rPr lang="en-US" sz="1400" b="0" i="0" dirty="0" err="1">
                <a:effectLst/>
                <a:latin typeface="Times New Roman" panose="02020603050405020304" pitchFamily="18" charset="0"/>
                <a:cs typeface="Times New Roman" panose="02020603050405020304" pitchFamily="18" charset="0"/>
              </a:rPr>
              <a:t>xn</a:t>
            </a:r>
            <a:endParaRPr lang="en-US" sz="1400" b="0" i="0" dirty="0">
              <a:effectLst/>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Output: o(x1….</a:t>
            </a:r>
            <a:r>
              <a:rPr lang="en-US" sz="1400" b="0" i="0" dirty="0" err="1">
                <a:effectLst/>
                <a:latin typeface="Times New Roman" panose="02020603050405020304" pitchFamily="18" charset="0"/>
                <a:cs typeface="Times New Roman" panose="02020603050405020304" pitchFamily="18" charset="0"/>
              </a:rPr>
              <a:t>xn</a:t>
            </a:r>
            <a:r>
              <a:rPr lang="en-US" sz="1400" b="0" i="0" dirty="0">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cs typeface="Times New Roman" panose="02020603050405020304" pitchFamily="18" charset="0"/>
              </a:rPr>
              <a:t>Weights: </a:t>
            </a:r>
            <a:r>
              <a:rPr lang="en-US" sz="1400" b="0" i="0" dirty="0" err="1">
                <a:effectLst/>
                <a:latin typeface="Times New Roman" panose="02020603050405020304" pitchFamily="18" charset="0"/>
                <a:cs typeface="Times New Roman" panose="02020603050405020304" pitchFamily="18" charset="0"/>
              </a:rPr>
              <a:t>wi</a:t>
            </a:r>
            <a:r>
              <a:rPr lang="en-US" sz="1400" b="0" i="0" dirty="0">
                <a:effectLst/>
                <a:latin typeface="Times New Roman" panose="02020603050405020304" pitchFamily="18" charset="0"/>
                <a:cs typeface="Times New Roman" panose="02020603050405020304" pitchFamily="18" charset="0"/>
              </a:rPr>
              <a:t>=&gt; contribution of input xi to the Perceptron output;</a:t>
            </a:r>
          </a:p>
          <a:p>
            <a:pPr algn="l"/>
            <a:r>
              <a:rPr lang="en-US" sz="1400" b="0" i="0" dirty="0">
                <a:effectLst/>
                <a:latin typeface="Times New Roman" panose="02020603050405020304" pitchFamily="18" charset="0"/>
                <a:cs typeface="Times New Roman" panose="02020603050405020304" pitchFamily="18" charset="0"/>
              </a:rPr>
              <a:t>w0=&gt; bias or threshold</a:t>
            </a:r>
          </a:p>
          <a:p>
            <a:pPr algn="l"/>
            <a:r>
              <a:rPr lang="en-US" sz="1400" b="0" i="0" dirty="0">
                <a:effectLst/>
                <a:latin typeface="Times New Roman" panose="02020603050405020304" pitchFamily="18" charset="0"/>
                <a:cs typeface="Times New Roman" panose="02020603050405020304" pitchFamily="18" charset="0"/>
              </a:rPr>
              <a:t>If ∑</a:t>
            </a:r>
            <a:r>
              <a:rPr lang="en-US" sz="1400" b="0" i="0" dirty="0" err="1">
                <a:effectLst/>
                <a:latin typeface="Times New Roman" panose="02020603050405020304" pitchFamily="18" charset="0"/>
                <a:cs typeface="Times New Roman" panose="02020603050405020304" pitchFamily="18" charset="0"/>
              </a:rPr>
              <a:t>w.x</a:t>
            </a:r>
            <a:r>
              <a:rPr lang="en-US" sz="1400" b="0" i="0" dirty="0">
                <a:effectLst/>
                <a:latin typeface="Times New Roman" panose="02020603050405020304" pitchFamily="18" charset="0"/>
                <a:cs typeface="Times New Roman" panose="02020603050405020304" pitchFamily="18" charset="0"/>
              </a:rPr>
              <a:t> &gt; 0, output is +1, else -1. The neuron gets triggered only when weighted input reaches a certain threshold value.</a:t>
            </a:r>
          </a:p>
          <a:p>
            <a:pPr marL="0" indent="0">
              <a:buNone/>
            </a:pPr>
            <a:br>
              <a:rPr lang="en-US"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EFD915-EB04-C2F4-89E2-A179445E513C}"/>
              </a:ext>
            </a:extLst>
          </p:cNvPr>
          <p:cNvSpPr>
            <a:spLocks noGrp="1"/>
          </p:cNvSpPr>
          <p:nvPr>
            <p:ph type="sldNum" sz="quarter" idx="12"/>
          </p:nvPr>
        </p:nvSpPr>
        <p:spPr/>
        <p:txBody>
          <a:bodyPr/>
          <a:lstStyle/>
          <a:p>
            <a:fld id="{CBABCCC1-BF11-4F37-963E-1BCD5B23FD72}" type="slidenum">
              <a:rPr lang="en-IN" smtClean="0"/>
              <a:pPr/>
              <a:t>36</a:t>
            </a:fld>
            <a:endParaRPr lang="en-IN"/>
          </a:p>
        </p:txBody>
      </p:sp>
      <p:pic>
        <p:nvPicPr>
          <p:cNvPr id="6" name="Picture 5">
            <a:extLst>
              <a:ext uri="{FF2B5EF4-FFF2-40B4-BE49-F238E27FC236}">
                <a16:creationId xmlns:a16="http://schemas.microsoft.com/office/drawing/2014/main" id="{CF3B2E17-2680-9516-C1D9-138B89378E3A}"/>
              </a:ext>
            </a:extLst>
          </p:cNvPr>
          <p:cNvPicPr>
            <a:picLocks noChangeAspect="1"/>
          </p:cNvPicPr>
          <p:nvPr/>
        </p:nvPicPr>
        <p:blipFill>
          <a:blip r:embed="rId2">
            <a:alphaModFix amt="70000"/>
          </a:blip>
          <a:stretch>
            <a:fillRect/>
          </a:stretch>
        </p:blipFill>
        <p:spPr>
          <a:xfrm>
            <a:off x="1994124" y="4535530"/>
            <a:ext cx="6315956" cy="895475"/>
          </a:xfrm>
          <a:prstGeom prst="rect">
            <a:avLst/>
          </a:prstGeom>
        </p:spPr>
      </p:pic>
    </p:spTree>
    <p:extLst>
      <p:ext uri="{BB962C8B-B14F-4D97-AF65-F5344CB8AC3E}">
        <p14:creationId xmlns:p14="http://schemas.microsoft.com/office/powerpoint/2010/main" val="1894613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38F1-C20F-52FD-1852-66FE6F0B68BB}"/>
              </a:ext>
            </a:extLst>
          </p:cNvPr>
          <p:cNvSpPr>
            <a:spLocks noGrp="1"/>
          </p:cNvSpPr>
          <p:nvPr>
            <p:ph type="title"/>
          </p:nvPr>
        </p:nvSpPr>
        <p:spPr/>
        <p:txBody>
          <a:bodyPr/>
          <a:lstStyle/>
          <a:p>
            <a:br>
              <a:rPr lang="en-IN" dirty="0"/>
            </a:br>
            <a:r>
              <a:rPr lang="en-IN" dirty="0"/>
              <a:t>types of perceptron</a:t>
            </a:r>
          </a:p>
        </p:txBody>
      </p:sp>
      <p:sp>
        <p:nvSpPr>
          <p:cNvPr id="3" name="Content Placeholder 2">
            <a:extLst>
              <a:ext uri="{FF2B5EF4-FFF2-40B4-BE49-F238E27FC236}">
                <a16:creationId xmlns:a16="http://schemas.microsoft.com/office/drawing/2014/main" id="{F497A91A-F40F-5E75-A6B9-8A8E11E3ACFE}"/>
              </a:ext>
            </a:extLst>
          </p:cNvPr>
          <p:cNvSpPr>
            <a:spLocks noGrp="1"/>
          </p:cNvSpPr>
          <p:nvPr>
            <p:ph idx="1"/>
          </p:nvPr>
        </p:nvSpPr>
        <p:spPr/>
        <p:txBody>
          <a:bodyPr/>
          <a:lstStyle/>
          <a:p>
            <a:r>
              <a:rPr lang="en-IN" sz="1200" b="0" i="0" dirty="0">
                <a:solidFill>
                  <a:srgbClr val="202124"/>
                </a:solidFill>
                <a:effectLst/>
                <a:highlight>
                  <a:srgbClr val="FFFFFF"/>
                </a:highlight>
                <a:latin typeface="Times New Roman" panose="02020603050405020304" pitchFamily="18" charset="0"/>
                <a:cs typeface="Times New Roman" panose="02020603050405020304" pitchFamily="18" charset="0"/>
              </a:rPr>
              <a:t>Single Layer Perceptron model</a:t>
            </a:r>
          </a:p>
          <a:p>
            <a:r>
              <a:rPr lang="en-IN" sz="1200" b="0" i="0" dirty="0">
                <a:solidFill>
                  <a:srgbClr val="202124"/>
                </a:solidFill>
                <a:effectLst/>
                <a:highlight>
                  <a:srgbClr val="FFFFFF"/>
                </a:highlight>
                <a:latin typeface="Times New Roman" panose="02020603050405020304" pitchFamily="18" charset="0"/>
                <a:cs typeface="Times New Roman" panose="02020603050405020304" pitchFamily="18" charset="0"/>
              </a:rPr>
              <a:t>Multi-Layered Perceptron model</a:t>
            </a:r>
            <a:endParaRPr lang="en-IN" sz="1200" dirty="0">
              <a:solidFill>
                <a:srgbClr val="202124"/>
              </a:solidFill>
              <a:highlight>
                <a:srgbClr val="FFFFFF"/>
              </a:highlight>
              <a:latin typeface="Times New Roman" panose="02020603050405020304" pitchFamily="18" charset="0"/>
              <a:cs typeface="Times New Roman" panose="02020603050405020304" pitchFamily="18" charset="0"/>
            </a:endParaRPr>
          </a:p>
          <a:p>
            <a:r>
              <a:rPr lang="en-US" sz="1200" b="1" i="0" dirty="0">
                <a:solidFill>
                  <a:srgbClr val="202124"/>
                </a:solidFill>
                <a:effectLst/>
                <a:highlight>
                  <a:srgbClr val="FFFFFF"/>
                </a:highlight>
                <a:latin typeface="Times New Roman" panose="02020603050405020304" pitchFamily="18" charset="0"/>
                <a:cs typeface="Times New Roman" panose="02020603050405020304" pitchFamily="18" charset="0"/>
              </a:rPr>
              <a:t>Single Layer Perceptron model</a:t>
            </a:r>
            <a:r>
              <a:rPr lang="en-US" sz="1200" b="0" i="0" dirty="0">
                <a:solidFill>
                  <a:srgbClr val="202124"/>
                </a:solidFill>
                <a:effectLst/>
                <a:highlight>
                  <a:srgbClr val="FFFFFF"/>
                </a:highlight>
                <a:latin typeface="Times New Roman" panose="02020603050405020304" pitchFamily="18" charset="0"/>
                <a:cs typeface="Times New Roman" panose="02020603050405020304" pitchFamily="18" charset="0"/>
              </a:rPr>
              <a:t>: One of the easiest ANN(Artificial Neural Networks) types consists of a feed-forward network and includes a threshold transfer inside the model.</a:t>
            </a:r>
          </a:p>
          <a:p>
            <a:r>
              <a:rPr lang="en-US" sz="1100" b="1" i="0" dirty="0">
                <a:solidFill>
                  <a:srgbClr val="202124"/>
                </a:solidFill>
                <a:effectLst/>
                <a:highlight>
                  <a:srgbClr val="FFFFFF"/>
                </a:highlight>
                <a:latin typeface="Google Sans"/>
              </a:rPr>
              <a:t>Multi-Layered Perceptron model</a:t>
            </a:r>
            <a:r>
              <a:rPr lang="en-US" sz="1100" b="0" i="0" dirty="0">
                <a:solidFill>
                  <a:srgbClr val="202124"/>
                </a:solidFill>
                <a:effectLst/>
                <a:highlight>
                  <a:srgbClr val="FFFFFF"/>
                </a:highlight>
                <a:latin typeface="Google Sans"/>
              </a:rPr>
              <a:t>: It is mainly similar to a single-layer perceptron model but has more hidden layers.</a:t>
            </a:r>
          </a:p>
          <a:p>
            <a:endParaRPr lang="en-IN" sz="1200" b="0" i="0" dirty="0">
              <a:solidFill>
                <a:srgbClr val="202124"/>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0570CDF-7249-115B-B027-743E19616A66}"/>
              </a:ext>
            </a:extLst>
          </p:cNvPr>
          <p:cNvSpPr>
            <a:spLocks noGrp="1"/>
          </p:cNvSpPr>
          <p:nvPr>
            <p:ph type="sldNum" sz="quarter" idx="12"/>
          </p:nvPr>
        </p:nvSpPr>
        <p:spPr/>
        <p:txBody>
          <a:bodyPr/>
          <a:lstStyle/>
          <a:p>
            <a:fld id="{CBABCCC1-BF11-4F37-963E-1BCD5B23FD72}" type="slidenum">
              <a:rPr lang="en-IN" smtClean="0"/>
              <a:pPr/>
              <a:t>37</a:t>
            </a:fld>
            <a:endParaRPr lang="en-IN"/>
          </a:p>
        </p:txBody>
      </p:sp>
      <p:pic>
        <p:nvPicPr>
          <p:cNvPr id="6" name="Picture 5">
            <a:extLst>
              <a:ext uri="{FF2B5EF4-FFF2-40B4-BE49-F238E27FC236}">
                <a16:creationId xmlns:a16="http://schemas.microsoft.com/office/drawing/2014/main" id="{C9C7D890-C458-6E1B-AB9C-46F688D36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29" y="3660329"/>
            <a:ext cx="3923070" cy="2126108"/>
          </a:xfrm>
          <a:prstGeom prst="rect">
            <a:avLst/>
          </a:prstGeom>
        </p:spPr>
      </p:pic>
      <p:pic>
        <p:nvPicPr>
          <p:cNvPr id="8" name="Picture 7">
            <a:extLst>
              <a:ext uri="{FF2B5EF4-FFF2-40B4-BE49-F238E27FC236}">
                <a16:creationId xmlns:a16="http://schemas.microsoft.com/office/drawing/2014/main" id="{59976A01-549B-8B4C-A888-B2E5410F7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09" y="3741038"/>
            <a:ext cx="3716595" cy="2229957"/>
          </a:xfrm>
          <a:prstGeom prst="rect">
            <a:avLst/>
          </a:prstGeom>
        </p:spPr>
      </p:pic>
    </p:spTree>
    <p:extLst>
      <p:ext uri="{BB962C8B-B14F-4D97-AF65-F5344CB8AC3E}">
        <p14:creationId xmlns:p14="http://schemas.microsoft.com/office/powerpoint/2010/main" val="1672158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F2E3-6C34-846F-288A-51A57B8869DD}"/>
              </a:ext>
            </a:extLst>
          </p:cNvPr>
          <p:cNvSpPr>
            <a:spLocks noGrp="1"/>
          </p:cNvSpPr>
          <p:nvPr>
            <p:ph type="title"/>
          </p:nvPr>
        </p:nvSpPr>
        <p:spPr/>
        <p:txBody>
          <a:bodyPr>
            <a:normAutofit/>
          </a:bodyPr>
          <a:lstStyle/>
          <a:p>
            <a:pPr algn="ctr"/>
            <a:r>
              <a:rPr lang="en-IN" sz="2000" dirty="0"/>
              <a:t>Advantages and disadvantages of perceptron</a:t>
            </a:r>
          </a:p>
        </p:txBody>
      </p:sp>
      <p:sp>
        <p:nvSpPr>
          <p:cNvPr id="9" name="Text Placeholder 8">
            <a:extLst>
              <a:ext uri="{FF2B5EF4-FFF2-40B4-BE49-F238E27FC236}">
                <a16:creationId xmlns:a16="http://schemas.microsoft.com/office/drawing/2014/main" id="{5C2268D0-2FB5-3EF1-C45B-C9FCD17E36F7}"/>
              </a:ext>
            </a:extLst>
          </p:cNvPr>
          <p:cNvSpPr>
            <a:spLocks noGrp="1"/>
          </p:cNvSpPr>
          <p:nvPr>
            <p:ph type="body" idx="1"/>
          </p:nvPr>
        </p:nvSpPr>
        <p:spPr/>
        <p:txBody>
          <a:bodyPr/>
          <a:lstStyle/>
          <a:p>
            <a:pPr algn="ctr"/>
            <a:r>
              <a:rPr lang="en-IN" dirty="0"/>
              <a:t>advantages</a:t>
            </a:r>
          </a:p>
        </p:txBody>
      </p:sp>
      <p:sp>
        <p:nvSpPr>
          <p:cNvPr id="10" name="Content Placeholder 9">
            <a:extLst>
              <a:ext uri="{FF2B5EF4-FFF2-40B4-BE49-F238E27FC236}">
                <a16:creationId xmlns:a16="http://schemas.microsoft.com/office/drawing/2014/main" id="{87AA175C-B7CC-4A76-6666-AEE51E72D89C}"/>
              </a:ext>
            </a:extLst>
          </p:cNvPr>
          <p:cNvSpPr>
            <a:spLocks noGrp="1"/>
          </p:cNvSpPr>
          <p:nvPr>
            <p:ph sz="half" idx="2"/>
          </p:nvPr>
        </p:nvSpPr>
        <p:spPr/>
        <p:txBody>
          <a:bodyPr>
            <a:normAutofit/>
          </a:bodyPr>
          <a:lstStyle/>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In Perceptron, the weight coefficient is automatically learned.</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Initially, weights are multiplied with input features, and then the decision is made whether the neuron is fired or not.</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The activation function applies a step rule to check whether the function is more significant than zero</a:t>
            </a:r>
            <a:r>
              <a:rPr lang="en-US" sz="1600" b="0" i="0" dirty="0">
                <a:effectLst/>
                <a:highlight>
                  <a:srgbClr val="FFFFFF"/>
                </a:highlight>
                <a:latin typeface="Times New Roman" panose="02020603050405020304" pitchFamily="18" charset="0"/>
                <a:cs typeface="Times New Roman" panose="02020603050405020304" pitchFamily="18" charset="0"/>
              </a:rPr>
              <a:t>.</a:t>
            </a:r>
          </a:p>
          <a:p>
            <a:endParaRPr lang="en-IN" dirty="0"/>
          </a:p>
        </p:txBody>
      </p:sp>
      <p:sp>
        <p:nvSpPr>
          <p:cNvPr id="11" name="Text Placeholder 10">
            <a:extLst>
              <a:ext uri="{FF2B5EF4-FFF2-40B4-BE49-F238E27FC236}">
                <a16:creationId xmlns:a16="http://schemas.microsoft.com/office/drawing/2014/main" id="{C74BCCC0-6453-A48E-077E-E88E7B88EC1E}"/>
              </a:ext>
            </a:extLst>
          </p:cNvPr>
          <p:cNvSpPr>
            <a:spLocks noGrp="1"/>
          </p:cNvSpPr>
          <p:nvPr>
            <p:ph type="body" sz="quarter" idx="3"/>
          </p:nvPr>
        </p:nvSpPr>
        <p:spPr/>
        <p:txBody>
          <a:bodyPr/>
          <a:lstStyle/>
          <a:p>
            <a:pPr algn="ctr"/>
            <a:r>
              <a:rPr lang="en-IN" dirty="0"/>
              <a:t>disadvantages</a:t>
            </a:r>
          </a:p>
        </p:txBody>
      </p:sp>
      <p:sp>
        <p:nvSpPr>
          <p:cNvPr id="12" name="Content Placeholder 11">
            <a:extLst>
              <a:ext uri="{FF2B5EF4-FFF2-40B4-BE49-F238E27FC236}">
                <a16:creationId xmlns:a16="http://schemas.microsoft.com/office/drawing/2014/main" id="{36A883BB-C625-EE5C-93FC-75C16714E566}"/>
              </a:ext>
            </a:extLst>
          </p:cNvPr>
          <p:cNvSpPr>
            <a:spLocks noGrp="1"/>
          </p:cNvSpPr>
          <p:nvPr>
            <p:ph sz="quarter" idx="4"/>
          </p:nvPr>
        </p:nvSpPr>
        <p:spPr/>
        <p:txBody>
          <a:bodyPr>
            <a:normAutofit/>
          </a:bodyPr>
          <a:lstStyle/>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The output of a perceptron can only be a binary number (0 or 1) due to the hard-edge transfer function. </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It can only be used to classify the linearly separable sets of input vectors. If the input vectors are non-linear, it is not easy to classify them correctly</a:t>
            </a:r>
          </a:p>
          <a:p>
            <a:endParaRPr lang="en-IN" dirty="0"/>
          </a:p>
        </p:txBody>
      </p:sp>
      <p:sp>
        <p:nvSpPr>
          <p:cNvPr id="4" name="Slide Number Placeholder 3">
            <a:extLst>
              <a:ext uri="{FF2B5EF4-FFF2-40B4-BE49-F238E27FC236}">
                <a16:creationId xmlns:a16="http://schemas.microsoft.com/office/drawing/2014/main" id="{D4FF5C87-0339-B660-1E83-391066535A3A}"/>
              </a:ext>
            </a:extLst>
          </p:cNvPr>
          <p:cNvSpPr>
            <a:spLocks noGrp="1"/>
          </p:cNvSpPr>
          <p:nvPr>
            <p:ph type="sldNum" sz="quarter" idx="12"/>
          </p:nvPr>
        </p:nvSpPr>
        <p:spPr/>
        <p:txBody>
          <a:bodyPr/>
          <a:lstStyle/>
          <a:p>
            <a:fld id="{CBABCCC1-BF11-4F37-963E-1BCD5B23FD72}" type="slidenum">
              <a:rPr lang="en-IN" smtClean="0"/>
              <a:pPr/>
              <a:t>38</a:t>
            </a:fld>
            <a:endParaRPr lang="en-IN"/>
          </a:p>
        </p:txBody>
      </p:sp>
    </p:spTree>
    <p:extLst>
      <p:ext uri="{BB962C8B-B14F-4D97-AF65-F5344CB8AC3E}">
        <p14:creationId xmlns:p14="http://schemas.microsoft.com/office/powerpoint/2010/main" val="4210390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1F55-A849-E547-4A40-96033AE7F323}"/>
              </a:ext>
            </a:extLst>
          </p:cNvPr>
          <p:cNvSpPr>
            <a:spLocks noGrp="1"/>
          </p:cNvSpPr>
          <p:nvPr>
            <p:ph type="title"/>
          </p:nvPr>
        </p:nvSpPr>
        <p:spPr/>
        <p:txBody>
          <a:bodyPr>
            <a:normAutofit/>
          </a:bodyPr>
          <a:lstStyle/>
          <a:p>
            <a:pPr algn="ctr"/>
            <a:r>
              <a:rPr lang="en-IN" sz="1800" b="1" dirty="0"/>
              <a:t>Difference</a:t>
            </a:r>
            <a:r>
              <a:rPr lang="en-IN" sz="1800" dirty="0"/>
              <a:t> </a:t>
            </a:r>
            <a:r>
              <a:rPr lang="en-IN" sz="1800" b="1" dirty="0"/>
              <a:t>between MC-CULLOTH PITS MODEL AND PERCEPTRON MODEL</a:t>
            </a:r>
          </a:p>
        </p:txBody>
      </p:sp>
      <p:sp>
        <p:nvSpPr>
          <p:cNvPr id="5" name="Text Placeholder 4">
            <a:extLst>
              <a:ext uri="{FF2B5EF4-FFF2-40B4-BE49-F238E27FC236}">
                <a16:creationId xmlns:a16="http://schemas.microsoft.com/office/drawing/2014/main" id="{58C708ED-112D-55F3-906F-500045E46132}"/>
              </a:ext>
            </a:extLst>
          </p:cNvPr>
          <p:cNvSpPr>
            <a:spLocks noGrp="1"/>
          </p:cNvSpPr>
          <p:nvPr>
            <p:ph type="body" idx="1"/>
          </p:nvPr>
        </p:nvSpPr>
        <p:spPr/>
        <p:txBody>
          <a:bodyPr/>
          <a:lstStyle/>
          <a:p>
            <a:pPr algn="ctr"/>
            <a:r>
              <a:rPr lang="en-IN" sz="2400" dirty="0"/>
              <a:t>MC-CULLOCH PITS MODEL</a:t>
            </a:r>
            <a:endParaRPr lang="en-IN" dirty="0"/>
          </a:p>
        </p:txBody>
      </p:sp>
      <p:sp>
        <p:nvSpPr>
          <p:cNvPr id="3" name="Content Placeholder 2">
            <a:extLst>
              <a:ext uri="{FF2B5EF4-FFF2-40B4-BE49-F238E27FC236}">
                <a16:creationId xmlns:a16="http://schemas.microsoft.com/office/drawing/2014/main" id="{09357317-0E9F-72C3-9F38-070FD791D5FA}"/>
              </a:ext>
            </a:extLst>
          </p:cNvPr>
          <p:cNvSpPr>
            <a:spLocks noGrp="1"/>
          </p:cNvSpPr>
          <p:nvPr>
            <p:ph sz="half" idx="2"/>
          </p:nvPr>
        </p:nvSpPr>
        <p:spPr/>
        <p:txBody>
          <a:bodyPr>
            <a:normAutofit/>
          </a:bodyPr>
          <a:lstStyle/>
          <a:p>
            <a:r>
              <a:rPr lang="en-US" sz="1600" dirty="0">
                <a:solidFill>
                  <a:srgbClr val="202124"/>
                </a:solidFill>
                <a:latin typeface="Times New Roman" panose="02020603050405020304" pitchFamily="18" charset="0"/>
                <a:cs typeface="Times New Roman" panose="02020603050405020304" pitchFamily="18" charset="0"/>
              </a:rPr>
              <a:t>McCulloh/Pitt's Model accepts only </a:t>
            </a:r>
            <a:r>
              <a:rPr lang="en-US" sz="1600" dirty="0" err="1">
                <a:solidFill>
                  <a:srgbClr val="202124"/>
                </a:solidFill>
                <a:latin typeface="Times New Roman" panose="02020603050405020304" pitchFamily="18" charset="0"/>
                <a:cs typeface="Times New Roman" panose="02020603050405020304" pitchFamily="18" charset="0"/>
              </a:rPr>
              <a:t>boolean</a:t>
            </a:r>
            <a:r>
              <a:rPr lang="en-US" sz="1600" dirty="0">
                <a:solidFill>
                  <a:srgbClr val="202124"/>
                </a:solidFill>
                <a:latin typeface="Times New Roman" panose="02020603050405020304" pitchFamily="18" charset="0"/>
                <a:cs typeface="Times New Roman" panose="02020603050405020304" pitchFamily="18" charset="0"/>
              </a:rPr>
              <a:t> inputs </a:t>
            </a:r>
          </a:p>
          <a:p>
            <a:r>
              <a:rPr lang="en-US" sz="1600" dirty="0">
                <a:solidFill>
                  <a:srgbClr val="202124"/>
                </a:solidFill>
                <a:latin typeface="Times New Roman" panose="02020603050405020304" pitchFamily="18" charset="0"/>
                <a:cs typeface="Times New Roman" panose="02020603050405020304" pitchFamily="18" charset="0"/>
              </a:rPr>
              <a:t>Both, MP Neuron Model as well as the Perceptron model work on linearly separable data.</a:t>
            </a:r>
          </a:p>
          <a:p>
            <a:r>
              <a:rPr lang="en-US" sz="1600" dirty="0">
                <a:solidFill>
                  <a:srgbClr val="202124"/>
                </a:solidFill>
                <a:latin typeface="Times New Roman" panose="02020603050405020304" pitchFamily="18" charset="0"/>
                <a:cs typeface="Times New Roman" panose="02020603050405020304" pitchFamily="18" charset="0"/>
              </a:rPr>
              <a:t>In McCulloh/Pitt's Model the inputs are not weighted which means that this model is not flexible.</a:t>
            </a:r>
            <a:endParaRPr lang="en-IN" sz="16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D062ECB3-5770-F58E-D2C6-633A9D658C26}"/>
              </a:ext>
            </a:extLst>
          </p:cNvPr>
          <p:cNvSpPr>
            <a:spLocks noGrp="1"/>
          </p:cNvSpPr>
          <p:nvPr>
            <p:ph type="body" sz="quarter" idx="3"/>
          </p:nvPr>
        </p:nvSpPr>
        <p:spPr/>
        <p:txBody>
          <a:bodyPr/>
          <a:lstStyle/>
          <a:p>
            <a:pPr algn="ctr"/>
            <a:r>
              <a:rPr lang="en-IN" sz="2400" dirty="0"/>
              <a:t>PERCEPTRON MODEL</a:t>
            </a:r>
            <a:endParaRPr lang="en-IN" dirty="0"/>
          </a:p>
        </p:txBody>
      </p:sp>
      <p:sp>
        <p:nvSpPr>
          <p:cNvPr id="7" name="Content Placeholder 6">
            <a:extLst>
              <a:ext uri="{FF2B5EF4-FFF2-40B4-BE49-F238E27FC236}">
                <a16:creationId xmlns:a16="http://schemas.microsoft.com/office/drawing/2014/main" id="{49E0D349-61E6-9698-593A-46ADD9C77813}"/>
              </a:ext>
            </a:extLst>
          </p:cNvPr>
          <p:cNvSpPr>
            <a:spLocks noGrp="1"/>
          </p:cNvSpPr>
          <p:nvPr>
            <p:ph sz="quarter" idx="4"/>
          </p:nvPr>
        </p:nvSpPr>
        <p:spPr/>
        <p:txBody>
          <a:bodyPr>
            <a:normAutofit/>
          </a:bodyPr>
          <a:lstStyle/>
          <a:p>
            <a:r>
              <a:rPr lang="en-US" dirty="0">
                <a:solidFill>
                  <a:srgbClr val="202124"/>
                </a:solidFill>
                <a:highlight>
                  <a:srgbClr val="FFFFFF"/>
                </a:highlight>
                <a:latin typeface="Google Sans"/>
              </a:rPr>
              <a:t> </a:t>
            </a:r>
            <a:r>
              <a:rPr lang="en-US" sz="1600" dirty="0">
                <a:solidFill>
                  <a:srgbClr val="202124"/>
                </a:solidFill>
                <a:latin typeface="Times New Roman" panose="02020603050405020304" pitchFamily="18" charset="0"/>
                <a:cs typeface="Times New Roman" panose="02020603050405020304" pitchFamily="18" charset="0"/>
              </a:rPr>
              <a:t>Perceptron Model can process inputs in various real forms.</a:t>
            </a:r>
          </a:p>
          <a:p>
            <a:r>
              <a:rPr lang="en-US" sz="1600" dirty="0">
                <a:solidFill>
                  <a:srgbClr val="202124"/>
                </a:solidFill>
                <a:latin typeface="Times New Roman" panose="02020603050405020304" pitchFamily="18" charset="0"/>
                <a:cs typeface="Times New Roman" panose="02020603050405020304" pitchFamily="18" charset="0"/>
              </a:rPr>
              <a:t>Both, MP Neuron Model as well as the Perceptron model work on linearly separable data.</a:t>
            </a:r>
          </a:p>
          <a:p>
            <a:r>
              <a:rPr lang="en-US" sz="1600" dirty="0">
                <a:solidFill>
                  <a:srgbClr val="202124"/>
                </a:solidFill>
                <a:latin typeface="Times New Roman" panose="02020603050405020304" pitchFamily="18" charset="0"/>
                <a:cs typeface="Times New Roman" panose="02020603050405020304" pitchFamily="18" charset="0"/>
              </a:rPr>
              <a:t>Perceptron model accepts weights with respect to the provided inputs which makes it much more flexible.</a:t>
            </a:r>
          </a:p>
          <a:p>
            <a:endParaRPr lang="en-IN" dirty="0"/>
          </a:p>
        </p:txBody>
      </p:sp>
      <p:sp>
        <p:nvSpPr>
          <p:cNvPr id="4" name="Slide Number Placeholder 3">
            <a:extLst>
              <a:ext uri="{FF2B5EF4-FFF2-40B4-BE49-F238E27FC236}">
                <a16:creationId xmlns:a16="http://schemas.microsoft.com/office/drawing/2014/main" id="{801D0A6E-2D72-8A74-0255-47CC7D419A9B}"/>
              </a:ext>
            </a:extLst>
          </p:cNvPr>
          <p:cNvSpPr>
            <a:spLocks noGrp="1"/>
          </p:cNvSpPr>
          <p:nvPr>
            <p:ph type="sldNum" sz="quarter" idx="12"/>
          </p:nvPr>
        </p:nvSpPr>
        <p:spPr/>
        <p:txBody>
          <a:bodyPr/>
          <a:lstStyle/>
          <a:p>
            <a:fld id="{CBABCCC1-BF11-4F37-963E-1BCD5B23FD72}" type="slidenum">
              <a:rPr lang="en-IN" smtClean="0"/>
              <a:pPr/>
              <a:t>39</a:t>
            </a:fld>
            <a:endParaRPr lang="en-IN"/>
          </a:p>
        </p:txBody>
      </p:sp>
    </p:spTree>
    <p:extLst>
      <p:ext uri="{BB962C8B-B14F-4D97-AF65-F5344CB8AC3E}">
        <p14:creationId xmlns:p14="http://schemas.microsoft.com/office/powerpoint/2010/main" val="324260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5A464C-B06D-19E7-ED3E-F38484AE9237}"/>
              </a:ext>
            </a:extLst>
          </p:cNvPr>
          <p:cNvSpPr>
            <a:spLocks noGrp="1"/>
          </p:cNvSpPr>
          <p:nvPr>
            <p:ph type="title"/>
          </p:nvPr>
        </p:nvSpPr>
        <p:spPr/>
        <p:txBody>
          <a:bodyPr/>
          <a:lstStyle/>
          <a:p>
            <a:r>
              <a:rPr lang="en-IN" dirty="0" err="1"/>
              <a:t>Apllications</a:t>
            </a:r>
            <a:r>
              <a:rPr lang="en-IN" dirty="0"/>
              <a:t> of </a:t>
            </a:r>
            <a:r>
              <a:rPr lang="en-IN" dirty="0" err="1"/>
              <a:t>ann</a:t>
            </a:r>
            <a:endParaRPr lang="en-IN" dirty="0"/>
          </a:p>
        </p:txBody>
      </p:sp>
      <p:sp>
        <p:nvSpPr>
          <p:cNvPr id="4" name="Content Placeholder 3">
            <a:extLst>
              <a:ext uri="{FF2B5EF4-FFF2-40B4-BE49-F238E27FC236}">
                <a16:creationId xmlns:a16="http://schemas.microsoft.com/office/drawing/2014/main" id="{C06BF107-7783-8D58-6C96-0AE0F2273767}"/>
              </a:ext>
            </a:extLst>
          </p:cNvPr>
          <p:cNvSpPr>
            <a:spLocks noGrp="1"/>
          </p:cNvSpPr>
          <p:nvPr>
            <p:ph idx="1"/>
          </p:nvPr>
        </p:nvSpPr>
        <p:spPr/>
        <p:txBody>
          <a:bodyPr/>
          <a:lstStyle/>
          <a:p>
            <a:r>
              <a:rPr lang="en-US" dirty="0"/>
              <a:t>Artificial Neural Networks (ANNs) are a type of machine learning model loosely inspired by the structure and function of the human brain. </a:t>
            </a:r>
          </a:p>
          <a:p>
            <a:r>
              <a:rPr lang="en-US" dirty="0"/>
              <a:t>ANNs are made up of interconnected nodes, called artificial neurons, that process information. These nodes are arranged in layers, with each layer feeding information to the next. </a:t>
            </a:r>
          </a:p>
          <a:p>
            <a:r>
              <a:rPr lang="en-US" dirty="0"/>
              <a:t>By adjusting the connections between these nodes, ANNs can learn to identify patterns in data and make predictions.</a:t>
            </a:r>
            <a:endParaRPr lang="en-IN" dirty="0"/>
          </a:p>
          <a:p>
            <a:endParaRPr lang="en-IN" dirty="0"/>
          </a:p>
        </p:txBody>
      </p:sp>
      <p:sp>
        <p:nvSpPr>
          <p:cNvPr id="2" name="Slide Number Placeholder 1">
            <a:extLst>
              <a:ext uri="{FF2B5EF4-FFF2-40B4-BE49-F238E27FC236}">
                <a16:creationId xmlns:a16="http://schemas.microsoft.com/office/drawing/2014/main" id="{42F4CAD3-29A3-CEED-11BE-841067925BC8}"/>
              </a:ext>
            </a:extLst>
          </p:cNvPr>
          <p:cNvSpPr>
            <a:spLocks noGrp="1"/>
          </p:cNvSpPr>
          <p:nvPr>
            <p:ph type="sldNum" sz="quarter" idx="12"/>
          </p:nvPr>
        </p:nvSpPr>
        <p:spPr/>
        <p:txBody>
          <a:bodyPr/>
          <a:lstStyle/>
          <a:p>
            <a:fld id="{CBABCCC1-BF11-4F37-963E-1BCD5B23FD72}" type="slidenum">
              <a:rPr lang="en-IN" smtClean="0"/>
              <a:pPr/>
              <a:t>4</a:t>
            </a:fld>
            <a:endParaRPr lang="en-IN"/>
          </a:p>
        </p:txBody>
      </p:sp>
    </p:spTree>
    <p:extLst>
      <p:ext uri="{BB962C8B-B14F-4D97-AF65-F5344CB8AC3E}">
        <p14:creationId xmlns:p14="http://schemas.microsoft.com/office/powerpoint/2010/main" val="334002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References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uk-UA" smtClean="0"/>
              <a:pPr/>
              <a:t>40</a:t>
            </a:fld>
            <a:endParaRPr lang="uk-UA"/>
          </a:p>
        </p:txBody>
      </p:sp>
      <p:sp>
        <p:nvSpPr>
          <p:cNvPr id="4" name="Content Placeholder 3"/>
          <p:cNvSpPr>
            <a:spLocks noGrp="1"/>
          </p:cNvSpPr>
          <p:nvPr>
            <p:ph sz="quarter" idx="1"/>
          </p:nvPr>
        </p:nvSpPr>
        <p:spPr/>
        <p:txBody>
          <a:bodyPr/>
          <a:lstStyle/>
          <a:p>
            <a:pPr>
              <a:buNone/>
            </a:pPr>
            <a:r>
              <a:rPr lang="en-IN" dirty="0"/>
              <a:t>[1] </a:t>
            </a:r>
            <a:r>
              <a:rPr lang="en-IN" dirty="0">
                <a:hlinkClick r:id="rId2"/>
              </a:rPr>
              <a:t>https://www.guru99.com/backpropogation-neural-network.html</a:t>
            </a:r>
            <a:endParaRPr lang="en-IN" dirty="0"/>
          </a:p>
          <a:p>
            <a:pPr>
              <a:buNone/>
            </a:pPr>
            <a:r>
              <a:rPr lang="en-IN" dirty="0"/>
              <a:t>[2] </a:t>
            </a:r>
            <a:r>
              <a:rPr lang="en-IN" dirty="0">
                <a:hlinkClick r:id="rId3"/>
              </a:rPr>
              <a:t>https://mattmazur.com/2015/03/17/a-step-by-step-backpropagation-example/</a:t>
            </a:r>
            <a:endParaRPr lang="en-IN" dirty="0"/>
          </a:p>
          <a:p>
            <a:pPr>
              <a:buNone/>
            </a:pPr>
            <a:r>
              <a:rPr lang="en-IN" dirty="0"/>
              <a:t>[3] </a:t>
            </a:r>
            <a:r>
              <a:rPr lang="en-IN" dirty="0">
                <a:hlinkClick r:id="rId4"/>
              </a:rPr>
              <a:t>http://neuralnetworksanddeeplearning.com/chap2.html</a:t>
            </a:r>
            <a:endParaRPr lang="en-IN" dirty="0"/>
          </a:p>
          <a:p>
            <a:pPr>
              <a:buNone/>
            </a:pPr>
            <a:endParaRPr lang="en-US" dirty="0"/>
          </a:p>
        </p:txBody>
      </p:sp>
    </p:spTree>
    <p:extLst>
      <p:ext uri="{BB962C8B-B14F-4D97-AF65-F5344CB8AC3E}">
        <p14:creationId xmlns:p14="http://schemas.microsoft.com/office/powerpoint/2010/main" val="932893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a:extLst>
              <a:ext uri="{FF2B5EF4-FFF2-40B4-BE49-F238E27FC236}">
                <a16:creationId xmlns:a16="http://schemas.microsoft.com/office/drawing/2014/main" id="{455E2C99-94E8-8AB1-F55D-475DC9FAB0CB}"/>
              </a:ext>
            </a:extLst>
          </p:cNvPr>
          <p:cNvSpPr txBox="1">
            <a:spLocks noChangeArrowheads="1"/>
          </p:cNvSpPr>
          <p:nvPr/>
        </p:nvSpPr>
        <p:spPr bwMode="auto">
          <a:xfrm>
            <a:off x="2209800" y="172166"/>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696464"/>
              </a:buClr>
              <a:buFont typeface="Times New Roman" panose="02020603050405020304" pitchFamily="18" charset="0"/>
              <a:buNone/>
            </a:pPr>
            <a:r>
              <a:rPr lang="en-GB" altLang="en-US" sz="4000" dirty="0">
                <a:solidFill>
                  <a:schemeClr val="tx1"/>
                </a:solidFill>
                <a:latin typeface="Times New Roman" panose="02020603050405020304" pitchFamily="18" charset="0"/>
                <a:ea typeface="+mj-ea"/>
                <a:cs typeface="Times New Roman" panose="02020603050405020304" pitchFamily="18" charset="0"/>
              </a:rPr>
              <a:t>Conclusion</a:t>
            </a:r>
          </a:p>
        </p:txBody>
      </p:sp>
      <p:sp>
        <p:nvSpPr>
          <p:cNvPr id="60418" name="Text Box 2">
            <a:extLst>
              <a:ext uri="{FF2B5EF4-FFF2-40B4-BE49-F238E27FC236}">
                <a16:creationId xmlns:a16="http://schemas.microsoft.com/office/drawing/2014/main" id="{66A1AF55-B385-37C8-B4F4-CB2C72A5D941}"/>
              </a:ext>
            </a:extLst>
          </p:cNvPr>
          <p:cNvSpPr txBox="1">
            <a:spLocks noChangeArrowheads="1"/>
          </p:cNvSpPr>
          <p:nvPr/>
        </p:nvSpPr>
        <p:spPr bwMode="auto">
          <a:xfrm>
            <a:off x="2057400" y="1371601"/>
            <a:ext cx="8756374" cy="2387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400" dirty="0">
                <a:solidFill>
                  <a:schemeClr val="tx1"/>
                </a:solidFill>
                <a:latin typeface="Times New Roman" panose="02020603050405020304" pitchFamily="18" charset="0"/>
                <a:cs typeface="Times New Roman" panose="02020603050405020304" pitchFamily="18" charset="0"/>
              </a:rPr>
              <a:t>Artificial Neural Networks are an imitation of the biological neural networks, but much simpler ones.</a:t>
            </a:r>
          </a:p>
          <a:p>
            <a:pPr>
              <a:spcBef>
                <a:spcPts val="575"/>
              </a:spcBef>
              <a:buClr>
                <a:srgbClr val="D34817"/>
              </a:buClr>
              <a:buSzPct val="85000"/>
              <a:buFont typeface="Wingdings 2" panose="05020102010507070707" pitchFamily="18" charset="2"/>
              <a:buChar char=""/>
            </a:pPr>
            <a:r>
              <a:rPr lang="en-GB" altLang="en-US" sz="2400" dirty="0">
                <a:solidFill>
                  <a:schemeClr val="tx1"/>
                </a:solidFill>
                <a:latin typeface="Times New Roman" panose="02020603050405020304" pitchFamily="18" charset="0"/>
                <a:cs typeface="Times New Roman" panose="02020603050405020304" pitchFamily="18" charset="0"/>
              </a:rPr>
              <a:t>The computing would have a lot to gain from neural networks. Their ability to learn by example makes them very flexible and powerful furthermore there is need to device an algorithm in order to perform a specific task.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3DA6-B984-F02B-9DC5-1E816961F530}"/>
              </a:ext>
            </a:extLst>
          </p:cNvPr>
          <p:cNvSpPr>
            <a:spLocks noGrp="1"/>
          </p:cNvSpPr>
          <p:nvPr>
            <p:ph type="title"/>
          </p:nvPr>
        </p:nvSpPr>
        <p:spPr/>
        <p:txBody>
          <a:bodyPr/>
          <a:lstStyle/>
          <a:p>
            <a:r>
              <a:rPr lang="en-IN" dirty="0"/>
              <a:t>Applications of ANN</a:t>
            </a:r>
          </a:p>
        </p:txBody>
      </p:sp>
      <p:sp>
        <p:nvSpPr>
          <p:cNvPr id="3" name="Content Placeholder 2">
            <a:extLst>
              <a:ext uri="{FF2B5EF4-FFF2-40B4-BE49-F238E27FC236}">
                <a16:creationId xmlns:a16="http://schemas.microsoft.com/office/drawing/2014/main" id="{2E335332-33B3-F9A5-F7BB-3871D11193D2}"/>
              </a:ext>
            </a:extLst>
          </p:cNvPr>
          <p:cNvSpPr>
            <a:spLocks noGrp="1"/>
          </p:cNvSpPr>
          <p:nvPr>
            <p:ph idx="1"/>
          </p:nvPr>
        </p:nvSpPr>
        <p:spPr/>
        <p:txBody>
          <a:bodyPr/>
          <a:lstStyle/>
          <a:p>
            <a:r>
              <a:rPr lang="en-US" dirty="0"/>
              <a:t>ANNs have a wide range of applications, including:</a:t>
            </a:r>
          </a:p>
          <a:p>
            <a:r>
              <a:rPr lang="en-US" b="1" dirty="0"/>
              <a:t>Image recognition</a:t>
            </a:r>
          </a:p>
          <a:p>
            <a:r>
              <a:rPr lang="en-IN" dirty="0"/>
              <a:t>Speech recognition</a:t>
            </a:r>
            <a:endParaRPr lang="en-US" b="1" dirty="0"/>
          </a:p>
          <a:p>
            <a:r>
              <a:rPr lang="en-IN" dirty="0"/>
              <a:t>Machine translation</a:t>
            </a:r>
            <a:endParaRPr lang="en-US" b="1" dirty="0"/>
          </a:p>
          <a:p>
            <a:r>
              <a:rPr lang="en-IN" dirty="0"/>
              <a:t>Medical diagnosis</a:t>
            </a:r>
          </a:p>
          <a:p>
            <a:r>
              <a:rPr lang="en-IN" dirty="0"/>
              <a:t>Financial forecasting</a:t>
            </a:r>
          </a:p>
          <a:p>
            <a:r>
              <a:rPr lang="en-IN" dirty="0"/>
              <a:t>Recommendation systems</a:t>
            </a:r>
            <a:endParaRPr lang="en-US" dirty="0"/>
          </a:p>
          <a:p>
            <a:endParaRPr lang="en-IN" dirty="0"/>
          </a:p>
        </p:txBody>
      </p:sp>
      <p:sp>
        <p:nvSpPr>
          <p:cNvPr id="4" name="Slide Number Placeholder 3">
            <a:extLst>
              <a:ext uri="{FF2B5EF4-FFF2-40B4-BE49-F238E27FC236}">
                <a16:creationId xmlns:a16="http://schemas.microsoft.com/office/drawing/2014/main" id="{132E3050-CD72-8EEA-C468-E4E3C4019504}"/>
              </a:ext>
            </a:extLst>
          </p:cNvPr>
          <p:cNvSpPr>
            <a:spLocks noGrp="1"/>
          </p:cNvSpPr>
          <p:nvPr>
            <p:ph type="sldNum" sz="quarter" idx="12"/>
          </p:nvPr>
        </p:nvSpPr>
        <p:spPr/>
        <p:txBody>
          <a:bodyPr/>
          <a:lstStyle/>
          <a:p>
            <a:fld id="{CBABCCC1-BF11-4F37-963E-1BCD5B23FD72}" type="slidenum">
              <a:rPr lang="en-IN" smtClean="0"/>
              <a:pPr/>
              <a:t>5</a:t>
            </a:fld>
            <a:endParaRPr lang="en-IN"/>
          </a:p>
        </p:txBody>
      </p:sp>
    </p:spTree>
    <p:extLst>
      <p:ext uri="{BB962C8B-B14F-4D97-AF65-F5344CB8AC3E}">
        <p14:creationId xmlns:p14="http://schemas.microsoft.com/office/powerpoint/2010/main" val="316124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A470-FC05-9EE3-F509-207C1B438E6E}"/>
              </a:ext>
            </a:extLst>
          </p:cNvPr>
          <p:cNvSpPr>
            <a:spLocks noGrp="1"/>
          </p:cNvSpPr>
          <p:nvPr>
            <p:ph type="title"/>
          </p:nvPr>
        </p:nvSpPr>
        <p:spPr/>
        <p:txBody>
          <a:bodyPr/>
          <a:lstStyle/>
          <a:p>
            <a:r>
              <a:rPr lang="en-IN" dirty="0"/>
              <a:t>APPLICATIONS OF ANN…</a:t>
            </a:r>
          </a:p>
        </p:txBody>
      </p:sp>
      <p:sp>
        <p:nvSpPr>
          <p:cNvPr id="3" name="Content Placeholder 2">
            <a:extLst>
              <a:ext uri="{FF2B5EF4-FFF2-40B4-BE49-F238E27FC236}">
                <a16:creationId xmlns:a16="http://schemas.microsoft.com/office/drawing/2014/main" id="{5FA131E1-C2CC-C780-449B-5F343B011352}"/>
              </a:ext>
            </a:extLst>
          </p:cNvPr>
          <p:cNvSpPr>
            <a:spLocks noGrp="1"/>
          </p:cNvSpPr>
          <p:nvPr>
            <p:ph idx="1"/>
          </p:nvPr>
        </p:nvSpPr>
        <p:spPr/>
        <p:txBody>
          <a:bodyPr/>
          <a:lstStyle/>
          <a:p>
            <a:r>
              <a:rPr lang="en-US" b="1" dirty="0"/>
              <a:t>Image recognition:</a:t>
            </a:r>
            <a:r>
              <a:rPr lang="en-US" dirty="0"/>
              <a:t> ANNs are used in a variety of image recognition tasks, such as facial recognition, object detection, and scene classification. For example, ANNs are used to power the facial recognition features in many smartphones and social media platforms.</a:t>
            </a:r>
          </a:p>
          <a:p>
            <a:endParaRPr lang="en-IN" dirty="0"/>
          </a:p>
        </p:txBody>
      </p:sp>
      <p:sp>
        <p:nvSpPr>
          <p:cNvPr id="4" name="Slide Number Placeholder 3">
            <a:extLst>
              <a:ext uri="{FF2B5EF4-FFF2-40B4-BE49-F238E27FC236}">
                <a16:creationId xmlns:a16="http://schemas.microsoft.com/office/drawing/2014/main" id="{935A79A2-DCB9-62B3-6B9B-E406755536E5}"/>
              </a:ext>
            </a:extLst>
          </p:cNvPr>
          <p:cNvSpPr>
            <a:spLocks noGrp="1"/>
          </p:cNvSpPr>
          <p:nvPr>
            <p:ph type="sldNum" sz="quarter" idx="12"/>
          </p:nvPr>
        </p:nvSpPr>
        <p:spPr/>
        <p:txBody>
          <a:bodyPr/>
          <a:lstStyle/>
          <a:p>
            <a:fld id="{CBABCCC1-BF11-4F37-963E-1BCD5B23FD72}" type="slidenum">
              <a:rPr lang="en-IN" smtClean="0"/>
              <a:pPr/>
              <a:t>6</a:t>
            </a:fld>
            <a:endParaRPr lang="en-IN"/>
          </a:p>
        </p:txBody>
      </p:sp>
      <p:pic>
        <p:nvPicPr>
          <p:cNvPr id="8" name="Picture 7">
            <a:extLst>
              <a:ext uri="{FF2B5EF4-FFF2-40B4-BE49-F238E27FC236}">
                <a16:creationId xmlns:a16="http://schemas.microsoft.com/office/drawing/2014/main" id="{16B83E91-6B1A-C2FB-D7BA-311E4B79FBAE}"/>
              </a:ext>
            </a:extLst>
          </p:cNvPr>
          <p:cNvPicPr>
            <a:picLocks noChangeAspect="1"/>
          </p:cNvPicPr>
          <p:nvPr/>
        </p:nvPicPr>
        <p:blipFill>
          <a:blip r:embed="rId2"/>
          <a:stretch>
            <a:fillRect/>
          </a:stretch>
        </p:blipFill>
        <p:spPr>
          <a:xfrm>
            <a:off x="1297857" y="3244645"/>
            <a:ext cx="9603275" cy="2300749"/>
          </a:xfrm>
          <a:prstGeom prst="rect">
            <a:avLst/>
          </a:prstGeom>
        </p:spPr>
      </p:pic>
    </p:spTree>
    <p:extLst>
      <p:ext uri="{BB962C8B-B14F-4D97-AF65-F5344CB8AC3E}">
        <p14:creationId xmlns:p14="http://schemas.microsoft.com/office/powerpoint/2010/main" val="199861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3316-318C-3681-4E4E-B616FF8F7B45}"/>
              </a:ext>
            </a:extLst>
          </p:cNvPr>
          <p:cNvSpPr>
            <a:spLocks noGrp="1"/>
          </p:cNvSpPr>
          <p:nvPr>
            <p:ph type="title"/>
          </p:nvPr>
        </p:nvSpPr>
        <p:spPr/>
        <p:txBody>
          <a:bodyPr/>
          <a:lstStyle/>
          <a:p>
            <a:r>
              <a:rPr lang="en-US" sz="3200" b="1" dirty="0">
                <a:solidFill>
                  <a:srgbClr val="262626"/>
                </a:solidFill>
                <a:latin typeface="Times New Roman" panose="02020603050405020304" pitchFamily="18" charset="0"/>
                <a:cs typeface="Times New Roman" panose="02020603050405020304" pitchFamily="18" charset="0"/>
              </a:rPr>
              <a:t>Applications of ANN…..</a:t>
            </a:r>
            <a:endParaRPr lang="en-IN" dirty="0"/>
          </a:p>
        </p:txBody>
      </p:sp>
      <p:sp>
        <p:nvSpPr>
          <p:cNvPr id="3" name="Content Placeholder 2">
            <a:extLst>
              <a:ext uri="{FF2B5EF4-FFF2-40B4-BE49-F238E27FC236}">
                <a16:creationId xmlns:a16="http://schemas.microsoft.com/office/drawing/2014/main" id="{1C3BB4F1-F4DC-7E4F-2CB2-0F052D95D5B7}"/>
              </a:ext>
            </a:extLst>
          </p:cNvPr>
          <p:cNvSpPr>
            <a:spLocks noGrp="1"/>
          </p:cNvSpPr>
          <p:nvPr>
            <p:ph idx="1"/>
          </p:nvPr>
        </p:nvSpPr>
        <p:spPr/>
        <p:txBody>
          <a:bodyPr/>
          <a:lstStyle/>
          <a:p>
            <a:r>
              <a:rPr lang="en-US" b="1" dirty="0"/>
              <a:t>Speech recognition:</a:t>
            </a:r>
            <a:r>
              <a:rPr lang="en-US" dirty="0"/>
              <a:t> ANNs are also used in speech recognition tasks, such as voice assistants and automatic transcription software. For instance, ANNs are used in Amazon Alexa and Apple Siri to recognize and respond to spoken commands</a:t>
            </a:r>
          </a:p>
          <a:p>
            <a:endParaRPr lang="en-IN" dirty="0"/>
          </a:p>
        </p:txBody>
      </p:sp>
      <p:sp>
        <p:nvSpPr>
          <p:cNvPr id="4" name="Slide Number Placeholder 3">
            <a:extLst>
              <a:ext uri="{FF2B5EF4-FFF2-40B4-BE49-F238E27FC236}">
                <a16:creationId xmlns:a16="http://schemas.microsoft.com/office/drawing/2014/main" id="{2DEE42AB-A865-5A45-2603-75E0F5A965EA}"/>
              </a:ext>
            </a:extLst>
          </p:cNvPr>
          <p:cNvSpPr>
            <a:spLocks noGrp="1"/>
          </p:cNvSpPr>
          <p:nvPr>
            <p:ph type="sldNum" sz="quarter" idx="12"/>
          </p:nvPr>
        </p:nvSpPr>
        <p:spPr/>
        <p:txBody>
          <a:bodyPr/>
          <a:lstStyle/>
          <a:p>
            <a:fld id="{CBABCCC1-BF11-4F37-963E-1BCD5B23FD72}" type="slidenum">
              <a:rPr lang="en-IN" smtClean="0"/>
              <a:pPr/>
              <a:t>7</a:t>
            </a:fld>
            <a:endParaRPr lang="en-IN"/>
          </a:p>
        </p:txBody>
      </p:sp>
      <p:pic>
        <p:nvPicPr>
          <p:cNvPr id="5" name="Content Placeholder 15">
            <a:extLst>
              <a:ext uri="{FF2B5EF4-FFF2-40B4-BE49-F238E27FC236}">
                <a16:creationId xmlns:a16="http://schemas.microsoft.com/office/drawing/2014/main" id="{6D170351-56AC-7C13-25E3-6E1B930EB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195484"/>
            <a:ext cx="9603274" cy="2595716"/>
          </a:xfrm>
          <a:prstGeom prst="rect">
            <a:avLst/>
          </a:prstGeom>
        </p:spPr>
      </p:pic>
    </p:spTree>
    <p:extLst>
      <p:ext uri="{BB962C8B-B14F-4D97-AF65-F5344CB8AC3E}">
        <p14:creationId xmlns:p14="http://schemas.microsoft.com/office/powerpoint/2010/main" val="129953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1098-6E7D-DA41-E6F3-4FC79AC78827}"/>
              </a:ext>
            </a:extLst>
          </p:cNvPr>
          <p:cNvSpPr>
            <a:spLocks noGrp="1"/>
          </p:cNvSpPr>
          <p:nvPr>
            <p:ph type="title"/>
          </p:nvPr>
        </p:nvSpPr>
        <p:spPr/>
        <p:txBody>
          <a:bodyPr/>
          <a:lstStyle/>
          <a:p>
            <a:r>
              <a:rPr lang="en-US" sz="3200" b="1" dirty="0">
                <a:solidFill>
                  <a:srgbClr val="262626"/>
                </a:solidFill>
                <a:latin typeface="Times New Roman" panose="02020603050405020304" pitchFamily="18" charset="0"/>
                <a:cs typeface="Times New Roman" panose="02020603050405020304" pitchFamily="18" charset="0"/>
              </a:rPr>
              <a:t>Applications of ANN…..</a:t>
            </a:r>
            <a:endParaRPr lang="en-IN" dirty="0"/>
          </a:p>
        </p:txBody>
      </p:sp>
      <p:sp>
        <p:nvSpPr>
          <p:cNvPr id="3" name="Content Placeholder 2">
            <a:extLst>
              <a:ext uri="{FF2B5EF4-FFF2-40B4-BE49-F238E27FC236}">
                <a16:creationId xmlns:a16="http://schemas.microsoft.com/office/drawing/2014/main" id="{8415535C-F234-F10B-59FE-E89151CF56FC}"/>
              </a:ext>
            </a:extLst>
          </p:cNvPr>
          <p:cNvSpPr>
            <a:spLocks noGrp="1"/>
          </p:cNvSpPr>
          <p:nvPr>
            <p:ph idx="1"/>
          </p:nvPr>
        </p:nvSpPr>
        <p:spPr/>
        <p:txBody>
          <a:bodyPr/>
          <a:lstStyle/>
          <a:p>
            <a:r>
              <a:rPr lang="en-US" b="1" dirty="0"/>
              <a:t>Machine translation:</a:t>
            </a:r>
            <a:r>
              <a:rPr lang="en-US" dirty="0"/>
              <a:t> ANNs are becoming increasingly adept at machine translation, which is the task of translating text from one language to another. Machine translation powered by ANNs is used in a variety of applications, such as Google Translate and Microsoft Translator.</a:t>
            </a:r>
          </a:p>
          <a:p>
            <a:endParaRPr lang="en-IN" dirty="0"/>
          </a:p>
        </p:txBody>
      </p:sp>
      <p:sp>
        <p:nvSpPr>
          <p:cNvPr id="4" name="Slide Number Placeholder 3">
            <a:extLst>
              <a:ext uri="{FF2B5EF4-FFF2-40B4-BE49-F238E27FC236}">
                <a16:creationId xmlns:a16="http://schemas.microsoft.com/office/drawing/2014/main" id="{21EE9622-4CB6-CEF2-6A4E-135F3583EDE5}"/>
              </a:ext>
            </a:extLst>
          </p:cNvPr>
          <p:cNvSpPr>
            <a:spLocks noGrp="1"/>
          </p:cNvSpPr>
          <p:nvPr>
            <p:ph type="sldNum" sz="quarter" idx="12"/>
          </p:nvPr>
        </p:nvSpPr>
        <p:spPr/>
        <p:txBody>
          <a:bodyPr/>
          <a:lstStyle/>
          <a:p>
            <a:fld id="{CBABCCC1-BF11-4F37-963E-1BCD5B23FD72}" type="slidenum">
              <a:rPr lang="en-IN" smtClean="0"/>
              <a:pPr/>
              <a:t>8</a:t>
            </a:fld>
            <a:endParaRPr lang="en-IN"/>
          </a:p>
        </p:txBody>
      </p:sp>
      <p:pic>
        <p:nvPicPr>
          <p:cNvPr id="5" name="Picture 4">
            <a:extLst>
              <a:ext uri="{FF2B5EF4-FFF2-40B4-BE49-F238E27FC236}">
                <a16:creationId xmlns:a16="http://schemas.microsoft.com/office/drawing/2014/main" id="{C26AC191-73E5-7348-EDE1-04C27AFE0B02}"/>
              </a:ext>
            </a:extLst>
          </p:cNvPr>
          <p:cNvPicPr>
            <a:picLocks noChangeAspect="1"/>
          </p:cNvPicPr>
          <p:nvPr/>
        </p:nvPicPr>
        <p:blipFill>
          <a:blip r:embed="rId2"/>
          <a:stretch>
            <a:fillRect/>
          </a:stretch>
        </p:blipFill>
        <p:spPr>
          <a:xfrm>
            <a:off x="2252781" y="3741038"/>
            <a:ext cx="7825284" cy="2030497"/>
          </a:xfrm>
          <a:prstGeom prst="rect">
            <a:avLst/>
          </a:prstGeom>
        </p:spPr>
      </p:pic>
    </p:spTree>
    <p:extLst>
      <p:ext uri="{BB962C8B-B14F-4D97-AF65-F5344CB8AC3E}">
        <p14:creationId xmlns:p14="http://schemas.microsoft.com/office/powerpoint/2010/main" val="71567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D131-D32D-1569-CA27-6A22705BB949}"/>
              </a:ext>
            </a:extLst>
          </p:cNvPr>
          <p:cNvSpPr>
            <a:spLocks noGrp="1"/>
          </p:cNvSpPr>
          <p:nvPr>
            <p:ph type="title"/>
          </p:nvPr>
        </p:nvSpPr>
        <p:spPr/>
        <p:txBody>
          <a:bodyPr/>
          <a:lstStyle/>
          <a:p>
            <a:r>
              <a:rPr lang="en-US" sz="3200" b="1" dirty="0">
                <a:solidFill>
                  <a:srgbClr val="262626"/>
                </a:solidFill>
                <a:latin typeface="Times New Roman" panose="02020603050405020304" pitchFamily="18" charset="0"/>
                <a:cs typeface="Times New Roman" panose="02020603050405020304" pitchFamily="18" charset="0"/>
              </a:rPr>
              <a:t>Applications of ANN…..</a:t>
            </a:r>
            <a:endParaRPr lang="en-IN" dirty="0"/>
          </a:p>
        </p:txBody>
      </p:sp>
      <p:sp>
        <p:nvSpPr>
          <p:cNvPr id="3" name="Content Placeholder 2">
            <a:extLst>
              <a:ext uri="{FF2B5EF4-FFF2-40B4-BE49-F238E27FC236}">
                <a16:creationId xmlns:a16="http://schemas.microsoft.com/office/drawing/2014/main" id="{B9117458-9FA5-B2E6-EED5-544139C565CB}"/>
              </a:ext>
            </a:extLst>
          </p:cNvPr>
          <p:cNvSpPr>
            <a:spLocks noGrp="1"/>
          </p:cNvSpPr>
          <p:nvPr>
            <p:ph idx="1"/>
          </p:nvPr>
        </p:nvSpPr>
        <p:spPr/>
        <p:txBody>
          <a:bodyPr/>
          <a:lstStyle/>
          <a:p>
            <a:r>
              <a:rPr lang="en-US" b="1" dirty="0"/>
              <a:t>Medical diagnosis:</a:t>
            </a:r>
            <a:r>
              <a:rPr lang="en-US" dirty="0"/>
              <a:t> ANNs are being used to develop medical diagnostic tools that can analyze medical images and patient data to identify diseases and disorders. For example, ANNs are being used to develop tools that can detect cancer in mammograms and skin cancer in images.</a:t>
            </a:r>
          </a:p>
          <a:p>
            <a:endParaRPr lang="en-IN" dirty="0"/>
          </a:p>
        </p:txBody>
      </p:sp>
      <p:sp>
        <p:nvSpPr>
          <p:cNvPr id="4" name="Slide Number Placeholder 3">
            <a:extLst>
              <a:ext uri="{FF2B5EF4-FFF2-40B4-BE49-F238E27FC236}">
                <a16:creationId xmlns:a16="http://schemas.microsoft.com/office/drawing/2014/main" id="{2C02C810-8624-5E7F-818C-1D6E5C6C5A4D}"/>
              </a:ext>
            </a:extLst>
          </p:cNvPr>
          <p:cNvSpPr>
            <a:spLocks noGrp="1"/>
          </p:cNvSpPr>
          <p:nvPr>
            <p:ph type="sldNum" sz="quarter" idx="12"/>
          </p:nvPr>
        </p:nvSpPr>
        <p:spPr/>
        <p:txBody>
          <a:bodyPr/>
          <a:lstStyle/>
          <a:p>
            <a:fld id="{CBABCCC1-BF11-4F37-963E-1BCD5B23FD72}" type="slidenum">
              <a:rPr lang="en-IN" smtClean="0"/>
              <a:pPr/>
              <a:t>9</a:t>
            </a:fld>
            <a:endParaRPr lang="en-IN"/>
          </a:p>
        </p:txBody>
      </p:sp>
      <p:pic>
        <p:nvPicPr>
          <p:cNvPr id="5" name="Picture 4">
            <a:extLst>
              <a:ext uri="{FF2B5EF4-FFF2-40B4-BE49-F238E27FC236}">
                <a16:creationId xmlns:a16="http://schemas.microsoft.com/office/drawing/2014/main" id="{336D7BDA-1DAC-FB69-089B-FB2ED473DF3F}"/>
              </a:ext>
            </a:extLst>
          </p:cNvPr>
          <p:cNvPicPr>
            <a:picLocks noChangeAspect="1"/>
          </p:cNvPicPr>
          <p:nvPr/>
        </p:nvPicPr>
        <p:blipFill>
          <a:blip r:embed="rId2"/>
          <a:stretch>
            <a:fillRect/>
          </a:stretch>
        </p:blipFill>
        <p:spPr>
          <a:xfrm>
            <a:off x="3285907" y="3549445"/>
            <a:ext cx="5325218" cy="1769807"/>
          </a:xfrm>
          <a:prstGeom prst="rect">
            <a:avLst/>
          </a:prstGeom>
        </p:spPr>
      </p:pic>
    </p:spTree>
    <p:extLst>
      <p:ext uri="{BB962C8B-B14F-4D97-AF65-F5344CB8AC3E}">
        <p14:creationId xmlns:p14="http://schemas.microsoft.com/office/powerpoint/2010/main" val="27636843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3493</Words>
  <Application>Microsoft Office PowerPoint</Application>
  <PresentationFormat>Widescreen</PresentationFormat>
  <Paragraphs>260</Paragraphs>
  <Slides>41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Gill Sans MT</vt:lpstr>
      <vt:lpstr>Google Sans</vt:lpstr>
      <vt:lpstr>Nunito</vt:lpstr>
      <vt:lpstr>Roboto</vt:lpstr>
      <vt:lpstr>sohne</vt:lpstr>
      <vt:lpstr>source-serif-pro</vt:lpstr>
      <vt:lpstr>Symbol</vt:lpstr>
      <vt:lpstr>Times New Roman</vt:lpstr>
      <vt:lpstr>Wingdings 2</vt:lpstr>
      <vt:lpstr>Gallery</vt:lpstr>
      <vt:lpstr>contents</vt:lpstr>
      <vt:lpstr>PowerPoint Presentation</vt:lpstr>
      <vt:lpstr>INTRODUCTION TO ARTIFICIAL NEURAL NETWORKS</vt:lpstr>
      <vt:lpstr>Apllications of ann</vt:lpstr>
      <vt:lpstr>Applications of ANN</vt:lpstr>
      <vt:lpstr>APPLICATIONS OF ANN…</vt:lpstr>
      <vt:lpstr>Applications of ANN…..</vt:lpstr>
      <vt:lpstr>Applications of ANN…..</vt:lpstr>
      <vt:lpstr>Applications of ANN…..</vt:lpstr>
      <vt:lpstr>Applications of ANN…..</vt:lpstr>
      <vt:lpstr>Applications of ANN…..</vt:lpstr>
      <vt:lpstr>BIOLOGOCAL NEURON &amp; ARTIFICIAL NEURON: </vt:lpstr>
      <vt:lpstr>MC-CULLOTH PITTS MODEL</vt:lpstr>
      <vt:lpstr>MC-CULLOTH PITTS MODEL-EXAMPLE:</vt:lpstr>
      <vt:lpstr>MC-CULLOTH PITTS MODEL-EXAMPLE:</vt:lpstr>
      <vt:lpstr>Boolean Functions Using M-P Neuron</vt:lpstr>
      <vt:lpstr>Boolean Functions Using M-P Neuron</vt:lpstr>
      <vt:lpstr>Boolean Functions Using M-P Neuron</vt:lpstr>
      <vt:lpstr>Advantages and limitations of m-p model</vt:lpstr>
      <vt:lpstr>TYPES OF ANN:</vt:lpstr>
      <vt:lpstr>TYPES OF ANN:</vt:lpstr>
      <vt:lpstr>contents</vt:lpstr>
      <vt:lpstr>Perceptron model</vt:lpstr>
      <vt:lpstr>Basic Components of Perceptron </vt:lpstr>
      <vt:lpstr>How Does Perceptron Work? </vt:lpstr>
      <vt:lpstr>How Does Perceptron Work?</vt:lpstr>
      <vt:lpstr>Perceptron Learning Rule </vt:lpstr>
      <vt:lpstr>Inputs of a Perceptron</vt:lpstr>
      <vt:lpstr>Activation Functions of Perceptron </vt:lpstr>
      <vt:lpstr>TYPES OF ACTIVATION FUNCTION</vt:lpstr>
      <vt:lpstr>NON LINEAR ACTIVATION FUNCTION</vt:lpstr>
      <vt:lpstr>NON LINEAR ACTIVATION FUNCTION…</vt:lpstr>
      <vt:lpstr>Types of nonltinear activation  function</vt:lpstr>
      <vt:lpstr>tanh</vt:lpstr>
      <vt:lpstr>RELU</vt:lpstr>
      <vt:lpstr>Output of Perceptron </vt:lpstr>
      <vt:lpstr> types of perceptron</vt:lpstr>
      <vt:lpstr>Advantages and disadvantages of perceptron</vt:lpstr>
      <vt:lpstr>Difference between MC-CULLOTH PITS MODEL AND PERCEPTRON MODEL</vt:lpstr>
      <vt:lpstr>Web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mukkapati</dc:creator>
  <cp:lastModifiedBy>RATHIKINDI CHARAN TEJA</cp:lastModifiedBy>
  <cp:revision>162</cp:revision>
  <dcterms:created xsi:type="dcterms:W3CDTF">2023-05-03T12:54:06Z</dcterms:created>
  <dcterms:modified xsi:type="dcterms:W3CDTF">2024-11-19T04:43:42Z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67d966a7a6a54f9ba53735c060d1177f</vt:lpwstr>
  </property>
</Properties>
</file>