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300" r:id="rId3"/>
    <p:sldId id="258" r:id="rId4"/>
    <p:sldId id="513" r:id="rId5"/>
    <p:sldId id="288" r:id="rId6"/>
    <p:sldId id="530" r:id="rId7"/>
    <p:sldId id="305" r:id="rId8"/>
    <p:sldId id="306" r:id="rId9"/>
    <p:sldId id="303" r:id="rId10"/>
    <p:sldId id="304" r:id="rId11"/>
    <p:sldId id="307" r:id="rId12"/>
    <p:sldId id="309" r:id="rId13"/>
    <p:sldId id="538" r:id="rId14"/>
    <p:sldId id="520" r:id="rId15"/>
    <p:sldId id="535" r:id="rId16"/>
    <p:sldId id="419"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19-07-2023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039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1.png"/><Relationship Id="rId5" Type="http://schemas.openxmlformats.org/officeDocument/2006/relationships/hyperlink" Target="http://en.wikipedia.org/wiki/Logistic_function#Derivative" TargetMode="External"/><Relationship Id="rId10" Type="http://schemas.openxmlformats.org/officeDocument/2006/relationships/image" Target="../media/image17.png"/><Relationship Id="rId4" Type="http://schemas.openxmlformats.org/officeDocument/2006/relationships/image" Target="../media/image27.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en.wikipedia.org/wiki/Delta_rul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en.wikipedia.org/wiki/Delta_rule"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hyperlink" Target="https://www.guru99.com/backpropogation-neural-network.html" TargetMode="External"/><Relationship Id="rId1" Type="http://schemas.openxmlformats.org/officeDocument/2006/relationships/slideLayout" Target="../slideLayouts/slideLayout2.xml"/><Relationship Id="rId4" Type="http://schemas.openxmlformats.org/officeDocument/2006/relationships/hyperlink" Target="http://neuralnetworksanddeeplearning.com/chap2.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en.wikipedia.org/wiki/Backpropagation#Derivation"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en.wikipedia.org/wiki/Chain_rule"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p:txBody>
          <a:bodyPr>
            <a:normAutofit/>
          </a:bodyPr>
          <a:lstStyle/>
          <a:p>
            <a:pPr algn="ctr"/>
            <a:r>
              <a:rPr lang="en-IN" sz="5400" dirty="0">
                <a:effectLst/>
                <a:latin typeface="Arial" panose="020B0604020202020204" pitchFamily="34" charset="0"/>
              </a:rPr>
              <a:t>Back Propagation Learning Algorithm</a:t>
            </a:r>
            <a:endParaRPr lang="en-US" sz="5400" b="1" dirty="0">
              <a:solidFill>
                <a:srgbClr val="C00000"/>
              </a:solidFill>
              <a:effectLst/>
              <a:latin typeface="Poppins" panose="00000500000000000000" pitchFamily="2" charset="0"/>
              <a:cs typeface="Poppins" panose="00000500000000000000" pitchFamily="2" charset="0"/>
            </a:endParaRPr>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p:txBody>
          <a:bodyPr/>
          <a:lstStyle/>
          <a:p>
            <a:pPr algn="ctr"/>
            <a:r>
              <a:rPr lang="en-IN" dirty="0"/>
              <a:t>CO-2 </a:t>
            </a:r>
            <a:r>
              <a:rPr lang="en-IN"/>
              <a:t>Session 12</a:t>
            </a:r>
          </a:p>
          <a:p>
            <a:pPr algn="ctr"/>
            <a:endParaRPr lang="en-IN" dirty="0"/>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995352" y="2840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BACK PROPAGATION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pic>
        <p:nvPicPr>
          <p:cNvPr id="8" name="Picture 7" descr="Diagram&#10;&#10;Description automatically generated">
            <a:extLst>
              <a:ext uri="{FF2B5EF4-FFF2-40B4-BE49-F238E27FC236}">
                <a16:creationId xmlns:a16="http://schemas.microsoft.com/office/drawing/2014/main" id="{AB0DF4ED-625C-F843-F58C-5C610C51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409" y="425303"/>
            <a:ext cx="7187610" cy="3521818"/>
          </a:xfrm>
          <a:prstGeom prst="rect">
            <a:avLst/>
          </a:prstGeom>
        </p:spPr>
      </p:pic>
      <p:sp>
        <p:nvSpPr>
          <p:cNvPr id="9" name="Rectangle 1">
            <a:extLst>
              <a:ext uri="{FF2B5EF4-FFF2-40B4-BE49-F238E27FC236}">
                <a16:creationId xmlns:a16="http://schemas.microsoft.com/office/drawing/2014/main" id="{667D47E7-C2FC-D369-4CF3-6D031DE9F750}"/>
              </a:ext>
            </a:extLst>
          </p:cNvPr>
          <p:cNvSpPr>
            <a:spLocks noChangeArrowheads="1"/>
          </p:cNvSpPr>
          <p:nvPr/>
        </p:nvSpPr>
        <p:spPr bwMode="auto">
          <a:xfrm>
            <a:off x="1988288" y="45360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need to figure out each piece in this equation.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First, how much does the total error change with respect to the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E_{total} = \frac{1}{2}(target_{o1} - out_{o1})^{2} + \frac{1}{2}(target_{o2} - out_{o2})^{2}">
            <a:extLst>
              <a:ext uri="{FF2B5EF4-FFF2-40B4-BE49-F238E27FC236}">
                <a16:creationId xmlns:a16="http://schemas.microsoft.com/office/drawing/2014/main" id="{A7B361C7-9554-6F2B-6715-A7F5C9FF4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15" y="4790482"/>
            <a:ext cx="5932884" cy="33144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rac{\partial E_{total}}{\partial out_{o1}} = 2 * \frac{1}{2}(target_{o1} - out_{o1})^{2 - 1} * -1 + 0">
            <a:extLst>
              <a:ext uri="{FF2B5EF4-FFF2-40B4-BE49-F238E27FC236}">
                <a16:creationId xmlns:a16="http://schemas.microsoft.com/office/drawing/2014/main" id="{A306D1E4-6DAC-BA46-5B9F-7584F4D18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123" y="4817086"/>
            <a:ext cx="4729048" cy="3566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rac{\partial E_{total}}{\partial out_{o1}} = -(target_{o1} - out_{o1}) = -(0.01 - 0.75136507) = 0.74136507">
            <a:extLst>
              <a:ext uri="{FF2B5EF4-FFF2-40B4-BE49-F238E27FC236}">
                <a16:creationId xmlns:a16="http://schemas.microsoft.com/office/drawing/2014/main" id="{4BB66651-B3C5-7303-75AA-8CE0DB675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729" y="5322134"/>
            <a:ext cx="938254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0837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995352" y="2840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BACK PROPAGATION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sp>
        <p:nvSpPr>
          <p:cNvPr id="2" name="Rectangle 1">
            <a:extLst>
              <a:ext uri="{FF2B5EF4-FFF2-40B4-BE49-F238E27FC236}">
                <a16:creationId xmlns:a16="http://schemas.microsoft.com/office/drawing/2014/main" id="{260725A1-600A-0D78-DF3F-159234792E7F}"/>
              </a:ext>
            </a:extLst>
          </p:cNvPr>
          <p:cNvSpPr>
            <a:spLocks noChangeArrowheads="1"/>
          </p:cNvSpPr>
          <p:nvPr/>
        </p:nvSpPr>
        <p:spPr bwMode="auto">
          <a:xfrm>
            <a:off x="0" y="837613"/>
            <a:ext cx="123697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When we take the partial derivative of the total error with respect to   </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the quantity   </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becomes zero because   </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does not affect it which means we’re taking the derivative of a constant which is zero. </a:t>
            </a:r>
          </a:p>
        </p:txBody>
      </p:sp>
      <p:pic>
        <p:nvPicPr>
          <p:cNvPr id="4098" name="Picture 2" descr="out_{o1}">
            <a:extLst>
              <a:ext uri="{FF2B5EF4-FFF2-40B4-BE49-F238E27FC236}">
                <a16:creationId xmlns:a16="http://schemas.microsoft.com/office/drawing/2014/main" id="{37F1183A-5726-89D5-6577-BFA1272F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0" y="837613"/>
            <a:ext cx="560612" cy="24732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frac{1}{2}(target_{o2} - out_{o2})^{2}">
            <a:extLst>
              <a:ext uri="{FF2B5EF4-FFF2-40B4-BE49-F238E27FC236}">
                <a16:creationId xmlns:a16="http://schemas.microsoft.com/office/drawing/2014/main" id="{1AFA67BC-489B-6B0A-1A0A-49E55FF4F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7450" y="837612"/>
            <a:ext cx="2505592" cy="3657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ut_{o1}">
            <a:extLst>
              <a:ext uri="{FF2B5EF4-FFF2-40B4-BE49-F238E27FC236}">
                <a16:creationId xmlns:a16="http://schemas.microsoft.com/office/drawing/2014/main" id="{31CEB56B-9AC1-1CD9-730F-5860F291C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2388" y="1024253"/>
            <a:ext cx="323850" cy="142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7C8658EC-D19E-1A8D-9242-395B08A2D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590" y="1260640"/>
            <a:ext cx="709524" cy="285715"/>
          </a:xfrm>
          <a:prstGeom prst="rect">
            <a:avLst/>
          </a:prstGeom>
        </p:spPr>
      </p:pic>
      <p:sp>
        <p:nvSpPr>
          <p:cNvPr id="6" name="Rectangle 5">
            <a:extLst>
              <a:ext uri="{FF2B5EF4-FFF2-40B4-BE49-F238E27FC236}">
                <a16:creationId xmlns:a16="http://schemas.microsoft.com/office/drawing/2014/main" id="{FDFB56BE-80BE-DA33-5262-40EAE7206338}"/>
              </a:ext>
            </a:extLst>
          </p:cNvPr>
          <p:cNvSpPr>
            <a:spLocks noChangeArrowheads="1"/>
          </p:cNvSpPr>
          <p:nvPr/>
        </p:nvSpPr>
        <p:spPr bwMode="auto">
          <a:xfrm>
            <a:off x="170816" y="2034149"/>
            <a:ext cx="93025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Next, how much does the output of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change with respect to its total net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partial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derivative of the logistic function</a:t>
            </a:r>
            <a:r>
              <a:rPr kumimoji="0" lang="en-US" altLang="en-US" sz="1800" b="0" i="0" u="none" strike="noStrike" cap="none" normalizeH="0" baseline="0" dirty="0">
                <a:ln>
                  <a:noFill/>
                </a:ln>
                <a:solidFill>
                  <a:schemeClr val="tx1"/>
                </a:solidFill>
                <a:effectLst/>
                <a:latin typeface="Arial" panose="020B0604020202020204" pitchFamily="34" charset="0"/>
              </a:rPr>
              <a:t> is the output multiplied by 1 minus the output:</a:t>
            </a:r>
          </a:p>
        </p:txBody>
      </p:sp>
      <p:pic>
        <p:nvPicPr>
          <p:cNvPr id="4102" name="Picture 6" descr="o_1">
            <a:extLst>
              <a:ext uri="{FF2B5EF4-FFF2-40B4-BE49-F238E27FC236}">
                <a16:creationId xmlns:a16="http://schemas.microsoft.com/office/drawing/2014/main" id="{451096FB-6553-3278-4D03-46EF98E9C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548" y="2089335"/>
            <a:ext cx="290945" cy="246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Text&#10;&#10;Description automatically generated">
            <a:extLst>
              <a:ext uri="{FF2B5EF4-FFF2-40B4-BE49-F238E27FC236}">
                <a16:creationId xmlns:a16="http://schemas.microsoft.com/office/drawing/2014/main" id="{8EB76D3D-D030-0406-9855-B04B4C7EF3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0009" y="2901572"/>
            <a:ext cx="3967724" cy="527428"/>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4D0D22E2-634F-83ED-1E71-6A369CD1C4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520" y="3753396"/>
            <a:ext cx="11546958" cy="541745"/>
          </a:xfrm>
          <a:prstGeom prst="rect">
            <a:avLst/>
          </a:prstGeom>
        </p:spPr>
      </p:pic>
      <p:sp>
        <p:nvSpPr>
          <p:cNvPr id="15" name="Rectangle 7">
            <a:extLst>
              <a:ext uri="{FF2B5EF4-FFF2-40B4-BE49-F238E27FC236}">
                <a16:creationId xmlns:a16="http://schemas.microsoft.com/office/drawing/2014/main" id="{488BAD36-0997-1F1E-2ED3-04B6C611A0A2}"/>
              </a:ext>
            </a:extLst>
          </p:cNvPr>
          <p:cNvSpPr>
            <a:spLocks noChangeArrowheads="1"/>
          </p:cNvSpPr>
          <p:nvPr/>
        </p:nvSpPr>
        <p:spPr bwMode="auto">
          <a:xfrm>
            <a:off x="651870" y="4434871"/>
            <a:ext cx="15900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Finally, how much does the total net input of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change with respect to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4104" name="Picture 8" descr="o1">
            <a:extLst>
              <a:ext uri="{FF2B5EF4-FFF2-40B4-BE49-F238E27FC236}">
                <a16:creationId xmlns:a16="http://schemas.microsoft.com/office/drawing/2014/main" id="{5E9530DD-4669-04E7-C0DF-FF1FBE55AE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5224" y="4523187"/>
            <a:ext cx="325186" cy="23847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w_5">
            <a:extLst>
              <a:ext uri="{FF2B5EF4-FFF2-40B4-BE49-F238E27FC236}">
                <a16:creationId xmlns:a16="http://schemas.microsoft.com/office/drawing/2014/main" id="{699EED9E-E4F2-75C6-3473-8C52332DDC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7696" y="4519713"/>
            <a:ext cx="390224" cy="2384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Icon&#10;&#10;Description automatically generated">
            <a:extLst>
              <a:ext uri="{FF2B5EF4-FFF2-40B4-BE49-F238E27FC236}">
                <a16:creationId xmlns:a16="http://schemas.microsoft.com/office/drawing/2014/main" id="{7D5954EA-3676-AC85-6AC3-7CEFDAE13E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0524" y="4866518"/>
            <a:ext cx="9670949" cy="400729"/>
          </a:xfrm>
          <a:prstGeom prst="rect">
            <a:avLst/>
          </a:prstGeom>
        </p:spPr>
      </p:pic>
      <p:pic>
        <p:nvPicPr>
          <p:cNvPr id="24" name="Picture 23" descr="A picture containing clock, chime&#10;&#10;Description automatically generated">
            <a:extLst>
              <a:ext uri="{FF2B5EF4-FFF2-40B4-BE49-F238E27FC236}">
                <a16:creationId xmlns:a16="http://schemas.microsoft.com/office/drawing/2014/main" id="{FC6FDB37-6339-0AE7-8B88-D61CE60518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1870" y="5420624"/>
            <a:ext cx="11309090" cy="598187"/>
          </a:xfrm>
          <a:prstGeom prst="rect">
            <a:avLst/>
          </a:prstGeom>
        </p:spPr>
      </p:pic>
    </p:spTree>
    <p:extLst>
      <p:ext uri="{BB962C8B-B14F-4D97-AF65-F5344CB8AC3E}">
        <p14:creationId xmlns:p14="http://schemas.microsoft.com/office/powerpoint/2010/main" val="40534491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FD31B7F-AD50-5595-2BE1-B0B2DF1A6EE1}"/>
              </a:ext>
            </a:extLst>
          </p:cNvPr>
          <p:cNvSpPr>
            <a:spLocks noChangeArrowheads="1"/>
          </p:cNvSpPr>
          <p:nvPr/>
        </p:nvSpPr>
        <p:spPr bwMode="auto">
          <a:xfrm>
            <a:off x="1765004" y="8486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Putting it all together: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frac{\partial E_{total}}{\partial w_{5}} = \frac{\partial E_{total}}{\partial out_{o1}} * \frac{\partial out_{o1}}{\partial net_{o1}} * \frac{\partial net_{o1}}{\partial w_{5}}">
            <a:extLst>
              <a:ext uri="{FF2B5EF4-FFF2-40B4-BE49-F238E27FC236}">
                <a16:creationId xmlns:a16="http://schemas.microsoft.com/office/drawing/2014/main" id="{E8C1824D-9AC1-85FA-0AA9-ECD5F40EC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74" y="534175"/>
            <a:ext cx="5715859" cy="62901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frac{\partial E_{total}}{\partial w_{5}} = 0.74136507 * 0.186815602 * 0.593269992 = 0.082167041">
            <a:extLst>
              <a:ext uri="{FF2B5EF4-FFF2-40B4-BE49-F238E27FC236}">
                <a16:creationId xmlns:a16="http://schemas.microsoft.com/office/drawing/2014/main" id="{886BFB4B-070A-4DD9-3E76-60B113077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20" y="1477702"/>
            <a:ext cx="11326553" cy="6290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3CB905E0-AA78-6831-8B1A-B917E07089C3}"/>
              </a:ext>
            </a:extLst>
          </p:cNvPr>
          <p:cNvSpPr>
            <a:spLocks noChangeArrowheads="1"/>
          </p:cNvSpPr>
          <p:nvPr/>
        </p:nvSpPr>
        <p:spPr bwMode="auto">
          <a:xfrm>
            <a:off x="871278" y="2278538"/>
            <a:ext cx="86528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You’ll often see this calculation combined in the form of the </a:t>
            </a:r>
            <a:r>
              <a:rPr kumimoji="0" lang="en-US" altLang="en-US" sz="1800" b="0" i="0" u="none" strike="noStrike" cap="none" normalizeH="0" baseline="0">
                <a:ln>
                  <a:noFill/>
                </a:ln>
                <a:solidFill>
                  <a:schemeClr val="tx1"/>
                </a:solidFill>
                <a:effectLst/>
                <a:latin typeface="Arial" panose="020B0604020202020204" pitchFamily="34" charset="0"/>
                <a:hlinkClick r:id="rId4"/>
              </a:rPr>
              <a:t>delta rule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540EA60-8FD9-97E4-7B71-9C658D24818B}"/>
              </a:ext>
            </a:extLst>
          </p:cNvPr>
          <p:cNvSpPr txBox="1"/>
          <p:nvPr/>
        </p:nvSpPr>
        <p:spPr>
          <a:xfrm>
            <a:off x="374797" y="2772376"/>
            <a:ext cx="11579076" cy="2862322"/>
          </a:xfrm>
          <a:prstGeom prst="rect">
            <a:avLst/>
          </a:prstGeom>
          <a:noFill/>
        </p:spPr>
        <p:txBody>
          <a:bodyPr wrap="square">
            <a:spAutoFit/>
          </a:bodyPr>
          <a:lstStyle/>
          <a:p>
            <a:r>
              <a:rPr lang="en-US" sz="2000" dirty="0"/>
              <a:t>The Delta rule in machine learning and neural network environments is a specific type of backpropagation that helps to refine connectionist ML/AI networks, making connections between inputs and outputs with layers of artificial neurons.</a:t>
            </a:r>
          </a:p>
          <a:p>
            <a:endParaRPr lang="en-US" sz="2000" dirty="0"/>
          </a:p>
          <a:p>
            <a:r>
              <a:rPr lang="en-US" sz="2000" dirty="0"/>
              <a:t>In general, backpropagation has to do with recalculating input weights for artificial neurons using a gradient method. Delta learning does this using the difference between a target activation and an actual obtained activation. Using a linear activation function, network connections are adjusted.</a:t>
            </a:r>
          </a:p>
          <a:p>
            <a:endParaRPr lang="en-US" sz="2000" dirty="0"/>
          </a:p>
          <a:p>
            <a:r>
              <a:rPr lang="en-US" sz="2000" dirty="0"/>
              <a:t>Another way to explain the Delta rule is that it uses an error function to perform gradient descent learning.</a:t>
            </a:r>
            <a:endParaRPr lang="en-IN" sz="2000" dirty="0"/>
          </a:p>
        </p:txBody>
      </p:sp>
    </p:spTree>
    <p:extLst>
      <p:ext uri="{BB962C8B-B14F-4D97-AF65-F5344CB8AC3E}">
        <p14:creationId xmlns:p14="http://schemas.microsoft.com/office/powerpoint/2010/main" val="179018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CB905E0-AA78-6831-8B1A-B917E07089C3}"/>
              </a:ext>
            </a:extLst>
          </p:cNvPr>
          <p:cNvSpPr>
            <a:spLocks noChangeArrowheads="1"/>
          </p:cNvSpPr>
          <p:nvPr/>
        </p:nvSpPr>
        <p:spPr bwMode="auto">
          <a:xfrm>
            <a:off x="1392273" y="1478867"/>
            <a:ext cx="865284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strike="noStrike" cap="none" normalizeH="0" baseline="0" dirty="0">
                <a:ln>
                  <a:noFill/>
                </a:ln>
                <a:solidFill>
                  <a:schemeClr val="tx1"/>
                </a:solidFill>
                <a:effectLst/>
                <a:latin typeface="Arial" panose="020B0604020202020204" pitchFamily="34" charset="0"/>
                <a:hlinkClick r:id="rId2"/>
              </a:rPr>
              <a:t>Apply </a:t>
            </a:r>
            <a:r>
              <a:rPr lang="en-US" altLang="en-US" sz="2400" dirty="0">
                <a:latin typeface="Arial" panose="020B0604020202020204" pitchFamily="34" charset="0"/>
                <a:hlinkClick r:id="rId2"/>
              </a:rPr>
              <a:t>the D</a:t>
            </a:r>
            <a:r>
              <a:rPr kumimoji="0" lang="en-US" altLang="en-US" sz="2400" b="0" i="0" strike="noStrike" cap="none" normalizeH="0" baseline="0" dirty="0">
                <a:ln>
                  <a:noFill/>
                </a:ln>
                <a:solidFill>
                  <a:schemeClr val="tx1"/>
                </a:solidFill>
                <a:effectLst/>
                <a:latin typeface="Arial" panose="020B0604020202020204" pitchFamily="34" charset="0"/>
                <a:hlinkClick r:id="rId2"/>
              </a:rPr>
              <a:t>elta rule</a:t>
            </a:r>
            <a:endParaRPr kumimoji="0" lang="en-US" altLang="en-US" sz="24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frac{\partial E_{total}}{\partial w_{5}} = -(target_{o1} - out_{o1}) * out_{o1}(1 - out_{o1}) * out_{h1}">
            <a:extLst>
              <a:ext uri="{FF2B5EF4-FFF2-40B4-BE49-F238E27FC236}">
                <a16:creationId xmlns:a16="http://schemas.microsoft.com/office/drawing/2014/main" id="{5BE45580-3CAB-A30A-E243-FB7832B98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273" y="2263696"/>
            <a:ext cx="9055556" cy="553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2B0AC2-4BC3-45B6-278B-4F0E33FEAA1B}"/>
              </a:ext>
            </a:extLst>
          </p:cNvPr>
          <p:cNvSpPr txBox="1"/>
          <p:nvPr/>
        </p:nvSpPr>
        <p:spPr>
          <a:xfrm>
            <a:off x="257838" y="3048527"/>
            <a:ext cx="11827835" cy="830997"/>
          </a:xfrm>
          <a:prstGeom prst="rect">
            <a:avLst/>
          </a:prstGeom>
          <a:noFill/>
        </p:spPr>
        <p:txBody>
          <a:bodyPr wrap="square">
            <a:spAutoFit/>
          </a:bodyPr>
          <a:lstStyle/>
          <a:p>
            <a:r>
              <a:rPr lang="en-US" sz="2400" dirty="0"/>
              <a:t>To decrease the error, we then subtract this value from the current weight (optionally multiplied by some learning rate, eta, which we’ll set to 0.5):</a:t>
            </a:r>
            <a:endParaRPr lang="en-IN" sz="2400" dirty="0"/>
          </a:p>
        </p:txBody>
      </p:sp>
      <p:pic>
        <p:nvPicPr>
          <p:cNvPr id="8" name="Picture 7" descr="A picture containing text&#10;&#10;Description automatically generated">
            <a:extLst>
              <a:ext uri="{FF2B5EF4-FFF2-40B4-BE49-F238E27FC236}">
                <a16:creationId xmlns:a16="http://schemas.microsoft.com/office/drawing/2014/main" id="{819B818B-57D7-01CC-1DE9-95D3CF7C4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81" y="4412282"/>
            <a:ext cx="11566896" cy="633432"/>
          </a:xfrm>
          <a:prstGeom prst="rect">
            <a:avLst/>
          </a:prstGeom>
        </p:spPr>
      </p:pic>
    </p:spTree>
    <p:extLst>
      <p:ext uri="{BB962C8B-B14F-4D97-AF65-F5344CB8AC3E}">
        <p14:creationId xmlns:p14="http://schemas.microsoft.com/office/powerpoint/2010/main" val="230473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CDBF75-C08C-2AA8-6730-02DD49683682}"/>
              </a:ext>
            </a:extLst>
          </p:cNvPr>
          <p:cNvPicPr>
            <a:picLocks noChangeAspect="1"/>
          </p:cNvPicPr>
          <p:nvPr/>
        </p:nvPicPr>
        <p:blipFill>
          <a:blip r:embed="rId2"/>
          <a:stretch>
            <a:fillRect/>
          </a:stretch>
        </p:blipFill>
        <p:spPr>
          <a:xfrm>
            <a:off x="1307805" y="416290"/>
            <a:ext cx="10334846" cy="1403682"/>
          </a:xfrm>
          <a:prstGeom prst="rect">
            <a:avLst/>
          </a:prstGeom>
        </p:spPr>
      </p:pic>
      <p:sp>
        <p:nvSpPr>
          <p:cNvPr id="4" name="Rectangle 1">
            <a:extLst>
              <a:ext uri="{FF2B5EF4-FFF2-40B4-BE49-F238E27FC236}">
                <a16:creationId xmlns:a16="http://schemas.microsoft.com/office/drawing/2014/main" id="{11714020-AAC6-CA7B-1DD5-B511F92ED937}"/>
              </a:ext>
            </a:extLst>
          </p:cNvPr>
          <p:cNvSpPr>
            <a:spLocks noChangeArrowheads="1"/>
          </p:cNvSpPr>
          <p:nvPr/>
        </p:nvSpPr>
        <p:spPr bwMode="auto">
          <a:xfrm>
            <a:off x="797442" y="2158432"/>
            <a:ext cx="90402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can  repeat this process to get the new weights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p:txBody>
      </p:sp>
      <p:pic>
        <p:nvPicPr>
          <p:cNvPr id="2050" name="Picture 2" descr="w_6">
            <a:extLst>
              <a:ext uri="{FF2B5EF4-FFF2-40B4-BE49-F238E27FC236}">
                <a16:creationId xmlns:a16="http://schemas.microsoft.com/office/drawing/2014/main" id="{AB2F41B5-93AB-091E-84E6-7AC0988CF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432" y="2256493"/>
            <a:ext cx="543591" cy="3321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w_7">
            <a:extLst>
              <a:ext uri="{FF2B5EF4-FFF2-40B4-BE49-F238E27FC236}">
                <a16:creationId xmlns:a16="http://schemas.microsoft.com/office/drawing/2014/main" id="{8ACD234D-B9FD-E6F4-E61C-21F4D1C65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8790" y="2211439"/>
            <a:ext cx="543590" cy="332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_8">
            <a:extLst>
              <a:ext uri="{FF2B5EF4-FFF2-40B4-BE49-F238E27FC236}">
                <a16:creationId xmlns:a16="http://schemas.microsoft.com/office/drawing/2014/main" id="{C9559402-D793-C393-9648-EB79D40EED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0889" y="2187767"/>
            <a:ext cx="573695" cy="3505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_7^{+} = 0.511301270">
            <a:extLst>
              <a:ext uri="{FF2B5EF4-FFF2-40B4-BE49-F238E27FC236}">
                <a16:creationId xmlns:a16="http://schemas.microsoft.com/office/drawing/2014/main" id="{AD0909CC-2A95-743B-D034-8D0B10BE85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3212" y="3853850"/>
            <a:ext cx="4123803" cy="54344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w_8^{+} = 0.561370121">
            <a:extLst>
              <a:ext uri="{FF2B5EF4-FFF2-40B4-BE49-F238E27FC236}">
                <a16:creationId xmlns:a16="http://schemas.microsoft.com/office/drawing/2014/main" id="{863D0D7A-9A58-DE18-698D-0A5846BCBE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6725" y="4887566"/>
            <a:ext cx="4100290" cy="544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cissors&#10;&#10;Description automatically generated">
            <a:extLst>
              <a:ext uri="{FF2B5EF4-FFF2-40B4-BE49-F238E27FC236}">
                <a16:creationId xmlns:a16="http://schemas.microsoft.com/office/drawing/2014/main" id="{B477A206-1862-7554-AFFC-E7A078BC37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270" y="2927147"/>
            <a:ext cx="3884638" cy="5434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References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uk-UA" smtClean="0"/>
              <a:pPr/>
              <a:t>15</a:t>
            </a:fld>
            <a:endParaRPr lang="uk-UA"/>
          </a:p>
        </p:txBody>
      </p:sp>
      <p:sp>
        <p:nvSpPr>
          <p:cNvPr id="4" name="Content Placeholder 3"/>
          <p:cNvSpPr>
            <a:spLocks noGrp="1"/>
          </p:cNvSpPr>
          <p:nvPr>
            <p:ph sz="quarter" idx="1"/>
          </p:nvPr>
        </p:nvSpPr>
        <p:spPr/>
        <p:txBody>
          <a:bodyPr/>
          <a:lstStyle/>
          <a:p>
            <a:pPr>
              <a:buNone/>
            </a:pPr>
            <a:r>
              <a:rPr lang="en-IN" dirty="0"/>
              <a:t>[1] </a:t>
            </a:r>
            <a:r>
              <a:rPr lang="en-IN" dirty="0">
                <a:hlinkClick r:id="rId2"/>
              </a:rPr>
              <a:t>https://www.guru99.com/backpropogation-neural-network.html</a:t>
            </a:r>
            <a:endParaRPr lang="en-IN" dirty="0"/>
          </a:p>
          <a:p>
            <a:pPr>
              <a:buNone/>
            </a:pPr>
            <a:r>
              <a:rPr lang="en-IN" dirty="0"/>
              <a:t>[2] </a:t>
            </a:r>
            <a:r>
              <a:rPr lang="en-IN" dirty="0">
                <a:hlinkClick r:id="rId3"/>
              </a:rPr>
              <a:t>https://mattmazur.com/2015/03/17/a-step-by-step-backpropagation-example/</a:t>
            </a:r>
            <a:endParaRPr lang="en-IN" dirty="0"/>
          </a:p>
          <a:p>
            <a:pPr>
              <a:buNone/>
            </a:pPr>
            <a:r>
              <a:rPr lang="en-IN"/>
              <a:t>[3] </a:t>
            </a:r>
            <a:r>
              <a:rPr lang="en-IN">
                <a:hlinkClick r:id="rId4"/>
              </a:rPr>
              <a:t>http://neuralnetworksanddeeplearning.com/chap2.html</a:t>
            </a:r>
            <a:endParaRPr lang="en-IN"/>
          </a:p>
          <a:p>
            <a:pPr>
              <a:buNone/>
            </a:pPr>
            <a:endParaRPr lang="en-US"/>
          </a:p>
        </p:txBody>
      </p:sp>
    </p:spTree>
    <p:extLst>
      <p:ext uri="{BB962C8B-B14F-4D97-AF65-F5344CB8AC3E}">
        <p14:creationId xmlns:p14="http://schemas.microsoft.com/office/powerpoint/2010/main" val="164862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2000" dirty="0">
                <a:solidFill>
                  <a:schemeClr val="bg1"/>
                </a:solidFill>
              </a:rPr>
              <a:t>What</a:t>
            </a:r>
            <a:r>
              <a:rPr lang="en-US" sz="1600" dirty="0">
                <a:solidFill>
                  <a:schemeClr val="bg1"/>
                </a:solidFill>
              </a:rPr>
              <a:t> do the gradients of backpropagation compute? </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977905"/>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Profit Function</a:t>
            </a:r>
          </a:p>
          <a:p>
            <a:pPr marL="342900" indent="-342900">
              <a:lnSpc>
                <a:spcPct val="150000"/>
              </a:lnSpc>
              <a:buAutoNum type="alphaLcParenBoth"/>
            </a:pPr>
            <a:r>
              <a:rPr lang="en-US" sz="1600" dirty="0">
                <a:latin typeface="Arial" panose="020B0604020202020204" pitchFamily="34" charset="0"/>
              </a:rPr>
              <a:t>Loss function</a:t>
            </a:r>
          </a:p>
          <a:p>
            <a:pPr marL="342900" indent="-342900">
              <a:lnSpc>
                <a:spcPct val="150000"/>
              </a:lnSpc>
              <a:buAutoNum type="alphaLcParenBoth"/>
            </a:pPr>
            <a:r>
              <a:rPr lang="en-US" sz="1600" dirty="0">
                <a:latin typeface="Arial" panose="020B0604020202020204" pitchFamily="34" charset="0"/>
              </a:rPr>
              <a:t>Negative Function </a:t>
            </a:r>
          </a:p>
          <a:p>
            <a:pPr marL="342900" indent="-342900">
              <a:lnSpc>
                <a:spcPct val="150000"/>
              </a:lnSpc>
              <a:buAutoNum type="alphaLcParenBoth"/>
            </a:pPr>
            <a:r>
              <a:rPr lang="en-US" sz="1600" dirty="0">
                <a:latin typeface="Arial" panose="020B0604020202020204" pitchFamily="34" charset="0"/>
              </a:rPr>
              <a:t>Positive Function</a:t>
            </a:r>
            <a:endParaRPr lang="en-US" sz="1600"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82034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2000" dirty="0">
                <a:solidFill>
                  <a:schemeClr val="bg1"/>
                </a:solidFill>
              </a:rPr>
              <a:t>Which rule is followed by the Backpropagation algorithm? </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727197"/>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Static Rule</a:t>
            </a:r>
          </a:p>
          <a:p>
            <a:pPr marL="342900" indent="-342900">
              <a:lnSpc>
                <a:spcPct val="150000"/>
              </a:lnSpc>
              <a:buAutoNum type="alphaLcParenBoth"/>
            </a:pPr>
            <a:r>
              <a:rPr lang="en-US" dirty="0"/>
              <a:t>Dynamic Rule</a:t>
            </a:r>
          </a:p>
          <a:p>
            <a:pPr marL="342900" indent="-342900">
              <a:lnSpc>
                <a:spcPct val="150000"/>
              </a:lnSpc>
              <a:buAutoNum type="alphaLcParenBoth"/>
            </a:pPr>
            <a:r>
              <a:rPr lang="en-US" dirty="0"/>
              <a:t>Chain Rule</a:t>
            </a:r>
          </a:p>
          <a:p>
            <a:pPr marL="342900" indent="-342900">
              <a:lnSpc>
                <a:spcPct val="150000"/>
              </a:lnSpc>
              <a:buAutoNum type="alphaLcParenBoth"/>
            </a:pPr>
            <a:r>
              <a:rPr lang="en-US" dirty="0"/>
              <a:t>None</a:t>
            </a:r>
            <a:endParaRPr lang="en-US" sz="1600" dirty="0"/>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5103374" y="893460"/>
            <a:ext cx="1985252" cy="41182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THANK YOU</a:t>
            </a:r>
            <a:endParaRPr lang="en-US" sz="2400">
              <a:solidFill>
                <a:schemeClr val="bg1"/>
              </a:solidFill>
              <a:latin typeface="Poppins" pitchFamily="2" charset="77"/>
              <a:cs typeface="Poppins" pitchFamily="2" charset="77"/>
            </a:endParaRPr>
          </a:p>
        </p:txBody>
      </p:sp>
      <p:sp>
        <p:nvSpPr>
          <p:cNvPr id="6" name="Rounded Rectangle 5">
            <a:extLst>
              <a:ext uri="{FF2B5EF4-FFF2-40B4-BE49-F238E27FC236}">
                <a16:creationId xmlns:a16="http://schemas.microsoft.com/office/drawing/2014/main" id="{F891A4B4-C51D-2F4E-A76E-7C7EA6E948C2}"/>
              </a:ext>
            </a:extLst>
          </p:cNvPr>
          <p:cNvSpPr/>
          <p:nvPr/>
        </p:nvSpPr>
        <p:spPr>
          <a:xfrm>
            <a:off x="5103374" y="3555115"/>
            <a:ext cx="1985252" cy="41182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OUR TEAM</a:t>
            </a:r>
            <a:endParaRPr lang="en-US" sz="2400">
              <a:solidFill>
                <a:schemeClr val="bg1"/>
              </a:solidFill>
              <a:latin typeface="Poppins" pitchFamily="2" charset="77"/>
              <a:cs typeface="Poppins" pitchFamily="2" charset="77"/>
            </a:endParaRPr>
          </a:p>
        </p:txBody>
      </p:sp>
      <p:pic>
        <p:nvPicPr>
          <p:cNvPr id="3" name="Picture 2">
            <a:extLst>
              <a:ext uri="{FF2B5EF4-FFF2-40B4-BE49-F238E27FC236}">
                <a16:creationId xmlns:a16="http://schemas.microsoft.com/office/drawing/2014/main" id="{3AE57E16-1DBD-D55A-6EFB-4691D908CAE1}"/>
              </a:ext>
            </a:extLst>
          </p:cNvPr>
          <p:cNvPicPr>
            <a:picLocks noChangeAspect="1"/>
          </p:cNvPicPr>
          <p:nvPr/>
        </p:nvPicPr>
        <p:blipFill>
          <a:blip r:embed="rId2"/>
          <a:stretch>
            <a:fillRect/>
          </a:stretch>
        </p:blipFill>
        <p:spPr>
          <a:xfrm>
            <a:off x="3438525" y="1486624"/>
            <a:ext cx="5314950" cy="1816261"/>
          </a:xfrm>
          <a:prstGeom prst="rect">
            <a:avLst/>
          </a:prstGeom>
        </p:spPr>
      </p:pic>
    </p:spTree>
    <p:extLst>
      <p:ext uri="{BB962C8B-B14F-4D97-AF65-F5344CB8AC3E}">
        <p14:creationId xmlns:p14="http://schemas.microsoft.com/office/powerpoint/2010/main" val="22147771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5330319" y="145070"/>
            <a:ext cx="15313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AIM</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a:t>
            </a:r>
            <a:r>
              <a:rPr lang="en-US" sz="1600" b="0" i="0" dirty="0" err="1">
                <a:effectLst/>
                <a:latin typeface="Poppins"/>
                <a:cs typeface="Poppins"/>
              </a:rPr>
              <a:t>familiarise</a:t>
            </a:r>
            <a:r>
              <a:rPr lang="en-US" sz="1600" b="0" i="0" dirty="0">
                <a:effectLst/>
                <a:latin typeface="Poppins"/>
                <a:cs typeface="Poppins"/>
              </a:rPr>
              <a:t> students with the basic concept of Feed forward neural network</a:t>
            </a:r>
            <a:r>
              <a:rPr lang="en-US" sz="1600" dirty="0">
                <a:latin typeface="Poppins"/>
                <a:cs typeface="Poppins"/>
              </a:rPr>
              <a:t> based on </a:t>
            </a:r>
            <a:r>
              <a:rPr lang="en-US" sz="1600" b="0" i="0" dirty="0">
                <a:effectLst/>
                <a:latin typeface="Poppins"/>
                <a:cs typeface="Poppins"/>
              </a:rPr>
              <a:t>Learning algorithms  and to process of neural network in </a:t>
            </a:r>
            <a:r>
              <a:rPr lang="en-US" sz="1600" dirty="0">
                <a:latin typeface="Poppins"/>
                <a:cs typeface="Poppins"/>
              </a:rPr>
              <a:t>various</a:t>
            </a:r>
            <a:r>
              <a:rPr lang="en-US" sz="1600" b="0" i="0" dirty="0">
                <a:effectLst/>
                <a:latin typeface="Poppins"/>
                <a:cs typeface="Poppins"/>
              </a:rPr>
              <a:t> Applications.</a:t>
            </a:r>
            <a:endParaRPr lang="en-US" sz="1600" dirty="0">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effectLst/>
                <a:latin typeface="Arial" panose="020B0604020202020204" pitchFamily="34" charset="0"/>
              </a:rPr>
              <a:t>INSTRUCTIONAL OBJECTIVES</a:t>
            </a:r>
            <a:endPar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unit is designed to:</a:t>
            </a:r>
          </a:p>
          <a:p>
            <a:pPr marL="342900" indent="-342900">
              <a:buAutoNum type="arabicPeriod"/>
            </a:pPr>
            <a:r>
              <a:rPr lang="en-US" sz="1600" b="0" i="0" dirty="0">
                <a:effectLst/>
                <a:latin typeface="Arial" panose="020B0604020202020204" pitchFamily="34" charset="0"/>
              </a:rPr>
              <a:t>Demonstrate Back Propagation overview</a:t>
            </a:r>
          </a:p>
          <a:p>
            <a:pPr marL="342900" indent="-342900">
              <a:buAutoNum type="arabicPeriod"/>
            </a:pPr>
            <a:r>
              <a:rPr lang="en-US" sz="1600" b="0" i="0" dirty="0">
                <a:effectLst/>
                <a:latin typeface="Arial" panose="020B0604020202020204" pitchFamily="34" charset="0"/>
              </a:rPr>
              <a:t>List out the activation functions of BPNN</a:t>
            </a:r>
          </a:p>
          <a:p>
            <a:pPr marL="342900" indent="-342900">
              <a:buAutoNum type="arabicPeriod"/>
            </a:pPr>
            <a:r>
              <a:rPr lang="en-US" sz="1600" b="0" i="0" dirty="0">
                <a:effectLst/>
                <a:latin typeface="Arial"/>
                <a:cs typeface="Arial"/>
              </a:rPr>
              <a:t>Describe accuracy and loss functions</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LEARNING OUTCOMES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unit, you should be able to:</a:t>
            </a:r>
          </a:p>
          <a:p>
            <a:pPr marL="342900" indent="-342900">
              <a:buAutoNum type="arabicPeriod"/>
            </a:pPr>
            <a:r>
              <a:rPr lang="en-US" sz="1600" b="0" i="0" dirty="0">
                <a:effectLst/>
                <a:latin typeface="Arial" panose="020B0604020202020204" pitchFamily="34" charset="0"/>
              </a:rPr>
              <a:t>Define the functions BPNN algorithm</a:t>
            </a:r>
          </a:p>
          <a:p>
            <a:pPr marL="342900" indent="-342900">
              <a:buAutoNum type="arabicPeriod"/>
            </a:pPr>
            <a:r>
              <a:rPr lang="en-US" sz="1600" b="0" i="0" dirty="0" err="1">
                <a:effectLst/>
                <a:latin typeface="Arial" panose="020B0604020202020204" pitchFamily="34" charset="0"/>
              </a:rPr>
              <a:t>Summarise</a:t>
            </a:r>
            <a:r>
              <a:rPr lang="en-US" sz="1600" b="0" i="0" dirty="0">
                <a:effectLst/>
                <a:latin typeface="Arial" panose="020B0604020202020204" pitchFamily="34" charset="0"/>
              </a:rPr>
              <a:t> the development Back propagation neural network</a:t>
            </a:r>
          </a:p>
          <a:p>
            <a:pPr marL="342900" indent="-342900">
              <a:buAutoNum type="arabicPeriod"/>
            </a:pPr>
            <a:r>
              <a:rPr lang="en-US" sz="1600" b="0" i="0" dirty="0">
                <a:effectLst/>
                <a:latin typeface="Arial" panose="020B0604020202020204" pitchFamily="34" charset="0"/>
              </a:rPr>
              <a:t>Describe the various activation functions with loss values.</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E46E4558-DB02-824A-2715-6C31B2A5823A}"/>
              </a:ext>
            </a:extLst>
          </p:cNvPr>
          <p:cNvSpPr>
            <a:spLocks noGrp="1"/>
          </p:cNvSpPr>
          <p:nvPr>
            <p:ph idx="4294967295"/>
          </p:nvPr>
        </p:nvSpPr>
        <p:spPr>
          <a:xfrm>
            <a:off x="1071716" y="1648644"/>
            <a:ext cx="10515600" cy="4265613"/>
          </a:xfrm>
          <a:prstGeom prst="rect">
            <a:avLst/>
          </a:prstGeom>
        </p:spPr>
        <p:txBody>
          <a:bodyPr/>
          <a:lstStyle/>
          <a:p>
            <a:pPr marL="558800" indent="-514350">
              <a:buFont typeface="Arial" panose="020B0604020202020204" pitchFamily="34" charset="0"/>
              <a:buAutoNum type="arabicPeriod"/>
            </a:pPr>
            <a:r>
              <a:rPr lang="en-US" altLang="en-US" sz="3400" b="1" dirty="0"/>
              <a:t>Back Propagation Overview</a:t>
            </a:r>
          </a:p>
          <a:p>
            <a:pPr marL="558800" indent="-514350">
              <a:buFont typeface="Arial" panose="020B0604020202020204" pitchFamily="34" charset="0"/>
              <a:buAutoNum type="arabicPeriod"/>
            </a:pPr>
            <a:r>
              <a:rPr lang="en-US" altLang="en-US" sz="3400" b="1" dirty="0"/>
              <a:t>Back Propagation Algorithm</a:t>
            </a:r>
          </a:p>
          <a:p>
            <a:pPr marL="558800" indent="-514350">
              <a:buFont typeface="Arial" panose="020B0604020202020204" pitchFamily="34" charset="0"/>
              <a:buAutoNum type="arabicPeriod"/>
            </a:pPr>
            <a:r>
              <a:rPr lang="en-US" altLang="en-US" sz="3400" b="1" dirty="0"/>
              <a:t>A Step By Step Back Propagation Example</a:t>
            </a:r>
          </a:p>
          <a:p>
            <a:pPr marL="1016000" lvl="1" indent="-514350">
              <a:buFont typeface="Arial" panose="020B0604020202020204" pitchFamily="34" charset="0"/>
              <a:buAutoNum type="arabicPeriod"/>
            </a:pPr>
            <a:r>
              <a:rPr lang="en-US" altLang="en-US" sz="3200" b="1" dirty="0"/>
              <a:t>Gradient Descent Rule</a:t>
            </a:r>
          </a:p>
          <a:p>
            <a:pPr marL="1016000" lvl="1" indent="-514350">
              <a:buFont typeface="Arial" panose="020B0604020202020204" pitchFamily="34" charset="0"/>
              <a:buAutoNum type="arabicPeriod"/>
            </a:pPr>
            <a:r>
              <a:rPr lang="en-US" altLang="en-US" sz="3200" b="1" dirty="0"/>
              <a:t>Delta learning Rule</a:t>
            </a:r>
          </a:p>
        </p:txBody>
      </p:sp>
      <p:sp>
        <p:nvSpPr>
          <p:cNvPr id="6147" name="Title 3">
            <a:extLst>
              <a:ext uri="{FF2B5EF4-FFF2-40B4-BE49-F238E27FC236}">
                <a16:creationId xmlns:a16="http://schemas.microsoft.com/office/drawing/2014/main" id="{75A3E3BF-E158-D543-7661-A52CA720DF84}"/>
              </a:ext>
            </a:extLst>
          </p:cNvPr>
          <p:cNvSpPr>
            <a:spLocks noGrp="1"/>
          </p:cNvSpPr>
          <p:nvPr>
            <p:ph type="title" idx="4294967295"/>
          </p:nvPr>
        </p:nvSpPr>
        <p:spPr>
          <a:xfrm>
            <a:off x="1815063" y="650550"/>
            <a:ext cx="9355393" cy="775417"/>
          </a:xfrm>
          <a:prstGeom prst="rect">
            <a:avLst/>
          </a:prstGeom>
        </p:spPr>
        <p:txBody>
          <a:bodyPr rtlCol="0">
            <a:noAutofit/>
          </a:bodyPr>
          <a:lstStyle/>
          <a:p>
            <a:pPr fontAlgn="auto">
              <a:spcAft>
                <a:spcPts val="0"/>
              </a:spcAft>
              <a:defRPr/>
            </a:pPr>
            <a:r>
              <a:rPr lang="en-US" altLang="en-US" sz="3400" b="1" dirty="0">
                <a:solidFill>
                  <a:srgbClr val="C00000"/>
                </a:solidFill>
                <a:latin typeface="+mn-lt"/>
              </a:rPr>
              <a:t>TOPICS TO BE COVERED</a:t>
            </a:r>
            <a:endParaRPr lang="en-US" altLang="en-US" sz="34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What is Back propagation?</a:t>
            </a:r>
          </a:p>
        </p:txBody>
      </p:sp>
      <p:sp>
        <p:nvSpPr>
          <p:cNvPr id="3075" name="Content Placeholder 2"/>
          <p:cNvSpPr>
            <a:spLocks noGrp="1"/>
          </p:cNvSpPr>
          <p:nvPr>
            <p:ph idx="1"/>
          </p:nvPr>
        </p:nvSpPr>
        <p:spPr>
          <a:xfrm>
            <a:off x="1063256" y="1853754"/>
            <a:ext cx="9991598" cy="4037749"/>
          </a:xfrm>
        </p:spPr>
        <p:txBody>
          <a:bodyPr>
            <a:normAutofit/>
          </a:bodyPr>
          <a:lstStyle/>
          <a:p>
            <a:pPr algn="just"/>
            <a:r>
              <a:rPr lang="en-US" sz="2000" dirty="0"/>
              <a:t>Backpropagation is an algorithm used in artificial intelligence (AI) to fine-tune mathematical weight functions and improve the accuracy of an artificial neural network's outputs.  Backpropagation is the process of tuning a neural network's weights to better the prediction accuracy.</a:t>
            </a:r>
          </a:p>
          <a:p>
            <a:pPr algn="just"/>
            <a:r>
              <a:rPr lang="en-US" sz="2000" dirty="0"/>
              <a:t>There are two directions in which information flows in a neural network. Forward propagation — also called inference — is when data goes into the neural network and out pops a prediction.</a:t>
            </a:r>
            <a:endParaRPr lang="en-US" dirty="0"/>
          </a:p>
          <a:p>
            <a:pPr algn="just"/>
            <a:r>
              <a:rPr lang="en-US" sz="2000" dirty="0"/>
              <a:t>A neural network can be thought of as a group of connected input/output (I/O) nodes. The level of accuracy each node produces is expressed as a loss function (error rate). </a:t>
            </a:r>
            <a:endParaRPr lang="en-US" sz="211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995352" y="2840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BACK PROPAGATION OVERVIEW</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sp>
        <p:nvSpPr>
          <p:cNvPr id="5" name="TextBox 4">
            <a:extLst>
              <a:ext uri="{FF2B5EF4-FFF2-40B4-BE49-F238E27FC236}">
                <a16:creationId xmlns:a16="http://schemas.microsoft.com/office/drawing/2014/main" id="{9A8EC1E7-AEB1-A0C0-CF29-7A732B70F0C6}"/>
              </a:ext>
            </a:extLst>
          </p:cNvPr>
          <p:cNvSpPr txBox="1"/>
          <p:nvPr/>
        </p:nvSpPr>
        <p:spPr>
          <a:xfrm>
            <a:off x="343059" y="505122"/>
            <a:ext cx="4876800" cy="5847755"/>
          </a:xfrm>
          <a:prstGeom prst="rect">
            <a:avLst/>
          </a:prstGeom>
          <a:noFill/>
        </p:spPr>
        <p:txBody>
          <a:bodyPr wrap="square">
            <a:spAutoFit/>
          </a:bodyPr>
          <a:lstStyle/>
          <a:p>
            <a:pPr algn="just"/>
            <a:r>
              <a:rPr lang="en-IN" sz="2200" dirty="0">
                <a:effectLst/>
                <a:latin typeface="Times New Roman" panose="02020603050405020304" pitchFamily="18" charset="0"/>
                <a:ea typeface="Times New Roman" panose="02020603050405020304" pitchFamily="18" charset="0"/>
              </a:rPr>
              <a:t>Backpropagation is the essence of neural network training. It is the method of fine-tuning the weights of a neural network based on the error rate obtained in the previous epoch (i.e., iteration). Proper tuning of the weights allows you to reduce error rates and make the model reliable by increasing its generalization.</a:t>
            </a:r>
          </a:p>
          <a:p>
            <a:pPr algn="just"/>
            <a:endParaRPr lang="en-IN" sz="2200" dirty="0">
              <a:latin typeface="Times New Roman" panose="02020603050405020304" pitchFamily="18" charset="0"/>
              <a:ea typeface="Times New Roman" panose="02020603050405020304" pitchFamily="18" charset="0"/>
            </a:endParaRPr>
          </a:p>
          <a:p>
            <a:pPr algn="just"/>
            <a:r>
              <a:rPr lang="en-IN" sz="2200" dirty="0">
                <a:effectLst/>
                <a:latin typeface="Times New Roman" panose="02020603050405020304" pitchFamily="18" charset="0"/>
                <a:ea typeface="Times New Roman" panose="02020603050405020304" pitchFamily="18" charset="0"/>
              </a:rPr>
              <a:t>Backpropagation in neural network is a short form for “backward propagation of errors.” It is a standard method of training artificial neural networks. This method helps calculate the gradient of a loss function with respect to all the weights in the network.</a:t>
            </a:r>
          </a:p>
          <a:p>
            <a:pPr marL="285750" indent="-285750" algn="just">
              <a:buFont typeface="Wingdings" panose="05000000000000000000" pitchFamily="2" charset="2"/>
              <a:buChar char="Ø"/>
            </a:pPr>
            <a:endParaRPr lang="en-IN" sz="2200" dirty="0"/>
          </a:p>
        </p:txBody>
      </p:sp>
      <p:pic>
        <p:nvPicPr>
          <p:cNvPr id="2" name="Picture 1" descr="Diagram&#10;&#10;Description automatically generated">
            <a:extLst>
              <a:ext uri="{FF2B5EF4-FFF2-40B4-BE49-F238E27FC236}">
                <a16:creationId xmlns:a16="http://schemas.microsoft.com/office/drawing/2014/main" id="{9E7D5453-EF6D-86C5-8AA8-35C3B4987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670" y="1104537"/>
            <a:ext cx="6335444" cy="4191056"/>
          </a:xfrm>
          <a:prstGeom prst="rect">
            <a:avLst/>
          </a:prstGeom>
        </p:spPr>
      </p:pic>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5815" y="804519"/>
            <a:ext cx="10789040" cy="1049235"/>
          </a:xfrm>
        </p:spPr>
        <p:txBody>
          <a:bodyPr>
            <a:normAutofit/>
          </a:bodyPr>
          <a:lstStyle/>
          <a:p>
            <a:r>
              <a:rPr lang="en-US" dirty="0"/>
              <a:t>How Backpropagation Works: Simple Algorithm</a:t>
            </a:r>
          </a:p>
        </p:txBody>
      </p:sp>
      <p:sp>
        <p:nvSpPr>
          <p:cNvPr id="21507" name="Content Placeholder 2"/>
          <p:cNvSpPr>
            <a:spLocks noGrp="1"/>
          </p:cNvSpPr>
          <p:nvPr>
            <p:ph idx="1"/>
          </p:nvPr>
        </p:nvSpPr>
        <p:spPr>
          <a:xfrm>
            <a:off x="2102224" y="1853754"/>
            <a:ext cx="7987553" cy="3967610"/>
          </a:xfrm>
        </p:spPr>
        <p:txBody>
          <a:bodyPr>
            <a:normAutofit fontScale="92500" lnSpcReduction="20000"/>
          </a:bodyPr>
          <a:lstStyle/>
          <a:p>
            <a:r>
              <a:rPr lang="en-US" sz="2118" dirty="0"/>
              <a:t>Inputs X, arrive through the preconnected path</a:t>
            </a:r>
          </a:p>
          <a:p>
            <a:r>
              <a:rPr lang="en-US" sz="2118" dirty="0"/>
              <a:t>Input is modeled using real weights W. The weights are usually randomly selected.</a:t>
            </a:r>
          </a:p>
          <a:p>
            <a:r>
              <a:rPr lang="en-US" sz="2118" dirty="0"/>
              <a:t>Calculate the output for every neuron from the input layer, to the hidden layers, to the output layer.</a:t>
            </a:r>
          </a:p>
          <a:p>
            <a:r>
              <a:rPr lang="en-US" sz="2118" dirty="0"/>
              <a:t>Calculate the error in the outputs		</a:t>
            </a:r>
          </a:p>
          <a:p>
            <a:pPr marL="0" indent="0">
              <a:buNone/>
            </a:pPr>
            <a:r>
              <a:rPr lang="en-US" sz="2118" dirty="0"/>
              <a:t>	</a:t>
            </a:r>
            <a:r>
              <a:rPr lang="en-US" sz="2118" dirty="0" err="1"/>
              <a:t>Error</a:t>
            </a:r>
            <a:r>
              <a:rPr lang="en-US" sz="2118" baseline="-25000" dirty="0" err="1"/>
              <a:t>B</a:t>
            </a:r>
            <a:r>
              <a:rPr lang="en-US" sz="2118" dirty="0"/>
              <a:t>= Actual Output – Desired Output</a:t>
            </a:r>
          </a:p>
          <a:p>
            <a:r>
              <a:rPr lang="en-US" sz="2118" dirty="0"/>
              <a:t>Travel back from the output layer to the hidden layer to adjust the weights such that the error is decreased.</a:t>
            </a:r>
          </a:p>
          <a:p>
            <a:r>
              <a:rPr lang="en-US" sz="2118" dirty="0"/>
              <a:t>Keep repeating the process until the desired output is achieved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623213" y="239400"/>
            <a:ext cx="7903020"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A Step by Step BACK PROPAGATION Example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pic>
        <p:nvPicPr>
          <p:cNvPr id="8" name="Picture 7" descr="Diagram&#10;&#10;Description automatically generated">
            <a:extLst>
              <a:ext uri="{FF2B5EF4-FFF2-40B4-BE49-F238E27FC236}">
                <a16:creationId xmlns:a16="http://schemas.microsoft.com/office/drawing/2014/main" id="{CC7DCF93-98C7-8F2A-AA28-700FC566F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088" y="761189"/>
            <a:ext cx="5074578" cy="4318047"/>
          </a:xfrm>
          <a:prstGeom prst="rect">
            <a:avLst/>
          </a:prstGeom>
        </p:spPr>
      </p:pic>
      <p:sp>
        <p:nvSpPr>
          <p:cNvPr id="10" name="TextBox 9">
            <a:extLst>
              <a:ext uri="{FF2B5EF4-FFF2-40B4-BE49-F238E27FC236}">
                <a16:creationId xmlns:a16="http://schemas.microsoft.com/office/drawing/2014/main" id="{090225D4-6973-3BD5-F5B5-948CD5147CCA}"/>
              </a:ext>
            </a:extLst>
          </p:cNvPr>
          <p:cNvSpPr txBox="1"/>
          <p:nvPr/>
        </p:nvSpPr>
        <p:spPr>
          <a:xfrm>
            <a:off x="195944" y="5173481"/>
            <a:ext cx="11996056" cy="923330"/>
          </a:xfrm>
          <a:prstGeom prst="rect">
            <a:avLst/>
          </a:prstGeom>
          <a:noFill/>
        </p:spPr>
        <p:txBody>
          <a:bodyPr wrap="square">
            <a:spAutoFit/>
          </a:bodyPr>
          <a:lstStyle/>
          <a:p>
            <a:r>
              <a:rPr lang="en-US" dirty="0"/>
              <a:t>The goal of backpropagation is to optimize the weights so that the neural network can learn how to correctly map arbitrary inputs to outputs.</a:t>
            </a:r>
          </a:p>
          <a:p>
            <a:r>
              <a:rPr lang="en-US" dirty="0"/>
              <a:t>To work with a single training set: given inputs 0.05 and 0.10, we want the neural network to output 0.01 and 0.99.</a:t>
            </a:r>
          </a:p>
        </p:txBody>
      </p:sp>
    </p:spTree>
    <p:extLst>
      <p:ext uri="{BB962C8B-B14F-4D97-AF65-F5344CB8AC3E}">
        <p14:creationId xmlns:p14="http://schemas.microsoft.com/office/powerpoint/2010/main" val="28636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995352" y="2840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n w="0"/>
                <a:solidFill>
                  <a:schemeClr val="bg1"/>
                </a:solidFill>
                <a:effectLst>
                  <a:outerShdw blurRad="38100" dist="19050" dir="2700000" algn="tl" rotWithShape="0">
                    <a:schemeClr val="dk1">
                      <a:alpha val="40000"/>
                    </a:schemeClr>
                  </a:outerShdw>
                </a:effectLst>
                <a:latin typeface="Poppins"/>
                <a:cs typeface="Poppins"/>
              </a:rPr>
              <a:t>BACK PROPAGATION WORKING METHOD</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sp>
        <p:nvSpPr>
          <p:cNvPr id="5" name="TextBox 4">
            <a:extLst>
              <a:ext uri="{FF2B5EF4-FFF2-40B4-BE49-F238E27FC236}">
                <a16:creationId xmlns:a16="http://schemas.microsoft.com/office/drawing/2014/main" id="{DD932B85-849B-24A5-444C-B7446C5120E7}"/>
              </a:ext>
            </a:extLst>
          </p:cNvPr>
          <p:cNvSpPr txBox="1"/>
          <p:nvPr/>
        </p:nvSpPr>
        <p:spPr>
          <a:xfrm>
            <a:off x="261256" y="798487"/>
            <a:ext cx="11930743" cy="646331"/>
          </a:xfrm>
          <a:prstGeom prst="rect">
            <a:avLst/>
          </a:prstGeom>
          <a:noFill/>
        </p:spPr>
        <p:txBody>
          <a:bodyPr wrap="square">
            <a:spAutoFit/>
          </a:bodyPr>
          <a:lstStyle/>
          <a:p>
            <a:r>
              <a:rPr lang="en-US" b="1" dirty="0"/>
              <a:t>Calculating the Total Error</a:t>
            </a:r>
          </a:p>
          <a:p>
            <a:r>
              <a:rPr lang="en-US" dirty="0"/>
              <a:t>We can now calculate the error for each output neuron using the </a:t>
            </a:r>
            <a:r>
              <a:rPr lang="en-US" dirty="0">
                <a:hlinkClick r:id="rId2"/>
              </a:rPr>
              <a:t>squared error function</a:t>
            </a:r>
            <a:r>
              <a:rPr lang="en-US" dirty="0"/>
              <a:t> and sum them to get the total error:</a:t>
            </a:r>
          </a:p>
        </p:txBody>
      </p:sp>
      <p:pic>
        <p:nvPicPr>
          <p:cNvPr id="7" name="Picture 6" descr="A picture containing text&#10;&#10;Description automatically generated">
            <a:extLst>
              <a:ext uri="{FF2B5EF4-FFF2-40B4-BE49-F238E27FC236}">
                <a16:creationId xmlns:a16="http://schemas.microsoft.com/office/drawing/2014/main" id="{7ED82FCD-5A71-1B7F-D4D8-81309CD20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571" y="1574365"/>
            <a:ext cx="7214609" cy="653847"/>
          </a:xfrm>
          <a:prstGeom prst="rect">
            <a:avLst/>
          </a:prstGeom>
        </p:spPr>
      </p:pic>
      <p:sp>
        <p:nvSpPr>
          <p:cNvPr id="9" name="Rectangle 9">
            <a:extLst>
              <a:ext uri="{FF2B5EF4-FFF2-40B4-BE49-F238E27FC236}">
                <a16:creationId xmlns:a16="http://schemas.microsoft.com/office/drawing/2014/main" id="{D97D5088-9B80-DABE-35FE-853D0513934B}"/>
              </a:ext>
            </a:extLst>
          </p:cNvPr>
          <p:cNvSpPr>
            <a:spLocks noChangeArrowheads="1"/>
          </p:cNvSpPr>
          <p:nvPr/>
        </p:nvSpPr>
        <p:spPr bwMode="auto">
          <a:xfrm>
            <a:off x="119743" y="2476058"/>
            <a:ext cx="28646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the target output for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 s 0.01 but the neural network output 0.75136507, therefore its error is: </a:t>
            </a:r>
          </a:p>
        </p:txBody>
      </p:sp>
      <p:pic>
        <p:nvPicPr>
          <p:cNvPr id="1034" name="Picture 10" descr="o_1">
            <a:extLst>
              <a:ext uri="{FF2B5EF4-FFF2-40B4-BE49-F238E27FC236}">
                <a16:creationId xmlns:a16="http://schemas.microsoft.com/office/drawing/2014/main" id="{2D249665-4C3C-AED1-A5B9-36D0088BB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1143" y="2501340"/>
            <a:ext cx="363736" cy="3077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logo&#10;&#10;Description automatically generated">
            <a:extLst>
              <a:ext uri="{FF2B5EF4-FFF2-40B4-BE49-F238E27FC236}">
                <a16:creationId xmlns:a16="http://schemas.microsoft.com/office/drawing/2014/main" id="{27FA777E-8FFA-78ED-4660-B4EB783602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034" y="3126355"/>
            <a:ext cx="11249185" cy="507040"/>
          </a:xfrm>
          <a:prstGeom prst="rect">
            <a:avLst/>
          </a:prstGeom>
        </p:spPr>
      </p:pic>
      <p:sp>
        <p:nvSpPr>
          <p:cNvPr id="13" name="Rectangle 11">
            <a:extLst>
              <a:ext uri="{FF2B5EF4-FFF2-40B4-BE49-F238E27FC236}">
                <a16:creationId xmlns:a16="http://schemas.microsoft.com/office/drawing/2014/main" id="{954788C5-6D1D-E7A9-E0E0-2374B6A5535E}"/>
              </a:ext>
            </a:extLst>
          </p:cNvPr>
          <p:cNvSpPr>
            <a:spLocks noChangeArrowheads="1"/>
          </p:cNvSpPr>
          <p:nvPr/>
        </p:nvSpPr>
        <p:spPr bwMode="auto">
          <a:xfrm>
            <a:off x="396421" y="3910343"/>
            <a:ext cx="497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Repeating this process for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(r      (remembering that the target is 0.99) we get: </a:t>
            </a:r>
          </a:p>
        </p:txBody>
      </p:sp>
      <p:pic>
        <p:nvPicPr>
          <p:cNvPr id="1036" name="Picture 12" descr="o_2">
            <a:extLst>
              <a:ext uri="{FF2B5EF4-FFF2-40B4-BE49-F238E27FC236}">
                <a16:creationId xmlns:a16="http://schemas.microsoft.com/office/drawing/2014/main" id="{608A3580-4D48-13EB-E66D-261C5231BB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1221" y="3935625"/>
            <a:ext cx="543970" cy="4274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con&#10;&#10;Description automatically generated">
            <a:extLst>
              <a:ext uri="{FF2B5EF4-FFF2-40B4-BE49-F238E27FC236}">
                <a16:creationId xmlns:a16="http://schemas.microsoft.com/office/drawing/2014/main" id="{84DC4219-7878-5C96-4D80-ED50E29735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1221" y="4501176"/>
            <a:ext cx="4539997" cy="369333"/>
          </a:xfrm>
          <a:prstGeom prst="rect">
            <a:avLst/>
          </a:prstGeom>
        </p:spPr>
      </p:pic>
      <p:sp>
        <p:nvSpPr>
          <p:cNvPr id="17" name="TextBox 16">
            <a:extLst>
              <a:ext uri="{FF2B5EF4-FFF2-40B4-BE49-F238E27FC236}">
                <a16:creationId xmlns:a16="http://schemas.microsoft.com/office/drawing/2014/main" id="{8218F976-CD33-32C6-D3CF-793CC277BF7D}"/>
              </a:ext>
            </a:extLst>
          </p:cNvPr>
          <p:cNvSpPr txBox="1"/>
          <p:nvPr/>
        </p:nvSpPr>
        <p:spPr>
          <a:xfrm>
            <a:off x="396421" y="4973522"/>
            <a:ext cx="8952615" cy="369332"/>
          </a:xfrm>
          <a:prstGeom prst="rect">
            <a:avLst/>
          </a:prstGeom>
          <a:noFill/>
        </p:spPr>
        <p:txBody>
          <a:bodyPr wrap="square">
            <a:spAutoFit/>
          </a:bodyPr>
          <a:lstStyle/>
          <a:p>
            <a:r>
              <a:rPr lang="en-US" dirty="0"/>
              <a:t>The total error for the neural network is the sum of these errors:</a:t>
            </a:r>
            <a:endParaRPr lang="en-IN" dirty="0"/>
          </a:p>
        </p:txBody>
      </p:sp>
      <p:pic>
        <p:nvPicPr>
          <p:cNvPr id="20" name="Picture 19" descr="A picture containing scissors, gauge&#10;&#10;Description automatically generated">
            <a:extLst>
              <a:ext uri="{FF2B5EF4-FFF2-40B4-BE49-F238E27FC236}">
                <a16:creationId xmlns:a16="http://schemas.microsoft.com/office/drawing/2014/main" id="{00F23CAB-AEF5-CF45-DF98-7A553D8CA3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2034" y="5566803"/>
            <a:ext cx="10900903" cy="346404"/>
          </a:xfrm>
          <a:prstGeom prst="rect">
            <a:avLst/>
          </a:prstGeom>
        </p:spPr>
      </p:pic>
    </p:spTree>
    <p:extLst>
      <p:ext uri="{BB962C8B-B14F-4D97-AF65-F5344CB8AC3E}">
        <p14:creationId xmlns:p14="http://schemas.microsoft.com/office/powerpoint/2010/main" val="3545186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995352" y="2840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t>The Backwards Pass</a:t>
            </a:r>
          </a:p>
        </p:txBody>
      </p:sp>
      <p:sp>
        <p:nvSpPr>
          <p:cNvPr id="18" name="TextBox 17">
            <a:extLst>
              <a:ext uri="{FF2B5EF4-FFF2-40B4-BE49-F238E27FC236}">
                <a16:creationId xmlns:a16="http://schemas.microsoft.com/office/drawing/2014/main" id="{070BDF20-7ECD-451F-ACCA-B62E27532A27}"/>
              </a:ext>
            </a:extLst>
          </p:cNvPr>
          <p:cNvSpPr txBox="1"/>
          <p:nvPr/>
        </p:nvSpPr>
        <p:spPr>
          <a:xfrm>
            <a:off x="651871" y="2089336"/>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1</a:t>
            </a:r>
          </a:p>
        </p:txBody>
      </p:sp>
      <p:sp>
        <p:nvSpPr>
          <p:cNvPr id="21" name="TextBox 20">
            <a:extLst>
              <a:ext uri="{FF2B5EF4-FFF2-40B4-BE49-F238E27FC236}">
                <a16:creationId xmlns:a16="http://schemas.microsoft.com/office/drawing/2014/main" id="{50491B0C-A5CA-4502-BE50-D3258DAB0C6E}"/>
              </a:ext>
            </a:extLst>
          </p:cNvPr>
          <p:cNvSpPr txBox="1"/>
          <p:nvPr/>
        </p:nvSpPr>
        <p:spPr>
          <a:xfrm>
            <a:off x="780717" y="26378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2</a:t>
            </a:r>
          </a:p>
        </p:txBody>
      </p:sp>
      <p:sp>
        <p:nvSpPr>
          <p:cNvPr id="22" name="TextBox 21">
            <a:extLst>
              <a:ext uri="{FF2B5EF4-FFF2-40B4-BE49-F238E27FC236}">
                <a16:creationId xmlns:a16="http://schemas.microsoft.com/office/drawing/2014/main" id="{2AF900DB-31AC-4819-A931-46C9986148AF}"/>
              </a:ext>
            </a:extLst>
          </p:cNvPr>
          <p:cNvSpPr txBox="1"/>
          <p:nvPr/>
        </p:nvSpPr>
        <p:spPr>
          <a:xfrm>
            <a:off x="651870" y="3200065"/>
            <a:ext cx="290945" cy="307777"/>
          </a:xfrm>
          <a:prstGeom prst="rect">
            <a:avLst/>
          </a:prstGeom>
          <a:noFill/>
        </p:spPr>
        <p:txBody>
          <a:bodyPr wrap="square" rtlCol="0">
            <a:spAutoFit/>
          </a:bodyPr>
          <a:lstStyle/>
          <a:p>
            <a:r>
              <a:rPr lang="en-US" sz="1400">
                <a:solidFill>
                  <a:schemeClr val="bg1"/>
                </a:solidFill>
                <a:latin typeface="Poppins" panose="00000500000000000000" pitchFamily="2" charset="0"/>
                <a:cs typeface="Poppins" panose="00000500000000000000" pitchFamily="2" charset="0"/>
              </a:rPr>
              <a:t>3</a:t>
            </a:r>
          </a:p>
        </p:txBody>
      </p:sp>
      <p:sp>
        <p:nvSpPr>
          <p:cNvPr id="9" name="TextBox 8">
            <a:extLst>
              <a:ext uri="{FF2B5EF4-FFF2-40B4-BE49-F238E27FC236}">
                <a16:creationId xmlns:a16="http://schemas.microsoft.com/office/drawing/2014/main" id="{F3E409E6-B2D8-C7D0-829E-888A76883775}"/>
              </a:ext>
            </a:extLst>
          </p:cNvPr>
          <p:cNvSpPr txBox="1"/>
          <p:nvPr/>
        </p:nvSpPr>
        <p:spPr>
          <a:xfrm>
            <a:off x="467833" y="956595"/>
            <a:ext cx="11298865" cy="646331"/>
          </a:xfrm>
          <a:prstGeom prst="rect">
            <a:avLst/>
          </a:prstGeom>
          <a:noFill/>
        </p:spPr>
        <p:txBody>
          <a:bodyPr wrap="square">
            <a:spAutoFit/>
          </a:bodyPr>
          <a:lstStyle/>
          <a:p>
            <a:r>
              <a:rPr lang="en-US" dirty="0"/>
              <a:t>Our goal with backpropagation is to update each of the weights in the network so that they cause the actual output to be closer the target output, thereby minimizing the error for each output neuron and the network as a whole.</a:t>
            </a:r>
          </a:p>
        </p:txBody>
      </p:sp>
      <p:sp>
        <p:nvSpPr>
          <p:cNvPr id="11" name="TextBox 10">
            <a:extLst>
              <a:ext uri="{FF2B5EF4-FFF2-40B4-BE49-F238E27FC236}">
                <a16:creationId xmlns:a16="http://schemas.microsoft.com/office/drawing/2014/main" id="{D30E8903-386C-548E-55D3-84BD5D99C00E}"/>
              </a:ext>
            </a:extLst>
          </p:cNvPr>
          <p:cNvSpPr txBox="1"/>
          <p:nvPr/>
        </p:nvSpPr>
        <p:spPr>
          <a:xfrm>
            <a:off x="467832" y="1542868"/>
            <a:ext cx="6097772" cy="369332"/>
          </a:xfrm>
          <a:prstGeom prst="rect">
            <a:avLst/>
          </a:prstGeom>
          <a:noFill/>
        </p:spPr>
        <p:txBody>
          <a:bodyPr wrap="square">
            <a:spAutoFit/>
          </a:bodyPr>
          <a:lstStyle/>
          <a:p>
            <a:r>
              <a:rPr lang="en-IN" b="1" dirty="0"/>
              <a:t>Output Layer</a:t>
            </a:r>
          </a:p>
        </p:txBody>
      </p:sp>
      <p:sp>
        <p:nvSpPr>
          <p:cNvPr id="12" name="Rectangle 1">
            <a:extLst>
              <a:ext uri="{FF2B5EF4-FFF2-40B4-BE49-F238E27FC236}">
                <a16:creationId xmlns:a16="http://schemas.microsoft.com/office/drawing/2014/main" id="{A89C4C6A-EB47-3E75-2E4F-DD3C811FED9C}"/>
              </a:ext>
            </a:extLst>
          </p:cNvPr>
          <p:cNvSpPr>
            <a:spLocks noChangeArrowheads="1"/>
          </p:cNvSpPr>
          <p:nvPr/>
        </p:nvSpPr>
        <p:spPr bwMode="auto">
          <a:xfrm>
            <a:off x="467832" y="2190350"/>
            <a:ext cx="578047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Consider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we want to know how much a change in       </a:t>
            </a: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affects the total error,    </a:t>
            </a: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0" name="Picture 2" descr="w_5">
            <a:extLst>
              <a:ext uri="{FF2B5EF4-FFF2-40B4-BE49-F238E27FC236}">
                <a16:creationId xmlns:a16="http://schemas.microsoft.com/office/drawing/2014/main" id="{B572DA67-356E-DBD3-B751-430E4256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163" y="2203191"/>
            <a:ext cx="583350" cy="3564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w_5">
            <a:extLst>
              <a:ext uri="{FF2B5EF4-FFF2-40B4-BE49-F238E27FC236}">
                <a16:creationId xmlns:a16="http://schemas.microsoft.com/office/drawing/2014/main" id="{999475B5-6C70-E422-AF5F-A4DE873FD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153" y="2190350"/>
            <a:ext cx="583349" cy="356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ac{\partial E_{total}}{\partial w_{5}}">
            <a:extLst>
              <a:ext uri="{FF2B5EF4-FFF2-40B4-BE49-F238E27FC236}">
                <a16:creationId xmlns:a16="http://schemas.microsoft.com/office/drawing/2014/main" id="{7E5F659C-84FE-F89E-2409-782533843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507" y="2017231"/>
            <a:ext cx="1049330" cy="6463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_5">
            <a:extLst>
              <a:ext uri="{FF2B5EF4-FFF2-40B4-BE49-F238E27FC236}">
                <a16:creationId xmlns:a16="http://schemas.microsoft.com/office/drawing/2014/main" id="{9F06CA3C-98CD-090E-942F-1F2FD9850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36525"/>
            <a:ext cx="17145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w_5">
            <a:extLst>
              <a:ext uri="{FF2B5EF4-FFF2-40B4-BE49-F238E27FC236}">
                <a16:creationId xmlns:a16="http://schemas.microsoft.com/office/drawing/2014/main" id="{AB6BD4DB-0552-8267-1399-85FEF6087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438" y="-136525"/>
            <a:ext cx="171450" cy="1047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84C1D67-E89A-EC47-F88B-A82676116439}"/>
              </a:ext>
            </a:extLst>
          </p:cNvPr>
          <p:cNvPicPr>
            <a:picLocks noChangeAspect="1"/>
          </p:cNvPicPr>
          <p:nvPr/>
        </p:nvPicPr>
        <p:blipFill>
          <a:blip r:embed="rId4"/>
          <a:stretch>
            <a:fillRect/>
          </a:stretch>
        </p:blipFill>
        <p:spPr>
          <a:xfrm>
            <a:off x="1786274" y="2791753"/>
            <a:ext cx="7004621" cy="1000661"/>
          </a:xfrm>
          <a:prstGeom prst="rect">
            <a:avLst/>
          </a:prstGeom>
        </p:spPr>
      </p:pic>
      <p:sp>
        <p:nvSpPr>
          <p:cNvPr id="17" name="TextBox 16">
            <a:extLst>
              <a:ext uri="{FF2B5EF4-FFF2-40B4-BE49-F238E27FC236}">
                <a16:creationId xmlns:a16="http://schemas.microsoft.com/office/drawing/2014/main" id="{E2FB52A2-97D4-58AC-3B98-F11AEFCF09CF}"/>
              </a:ext>
            </a:extLst>
          </p:cNvPr>
          <p:cNvSpPr txBox="1"/>
          <p:nvPr/>
        </p:nvSpPr>
        <p:spPr>
          <a:xfrm>
            <a:off x="1786274" y="3849437"/>
            <a:ext cx="9182185" cy="461665"/>
          </a:xfrm>
          <a:prstGeom prst="rect">
            <a:avLst/>
          </a:prstGeom>
          <a:noFill/>
        </p:spPr>
        <p:txBody>
          <a:bodyPr wrap="square">
            <a:spAutoFit/>
          </a:bodyPr>
          <a:lstStyle/>
          <a:p>
            <a:r>
              <a:rPr lang="en-US" sz="2400" dirty="0"/>
              <a:t>By applying the </a:t>
            </a:r>
            <a:r>
              <a:rPr lang="en-US" sz="2400" dirty="0">
                <a:hlinkClick r:id="rId5"/>
              </a:rPr>
              <a:t>chain rule</a:t>
            </a:r>
            <a:r>
              <a:rPr lang="en-US" sz="2400" dirty="0"/>
              <a:t> we know that:</a:t>
            </a:r>
            <a:endParaRPr lang="en-IN" sz="2400" dirty="0"/>
          </a:p>
        </p:txBody>
      </p:sp>
      <p:pic>
        <p:nvPicPr>
          <p:cNvPr id="20" name="Picture 19" descr="Shape, arrow&#10;&#10;Description automatically generated with medium confidence">
            <a:extLst>
              <a:ext uri="{FF2B5EF4-FFF2-40B4-BE49-F238E27FC236}">
                <a16:creationId xmlns:a16="http://schemas.microsoft.com/office/drawing/2014/main" id="{5717318A-90B9-7DFE-0FD7-E696957BB8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870" y="4510395"/>
            <a:ext cx="9587799" cy="1195681"/>
          </a:xfrm>
          <a:prstGeom prst="rect">
            <a:avLst/>
          </a:prstGeom>
        </p:spPr>
      </p:pic>
    </p:spTree>
    <p:extLst>
      <p:ext uri="{BB962C8B-B14F-4D97-AF65-F5344CB8AC3E}">
        <p14:creationId xmlns:p14="http://schemas.microsoft.com/office/powerpoint/2010/main" val="2021878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51" id="{3800566A-4EE8-4AB9-9D4C-140C2A921757}" vid="{AE3F6804-E101-4C2F-8111-03C4A7C0DD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Session5</Template>
  <TotalTime>206</TotalTime>
  <Words>1054</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Poppins</vt:lpstr>
      <vt:lpstr>Times New Roman</vt:lpstr>
      <vt:lpstr>Wingdings</vt:lpstr>
      <vt:lpstr>Gallery</vt:lpstr>
      <vt:lpstr>Back Propagation Learning Algorithm</vt:lpstr>
      <vt:lpstr>PowerPoint Presentation</vt:lpstr>
      <vt:lpstr>TOPICS TO BE COVERED</vt:lpstr>
      <vt:lpstr>What is Back propagation?</vt:lpstr>
      <vt:lpstr>PowerPoint Presentation</vt:lpstr>
      <vt:lpstr>How Backpropagation Works: Simple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Learning:</dc:title>
  <dc:creator>latha p</dc:creator>
  <cp:lastModifiedBy>Swathi Kailasam</cp:lastModifiedBy>
  <cp:revision>6</cp:revision>
  <dcterms:created xsi:type="dcterms:W3CDTF">2023-05-04T08:10:05Z</dcterms:created>
  <dcterms:modified xsi:type="dcterms:W3CDTF">2023-07-19T03:57:47Z</dcterms:modified>
</cp:coreProperties>
</file>