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handoutMasterIdLst>
    <p:handoutMasterId r:id="rId15"/>
  </p:handoutMasterIdLst>
  <p:sldIdLst>
    <p:sldId id="257" r:id="rId2"/>
    <p:sldId id="262" r:id="rId3"/>
    <p:sldId id="259" r:id="rId4"/>
    <p:sldId id="260" r:id="rId5"/>
    <p:sldId id="261" r:id="rId6"/>
    <p:sldId id="266" r:id="rId7"/>
    <p:sldId id="263" r:id="rId8"/>
    <p:sldId id="264" r:id="rId9"/>
    <p:sldId id="265"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25FB85-180C-E24A-9DD7-FB52126A7B6D}" v="10" dt="2024-07-05T08:45:28.7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K.Swathi" userId="S::dr.kswathi@kluniversity.in::ccdd9174-e0cd-4815-b0c6-8062f28da832" providerId="AD" clId="Web-{0325FB85-180C-E24A-9DD7-FB52126A7B6D}"/>
    <pc:docChg chg="modSld">
      <pc:chgData name="Dr.K.Swathi" userId="S::dr.kswathi@kluniversity.in::ccdd9174-e0cd-4815-b0c6-8062f28da832" providerId="AD" clId="Web-{0325FB85-180C-E24A-9DD7-FB52126A7B6D}" dt="2024-07-05T08:45:28.710" v="9" actId="1076"/>
      <pc:docMkLst>
        <pc:docMk/>
      </pc:docMkLst>
      <pc:sldChg chg="modSp">
        <pc:chgData name="Dr.K.Swathi" userId="S::dr.kswathi@kluniversity.in::ccdd9174-e0cd-4815-b0c6-8062f28da832" providerId="AD" clId="Web-{0325FB85-180C-E24A-9DD7-FB52126A7B6D}" dt="2024-07-05T08:40:14.150" v="8" actId="1076"/>
        <pc:sldMkLst>
          <pc:docMk/>
          <pc:sldMk cId="2068747910" sldId="261"/>
        </pc:sldMkLst>
        <pc:picChg chg="mod">
          <ac:chgData name="Dr.K.Swathi" userId="S::dr.kswathi@kluniversity.in::ccdd9174-e0cd-4815-b0c6-8062f28da832" providerId="AD" clId="Web-{0325FB85-180C-E24A-9DD7-FB52126A7B6D}" dt="2024-07-05T08:40:14.150" v="8" actId="1076"/>
          <ac:picMkLst>
            <pc:docMk/>
            <pc:sldMk cId="2068747910" sldId="261"/>
            <ac:picMk id="6" creationId="{00000000-0000-0000-0000-000000000000}"/>
          </ac:picMkLst>
        </pc:picChg>
      </pc:sldChg>
      <pc:sldChg chg="modSp">
        <pc:chgData name="Dr.K.Swathi" userId="S::dr.kswathi@kluniversity.in::ccdd9174-e0cd-4815-b0c6-8062f28da832" providerId="AD" clId="Web-{0325FB85-180C-E24A-9DD7-FB52126A7B6D}" dt="2024-07-05T08:45:28.710" v="9" actId="1076"/>
        <pc:sldMkLst>
          <pc:docMk/>
          <pc:sldMk cId="1602557721" sldId="269"/>
        </pc:sldMkLst>
        <pc:spChg chg="mod">
          <ac:chgData name="Dr.K.Swathi" userId="S::dr.kswathi@kluniversity.in::ccdd9174-e0cd-4815-b0c6-8062f28da832" providerId="AD" clId="Web-{0325FB85-180C-E24A-9DD7-FB52126A7B6D}" dt="2024-07-05T08:45:28.710" v="9" actId="1076"/>
          <ac:spMkLst>
            <pc:docMk/>
            <pc:sldMk cId="1602557721" sldId="269"/>
            <ac:spMk id="2" creationId="{00000000-0000-0000-0000-000000000000}"/>
          </ac:spMkLst>
        </pc:spChg>
      </pc:sldChg>
    </pc:docChg>
  </pc:docChgLst>
  <pc:docChgLst>
    <pc:chgData name="Dr.K.Swathi" userId="S::dr.kswathi@kluniversity.in::ccdd9174-e0cd-4815-b0c6-8062f28da832" providerId="AD" clId="Web-{6AD5470E-FC3F-853B-39D7-4576BF709293}"/>
    <pc:docChg chg="modSld">
      <pc:chgData name="Dr.K.Swathi" userId="S::dr.kswathi@kluniversity.in::ccdd9174-e0cd-4815-b0c6-8062f28da832" providerId="AD" clId="Web-{6AD5470E-FC3F-853B-39D7-4576BF709293}" dt="2024-07-03T06:37:30.789" v="24" actId="20577"/>
      <pc:docMkLst>
        <pc:docMk/>
      </pc:docMkLst>
      <pc:sldChg chg="modSp">
        <pc:chgData name="Dr.K.Swathi" userId="S::dr.kswathi@kluniversity.in::ccdd9174-e0cd-4815-b0c6-8062f28da832" providerId="AD" clId="Web-{6AD5470E-FC3F-853B-39D7-4576BF709293}" dt="2024-07-03T06:37:30.789" v="24" actId="20577"/>
        <pc:sldMkLst>
          <pc:docMk/>
          <pc:sldMk cId="2503091" sldId="256"/>
        </pc:sldMkLst>
        <pc:spChg chg="mod">
          <ac:chgData name="Dr.K.Swathi" userId="S::dr.kswathi@kluniversity.in::ccdd9174-e0cd-4815-b0c6-8062f28da832" providerId="AD" clId="Web-{6AD5470E-FC3F-853B-39D7-4576BF709293}" dt="2024-07-03T06:37:24.930" v="22" actId="20577"/>
          <ac:spMkLst>
            <pc:docMk/>
            <pc:sldMk cId="2503091" sldId="256"/>
            <ac:spMk id="7" creationId="{00000000-0000-0000-0000-000000000000}"/>
          </ac:spMkLst>
        </pc:spChg>
        <pc:spChg chg="mod">
          <ac:chgData name="Dr.K.Swathi" userId="S::dr.kswathi@kluniversity.in::ccdd9174-e0cd-4815-b0c6-8062f28da832" providerId="AD" clId="Web-{6AD5470E-FC3F-853B-39D7-4576BF709293}" dt="2024-07-03T06:37:30.789" v="24" actId="20577"/>
          <ac:spMkLst>
            <pc:docMk/>
            <pc:sldMk cId="2503091" sldId="256"/>
            <ac:spMk id="8" creationId="{2AA4B22D-392B-DF3F-B021-65F2138EAE6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19-11-2024</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19-11-2024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ltLang="en-US" b="1" dirty="0"/>
            </a:br>
            <a:r>
              <a:rPr lang="en-US" altLang="en-US" b="1" dirty="0"/>
              <a:t>SUPPORT VECTOR MACHINES</a:t>
            </a:r>
            <a:endParaRPr lang="en-US" dirty="0"/>
          </a:p>
        </p:txBody>
      </p:sp>
      <p:sp>
        <p:nvSpPr>
          <p:cNvPr id="3" name="Content Placeholder 2"/>
          <p:cNvSpPr>
            <a:spLocks noGrp="1"/>
          </p:cNvSpPr>
          <p:nvPr>
            <p:ph idx="1"/>
          </p:nvPr>
        </p:nvSpPr>
        <p:spPr>
          <a:xfrm>
            <a:off x="1451579" y="1881262"/>
            <a:ext cx="9603275" cy="4062338"/>
          </a:xfrm>
        </p:spPr>
        <p:txBody>
          <a:bodyPr>
            <a:noAutofit/>
          </a:bodyPr>
          <a:lstStyle/>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support vector machine </a:t>
            </a:r>
            <a:r>
              <a:rPr lang="en-US" dirty="0">
                <a:latin typeface="Times New Roman" panose="02020603050405020304" pitchFamily="18" charset="0"/>
                <a:cs typeface="Times New Roman" panose="02020603050405020304" pitchFamily="18" charset="0"/>
              </a:rPr>
              <a:t>or SVM framework is currently the most popular approach for “off-the-shelf” supervised learning in modern machine learning technique.</a:t>
            </a:r>
          </a:p>
          <a:p>
            <a:pPr algn="just"/>
            <a:r>
              <a:rPr lang="en-US" dirty="0">
                <a:latin typeface="Times New Roman" panose="02020603050405020304" pitchFamily="18" charset="0"/>
                <a:cs typeface="Times New Roman" panose="02020603050405020304" pitchFamily="18" charset="0"/>
              </a:rPr>
              <a:t>It was introduced by </a:t>
            </a:r>
            <a:r>
              <a:rPr lang="en-US" dirty="0" err="1">
                <a:latin typeface="Times New Roman" panose="02020603050405020304" pitchFamily="18" charset="0"/>
                <a:cs typeface="Times New Roman" panose="02020603050405020304" pitchFamily="18" charset="0"/>
              </a:rPr>
              <a:t>Vapnik</a:t>
            </a:r>
            <a:r>
              <a:rPr lang="en-US" dirty="0">
                <a:latin typeface="Times New Roman" panose="02020603050405020304" pitchFamily="18" charset="0"/>
                <a:cs typeface="Times New Roman" panose="02020603050405020304" pitchFamily="18" charset="0"/>
              </a:rPr>
              <a:t> in 1992 and has taken off radically since then, principally because it often provides very impressive classification performance on reasonably sized datasets.</a:t>
            </a:r>
            <a:endParaRPr lang="en-US" sz="1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Support Vector Machine is used for </a:t>
            </a:r>
            <a:r>
              <a:rPr lang="en-US" b="1" dirty="0">
                <a:latin typeface="Times New Roman" panose="02020603050405020304" pitchFamily="18" charset="0"/>
                <a:cs typeface="Times New Roman" panose="02020603050405020304" pitchFamily="18" charset="0"/>
              </a:rPr>
              <a:t>Classification as well as Regression</a:t>
            </a:r>
            <a:r>
              <a:rPr lang="en-US" dirty="0">
                <a:latin typeface="Times New Roman" panose="02020603050405020304" pitchFamily="18" charset="0"/>
                <a:cs typeface="Times New Roman" panose="02020603050405020304" pitchFamily="18" charset="0"/>
              </a:rPr>
              <a:t> problems. However, primarily, it is used for Classification problems in Machine Learning.</a:t>
            </a:r>
            <a:endParaRPr lang="en-US" sz="2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approach is fairly simple: we choose a kernel and then for given data, assemble the relevant quadratic problem and its constraints as matrices, and then pass them to the solver, which finds the </a:t>
            </a:r>
            <a:r>
              <a:rPr lang="en-US" b="1" dirty="0">
                <a:latin typeface="Times New Roman" panose="02020603050405020304" pitchFamily="18" charset="0"/>
                <a:cs typeface="Times New Roman" panose="02020603050405020304" pitchFamily="18" charset="0"/>
              </a:rPr>
              <a:t>decision boundary and necessary support vectors</a:t>
            </a:r>
            <a:r>
              <a:rPr lang="en-US" dirty="0">
                <a:latin typeface="Times New Roman" panose="02020603050405020304" pitchFamily="18" charset="0"/>
                <a:cs typeface="Times New Roman" panose="02020603050405020304" pitchFamily="18" charset="0"/>
              </a:rPr>
              <a:t> for us.</a:t>
            </a:r>
          </a:p>
        </p:txBody>
      </p:sp>
      <p:sp>
        <p:nvSpPr>
          <p:cNvPr id="4" name="Slide Number Placeholder 3"/>
          <p:cNvSpPr>
            <a:spLocks noGrp="1"/>
          </p:cNvSpPr>
          <p:nvPr>
            <p:ph type="sldNum" sz="quarter" idx="12"/>
          </p:nvPr>
        </p:nvSpPr>
        <p:spPr/>
        <p:txBody>
          <a:bodyPr/>
          <a:lstStyle/>
          <a:p>
            <a:fld id="{CBABCCC1-BF11-4F37-963E-1BCD5B23FD72}" type="slidenum">
              <a:rPr lang="en-IN" smtClean="0"/>
              <a:t>1</a:t>
            </a:fld>
            <a:endParaRPr lang="en-IN"/>
          </a:p>
        </p:txBody>
      </p:sp>
    </p:spTree>
    <p:extLst>
      <p:ext uri="{BB962C8B-B14F-4D97-AF65-F5344CB8AC3E}">
        <p14:creationId xmlns:p14="http://schemas.microsoft.com/office/powerpoint/2010/main" val="1568676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Multi-Class Classification</a:t>
            </a:r>
          </a:p>
        </p:txBody>
      </p:sp>
      <p:sp>
        <p:nvSpPr>
          <p:cNvPr id="3" name="Content Placeholder 2"/>
          <p:cNvSpPr>
            <a:spLocks noGrp="1"/>
          </p:cNvSpPr>
          <p:nvPr>
            <p:ph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The SVM only works for two classes. This might seem like a major problem, but with a little thought it is possible to find ways around the problem. </a:t>
            </a:r>
          </a:p>
          <a:p>
            <a:pPr algn="just"/>
            <a:r>
              <a:rPr lang="en-US" dirty="0">
                <a:latin typeface="Times New Roman" panose="02020603050405020304" pitchFamily="18" charset="0"/>
                <a:cs typeface="Times New Roman" panose="02020603050405020304" pitchFamily="18" charset="0"/>
              </a:rPr>
              <a:t>For the problem of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-class classification, you train an SVM that learns to classify class one from all other classes, then another that classifies class two from all the others. So for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-classes, we have </a:t>
            </a:r>
            <a:r>
              <a:rPr lang="en-US" i="1" dirty="0">
                <a:latin typeface="Times New Roman" panose="02020603050405020304" pitchFamily="18" charset="0"/>
                <a:cs typeface="Times New Roman" panose="02020603050405020304" pitchFamily="18" charset="0"/>
              </a:rPr>
              <a:t>N </a:t>
            </a:r>
            <a:r>
              <a:rPr lang="en-US" dirty="0">
                <a:latin typeface="Times New Roman" panose="02020603050405020304" pitchFamily="18" charset="0"/>
                <a:cs typeface="Times New Roman" panose="02020603050405020304" pitchFamily="18" charset="0"/>
              </a:rPr>
              <a:t>SVMs. </a:t>
            </a:r>
          </a:p>
          <a:p>
            <a:pPr algn="just"/>
            <a:r>
              <a:rPr lang="en-US" dirty="0">
                <a:latin typeface="Times New Roman" panose="02020603050405020304" pitchFamily="18" charset="0"/>
                <a:cs typeface="Times New Roman" panose="02020603050405020304" pitchFamily="18" charset="0"/>
              </a:rPr>
              <a:t>This still leaves one problem: how do we decide which of these SVMs is the one that </a:t>
            </a:r>
            <a:r>
              <a:rPr lang="en-US" dirty="0" err="1">
                <a:latin typeface="Times New Roman" panose="02020603050405020304" pitchFamily="18" charset="0"/>
                <a:cs typeface="Times New Roman" panose="02020603050405020304" pitchFamily="18" charset="0"/>
              </a:rPr>
              <a:t>recognises</a:t>
            </a:r>
            <a:r>
              <a:rPr lang="en-US" dirty="0">
                <a:latin typeface="Times New Roman" panose="02020603050405020304" pitchFamily="18" charset="0"/>
                <a:cs typeface="Times New Roman" panose="02020603050405020304" pitchFamily="18" charset="0"/>
              </a:rPr>
              <a:t> the particular input? </a:t>
            </a:r>
          </a:p>
          <a:p>
            <a:pPr algn="just"/>
            <a:r>
              <a:rPr lang="en-US" dirty="0">
                <a:latin typeface="Times New Roman" panose="02020603050405020304" pitchFamily="18" charset="0"/>
                <a:cs typeface="Times New Roman" panose="02020603050405020304" pitchFamily="18" charset="0"/>
              </a:rPr>
              <a:t>The answer is just to choose the one that makes the strongest prediction, that is, the one where the basis vector input point is the furthest into the positive class region. It might not be clear how to work out which is the strongest prediction.</a:t>
            </a:r>
          </a:p>
        </p:txBody>
      </p:sp>
      <p:sp>
        <p:nvSpPr>
          <p:cNvPr id="4" name="Slide Number Placeholder 3"/>
          <p:cNvSpPr>
            <a:spLocks noGrp="1"/>
          </p:cNvSpPr>
          <p:nvPr>
            <p:ph type="sldNum" sz="quarter" idx="12"/>
          </p:nvPr>
        </p:nvSpPr>
        <p:spPr/>
        <p:txBody>
          <a:bodyPr/>
          <a:lstStyle/>
          <a:p>
            <a:fld id="{CBABCCC1-BF11-4F37-963E-1BCD5B23FD72}" type="slidenum">
              <a:rPr lang="en-IN" smtClean="0"/>
              <a:t>10</a:t>
            </a:fld>
            <a:endParaRPr lang="en-IN"/>
          </a:p>
        </p:txBody>
      </p:sp>
    </p:spTree>
    <p:extLst>
      <p:ext uri="{BB962C8B-B14F-4D97-AF65-F5344CB8AC3E}">
        <p14:creationId xmlns:p14="http://schemas.microsoft.com/office/powerpoint/2010/main" val="3621081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SVM Regression</a:t>
            </a:r>
            <a:br>
              <a:rPr lang="en-US" dirty="0"/>
            </a:br>
            <a:endParaRPr lang="en-US" dirty="0"/>
          </a:p>
        </p:txBody>
      </p:sp>
      <p:sp>
        <p:nvSpPr>
          <p:cNvPr id="3" name="Content Placeholder 2"/>
          <p:cNvSpPr>
            <a:spLocks noGrp="1"/>
          </p:cNvSpPr>
          <p:nvPr>
            <p:ph idx="1"/>
          </p:nvPr>
        </p:nvSpPr>
        <p:spPr>
          <a:xfrm>
            <a:off x="1451579" y="2015732"/>
            <a:ext cx="10166680" cy="3806844"/>
          </a:xfrm>
        </p:spPr>
        <p:txBody>
          <a:bodyPr>
            <a:noAutofit/>
          </a:bodyPr>
          <a:lstStyle/>
          <a:p>
            <a:pPr algn="just"/>
            <a:r>
              <a:rPr lang="en-US" dirty="0">
                <a:latin typeface="Times New Roman" panose="02020603050405020304" pitchFamily="18" charset="0"/>
                <a:cs typeface="Times New Roman" panose="02020603050405020304" pitchFamily="18" charset="0"/>
              </a:rPr>
              <a:t>Perhaps rather surprisingly, it is also possible to use the SVM for regression. The key is to take the usual least-squares error function (with the </a:t>
            </a:r>
            <a:r>
              <a:rPr lang="en-US" dirty="0" err="1">
                <a:latin typeface="Times New Roman" panose="02020603050405020304" pitchFamily="18" charset="0"/>
                <a:cs typeface="Times New Roman" panose="02020603050405020304" pitchFamily="18" charset="0"/>
              </a:rPr>
              <a:t>regulariser</a:t>
            </a:r>
            <a:r>
              <a:rPr lang="en-US" dirty="0">
                <a:latin typeface="Times New Roman" panose="02020603050405020304" pitchFamily="18" charset="0"/>
                <a:cs typeface="Times New Roman" panose="02020603050405020304" pitchFamily="18" charset="0"/>
              </a:rPr>
              <a:t> that keeps the norm of the weights small):</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and transform it using what is known as an </a:t>
            </a:r>
            <a:r>
              <a:rPr lang="en-US" b="1" dirty="0">
                <a:latin typeface="Times New Roman" panose="02020603050405020304" pitchFamily="18" charset="0"/>
                <a:cs typeface="Times New Roman" panose="02020603050405020304" pitchFamily="18" charset="0"/>
                <a:sym typeface="Symbol" panose="05050102010706020507" pitchFamily="18" charset="2"/>
              </a:rPr>
              <a:t></a:t>
            </a:r>
            <a:r>
              <a:rPr lang="en-US" b="1" dirty="0">
                <a:latin typeface="Times New Roman" panose="02020603050405020304" pitchFamily="18" charset="0"/>
                <a:cs typeface="Times New Roman" panose="02020603050405020304" pitchFamily="18" charset="0"/>
              </a:rPr>
              <a:t>-insensitive error function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E</a:t>
            </a:r>
            <a:r>
              <a:rPr lang="en-US" i="1" dirty="0">
                <a:latin typeface="Times New Roman" panose="02020603050405020304" pitchFamily="18" charset="0"/>
                <a:cs typeface="Times New Roman" panose="02020603050405020304" pitchFamily="18" charset="0"/>
                <a:sym typeface="Symbol" panose="05050102010706020507" pitchFamily="18" charset="2"/>
              </a:rPr>
              <a: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that gives 0 if the difference between the target and output is less than </a:t>
            </a:r>
            <a:r>
              <a:rPr lang="en-US" i="1" dirty="0">
                <a:latin typeface="Times New Roman" panose="02020603050405020304" pitchFamily="18" charset="0"/>
                <a:cs typeface="Times New Roman" panose="02020603050405020304" pitchFamily="18" charset="0"/>
                <a:sym typeface="Symbol" panose="05050102010706020507" pitchFamily="18" charset="2"/>
              </a:rPr>
              <a: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subtracts </a:t>
            </a:r>
            <a:r>
              <a:rPr lang="en-US" i="1" dirty="0">
                <a:latin typeface="Times New Roman" panose="02020603050405020304" pitchFamily="18" charset="0"/>
                <a:cs typeface="Times New Roman" panose="02020603050405020304" pitchFamily="18" charset="0"/>
                <a:sym typeface="Symbol" panose="05050102010706020507" pitchFamily="18" charset="2"/>
              </a:rPr>
              <a: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any other case for consistency). The reason for this is that we still want a small number of support vectors, so we are only interested in the points that are not well predicted.</a:t>
            </a:r>
          </a:p>
        </p:txBody>
      </p:sp>
      <p:sp>
        <p:nvSpPr>
          <p:cNvPr id="4" name="Slide Number Placeholder 3"/>
          <p:cNvSpPr>
            <a:spLocks noGrp="1"/>
          </p:cNvSpPr>
          <p:nvPr>
            <p:ph type="sldNum" sz="quarter" idx="12"/>
          </p:nvPr>
        </p:nvSpPr>
        <p:spPr/>
        <p:txBody>
          <a:bodyPr/>
          <a:lstStyle/>
          <a:p>
            <a:fld id="{CBABCCC1-BF11-4F37-963E-1BCD5B23FD72}" type="slidenum">
              <a:rPr lang="en-IN" smtClean="0"/>
              <a:t>11</a:t>
            </a:fld>
            <a:endParaRPr lang="en-IN"/>
          </a:p>
        </p:txBody>
      </p:sp>
      <p:pic>
        <p:nvPicPr>
          <p:cNvPr id="5" name="Picture 4"/>
          <p:cNvPicPr>
            <a:picLocks noChangeAspect="1"/>
          </p:cNvPicPr>
          <p:nvPr/>
        </p:nvPicPr>
        <p:blipFill>
          <a:blip r:embed="rId2"/>
          <a:stretch>
            <a:fillRect/>
          </a:stretch>
        </p:blipFill>
        <p:spPr>
          <a:xfrm>
            <a:off x="4990070" y="2985246"/>
            <a:ext cx="3599514" cy="965387"/>
          </a:xfrm>
          <a:prstGeom prst="rect">
            <a:avLst/>
          </a:prstGeom>
        </p:spPr>
      </p:pic>
    </p:spTree>
    <p:extLst>
      <p:ext uri="{BB962C8B-B14F-4D97-AF65-F5344CB8AC3E}">
        <p14:creationId xmlns:p14="http://schemas.microsoft.com/office/powerpoint/2010/main" val="3094960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25114"/>
            <a:ext cx="9603275" cy="1049235"/>
          </a:xfrm>
        </p:spPr>
        <p:txBody>
          <a:bodyPr>
            <a:normAutofit/>
          </a:bodyPr>
          <a:lstStyle/>
          <a:p>
            <a:pPr algn="ctr"/>
            <a:r>
              <a:rPr lang="en-US" sz="2800" dirty="0"/>
              <a:t>The </a:t>
            </a:r>
            <a:r>
              <a:rPr lang="en-US" sz="2800" dirty="0">
                <a:sym typeface="Symbol" panose="05050102010706020507" pitchFamily="18" charset="2"/>
              </a:rPr>
              <a:t></a:t>
            </a:r>
            <a:r>
              <a:rPr lang="en-US" sz="2800" dirty="0"/>
              <a:t>-insensitive error function is zero for any error below </a:t>
            </a:r>
            <a:r>
              <a:rPr lang="en-US" sz="2800" dirty="0">
                <a:sym typeface="Symbol" panose="05050102010706020507" pitchFamily="18" charset="2"/>
              </a:rPr>
              <a:t></a:t>
            </a:r>
            <a:endParaRPr lang="en-US" sz="2800" dirty="0"/>
          </a:p>
        </p:txBody>
      </p:sp>
      <p:sp>
        <p:nvSpPr>
          <p:cNvPr id="4" name="Slide Number Placeholder 3"/>
          <p:cNvSpPr>
            <a:spLocks noGrp="1"/>
          </p:cNvSpPr>
          <p:nvPr>
            <p:ph type="sldNum" sz="quarter" idx="12"/>
          </p:nvPr>
        </p:nvSpPr>
        <p:spPr/>
        <p:txBody>
          <a:bodyPr/>
          <a:lstStyle/>
          <a:p>
            <a:fld id="{CBABCCC1-BF11-4F37-963E-1BCD5B23FD72}" type="slidenum">
              <a:rPr lang="en-IN" smtClean="0"/>
              <a:t>12</a:t>
            </a:fld>
            <a:endParaRPr lang="en-IN"/>
          </a:p>
        </p:txBody>
      </p:sp>
      <p:pic>
        <p:nvPicPr>
          <p:cNvPr id="5" name="Picture 4"/>
          <p:cNvPicPr>
            <a:picLocks noChangeAspect="1"/>
          </p:cNvPicPr>
          <p:nvPr/>
        </p:nvPicPr>
        <p:blipFill>
          <a:blip r:embed="rId2"/>
          <a:stretch>
            <a:fillRect/>
          </a:stretch>
        </p:blipFill>
        <p:spPr>
          <a:xfrm>
            <a:off x="3382215" y="1948510"/>
            <a:ext cx="4847385" cy="4086508"/>
          </a:xfrm>
          <a:prstGeom prst="rect">
            <a:avLst/>
          </a:prstGeom>
        </p:spPr>
      </p:pic>
    </p:spTree>
    <p:extLst>
      <p:ext uri="{BB962C8B-B14F-4D97-AF65-F5344CB8AC3E}">
        <p14:creationId xmlns:p14="http://schemas.microsoft.com/office/powerpoint/2010/main" val="1602557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cap="none" dirty="0"/>
              <a:t>ont</a:t>
            </a:r>
            <a:r>
              <a:rPr lang="en-US" dirty="0"/>
              <a:t>.,</a:t>
            </a:r>
          </a:p>
        </p:txBody>
      </p:sp>
      <p:sp>
        <p:nvSpPr>
          <p:cNvPr id="3" name="Content Placeholder 2"/>
          <p:cNvSpPr>
            <a:spLocks noGrp="1"/>
          </p:cNvSpPr>
          <p:nvPr>
            <p:ph idx="1"/>
          </p:nvPr>
        </p:nvSpPr>
        <p:spPr>
          <a:xfrm>
            <a:off x="1451579" y="2015732"/>
            <a:ext cx="9603275" cy="3860633"/>
          </a:xfrm>
        </p:spPr>
        <p:txBody>
          <a:bodyPr>
            <a:normAutofit/>
          </a:bodyPr>
          <a:lstStyle/>
          <a:p>
            <a:pPr algn="just"/>
            <a:r>
              <a:rPr lang="en-US" dirty="0">
                <a:latin typeface="Times New Roman" panose="02020603050405020304" pitchFamily="18" charset="0"/>
                <a:cs typeface="Times New Roman" panose="02020603050405020304" pitchFamily="18" charset="0"/>
              </a:rPr>
              <a:t>The goal of the SVM algorithm is to create the </a:t>
            </a:r>
            <a:r>
              <a:rPr lang="en-US" b="1" dirty="0">
                <a:latin typeface="Times New Roman" panose="02020603050405020304" pitchFamily="18" charset="0"/>
                <a:cs typeface="Times New Roman" panose="02020603050405020304" pitchFamily="18" charset="0"/>
              </a:rPr>
              <a:t>best line</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decision boundary</a:t>
            </a:r>
            <a:r>
              <a:rPr lang="en-US" dirty="0">
                <a:latin typeface="Times New Roman" panose="02020603050405020304" pitchFamily="18" charset="0"/>
                <a:cs typeface="Times New Roman" panose="02020603050405020304" pitchFamily="18" charset="0"/>
              </a:rPr>
              <a:t> that can be segregate n-dimensional space into classes. </a:t>
            </a:r>
          </a:p>
          <a:p>
            <a:pPr algn="just"/>
            <a:r>
              <a:rPr lang="en-US" dirty="0">
                <a:latin typeface="Times New Roman" panose="02020603050405020304" pitchFamily="18" charset="0"/>
                <a:cs typeface="Times New Roman" panose="02020603050405020304" pitchFamily="18" charset="0"/>
              </a:rPr>
              <a:t>So that we can easily </a:t>
            </a:r>
            <a:r>
              <a:rPr lang="en-US" b="1" dirty="0">
                <a:latin typeface="Times New Roman" panose="02020603050405020304" pitchFamily="18" charset="0"/>
                <a:cs typeface="Times New Roman" panose="02020603050405020304" pitchFamily="18" charset="0"/>
              </a:rPr>
              <a:t>put the new data point in the correct category </a:t>
            </a:r>
            <a:r>
              <a:rPr lang="en-US" dirty="0">
                <a:latin typeface="Times New Roman" panose="02020603050405020304" pitchFamily="18" charset="0"/>
                <a:cs typeface="Times New Roman" panose="02020603050405020304" pitchFamily="18" charset="0"/>
              </a:rPr>
              <a:t>in the future. This best decision boundary is called </a:t>
            </a:r>
            <a:r>
              <a:rPr lang="en-US" b="1" dirty="0">
                <a:latin typeface="Times New Roman" panose="02020603050405020304" pitchFamily="18" charset="0"/>
                <a:cs typeface="Times New Roman" panose="02020603050405020304" pitchFamily="18" charset="0"/>
              </a:rPr>
              <a:t>a hyperplane.</a:t>
            </a:r>
          </a:p>
          <a:p>
            <a:pPr algn="just"/>
            <a:r>
              <a:rPr lang="en-US" dirty="0">
                <a:latin typeface="Times New Roman" panose="02020603050405020304" pitchFamily="18" charset="0"/>
                <a:cs typeface="Times New Roman" panose="02020603050405020304" pitchFamily="18" charset="0"/>
              </a:rPr>
              <a:t>SVM chooses the extreme points/vectors that help in creating the hyperplane. </a:t>
            </a:r>
            <a:r>
              <a:rPr lang="en-US" b="1" dirty="0">
                <a:solidFill>
                  <a:srgbClr val="FF0000"/>
                </a:solidFill>
                <a:latin typeface="Times New Roman" panose="02020603050405020304" pitchFamily="18" charset="0"/>
                <a:cs typeface="Times New Roman" panose="02020603050405020304" pitchFamily="18" charset="0"/>
              </a:rPr>
              <a:t>These extreme cases are called as support vectors</a:t>
            </a:r>
            <a:r>
              <a:rPr lang="en-US" dirty="0">
                <a:latin typeface="Times New Roman" panose="02020603050405020304" pitchFamily="18" charset="0"/>
                <a:cs typeface="Times New Roman" panose="02020603050405020304" pitchFamily="18" charset="0"/>
              </a:rPr>
              <a:t>, and hence algorithm is termed as Support Vector Machine. </a:t>
            </a:r>
          </a:p>
          <a:p>
            <a:pPr algn="just"/>
            <a:r>
              <a:rPr lang="en-US" dirty="0">
                <a:latin typeface="Times New Roman" panose="02020603050405020304" pitchFamily="18" charset="0"/>
                <a:cs typeface="Times New Roman" panose="02020603050405020304" pitchFamily="18" charset="0"/>
              </a:rPr>
              <a:t>If you don’t have any specialized prior knowledge about a domain, then the SVM is an excellent method to try first. </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p>
        </p:txBody>
      </p:sp>
      <p:sp>
        <p:nvSpPr>
          <p:cNvPr id="4" name="Slide Number Placeholder 3"/>
          <p:cNvSpPr>
            <a:spLocks noGrp="1"/>
          </p:cNvSpPr>
          <p:nvPr>
            <p:ph type="sldNum" sz="quarter" idx="12"/>
          </p:nvPr>
        </p:nvSpPr>
        <p:spPr/>
        <p:txBody>
          <a:bodyPr/>
          <a:lstStyle/>
          <a:p>
            <a:fld id="{CBABCCC1-BF11-4F37-963E-1BCD5B23FD72}" type="slidenum">
              <a:rPr lang="en-IN" smtClean="0"/>
              <a:t>2</a:t>
            </a:fld>
            <a:endParaRPr lang="en-IN"/>
          </a:p>
        </p:txBody>
      </p:sp>
    </p:spTree>
    <p:extLst>
      <p:ext uri="{BB962C8B-B14F-4D97-AF65-F5344CB8AC3E}">
        <p14:creationId xmlns:p14="http://schemas.microsoft.com/office/powerpoint/2010/main" val="1149716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Properties of SVM</a:t>
            </a:r>
          </a:p>
        </p:txBody>
      </p:sp>
      <p:sp>
        <p:nvSpPr>
          <p:cNvPr id="3" name="Content Placeholder 2"/>
          <p:cNvSpPr>
            <a:spLocks noGrp="1"/>
          </p:cNvSpPr>
          <p:nvPr>
            <p:ph idx="1"/>
          </p:nvPr>
        </p:nvSpPr>
        <p:spPr>
          <a:xfrm>
            <a:off x="1451579" y="2015732"/>
            <a:ext cx="9603275" cy="4008550"/>
          </a:xfrm>
        </p:spPr>
        <p:txBody>
          <a:bodyPr>
            <a:noAutofit/>
          </a:bodyPr>
          <a:lstStyle/>
          <a:p>
            <a:r>
              <a:rPr lang="en-US" dirty="0">
                <a:latin typeface="Times New Roman" panose="02020603050405020304" pitchFamily="18" charset="0"/>
                <a:cs typeface="Times New Roman" panose="02020603050405020304" pitchFamily="18" charset="0"/>
              </a:rPr>
              <a:t>There are three properties that make SVMs attractive:</a:t>
            </a:r>
          </a:p>
          <a:p>
            <a:pPr lvl="1"/>
            <a:r>
              <a:rPr lang="en-US" sz="2000" dirty="0">
                <a:latin typeface="Times New Roman" panose="02020603050405020304" pitchFamily="18" charset="0"/>
                <a:cs typeface="Times New Roman" panose="02020603050405020304" pitchFamily="18" charset="0"/>
              </a:rPr>
              <a:t>SVMs construct a </a:t>
            </a:r>
            <a:r>
              <a:rPr lang="en-US" sz="2000" b="1" dirty="0">
                <a:latin typeface="Times New Roman" panose="02020603050405020304" pitchFamily="18" charset="0"/>
                <a:cs typeface="Times New Roman" panose="02020603050405020304" pitchFamily="18" charset="0"/>
              </a:rPr>
              <a:t>maximum margin separator.</a:t>
            </a:r>
          </a:p>
          <a:p>
            <a:pPr lvl="1"/>
            <a:endParaRPr lang="en-US" sz="2000" b="1"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SVMs create a </a:t>
            </a:r>
            <a:r>
              <a:rPr lang="en-US" sz="2000" b="1" dirty="0">
                <a:latin typeface="Times New Roman" panose="02020603050405020304" pitchFamily="18" charset="0"/>
                <a:cs typeface="Times New Roman" panose="02020603050405020304" pitchFamily="18" charset="0"/>
              </a:rPr>
              <a:t>linear separating hyperplane</a:t>
            </a:r>
            <a:r>
              <a:rPr lang="en-US" sz="2000" dirty="0">
                <a:latin typeface="Times New Roman" panose="02020603050405020304" pitchFamily="18" charset="0"/>
                <a:cs typeface="Times New Roman" panose="02020603050405020304" pitchFamily="18" charset="0"/>
              </a:rPr>
              <a:t>, but they have the ability to embed the data into a higher-dimensional space.</a:t>
            </a:r>
          </a:p>
          <a:p>
            <a:pPr lvl="1"/>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SVMs are a </a:t>
            </a:r>
            <a:r>
              <a:rPr lang="en-US" sz="2000" b="1" dirty="0">
                <a:latin typeface="Times New Roman" panose="02020603050405020304" pitchFamily="18" charset="0"/>
                <a:cs typeface="Times New Roman" panose="02020603050405020304" pitchFamily="18" charset="0"/>
              </a:rPr>
              <a:t>nonparametric method</a:t>
            </a:r>
            <a:r>
              <a:rPr lang="en-US" sz="2000" dirty="0">
                <a:latin typeface="Times New Roman" panose="02020603050405020304" pitchFamily="18" charset="0"/>
                <a:cs typeface="Times New Roman" panose="02020603050405020304" pitchFamily="18" charset="0"/>
              </a:rPr>
              <a:t>—they retain training examples and potentially need to store them all., using the so-called </a:t>
            </a:r>
            <a:r>
              <a:rPr lang="en-US" sz="2000" b="1" dirty="0">
                <a:latin typeface="Times New Roman" panose="02020603050405020304" pitchFamily="18" charset="0"/>
                <a:cs typeface="Times New Roman" panose="02020603050405020304" pitchFamily="18" charset="0"/>
              </a:rPr>
              <a:t>kernel trick</a:t>
            </a:r>
            <a:r>
              <a:rPr lang="en-US" sz="2000"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t>3</a:t>
            </a:fld>
            <a:endParaRPr lang="en-IN"/>
          </a:p>
        </p:txBody>
      </p:sp>
    </p:spTree>
    <p:extLst>
      <p:ext uri="{BB962C8B-B14F-4D97-AF65-F5344CB8AC3E}">
        <p14:creationId xmlns:p14="http://schemas.microsoft.com/office/powerpoint/2010/main" val="1951818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cap="none" dirty="0"/>
              <a:t>ont</a:t>
            </a:r>
            <a:r>
              <a:rPr lang="en-US" dirty="0"/>
              <a:t>.,</a:t>
            </a:r>
          </a:p>
        </p:txBody>
      </p:sp>
      <p:sp>
        <p:nvSpPr>
          <p:cNvPr id="3" name="Content Placeholder 2"/>
          <p:cNvSpPr>
            <a:spLocks noGrp="1"/>
          </p:cNvSpPr>
          <p:nvPr>
            <p:ph idx="1"/>
          </p:nvPr>
        </p:nvSpPr>
        <p:spPr>
          <a:xfrm>
            <a:off x="1451579" y="1908156"/>
            <a:ext cx="9603275" cy="4156468"/>
          </a:xfrm>
        </p:spPr>
        <p:txBody>
          <a:bodyPr>
            <a:noAutofit/>
          </a:bodyPr>
          <a:lstStyle/>
          <a:p>
            <a:r>
              <a:rPr lang="en-US" b="1" dirty="0">
                <a:latin typeface="Times New Roman" panose="02020603050405020304" pitchFamily="18" charset="0"/>
                <a:cs typeface="Times New Roman" panose="02020603050405020304" pitchFamily="18" charset="0"/>
              </a:rPr>
              <a:t>Note: </a:t>
            </a: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nonparametric model </a:t>
            </a:r>
            <a:r>
              <a:rPr lang="en-US" dirty="0">
                <a:latin typeface="Times New Roman" panose="02020603050405020304" pitchFamily="18" charset="0"/>
                <a:cs typeface="Times New Roman" panose="02020603050405020304" pitchFamily="18" charset="0"/>
              </a:rPr>
              <a:t>is one that cannot be characterized by a bounded set of parameters.</a:t>
            </a:r>
          </a:p>
          <a:p>
            <a:pPr algn="just"/>
            <a:r>
              <a:rPr lang="en-US" b="1" dirty="0">
                <a:latin typeface="Times New Roman" panose="02020603050405020304" pitchFamily="18" charset="0"/>
                <a:cs typeface="Times New Roman" panose="02020603050405020304" pitchFamily="18" charset="0"/>
              </a:rPr>
              <a:t>For example</a:t>
            </a:r>
            <a:r>
              <a:rPr lang="en-US" dirty="0">
                <a:latin typeface="Times New Roman" panose="02020603050405020304" pitchFamily="18" charset="0"/>
                <a:cs typeface="Times New Roman" panose="02020603050405020304" pitchFamily="18" charset="0"/>
              </a:rPr>
              <a:t>, suppose that each hypothesis we generate simply retains within itself all of the training examples and uses all of them to predict the next example. </a:t>
            </a:r>
          </a:p>
          <a:p>
            <a:pPr algn="just"/>
            <a:r>
              <a:rPr lang="en-US" dirty="0">
                <a:latin typeface="Times New Roman" panose="02020603050405020304" pitchFamily="18" charset="0"/>
                <a:cs typeface="Times New Roman" panose="02020603050405020304" pitchFamily="18" charset="0"/>
              </a:rPr>
              <a:t>Such a hypothesis family would be nonparametric because the effective number of parameters is unbounded it grows with the number of examples.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You could say that SVMs are successful because of one key insight and one neat trick.</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t>4</a:t>
            </a:fld>
            <a:endParaRPr lang="en-IN"/>
          </a:p>
        </p:txBody>
      </p:sp>
    </p:spTree>
    <p:extLst>
      <p:ext uri="{BB962C8B-B14F-4D97-AF65-F5344CB8AC3E}">
        <p14:creationId xmlns:p14="http://schemas.microsoft.com/office/powerpoint/2010/main" val="3148800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97541"/>
            <a:ext cx="9603275" cy="1356213"/>
          </a:xfrm>
        </p:spPr>
        <p:txBody>
          <a:bodyPr>
            <a:normAutofit fontScale="90000"/>
          </a:bodyPr>
          <a:lstStyle/>
          <a:p>
            <a:pPr algn="ctr"/>
            <a:br>
              <a:rPr lang="en-US" cap="none" dirty="0"/>
            </a:br>
            <a:r>
              <a:rPr lang="en-US" cap="none" dirty="0">
                <a:latin typeface="Times New Roman" panose="02020603050405020304" pitchFamily="18" charset="0"/>
                <a:cs typeface="Times New Roman" panose="02020603050405020304" pitchFamily="18" charset="0"/>
              </a:rPr>
              <a:t>Two Different Categories That Are Classified Using A Decision Boundary Or Hyperplane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CBABCCC1-BF11-4F37-963E-1BCD5B23FD72}" type="slidenum">
              <a:rPr lang="en-IN" smtClean="0"/>
              <a:t>5</a:t>
            </a:fld>
            <a:endParaRPr lang="en-IN"/>
          </a:p>
        </p:txBody>
      </p:sp>
      <p:pic>
        <p:nvPicPr>
          <p:cNvPr id="6" name="Picture 5"/>
          <p:cNvPicPr>
            <a:picLocks noChangeAspect="1"/>
          </p:cNvPicPr>
          <p:nvPr/>
        </p:nvPicPr>
        <p:blipFill>
          <a:blip r:embed="rId2"/>
          <a:stretch>
            <a:fillRect/>
          </a:stretch>
        </p:blipFill>
        <p:spPr>
          <a:xfrm>
            <a:off x="1089068" y="2225919"/>
            <a:ext cx="9972675" cy="4317833"/>
          </a:xfrm>
          <a:prstGeom prst="rect">
            <a:avLst/>
          </a:prstGeom>
        </p:spPr>
      </p:pic>
    </p:spTree>
    <p:extLst>
      <p:ext uri="{BB962C8B-B14F-4D97-AF65-F5344CB8AC3E}">
        <p14:creationId xmlns:p14="http://schemas.microsoft.com/office/powerpoint/2010/main" val="2068747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CBABCCC1-BF11-4F37-963E-1BCD5B23FD72}" type="slidenum">
              <a:rPr lang="en-IN" smtClean="0"/>
              <a:t>6</a:t>
            </a:fld>
            <a:endParaRPr lang="en-IN"/>
          </a:p>
        </p:txBody>
      </p:sp>
      <p:pic>
        <p:nvPicPr>
          <p:cNvPr id="6" name="Picture 5"/>
          <p:cNvPicPr>
            <a:picLocks noChangeAspect="1"/>
          </p:cNvPicPr>
          <p:nvPr/>
        </p:nvPicPr>
        <p:blipFill>
          <a:blip r:embed="rId2"/>
          <a:stretch>
            <a:fillRect/>
          </a:stretch>
        </p:blipFill>
        <p:spPr>
          <a:xfrm>
            <a:off x="952499" y="1853754"/>
            <a:ext cx="10287000" cy="4278105"/>
          </a:xfrm>
          <a:prstGeom prst="rect">
            <a:avLst/>
          </a:prstGeom>
        </p:spPr>
      </p:pic>
    </p:spTree>
    <p:extLst>
      <p:ext uri="{BB962C8B-B14F-4D97-AF65-F5344CB8AC3E}">
        <p14:creationId xmlns:p14="http://schemas.microsoft.com/office/powerpoint/2010/main" val="58841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sz="2800" b="1" dirty="0"/>
              <a:t>The Support Vector Machine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800" b="1" dirty="0" err="1"/>
                  <a:t>Initialisation</a:t>
                </a:r>
                <a:endParaRPr lang="en-US" sz="2800" b="1" dirty="0"/>
              </a:p>
              <a:p>
                <a:r>
                  <a:rPr lang="en-US" dirty="0"/>
                  <a:t>For the specified kernel, and kernel parameters, compute the kernel of distances between the </a:t>
                </a:r>
                <a:r>
                  <a:rPr lang="en-US" dirty="0" err="1"/>
                  <a:t>datapoints</a:t>
                </a:r>
                <a:endParaRPr lang="en-US" dirty="0"/>
              </a:p>
              <a:p>
                <a:pPr lvl="1"/>
                <a:r>
                  <a:rPr lang="en-US" sz="2000" dirty="0"/>
                  <a:t>The main work here is the computation </a:t>
                </a:r>
                <a:r>
                  <a:rPr lang="en-US" sz="2400" b="1" dirty="0"/>
                  <a:t>K </a:t>
                </a:r>
                <a:r>
                  <a:rPr lang="en-US" sz="2400" dirty="0"/>
                  <a:t>= </a:t>
                </a:r>
                <a:r>
                  <a:rPr lang="en-US" sz="2400" b="1" dirty="0"/>
                  <a:t>XX</a:t>
                </a:r>
                <a:r>
                  <a:rPr lang="en-US" sz="2400" i="1" baseline="30000" dirty="0"/>
                  <a:t>T</a:t>
                </a:r>
                <a:endParaRPr lang="en-US" sz="2000" i="1" dirty="0"/>
              </a:p>
              <a:p>
                <a:pPr lvl="1"/>
                <a:r>
                  <a:rPr lang="en-US" sz="2000" dirty="0"/>
                  <a:t>For the linear kernel, return </a:t>
                </a:r>
                <a:r>
                  <a:rPr lang="en-US" sz="2000" b="1" dirty="0"/>
                  <a:t>K</a:t>
                </a:r>
                <a:r>
                  <a:rPr lang="en-US" sz="2000" dirty="0"/>
                  <a:t>, for the polynomial of degree </a:t>
                </a:r>
                <a:r>
                  <a:rPr lang="en-US" sz="2000" i="1" dirty="0"/>
                  <a:t>d </a:t>
                </a:r>
                <a:r>
                  <a:rPr lang="en-US" sz="2000" dirty="0"/>
                  <a:t>return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𝜎</m:t>
                        </m:r>
                      </m:den>
                    </m:f>
                  </m:oMath>
                </a14:m>
                <a:r>
                  <a:rPr lang="en-US" sz="2000" dirty="0"/>
                  <a:t> K</a:t>
                </a:r>
                <a:r>
                  <a:rPr lang="en-US" sz="2000" baseline="30000" dirty="0"/>
                  <a:t>d</a:t>
                </a:r>
                <a:endParaRPr lang="en-US" sz="2000" i="1" dirty="0"/>
              </a:p>
              <a:p>
                <a:pPr lvl="1"/>
                <a:r>
                  <a:rPr lang="en-US" sz="2000" dirty="0"/>
                  <a:t>For the RBF kernel, compute </a:t>
                </a:r>
                <a:r>
                  <a:rPr lang="en-US" sz="2000" b="1" dirty="0"/>
                  <a:t>K </a:t>
                </a:r>
                <a:r>
                  <a:rPr lang="en-US" sz="2000" dirty="0"/>
                  <a:t>= </a:t>
                </a:r>
                <a:r>
                  <a:rPr lang="en-US" sz="2000" dirty="0" err="1"/>
                  <a:t>exp</a:t>
                </a:r>
                <a:r>
                  <a:rPr lang="en-US" sz="2000" dirty="0"/>
                  <a:t>(−(</a:t>
                </a:r>
                <a:r>
                  <a:rPr lang="en-US" sz="2000" b="1" dirty="0"/>
                  <a:t>x </a:t>
                </a:r>
                <a:r>
                  <a:rPr lang="en-US" sz="2000" dirty="0"/>
                  <a:t>− </a:t>
                </a:r>
                <a:r>
                  <a:rPr lang="en-US" sz="2000" b="1" dirty="0"/>
                  <a:t>x</a:t>
                </a:r>
                <a:r>
                  <a:rPr lang="en-US" sz="2000" dirty="0"/>
                  <a:t>’)</a:t>
                </a:r>
                <a:r>
                  <a:rPr lang="en-US" sz="2400" baseline="30000" dirty="0"/>
                  <a:t>2</a:t>
                </a:r>
                <a:r>
                  <a:rPr lang="en-US" sz="2000" i="1" dirty="0"/>
                  <a:t>/ </a:t>
                </a:r>
                <a:r>
                  <a:rPr lang="en-US" sz="2000" dirty="0"/>
                  <a:t>2</a:t>
                </a:r>
                <a:r>
                  <a:rPr lang="en-US" sz="2000" dirty="0">
                    <a:sym typeface="Symbol" panose="05050102010706020507" pitchFamily="18" charset="2"/>
                  </a:rPr>
                  <a:t></a:t>
                </a:r>
                <a:r>
                  <a:rPr lang="en-US" sz="2400" baseline="30000" dirty="0"/>
                  <a:t>2</a:t>
                </a:r>
                <a:r>
                  <a:rPr lang="en-US" sz="20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7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BABCCC1-BF11-4F37-963E-1BCD5B23FD72}" type="slidenum">
              <a:rPr lang="en-IN" smtClean="0"/>
              <a:t>7</a:t>
            </a:fld>
            <a:endParaRPr lang="en-IN"/>
          </a:p>
        </p:txBody>
      </p:sp>
    </p:spTree>
    <p:extLst>
      <p:ext uri="{BB962C8B-B14F-4D97-AF65-F5344CB8AC3E}">
        <p14:creationId xmlns:p14="http://schemas.microsoft.com/office/powerpoint/2010/main" val="2859251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b="1"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79" y="1908156"/>
                <a:ext cx="9603275" cy="4089233"/>
              </a:xfrm>
            </p:spPr>
            <p:txBody>
              <a:bodyPr>
                <a:noAutofit/>
              </a:bodyPr>
              <a:lstStyle/>
              <a:p>
                <a:pPr marL="0" indent="0">
                  <a:buNone/>
                </a:pPr>
                <a:r>
                  <a:rPr lang="en-US" sz="2800" b="1" dirty="0">
                    <a:latin typeface="Times New Roman" panose="02020603050405020304" pitchFamily="18" charset="0"/>
                    <a:cs typeface="Times New Roman" panose="02020603050405020304" pitchFamily="18" charset="0"/>
                  </a:rPr>
                  <a:t>Training</a:t>
                </a:r>
              </a:p>
              <a:p>
                <a:r>
                  <a:rPr lang="en-US" sz="2200" dirty="0">
                    <a:latin typeface="Times New Roman" panose="02020603050405020304" pitchFamily="18" charset="0"/>
                    <a:cs typeface="Times New Roman" panose="02020603050405020304" pitchFamily="18" charset="0"/>
                  </a:rPr>
                  <a:t>Assemble the constraint set as matrices to solve:</a:t>
                </a:r>
              </a:p>
              <a:p>
                <a:pPr marL="0" indent="0">
                  <a:lnSpc>
                    <a:spcPct val="100000"/>
                  </a:lnSpc>
                  <a:spcBef>
                    <a:spcPts val="0"/>
                  </a:spcBef>
                  <a:buNone/>
                </a:pPr>
                <a:r>
                  <a:rPr lang="en-US" sz="2200" dirty="0">
                    <a:latin typeface="Times New Roman" panose="02020603050405020304" pitchFamily="18" charset="0"/>
                    <a:cs typeface="Times New Roman" panose="02020603050405020304" pitchFamily="18" charset="0"/>
                  </a:rPr>
                  <a:t>                          Min </a:t>
                </a:r>
                <a14:m>
                  <m:oMath xmlns:m="http://schemas.openxmlformats.org/officeDocument/2006/math">
                    <m:f>
                      <m:fPr>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2</m:t>
                        </m:r>
                      </m:den>
                    </m:f>
                  </m:oMath>
                </a14:m>
                <a:r>
                  <a:rPr lang="en-US" sz="2200"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x</a:t>
                </a:r>
                <a:r>
                  <a:rPr lang="en-US" sz="2200" i="1" baseline="30000" dirty="0" err="1">
                    <a:latin typeface="Times New Roman" panose="02020603050405020304" pitchFamily="18" charset="0"/>
                    <a:cs typeface="Times New Roman" panose="02020603050405020304" pitchFamily="18" charset="0"/>
                  </a:rPr>
                  <a:t>T</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a:t>
                </a:r>
                <a:r>
                  <a:rPr lang="en-US" sz="2200" i="1" baseline="-25000" dirty="0" err="1">
                    <a:latin typeface="Times New Roman" panose="02020603050405020304" pitchFamily="18" charset="0"/>
                    <a:cs typeface="Times New Roman" panose="02020603050405020304" pitchFamily="18" charset="0"/>
                  </a:rPr>
                  <a:t>i</a:t>
                </a:r>
                <a:r>
                  <a:rPr lang="en-US" sz="2200" i="1" dirty="0" err="1">
                    <a:latin typeface="Times New Roman" panose="02020603050405020304" pitchFamily="18" charset="0"/>
                    <a:cs typeface="Times New Roman" panose="02020603050405020304" pitchFamily="18" charset="0"/>
                  </a:rPr>
                  <a:t>t</a:t>
                </a:r>
                <a:r>
                  <a:rPr lang="en-US" sz="2200" i="1" baseline="-25000" dirty="0" err="1">
                    <a:latin typeface="Times New Roman" panose="02020603050405020304" pitchFamily="18" charset="0"/>
                    <a:cs typeface="Times New Roman" panose="02020603050405020304" pitchFamily="18" charset="0"/>
                  </a:rPr>
                  <a:t>j</a:t>
                </a:r>
                <a:r>
                  <a:rPr lang="en-US" sz="2200" b="1" dirty="0" err="1">
                    <a:latin typeface="Times New Roman" panose="02020603050405020304" pitchFamily="18" charset="0"/>
                    <a:cs typeface="Times New Roman" panose="02020603050405020304" pitchFamily="18" charset="0"/>
                  </a:rPr>
                  <a:t>K</a:t>
                </a:r>
                <a:r>
                  <a:rPr lang="en-US" sz="2200" b="1" baseline="-25000" dirty="0" err="1">
                    <a:latin typeface="Times New Roman" panose="02020603050405020304" pitchFamily="18" charset="0"/>
                    <a:cs typeface="Times New Roman" panose="02020603050405020304" pitchFamily="18" charset="0"/>
                  </a:rPr>
                  <a:t>x</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q</a:t>
                </a:r>
                <a:r>
                  <a:rPr lang="en-US" sz="2200" i="1" baseline="30000" dirty="0" err="1">
                    <a:latin typeface="Times New Roman" panose="02020603050405020304" pitchFamily="18" charset="0"/>
                    <a:cs typeface="Times New Roman" panose="02020603050405020304" pitchFamily="18" charset="0"/>
                  </a:rPr>
                  <a:t>T</a:t>
                </a:r>
                <a:r>
                  <a:rPr lang="en-US" sz="2200" i="1"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x </a:t>
                </a:r>
                <a:r>
                  <a:rPr lang="en-US" sz="2200" dirty="0">
                    <a:latin typeface="Times New Roman" panose="02020603050405020304" pitchFamily="18" charset="0"/>
                    <a:cs typeface="Times New Roman" panose="02020603050405020304" pitchFamily="18" charset="0"/>
                  </a:rPr>
                  <a:t>subject to </a:t>
                </a:r>
                <a:r>
                  <a:rPr lang="en-US" sz="2200" b="1" dirty="0" err="1">
                    <a:latin typeface="Times New Roman" panose="02020603050405020304" pitchFamily="18" charset="0"/>
                    <a:cs typeface="Times New Roman" panose="02020603050405020304" pitchFamily="18" charset="0"/>
                  </a:rPr>
                  <a:t>G</a:t>
                </a:r>
                <a:r>
                  <a:rPr lang="en-US" sz="2200" b="1" baseline="-25000" dirty="0" err="1">
                    <a:latin typeface="Times New Roman" panose="02020603050405020304" pitchFamily="18" charset="0"/>
                    <a:cs typeface="Times New Roman" panose="02020603050405020304" pitchFamily="18" charset="0"/>
                  </a:rPr>
                  <a:t>x</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h</a:t>
                </a:r>
                <a:r>
                  <a:rPr lang="en-US" sz="2200" i="1" dirty="0" err="1">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Ax</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b</a:t>
                </a:r>
                <a:endParaRPr lang="en-US" sz="22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x</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Pass these matrices to the solver</a:t>
                </a:r>
                <a:r>
                  <a:rPr lang="en-US" sz="2200" b="1"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Identify the support vectors as those that are within some specified distance of the closest point and dispose of the rest of the training data</a:t>
                </a:r>
              </a:p>
              <a:p>
                <a:r>
                  <a:rPr lang="en-US" sz="2200" dirty="0">
                    <a:latin typeface="Times New Roman" panose="02020603050405020304" pitchFamily="18" charset="0"/>
                    <a:cs typeface="Times New Roman" panose="02020603050405020304" pitchFamily="18" charset="0"/>
                  </a:rPr>
                  <a:t>Compute b* using the equation</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79" y="1908156"/>
                <a:ext cx="9603275" cy="4089233"/>
              </a:xfrm>
              <a:blipFill rotWithShape="0">
                <a:blip r:embed="rId2"/>
                <a:stretch>
                  <a:fillRect l="-1270" t="-447" r="-127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BABCCC1-BF11-4F37-963E-1BCD5B23FD72}" type="slidenum">
              <a:rPr lang="en-IN" smtClean="0"/>
              <a:t>8</a:t>
            </a:fld>
            <a:endParaRPr lang="en-IN"/>
          </a:p>
        </p:txBody>
      </p:sp>
      <p:pic>
        <p:nvPicPr>
          <p:cNvPr id="11" name="Picture 10"/>
          <p:cNvPicPr>
            <a:picLocks noChangeAspect="1"/>
          </p:cNvPicPr>
          <p:nvPr/>
        </p:nvPicPr>
        <p:blipFill>
          <a:blip r:embed="rId3"/>
          <a:stretch>
            <a:fillRect/>
          </a:stretch>
        </p:blipFill>
        <p:spPr>
          <a:xfrm>
            <a:off x="5527790" y="5350417"/>
            <a:ext cx="5286375" cy="609600"/>
          </a:xfrm>
          <a:prstGeom prst="rect">
            <a:avLst/>
          </a:prstGeom>
        </p:spPr>
      </p:pic>
      <p:sp>
        <p:nvSpPr>
          <p:cNvPr id="15" name="Title 1"/>
          <p:cNvSpPr txBox="1">
            <a:spLocks/>
          </p:cNvSpPr>
          <p:nvPr/>
        </p:nvSpPr>
        <p:spPr>
          <a:xfrm>
            <a:off x="1603979" y="95691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t>Cont.,</a:t>
            </a:r>
            <a:endParaRPr lang="en-US" sz="2800" b="1" dirty="0"/>
          </a:p>
        </p:txBody>
      </p:sp>
    </p:spTree>
    <p:extLst>
      <p:ext uri="{BB962C8B-B14F-4D97-AF65-F5344CB8AC3E}">
        <p14:creationId xmlns:p14="http://schemas.microsoft.com/office/powerpoint/2010/main" val="3430119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Autofit/>
          </a:bodyPr>
          <a:lstStyle/>
          <a:p>
            <a:pPr marL="0" indent="0">
              <a:buNone/>
            </a:pPr>
            <a:r>
              <a:rPr lang="en-US" sz="2800" dirty="0"/>
              <a:t> </a:t>
            </a:r>
            <a:r>
              <a:rPr lang="en-US" sz="2800" b="1" dirty="0"/>
              <a:t>Classification</a:t>
            </a:r>
          </a:p>
          <a:p>
            <a:r>
              <a:rPr lang="en-US" sz="2400" dirty="0">
                <a:latin typeface="Times New Roman" panose="02020603050405020304" pitchFamily="18" charset="0"/>
                <a:cs typeface="Times New Roman" panose="02020603050405020304" pitchFamily="18" charset="0"/>
              </a:rPr>
              <a:t>For the given test data </a:t>
            </a:r>
            <a:r>
              <a:rPr lang="en-US" sz="2400" b="1" dirty="0">
                <a:latin typeface="Times New Roman" panose="02020603050405020304" pitchFamily="18" charset="0"/>
                <a:cs typeface="Times New Roman" panose="02020603050405020304" pitchFamily="18" charset="0"/>
              </a:rPr>
              <a:t>z</a:t>
            </a:r>
            <a:r>
              <a:rPr lang="en-US" sz="2400" dirty="0">
                <a:latin typeface="Times New Roman" panose="02020603050405020304" pitchFamily="18" charset="0"/>
                <a:cs typeface="Times New Roman" panose="02020603050405020304" pitchFamily="18" charset="0"/>
              </a:rPr>
              <a:t>, use the support vectors to classify the data for the relevant kernel using:</a:t>
            </a:r>
          </a:p>
          <a:p>
            <a:pPr lvl="2"/>
            <a:r>
              <a:rPr lang="en-US" sz="2400" dirty="0">
                <a:latin typeface="Times New Roman" panose="02020603050405020304" pitchFamily="18" charset="0"/>
                <a:cs typeface="Times New Roman" panose="02020603050405020304" pitchFamily="18" charset="0"/>
              </a:rPr>
              <a:t>Compute the inner product of the test data and the support vectors</a:t>
            </a:r>
          </a:p>
          <a:p>
            <a:pPr lvl="2"/>
            <a:r>
              <a:rPr lang="en-US" sz="2400" dirty="0">
                <a:latin typeface="Times New Roman" panose="02020603050405020304" pitchFamily="18" charset="0"/>
                <a:cs typeface="Times New Roman" panose="02020603050405020304" pitchFamily="18" charset="0"/>
              </a:rPr>
              <a:t>Perform the classification as                                        , returning either the label (hard classification) or the value (soft classification)</a:t>
            </a:r>
          </a:p>
        </p:txBody>
      </p:sp>
      <p:sp>
        <p:nvSpPr>
          <p:cNvPr id="4" name="Slide Number Placeholder 3"/>
          <p:cNvSpPr>
            <a:spLocks noGrp="1"/>
          </p:cNvSpPr>
          <p:nvPr>
            <p:ph type="sldNum" sz="quarter" idx="12"/>
          </p:nvPr>
        </p:nvSpPr>
        <p:spPr/>
        <p:txBody>
          <a:bodyPr/>
          <a:lstStyle/>
          <a:p>
            <a:fld id="{CBABCCC1-BF11-4F37-963E-1BCD5B23FD72}" type="slidenum">
              <a:rPr lang="en-IN" smtClean="0"/>
              <a:t>9</a:t>
            </a:fld>
            <a:endParaRPr lang="en-IN"/>
          </a:p>
        </p:txBody>
      </p:sp>
      <p:pic>
        <p:nvPicPr>
          <p:cNvPr id="5" name="Picture 4"/>
          <p:cNvPicPr>
            <a:picLocks noChangeAspect="1"/>
          </p:cNvPicPr>
          <p:nvPr/>
        </p:nvPicPr>
        <p:blipFill>
          <a:blip r:embed="rId2"/>
          <a:stretch>
            <a:fillRect/>
          </a:stretch>
        </p:blipFill>
        <p:spPr>
          <a:xfrm>
            <a:off x="6253216" y="4187077"/>
            <a:ext cx="2902181" cy="437515"/>
          </a:xfrm>
          <a:prstGeom prst="rect">
            <a:avLst/>
          </a:prstGeom>
        </p:spPr>
      </p:pic>
    </p:spTree>
    <p:extLst>
      <p:ext uri="{BB962C8B-B14F-4D97-AF65-F5344CB8AC3E}">
        <p14:creationId xmlns:p14="http://schemas.microsoft.com/office/powerpoint/2010/main" val="163305816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Template>
  <TotalTime>188</TotalTime>
  <Words>898</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Cambria Math</vt:lpstr>
      <vt:lpstr>Gill Sans MT</vt:lpstr>
      <vt:lpstr>Symbol</vt:lpstr>
      <vt:lpstr>Times New Roman</vt:lpstr>
      <vt:lpstr>Gallery</vt:lpstr>
      <vt:lpstr> SUPPORT VECTOR MACHINES</vt:lpstr>
      <vt:lpstr>Cont.,</vt:lpstr>
      <vt:lpstr> Properties of SVM</vt:lpstr>
      <vt:lpstr>Cont.,</vt:lpstr>
      <vt:lpstr> Two Different Categories That Are Classified Using A Decision Boundary Or Hyperplane</vt:lpstr>
      <vt:lpstr>Cont.,</vt:lpstr>
      <vt:lpstr> The Support Vector Machine Algorithm</vt:lpstr>
      <vt:lpstr> </vt:lpstr>
      <vt:lpstr>Cont.,</vt:lpstr>
      <vt:lpstr> Multi-Class Classification</vt:lpstr>
      <vt:lpstr> SVM Regression </vt:lpstr>
      <vt:lpstr>The -insensitive error function is zero for any error below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usha</dc:creator>
  <cp:lastModifiedBy>RATHIKINDI CHARAN TEJA</cp:lastModifiedBy>
  <cp:revision>51</cp:revision>
  <dcterms:created xsi:type="dcterms:W3CDTF">2023-05-07T15:32:31Z</dcterms:created>
  <dcterms:modified xsi:type="dcterms:W3CDTF">2024-11-19T04:25:52Z</dcterms:modified>
</cp:coreProperties>
</file>