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5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25" r:id="rId36"/>
    <p:sldId id="326" r:id="rId37"/>
    <p:sldId id="3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B1F2E-A1BE-167A-D038-681B2CC2D8A3}" v="5" dt="2024-07-03T07:14:1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K.Swathi" userId="S::dr.kswathi@kluniversity.in::ccdd9174-e0cd-4815-b0c6-8062f28da832" providerId="AD" clId="Web-{228B1F2E-A1BE-167A-D038-681B2CC2D8A3}"/>
    <pc:docChg chg="modSld">
      <pc:chgData name="Dr.K.Swathi" userId="S::dr.kswathi@kluniversity.in::ccdd9174-e0cd-4815-b0c6-8062f28da832" providerId="AD" clId="Web-{228B1F2E-A1BE-167A-D038-681B2CC2D8A3}" dt="2024-07-03T07:14:11.349" v="3" actId="20577"/>
      <pc:docMkLst>
        <pc:docMk/>
      </pc:docMkLst>
      <pc:sldChg chg="addSp delSp modSp">
        <pc:chgData name="Dr.K.Swathi" userId="S::dr.kswathi@kluniversity.in::ccdd9174-e0cd-4815-b0c6-8062f28da832" providerId="AD" clId="Web-{228B1F2E-A1BE-167A-D038-681B2CC2D8A3}" dt="2024-07-03T07:14:11.349" v="3" actId="20577"/>
        <pc:sldMkLst>
          <pc:docMk/>
          <pc:sldMk cId="2503091" sldId="256"/>
        </pc:sldMkLst>
        <pc:spChg chg="mod">
          <ac:chgData name="Dr.K.Swathi" userId="S::dr.kswathi@kluniversity.in::ccdd9174-e0cd-4815-b0c6-8062f28da832" providerId="AD" clId="Web-{228B1F2E-A1BE-167A-D038-681B2CC2D8A3}" dt="2024-07-03T07:14:11.349" v="3" actId="20577"/>
          <ac:spMkLst>
            <pc:docMk/>
            <pc:sldMk cId="2503091" sldId="256"/>
            <ac:spMk id="2" creationId="{BDA69B8D-BF65-4ADD-F76F-77EA72FFCB8F}"/>
          </ac:spMkLst>
        </pc:spChg>
        <pc:spChg chg="del">
          <ac:chgData name="Dr.K.Swathi" userId="S::dr.kswathi@kluniversity.in::ccdd9174-e0cd-4815-b0c6-8062f28da832" providerId="AD" clId="Web-{228B1F2E-A1BE-167A-D038-681B2CC2D8A3}" dt="2024-07-03T07:14:04.458" v="0"/>
          <ac:spMkLst>
            <pc:docMk/>
            <pc:sldMk cId="2503091" sldId="256"/>
            <ac:spMk id="3" creationId="{5F640656-3048-2A08-BF39-81705306F79A}"/>
          </ac:spMkLst>
        </pc:spChg>
        <pc:spChg chg="add mod">
          <ac:chgData name="Dr.K.Swathi" userId="S::dr.kswathi@kluniversity.in::ccdd9174-e0cd-4815-b0c6-8062f28da832" providerId="AD" clId="Web-{228B1F2E-A1BE-167A-D038-681B2CC2D8A3}" dt="2024-07-03T07:14:04.458" v="0"/>
          <ac:spMkLst>
            <pc:docMk/>
            <pc:sldMk cId="2503091" sldId="256"/>
            <ac:spMk id="5" creationId="{630D5FD7-1925-AEB1-6677-6781F462EAFA}"/>
          </ac:spMkLst>
        </pc:spChg>
      </pc:sldChg>
    </pc:docChg>
  </pc:docChgLst>
  <pc:docChgLst>
    <pc:chgData name="Dr.K.Swathi" userId="S::dr.kswathi@kluniversity.in::ccdd9174-e0cd-4815-b0c6-8062f28da832" providerId="AD" clId="Web-{90DC0B8A-D94B-85FF-792B-131C784C5238}"/>
    <pc:docChg chg="modSld">
      <pc:chgData name="Dr.K.Swathi" userId="S::dr.kswathi@kluniversity.in::ccdd9174-e0cd-4815-b0c6-8062f28da832" providerId="AD" clId="Web-{90DC0B8A-D94B-85FF-792B-131C784C5238}" dt="2023-05-12T09:08:36.629" v="2" actId="20577"/>
      <pc:docMkLst>
        <pc:docMk/>
      </pc:docMkLst>
      <pc:sldChg chg="modSp">
        <pc:chgData name="Dr.K.Swathi" userId="S::dr.kswathi@kluniversity.in::ccdd9174-e0cd-4815-b0c6-8062f28da832" providerId="AD" clId="Web-{90DC0B8A-D94B-85FF-792B-131C784C5238}" dt="2023-05-12T09:08:36.629" v="2" actId="20577"/>
        <pc:sldMkLst>
          <pc:docMk/>
          <pc:sldMk cId="2503091" sldId="256"/>
        </pc:sldMkLst>
        <pc:spChg chg="mod">
          <ac:chgData name="Dr.K.Swathi" userId="S::dr.kswathi@kluniversity.in::ccdd9174-e0cd-4815-b0c6-8062f28da832" providerId="AD" clId="Web-{90DC0B8A-D94B-85FF-792B-131C784C5238}" dt="2023-05-12T09:08:36.629" v="2" actId="20577"/>
          <ac:spMkLst>
            <pc:docMk/>
            <pc:sldMk cId="2503091" sldId="256"/>
            <ac:spMk id="2" creationId="{BDA69B8D-BF65-4ADD-F76F-77EA72FFCB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5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1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7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3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8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8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7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8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28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8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100" dirty="0">
                <a:solidFill>
                  <a:srgbClr val="FF0000"/>
                </a:solidFill>
                <a:latin typeface="Poppins"/>
                <a:cs typeface="Poppins"/>
              </a:rPr>
              <a:t>Unsupervised Learning</a:t>
            </a:r>
            <a:br>
              <a:rPr lang="en-US" altLang="en-US" sz="6600" dirty="0">
                <a:solidFill>
                  <a:srgbClr val="FF0000"/>
                </a:solidFill>
              </a:rPr>
            </a:br>
            <a:br>
              <a:rPr lang="en-US" sz="660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800" dirty="0">
                <a:solidFill>
                  <a:srgbClr val="FF0000"/>
                </a:solidFill>
                <a:effectLst/>
                <a:latin typeface="Poppins"/>
                <a:cs typeface="Poppins"/>
              </a:rPr>
              <a:t>CO-4</a:t>
            </a:r>
            <a:r>
              <a:rPr lang="en-US" sz="2800" dirty="0">
                <a:solidFill>
                  <a:srgbClr val="FF0000"/>
                </a:solidFill>
                <a:latin typeface="Poppins"/>
                <a:cs typeface="Poppins"/>
              </a:rPr>
              <a:t>      Session-5</a:t>
            </a:r>
            <a:endParaRPr lang="en-US" sz="2800" dirty="0">
              <a:latin typeface="Poppins"/>
              <a:cs typeface="Poppin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0D5FD7-1925-AEB1-6677-6781F462E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K-means algorithm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47801" y="1863437"/>
            <a:ext cx="9637426" cy="4253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Given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the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k-means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algorithm works as follows: </a:t>
            </a:r>
          </a:p>
          <a:p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Randomly choose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data points (</a:t>
            </a: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) to be the initial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cluster centers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Assign each data point to the closest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Re-compute the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using the current cluster memberships.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If a convergence criterion is not met, go to </a:t>
            </a: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2).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K-means algorithm –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68583" y="1863437"/>
            <a:ext cx="9616644" cy="4287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Given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the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k-means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algorithm works as follows: </a:t>
            </a:r>
          </a:p>
          <a:p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Randomly choose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data points (</a:t>
            </a: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) to be the initial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cluster centers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Assign each data point to the closest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Re-compute the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centroids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using the current cluster memberships.</a:t>
            </a:r>
          </a:p>
          <a:p>
            <a:pPr marL="914400" lvl="1" indent="-457200">
              <a:buSzTx/>
              <a:buFont typeface="+mj-lt"/>
              <a:buAutoNum type="arabicParenR"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SzTx/>
              <a:buFont typeface="+mj-lt"/>
              <a:buAutoNum type="arabicParenR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If a convergence criterion is not met, go to </a:t>
            </a: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2).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9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K-means algorithm –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98D9D-BFCF-6410-4CEC-DD90415B9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583" y="1842656"/>
            <a:ext cx="9616644" cy="4267200"/>
          </a:xfrm>
        </p:spPr>
      </p:pic>
    </p:spTree>
    <p:extLst>
      <p:ext uri="{BB962C8B-B14F-4D97-AF65-F5344CB8AC3E}">
        <p14:creationId xmlns:p14="http://schemas.microsoft.com/office/powerpoint/2010/main" val="1727707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Stopping/convergence criterion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75509" y="1870364"/>
            <a:ext cx="9609717" cy="4253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no (or minimum) re-assignments of data points to different clusters</a:t>
            </a:r>
          </a:p>
          <a:p>
            <a:pPr>
              <a:lnSpc>
                <a:spcPct val="90000"/>
              </a:lnSpc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no (or minimum) change of centroids, or </a:t>
            </a:r>
          </a:p>
          <a:p>
            <a:pPr>
              <a:lnSpc>
                <a:spcPct val="90000"/>
              </a:lnSpc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minimum decrease in the 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sum of squared error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</a:t>
            </a:r>
            <a:r>
              <a:rPr lang="en-US" altLang="ja-JP" sz="2000" i="1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the 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cluster, </a:t>
            </a:r>
            <a:r>
              <a:rPr lang="en-US" altLang="ja-JP" sz="2000" b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the centroid of cluster 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(the mean vector of all the data points in 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), and 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dist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(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</a:t>
            </a:r>
            <a:r>
              <a:rPr lang="en-US" altLang="ja-JP" sz="2000" b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) is the distance between data point 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and centroid </a:t>
            </a:r>
            <a:r>
              <a:rPr lang="en-US" altLang="ja-JP" sz="2000" b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j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0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An example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12558B-3D18-0588-4BC2-BCE1BC1AD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1655" y="1856509"/>
            <a:ext cx="9642763" cy="42741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26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An example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399FEB5-B7D9-DDC7-349F-676631E4B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4727" y="1877291"/>
            <a:ext cx="9555547" cy="421870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262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An example distance function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46F9A25-9981-3BE1-7D68-52924D594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582" y="1863436"/>
            <a:ext cx="9616643" cy="4239492"/>
          </a:xfrm>
        </p:spPr>
      </p:pic>
    </p:spTree>
    <p:extLst>
      <p:ext uri="{BB962C8B-B14F-4D97-AF65-F5344CB8AC3E}">
        <p14:creationId xmlns:p14="http://schemas.microsoft.com/office/powerpoint/2010/main" val="3765406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 disk version of </a:t>
            </a:r>
            <a:r>
              <a:rPr lang="en-US" altLang="en-US" sz="28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-means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09" y="1863436"/>
            <a:ext cx="9609718" cy="42810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K-means can be implemented with data on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 each iteration, it scans the data once.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 the centroids can be computed incrementally</a:t>
            </a:r>
          </a:p>
          <a:p>
            <a:pPr marL="457200" lvl="1" indent="0">
              <a:buNone/>
            </a:pPr>
            <a:endParaRPr lang="en-US" altLang="en-US" sz="2000" dirty="0">
              <a:solidFill>
                <a:srgbClr val="3333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It can be used to cluster large datasets that do not fit in main memory</a:t>
            </a:r>
          </a:p>
          <a:p>
            <a:pPr marL="0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need to control the number of iterations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 practice, a limited is set (&lt; 50).</a:t>
            </a:r>
          </a:p>
          <a:p>
            <a:pPr marL="457200" lvl="1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Not the best method. There are other scale-up algorithms, e.g., BIRCH.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138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 disk version of k-means (</a:t>
            </a:r>
            <a:r>
              <a:rPr lang="en-US" altLang="en-US" sz="2800" dirty="0" err="1">
                <a:latin typeface="Poppins" panose="00000500000000000000" pitchFamily="2" charset="0"/>
                <a:cs typeface="Poppins" panose="00000500000000000000" pitchFamily="2" charset="0"/>
              </a:rPr>
              <a:t>cont</a:t>
            </a:r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4F18F8-375C-D997-173E-B47BC2C01C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1655" y="1870365"/>
            <a:ext cx="9623571" cy="422563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78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Strengths of k-means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655" y="1856510"/>
            <a:ext cx="9623572" cy="426027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600" dirty="0"/>
              <a:t>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trengths: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Simple: easy to understand and to implement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Efficient: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Time complexity: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O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(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tkn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), where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n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the number of data points,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the number of clusters, and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is the number of iterations.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Since both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and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are small.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-means is considered a linear algorithm. </a:t>
            </a: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K-means is the most popular clustering algorithm.</a:t>
            </a:r>
          </a:p>
          <a:p>
            <a:pPr marL="0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Note that: it terminates at a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local optimum 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if SSE is used. The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global optimum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is hard to find due to complexity.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151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5330319" y="145070"/>
            <a:ext cx="153136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27781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To familiarize students with the concepts of unsupervised machine learning, its difference with supervised machine learning and the use of unsupervised learning, particularly clustering</a:t>
            </a: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3" y="1515909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INSTRUCTIONAL OBJECTIVES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84204" y="2037543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 session </a:t>
            </a:r>
            <a:r>
              <a:rPr lang="en-US" sz="1600" b="0" i="0" dirty="0">
                <a:effectLst/>
                <a:latin typeface="Poppins"/>
                <a:cs typeface="Poppins"/>
              </a:rPr>
              <a:t>is designed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Introduction to unsupervised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K-means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Representation of clusters</a:t>
            </a: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44575" y="3477329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LEARNING OUTCOMES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3984374"/>
            <a:ext cx="8791575" cy="19033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/>
                <a:cs typeface="Poppins"/>
              </a:rPr>
              <a:t>At the end of this session, you should be able to: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Supervised learning vs. unsupervised learning</a:t>
            </a:r>
            <a:endParaRPr lang="en-US" sz="1600" dirty="0">
              <a:latin typeface="Poppins"/>
              <a:cs typeface="Poppin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Clustering algorithm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Poppins"/>
                <a:cs typeface="Poppins"/>
              </a:rPr>
              <a:t>K-means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600" dirty="0">
                <a:latin typeface="Poppins"/>
                <a:cs typeface="Poppins"/>
              </a:rPr>
              <a:t>Common ways to represent clusters</a:t>
            </a:r>
            <a:endParaRPr lang="en-US" sz="1600" dirty="0"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42643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77291"/>
            <a:ext cx="9616645" cy="4246418"/>
          </a:xfrm>
        </p:spPr>
        <p:txBody>
          <a:bodyPr>
            <a:normAutofit fontScale="92500"/>
          </a:bodyPr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 algorithm is only applicable if the </a:t>
            </a:r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mean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defined.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categorical data, </a:t>
            </a:r>
            <a:r>
              <a:rPr lang="en-US" altLang="en-US" sz="2000" i="1" dirty="0"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-mode - the centroid is represented by most frequent values. </a:t>
            </a:r>
          </a:p>
          <a:p>
            <a:pPr marL="457200" lvl="1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 user needs to specify </a:t>
            </a:r>
            <a:r>
              <a:rPr lang="en-US" altLang="en-US" sz="2000" i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 algorithm is sensitive to </a:t>
            </a:r>
            <a:r>
              <a:rPr lang="en-US" altLang="ja-JP" sz="2000" b="1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outliers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Outliers are data points that are very far away from other data points.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Outliers could be errors in the data recording or some special data points with very different values.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071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5" y="163313"/>
            <a:ext cx="8802199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k-means: Problems with outliers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05A2A-9F34-8972-3D72-A8A07CDAE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6" y="1863435"/>
            <a:ext cx="9628909" cy="4237561"/>
          </a:xfrm>
        </p:spPr>
      </p:pic>
    </p:spTree>
    <p:extLst>
      <p:ext uri="{BB962C8B-B14F-4D97-AF65-F5344CB8AC3E}">
        <p14:creationId xmlns:p14="http://schemas.microsoft.com/office/powerpoint/2010/main" val="201977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k-means: To deal with outliers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63436"/>
            <a:ext cx="9616645" cy="4246419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One method is to remove some data points in the clustering process that are much further away from the centroids than other data points. </a:t>
            </a:r>
          </a:p>
          <a:p>
            <a:pPr marL="0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To be safe, we may want to monitor these possible outliers over a few iterations and then decide to remove them.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marL="0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Assign the rest of the data points to the clusters by distance or similarity comparison, or classification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23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6" y="1849582"/>
            <a:ext cx="9602791" cy="4287982"/>
          </a:xfrm>
        </p:spPr>
        <p:txBody>
          <a:bodyPr/>
          <a:lstStyle/>
          <a:p>
            <a:r>
              <a:rPr lang="en-US" altLang="ja-JP" sz="2000" dirty="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initial seeds</a:t>
            </a:r>
            <a:r>
              <a:rPr lang="en-US" altLang="ja-JP" sz="2000" dirty="0">
                <a:ea typeface="ＭＳ Ｐゴシック" panose="020B0600070205080204" pitchFamily="34" charset="-128"/>
              </a:rPr>
              <a:t>.</a:t>
            </a:r>
            <a:endParaRPr lang="en-US" altLang="en-US" sz="2000" dirty="0"/>
          </a:p>
          <a:p>
            <a:pPr marL="0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13DF36-B7D7-3663-48C4-9862A725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185" y="2438400"/>
            <a:ext cx="6877050" cy="342207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33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D3E8B-CAB5-D867-2D46-0932C3E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09" y="1849583"/>
            <a:ext cx="9609717" cy="4281054"/>
          </a:xfrm>
        </p:spPr>
        <p:txBody>
          <a:bodyPr/>
          <a:lstStyle/>
          <a:p>
            <a:r>
              <a:rPr lang="en-US" altLang="en-US" sz="2000" dirty="0"/>
              <a:t>If we use </a:t>
            </a:r>
            <a:r>
              <a:rPr lang="en-US" altLang="en-US" sz="2000" dirty="0">
                <a:solidFill>
                  <a:srgbClr val="FF0000"/>
                </a:solidFill>
              </a:rPr>
              <a:t>different seeds</a:t>
            </a:r>
            <a:r>
              <a:rPr lang="en-US" altLang="en-US" sz="2000" dirty="0"/>
              <a:t>: good results</a:t>
            </a:r>
          </a:p>
          <a:p>
            <a:r>
              <a:rPr lang="en-US" altLang="en-US" sz="2000" dirty="0"/>
              <a:t>There are some methods to help choose good seeds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18034F6-250B-EBE5-7067-D2BA950E0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198" y="2854036"/>
            <a:ext cx="8291947" cy="327660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47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Weaknesses of k-means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63437"/>
            <a:ext cx="9885218" cy="4253346"/>
          </a:xfrm>
        </p:spPr>
        <p:txBody>
          <a:bodyPr/>
          <a:lstStyle/>
          <a:p>
            <a:r>
              <a:rPr lang="en-US" altLang="ja-JP" sz="2800" dirty="0">
                <a:ea typeface="ＭＳ Ｐゴシック" panose="020B0600070205080204" pitchFamily="34" charset="-128"/>
              </a:rPr>
              <a:t>The </a:t>
            </a:r>
            <a:r>
              <a:rPr lang="en-US" altLang="ja-JP" sz="2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800" dirty="0">
                <a:ea typeface="ＭＳ Ｐゴシック" panose="020B0600070205080204" pitchFamily="34" charset="-128"/>
              </a:rPr>
              <a:t>-means algorithm is not suitable for discovering clusters that are not hyper-ellipsoids (or hyper-spheres). </a:t>
            </a:r>
            <a:endParaRPr lang="en-US" altLang="en-US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CC38A5A-C43C-18AB-6F4A-51106B5D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7738" y="2964873"/>
            <a:ext cx="7441935" cy="315191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1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Common ways to represent clusters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63437"/>
            <a:ext cx="9615054" cy="4253346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Use the centroid of each cluster to represent the cluster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compute the radius and </a:t>
            </a: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standard deviation of the cluster to determine its spread in each dimension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 centroid representation alone works well if the clusters are of the hyper-spherical shape.</a:t>
            </a: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If clusters are elongated or are of other shapes, centroids are not sufficient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74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Using classification model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948721" y="2646218"/>
            <a:ext cx="9224969" cy="2420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56509"/>
            <a:ext cx="10058400" cy="4232564"/>
          </a:xfrm>
        </p:spPr>
        <p:txBody>
          <a:bodyPr/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All the data points in a cluster are regarded to have the same class label, e.g., the cluster ID.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run a supervised learning algorithm on the data to find a classification model.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6C2049-0C62-BE76-99C5-61DC9EA2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0313" y="3186545"/>
            <a:ext cx="4391025" cy="1828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DA7875F-7501-737D-8236-6814F36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726" y="3508807"/>
            <a:ext cx="4573587" cy="15065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6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Use frequent values to represent cluster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364" y="1842655"/>
            <a:ext cx="9573491" cy="4294909"/>
          </a:xfrm>
        </p:spPr>
        <p:txBody>
          <a:bodyPr/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This method is mainly for clustering of categorical data (e.g.,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-modes clustering). </a:t>
            </a:r>
          </a:p>
          <a:p>
            <a:pPr marL="0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Main method used in text clustering, where a small set of frequent words in each cluster is selected to represent the cluster.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78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Clusters of arbitrary shapes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364" y="1863436"/>
            <a:ext cx="6815187" cy="4274127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Hyper-elliptical and hyper-spherical clusters are usually easy to represent, using their centroid together with spreads.</a:t>
            </a: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Irregular shape clusters are hard to represent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 They may not be useful in some applications.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Using centroids are not suitable (upper figure) in general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K-means clusters may be more useful (lower figure), e.g., for making 2 size T-shirts. 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714C02-C1BB-047D-4180-CC5FB6AD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3783" y="1863436"/>
            <a:ext cx="2736850" cy="189807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7DF44632-BE8E-A797-0063-3621A347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3783" y="3897444"/>
            <a:ext cx="2736850" cy="21431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58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897623" y="28401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Supervised learning vs. unsupervised learning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75509" y="1877292"/>
            <a:ext cx="9587346" cy="4225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Supervised learning</a:t>
            </a:r>
            <a:r>
              <a:rPr lang="en-US" altLang="ja-JP" sz="2000" dirty="0">
                <a:solidFill>
                  <a:srgbClr val="FF505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: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discover patterns in the data that relate data attributes with a target (class) attribute. </a:t>
            </a:r>
          </a:p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These patterns are then utilized to predict the values of the target attribute in future data instances. </a:t>
            </a: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Unsupervised learning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: The data have no target attribute. </a:t>
            </a:r>
          </a:p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We want to explore the data to find some intrinsic structures in them.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43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Combining individual distances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6" y="1863437"/>
            <a:ext cx="9871364" cy="4218708"/>
          </a:xfrm>
        </p:spPr>
        <p:txBody>
          <a:bodyPr/>
          <a:lstStyle/>
          <a:p>
            <a:r>
              <a:rPr lang="en-US" altLang="en-US" sz="2000" dirty="0"/>
              <a:t>This approach computes individual attribute distances and then combine them. </a:t>
            </a: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CA98518-8E90-1D4C-7BCE-379C98848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30478"/>
              </p:ext>
            </p:extLst>
          </p:nvPr>
        </p:nvGraphicFramePr>
        <p:xfrm>
          <a:off x="5010277" y="2230583"/>
          <a:ext cx="3492500" cy="104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596900" progId="Equation.3">
                  <p:embed/>
                </p:oleObj>
              </mc:Choice>
              <mc:Fallback>
                <p:oleObj name="Equation" r:id="rId4" imgW="1485900" imgH="5969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CA98518-8E90-1D4C-7BCE-379C98848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277" y="2230583"/>
                        <a:ext cx="3492500" cy="1042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DE4F4DEC-757E-990D-5877-5EE74443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294" y="3275446"/>
            <a:ext cx="7920038" cy="230346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48448E6-6857-DD6A-755D-2B43298D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9294" y="5580063"/>
            <a:ext cx="7237412" cy="50323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574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Summary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655" y="1870364"/>
            <a:ext cx="9892145" cy="41771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Clustering is having along history and still active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There are a huge number of clustering algorithms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More are still coming every year. 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We only introduced several main algorithms. There are many others, e.g., 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density based algorithm, sub-space clustering, scale-up methods, neural networks-based methods, fuzzy clustering, co-clustering, etc. 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Clustering is hard to evaluate, but very useful in practice. This partially explains why there are still many clustering algorithms being devised every year. 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Clustering is highly application dependent and to some extent subjective. </a:t>
            </a:r>
          </a:p>
          <a:p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248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Common ways to represent clusters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2" y="1891145"/>
            <a:ext cx="9601200" cy="4239491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Use the centroid of each cluster to represent the cluster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compute the radius and </a:t>
            </a: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standard deviation of the cluster to determine its spread in each dimension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 centroid representation alone works well if the clusters are of the hyper-spherical shape.</a:t>
            </a:r>
          </a:p>
          <a:p>
            <a:pPr marL="457200" lvl="1" indent="0">
              <a:buNone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If clusters are elongated or are of other shapes, centroids are not sufficient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60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3198" y="105378"/>
            <a:ext cx="8709285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Using classification model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A524C-1F02-69FE-8142-6A2B1D0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1856510"/>
            <a:ext cx="9594273" cy="4246417"/>
          </a:xfrm>
        </p:spPr>
        <p:txBody>
          <a:bodyPr/>
          <a:lstStyle/>
          <a:p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All the data points in a cluster are regarded to have the same class label, e.g., the cluster ID.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run a supervised learning algorithm on the data to find a classification model.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6C2049-0C62-BE76-99C5-61DC9EA2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7975" y="3104140"/>
            <a:ext cx="4391025" cy="299878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DA7875F-7501-737D-8236-6814F36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4007" y="3990110"/>
            <a:ext cx="4573587" cy="15065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55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4324662" y="2147294"/>
            <a:ext cx="3320322" cy="91285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oppins" pitchFamily="2" charset="77"/>
                <a:cs typeface="Poppins" pitchFamily="2" charset="77"/>
              </a:rPr>
              <a:t>THANK YOU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91A4B4-C51D-2F4E-A76E-7C7EA6E948C2}"/>
              </a:ext>
            </a:extLst>
          </p:cNvPr>
          <p:cNvSpPr/>
          <p:nvPr/>
        </p:nvSpPr>
        <p:spPr>
          <a:xfrm>
            <a:off x="4725536" y="3943041"/>
            <a:ext cx="2501636" cy="41182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oppins" pitchFamily="2" charset="77"/>
                <a:cs typeface="Poppins" pitchFamily="2" charset="77"/>
              </a:rPr>
              <a:t>TEAM ML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00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740227" y="103352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Clustering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61655" y="1863436"/>
            <a:ext cx="9623571" cy="4246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Clustering is a technique for finding </a:t>
            </a:r>
            <a:r>
              <a:rPr lang="en-US" altLang="ja-JP" sz="2000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similarity groups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in data, called </a:t>
            </a:r>
            <a:r>
              <a:rPr lang="en-US" altLang="ja-JP" sz="2000" b="1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clusters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 I.e., </a:t>
            </a:r>
          </a:p>
          <a:p>
            <a:pPr lvl="2">
              <a:lnSpc>
                <a:spcPct val="90000"/>
              </a:lnSpc>
            </a:pPr>
            <a:r>
              <a:rPr lang="en-US" altLang="ja-JP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Clustering is often called an </a:t>
            </a:r>
            <a:r>
              <a:rPr lang="en-US" altLang="ja-JP" sz="2000" b="1" dirty="0">
                <a:solidFill>
                  <a:srgbClr val="3333CC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unsupervised learning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task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as no class values denoting an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a priori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grouping of the data instances are given, which is the case in supervised learning.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ja-JP" sz="2000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Due to historical reasons, clustering is often considered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synonymous with unsupervised learning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      </a:t>
            </a: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In fact, association rule mining is also unsupervised</a:t>
            </a:r>
          </a:p>
        </p:txBody>
      </p:sp>
    </p:spTree>
    <p:extLst>
      <p:ext uri="{BB962C8B-B14F-4D97-AF65-F5344CB8AC3E}">
        <p14:creationId xmlns:p14="http://schemas.microsoft.com/office/powerpoint/2010/main" val="3897320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An illustration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75396" y="1863435"/>
            <a:ext cx="9594386" cy="4253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 data set has three natural groups of data points, i.e., 3 natural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C79F187-8956-6B88-D714-1A387B68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6814" y="2733675"/>
            <a:ext cx="4427538" cy="311294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42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What is clustering for? 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47801" y="1877291"/>
            <a:ext cx="9637426" cy="4260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Let us see some real-life examples</a:t>
            </a:r>
          </a:p>
          <a:p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 1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groups people of similar sizes together to make “small”, “medium” and “large” T-Shirts.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Tailor-made for each person: too expensive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One-size-fits-all: does not fit all. </a:t>
            </a:r>
          </a:p>
          <a:p>
            <a:pPr lvl="1"/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 2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In marketing, segment customers according to their similarities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To do targeted marketing.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49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What is clustering for? (cont.…)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75509" y="1856509"/>
            <a:ext cx="9609717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33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 3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Given a collection of text documents, we want to organize them according to their content similarities,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To produce a topic hierarchy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fact, clustering is one of the most utilized machine learning techniques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 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/>
                <a:cs typeface="Poppins" panose="00000500000000000000" pitchFamily="2" charset="0"/>
              </a:rPr>
              <a:t>It has a long history, and used in almost every field, e.g., medicine</a:t>
            </a:r>
            <a:r>
              <a:rPr lang="en-US" altLang="zh-CN" sz="2000" dirty="0">
                <a:latin typeface="Poppins" panose="00000500000000000000" pitchFamily="2" charset="0"/>
                <a:ea typeface="宋体"/>
                <a:cs typeface="Poppins" panose="00000500000000000000" pitchFamily="2" charset="0"/>
              </a:rPr>
              <a:t>, psychology, botany, sociology, biology, </a:t>
            </a:r>
            <a:r>
              <a:rPr lang="en-US" altLang="ja-JP" sz="2000" dirty="0">
                <a:latin typeface="Poppins" panose="00000500000000000000" pitchFamily="2" charset="0"/>
                <a:ea typeface="ＭＳ Ｐゴシック"/>
                <a:cs typeface="Poppins" panose="00000500000000000000" pitchFamily="2" charset="0"/>
              </a:rPr>
              <a:t>archeology</a:t>
            </a:r>
            <a:r>
              <a:rPr lang="en-US" altLang="zh-CN" sz="2000" dirty="0">
                <a:latin typeface="Poppins" panose="00000500000000000000" pitchFamily="2" charset="0"/>
                <a:ea typeface="宋体"/>
                <a:cs typeface="Poppins" panose="00000500000000000000" pitchFamily="2" charset="0"/>
              </a:rPr>
              <a:t>, marketing, insurance, libraries, etc.</a:t>
            </a:r>
            <a:r>
              <a:rPr lang="en-US" altLang="ja-JP" sz="2000" dirty="0">
                <a:latin typeface="Poppins" panose="00000500000000000000" pitchFamily="2" charset="0"/>
                <a:ea typeface="ＭＳ Ｐゴシック"/>
                <a:cs typeface="Poppins" panose="00000500000000000000" pitchFamily="2" charset="0"/>
              </a:rPr>
              <a:t> 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/>
                <a:cs typeface="Poppins" panose="00000500000000000000" pitchFamily="2" charset="0"/>
              </a:rPr>
              <a:t>In recent years, due to the rapid increase of online documents, text clustering becomes important. 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15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Aspects of clustering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75509" y="1863436"/>
            <a:ext cx="9609717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clustering algorithm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Partitional clustering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Hierarchical clustering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…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distance (similarity, or dissimilarity) function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Clustering quality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Inter-clusters distance 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  <a:sym typeface="Symbol" panose="05050102010706020507" pitchFamily="18" charset="2"/>
              </a:rPr>
              <a:t> maximized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Intra-clusters distance 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  <a:sym typeface="Symbol" panose="05050102010706020507" pitchFamily="18" charset="2"/>
              </a:rPr>
              <a:t> minimized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quality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of a clustering result depends on the algorithm, the distance function, and the application.</a:t>
            </a: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4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2665276" y="163313"/>
            <a:ext cx="7451723" cy="86737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K-means clustering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573BE-3335-74E7-83F1-D23C7A2EA9E6}"/>
              </a:ext>
            </a:extLst>
          </p:cNvPr>
          <p:cNvSpPr/>
          <p:nvPr/>
        </p:nvSpPr>
        <p:spPr>
          <a:xfrm>
            <a:off x="1461655" y="1870364"/>
            <a:ext cx="9623571" cy="4239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K-means is a </a:t>
            </a:r>
            <a:r>
              <a:rPr lang="en-US" alt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partitional clustering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algorithm</a:t>
            </a:r>
          </a:p>
          <a:p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Let the set of data points (or instances)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D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 be </a:t>
            </a:r>
          </a:p>
          <a:p>
            <a:pPr lvl="1"/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{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1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2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…, </a:t>
            </a:r>
            <a:r>
              <a:rPr lang="en-US" altLang="ja-JP" sz="2000" b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n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},  where 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i="1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= (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i="1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</a:t>
            </a:r>
            <a:r>
              <a:rPr lang="en-US" altLang="ja-JP" sz="2000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1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i="1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</a:t>
            </a:r>
            <a:r>
              <a:rPr lang="en-US" altLang="ja-JP" sz="2000" baseline="-25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2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…, </a:t>
            </a:r>
            <a:r>
              <a:rPr lang="en-US" altLang="ja-JP" sz="2000" i="1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i="1" baseline="-25000" dirty="0" err="1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ir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) is a </a:t>
            </a:r>
            <a:r>
              <a:rPr lang="en-US" altLang="ja-JP" sz="2000" dirty="0">
                <a:solidFill>
                  <a:srgbClr val="3333CC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vector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in a real-valued space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X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  <a:sym typeface="Symbol" panose="05050102010706020507" pitchFamily="18" charset="2"/>
              </a:rPr>
              <a:t>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R</a:t>
            </a:r>
            <a:r>
              <a:rPr lang="en-US" altLang="ja-JP" sz="2000" i="1" baseline="30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and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the number of attributes (dimensions) in the data.</a:t>
            </a:r>
          </a:p>
          <a:p>
            <a:pPr lvl="1"/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The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-means algorithm partitions the given data into </a:t>
            </a: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clusters.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Each cluster has a cluster </a:t>
            </a:r>
            <a:r>
              <a:rPr lang="en-US" altLang="ja-JP" sz="2000" b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center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, called </a:t>
            </a:r>
            <a:r>
              <a:rPr lang="en-US" altLang="ja-JP" sz="2000" b="1" dirty="0">
                <a:solidFill>
                  <a:srgbClr val="FF0000"/>
                </a:solidFill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centroid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ja-JP" sz="2000" i="1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k</a:t>
            </a:r>
            <a:r>
              <a:rPr lang="en-US" altLang="ja-JP" sz="2000" dirty="0">
                <a:latin typeface="Poppins" panose="00000500000000000000" pitchFamily="2" charset="0"/>
                <a:ea typeface="ＭＳ Ｐゴシック" panose="020B0600070205080204" pitchFamily="34" charset="-128"/>
                <a:cs typeface="Poppins" panose="00000500000000000000" pitchFamily="2" charset="0"/>
              </a:rPr>
              <a:t> is specified by the user </a:t>
            </a:r>
            <a:endParaRPr lang="en-US" alt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 </a:t>
            </a:r>
          </a:p>
          <a:p>
            <a:pPr lvl="2">
              <a:lnSpc>
                <a:spcPct val="90000"/>
              </a:lnSpc>
            </a:pPr>
            <a:endParaRPr lang="en-US" altLang="ja-JP" dirty="0">
              <a:latin typeface="Poppins" panose="00000500000000000000" pitchFamily="2" charset="0"/>
              <a:ea typeface="ＭＳ Ｐゴシック" panose="020B0600070205080204" pitchFamily="34" charset="-128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9D6EC-953D-69C5-AC35-FDF55EAA4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62" t="27359" r="19008" b="23422"/>
          <a:stretch/>
        </p:blipFill>
        <p:spPr>
          <a:xfrm>
            <a:off x="0" y="61646"/>
            <a:ext cx="2119745" cy="9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8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846BBEF5374DB71D0E8F41B6516C" ma:contentTypeVersion="14" ma:contentTypeDescription="Create a new document." ma:contentTypeScope="" ma:versionID="cf405edf5bd597461c1684192c0f329b">
  <xsd:schema xmlns:xsd="http://www.w3.org/2001/XMLSchema" xmlns:xs="http://www.w3.org/2001/XMLSchema" xmlns:p="http://schemas.microsoft.com/office/2006/metadata/properties" xmlns:ns3="f754a11f-e635-4f61-8baf-d8bbec9cfae4" xmlns:ns4="dca4be68-2ada-43b2-8180-2e5388ad8bf6" targetNamespace="http://schemas.microsoft.com/office/2006/metadata/properties" ma:root="true" ma:fieldsID="0971b20d1436473393e215e246e0c045" ns3:_="" ns4:_="">
    <xsd:import namespace="f754a11f-e635-4f61-8baf-d8bbec9cfae4"/>
    <xsd:import namespace="dca4be68-2ada-43b2-8180-2e5388ad8b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4a11f-e635-4f61-8baf-d8bbec9cf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4be68-2ada-43b2-8180-2e5388ad8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54a11f-e635-4f61-8baf-d8bbec9cfa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3016D-9032-46FB-92FF-E4B112B2C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54a11f-e635-4f61-8baf-d8bbec9cfae4"/>
    <ds:schemaRef ds:uri="dca4be68-2ada-43b2-8180-2e5388ad8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456353-B57D-44F1-B06F-495714087B67}">
  <ds:schemaRefs>
    <ds:schemaRef ds:uri="f754a11f-e635-4f61-8baf-d8bbec9cfae4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ca4be68-2ada-43b2-8180-2e5388ad8bf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CA9966-0180-4DF6-B88D-201AA565FB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ML_CO4_SESSION_19</Template>
  <TotalTime>43</TotalTime>
  <Words>1712</Words>
  <Application>Microsoft Office PowerPoint</Application>
  <PresentationFormat>Widescreen</PresentationFormat>
  <Paragraphs>252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Gallery</vt:lpstr>
      <vt:lpstr>Unsupervised Learning  CO-4      Session-5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Akhilesh Kumar Dubey</dc:creator>
  <cp:lastModifiedBy>Akhilesh Kumar Dubey</cp:lastModifiedBy>
  <cp:revision>12</cp:revision>
  <dcterms:created xsi:type="dcterms:W3CDTF">2023-05-05T03:55:44Z</dcterms:created>
  <dcterms:modified xsi:type="dcterms:W3CDTF">2024-07-03T07:14:14Z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0x010100CE5A846BBEF5374DB71D0E8F41B6516C</vt:lpwstr>
  </property>
</Properties>
</file>