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391" r:id="rId2"/>
    <p:sldId id="257" r:id="rId3"/>
    <p:sldId id="436" r:id="rId4"/>
    <p:sldId id="437" r:id="rId5"/>
    <p:sldId id="488" r:id="rId6"/>
    <p:sldId id="366" r:id="rId7"/>
    <p:sldId id="389" r:id="rId8"/>
    <p:sldId id="370" r:id="rId9"/>
    <p:sldId id="392" r:id="rId10"/>
    <p:sldId id="367" r:id="rId11"/>
    <p:sldId id="368" r:id="rId12"/>
    <p:sldId id="308" r:id="rId13"/>
    <p:sldId id="310" r:id="rId14"/>
    <p:sldId id="372" r:id="rId15"/>
    <p:sldId id="371" r:id="rId16"/>
    <p:sldId id="374" r:id="rId17"/>
    <p:sldId id="376" r:id="rId18"/>
    <p:sldId id="285" r:id="rId19"/>
    <p:sldId id="378" r:id="rId20"/>
    <p:sldId id="332" r:id="rId21"/>
    <p:sldId id="326" r:id="rId22"/>
    <p:sldId id="327" r:id="rId23"/>
    <p:sldId id="328" r:id="rId24"/>
    <p:sldId id="314" r:id="rId25"/>
    <p:sldId id="315" r:id="rId26"/>
    <p:sldId id="316" r:id="rId27"/>
    <p:sldId id="380" r:id="rId28"/>
    <p:sldId id="381"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8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096A4-96FA-41FB-B4B7-CAE77875C56F}" v="2" dt="2024-09-11T04:22:13.367"/>
    <p1510:client id="{6C89BF91-79FE-4618-9AA8-C2A8EC02893E}" v="185" dt="2024-09-11T04:41:29.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4" autoAdjust="0"/>
    <p:restoredTop sz="94660"/>
  </p:normalViewPr>
  <p:slideViewPr>
    <p:cSldViewPr snapToGrid="0">
      <p:cViewPr varScale="1">
        <p:scale>
          <a:sx n="63" d="100"/>
          <a:sy n="63" d="100"/>
        </p:scale>
        <p:origin x="9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ne sravanthi" userId="8ff4cd17b61d8485" providerId="LiveId" clId="{6C89BF91-79FE-4618-9AA8-C2A8EC02893E}"/>
    <pc:docChg chg="custSel addSld modSld">
      <pc:chgData name="narne sravanthi" userId="8ff4cd17b61d8485" providerId="LiveId" clId="{6C89BF91-79FE-4618-9AA8-C2A8EC02893E}" dt="2024-09-11T11:10:32.548" v="201" actId="14100"/>
      <pc:docMkLst>
        <pc:docMk/>
      </pc:docMkLst>
      <pc:sldChg chg="modSp add mod">
        <pc:chgData name="narne sravanthi" userId="8ff4cd17b61d8485" providerId="LiveId" clId="{6C89BF91-79FE-4618-9AA8-C2A8EC02893E}" dt="2024-09-11T04:41:29.473" v="186" actId="20577"/>
        <pc:sldMkLst>
          <pc:docMk/>
          <pc:sldMk cId="2911844575" sldId="257"/>
        </pc:sldMkLst>
        <pc:spChg chg="mod">
          <ac:chgData name="narne sravanthi" userId="8ff4cd17b61d8485" providerId="LiveId" clId="{6C89BF91-79FE-4618-9AA8-C2A8EC02893E}" dt="2024-09-11T04:38:02.679" v="16" actId="20577"/>
          <ac:spMkLst>
            <pc:docMk/>
            <pc:sldMk cId="2911844575" sldId="257"/>
            <ac:spMk id="4" creationId="{EECDD339-3C6C-5867-F3BF-3CDFB152B9FC}"/>
          </ac:spMkLst>
        </pc:spChg>
        <pc:spChg chg="mod">
          <ac:chgData name="narne sravanthi" userId="8ff4cd17b61d8485" providerId="LiveId" clId="{6C89BF91-79FE-4618-9AA8-C2A8EC02893E}" dt="2024-09-11T04:39:34.561" v="125" actId="5793"/>
          <ac:spMkLst>
            <pc:docMk/>
            <pc:sldMk cId="2911844575" sldId="257"/>
            <ac:spMk id="6" creationId="{25E9F659-6E61-9057-057C-5A07E18557B0}"/>
          </ac:spMkLst>
        </pc:spChg>
        <pc:spChg chg="mod">
          <ac:chgData name="narne sravanthi" userId="8ff4cd17b61d8485" providerId="LiveId" clId="{6C89BF91-79FE-4618-9AA8-C2A8EC02893E}" dt="2024-09-11T04:41:29.473" v="186" actId="20577"/>
          <ac:spMkLst>
            <pc:docMk/>
            <pc:sldMk cId="2911844575" sldId="257"/>
            <ac:spMk id="8" creationId="{EBD251FE-929F-DBE9-80E0-2FBE8CE3F39A}"/>
          </ac:spMkLst>
        </pc:spChg>
      </pc:sldChg>
      <pc:sldChg chg="modSp mod">
        <pc:chgData name="narne sravanthi" userId="8ff4cd17b61d8485" providerId="LiveId" clId="{6C89BF91-79FE-4618-9AA8-C2A8EC02893E}" dt="2024-09-11T11:10:32.548" v="201" actId="14100"/>
        <pc:sldMkLst>
          <pc:docMk/>
          <pc:sldMk cId="689995732" sldId="308"/>
        </pc:sldMkLst>
        <pc:spChg chg="mod">
          <ac:chgData name="narne sravanthi" userId="8ff4cd17b61d8485" providerId="LiveId" clId="{6C89BF91-79FE-4618-9AA8-C2A8EC02893E}" dt="2024-09-11T11:10:32.548" v="201" actId="14100"/>
          <ac:spMkLst>
            <pc:docMk/>
            <pc:sldMk cId="689995732" sldId="308"/>
            <ac:spMk id="2" creationId="{00000000-0000-0000-0000-000000000000}"/>
          </ac:spMkLst>
        </pc:spChg>
        <pc:spChg chg="mod">
          <ac:chgData name="narne sravanthi" userId="8ff4cd17b61d8485" providerId="LiveId" clId="{6C89BF91-79FE-4618-9AA8-C2A8EC02893E}" dt="2024-09-11T11:09:00.975" v="193" actId="27636"/>
          <ac:spMkLst>
            <pc:docMk/>
            <pc:sldMk cId="689995732" sldId="308"/>
            <ac:spMk id="3" creationId="{00000000-0000-0000-0000-000000000000}"/>
          </ac:spMkLst>
        </pc:spChg>
      </pc:sldChg>
      <pc:sldChg chg="modSp mod">
        <pc:chgData name="narne sravanthi" userId="8ff4cd17b61d8485" providerId="LiveId" clId="{6C89BF91-79FE-4618-9AA8-C2A8EC02893E}" dt="2024-09-11T11:09:18.398" v="195" actId="2711"/>
        <pc:sldMkLst>
          <pc:docMk/>
          <pc:sldMk cId="1687973867" sldId="310"/>
        </pc:sldMkLst>
        <pc:spChg chg="mod">
          <ac:chgData name="narne sravanthi" userId="8ff4cd17b61d8485" providerId="LiveId" clId="{6C89BF91-79FE-4618-9AA8-C2A8EC02893E}" dt="2024-09-11T11:09:11.059" v="194" actId="2711"/>
          <ac:spMkLst>
            <pc:docMk/>
            <pc:sldMk cId="1687973867" sldId="310"/>
            <ac:spMk id="2" creationId="{00000000-0000-0000-0000-000000000000}"/>
          </ac:spMkLst>
        </pc:spChg>
        <pc:spChg chg="mod">
          <ac:chgData name="narne sravanthi" userId="8ff4cd17b61d8485" providerId="LiveId" clId="{6C89BF91-79FE-4618-9AA8-C2A8EC02893E}" dt="2024-09-11T11:09:18.398" v="195" actId="2711"/>
          <ac:spMkLst>
            <pc:docMk/>
            <pc:sldMk cId="1687973867" sldId="310"/>
            <ac:spMk id="3" creationId="{00000000-0000-0000-0000-000000000000}"/>
          </ac:spMkLst>
        </pc:spChg>
      </pc:sldChg>
      <pc:sldChg chg="modSp mod">
        <pc:chgData name="narne sravanthi" userId="8ff4cd17b61d8485" providerId="LiveId" clId="{6C89BF91-79FE-4618-9AA8-C2A8EC02893E}" dt="2024-09-11T11:07:50.635" v="189" actId="2711"/>
        <pc:sldMkLst>
          <pc:docMk/>
          <pc:sldMk cId="1580002138" sldId="366"/>
        </pc:sldMkLst>
        <pc:spChg chg="mod">
          <ac:chgData name="narne sravanthi" userId="8ff4cd17b61d8485" providerId="LiveId" clId="{6C89BF91-79FE-4618-9AA8-C2A8EC02893E}" dt="2024-09-11T11:07:50.635" v="189" actId="2711"/>
          <ac:spMkLst>
            <pc:docMk/>
            <pc:sldMk cId="1580002138" sldId="366"/>
            <ac:spMk id="3" creationId="{BE264B07-CE88-3F84-3E3E-3C75CEF42546}"/>
          </ac:spMkLst>
        </pc:spChg>
      </pc:sldChg>
      <pc:sldChg chg="modSp mod">
        <pc:chgData name="narne sravanthi" userId="8ff4cd17b61d8485" providerId="LiveId" clId="{6C89BF91-79FE-4618-9AA8-C2A8EC02893E}" dt="2024-09-11T11:09:44.672" v="198" actId="27636"/>
        <pc:sldMkLst>
          <pc:docMk/>
          <pc:sldMk cId="1579218916" sldId="374"/>
        </pc:sldMkLst>
        <pc:spChg chg="mod">
          <ac:chgData name="narne sravanthi" userId="8ff4cd17b61d8485" providerId="LiveId" clId="{6C89BF91-79FE-4618-9AA8-C2A8EC02893E}" dt="2024-09-11T11:09:37.183" v="196" actId="2711"/>
          <ac:spMkLst>
            <pc:docMk/>
            <pc:sldMk cId="1579218916" sldId="374"/>
            <ac:spMk id="2" creationId="{85626A54-0D26-A50E-06B2-318E7204C4B2}"/>
          </ac:spMkLst>
        </pc:spChg>
        <pc:spChg chg="mod">
          <ac:chgData name="narne sravanthi" userId="8ff4cd17b61d8485" providerId="LiveId" clId="{6C89BF91-79FE-4618-9AA8-C2A8EC02893E}" dt="2024-09-11T11:09:44.672" v="198" actId="27636"/>
          <ac:spMkLst>
            <pc:docMk/>
            <pc:sldMk cId="1579218916" sldId="374"/>
            <ac:spMk id="3" creationId="{F3E3465A-4229-CFD2-697D-EE69B58462EA}"/>
          </ac:spMkLst>
        </pc:spChg>
      </pc:sldChg>
      <pc:sldChg chg="modSp mod">
        <pc:chgData name="narne sravanthi" userId="8ff4cd17b61d8485" providerId="LiveId" clId="{6C89BF91-79FE-4618-9AA8-C2A8EC02893E}" dt="2024-09-11T11:10:06.684" v="199" actId="2711"/>
        <pc:sldMkLst>
          <pc:docMk/>
          <pc:sldMk cId="3036324725" sldId="380"/>
        </pc:sldMkLst>
        <pc:spChg chg="mod">
          <ac:chgData name="narne sravanthi" userId="8ff4cd17b61d8485" providerId="LiveId" clId="{6C89BF91-79FE-4618-9AA8-C2A8EC02893E}" dt="2024-09-11T11:10:06.684" v="199" actId="2711"/>
          <ac:spMkLst>
            <pc:docMk/>
            <pc:sldMk cId="3036324725" sldId="380"/>
            <ac:spMk id="2" creationId="{47B45559-38D1-6821-C86B-68CFF376F50B}"/>
          </ac:spMkLst>
        </pc:spChg>
      </pc:sldChg>
      <pc:sldChg chg="modSp mod">
        <pc:chgData name="narne sravanthi" userId="8ff4cd17b61d8485" providerId="LiveId" clId="{6C89BF91-79FE-4618-9AA8-C2A8EC02893E}" dt="2024-09-11T06:12:50.017" v="188" actId="20577"/>
        <pc:sldMkLst>
          <pc:docMk/>
          <pc:sldMk cId="3051339226" sldId="391"/>
        </pc:sldMkLst>
        <pc:spChg chg="mod">
          <ac:chgData name="narne sravanthi" userId="8ff4cd17b61d8485" providerId="LiveId" clId="{6C89BF91-79FE-4618-9AA8-C2A8EC02893E}" dt="2024-09-11T06:12:50.017" v="188" actId="20577"/>
          <ac:spMkLst>
            <pc:docMk/>
            <pc:sldMk cId="3051339226" sldId="391"/>
            <ac:spMk id="2" creationId="{BDA69B8D-BF65-4ADD-F76F-77EA72FFCB8F}"/>
          </ac:spMkLst>
        </pc:spChg>
      </pc:sldChg>
      <pc:sldChg chg="modSp mod">
        <pc:chgData name="narne sravanthi" userId="8ff4cd17b61d8485" providerId="LiveId" clId="{6C89BF91-79FE-4618-9AA8-C2A8EC02893E}" dt="2024-09-11T11:08:23.512" v="190" actId="2711"/>
        <pc:sldMkLst>
          <pc:docMk/>
          <pc:sldMk cId="2298329870" sldId="392"/>
        </pc:sldMkLst>
        <pc:spChg chg="mod">
          <ac:chgData name="narne sravanthi" userId="8ff4cd17b61d8485" providerId="LiveId" clId="{6C89BF91-79FE-4618-9AA8-C2A8EC02893E}" dt="2024-09-11T11:08:23.512" v="190" actId="2711"/>
          <ac:spMkLst>
            <pc:docMk/>
            <pc:sldMk cId="2298329870" sldId="392"/>
            <ac:spMk id="2" creationId="{00000000-0000-0000-0000-000000000000}"/>
          </ac:spMkLst>
        </pc:spChg>
      </pc:sldChg>
      <pc:sldChg chg="modSp mod">
        <pc:chgData name="narne sravanthi" userId="8ff4cd17b61d8485" providerId="LiveId" clId="{6C89BF91-79FE-4618-9AA8-C2A8EC02893E}" dt="2024-09-11T04:29:16.479" v="0" actId="1076"/>
        <pc:sldMkLst>
          <pc:docMk/>
          <pc:sldMk cId="0" sldId="436"/>
        </pc:sldMkLst>
        <pc:spChg chg="mod">
          <ac:chgData name="narne sravanthi" userId="8ff4cd17b61d8485" providerId="LiveId" clId="{6C89BF91-79FE-4618-9AA8-C2A8EC02893E}" dt="2024-09-11T04:29:16.479" v="0" actId="1076"/>
          <ac:spMkLst>
            <pc:docMk/>
            <pc:sldMk cId="0" sldId="436"/>
            <ac:spMk id="31746" creationId="{1E161961-3F0D-F036-E13C-40B108F666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11-09-2024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1757234-4AAB-276A-B0D1-C5397E9962D0}"/>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101C55CF-9787-D53F-189A-7250732F4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74E16C0B-FBCC-D8EB-60EE-BD0AE1E96735}"/>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61D979B5-C4C2-61FA-04B5-5113751BB0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D60E74F-E2A8-4906-953D-7B81B1E73D8F}"/>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442CD012-48C8-1C78-EEDD-9F4A1D657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A61A843-A3D6-4026-AF41-F9DB4366038B}" type="slidenum">
              <a:rPr lang="en-US"/>
              <a:pPr/>
              <a:t>18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idx="4294967295"/>
          </p:nvPr>
        </p:nvSpPr>
        <p:spPr>
          <a:xfrm>
            <a:off x="6027458" y="1641975"/>
            <a:ext cx="6405597" cy="2089408"/>
          </a:xfrm>
        </p:spPr>
        <p:txBody>
          <a:bodyPr>
            <a:normAutofit/>
          </a:bodyPr>
          <a:lstStyle/>
          <a:p>
            <a:pPr marR="0" lvl="0" indent="0">
              <a:spcBef>
                <a:spcPts val="0"/>
              </a:spcBef>
              <a:spcAft>
                <a:spcPts val="0"/>
              </a:spcAft>
            </a:pPr>
            <a:r>
              <a:rPr lang="en-US" sz="2400" b="1" dirty="0">
                <a:ln/>
                <a:solidFill>
                  <a:srgbClr val="C00000"/>
                </a:solidFill>
                <a:cs typeface="Poppins" panose="00000500000000000000" pitchFamily="2" charset="0"/>
                <a:sym typeface="BioRhyme ExtraBold"/>
              </a:rPr>
              <a:t>COURSE NAME: </a:t>
            </a:r>
            <a:r>
              <a:rPr lang="en-US" sz="2400" b="1" dirty="0">
                <a:ln/>
                <a:cs typeface="Poppins" panose="00000500000000000000" pitchFamily="2" charset="0"/>
                <a:sym typeface="BioRhyme ExtraBold"/>
              </a:rPr>
              <a:t>Operating Systems </a:t>
            </a:r>
            <a:br>
              <a:rPr lang="en-US" sz="2400" b="1" dirty="0">
                <a:ln/>
                <a:cs typeface="Poppins" panose="00000500000000000000" pitchFamily="2" charset="0"/>
                <a:sym typeface="BioRhyme ExtraBold"/>
              </a:rPr>
            </a:br>
            <a:br>
              <a:rPr lang="en-US" sz="2400" b="1" dirty="0">
                <a:ln/>
                <a:cs typeface="Poppins" panose="00000500000000000000" pitchFamily="2" charset="0"/>
                <a:sym typeface="BioRhyme ExtraBold"/>
              </a:rPr>
            </a:br>
            <a:r>
              <a:rPr lang="en-US" sz="2400" b="1" dirty="0">
                <a:ln/>
                <a:solidFill>
                  <a:srgbClr val="C00000"/>
                </a:solidFill>
                <a:cs typeface="Poppins" panose="00000500000000000000" pitchFamily="2" charset="0"/>
                <a:sym typeface="BioRhyme ExtraBold"/>
              </a:rPr>
              <a:t>COURSE CODE: </a:t>
            </a:r>
            <a:r>
              <a:rPr lang="en-IN" altLang="en-US" sz="2400" b="1" dirty="0"/>
              <a:t>2</a:t>
            </a:r>
            <a:r>
              <a:rPr lang="en-US" altLang="en-IN" sz="2400" b="1" dirty="0"/>
              <a:t>3</a:t>
            </a:r>
            <a:r>
              <a:rPr lang="en-IN" altLang="en-US" sz="2400" b="1" dirty="0"/>
              <a:t>CS2104R/a</a:t>
            </a:r>
            <a:br>
              <a:rPr lang="en-US" sz="2400" b="1" dirty="0">
                <a:ln/>
                <a:solidFill>
                  <a:srgbClr val="C00000"/>
                </a:solidFill>
                <a:cs typeface="Poppins" panose="00000500000000000000" pitchFamily="2" charset="0"/>
                <a:sym typeface="BioRhyme ExtraBold"/>
              </a:rPr>
            </a:br>
            <a:endParaRPr lang="en-IN" sz="24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3583695" y="4066072"/>
            <a:ext cx="8849360" cy="1731146"/>
          </a:xfrm>
        </p:spPr>
        <p:txBody>
          <a:bodyPr>
            <a:normAutofit/>
          </a:bodyPr>
          <a:lstStyle/>
          <a:p>
            <a:pPr marL="0" indent="0" algn="ctr">
              <a:buNone/>
            </a:pPr>
            <a:r>
              <a:rPr lang="en-IN" sz="3200" b="1" dirty="0">
                <a:solidFill>
                  <a:srgbClr val="FF0000"/>
                </a:solidFill>
              </a:rPr>
              <a:t>Inter Process Communication, Threads &amp; Thread API</a:t>
            </a:r>
          </a:p>
        </p:txBody>
      </p:sp>
      <p:pic>
        <p:nvPicPr>
          <p:cNvPr id="4" name="Google Shape;464;p16"/>
          <p:cNvPicPr preferRelativeResize="0"/>
          <p:nvPr/>
        </p:nvPicPr>
        <p:blipFill>
          <a:blip r:embed="rId2">
            <a:extLst>
              <a:ext uri="{28A0092B-C50C-407E-A947-70E740481C1C}">
                <a14:useLocalDpi xmlns:a14="http://schemas.microsoft.com/office/drawing/2010/main" val="0"/>
              </a:ext>
            </a:extLst>
          </a:blip>
          <a:stretch>
            <a:fillRect/>
          </a:stretch>
        </p:blipFill>
        <p:spPr>
          <a:xfrm>
            <a:off x="0" y="0"/>
            <a:ext cx="6027459" cy="6740965"/>
          </a:xfrm>
          <a:prstGeom prst="rect">
            <a:avLst/>
          </a:prstGeom>
          <a:noFill/>
          <a:ln>
            <a:noFill/>
          </a:ln>
        </p:spPr>
      </p:pic>
      <p:sp>
        <p:nvSpPr>
          <p:cNvPr id="5" name="Google Shape;502;p17">
            <a:extLst>
              <a:ext uri="{FF2B5EF4-FFF2-40B4-BE49-F238E27FC236}">
                <a16:creationId xmlns:a16="http://schemas.microsoft.com/office/drawing/2014/main" id="{7153E61F-4441-DBE3-3DFF-6E9EF6C48D23}"/>
              </a:ext>
            </a:extLst>
          </p:cNvPr>
          <p:cNvSpPr/>
          <p:nvPr/>
        </p:nvSpPr>
        <p:spPr>
          <a:xfrm>
            <a:off x="8702244"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ea typeface="Calibri"/>
                <a:cs typeface="Poppins" panose="00000500000000000000" pitchFamily="2" charset="0"/>
                <a:sym typeface="Calibri"/>
              </a:rPr>
              <a:t>Session - 1</a:t>
            </a:r>
            <a:endParaRPr sz="2800" dirty="0">
              <a:solidFill>
                <a:schemeClr val="lt1"/>
              </a:solidFill>
              <a:ea typeface="Calibri"/>
              <a:cs typeface="Poppins" panose="00000500000000000000" pitchFamily="2" charset="0"/>
              <a:sym typeface="Calibri"/>
            </a:endParaRPr>
          </a:p>
        </p:txBody>
      </p:sp>
      <p:sp>
        <p:nvSpPr>
          <p:cNvPr id="6" name="Google Shape;502;p17">
            <a:extLst>
              <a:ext uri="{FF2B5EF4-FFF2-40B4-BE49-F238E27FC236}">
                <a16:creationId xmlns:a16="http://schemas.microsoft.com/office/drawing/2014/main" id="{7153E61F-4441-DBE3-3DFF-6E9EF6C48D23}"/>
              </a:ext>
            </a:extLst>
          </p:cNvPr>
          <p:cNvSpPr/>
          <p:nvPr/>
        </p:nvSpPr>
        <p:spPr>
          <a:xfrm>
            <a:off x="6027459" y="513180"/>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800" b="1" dirty="0">
                <a:solidFill>
                  <a:schemeClr val="lt1"/>
                </a:solidFill>
                <a:ea typeface="Calibri"/>
                <a:cs typeface="Poppins" panose="00000500000000000000" pitchFamily="2" charset="0"/>
                <a:sym typeface="Calibri"/>
              </a:rPr>
              <a:t>CO3</a:t>
            </a:r>
            <a:endParaRPr sz="2800" b="1"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30513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6A21-D1E2-B2A7-D5DD-AB3BDE5F0B83}"/>
              </a:ext>
            </a:extLst>
          </p:cNvPr>
          <p:cNvSpPr>
            <a:spLocks noGrp="1"/>
          </p:cNvSpPr>
          <p:nvPr>
            <p:ph type="title"/>
          </p:nvPr>
        </p:nvSpPr>
        <p:spPr>
          <a:xfrm>
            <a:off x="2416779" y="141514"/>
            <a:ext cx="9603275" cy="1049235"/>
          </a:xfrm>
        </p:spPr>
        <p:txBody>
          <a:bodyPr>
            <a:normAutofit/>
          </a:bodyPr>
          <a:lstStyle/>
          <a:p>
            <a:r>
              <a:rPr lang="en-IN" sz="2800" dirty="0">
                <a:solidFill>
                  <a:srgbClr val="FF0000"/>
                </a:solidFill>
              </a:rPr>
              <a:t>Differences between process and thread</a:t>
            </a:r>
            <a:endParaRPr lang="en-IN" sz="2800" dirty="0"/>
          </a:p>
        </p:txBody>
      </p:sp>
      <p:pic>
        <p:nvPicPr>
          <p:cNvPr id="6" name="Content Placeholder 5">
            <a:extLst>
              <a:ext uri="{FF2B5EF4-FFF2-40B4-BE49-F238E27FC236}">
                <a16:creationId xmlns:a16="http://schemas.microsoft.com/office/drawing/2014/main" id="{6EFF3F3B-B38B-FE99-7D27-76A33DA10D08}"/>
              </a:ext>
            </a:extLst>
          </p:cNvPr>
          <p:cNvPicPr>
            <a:picLocks noGrp="1" noChangeAspect="1"/>
          </p:cNvPicPr>
          <p:nvPr>
            <p:ph idx="1"/>
          </p:nvPr>
        </p:nvPicPr>
        <p:blipFill>
          <a:blip r:embed="rId2"/>
          <a:stretch>
            <a:fillRect/>
          </a:stretch>
        </p:blipFill>
        <p:spPr>
          <a:xfrm>
            <a:off x="101600" y="1046480"/>
            <a:ext cx="12090400" cy="5069839"/>
          </a:xfrm>
        </p:spPr>
      </p:pic>
      <p:sp>
        <p:nvSpPr>
          <p:cNvPr id="4" name="Slide Number Placeholder 3">
            <a:extLst>
              <a:ext uri="{FF2B5EF4-FFF2-40B4-BE49-F238E27FC236}">
                <a16:creationId xmlns:a16="http://schemas.microsoft.com/office/drawing/2014/main" id="{58099EA4-1C61-4873-CAF6-BA4C2A427C79}"/>
              </a:ext>
            </a:extLst>
          </p:cNvPr>
          <p:cNvSpPr>
            <a:spLocks noGrp="1"/>
          </p:cNvSpPr>
          <p:nvPr>
            <p:ph type="sldNum" sz="quarter" idx="12"/>
          </p:nvPr>
        </p:nvSpPr>
        <p:spPr/>
        <p:txBody>
          <a:bodyPr/>
          <a:lstStyle/>
          <a:p>
            <a:fld id="{CBABCCC1-BF11-4F37-963E-1BCD5B23FD72}" type="slidenum">
              <a:rPr lang="en-IN" smtClean="0"/>
              <a:pPr/>
              <a:t>10</a:t>
            </a:fld>
            <a:endParaRPr lang="en-IN"/>
          </a:p>
        </p:txBody>
      </p:sp>
    </p:spTree>
    <p:extLst>
      <p:ext uri="{BB962C8B-B14F-4D97-AF65-F5344CB8AC3E}">
        <p14:creationId xmlns:p14="http://schemas.microsoft.com/office/powerpoint/2010/main" val="124972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3BB2-F5E1-5C4E-7E9C-1F003337005F}"/>
              </a:ext>
            </a:extLst>
          </p:cNvPr>
          <p:cNvSpPr>
            <a:spLocks noGrp="1"/>
          </p:cNvSpPr>
          <p:nvPr>
            <p:ph type="title"/>
          </p:nvPr>
        </p:nvSpPr>
        <p:spPr>
          <a:xfrm>
            <a:off x="4745774" y="234646"/>
            <a:ext cx="9603275" cy="1049235"/>
          </a:xfrm>
        </p:spPr>
        <p:txBody>
          <a:bodyPr>
            <a:normAutofit/>
          </a:bodyPr>
          <a:lstStyle/>
          <a:p>
            <a:r>
              <a:rPr lang="en-IN" sz="2800" dirty="0">
                <a:solidFill>
                  <a:srgbClr val="FF0000"/>
                </a:solidFill>
              </a:rPr>
              <a:t>Types of threads</a:t>
            </a:r>
          </a:p>
        </p:txBody>
      </p:sp>
      <p:sp>
        <p:nvSpPr>
          <p:cNvPr id="3" name="Content Placeholder 2">
            <a:extLst>
              <a:ext uri="{FF2B5EF4-FFF2-40B4-BE49-F238E27FC236}">
                <a16:creationId xmlns:a16="http://schemas.microsoft.com/office/drawing/2014/main" id="{1F6240AE-939C-8499-86CC-E88B9873963F}"/>
              </a:ext>
            </a:extLst>
          </p:cNvPr>
          <p:cNvSpPr>
            <a:spLocks noGrp="1"/>
          </p:cNvSpPr>
          <p:nvPr>
            <p:ph idx="1"/>
          </p:nvPr>
        </p:nvSpPr>
        <p:spPr>
          <a:xfrm>
            <a:off x="558800" y="1609332"/>
            <a:ext cx="6431280" cy="4116126"/>
          </a:xfrm>
        </p:spPr>
        <p:txBody>
          <a:bodyPr/>
          <a:lstStyle/>
          <a:p>
            <a:pPr marL="0" indent="0">
              <a:buNone/>
            </a:pPr>
            <a:r>
              <a:rPr lang="en-US" sz="2400" dirty="0"/>
              <a:t>In the operating systems, there are two types of threads.</a:t>
            </a:r>
          </a:p>
          <a:p>
            <a:pPr>
              <a:buFont typeface="+mj-lt"/>
              <a:buAutoNum type="arabicPeriod"/>
            </a:pPr>
            <a:r>
              <a:rPr lang="en-US" sz="2400" dirty="0"/>
              <a:t>Kernel-level thread.</a:t>
            </a:r>
          </a:p>
          <a:p>
            <a:pPr>
              <a:buFont typeface="+mj-lt"/>
              <a:buAutoNum type="arabicPeriod"/>
            </a:pPr>
            <a:r>
              <a:rPr lang="en-US" sz="2400" dirty="0"/>
              <a:t>User-level threads.</a:t>
            </a:r>
          </a:p>
          <a:p>
            <a:endParaRPr lang="en-IN" dirty="0"/>
          </a:p>
        </p:txBody>
      </p:sp>
      <p:sp>
        <p:nvSpPr>
          <p:cNvPr id="4" name="Slide Number Placeholder 3">
            <a:extLst>
              <a:ext uri="{FF2B5EF4-FFF2-40B4-BE49-F238E27FC236}">
                <a16:creationId xmlns:a16="http://schemas.microsoft.com/office/drawing/2014/main" id="{662EFB59-B001-88D9-5B71-727ECB39D44E}"/>
              </a:ext>
            </a:extLst>
          </p:cNvPr>
          <p:cNvSpPr>
            <a:spLocks noGrp="1"/>
          </p:cNvSpPr>
          <p:nvPr>
            <p:ph type="sldNum" sz="quarter" idx="12"/>
          </p:nvPr>
        </p:nvSpPr>
        <p:spPr/>
        <p:txBody>
          <a:bodyPr/>
          <a:lstStyle/>
          <a:p>
            <a:fld id="{CBABCCC1-BF11-4F37-963E-1BCD5B23FD72}" type="slidenum">
              <a:rPr lang="en-IN" smtClean="0"/>
              <a:pPr/>
              <a:t>11</a:t>
            </a:fld>
            <a:endParaRPr lang="en-IN"/>
          </a:p>
        </p:txBody>
      </p:sp>
      <p:pic>
        <p:nvPicPr>
          <p:cNvPr id="5" name="Picture 4">
            <a:extLst>
              <a:ext uri="{FF2B5EF4-FFF2-40B4-BE49-F238E27FC236}">
                <a16:creationId xmlns:a16="http://schemas.microsoft.com/office/drawing/2014/main" id="{2BDC1D16-EA4F-112B-24D6-D1374989A132}"/>
              </a:ext>
            </a:extLst>
          </p:cNvPr>
          <p:cNvPicPr>
            <a:picLocks noChangeAspect="1"/>
          </p:cNvPicPr>
          <p:nvPr/>
        </p:nvPicPr>
        <p:blipFill>
          <a:blip r:embed="rId2"/>
          <a:stretch>
            <a:fillRect/>
          </a:stretch>
        </p:blipFill>
        <p:spPr>
          <a:xfrm>
            <a:off x="6902824" y="1506071"/>
            <a:ext cx="5289176" cy="4625787"/>
          </a:xfrm>
          <a:prstGeom prst="rect">
            <a:avLst/>
          </a:prstGeom>
        </p:spPr>
      </p:pic>
    </p:spTree>
    <p:extLst>
      <p:ext uri="{BB962C8B-B14F-4D97-AF65-F5344CB8AC3E}">
        <p14:creationId xmlns:p14="http://schemas.microsoft.com/office/powerpoint/2010/main" val="182145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539" y="209121"/>
            <a:ext cx="7976902" cy="573200"/>
          </a:xfrm>
        </p:spPr>
        <p:txBody>
          <a:bodyPr>
            <a:noAutofit/>
          </a:bodyPr>
          <a:lstStyle/>
          <a:p>
            <a:r>
              <a:rPr lang="en-US" sz="2800" b="1" spc="-5" dirty="0">
                <a:solidFill>
                  <a:srgbClr val="FF0000"/>
                </a:solidFill>
                <a:cs typeface="Times New Roman" panose="02020603050405020304" pitchFamily="18" charset="0"/>
              </a:rPr>
              <a:t>Context switch between</a:t>
            </a:r>
            <a:r>
              <a:rPr lang="en-US" sz="2800" b="1" dirty="0">
                <a:solidFill>
                  <a:srgbClr val="FF0000"/>
                </a:solidFill>
                <a:cs typeface="Times New Roman" panose="02020603050405020304" pitchFamily="18" charset="0"/>
              </a:rPr>
              <a:t> </a:t>
            </a:r>
            <a:r>
              <a:rPr lang="en-US" sz="2800" b="1" spc="-5" dirty="0">
                <a:solidFill>
                  <a:srgbClr val="FF0000"/>
                </a:solidFill>
                <a:cs typeface="Times New Roman" panose="02020603050405020304" pitchFamily="18" charset="0"/>
              </a:rPr>
              <a:t>threads</a:t>
            </a:r>
            <a:endParaRPr lang="en-IN" sz="2800" b="1"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782320" y="955040"/>
            <a:ext cx="11318240" cy="4988560"/>
          </a:xfrm>
        </p:spPr>
        <p:txBody>
          <a:bodyPr>
            <a:normAutofit fontScale="92500"/>
          </a:bodyPr>
          <a:lstStyle/>
          <a:p>
            <a:pPr marL="12700" algn="just">
              <a:lnSpc>
                <a:spcPct val="100000"/>
              </a:lnSpc>
              <a:tabLst>
                <a:tab pos="354965" algn="l"/>
              </a:tabLst>
            </a:pPr>
            <a:r>
              <a:rPr lang="en-US" sz="2400" dirty="0">
                <a:cs typeface="Times New Roman" pitchFamily="18" charset="0"/>
              </a:rPr>
              <a:t>Each </a:t>
            </a:r>
            <a:r>
              <a:rPr lang="en-US" sz="2400" spc="-5" dirty="0">
                <a:cs typeface="Times New Roman" pitchFamily="18" charset="0"/>
              </a:rPr>
              <a:t>thread has its </a:t>
            </a:r>
            <a:r>
              <a:rPr lang="en-US" sz="2400" dirty="0">
                <a:cs typeface="Times New Roman" pitchFamily="18" charset="0"/>
              </a:rPr>
              <a:t>own </a:t>
            </a:r>
            <a:r>
              <a:rPr lang="en-US" sz="2400" spc="-5" dirty="0">
                <a:cs typeface="Times New Roman" pitchFamily="18" charset="0"/>
              </a:rPr>
              <a:t>program </a:t>
            </a:r>
            <a:r>
              <a:rPr lang="en-US" sz="2400" dirty="0">
                <a:cs typeface="Times New Roman" pitchFamily="18" charset="0"/>
              </a:rPr>
              <a:t>counter and </a:t>
            </a:r>
            <a:r>
              <a:rPr lang="en-US" sz="2400" spc="-5" dirty="0">
                <a:cs typeface="Times New Roman" pitchFamily="18" charset="0"/>
              </a:rPr>
              <a:t>set </a:t>
            </a:r>
            <a:r>
              <a:rPr lang="en-US" sz="2400" dirty="0">
                <a:cs typeface="Times New Roman" pitchFamily="18" charset="0"/>
              </a:rPr>
              <a:t>of </a:t>
            </a:r>
            <a:r>
              <a:rPr lang="en-US" sz="2400" spc="-5" dirty="0">
                <a:cs typeface="Times New Roman" pitchFamily="18" charset="0"/>
              </a:rPr>
              <a:t>registers.</a:t>
            </a:r>
          </a:p>
          <a:p>
            <a:pPr algn="just"/>
            <a:r>
              <a:rPr lang="en-US" sz="2400" dirty="0">
                <a:cs typeface="Times New Roman" pitchFamily="18" charset="0"/>
              </a:rPr>
              <a:t>if there are two Threads that are running on a single processor, when switching from  T1 to  T2, a </a:t>
            </a:r>
            <a:r>
              <a:rPr lang="en-US" sz="2400" b="1" dirty="0">
                <a:cs typeface="Times New Roman" pitchFamily="18" charset="0"/>
              </a:rPr>
              <a:t>context switch must take place.</a:t>
            </a:r>
            <a:endParaRPr lang="en-US" sz="2400" spc="-5" dirty="0">
              <a:cs typeface="Times New Roman" pitchFamily="18" charset="0"/>
            </a:endParaRPr>
          </a:p>
          <a:p>
            <a:pPr algn="just"/>
            <a:r>
              <a:rPr lang="en-US" sz="2400" dirty="0">
                <a:cs typeface="Times New Roman" pitchFamily="18" charset="0"/>
              </a:rPr>
              <a:t>The context switch between threads is quite similar to the context switch between processes, as the register state of T1 must be saved and the register state of T2 restored before running T2.</a:t>
            </a:r>
          </a:p>
          <a:p>
            <a:pPr algn="just"/>
            <a:r>
              <a:rPr lang="en-US" sz="2400" dirty="0">
                <a:cs typeface="Times New Roman" pitchFamily="18" charset="0"/>
              </a:rPr>
              <a:t>With processes, we saved the state to a </a:t>
            </a:r>
            <a:r>
              <a:rPr lang="en-US" sz="2400" b="1" dirty="0">
                <a:cs typeface="Times New Roman" pitchFamily="18" charset="0"/>
              </a:rPr>
              <a:t>process control block (PCB); now, we’ll need one or more thread control blocks (TCBs) </a:t>
            </a:r>
            <a:r>
              <a:rPr lang="en-US" sz="2400" dirty="0">
                <a:cs typeface="Times New Roman" pitchFamily="18" charset="0"/>
              </a:rPr>
              <a:t>to store the state of each thread of a process.</a:t>
            </a:r>
          </a:p>
          <a:p>
            <a:pPr algn="just"/>
            <a:r>
              <a:rPr lang="en-US" sz="2400" dirty="0">
                <a:cs typeface="Times New Roman" pitchFamily="18" charset="0"/>
              </a:rPr>
              <a:t> There is one major difference, though, in the context switch we perform between threads as compared to processes: the address space remains the same (i.e., there is no need to switch which page table we are using).</a:t>
            </a:r>
          </a:p>
          <a:p>
            <a:pPr marL="0" indent="0">
              <a:buNone/>
            </a:pP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6899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779" y="441158"/>
            <a:ext cx="9603275" cy="1049235"/>
          </a:xfrm>
        </p:spPr>
        <p:txBody>
          <a:bodyPr>
            <a:noAutofit/>
          </a:bodyPr>
          <a:lstStyle/>
          <a:p>
            <a:r>
              <a:rPr lang="en-US" sz="2800" b="1" spc="-5" dirty="0">
                <a:solidFill>
                  <a:srgbClr val="FF0000"/>
                </a:solidFill>
                <a:cs typeface="Times New Roman" panose="02020603050405020304" pitchFamily="18" charset="0"/>
              </a:rPr>
              <a:t>Context switch between</a:t>
            </a:r>
            <a:r>
              <a:rPr lang="en-US" sz="2800" b="1" dirty="0">
                <a:solidFill>
                  <a:srgbClr val="FF0000"/>
                </a:solidFill>
                <a:cs typeface="Times New Roman" panose="02020603050405020304" pitchFamily="18" charset="0"/>
              </a:rPr>
              <a:t> </a:t>
            </a:r>
            <a:r>
              <a:rPr lang="en-US" sz="2800" b="1" spc="-5" dirty="0">
                <a:solidFill>
                  <a:srgbClr val="FF0000"/>
                </a:solidFill>
                <a:cs typeface="Times New Roman" panose="02020603050405020304" pitchFamily="18" charset="0"/>
              </a:rPr>
              <a:t>threads</a:t>
            </a:r>
            <a:endParaRPr lang="en-IN" sz="2800" b="1"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934721" y="1402080"/>
            <a:ext cx="10850879" cy="4607560"/>
          </a:xfrm>
        </p:spPr>
        <p:txBody>
          <a:bodyPr>
            <a:normAutofit/>
          </a:bodyPr>
          <a:lstStyle/>
          <a:p>
            <a:pPr algn="just"/>
            <a:r>
              <a:rPr lang="en-US" sz="2800" dirty="0">
                <a:cs typeface="Times New Roman" panose="02020603050405020304" pitchFamily="18" charset="0"/>
              </a:rPr>
              <a:t>In our simple model of the address space of a classic process (which we can now call a </a:t>
            </a:r>
            <a:r>
              <a:rPr lang="en-US" sz="2800" b="1" dirty="0">
                <a:cs typeface="Times New Roman" panose="02020603050405020304" pitchFamily="18" charset="0"/>
              </a:rPr>
              <a:t>single-threaded process), there is a single stack, </a:t>
            </a:r>
            <a:r>
              <a:rPr lang="en-US" sz="2800" dirty="0">
                <a:cs typeface="Times New Roman" panose="02020603050405020304" pitchFamily="18" charset="0"/>
              </a:rPr>
              <a:t>usually residing at the bottom of the address space.</a:t>
            </a:r>
          </a:p>
          <a:p>
            <a:pPr algn="just"/>
            <a:r>
              <a:rPr lang="en-US" sz="2800" dirty="0">
                <a:cs typeface="Times New Roman" panose="02020603050405020304" pitchFamily="18" charset="0"/>
              </a:rPr>
              <a:t>In a multi-threaded process, each thread runs independently.</a:t>
            </a:r>
          </a:p>
          <a:p>
            <a:pPr algn="just"/>
            <a:r>
              <a:rPr lang="en-US" sz="2800" dirty="0">
                <a:cs typeface="Times New Roman" panose="02020603050405020304" pitchFamily="18" charset="0"/>
              </a:rPr>
              <a:t>Thus, any stack-allocated variables, parameters, return values, and other things that we put on the stack will be placed in what is sometimes called </a:t>
            </a:r>
            <a:r>
              <a:rPr lang="en-US" sz="2800" b="1" dirty="0">
                <a:cs typeface="Times New Roman" panose="02020603050405020304" pitchFamily="18" charset="0"/>
              </a:rPr>
              <a:t>thread-local storage, i.e., the stack of the relevant </a:t>
            </a:r>
            <a:r>
              <a:rPr lang="en-US" sz="2800" dirty="0">
                <a:cs typeface="Times New Roman" panose="02020603050405020304" pitchFamily="18" charset="0"/>
              </a:rPr>
              <a:t>thread.</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1687973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5CC5-9E91-4BAE-87AD-1D2E5EA00A70}"/>
              </a:ext>
            </a:extLst>
          </p:cNvPr>
          <p:cNvSpPr>
            <a:spLocks noGrp="1"/>
          </p:cNvSpPr>
          <p:nvPr>
            <p:ph type="title"/>
          </p:nvPr>
        </p:nvSpPr>
        <p:spPr>
          <a:xfrm>
            <a:off x="4052539" y="326988"/>
            <a:ext cx="9603275" cy="1049235"/>
          </a:xfrm>
        </p:spPr>
        <p:txBody>
          <a:bodyPr>
            <a:normAutofit/>
          </a:bodyPr>
          <a:lstStyle/>
          <a:p>
            <a:r>
              <a:rPr lang="en-US" sz="2800" b="1" dirty="0">
                <a:solidFill>
                  <a:srgbClr val="FF0000"/>
                </a:solidFill>
              </a:rPr>
              <a:t>Multithreading Models</a:t>
            </a:r>
            <a:br>
              <a:rPr lang="en-US" sz="2800" b="1" dirty="0">
                <a:solidFill>
                  <a:srgbClr val="FF0000"/>
                </a:solidFill>
              </a:rPr>
            </a:br>
            <a:endParaRPr lang="en-IN" sz="2800" dirty="0">
              <a:solidFill>
                <a:srgbClr val="FF0000"/>
              </a:solidFill>
            </a:endParaRPr>
          </a:p>
        </p:txBody>
      </p:sp>
      <p:sp>
        <p:nvSpPr>
          <p:cNvPr id="3" name="Content Placeholder 2">
            <a:extLst>
              <a:ext uri="{FF2B5EF4-FFF2-40B4-BE49-F238E27FC236}">
                <a16:creationId xmlns:a16="http://schemas.microsoft.com/office/drawing/2014/main" id="{414B7A92-0969-B727-A66C-2DB8FE258A47}"/>
              </a:ext>
            </a:extLst>
          </p:cNvPr>
          <p:cNvSpPr>
            <a:spLocks noGrp="1"/>
          </p:cNvSpPr>
          <p:nvPr>
            <p:ph idx="1"/>
          </p:nvPr>
        </p:nvSpPr>
        <p:spPr>
          <a:xfrm>
            <a:off x="944880" y="1676400"/>
            <a:ext cx="11917679" cy="3789945"/>
          </a:xfrm>
        </p:spPr>
        <p:txBody>
          <a:bodyPr/>
          <a:lstStyle/>
          <a:p>
            <a:pPr marL="0" indent="0">
              <a:buNone/>
            </a:pPr>
            <a:r>
              <a:rPr lang="en-US" sz="2400" dirty="0"/>
              <a:t>The user threads must be mapped to kernel threads, by one of the following strategies:</a:t>
            </a:r>
          </a:p>
          <a:p>
            <a:pPr marL="0" indent="0">
              <a:buNone/>
            </a:pPr>
            <a:r>
              <a:rPr lang="en-US" sz="2800" b="1" dirty="0">
                <a:solidFill>
                  <a:srgbClr val="FF0000"/>
                </a:solidFill>
              </a:rPr>
              <a:t>1)Many to One Model</a:t>
            </a:r>
          </a:p>
          <a:p>
            <a:pPr marL="0" indent="0">
              <a:buNone/>
            </a:pPr>
            <a:r>
              <a:rPr lang="en-US" sz="2800" b="1" dirty="0">
                <a:solidFill>
                  <a:srgbClr val="FF0000"/>
                </a:solidFill>
              </a:rPr>
              <a:t>2)One to One Model</a:t>
            </a:r>
          </a:p>
          <a:p>
            <a:pPr marL="0" indent="0">
              <a:buNone/>
            </a:pPr>
            <a:r>
              <a:rPr lang="en-US" sz="2800" b="1" dirty="0">
                <a:solidFill>
                  <a:srgbClr val="FF0000"/>
                </a:solidFill>
              </a:rPr>
              <a:t>3)Many to Many Model</a:t>
            </a:r>
          </a:p>
          <a:p>
            <a:endParaRPr lang="en-IN" dirty="0"/>
          </a:p>
        </p:txBody>
      </p:sp>
      <p:sp>
        <p:nvSpPr>
          <p:cNvPr id="4" name="Slide Number Placeholder 3">
            <a:extLst>
              <a:ext uri="{FF2B5EF4-FFF2-40B4-BE49-F238E27FC236}">
                <a16:creationId xmlns:a16="http://schemas.microsoft.com/office/drawing/2014/main" id="{8304856D-D929-8972-D834-4B3B4E41A2A9}"/>
              </a:ext>
            </a:extLst>
          </p:cNvPr>
          <p:cNvSpPr>
            <a:spLocks noGrp="1"/>
          </p:cNvSpPr>
          <p:nvPr>
            <p:ph type="sldNum" sz="quarter" idx="12"/>
          </p:nvPr>
        </p:nvSpPr>
        <p:spPr/>
        <p:txBody>
          <a:bodyPr/>
          <a:lstStyle/>
          <a:p>
            <a:fld id="{CBABCCC1-BF11-4F37-963E-1BCD5B23FD72}" type="slidenum">
              <a:rPr lang="en-IN" smtClean="0"/>
              <a:pPr/>
              <a:t>14</a:t>
            </a:fld>
            <a:endParaRPr lang="en-IN"/>
          </a:p>
        </p:txBody>
      </p:sp>
    </p:spTree>
    <p:extLst>
      <p:ext uri="{BB962C8B-B14F-4D97-AF65-F5344CB8AC3E}">
        <p14:creationId xmlns:p14="http://schemas.microsoft.com/office/powerpoint/2010/main" val="276880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1806-5AF2-A86C-86C0-6B0C7E13147E}"/>
              </a:ext>
            </a:extLst>
          </p:cNvPr>
          <p:cNvSpPr>
            <a:spLocks noGrp="1"/>
          </p:cNvSpPr>
          <p:nvPr>
            <p:ph type="title"/>
          </p:nvPr>
        </p:nvSpPr>
        <p:spPr>
          <a:xfrm>
            <a:off x="4025645" y="259292"/>
            <a:ext cx="9603275" cy="728446"/>
          </a:xfrm>
        </p:spPr>
        <p:txBody>
          <a:bodyPr>
            <a:normAutofit fontScale="90000"/>
          </a:bodyPr>
          <a:lstStyle/>
          <a:p>
            <a:r>
              <a:rPr lang="en-US" sz="3100" b="1" dirty="0">
                <a:solidFill>
                  <a:srgbClr val="FF0000"/>
                </a:solidFill>
              </a:rPr>
              <a:t>Many-to-One Model</a:t>
            </a:r>
            <a:br>
              <a:rPr lang="en-US" b="1" dirty="0">
                <a:solidFill>
                  <a:srgbClr val="FF0000"/>
                </a:solidFill>
              </a:rPr>
            </a:br>
            <a:br>
              <a:rPr lang="en-IN" b="1" dirty="0"/>
            </a:br>
            <a:endParaRPr lang="en-IN" dirty="0"/>
          </a:p>
        </p:txBody>
      </p:sp>
      <p:sp>
        <p:nvSpPr>
          <p:cNvPr id="3" name="Content Placeholder 2">
            <a:extLst>
              <a:ext uri="{FF2B5EF4-FFF2-40B4-BE49-F238E27FC236}">
                <a16:creationId xmlns:a16="http://schemas.microsoft.com/office/drawing/2014/main" id="{FABD2FD1-98F1-E9A5-A0E0-4D7A9C10344A}"/>
              </a:ext>
            </a:extLst>
          </p:cNvPr>
          <p:cNvSpPr>
            <a:spLocks noGrp="1"/>
          </p:cNvSpPr>
          <p:nvPr>
            <p:ph idx="1"/>
          </p:nvPr>
        </p:nvSpPr>
        <p:spPr>
          <a:xfrm>
            <a:off x="695368" y="1274497"/>
            <a:ext cx="6479564" cy="4894729"/>
          </a:xfrm>
        </p:spPr>
        <p:txBody>
          <a:bodyPr/>
          <a:lstStyle/>
          <a:p>
            <a:pPr algn="just">
              <a:buFont typeface="+mj-lt"/>
              <a:buAutoNum type="arabicPeriod"/>
            </a:pPr>
            <a:r>
              <a:rPr lang="en-US" sz="2400" dirty="0"/>
              <a:t>Many user-level threads mapped to a single kernel thread</a:t>
            </a:r>
          </a:p>
          <a:p>
            <a:pPr algn="just">
              <a:buFont typeface="+mj-lt"/>
              <a:buAutoNum type="arabicPeriod"/>
            </a:pPr>
            <a:r>
              <a:rPr lang="en-US" sz="2400" dirty="0"/>
              <a:t>Thread library is in user space</a:t>
            </a:r>
          </a:p>
          <a:p>
            <a:pPr marL="0" indent="0" algn="just">
              <a:buNone/>
            </a:pPr>
            <a:r>
              <a:rPr lang="en-US" sz="2400" b="1" dirty="0">
                <a:solidFill>
                  <a:srgbClr val="FF0000"/>
                </a:solidFill>
              </a:rPr>
              <a:t>Drawback:</a:t>
            </a:r>
            <a:r>
              <a:rPr lang="en-US" sz="2400" dirty="0"/>
              <a:t> The Entire process will block if a thread makes a blocking system call</a:t>
            </a:r>
          </a:p>
          <a:p>
            <a:pPr marL="0" indent="0" algn="just">
              <a:buNone/>
            </a:pPr>
            <a:r>
              <a:rPr lang="en-US" sz="2400" b="1" dirty="0">
                <a:solidFill>
                  <a:srgbClr val="FF0000"/>
                </a:solidFill>
              </a:rPr>
              <a:t>Examples: </a:t>
            </a:r>
          </a:p>
          <a:p>
            <a:pPr marL="742950" lvl="1" indent="-285750" algn="just">
              <a:buFont typeface="+mj-lt"/>
              <a:buAutoNum type="arabicPeriod"/>
            </a:pPr>
            <a:r>
              <a:rPr lang="en-US" sz="2400" b="1" dirty="0"/>
              <a:t>Solaris Green Threads</a:t>
            </a:r>
            <a:r>
              <a:rPr lang="en-US" sz="2400" dirty="0"/>
              <a:t> </a:t>
            </a:r>
          </a:p>
          <a:p>
            <a:pPr marL="742950" lvl="1" indent="-285750" algn="just">
              <a:buFont typeface="+mj-lt"/>
              <a:buAutoNum type="arabicPeriod"/>
            </a:pPr>
            <a:r>
              <a:rPr lang="en-US" sz="2400" b="1" dirty="0"/>
              <a:t>GNU Portable Threads</a:t>
            </a:r>
            <a:endParaRPr lang="en-US" sz="2400" dirty="0"/>
          </a:p>
          <a:p>
            <a:endParaRPr lang="en-IN" dirty="0"/>
          </a:p>
        </p:txBody>
      </p:sp>
      <p:sp>
        <p:nvSpPr>
          <p:cNvPr id="4" name="Slide Number Placeholder 3">
            <a:extLst>
              <a:ext uri="{FF2B5EF4-FFF2-40B4-BE49-F238E27FC236}">
                <a16:creationId xmlns:a16="http://schemas.microsoft.com/office/drawing/2014/main" id="{DBEB6EC3-FD01-CCFB-3293-7772EBE49D65}"/>
              </a:ext>
            </a:extLst>
          </p:cNvPr>
          <p:cNvSpPr>
            <a:spLocks noGrp="1"/>
          </p:cNvSpPr>
          <p:nvPr>
            <p:ph type="sldNum" sz="quarter" idx="12"/>
          </p:nvPr>
        </p:nvSpPr>
        <p:spPr/>
        <p:txBody>
          <a:bodyPr/>
          <a:lstStyle/>
          <a:p>
            <a:fld id="{CBABCCC1-BF11-4F37-963E-1BCD5B23FD72}" type="slidenum">
              <a:rPr lang="en-IN" smtClean="0"/>
              <a:pPr/>
              <a:t>15</a:t>
            </a:fld>
            <a:endParaRPr lang="en-IN"/>
          </a:p>
        </p:txBody>
      </p:sp>
      <p:pic>
        <p:nvPicPr>
          <p:cNvPr id="6" name="Picture 5">
            <a:extLst>
              <a:ext uri="{FF2B5EF4-FFF2-40B4-BE49-F238E27FC236}">
                <a16:creationId xmlns:a16="http://schemas.microsoft.com/office/drawing/2014/main" id="{8EBED36A-8DDD-4B8D-748D-D6205C1773AD}"/>
              </a:ext>
            </a:extLst>
          </p:cNvPr>
          <p:cNvPicPr>
            <a:picLocks noChangeAspect="1"/>
          </p:cNvPicPr>
          <p:nvPr/>
        </p:nvPicPr>
        <p:blipFill>
          <a:blip r:embed="rId2"/>
          <a:stretch>
            <a:fillRect/>
          </a:stretch>
        </p:blipFill>
        <p:spPr>
          <a:xfrm>
            <a:off x="7174932" y="1377196"/>
            <a:ext cx="4539547" cy="4220964"/>
          </a:xfrm>
          <a:prstGeom prst="rect">
            <a:avLst/>
          </a:prstGeom>
        </p:spPr>
      </p:pic>
    </p:spTree>
    <p:extLst>
      <p:ext uri="{BB962C8B-B14F-4D97-AF65-F5344CB8AC3E}">
        <p14:creationId xmlns:p14="http://schemas.microsoft.com/office/powerpoint/2010/main" val="210333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6A54-0D26-A50E-06B2-318E7204C4B2}"/>
              </a:ext>
            </a:extLst>
          </p:cNvPr>
          <p:cNvSpPr>
            <a:spLocks noGrp="1"/>
          </p:cNvSpPr>
          <p:nvPr>
            <p:ph type="title"/>
          </p:nvPr>
        </p:nvSpPr>
        <p:spPr>
          <a:xfrm>
            <a:off x="4326859" y="237107"/>
            <a:ext cx="9603275" cy="1049235"/>
          </a:xfrm>
        </p:spPr>
        <p:txBody>
          <a:bodyPr/>
          <a:lstStyle/>
          <a:p>
            <a:r>
              <a:rPr lang="en-US" b="1" dirty="0"/>
              <a:t> </a:t>
            </a:r>
            <a:r>
              <a:rPr lang="en-US" sz="2800" b="1" dirty="0">
                <a:solidFill>
                  <a:srgbClr val="FF0000"/>
                </a:solidFill>
                <a:cs typeface="Times New Roman" panose="02020603050405020304" pitchFamily="18" charset="0"/>
              </a:rPr>
              <a:t>One to One Model</a:t>
            </a:r>
            <a:br>
              <a:rPr lang="en-US" b="1" dirty="0"/>
            </a:br>
            <a:endParaRPr lang="en-IN" dirty="0"/>
          </a:p>
        </p:txBody>
      </p:sp>
      <p:sp>
        <p:nvSpPr>
          <p:cNvPr id="3" name="Content Placeholder 2">
            <a:extLst>
              <a:ext uri="{FF2B5EF4-FFF2-40B4-BE49-F238E27FC236}">
                <a16:creationId xmlns:a16="http://schemas.microsoft.com/office/drawing/2014/main" id="{F3E3465A-4229-CFD2-697D-EE69B58462EA}"/>
              </a:ext>
            </a:extLst>
          </p:cNvPr>
          <p:cNvSpPr>
            <a:spLocks noGrp="1"/>
          </p:cNvSpPr>
          <p:nvPr>
            <p:ph idx="1"/>
          </p:nvPr>
        </p:nvSpPr>
        <p:spPr>
          <a:xfrm>
            <a:off x="905435" y="1286342"/>
            <a:ext cx="6115125" cy="4529481"/>
          </a:xfrm>
        </p:spPr>
        <p:txBody>
          <a:bodyPr>
            <a:normAutofit fontScale="85000" lnSpcReduction="20000"/>
          </a:bodyPr>
          <a:lstStyle/>
          <a:p>
            <a:pPr algn="just">
              <a:buFont typeface="Arial" panose="020B0604020202020204" pitchFamily="34" charset="0"/>
              <a:buChar char="•"/>
            </a:pPr>
            <a:r>
              <a:rPr lang="en-US" sz="3000" dirty="0">
                <a:cs typeface="Times New Roman" panose="02020603050405020304" pitchFamily="18" charset="0"/>
              </a:rPr>
              <a:t>The </a:t>
            </a:r>
            <a:r>
              <a:rPr lang="en-US" sz="3000" b="1" dirty="0">
                <a:cs typeface="Times New Roman" panose="02020603050405020304" pitchFamily="18" charset="0"/>
              </a:rPr>
              <a:t>one-to-one</a:t>
            </a:r>
            <a:r>
              <a:rPr lang="en-US" sz="3000" dirty="0">
                <a:cs typeface="Times New Roman" panose="02020603050405020304" pitchFamily="18" charset="0"/>
              </a:rPr>
              <a:t> model creates a separate kernel thread to handle every user thread.</a:t>
            </a:r>
          </a:p>
          <a:p>
            <a:pPr algn="just">
              <a:buFont typeface="Arial" panose="020B0604020202020204" pitchFamily="34" charset="0"/>
              <a:buChar char="•"/>
            </a:pPr>
            <a:r>
              <a:rPr lang="en-US" sz="3000" dirty="0">
                <a:cs typeface="Times New Roman" panose="02020603050405020304" pitchFamily="18" charset="0"/>
              </a:rPr>
              <a:t>Most implementations of this model limit how many threads can be created.</a:t>
            </a:r>
          </a:p>
          <a:p>
            <a:pPr algn="just">
              <a:buFont typeface="Arial" panose="020B0604020202020204" pitchFamily="34" charset="0"/>
              <a:buChar char="•"/>
            </a:pPr>
            <a:r>
              <a:rPr lang="en-US" sz="3000" dirty="0">
                <a:cs typeface="Times New Roman" panose="02020603050405020304" pitchFamily="18" charset="0"/>
              </a:rPr>
              <a:t>Linux and Windows from 95 to XP implement the one-to-one model for threads.</a:t>
            </a:r>
          </a:p>
          <a:p>
            <a:pPr algn="just">
              <a:buFont typeface="Arial" panose="020B0604020202020204" pitchFamily="34" charset="0"/>
              <a:buChar char="•"/>
            </a:pPr>
            <a:r>
              <a:rPr lang="en-US" sz="3000" dirty="0">
                <a:cs typeface="Times New Roman" panose="02020603050405020304" pitchFamily="18" charset="0"/>
              </a:rPr>
              <a:t>This model provides more concurrency than that of the many-to-one Model.</a:t>
            </a:r>
          </a:p>
          <a:p>
            <a:endParaRPr lang="en-IN" dirty="0"/>
          </a:p>
        </p:txBody>
      </p:sp>
      <p:sp>
        <p:nvSpPr>
          <p:cNvPr id="4" name="Slide Number Placeholder 3">
            <a:extLst>
              <a:ext uri="{FF2B5EF4-FFF2-40B4-BE49-F238E27FC236}">
                <a16:creationId xmlns:a16="http://schemas.microsoft.com/office/drawing/2014/main" id="{13A5116D-3316-5641-04AA-9D23F229B556}"/>
              </a:ext>
            </a:extLst>
          </p:cNvPr>
          <p:cNvSpPr>
            <a:spLocks noGrp="1"/>
          </p:cNvSpPr>
          <p:nvPr>
            <p:ph type="sldNum" sz="quarter" idx="12"/>
          </p:nvPr>
        </p:nvSpPr>
        <p:spPr/>
        <p:txBody>
          <a:bodyPr/>
          <a:lstStyle/>
          <a:p>
            <a:fld id="{CBABCCC1-BF11-4F37-963E-1BCD5B23FD72}" type="slidenum">
              <a:rPr lang="en-IN" smtClean="0"/>
              <a:pPr/>
              <a:t>16</a:t>
            </a:fld>
            <a:endParaRPr lang="en-IN"/>
          </a:p>
        </p:txBody>
      </p:sp>
      <p:pic>
        <p:nvPicPr>
          <p:cNvPr id="6" name="Picture 5">
            <a:extLst>
              <a:ext uri="{FF2B5EF4-FFF2-40B4-BE49-F238E27FC236}">
                <a16:creationId xmlns:a16="http://schemas.microsoft.com/office/drawing/2014/main" id="{A1FB06E6-CAA9-8F86-729A-E83A552A41DD}"/>
              </a:ext>
            </a:extLst>
          </p:cNvPr>
          <p:cNvPicPr>
            <a:picLocks noChangeAspect="1"/>
          </p:cNvPicPr>
          <p:nvPr/>
        </p:nvPicPr>
        <p:blipFill>
          <a:blip r:embed="rId2"/>
          <a:stretch>
            <a:fillRect/>
          </a:stretch>
        </p:blipFill>
        <p:spPr>
          <a:xfrm>
            <a:off x="7552244" y="1392245"/>
            <a:ext cx="4507676" cy="4423578"/>
          </a:xfrm>
          <a:prstGeom prst="rect">
            <a:avLst/>
          </a:prstGeom>
        </p:spPr>
      </p:pic>
    </p:spTree>
    <p:extLst>
      <p:ext uri="{BB962C8B-B14F-4D97-AF65-F5344CB8AC3E}">
        <p14:creationId xmlns:p14="http://schemas.microsoft.com/office/powerpoint/2010/main" val="157921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CD87-87C5-7365-2FBF-37699AF55525}"/>
              </a:ext>
            </a:extLst>
          </p:cNvPr>
          <p:cNvSpPr>
            <a:spLocks noGrp="1"/>
          </p:cNvSpPr>
          <p:nvPr>
            <p:ph type="title"/>
          </p:nvPr>
        </p:nvSpPr>
        <p:spPr>
          <a:xfrm>
            <a:off x="3991579" y="247542"/>
            <a:ext cx="9603275" cy="1049235"/>
          </a:xfrm>
        </p:spPr>
        <p:txBody>
          <a:bodyPr/>
          <a:lstStyle/>
          <a:p>
            <a:r>
              <a:rPr lang="en-US" b="1" dirty="0">
                <a:solidFill>
                  <a:srgbClr val="FF0000"/>
                </a:solidFill>
              </a:rPr>
              <a:t>Many  to Many Model</a:t>
            </a:r>
            <a:br>
              <a:rPr lang="en-US" b="1" dirty="0"/>
            </a:br>
            <a:endParaRPr lang="en-IN" dirty="0"/>
          </a:p>
        </p:txBody>
      </p:sp>
      <p:sp>
        <p:nvSpPr>
          <p:cNvPr id="3" name="Content Placeholder 2">
            <a:extLst>
              <a:ext uri="{FF2B5EF4-FFF2-40B4-BE49-F238E27FC236}">
                <a16:creationId xmlns:a16="http://schemas.microsoft.com/office/drawing/2014/main" id="{7F64CFF9-C542-D4AC-ED4D-87E2FDD942CA}"/>
              </a:ext>
            </a:extLst>
          </p:cNvPr>
          <p:cNvSpPr>
            <a:spLocks noGrp="1"/>
          </p:cNvSpPr>
          <p:nvPr>
            <p:ph idx="1"/>
          </p:nvPr>
        </p:nvSpPr>
        <p:spPr>
          <a:xfrm>
            <a:off x="669259" y="1467092"/>
            <a:ext cx="6290341" cy="4618748"/>
          </a:xfrm>
        </p:spPr>
        <p:txBody>
          <a:bodyPr/>
          <a:lstStyle/>
          <a:p>
            <a:pPr marL="0" indent="0" algn="just">
              <a:buNone/>
            </a:pPr>
            <a:r>
              <a:rPr lang="en-US" sz="2800" dirty="0"/>
              <a:t>The </a:t>
            </a:r>
            <a:r>
              <a:rPr lang="en-US" sz="2800" b="1" dirty="0"/>
              <a:t>many to many</a:t>
            </a:r>
            <a:r>
              <a:rPr lang="en-US" sz="2800" dirty="0"/>
              <a:t> model multiplexes any number of user threads onto an equal or smaller number of kernel threads, combining the best features of the one-to-one and many-to-one models.</a:t>
            </a:r>
          </a:p>
          <a:p>
            <a:pPr algn="just">
              <a:buFont typeface="Arial" panose="020B0604020202020204" pitchFamily="34" charset="0"/>
              <a:buChar char="•"/>
            </a:pPr>
            <a:r>
              <a:rPr lang="en-US" sz="2800" dirty="0"/>
              <a:t>Users can create any number of threads.</a:t>
            </a:r>
          </a:p>
          <a:p>
            <a:pPr algn="just">
              <a:buFont typeface="Arial" panose="020B0604020202020204" pitchFamily="34" charset="0"/>
              <a:buChar char="•"/>
            </a:pPr>
            <a:r>
              <a:rPr lang="en-US" sz="2800" dirty="0"/>
              <a:t>Example: Solaris prior to version 9</a:t>
            </a:r>
          </a:p>
          <a:p>
            <a:endParaRPr lang="en-IN" dirty="0"/>
          </a:p>
        </p:txBody>
      </p:sp>
      <p:sp>
        <p:nvSpPr>
          <p:cNvPr id="4" name="Slide Number Placeholder 3">
            <a:extLst>
              <a:ext uri="{FF2B5EF4-FFF2-40B4-BE49-F238E27FC236}">
                <a16:creationId xmlns:a16="http://schemas.microsoft.com/office/drawing/2014/main" id="{647070D5-7852-45BD-ECEE-AF8FA5D1C830}"/>
              </a:ext>
            </a:extLst>
          </p:cNvPr>
          <p:cNvSpPr>
            <a:spLocks noGrp="1"/>
          </p:cNvSpPr>
          <p:nvPr>
            <p:ph type="sldNum" sz="quarter" idx="12"/>
          </p:nvPr>
        </p:nvSpPr>
        <p:spPr/>
        <p:txBody>
          <a:bodyPr/>
          <a:lstStyle/>
          <a:p>
            <a:fld id="{CBABCCC1-BF11-4F37-963E-1BCD5B23FD72}" type="slidenum">
              <a:rPr lang="en-IN" smtClean="0"/>
              <a:pPr/>
              <a:t>17</a:t>
            </a:fld>
            <a:endParaRPr lang="en-IN"/>
          </a:p>
        </p:txBody>
      </p:sp>
      <p:pic>
        <p:nvPicPr>
          <p:cNvPr id="6" name="Picture 5">
            <a:extLst>
              <a:ext uri="{FF2B5EF4-FFF2-40B4-BE49-F238E27FC236}">
                <a16:creationId xmlns:a16="http://schemas.microsoft.com/office/drawing/2014/main" id="{2791439D-0FB5-F7BF-AED5-11432440E915}"/>
              </a:ext>
            </a:extLst>
          </p:cNvPr>
          <p:cNvPicPr>
            <a:picLocks noChangeAspect="1"/>
          </p:cNvPicPr>
          <p:nvPr/>
        </p:nvPicPr>
        <p:blipFill>
          <a:blip r:embed="rId2"/>
          <a:stretch>
            <a:fillRect/>
          </a:stretch>
        </p:blipFill>
        <p:spPr>
          <a:xfrm>
            <a:off x="6959600" y="1656080"/>
            <a:ext cx="5232399" cy="4358640"/>
          </a:xfrm>
          <a:prstGeom prst="rect">
            <a:avLst/>
          </a:prstGeom>
        </p:spPr>
      </p:pic>
    </p:spTree>
    <p:extLst>
      <p:ext uri="{BB962C8B-B14F-4D97-AF65-F5344CB8AC3E}">
        <p14:creationId xmlns:p14="http://schemas.microsoft.com/office/powerpoint/2010/main" val="86398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71975" y="173911"/>
            <a:ext cx="7820025" cy="933264"/>
          </a:xfrm>
        </p:spPr>
        <p:txBody>
          <a:bodyPr>
            <a:normAutofit/>
          </a:bodyPr>
          <a:lstStyle/>
          <a:p>
            <a:pPr eaLnBrk="1" hangingPunct="1"/>
            <a:r>
              <a:rPr lang="en-US" sz="2800" dirty="0">
                <a:solidFill>
                  <a:srgbClr val="FF0000"/>
                </a:solidFill>
              </a:rPr>
              <a:t>Benefits of threads</a:t>
            </a:r>
          </a:p>
        </p:txBody>
      </p:sp>
      <p:sp>
        <p:nvSpPr>
          <p:cNvPr id="24579" name="Rectangle 3"/>
          <p:cNvSpPr>
            <a:spLocks noGrp="1" noChangeArrowheads="1"/>
          </p:cNvSpPr>
          <p:nvPr>
            <p:ph type="body" idx="1"/>
          </p:nvPr>
        </p:nvSpPr>
        <p:spPr>
          <a:xfrm>
            <a:off x="1827499" y="1375652"/>
            <a:ext cx="9603275" cy="3765308"/>
          </a:xfrm>
        </p:spPr>
        <p:txBody>
          <a:bodyPr>
            <a:noAutofit/>
          </a:bodyPr>
          <a:lstStyle/>
          <a:p>
            <a:r>
              <a:rPr lang="en-US" sz="2400" b="1" dirty="0"/>
              <a:t>Responsiveness</a:t>
            </a:r>
            <a:br>
              <a:rPr lang="en-US" sz="2400" b="1" dirty="0"/>
            </a:br>
            <a:endParaRPr lang="en-US" sz="2400" b="1" dirty="0"/>
          </a:p>
          <a:p>
            <a:r>
              <a:rPr lang="en-US" sz="2400" b="1" dirty="0"/>
              <a:t>Resource Sharing</a:t>
            </a:r>
            <a:br>
              <a:rPr lang="en-US" sz="2400" b="1" dirty="0"/>
            </a:br>
            <a:endParaRPr lang="en-US" sz="2400" b="1" dirty="0"/>
          </a:p>
          <a:p>
            <a:r>
              <a:rPr lang="en-US" sz="2400" b="1" dirty="0"/>
              <a:t>Economy</a:t>
            </a:r>
            <a:br>
              <a:rPr lang="en-US" sz="2400" b="1" dirty="0"/>
            </a:br>
            <a:endParaRPr lang="en-US" sz="2400" b="1" dirty="0"/>
          </a:p>
          <a:p>
            <a:r>
              <a:rPr lang="en-US" sz="2400" b="1" dirty="0"/>
              <a:t>Scalability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CB36178-519E-35F0-8DC6-DEB9E67A9117}"/>
              </a:ext>
            </a:extLst>
          </p:cNvPr>
          <p:cNvPicPr>
            <a:picLocks noGrp="1" noChangeAspect="1"/>
          </p:cNvPicPr>
          <p:nvPr>
            <p:ph idx="1"/>
          </p:nvPr>
        </p:nvPicPr>
        <p:blipFill>
          <a:blip r:embed="rId2"/>
          <a:stretch>
            <a:fillRect/>
          </a:stretch>
        </p:blipFill>
        <p:spPr>
          <a:xfrm>
            <a:off x="55880" y="1012720"/>
            <a:ext cx="12080240" cy="5597748"/>
          </a:xfrm>
        </p:spPr>
      </p:pic>
      <p:sp>
        <p:nvSpPr>
          <p:cNvPr id="4" name="Slide Number Placeholder 3">
            <a:extLst>
              <a:ext uri="{FF2B5EF4-FFF2-40B4-BE49-F238E27FC236}">
                <a16:creationId xmlns:a16="http://schemas.microsoft.com/office/drawing/2014/main" id="{038DB213-5A41-8322-7FF8-07FDB0F765EB}"/>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8" name="TextBox 7">
            <a:extLst>
              <a:ext uri="{FF2B5EF4-FFF2-40B4-BE49-F238E27FC236}">
                <a16:creationId xmlns:a16="http://schemas.microsoft.com/office/drawing/2014/main" id="{C0EF28AC-9796-1456-7D6C-449A7FF079C8}"/>
              </a:ext>
            </a:extLst>
          </p:cNvPr>
          <p:cNvSpPr txBox="1"/>
          <p:nvPr/>
        </p:nvSpPr>
        <p:spPr>
          <a:xfrm>
            <a:off x="5334000" y="127935"/>
            <a:ext cx="2712666" cy="523220"/>
          </a:xfrm>
          <a:prstGeom prst="rect">
            <a:avLst/>
          </a:prstGeom>
          <a:noFill/>
        </p:spPr>
        <p:txBody>
          <a:bodyPr wrap="none" rtlCol="0">
            <a:spAutoFit/>
          </a:bodyPr>
          <a:lstStyle/>
          <a:p>
            <a:r>
              <a:rPr lang="en-IN" sz="2800" dirty="0">
                <a:solidFill>
                  <a:srgbClr val="FF0000"/>
                </a:solidFill>
              </a:rPr>
              <a:t>THREAD TRACE</a:t>
            </a:r>
          </a:p>
        </p:txBody>
      </p:sp>
    </p:spTree>
    <p:extLst>
      <p:ext uri="{BB962C8B-B14F-4D97-AF65-F5344CB8AC3E}">
        <p14:creationId xmlns:p14="http://schemas.microsoft.com/office/powerpoint/2010/main" val="12189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49136-8EFF-2DA4-E893-C3BC899A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rgbClr val="B71E42"/>
                </a:solidFill>
                <a:effectLst/>
                <a:uLnTx/>
                <a:uFillTx/>
                <a:latin typeface="Gill Sans M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rgbClr val="B71E42"/>
              </a:solidFill>
              <a:effectLst/>
              <a:uLnTx/>
              <a:uFillTx/>
              <a:latin typeface="Gill Sans MT"/>
              <a:ea typeface="+mn-ea"/>
              <a:cs typeface="+mn-cs"/>
            </a:endParaRPr>
          </a:p>
        </p:txBody>
      </p:sp>
      <p:sp>
        <p:nvSpPr>
          <p:cNvPr id="3" name="Rounded Rectangle 17">
            <a:extLst>
              <a:ext uri="{FF2B5EF4-FFF2-40B4-BE49-F238E27FC236}">
                <a16:creationId xmlns:a16="http://schemas.microsoft.com/office/drawing/2014/main" id="{B0695E77-39FC-7B96-E679-D6D1CCADCD41}"/>
              </a:ext>
            </a:extLst>
          </p:cNvPr>
          <p:cNvSpPr/>
          <p:nvPr/>
        </p:nvSpPr>
        <p:spPr>
          <a:xfrm>
            <a:off x="4471372" y="45497"/>
            <a:ext cx="375822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4" name="TextBox 3">
            <a:extLst>
              <a:ext uri="{FF2B5EF4-FFF2-40B4-BE49-F238E27FC236}">
                <a16:creationId xmlns:a16="http://schemas.microsoft.com/office/drawing/2014/main" id="{EECDD339-3C6C-5867-F3BF-3CDFB152B9FC}"/>
              </a:ext>
            </a:extLst>
          </p:cNvPr>
          <p:cNvSpPr txBox="1"/>
          <p:nvPr/>
        </p:nvSpPr>
        <p:spPr>
          <a:xfrm>
            <a:off x="1460714" y="444410"/>
            <a:ext cx="10731286" cy="842282"/>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Poppins"/>
              </a:rPr>
              <a:t>To familiarize students with the basic concept of  </a:t>
            </a:r>
            <a:r>
              <a:rPr lang="en-US" dirty="0">
                <a:solidFill>
                  <a:prstClr val="black"/>
                </a:solidFill>
                <a:latin typeface="Gill Sans MT"/>
                <a:cs typeface="Poppins"/>
              </a:rPr>
              <a:t>Threads</a:t>
            </a:r>
            <a:r>
              <a:rPr kumimoji="0" lang="en-US" sz="1800" b="0" i="0" u="none" strike="noStrike" kern="1200" cap="none" spc="0" normalizeH="0" baseline="0" noProof="0" dirty="0">
                <a:ln>
                  <a:noFill/>
                </a:ln>
                <a:solidFill>
                  <a:prstClr val="black"/>
                </a:solidFill>
                <a:effectLst/>
                <a:uLnTx/>
                <a:uFillTx/>
                <a:latin typeface="Gill Sans MT"/>
                <a:ea typeface="+mn-ea"/>
                <a:cs typeface="Poppins"/>
              </a:rPr>
              <a:t>.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Poppins"/>
              <a:ea typeface="+mn-ea"/>
              <a:cs typeface="Poppins"/>
            </a:endParaRPr>
          </a:p>
        </p:txBody>
      </p:sp>
      <p:sp>
        <p:nvSpPr>
          <p:cNvPr id="5" name="Rounded Rectangle 17">
            <a:extLst>
              <a:ext uri="{FF2B5EF4-FFF2-40B4-BE49-F238E27FC236}">
                <a16:creationId xmlns:a16="http://schemas.microsoft.com/office/drawing/2014/main" id="{F6D0E5DA-11C1-719E-AD4C-BFFC3E79FABA}"/>
              </a:ext>
            </a:extLst>
          </p:cNvPr>
          <p:cNvSpPr/>
          <p:nvPr/>
        </p:nvSpPr>
        <p:spPr>
          <a:xfrm>
            <a:off x="3740117" y="1280889"/>
            <a:ext cx="449085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6" name="TextBox 5">
            <a:extLst>
              <a:ext uri="{FF2B5EF4-FFF2-40B4-BE49-F238E27FC236}">
                <a16:creationId xmlns:a16="http://schemas.microsoft.com/office/drawing/2014/main" id="{25E9F659-6E61-9057-057C-5A07E18557B0}"/>
              </a:ext>
            </a:extLst>
          </p:cNvPr>
          <p:cNvSpPr txBox="1"/>
          <p:nvPr/>
        </p:nvSpPr>
        <p:spPr>
          <a:xfrm>
            <a:off x="1131452" y="1740265"/>
            <a:ext cx="9929091" cy="2831544"/>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rPr>
              <a:t>This Session is designed to:</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Demonstrate what is meant by </a:t>
            </a:r>
            <a:r>
              <a:rPr lang="en-US" noProof="0" dirty="0">
                <a:solidFill>
                  <a:prstClr val="black"/>
                </a:solidFill>
                <a:latin typeface="Gill Sans MT"/>
              </a:rPr>
              <a:t>Inter-Process Communication</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a:buFontTx/>
              <a:buAutoNum type="arabicPeriod"/>
              <a:defRPr/>
            </a:pPr>
            <a:r>
              <a:rPr lang="en-US" dirty="0">
                <a:solidFill>
                  <a:prstClr val="black"/>
                </a:solidFill>
              </a:rPr>
              <a:t>Demonstrate what is meant by a Thread.</a:t>
            </a:r>
            <a:endParaRPr kumimoji="0" lang="en-US" b="0" i="0" u="none" strike="noStrike" kern="1200" cap="none" spc="0" normalizeH="0" baseline="0" noProof="0" dirty="0">
              <a:ln>
                <a:noFill/>
              </a:ln>
              <a:solidFill>
                <a:prstClr val="black"/>
              </a:solidFill>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b="0" i="0" u="none" strike="noStrike" kern="1200" cap="none" spc="0" normalizeH="0" baseline="0" noProof="0" dirty="0">
                <a:ln>
                  <a:noFill/>
                </a:ln>
                <a:solidFill>
                  <a:prstClr val="black"/>
                </a:solidFill>
                <a:effectLst/>
                <a:uLnTx/>
                <a:uFillTx/>
                <a:latin typeface="Gill Sans MT"/>
              </a:rPr>
              <a:t>Describe the types of  </a:t>
            </a:r>
            <a:r>
              <a:rPr lang="en-US" noProof="0" dirty="0">
                <a:solidFill>
                  <a:prstClr val="black"/>
                </a:solidFill>
                <a:latin typeface="Gill Sans MT"/>
              </a:rPr>
              <a:t>Threads</a:t>
            </a:r>
            <a:r>
              <a:rPr kumimoji="0" lang="en-US" b="0" i="0" u="none" strike="noStrike" kern="1200" cap="none" spc="0" normalizeH="0" baseline="0" noProof="0" dirty="0">
                <a:ln>
                  <a:noFill/>
                </a:ln>
                <a:solidFill>
                  <a:prstClr val="black"/>
                </a:solidFill>
                <a:effectLst/>
                <a:uLnTx/>
                <a:uFillTx/>
                <a:latin typeface="Gill Sans MT"/>
              </a:rPr>
              <a:t>.</a:t>
            </a:r>
          </a:p>
          <a:p>
            <a:pPr marL="342900" lvl="0" indent="-342900" defTabSz="457200">
              <a:buFontTx/>
              <a:buAutoNum type="arabicPeriod"/>
              <a:defRPr/>
            </a:pPr>
            <a:r>
              <a:rPr lang="en-US" dirty="0">
                <a:solidFill>
                  <a:prstClr val="black"/>
                </a:solidFill>
              </a:rPr>
              <a:t>Describe the Thread Models.</a:t>
            </a:r>
          </a:p>
          <a:p>
            <a:pPr lvl="0" defTabSz="457200">
              <a:defRPr/>
            </a:pPr>
            <a:endParaRPr kumimoji="0" lang="en-US" b="0" i="0" u="none" strike="noStrike" kern="1200" cap="none" spc="0" normalizeH="0" baseline="0" noProof="0" dirty="0">
              <a:ln>
                <a:noFill/>
              </a:ln>
              <a:effectLst/>
              <a:uLnTx/>
              <a:uFillTx/>
              <a:latin typeface="Gill Sans MT"/>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b="0" i="0" u="none" strike="noStrike" kern="1200" cap="none" spc="0" normalizeH="0" baseline="0" noProof="0" dirty="0">
              <a:ln>
                <a:noFill/>
              </a:ln>
              <a:solidFill>
                <a:prstClr val="black"/>
              </a:solidFill>
              <a:effectLst/>
              <a:uLnTx/>
              <a:uFillTx/>
              <a:latin typeface="Gill Sans MT"/>
            </a:endParaRPr>
          </a:p>
          <a:p>
            <a:pPr marR="0" lvl="0" algn="l" defTabSz="457200" rtl="0" eaLnBrk="1" fontAlgn="auto" latinLnBrk="0" hangingPunct="1">
              <a:lnSpc>
                <a:spcPct val="100000"/>
              </a:lnSpc>
              <a:spcBef>
                <a:spcPts val="0"/>
              </a:spcBef>
              <a:spcAft>
                <a:spcPts val="0"/>
              </a:spcAft>
              <a:buClrTx/>
              <a:buSzTx/>
              <a:tabLst/>
              <a:defRPr/>
            </a:pPr>
            <a:endParaRPr kumimoji="0" lang="en-US" b="0" i="0" u="none" strike="noStrike" kern="1200" cap="none" spc="0" normalizeH="0" baseline="0" noProof="0" dirty="0">
              <a:ln>
                <a:noFill/>
              </a:ln>
              <a:solidFill>
                <a:prstClr val="black"/>
              </a:solidFill>
              <a:effectLst/>
              <a:uLnTx/>
              <a:uFillTx/>
              <a:latin typeface="Gill Sans M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ounded Rectangle 17">
            <a:extLst>
              <a:ext uri="{FF2B5EF4-FFF2-40B4-BE49-F238E27FC236}">
                <a16:creationId xmlns:a16="http://schemas.microsoft.com/office/drawing/2014/main" id="{8FB76C61-C655-405A-2FFC-F11775F3DFF4}"/>
              </a:ext>
            </a:extLst>
          </p:cNvPr>
          <p:cNvSpPr/>
          <p:nvPr/>
        </p:nvSpPr>
        <p:spPr>
          <a:xfrm>
            <a:off x="4358769" y="363631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sp>
        <p:nvSpPr>
          <p:cNvPr id="8" name="TextBox 7">
            <a:extLst>
              <a:ext uri="{FF2B5EF4-FFF2-40B4-BE49-F238E27FC236}">
                <a16:creationId xmlns:a16="http://schemas.microsoft.com/office/drawing/2014/main" id="{EBD251FE-929F-DBE9-80E0-2FBE8CE3F39A}"/>
              </a:ext>
            </a:extLst>
          </p:cNvPr>
          <p:cNvSpPr txBox="1"/>
          <p:nvPr/>
        </p:nvSpPr>
        <p:spPr>
          <a:xfrm>
            <a:off x="1589757" y="4353411"/>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At the end of this session, you should be able to:</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Defines what inter-process communication is.</a:t>
            </a:r>
          </a:p>
          <a:p>
            <a:pPr marL="342900" lvl="0" indent="-342900">
              <a:buFontTx/>
              <a:buAutoNum type="arabicPeriod"/>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Describe </a:t>
            </a:r>
            <a:r>
              <a:rPr lang="en-US" sz="1600" dirty="0">
                <a:solidFill>
                  <a:prstClr val="black"/>
                </a:solidFill>
              </a:rPr>
              <a:t>Thread Models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Summarize the Role of</a:t>
            </a:r>
            <a:r>
              <a:rPr kumimoji="0" lang="en-US" sz="1600" b="0" i="0" u="none" strike="noStrike" kern="1200" cap="none" spc="0" normalizeH="0" noProof="0" dirty="0">
                <a:ln>
                  <a:noFill/>
                </a:ln>
                <a:solidFill>
                  <a:prstClr val="black"/>
                </a:solidFill>
                <a:effectLst/>
                <a:uLnTx/>
                <a:uFillTx/>
                <a:latin typeface="Gill Sans MT"/>
                <a:ea typeface="+mn-ea"/>
                <a:cs typeface="+mn-cs"/>
              </a:rPr>
              <a:t> Thread</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29118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939" y="212823"/>
            <a:ext cx="9603275" cy="1049235"/>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Thread API</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20</a:t>
            </a:fld>
            <a:endParaRPr lang="en-IN"/>
          </a:p>
        </p:txBody>
      </p:sp>
      <p:sp>
        <p:nvSpPr>
          <p:cNvPr id="6" name="Content Placeholder 4"/>
          <p:cNvSpPr txBox="1">
            <a:spLocks/>
          </p:cNvSpPr>
          <p:nvPr/>
        </p:nvSpPr>
        <p:spPr>
          <a:xfrm>
            <a:off x="838198" y="918368"/>
            <a:ext cx="10673081" cy="51471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45110">
              <a:lnSpc>
                <a:spcPts val="1910"/>
              </a:lnSpc>
            </a:pPr>
            <a:r>
              <a:rPr lang="en-US" sz="2400" dirty="0" err="1">
                <a:solidFill>
                  <a:srgbClr val="00B050"/>
                </a:solidFill>
              </a:rPr>
              <a:t>int</a:t>
            </a:r>
            <a:r>
              <a:rPr lang="en-US" sz="2400" dirty="0">
                <a:solidFill>
                  <a:srgbClr val="00B050"/>
                </a:solidFill>
              </a:rPr>
              <a:t> </a:t>
            </a:r>
            <a:r>
              <a:rPr lang="en-US" sz="2400" dirty="0">
                <a:solidFill>
                  <a:srgbClr val="FF0000"/>
                </a:solidFill>
              </a:rPr>
              <a:t>pthread_create </a:t>
            </a:r>
            <a:r>
              <a:rPr lang="en-US" sz="2400" dirty="0"/>
              <a:t>(</a:t>
            </a:r>
            <a:r>
              <a:rPr lang="en-US" sz="2400" dirty="0" err="1"/>
              <a:t>pthread_t</a:t>
            </a:r>
            <a:r>
              <a:rPr lang="en-US" sz="2400" dirty="0"/>
              <a:t>*	thread, </a:t>
            </a:r>
            <a:r>
              <a:rPr lang="en-US" sz="2400" dirty="0" err="1">
                <a:solidFill>
                  <a:srgbClr val="00B050"/>
                </a:solidFill>
              </a:rPr>
              <a:t>const</a:t>
            </a:r>
            <a:r>
              <a:rPr lang="en-US" sz="2400" dirty="0">
                <a:solidFill>
                  <a:srgbClr val="00B050"/>
                </a:solidFill>
              </a:rPr>
              <a:t> </a:t>
            </a:r>
            <a:r>
              <a:rPr lang="en-US" sz="2400" dirty="0" err="1"/>
              <a:t>pthread_attr_t</a:t>
            </a:r>
            <a:r>
              <a:rPr lang="en-US" sz="2400" dirty="0"/>
              <a:t> *</a:t>
            </a:r>
            <a:r>
              <a:rPr lang="en-US" sz="2400" spc="-100" dirty="0"/>
              <a:t> </a:t>
            </a:r>
            <a:r>
              <a:rPr lang="en-US" sz="2400" dirty="0" err="1"/>
              <a:t>attr</a:t>
            </a:r>
            <a:r>
              <a:rPr lang="en-US" sz="2400" dirty="0"/>
              <a:t>,             					</a:t>
            </a:r>
            <a:r>
              <a:rPr lang="en-US" sz="2400" dirty="0">
                <a:solidFill>
                  <a:srgbClr val="00B050"/>
                </a:solidFill>
              </a:rPr>
              <a:t>void</a:t>
            </a:r>
            <a:r>
              <a:rPr lang="en-US" sz="2400" dirty="0"/>
              <a:t>* (*</a:t>
            </a:r>
            <a:r>
              <a:rPr lang="en-US" sz="2400" dirty="0" err="1"/>
              <a:t>start_routine</a:t>
            </a:r>
            <a:r>
              <a:rPr lang="en-US" sz="2400" dirty="0"/>
              <a:t>)(</a:t>
            </a:r>
            <a:r>
              <a:rPr lang="en-US" sz="2400" dirty="0">
                <a:solidFill>
                  <a:srgbClr val="00B050"/>
                </a:solidFill>
              </a:rPr>
              <a:t>void</a:t>
            </a:r>
            <a:r>
              <a:rPr lang="en-US" sz="2400" dirty="0"/>
              <a:t>*), </a:t>
            </a:r>
            <a:r>
              <a:rPr lang="en-US" sz="2400" dirty="0">
                <a:solidFill>
                  <a:srgbClr val="00B050"/>
                </a:solidFill>
              </a:rPr>
              <a:t>void</a:t>
            </a:r>
            <a:r>
              <a:rPr lang="en-US" sz="2400" dirty="0"/>
              <a:t>* </a:t>
            </a:r>
            <a:r>
              <a:rPr lang="en-US" sz="2400" dirty="0" err="1"/>
              <a:t>arg</a:t>
            </a:r>
            <a:r>
              <a:rPr lang="en-US" sz="2400" dirty="0"/>
              <a:t>)</a:t>
            </a:r>
          </a:p>
          <a:p>
            <a:pPr marL="245110">
              <a:lnSpc>
                <a:spcPts val="1910"/>
              </a:lnSpc>
            </a:pPr>
            <a:r>
              <a:rPr lang="en-US" sz="2400" dirty="0" err="1">
                <a:solidFill>
                  <a:srgbClr val="00B050"/>
                </a:solidFill>
              </a:rPr>
              <a:t>int</a:t>
            </a:r>
            <a:r>
              <a:rPr lang="en-US" sz="2400" dirty="0">
                <a:solidFill>
                  <a:srgbClr val="00B050"/>
                </a:solidFill>
              </a:rPr>
              <a:t> </a:t>
            </a:r>
            <a:r>
              <a:rPr lang="en-US" sz="2400" dirty="0" err="1">
                <a:solidFill>
                  <a:srgbClr val="FF0000"/>
                </a:solidFill>
              </a:rPr>
              <a:t>pthread_join</a:t>
            </a:r>
            <a:r>
              <a:rPr lang="en-US" sz="2400" dirty="0"/>
              <a:t>(</a:t>
            </a:r>
            <a:r>
              <a:rPr lang="en-US" sz="2400" dirty="0" err="1"/>
              <a:t>pthread_t</a:t>
            </a:r>
            <a:r>
              <a:rPr lang="en-US" sz="2400" dirty="0"/>
              <a:t> thread, (</a:t>
            </a:r>
            <a:r>
              <a:rPr lang="en-US" sz="2400" dirty="0">
                <a:solidFill>
                  <a:srgbClr val="00B050"/>
                </a:solidFill>
              </a:rPr>
              <a:t>void</a:t>
            </a:r>
            <a:r>
              <a:rPr lang="en-US" sz="2400" spc="-95" dirty="0">
                <a:solidFill>
                  <a:srgbClr val="00B050"/>
                </a:solidFill>
              </a:rPr>
              <a:t> </a:t>
            </a:r>
            <a:r>
              <a:rPr lang="en-US" sz="2400" dirty="0"/>
              <a:t>*)*</a:t>
            </a:r>
            <a:r>
              <a:rPr lang="en-US" sz="2400" dirty="0" err="1"/>
              <a:t>value_ptr</a:t>
            </a:r>
            <a:r>
              <a:rPr lang="en-US" sz="2400" dirty="0"/>
              <a:t>)</a:t>
            </a:r>
          </a:p>
          <a:p>
            <a:pPr marL="245110">
              <a:lnSpc>
                <a:spcPts val="1910"/>
              </a:lnSpc>
            </a:pPr>
            <a:endParaRPr lang="en-US" sz="2400" dirty="0"/>
          </a:p>
          <a:p>
            <a:pPr marL="245110">
              <a:lnSpc>
                <a:spcPts val="1910"/>
              </a:lnSpc>
            </a:pPr>
            <a:r>
              <a:rPr lang="en-US" sz="2400" dirty="0" err="1">
                <a:solidFill>
                  <a:srgbClr val="00B050"/>
                </a:solidFill>
              </a:rPr>
              <a:t>int</a:t>
            </a:r>
            <a:r>
              <a:rPr lang="en-US" sz="2400" dirty="0">
                <a:solidFill>
                  <a:srgbClr val="00B050"/>
                </a:solidFill>
              </a:rPr>
              <a:t> </a:t>
            </a:r>
            <a:r>
              <a:rPr lang="en-US" sz="2400" dirty="0" err="1">
                <a:solidFill>
                  <a:srgbClr val="FF0000"/>
                </a:solidFill>
              </a:rPr>
              <a:t>pthread_mutex_lock</a:t>
            </a:r>
            <a:r>
              <a:rPr lang="en-US" sz="2400" dirty="0"/>
              <a:t>(</a:t>
            </a:r>
            <a:r>
              <a:rPr lang="en-US" sz="2400" dirty="0" err="1"/>
              <a:t>pthread_mutex_t</a:t>
            </a:r>
            <a:r>
              <a:rPr lang="en-US" sz="2400" dirty="0"/>
              <a:t> *</a:t>
            </a:r>
            <a:r>
              <a:rPr lang="en-US" sz="2400" dirty="0" err="1"/>
              <a:t>mutex</a:t>
            </a:r>
            <a:r>
              <a:rPr lang="en-US" sz="2400" dirty="0"/>
              <a:t>)</a:t>
            </a:r>
          </a:p>
          <a:p>
            <a:pPr marL="245110">
              <a:lnSpc>
                <a:spcPts val="1910"/>
              </a:lnSpc>
            </a:pPr>
            <a:endParaRPr lang="en-US" sz="2400" dirty="0"/>
          </a:p>
          <a:p>
            <a:pPr marL="245110">
              <a:lnSpc>
                <a:spcPts val="1910"/>
              </a:lnSpc>
            </a:pPr>
            <a:r>
              <a:rPr lang="en-US" sz="2400" dirty="0" err="1">
                <a:solidFill>
                  <a:srgbClr val="00B050"/>
                </a:solidFill>
              </a:rPr>
              <a:t>int</a:t>
            </a:r>
            <a:r>
              <a:rPr lang="en-US" sz="2400" dirty="0">
                <a:solidFill>
                  <a:srgbClr val="00B050"/>
                </a:solidFill>
              </a:rPr>
              <a:t> </a:t>
            </a:r>
            <a:r>
              <a:rPr lang="en-US" sz="2400" dirty="0" err="1">
                <a:solidFill>
                  <a:srgbClr val="FF0000"/>
                </a:solidFill>
              </a:rPr>
              <a:t>pthread_mutex_unlock</a:t>
            </a:r>
            <a:r>
              <a:rPr lang="en-US" sz="2400" dirty="0"/>
              <a:t>(</a:t>
            </a:r>
            <a:r>
              <a:rPr lang="en-US" sz="2400" dirty="0" err="1"/>
              <a:t>pthread_mutex_t</a:t>
            </a:r>
            <a:r>
              <a:rPr lang="en-US" sz="2400" spc="-100" dirty="0"/>
              <a:t> </a:t>
            </a:r>
            <a:r>
              <a:rPr lang="en-US" sz="2400" dirty="0"/>
              <a:t>*</a:t>
            </a:r>
            <a:r>
              <a:rPr lang="en-US" sz="2400" dirty="0" err="1"/>
              <a:t>mutex</a:t>
            </a:r>
            <a:r>
              <a:rPr lang="en-US" sz="2400" dirty="0"/>
              <a:t>)</a:t>
            </a:r>
          </a:p>
          <a:p>
            <a:pPr marL="245110">
              <a:lnSpc>
                <a:spcPts val="1910"/>
              </a:lnSpc>
            </a:pPr>
            <a:endParaRPr lang="en-US" sz="2400" dirty="0"/>
          </a:p>
          <a:p>
            <a:pPr marL="207010" marR="1450340">
              <a:lnSpc>
                <a:spcPts val="1900"/>
              </a:lnSpc>
              <a:spcBef>
                <a:spcPts val="190"/>
              </a:spcBef>
            </a:pPr>
            <a:r>
              <a:rPr lang="en-US" sz="2400" dirty="0" err="1">
                <a:solidFill>
                  <a:srgbClr val="00B050"/>
                </a:solidFill>
              </a:rPr>
              <a:t>int</a:t>
            </a:r>
            <a:r>
              <a:rPr lang="en-US" sz="2400" dirty="0">
                <a:solidFill>
                  <a:srgbClr val="00B050"/>
                </a:solidFill>
              </a:rPr>
              <a:t> </a:t>
            </a:r>
            <a:r>
              <a:rPr lang="en-US" sz="2400" dirty="0" err="1">
                <a:solidFill>
                  <a:srgbClr val="FF0000"/>
                </a:solidFill>
              </a:rPr>
              <a:t>pthread_mutex_trylock</a:t>
            </a:r>
            <a:r>
              <a:rPr lang="en-US" sz="2400" dirty="0"/>
              <a:t>(</a:t>
            </a:r>
            <a:r>
              <a:rPr lang="en-US" sz="2400" dirty="0" err="1"/>
              <a:t>pthread_mutex_t</a:t>
            </a:r>
            <a:r>
              <a:rPr lang="en-US" sz="2400" dirty="0"/>
              <a:t> *</a:t>
            </a:r>
            <a:r>
              <a:rPr lang="en-US" sz="2400" dirty="0" err="1"/>
              <a:t>mutex</a:t>
            </a:r>
            <a:r>
              <a:rPr lang="en-US" sz="2400" dirty="0"/>
              <a:t>)</a:t>
            </a:r>
          </a:p>
          <a:p>
            <a:pPr marL="207010" marR="1450340">
              <a:lnSpc>
                <a:spcPts val="1900"/>
              </a:lnSpc>
              <a:spcBef>
                <a:spcPts val="190"/>
              </a:spcBef>
            </a:pPr>
            <a:endParaRPr lang="en-US" sz="2400" dirty="0">
              <a:solidFill>
                <a:srgbClr val="00B050"/>
              </a:solidFill>
            </a:endParaRPr>
          </a:p>
          <a:p>
            <a:pPr marL="207010" marR="1450340">
              <a:lnSpc>
                <a:spcPts val="1900"/>
              </a:lnSpc>
              <a:spcBef>
                <a:spcPts val="190"/>
              </a:spcBef>
            </a:pPr>
            <a:r>
              <a:rPr lang="en-US" sz="2400" dirty="0" err="1">
                <a:solidFill>
                  <a:srgbClr val="00B050"/>
                </a:solidFill>
              </a:rPr>
              <a:t>int</a:t>
            </a:r>
            <a:r>
              <a:rPr lang="en-US" sz="2400" dirty="0">
                <a:solidFill>
                  <a:srgbClr val="00B050"/>
                </a:solidFill>
              </a:rPr>
              <a:t> </a:t>
            </a:r>
            <a:r>
              <a:rPr lang="en-US" sz="2400" dirty="0" err="1">
                <a:solidFill>
                  <a:srgbClr val="FF0000"/>
                </a:solidFill>
              </a:rPr>
              <a:t>pthread_mutex_timelock</a:t>
            </a:r>
            <a:r>
              <a:rPr lang="en-US" sz="2400" dirty="0"/>
              <a:t>(</a:t>
            </a:r>
            <a:r>
              <a:rPr lang="en-US" sz="2400" dirty="0" err="1"/>
              <a:t>pthread_mutex_t</a:t>
            </a:r>
            <a:r>
              <a:rPr lang="en-US" sz="2400" dirty="0"/>
              <a:t> *</a:t>
            </a:r>
            <a:r>
              <a:rPr lang="en-US" sz="2400" dirty="0" err="1"/>
              <a:t>mutex</a:t>
            </a:r>
            <a:r>
              <a:rPr lang="en-US" sz="2400" dirty="0"/>
              <a:t>,                            					</a:t>
            </a:r>
            <a:r>
              <a:rPr lang="en-US" sz="2400" dirty="0" err="1"/>
              <a:t>struct</a:t>
            </a:r>
            <a:r>
              <a:rPr lang="en-US" sz="2400" dirty="0"/>
              <a:t>  </a:t>
            </a:r>
            <a:r>
              <a:rPr lang="en-US" sz="2400" dirty="0" err="1"/>
              <a:t>timespec</a:t>
            </a:r>
            <a:r>
              <a:rPr lang="en-US" sz="2400" spc="-100" dirty="0"/>
              <a:t> </a:t>
            </a:r>
            <a:r>
              <a:rPr lang="en-US" sz="2400" dirty="0"/>
              <a:t>*</a:t>
            </a:r>
            <a:r>
              <a:rPr lang="en-US" sz="2400" dirty="0" err="1"/>
              <a:t>abs_timeout</a:t>
            </a:r>
            <a:r>
              <a:rPr lang="en-US" sz="2400" dirty="0"/>
              <a:t>);</a:t>
            </a:r>
          </a:p>
          <a:p>
            <a:pPr marL="245110">
              <a:lnSpc>
                <a:spcPts val="1910"/>
              </a:lnSpc>
              <a:spcBef>
                <a:spcPts val="110"/>
              </a:spcBef>
            </a:pPr>
            <a:endParaRPr lang="en-US" sz="2400" dirty="0">
              <a:solidFill>
                <a:srgbClr val="00B050"/>
              </a:solidFill>
            </a:endParaRPr>
          </a:p>
          <a:p>
            <a:pPr marL="245110">
              <a:lnSpc>
                <a:spcPts val="1910"/>
              </a:lnSpc>
              <a:spcBef>
                <a:spcPts val="110"/>
              </a:spcBef>
            </a:pPr>
            <a:r>
              <a:rPr lang="en-US" sz="2400" dirty="0" err="1">
                <a:solidFill>
                  <a:srgbClr val="00B050"/>
                </a:solidFill>
              </a:rPr>
              <a:t>int</a:t>
            </a:r>
            <a:r>
              <a:rPr lang="en-US" sz="2400" dirty="0">
                <a:solidFill>
                  <a:srgbClr val="00B050"/>
                </a:solidFill>
              </a:rPr>
              <a:t> </a:t>
            </a:r>
            <a:r>
              <a:rPr lang="en-US" sz="2400" dirty="0" err="1">
                <a:solidFill>
                  <a:srgbClr val="FF0000"/>
                </a:solidFill>
              </a:rPr>
              <a:t>pthread_cond_wait</a:t>
            </a:r>
            <a:r>
              <a:rPr lang="en-US" sz="2400" dirty="0"/>
              <a:t>(</a:t>
            </a:r>
            <a:r>
              <a:rPr lang="en-US" sz="2400" dirty="0" err="1"/>
              <a:t>pthread_cond_t</a:t>
            </a:r>
            <a:r>
              <a:rPr lang="en-US" sz="2400" spc="-100" dirty="0"/>
              <a:t> </a:t>
            </a:r>
            <a:r>
              <a:rPr lang="en-US" sz="2400" dirty="0"/>
              <a:t>*</a:t>
            </a:r>
            <a:r>
              <a:rPr lang="en-US" sz="2400" dirty="0" err="1"/>
              <a:t>cond</a:t>
            </a:r>
            <a:r>
              <a:rPr lang="en-US" sz="2400" dirty="0"/>
              <a:t>, </a:t>
            </a:r>
            <a:r>
              <a:rPr lang="en-US" sz="2400" dirty="0" err="1"/>
              <a:t>pthread_mutex_t</a:t>
            </a:r>
            <a:r>
              <a:rPr lang="en-US" sz="2400" spc="-100" dirty="0"/>
              <a:t> </a:t>
            </a:r>
            <a:r>
              <a:rPr lang="en-US" sz="2400" dirty="0"/>
              <a:t>*</a:t>
            </a:r>
            <a:r>
              <a:rPr lang="en-US" sz="2400" dirty="0" err="1"/>
              <a:t>mutex</a:t>
            </a:r>
            <a:r>
              <a:rPr lang="en-US" sz="2400" dirty="0"/>
              <a:t>)</a:t>
            </a:r>
          </a:p>
          <a:p>
            <a:pPr marL="3056890">
              <a:lnSpc>
                <a:spcPts val="1910"/>
              </a:lnSpc>
            </a:pPr>
            <a:endParaRPr lang="en-US" sz="2400" dirty="0"/>
          </a:p>
          <a:p>
            <a:pPr marL="245110">
              <a:lnSpc>
                <a:spcPct val="100000"/>
              </a:lnSpc>
              <a:spcBef>
                <a:spcPts val="80"/>
              </a:spcBef>
            </a:pPr>
            <a:r>
              <a:rPr lang="en-US" sz="2400" dirty="0" err="1">
                <a:solidFill>
                  <a:srgbClr val="00B050"/>
                </a:solidFill>
              </a:rPr>
              <a:t>int</a:t>
            </a:r>
            <a:r>
              <a:rPr lang="en-US" sz="2400" dirty="0">
                <a:solidFill>
                  <a:srgbClr val="00B050"/>
                </a:solidFill>
              </a:rPr>
              <a:t> </a:t>
            </a:r>
            <a:r>
              <a:rPr lang="en-US" sz="2400" dirty="0" err="1">
                <a:solidFill>
                  <a:srgbClr val="FF0000"/>
                </a:solidFill>
              </a:rPr>
              <a:t>pthread_cond_signal</a:t>
            </a:r>
            <a:r>
              <a:rPr lang="en-US" sz="2400" dirty="0"/>
              <a:t>(</a:t>
            </a:r>
            <a:r>
              <a:rPr lang="en-US" sz="2400" dirty="0" err="1"/>
              <a:t>pthread_cond_t</a:t>
            </a:r>
            <a:r>
              <a:rPr lang="en-US" sz="2400" spc="-100" dirty="0"/>
              <a:t> </a:t>
            </a:r>
            <a:r>
              <a:rPr lang="en-US" sz="2400" dirty="0"/>
              <a:t>*</a:t>
            </a:r>
            <a:r>
              <a:rPr lang="en-US" sz="2400" dirty="0" err="1"/>
              <a:t>cond</a:t>
            </a:r>
            <a:r>
              <a:rPr lang="en-US" sz="2400" dirty="0"/>
              <a:t>)</a:t>
            </a:r>
          </a:p>
          <a:p>
            <a:endParaRPr lang="en-IN" dirty="0"/>
          </a:p>
        </p:txBody>
      </p:sp>
    </p:spTree>
    <p:extLst>
      <p:ext uri="{BB962C8B-B14F-4D97-AF65-F5344CB8AC3E}">
        <p14:creationId xmlns:p14="http://schemas.microsoft.com/office/powerpoint/2010/main" val="244783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019" y="158865"/>
            <a:ext cx="9603275" cy="1049235"/>
          </a:xfrm>
        </p:spPr>
        <p:txBody>
          <a:bodyPr>
            <a:normAutofit/>
          </a:bodyPr>
          <a:lstStyle/>
          <a:p>
            <a:r>
              <a:rPr lang="en-US" sz="2800" b="1" spc="-5" dirty="0">
                <a:solidFill>
                  <a:srgbClr val="FF0000"/>
                </a:solidFill>
              </a:rPr>
              <a:t>Thread</a:t>
            </a:r>
            <a:r>
              <a:rPr lang="en-US" sz="2800" b="1" spc="-55" dirty="0">
                <a:solidFill>
                  <a:srgbClr val="FF0000"/>
                </a:solidFill>
              </a:rPr>
              <a:t> </a:t>
            </a:r>
            <a:r>
              <a:rPr lang="en-US" sz="2800" b="1" spc="-5" dirty="0">
                <a:solidFill>
                  <a:srgbClr val="FF0000"/>
                </a:solidFill>
              </a:rPr>
              <a:t>Creation</a:t>
            </a:r>
            <a:endParaRPr lang="en-IN" sz="2800" b="1"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1461" y="777241"/>
            <a:ext cx="12203461" cy="5326380"/>
          </a:xfrm>
          <a:prstGeom prst="rect">
            <a:avLst/>
          </a:prstGeom>
        </p:spPr>
      </p:pic>
      <p:sp>
        <p:nvSpPr>
          <p:cNvPr id="4" name="Slide Number Placeholder 3"/>
          <p:cNvSpPr>
            <a:spLocks noGrp="1"/>
          </p:cNvSpPr>
          <p:nvPr>
            <p:ph type="sldNum" sz="quarter" idx="12"/>
          </p:nvPr>
        </p:nvSpPr>
        <p:spPr/>
        <p:txBody>
          <a:bodyPr/>
          <a:lstStyle/>
          <a:p>
            <a:fld id="{CBABCCC1-BF11-4F37-963E-1BCD5B23FD72}" type="slidenum">
              <a:rPr lang="en-IN" smtClean="0"/>
              <a:t>21</a:t>
            </a:fld>
            <a:endParaRPr lang="en-IN"/>
          </a:p>
        </p:txBody>
      </p:sp>
    </p:spTree>
    <p:extLst>
      <p:ext uri="{BB962C8B-B14F-4D97-AF65-F5344CB8AC3E}">
        <p14:creationId xmlns:p14="http://schemas.microsoft.com/office/powerpoint/2010/main" val="422933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pic>
        <p:nvPicPr>
          <p:cNvPr id="5" name="Picture 4"/>
          <p:cNvPicPr>
            <a:picLocks noChangeAspect="1"/>
          </p:cNvPicPr>
          <p:nvPr/>
        </p:nvPicPr>
        <p:blipFill>
          <a:blip r:embed="rId2"/>
          <a:stretch>
            <a:fillRect/>
          </a:stretch>
        </p:blipFill>
        <p:spPr>
          <a:xfrm>
            <a:off x="0" y="594360"/>
            <a:ext cx="12192000" cy="5532120"/>
          </a:xfrm>
          <a:prstGeom prst="rect">
            <a:avLst/>
          </a:prstGeom>
        </p:spPr>
      </p:pic>
    </p:spTree>
    <p:extLst>
      <p:ext uri="{BB962C8B-B14F-4D97-AF65-F5344CB8AC3E}">
        <p14:creationId xmlns:p14="http://schemas.microsoft.com/office/powerpoint/2010/main" val="198747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258" y="328274"/>
            <a:ext cx="9603275" cy="1049235"/>
          </a:xfrm>
        </p:spPr>
        <p:txBody>
          <a:bodyPr>
            <a:noAutofit/>
          </a:bodyPr>
          <a:lstStyle/>
          <a:p>
            <a:r>
              <a:rPr lang="en-US" sz="2800" b="1" spc="-5" dirty="0">
                <a:solidFill>
                  <a:srgbClr val="FF0000"/>
                </a:solidFill>
              </a:rPr>
              <a:t>Wait for </a:t>
            </a:r>
            <a:r>
              <a:rPr lang="en-US" sz="2800" b="1" dirty="0">
                <a:solidFill>
                  <a:srgbClr val="FF0000"/>
                </a:solidFill>
              </a:rPr>
              <a:t>a </a:t>
            </a:r>
            <a:r>
              <a:rPr lang="en-US" sz="2800" b="1" spc="-5" dirty="0">
                <a:solidFill>
                  <a:srgbClr val="FF0000"/>
                </a:solidFill>
              </a:rPr>
              <a:t>thread to</a:t>
            </a:r>
            <a:r>
              <a:rPr lang="en-US" sz="2800" b="1" spc="5" dirty="0">
                <a:solidFill>
                  <a:srgbClr val="FF0000"/>
                </a:solidFill>
              </a:rPr>
              <a:t> </a:t>
            </a:r>
            <a:r>
              <a:rPr lang="en-US" sz="2800" b="1" spc="-5" dirty="0">
                <a:solidFill>
                  <a:srgbClr val="FF0000"/>
                </a:solidFill>
              </a:rPr>
              <a:t>complete</a:t>
            </a:r>
            <a:endParaRPr lang="en-IN" sz="2800" b="1" dirty="0">
              <a:solidFill>
                <a:srgbClr val="FF0000"/>
              </a:solidFill>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pic>
        <p:nvPicPr>
          <p:cNvPr id="5" name="Picture 4"/>
          <p:cNvPicPr>
            <a:picLocks noChangeAspect="1"/>
          </p:cNvPicPr>
          <p:nvPr/>
        </p:nvPicPr>
        <p:blipFill>
          <a:blip r:embed="rId2"/>
          <a:stretch>
            <a:fillRect/>
          </a:stretch>
        </p:blipFill>
        <p:spPr>
          <a:xfrm>
            <a:off x="-34162" y="995681"/>
            <a:ext cx="12226162" cy="5085080"/>
          </a:xfrm>
          <a:prstGeom prst="rect">
            <a:avLst/>
          </a:prstGeom>
        </p:spPr>
      </p:pic>
    </p:spTree>
    <p:extLst>
      <p:ext uri="{BB962C8B-B14F-4D97-AF65-F5344CB8AC3E}">
        <p14:creationId xmlns:p14="http://schemas.microsoft.com/office/powerpoint/2010/main" val="394359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4644" y="247983"/>
            <a:ext cx="9603275" cy="1049235"/>
          </a:xfrm>
        </p:spPr>
        <p:txBody>
          <a:bodyPr>
            <a:normAutofit/>
          </a:bodyPr>
          <a:lstStyle/>
          <a:p>
            <a:r>
              <a:rPr lang="en-US" sz="2800" b="1" spc="-5" dirty="0">
                <a:solidFill>
                  <a:srgbClr val="FF0000"/>
                </a:solidFill>
              </a:rPr>
              <a:t>Possible</a:t>
            </a:r>
            <a:r>
              <a:rPr lang="en-US" sz="2800" b="1" spc="-55" dirty="0">
                <a:solidFill>
                  <a:srgbClr val="FF0000"/>
                </a:solidFill>
              </a:rPr>
              <a:t> </a:t>
            </a:r>
            <a:r>
              <a:rPr lang="en-US" sz="2800" b="1" spc="-5" dirty="0">
                <a:solidFill>
                  <a:srgbClr val="FF0000"/>
                </a:solidFill>
              </a:rPr>
              <a:t>outcomes</a:t>
            </a:r>
            <a:endParaRPr lang="en-IN" sz="2800" b="1" dirty="0">
              <a:solidFill>
                <a:srgbClr val="FF0000"/>
              </a:solidFill>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pic>
        <p:nvPicPr>
          <p:cNvPr id="5" name="Picture 2"/>
          <p:cNvPicPr>
            <a:picLocks noGrp="1" noChangeAspect="1" noChangeArrowheads="1"/>
          </p:cNvPicPr>
          <p:nvPr>
            <p:ph idx="1"/>
          </p:nvPr>
        </p:nvPicPr>
        <p:blipFill>
          <a:blip r:embed="rId2" cstate="print"/>
          <a:srcRect/>
          <a:stretch>
            <a:fillRect/>
          </a:stretch>
        </p:blipFill>
        <p:spPr bwMode="auto">
          <a:xfrm>
            <a:off x="416560" y="982980"/>
            <a:ext cx="11602720" cy="5097780"/>
          </a:xfrm>
          <a:prstGeom prst="rect">
            <a:avLst/>
          </a:prstGeom>
          <a:noFill/>
          <a:ln w="9525">
            <a:noFill/>
            <a:miter lim="800000"/>
            <a:headEnd/>
            <a:tailEnd/>
          </a:ln>
        </p:spPr>
      </p:pic>
    </p:spTree>
    <p:extLst>
      <p:ext uri="{BB962C8B-B14F-4D97-AF65-F5344CB8AC3E}">
        <p14:creationId xmlns:p14="http://schemas.microsoft.com/office/powerpoint/2010/main" val="13320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530" y="206901"/>
            <a:ext cx="9603275" cy="1049235"/>
          </a:xfrm>
        </p:spPr>
        <p:txBody>
          <a:bodyPr>
            <a:normAutofit/>
          </a:bodyPr>
          <a:lstStyle/>
          <a:p>
            <a:r>
              <a:rPr lang="en-US" sz="2800" b="1" spc="-5" dirty="0">
                <a:solidFill>
                  <a:srgbClr val="FF0000"/>
                </a:solidFill>
                <a:latin typeface="Times New Roman" panose="02020603050405020304" pitchFamily="18" charset="0"/>
                <a:cs typeface="Times New Roman" panose="02020603050405020304" pitchFamily="18" charset="0"/>
              </a:rPr>
              <a:t>Possible</a:t>
            </a:r>
            <a:r>
              <a:rPr lang="en-US" sz="2800" b="1" spc="-55" dirty="0">
                <a:solidFill>
                  <a:srgbClr val="FF0000"/>
                </a:solidFill>
                <a:latin typeface="Times New Roman" panose="02020603050405020304" pitchFamily="18" charset="0"/>
                <a:cs typeface="Times New Roman" panose="02020603050405020304" pitchFamily="18" charset="0"/>
              </a:rPr>
              <a:t> </a:t>
            </a:r>
            <a:r>
              <a:rPr lang="en-US" sz="2800" b="1" spc="-5" dirty="0">
                <a:solidFill>
                  <a:srgbClr val="FF0000"/>
                </a:solidFill>
                <a:latin typeface="Times New Roman" panose="02020603050405020304" pitchFamily="18" charset="0"/>
                <a:cs typeface="Times New Roman" panose="02020603050405020304" pitchFamily="18" charset="0"/>
              </a:rPr>
              <a:t>outcomes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pic>
        <p:nvPicPr>
          <p:cNvPr id="5" name="Picture 2"/>
          <p:cNvPicPr>
            <a:picLocks noGrp="1" noChangeAspect="1" noChangeArrowheads="1"/>
          </p:cNvPicPr>
          <p:nvPr>
            <p:ph idx="1"/>
          </p:nvPr>
        </p:nvPicPr>
        <p:blipFill>
          <a:blip r:embed="rId2" cstate="print"/>
          <a:srcRect/>
          <a:stretch>
            <a:fillRect/>
          </a:stretch>
        </p:blipFill>
        <p:spPr bwMode="auto">
          <a:xfrm>
            <a:off x="182880" y="982981"/>
            <a:ext cx="11938000" cy="5143500"/>
          </a:xfrm>
          <a:prstGeom prst="rect">
            <a:avLst/>
          </a:prstGeom>
          <a:noFill/>
          <a:ln w="9525">
            <a:noFill/>
            <a:miter lim="800000"/>
            <a:headEnd/>
            <a:tailEnd/>
          </a:ln>
        </p:spPr>
      </p:pic>
    </p:spTree>
    <p:extLst>
      <p:ext uri="{BB962C8B-B14F-4D97-AF65-F5344CB8AC3E}">
        <p14:creationId xmlns:p14="http://schemas.microsoft.com/office/powerpoint/2010/main" val="358430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419" y="154256"/>
            <a:ext cx="9603275" cy="1049235"/>
          </a:xfrm>
        </p:spPr>
        <p:txBody>
          <a:bodyPr>
            <a:normAutofit/>
          </a:bodyPr>
          <a:lstStyle/>
          <a:p>
            <a:r>
              <a:rPr lang="en-US" sz="2800" b="1" spc="-5" dirty="0">
                <a:solidFill>
                  <a:srgbClr val="FF0000"/>
                </a:solidFill>
                <a:latin typeface="Times New Roman" panose="02020603050405020304" pitchFamily="18" charset="0"/>
                <a:cs typeface="Times New Roman" panose="02020603050405020304" pitchFamily="18" charset="0"/>
              </a:rPr>
              <a:t>Possible</a:t>
            </a:r>
            <a:r>
              <a:rPr lang="en-US" sz="2800" b="1" spc="-55" dirty="0">
                <a:solidFill>
                  <a:srgbClr val="FF0000"/>
                </a:solidFill>
                <a:latin typeface="Times New Roman" panose="02020603050405020304" pitchFamily="18" charset="0"/>
                <a:cs typeface="Times New Roman" panose="02020603050405020304" pitchFamily="18" charset="0"/>
              </a:rPr>
              <a:t> </a:t>
            </a:r>
            <a:r>
              <a:rPr lang="en-US" sz="2800" b="1" spc="-5" dirty="0">
                <a:solidFill>
                  <a:srgbClr val="FF0000"/>
                </a:solidFill>
                <a:latin typeface="Times New Roman" panose="02020603050405020304" pitchFamily="18" charset="0"/>
                <a:cs typeface="Times New Roman" panose="02020603050405020304" pitchFamily="18" charset="0"/>
              </a:rPr>
              <a:t>outcomes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pic>
        <p:nvPicPr>
          <p:cNvPr id="5" name="Picture 2"/>
          <p:cNvPicPr>
            <a:picLocks noGrp="1" noChangeAspect="1" noChangeArrowheads="1"/>
          </p:cNvPicPr>
          <p:nvPr>
            <p:ph idx="1"/>
          </p:nvPr>
        </p:nvPicPr>
        <p:blipFill>
          <a:blip r:embed="rId2" cstate="print"/>
          <a:srcRect/>
          <a:stretch>
            <a:fillRect/>
          </a:stretch>
        </p:blipFill>
        <p:spPr bwMode="auto">
          <a:xfrm>
            <a:off x="538480" y="912113"/>
            <a:ext cx="11460480" cy="5145787"/>
          </a:xfrm>
          <a:prstGeom prst="rect">
            <a:avLst/>
          </a:prstGeom>
          <a:noFill/>
          <a:ln w="9525">
            <a:noFill/>
            <a:miter lim="800000"/>
            <a:headEnd/>
            <a:tailEnd/>
          </a:ln>
        </p:spPr>
      </p:pic>
    </p:spTree>
    <p:extLst>
      <p:ext uri="{BB962C8B-B14F-4D97-AF65-F5344CB8AC3E}">
        <p14:creationId xmlns:p14="http://schemas.microsoft.com/office/powerpoint/2010/main" val="344528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5559-38D1-6821-C86B-68CFF376F50B}"/>
              </a:ext>
            </a:extLst>
          </p:cNvPr>
          <p:cNvSpPr>
            <a:spLocks noGrp="1"/>
          </p:cNvSpPr>
          <p:nvPr>
            <p:ph type="title"/>
          </p:nvPr>
        </p:nvSpPr>
        <p:spPr>
          <a:xfrm>
            <a:off x="2904459" y="190285"/>
            <a:ext cx="8454421" cy="1049235"/>
          </a:xfrm>
        </p:spPr>
        <p:txBody>
          <a:bodyPr/>
          <a:lstStyle/>
          <a:p>
            <a:r>
              <a:rPr lang="en-US" sz="2800" b="1" dirty="0">
                <a:solidFill>
                  <a:srgbClr val="FF0000"/>
                </a:solidFill>
                <a:cs typeface="Times New Roman" panose="02020603050405020304" pitchFamily="18" charset="0"/>
              </a:rPr>
              <a:t>Threads in different environments</a:t>
            </a:r>
            <a:br>
              <a:rPr lang="en-US" sz="3200" b="1" dirty="0"/>
            </a:br>
            <a:endParaRPr lang="en-IN" dirty="0"/>
          </a:p>
        </p:txBody>
      </p:sp>
      <p:sp>
        <p:nvSpPr>
          <p:cNvPr id="3" name="Content Placeholder 2">
            <a:extLst>
              <a:ext uri="{FF2B5EF4-FFF2-40B4-BE49-F238E27FC236}">
                <a16:creationId xmlns:a16="http://schemas.microsoft.com/office/drawing/2014/main" id="{46320AB5-0803-6F68-47F3-6EFD2213D965}"/>
              </a:ext>
            </a:extLst>
          </p:cNvPr>
          <p:cNvSpPr>
            <a:spLocks noGrp="1"/>
          </p:cNvSpPr>
          <p:nvPr>
            <p:ph idx="1"/>
          </p:nvPr>
        </p:nvSpPr>
        <p:spPr>
          <a:xfrm>
            <a:off x="640080" y="1239520"/>
            <a:ext cx="11409679" cy="4795520"/>
          </a:xfrm>
        </p:spPr>
        <p:txBody>
          <a:bodyPr>
            <a:normAutofit/>
          </a:bodyPr>
          <a:lstStyle/>
          <a:p>
            <a:pPr algn="just">
              <a:buFont typeface="+mj-lt"/>
              <a:buAutoNum type="arabicPeriod"/>
            </a:pPr>
            <a:r>
              <a:rPr lang="en-US" sz="2800" b="1" dirty="0"/>
              <a:t>POSIX:(UNIX OS):</a:t>
            </a:r>
            <a:r>
              <a:rPr lang="en-US" sz="2800" dirty="0"/>
              <a:t> </a:t>
            </a:r>
            <a:r>
              <a:rPr lang="en-US" sz="2400" b="0" i="0" dirty="0">
                <a:solidFill>
                  <a:srgbClr val="273239"/>
                </a:solidFill>
                <a:effectLst/>
                <a:latin typeface="Nunito" pitchFamily="2" charset="0"/>
              </a:rPr>
              <a:t>The POSIX thread libraries are a C/C++ thread API based on standards. It enables the creation of a new concurrent process flow.</a:t>
            </a:r>
            <a:endParaRPr lang="en-US" sz="2800" dirty="0"/>
          </a:p>
          <a:p>
            <a:pPr algn="just">
              <a:buFont typeface="+mj-lt"/>
              <a:buAutoNum type="arabicPeriod"/>
            </a:pPr>
            <a:r>
              <a:rPr lang="en-US" sz="2800" b="1" dirty="0"/>
              <a:t>Win32</a:t>
            </a:r>
            <a:r>
              <a:rPr lang="en-US" sz="2800" b="1" dirty="0">
                <a:sym typeface="Wingdings" panose="05000000000000000000" pitchFamily="2" charset="2"/>
              </a:rPr>
              <a:t>(</a:t>
            </a:r>
            <a:r>
              <a:rPr lang="en-US" sz="2800" b="1" dirty="0"/>
              <a:t>WINDOWS OS):</a:t>
            </a:r>
            <a:r>
              <a:rPr lang="en-US" sz="2800" dirty="0"/>
              <a:t> These Threads are provided as a kernel-level library on Windows systems.</a:t>
            </a:r>
          </a:p>
          <a:p>
            <a:pPr algn="just">
              <a:buFont typeface="+mj-lt"/>
              <a:buAutoNum type="arabicPeriod"/>
            </a:pPr>
            <a:r>
              <a:rPr lang="en-US" sz="2800" b="1" dirty="0"/>
              <a:t>Java Threads(Platform Independent)</a:t>
            </a:r>
            <a:r>
              <a:rPr lang="en-US" sz="2800" dirty="0"/>
              <a:t>: Since Java generally runs on a Java Virtual Machine, implementing threads is based upon whatever OS and hardware the JVM is running on, i.e., Pitheads or Win32 threads depending on the system.</a:t>
            </a:r>
          </a:p>
          <a:p>
            <a:endParaRPr lang="en-IN" dirty="0"/>
          </a:p>
        </p:txBody>
      </p:sp>
      <p:sp>
        <p:nvSpPr>
          <p:cNvPr id="4" name="Slide Number Placeholder 3">
            <a:extLst>
              <a:ext uri="{FF2B5EF4-FFF2-40B4-BE49-F238E27FC236}">
                <a16:creationId xmlns:a16="http://schemas.microsoft.com/office/drawing/2014/main" id="{EC29E409-DBC7-7415-DD06-301AE9232E52}"/>
              </a:ext>
            </a:extLst>
          </p:cNvPr>
          <p:cNvSpPr>
            <a:spLocks noGrp="1"/>
          </p:cNvSpPr>
          <p:nvPr>
            <p:ph type="sldNum" sz="quarter" idx="12"/>
          </p:nvPr>
        </p:nvSpPr>
        <p:spPr/>
        <p:txBody>
          <a:bodyPr/>
          <a:lstStyle/>
          <a:p>
            <a:fld id="{CBABCCC1-BF11-4F37-963E-1BCD5B23FD72}" type="slidenum">
              <a:rPr lang="en-IN" smtClean="0"/>
              <a:pPr/>
              <a:t>27</a:t>
            </a:fld>
            <a:endParaRPr lang="en-IN"/>
          </a:p>
        </p:txBody>
      </p:sp>
    </p:spTree>
    <p:extLst>
      <p:ext uri="{BB962C8B-B14F-4D97-AF65-F5344CB8AC3E}">
        <p14:creationId xmlns:p14="http://schemas.microsoft.com/office/powerpoint/2010/main" val="303632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EED2-547E-CFA0-941F-FDB4A4B5CE94}"/>
              </a:ext>
            </a:extLst>
          </p:cNvPr>
          <p:cNvSpPr>
            <a:spLocks noGrp="1"/>
          </p:cNvSpPr>
          <p:nvPr>
            <p:ph type="title"/>
          </p:nvPr>
        </p:nvSpPr>
        <p:spPr>
          <a:xfrm>
            <a:off x="3716421" y="152081"/>
            <a:ext cx="9603275" cy="552941"/>
          </a:xfrm>
        </p:spPr>
        <p:txBody>
          <a:bodyPr>
            <a:normAutofit/>
          </a:bodyPr>
          <a:lstStyle/>
          <a:p>
            <a:r>
              <a:rPr lang="en-IN" sz="2800" b="1" dirty="0">
                <a:solidFill>
                  <a:srgbClr val="FF0000"/>
                </a:solidFill>
              </a:rPr>
              <a:t>Simple Thread Creation</a:t>
            </a:r>
          </a:p>
        </p:txBody>
      </p:sp>
      <p:pic>
        <p:nvPicPr>
          <p:cNvPr id="6" name="Content Placeholder 5">
            <a:extLst>
              <a:ext uri="{FF2B5EF4-FFF2-40B4-BE49-F238E27FC236}">
                <a16:creationId xmlns:a16="http://schemas.microsoft.com/office/drawing/2014/main" id="{431F5F8A-1D83-7F1B-5AB0-33FFF6ADE45A}"/>
              </a:ext>
            </a:extLst>
          </p:cNvPr>
          <p:cNvPicPr>
            <a:picLocks noGrp="1" noChangeAspect="1"/>
          </p:cNvPicPr>
          <p:nvPr>
            <p:ph idx="1"/>
          </p:nvPr>
        </p:nvPicPr>
        <p:blipFill>
          <a:blip r:embed="rId2"/>
          <a:stretch>
            <a:fillRect/>
          </a:stretch>
        </p:blipFill>
        <p:spPr>
          <a:xfrm>
            <a:off x="414779" y="943414"/>
            <a:ext cx="11777221" cy="5129653"/>
          </a:xfrm>
        </p:spPr>
      </p:pic>
      <p:sp>
        <p:nvSpPr>
          <p:cNvPr id="4" name="Slide Number Placeholder 3">
            <a:extLst>
              <a:ext uri="{FF2B5EF4-FFF2-40B4-BE49-F238E27FC236}">
                <a16:creationId xmlns:a16="http://schemas.microsoft.com/office/drawing/2014/main" id="{580F586B-4861-FF0D-F3A4-9988634C3FF9}"/>
              </a:ext>
            </a:extLst>
          </p:cNvPr>
          <p:cNvSpPr>
            <a:spLocks noGrp="1"/>
          </p:cNvSpPr>
          <p:nvPr>
            <p:ph type="sldNum" sz="quarter" idx="12"/>
          </p:nvPr>
        </p:nvSpPr>
        <p:spPr/>
        <p:txBody>
          <a:bodyPr/>
          <a:lstStyle/>
          <a:p>
            <a:fld id="{CBABCCC1-BF11-4F37-963E-1BCD5B23FD72}" type="slidenum">
              <a:rPr lang="en-IN" smtClean="0"/>
              <a:pPr/>
              <a:t>28</a:t>
            </a:fld>
            <a:endParaRPr lang="en-IN"/>
          </a:p>
        </p:txBody>
      </p:sp>
    </p:spTree>
    <p:extLst>
      <p:ext uri="{BB962C8B-B14F-4D97-AF65-F5344CB8AC3E}">
        <p14:creationId xmlns:p14="http://schemas.microsoft.com/office/powerpoint/2010/main" val="1734668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pPr/>
              <a:t>29</a:t>
            </a:fld>
            <a:endParaRPr lang="en-IN"/>
          </a:p>
        </p:txBody>
      </p:sp>
      <p:sp>
        <p:nvSpPr>
          <p:cNvPr id="5" name="Rounded Rectangle 4">
            <a:extLst>
              <a:ext uri="{FF2B5EF4-FFF2-40B4-BE49-F238E27FC236}">
                <a16:creationId xmlns:a16="http://schemas.microsoft.com/office/drawing/2014/main" id="{E792BE84-3448-2348-B352-CD5BC083E5FD}"/>
              </a:ext>
            </a:extLst>
          </p:cNvPr>
          <p:cNvSpPr/>
          <p:nvPr/>
        </p:nvSpPr>
        <p:spPr>
          <a:xfrm>
            <a:off x="1329688" y="906488"/>
            <a:ext cx="9963152" cy="4390878"/>
          </a:xfrm>
          <a:prstGeom prst="roundRect">
            <a:avLst/>
          </a:prstGeom>
          <a:solidFill>
            <a:srgbClr val="CD8D0D"/>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6600" b="1" dirty="0">
                <a:solidFill>
                  <a:schemeClr val="tx1"/>
                </a:solidFill>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tx1"/>
              </a:solidFill>
              <a:latin typeface="Poppins" pitchFamily="2" charset="77"/>
              <a:cs typeface="Poppins" pitchFamily="2" charset="77"/>
            </a:endParaRPr>
          </a:p>
          <a:p>
            <a:pPr algn="ctr"/>
            <a:r>
              <a:rPr lang="en-US" sz="3600" b="1" dirty="0">
                <a:solidFill>
                  <a:schemeClr val="tx1"/>
                </a:solidFill>
                <a:latin typeface="Poppins" pitchFamily="2" charset="77"/>
                <a:cs typeface="Poppins" pitchFamily="2" charset="77"/>
              </a:rPr>
              <a:t>Team – Operating System </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103054" y="2560321"/>
            <a:ext cx="3235570" cy="1083212"/>
          </a:xfrm>
          <a:prstGeom prst="rect">
            <a:avLst/>
          </a:prstGeom>
          <a:noFill/>
        </p:spPr>
      </p:pic>
    </p:spTree>
    <p:extLst>
      <p:ext uri="{BB962C8B-B14F-4D97-AF65-F5344CB8AC3E}">
        <p14:creationId xmlns:p14="http://schemas.microsoft.com/office/powerpoint/2010/main" val="373584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E161961-3F0D-F036-E13C-40B108F666D7}"/>
              </a:ext>
            </a:extLst>
          </p:cNvPr>
          <p:cNvSpPr>
            <a:spLocks noGrp="1"/>
          </p:cNvSpPr>
          <p:nvPr>
            <p:ph type="title"/>
          </p:nvPr>
        </p:nvSpPr>
        <p:spPr>
          <a:xfrm>
            <a:off x="3309304" y="310516"/>
            <a:ext cx="7704137" cy="576263"/>
          </a:xfrm>
        </p:spPr>
        <p:txBody>
          <a:bodyPr>
            <a:normAutofit/>
          </a:bodyPr>
          <a:lstStyle/>
          <a:p>
            <a:r>
              <a:rPr lang="en-US" altLang="en-US" sz="2800" dirty="0">
                <a:solidFill>
                  <a:srgbClr val="FF0000"/>
                </a:solidFill>
              </a:rPr>
              <a:t>Inter process Communication</a:t>
            </a:r>
          </a:p>
        </p:txBody>
      </p:sp>
      <p:sp>
        <p:nvSpPr>
          <p:cNvPr id="31747" name="Content Placeholder 2">
            <a:extLst>
              <a:ext uri="{FF2B5EF4-FFF2-40B4-BE49-F238E27FC236}">
                <a16:creationId xmlns:a16="http://schemas.microsoft.com/office/drawing/2014/main" id="{F5059ADE-EC9E-4327-5D1A-E51E22838E4C}"/>
              </a:ext>
            </a:extLst>
          </p:cNvPr>
          <p:cNvSpPr>
            <a:spLocks noGrp="1"/>
          </p:cNvSpPr>
          <p:nvPr>
            <p:ph idx="1"/>
          </p:nvPr>
        </p:nvSpPr>
        <p:spPr>
          <a:xfrm>
            <a:off x="965200" y="1154114"/>
            <a:ext cx="10546080" cy="4530725"/>
          </a:xfrm>
        </p:spPr>
        <p:txBody>
          <a:bodyPr>
            <a:normAutofit fontScale="92500" lnSpcReduction="10000"/>
          </a:bodyPr>
          <a:lstStyle/>
          <a:p>
            <a:r>
              <a:rPr lang="en-US" altLang="en-US" dirty="0"/>
              <a:t>Processes within a system may be </a:t>
            </a:r>
            <a:r>
              <a:rPr lang="en-US" altLang="en-US" b="1" i="1" dirty="0"/>
              <a:t>independent</a:t>
            </a:r>
            <a:r>
              <a:rPr lang="en-US" altLang="en-US" b="1" dirty="0"/>
              <a:t> </a:t>
            </a:r>
            <a:r>
              <a:rPr lang="en-US" altLang="en-US" dirty="0"/>
              <a:t>or </a:t>
            </a:r>
            <a:r>
              <a:rPr lang="en-US" altLang="en-US" b="1" i="1" dirty="0"/>
              <a:t>cooperating</a:t>
            </a:r>
          </a:p>
          <a:p>
            <a:r>
              <a:rPr lang="en-US" altLang="en-US" dirty="0"/>
              <a:t>Cooperating process can affect or be affected by other processes, including sharing data</a:t>
            </a:r>
          </a:p>
          <a:p>
            <a:r>
              <a:rPr lang="en-US" altLang="en-US" dirty="0"/>
              <a:t>Reasons for cooperating processes:</a:t>
            </a:r>
          </a:p>
          <a:p>
            <a:pPr lvl="1"/>
            <a:r>
              <a:rPr lang="en-US" altLang="en-US" dirty="0"/>
              <a:t>Information sharing</a:t>
            </a:r>
          </a:p>
          <a:p>
            <a:pPr lvl="1"/>
            <a:r>
              <a:rPr lang="en-US" altLang="en-US" dirty="0"/>
              <a:t>Computation speedup</a:t>
            </a:r>
          </a:p>
          <a:p>
            <a:pPr lvl="1"/>
            <a:r>
              <a:rPr lang="en-US" altLang="en-US" dirty="0"/>
              <a:t>Modularity</a:t>
            </a:r>
          </a:p>
          <a:p>
            <a:pPr lvl="1"/>
            <a:r>
              <a:rPr lang="en-US" altLang="en-US" dirty="0"/>
              <a:t>Convenience	</a:t>
            </a:r>
          </a:p>
          <a:p>
            <a:r>
              <a:rPr lang="en-US" altLang="en-US" dirty="0"/>
              <a:t>Cooperating processes need </a:t>
            </a:r>
            <a:r>
              <a:rPr lang="en-US" altLang="en-US" b="1" dirty="0">
                <a:solidFill>
                  <a:srgbClr val="3366FF"/>
                </a:solidFill>
              </a:rPr>
              <a:t>inter process communication </a:t>
            </a:r>
            <a:r>
              <a:rPr lang="en-US" altLang="en-US" dirty="0"/>
              <a:t>(</a:t>
            </a:r>
            <a:r>
              <a:rPr lang="en-US" altLang="en-US" b="1" dirty="0">
                <a:solidFill>
                  <a:srgbClr val="3366FF"/>
                </a:solidFill>
              </a:rPr>
              <a:t>IPC</a:t>
            </a:r>
            <a:r>
              <a:rPr lang="en-US" altLang="en-US" dirty="0"/>
              <a:t>)</a:t>
            </a:r>
          </a:p>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pPr lvl="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CD26D9C-3A82-E457-4324-8BF6B865BE73}"/>
              </a:ext>
            </a:extLst>
          </p:cNvPr>
          <p:cNvSpPr>
            <a:spLocks noGrp="1" noChangeArrowheads="1"/>
          </p:cNvSpPr>
          <p:nvPr>
            <p:ph type="title"/>
          </p:nvPr>
        </p:nvSpPr>
        <p:spPr>
          <a:xfrm>
            <a:off x="4135120" y="231775"/>
            <a:ext cx="8229600" cy="576262"/>
          </a:xfrm>
        </p:spPr>
        <p:txBody>
          <a:bodyPr>
            <a:normAutofit/>
          </a:bodyPr>
          <a:lstStyle/>
          <a:p>
            <a:pPr eaLnBrk="1" hangingPunct="1"/>
            <a:r>
              <a:rPr lang="en-US" altLang="en-US" sz="2800" dirty="0">
                <a:solidFill>
                  <a:srgbClr val="FF0000"/>
                </a:solidFill>
              </a:rPr>
              <a:t>Communications Models </a:t>
            </a:r>
          </a:p>
        </p:txBody>
      </p:sp>
      <p:pic>
        <p:nvPicPr>
          <p:cNvPr id="32771" name="Picture 1" descr="3_12.pdf">
            <a:extLst>
              <a:ext uri="{FF2B5EF4-FFF2-40B4-BE49-F238E27FC236}">
                <a16:creationId xmlns:a16="http://schemas.microsoft.com/office/drawing/2014/main" id="{FB923BB4-4A63-C7C1-D692-E5EC7B561C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a:extLst>
              <a:ext uri="{FF2B5EF4-FFF2-40B4-BE49-F238E27FC236}">
                <a16:creationId xmlns:a16="http://schemas.microsoft.com/office/drawing/2014/main" id="{0443B807-1623-E212-3C2E-5ADB83B08C49}"/>
              </a:ext>
            </a:extLst>
          </p:cNvPr>
          <p:cNvSpPr>
            <a:spLocks noChangeArrowheads="1"/>
          </p:cNvSpPr>
          <p:nvPr/>
        </p:nvSpPr>
        <p:spPr bwMode="auto">
          <a:xfrm>
            <a:off x="2493964" y="1143000"/>
            <a:ext cx="7594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b="1" dirty="0">
                <a:solidFill>
                  <a:srgbClr val="000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a) Message passing.  			(b) shared memory. </a:t>
            </a:r>
            <a:r>
              <a:rPr lang="en-US" altLang="en-US" dirty="0">
                <a:cs typeface="Courier New" panose="02070309020205020404" pitchFamily="49"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BE6DA7C-E444-A16E-F0CF-2F9D8E134464}"/>
              </a:ext>
            </a:extLst>
          </p:cNvPr>
          <p:cNvSpPr>
            <a:spLocks noGrp="1" noChangeArrowheads="1"/>
          </p:cNvSpPr>
          <p:nvPr>
            <p:ph type="title"/>
          </p:nvPr>
        </p:nvSpPr>
        <p:spPr>
          <a:xfrm>
            <a:off x="3722370" y="227013"/>
            <a:ext cx="7626350" cy="576262"/>
          </a:xfrm>
        </p:spPr>
        <p:txBody>
          <a:bodyPr>
            <a:normAutofit/>
          </a:bodyPr>
          <a:lstStyle/>
          <a:p>
            <a:pPr eaLnBrk="1" hangingPunct="1"/>
            <a:r>
              <a:rPr lang="en-US" altLang="en-US" sz="2800" dirty="0">
                <a:solidFill>
                  <a:srgbClr val="FF0000"/>
                </a:solidFill>
              </a:rPr>
              <a:t>Cooperating Processes</a:t>
            </a:r>
          </a:p>
        </p:txBody>
      </p:sp>
      <p:sp>
        <p:nvSpPr>
          <p:cNvPr id="33795" name="Rectangle 3">
            <a:extLst>
              <a:ext uri="{FF2B5EF4-FFF2-40B4-BE49-F238E27FC236}">
                <a16:creationId xmlns:a16="http://schemas.microsoft.com/office/drawing/2014/main" id="{DE7B3A2C-BDBA-B489-D8AD-315910A9D461}"/>
              </a:ext>
            </a:extLst>
          </p:cNvPr>
          <p:cNvSpPr>
            <a:spLocks noGrp="1" noChangeArrowheads="1"/>
          </p:cNvSpPr>
          <p:nvPr>
            <p:ph type="body" idx="1"/>
          </p:nvPr>
        </p:nvSpPr>
        <p:spPr>
          <a:xfrm>
            <a:off x="1168400" y="1233489"/>
            <a:ext cx="10038079" cy="4530725"/>
          </a:xfrm>
        </p:spPr>
        <p:txBody>
          <a:bodyPr>
            <a:normAutofit/>
          </a:bodyPr>
          <a:lstStyle/>
          <a:p>
            <a:r>
              <a:rPr lang="en-US" altLang="en-US" sz="2400" b="1" i="1" dirty="0"/>
              <a:t>Independent</a:t>
            </a:r>
            <a:r>
              <a:rPr lang="en-US" altLang="en-US" sz="2400" dirty="0"/>
              <a:t> process cannot affect or be affected by the execution of another process</a:t>
            </a:r>
          </a:p>
          <a:p>
            <a:r>
              <a:rPr lang="en-US" altLang="en-US" sz="2400" b="1" i="1" dirty="0">
                <a:solidFill>
                  <a:srgbClr val="000000"/>
                </a:solidFill>
              </a:rPr>
              <a:t> The cooperating</a:t>
            </a:r>
            <a:r>
              <a:rPr lang="en-US" altLang="en-US" sz="2400" dirty="0"/>
              <a:t> process can affect or be affected by the execution of another process</a:t>
            </a:r>
          </a:p>
          <a:p>
            <a:r>
              <a:rPr lang="en-US" altLang="en-US" sz="2400" dirty="0"/>
              <a:t>Advantages of process cooperation</a:t>
            </a:r>
          </a:p>
          <a:p>
            <a:pPr lvl="1"/>
            <a:r>
              <a:rPr lang="en-US" altLang="en-US" sz="2400" dirty="0"/>
              <a:t>Information sharing </a:t>
            </a:r>
          </a:p>
          <a:p>
            <a:pPr lvl="1"/>
            <a:r>
              <a:rPr lang="en-US" altLang="en-US" sz="2400" dirty="0"/>
              <a:t>Computation speed-up</a:t>
            </a:r>
          </a:p>
          <a:p>
            <a:pPr lvl="1"/>
            <a:r>
              <a:rPr lang="en-US" altLang="en-US" sz="2400" dirty="0"/>
              <a:t>Modularity</a:t>
            </a:r>
          </a:p>
          <a:p>
            <a:pPr lvl="1"/>
            <a:r>
              <a:rPr lang="en-US" altLang="en-US" sz="2400" dirty="0"/>
              <a:t>Convenience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10D7-87A5-917E-B179-9A303C45B464}"/>
              </a:ext>
            </a:extLst>
          </p:cNvPr>
          <p:cNvSpPr>
            <a:spLocks noGrp="1"/>
          </p:cNvSpPr>
          <p:nvPr>
            <p:ph type="title"/>
          </p:nvPr>
        </p:nvSpPr>
        <p:spPr>
          <a:xfrm>
            <a:off x="5495259" y="394083"/>
            <a:ext cx="9603275" cy="1049235"/>
          </a:xfrm>
        </p:spPr>
        <p:txBody>
          <a:bodyPr/>
          <a:lstStyle/>
          <a:p>
            <a:r>
              <a:rPr lang="en-IN" b="1" dirty="0">
                <a:solidFill>
                  <a:srgbClr val="FF0000"/>
                </a:solidFill>
              </a:rPr>
              <a:t>Thread</a:t>
            </a:r>
            <a:br>
              <a:rPr lang="en-IN"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BE264B07-CE88-3F84-3E3E-3C75CEF42546}"/>
              </a:ext>
            </a:extLst>
          </p:cNvPr>
          <p:cNvSpPr>
            <a:spLocks noGrp="1"/>
          </p:cNvSpPr>
          <p:nvPr>
            <p:ph idx="1"/>
          </p:nvPr>
        </p:nvSpPr>
        <p:spPr>
          <a:xfrm>
            <a:off x="1451579" y="1117600"/>
            <a:ext cx="10516303" cy="4935881"/>
          </a:xfrm>
        </p:spPr>
        <p:txBody>
          <a:bodyPr>
            <a:noAutofit/>
          </a:bodyPr>
          <a:lstStyle/>
          <a:p>
            <a:pPr marL="0" indent="0" algn="just">
              <a:buNone/>
            </a:pPr>
            <a:r>
              <a:rPr lang="en-US" sz="2800" b="1" dirty="0">
                <a:cs typeface="Times New Roman" panose="02020603050405020304" pitchFamily="18" charset="0"/>
              </a:rPr>
              <a:t>Thread</a:t>
            </a:r>
            <a:r>
              <a:rPr lang="en-US" sz="2800" dirty="0">
                <a:cs typeface="Times New Roman" panose="02020603050405020304" pitchFamily="18" charset="0"/>
              </a:rPr>
              <a:t> is an execution unit that consists of its </a:t>
            </a:r>
            <a:r>
              <a:rPr lang="en-US" sz="2800" b="1" dirty="0">
                <a:cs typeface="Times New Roman" panose="02020603050405020304" pitchFamily="18" charset="0"/>
              </a:rPr>
              <a:t>program counter</a:t>
            </a:r>
            <a:r>
              <a:rPr lang="en-US" sz="2800" dirty="0">
                <a:cs typeface="Times New Roman" panose="02020603050405020304" pitchFamily="18" charset="0"/>
              </a:rPr>
              <a:t>, </a:t>
            </a:r>
            <a:r>
              <a:rPr lang="en-US" sz="2800" b="1" dirty="0">
                <a:cs typeface="Times New Roman" panose="02020603050405020304" pitchFamily="18" charset="0"/>
              </a:rPr>
              <a:t>a stack</a:t>
            </a:r>
            <a:r>
              <a:rPr lang="en-US" sz="2800" dirty="0">
                <a:cs typeface="Times New Roman" panose="02020603050405020304" pitchFamily="18" charset="0"/>
              </a:rPr>
              <a:t>, and a set of r</a:t>
            </a:r>
            <a:r>
              <a:rPr lang="en-US" sz="2800" b="1" dirty="0">
                <a:cs typeface="Times New Roman" panose="02020603050405020304" pitchFamily="18" charset="0"/>
              </a:rPr>
              <a:t>egisters</a:t>
            </a:r>
            <a:r>
              <a:rPr lang="en-US" sz="2800" dirty="0">
                <a:cs typeface="Times New Roman" panose="02020603050405020304" pitchFamily="18" charset="0"/>
              </a:rPr>
              <a:t> where the program counter mainly keeps track of which instruction to execute next, a set of registers mainly holds its current working variables, and a stack mainly contains the history of execution</a:t>
            </a:r>
          </a:p>
          <a:p>
            <a:pPr marL="0" indent="0" algn="just">
              <a:buNone/>
            </a:pPr>
            <a:r>
              <a:rPr lang="en-US" sz="2800" dirty="0">
                <a:cs typeface="Times New Roman" panose="02020603050405020304" pitchFamily="18" charset="0"/>
              </a:rPr>
              <a:t>Threads are also known as </a:t>
            </a:r>
            <a:r>
              <a:rPr lang="en-US" sz="2800" b="1" dirty="0">
                <a:cs typeface="Times New Roman" panose="02020603050405020304" pitchFamily="18" charset="0"/>
              </a:rPr>
              <a:t>Lightweight processes</a:t>
            </a:r>
            <a:r>
              <a:rPr lang="en-US" sz="2800" dirty="0">
                <a:cs typeface="Times New Roman" panose="02020603050405020304" pitchFamily="18" charset="0"/>
              </a:rPr>
              <a:t>. Threads are a popular way to improve the performance of an application through parallelism.</a:t>
            </a:r>
            <a:endParaRPr lang="en-IN" sz="28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6E5239-28DE-830D-2442-31232C48C631}"/>
              </a:ext>
            </a:extLst>
          </p:cNvPr>
          <p:cNvSpPr>
            <a:spLocks noGrp="1"/>
          </p:cNvSpPr>
          <p:nvPr>
            <p:ph type="sldNum" sz="quarter" idx="12"/>
          </p:nvPr>
        </p:nvSpPr>
        <p:spPr/>
        <p:txBody>
          <a:bodyPr/>
          <a:lstStyle/>
          <a:p>
            <a:fld id="{CBABCCC1-BF11-4F37-963E-1BCD5B23FD72}" type="slidenum">
              <a:rPr lang="en-IN" smtClean="0"/>
              <a:pPr/>
              <a:t>6</a:t>
            </a:fld>
            <a:endParaRPr lang="en-IN"/>
          </a:p>
        </p:txBody>
      </p:sp>
    </p:spTree>
    <p:extLst>
      <p:ext uri="{BB962C8B-B14F-4D97-AF65-F5344CB8AC3E}">
        <p14:creationId xmlns:p14="http://schemas.microsoft.com/office/powerpoint/2010/main" val="15800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144D60-D112-9596-CF90-0F46B92B8872}"/>
              </a:ext>
            </a:extLst>
          </p:cNvPr>
          <p:cNvSpPr>
            <a:spLocks noGrp="1"/>
          </p:cNvSpPr>
          <p:nvPr>
            <p:ph type="title"/>
          </p:nvPr>
        </p:nvSpPr>
        <p:spPr>
          <a:xfrm>
            <a:off x="2762219" y="215239"/>
            <a:ext cx="9603275" cy="1049235"/>
          </a:xfrm>
        </p:spPr>
        <p:txBody>
          <a:bodyPr>
            <a:normAutofit/>
          </a:bodyPr>
          <a:lstStyle/>
          <a:p>
            <a:r>
              <a:rPr lang="en-IN" sz="2800" dirty="0">
                <a:solidFill>
                  <a:srgbClr val="FF0000"/>
                </a:solidFill>
              </a:rPr>
              <a:t>Single-thread and multi-thread process</a:t>
            </a:r>
          </a:p>
        </p:txBody>
      </p:sp>
      <p:sp>
        <p:nvSpPr>
          <p:cNvPr id="4" name="Slide Number Placeholder 3">
            <a:extLst>
              <a:ext uri="{FF2B5EF4-FFF2-40B4-BE49-F238E27FC236}">
                <a16:creationId xmlns:a16="http://schemas.microsoft.com/office/drawing/2014/main" id="{7474B892-E20E-63FE-6C06-7536DD48CEB1}"/>
              </a:ext>
            </a:extLst>
          </p:cNvPr>
          <p:cNvSpPr>
            <a:spLocks noGrp="1"/>
          </p:cNvSpPr>
          <p:nvPr>
            <p:ph type="sldNum" sz="quarter" idx="12"/>
          </p:nvPr>
        </p:nvSpPr>
        <p:spPr/>
        <p:txBody>
          <a:bodyPr/>
          <a:lstStyle/>
          <a:p>
            <a:fld id="{CBABCCC1-BF11-4F37-963E-1BCD5B23FD72}" type="slidenum">
              <a:rPr lang="en-IN" smtClean="0"/>
              <a:pPr/>
              <a:t>7</a:t>
            </a:fld>
            <a:endParaRPr lang="en-IN"/>
          </a:p>
        </p:txBody>
      </p:sp>
      <p:pic>
        <p:nvPicPr>
          <p:cNvPr id="9" name="Picture 8">
            <a:extLst>
              <a:ext uri="{FF2B5EF4-FFF2-40B4-BE49-F238E27FC236}">
                <a16:creationId xmlns:a16="http://schemas.microsoft.com/office/drawing/2014/main" id="{97B4A26F-A88E-D518-99D4-44F883CE0B86}"/>
              </a:ext>
            </a:extLst>
          </p:cNvPr>
          <p:cNvPicPr>
            <a:picLocks noChangeAspect="1"/>
          </p:cNvPicPr>
          <p:nvPr/>
        </p:nvPicPr>
        <p:blipFill>
          <a:blip r:embed="rId2"/>
          <a:stretch>
            <a:fillRect/>
          </a:stretch>
        </p:blipFill>
        <p:spPr>
          <a:xfrm>
            <a:off x="137159" y="1432297"/>
            <a:ext cx="11917680" cy="4691018"/>
          </a:xfrm>
          <a:prstGeom prst="rect">
            <a:avLst/>
          </a:prstGeom>
        </p:spPr>
      </p:pic>
    </p:spTree>
    <p:extLst>
      <p:ext uri="{BB962C8B-B14F-4D97-AF65-F5344CB8AC3E}">
        <p14:creationId xmlns:p14="http://schemas.microsoft.com/office/powerpoint/2010/main" val="216598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211491-AF6E-82C0-1E00-2EDCDCAED88C}"/>
              </a:ext>
            </a:extLst>
          </p:cNvPr>
          <p:cNvSpPr>
            <a:spLocks noGrp="1"/>
          </p:cNvSpPr>
          <p:nvPr>
            <p:ph type="title"/>
          </p:nvPr>
        </p:nvSpPr>
        <p:spPr>
          <a:xfrm>
            <a:off x="2436324" y="194490"/>
            <a:ext cx="9603275" cy="1049235"/>
          </a:xfrm>
        </p:spPr>
        <p:txBody>
          <a:bodyPr>
            <a:normAutofit/>
          </a:bodyPr>
          <a:lstStyle/>
          <a:p>
            <a:r>
              <a:rPr lang="en-IN" sz="2800" dirty="0">
                <a:solidFill>
                  <a:srgbClr val="FF0000"/>
                </a:solidFill>
              </a:rPr>
              <a:t>Single-thread and multi-thread process</a:t>
            </a:r>
            <a:endParaRPr lang="en-IN" sz="2800" dirty="0"/>
          </a:p>
        </p:txBody>
      </p:sp>
      <p:sp>
        <p:nvSpPr>
          <p:cNvPr id="7" name="Content Placeholder 6">
            <a:extLst>
              <a:ext uri="{FF2B5EF4-FFF2-40B4-BE49-F238E27FC236}">
                <a16:creationId xmlns:a16="http://schemas.microsoft.com/office/drawing/2014/main" id="{BF1D7033-31F9-A4B4-B2ED-90EB67DD3692}"/>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3FC00357-5653-FB41-03F3-658C4E7A15F5}"/>
              </a:ext>
            </a:extLst>
          </p:cNvPr>
          <p:cNvSpPr>
            <a:spLocks noGrp="1"/>
          </p:cNvSpPr>
          <p:nvPr>
            <p:ph type="sldNum" sz="quarter" idx="12"/>
          </p:nvPr>
        </p:nvSpPr>
        <p:spPr/>
        <p:txBody>
          <a:bodyPr/>
          <a:lstStyle/>
          <a:p>
            <a:fld id="{CBABCCC1-BF11-4F37-963E-1BCD5B23FD72}" type="slidenum">
              <a:rPr lang="en-IN" smtClean="0"/>
              <a:pPr/>
              <a:t>8</a:t>
            </a:fld>
            <a:endParaRPr lang="en-IN"/>
          </a:p>
        </p:txBody>
      </p:sp>
      <p:pic>
        <p:nvPicPr>
          <p:cNvPr id="9" name="Picture 8">
            <a:extLst>
              <a:ext uri="{FF2B5EF4-FFF2-40B4-BE49-F238E27FC236}">
                <a16:creationId xmlns:a16="http://schemas.microsoft.com/office/drawing/2014/main" id="{E6940DF5-4322-F757-2328-A8AFF4CF61FF}"/>
              </a:ext>
            </a:extLst>
          </p:cNvPr>
          <p:cNvPicPr>
            <a:picLocks noChangeAspect="1"/>
          </p:cNvPicPr>
          <p:nvPr/>
        </p:nvPicPr>
        <p:blipFill>
          <a:blip r:embed="rId2"/>
          <a:stretch>
            <a:fillRect/>
          </a:stretch>
        </p:blipFill>
        <p:spPr>
          <a:xfrm>
            <a:off x="264160" y="1166148"/>
            <a:ext cx="11927840" cy="4972744"/>
          </a:xfrm>
          <a:prstGeom prst="rect">
            <a:avLst/>
          </a:prstGeom>
        </p:spPr>
      </p:pic>
    </p:spTree>
    <p:extLst>
      <p:ext uri="{BB962C8B-B14F-4D97-AF65-F5344CB8AC3E}">
        <p14:creationId xmlns:p14="http://schemas.microsoft.com/office/powerpoint/2010/main" val="19977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019" y="272216"/>
            <a:ext cx="9603275" cy="1049235"/>
          </a:xfrm>
        </p:spPr>
        <p:txBody>
          <a:bodyPr>
            <a:normAutofit/>
          </a:bodyPr>
          <a:lstStyle/>
          <a:p>
            <a:r>
              <a:rPr lang="en-US" sz="2800" b="1" dirty="0">
                <a:solidFill>
                  <a:srgbClr val="FF0000"/>
                </a:solidFill>
                <a:cs typeface="Times New Roman" panose="02020603050405020304" pitchFamily="18" charset="0"/>
              </a:rPr>
              <a:t>Why Do We Need Thread?</a:t>
            </a:r>
            <a:br>
              <a:rPr lang="en-US" sz="2800" b="1" dirty="0">
                <a:solidFill>
                  <a:srgbClr val="FF0000"/>
                </a:solidFill>
                <a:cs typeface="Times New Roman" panose="02020603050405020304" pitchFamily="18" charset="0"/>
              </a:rPr>
            </a:br>
            <a:endParaRPr lang="en-IN" sz="2800" dirty="0">
              <a:solidFill>
                <a:srgbClr val="FF0000"/>
              </a:solidFill>
              <a:cs typeface="Times New Roman" panose="02020603050405020304" pitchFamily="18" charset="0"/>
            </a:endParaRPr>
          </a:p>
        </p:txBody>
      </p:sp>
      <p:sp>
        <p:nvSpPr>
          <p:cNvPr id="3" name="Content Placeholder 2"/>
          <p:cNvSpPr>
            <a:spLocks noGrp="1"/>
          </p:cNvSpPr>
          <p:nvPr>
            <p:ph idx="1"/>
          </p:nvPr>
        </p:nvSpPr>
        <p:spPr>
          <a:xfrm>
            <a:off x="1014699" y="1340092"/>
            <a:ext cx="11014741" cy="4385068"/>
          </a:xfrm>
        </p:spPr>
        <p:txBody>
          <a:bodyPr>
            <a:normAutofit fontScale="92500"/>
          </a:bodyPr>
          <a:lstStyle/>
          <a:p>
            <a:pPr algn="just"/>
            <a:r>
              <a:rPr lang="en-US" sz="2400" dirty="0"/>
              <a:t>Threads run in parallel improving the application performance. </a:t>
            </a:r>
          </a:p>
          <a:p>
            <a:pPr algn="just"/>
            <a:r>
              <a:rPr lang="en-US" sz="2400" dirty="0"/>
              <a:t>Each such thread has its own CPU state and stack, but they share the address space of the process and the environment. </a:t>
            </a:r>
          </a:p>
          <a:p>
            <a:pPr algn="just"/>
            <a:r>
              <a:rPr lang="en-US" sz="2400" dirty="0"/>
              <a:t>Threads can share common data so they do not need to use inter-process communication. Like the processes, threads also have states like ready, executing, blocked, etc. </a:t>
            </a:r>
          </a:p>
          <a:p>
            <a:pPr algn="just"/>
            <a:r>
              <a:rPr lang="en-US" sz="2400" dirty="0"/>
              <a:t>Priority can be assigned to the threads just like the process, and the highest priority thread is scheduled first.</a:t>
            </a:r>
          </a:p>
          <a:p>
            <a:pPr algn="just"/>
            <a:r>
              <a:rPr lang="en-US" sz="2400" dirty="0"/>
              <a:t>Each thread has its own Thread Control Block (TCB). Like the process, a context switch occurs for the thread, and register contents are saved in (TCB).</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22983298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OS-CO1_S3</Template>
  <TotalTime>1617</TotalTime>
  <Words>1233</Words>
  <Application>Microsoft Office PowerPoint</Application>
  <PresentationFormat>Widescreen</PresentationFormat>
  <Paragraphs>153</Paragraphs>
  <Slides>29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Gill Sans MT</vt:lpstr>
      <vt:lpstr>Nunito</vt:lpstr>
      <vt:lpstr>Poppins</vt:lpstr>
      <vt:lpstr>Times New Roman</vt:lpstr>
      <vt:lpstr>Wingdings</vt:lpstr>
      <vt:lpstr>Gallery</vt:lpstr>
      <vt:lpstr>COURSE NAME: Operating Systems   COURSE CODE: 23CS2104R/a </vt:lpstr>
      <vt:lpstr>PowerPoint Presentation</vt:lpstr>
      <vt:lpstr>Inter process Communication</vt:lpstr>
      <vt:lpstr>Communications Models </vt:lpstr>
      <vt:lpstr>Cooperating Processes</vt:lpstr>
      <vt:lpstr>Thread </vt:lpstr>
      <vt:lpstr>Single-thread and multi-thread process</vt:lpstr>
      <vt:lpstr>Single-thread and multi-thread process</vt:lpstr>
      <vt:lpstr>Why Do We Need Thread? </vt:lpstr>
      <vt:lpstr>Differences between process and thread</vt:lpstr>
      <vt:lpstr>Types of threads</vt:lpstr>
      <vt:lpstr>Context switch between threads</vt:lpstr>
      <vt:lpstr>Context switch between threads</vt:lpstr>
      <vt:lpstr>Multithreading Models </vt:lpstr>
      <vt:lpstr>Many-to-One Model  </vt:lpstr>
      <vt:lpstr> One to One Model </vt:lpstr>
      <vt:lpstr>Many  to Many Model </vt:lpstr>
      <vt:lpstr>Benefits of threads</vt:lpstr>
      <vt:lpstr>PowerPoint Presentation</vt:lpstr>
      <vt:lpstr>Thread API</vt:lpstr>
      <vt:lpstr>Thread Creation</vt:lpstr>
      <vt:lpstr>PowerPoint Presentation</vt:lpstr>
      <vt:lpstr>Wait for a thread to complete</vt:lpstr>
      <vt:lpstr>Possible outcomes</vt:lpstr>
      <vt:lpstr>Possible outcomes</vt:lpstr>
      <vt:lpstr>Possible outcomes</vt:lpstr>
      <vt:lpstr>Threads in different environments </vt:lpstr>
      <vt:lpstr>Simple Thread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Operating Systems  COURSE CODE: 21CS2109RA</dc:title>
  <dc:creator>S N V J Devi Kosuru</dc:creator>
  <cp:lastModifiedBy>narne sravanthi</cp:lastModifiedBy>
  <cp:revision>100</cp:revision>
  <dcterms:created xsi:type="dcterms:W3CDTF">2023-05-09T04:20:46Z</dcterms:created>
  <dcterms:modified xsi:type="dcterms:W3CDTF">2024-09-11T11:10:35Z</dcterms:modified>
</cp:coreProperties>
</file>