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414" r:id="rId2"/>
    <p:sldId id="257" r:id="rId3"/>
    <p:sldId id="297" r:id="rId4"/>
    <p:sldId id="298" r:id="rId5"/>
    <p:sldId id="299" r:id="rId6"/>
    <p:sldId id="301" r:id="rId7"/>
    <p:sldId id="303" r:id="rId8"/>
    <p:sldId id="305" r:id="rId9"/>
    <p:sldId id="365" r:id="rId10"/>
    <p:sldId id="384" r:id="rId11"/>
    <p:sldId id="385" r:id="rId12"/>
    <p:sldId id="390" r:id="rId13"/>
    <p:sldId id="389" r:id="rId14"/>
    <p:sldId id="420" r:id="rId15"/>
    <p:sldId id="416" r:id="rId16"/>
    <p:sldId id="417" r:id="rId17"/>
    <p:sldId id="418" r:id="rId18"/>
    <p:sldId id="419" r:id="rId19"/>
    <p:sldId id="401" r:id="rId20"/>
    <p:sldId id="337" r:id="rId21"/>
    <p:sldId id="396" r:id="rId22"/>
    <p:sldId id="338" r:id="rId23"/>
    <p:sldId id="402" r:id="rId24"/>
    <p:sldId id="409" r:id="rId25"/>
    <p:sldId id="415" r:id="rId26"/>
    <p:sldId id="341" r:id="rId27"/>
    <p:sldId id="342" r:id="rId28"/>
    <p:sldId id="407" r:id="rId29"/>
    <p:sldId id="29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8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BE5EE3-37E8-4CA9-9058-641F3C0D559B}" v="50" dt="2024-09-11T05:16:30.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4" autoAdjust="0"/>
    <p:restoredTop sz="94660"/>
  </p:normalViewPr>
  <p:slideViewPr>
    <p:cSldViewPr snapToGrid="0">
      <p:cViewPr varScale="1">
        <p:scale>
          <a:sx n="63" d="100"/>
          <a:sy n="63" d="100"/>
        </p:scale>
        <p:origin x="91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ne sravanthi" userId="8ff4cd17b61d8485" providerId="LiveId" clId="{37BE5EE3-37E8-4CA9-9058-641F3C0D559B}"/>
    <pc:docChg chg="undo custSel addSld modSld">
      <pc:chgData name="narne sravanthi" userId="8ff4cd17b61d8485" providerId="LiveId" clId="{37BE5EE3-37E8-4CA9-9058-641F3C0D559B}" dt="2024-09-12T05:02:29.354" v="104" actId="2711"/>
      <pc:docMkLst>
        <pc:docMk/>
      </pc:docMkLst>
      <pc:sldChg chg="modSp add mod">
        <pc:chgData name="narne sravanthi" userId="8ff4cd17b61d8485" providerId="LiveId" clId="{37BE5EE3-37E8-4CA9-9058-641F3C0D559B}" dt="2024-09-11T05:16:40.238" v="55" actId="1076"/>
        <pc:sldMkLst>
          <pc:docMk/>
          <pc:sldMk cId="2911844575" sldId="257"/>
        </pc:sldMkLst>
        <pc:spChg chg="mod">
          <ac:chgData name="narne sravanthi" userId="8ff4cd17b61d8485" providerId="LiveId" clId="{37BE5EE3-37E8-4CA9-9058-641F3C0D559B}" dt="2024-09-11T05:16:40.238" v="55" actId="1076"/>
          <ac:spMkLst>
            <pc:docMk/>
            <pc:sldMk cId="2911844575" sldId="257"/>
            <ac:spMk id="2" creationId="{DF749136-8EFF-2DA4-E893-C3BC899AD22D}"/>
          </ac:spMkLst>
        </pc:spChg>
        <pc:spChg chg="mod">
          <ac:chgData name="narne sravanthi" userId="8ff4cd17b61d8485" providerId="LiveId" clId="{37BE5EE3-37E8-4CA9-9058-641F3C0D559B}" dt="2024-09-11T05:16:40.238" v="55" actId="1076"/>
          <ac:spMkLst>
            <pc:docMk/>
            <pc:sldMk cId="2911844575" sldId="257"/>
            <ac:spMk id="3" creationId="{B0695E77-39FC-7B96-E679-D6D1CCADCD41}"/>
          </ac:spMkLst>
        </pc:spChg>
        <pc:spChg chg="mod">
          <ac:chgData name="narne sravanthi" userId="8ff4cd17b61d8485" providerId="LiveId" clId="{37BE5EE3-37E8-4CA9-9058-641F3C0D559B}" dt="2024-09-11T05:16:40.238" v="55" actId="1076"/>
          <ac:spMkLst>
            <pc:docMk/>
            <pc:sldMk cId="2911844575" sldId="257"/>
            <ac:spMk id="4" creationId="{EECDD339-3C6C-5867-F3BF-3CDFB152B9FC}"/>
          </ac:spMkLst>
        </pc:spChg>
        <pc:spChg chg="mod">
          <ac:chgData name="narne sravanthi" userId="8ff4cd17b61d8485" providerId="LiveId" clId="{37BE5EE3-37E8-4CA9-9058-641F3C0D559B}" dt="2024-09-11T05:16:40.238" v="55" actId="1076"/>
          <ac:spMkLst>
            <pc:docMk/>
            <pc:sldMk cId="2911844575" sldId="257"/>
            <ac:spMk id="5" creationId="{F6D0E5DA-11C1-719E-AD4C-BFFC3E79FABA}"/>
          </ac:spMkLst>
        </pc:spChg>
        <pc:spChg chg="mod">
          <ac:chgData name="narne sravanthi" userId="8ff4cd17b61d8485" providerId="LiveId" clId="{37BE5EE3-37E8-4CA9-9058-641F3C0D559B}" dt="2024-09-11T05:16:40.238" v="55" actId="1076"/>
          <ac:spMkLst>
            <pc:docMk/>
            <pc:sldMk cId="2911844575" sldId="257"/>
            <ac:spMk id="6" creationId="{25E9F659-6E61-9057-057C-5A07E18557B0}"/>
          </ac:spMkLst>
        </pc:spChg>
        <pc:spChg chg="mod">
          <ac:chgData name="narne sravanthi" userId="8ff4cd17b61d8485" providerId="LiveId" clId="{37BE5EE3-37E8-4CA9-9058-641F3C0D559B}" dt="2024-09-11T05:16:40.238" v="55" actId="1076"/>
          <ac:spMkLst>
            <pc:docMk/>
            <pc:sldMk cId="2911844575" sldId="257"/>
            <ac:spMk id="7" creationId="{8FB76C61-C655-405A-2FFC-F11775F3DFF4}"/>
          </ac:spMkLst>
        </pc:spChg>
        <pc:spChg chg="mod">
          <ac:chgData name="narne sravanthi" userId="8ff4cd17b61d8485" providerId="LiveId" clId="{37BE5EE3-37E8-4CA9-9058-641F3C0D559B}" dt="2024-09-11T05:16:40.238" v="55" actId="1076"/>
          <ac:spMkLst>
            <pc:docMk/>
            <pc:sldMk cId="2911844575" sldId="257"/>
            <ac:spMk id="8" creationId="{EBD251FE-929F-DBE9-80E0-2FBE8CE3F39A}"/>
          </ac:spMkLst>
        </pc:spChg>
      </pc:sldChg>
      <pc:sldChg chg="modSp mod">
        <pc:chgData name="narne sravanthi" userId="8ff4cd17b61d8485" providerId="LiveId" clId="{37BE5EE3-37E8-4CA9-9058-641F3C0D559B}" dt="2024-09-11T11:22:36.813" v="56" actId="2711"/>
        <pc:sldMkLst>
          <pc:docMk/>
          <pc:sldMk cId="200143400" sldId="298"/>
        </pc:sldMkLst>
        <pc:spChg chg="mod">
          <ac:chgData name="narne sravanthi" userId="8ff4cd17b61d8485" providerId="LiveId" clId="{37BE5EE3-37E8-4CA9-9058-641F3C0D559B}" dt="2024-09-11T11:22:36.813" v="56" actId="2711"/>
          <ac:spMkLst>
            <pc:docMk/>
            <pc:sldMk cId="200143400" sldId="298"/>
            <ac:spMk id="3" creationId="{00000000-0000-0000-0000-000000000000}"/>
          </ac:spMkLst>
        </pc:spChg>
      </pc:sldChg>
      <pc:sldChg chg="modSp mod">
        <pc:chgData name="narne sravanthi" userId="8ff4cd17b61d8485" providerId="LiveId" clId="{37BE5EE3-37E8-4CA9-9058-641F3C0D559B}" dt="2024-09-11T11:22:51.722" v="58" actId="2711"/>
        <pc:sldMkLst>
          <pc:docMk/>
          <pc:sldMk cId="1750763603" sldId="299"/>
        </pc:sldMkLst>
        <pc:spChg chg="mod">
          <ac:chgData name="narne sravanthi" userId="8ff4cd17b61d8485" providerId="LiveId" clId="{37BE5EE3-37E8-4CA9-9058-641F3C0D559B}" dt="2024-09-11T11:22:46.655" v="57" actId="2711"/>
          <ac:spMkLst>
            <pc:docMk/>
            <pc:sldMk cId="1750763603" sldId="299"/>
            <ac:spMk id="2" creationId="{00000000-0000-0000-0000-000000000000}"/>
          </ac:spMkLst>
        </pc:spChg>
        <pc:spChg chg="mod">
          <ac:chgData name="narne sravanthi" userId="8ff4cd17b61d8485" providerId="LiveId" clId="{37BE5EE3-37E8-4CA9-9058-641F3C0D559B}" dt="2024-09-11T11:22:51.722" v="58" actId="2711"/>
          <ac:spMkLst>
            <pc:docMk/>
            <pc:sldMk cId="1750763603" sldId="299"/>
            <ac:spMk id="3" creationId="{00000000-0000-0000-0000-000000000000}"/>
          </ac:spMkLst>
        </pc:spChg>
      </pc:sldChg>
      <pc:sldChg chg="modSp mod">
        <pc:chgData name="narne sravanthi" userId="8ff4cd17b61d8485" providerId="LiveId" clId="{37BE5EE3-37E8-4CA9-9058-641F3C0D559B}" dt="2024-09-11T11:23:09.576" v="60" actId="2711"/>
        <pc:sldMkLst>
          <pc:docMk/>
          <pc:sldMk cId="3566177669" sldId="301"/>
        </pc:sldMkLst>
        <pc:spChg chg="mod">
          <ac:chgData name="narne sravanthi" userId="8ff4cd17b61d8485" providerId="LiveId" clId="{37BE5EE3-37E8-4CA9-9058-641F3C0D559B}" dt="2024-09-11T11:22:58.389" v="59" actId="2711"/>
          <ac:spMkLst>
            <pc:docMk/>
            <pc:sldMk cId="3566177669" sldId="301"/>
            <ac:spMk id="2" creationId="{00000000-0000-0000-0000-000000000000}"/>
          </ac:spMkLst>
        </pc:spChg>
        <pc:spChg chg="mod">
          <ac:chgData name="narne sravanthi" userId="8ff4cd17b61d8485" providerId="LiveId" clId="{37BE5EE3-37E8-4CA9-9058-641F3C0D559B}" dt="2024-09-11T11:23:09.576" v="60" actId="2711"/>
          <ac:spMkLst>
            <pc:docMk/>
            <pc:sldMk cId="3566177669" sldId="301"/>
            <ac:spMk id="3" creationId="{00000000-0000-0000-0000-000000000000}"/>
          </ac:spMkLst>
        </pc:spChg>
      </pc:sldChg>
      <pc:sldChg chg="modSp mod">
        <pc:chgData name="narne sravanthi" userId="8ff4cd17b61d8485" providerId="LiveId" clId="{37BE5EE3-37E8-4CA9-9058-641F3C0D559B}" dt="2024-09-11T11:23:22.428" v="62" actId="2711"/>
        <pc:sldMkLst>
          <pc:docMk/>
          <pc:sldMk cId="2382694767" sldId="303"/>
        </pc:sldMkLst>
        <pc:spChg chg="mod">
          <ac:chgData name="narne sravanthi" userId="8ff4cd17b61d8485" providerId="LiveId" clId="{37BE5EE3-37E8-4CA9-9058-641F3C0D559B}" dt="2024-09-11T11:23:16.852" v="61" actId="2711"/>
          <ac:spMkLst>
            <pc:docMk/>
            <pc:sldMk cId="2382694767" sldId="303"/>
            <ac:spMk id="2" creationId="{00000000-0000-0000-0000-000000000000}"/>
          </ac:spMkLst>
        </pc:spChg>
        <pc:spChg chg="mod">
          <ac:chgData name="narne sravanthi" userId="8ff4cd17b61d8485" providerId="LiveId" clId="{37BE5EE3-37E8-4CA9-9058-641F3C0D559B}" dt="2024-09-11T11:23:22.428" v="62" actId="2711"/>
          <ac:spMkLst>
            <pc:docMk/>
            <pc:sldMk cId="2382694767" sldId="303"/>
            <ac:spMk id="3" creationId="{00000000-0000-0000-0000-000000000000}"/>
          </ac:spMkLst>
        </pc:spChg>
      </pc:sldChg>
      <pc:sldChg chg="modSp mod">
        <pc:chgData name="narne sravanthi" userId="8ff4cd17b61d8485" providerId="LiveId" clId="{37BE5EE3-37E8-4CA9-9058-641F3C0D559B}" dt="2024-09-11T11:23:44.147" v="64" actId="2711"/>
        <pc:sldMkLst>
          <pc:docMk/>
          <pc:sldMk cId="2256045689" sldId="305"/>
        </pc:sldMkLst>
        <pc:spChg chg="mod">
          <ac:chgData name="narne sravanthi" userId="8ff4cd17b61d8485" providerId="LiveId" clId="{37BE5EE3-37E8-4CA9-9058-641F3C0D559B}" dt="2024-09-11T11:23:30.873" v="63" actId="2711"/>
          <ac:spMkLst>
            <pc:docMk/>
            <pc:sldMk cId="2256045689" sldId="305"/>
            <ac:spMk id="2" creationId="{00000000-0000-0000-0000-000000000000}"/>
          </ac:spMkLst>
        </pc:spChg>
        <pc:spChg chg="mod">
          <ac:chgData name="narne sravanthi" userId="8ff4cd17b61d8485" providerId="LiveId" clId="{37BE5EE3-37E8-4CA9-9058-641F3C0D559B}" dt="2024-09-11T11:23:44.147" v="64" actId="2711"/>
          <ac:spMkLst>
            <pc:docMk/>
            <pc:sldMk cId="2256045689" sldId="305"/>
            <ac:spMk id="3" creationId="{00000000-0000-0000-0000-000000000000}"/>
          </ac:spMkLst>
        </pc:spChg>
      </pc:sldChg>
      <pc:sldChg chg="modSp mod">
        <pc:chgData name="narne sravanthi" userId="8ff4cd17b61d8485" providerId="LiveId" clId="{37BE5EE3-37E8-4CA9-9058-641F3C0D559B}" dt="2024-09-12T04:59:29.006" v="78" actId="2711"/>
        <pc:sldMkLst>
          <pc:docMk/>
          <pc:sldMk cId="0" sldId="337"/>
        </pc:sldMkLst>
        <pc:spChg chg="mod">
          <ac:chgData name="narne sravanthi" userId="8ff4cd17b61d8485" providerId="LiveId" clId="{37BE5EE3-37E8-4CA9-9058-641F3C0D559B}" dt="2024-09-12T04:59:29.006" v="78" actId="2711"/>
          <ac:spMkLst>
            <pc:docMk/>
            <pc:sldMk cId="0" sldId="337"/>
            <ac:spMk id="17411" creationId="{35F7E05F-9E0D-1F0E-C4E1-F67122F2842E}"/>
          </ac:spMkLst>
        </pc:spChg>
      </pc:sldChg>
      <pc:sldChg chg="modSp mod">
        <pc:chgData name="narne sravanthi" userId="8ff4cd17b61d8485" providerId="LiveId" clId="{37BE5EE3-37E8-4CA9-9058-641F3C0D559B}" dt="2024-09-12T05:00:40.243" v="90" actId="27636"/>
        <pc:sldMkLst>
          <pc:docMk/>
          <pc:sldMk cId="0" sldId="338"/>
        </pc:sldMkLst>
        <pc:spChg chg="mod">
          <ac:chgData name="narne sravanthi" userId="8ff4cd17b61d8485" providerId="LiveId" clId="{37BE5EE3-37E8-4CA9-9058-641F3C0D559B}" dt="2024-09-12T05:00:19.679" v="83" actId="14100"/>
          <ac:spMkLst>
            <pc:docMk/>
            <pc:sldMk cId="0" sldId="338"/>
            <ac:spMk id="19458" creationId="{712ADB1E-93E7-BDE0-B182-466B69E454ED}"/>
          </ac:spMkLst>
        </pc:spChg>
        <pc:spChg chg="mod">
          <ac:chgData name="narne sravanthi" userId="8ff4cd17b61d8485" providerId="LiveId" clId="{37BE5EE3-37E8-4CA9-9058-641F3C0D559B}" dt="2024-09-12T05:00:40.243" v="90" actId="27636"/>
          <ac:spMkLst>
            <pc:docMk/>
            <pc:sldMk cId="0" sldId="338"/>
            <ac:spMk id="19459" creationId="{4ECD1378-7387-D9E7-3877-321F812CF3A5}"/>
          </ac:spMkLst>
        </pc:spChg>
      </pc:sldChg>
      <pc:sldChg chg="modSp mod">
        <pc:chgData name="narne sravanthi" userId="8ff4cd17b61d8485" providerId="LiveId" clId="{37BE5EE3-37E8-4CA9-9058-641F3C0D559B}" dt="2024-09-12T05:01:52.335" v="100" actId="2711"/>
        <pc:sldMkLst>
          <pc:docMk/>
          <pc:sldMk cId="0" sldId="341"/>
        </pc:sldMkLst>
        <pc:spChg chg="mod">
          <ac:chgData name="narne sravanthi" userId="8ff4cd17b61d8485" providerId="LiveId" clId="{37BE5EE3-37E8-4CA9-9058-641F3C0D559B}" dt="2024-09-12T05:01:52.335" v="100" actId="2711"/>
          <ac:spMkLst>
            <pc:docMk/>
            <pc:sldMk cId="0" sldId="341"/>
            <ac:spMk id="27651" creationId="{B93EA9CB-E065-0482-E062-268212B4A554}"/>
          </ac:spMkLst>
        </pc:spChg>
      </pc:sldChg>
      <pc:sldChg chg="modSp mod">
        <pc:chgData name="narne sravanthi" userId="8ff4cd17b61d8485" providerId="LiveId" clId="{37BE5EE3-37E8-4CA9-9058-641F3C0D559B}" dt="2024-09-12T05:02:13.042" v="102" actId="2711"/>
        <pc:sldMkLst>
          <pc:docMk/>
          <pc:sldMk cId="0" sldId="342"/>
        </pc:sldMkLst>
        <pc:spChg chg="mod">
          <ac:chgData name="narne sravanthi" userId="8ff4cd17b61d8485" providerId="LiveId" clId="{37BE5EE3-37E8-4CA9-9058-641F3C0D559B}" dt="2024-09-12T05:02:13.042" v="102" actId="2711"/>
          <ac:spMkLst>
            <pc:docMk/>
            <pc:sldMk cId="0" sldId="342"/>
            <ac:spMk id="5" creationId="{196C49B8-154F-459D-0CC7-02AE68C2CF8D}"/>
          </ac:spMkLst>
        </pc:spChg>
        <pc:spChg chg="mod">
          <ac:chgData name="narne sravanthi" userId="8ff4cd17b61d8485" providerId="LiveId" clId="{37BE5EE3-37E8-4CA9-9058-641F3C0D559B}" dt="2024-09-12T05:02:00.264" v="101" actId="2711"/>
          <ac:spMkLst>
            <pc:docMk/>
            <pc:sldMk cId="0" sldId="342"/>
            <ac:spMk id="29700" creationId="{FAC4459A-B94B-C3FC-C4F9-E56A03FB8ED8}"/>
          </ac:spMkLst>
        </pc:spChg>
      </pc:sldChg>
      <pc:sldChg chg="modSp mod">
        <pc:chgData name="narne sravanthi" userId="8ff4cd17b61d8485" providerId="LiveId" clId="{37BE5EE3-37E8-4CA9-9058-641F3C0D559B}" dt="2024-09-11T11:24:05.235" v="66" actId="2711"/>
        <pc:sldMkLst>
          <pc:docMk/>
          <pc:sldMk cId="1334279357" sldId="384"/>
        </pc:sldMkLst>
        <pc:spChg chg="mod">
          <ac:chgData name="narne sravanthi" userId="8ff4cd17b61d8485" providerId="LiveId" clId="{37BE5EE3-37E8-4CA9-9058-641F3C0D559B}" dt="2024-09-11T11:24:05.235" v="66" actId="2711"/>
          <ac:spMkLst>
            <pc:docMk/>
            <pc:sldMk cId="1334279357" sldId="384"/>
            <ac:spMk id="2" creationId="{0C157EA4-5F47-1C48-350F-82EF96CF5A6F}"/>
          </ac:spMkLst>
        </pc:spChg>
      </pc:sldChg>
      <pc:sldChg chg="modSp mod">
        <pc:chgData name="narne sravanthi" userId="8ff4cd17b61d8485" providerId="LiveId" clId="{37BE5EE3-37E8-4CA9-9058-641F3C0D559B}" dt="2024-09-11T11:24:14.738" v="67" actId="2711"/>
        <pc:sldMkLst>
          <pc:docMk/>
          <pc:sldMk cId="3437887405" sldId="385"/>
        </pc:sldMkLst>
        <pc:spChg chg="mod">
          <ac:chgData name="narne sravanthi" userId="8ff4cd17b61d8485" providerId="LiveId" clId="{37BE5EE3-37E8-4CA9-9058-641F3C0D559B}" dt="2024-09-11T11:24:14.738" v="67" actId="2711"/>
          <ac:spMkLst>
            <pc:docMk/>
            <pc:sldMk cId="3437887405" sldId="385"/>
            <ac:spMk id="5" creationId="{0A61F0C2-A2DA-D868-DB45-8AA8A0CC034B}"/>
          </ac:spMkLst>
        </pc:spChg>
      </pc:sldChg>
      <pc:sldChg chg="modSp mod">
        <pc:chgData name="narne sravanthi" userId="8ff4cd17b61d8485" providerId="LiveId" clId="{37BE5EE3-37E8-4CA9-9058-641F3C0D559B}" dt="2024-09-11T11:24:28.075" v="69" actId="2711"/>
        <pc:sldMkLst>
          <pc:docMk/>
          <pc:sldMk cId="479459864" sldId="389"/>
        </pc:sldMkLst>
        <pc:spChg chg="mod">
          <ac:chgData name="narne sravanthi" userId="8ff4cd17b61d8485" providerId="LiveId" clId="{37BE5EE3-37E8-4CA9-9058-641F3C0D559B}" dt="2024-09-11T11:24:28.075" v="69" actId="2711"/>
          <ac:spMkLst>
            <pc:docMk/>
            <pc:sldMk cId="479459864" sldId="389"/>
            <ac:spMk id="3" creationId="{103E915F-646C-0A83-14C6-6D5700988B14}"/>
          </ac:spMkLst>
        </pc:spChg>
      </pc:sldChg>
      <pc:sldChg chg="modSp mod">
        <pc:chgData name="narne sravanthi" userId="8ff4cd17b61d8485" providerId="LiveId" clId="{37BE5EE3-37E8-4CA9-9058-641F3C0D559B}" dt="2024-09-11T11:24:22.187" v="68" actId="2711"/>
        <pc:sldMkLst>
          <pc:docMk/>
          <pc:sldMk cId="1997503412" sldId="390"/>
        </pc:sldMkLst>
        <pc:spChg chg="mod">
          <ac:chgData name="narne sravanthi" userId="8ff4cd17b61d8485" providerId="LiveId" clId="{37BE5EE3-37E8-4CA9-9058-641F3C0D559B}" dt="2024-09-11T11:24:22.187" v="68" actId="2711"/>
          <ac:spMkLst>
            <pc:docMk/>
            <pc:sldMk cId="1997503412" sldId="390"/>
            <ac:spMk id="3" creationId="{4A8A20C2-48B5-BCF4-11E4-38A30D1413F9}"/>
          </ac:spMkLst>
        </pc:spChg>
      </pc:sldChg>
      <pc:sldChg chg="modSp mod">
        <pc:chgData name="narne sravanthi" userId="8ff4cd17b61d8485" providerId="LiveId" clId="{37BE5EE3-37E8-4CA9-9058-641F3C0D559B}" dt="2024-09-12T04:59:46.662" v="81" actId="2711"/>
        <pc:sldMkLst>
          <pc:docMk/>
          <pc:sldMk cId="2177286879" sldId="396"/>
        </pc:sldMkLst>
        <pc:spChg chg="mod">
          <ac:chgData name="narne sravanthi" userId="8ff4cd17b61d8485" providerId="LiveId" clId="{37BE5EE3-37E8-4CA9-9058-641F3C0D559B}" dt="2024-09-12T04:59:46.662" v="81" actId="2711"/>
          <ac:spMkLst>
            <pc:docMk/>
            <pc:sldMk cId="2177286879" sldId="396"/>
            <ac:spMk id="13" creationId="{5C25A53C-7756-954F-8C69-AF18C107B746}"/>
          </ac:spMkLst>
        </pc:spChg>
      </pc:sldChg>
      <pc:sldChg chg="modSp mod">
        <pc:chgData name="narne sravanthi" userId="8ff4cd17b61d8485" providerId="LiveId" clId="{37BE5EE3-37E8-4CA9-9058-641F3C0D559B}" dt="2024-09-12T04:59:12.708" v="77" actId="14100"/>
        <pc:sldMkLst>
          <pc:docMk/>
          <pc:sldMk cId="83034165" sldId="401"/>
        </pc:sldMkLst>
        <pc:spChg chg="mod">
          <ac:chgData name="narne sravanthi" userId="8ff4cd17b61d8485" providerId="LiveId" clId="{37BE5EE3-37E8-4CA9-9058-641F3C0D559B}" dt="2024-09-12T04:59:12.708" v="77" actId="14100"/>
          <ac:spMkLst>
            <pc:docMk/>
            <pc:sldMk cId="83034165" sldId="401"/>
            <ac:spMk id="2" creationId="{6EA6CF72-C939-03B0-16C3-04CA4DD05486}"/>
          </ac:spMkLst>
        </pc:spChg>
      </pc:sldChg>
      <pc:sldChg chg="modSp mod">
        <pc:chgData name="narne sravanthi" userId="8ff4cd17b61d8485" providerId="LiveId" clId="{37BE5EE3-37E8-4CA9-9058-641F3C0D559B}" dt="2024-09-12T05:00:59.145" v="92" actId="2711"/>
        <pc:sldMkLst>
          <pc:docMk/>
          <pc:sldMk cId="1400923101" sldId="402"/>
        </pc:sldMkLst>
        <pc:spChg chg="mod">
          <ac:chgData name="narne sravanthi" userId="8ff4cd17b61d8485" providerId="LiveId" clId="{37BE5EE3-37E8-4CA9-9058-641F3C0D559B}" dt="2024-09-12T05:00:51.580" v="91" actId="2711"/>
          <ac:spMkLst>
            <pc:docMk/>
            <pc:sldMk cId="1400923101" sldId="402"/>
            <ac:spMk id="2" creationId="{2C4038DA-7528-561E-ECFE-F0F9D25F1569}"/>
          </ac:spMkLst>
        </pc:spChg>
        <pc:spChg chg="mod">
          <ac:chgData name="narne sravanthi" userId="8ff4cd17b61d8485" providerId="LiveId" clId="{37BE5EE3-37E8-4CA9-9058-641F3C0D559B}" dt="2024-09-12T05:00:59.145" v="92" actId="2711"/>
          <ac:spMkLst>
            <pc:docMk/>
            <pc:sldMk cId="1400923101" sldId="402"/>
            <ac:spMk id="5" creationId="{F417FE64-0639-D4DF-CB2E-2EB86EC057B2}"/>
          </ac:spMkLst>
        </pc:spChg>
      </pc:sldChg>
      <pc:sldChg chg="modSp mod">
        <pc:chgData name="narne sravanthi" userId="8ff4cd17b61d8485" providerId="LiveId" clId="{37BE5EE3-37E8-4CA9-9058-641F3C0D559B}" dt="2024-09-12T05:02:29.354" v="104" actId="2711"/>
        <pc:sldMkLst>
          <pc:docMk/>
          <pc:sldMk cId="0" sldId="407"/>
        </pc:sldMkLst>
        <pc:spChg chg="mod">
          <ac:chgData name="narne sravanthi" userId="8ff4cd17b61d8485" providerId="LiveId" clId="{37BE5EE3-37E8-4CA9-9058-641F3C0D559B}" dt="2024-09-12T05:02:21.355" v="103" actId="2711"/>
          <ac:spMkLst>
            <pc:docMk/>
            <pc:sldMk cId="0" sldId="407"/>
            <ac:spMk id="31746" creationId="{3331D14F-1537-4F5C-0F7E-1F30FB49D006}"/>
          </ac:spMkLst>
        </pc:spChg>
        <pc:spChg chg="mod">
          <ac:chgData name="narne sravanthi" userId="8ff4cd17b61d8485" providerId="LiveId" clId="{37BE5EE3-37E8-4CA9-9058-641F3C0D559B}" dt="2024-09-12T05:02:29.354" v="104" actId="2711"/>
          <ac:spMkLst>
            <pc:docMk/>
            <pc:sldMk cId="0" sldId="407"/>
            <ac:spMk id="31747" creationId="{3F84ECF7-6242-0FD0-7FDB-C51E53472E8F}"/>
          </ac:spMkLst>
        </pc:spChg>
      </pc:sldChg>
      <pc:sldChg chg="modSp mod">
        <pc:chgData name="narne sravanthi" userId="8ff4cd17b61d8485" providerId="LiveId" clId="{37BE5EE3-37E8-4CA9-9058-641F3C0D559B}" dt="2024-09-12T05:01:09.857" v="93" actId="2711"/>
        <pc:sldMkLst>
          <pc:docMk/>
          <pc:sldMk cId="0" sldId="409"/>
        </pc:sldMkLst>
        <pc:spChg chg="mod">
          <ac:chgData name="narne sravanthi" userId="8ff4cd17b61d8485" providerId="LiveId" clId="{37BE5EE3-37E8-4CA9-9058-641F3C0D559B}" dt="2024-09-12T05:01:09.857" v="93" actId="2711"/>
          <ac:spMkLst>
            <pc:docMk/>
            <pc:sldMk cId="0" sldId="409"/>
            <ac:spMk id="5" creationId="{9FE9BC80-D211-D4E4-3636-79D32DC70643}"/>
          </ac:spMkLst>
        </pc:spChg>
      </pc:sldChg>
      <pc:sldChg chg="addSp delSp mod">
        <pc:chgData name="narne sravanthi" userId="8ff4cd17b61d8485" providerId="LiveId" clId="{37BE5EE3-37E8-4CA9-9058-641F3C0D559B}" dt="2024-09-11T05:11:33.053" v="1" actId="478"/>
        <pc:sldMkLst>
          <pc:docMk/>
          <pc:sldMk cId="3051339226" sldId="414"/>
        </pc:sldMkLst>
        <pc:spChg chg="add del">
          <ac:chgData name="narne sravanthi" userId="8ff4cd17b61d8485" providerId="LiveId" clId="{37BE5EE3-37E8-4CA9-9058-641F3C0D559B}" dt="2024-09-11T05:11:33.053" v="1" actId="478"/>
          <ac:spMkLst>
            <pc:docMk/>
            <pc:sldMk cId="3051339226" sldId="414"/>
            <ac:spMk id="8" creationId="{8F9C850C-EF32-808B-8436-E8A9CDE0709E}"/>
          </ac:spMkLst>
        </pc:spChg>
      </pc:sldChg>
      <pc:sldChg chg="modSp mod">
        <pc:chgData name="narne sravanthi" userId="8ff4cd17b61d8485" providerId="LiveId" clId="{37BE5EE3-37E8-4CA9-9058-641F3C0D559B}" dt="2024-09-12T05:01:40.782" v="99" actId="2711"/>
        <pc:sldMkLst>
          <pc:docMk/>
          <pc:sldMk cId="1525576768" sldId="415"/>
        </pc:sldMkLst>
        <pc:spChg chg="mod">
          <ac:chgData name="narne sravanthi" userId="8ff4cd17b61d8485" providerId="LiveId" clId="{37BE5EE3-37E8-4CA9-9058-641F3C0D559B}" dt="2024-09-12T05:01:30.458" v="96" actId="27636"/>
          <ac:spMkLst>
            <pc:docMk/>
            <pc:sldMk cId="1525576768" sldId="415"/>
            <ac:spMk id="2" creationId="{C03CCD3D-41CE-6AC1-852E-146189258B91}"/>
          </ac:spMkLst>
        </pc:spChg>
        <pc:spChg chg="mod">
          <ac:chgData name="narne sravanthi" userId="8ff4cd17b61d8485" providerId="LiveId" clId="{37BE5EE3-37E8-4CA9-9058-641F3C0D559B}" dt="2024-09-12T05:01:40.782" v="99" actId="2711"/>
          <ac:spMkLst>
            <pc:docMk/>
            <pc:sldMk cId="1525576768" sldId="415"/>
            <ac:spMk id="3" creationId="{E18BB680-1339-6617-6ED0-57DA35633B65}"/>
          </ac:spMkLst>
        </pc:spChg>
      </pc:sldChg>
      <pc:sldChg chg="modSp mod">
        <pc:chgData name="narne sravanthi" userId="8ff4cd17b61d8485" providerId="LiveId" clId="{37BE5EE3-37E8-4CA9-9058-641F3C0D559B}" dt="2024-09-11T11:24:45.066" v="71" actId="2711"/>
        <pc:sldMkLst>
          <pc:docMk/>
          <pc:sldMk cId="2569000115" sldId="416"/>
        </pc:sldMkLst>
        <pc:spChg chg="mod">
          <ac:chgData name="narne sravanthi" userId="8ff4cd17b61d8485" providerId="LiveId" clId="{37BE5EE3-37E8-4CA9-9058-641F3C0D559B}" dt="2024-09-11T11:24:45.066" v="71" actId="2711"/>
          <ac:spMkLst>
            <pc:docMk/>
            <pc:sldMk cId="2569000115" sldId="416"/>
            <ac:spMk id="3" creationId="{E21B2F56-3DCC-309D-A669-A0CC4FC9FC93}"/>
          </ac:spMkLst>
        </pc:spChg>
      </pc:sldChg>
      <pc:sldChg chg="modSp mod">
        <pc:chgData name="narne sravanthi" userId="8ff4cd17b61d8485" providerId="LiveId" clId="{37BE5EE3-37E8-4CA9-9058-641F3C0D559B}" dt="2024-09-11T11:24:57.560" v="73" actId="2711"/>
        <pc:sldMkLst>
          <pc:docMk/>
          <pc:sldMk cId="1631480213" sldId="417"/>
        </pc:sldMkLst>
        <pc:spChg chg="mod">
          <ac:chgData name="narne sravanthi" userId="8ff4cd17b61d8485" providerId="LiveId" clId="{37BE5EE3-37E8-4CA9-9058-641F3C0D559B}" dt="2024-09-11T11:24:53.781" v="72" actId="2711"/>
          <ac:spMkLst>
            <pc:docMk/>
            <pc:sldMk cId="1631480213" sldId="417"/>
            <ac:spMk id="17" creationId="{C8E3D583-93E1-4C87-9779-6D1552E09861}"/>
          </ac:spMkLst>
        </pc:spChg>
        <pc:spChg chg="mod">
          <ac:chgData name="narne sravanthi" userId="8ff4cd17b61d8485" providerId="LiveId" clId="{37BE5EE3-37E8-4CA9-9058-641F3C0D559B}" dt="2024-09-11T11:24:57.560" v="73" actId="2711"/>
          <ac:spMkLst>
            <pc:docMk/>
            <pc:sldMk cId="1631480213" sldId="417"/>
            <ac:spMk id="18" creationId="{EC56EEDF-96FA-D65B-0154-B8812022A91A}"/>
          </ac:spMkLst>
        </pc:spChg>
      </pc:sldChg>
      <pc:sldChg chg="modSp mod">
        <pc:chgData name="narne sravanthi" userId="8ff4cd17b61d8485" providerId="LiveId" clId="{37BE5EE3-37E8-4CA9-9058-641F3C0D559B}" dt="2024-09-11T11:25:07.462" v="74" actId="2711"/>
        <pc:sldMkLst>
          <pc:docMk/>
          <pc:sldMk cId="2731210843" sldId="418"/>
        </pc:sldMkLst>
        <pc:spChg chg="mod">
          <ac:chgData name="narne sravanthi" userId="8ff4cd17b61d8485" providerId="LiveId" clId="{37BE5EE3-37E8-4CA9-9058-641F3C0D559B}" dt="2024-09-11T11:25:07.462" v="74" actId="2711"/>
          <ac:spMkLst>
            <pc:docMk/>
            <pc:sldMk cId="2731210843" sldId="418"/>
            <ac:spMk id="3" creationId="{AEDB6B8D-53F6-F940-53A9-382F67BE9168}"/>
          </ac:spMkLst>
        </pc:spChg>
      </pc:sldChg>
      <pc:sldChg chg="modSp mod">
        <pc:chgData name="narne sravanthi" userId="8ff4cd17b61d8485" providerId="LiveId" clId="{37BE5EE3-37E8-4CA9-9058-641F3C0D559B}" dt="2024-09-11T11:24:37.150" v="70" actId="2711"/>
        <pc:sldMkLst>
          <pc:docMk/>
          <pc:sldMk cId="0" sldId="420"/>
        </pc:sldMkLst>
        <pc:spChg chg="mod">
          <ac:chgData name="narne sravanthi" userId="8ff4cd17b61d8485" providerId="LiveId" clId="{37BE5EE3-37E8-4CA9-9058-641F3C0D559B}" dt="2024-09-11T11:24:37.150" v="70" actId="2711"/>
          <ac:spMkLst>
            <pc:docMk/>
            <pc:sldMk cId="0" sldId="420"/>
            <ac:spMk id="11267" creationId="{A4F20EED-DC45-227F-1596-E05B20FEDD1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11-09-2024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11-09-2024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E4B28413-919B-9BA1-5BBA-9A8C2ECD01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BD0977-0338-495A-AC42-90D08D1377E0}"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12291" name="Rectangle 2">
            <a:extLst>
              <a:ext uri="{FF2B5EF4-FFF2-40B4-BE49-F238E27FC236}">
                <a16:creationId xmlns:a16="http://schemas.microsoft.com/office/drawing/2014/main" id="{3837F960-F37A-A34A-45EF-FA15FA5B9B1B}"/>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0D217F1C-7DA3-D21C-C9AB-E47B17B9AA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9E362EE2-EAAB-6689-A77F-FBE981123E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289B12-B0CB-453E-931C-1D6D5E052FC2}"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18435" name="Rectangle 2">
            <a:extLst>
              <a:ext uri="{FF2B5EF4-FFF2-40B4-BE49-F238E27FC236}">
                <a16:creationId xmlns:a16="http://schemas.microsoft.com/office/drawing/2014/main" id="{5960A924-0C4C-E49F-AFA6-52466F0E83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6B6B8626-260C-175B-76CF-6F37318D7C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B784E856-725F-1B83-666B-53735B5B6B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7D5BA01-F6A8-47AE-BC6C-1D6F6788D558}"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22531" name="Rectangle 2">
            <a:extLst>
              <a:ext uri="{FF2B5EF4-FFF2-40B4-BE49-F238E27FC236}">
                <a16:creationId xmlns:a16="http://schemas.microsoft.com/office/drawing/2014/main" id="{5E41A85F-4F86-4466-829E-8016CAF5A313}"/>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14B75892-0F3F-7BDD-FBC7-C0C5223F8B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239BA914-7ED2-451D-F79C-A70A9928DC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080C82B-3898-473A-BF54-4570AC626C69}"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28675" name="Rectangle 2">
            <a:extLst>
              <a:ext uri="{FF2B5EF4-FFF2-40B4-BE49-F238E27FC236}">
                <a16:creationId xmlns:a16="http://schemas.microsoft.com/office/drawing/2014/main" id="{22500D66-4B50-B08A-290B-33F7AAF0C2E9}"/>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53F4B4ED-3BD1-B9C9-A9F5-3945673944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95177E9F-CF82-CE83-88D3-D21F2CDFB1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3627A6D-76CC-435A-B06E-F1C2FA978F8B}"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30723" name="Rectangle 2">
            <a:extLst>
              <a:ext uri="{FF2B5EF4-FFF2-40B4-BE49-F238E27FC236}">
                <a16:creationId xmlns:a16="http://schemas.microsoft.com/office/drawing/2014/main" id="{24A4D1D7-4B24-6A8B-B270-E0208DD23585}"/>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78429A75-FCE9-CF60-671F-C15CC89D7A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6F859685-9246-F498-5846-FFD9F425F3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CBCFC2C-8AF9-4CD9-8B6E-417D5BBE6415}"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2771" name="Rectangle 2">
            <a:extLst>
              <a:ext uri="{FF2B5EF4-FFF2-40B4-BE49-F238E27FC236}">
                <a16:creationId xmlns:a16="http://schemas.microsoft.com/office/drawing/2014/main" id="{B1E14EAF-A096-5B54-2725-5F9096475F26}"/>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6ACB52F9-BA69-8536-1F51-D6B1228289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idx="4294967295"/>
          </p:nvPr>
        </p:nvSpPr>
        <p:spPr>
          <a:xfrm>
            <a:off x="5872480" y="1977255"/>
            <a:ext cx="6319520" cy="2089408"/>
          </a:xfrm>
        </p:spPr>
        <p:txBody>
          <a:bodyPr>
            <a:normAutofit/>
          </a:bodyPr>
          <a:lstStyle/>
          <a:p>
            <a:pPr marR="0" lvl="0" indent="0">
              <a:spcBef>
                <a:spcPts val="0"/>
              </a:spcBef>
              <a:spcAft>
                <a:spcPts val="0"/>
              </a:spcAft>
            </a:pPr>
            <a:r>
              <a:rPr lang="en-US" sz="2400" b="1" dirty="0">
                <a:ln/>
                <a:solidFill>
                  <a:srgbClr val="C00000"/>
                </a:solidFill>
                <a:cs typeface="Poppins" panose="00000500000000000000" pitchFamily="2" charset="0"/>
                <a:sym typeface="BioRhyme ExtraBold"/>
              </a:rPr>
              <a:t>COURSE NAME: </a:t>
            </a:r>
            <a:r>
              <a:rPr lang="en-US" sz="2400" b="1" dirty="0">
                <a:ln/>
                <a:cs typeface="Poppins" panose="00000500000000000000" pitchFamily="2" charset="0"/>
                <a:sym typeface="BioRhyme ExtraBold"/>
              </a:rPr>
              <a:t>Operating Systems </a:t>
            </a:r>
            <a:br>
              <a:rPr lang="en-US" sz="2400" b="1" dirty="0">
                <a:ln/>
                <a:cs typeface="Poppins" panose="00000500000000000000" pitchFamily="2" charset="0"/>
                <a:sym typeface="BioRhyme ExtraBold"/>
              </a:rPr>
            </a:br>
            <a:br>
              <a:rPr lang="en-US" sz="2400" b="1" dirty="0">
                <a:ln/>
                <a:cs typeface="Poppins" panose="00000500000000000000" pitchFamily="2" charset="0"/>
                <a:sym typeface="BioRhyme ExtraBold"/>
              </a:rPr>
            </a:br>
            <a:r>
              <a:rPr lang="en-US" sz="2400" b="1" dirty="0">
                <a:ln/>
                <a:solidFill>
                  <a:srgbClr val="C00000"/>
                </a:solidFill>
                <a:cs typeface="Poppins" panose="00000500000000000000" pitchFamily="2" charset="0"/>
                <a:sym typeface="BioRhyme ExtraBold"/>
              </a:rPr>
              <a:t>COURSE CODE: </a:t>
            </a:r>
            <a:r>
              <a:rPr lang="en-IN" altLang="en-US" sz="2400" b="1" dirty="0"/>
              <a:t>2</a:t>
            </a:r>
            <a:r>
              <a:rPr lang="en-US" altLang="en-IN" sz="2400" b="1" dirty="0"/>
              <a:t>3</a:t>
            </a:r>
            <a:r>
              <a:rPr lang="en-IN" altLang="en-US" sz="2400" b="1" dirty="0"/>
              <a:t>CS2104R/A</a:t>
            </a:r>
            <a:br>
              <a:rPr lang="en-US" sz="2400" b="1" dirty="0">
                <a:ln/>
                <a:solidFill>
                  <a:srgbClr val="C00000"/>
                </a:solidFill>
                <a:cs typeface="Poppins" panose="00000500000000000000" pitchFamily="2" charset="0"/>
                <a:sym typeface="BioRhyme ExtraBold"/>
              </a:rPr>
            </a:br>
            <a:endParaRPr lang="en-IN" sz="2400" dirty="0"/>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4294967295"/>
          </p:nvPr>
        </p:nvSpPr>
        <p:spPr>
          <a:xfrm>
            <a:off x="4785360" y="3994952"/>
            <a:ext cx="7146228" cy="1731146"/>
          </a:xfrm>
        </p:spPr>
        <p:txBody>
          <a:bodyPr>
            <a:normAutofit/>
          </a:bodyPr>
          <a:lstStyle/>
          <a:p>
            <a:pPr marL="0" indent="0" algn="ctr">
              <a:buNone/>
            </a:pPr>
            <a:r>
              <a:rPr lang="en-IN" sz="3200" b="1" dirty="0"/>
              <a:t>  </a:t>
            </a:r>
            <a:r>
              <a:rPr lang="en-US" sz="3200" b="1" dirty="0">
                <a:ln/>
                <a:solidFill>
                  <a:srgbClr val="FF0000"/>
                </a:solidFill>
                <a:cs typeface="Poppins" panose="00000500000000000000" pitchFamily="2" charset="0"/>
              </a:rPr>
              <a:t>Concurrency and Process Synchronization</a:t>
            </a:r>
          </a:p>
          <a:p>
            <a:pPr marL="0" indent="0" algn="ctr">
              <a:buNone/>
            </a:pPr>
            <a:endParaRPr lang="en-IN" sz="3200" b="1" dirty="0"/>
          </a:p>
          <a:p>
            <a:pPr marL="0" indent="0" algn="ctr">
              <a:buNone/>
            </a:pPr>
            <a:endParaRPr lang="en-IN" sz="3200" b="1" dirty="0"/>
          </a:p>
        </p:txBody>
      </p:sp>
      <p:pic>
        <p:nvPicPr>
          <p:cNvPr id="4" name="Google Shape;464;p16"/>
          <p:cNvPicPr preferRelativeResize="0"/>
          <p:nvPr/>
        </p:nvPicPr>
        <p:blipFill>
          <a:blip r:embed="rId2">
            <a:extLst>
              <a:ext uri="{28A0092B-C50C-407E-A947-70E740481C1C}">
                <a14:useLocalDpi xmlns:a14="http://schemas.microsoft.com/office/drawing/2010/main" val="0"/>
              </a:ext>
            </a:extLst>
          </a:blip>
          <a:stretch>
            <a:fillRect/>
          </a:stretch>
        </p:blipFill>
        <p:spPr>
          <a:xfrm>
            <a:off x="0" y="0"/>
            <a:ext cx="6027459" cy="6740965"/>
          </a:xfrm>
          <a:prstGeom prst="rect">
            <a:avLst/>
          </a:prstGeom>
          <a:noFill/>
          <a:ln>
            <a:noFill/>
          </a:ln>
        </p:spPr>
      </p:pic>
      <p:sp>
        <p:nvSpPr>
          <p:cNvPr id="5" name="Google Shape;502;p17">
            <a:extLst>
              <a:ext uri="{FF2B5EF4-FFF2-40B4-BE49-F238E27FC236}">
                <a16:creationId xmlns:a16="http://schemas.microsoft.com/office/drawing/2014/main" id="{7153E61F-4441-DBE3-3DFF-6E9EF6C48D23}"/>
              </a:ext>
            </a:extLst>
          </p:cNvPr>
          <p:cNvSpPr/>
          <p:nvPr/>
        </p:nvSpPr>
        <p:spPr>
          <a:xfrm>
            <a:off x="8702244"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ea typeface="Calibri"/>
                <a:cs typeface="Poppins" panose="00000500000000000000" pitchFamily="2" charset="0"/>
                <a:sym typeface="Calibri"/>
              </a:rPr>
              <a:t>Session - 2</a:t>
            </a:r>
            <a:endParaRPr sz="2800" dirty="0">
              <a:solidFill>
                <a:schemeClr val="lt1"/>
              </a:solidFill>
              <a:ea typeface="Calibri"/>
              <a:cs typeface="Poppins" panose="00000500000000000000" pitchFamily="2" charset="0"/>
              <a:sym typeface="Calibri"/>
            </a:endParaRPr>
          </a:p>
        </p:txBody>
      </p:sp>
      <p:sp>
        <p:nvSpPr>
          <p:cNvPr id="6" name="Google Shape;502;p17">
            <a:extLst>
              <a:ext uri="{FF2B5EF4-FFF2-40B4-BE49-F238E27FC236}">
                <a16:creationId xmlns:a16="http://schemas.microsoft.com/office/drawing/2014/main" id="{7153E61F-4441-DBE3-3DFF-6E9EF6C48D23}"/>
              </a:ext>
            </a:extLst>
          </p:cNvPr>
          <p:cNvSpPr/>
          <p:nvPr/>
        </p:nvSpPr>
        <p:spPr>
          <a:xfrm>
            <a:off x="6027459"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ea typeface="Calibri"/>
                <a:cs typeface="Poppins" panose="00000500000000000000" pitchFamily="2" charset="0"/>
                <a:sym typeface="Calibri"/>
              </a:rPr>
              <a:t>CO3</a:t>
            </a:r>
            <a:endParaRPr sz="2800" b="1"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305133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57EA4-5F47-1C48-350F-82EF96CF5A6F}"/>
              </a:ext>
            </a:extLst>
          </p:cNvPr>
          <p:cNvSpPr>
            <a:spLocks noGrp="1"/>
          </p:cNvSpPr>
          <p:nvPr>
            <p:ph type="title"/>
          </p:nvPr>
        </p:nvSpPr>
        <p:spPr>
          <a:xfrm>
            <a:off x="3803534" y="275236"/>
            <a:ext cx="9605635" cy="1059305"/>
          </a:xfrm>
        </p:spPr>
        <p:txBody>
          <a:bodyPr>
            <a:normAutofit/>
          </a:bodyPr>
          <a:lstStyle/>
          <a:p>
            <a:r>
              <a:rPr lang="en-IN" sz="2800" dirty="0">
                <a:solidFill>
                  <a:srgbClr val="FF0000"/>
                </a:solidFill>
                <a:cs typeface="Times New Roman" panose="02020603050405020304" pitchFamily="18" charset="0"/>
              </a:rPr>
              <a:t>Shared memory systems</a:t>
            </a:r>
          </a:p>
        </p:txBody>
      </p:sp>
      <p:sp>
        <p:nvSpPr>
          <p:cNvPr id="7" name="Content Placeholder 6">
            <a:extLst>
              <a:ext uri="{FF2B5EF4-FFF2-40B4-BE49-F238E27FC236}">
                <a16:creationId xmlns:a16="http://schemas.microsoft.com/office/drawing/2014/main" id="{2BF28DA9-372C-BD94-151E-89D8CD12E6F0}"/>
              </a:ext>
            </a:extLst>
          </p:cNvPr>
          <p:cNvSpPr>
            <a:spLocks noGrp="1"/>
          </p:cNvSpPr>
          <p:nvPr>
            <p:ph sz="half" idx="2"/>
          </p:nvPr>
        </p:nvSpPr>
        <p:spPr>
          <a:xfrm>
            <a:off x="527429" y="1469485"/>
            <a:ext cx="6703688" cy="4583626"/>
          </a:xfrm>
        </p:spPr>
        <p:txBody>
          <a:bodyPr>
            <a:normAutofit lnSpcReduction="10000"/>
          </a:bodyPr>
          <a:lstStyle/>
          <a:p>
            <a:pPr algn="just"/>
            <a:r>
              <a:rPr lang="en-IN" dirty="0"/>
              <a:t>Inter process Communication using shared memory requires communicating processes to establish a region of shared memory.</a:t>
            </a:r>
          </a:p>
          <a:p>
            <a:pPr algn="just"/>
            <a:r>
              <a:rPr lang="en-IN" dirty="0"/>
              <a:t>Typically a shared memory region resides in the address space of the process creating the shared memory segment.</a:t>
            </a:r>
          </a:p>
          <a:p>
            <a:pPr algn="just"/>
            <a:r>
              <a:rPr lang="en-IN" dirty="0"/>
              <a:t>Other processes that wish to communicate using this shared memory segment must attach it to their address space.</a:t>
            </a:r>
          </a:p>
          <a:p>
            <a:pPr algn="just"/>
            <a:r>
              <a:rPr lang="en-IN" dirty="0"/>
              <a:t>Normally, the operating system tries to prevent one process from accessing another process’s memory.</a:t>
            </a:r>
          </a:p>
          <a:p>
            <a:pPr algn="just"/>
            <a:r>
              <a:rPr lang="en-IN" dirty="0"/>
              <a:t>Shared memory requires that two or more processes agree to remove this restriction.</a:t>
            </a:r>
          </a:p>
        </p:txBody>
      </p:sp>
      <p:sp>
        <p:nvSpPr>
          <p:cNvPr id="4" name="Slide Number Placeholder 3">
            <a:extLst>
              <a:ext uri="{FF2B5EF4-FFF2-40B4-BE49-F238E27FC236}">
                <a16:creationId xmlns:a16="http://schemas.microsoft.com/office/drawing/2014/main" id="{25533157-82D6-0823-41F8-B2107190075B}"/>
              </a:ext>
            </a:extLst>
          </p:cNvPr>
          <p:cNvSpPr>
            <a:spLocks noGrp="1"/>
          </p:cNvSpPr>
          <p:nvPr>
            <p:ph type="sldNum" sz="quarter" idx="12"/>
          </p:nvPr>
        </p:nvSpPr>
        <p:spPr/>
        <p:txBody>
          <a:bodyPr/>
          <a:lstStyle/>
          <a:p>
            <a:fld id="{CBABCCC1-BF11-4F37-963E-1BCD5B23FD72}" type="slidenum">
              <a:rPr lang="en-IN" smtClean="0"/>
              <a:pPr/>
              <a:t>10</a:t>
            </a:fld>
            <a:endParaRPr lang="en-IN"/>
          </a:p>
        </p:txBody>
      </p:sp>
      <p:pic>
        <p:nvPicPr>
          <p:cNvPr id="3" name="Picture 2" descr="What is Shared Memory System in IPC (Interprocess Communication ...">
            <a:extLst>
              <a:ext uri="{FF2B5EF4-FFF2-40B4-BE49-F238E27FC236}">
                <a16:creationId xmlns:a16="http://schemas.microsoft.com/office/drawing/2014/main" id="{6428AC02-BFA5-C844-41A5-B296A35BB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934" y="1157261"/>
            <a:ext cx="4686514"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27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61F0C2-A2DA-D868-DB45-8AA8A0CC034B}"/>
              </a:ext>
            </a:extLst>
          </p:cNvPr>
          <p:cNvSpPr>
            <a:spLocks noGrp="1"/>
          </p:cNvSpPr>
          <p:nvPr>
            <p:ph type="title"/>
          </p:nvPr>
        </p:nvSpPr>
        <p:spPr>
          <a:xfrm>
            <a:off x="3877457" y="339832"/>
            <a:ext cx="9605635" cy="1059305"/>
          </a:xfrm>
        </p:spPr>
        <p:txBody>
          <a:bodyPr>
            <a:normAutofit/>
          </a:bodyPr>
          <a:lstStyle/>
          <a:p>
            <a:r>
              <a:rPr lang="en-IN" sz="2800" dirty="0">
                <a:solidFill>
                  <a:srgbClr val="FF0000"/>
                </a:solidFill>
                <a:cs typeface="Times New Roman" panose="02020603050405020304" pitchFamily="18" charset="0"/>
              </a:rPr>
              <a:t>Message-passing systems</a:t>
            </a:r>
          </a:p>
        </p:txBody>
      </p:sp>
      <p:sp>
        <p:nvSpPr>
          <p:cNvPr id="7" name="Content Placeholder 6">
            <a:extLst>
              <a:ext uri="{FF2B5EF4-FFF2-40B4-BE49-F238E27FC236}">
                <a16:creationId xmlns:a16="http://schemas.microsoft.com/office/drawing/2014/main" id="{85F97CBF-64C6-EA0F-ABBF-86FB83CB3975}"/>
              </a:ext>
            </a:extLst>
          </p:cNvPr>
          <p:cNvSpPr>
            <a:spLocks noGrp="1"/>
          </p:cNvSpPr>
          <p:nvPr>
            <p:ph sz="half" idx="2"/>
          </p:nvPr>
        </p:nvSpPr>
        <p:spPr>
          <a:xfrm>
            <a:off x="5622244" y="1662519"/>
            <a:ext cx="6376716" cy="4159937"/>
          </a:xfrm>
        </p:spPr>
        <p:txBody>
          <a:bodyPr>
            <a:normAutofit/>
          </a:bodyPr>
          <a:lstStyle/>
          <a:p>
            <a:pPr algn="just"/>
            <a:r>
              <a:rPr lang="en-IN" sz="2400" dirty="0"/>
              <a:t>Message passing provides a mechanism to allow processes to communicate and synchronize their actions without sharing the same address space and is particularly useful in a distributed environment, where the communicating processes may reside on different computers connected by a network.</a:t>
            </a:r>
          </a:p>
        </p:txBody>
      </p:sp>
      <p:sp>
        <p:nvSpPr>
          <p:cNvPr id="4" name="Slide Number Placeholder 3">
            <a:extLst>
              <a:ext uri="{FF2B5EF4-FFF2-40B4-BE49-F238E27FC236}">
                <a16:creationId xmlns:a16="http://schemas.microsoft.com/office/drawing/2014/main" id="{536F75B0-D2FB-2D7B-DE92-EDA21228EBFC}"/>
              </a:ext>
            </a:extLst>
          </p:cNvPr>
          <p:cNvSpPr>
            <a:spLocks noGrp="1"/>
          </p:cNvSpPr>
          <p:nvPr>
            <p:ph type="sldNum" sz="quarter" idx="12"/>
          </p:nvPr>
        </p:nvSpPr>
        <p:spPr/>
        <p:txBody>
          <a:bodyPr/>
          <a:lstStyle/>
          <a:p>
            <a:fld id="{CBABCCC1-BF11-4F37-963E-1BCD5B23FD72}" type="slidenum">
              <a:rPr lang="en-IN" smtClean="0"/>
              <a:pPr/>
              <a:t>11</a:t>
            </a:fld>
            <a:endParaRPr lang="en-IN"/>
          </a:p>
        </p:txBody>
      </p:sp>
      <p:pic>
        <p:nvPicPr>
          <p:cNvPr id="1032" name="Picture 8" descr="What is Interprocess Communication (IPC)? Method - Binary Terms">
            <a:extLst>
              <a:ext uri="{FF2B5EF4-FFF2-40B4-BE49-F238E27FC236}">
                <a16:creationId xmlns:a16="http://schemas.microsoft.com/office/drawing/2014/main" id="{3AAA18F4-FAC7-D8B3-09AC-3B4EFC2B4FF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3737" y="1399137"/>
            <a:ext cx="4629150" cy="4686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88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90A1-3750-550B-41AB-D58543235C2A}"/>
              </a:ext>
            </a:extLst>
          </p:cNvPr>
          <p:cNvSpPr>
            <a:spLocks noGrp="1"/>
          </p:cNvSpPr>
          <p:nvPr>
            <p:ph type="title"/>
          </p:nvPr>
        </p:nvSpPr>
        <p:spPr>
          <a:xfrm>
            <a:off x="3707099" y="428599"/>
            <a:ext cx="9603275" cy="1049235"/>
          </a:xfrm>
        </p:spPr>
        <p:txBody>
          <a:bodyPr/>
          <a:lstStyle/>
          <a:p>
            <a:r>
              <a:rPr lang="en-US" sz="2800" b="1" dirty="0">
                <a:solidFill>
                  <a:srgbClr val="FF0000"/>
                </a:solidFill>
              </a:rPr>
              <a:t>Process  Synchronization </a:t>
            </a:r>
            <a:br>
              <a:rPr lang="en-US" b="1" dirty="0"/>
            </a:br>
            <a:endParaRPr lang="en-IN" dirty="0"/>
          </a:p>
        </p:txBody>
      </p:sp>
      <p:sp>
        <p:nvSpPr>
          <p:cNvPr id="3" name="Content Placeholder 2">
            <a:extLst>
              <a:ext uri="{FF2B5EF4-FFF2-40B4-BE49-F238E27FC236}">
                <a16:creationId xmlns:a16="http://schemas.microsoft.com/office/drawing/2014/main" id="{4A8A20C2-48B5-BCF4-11E4-38A30D1413F9}"/>
              </a:ext>
            </a:extLst>
          </p:cNvPr>
          <p:cNvSpPr>
            <a:spLocks noGrp="1"/>
          </p:cNvSpPr>
          <p:nvPr>
            <p:ph idx="1"/>
          </p:nvPr>
        </p:nvSpPr>
        <p:spPr>
          <a:xfrm>
            <a:off x="741681" y="1351280"/>
            <a:ext cx="11450319" cy="4856480"/>
          </a:xfrm>
        </p:spPr>
        <p:txBody>
          <a:bodyPr>
            <a:normAutofit fontScale="47500" lnSpcReduction="20000"/>
          </a:bodyPr>
          <a:lstStyle/>
          <a:p>
            <a:pPr algn="just" rtl="0" fontAlgn="base"/>
            <a:r>
              <a:rPr lang="en-US" sz="5100" b="0" i="0" dirty="0">
                <a:solidFill>
                  <a:srgbClr val="273239"/>
                </a:solidFill>
                <a:effectLst/>
                <a:cs typeface="Times New Roman" panose="02020603050405020304" pitchFamily="18" charset="0"/>
              </a:rPr>
              <a:t>Process Synchronization is the coordination of execution of multiple processes in a multi-process system to ensure that they access shared resources in a controlled and predictable manner. It aims to resolve the problem of race conditions and other synchronization issues in a concurrent system.</a:t>
            </a:r>
          </a:p>
          <a:p>
            <a:pPr algn="just" rtl="0" fontAlgn="base"/>
            <a:r>
              <a:rPr lang="en-US" sz="5100" b="0" i="0" dirty="0">
                <a:solidFill>
                  <a:srgbClr val="273239"/>
                </a:solidFill>
                <a:effectLst/>
                <a:cs typeface="Times New Roman" panose="02020603050405020304" pitchFamily="18" charset="0"/>
              </a:rPr>
              <a:t>The main objective of process synchronization is to ensure that multiple processes access shared resources without interfering with each other and to prevent the possibility of inconsistent data due to concurrent access. To achieve this, various synchronization techniques such as semaphores, monitors, and critical sections are used.</a:t>
            </a:r>
          </a:p>
          <a:p>
            <a:pPr algn="just" rtl="0" fontAlgn="base"/>
            <a:r>
              <a:rPr lang="en-US" sz="5100" b="0" i="0" dirty="0">
                <a:solidFill>
                  <a:srgbClr val="273239"/>
                </a:solidFill>
                <a:effectLst/>
                <a:cs typeface="Times New Roman" panose="02020603050405020304" pitchFamily="18" charset="0"/>
              </a:rPr>
              <a:t>In a multi-process system, synchronization is necessary to ensure data consistency and integrity, and to avoid the risk of deadlocks and other synchronization problems. Process synchronization is an important aspect of modern operating systems, and it plays a crucial role in ensuring the </a:t>
            </a:r>
            <a:r>
              <a:rPr lang="en-US" sz="4800" b="0" i="0" dirty="0">
                <a:solidFill>
                  <a:srgbClr val="273239"/>
                </a:solidFill>
                <a:effectLst/>
              </a:rPr>
              <a:t>correct and efficient functioning of multi-process systems.</a:t>
            </a:r>
            <a:endParaRPr lang="en-US" sz="5100" b="0" i="0" dirty="0">
              <a:solidFill>
                <a:srgbClr val="273239"/>
              </a:solidFill>
              <a:effectLst/>
              <a:cs typeface="Times New Roman" panose="02020603050405020304" pitchFamily="18" charset="0"/>
            </a:endParaRPr>
          </a:p>
          <a:p>
            <a:pPr algn="just"/>
            <a:endParaRPr lang="en-US" sz="3200" dirty="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F82ACFF-9942-9DCE-3BD9-BF01093B0CB5}"/>
              </a:ext>
            </a:extLst>
          </p:cNvPr>
          <p:cNvSpPr>
            <a:spLocks noGrp="1"/>
          </p:cNvSpPr>
          <p:nvPr>
            <p:ph type="sldNum" sz="quarter" idx="12"/>
          </p:nvPr>
        </p:nvSpPr>
        <p:spPr/>
        <p:txBody>
          <a:bodyPr/>
          <a:lstStyle/>
          <a:p>
            <a:fld id="{CBABCCC1-BF11-4F37-963E-1BCD5B23FD72}" type="slidenum">
              <a:rPr lang="en-IN" smtClean="0"/>
              <a:pPr/>
              <a:t>12</a:t>
            </a:fld>
            <a:endParaRPr lang="en-IN"/>
          </a:p>
        </p:txBody>
      </p:sp>
    </p:spTree>
    <p:extLst>
      <p:ext uri="{BB962C8B-B14F-4D97-AF65-F5344CB8AC3E}">
        <p14:creationId xmlns:p14="http://schemas.microsoft.com/office/powerpoint/2010/main" val="199750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E915F-646C-0A83-14C6-6D5700988B14}"/>
              </a:ext>
            </a:extLst>
          </p:cNvPr>
          <p:cNvSpPr>
            <a:spLocks noGrp="1"/>
          </p:cNvSpPr>
          <p:nvPr>
            <p:ph idx="1"/>
          </p:nvPr>
        </p:nvSpPr>
        <p:spPr>
          <a:xfrm>
            <a:off x="528319" y="725186"/>
            <a:ext cx="11135360" cy="5407627"/>
          </a:xfrm>
        </p:spPr>
        <p:txBody>
          <a:bodyPr>
            <a:normAutofit fontScale="25000" lnSpcReduction="20000"/>
          </a:bodyPr>
          <a:lstStyle/>
          <a:p>
            <a:pPr marL="0" indent="0">
              <a:buNone/>
            </a:pPr>
            <a:endParaRPr lang="en-US" sz="3000" dirty="0"/>
          </a:p>
          <a:p>
            <a:pPr marL="0" indent="0" algn="just" fontAlgn="base">
              <a:buNone/>
            </a:pPr>
            <a:r>
              <a:rPr lang="en-US" sz="8000" b="1" i="0" dirty="0">
                <a:solidFill>
                  <a:srgbClr val="273239"/>
                </a:solidFill>
                <a:effectLst/>
                <a:cs typeface="Times New Roman" panose="02020603050405020304" pitchFamily="18" charset="0"/>
              </a:rPr>
              <a:t>What is Process?</a:t>
            </a:r>
          </a:p>
          <a:p>
            <a:pPr algn="just" rtl="0" fontAlgn="base"/>
            <a:r>
              <a:rPr lang="en-US" sz="8000" b="0" i="0" dirty="0">
                <a:solidFill>
                  <a:srgbClr val="273239"/>
                </a:solidFill>
                <a:effectLst/>
                <a:cs typeface="Times New Roman" panose="02020603050405020304" pitchFamily="18" charset="0"/>
              </a:rPr>
              <a:t>A process is a program that is currently running or a program under execution is called a process. It includes the program’s code and all the activity it needs to perform its tasks, such as using the CPU, memory, and other resources. </a:t>
            </a:r>
          </a:p>
          <a:p>
            <a:pPr marL="0" indent="0" algn="just" rtl="0" fontAlgn="base">
              <a:buNone/>
            </a:pPr>
            <a:r>
              <a:rPr lang="en-US" sz="8000" dirty="0">
                <a:cs typeface="Times New Roman" panose="02020603050405020304" pitchFamily="18" charset="0"/>
              </a:rPr>
              <a:t>     The process is categorized into two types on the basis of synchronization and these are given below:</a:t>
            </a:r>
          </a:p>
          <a:p>
            <a:pPr marL="0" indent="0" algn="just">
              <a:buNone/>
            </a:pPr>
            <a:r>
              <a:rPr lang="en-US" sz="8000" dirty="0">
                <a:cs typeface="Times New Roman" panose="02020603050405020304" pitchFamily="18" charset="0"/>
              </a:rPr>
              <a:t>      1. Independent Process</a:t>
            </a:r>
          </a:p>
          <a:p>
            <a:pPr marL="0" indent="0" algn="just">
              <a:buNone/>
            </a:pPr>
            <a:r>
              <a:rPr lang="en-US" sz="8000" dirty="0">
                <a:cs typeface="Times New Roman" panose="02020603050405020304" pitchFamily="18" charset="0"/>
              </a:rPr>
              <a:t>      2. Cooperative Process</a:t>
            </a:r>
          </a:p>
          <a:p>
            <a:pPr marL="0" indent="0" algn="just">
              <a:buNone/>
            </a:pPr>
            <a:r>
              <a:rPr lang="en-US" sz="8000" b="1" dirty="0">
                <a:cs typeface="Times New Roman" panose="02020603050405020304" pitchFamily="18" charset="0"/>
              </a:rPr>
              <a:t>	1. Independent Processes</a:t>
            </a:r>
          </a:p>
          <a:p>
            <a:pPr lvl="2" algn="just"/>
            <a:r>
              <a:rPr lang="en-US" sz="8000" dirty="0">
                <a:cs typeface="Times New Roman" panose="02020603050405020304" pitchFamily="18" charset="0"/>
              </a:rPr>
              <a:t>Two processes are said to be independent if the execution of one process does not affect the execution of another process.</a:t>
            </a:r>
          </a:p>
          <a:p>
            <a:pPr marL="0" indent="0" algn="just">
              <a:buNone/>
            </a:pPr>
            <a:r>
              <a:rPr lang="en-US" sz="8000" b="1" dirty="0">
                <a:cs typeface="Times New Roman" panose="02020603050405020304" pitchFamily="18" charset="0"/>
              </a:rPr>
              <a:t>	2. Cooperative Processes</a:t>
            </a:r>
          </a:p>
          <a:p>
            <a:pPr lvl="2" algn="just"/>
            <a:r>
              <a:rPr lang="en-US" sz="8000" dirty="0">
                <a:cs typeface="Times New Roman" panose="02020603050405020304" pitchFamily="18" charset="0"/>
              </a:rPr>
              <a:t>Two processes are said to be cooperative if the execution of one process affects the execution of another process. These processes need to be synchronized so that the order of execution can be guaranteed.</a:t>
            </a:r>
          </a:p>
          <a:p>
            <a:endParaRPr lang="en-IN" dirty="0"/>
          </a:p>
        </p:txBody>
      </p:sp>
      <p:sp>
        <p:nvSpPr>
          <p:cNvPr id="4" name="Slide Number Placeholder 3">
            <a:extLst>
              <a:ext uri="{FF2B5EF4-FFF2-40B4-BE49-F238E27FC236}">
                <a16:creationId xmlns:a16="http://schemas.microsoft.com/office/drawing/2014/main" id="{D127E7FA-9CB5-A468-76E4-D8BC8154F46C}"/>
              </a:ext>
            </a:extLst>
          </p:cNvPr>
          <p:cNvSpPr>
            <a:spLocks noGrp="1"/>
          </p:cNvSpPr>
          <p:nvPr>
            <p:ph type="sldNum" sz="quarter" idx="12"/>
          </p:nvPr>
        </p:nvSpPr>
        <p:spPr/>
        <p:txBody>
          <a:bodyPr/>
          <a:lstStyle/>
          <a:p>
            <a:fld id="{CBABCCC1-BF11-4F37-963E-1BCD5B23FD72}" type="slidenum">
              <a:rPr lang="en-IN" smtClean="0"/>
              <a:pPr/>
              <a:t>13</a:t>
            </a:fld>
            <a:endParaRPr lang="en-IN"/>
          </a:p>
        </p:txBody>
      </p:sp>
      <p:sp>
        <p:nvSpPr>
          <p:cNvPr id="2" name="Title 1">
            <a:extLst>
              <a:ext uri="{FF2B5EF4-FFF2-40B4-BE49-F238E27FC236}">
                <a16:creationId xmlns:a16="http://schemas.microsoft.com/office/drawing/2014/main" id="{EAB079F2-5F79-D0D0-D664-6080CCB0CDC2}"/>
              </a:ext>
            </a:extLst>
          </p:cNvPr>
          <p:cNvSpPr>
            <a:spLocks noGrp="1"/>
          </p:cNvSpPr>
          <p:nvPr>
            <p:ph type="title"/>
          </p:nvPr>
        </p:nvSpPr>
        <p:spPr>
          <a:xfrm>
            <a:off x="3686779" y="78523"/>
            <a:ext cx="9603275" cy="1049235"/>
          </a:xfrm>
        </p:spPr>
        <p:txBody>
          <a:bodyPr/>
          <a:lstStyle/>
          <a:p>
            <a:r>
              <a:rPr lang="en-US" sz="2800" b="1" dirty="0">
                <a:solidFill>
                  <a:srgbClr val="FF0000"/>
                </a:solidFill>
              </a:rPr>
              <a:t>Process  Synchronization </a:t>
            </a:r>
            <a:br>
              <a:rPr lang="en-US" b="1" dirty="0"/>
            </a:br>
            <a:endParaRPr lang="en-IN" dirty="0"/>
          </a:p>
        </p:txBody>
      </p:sp>
    </p:spTree>
    <p:extLst>
      <p:ext uri="{BB962C8B-B14F-4D97-AF65-F5344CB8AC3E}">
        <p14:creationId xmlns:p14="http://schemas.microsoft.com/office/powerpoint/2010/main" val="479459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3647555C-60A2-3C82-16B6-59D5EFC77D74}"/>
              </a:ext>
            </a:extLst>
          </p:cNvPr>
          <p:cNvSpPr>
            <a:spLocks noGrp="1" noChangeArrowheads="1"/>
          </p:cNvSpPr>
          <p:nvPr>
            <p:ph type="title"/>
          </p:nvPr>
        </p:nvSpPr>
        <p:spPr>
          <a:xfrm>
            <a:off x="4624705" y="163193"/>
            <a:ext cx="7902575" cy="576263"/>
          </a:xfrm>
        </p:spPr>
        <p:txBody>
          <a:bodyPr>
            <a:normAutofit/>
          </a:bodyPr>
          <a:lstStyle/>
          <a:p>
            <a:pPr eaLnBrk="1" hangingPunct="1"/>
            <a:r>
              <a:rPr lang="en-US" altLang="en-US" sz="2800" dirty="0">
                <a:solidFill>
                  <a:srgbClr val="FF0000"/>
                </a:solidFill>
              </a:rPr>
              <a:t>Background</a:t>
            </a:r>
          </a:p>
        </p:txBody>
      </p:sp>
      <p:sp>
        <p:nvSpPr>
          <p:cNvPr id="11267" name="Rectangle 5">
            <a:extLst>
              <a:ext uri="{FF2B5EF4-FFF2-40B4-BE49-F238E27FC236}">
                <a16:creationId xmlns:a16="http://schemas.microsoft.com/office/drawing/2014/main" id="{A4F20EED-DC45-227F-1596-E05B20FEDD1A}"/>
              </a:ext>
            </a:extLst>
          </p:cNvPr>
          <p:cNvSpPr>
            <a:spLocks noGrp="1" noChangeArrowheads="1"/>
          </p:cNvSpPr>
          <p:nvPr>
            <p:ph type="body" idx="1"/>
          </p:nvPr>
        </p:nvSpPr>
        <p:spPr>
          <a:xfrm>
            <a:off x="944880" y="1125539"/>
            <a:ext cx="10495279" cy="4860925"/>
          </a:xfrm>
        </p:spPr>
        <p:txBody>
          <a:bodyPr>
            <a:noAutofit/>
          </a:bodyPr>
          <a:lstStyle/>
          <a:p>
            <a:pPr algn="just"/>
            <a:r>
              <a:rPr lang="en-US" altLang="en-US" sz="2400" dirty="0">
                <a:cs typeface="Times New Roman" panose="02020603050405020304" pitchFamily="18" charset="0"/>
              </a:rPr>
              <a:t>Processes can execute concurrently</a:t>
            </a:r>
          </a:p>
          <a:p>
            <a:pPr lvl="1" algn="just"/>
            <a:r>
              <a:rPr lang="en-US" altLang="en-US" sz="2400" dirty="0">
                <a:cs typeface="Times New Roman" panose="02020603050405020304" pitchFamily="18" charset="0"/>
              </a:rPr>
              <a:t>May be interrupted at any time, partially completing execution</a:t>
            </a:r>
          </a:p>
          <a:p>
            <a:pPr algn="just"/>
            <a:r>
              <a:rPr lang="en-US" altLang="en-US" sz="2400" dirty="0">
                <a:cs typeface="Times New Roman" panose="02020603050405020304" pitchFamily="18" charset="0"/>
              </a:rPr>
              <a:t>Concurrent access to shared data may result in data inconsistency</a:t>
            </a:r>
          </a:p>
          <a:p>
            <a:pPr algn="just"/>
            <a:r>
              <a:rPr lang="en-US" altLang="en-US" sz="2400" dirty="0">
                <a:cs typeface="Times New Roman" panose="02020603050405020304" pitchFamily="18" charset="0"/>
              </a:rPr>
              <a:t>Maintaining data consistency requires mechanisms to ensure the orderly execution of cooperating processes</a:t>
            </a:r>
          </a:p>
          <a:p>
            <a:pPr algn="just"/>
            <a:r>
              <a:rPr lang="en-US" altLang="en-US" sz="2400" dirty="0">
                <a:cs typeface="Times New Roman" panose="02020603050405020304" pitchFamily="18" charset="0"/>
              </a:rPr>
              <a:t>Illustration of the problem: Suppose that we wanted to provide a solution to the producer-consumer problem that fills </a:t>
            </a:r>
            <a:r>
              <a:rPr lang="en-US" altLang="en-US" sz="2400" b="1" i="1" dirty="0">
                <a:solidFill>
                  <a:srgbClr val="000000"/>
                </a:solidFill>
                <a:cs typeface="Times New Roman" panose="02020603050405020304" pitchFamily="18" charset="0"/>
              </a:rPr>
              <a:t>all</a:t>
            </a:r>
            <a:r>
              <a:rPr lang="en-US" altLang="en-US" sz="2400" dirty="0">
                <a:solidFill>
                  <a:srgbClr val="000000"/>
                </a:solidFill>
                <a:cs typeface="Times New Roman" panose="02020603050405020304" pitchFamily="18" charset="0"/>
              </a:rPr>
              <a:t> </a:t>
            </a:r>
            <a:r>
              <a:rPr lang="en-US" altLang="en-US" sz="2400" dirty="0">
                <a:cs typeface="Times New Roman" panose="02020603050405020304" pitchFamily="18" charset="0"/>
              </a:rPr>
              <a:t>the buffers. We can do so by having an integer </a:t>
            </a:r>
            <a:r>
              <a:rPr lang="en-US" altLang="en-US" sz="2400" b="1" dirty="0">
                <a:cs typeface="Times New Roman" panose="02020603050405020304" pitchFamily="18" charset="0"/>
              </a:rPr>
              <a:t>counter</a:t>
            </a:r>
            <a:r>
              <a:rPr lang="en-US" altLang="en-US" sz="2400" b="1" dirty="0">
                <a:solidFill>
                  <a:srgbClr val="0000FF"/>
                </a:solidFill>
                <a:cs typeface="Times New Roman" panose="02020603050405020304" pitchFamily="18" charset="0"/>
              </a:rPr>
              <a:t> </a:t>
            </a:r>
            <a:r>
              <a:rPr lang="en-US" altLang="en-US" sz="2400" dirty="0">
                <a:cs typeface="Times New Roman" panose="02020603050405020304" pitchFamily="18" charset="0"/>
              </a:rPr>
              <a:t>that keeps track of the number of full buffers.  Initially, </a:t>
            </a:r>
            <a:r>
              <a:rPr lang="en-US" altLang="en-US" sz="2400" b="1" dirty="0">
                <a:cs typeface="Times New Roman" panose="02020603050405020304" pitchFamily="18" charset="0"/>
              </a:rPr>
              <a:t>counter</a:t>
            </a:r>
            <a:r>
              <a:rPr lang="en-US" altLang="en-US" sz="2400" dirty="0">
                <a:cs typeface="Times New Roman" panose="02020603050405020304" pitchFamily="18" charset="0"/>
              </a:rPr>
              <a:t> is set to 0. It is incremented by the producer after it produces a new buffer and is decremented by the consumer after it consumes a buffer</a:t>
            </a:r>
            <a:r>
              <a:rPr lang="en-US" altLang="en-US" sz="24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2AA9-302D-DFE7-AE12-3C0125169A41}"/>
              </a:ext>
            </a:extLst>
          </p:cNvPr>
          <p:cNvSpPr>
            <a:spLocks noGrp="1"/>
          </p:cNvSpPr>
          <p:nvPr>
            <p:ph type="title"/>
          </p:nvPr>
        </p:nvSpPr>
        <p:spPr>
          <a:xfrm>
            <a:off x="4337019" y="276731"/>
            <a:ext cx="9603275" cy="1049235"/>
          </a:xfrm>
        </p:spPr>
        <p:txBody>
          <a:bodyPr/>
          <a:lstStyle/>
          <a:p>
            <a:r>
              <a:rPr lang="en-IN" sz="2400" dirty="0">
                <a:solidFill>
                  <a:srgbClr val="FF0000"/>
                </a:solidFill>
              </a:rPr>
              <a:t>Producer-Consumer problem</a:t>
            </a:r>
            <a:br>
              <a:rPr lang="en-IN" b="1" dirty="0"/>
            </a:br>
            <a:endParaRPr lang="en-IN" dirty="0"/>
          </a:p>
        </p:txBody>
      </p:sp>
      <p:sp>
        <p:nvSpPr>
          <p:cNvPr id="3" name="Content Placeholder 2">
            <a:extLst>
              <a:ext uri="{FF2B5EF4-FFF2-40B4-BE49-F238E27FC236}">
                <a16:creationId xmlns:a16="http://schemas.microsoft.com/office/drawing/2014/main" id="{E21B2F56-3DCC-309D-A669-A0CC4FC9FC93}"/>
              </a:ext>
            </a:extLst>
          </p:cNvPr>
          <p:cNvSpPr>
            <a:spLocks noGrp="1"/>
          </p:cNvSpPr>
          <p:nvPr>
            <p:ph idx="1"/>
          </p:nvPr>
        </p:nvSpPr>
        <p:spPr>
          <a:xfrm>
            <a:off x="892779" y="1563624"/>
            <a:ext cx="11167141" cy="4489857"/>
          </a:xfrm>
        </p:spPr>
        <p:txBody>
          <a:bodyPr>
            <a:normAutofit/>
          </a:bodyPr>
          <a:lstStyle/>
          <a:p>
            <a:pPr algn="just"/>
            <a:r>
              <a:rPr lang="en-US" sz="2400" dirty="0">
                <a:cs typeface="Times New Roman" panose="02020603050405020304" pitchFamily="18" charset="0"/>
              </a:rPr>
              <a:t>The Producer-Consumer problem is a classical multi-process synchronization problem, that is we are trying to achieve synchronization between more than one process.</a:t>
            </a:r>
          </a:p>
          <a:p>
            <a:pPr algn="just"/>
            <a:r>
              <a:rPr lang="en-US" sz="2400" dirty="0">
                <a:cs typeface="Times New Roman" panose="02020603050405020304" pitchFamily="18" charset="0"/>
              </a:rPr>
              <a:t>There is one Producer in the producer-consumer problem, the Producer is producing some items, whereas there is one Consumer that is consuming the items produced by the Producer. The same memory buffer is shared by both producers and consumers which is of fixed size.</a:t>
            </a:r>
          </a:p>
          <a:p>
            <a:endParaRPr lang="en-IN" dirty="0"/>
          </a:p>
        </p:txBody>
      </p:sp>
      <p:sp>
        <p:nvSpPr>
          <p:cNvPr id="4" name="Slide Number Placeholder 3">
            <a:extLst>
              <a:ext uri="{FF2B5EF4-FFF2-40B4-BE49-F238E27FC236}">
                <a16:creationId xmlns:a16="http://schemas.microsoft.com/office/drawing/2014/main" id="{8A57B6A3-0981-90E7-1079-F49D3485EE0B}"/>
              </a:ext>
            </a:extLst>
          </p:cNvPr>
          <p:cNvSpPr>
            <a:spLocks noGrp="1"/>
          </p:cNvSpPr>
          <p:nvPr>
            <p:ph type="sldNum" sz="quarter" idx="12"/>
          </p:nvPr>
        </p:nvSpPr>
        <p:spPr/>
        <p:txBody>
          <a:bodyPr/>
          <a:lstStyle/>
          <a:p>
            <a:fld id="{CBABCCC1-BF11-4F37-963E-1BCD5B23FD72}" type="slidenum">
              <a:rPr lang="en-IN" smtClean="0"/>
              <a:pPr/>
              <a:t>15</a:t>
            </a:fld>
            <a:endParaRPr lang="en-IN"/>
          </a:p>
        </p:txBody>
      </p:sp>
    </p:spTree>
    <p:extLst>
      <p:ext uri="{BB962C8B-B14F-4D97-AF65-F5344CB8AC3E}">
        <p14:creationId xmlns:p14="http://schemas.microsoft.com/office/powerpoint/2010/main" val="2569000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487B8C4-844F-D8EF-C3B2-E77CBAC46C91}"/>
              </a:ext>
            </a:extLst>
          </p:cNvPr>
          <p:cNvSpPr>
            <a:spLocks noGrp="1"/>
          </p:cNvSpPr>
          <p:nvPr>
            <p:ph type="title"/>
          </p:nvPr>
        </p:nvSpPr>
        <p:spPr>
          <a:xfrm>
            <a:off x="2891937" y="127316"/>
            <a:ext cx="9605635" cy="1059305"/>
          </a:xfrm>
        </p:spPr>
        <p:txBody>
          <a:bodyPr>
            <a:normAutofit fontScale="90000"/>
          </a:bodyPr>
          <a:lstStyle/>
          <a:p>
            <a:r>
              <a:rPr lang="en-IN" sz="2800" b="1" dirty="0">
                <a:solidFill>
                  <a:srgbClr val="FF0000"/>
                </a:solidFill>
              </a:rPr>
              <a:t>	</a:t>
            </a:r>
            <a:r>
              <a:rPr lang="en-IN" sz="2800" dirty="0">
                <a:solidFill>
                  <a:srgbClr val="FF0000"/>
                </a:solidFill>
              </a:rPr>
              <a:t>Producer-Consumer problem</a:t>
            </a:r>
            <a:br>
              <a:rPr lang="en-IN" sz="2800" dirty="0"/>
            </a:br>
            <a:r>
              <a:rPr lang="en-IN" sz="2800" dirty="0"/>
              <a:t>			or</a:t>
            </a:r>
            <a:br>
              <a:rPr lang="en-IN" sz="2800" dirty="0"/>
            </a:br>
            <a:r>
              <a:rPr lang="en-IN" sz="2800" dirty="0"/>
              <a:t>	    </a:t>
            </a:r>
            <a:r>
              <a:rPr lang="en-IN" sz="2800" dirty="0">
                <a:solidFill>
                  <a:srgbClr val="FF0000"/>
                </a:solidFill>
              </a:rPr>
              <a:t>bounded buffer problem</a:t>
            </a:r>
          </a:p>
        </p:txBody>
      </p:sp>
      <p:sp>
        <p:nvSpPr>
          <p:cNvPr id="17" name="Content Placeholder 16">
            <a:extLst>
              <a:ext uri="{FF2B5EF4-FFF2-40B4-BE49-F238E27FC236}">
                <a16:creationId xmlns:a16="http://schemas.microsoft.com/office/drawing/2014/main" id="{C8E3D583-93E1-4C87-9779-6D1552E09861}"/>
              </a:ext>
            </a:extLst>
          </p:cNvPr>
          <p:cNvSpPr>
            <a:spLocks noGrp="1"/>
          </p:cNvSpPr>
          <p:nvPr>
            <p:ph sz="half" idx="1"/>
          </p:nvPr>
        </p:nvSpPr>
        <p:spPr>
          <a:xfrm>
            <a:off x="1447331" y="1666240"/>
            <a:ext cx="4645152" cy="4145280"/>
          </a:xfrm>
        </p:spPr>
        <p:txBody>
          <a:bodyPr>
            <a:normAutofit fontScale="92500" lnSpcReduction="20000"/>
          </a:bodyPr>
          <a:lstStyle/>
          <a:p>
            <a:pPr marL="0" indent="0">
              <a:buNone/>
            </a:pPr>
            <a:r>
              <a:rPr lang="en-IN" sz="2400" b="1" dirty="0">
                <a:solidFill>
                  <a:srgbClr val="FF0000"/>
                </a:solidFill>
              </a:rPr>
              <a:t>Producer</a:t>
            </a: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while (true) { /* produce an item in 		next produced */ </a:t>
            </a:r>
          </a:p>
          <a:p>
            <a:pPr marL="0" indent="0">
              <a:buNone/>
            </a:pPr>
            <a:r>
              <a:rPr lang="en-US" sz="2400" dirty="0">
                <a:cs typeface="Times New Roman" panose="02020603050405020304" pitchFamily="18" charset="0"/>
              </a:rPr>
              <a:t>while (counter == BUFFER SIZE) ; </a:t>
            </a:r>
          </a:p>
          <a:p>
            <a:pPr marL="0" indent="0">
              <a:buNone/>
            </a:pPr>
            <a:r>
              <a:rPr lang="en-US" sz="2400" dirty="0">
                <a:cs typeface="Times New Roman" panose="02020603050405020304" pitchFamily="18" charset="0"/>
              </a:rPr>
              <a:t>		/* do nothing */ </a:t>
            </a:r>
          </a:p>
          <a:p>
            <a:pPr marL="0" indent="0">
              <a:buNone/>
            </a:pPr>
            <a:r>
              <a:rPr lang="en-US" sz="2400" dirty="0">
                <a:cs typeface="Times New Roman" panose="02020603050405020304" pitchFamily="18" charset="0"/>
              </a:rPr>
              <a:t>buffer[in] = next produced;</a:t>
            </a:r>
          </a:p>
          <a:p>
            <a:pPr marL="0" indent="0">
              <a:buNone/>
            </a:pPr>
            <a:r>
              <a:rPr lang="en-US" sz="2400" dirty="0">
                <a:cs typeface="Times New Roman" panose="02020603050405020304" pitchFamily="18" charset="0"/>
              </a:rPr>
              <a:t> in = (in + 1) % BUFFER SIZE; counter++; </a:t>
            </a:r>
          </a:p>
          <a:p>
            <a:pPr marL="0" indent="0">
              <a:buNone/>
            </a:pPr>
            <a:r>
              <a:rPr lang="en-US" sz="2400" dirty="0">
                <a:cs typeface="Times New Roman" panose="02020603050405020304" pitchFamily="18" charset="0"/>
              </a:rPr>
              <a:t>}</a:t>
            </a:r>
            <a:endParaRPr lang="en-IN" sz="2400" dirty="0">
              <a:cs typeface="Times New Roman" panose="02020603050405020304" pitchFamily="18" charset="0"/>
            </a:endParaRPr>
          </a:p>
          <a:p>
            <a:endParaRPr lang="en-IN" dirty="0"/>
          </a:p>
        </p:txBody>
      </p:sp>
      <p:sp>
        <p:nvSpPr>
          <p:cNvPr id="18" name="Content Placeholder 17">
            <a:extLst>
              <a:ext uri="{FF2B5EF4-FFF2-40B4-BE49-F238E27FC236}">
                <a16:creationId xmlns:a16="http://schemas.microsoft.com/office/drawing/2014/main" id="{EC56EEDF-96FA-D65B-0154-B8812022A91A}"/>
              </a:ext>
            </a:extLst>
          </p:cNvPr>
          <p:cNvSpPr>
            <a:spLocks noGrp="1"/>
          </p:cNvSpPr>
          <p:nvPr>
            <p:ph sz="half" idx="2"/>
          </p:nvPr>
        </p:nvSpPr>
        <p:spPr>
          <a:xfrm>
            <a:off x="6501509" y="1666240"/>
            <a:ext cx="5778229" cy="4058337"/>
          </a:xfrm>
        </p:spPr>
        <p:txBody>
          <a:bodyPr>
            <a:normAutofit fontScale="92500" lnSpcReduction="20000"/>
          </a:bodyPr>
          <a:lstStyle/>
          <a:p>
            <a:pPr marL="0" indent="0">
              <a:buNone/>
            </a:pPr>
            <a:r>
              <a:rPr lang="en-IN" sz="2400" b="1" dirty="0">
                <a:solidFill>
                  <a:srgbClr val="FF0000"/>
                </a:solidFill>
              </a:rPr>
              <a:t>Consumer </a:t>
            </a: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while (true) { </a:t>
            </a:r>
          </a:p>
          <a:p>
            <a:pPr marL="0" indent="0">
              <a:buNone/>
            </a:pPr>
            <a:r>
              <a:rPr lang="en-US" sz="2400" dirty="0">
                <a:cs typeface="Times New Roman" panose="02020603050405020304" pitchFamily="18" charset="0"/>
              </a:rPr>
              <a:t>while (counter == 0) ;    /* do nothing */ </a:t>
            </a:r>
          </a:p>
          <a:p>
            <a:pPr marL="0" indent="0">
              <a:buNone/>
            </a:pPr>
            <a:r>
              <a:rPr lang="en-US" sz="2400" dirty="0">
                <a:cs typeface="Times New Roman" panose="02020603050405020304" pitchFamily="18" charset="0"/>
              </a:rPr>
              <a:t>next consumed = buffer[out]; </a:t>
            </a:r>
          </a:p>
          <a:p>
            <a:pPr marL="0" indent="0">
              <a:buNone/>
            </a:pPr>
            <a:r>
              <a:rPr lang="en-US" sz="2400" dirty="0">
                <a:cs typeface="Times New Roman" panose="02020603050405020304" pitchFamily="18" charset="0"/>
              </a:rPr>
              <a:t>out = (out + 1) % BUFFER SIZE; </a:t>
            </a:r>
          </a:p>
          <a:p>
            <a:pPr marL="0" indent="0">
              <a:buNone/>
            </a:pPr>
            <a:r>
              <a:rPr lang="en-US" sz="2400" dirty="0">
                <a:cs typeface="Times New Roman" panose="02020603050405020304" pitchFamily="18" charset="0"/>
              </a:rPr>
              <a:t>counter--; 	/* consume the item in 	next 				consumed */ </a:t>
            </a:r>
          </a:p>
          <a:p>
            <a:pPr marL="0" indent="0">
              <a:buNone/>
            </a:pPr>
            <a:r>
              <a:rPr lang="en-US" sz="2400" dirty="0">
                <a:cs typeface="Times New Roman" panose="02020603050405020304" pitchFamily="18" charset="0"/>
              </a:rPr>
              <a:t>}</a:t>
            </a:r>
            <a:endParaRPr lang="en-IN" sz="24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7FC683F-A5A9-CAE5-1008-DC0C5D8D06CA}"/>
              </a:ext>
            </a:extLst>
          </p:cNvPr>
          <p:cNvSpPr>
            <a:spLocks noGrp="1"/>
          </p:cNvSpPr>
          <p:nvPr>
            <p:ph type="sldNum" sz="quarter" idx="12"/>
          </p:nvPr>
        </p:nvSpPr>
        <p:spPr/>
        <p:txBody>
          <a:bodyPr/>
          <a:lstStyle/>
          <a:p>
            <a:fld id="{CBABCCC1-BF11-4F37-963E-1BCD5B23FD72}" type="slidenum">
              <a:rPr lang="en-IN" smtClean="0"/>
              <a:pPr/>
              <a:t>16</a:t>
            </a:fld>
            <a:endParaRPr lang="en-IN"/>
          </a:p>
        </p:txBody>
      </p:sp>
    </p:spTree>
    <p:extLst>
      <p:ext uri="{BB962C8B-B14F-4D97-AF65-F5344CB8AC3E}">
        <p14:creationId xmlns:p14="http://schemas.microsoft.com/office/powerpoint/2010/main" val="1631480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8B21-2E44-DDB8-A674-8DF64FC8C6CD}"/>
              </a:ext>
            </a:extLst>
          </p:cNvPr>
          <p:cNvSpPr>
            <a:spLocks noGrp="1"/>
          </p:cNvSpPr>
          <p:nvPr>
            <p:ph type="title"/>
          </p:nvPr>
        </p:nvSpPr>
        <p:spPr>
          <a:xfrm>
            <a:off x="2853659" y="342420"/>
            <a:ext cx="9603275" cy="1049235"/>
          </a:xfrm>
        </p:spPr>
        <p:txBody>
          <a:bodyPr>
            <a:normAutofit/>
          </a:bodyPr>
          <a:lstStyle/>
          <a:p>
            <a:r>
              <a:rPr lang="en-IN" sz="2800" b="1" dirty="0">
                <a:solidFill>
                  <a:srgbClr val="FF0000"/>
                </a:solidFill>
              </a:rPr>
              <a:t>Producer-Consumer problem</a:t>
            </a:r>
            <a:endParaRPr lang="en-IN" sz="2800" dirty="0"/>
          </a:p>
        </p:txBody>
      </p:sp>
      <p:sp>
        <p:nvSpPr>
          <p:cNvPr id="3" name="Content Placeholder 2">
            <a:extLst>
              <a:ext uri="{FF2B5EF4-FFF2-40B4-BE49-F238E27FC236}">
                <a16:creationId xmlns:a16="http://schemas.microsoft.com/office/drawing/2014/main" id="{AEDB6B8D-53F6-F940-53A9-382F67BE9168}"/>
              </a:ext>
            </a:extLst>
          </p:cNvPr>
          <p:cNvSpPr>
            <a:spLocks noGrp="1"/>
          </p:cNvSpPr>
          <p:nvPr>
            <p:ph idx="1"/>
          </p:nvPr>
        </p:nvSpPr>
        <p:spPr>
          <a:xfrm>
            <a:off x="1046481" y="1391656"/>
            <a:ext cx="10830560" cy="4389384"/>
          </a:xfrm>
        </p:spPr>
        <p:txBody>
          <a:bodyPr>
            <a:normAutofit fontScale="92500" lnSpcReduction="20000"/>
          </a:bodyPr>
          <a:lstStyle/>
          <a:p>
            <a:pPr marL="457200" lvl="1" indent="0" algn="just">
              <a:buNone/>
            </a:pPr>
            <a:r>
              <a:rPr lang="en-US" sz="2600" dirty="0">
                <a:cs typeface="Times New Roman" panose="02020603050405020304" pitchFamily="18" charset="0"/>
              </a:rPr>
              <a:t>Before Starting an explanation of code, first, understand the few terms used in the above code:</a:t>
            </a:r>
          </a:p>
          <a:p>
            <a:pPr marL="457200" lvl="1" indent="0" algn="just">
              <a:buNone/>
            </a:pPr>
            <a:endParaRPr lang="en-US" sz="2600" dirty="0">
              <a:cs typeface="Times New Roman" panose="02020603050405020304" pitchFamily="18" charset="0"/>
            </a:endParaRPr>
          </a:p>
          <a:p>
            <a:pPr lvl="2" algn="just">
              <a:buFont typeface="Wingdings" panose="05000000000000000000" pitchFamily="2" charset="2"/>
              <a:buChar char="Ø"/>
            </a:pPr>
            <a:r>
              <a:rPr lang="en-US" sz="2400" dirty="0">
                <a:cs typeface="Times New Roman" panose="02020603050405020304" pitchFamily="18" charset="0"/>
              </a:rPr>
              <a:t>“</a:t>
            </a:r>
            <a:r>
              <a:rPr lang="en-US" sz="2400" b="1" dirty="0">
                <a:cs typeface="Times New Roman" panose="02020603050405020304" pitchFamily="18" charset="0"/>
              </a:rPr>
              <a:t>in</a:t>
            </a:r>
            <a:r>
              <a:rPr lang="en-US" sz="2400" dirty="0">
                <a:cs typeface="Times New Roman" panose="02020603050405020304" pitchFamily="18" charset="0"/>
              </a:rPr>
              <a:t>" used in a producer code represents the next </a:t>
            </a:r>
            <a:r>
              <a:rPr lang="en-US" sz="2400" b="1" dirty="0">
                <a:cs typeface="Times New Roman" panose="02020603050405020304" pitchFamily="18" charset="0"/>
              </a:rPr>
              <a:t>empty buffer</a:t>
            </a:r>
          </a:p>
          <a:p>
            <a:pPr lvl="2" algn="just">
              <a:buFont typeface="Wingdings" panose="05000000000000000000" pitchFamily="2" charset="2"/>
              <a:buChar char="Ø"/>
            </a:pPr>
            <a:endParaRPr lang="en-US" sz="2400" dirty="0">
              <a:cs typeface="Times New Roman" panose="02020603050405020304" pitchFamily="18" charset="0"/>
            </a:endParaRPr>
          </a:p>
          <a:p>
            <a:pPr lvl="2" algn="just">
              <a:buFont typeface="Wingdings" panose="05000000000000000000" pitchFamily="2" charset="2"/>
              <a:buChar char="Ø"/>
            </a:pPr>
            <a:r>
              <a:rPr lang="en-US" sz="2400" dirty="0">
                <a:cs typeface="Times New Roman" panose="02020603050405020304" pitchFamily="18" charset="0"/>
              </a:rPr>
              <a:t>"</a:t>
            </a:r>
            <a:r>
              <a:rPr lang="en-US" sz="2400" b="1" dirty="0">
                <a:cs typeface="Times New Roman" panose="02020603050405020304" pitchFamily="18" charset="0"/>
              </a:rPr>
              <a:t>out</a:t>
            </a:r>
            <a:r>
              <a:rPr lang="en-US" sz="2400" dirty="0">
                <a:cs typeface="Times New Roman" panose="02020603050405020304" pitchFamily="18" charset="0"/>
              </a:rPr>
              <a:t>" used in consumer code represents a first </a:t>
            </a:r>
            <a:r>
              <a:rPr lang="en-US" sz="2400" b="1" dirty="0">
                <a:cs typeface="Times New Roman" panose="02020603050405020304" pitchFamily="18" charset="0"/>
              </a:rPr>
              <a:t>filled buffer</a:t>
            </a:r>
          </a:p>
          <a:p>
            <a:pPr lvl="2" algn="just">
              <a:buFont typeface="Wingdings" panose="05000000000000000000" pitchFamily="2" charset="2"/>
              <a:buChar char="Ø"/>
            </a:pPr>
            <a:endParaRPr lang="en-US" sz="2400" dirty="0">
              <a:cs typeface="Times New Roman" panose="02020603050405020304" pitchFamily="18" charset="0"/>
            </a:endParaRPr>
          </a:p>
          <a:p>
            <a:pPr lvl="2" algn="just">
              <a:buFont typeface="Wingdings" panose="05000000000000000000" pitchFamily="2" charset="2"/>
              <a:buChar char="Ø"/>
            </a:pPr>
            <a:r>
              <a:rPr lang="en-US" sz="2400" dirty="0">
                <a:cs typeface="Times New Roman" panose="02020603050405020304" pitchFamily="18" charset="0"/>
              </a:rPr>
              <a:t>Count keeps the count number of elements in the buffer.</a:t>
            </a:r>
          </a:p>
          <a:p>
            <a:pPr lvl="2" algn="just">
              <a:buFont typeface="Wingdings" panose="05000000000000000000" pitchFamily="2" charset="2"/>
              <a:buChar char="Ø"/>
            </a:pPr>
            <a:endParaRPr lang="en-US" sz="2400" dirty="0">
              <a:cs typeface="Times New Roman" panose="02020603050405020304" pitchFamily="18" charset="0"/>
            </a:endParaRPr>
          </a:p>
          <a:p>
            <a:pPr lvl="2" algn="just">
              <a:buFont typeface="Wingdings" panose="05000000000000000000" pitchFamily="2" charset="2"/>
              <a:buChar char="Ø"/>
            </a:pPr>
            <a:r>
              <a:rPr lang="en-US" sz="2400" dirty="0">
                <a:cs typeface="Times New Roman" panose="02020603050405020304" pitchFamily="18" charset="0"/>
              </a:rPr>
              <a:t>Count is further divided into 3 lines of code represented in the block in both the producer and consumer code.</a:t>
            </a:r>
          </a:p>
          <a:p>
            <a:endParaRPr lang="en-IN" dirty="0"/>
          </a:p>
        </p:txBody>
      </p:sp>
      <p:sp>
        <p:nvSpPr>
          <p:cNvPr id="4" name="Slide Number Placeholder 3">
            <a:extLst>
              <a:ext uri="{FF2B5EF4-FFF2-40B4-BE49-F238E27FC236}">
                <a16:creationId xmlns:a16="http://schemas.microsoft.com/office/drawing/2014/main" id="{B8C426D3-54E0-47B6-EC61-DE174A8D1F1B}"/>
              </a:ext>
            </a:extLst>
          </p:cNvPr>
          <p:cNvSpPr>
            <a:spLocks noGrp="1"/>
          </p:cNvSpPr>
          <p:nvPr>
            <p:ph type="sldNum" sz="quarter" idx="12"/>
          </p:nvPr>
        </p:nvSpPr>
        <p:spPr/>
        <p:txBody>
          <a:bodyPr/>
          <a:lstStyle/>
          <a:p>
            <a:fld id="{CBABCCC1-BF11-4F37-963E-1BCD5B23FD72}" type="slidenum">
              <a:rPr lang="en-IN" smtClean="0"/>
              <a:pPr/>
              <a:t>17</a:t>
            </a:fld>
            <a:endParaRPr lang="en-IN"/>
          </a:p>
        </p:txBody>
      </p:sp>
    </p:spTree>
    <p:extLst>
      <p:ext uri="{BB962C8B-B14F-4D97-AF65-F5344CB8AC3E}">
        <p14:creationId xmlns:p14="http://schemas.microsoft.com/office/powerpoint/2010/main" val="2731210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0BCA28-E869-C754-33AD-0259FE471BE1}"/>
              </a:ext>
            </a:extLst>
          </p:cNvPr>
          <p:cNvSpPr>
            <a:spLocks noGrp="1"/>
          </p:cNvSpPr>
          <p:nvPr>
            <p:ph idx="1"/>
          </p:nvPr>
        </p:nvSpPr>
        <p:spPr>
          <a:xfrm>
            <a:off x="984219" y="1350903"/>
            <a:ext cx="10517917" cy="5192025"/>
          </a:xfrm>
        </p:spPr>
        <p:txBody>
          <a:bodyPr/>
          <a:lstStyle/>
          <a:p>
            <a:pPr algn="just">
              <a:buFont typeface="Arial" panose="020B0604020202020204" pitchFamily="34" charset="0"/>
              <a:buChar char="•"/>
            </a:pPr>
            <a:r>
              <a:rPr lang="en-US" sz="2400" dirty="0"/>
              <a:t>The producer should produce data only when the buffer is not full. </a:t>
            </a:r>
          </a:p>
          <a:p>
            <a:pPr algn="just">
              <a:buFont typeface="Arial" panose="020B0604020202020204" pitchFamily="34" charset="0"/>
              <a:buChar char="•"/>
            </a:pPr>
            <a:r>
              <a:rPr lang="en-US" sz="2400" dirty="0"/>
              <a:t>In case it is found that the buffer is full, the producer is not allowed to store any data into the memory buffer.</a:t>
            </a:r>
          </a:p>
          <a:p>
            <a:pPr algn="just">
              <a:buFont typeface="Arial" panose="020B0604020202020204" pitchFamily="34" charset="0"/>
              <a:buChar char="•"/>
            </a:pPr>
            <a:r>
              <a:rPr lang="en-US" sz="2400" dirty="0"/>
              <a:t>Data can only be consumed by the consumer if and only if the memory buffer is not empty. In case it is found that the buffer is empty, the consumer is not allowed to use any data from the memory buffer.</a:t>
            </a:r>
          </a:p>
          <a:p>
            <a:pPr algn="just">
              <a:buFont typeface="Arial" panose="020B0604020202020204" pitchFamily="34" charset="0"/>
              <a:buChar char="•"/>
            </a:pPr>
            <a:r>
              <a:rPr lang="en-US" sz="2400" dirty="0"/>
              <a:t>Accessing memory buffer should not be allowed to producer and consumer at the same time.</a:t>
            </a:r>
          </a:p>
          <a:p>
            <a:endParaRPr lang="en-IN" dirty="0"/>
          </a:p>
        </p:txBody>
      </p:sp>
      <p:sp>
        <p:nvSpPr>
          <p:cNvPr id="4" name="Slide Number Placeholder 3">
            <a:extLst>
              <a:ext uri="{FF2B5EF4-FFF2-40B4-BE49-F238E27FC236}">
                <a16:creationId xmlns:a16="http://schemas.microsoft.com/office/drawing/2014/main" id="{A0EE0988-EA34-4704-4A0E-DEA275D9E03A}"/>
              </a:ext>
            </a:extLst>
          </p:cNvPr>
          <p:cNvSpPr>
            <a:spLocks noGrp="1"/>
          </p:cNvSpPr>
          <p:nvPr>
            <p:ph type="sldNum" sz="quarter" idx="12"/>
          </p:nvPr>
        </p:nvSpPr>
        <p:spPr/>
        <p:txBody>
          <a:bodyPr/>
          <a:lstStyle/>
          <a:p>
            <a:fld id="{CBABCCC1-BF11-4F37-963E-1BCD5B23FD72}" type="slidenum">
              <a:rPr lang="en-IN" smtClean="0"/>
              <a:pPr/>
              <a:t>18</a:t>
            </a:fld>
            <a:endParaRPr lang="en-IN"/>
          </a:p>
        </p:txBody>
      </p:sp>
      <p:sp>
        <p:nvSpPr>
          <p:cNvPr id="6" name="Title 1">
            <a:extLst>
              <a:ext uri="{FF2B5EF4-FFF2-40B4-BE49-F238E27FC236}">
                <a16:creationId xmlns:a16="http://schemas.microsoft.com/office/drawing/2014/main" id="{3E08A5A3-AB79-BD9C-4B98-319388483BF0}"/>
              </a:ext>
            </a:extLst>
          </p:cNvPr>
          <p:cNvSpPr>
            <a:spLocks noGrp="1"/>
          </p:cNvSpPr>
          <p:nvPr>
            <p:ph type="title"/>
          </p:nvPr>
        </p:nvSpPr>
        <p:spPr>
          <a:xfrm>
            <a:off x="3360885" y="266106"/>
            <a:ext cx="9603275" cy="1049235"/>
          </a:xfrm>
        </p:spPr>
        <p:txBody>
          <a:bodyPr>
            <a:normAutofit/>
          </a:bodyPr>
          <a:lstStyle/>
          <a:p>
            <a:r>
              <a:rPr lang="en-IN" sz="2800" dirty="0">
                <a:solidFill>
                  <a:srgbClr val="FF0000"/>
                </a:solidFill>
              </a:rPr>
              <a:t>Producer-Consumer problem</a:t>
            </a:r>
            <a:endParaRPr lang="en-IN" sz="2800" dirty="0"/>
          </a:p>
        </p:txBody>
      </p:sp>
    </p:spTree>
    <p:extLst>
      <p:ext uri="{BB962C8B-B14F-4D97-AF65-F5344CB8AC3E}">
        <p14:creationId xmlns:p14="http://schemas.microsoft.com/office/powerpoint/2010/main" val="920271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CF72-C939-03B0-16C3-04CA4DD05486}"/>
              </a:ext>
            </a:extLst>
          </p:cNvPr>
          <p:cNvSpPr>
            <a:spLocks noGrp="1"/>
          </p:cNvSpPr>
          <p:nvPr>
            <p:ph type="title"/>
          </p:nvPr>
        </p:nvSpPr>
        <p:spPr>
          <a:xfrm>
            <a:off x="2721579" y="176423"/>
            <a:ext cx="6971061" cy="524618"/>
          </a:xfrm>
        </p:spPr>
        <p:txBody>
          <a:bodyPr>
            <a:normAutofit/>
          </a:bodyPr>
          <a:lstStyle/>
          <a:p>
            <a:r>
              <a:rPr lang="en-IN" sz="2800" dirty="0">
                <a:solidFill>
                  <a:srgbClr val="FF0000"/>
                </a:solidFill>
                <a:cs typeface="Times New Roman" panose="02020603050405020304" pitchFamily="18" charset="0"/>
              </a:rPr>
              <a:t>Need for process synchronization</a:t>
            </a:r>
          </a:p>
        </p:txBody>
      </p:sp>
      <p:sp>
        <p:nvSpPr>
          <p:cNvPr id="3" name="Content Placeholder 2">
            <a:extLst>
              <a:ext uri="{FF2B5EF4-FFF2-40B4-BE49-F238E27FC236}">
                <a16:creationId xmlns:a16="http://schemas.microsoft.com/office/drawing/2014/main" id="{F3CD7D6A-11AA-B560-C551-952EA454B0A5}"/>
              </a:ext>
            </a:extLst>
          </p:cNvPr>
          <p:cNvSpPr>
            <a:spLocks noGrp="1"/>
          </p:cNvSpPr>
          <p:nvPr>
            <p:ph idx="1"/>
          </p:nvPr>
        </p:nvSpPr>
        <p:spPr>
          <a:xfrm>
            <a:off x="913099" y="1005840"/>
            <a:ext cx="10628661" cy="5151120"/>
          </a:xfrm>
        </p:spPr>
        <p:txBody>
          <a:bodyPr>
            <a:normAutofit fontScale="85000" lnSpcReduction="20000"/>
          </a:bodyPr>
          <a:lstStyle/>
          <a:p>
            <a:pPr marL="0" indent="0" algn="just">
              <a:buNone/>
            </a:pPr>
            <a:br>
              <a:rPr lang="en-US" dirty="0"/>
            </a:br>
            <a:r>
              <a:rPr lang="en-IN" sz="2800" dirty="0">
                <a:solidFill>
                  <a:srgbClr val="FF0000"/>
                </a:solidFill>
                <a:latin typeface="Times New Roman" panose="02020603050405020304" pitchFamily="18" charset="0"/>
                <a:cs typeface="Times New Roman" panose="02020603050405020304" pitchFamily="18" charset="0"/>
              </a:rPr>
              <a:t>Race condition</a:t>
            </a:r>
            <a:endParaRPr lang="en-US" sz="2800" dirty="0"/>
          </a:p>
          <a:p>
            <a:pPr marL="0" indent="0" algn="just">
              <a:buNone/>
            </a:pPr>
            <a:r>
              <a:rPr lang="en-US" sz="2200" dirty="0"/>
              <a:t>A race condition occurs when two or more processes access and manipulate a shared resource simultaneously, leading to unexpected results. In this example, we will use a shared variable "counter" and two processes, "Process A" and "Process B".</a:t>
            </a:r>
          </a:p>
          <a:p>
            <a:pPr marL="0" indent="0" algn="just">
              <a:buNone/>
            </a:pPr>
            <a:r>
              <a:rPr lang="en-US" sz="2200" b="1" dirty="0"/>
              <a:t>Process A:</a:t>
            </a:r>
            <a:endParaRPr lang="en-US" sz="2200" dirty="0"/>
          </a:p>
          <a:p>
            <a:pPr algn="just">
              <a:buFont typeface="Arial" panose="020B0604020202020204" pitchFamily="34" charset="0"/>
              <a:buChar char="•"/>
            </a:pPr>
            <a:r>
              <a:rPr lang="en-US" sz="2200" dirty="0"/>
              <a:t>Read the value of the counter</a:t>
            </a:r>
          </a:p>
          <a:p>
            <a:pPr algn="just">
              <a:buFont typeface="Arial" panose="020B0604020202020204" pitchFamily="34" charset="0"/>
              <a:buChar char="•"/>
            </a:pPr>
            <a:r>
              <a:rPr lang="en-US" sz="2200" dirty="0"/>
              <a:t>Increment the value of the counter by 1</a:t>
            </a:r>
          </a:p>
          <a:p>
            <a:pPr algn="just">
              <a:buFont typeface="Arial" panose="020B0604020202020204" pitchFamily="34" charset="0"/>
              <a:buChar char="•"/>
            </a:pPr>
            <a:r>
              <a:rPr lang="en-US" sz="2200" dirty="0"/>
              <a:t>Save the new value of the counter</a:t>
            </a:r>
          </a:p>
          <a:p>
            <a:pPr marL="0" indent="0" algn="just">
              <a:buNone/>
            </a:pPr>
            <a:r>
              <a:rPr lang="en-US" sz="2200" b="1" dirty="0"/>
              <a:t>Process B:</a:t>
            </a:r>
            <a:endParaRPr lang="en-US" sz="2200" dirty="0"/>
          </a:p>
          <a:p>
            <a:pPr algn="just">
              <a:buFont typeface="Arial" panose="020B0604020202020204" pitchFamily="34" charset="0"/>
              <a:buChar char="•"/>
            </a:pPr>
            <a:r>
              <a:rPr lang="en-US" sz="2200" dirty="0"/>
              <a:t>Read the value of the counter</a:t>
            </a:r>
          </a:p>
          <a:p>
            <a:pPr algn="just">
              <a:buFont typeface="Arial" panose="020B0604020202020204" pitchFamily="34" charset="0"/>
              <a:buChar char="•"/>
            </a:pPr>
            <a:r>
              <a:rPr lang="en-US" sz="2200" dirty="0"/>
              <a:t>Decrement the value of the counter by 1</a:t>
            </a:r>
          </a:p>
          <a:p>
            <a:pPr algn="just">
              <a:buFont typeface="Arial" panose="020B0604020202020204" pitchFamily="34" charset="0"/>
              <a:buChar char="•"/>
            </a:pPr>
            <a:r>
              <a:rPr lang="en-US" sz="2200" dirty="0"/>
              <a:t>Save the new value of the counter</a:t>
            </a:r>
          </a:p>
          <a:p>
            <a:endParaRPr lang="en-IN" dirty="0"/>
          </a:p>
        </p:txBody>
      </p:sp>
      <p:sp>
        <p:nvSpPr>
          <p:cNvPr id="4" name="Slide Number Placeholder 3">
            <a:extLst>
              <a:ext uri="{FF2B5EF4-FFF2-40B4-BE49-F238E27FC236}">
                <a16:creationId xmlns:a16="http://schemas.microsoft.com/office/drawing/2014/main" id="{328A287B-BDD6-5ADA-B6A8-AC9B561DE3FE}"/>
              </a:ext>
            </a:extLst>
          </p:cNvPr>
          <p:cNvSpPr>
            <a:spLocks noGrp="1"/>
          </p:cNvSpPr>
          <p:nvPr>
            <p:ph type="sldNum" sz="quarter" idx="12"/>
          </p:nvPr>
        </p:nvSpPr>
        <p:spPr/>
        <p:txBody>
          <a:bodyPr/>
          <a:lstStyle/>
          <a:p>
            <a:fld id="{CBABCCC1-BF11-4F37-963E-1BCD5B23FD72}" type="slidenum">
              <a:rPr lang="en-IN" smtClean="0"/>
              <a:pPr/>
              <a:t>19</a:t>
            </a:fld>
            <a:endParaRPr lang="en-IN"/>
          </a:p>
        </p:txBody>
      </p:sp>
      <p:pic>
        <p:nvPicPr>
          <p:cNvPr id="6" name="Picture 5">
            <a:extLst>
              <a:ext uri="{FF2B5EF4-FFF2-40B4-BE49-F238E27FC236}">
                <a16:creationId xmlns:a16="http://schemas.microsoft.com/office/drawing/2014/main" id="{19FACDE4-5A82-04E4-7799-01AB2AA3D633}"/>
              </a:ext>
            </a:extLst>
          </p:cNvPr>
          <p:cNvPicPr>
            <a:picLocks noChangeAspect="1"/>
          </p:cNvPicPr>
          <p:nvPr/>
        </p:nvPicPr>
        <p:blipFill>
          <a:blip r:embed="rId2"/>
          <a:stretch>
            <a:fillRect/>
          </a:stretch>
        </p:blipFill>
        <p:spPr>
          <a:xfrm>
            <a:off x="6501508" y="2956235"/>
            <a:ext cx="2408811" cy="1189045"/>
          </a:xfrm>
          <a:prstGeom prst="rect">
            <a:avLst/>
          </a:prstGeom>
        </p:spPr>
      </p:pic>
      <p:pic>
        <p:nvPicPr>
          <p:cNvPr id="8" name="Picture 7">
            <a:extLst>
              <a:ext uri="{FF2B5EF4-FFF2-40B4-BE49-F238E27FC236}">
                <a16:creationId xmlns:a16="http://schemas.microsoft.com/office/drawing/2014/main" id="{56F2842E-A249-13D2-C238-BB40C28F0833}"/>
              </a:ext>
            </a:extLst>
          </p:cNvPr>
          <p:cNvPicPr>
            <a:picLocks noChangeAspect="1"/>
          </p:cNvPicPr>
          <p:nvPr/>
        </p:nvPicPr>
        <p:blipFill>
          <a:blip r:embed="rId3"/>
          <a:stretch>
            <a:fillRect/>
          </a:stretch>
        </p:blipFill>
        <p:spPr>
          <a:xfrm>
            <a:off x="6501507" y="4639603"/>
            <a:ext cx="2408811" cy="1212557"/>
          </a:xfrm>
          <a:prstGeom prst="rect">
            <a:avLst/>
          </a:prstGeom>
        </p:spPr>
      </p:pic>
    </p:spTree>
    <p:extLst>
      <p:ext uri="{BB962C8B-B14F-4D97-AF65-F5344CB8AC3E}">
        <p14:creationId xmlns:p14="http://schemas.microsoft.com/office/powerpoint/2010/main" val="8303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749136-8EFF-2DA4-E893-C3BC899AD22D}"/>
              </a:ext>
            </a:extLst>
          </p:cNvPr>
          <p:cNvSpPr>
            <a:spLocks noGrp="1"/>
          </p:cNvSpPr>
          <p:nvPr>
            <p:ph type="sldNum" sz="quarter" idx="12"/>
          </p:nvPr>
        </p:nvSpPr>
        <p:spPr>
          <a:xfrm>
            <a:off x="5690490" y="7053139"/>
            <a:ext cx="811019" cy="503578"/>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BABCCC1-BF11-4F37-963E-1BCD5B23FD72}" type="slidenum">
              <a:rPr kumimoji="0" lang="en-IN" sz="2200" b="0" i="0" u="none" strike="noStrike" kern="1200" cap="none" spc="0" normalizeH="0" baseline="0" noProof="0" smtClean="0">
                <a:ln>
                  <a:noFill/>
                </a:ln>
                <a:solidFill>
                  <a:srgbClr val="B71E42"/>
                </a:solidFill>
                <a:effectLst/>
                <a:uLnTx/>
                <a:uFillTx/>
                <a:latin typeface="Gill Sans M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a:t>
            </a:fld>
            <a:endParaRPr kumimoji="0" lang="en-IN" sz="2200" b="0" i="0" u="none" strike="noStrike" kern="1200" cap="none" spc="0" normalizeH="0" baseline="0" noProof="0">
              <a:ln>
                <a:noFill/>
              </a:ln>
              <a:solidFill>
                <a:srgbClr val="B71E42"/>
              </a:solidFill>
              <a:effectLst/>
              <a:uLnTx/>
              <a:uFillTx/>
              <a:latin typeface="Gill Sans MT"/>
              <a:ea typeface="+mn-ea"/>
              <a:cs typeface="+mn-cs"/>
            </a:endParaRPr>
          </a:p>
        </p:txBody>
      </p:sp>
      <p:sp>
        <p:nvSpPr>
          <p:cNvPr id="3" name="Rounded Rectangle 17">
            <a:extLst>
              <a:ext uri="{FF2B5EF4-FFF2-40B4-BE49-F238E27FC236}">
                <a16:creationId xmlns:a16="http://schemas.microsoft.com/office/drawing/2014/main" id="{B0695E77-39FC-7B96-E679-D6D1CCADCD41}"/>
              </a:ext>
            </a:extLst>
          </p:cNvPr>
          <p:cNvSpPr/>
          <p:nvPr/>
        </p:nvSpPr>
        <p:spPr>
          <a:xfrm>
            <a:off x="4471372" y="807497"/>
            <a:ext cx="3758228"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AIM OF THE SESSION</a:t>
            </a:r>
          </a:p>
        </p:txBody>
      </p:sp>
      <p:sp>
        <p:nvSpPr>
          <p:cNvPr id="4" name="TextBox 3">
            <a:extLst>
              <a:ext uri="{FF2B5EF4-FFF2-40B4-BE49-F238E27FC236}">
                <a16:creationId xmlns:a16="http://schemas.microsoft.com/office/drawing/2014/main" id="{EECDD339-3C6C-5867-F3BF-3CDFB152B9FC}"/>
              </a:ext>
            </a:extLst>
          </p:cNvPr>
          <p:cNvSpPr txBox="1"/>
          <p:nvPr/>
        </p:nvSpPr>
        <p:spPr>
          <a:xfrm>
            <a:off x="1135865" y="1237013"/>
            <a:ext cx="10731286" cy="1257780"/>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lvl="0">
              <a:lnSpc>
                <a:spcPct val="150000"/>
              </a:lnSpc>
              <a:defRPr/>
            </a:pPr>
            <a:r>
              <a:rPr kumimoji="0" lang="en-US" sz="1800" b="0" i="0" u="none" strike="noStrike" kern="1200" cap="none" spc="0" normalizeH="0" baseline="0" noProof="0" dirty="0">
                <a:ln>
                  <a:noFill/>
                </a:ln>
                <a:solidFill>
                  <a:prstClr val="black"/>
                </a:solidFill>
                <a:effectLst/>
                <a:uLnTx/>
                <a:uFillTx/>
                <a:latin typeface="Gill Sans MT"/>
                <a:ea typeface="+mn-ea"/>
                <a:cs typeface="Poppins"/>
              </a:rPr>
              <a:t>To familiarize students with the basic concept of </a:t>
            </a:r>
            <a:r>
              <a:rPr lang="en-IN" dirty="0"/>
              <a:t>Concurrency and </a:t>
            </a:r>
            <a:r>
              <a:rPr lang="en-US" dirty="0"/>
              <a:t>Process  Synchronization.</a:t>
            </a:r>
            <a:br>
              <a:rPr lang="en-US" dirty="0"/>
            </a:br>
            <a:endParaRPr kumimoji="0" lang="en-US" sz="1800" b="0" i="0" u="none" strike="noStrike" kern="1200" cap="none" spc="0" normalizeH="0" baseline="0" noProof="0" dirty="0">
              <a:ln>
                <a:noFill/>
              </a:ln>
              <a:solidFill>
                <a:prstClr val="black"/>
              </a:solidFill>
              <a:effectLst/>
              <a:uLnTx/>
              <a:uFillTx/>
              <a:latin typeface="Gill Sans MT"/>
              <a:ea typeface="+mn-ea"/>
              <a:cs typeface="Poppin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Poppins"/>
              <a:ea typeface="+mn-ea"/>
              <a:cs typeface="Poppins"/>
            </a:endParaRPr>
          </a:p>
        </p:txBody>
      </p:sp>
      <p:sp>
        <p:nvSpPr>
          <p:cNvPr id="5" name="Rounded Rectangle 17">
            <a:extLst>
              <a:ext uri="{FF2B5EF4-FFF2-40B4-BE49-F238E27FC236}">
                <a16:creationId xmlns:a16="http://schemas.microsoft.com/office/drawing/2014/main" id="{F6D0E5DA-11C1-719E-AD4C-BFFC3E79FABA}"/>
              </a:ext>
            </a:extLst>
          </p:cNvPr>
          <p:cNvSpPr/>
          <p:nvPr/>
        </p:nvSpPr>
        <p:spPr>
          <a:xfrm>
            <a:off x="3740117" y="2042889"/>
            <a:ext cx="449085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INSTRUCTIONAL OBJECTIVES</a:t>
            </a:r>
          </a:p>
        </p:txBody>
      </p:sp>
      <p:sp>
        <p:nvSpPr>
          <p:cNvPr id="6" name="TextBox 5">
            <a:extLst>
              <a:ext uri="{FF2B5EF4-FFF2-40B4-BE49-F238E27FC236}">
                <a16:creationId xmlns:a16="http://schemas.microsoft.com/office/drawing/2014/main" id="{25E9F659-6E61-9057-057C-5A07E18557B0}"/>
              </a:ext>
            </a:extLst>
          </p:cNvPr>
          <p:cNvSpPr txBox="1"/>
          <p:nvPr/>
        </p:nvSpPr>
        <p:spPr>
          <a:xfrm>
            <a:off x="1536963" y="2472405"/>
            <a:ext cx="9929091" cy="2554545"/>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rPr>
              <a:t>This Session is designed to:</a:t>
            </a:r>
          </a:p>
          <a:p>
            <a:pPr marL="342900" lvl="0" indent="-342900">
              <a:buFontTx/>
              <a:buAutoNum type="arabicPeriod"/>
              <a:defRPr/>
            </a:pPr>
            <a:r>
              <a:rPr kumimoji="0" lang="en-US" b="0" i="0" u="none" strike="noStrike" kern="1200" cap="none" spc="0" normalizeH="0" baseline="0" noProof="0" dirty="0">
                <a:ln>
                  <a:noFill/>
                </a:ln>
                <a:solidFill>
                  <a:prstClr val="black"/>
                </a:solidFill>
                <a:effectLst/>
                <a:uLnTx/>
                <a:uFillTx/>
                <a:latin typeface="Gill Sans MT"/>
              </a:rPr>
              <a:t>Demonstrate what is meant by </a:t>
            </a:r>
            <a:r>
              <a:rPr lang="en-IN" dirty="0"/>
              <a:t>Concurrency</a:t>
            </a:r>
            <a:r>
              <a:rPr kumimoji="0" lang="en-US" b="0" i="0" u="none" strike="noStrike" kern="1200" cap="none" spc="0" normalizeH="0" baseline="0" noProof="0" dirty="0">
                <a:ln>
                  <a:noFill/>
                </a:ln>
                <a:solidFill>
                  <a:prstClr val="black"/>
                </a:solidFill>
                <a:effectLst/>
                <a:uLnTx/>
                <a:uFillTx/>
                <a:latin typeface="Gill Sans MT"/>
              </a:rPr>
              <a:t>.</a:t>
            </a:r>
          </a:p>
          <a:p>
            <a:pPr marL="342900" lvl="0" indent="-342900">
              <a:buFontTx/>
              <a:buAutoNum type="arabicPeriod"/>
              <a:defRPr/>
            </a:pPr>
            <a:r>
              <a:rPr lang="en-US" dirty="0">
                <a:solidFill>
                  <a:prstClr val="black"/>
                </a:solidFill>
              </a:rPr>
              <a:t>Demonstrate what is meant by a </a:t>
            </a:r>
            <a:r>
              <a:rPr lang="en-US" dirty="0"/>
              <a:t>Process  Synchronization</a:t>
            </a:r>
            <a:r>
              <a:rPr lang="en-US" dirty="0">
                <a:solidFill>
                  <a:prstClr val="black"/>
                </a:solidFill>
              </a:rPr>
              <a:t>.</a:t>
            </a:r>
            <a:endParaRPr kumimoji="0" lang="en-US" b="0" i="0" u="none" strike="noStrike" kern="1200" cap="none" spc="0" normalizeH="0" baseline="0" noProof="0" dirty="0">
              <a:ln>
                <a:noFill/>
              </a:ln>
              <a:solidFill>
                <a:prstClr val="black"/>
              </a:solidFill>
              <a:effectLst/>
              <a:uLnTx/>
              <a:uFillTx/>
              <a:latin typeface="Gill Sans MT"/>
            </a:endParaRPr>
          </a:p>
          <a:p>
            <a:pPr marL="342900" lvl="0" indent="-342900">
              <a:buFontTx/>
              <a:buAutoNum type="arabicPeriod"/>
              <a:defRPr/>
            </a:pPr>
            <a:r>
              <a:rPr kumimoji="0" lang="en-US" b="0" i="0" u="none" strike="noStrike" kern="1200" cap="none" spc="0" normalizeH="0" baseline="0" noProof="0" dirty="0">
                <a:ln>
                  <a:noFill/>
                </a:ln>
                <a:solidFill>
                  <a:prstClr val="black"/>
                </a:solidFill>
                <a:effectLst/>
                <a:uLnTx/>
                <a:uFillTx/>
                <a:latin typeface="Gill Sans MT"/>
              </a:rPr>
              <a:t>Describe the need for</a:t>
            </a:r>
            <a:r>
              <a:rPr kumimoji="0" lang="en-US" b="0" i="0" u="none" strike="noStrike" kern="1200" cap="none" spc="0" normalizeH="0" noProof="0" dirty="0">
                <a:ln>
                  <a:noFill/>
                </a:ln>
                <a:solidFill>
                  <a:prstClr val="black"/>
                </a:solidFill>
                <a:effectLst/>
                <a:uLnTx/>
                <a:uFillTx/>
                <a:latin typeface="Gill Sans MT"/>
              </a:rPr>
              <a:t> </a:t>
            </a:r>
            <a:r>
              <a:rPr lang="en-US" dirty="0"/>
              <a:t>Process  Synchronization</a:t>
            </a:r>
            <a:r>
              <a:rPr kumimoji="0" lang="en-US" b="0" i="0" u="none" strike="noStrike" kern="1200" cap="none" spc="0" normalizeH="0" baseline="0" noProof="0" dirty="0">
                <a:ln>
                  <a:noFill/>
                </a:ln>
                <a:solidFill>
                  <a:prstClr val="black"/>
                </a:solidFill>
                <a:effectLst/>
                <a:uLnTx/>
                <a:uFillTx/>
                <a:latin typeface="Gill Sans MT"/>
              </a:rPr>
              <a:t>.</a:t>
            </a:r>
          </a:p>
          <a:p>
            <a:pPr lvl="0" defTabSz="457200">
              <a:defRPr/>
            </a:pPr>
            <a:endParaRPr kumimoji="0" lang="en-US" b="0" i="0" u="none" strike="noStrike" kern="1200" cap="none" spc="0" normalizeH="0" baseline="0" noProof="0" dirty="0">
              <a:ln>
                <a:noFill/>
              </a:ln>
              <a:effectLst/>
              <a:uLnTx/>
              <a:uFillTx/>
              <a:latin typeface="Gill Sans MT"/>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b="0" i="0" u="none" strike="noStrike" kern="1200" cap="none" spc="0" normalizeH="0" baseline="0" noProof="0" dirty="0">
              <a:ln>
                <a:noFill/>
              </a:ln>
              <a:solidFill>
                <a:prstClr val="black"/>
              </a:solidFill>
              <a:effectLst/>
              <a:uLnTx/>
              <a:uFillTx/>
              <a:latin typeface="Gill Sans MT"/>
            </a:endParaRPr>
          </a:p>
          <a:p>
            <a:pPr marR="0" lvl="0" algn="l" defTabSz="457200" rtl="0" eaLnBrk="1" fontAlgn="auto" latinLnBrk="0" hangingPunct="1">
              <a:lnSpc>
                <a:spcPct val="100000"/>
              </a:lnSpc>
              <a:spcBef>
                <a:spcPts val="0"/>
              </a:spcBef>
              <a:spcAft>
                <a:spcPts val="0"/>
              </a:spcAft>
              <a:buClrTx/>
              <a:buSzTx/>
              <a:tabLst/>
              <a:defRPr/>
            </a:pPr>
            <a:endParaRPr kumimoji="0" lang="en-US" b="0" i="0" u="none" strike="noStrike" kern="1200" cap="none" spc="0" normalizeH="0" baseline="0" noProof="0" dirty="0">
              <a:ln>
                <a:noFill/>
              </a:ln>
              <a:solidFill>
                <a:prstClr val="black"/>
              </a:solidFill>
              <a:effectLst/>
              <a:uLnTx/>
              <a:uFillTx/>
              <a:latin typeface="Gill Sans M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Rounded Rectangle 17">
            <a:extLst>
              <a:ext uri="{FF2B5EF4-FFF2-40B4-BE49-F238E27FC236}">
                <a16:creationId xmlns:a16="http://schemas.microsoft.com/office/drawing/2014/main" id="{8FB76C61-C655-405A-2FFC-F11775F3DFF4}"/>
              </a:ext>
            </a:extLst>
          </p:cNvPr>
          <p:cNvSpPr/>
          <p:nvPr/>
        </p:nvSpPr>
        <p:spPr>
          <a:xfrm>
            <a:off x="4358769" y="4398319"/>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LEARNING OUTCOMES</a:t>
            </a:r>
          </a:p>
        </p:txBody>
      </p:sp>
      <p:sp>
        <p:nvSpPr>
          <p:cNvPr id="8" name="TextBox 7">
            <a:extLst>
              <a:ext uri="{FF2B5EF4-FFF2-40B4-BE49-F238E27FC236}">
                <a16:creationId xmlns:a16="http://schemas.microsoft.com/office/drawing/2014/main" id="{EBD251FE-929F-DBE9-80E0-2FBE8CE3F39A}"/>
              </a:ext>
            </a:extLst>
          </p:cNvPr>
          <p:cNvSpPr txBox="1"/>
          <p:nvPr/>
        </p:nvSpPr>
        <p:spPr>
          <a:xfrm>
            <a:off x="2229837" y="5086989"/>
            <a:ext cx="8791575" cy="830997"/>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At the end of this session, you should be able to:</a:t>
            </a:r>
          </a:p>
          <a:p>
            <a:pPr marL="342900" lvl="0" indent="-342900">
              <a:buFontTx/>
              <a:buAutoNum type="arabicPeriod"/>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Defines what Describe </a:t>
            </a:r>
            <a:r>
              <a:rPr lang="en-IN" sz="1600" dirty="0"/>
              <a:t>Concurrency and </a:t>
            </a:r>
            <a:r>
              <a:rPr lang="en-US" sz="1600" dirty="0"/>
              <a:t>Process  Synchronization.</a:t>
            </a:r>
            <a:endParaRPr kumimoji="0" lang="en-US" sz="16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29118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a:extLst>
              <a:ext uri="{FF2B5EF4-FFF2-40B4-BE49-F238E27FC236}">
                <a16:creationId xmlns:a16="http://schemas.microsoft.com/office/drawing/2014/main" id="{0F62AC7A-EF67-8BB4-BDB9-1DBD2C59E161}"/>
              </a:ext>
            </a:extLst>
          </p:cNvPr>
          <p:cNvSpPr>
            <a:spLocks noGrp="1" noChangeArrowheads="1"/>
          </p:cNvSpPr>
          <p:nvPr>
            <p:ph type="title"/>
          </p:nvPr>
        </p:nvSpPr>
        <p:spPr>
          <a:xfrm>
            <a:off x="3962400" y="80328"/>
            <a:ext cx="8229600" cy="576262"/>
          </a:xfrm>
        </p:spPr>
        <p:txBody>
          <a:bodyPr>
            <a:normAutofit/>
          </a:bodyPr>
          <a:lstStyle/>
          <a:p>
            <a:pPr eaLnBrk="1" hangingPunct="1"/>
            <a:r>
              <a:rPr lang="en-US" altLang="en-US" sz="2800" dirty="0">
                <a:solidFill>
                  <a:srgbClr val="FF0000"/>
                </a:solidFill>
              </a:rPr>
              <a:t>Example of Race Condition</a:t>
            </a:r>
          </a:p>
        </p:txBody>
      </p:sp>
      <p:sp>
        <p:nvSpPr>
          <p:cNvPr id="17411" name="Rectangle 1027">
            <a:extLst>
              <a:ext uri="{FF2B5EF4-FFF2-40B4-BE49-F238E27FC236}">
                <a16:creationId xmlns:a16="http://schemas.microsoft.com/office/drawing/2014/main" id="{35F7E05F-9E0D-1F0E-C4E1-F67122F2842E}"/>
              </a:ext>
            </a:extLst>
          </p:cNvPr>
          <p:cNvSpPr>
            <a:spLocks noGrp="1" noChangeArrowheads="1"/>
          </p:cNvSpPr>
          <p:nvPr>
            <p:ph idx="1"/>
          </p:nvPr>
        </p:nvSpPr>
        <p:spPr>
          <a:xfrm>
            <a:off x="934720" y="1177926"/>
            <a:ext cx="11104879" cy="5173663"/>
          </a:xfrm>
        </p:spPr>
        <p:txBody>
          <a:bodyPr/>
          <a:lstStyle/>
          <a:p>
            <a:pPr>
              <a:lnSpc>
                <a:spcPct val="90000"/>
              </a:lnSpc>
            </a:pPr>
            <a:r>
              <a:rPr lang="en-US" altLang="en-US" sz="1800" b="1" dirty="0">
                <a:solidFill>
                  <a:srgbClr val="000000"/>
                </a:solidFill>
                <a:cs typeface="Courier New" panose="02070309020205020404" pitchFamily="49" charset="0"/>
              </a:rPr>
              <a:t>counter++ </a:t>
            </a:r>
            <a:r>
              <a:rPr lang="en-US" altLang="en-US" sz="1800" dirty="0"/>
              <a:t>could be implemented as</a:t>
            </a:r>
            <a:br>
              <a:rPr lang="en-US" altLang="en-US" sz="1800" dirty="0"/>
            </a:br>
            <a:br>
              <a:rPr lang="en-US" altLang="en-US" sz="1800" dirty="0"/>
            </a:br>
            <a:r>
              <a:rPr lang="en-US" altLang="en-US" sz="1800" b="1" dirty="0">
                <a:cs typeface="Courier New" panose="02070309020205020404" pitchFamily="49" charset="0"/>
              </a:rPr>
              <a:t>     </a:t>
            </a:r>
            <a:r>
              <a:rPr lang="en-US" altLang="en-US" sz="1800" b="1" dirty="0">
                <a:solidFill>
                  <a:srgbClr val="0000FF"/>
                </a:solidFill>
                <a:cs typeface="Courier New" panose="02070309020205020404" pitchFamily="49" charset="0"/>
              </a:rPr>
              <a:t>register1 = counter</a:t>
            </a:r>
            <a:br>
              <a:rPr lang="en-US" altLang="en-US" sz="1800" b="1" dirty="0">
                <a:solidFill>
                  <a:srgbClr val="0000FF"/>
                </a:solidFill>
                <a:cs typeface="Courier New" panose="02070309020205020404" pitchFamily="49" charset="0"/>
              </a:rPr>
            </a:br>
            <a:r>
              <a:rPr lang="en-US" altLang="en-US" sz="1800" b="1" dirty="0">
                <a:solidFill>
                  <a:srgbClr val="0000FF"/>
                </a:solidFill>
                <a:cs typeface="Courier New" panose="02070309020205020404" pitchFamily="49" charset="0"/>
              </a:rPr>
              <a:t>     register1 = register1 + 1</a:t>
            </a:r>
            <a:br>
              <a:rPr lang="en-US" altLang="en-US" sz="1800" b="1" dirty="0">
                <a:solidFill>
                  <a:srgbClr val="0000FF"/>
                </a:solidFill>
                <a:cs typeface="Courier New" panose="02070309020205020404" pitchFamily="49" charset="0"/>
              </a:rPr>
            </a:br>
            <a:r>
              <a:rPr lang="en-US" altLang="en-US" sz="1800" b="1" dirty="0">
                <a:solidFill>
                  <a:srgbClr val="0000FF"/>
                </a:solidFill>
                <a:cs typeface="Courier New" panose="02070309020205020404" pitchFamily="49" charset="0"/>
              </a:rPr>
              <a:t>     counter = register1</a:t>
            </a:r>
            <a:endParaRPr lang="en-US" altLang="en-US" sz="1800" dirty="0">
              <a:solidFill>
                <a:srgbClr val="0000FF"/>
              </a:solidFill>
            </a:endParaRPr>
          </a:p>
          <a:p>
            <a:pPr>
              <a:lnSpc>
                <a:spcPct val="90000"/>
              </a:lnSpc>
            </a:pPr>
            <a:r>
              <a:rPr lang="en-US" altLang="en-US" sz="1800" b="1" dirty="0">
                <a:solidFill>
                  <a:srgbClr val="000000"/>
                </a:solidFill>
                <a:cs typeface="Courier New" panose="02070309020205020404" pitchFamily="49" charset="0"/>
              </a:rPr>
              <a:t>counter--</a:t>
            </a:r>
            <a:r>
              <a:rPr lang="en-US" altLang="en-US" sz="1800" b="1" dirty="0">
                <a:solidFill>
                  <a:schemeClr val="tx2"/>
                </a:solidFill>
                <a:cs typeface="Courier New" panose="02070309020205020404" pitchFamily="49" charset="0"/>
              </a:rPr>
              <a:t> </a:t>
            </a:r>
            <a:r>
              <a:rPr lang="en-US" altLang="en-US" sz="1800" dirty="0"/>
              <a:t>could be implemented as</a:t>
            </a:r>
            <a:br>
              <a:rPr lang="en-US" altLang="en-US" sz="1800" dirty="0"/>
            </a:br>
            <a:br>
              <a:rPr lang="en-US" altLang="en-US" sz="1800" dirty="0"/>
            </a:br>
            <a:r>
              <a:rPr lang="en-US" altLang="en-US" sz="1800" b="1" dirty="0">
                <a:cs typeface="Courier New" panose="02070309020205020404" pitchFamily="49" charset="0"/>
              </a:rPr>
              <a:t>     </a:t>
            </a:r>
            <a:r>
              <a:rPr lang="en-US" altLang="en-US" sz="1800" b="1" dirty="0">
                <a:solidFill>
                  <a:schemeClr val="tx2"/>
                </a:solidFill>
                <a:cs typeface="Courier New" panose="02070309020205020404" pitchFamily="49" charset="0"/>
              </a:rPr>
              <a:t>register2 = counter</a:t>
            </a:r>
            <a:br>
              <a:rPr lang="en-US" altLang="en-US" sz="1800" b="1" dirty="0">
                <a:solidFill>
                  <a:schemeClr val="tx2"/>
                </a:solidFill>
                <a:cs typeface="Courier New" panose="02070309020205020404" pitchFamily="49" charset="0"/>
              </a:rPr>
            </a:br>
            <a:r>
              <a:rPr lang="en-US" altLang="en-US" sz="1800" b="1" dirty="0">
                <a:solidFill>
                  <a:schemeClr val="tx2"/>
                </a:solidFill>
                <a:cs typeface="Courier New" panose="02070309020205020404" pitchFamily="49" charset="0"/>
              </a:rPr>
              <a:t>     register2 = register2 - 1</a:t>
            </a:r>
            <a:br>
              <a:rPr lang="en-US" altLang="en-US" sz="1800" b="1" dirty="0">
                <a:solidFill>
                  <a:schemeClr val="tx2"/>
                </a:solidFill>
                <a:cs typeface="Courier New" panose="02070309020205020404" pitchFamily="49" charset="0"/>
              </a:rPr>
            </a:br>
            <a:r>
              <a:rPr lang="en-US" altLang="en-US" sz="1800" b="1" dirty="0">
                <a:solidFill>
                  <a:schemeClr val="tx2"/>
                </a:solidFill>
                <a:cs typeface="Courier New" panose="02070309020205020404" pitchFamily="49" charset="0"/>
              </a:rPr>
              <a:t>     counter = register2</a:t>
            </a:r>
          </a:p>
          <a:p>
            <a:pPr>
              <a:lnSpc>
                <a:spcPct val="90000"/>
              </a:lnSpc>
            </a:pPr>
            <a:r>
              <a:rPr lang="en-US" altLang="en-US" sz="1800" dirty="0"/>
              <a:t>Consider this execution interleaving with </a:t>
            </a:r>
            <a:r>
              <a:rPr lang="ja-JP" altLang="en-US" sz="1800" dirty="0"/>
              <a:t>“</a:t>
            </a:r>
            <a:r>
              <a:rPr lang="en-US" altLang="ja-JP" sz="1800" dirty="0"/>
              <a:t>count = 5</a:t>
            </a:r>
            <a:r>
              <a:rPr lang="ja-JP" altLang="en-US" sz="1800" dirty="0"/>
              <a:t>”</a:t>
            </a:r>
            <a:r>
              <a:rPr lang="en-US" altLang="ja-JP" sz="1800" dirty="0"/>
              <a:t> initially:</a:t>
            </a:r>
          </a:p>
          <a:p>
            <a:pPr lvl="1">
              <a:lnSpc>
                <a:spcPct val="90000"/>
              </a:lnSpc>
              <a:buFont typeface="Monotype Sorts" pitchFamily="-84" charset="2"/>
              <a:buNone/>
            </a:pPr>
            <a:r>
              <a:rPr lang="en-US" altLang="en-US" dirty="0"/>
              <a:t>	S0: producer execute </a:t>
            </a:r>
            <a:r>
              <a:rPr lang="en-US" altLang="en-US" b="1" dirty="0">
                <a:solidFill>
                  <a:srgbClr val="0000FF"/>
                </a:solidFill>
              </a:rPr>
              <a:t>register1 = counter</a:t>
            </a:r>
            <a:r>
              <a:rPr lang="en-US" altLang="en-US" b="1" dirty="0"/>
              <a:t>         </a:t>
            </a:r>
            <a:r>
              <a:rPr lang="en-US" altLang="en-US" dirty="0"/>
              <a:t>{register1 = 5}</a:t>
            </a:r>
            <a:br>
              <a:rPr lang="en-US" altLang="en-US" dirty="0"/>
            </a:br>
            <a:r>
              <a:rPr lang="en-US" altLang="en-US" dirty="0"/>
              <a:t>S1: producer execute </a:t>
            </a:r>
            <a:r>
              <a:rPr lang="en-US" altLang="en-US" b="1" dirty="0">
                <a:solidFill>
                  <a:srgbClr val="0000FF"/>
                </a:solidFill>
              </a:rPr>
              <a:t>register1 = register1 + 1   </a:t>
            </a:r>
            <a:r>
              <a:rPr lang="en-US" altLang="en-US" dirty="0"/>
              <a:t>{register1 = 6} </a:t>
            </a:r>
            <a:br>
              <a:rPr lang="en-US" altLang="en-US" dirty="0"/>
            </a:br>
            <a:r>
              <a:rPr lang="en-US" altLang="en-US" dirty="0"/>
              <a:t>S2: consumer execute </a:t>
            </a:r>
            <a:r>
              <a:rPr lang="en-US" altLang="en-US" b="1" dirty="0">
                <a:solidFill>
                  <a:schemeClr val="tx2"/>
                </a:solidFill>
              </a:rPr>
              <a:t>register2 = counter</a:t>
            </a:r>
            <a:r>
              <a:rPr lang="en-US" altLang="en-US" b="1" dirty="0"/>
              <a:t>        </a:t>
            </a:r>
            <a:r>
              <a:rPr lang="en-US" altLang="en-US" dirty="0"/>
              <a:t>{register2 = 5} </a:t>
            </a:r>
            <a:br>
              <a:rPr lang="en-US" altLang="en-US" dirty="0"/>
            </a:br>
            <a:r>
              <a:rPr lang="en-US" altLang="en-US" dirty="0"/>
              <a:t>S3: consumer execute </a:t>
            </a:r>
            <a:r>
              <a:rPr lang="en-US" altLang="en-US" b="1" dirty="0">
                <a:solidFill>
                  <a:schemeClr val="tx2"/>
                </a:solidFill>
              </a:rPr>
              <a:t>register2 = register2 – 1  </a:t>
            </a:r>
            <a:r>
              <a:rPr lang="en-US" altLang="en-US" dirty="0"/>
              <a:t>{register2 = 4} </a:t>
            </a:r>
            <a:br>
              <a:rPr lang="en-US" altLang="en-US" dirty="0"/>
            </a:br>
            <a:r>
              <a:rPr lang="en-US" altLang="en-US" dirty="0"/>
              <a:t>S4: producer execute </a:t>
            </a:r>
            <a:r>
              <a:rPr lang="en-US" altLang="en-US" b="1" dirty="0">
                <a:solidFill>
                  <a:srgbClr val="0000FF"/>
                </a:solidFill>
              </a:rPr>
              <a:t>counter = register1         </a:t>
            </a:r>
            <a:r>
              <a:rPr lang="en-US" altLang="en-US" dirty="0"/>
              <a:t>{counter = 6 } </a:t>
            </a:r>
            <a:br>
              <a:rPr lang="en-US" altLang="en-US" dirty="0"/>
            </a:br>
            <a:r>
              <a:rPr lang="en-US" altLang="en-US" dirty="0"/>
              <a:t>S5: consumer execute </a:t>
            </a:r>
            <a:r>
              <a:rPr lang="en-US" altLang="en-US" b="1" dirty="0">
                <a:solidFill>
                  <a:schemeClr val="tx2"/>
                </a:solidFill>
              </a:rPr>
              <a:t>counter = register2        </a:t>
            </a:r>
            <a:r>
              <a:rPr lang="en-US" altLang="en-US" dirty="0"/>
              <a:t>{counter = 4}</a:t>
            </a:r>
          </a:p>
          <a:p>
            <a:pPr lvl="1">
              <a:lnSpc>
                <a:spcPct val="90000"/>
              </a:lnSpc>
              <a:buFont typeface="Monotype Sorts" pitchFamily="-84" charset="2"/>
              <a:buNone/>
            </a:pP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3A2FCC-EA1E-18EA-BD31-6442D4C41A94}"/>
              </a:ext>
            </a:extLst>
          </p:cNvPr>
          <p:cNvSpPr>
            <a:spLocks noGrp="1"/>
          </p:cNvSpPr>
          <p:nvPr>
            <p:ph type="sldNum" sz="quarter" idx="12"/>
          </p:nvPr>
        </p:nvSpPr>
        <p:spPr/>
        <p:txBody>
          <a:bodyPr/>
          <a:lstStyle/>
          <a:p>
            <a:fld id="{CBABCCC1-BF11-4F37-963E-1BCD5B23FD72}" type="slidenum">
              <a:rPr lang="en-IN" smtClean="0"/>
              <a:pPr/>
              <a:t>21</a:t>
            </a:fld>
            <a:endParaRPr lang="en-IN"/>
          </a:p>
        </p:txBody>
      </p:sp>
      <p:sp>
        <p:nvSpPr>
          <p:cNvPr id="13" name="TextBox 12">
            <a:extLst>
              <a:ext uri="{FF2B5EF4-FFF2-40B4-BE49-F238E27FC236}">
                <a16:creationId xmlns:a16="http://schemas.microsoft.com/office/drawing/2014/main" id="{5C25A53C-7756-954F-8C69-AF18C107B746}"/>
              </a:ext>
            </a:extLst>
          </p:cNvPr>
          <p:cNvSpPr txBox="1"/>
          <p:nvPr/>
        </p:nvSpPr>
        <p:spPr>
          <a:xfrm>
            <a:off x="790574" y="1764593"/>
            <a:ext cx="10610851" cy="4401205"/>
          </a:xfrm>
          <a:prstGeom prst="rect">
            <a:avLst/>
          </a:prstGeom>
          <a:noFill/>
        </p:spPr>
        <p:txBody>
          <a:bodyPr wrap="square">
            <a:spAutoFit/>
          </a:bodyPr>
          <a:lstStyle/>
          <a:p>
            <a:pPr algn="just"/>
            <a:r>
              <a:rPr lang="en-US" sz="2800" dirty="0">
                <a:cs typeface="Times New Roman" panose="02020603050405020304" pitchFamily="18" charset="0"/>
              </a:rPr>
              <a:t>We would arrive at this incorrect state because we allowed both processes to manipulate the variable counter concurrently.</a:t>
            </a:r>
          </a:p>
          <a:p>
            <a:pPr algn="just"/>
            <a:r>
              <a:rPr lang="en-US" sz="2800" dirty="0">
                <a:cs typeface="Times New Roman" panose="02020603050405020304" pitchFamily="18" charset="0"/>
              </a:rPr>
              <a:t> </a:t>
            </a:r>
            <a:r>
              <a:rPr lang="en-US" sz="2800" dirty="0">
                <a:solidFill>
                  <a:srgbClr val="FF0000"/>
                </a:solidFill>
                <a:cs typeface="Times New Roman" panose="02020603050405020304" pitchFamily="18" charset="0"/>
              </a:rPr>
              <a:t>A situation like this, where several processes access and manipulate the same data concurrently and the outcome of the execution depends on the particular order in which the access takes place, is called a race condition. </a:t>
            </a:r>
          </a:p>
          <a:p>
            <a:pPr algn="just"/>
            <a:r>
              <a:rPr lang="en-US" sz="2800" dirty="0">
                <a:cs typeface="Times New Roman" panose="02020603050405020304" pitchFamily="18" charset="0"/>
              </a:rPr>
              <a:t>To guard against the race condition above, we need to ensure that only one process at a time can be manipulating the variable counter. To make such a guarantee, we require that the processes be synchronized in some way.</a:t>
            </a:r>
            <a:endParaRPr lang="en-IN" sz="2800" dirty="0">
              <a:cs typeface="Times New Roman" panose="02020603050405020304" pitchFamily="18" charset="0"/>
            </a:endParaRPr>
          </a:p>
        </p:txBody>
      </p:sp>
      <p:sp>
        <p:nvSpPr>
          <p:cNvPr id="5" name="Rectangle 1026">
            <a:extLst>
              <a:ext uri="{FF2B5EF4-FFF2-40B4-BE49-F238E27FC236}">
                <a16:creationId xmlns:a16="http://schemas.microsoft.com/office/drawing/2014/main" id="{8B8A2DEA-08F9-A5DA-F566-C2A4FF2A3DCE}"/>
              </a:ext>
            </a:extLst>
          </p:cNvPr>
          <p:cNvSpPr>
            <a:spLocks noGrp="1" noChangeArrowheads="1"/>
          </p:cNvSpPr>
          <p:nvPr>
            <p:ph type="title"/>
          </p:nvPr>
        </p:nvSpPr>
        <p:spPr>
          <a:xfrm>
            <a:off x="4582160" y="404071"/>
            <a:ext cx="8229600" cy="576262"/>
          </a:xfrm>
        </p:spPr>
        <p:txBody>
          <a:bodyPr>
            <a:normAutofit/>
          </a:bodyPr>
          <a:lstStyle/>
          <a:p>
            <a:pPr eaLnBrk="1" hangingPunct="1"/>
            <a:r>
              <a:rPr lang="en-US" altLang="en-US" sz="2800" dirty="0">
                <a:solidFill>
                  <a:srgbClr val="FF0000"/>
                </a:solidFill>
              </a:rPr>
              <a:t> Race Condition</a:t>
            </a:r>
          </a:p>
        </p:txBody>
      </p:sp>
    </p:spTree>
    <p:extLst>
      <p:ext uri="{BB962C8B-B14F-4D97-AF65-F5344CB8AC3E}">
        <p14:creationId xmlns:p14="http://schemas.microsoft.com/office/powerpoint/2010/main" val="2177286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12ADB1E-93E7-BDE0-B182-466B69E454ED}"/>
              </a:ext>
            </a:extLst>
          </p:cNvPr>
          <p:cNvSpPr>
            <a:spLocks noGrp="1" noChangeArrowheads="1"/>
          </p:cNvSpPr>
          <p:nvPr>
            <p:ph type="title"/>
          </p:nvPr>
        </p:nvSpPr>
        <p:spPr>
          <a:xfrm>
            <a:off x="3962400" y="303213"/>
            <a:ext cx="5780314" cy="576262"/>
          </a:xfrm>
        </p:spPr>
        <p:txBody>
          <a:bodyPr>
            <a:normAutofit/>
          </a:bodyPr>
          <a:lstStyle/>
          <a:p>
            <a:r>
              <a:rPr lang="en-US" altLang="en-US" sz="2800" dirty="0">
                <a:solidFill>
                  <a:srgbClr val="FF0000"/>
                </a:solidFill>
                <a:cs typeface="Times New Roman" panose="02020603050405020304" pitchFamily="18" charset="0"/>
              </a:rPr>
              <a:t>Critical Section Problem</a:t>
            </a:r>
          </a:p>
        </p:txBody>
      </p:sp>
      <p:sp>
        <p:nvSpPr>
          <p:cNvPr id="19459" name="Content Placeholder 2">
            <a:extLst>
              <a:ext uri="{FF2B5EF4-FFF2-40B4-BE49-F238E27FC236}">
                <a16:creationId xmlns:a16="http://schemas.microsoft.com/office/drawing/2014/main" id="{4ECD1378-7387-D9E7-3877-321F812CF3A5}"/>
              </a:ext>
            </a:extLst>
          </p:cNvPr>
          <p:cNvSpPr>
            <a:spLocks noGrp="1" noChangeArrowheads="1"/>
          </p:cNvSpPr>
          <p:nvPr>
            <p:ph idx="1"/>
          </p:nvPr>
        </p:nvSpPr>
        <p:spPr>
          <a:xfrm>
            <a:off x="1290320" y="1131889"/>
            <a:ext cx="10220960" cy="4882831"/>
          </a:xfrm>
        </p:spPr>
        <p:txBody>
          <a:bodyPr>
            <a:normAutofit lnSpcReduction="10000"/>
          </a:bodyPr>
          <a:lstStyle/>
          <a:p>
            <a:pPr algn="just"/>
            <a:r>
              <a:rPr lang="en-US" altLang="en-US" sz="2400" dirty="0">
                <a:cs typeface="Times New Roman" panose="02020603050405020304" pitchFamily="18" charset="0"/>
              </a:rPr>
              <a:t>Consider system of </a:t>
            </a:r>
            <a:r>
              <a:rPr lang="en-US" altLang="en-US" sz="2400" b="1" i="1" dirty="0">
                <a:cs typeface="Times New Roman" panose="02020603050405020304" pitchFamily="18" charset="0"/>
              </a:rPr>
              <a:t>n</a:t>
            </a:r>
            <a:r>
              <a:rPr lang="en-US" altLang="en-US" sz="2400" b="1" dirty="0">
                <a:cs typeface="Times New Roman" panose="02020603050405020304" pitchFamily="18" charset="0"/>
              </a:rPr>
              <a:t> </a:t>
            </a:r>
            <a:r>
              <a:rPr lang="en-US" altLang="en-US" sz="2400" dirty="0">
                <a:cs typeface="Times New Roman" panose="02020603050405020304" pitchFamily="18" charset="0"/>
              </a:rPr>
              <a:t>processes {</a:t>
            </a:r>
            <a:r>
              <a:rPr lang="en-US" altLang="en-US" sz="2400" b="1" i="1" dirty="0">
                <a:cs typeface="Times New Roman" panose="02020603050405020304" pitchFamily="18" charset="0"/>
              </a:rPr>
              <a:t>p</a:t>
            </a:r>
            <a:r>
              <a:rPr lang="en-US" altLang="en-US" sz="2400" b="1" i="1" baseline="-25000" dirty="0">
                <a:cs typeface="Times New Roman" panose="02020603050405020304" pitchFamily="18" charset="0"/>
              </a:rPr>
              <a:t>0</a:t>
            </a:r>
            <a:r>
              <a:rPr lang="en-US" altLang="en-US" sz="2400" b="1" i="1" dirty="0">
                <a:cs typeface="Times New Roman" panose="02020603050405020304" pitchFamily="18" charset="0"/>
              </a:rPr>
              <a:t>, p</a:t>
            </a:r>
            <a:r>
              <a:rPr lang="en-US" altLang="en-US" sz="2400" b="1" i="1" baseline="-25000" dirty="0">
                <a:cs typeface="Times New Roman" panose="02020603050405020304" pitchFamily="18" charset="0"/>
              </a:rPr>
              <a:t>1</a:t>
            </a:r>
            <a:r>
              <a:rPr lang="en-US" altLang="en-US" sz="2400" b="1" i="1" dirty="0">
                <a:cs typeface="Times New Roman" panose="02020603050405020304" pitchFamily="18" charset="0"/>
              </a:rPr>
              <a:t>, … p</a:t>
            </a:r>
            <a:r>
              <a:rPr lang="en-US" altLang="en-US" sz="2400" b="1" i="1" baseline="-25000" dirty="0">
                <a:cs typeface="Times New Roman" panose="02020603050405020304" pitchFamily="18" charset="0"/>
              </a:rPr>
              <a:t>n-1</a:t>
            </a:r>
            <a:r>
              <a:rPr lang="en-US" altLang="en-US" sz="2400" dirty="0">
                <a:cs typeface="Times New Roman" panose="02020603050405020304" pitchFamily="18" charset="0"/>
              </a:rPr>
              <a:t>}</a:t>
            </a:r>
          </a:p>
          <a:p>
            <a:pPr algn="just"/>
            <a:r>
              <a:rPr lang="en-US" altLang="en-US" sz="2400" dirty="0">
                <a:cs typeface="Times New Roman" panose="02020603050405020304" pitchFamily="18" charset="0"/>
              </a:rPr>
              <a:t>Each process has a </a:t>
            </a:r>
            <a:r>
              <a:rPr lang="en-US" altLang="en-US" sz="2400" b="1" dirty="0">
                <a:solidFill>
                  <a:srgbClr val="3366FF"/>
                </a:solidFill>
                <a:cs typeface="Times New Roman" panose="02020603050405020304" pitchFamily="18" charset="0"/>
              </a:rPr>
              <a:t>critical section </a:t>
            </a:r>
            <a:r>
              <a:rPr lang="en-US" altLang="en-US" sz="2400" dirty="0">
                <a:cs typeface="Times New Roman" panose="02020603050405020304" pitchFamily="18" charset="0"/>
              </a:rPr>
              <a:t>segment of code</a:t>
            </a:r>
          </a:p>
          <a:p>
            <a:pPr lvl="1" algn="just"/>
            <a:r>
              <a:rPr lang="en-US" altLang="en-US" sz="2400" dirty="0">
                <a:cs typeface="Times New Roman" panose="02020603050405020304" pitchFamily="18" charset="0"/>
              </a:rPr>
              <a:t>Process may be changing common variables, updating the table, writing a file, </a:t>
            </a:r>
            <a:r>
              <a:rPr lang="en-US" altLang="en-US" sz="2400" dirty="0" err="1">
                <a:cs typeface="Times New Roman" panose="02020603050405020304" pitchFamily="18" charset="0"/>
              </a:rPr>
              <a:t>etc</a:t>
            </a:r>
            <a:endParaRPr lang="en-US" altLang="en-US" sz="2400" dirty="0">
              <a:cs typeface="Times New Roman" panose="02020603050405020304" pitchFamily="18" charset="0"/>
            </a:endParaRPr>
          </a:p>
          <a:p>
            <a:pPr lvl="1" algn="just"/>
            <a:r>
              <a:rPr lang="en-US" altLang="en-US" sz="2400" dirty="0">
                <a:cs typeface="Times New Roman" panose="02020603050405020304" pitchFamily="18" charset="0"/>
              </a:rPr>
              <a:t>When one process in the critical section, no other may be in its critical section</a:t>
            </a:r>
          </a:p>
          <a:p>
            <a:pPr algn="just"/>
            <a:r>
              <a:rPr lang="en-US" altLang="en-US" sz="2400" b="1" i="1" dirty="0">
                <a:cs typeface="Times New Roman" panose="02020603050405020304" pitchFamily="18" charset="0"/>
              </a:rPr>
              <a:t> The critical section problem </a:t>
            </a:r>
            <a:r>
              <a:rPr lang="en-US" altLang="en-US" sz="2400" dirty="0">
                <a:cs typeface="Times New Roman" panose="02020603050405020304" pitchFamily="18" charset="0"/>
              </a:rPr>
              <a:t>is to design a protocol to solve this</a:t>
            </a:r>
          </a:p>
          <a:p>
            <a:pPr algn="just"/>
            <a:r>
              <a:rPr lang="en-US" altLang="en-US" sz="2400" dirty="0">
                <a:cs typeface="Times New Roman" panose="02020603050405020304" pitchFamily="18" charset="0"/>
              </a:rPr>
              <a:t>Each process must ask permission to enter the critical section in the </a:t>
            </a:r>
            <a:r>
              <a:rPr lang="en-US" altLang="en-US" sz="2400" b="1" dirty="0">
                <a:solidFill>
                  <a:srgbClr val="3366FF"/>
                </a:solidFill>
                <a:cs typeface="Times New Roman" panose="02020603050405020304" pitchFamily="18" charset="0"/>
              </a:rPr>
              <a:t>entry section</a:t>
            </a:r>
            <a:r>
              <a:rPr lang="en-US" altLang="en-US" sz="2400" dirty="0">
                <a:cs typeface="Times New Roman" panose="02020603050405020304" pitchFamily="18" charset="0"/>
              </a:rPr>
              <a:t>, may follow the critical section with the </a:t>
            </a:r>
            <a:r>
              <a:rPr lang="en-US" altLang="en-US" sz="2400" b="1" dirty="0">
                <a:solidFill>
                  <a:srgbClr val="3366FF"/>
                </a:solidFill>
                <a:cs typeface="Times New Roman" panose="02020603050405020304" pitchFamily="18" charset="0"/>
              </a:rPr>
              <a:t>exit section</a:t>
            </a:r>
            <a:r>
              <a:rPr lang="en-US" altLang="en-US" sz="2400" dirty="0">
                <a:cs typeface="Times New Roman" panose="02020603050405020304" pitchFamily="18" charset="0"/>
              </a:rPr>
              <a:t>, then the </a:t>
            </a:r>
            <a:r>
              <a:rPr lang="en-US" altLang="en-US" sz="2400" b="1" dirty="0">
                <a:solidFill>
                  <a:srgbClr val="3366FF"/>
                </a:solidFill>
                <a:cs typeface="Times New Roman" panose="02020603050405020304" pitchFamily="18" charset="0"/>
              </a:rPr>
              <a:t>remainder section</a:t>
            </a:r>
          </a:p>
          <a:p>
            <a:pPr algn="just"/>
            <a:endParaRPr lang="en-US" altLang="en-US" sz="2400" b="1" dirty="0">
              <a:solidFill>
                <a:srgbClr val="3366FF"/>
              </a:solidFill>
              <a:cs typeface="Times New Roman" panose="02020603050405020304" pitchFamily="18" charset="0"/>
            </a:endParaRPr>
          </a:p>
          <a:p>
            <a:pPr>
              <a:buFont typeface="Monotype Sorts" pitchFamily="-84" charset="2"/>
              <a:buNone/>
            </a:pP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38DA-7528-561E-ECFE-F0F9D25F1569}"/>
              </a:ext>
            </a:extLst>
          </p:cNvPr>
          <p:cNvSpPr>
            <a:spLocks noGrp="1"/>
          </p:cNvSpPr>
          <p:nvPr>
            <p:ph type="title"/>
          </p:nvPr>
        </p:nvSpPr>
        <p:spPr>
          <a:xfrm>
            <a:off x="3656299" y="220765"/>
            <a:ext cx="9603275" cy="1049235"/>
          </a:xfrm>
        </p:spPr>
        <p:txBody>
          <a:bodyPr>
            <a:normAutofit/>
          </a:bodyPr>
          <a:lstStyle/>
          <a:p>
            <a:r>
              <a:rPr lang="en-IN" sz="2800" dirty="0">
                <a:solidFill>
                  <a:srgbClr val="FF0000"/>
                </a:solidFill>
                <a:cs typeface="Times New Roman" panose="02020603050405020304" pitchFamily="18" charset="0"/>
              </a:rPr>
              <a:t>Critical-Section Problem</a:t>
            </a:r>
          </a:p>
        </p:txBody>
      </p:sp>
      <p:sp>
        <p:nvSpPr>
          <p:cNvPr id="4" name="Slide Number Placeholder 3">
            <a:extLst>
              <a:ext uri="{FF2B5EF4-FFF2-40B4-BE49-F238E27FC236}">
                <a16:creationId xmlns:a16="http://schemas.microsoft.com/office/drawing/2014/main" id="{F96C3FD7-6FC3-A033-81BD-0E3A045E47C8}"/>
              </a:ext>
            </a:extLst>
          </p:cNvPr>
          <p:cNvSpPr>
            <a:spLocks noGrp="1"/>
          </p:cNvSpPr>
          <p:nvPr>
            <p:ph type="sldNum" sz="quarter" idx="12"/>
          </p:nvPr>
        </p:nvSpPr>
        <p:spPr/>
        <p:txBody>
          <a:bodyPr/>
          <a:lstStyle/>
          <a:p>
            <a:fld id="{CBABCCC1-BF11-4F37-963E-1BCD5B23FD72}" type="slidenum">
              <a:rPr lang="en-IN" smtClean="0"/>
              <a:pPr/>
              <a:t>23</a:t>
            </a:fld>
            <a:endParaRPr lang="en-IN"/>
          </a:p>
        </p:txBody>
      </p:sp>
      <p:sp>
        <p:nvSpPr>
          <p:cNvPr id="5" name="Content Placeholder 4">
            <a:extLst>
              <a:ext uri="{FF2B5EF4-FFF2-40B4-BE49-F238E27FC236}">
                <a16:creationId xmlns:a16="http://schemas.microsoft.com/office/drawing/2014/main" id="{F417FE64-0639-D4DF-CB2E-2EB86EC057B2}"/>
              </a:ext>
            </a:extLst>
          </p:cNvPr>
          <p:cNvSpPr>
            <a:spLocks noGrp="1"/>
          </p:cNvSpPr>
          <p:nvPr>
            <p:ph idx="1"/>
          </p:nvPr>
        </p:nvSpPr>
        <p:spPr>
          <a:xfrm>
            <a:off x="1451579" y="1270000"/>
            <a:ext cx="9603275" cy="4907280"/>
          </a:xfrm>
        </p:spPr>
        <p:txBody>
          <a:bodyPr>
            <a:normAutofit lnSpcReduction="10000"/>
          </a:bodyPr>
          <a:lstStyle/>
          <a:p>
            <a:pPr marL="0" indent="0">
              <a:buNone/>
            </a:pPr>
            <a:r>
              <a:rPr lang="en-US" sz="2400" dirty="0">
                <a:cs typeface="Times New Roman" panose="02020603050405020304" pitchFamily="18" charset="0"/>
              </a:rPr>
              <a:t>do { </a:t>
            </a:r>
          </a:p>
          <a:p>
            <a:pPr marL="0" indent="0">
              <a:buNone/>
            </a:pPr>
            <a:r>
              <a:rPr lang="en-US" sz="2400" dirty="0">
                <a:cs typeface="Times New Roman" panose="02020603050405020304" pitchFamily="18" charset="0"/>
              </a:rPr>
              <a:t>	</a:t>
            </a:r>
            <a:r>
              <a:rPr lang="en-US" sz="2400" dirty="0">
                <a:solidFill>
                  <a:srgbClr val="FF0000"/>
                </a:solidFill>
                <a:cs typeface="Times New Roman" panose="02020603050405020304" pitchFamily="18" charset="0"/>
              </a:rPr>
              <a:t>Entry section </a:t>
            </a:r>
          </a:p>
          <a:p>
            <a:pPr marL="0" indent="0">
              <a:buNone/>
            </a:pPr>
            <a:r>
              <a:rPr lang="en-US" sz="2400" dirty="0">
                <a:cs typeface="Times New Roman" panose="02020603050405020304" pitchFamily="18" charset="0"/>
              </a:rPr>
              <a:t>		Critical section </a:t>
            </a:r>
          </a:p>
          <a:p>
            <a:pPr marL="0" indent="0">
              <a:buNone/>
            </a:pPr>
            <a:r>
              <a:rPr lang="en-US" sz="2400" dirty="0">
                <a:cs typeface="Times New Roman" panose="02020603050405020304" pitchFamily="18" charset="0"/>
              </a:rPr>
              <a:t>	</a:t>
            </a:r>
            <a:r>
              <a:rPr lang="en-US" sz="2400" dirty="0">
                <a:solidFill>
                  <a:srgbClr val="FF0000"/>
                </a:solidFill>
                <a:cs typeface="Times New Roman" panose="02020603050405020304" pitchFamily="18" charset="0"/>
              </a:rPr>
              <a:t>Exit section </a:t>
            </a:r>
          </a:p>
          <a:p>
            <a:pPr marL="0" indent="0">
              <a:buNone/>
            </a:pPr>
            <a:r>
              <a:rPr lang="en-US" sz="2400" dirty="0">
                <a:cs typeface="Times New Roman" panose="02020603050405020304" pitchFamily="18" charset="0"/>
              </a:rPr>
              <a:t>	Remainder section</a:t>
            </a:r>
          </a:p>
          <a:p>
            <a:pPr marL="0" indent="0">
              <a:buNone/>
            </a:pPr>
            <a:r>
              <a:rPr lang="en-US" sz="2400" dirty="0">
                <a:cs typeface="Times New Roman" panose="02020603050405020304" pitchFamily="18" charset="0"/>
              </a:rPr>
              <a:t>       }</a:t>
            </a:r>
          </a:p>
          <a:p>
            <a:pPr marL="0" indent="0">
              <a:buNone/>
            </a:pPr>
            <a:r>
              <a:rPr lang="en-US" sz="2400" dirty="0">
                <a:cs typeface="Times New Roman" panose="02020603050405020304" pitchFamily="18" charset="0"/>
              </a:rPr>
              <a:t>while (true); </a:t>
            </a:r>
          </a:p>
          <a:p>
            <a:pPr marL="0" indent="0">
              <a:buNone/>
            </a:pP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	 The general structure of a typical process Pi with Critical Section.</a:t>
            </a:r>
            <a:endParaRPr lang="en-IN" sz="2400" dirty="0">
              <a:cs typeface="Times New Roman" panose="02020603050405020304" pitchFamily="18" charset="0"/>
            </a:endParaRPr>
          </a:p>
        </p:txBody>
      </p:sp>
    </p:spTree>
    <p:extLst>
      <p:ext uri="{BB962C8B-B14F-4D97-AF65-F5344CB8AC3E}">
        <p14:creationId xmlns:p14="http://schemas.microsoft.com/office/powerpoint/2010/main" val="1400923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2A7E6582-2CC2-9D21-80C0-50B4786433D2}"/>
              </a:ext>
            </a:extLst>
          </p:cNvPr>
          <p:cNvSpPr>
            <a:spLocks noGrp="1" noChangeArrowheads="1"/>
          </p:cNvSpPr>
          <p:nvPr>
            <p:ph type="title"/>
          </p:nvPr>
        </p:nvSpPr>
        <p:spPr>
          <a:xfrm>
            <a:off x="3769361" y="237173"/>
            <a:ext cx="8291513" cy="576262"/>
          </a:xfrm>
        </p:spPr>
        <p:txBody>
          <a:bodyPr>
            <a:normAutofit/>
          </a:bodyPr>
          <a:lstStyle/>
          <a:p>
            <a:pPr eaLnBrk="1" hangingPunct="1"/>
            <a:r>
              <a:rPr lang="en-US" altLang="en-US" sz="2800" dirty="0">
                <a:solidFill>
                  <a:srgbClr val="FF0000"/>
                </a:solidFill>
              </a:rPr>
              <a:t>Algorithm for Process </a:t>
            </a:r>
            <a:r>
              <a:rPr lang="en-US" altLang="en-US" sz="2800" i="1" dirty="0">
                <a:solidFill>
                  <a:srgbClr val="FF0000"/>
                </a:solidFill>
              </a:rPr>
              <a:t>P</a:t>
            </a:r>
            <a:r>
              <a:rPr lang="en-US" altLang="en-US" sz="2800" i="1" baseline="-25000" dirty="0">
                <a:solidFill>
                  <a:srgbClr val="FF0000"/>
                </a:solidFill>
              </a:rPr>
              <a:t>i</a:t>
            </a:r>
          </a:p>
        </p:txBody>
      </p:sp>
      <p:sp>
        <p:nvSpPr>
          <p:cNvPr id="5" name="TextBox 4">
            <a:extLst>
              <a:ext uri="{FF2B5EF4-FFF2-40B4-BE49-F238E27FC236}">
                <a16:creationId xmlns:a16="http://schemas.microsoft.com/office/drawing/2014/main" id="{9FE9BC80-D211-D4E4-3636-79D32DC70643}"/>
              </a:ext>
            </a:extLst>
          </p:cNvPr>
          <p:cNvSpPr txBox="1"/>
          <p:nvPr/>
        </p:nvSpPr>
        <p:spPr>
          <a:xfrm>
            <a:off x="2705100" y="1720840"/>
            <a:ext cx="6101080" cy="3416320"/>
          </a:xfrm>
          <a:prstGeom prst="rect">
            <a:avLst/>
          </a:prstGeom>
          <a:noFill/>
        </p:spPr>
        <p:txBody>
          <a:bodyPr wrap="square">
            <a:spAutoFit/>
          </a:bodyPr>
          <a:lstStyle/>
          <a:p>
            <a:pPr>
              <a:buFont typeface="Monotype Sorts" pitchFamily="-84" charset="2"/>
              <a:buNone/>
            </a:pPr>
            <a:r>
              <a:rPr lang="en-US" altLang="en-US" sz="2400" b="1" dirty="0">
                <a:solidFill>
                  <a:srgbClr val="000000"/>
                </a:solidFill>
                <a:cs typeface="Times New Roman" panose="02020603050405020304" pitchFamily="18" charset="0"/>
              </a:rPr>
              <a:t>do { </a:t>
            </a:r>
          </a:p>
          <a:p>
            <a:pPr>
              <a:buFont typeface="Monotype Sorts" pitchFamily="-84" charset="2"/>
              <a:buNone/>
            </a:pPr>
            <a:r>
              <a:rPr lang="en-US" altLang="en-US" sz="2400" b="1" dirty="0">
                <a:solidFill>
                  <a:srgbClr val="000000"/>
                </a:solidFill>
                <a:cs typeface="Times New Roman" panose="02020603050405020304" pitchFamily="18" charset="0"/>
              </a:rPr>
              <a:t>		</a:t>
            </a:r>
          </a:p>
          <a:p>
            <a:pPr>
              <a:buFont typeface="Monotype Sorts" pitchFamily="-84" charset="2"/>
              <a:buNone/>
            </a:pPr>
            <a:r>
              <a:rPr lang="en-US" altLang="en-US" sz="2400" b="1" dirty="0">
                <a:solidFill>
                  <a:srgbClr val="000000"/>
                </a:solidFill>
                <a:cs typeface="Times New Roman" panose="02020603050405020304" pitchFamily="18" charset="0"/>
              </a:rPr>
              <a:t>		while (turn == j); </a:t>
            </a:r>
          </a:p>
          <a:p>
            <a:pPr>
              <a:buFont typeface="Monotype Sorts" pitchFamily="-84" charset="2"/>
              <a:buNone/>
            </a:pPr>
            <a:endParaRPr lang="en-US" altLang="en-US" sz="2400" b="1" dirty="0">
              <a:solidFill>
                <a:srgbClr val="000000"/>
              </a:solidFill>
              <a:cs typeface="Times New Roman" panose="02020603050405020304" pitchFamily="18" charset="0"/>
            </a:endParaRPr>
          </a:p>
          <a:p>
            <a:pPr>
              <a:buFont typeface="Monotype Sorts" pitchFamily="-84" charset="2"/>
              <a:buNone/>
            </a:pPr>
            <a:r>
              <a:rPr lang="en-US" altLang="en-US" sz="2400" b="1" dirty="0">
                <a:solidFill>
                  <a:srgbClr val="000000"/>
                </a:solidFill>
                <a:cs typeface="Times New Roman" panose="02020603050405020304" pitchFamily="18" charset="0"/>
              </a:rPr>
              <a:t>			critical section </a:t>
            </a:r>
          </a:p>
          <a:p>
            <a:pPr>
              <a:buFont typeface="Monotype Sorts" pitchFamily="-84" charset="2"/>
              <a:buNone/>
            </a:pPr>
            <a:r>
              <a:rPr lang="en-US" altLang="en-US" sz="2400" b="1" dirty="0">
                <a:solidFill>
                  <a:srgbClr val="000000"/>
                </a:solidFill>
                <a:cs typeface="Times New Roman" panose="02020603050405020304" pitchFamily="18" charset="0"/>
              </a:rPr>
              <a:t>		turn = j; </a:t>
            </a:r>
          </a:p>
          <a:p>
            <a:pPr>
              <a:buFont typeface="Monotype Sorts" pitchFamily="-84" charset="2"/>
              <a:buNone/>
            </a:pPr>
            <a:endParaRPr lang="en-US" altLang="en-US" sz="2400" b="1" dirty="0">
              <a:solidFill>
                <a:srgbClr val="000000"/>
              </a:solidFill>
              <a:cs typeface="Times New Roman" panose="02020603050405020304" pitchFamily="18" charset="0"/>
            </a:endParaRPr>
          </a:p>
          <a:p>
            <a:pPr>
              <a:buFont typeface="Monotype Sorts" pitchFamily="-84" charset="2"/>
              <a:buNone/>
            </a:pPr>
            <a:r>
              <a:rPr lang="en-US" altLang="en-US" sz="2400" b="1" dirty="0">
                <a:solidFill>
                  <a:srgbClr val="000000"/>
                </a:solidFill>
                <a:cs typeface="Times New Roman" panose="02020603050405020304" pitchFamily="18" charset="0"/>
              </a:rPr>
              <a:t>			remainder section </a:t>
            </a:r>
          </a:p>
          <a:p>
            <a:pPr>
              <a:buFont typeface="Monotype Sorts" pitchFamily="-84" charset="2"/>
              <a:buNone/>
            </a:pPr>
            <a:r>
              <a:rPr lang="en-US" altLang="en-US" sz="2400" b="1" dirty="0">
                <a:solidFill>
                  <a:srgbClr val="000000"/>
                </a:solidFill>
                <a:cs typeface="Times New Roman" panose="02020603050405020304" pitchFamily="18" charset="0"/>
              </a:rPr>
              <a:t>	 } while (true);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CD3D-41CE-6AC1-852E-146189258B91}"/>
              </a:ext>
            </a:extLst>
          </p:cNvPr>
          <p:cNvSpPr>
            <a:spLocks noGrp="1"/>
          </p:cNvSpPr>
          <p:nvPr>
            <p:ph type="title"/>
          </p:nvPr>
        </p:nvSpPr>
        <p:spPr>
          <a:xfrm>
            <a:off x="2162779" y="258385"/>
            <a:ext cx="9603275" cy="452815"/>
          </a:xfrm>
        </p:spPr>
        <p:txBody>
          <a:bodyPr>
            <a:normAutofit fontScale="90000"/>
          </a:bodyPr>
          <a:lstStyle/>
          <a:p>
            <a:r>
              <a:rPr lang="en-IN" sz="2800" dirty="0">
                <a:solidFill>
                  <a:srgbClr val="FF0000"/>
                </a:solidFill>
                <a:cs typeface="Times New Roman" panose="02020603050405020304" pitchFamily="18" charset="0"/>
              </a:rPr>
              <a:t> solution to the critical section problem</a:t>
            </a:r>
          </a:p>
        </p:txBody>
      </p:sp>
      <p:sp>
        <p:nvSpPr>
          <p:cNvPr id="3" name="Content Placeholder 2">
            <a:extLst>
              <a:ext uri="{FF2B5EF4-FFF2-40B4-BE49-F238E27FC236}">
                <a16:creationId xmlns:a16="http://schemas.microsoft.com/office/drawing/2014/main" id="{E18BB680-1339-6617-6ED0-57DA35633B65}"/>
              </a:ext>
            </a:extLst>
          </p:cNvPr>
          <p:cNvSpPr>
            <a:spLocks noGrp="1"/>
          </p:cNvSpPr>
          <p:nvPr>
            <p:ph idx="1"/>
          </p:nvPr>
        </p:nvSpPr>
        <p:spPr>
          <a:xfrm>
            <a:off x="1060178" y="1238927"/>
            <a:ext cx="10882661" cy="5204940"/>
          </a:xfrm>
        </p:spPr>
        <p:txBody>
          <a:bodyPr>
            <a:normAutofit lnSpcReduction="10000"/>
          </a:bodyPr>
          <a:lstStyle/>
          <a:p>
            <a:pPr marL="0" indent="0" algn="just">
              <a:buNone/>
            </a:pPr>
            <a:r>
              <a:rPr lang="en-US" sz="2400" dirty="0">
                <a:cs typeface="Times New Roman" panose="02020603050405020304" pitchFamily="18" charset="0"/>
              </a:rPr>
              <a:t>A solution to the critical-section problem must satisfy the following three requirements:</a:t>
            </a:r>
          </a:p>
          <a:p>
            <a:pPr algn="just"/>
            <a:r>
              <a:rPr lang="en-US" sz="2400" dirty="0">
                <a:cs typeface="Times New Roman" panose="02020603050405020304" pitchFamily="18" charset="0"/>
              </a:rPr>
              <a:t> </a:t>
            </a:r>
            <a:r>
              <a:rPr lang="en-US" sz="2400" b="1" dirty="0">
                <a:cs typeface="Times New Roman" panose="02020603050405020304" pitchFamily="18" charset="0"/>
              </a:rPr>
              <a:t>1. Mutual exclusion: </a:t>
            </a:r>
            <a:r>
              <a:rPr lang="en-US" sz="2400" dirty="0">
                <a:cs typeface="Times New Roman" panose="02020603050405020304" pitchFamily="18" charset="0"/>
              </a:rPr>
              <a:t>If process Pi is executing in its critical section, then no other processes can be executing in their critical sections.</a:t>
            </a:r>
          </a:p>
          <a:p>
            <a:pPr algn="just"/>
            <a:r>
              <a:rPr lang="en-US" sz="2400" dirty="0">
                <a:cs typeface="Times New Roman" panose="02020603050405020304" pitchFamily="18" charset="0"/>
              </a:rPr>
              <a:t> </a:t>
            </a:r>
            <a:r>
              <a:rPr lang="en-US" sz="2400" b="1" dirty="0">
                <a:cs typeface="Times New Roman" panose="02020603050405020304" pitchFamily="18" charset="0"/>
              </a:rPr>
              <a:t>2. Progress: </a:t>
            </a:r>
            <a:r>
              <a:rPr lang="en-US" sz="2400" dirty="0">
                <a:cs typeface="Times New Roman" panose="02020603050405020304" pitchFamily="18" charset="0"/>
              </a:rPr>
              <a:t>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 </a:t>
            </a:r>
          </a:p>
          <a:p>
            <a:pPr algn="just"/>
            <a:r>
              <a:rPr lang="en-US" sz="2400" b="1" dirty="0">
                <a:cs typeface="Times New Roman" panose="02020603050405020304" pitchFamily="18" charset="0"/>
              </a:rPr>
              <a:t>3. Bounded </a:t>
            </a:r>
            <a:r>
              <a:rPr lang="en-US" sz="2400" b="1" dirty="0" err="1">
                <a:cs typeface="Times New Roman" panose="02020603050405020304" pitchFamily="18" charset="0"/>
              </a:rPr>
              <a:t>waiting:</a:t>
            </a:r>
            <a:r>
              <a:rPr lang="en-US" sz="2400" dirty="0" err="1">
                <a:cs typeface="Times New Roman" panose="02020603050405020304" pitchFamily="18" charset="0"/>
              </a:rPr>
              <a:t>There</a:t>
            </a:r>
            <a:r>
              <a:rPr lang="en-US" sz="2400" dirty="0">
                <a:cs typeface="Times New Roman" panose="02020603050405020304" pitchFamily="18" charset="0"/>
              </a:rPr>
              <a:t> exists a bound, or limit, on the number of times that other processes are allowed to enter their critical sections after a process has made a request to enter its critical section and before that request is granted</a:t>
            </a:r>
            <a:endParaRPr lang="en-IN" sz="24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0F9EC2B-058D-D9EE-77CB-360EFA96F52D}"/>
              </a:ext>
            </a:extLst>
          </p:cNvPr>
          <p:cNvSpPr>
            <a:spLocks noGrp="1"/>
          </p:cNvSpPr>
          <p:nvPr>
            <p:ph type="sldNum" sz="quarter" idx="12"/>
          </p:nvPr>
        </p:nvSpPr>
        <p:spPr/>
        <p:txBody>
          <a:bodyPr/>
          <a:lstStyle/>
          <a:p>
            <a:fld id="{CBABCCC1-BF11-4F37-963E-1BCD5B23FD72}" type="slidenum">
              <a:rPr lang="en-IN" smtClean="0"/>
              <a:pPr/>
              <a:t>25</a:t>
            </a:fld>
            <a:endParaRPr lang="en-IN"/>
          </a:p>
        </p:txBody>
      </p:sp>
    </p:spTree>
    <p:extLst>
      <p:ext uri="{BB962C8B-B14F-4D97-AF65-F5344CB8AC3E}">
        <p14:creationId xmlns:p14="http://schemas.microsoft.com/office/powerpoint/2010/main" val="1525576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07C6CF8-F8B8-459C-9B0D-B1A9A6973C1A}"/>
              </a:ext>
            </a:extLst>
          </p:cNvPr>
          <p:cNvSpPr>
            <a:spLocks noGrp="1" noChangeArrowheads="1"/>
          </p:cNvSpPr>
          <p:nvPr>
            <p:ph type="title"/>
          </p:nvPr>
        </p:nvSpPr>
        <p:spPr>
          <a:xfrm>
            <a:off x="4005898" y="265113"/>
            <a:ext cx="7688262" cy="576262"/>
          </a:xfrm>
        </p:spPr>
        <p:txBody>
          <a:bodyPr>
            <a:normAutofit/>
          </a:bodyPr>
          <a:lstStyle/>
          <a:p>
            <a:pPr eaLnBrk="1" hangingPunct="1"/>
            <a:r>
              <a:rPr lang="en-US" altLang="en-US" sz="2800" dirty="0">
                <a:solidFill>
                  <a:srgbClr val="FF0000"/>
                </a:solidFill>
              </a:rPr>
              <a:t>Peterson</a:t>
            </a:r>
            <a:r>
              <a:rPr lang="ja-JP" altLang="en-US" sz="2800" dirty="0">
                <a:solidFill>
                  <a:srgbClr val="FF0000"/>
                </a:solidFill>
              </a:rPr>
              <a:t>’</a:t>
            </a:r>
            <a:r>
              <a:rPr lang="en-US" altLang="ja-JP" sz="2800" dirty="0">
                <a:solidFill>
                  <a:srgbClr val="FF0000"/>
                </a:solidFill>
              </a:rPr>
              <a:t>s Solution</a:t>
            </a:r>
            <a:endParaRPr lang="en-US" altLang="en-US" sz="2800" dirty="0">
              <a:solidFill>
                <a:srgbClr val="FF0000"/>
              </a:solidFill>
            </a:endParaRPr>
          </a:p>
        </p:txBody>
      </p:sp>
      <p:sp>
        <p:nvSpPr>
          <p:cNvPr id="27651" name="Rectangle 3">
            <a:extLst>
              <a:ext uri="{FF2B5EF4-FFF2-40B4-BE49-F238E27FC236}">
                <a16:creationId xmlns:a16="http://schemas.microsoft.com/office/drawing/2014/main" id="{B93EA9CB-E065-0482-E062-268212B4A554}"/>
              </a:ext>
            </a:extLst>
          </p:cNvPr>
          <p:cNvSpPr>
            <a:spLocks noGrp="1" noChangeArrowheads="1"/>
          </p:cNvSpPr>
          <p:nvPr>
            <p:ph idx="1"/>
          </p:nvPr>
        </p:nvSpPr>
        <p:spPr>
          <a:xfrm>
            <a:off x="1280160" y="1182689"/>
            <a:ext cx="10993120" cy="4422775"/>
          </a:xfrm>
        </p:spPr>
        <p:txBody>
          <a:bodyPr>
            <a:noAutofit/>
          </a:bodyPr>
          <a:lstStyle/>
          <a:p>
            <a:pPr>
              <a:lnSpc>
                <a:spcPct val="90000"/>
              </a:lnSpc>
              <a:tabLst>
                <a:tab pos="739775" algn="l"/>
                <a:tab pos="1020763" algn="l"/>
                <a:tab pos="1257300" algn="l"/>
              </a:tabLst>
            </a:pPr>
            <a:r>
              <a:rPr lang="en-US" altLang="en-US" sz="2400" dirty="0">
                <a:cs typeface="Times New Roman" panose="02020603050405020304" pitchFamily="18" charset="0"/>
              </a:rPr>
              <a:t>Good algorithmic  description of solving the problem</a:t>
            </a:r>
          </a:p>
          <a:p>
            <a:pPr>
              <a:lnSpc>
                <a:spcPct val="90000"/>
              </a:lnSpc>
              <a:tabLst>
                <a:tab pos="739775" algn="l"/>
                <a:tab pos="1020763" algn="l"/>
                <a:tab pos="1257300" algn="l"/>
              </a:tabLst>
            </a:pPr>
            <a:r>
              <a:rPr lang="en-US" altLang="en-US" sz="2400" dirty="0">
                <a:cs typeface="Times New Roman" panose="02020603050405020304" pitchFamily="18" charset="0"/>
              </a:rPr>
              <a:t>Two process solution</a:t>
            </a:r>
          </a:p>
          <a:p>
            <a:pPr>
              <a:lnSpc>
                <a:spcPct val="90000"/>
              </a:lnSpc>
              <a:tabLst>
                <a:tab pos="739775" algn="l"/>
                <a:tab pos="1020763" algn="l"/>
                <a:tab pos="1257300" algn="l"/>
              </a:tabLst>
            </a:pPr>
            <a:r>
              <a:rPr lang="en-US" altLang="en-US" sz="2400" dirty="0">
                <a:cs typeface="Times New Roman" panose="02020603050405020304" pitchFamily="18" charset="0"/>
              </a:rPr>
              <a:t>Assume that the </a:t>
            </a:r>
            <a:r>
              <a:rPr lang="en-US" altLang="en-US" sz="2400" b="1" dirty="0">
                <a:cs typeface="Times New Roman" panose="02020603050405020304" pitchFamily="18" charset="0"/>
              </a:rPr>
              <a:t>load</a:t>
            </a:r>
            <a:r>
              <a:rPr lang="en-US" altLang="en-US" sz="2400" dirty="0">
                <a:cs typeface="Times New Roman" panose="02020603050405020304" pitchFamily="18" charset="0"/>
              </a:rPr>
              <a:t> and </a:t>
            </a:r>
            <a:r>
              <a:rPr lang="en-US" altLang="en-US" sz="2400" b="1" dirty="0">
                <a:cs typeface="Times New Roman" panose="02020603050405020304" pitchFamily="18" charset="0"/>
              </a:rPr>
              <a:t>store</a:t>
            </a:r>
            <a:r>
              <a:rPr lang="en-US" altLang="en-US" sz="2400" dirty="0">
                <a:cs typeface="Times New Roman" panose="02020603050405020304" pitchFamily="18" charset="0"/>
              </a:rPr>
              <a:t> machine-language instructions are atomic; that is, cannot be interrupted</a:t>
            </a:r>
          </a:p>
          <a:p>
            <a:pPr>
              <a:lnSpc>
                <a:spcPct val="90000"/>
              </a:lnSpc>
              <a:tabLst>
                <a:tab pos="739775" algn="l"/>
                <a:tab pos="1020763" algn="l"/>
                <a:tab pos="1257300" algn="l"/>
              </a:tabLst>
            </a:pPr>
            <a:r>
              <a:rPr lang="en-US" altLang="en-US" sz="2400" dirty="0">
                <a:solidFill>
                  <a:srgbClr val="000000"/>
                </a:solidFill>
                <a:cs typeface="Times New Roman" panose="02020603050405020304" pitchFamily="18" charset="0"/>
              </a:rPr>
              <a:t>The two processes share two variables:</a:t>
            </a:r>
          </a:p>
          <a:p>
            <a:pPr lvl="1">
              <a:lnSpc>
                <a:spcPct val="90000"/>
              </a:lnSpc>
              <a:tabLst>
                <a:tab pos="739775" algn="l"/>
                <a:tab pos="1020763" algn="l"/>
                <a:tab pos="1257300" algn="l"/>
              </a:tabLst>
            </a:pPr>
            <a:r>
              <a:rPr lang="en-US" altLang="en-US" sz="2400" b="1" dirty="0">
                <a:cs typeface="Times New Roman" panose="02020603050405020304" pitchFamily="18" charset="0"/>
              </a:rPr>
              <a:t>int turn; </a:t>
            </a:r>
          </a:p>
          <a:p>
            <a:pPr lvl="1">
              <a:lnSpc>
                <a:spcPct val="90000"/>
              </a:lnSpc>
              <a:tabLst>
                <a:tab pos="739775" algn="l"/>
                <a:tab pos="1020763" algn="l"/>
                <a:tab pos="1257300" algn="l"/>
              </a:tabLst>
            </a:pPr>
            <a:r>
              <a:rPr lang="en-US" altLang="en-US" sz="2400" b="1" dirty="0">
                <a:cs typeface="Times New Roman" panose="02020603050405020304" pitchFamily="18" charset="0"/>
              </a:rPr>
              <a:t>Boolean flag[2]</a:t>
            </a:r>
          </a:p>
          <a:p>
            <a:pPr lvl="1">
              <a:lnSpc>
                <a:spcPct val="90000"/>
              </a:lnSpc>
              <a:tabLst>
                <a:tab pos="739775" algn="l"/>
                <a:tab pos="1020763" algn="l"/>
                <a:tab pos="1257300" algn="l"/>
              </a:tabLst>
            </a:pPr>
            <a:endParaRPr lang="en-US" altLang="en-US" sz="2400" b="1" dirty="0">
              <a:solidFill>
                <a:srgbClr val="000000"/>
              </a:solidFill>
              <a:cs typeface="Times New Roman" panose="02020603050405020304" pitchFamily="18" charset="0"/>
            </a:endParaRPr>
          </a:p>
          <a:p>
            <a:pPr>
              <a:lnSpc>
                <a:spcPct val="90000"/>
              </a:lnSpc>
              <a:tabLst>
                <a:tab pos="739775" algn="l"/>
                <a:tab pos="1020763" algn="l"/>
                <a:tab pos="1257300" algn="l"/>
              </a:tabLst>
            </a:pPr>
            <a:r>
              <a:rPr lang="en-US" altLang="en-US" sz="2400" dirty="0">
                <a:solidFill>
                  <a:srgbClr val="000000"/>
                </a:solidFill>
                <a:cs typeface="Times New Roman" panose="02020603050405020304" pitchFamily="18" charset="0"/>
              </a:rPr>
              <a:t>The variable </a:t>
            </a:r>
            <a:r>
              <a:rPr lang="en-US" altLang="en-US" sz="2400" b="1" dirty="0">
                <a:cs typeface="Times New Roman" panose="02020603050405020304" pitchFamily="18" charset="0"/>
              </a:rPr>
              <a:t>turn</a:t>
            </a:r>
            <a:r>
              <a:rPr lang="en-US" altLang="en-US" sz="2400" dirty="0">
                <a:solidFill>
                  <a:srgbClr val="000000"/>
                </a:solidFill>
                <a:cs typeface="Times New Roman" panose="02020603050405020304" pitchFamily="18" charset="0"/>
              </a:rPr>
              <a:t> indicates whose turn it is to enter the critical section</a:t>
            </a:r>
          </a:p>
          <a:p>
            <a:pPr>
              <a:lnSpc>
                <a:spcPct val="90000"/>
              </a:lnSpc>
              <a:tabLst>
                <a:tab pos="739775" algn="l"/>
                <a:tab pos="1020763" algn="l"/>
                <a:tab pos="1257300" algn="l"/>
              </a:tabLst>
            </a:pPr>
            <a:r>
              <a:rPr lang="en-US" altLang="en-US" sz="2400" dirty="0">
                <a:solidFill>
                  <a:srgbClr val="000000"/>
                </a:solidFill>
                <a:cs typeface="Times New Roman" panose="02020603050405020304" pitchFamily="18" charset="0"/>
              </a:rPr>
              <a:t>The </a:t>
            </a:r>
            <a:r>
              <a:rPr lang="en-US" altLang="en-US" sz="2400" b="1" dirty="0">
                <a:cs typeface="Times New Roman" panose="02020603050405020304" pitchFamily="18" charset="0"/>
              </a:rPr>
              <a:t>flag </a:t>
            </a:r>
            <a:r>
              <a:rPr lang="en-US" altLang="en-US" sz="2400" dirty="0">
                <a:solidFill>
                  <a:srgbClr val="000000"/>
                </a:solidFill>
                <a:cs typeface="Times New Roman" panose="02020603050405020304" pitchFamily="18" charset="0"/>
              </a:rPr>
              <a:t>array is used to indicate if a process is ready to enter the critical section. </a:t>
            </a:r>
            <a:r>
              <a:rPr lang="en-US" altLang="en-US" sz="2400" b="1" dirty="0">
                <a:cs typeface="Times New Roman" panose="02020603050405020304" pitchFamily="18" charset="0"/>
              </a:rPr>
              <a:t>flag[</a:t>
            </a:r>
            <a:r>
              <a:rPr lang="en-US" altLang="en-US" sz="2400" b="1" dirty="0" err="1">
                <a:cs typeface="Times New Roman" panose="02020603050405020304" pitchFamily="18" charset="0"/>
              </a:rPr>
              <a:t>i</a:t>
            </a:r>
            <a:r>
              <a:rPr lang="en-US" altLang="en-US" sz="2400" b="1" dirty="0">
                <a:cs typeface="Times New Roman" panose="02020603050405020304" pitchFamily="18" charset="0"/>
              </a:rPr>
              <a:t>] = </a:t>
            </a:r>
            <a:r>
              <a:rPr lang="en-US" altLang="en-US" sz="2400" b="1" i="1" dirty="0">
                <a:cs typeface="Times New Roman" panose="02020603050405020304" pitchFamily="18" charset="0"/>
              </a:rPr>
              <a:t>true</a:t>
            </a:r>
            <a:r>
              <a:rPr lang="en-US" altLang="en-US" sz="2400" dirty="0">
                <a:solidFill>
                  <a:srgbClr val="000000"/>
                </a:solidFill>
                <a:cs typeface="Times New Roman" panose="02020603050405020304" pitchFamily="18" charset="0"/>
              </a:rPr>
              <a:t>  implies that process </a:t>
            </a:r>
            <a:r>
              <a:rPr lang="en-US" altLang="en-US" sz="2400" b="1" dirty="0">
                <a:solidFill>
                  <a:srgbClr val="000000"/>
                </a:solidFill>
                <a:cs typeface="Times New Roman" panose="02020603050405020304" pitchFamily="18" charset="0"/>
              </a:rPr>
              <a:t>P</a:t>
            </a:r>
            <a:r>
              <a:rPr lang="en-US" altLang="en-US" sz="2400" b="1" baseline="-25000" dirty="0">
                <a:solidFill>
                  <a:srgbClr val="000000"/>
                </a:solidFill>
                <a:cs typeface="Times New Roman" panose="02020603050405020304" pitchFamily="18" charset="0"/>
              </a:rPr>
              <a:t>i</a:t>
            </a:r>
            <a:r>
              <a:rPr lang="en-US" altLang="en-US" sz="2400" dirty="0">
                <a:solidFill>
                  <a:srgbClr val="000000"/>
                </a:solidFill>
                <a:cs typeface="Times New Roman" panose="02020603050405020304" pitchFamily="18" charset="0"/>
              </a:rPr>
              <a:t> is ready!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FAC4459A-B94B-C3FC-C4F9-E56A03FB8ED8}"/>
              </a:ext>
            </a:extLst>
          </p:cNvPr>
          <p:cNvSpPr>
            <a:spLocks noGrp="1" noChangeArrowheads="1"/>
          </p:cNvSpPr>
          <p:nvPr>
            <p:ph type="title"/>
          </p:nvPr>
        </p:nvSpPr>
        <p:spPr>
          <a:xfrm>
            <a:off x="3749041" y="587087"/>
            <a:ext cx="8291513" cy="576262"/>
          </a:xfrm>
        </p:spPr>
        <p:txBody>
          <a:bodyPr>
            <a:normAutofit/>
          </a:bodyPr>
          <a:lstStyle/>
          <a:p>
            <a:pPr eaLnBrk="1" hangingPunct="1"/>
            <a:r>
              <a:rPr lang="en-US" altLang="en-US" sz="2800" dirty="0">
                <a:solidFill>
                  <a:srgbClr val="FF0000"/>
                </a:solidFill>
                <a:cs typeface="Times New Roman" panose="02020603050405020304" pitchFamily="18" charset="0"/>
              </a:rPr>
              <a:t>Algorithm for Process P</a:t>
            </a:r>
            <a:r>
              <a:rPr lang="en-US" altLang="en-US" sz="2800" baseline="-25000" dirty="0">
                <a:solidFill>
                  <a:srgbClr val="FF0000"/>
                </a:solidFill>
                <a:cs typeface="Times New Roman" panose="02020603050405020304" pitchFamily="18" charset="0"/>
              </a:rPr>
              <a:t>i</a:t>
            </a:r>
          </a:p>
        </p:txBody>
      </p:sp>
      <p:sp>
        <p:nvSpPr>
          <p:cNvPr id="5" name="TextBox 4">
            <a:extLst>
              <a:ext uri="{FF2B5EF4-FFF2-40B4-BE49-F238E27FC236}">
                <a16:creationId xmlns:a16="http://schemas.microsoft.com/office/drawing/2014/main" id="{196C49B8-154F-459D-0CC7-02AE68C2CF8D}"/>
              </a:ext>
            </a:extLst>
          </p:cNvPr>
          <p:cNvSpPr txBox="1"/>
          <p:nvPr/>
        </p:nvSpPr>
        <p:spPr>
          <a:xfrm>
            <a:off x="2583180" y="1827798"/>
            <a:ext cx="6101080" cy="4154984"/>
          </a:xfrm>
          <a:prstGeom prst="rect">
            <a:avLst/>
          </a:prstGeom>
          <a:noFill/>
        </p:spPr>
        <p:txBody>
          <a:bodyPr wrap="square">
            <a:spAutoFit/>
          </a:bodyPr>
          <a:lstStyle/>
          <a:p>
            <a:pPr>
              <a:buFont typeface="Monotype Sorts" pitchFamily="-84" charset="2"/>
              <a:buNone/>
            </a:pPr>
            <a:r>
              <a:rPr lang="en-US" altLang="en-US" sz="2400" b="1" dirty="0">
                <a:solidFill>
                  <a:srgbClr val="000000"/>
                </a:solidFill>
                <a:cs typeface="Times New Roman" panose="02020603050405020304" pitchFamily="18" charset="0"/>
              </a:rPr>
              <a:t>do { </a:t>
            </a:r>
          </a:p>
          <a:p>
            <a:pPr>
              <a:buFont typeface="Monotype Sorts" pitchFamily="-84" charset="2"/>
              <a:buNone/>
            </a:pPr>
            <a:r>
              <a:rPr lang="en-US" altLang="en-US" sz="2400" b="1" dirty="0">
                <a:solidFill>
                  <a:srgbClr val="000000"/>
                </a:solidFill>
                <a:cs typeface="Times New Roman" panose="02020603050405020304" pitchFamily="18" charset="0"/>
              </a:rPr>
              <a:t>		</a:t>
            </a:r>
            <a:r>
              <a:rPr lang="en-US" altLang="en-US" sz="2400" b="1" dirty="0">
                <a:solidFill>
                  <a:schemeClr val="accent3">
                    <a:lumMod val="75000"/>
                  </a:schemeClr>
                </a:solidFill>
                <a:cs typeface="Times New Roman" panose="02020603050405020304" pitchFamily="18" charset="0"/>
              </a:rPr>
              <a:t>flag[</a:t>
            </a:r>
            <a:r>
              <a:rPr lang="en-US" altLang="en-US" sz="2400" b="1" dirty="0" err="1">
                <a:solidFill>
                  <a:schemeClr val="accent3">
                    <a:lumMod val="75000"/>
                  </a:schemeClr>
                </a:solidFill>
                <a:cs typeface="Times New Roman" panose="02020603050405020304" pitchFamily="18" charset="0"/>
              </a:rPr>
              <a:t>i</a:t>
            </a:r>
            <a:r>
              <a:rPr lang="en-US" altLang="en-US" sz="2400" b="1" dirty="0">
                <a:solidFill>
                  <a:schemeClr val="accent3">
                    <a:lumMod val="75000"/>
                  </a:schemeClr>
                </a:solidFill>
                <a:cs typeface="Times New Roman" panose="02020603050405020304" pitchFamily="18" charset="0"/>
              </a:rPr>
              <a:t>] = true; </a:t>
            </a:r>
          </a:p>
          <a:p>
            <a:pPr>
              <a:buFont typeface="Monotype Sorts" pitchFamily="-84" charset="2"/>
              <a:buNone/>
            </a:pPr>
            <a:r>
              <a:rPr lang="en-US" altLang="en-US" sz="2400" b="1" dirty="0">
                <a:solidFill>
                  <a:schemeClr val="accent3">
                    <a:lumMod val="75000"/>
                  </a:schemeClr>
                </a:solidFill>
                <a:cs typeface="Times New Roman" panose="02020603050405020304" pitchFamily="18" charset="0"/>
              </a:rPr>
              <a:t>		turn = j; </a:t>
            </a:r>
          </a:p>
          <a:p>
            <a:pPr>
              <a:buFont typeface="Monotype Sorts" pitchFamily="-84" charset="2"/>
              <a:buNone/>
            </a:pPr>
            <a:r>
              <a:rPr lang="en-US" altLang="en-US" sz="2400" b="1" dirty="0">
                <a:solidFill>
                  <a:schemeClr val="accent3">
                    <a:lumMod val="75000"/>
                  </a:schemeClr>
                </a:solidFill>
                <a:cs typeface="Times New Roman" panose="02020603050405020304" pitchFamily="18" charset="0"/>
              </a:rPr>
              <a:t>		while (flag[j] &amp;&amp; turn = = j);</a:t>
            </a:r>
          </a:p>
          <a:p>
            <a:pPr>
              <a:buFont typeface="Monotype Sorts" pitchFamily="-84" charset="2"/>
              <a:buNone/>
            </a:pPr>
            <a:r>
              <a:rPr lang="en-US" altLang="en-US" sz="2400" b="1" dirty="0">
                <a:solidFill>
                  <a:schemeClr val="accent3">
                    <a:lumMod val="75000"/>
                  </a:schemeClr>
                </a:solidFill>
                <a:cs typeface="Times New Roman" panose="02020603050405020304" pitchFamily="18" charset="0"/>
              </a:rPr>
              <a:t> </a:t>
            </a:r>
          </a:p>
          <a:p>
            <a:pPr>
              <a:buFont typeface="Monotype Sorts" pitchFamily="-84" charset="2"/>
              <a:buNone/>
            </a:pPr>
            <a:r>
              <a:rPr lang="en-US" altLang="en-US" sz="2400" b="1" dirty="0">
                <a:solidFill>
                  <a:srgbClr val="000000"/>
                </a:solidFill>
                <a:cs typeface="Times New Roman" panose="02020603050405020304" pitchFamily="18" charset="0"/>
              </a:rPr>
              <a:t>			</a:t>
            </a:r>
            <a:r>
              <a:rPr lang="en-US" altLang="en-US" sz="2400" b="1" dirty="0">
                <a:solidFill>
                  <a:srgbClr val="FF0000"/>
                </a:solidFill>
                <a:cs typeface="Times New Roman" panose="02020603050405020304" pitchFamily="18" charset="0"/>
              </a:rPr>
              <a:t>critical section</a:t>
            </a:r>
          </a:p>
          <a:p>
            <a:pPr>
              <a:buFont typeface="Monotype Sorts" pitchFamily="-84" charset="2"/>
              <a:buNone/>
            </a:pPr>
            <a:r>
              <a:rPr lang="en-US" altLang="en-US" sz="2400" b="1" dirty="0">
                <a:solidFill>
                  <a:srgbClr val="FF0000"/>
                </a:solidFill>
                <a:cs typeface="Times New Roman" panose="02020603050405020304" pitchFamily="18" charset="0"/>
              </a:rPr>
              <a:t> </a:t>
            </a:r>
          </a:p>
          <a:p>
            <a:pPr>
              <a:buFont typeface="Monotype Sorts" pitchFamily="-84" charset="2"/>
              <a:buNone/>
            </a:pPr>
            <a:r>
              <a:rPr lang="en-US" altLang="en-US" sz="2400" b="1" dirty="0">
                <a:solidFill>
                  <a:srgbClr val="000000"/>
                </a:solidFill>
                <a:cs typeface="Times New Roman" panose="02020603050405020304" pitchFamily="18" charset="0"/>
              </a:rPr>
              <a:t>		</a:t>
            </a:r>
            <a:r>
              <a:rPr lang="en-US" altLang="en-US" sz="2400" b="1" dirty="0">
                <a:solidFill>
                  <a:schemeClr val="accent3">
                    <a:lumMod val="75000"/>
                  </a:schemeClr>
                </a:solidFill>
                <a:cs typeface="Times New Roman" panose="02020603050405020304" pitchFamily="18" charset="0"/>
              </a:rPr>
              <a:t>flag[</a:t>
            </a:r>
            <a:r>
              <a:rPr lang="en-US" altLang="en-US" sz="2400" b="1" dirty="0" err="1">
                <a:solidFill>
                  <a:schemeClr val="accent3">
                    <a:lumMod val="75000"/>
                  </a:schemeClr>
                </a:solidFill>
                <a:cs typeface="Times New Roman" panose="02020603050405020304" pitchFamily="18" charset="0"/>
              </a:rPr>
              <a:t>i</a:t>
            </a:r>
            <a:r>
              <a:rPr lang="en-US" altLang="en-US" sz="2400" b="1" dirty="0">
                <a:solidFill>
                  <a:schemeClr val="accent3">
                    <a:lumMod val="75000"/>
                  </a:schemeClr>
                </a:solidFill>
                <a:cs typeface="Times New Roman" panose="02020603050405020304" pitchFamily="18" charset="0"/>
              </a:rPr>
              <a:t>] = false; </a:t>
            </a:r>
          </a:p>
          <a:p>
            <a:pPr>
              <a:buFont typeface="Monotype Sorts" pitchFamily="-84" charset="2"/>
              <a:buNone/>
            </a:pPr>
            <a:endParaRPr lang="en-US" altLang="en-US" sz="2400" b="1" dirty="0">
              <a:solidFill>
                <a:schemeClr val="accent3">
                  <a:lumMod val="75000"/>
                </a:schemeClr>
              </a:solidFill>
              <a:cs typeface="Times New Roman" panose="02020603050405020304" pitchFamily="18" charset="0"/>
            </a:endParaRPr>
          </a:p>
          <a:p>
            <a:pPr>
              <a:buFont typeface="Monotype Sorts" pitchFamily="-84" charset="2"/>
              <a:buNone/>
            </a:pPr>
            <a:r>
              <a:rPr lang="en-US" altLang="en-US" sz="2400" b="1" dirty="0">
                <a:solidFill>
                  <a:srgbClr val="000000"/>
                </a:solidFill>
                <a:cs typeface="Times New Roman" panose="02020603050405020304" pitchFamily="18" charset="0"/>
              </a:rPr>
              <a:t>			</a:t>
            </a:r>
            <a:r>
              <a:rPr lang="en-US" altLang="en-US" sz="2400" b="1" dirty="0">
                <a:solidFill>
                  <a:srgbClr val="FF0000"/>
                </a:solidFill>
                <a:cs typeface="Times New Roman" panose="02020603050405020304" pitchFamily="18" charset="0"/>
              </a:rPr>
              <a:t>remainder section </a:t>
            </a:r>
          </a:p>
          <a:p>
            <a:pPr>
              <a:buFont typeface="Monotype Sorts" pitchFamily="-84" charset="2"/>
              <a:buNone/>
            </a:pPr>
            <a:r>
              <a:rPr lang="en-US" altLang="en-US" sz="2400" b="1" dirty="0">
                <a:solidFill>
                  <a:srgbClr val="000000"/>
                </a:solidFill>
                <a:cs typeface="Times New Roman" panose="02020603050405020304" pitchFamily="18" charset="0"/>
              </a:rPr>
              <a:t>	 } while (true);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331D14F-1537-4F5C-0F7E-1F30FB49D006}"/>
              </a:ext>
            </a:extLst>
          </p:cNvPr>
          <p:cNvSpPr>
            <a:spLocks noGrp="1" noChangeArrowheads="1"/>
          </p:cNvSpPr>
          <p:nvPr>
            <p:ph type="title"/>
          </p:nvPr>
        </p:nvSpPr>
        <p:spPr>
          <a:xfrm>
            <a:off x="3487738" y="257493"/>
            <a:ext cx="7586662" cy="576262"/>
          </a:xfrm>
        </p:spPr>
        <p:txBody>
          <a:bodyPr>
            <a:normAutofit/>
          </a:bodyPr>
          <a:lstStyle/>
          <a:p>
            <a:pPr eaLnBrk="1" hangingPunct="1"/>
            <a:r>
              <a:rPr lang="en-US" altLang="en-US" sz="2800" dirty="0">
                <a:solidFill>
                  <a:srgbClr val="FF0000"/>
                </a:solidFill>
                <a:cs typeface="Times New Roman" panose="02020603050405020304" pitchFamily="18" charset="0"/>
              </a:rPr>
              <a:t>Peterson</a:t>
            </a:r>
            <a:r>
              <a:rPr lang="ja-JP" altLang="en-US" sz="2800" dirty="0">
                <a:solidFill>
                  <a:srgbClr val="FF0000"/>
                </a:solidFill>
                <a:cs typeface="Times New Roman" panose="02020603050405020304" pitchFamily="18" charset="0"/>
              </a:rPr>
              <a:t>’</a:t>
            </a:r>
            <a:r>
              <a:rPr lang="en-US" altLang="ja-JP" sz="2800" dirty="0">
                <a:solidFill>
                  <a:srgbClr val="FF0000"/>
                </a:solidFill>
                <a:cs typeface="Times New Roman" panose="02020603050405020304" pitchFamily="18" charset="0"/>
              </a:rPr>
              <a:t>s Solution (Cont.)</a:t>
            </a:r>
            <a:endParaRPr lang="en-US" altLang="en-US" sz="2800" dirty="0">
              <a:solidFill>
                <a:srgbClr val="FF0000"/>
              </a:solidFill>
              <a:cs typeface="Times New Roman" panose="02020603050405020304" pitchFamily="18" charset="0"/>
            </a:endParaRPr>
          </a:p>
        </p:txBody>
      </p:sp>
      <p:sp>
        <p:nvSpPr>
          <p:cNvPr id="31747" name="Rectangle 3">
            <a:extLst>
              <a:ext uri="{FF2B5EF4-FFF2-40B4-BE49-F238E27FC236}">
                <a16:creationId xmlns:a16="http://schemas.microsoft.com/office/drawing/2014/main" id="{3F84ECF7-6242-0FD0-7FDB-C51E53472E8F}"/>
              </a:ext>
            </a:extLst>
          </p:cNvPr>
          <p:cNvSpPr>
            <a:spLocks noGrp="1" noChangeArrowheads="1"/>
          </p:cNvSpPr>
          <p:nvPr>
            <p:ph idx="1"/>
          </p:nvPr>
        </p:nvSpPr>
        <p:spPr>
          <a:xfrm>
            <a:off x="1524000" y="1233489"/>
            <a:ext cx="9997439" cy="4422775"/>
          </a:xfrm>
        </p:spPr>
        <p:txBody>
          <a:bodyPr/>
          <a:lstStyle/>
          <a:p>
            <a:r>
              <a:rPr lang="en-US" altLang="en-US" sz="2800" dirty="0">
                <a:solidFill>
                  <a:srgbClr val="000000"/>
                </a:solidFill>
                <a:cs typeface="Times New Roman" panose="02020603050405020304" pitchFamily="18" charset="0"/>
              </a:rPr>
              <a:t>Provable that the three  CS requirements are met:</a:t>
            </a:r>
          </a:p>
          <a:p>
            <a:pPr>
              <a:buFont typeface="Monotype Sorts" pitchFamily="-84" charset="2"/>
              <a:buNone/>
            </a:pPr>
            <a:r>
              <a:rPr lang="en-US" altLang="en-US" sz="2800" dirty="0">
                <a:solidFill>
                  <a:srgbClr val="000000"/>
                </a:solidFill>
                <a:cs typeface="Times New Roman" panose="02020603050405020304" pitchFamily="18" charset="0"/>
              </a:rPr>
              <a:t>        1.   Mutual exclusion is preserved</a:t>
            </a:r>
          </a:p>
          <a:p>
            <a:pPr>
              <a:buFont typeface="Monotype Sorts" pitchFamily="-84" charset="2"/>
              <a:buNone/>
            </a:pPr>
            <a:r>
              <a:rPr lang="en-US" altLang="en-US" sz="2800" dirty="0">
                <a:solidFill>
                  <a:srgbClr val="000000"/>
                </a:solidFill>
                <a:cs typeface="Times New Roman" panose="02020603050405020304" pitchFamily="18" charset="0"/>
              </a:rPr>
              <a:t>                </a:t>
            </a:r>
            <a:r>
              <a:rPr lang="en-US" altLang="en-US" sz="2800" b="1" dirty="0">
                <a:solidFill>
                  <a:srgbClr val="000000"/>
                </a:solidFill>
                <a:cs typeface="Times New Roman" panose="02020603050405020304" pitchFamily="18" charset="0"/>
              </a:rPr>
              <a:t>P</a:t>
            </a:r>
            <a:r>
              <a:rPr lang="en-US" altLang="en-US" sz="2800" b="1" baseline="-25000" dirty="0">
                <a:solidFill>
                  <a:srgbClr val="000000"/>
                </a:solidFill>
                <a:cs typeface="Times New Roman" panose="02020603050405020304" pitchFamily="18" charset="0"/>
              </a:rPr>
              <a:t>i</a:t>
            </a:r>
            <a:r>
              <a:rPr lang="en-US" altLang="en-US" sz="2800" b="1" dirty="0">
                <a:solidFill>
                  <a:srgbClr val="000000"/>
                </a:solidFill>
                <a:cs typeface="Times New Roman" panose="02020603050405020304" pitchFamily="18" charset="0"/>
              </a:rPr>
              <a:t> </a:t>
            </a:r>
            <a:r>
              <a:rPr lang="en-US" altLang="en-US" sz="2800" dirty="0">
                <a:solidFill>
                  <a:srgbClr val="000000"/>
                </a:solidFill>
                <a:cs typeface="Times New Roman" panose="02020603050405020304" pitchFamily="18" charset="0"/>
              </a:rPr>
              <a:t>enters CS only if:</a:t>
            </a:r>
          </a:p>
          <a:p>
            <a:pPr>
              <a:buFont typeface="Monotype Sorts" pitchFamily="-84" charset="2"/>
              <a:buNone/>
            </a:pPr>
            <a:r>
              <a:rPr lang="en-US" altLang="en-US" sz="2800" dirty="0">
                <a:solidFill>
                  <a:srgbClr val="000000"/>
                </a:solidFill>
                <a:cs typeface="Times New Roman" panose="02020603050405020304" pitchFamily="18" charset="0"/>
              </a:rPr>
              <a:t>                      either </a:t>
            </a:r>
            <a:r>
              <a:rPr lang="en-US" altLang="en-US" sz="2800" b="1" dirty="0">
                <a:solidFill>
                  <a:srgbClr val="000000"/>
                </a:solidFill>
                <a:cs typeface="Times New Roman" panose="02020603050405020304" pitchFamily="18" charset="0"/>
              </a:rPr>
              <a:t>flag[j] = false </a:t>
            </a:r>
            <a:r>
              <a:rPr lang="en-US" altLang="en-US" sz="2800" dirty="0">
                <a:solidFill>
                  <a:srgbClr val="000000"/>
                </a:solidFill>
                <a:cs typeface="Times New Roman" panose="02020603050405020304" pitchFamily="18" charset="0"/>
              </a:rPr>
              <a:t>or</a:t>
            </a:r>
            <a:r>
              <a:rPr lang="en-US" altLang="en-US" sz="2800" b="1" dirty="0">
                <a:solidFill>
                  <a:srgbClr val="000000"/>
                </a:solidFill>
                <a:cs typeface="Times New Roman" panose="02020603050405020304" pitchFamily="18" charset="0"/>
              </a:rPr>
              <a:t> turn = </a:t>
            </a:r>
            <a:r>
              <a:rPr lang="en-US" altLang="en-US" sz="2800" b="1" dirty="0" err="1">
                <a:solidFill>
                  <a:srgbClr val="000000"/>
                </a:solidFill>
                <a:cs typeface="Times New Roman" panose="02020603050405020304" pitchFamily="18" charset="0"/>
              </a:rPr>
              <a:t>i</a:t>
            </a:r>
            <a:endParaRPr lang="en-US" altLang="en-US" sz="2800" dirty="0">
              <a:solidFill>
                <a:srgbClr val="000000"/>
              </a:solidFill>
              <a:cs typeface="Times New Roman" panose="02020603050405020304" pitchFamily="18" charset="0"/>
            </a:endParaRPr>
          </a:p>
          <a:p>
            <a:pPr>
              <a:buFont typeface="Monotype Sorts" pitchFamily="-84" charset="2"/>
              <a:buNone/>
            </a:pPr>
            <a:r>
              <a:rPr lang="en-US" altLang="en-US" sz="2800" dirty="0">
                <a:solidFill>
                  <a:srgbClr val="000000"/>
                </a:solidFill>
                <a:cs typeface="Times New Roman" panose="02020603050405020304" pitchFamily="18" charset="0"/>
              </a:rPr>
              <a:t>        2.   Progress requirement is satisfied</a:t>
            </a:r>
          </a:p>
          <a:p>
            <a:pPr>
              <a:buFont typeface="Monotype Sorts" pitchFamily="-84" charset="2"/>
              <a:buNone/>
            </a:pPr>
            <a:r>
              <a:rPr lang="en-US" altLang="en-US" sz="2800" dirty="0">
                <a:solidFill>
                  <a:srgbClr val="000000"/>
                </a:solidFill>
                <a:cs typeface="Times New Roman" panose="02020603050405020304" pitchFamily="18" charset="0"/>
              </a:rPr>
              <a:t>        3.   Bounded-waiting requirement is met</a:t>
            </a:r>
          </a:p>
          <a:p>
            <a:pPr>
              <a:lnSpc>
                <a:spcPct val="90000"/>
              </a:lnSpc>
            </a:pP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29</a:t>
            </a:fld>
            <a:endParaRPr lang="en-IN"/>
          </a:p>
        </p:txBody>
      </p:sp>
      <p:sp>
        <p:nvSpPr>
          <p:cNvPr id="5" name="Rounded Rectangle 4">
            <a:extLst>
              <a:ext uri="{FF2B5EF4-FFF2-40B4-BE49-F238E27FC236}">
                <a16:creationId xmlns:a16="http://schemas.microsoft.com/office/drawing/2014/main" id="{E792BE84-3448-2348-B352-CD5BC083E5FD}"/>
              </a:ext>
            </a:extLst>
          </p:cNvPr>
          <p:cNvSpPr/>
          <p:nvPr/>
        </p:nvSpPr>
        <p:spPr>
          <a:xfrm>
            <a:off x="1329688" y="906488"/>
            <a:ext cx="9963152" cy="4390878"/>
          </a:xfrm>
          <a:prstGeom prst="roundRect">
            <a:avLst/>
          </a:prstGeom>
          <a:solidFill>
            <a:srgbClr val="CD8D0D"/>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6600" b="1" dirty="0">
                <a:solidFill>
                  <a:schemeClr val="tx1"/>
                </a:solidFill>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solidFill>
                <a:schemeClr val="tx1"/>
              </a:solidFill>
              <a:latin typeface="Poppins" pitchFamily="2" charset="77"/>
              <a:cs typeface="Poppins" pitchFamily="2" charset="77"/>
            </a:endParaRPr>
          </a:p>
          <a:p>
            <a:pPr algn="ctr"/>
            <a:r>
              <a:rPr lang="en-US" sz="3600" b="1" dirty="0">
                <a:solidFill>
                  <a:schemeClr val="tx1"/>
                </a:solidFill>
                <a:latin typeface="Poppins" pitchFamily="2" charset="77"/>
                <a:cs typeface="Poppins" pitchFamily="2" charset="77"/>
              </a:rPr>
              <a:t>Team – Operating System </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103054" y="2560321"/>
            <a:ext cx="3235570" cy="1083212"/>
          </a:xfrm>
          <a:prstGeom prst="rect">
            <a:avLst/>
          </a:prstGeom>
          <a:noFill/>
        </p:spPr>
      </p:pic>
    </p:spTree>
    <p:extLst>
      <p:ext uri="{BB962C8B-B14F-4D97-AF65-F5344CB8AC3E}">
        <p14:creationId xmlns:p14="http://schemas.microsoft.com/office/powerpoint/2010/main" val="373584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8699" y="154279"/>
            <a:ext cx="9603275" cy="1049235"/>
          </a:xfrm>
        </p:spPr>
        <p:txBody>
          <a:bodyPr>
            <a:normAutofit/>
          </a:bodyPr>
          <a:lstStyle/>
          <a:p>
            <a:r>
              <a:rPr lang="en-IN" sz="2800" b="1" dirty="0">
                <a:solidFill>
                  <a:srgbClr val="FF0000"/>
                </a:solidFill>
              </a:rPr>
              <a:t>Concurrency in OS</a:t>
            </a:r>
            <a:br>
              <a:rPr lang="en-IN" sz="2800" dirty="0"/>
            </a:br>
            <a:endParaRPr lang="en-IN" sz="2800" dirty="0"/>
          </a:p>
        </p:txBody>
      </p:sp>
      <p:sp>
        <p:nvSpPr>
          <p:cNvPr id="3" name="Content Placeholder 2"/>
          <p:cNvSpPr>
            <a:spLocks noGrp="1"/>
          </p:cNvSpPr>
          <p:nvPr>
            <p:ph idx="1"/>
          </p:nvPr>
        </p:nvSpPr>
        <p:spPr>
          <a:xfrm>
            <a:off x="1085819" y="1262270"/>
            <a:ext cx="10415301" cy="4333460"/>
          </a:xfrm>
        </p:spPr>
        <p:txBody>
          <a:bodyPr>
            <a:noAutofit/>
          </a:bodyPr>
          <a:lstStyle/>
          <a:p>
            <a:pPr algn="just"/>
            <a:r>
              <a:rPr lang="en-US" sz="2200" dirty="0"/>
              <a:t>Concurrency in operating systems refers to the ability of an operating system to handle multiple tasks or processes simultaneously. </a:t>
            </a:r>
          </a:p>
          <a:p>
            <a:pPr algn="just"/>
            <a:r>
              <a:rPr lang="en-US" sz="2200" dirty="0"/>
              <a:t>With the increasing demand for high-performance computing, concurrency has become a critical aspect of modern computing systems.</a:t>
            </a:r>
          </a:p>
          <a:p>
            <a:pPr algn="just"/>
            <a:r>
              <a:rPr lang="en-US" sz="2200" dirty="0"/>
              <a:t>Concurrency is essential in modern operating systems due to the increasing demand for multitasking, real-time processing, and parallel computing.</a:t>
            </a:r>
          </a:p>
          <a:p>
            <a:pPr algn="just"/>
            <a:r>
              <a:rPr lang="en-US" sz="2200" dirty="0"/>
              <a:t>Operating systems that support concurrency can execute multiple tasks simultaneously, leading to better resource utilization, improved responsiveness, and enhanced user experience. </a:t>
            </a:r>
            <a:endParaRPr lang="en-IN" sz="2200" dirty="0"/>
          </a:p>
        </p:txBody>
      </p:sp>
      <p:sp>
        <p:nvSpPr>
          <p:cNvPr id="4" name="Slide Number Placeholder 3"/>
          <p:cNvSpPr>
            <a:spLocks noGrp="1"/>
          </p:cNvSpPr>
          <p:nvPr>
            <p:ph type="sldNum" sz="quarter" idx="12"/>
          </p:nvPr>
        </p:nvSpPr>
        <p:spPr/>
        <p:txBody>
          <a:bodyPr/>
          <a:lstStyle/>
          <a:p>
            <a:fld id="{CBABCCC1-BF11-4F37-963E-1BCD5B23FD72}" type="slidenum">
              <a:rPr lang="en-IN" smtClean="0"/>
              <a:t>3</a:t>
            </a:fld>
            <a:endParaRPr lang="en-IN"/>
          </a:p>
        </p:txBody>
      </p:sp>
    </p:spTree>
    <p:extLst>
      <p:ext uri="{BB962C8B-B14F-4D97-AF65-F5344CB8AC3E}">
        <p14:creationId xmlns:p14="http://schemas.microsoft.com/office/powerpoint/2010/main" val="1312961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6859" y="246865"/>
            <a:ext cx="9603275" cy="1049235"/>
          </a:xfrm>
        </p:spPr>
        <p:txBody>
          <a:bodyPr>
            <a:normAutofit/>
          </a:bodyPr>
          <a:lstStyle/>
          <a:p>
            <a:r>
              <a:rPr lang="en-IN" sz="2800" b="1" dirty="0">
                <a:solidFill>
                  <a:srgbClr val="FF0000"/>
                </a:solidFill>
              </a:rPr>
              <a:t>Principles of Concurrency</a:t>
            </a:r>
            <a:br>
              <a:rPr lang="en-IN" sz="2800" dirty="0">
                <a:solidFill>
                  <a:srgbClr val="FF0000"/>
                </a:solidFill>
              </a:rPr>
            </a:br>
            <a:endParaRPr lang="en-IN" sz="2800" dirty="0">
              <a:solidFill>
                <a:srgbClr val="FF0000"/>
              </a:solidFill>
            </a:endParaRPr>
          </a:p>
        </p:txBody>
      </p:sp>
      <p:sp>
        <p:nvSpPr>
          <p:cNvPr id="3" name="Content Placeholder 2"/>
          <p:cNvSpPr>
            <a:spLocks noGrp="1"/>
          </p:cNvSpPr>
          <p:nvPr>
            <p:ph idx="1"/>
          </p:nvPr>
        </p:nvSpPr>
        <p:spPr>
          <a:xfrm>
            <a:off x="1116299" y="1296100"/>
            <a:ext cx="10974101" cy="4718619"/>
          </a:xfrm>
        </p:spPr>
        <p:txBody>
          <a:bodyPr>
            <a:noAutofit/>
          </a:bodyPr>
          <a:lstStyle/>
          <a:p>
            <a:pPr marL="0" indent="0" algn="just">
              <a:buNone/>
            </a:pPr>
            <a:r>
              <a:rPr lang="en-US" sz="2400" dirty="0">
                <a:cs typeface="Times New Roman" panose="02020603050405020304" pitchFamily="18" charset="0"/>
              </a:rPr>
              <a:t>The principles of concurrency in operating systems are designed to ensure that multiple processes or threads can execute efficiently and effectively</a:t>
            </a:r>
          </a:p>
          <a:p>
            <a:pPr marL="0" indent="0" algn="just">
              <a:buNone/>
            </a:pPr>
            <a:r>
              <a:rPr lang="en-US" b="1" dirty="0">
                <a:cs typeface="Times New Roman" panose="02020603050405020304" pitchFamily="18" charset="0"/>
              </a:rPr>
              <a:t>INTERLEAVING </a:t>
            </a:r>
          </a:p>
          <a:p>
            <a:pPr algn="just"/>
            <a:r>
              <a:rPr lang="en-US" sz="2400" dirty="0">
                <a:cs typeface="Times New Roman" panose="02020603050405020304" pitchFamily="18" charset="0"/>
              </a:rPr>
              <a:t>Interleaving refers to the interleaved execution of multiple processes or threads. </a:t>
            </a:r>
          </a:p>
          <a:p>
            <a:pPr marL="0" indent="0" algn="just">
              <a:buNone/>
            </a:pPr>
            <a:r>
              <a:rPr lang="en-US" b="1" dirty="0">
                <a:cs typeface="Times New Roman" panose="02020603050405020304" pitchFamily="18" charset="0"/>
              </a:rPr>
              <a:t>SYNCHRONIZATION</a:t>
            </a:r>
            <a:r>
              <a:rPr lang="en-US" sz="2400" dirty="0">
                <a:cs typeface="Times New Roman" panose="02020603050405020304" pitchFamily="18" charset="0"/>
              </a:rPr>
              <a:t> </a:t>
            </a:r>
          </a:p>
          <a:p>
            <a:pPr algn="just"/>
            <a:r>
              <a:rPr lang="en-US" sz="2400" dirty="0">
                <a:cs typeface="Times New Roman" panose="02020603050405020304" pitchFamily="18" charset="0"/>
              </a:rPr>
              <a:t>Synchronization refers to the coordination of multiple processes or threads to ensure they do not interfere.</a:t>
            </a:r>
            <a:endParaRPr lang="en-IN" sz="240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4</a:t>
            </a:fld>
            <a:endParaRPr lang="en-IN"/>
          </a:p>
        </p:txBody>
      </p:sp>
    </p:spTree>
    <p:extLst>
      <p:ext uri="{BB962C8B-B14F-4D97-AF65-F5344CB8AC3E}">
        <p14:creationId xmlns:p14="http://schemas.microsoft.com/office/powerpoint/2010/main" val="200143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979" y="185367"/>
            <a:ext cx="9603275" cy="1049235"/>
          </a:xfrm>
        </p:spPr>
        <p:txBody>
          <a:bodyPr>
            <a:normAutofit/>
          </a:bodyPr>
          <a:lstStyle/>
          <a:p>
            <a:r>
              <a:rPr lang="en-IN" sz="2800" b="1" dirty="0">
                <a:solidFill>
                  <a:srgbClr val="FF0000"/>
                </a:solidFill>
                <a:cs typeface="Times New Roman" panose="02020603050405020304" pitchFamily="18" charset="0"/>
              </a:rPr>
              <a:t>Principles</a:t>
            </a:r>
            <a:r>
              <a:rPr lang="en-IN" sz="2800" b="1" dirty="0">
                <a:solidFill>
                  <a:srgbClr val="FF0000"/>
                </a:solidFill>
                <a:latin typeface="Times New Roman" panose="02020603050405020304" pitchFamily="18" charset="0"/>
                <a:cs typeface="Times New Roman" panose="02020603050405020304" pitchFamily="18" charset="0"/>
              </a:rPr>
              <a:t> of Concurrency</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1520" y="944881"/>
            <a:ext cx="10911839" cy="5111362"/>
          </a:xfrm>
        </p:spPr>
        <p:txBody>
          <a:bodyPr>
            <a:normAutofit/>
          </a:bodyPr>
          <a:lstStyle/>
          <a:p>
            <a:pPr marL="0" indent="0" algn="just">
              <a:buNone/>
            </a:pPr>
            <a:r>
              <a:rPr lang="en-US" b="1" dirty="0">
                <a:cs typeface="Times New Roman" panose="02020603050405020304" pitchFamily="18" charset="0"/>
              </a:rPr>
              <a:t>MUTUAL EXCLUSION</a:t>
            </a:r>
            <a:r>
              <a:rPr lang="en-US" dirty="0">
                <a:cs typeface="Times New Roman" panose="02020603050405020304" pitchFamily="18" charset="0"/>
              </a:rPr>
              <a:t>  </a:t>
            </a:r>
          </a:p>
          <a:p>
            <a:pPr algn="just"/>
            <a:r>
              <a:rPr lang="en-US" dirty="0">
                <a:cs typeface="Times New Roman" panose="02020603050405020304" pitchFamily="18" charset="0"/>
              </a:rPr>
              <a:t>Mutual exclusion refers to ensuring that only one process or thread can access a shared resource at a time. </a:t>
            </a:r>
          </a:p>
          <a:p>
            <a:pPr marL="0" indent="0" algn="just">
              <a:buNone/>
            </a:pPr>
            <a:r>
              <a:rPr lang="en-US" b="1" dirty="0">
                <a:cs typeface="Times New Roman" panose="02020603050405020304" pitchFamily="18" charset="0"/>
              </a:rPr>
              <a:t>DEADLOCK AVOIDANCE</a:t>
            </a:r>
            <a:r>
              <a:rPr lang="en-US" dirty="0">
                <a:cs typeface="Times New Roman" panose="02020603050405020304" pitchFamily="18" charset="0"/>
              </a:rPr>
              <a:t> </a:t>
            </a:r>
          </a:p>
          <a:p>
            <a:pPr algn="just"/>
            <a:r>
              <a:rPr lang="en-US" dirty="0">
                <a:cs typeface="Times New Roman" panose="02020603050405020304" pitchFamily="18" charset="0"/>
              </a:rPr>
              <a:t>Deadlock is a situation in which two or more processes or threads are waiting for each other to release a resource, resulting in a deadlock.</a:t>
            </a:r>
          </a:p>
          <a:p>
            <a:pPr marL="0" indent="0" algn="just">
              <a:buNone/>
            </a:pPr>
            <a:r>
              <a:rPr lang="en-US" b="1" dirty="0">
                <a:cs typeface="Times New Roman" panose="02020603050405020304" pitchFamily="18" charset="0"/>
              </a:rPr>
              <a:t>PROCESS OR THREAD COORDINATION</a:t>
            </a:r>
            <a:r>
              <a:rPr lang="en-US" dirty="0">
                <a:cs typeface="Times New Roman" panose="02020603050405020304" pitchFamily="18" charset="0"/>
              </a:rPr>
              <a:t> </a:t>
            </a:r>
          </a:p>
          <a:p>
            <a:pPr algn="just"/>
            <a:r>
              <a:rPr lang="en-US" dirty="0">
                <a:cs typeface="Times New Roman" panose="02020603050405020304" pitchFamily="18" charset="0"/>
              </a:rPr>
              <a:t>Processes or threads may need to coordinate their activities to achieve a common goal. </a:t>
            </a:r>
          </a:p>
          <a:p>
            <a:pPr marL="0" indent="0" algn="just">
              <a:buNone/>
            </a:pPr>
            <a:r>
              <a:rPr lang="en-US" sz="2000" b="1" dirty="0">
                <a:cs typeface="Times New Roman" panose="02020603050405020304" pitchFamily="18" charset="0"/>
              </a:rPr>
              <a:t>RESOURCE ALLOCATION</a:t>
            </a:r>
            <a:r>
              <a:rPr lang="en-US" sz="2000" dirty="0">
                <a:cs typeface="Times New Roman" panose="02020603050405020304" pitchFamily="18" charset="0"/>
              </a:rPr>
              <a:t> </a:t>
            </a:r>
          </a:p>
          <a:p>
            <a:pPr algn="just"/>
            <a:r>
              <a:rPr lang="en-US" sz="2000" dirty="0">
                <a:cs typeface="Times New Roman" panose="02020603050405020304" pitchFamily="18" charset="0"/>
              </a:rPr>
              <a:t>Operating systems must allocate resources such as memory, CPU time, and I/O devices to multiple processes or threads fairly and efficiently. </a:t>
            </a:r>
            <a:endParaRPr lang="en-IN" sz="2000" dirty="0">
              <a:cs typeface="Times New Roman" panose="02020603050405020304" pitchFamily="18" charset="0"/>
            </a:endParaRPr>
          </a:p>
          <a:p>
            <a:pPr algn="just"/>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5</a:t>
            </a:fld>
            <a:endParaRPr lang="en-IN"/>
          </a:p>
        </p:txBody>
      </p:sp>
    </p:spTree>
    <p:extLst>
      <p:ext uri="{BB962C8B-B14F-4D97-AF65-F5344CB8AC3E}">
        <p14:creationId xmlns:p14="http://schemas.microsoft.com/office/powerpoint/2010/main" val="175076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5659" y="170181"/>
            <a:ext cx="9603275" cy="1049235"/>
          </a:xfrm>
        </p:spPr>
        <p:txBody>
          <a:bodyPr>
            <a:normAutofit/>
          </a:bodyPr>
          <a:lstStyle/>
          <a:p>
            <a:r>
              <a:rPr lang="en-IN" sz="2700" b="1" dirty="0">
                <a:solidFill>
                  <a:srgbClr val="FF0000"/>
                </a:solidFill>
                <a:latin typeface="+mn-lt"/>
                <a:cs typeface="Times New Roman" panose="02020603050405020304" pitchFamily="18" charset="0"/>
              </a:rPr>
              <a:t>Concurrency Mechanisms</a:t>
            </a:r>
            <a:br>
              <a:rPr lang="en-IN" dirty="0">
                <a:latin typeface="+mn-lt"/>
              </a:rPr>
            </a:br>
            <a:endParaRPr lang="en-IN" dirty="0">
              <a:latin typeface="+mn-lt"/>
            </a:endParaRPr>
          </a:p>
        </p:txBody>
      </p:sp>
      <p:sp>
        <p:nvSpPr>
          <p:cNvPr id="3" name="Content Placeholder 2"/>
          <p:cNvSpPr>
            <a:spLocks noGrp="1"/>
          </p:cNvSpPr>
          <p:nvPr>
            <p:ph idx="1"/>
          </p:nvPr>
        </p:nvSpPr>
        <p:spPr>
          <a:xfrm>
            <a:off x="979549" y="922610"/>
            <a:ext cx="11043920" cy="5012780"/>
          </a:xfrm>
        </p:spPr>
        <p:txBody>
          <a:bodyPr>
            <a:noAutofit/>
          </a:bodyPr>
          <a:lstStyle/>
          <a:p>
            <a:pPr marL="0" indent="0" algn="just">
              <a:buNone/>
            </a:pPr>
            <a:r>
              <a:rPr lang="en-US" dirty="0">
                <a:cs typeface="Times New Roman" panose="02020603050405020304" pitchFamily="18" charset="0"/>
              </a:rPr>
              <a:t>These concurrency mechanisms are essential for managing concurrency in operating systems and are used to ensure safe and efficient access to system resources.</a:t>
            </a:r>
          </a:p>
          <a:p>
            <a:pPr marL="0" indent="0" algn="just">
              <a:buNone/>
            </a:pPr>
            <a:r>
              <a:rPr lang="en-US" b="1" dirty="0">
                <a:cs typeface="Times New Roman" panose="02020603050405020304" pitchFamily="18" charset="0"/>
              </a:rPr>
              <a:t>Process vs Threads: </a:t>
            </a:r>
            <a:r>
              <a:rPr lang="en-US" dirty="0">
                <a:cs typeface="Times New Roman" panose="02020603050405020304" pitchFamily="18" charset="0"/>
              </a:rPr>
              <a:t>An operating system can support concurrency using processes or threads. </a:t>
            </a:r>
          </a:p>
          <a:p>
            <a:pPr marL="0" indent="0" algn="just">
              <a:buNone/>
            </a:pPr>
            <a:r>
              <a:rPr lang="en-US" b="1" dirty="0">
                <a:cs typeface="Times New Roman" panose="02020603050405020304" pitchFamily="18" charset="0"/>
              </a:rPr>
              <a:t>Synchronization Primitives: </a:t>
            </a:r>
            <a:r>
              <a:rPr lang="en-US" dirty="0">
                <a:cs typeface="Times New Roman" panose="02020603050405020304" pitchFamily="18" charset="0"/>
              </a:rPr>
              <a:t>Operating systems provide synchronization primitives to coordinate access to shared resources between multiple processes or threads. </a:t>
            </a:r>
          </a:p>
          <a:p>
            <a:pPr marL="0" indent="0" algn="just">
              <a:buNone/>
            </a:pPr>
            <a:r>
              <a:rPr lang="en-US" b="1" dirty="0">
                <a:cs typeface="Times New Roman" panose="02020603050405020304" pitchFamily="18" charset="0"/>
              </a:rPr>
              <a:t>Scheduling Algorithms: </a:t>
            </a:r>
            <a:r>
              <a:rPr lang="en-US" dirty="0">
                <a:cs typeface="Times New Roman" panose="02020603050405020304" pitchFamily="18" charset="0"/>
              </a:rPr>
              <a:t>Operating systems use scheduling algorithms to determine which process or thread should execute next. </a:t>
            </a:r>
          </a:p>
          <a:p>
            <a:pPr marL="0" indent="0" algn="just">
              <a:buNone/>
            </a:pPr>
            <a:r>
              <a:rPr lang="en-US" b="1" dirty="0">
                <a:cs typeface="Times New Roman" panose="02020603050405020304" pitchFamily="18" charset="0"/>
              </a:rPr>
              <a:t>Message Passing: </a:t>
            </a:r>
            <a:r>
              <a:rPr lang="en-US" dirty="0">
                <a:cs typeface="Times New Roman" panose="02020603050405020304" pitchFamily="18" charset="0"/>
              </a:rPr>
              <a:t>Message passing is a mechanism used to communicate between processes or threads.</a:t>
            </a:r>
          </a:p>
          <a:p>
            <a:pPr marL="0" indent="0" algn="just">
              <a:buNone/>
            </a:pPr>
            <a:r>
              <a:rPr lang="en-US" b="1" dirty="0">
                <a:cs typeface="Times New Roman" panose="02020603050405020304" pitchFamily="18" charset="0"/>
              </a:rPr>
              <a:t>Memory Management: </a:t>
            </a:r>
            <a:r>
              <a:rPr lang="en-US" dirty="0">
                <a:cs typeface="Times New Roman" panose="02020603050405020304" pitchFamily="18" charset="0"/>
              </a:rPr>
              <a:t>Operating systems provide memory management mechanisms to allocate and manage memory resources. </a:t>
            </a:r>
          </a:p>
          <a:p>
            <a:pPr marL="0" indent="0" algn="just">
              <a:buNone/>
            </a:pPr>
            <a:r>
              <a:rPr lang="en-US" b="1" dirty="0">
                <a:cs typeface="Times New Roman" panose="02020603050405020304" pitchFamily="18" charset="0"/>
              </a:rPr>
              <a:t>Interrupt Handlings: </a:t>
            </a:r>
            <a:r>
              <a:rPr lang="en-US" dirty="0">
                <a:cs typeface="Times New Roman" panose="02020603050405020304" pitchFamily="18" charset="0"/>
              </a:rPr>
              <a:t>Interrupts are signals sent by hardware devices to the operating system, indicating that they require attention. </a:t>
            </a:r>
            <a:endParaRPr lang="en-IN" dirty="0">
              <a:cs typeface="Times New Roman" panose="02020603050405020304" pitchFamily="18" charset="0"/>
            </a:endParaRPr>
          </a:p>
          <a:p>
            <a:pPr marL="0" indent="0" algn="just">
              <a:buNone/>
            </a:pPr>
            <a:endParaRPr lang="en-IN"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6</a:t>
            </a:fld>
            <a:endParaRPr lang="en-IN"/>
          </a:p>
        </p:txBody>
      </p:sp>
    </p:spTree>
    <p:extLst>
      <p:ext uri="{BB962C8B-B14F-4D97-AF65-F5344CB8AC3E}">
        <p14:creationId xmlns:p14="http://schemas.microsoft.com/office/powerpoint/2010/main" val="356617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5659" y="296519"/>
            <a:ext cx="9603275" cy="1049235"/>
          </a:xfrm>
        </p:spPr>
        <p:txBody>
          <a:bodyPr>
            <a:normAutofit/>
          </a:bodyPr>
          <a:lstStyle/>
          <a:p>
            <a:r>
              <a:rPr lang="en-US" sz="2800" b="1" dirty="0">
                <a:solidFill>
                  <a:srgbClr val="FF0000"/>
                </a:solidFill>
                <a:cs typeface="Times New Roman" panose="02020603050405020304" pitchFamily="18" charset="0"/>
              </a:rPr>
              <a:t>Advantages of concurrency</a:t>
            </a:r>
            <a:br>
              <a:rPr lang="en-US" sz="2800" dirty="0">
                <a:solidFill>
                  <a:srgbClr val="FF0000"/>
                </a:solidFill>
                <a:cs typeface="Times New Roman" panose="02020603050405020304" pitchFamily="18" charset="0"/>
              </a:rPr>
            </a:br>
            <a:endParaRPr lang="en-IN" sz="2800" dirty="0">
              <a:solidFill>
                <a:srgbClr val="FF0000"/>
              </a:solidFill>
              <a:cs typeface="Times New Roman" panose="02020603050405020304" pitchFamily="18" charset="0"/>
            </a:endParaRPr>
          </a:p>
        </p:txBody>
      </p:sp>
      <p:sp>
        <p:nvSpPr>
          <p:cNvPr id="3" name="Content Placeholder 2"/>
          <p:cNvSpPr>
            <a:spLocks noGrp="1"/>
          </p:cNvSpPr>
          <p:nvPr>
            <p:ph idx="1"/>
          </p:nvPr>
        </p:nvSpPr>
        <p:spPr>
          <a:xfrm>
            <a:off x="609600" y="944881"/>
            <a:ext cx="11582400" cy="4947919"/>
          </a:xfrm>
        </p:spPr>
        <p:txBody>
          <a:bodyPr>
            <a:noAutofit/>
          </a:bodyPr>
          <a:lstStyle/>
          <a:p>
            <a:pPr marL="0" indent="0" algn="just">
              <a:buNone/>
            </a:pPr>
            <a:r>
              <a:rPr lang="en-US" dirty="0">
                <a:cs typeface="Times New Roman" panose="02020603050405020304" pitchFamily="18" charset="0"/>
              </a:rPr>
              <a:t>Concurrency provides several advantages in operating systems, including</a:t>
            </a:r>
          </a:p>
          <a:p>
            <a:pPr marL="0" indent="0" algn="just">
              <a:buNone/>
            </a:pPr>
            <a:r>
              <a:rPr lang="en-US" b="1" dirty="0">
                <a:cs typeface="Times New Roman" panose="02020603050405020304" pitchFamily="18" charset="0"/>
              </a:rPr>
              <a:t>Improved Performance:</a:t>
            </a:r>
            <a:r>
              <a:rPr lang="en-US" dirty="0">
                <a:cs typeface="Times New Roman" panose="02020603050405020304" pitchFamily="18" charset="0"/>
              </a:rPr>
              <a:t> Concurrency allows multiple tasks to be executed simultaneously, improving the overall performance of the system. </a:t>
            </a:r>
          </a:p>
          <a:p>
            <a:pPr marL="0" indent="0" algn="just">
              <a:buNone/>
            </a:pPr>
            <a:r>
              <a:rPr lang="en-US" b="1" dirty="0">
                <a:cs typeface="Times New Roman" panose="02020603050405020304" pitchFamily="18" charset="0"/>
              </a:rPr>
              <a:t>Resource Utilization: </a:t>
            </a:r>
            <a:r>
              <a:rPr lang="en-US" dirty="0">
                <a:cs typeface="Times New Roman" panose="02020603050405020304" pitchFamily="18" charset="0"/>
              </a:rPr>
              <a:t>Concurrency allows better utilization of system resources, such as CPU, memory, and I/O devices. </a:t>
            </a:r>
          </a:p>
          <a:p>
            <a:pPr marL="0" indent="0" algn="just">
              <a:buNone/>
            </a:pPr>
            <a:r>
              <a:rPr lang="en-US" b="1" dirty="0">
                <a:cs typeface="Times New Roman" panose="02020603050405020304" pitchFamily="18" charset="0"/>
              </a:rPr>
              <a:t>Responsiveness: </a:t>
            </a:r>
            <a:r>
              <a:rPr lang="en-US" dirty="0">
                <a:cs typeface="Times New Roman" panose="02020603050405020304" pitchFamily="18" charset="0"/>
              </a:rPr>
              <a:t>Concurrency can improve system responsiveness by allowing multiple tasks to be executed concurrently. </a:t>
            </a:r>
          </a:p>
          <a:p>
            <a:pPr marL="0" indent="0" algn="just">
              <a:buNone/>
            </a:pPr>
            <a:r>
              <a:rPr lang="en-US" b="1" dirty="0">
                <a:cs typeface="Times New Roman" panose="02020603050405020304" pitchFamily="18" charset="0"/>
              </a:rPr>
              <a:t>Scalability: </a:t>
            </a:r>
            <a:r>
              <a:rPr lang="en-US" dirty="0">
                <a:cs typeface="Times New Roman" panose="02020603050405020304" pitchFamily="18" charset="0"/>
              </a:rPr>
              <a:t>Concurrency can improve the scalability of the system by allowing it to handle an increasing number of tasks and users without degrading performance.</a:t>
            </a:r>
          </a:p>
          <a:p>
            <a:pPr marL="0" indent="0" algn="just">
              <a:buNone/>
            </a:pPr>
            <a:r>
              <a:rPr lang="en-US" b="1" dirty="0">
                <a:cs typeface="Times New Roman" panose="02020603050405020304" pitchFamily="18" charset="0"/>
              </a:rPr>
              <a:t>Fault Tolerance: </a:t>
            </a:r>
            <a:r>
              <a:rPr lang="en-US" dirty="0">
                <a:cs typeface="Times New Roman" panose="02020603050405020304" pitchFamily="18" charset="0"/>
              </a:rPr>
              <a:t>Concurrency can improve the fault tolerance of the system by allowing tasks to be executed independently. If one task fails, it does not affect the execution of other tasks.</a:t>
            </a:r>
          </a:p>
          <a:p>
            <a:pPr algn="just"/>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7</a:t>
            </a:fld>
            <a:endParaRPr lang="en-IN"/>
          </a:p>
        </p:txBody>
      </p:sp>
    </p:spTree>
    <p:extLst>
      <p:ext uri="{BB962C8B-B14F-4D97-AF65-F5344CB8AC3E}">
        <p14:creationId xmlns:p14="http://schemas.microsoft.com/office/powerpoint/2010/main" val="2382694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1579" y="68082"/>
            <a:ext cx="9603275" cy="1049235"/>
          </a:xfrm>
        </p:spPr>
        <p:txBody>
          <a:bodyPr>
            <a:normAutofit/>
          </a:bodyPr>
          <a:lstStyle/>
          <a:p>
            <a:r>
              <a:rPr lang="en-IN" sz="2800" b="1" dirty="0">
                <a:solidFill>
                  <a:srgbClr val="FF0000"/>
                </a:solidFill>
                <a:cs typeface="Times New Roman" panose="02020603050405020304" pitchFamily="18" charset="0"/>
              </a:rPr>
              <a:t>Problems in Concurrency</a:t>
            </a:r>
            <a:br>
              <a:rPr lang="en-IN" sz="2800" dirty="0">
                <a:cs typeface="Times New Roman" panose="02020603050405020304" pitchFamily="18" charset="0"/>
              </a:rPr>
            </a:br>
            <a:endParaRPr lang="en-IN" sz="2800" dirty="0">
              <a:cs typeface="Times New Roman" panose="02020603050405020304" pitchFamily="18" charset="0"/>
            </a:endParaRPr>
          </a:p>
        </p:txBody>
      </p:sp>
      <p:sp>
        <p:nvSpPr>
          <p:cNvPr id="3" name="Content Placeholder 2"/>
          <p:cNvSpPr>
            <a:spLocks noGrp="1"/>
          </p:cNvSpPr>
          <p:nvPr>
            <p:ph idx="1"/>
          </p:nvPr>
        </p:nvSpPr>
        <p:spPr>
          <a:xfrm>
            <a:off x="701040" y="1233994"/>
            <a:ext cx="11013439" cy="4823791"/>
          </a:xfrm>
        </p:spPr>
        <p:txBody>
          <a:bodyPr>
            <a:normAutofit lnSpcReduction="10000"/>
          </a:bodyPr>
          <a:lstStyle/>
          <a:p>
            <a:pPr marL="0" indent="0">
              <a:buNone/>
            </a:pPr>
            <a:r>
              <a:rPr lang="en-US" dirty="0">
                <a:cs typeface="Times New Roman" panose="02020603050405020304" pitchFamily="18" charset="0"/>
              </a:rPr>
              <a:t>These problems can be difficult to debug and diagnose and often require careful design and implementation of concurrency mechanisms to avoid.</a:t>
            </a:r>
          </a:p>
          <a:p>
            <a:pPr fontAlgn="base"/>
            <a:r>
              <a:rPr lang="en-US" b="1" dirty="0">
                <a:cs typeface="Times New Roman" panose="02020603050405020304" pitchFamily="18" charset="0"/>
              </a:rPr>
              <a:t>Sharing global resources </a:t>
            </a:r>
            <a:br>
              <a:rPr lang="en-US" dirty="0">
                <a:cs typeface="Times New Roman" panose="02020603050405020304" pitchFamily="18" charset="0"/>
              </a:rPr>
            </a:br>
            <a:r>
              <a:rPr lang="en-US" dirty="0">
                <a:cs typeface="Times New Roman" panose="02020603050405020304" pitchFamily="18" charset="0"/>
              </a:rPr>
              <a:t>Sharing of global resources safely is difficult. If two processes both make use of a global variable and both perform read and write on that variable.</a:t>
            </a:r>
          </a:p>
          <a:p>
            <a:pPr fontAlgn="base"/>
            <a:r>
              <a:rPr lang="en-US" b="1" dirty="0">
                <a:cs typeface="Times New Roman" panose="02020603050405020304" pitchFamily="18" charset="0"/>
              </a:rPr>
              <a:t>Optimal allocation of resources </a:t>
            </a:r>
            <a:br>
              <a:rPr lang="en-US" dirty="0">
                <a:cs typeface="Times New Roman" panose="02020603050405020304" pitchFamily="18" charset="0"/>
              </a:rPr>
            </a:br>
            <a:r>
              <a:rPr lang="en-US" dirty="0">
                <a:cs typeface="Times New Roman" panose="02020603050405020304" pitchFamily="18" charset="0"/>
              </a:rPr>
              <a:t>It is difficult for the operating system to manage the allocation of resources optimally.</a:t>
            </a:r>
          </a:p>
          <a:p>
            <a:pPr fontAlgn="base"/>
            <a:r>
              <a:rPr lang="en-US" b="1" dirty="0">
                <a:cs typeface="Times New Roman" panose="02020603050405020304" pitchFamily="18" charset="0"/>
              </a:rPr>
              <a:t>Locating programming errors </a:t>
            </a:r>
            <a:br>
              <a:rPr lang="en-US" dirty="0">
                <a:cs typeface="Times New Roman" panose="02020603050405020304" pitchFamily="18" charset="0"/>
              </a:rPr>
            </a:br>
            <a:r>
              <a:rPr lang="en-US" dirty="0">
                <a:cs typeface="Times New Roman" panose="02020603050405020304" pitchFamily="18" charset="0"/>
              </a:rPr>
              <a:t>It is very difficult to locate a programming error because reports are usually not reproducible.</a:t>
            </a:r>
          </a:p>
          <a:p>
            <a:pPr fontAlgn="base"/>
            <a:r>
              <a:rPr lang="en-US" b="1" dirty="0">
                <a:cs typeface="Times New Roman" panose="02020603050405020304" pitchFamily="18" charset="0"/>
              </a:rPr>
              <a:t>Locking the channel </a:t>
            </a:r>
            <a:br>
              <a:rPr lang="en-US" dirty="0">
                <a:cs typeface="Times New Roman" panose="02020603050405020304" pitchFamily="18" charset="0"/>
              </a:rPr>
            </a:br>
            <a:r>
              <a:rPr lang="en-US" dirty="0">
                <a:cs typeface="Times New Roman" panose="02020603050405020304" pitchFamily="18" charset="0"/>
              </a:rPr>
              <a:t>It may be inefficient for the operating system to simply lock the channel and prevents its use by other processes.</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8</a:t>
            </a:fld>
            <a:endParaRPr lang="en-IN"/>
          </a:p>
        </p:txBody>
      </p:sp>
    </p:spTree>
    <p:extLst>
      <p:ext uri="{BB962C8B-B14F-4D97-AF65-F5344CB8AC3E}">
        <p14:creationId xmlns:p14="http://schemas.microsoft.com/office/powerpoint/2010/main" val="225604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FF6A-0CB5-9AA4-FBA8-E8B641DF7DAE}"/>
              </a:ext>
            </a:extLst>
          </p:cNvPr>
          <p:cNvSpPr>
            <a:spLocks noGrp="1"/>
          </p:cNvSpPr>
          <p:nvPr>
            <p:ph type="title"/>
          </p:nvPr>
        </p:nvSpPr>
        <p:spPr>
          <a:xfrm>
            <a:off x="2741899" y="277541"/>
            <a:ext cx="9603275" cy="1049235"/>
          </a:xfrm>
        </p:spPr>
        <p:txBody>
          <a:bodyPr>
            <a:normAutofit/>
          </a:bodyPr>
          <a:lstStyle/>
          <a:p>
            <a:r>
              <a:rPr lang="en-US" sz="2800" b="1" dirty="0">
                <a:solidFill>
                  <a:srgbClr val="FF0000"/>
                </a:solidFill>
              </a:rPr>
              <a:t>COMMUNICATION IN Concurrency</a:t>
            </a:r>
            <a:endParaRPr lang="en-IN" sz="2800" dirty="0">
              <a:solidFill>
                <a:srgbClr val="FF0000"/>
              </a:solidFill>
            </a:endParaRPr>
          </a:p>
        </p:txBody>
      </p:sp>
      <p:sp>
        <p:nvSpPr>
          <p:cNvPr id="3" name="Content Placeholder 2">
            <a:extLst>
              <a:ext uri="{FF2B5EF4-FFF2-40B4-BE49-F238E27FC236}">
                <a16:creationId xmlns:a16="http://schemas.microsoft.com/office/drawing/2014/main" id="{ED6E4105-1D7E-94A8-038C-387707AC0E01}"/>
              </a:ext>
            </a:extLst>
          </p:cNvPr>
          <p:cNvSpPr>
            <a:spLocks noGrp="1"/>
          </p:cNvSpPr>
          <p:nvPr>
            <p:ph idx="1"/>
          </p:nvPr>
        </p:nvSpPr>
        <p:spPr>
          <a:xfrm>
            <a:off x="1451579" y="1326776"/>
            <a:ext cx="10394981" cy="4139569"/>
          </a:xfrm>
        </p:spPr>
        <p:txBody>
          <a:bodyPr>
            <a:normAutofit/>
          </a:bodyPr>
          <a:lstStyle/>
          <a:p>
            <a:pPr marL="0" indent="0" algn="just">
              <a:buNone/>
            </a:pPr>
            <a:r>
              <a:rPr lang="en-US" sz="2800" b="1" dirty="0"/>
              <a:t>Concurrency</a:t>
            </a:r>
            <a:r>
              <a:rPr lang="en-US" sz="2800" dirty="0"/>
              <a:t> is the execution of multiple instruction sequences at the same time. It happens in the operating system when several process threads are running in parallel. The running process threads always communicate with each other through shared memory or message passing. </a:t>
            </a:r>
            <a:endParaRPr lang="en-IN" sz="2800" dirty="0"/>
          </a:p>
        </p:txBody>
      </p:sp>
      <p:sp>
        <p:nvSpPr>
          <p:cNvPr id="4" name="Slide Number Placeholder 3">
            <a:extLst>
              <a:ext uri="{FF2B5EF4-FFF2-40B4-BE49-F238E27FC236}">
                <a16:creationId xmlns:a16="http://schemas.microsoft.com/office/drawing/2014/main" id="{74EB63BE-056F-ACCE-E8F7-1C21823369DE}"/>
              </a:ext>
            </a:extLst>
          </p:cNvPr>
          <p:cNvSpPr>
            <a:spLocks noGrp="1"/>
          </p:cNvSpPr>
          <p:nvPr>
            <p:ph type="sldNum" sz="quarter" idx="12"/>
          </p:nvPr>
        </p:nvSpPr>
        <p:spPr/>
        <p:txBody>
          <a:bodyPr/>
          <a:lstStyle/>
          <a:p>
            <a:fld id="{CBABCCC1-BF11-4F37-963E-1BCD5B23FD72}" type="slidenum">
              <a:rPr lang="en-IN" smtClean="0"/>
              <a:pPr/>
              <a:t>9</a:t>
            </a:fld>
            <a:endParaRPr lang="en-IN"/>
          </a:p>
        </p:txBody>
      </p:sp>
    </p:spTree>
    <p:extLst>
      <p:ext uri="{BB962C8B-B14F-4D97-AF65-F5344CB8AC3E}">
        <p14:creationId xmlns:p14="http://schemas.microsoft.com/office/powerpoint/2010/main" val="6398815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OS-CO1_S3</Template>
  <TotalTime>3118</TotalTime>
  <Words>2625</Words>
  <Application>Microsoft Office PowerPoint</Application>
  <PresentationFormat>Widescreen</PresentationFormat>
  <Paragraphs>238</Paragraphs>
  <Slides>29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Courier New</vt:lpstr>
      <vt:lpstr>Gill Sans MT</vt:lpstr>
      <vt:lpstr>Monotype Sorts</vt:lpstr>
      <vt:lpstr>Poppins</vt:lpstr>
      <vt:lpstr>Times New Roman</vt:lpstr>
      <vt:lpstr>Wingdings</vt:lpstr>
      <vt:lpstr>Gallery</vt:lpstr>
      <vt:lpstr>COURSE NAME: Operating Systems   COURSE CODE: 23CS2104R/A </vt:lpstr>
      <vt:lpstr>PowerPoint Presentation</vt:lpstr>
      <vt:lpstr>Concurrency in OS </vt:lpstr>
      <vt:lpstr>Principles of Concurrency </vt:lpstr>
      <vt:lpstr>Principles of Concurrency</vt:lpstr>
      <vt:lpstr>Concurrency Mechanisms </vt:lpstr>
      <vt:lpstr>Advantages of concurrency </vt:lpstr>
      <vt:lpstr>Problems in Concurrency </vt:lpstr>
      <vt:lpstr>COMMUNICATION IN Concurrency</vt:lpstr>
      <vt:lpstr>Shared memory systems</vt:lpstr>
      <vt:lpstr>Message-passing systems</vt:lpstr>
      <vt:lpstr>Process  Synchronization  </vt:lpstr>
      <vt:lpstr>Process  Synchronization  </vt:lpstr>
      <vt:lpstr>Background</vt:lpstr>
      <vt:lpstr>Producer-Consumer problem </vt:lpstr>
      <vt:lpstr> Producer-Consumer problem    or      bounded buffer problem</vt:lpstr>
      <vt:lpstr>Producer-Consumer problem</vt:lpstr>
      <vt:lpstr>Producer-Consumer problem</vt:lpstr>
      <vt:lpstr>Need for process synchronization</vt:lpstr>
      <vt:lpstr>Example of Race Condition</vt:lpstr>
      <vt:lpstr> Race Condition</vt:lpstr>
      <vt:lpstr>Critical Section Problem</vt:lpstr>
      <vt:lpstr>Critical-Section Problem</vt:lpstr>
      <vt:lpstr>Algorithm for Process Pi</vt:lpstr>
      <vt:lpstr> solution to the critical section problem</vt:lpstr>
      <vt:lpstr>Peterson’s Solution</vt:lpstr>
      <vt:lpstr>Algorithm for Process Pi</vt:lpstr>
      <vt:lpstr>Peterson’s Solution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Operating Systems  COURSE CODE: 21CS2109RA</dc:title>
  <dc:creator>S N V J Devi Kosuru</dc:creator>
  <cp:lastModifiedBy>narne sravanthi</cp:lastModifiedBy>
  <cp:revision>150</cp:revision>
  <dcterms:created xsi:type="dcterms:W3CDTF">2023-05-09T04:20:46Z</dcterms:created>
  <dcterms:modified xsi:type="dcterms:W3CDTF">2024-09-12T05:02:30Z</dcterms:modified>
</cp:coreProperties>
</file>