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382" r:id="rId2"/>
    <p:sldId id="257" r:id="rId3"/>
    <p:sldId id="280" r:id="rId4"/>
    <p:sldId id="297" r:id="rId5"/>
    <p:sldId id="298" r:id="rId6"/>
    <p:sldId id="299" r:id="rId7"/>
    <p:sldId id="301" r:id="rId8"/>
    <p:sldId id="302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410" r:id="rId54"/>
    <p:sldId id="412" r:id="rId55"/>
    <p:sldId id="416" r:id="rId56"/>
    <p:sldId id="409" r:id="rId57"/>
    <p:sldId id="296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F8AF5F-EA0B-4B9F-9488-7EA96338DAAE}" v="2" dt="2024-09-11T10:42:02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ne sravanthi" userId="8ff4cd17b61d8485" providerId="LiveId" clId="{96F8AF5F-EA0B-4B9F-9488-7EA96338DAAE}"/>
    <pc:docChg chg="custSel modSld">
      <pc:chgData name="narne sravanthi" userId="8ff4cd17b61d8485" providerId="LiveId" clId="{96F8AF5F-EA0B-4B9F-9488-7EA96338DAAE}" dt="2024-09-11T10:51:10.686" v="51" actId="14100"/>
      <pc:docMkLst>
        <pc:docMk/>
      </pc:docMkLst>
      <pc:sldChg chg="modSp">
        <pc:chgData name="narne sravanthi" userId="8ff4cd17b61d8485" providerId="LiveId" clId="{96F8AF5F-EA0B-4B9F-9488-7EA96338DAAE}" dt="2024-09-11T10:42:02.139" v="3" actId="2711"/>
        <pc:sldMkLst>
          <pc:docMk/>
          <pc:sldMk cId="2911844575" sldId="257"/>
        </pc:sldMkLst>
        <pc:spChg chg="mod">
          <ac:chgData name="narne sravanthi" userId="8ff4cd17b61d8485" providerId="LiveId" clId="{96F8AF5F-EA0B-4B9F-9488-7EA96338DAAE}" dt="2024-09-11T10:42:02.139" v="3" actId="2711"/>
          <ac:spMkLst>
            <pc:docMk/>
            <pc:sldMk cId="2911844575" sldId="257"/>
            <ac:spMk id="6" creationId="{25E9F659-6E61-9057-057C-5A07E18557B0}"/>
          </ac:spMkLst>
        </pc:spChg>
      </pc:sldChg>
      <pc:sldChg chg="modSp mod">
        <pc:chgData name="narne sravanthi" userId="8ff4cd17b61d8485" providerId="LiveId" clId="{96F8AF5F-EA0B-4B9F-9488-7EA96338DAAE}" dt="2024-09-11T10:43:41.442" v="12" actId="1076"/>
        <pc:sldMkLst>
          <pc:docMk/>
          <pc:sldMk cId="2843110374" sldId="297"/>
        </pc:sldMkLst>
        <pc:spChg chg="mod">
          <ac:chgData name="narne sravanthi" userId="8ff4cd17b61d8485" providerId="LiveId" clId="{96F8AF5F-EA0B-4B9F-9488-7EA96338DAAE}" dt="2024-09-11T10:43:22.689" v="9" actId="255"/>
          <ac:spMkLst>
            <pc:docMk/>
            <pc:sldMk cId="2843110374" sldId="297"/>
            <ac:spMk id="3" creationId="{00000000-0000-0000-0000-000000000000}"/>
          </ac:spMkLst>
        </pc:spChg>
        <pc:spChg chg="mod">
          <ac:chgData name="narne sravanthi" userId="8ff4cd17b61d8485" providerId="LiveId" clId="{96F8AF5F-EA0B-4B9F-9488-7EA96338DAAE}" dt="2024-09-11T10:43:41.442" v="12" actId="1076"/>
          <ac:spMkLst>
            <pc:docMk/>
            <pc:sldMk cId="2843110374" sldId="297"/>
            <ac:spMk id="6" creationId="{00000000-0000-0000-0000-000000000000}"/>
          </ac:spMkLst>
        </pc:spChg>
      </pc:sldChg>
      <pc:sldChg chg="modSp mod">
        <pc:chgData name="narne sravanthi" userId="8ff4cd17b61d8485" providerId="LiveId" clId="{96F8AF5F-EA0B-4B9F-9488-7EA96338DAAE}" dt="2024-09-11T10:43:59.855" v="13" actId="2711"/>
        <pc:sldMkLst>
          <pc:docMk/>
          <pc:sldMk cId="3955322494" sldId="299"/>
        </pc:sldMkLst>
        <pc:spChg chg="mod">
          <ac:chgData name="narne sravanthi" userId="8ff4cd17b61d8485" providerId="LiveId" clId="{96F8AF5F-EA0B-4B9F-9488-7EA96338DAAE}" dt="2024-09-11T10:43:59.855" v="13" actId="2711"/>
          <ac:spMkLst>
            <pc:docMk/>
            <pc:sldMk cId="3955322494" sldId="299"/>
            <ac:spMk id="3" creationId="{00000000-0000-0000-0000-000000000000}"/>
          </ac:spMkLst>
        </pc:spChg>
      </pc:sldChg>
      <pc:sldChg chg="modSp mod">
        <pc:chgData name="narne sravanthi" userId="8ff4cd17b61d8485" providerId="LiveId" clId="{96F8AF5F-EA0B-4B9F-9488-7EA96338DAAE}" dt="2024-09-11T10:44:37.706" v="14" actId="2711"/>
        <pc:sldMkLst>
          <pc:docMk/>
          <pc:sldMk cId="4240005167" sldId="305"/>
        </pc:sldMkLst>
        <pc:spChg chg="mod">
          <ac:chgData name="narne sravanthi" userId="8ff4cd17b61d8485" providerId="LiveId" clId="{96F8AF5F-EA0B-4B9F-9488-7EA96338DAAE}" dt="2024-09-11T10:44:37.706" v="14" actId="2711"/>
          <ac:spMkLst>
            <pc:docMk/>
            <pc:sldMk cId="4240005167" sldId="305"/>
            <ac:spMk id="3" creationId="{00000000-0000-0000-0000-000000000000}"/>
          </ac:spMkLst>
        </pc:spChg>
      </pc:sldChg>
      <pc:sldChg chg="modSp mod">
        <pc:chgData name="narne sravanthi" userId="8ff4cd17b61d8485" providerId="LiveId" clId="{96F8AF5F-EA0B-4B9F-9488-7EA96338DAAE}" dt="2024-09-11T10:45:30.976" v="20" actId="5793"/>
        <pc:sldMkLst>
          <pc:docMk/>
          <pc:sldMk cId="1183439981" sldId="309"/>
        </pc:sldMkLst>
        <pc:spChg chg="mod">
          <ac:chgData name="narne sravanthi" userId="8ff4cd17b61d8485" providerId="LiveId" clId="{96F8AF5F-EA0B-4B9F-9488-7EA96338DAAE}" dt="2024-09-11T10:45:30.976" v="20" actId="5793"/>
          <ac:spMkLst>
            <pc:docMk/>
            <pc:sldMk cId="1183439981" sldId="309"/>
            <ac:spMk id="6" creationId="{00000000-0000-0000-0000-000000000000}"/>
          </ac:spMkLst>
        </pc:spChg>
      </pc:sldChg>
      <pc:sldChg chg="modSp mod">
        <pc:chgData name="narne sravanthi" userId="8ff4cd17b61d8485" providerId="LiveId" clId="{96F8AF5F-EA0B-4B9F-9488-7EA96338DAAE}" dt="2024-09-11T10:46:39.848" v="22" actId="14100"/>
        <pc:sldMkLst>
          <pc:docMk/>
          <pc:sldMk cId="1525400960" sldId="317"/>
        </pc:sldMkLst>
        <pc:spChg chg="mod">
          <ac:chgData name="narne sravanthi" userId="8ff4cd17b61d8485" providerId="LiveId" clId="{96F8AF5F-EA0B-4B9F-9488-7EA96338DAAE}" dt="2024-09-11T10:46:39.848" v="22" actId="14100"/>
          <ac:spMkLst>
            <pc:docMk/>
            <pc:sldMk cId="1525400960" sldId="317"/>
            <ac:spMk id="2" creationId="{00000000-0000-0000-0000-000000000000}"/>
          </ac:spMkLst>
        </pc:spChg>
      </pc:sldChg>
      <pc:sldChg chg="modSp mod">
        <pc:chgData name="narne sravanthi" userId="8ff4cd17b61d8485" providerId="LiveId" clId="{96F8AF5F-EA0B-4B9F-9488-7EA96338DAAE}" dt="2024-09-11T10:47:08.900" v="23" actId="2711"/>
        <pc:sldMkLst>
          <pc:docMk/>
          <pc:sldMk cId="1252079228" sldId="321"/>
        </pc:sldMkLst>
        <pc:graphicFrameChg chg="modGraphic">
          <ac:chgData name="narne sravanthi" userId="8ff4cd17b61d8485" providerId="LiveId" clId="{96F8AF5F-EA0B-4B9F-9488-7EA96338DAAE}" dt="2024-09-11T10:47:08.900" v="23" actId="2711"/>
          <ac:graphicFrameMkLst>
            <pc:docMk/>
            <pc:sldMk cId="1252079228" sldId="321"/>
            <ac:graphicFrameMk id="7" creationId="{00000000-0000-0000-0000-000000000000}"/>
          </ac:graphicFrameMkLst>
        </pc:graphicFrameChg>
      </pc:sldChg>
      <pc:sldChg chg="modSp mod">
        <pc:chgData name="narne sravanthi" userId="8ff4cd17b61d8485" providerId="LiveId" clId="{96F8AF5F-EA0B-4B9F-9488-7EA96338DAAE}" dt="2024-09-11T10:47:36.847" v="24" actId="1076"/>
        <pc:sldMkLst>
          <pc:docMk/>
          <pc:sldMk cId="1736211787" sldId="326"/>
        </pc:sldMkLst>
        <pc:spChg chg="mod">
          <ac:chgData name="narne sravanthi" userId="8ff4cd17b61d8485" providerId="LiveId" clId="{96F8AF5F-EA0B-4B9F-9488-7EA96338DAAE}" dt="2024-09-11T10:47:36.847" v="24" actId="1076"/>
          <ac:spMkLst>
            <pc:docMk/>
            <pc:sldMk cId="1736211787" sldId="326"/>
            <ac:spMk id="2" creationId="{00000000-0000-0000-0000-000000000000}"/>
          </ac:spMkLst>
        </pc:spChg>
      </pc:sldChg>
      <pc:sldChg chg="modSp mod">
        <pc:chgData name="narne sravanthi" userId="8ff4cd17b61d8485" providerId="LiveId" clId="{96F8AF5F-EA0B-4B9F-9488-7EA96338DAAE}" dt="2024-09-11T10:48:25.435" v="28" actId="1076"/>
        <pc:sldMkLst>
          <pc:docMk/>
          <pc:sldMk cId="816219841" sldId="332"/>
        </pc:sldMkLst>
        <pc:spChg chg="mod">
          <ac:chgData name="narne sravanthi" userId="8ff4cd17b61d8485" providerId="LiveId" clId="{96F8AF5F-EA0B-4B9F-9488-7EA96338DAAE}" dt="2024-09-11T10:48:25.435" v="28" actId="1076"/>
          <ac:spMkLst>
            <pc:docMk/>
            <pc:sldMk cId="816219841" sldId="332"/>
            <ac:spMk id="2" creationId="{00000000-0000-0000-0000-000000000000}"/>
          </ac:spMkLst>
        </pc:spChg>
      </pc:sldChg>
      <pc:sldChg chg="modSp mod">
        <pc:chgData name="narne sravanthi" userId="8ff4cd17b61d8485" providerId="LiveId" clId="{96F8AF5F-EA0B-4B9F-9488-7EA96338DAAE}" dt="2024-09-11T10:48:39.023" v="30" actId="14100"/>
        <pc:sldMkLst>
          <pc:docMk/>
          <pc:sldMk cId="1711463989" sldId="333"/>
        </pc:sldMkLst>
        <pc:spChg chg="mod">
          <ac:chgData name="narne sravanthi" userId="8ff4cd17b61d8485" providerId="LiveId" clId="{96F8AF5F-EA0B-4B9F-9488-7EA96338DAAE}" dt="2024-09-11T10:48:39.023" v="30" actId="14100"/>
          <ac:spMkLst>
            <pc:docMk/>
            <pc:sldMk cId="1711463989" sldId="333"/>
            <ac:spMk id="2" creationId="{00000000-0000-0000-0000-000000000000}"/>
          </ac:spMkLst>
        </pc:spChg>
      </pc:sldChg>
      <pc:sldChg chg="modSp mod">
        <pc:chgData name="narne sravanthi" userId="8ff4cd17b61d8485" providerId="LiveId" clId="{96F8AF5F-EA0B-4B9F-9488-7EA96338DAAE}" dt="2024-09-11T10:49:07.159" v="34" actId="1076"/>
        <pc:sldMkLst>
          <pc:docMk/>
          <pc:sldMk cId="586873849" sldId="335"/>
        </pc:sldMkLst>
        <pc:spChg chg="mod">
          <ac:chgData name="narne sravanthi" userId="8ff4cd17b61d8485" providerId="LiveId" clId="{96F8AF5F-EA0B-4B9F-9488-7EA96338DAAE}" dt="2024-09-11T10:49:07.159" v="34" actId="1076"/>
          <ac:spMkLst>
            <pc:docMk/>
            <pc:sldMk cId="586873849" sldId="335"/>
            <ac:spMk id="2" creationId="{00000000-0000-0000-0000-000000000000}"/>
          </ac:spMkLst>
        </pc:spChg>
      </pc:sldChg>
      <pc:sldChg chg="modSp mod">
        <pc:chgData name="narne sravanthi" userId="8ff4cd17b61d8485" providerId="LiveId" clId="{96F8AF5F-EA0B-4B9F-9488-7EA96338DAAE}" dt="2024-09-11T10:49:28.235" v="37" actId="14100"/>
        <pc:sldMkLst>
          <pc:docMk/>
          <pc:sldMk cId="2474844331" sldId="336"/>
        </pc:sldMkLst>
        <pc:spChg chg="mod">
          <ac:chgData name="narne sravanthi" userId="8ff4cd17b61d8485" providerId="LiveId" clId="{96F8AF5F-EA0B-4B9F-9488-7EA96338DAAE}" dt="2024-09-11T10:49:28.235" v="37" actId="14100"/>
          <ac:spMkLst>
            <pc:docMk/>
            <pc:sldMk cId="2474844331" sldId="336"/>
            <ac:spMk id="2" creationId="{00000000-0000-0000-0000-000000000000}"/>
          </ac:spMkLst>
        </pc:spChg>
      </pc:sldChg>
      <pc:sldChg chg="modSp mod">
        <pc:chgData name="narne sravanthi" userId="8ff4cd17b61d8485" providerId="LiveId" clId="{96F8AF5F-EA0B-4B9F-9488-7EA96338DAAE}" dt="2024-09-11T10:49:44.766" v="44" actId="27636"/>
        <pc:sldMkLst>
          <pc:docMk/>
          <pc:sldMk cId="604765694" sldId="337"/>
        </pc:sldMkLst>
        <pc:spChg chg="mod">
          <ac:chgData name="narne sravanthi" userId="8ff4cd17b61d8485" providerId="LiveId" clId="{96F8AF5F-EA0B-4B9F-9488-7EA96338DAAE}" dt="2024-09-11T10:49:44.766" v="44" actId="27636"/>
          <ac:spMkLst>
            <pc:docMk/>
            <pc:sldMk cId="604765694" sldId="337"/>
            <ac:spMk id="2" creationId="{00000000-0000-0000-0000-000000000000}"/>
          </ac:spMkLst>
        </pc:spChg>
      </pc:sldChg>
      <pc:sldChg chg="modSp mod">
        <pc:chgData name="narne sravanthi" userId="8ff4cd17b61d8485" providerId="LiveId" clId="{96F8AF5F-EA0B-4B9F-9488-7EA96338DAAE}" dt="2024-09-11T10:50:14.977" v="47" actId="1076"/>
        <pc:sldMkLst>
          <pc:docMk/>
          <pc:sldMk cId="1530459521" sldId="340"/>
        </pc:sldMkLst>
        <pc:spChg chg="mod">
          <ac:chgData name="narne sravanthi" userId="8ff4cd17b61d8485" providerId="LiveId" clId="{96F8AF5F-EA0B-4B9F-9488-7EA96338DAAE}" dt="2024-09-11T10:50:14.977" v="47" actId="1076"/>
          <ac:spMkLst>
            <pc:docMk/>
            <pc:sldMk cId="1530459521" sldId="340"/>
            <ac:spMk id="2" creationId="{00000000-0000-0000-0000-000000000000}"/>
          </ac:spMkLst>
        </pc:spChg>
      </pc:sldChg>
      <pc:sldChg chg="modSp mod">
        <pc:chgData name="narne sravanthi" userId="8ff4cd17b61d8485" providerId="LiveId" clId="{96F8AF5F-EA0B-4B9F-9488-7EA96338DAAE}" dt="2024-09-11T10:50:35.855" v="49" actId="14100"/>
        <pc:sldMkLst>
          <pc:docMk/>
          <pc:sldMk cId="2291737144" sldId="342"/>
        </pc:sldMkLst>
        <pc:spChg chg="mod">
          <ac:chgData name="narne sravanthi" userId="8ff4cd17b61d8485" providerId="LiveId" clId="{96F8AF5F-EA0B-4B9F-9488-7EA96338DAAE}" dt="2024-09-11T10:50:35.855" v="49" actId="14100"/>
          <ac:spMkLst>
            <pc:docMk/>
            <pc:sldMk cId="2291737144" sldId="342"/>
            <ac:spMk id="2" creationId="{00000000-0000-0000-0000-000000000000}"/>
          </ac:spMkLst>
        </pc:spChg>
      </pc:sldChg>
      <pc:sldChg chg="modSp mod">
        <pc:chgData name="narne sravanthi" userId="8ff4cd17b61d8485" providerId="LiveId" clId="{96F8AF5F-EA0B-4B9F-9488-7EA96338DAAE}" dt="2024-09-11T10:51:10.686" v="51" actId="14100"/>
        <pc:sldMkLst>
          <pc:docMk/>
          <pc:sldMk cId="3875927028" sldId="347"/>
        </pc:sldMkLst>
        <pc:spChg chg="mod">
          <ac:chgData name="narne sravanthi" userId="8ff4cd17b61d8485" providerId="LiveId" clId="{96F8AF5F-EA0B-4B9F-9488-7EA96338DAAE}" dt="2024-09-11T10:51:10.686" v="51" actId="14100"/>
          <ac:spMkLst>
            <pc:docMk/>
            <pc:sldMk cId="3875927028" sldId="347"/>
            <ac:spMk id="2" creationId="{00000000-0000-0000-0000-000000000000}"/>
          </ac:spMkLst>
        </pc:spChg>
      </pc:sldChg>
      <pc:sldChg chg="modSp mod">
        <pc:chgData name="narne sravanthi" userId="8ff4cd17b61d8485" providerId="LiveId" clId="{96F8AF5F-EA0B-4B9F-9488-7EA96338DAAE}" dt="2024-09-11T10:40:41.140" v="1" actId="20577"/>
        <pc:sldMkLst>
          <pc:docMk/>
          <pc:sldMk cId="2503091" sldId="382"/>
        </pc:sldMkLst>
        <pc:spChg chg="mod">
          <ac:chgData name="narne sravanthi" userId="8ff4cd17b61d8485" providerId="LiveId" clId="{96F8AF5F-EA0B-4B9F-9488-7EA96338DAAE}" dt="2024-09-11T05:18:32.831" v="0" actId="20577"/>
          <ac:spMkLst>
            <pc:docMk/>
            <pc:sldMk cId="2503091" sldId="382"/>
            <ac:spMk id="2" creationId="{BDA69B8D-BF65-4ADD-F76F-77EA72FFCB8F}"/>
          </ac:spMkLst>
        </pc:spChg>
        <pc:spChg chg="mod">
          <ac:chgData name="narne sravanthi" userId="8ff4cd17b61d8485" providerId="LiveId" clId="{96F8AF5F-EA0B-4B9F-9488-7EA96338DAAE}" dt="2024-09-11T10:40:41.140" v="1" actId="20577"/>
          <ac:spMkLst>
            <pc:docMk/>
            <pc:sldMk cId="2503091" sldId="382"/>
            <ac:spMk id="3" creationId="{5F640656-3048-2A08-BF39-81705306F7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E7603-DC6B-453E-B924-95106ECA2DE0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16D9E-17A2-4C8C-8C86-EB97B3A76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611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D71DC82B-0E54-45F2-A765-57A72969AB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7D9A78-AB19-4DE2-9143-4DDF3CC480F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F336AEAA-8A94-E108-3C7C-190C5E8901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DDE2EC88-05DB-7517-CB08-CF3F92169D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56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02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70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05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69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2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97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14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65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80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0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>
            <a:fillRect/>
          </a:stretch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>
            <a:fillRect/>
          </a:stretch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6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9B8D-BF65-4ADD-F76F-77EA72FFCB8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770881" y="1970088"/>
            <a:ext cx="6421120" cy="1560512"/>
          </a:xfrm>
        </p:spPr>
        <p:txBody>
          <a:bodyPr>
            <a:normAutofit fontScale="90000"/>
          </a:bodyPr>
          <a:lstStyle/>
          <a:p>
            <a:pPr marR="0" lvl="0" indent="0">
              <a:spcBef>
                <a:spcPts val="0"/>
              </a:spcBef>
              <a:spcAft>
                <a:spcPts val="0"/>
              </a:spcAft>
            </a:pPr>
            <a:r>
              <a:rPr lang="en-US" sz="2700" b="1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COURSE NAME: </a:t>
            </a:r>
            <a:r>
              <a:rPr lang="en-US" sz="2700" b="1" dirty="0">
                <a:ln/>
                <a:cs typeface="Poppins" panose="00000500000000000000" pitchFamily="2" charset="0"/>
                <a:sym typeface="BioRhyme ExtraBold"/>
              </a:rPr>
              <a:t>Operating Systems </a:t>
            </a:r>
            <a:br>
              <a:rPr lang="en-US" sz="2700" b="1" dirty="0">
                <a:ln/>
                <a:cs typeface="Poppins" panose="00000500000000000000" pitchFamily="2" charset="0"/>
                <a:sym typeface="BioRhyme ExtraBold"/>
              </a:rPr>
            </a:br>
            <a:r>
              <a:rPr lang="en-US" sz="2700" b="1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COURSE CODE: </a:t>
            </a:r>
            <a:r>
              <a:rPr lang="en-IN" altLang="en-US" sz="2700" b="1" dirty="0"/>
              <a:t>23CS2104R/A</a:t>
            </a:r>
            <a:br>
              <a:rPr lang="en-US" sz="3600" b="1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</a:b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40656-3048-2A08-BF39-81705306F79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484914" y="3530600"/>
            <a:ext cx="7848601" cy="23891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b="1" dirty="0">
                <a:solidFill>
                  <a:srgbClr val="FF0000"/>
                </a:solidFill>
              </a:rPr>
              <a:t> LOCKS,  LOCKED DATA STRUCTURES, CONDITION VARIABLES, MUTEX.</a:t>
            </a:r>
          </a:p>
        </p:txBody>
      </p:sp>
      <p:pic>
        <p:nvPicPr>
          <p:cNvPr id="4" name="Google Shape;464;p16"/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27459" cy="67409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02;p17">
            <a:extLst>
              <a:ext uri="{FF2B5EF4-FFF2-40B4-BE49-F238E27FC236}">
                <a16:creationId xmlns:a16="http://schemas.microsoft.com/office/drawing/2014/main" id="{7153E61F-4441-DBE3-3DFF-6E9EF6C48D23}"/>
              </a:ext>
            </a:extLst>
          </p:cNvPr>
          <p:cNvSpPr/>
          <p:nvPr/>
        </p:nvSpPr>
        <p:spPr>
          <a:xfrm>
            <a:off x="8702244" y="513180"/>
            <a:ext cx="2235116" cy="453054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Calibri"/>
                <a:cs typeface="Poppins" panose="00000500000000000000" pitchFamily="2" charset="0"/>
                <a:sym typeface="Calibri"/>
              </a:rPr>
              <a:t>Session - 3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6" name="Google Shape;502;p17">
            <a:extLst>
              <a:ext uri="{FF2B5EF4-FFF2-40B4-BE49-F238E27FC236}">
                <a16:creationId xmlns:a16="http://schemas.microsoft.com/office/drawing/2014/main" id="{7153E61F-4441-DBE3-3DFF-6E9EF6C48D23}"/>
              </a:ext>
            </a:extLst>
          </p:cNvPr>
          <p:cNvSpPr/>
          <p:nvPr/>
        </p:nvSpPr>
        <p:spPr>
          <a:xfrm>
            <a:off x="6027459" y="513180"/>
            <a:ext cx="2235116" cy="453054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Calibri"/>
                <a:cs typeface="Poppins" panose="00000500000000000000" pitchFamily="2" charset="0"/>
                <a:sym typeface="Calibri"/>
              </a:rPr>
              <a:t>CO3</a:t>
            </a:r>
            <a:endParaRPr kumimoji="0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Calibri"/>
              <a:cs typeface="Poppins" panose="00000500000000000000" pitchFamily="2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3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10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62540" y="323850"/>
            <a:ext cx="9604375" cy="1049338"/>
          </a:xfrm>
        </p:spPr>
        <p:txBody>
          <a:bodyPr>
            <a:noAutofit/>
          </a:bodyPr>
          <a:lstStyle/>
          <a:p>
            <a:r>
              <a:rPr lang="en-US" sz="2800" b="1" spc="-5" dirty="0">
                <a:solidFill>
                  <a:srgbClr val="FF0000"/>
                </a:solidFill>
              </a:rPr>
              <a:t>Test And Set (Atomic</a:t>
            </a:r>
            <a:r>
              <a:rPr lang="en-US" sz="2800" b="1" spc="10" dirty="0">
                <a:solidFill>
                  <a:srgbClr val="FF0000"/>
                </a:solidFill>
              </a:rPr>
              <a:t> </a:t>
            </a:r>
            <a:r>
              <a:rPr lang="en-US" sz="2800" b="1" spc="-5" dirty="0">
                <a:solidFill>
                  <a:srgbClr val="FF0000"/>
                </a:solidFill>
              </a:rPr>
              <a:t>Exchange)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01083" y="1373188"/>
            <a:ext cx="9604375" cy="3798887"/>
          </a:xfrm>
        </p:spPr>
        <p:txBody>
          <a:bodyPr/>
          <a:lstStyle/>
          <a:p>
            <a:pPr algn="just"/>
            <a:r>
              <a:rPr lang="en-US" sz="2400" spc="-5" dirty="0">
                <a:latin typeface="+mj-lt"/>
                <a:cs typeface="Malgun Gothic"/>
              </a:rPr>
              <a:t>An instruction to support </a:t>
            </a:r>
            <a:r>
              <a:rPr lang="en-US" sz="2400" dirty="0">
                <a:latin typeface="+mj-lt"/>
                <a:cs typeface="Malgun Gothic"/>
              </a:rPr>
              <a:t>the </a:t>
            </a:r>
            <a:r>
              <a:rPr lang="en-US" sz="2400" spc="-5" dirty="0">
                <a:latin typeface="+mj-lt"/>
                <a:cs typeface="Malgun Gothic"/>
              </a:rPr>
              <a:t>creation </a:t>
            </a:r>
            <a:r>
              <a:rPr lang="en-US" sz="2400" dirty="0">
                <a:latin typeface="+mj-lt"/>
                <a:cs typeface="Malgun Gothic"/>
              </a:rPr>
              <a:t>of </a:t>
            </a:r>
            <a:r>
              <a:rPr lang="en-US" sz="2400" spc="-5" dirty="0">
                <a:latin typeface="+mj-lt"/>
                <a:cs typeface="Malgun Gothic"/>
              </a:rPr>
              <a:t>simple</a:t>
            </a:r>
            <a:r>
              <a:rPr lang="en-US" sz="2400" spc="50" dirty="0">
                <a:latin typeface="+mj-lt"/>
                <a:cs typeface="Malgun Gothic"/>
              </a:rPr>
              <a:t> </a:t>
            </a:r>
            <a:r>
              <a:rPr lang="en-US" sz="2400" dirty="0">
                <a:latin typeface="+mj-lt"/>
                <a:cs typeface="Malgun Gothic"/>
              </a:rPr>
              <a:t>locks</a:t>
            </a:r>
          </a:p>
          <a:p>
            <a:pPr marL="12700" algn="just">
              <a:lnSpc>
                <a:spcPct val="100000"/>
              </a:lnSpc>
              <a:tabLst>
                <a:tab pos="297815" algn="l"/>
                <a:tab pos="4906645" algn="l"/>
              </a:tabLst>
            </a:pPr>
            <a:r>
              <a:rPr lang="en-US" sz="2400" b="1" spc="-5" dirty="0">
                <a:latin typeface="+mj-lt"/>
                <a:cs typeface="Malgun Gothic"/>
              </a:rPr>
              <a:t>return</a:t>
            </a:r>
            <a:r>
              <a:rPr lang="en-US" sz="2400" spc="-5" dirty="0">
                <a:latin typeface="+mj-lt"/>
                <a:cs typeface="Malgun Gothic"/>
              </a:rPr>
              <a:t>(testing) old value pointed </a:t>
            </a:r>
            <a:r>
              <a:rPr lang="en-US" sz="2400" dirty="0">
                <a:latin typeface="+mj-lt"/>
                <a:cs typeface="Malgun Gothic"/>
              </a:rPr>
              <a:t>to</a:t>
            </a:r>
            <a:r>
              <a:rPr lang="en-US" sz="2400" spc="90" dirty="0">
                <a:latin typeface="+mj-lt"/>
                <a:cs typeface="Malgun Gothic"/>
              </a:rPr>
              <a:t> </a:t>
            </a:r>
            <a:r>
              <a:rPr lang="en-US" sz="2400" spc="-5" dirty="0">
                <a:latin typeface="+mj-lt"/>
                <a:cs typeface="Malgun Gothic"/>
              </a:rPr>
              <a:t>by</a:t>
            </a:r>
            <a:r>
              <a:rPr lang="en-US" sz="2400" spc="10" dirty="0">
                <a:latin typeface="+mj-lt"/>
                <a:cs typeface="Malgun Gothic"/>
              </a:rPr>
              <a:t> </a:t>
            </a:r>
            <a:r>
              <a:rPr lang="en-US" sz="2400" dirty="0">
                <a:latin typeface="+mj-lt"/>
                <a:cs typeface="Malgun Gothic"/>
              </a:rPr>
              <a:t>the	</a:t>
            </a:r>
            <a:r>
              <a:rPr lang="en-US" sz="2400" spc="-10" dirty="0" err="1">
                <a:latin typeface="+mj-lt"/>
                <a:cs typeface="Courier New"/>
              </a:rPr>
              <a:t>ptr</a:t>
            </a:r>
            <a:r>
              <a:rPr lang="en-US" sz="2400" spc="-10" dirty="0">
                <a:latin typeface="+mj-lt"/>
                <a:cs typeface="Malgun Gothic"/>
              </a:rPr>
              <a:t>.</a:t>
            </a:r>
            <a:endParaRPr lang="en-US" sz="2400" dirty="0">
              <a:latin typeface="+mj-lt"/>
              <a:cs typeface="Malgun Gothic"/>
            </a:endParaRPr>
          </a:p>
          <a:p>
            <a:pPr marL="12700" algn="just">
              <a:lnSpc>
                <a:spcPct val="100000"/>
              </a:lnSpc>
              <a:spcBef>
                <a:spcPts val="1490"/>
              </a:spcBef>
              <a:tabLst>
                <a:tab pos="297815" algn="l"/>
              </a:tabLst>
            </a:pPr>
            <a:r>
              <a:rPr lang="en-US" sz="2400" spc="-30" dirty="0">
                <a:latin typeface="+mj-lt"/>
                <a:cs typeface="Malgun Gothic"/>
              </a:rPr>
              <a:t>Simultaneously </a:t>
            </a:r>
            <a:r>
              <a:rPr lang="en-US" sz="2400" b="1" spc="-5" dirty="0">
                <a:latin typeface="+mj-lt"/>
                <a:cs typeface="Malgun Gothic"/>
              </a:rPr>
              <a:t>update</a:t>
            </a:r>
            <a:r>
              <a:rPr lang="en-US" sz="2400" spc="-5" dirty="0">
                <a:latin typeface="+mj-lt"/>
                <a:cs typeface="Malgun Gothic"/>
              </a:rPr>
              <a:t>(setting) said value </a:t>
            </a:r>
            <a:r>
              <a:rPr lang="en-US" sz="2400" dirty="0">
                <a:latin typeface="+mj-lt"/>
                <a:cs typeface="Malgun Gothic"/>
              </a:rPr>
              <a:t>to</a:t>
            </a:r>
            <a:r>
              <a:rPr lang="en-US" sz="2400" spc="20" dirty="0">
                <a:latin typeface="+mj-lt"/>
                <a:cs typeface="Malgun Gothic"/>
              </a:rPr>
              <a:t> </a:t>
            </a:r>
            <a:r>
              <a:rPr lang="en-US" sz="2400" spc="-10" dirty="0">
                <a:latin typeface="+mj-lt"/>
                <a:cs typeface="Courier New"/>
              </a:rPr>
              <a:t>new</a:t>
            </a:r>
            <a:r>
              <a:rPr lang="en-US" sz="2400" spc="-10" dirty="0">
                <a:latin typeface="+mj-lt"/>
                <a:cs typeface="Malgun Gothic"/>
              </a:rPr>
              <a:t>.</a:t>
            </a:r>
            <a:endParaRPr lang="en-US" sz="2400" dirty="0">
              <a:latin typeface="+mj-lt"/>
              <a:cs typeface="Malgun Gothic"/>
            </a:endParaRPr>
          </a:p>
          <a:p>
            <a:pPr marL="12700" algn="just">
              <a:lnSpc>
                <a:spcPct val="100000"/>
              </a:lnSpc>
              <a:spcBef>
                <a:spcPts val="1430"/>
              </a:spcBef>
              <a:tabLst>
                <a:tab pos="297815" algn="l"/>
              </a:tabLst>
            </a:pPr>
            <a:r>
              <a:rPr lang="en-US" sz="2400" spc="-5" dirty="0">
                <a:latin typeface="+mj-lt"/>
                <a:cs typeface="Malgun Gothic"/>
              </a:rPr>
              <a:t>This sequence of operations is performed</a:t>
            </a:r>
            <a:r>
              <a:rPr lang="en-US" sz="2400" spc="10" dirty="0">
                <a:latin typeface="+mj-lt"/>
                <a:cs typeface="Malgun Gothic"/>
              </a:rPr>
              <a:t> </a:t>
            </a:r>
            <a:r>
              <a:rPr lang="en-US" sz="2400" spc="-5" dirty="0">
                <a:latin typeface="+mj-lt"/>
                <a:cs typeface="Malgun Gothic"/>
              </a:rPr>
              <a:t>atomically.</a:t>
            </a:r>
            <a:endParaRPr lang="en-US" sz="2400" dirty="0">
              <a:latin typeface="+mj-lt"/>
              <a:cs typeface="Malgun Gothic"/>
            </a:endParaRPr>
          </a:p>
          <a:p>
            <a:endParaRPr lang="en-US" dirty="0">
              <a:latin typeface="+mj-lt"/>
              <a:cs typeface="Malgun Gothic"/>
            </a:endParaRPr>
          </a:p>
          <a:p>
            <a:endParaRPr lang="en-IN" dirty="0">
              <a:latin typeface="+mj-lt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7620"/>
            <a:ext cx="12192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4000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11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87625" y="369888"/>
            <a:ext cx="9604375" cy="1049337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 </a:t>
            </a:r>
            <a:r>
              <a:rPr lang="en-US" sz="2800" b="1" spc="-5" dirty="0">
                <a:solidFill>
                  <a:srgbClr val="FF0000"/>
                </a:solidFill>
              </a:rPr>
              <a:t>Simple Spin Lock using</a:t>
            </a:r>
            <a:r>
              <a:rPr lang="en-US" sz="2800" b="1" spc="15" dirty="0">
                <a:solidFill>
                  <a:srgbClr val="FF0000"/>
                </a:solidFill>
              </a:rPr>
              <a:t> </a:t>
            </a:r>
            <a:r>
              <a:rPr lang="en-US" sz="2800" b="1" spc="-5" dirty="0">
                <a:solidFill>
                  <a:srgbClr val="FF0000"/>
                </a:solidFill>
              </a:rPr>
              <a:t>test-and-set</a:t>
            </a:r>
            <a:endParaRPr lang="en-IN" sz="28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19414"/>
            <a:ext cx="12192000" cy="468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50026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12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76939" y="226377"/>
            <a:ext cx="9604375" cy="1049338"/>
          </a:xfrm>
        </p:spPr>
        <p:txBody>
          <a:bodyPr>
            <a:normAutofit/>
          </a:bodyPr>
          <a:lstStyle/>
          <a:p>
            <a:r>
              <a:rPr lang="en-US" sz="2800" b="1" spc="-5" dirty="0">
                <a:solidFill>
                  <a:srgbClr val="FF0000"/>
                </a:solidFill>
              </a:rPr>
              <a:t>Compare-And-Swap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93811" y="1104220"/>
            <a:ext cx="10713132" cy="3449637"/>
          </a:xfrm>
        </p:spPr>
        <p:txBody>
          <a:bodyPr/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lang="en-US" sz="2800" spc="-5" dirty="0">
                <a:cs typeface="Malgun Gothic"/>
              </a:rPr>
              <a:t>Test </a:t>
            </a:r>
            <a:r>
              <a:rPr lang="en-US" sz="2800" dirty="0">
                <a:cs typeface="Malgun Gothic"/>
              </a:rPr>
              <a:t>whether the </a:t>
            </a:r>
            <a:r>
              <a:rPr lang="en-US" sz="2800" spc="-5" dirty="0">
                <a:cs typeface="Malgun Gothic"/>
              </a:rPr>
              <a:t>value at </a:t>
            </a:r>
            <a:r>
              <a:rPr lang="en-US" sz="2800" dirty="0">
                <a:cs typeface="Malgun Gothic"/>
              </a:rPr>
              <a:t>the </a:t>
            </a:r>
            <a:r>
              <a:rPr lang="en-US" sz="2800" spc="-5" dirty="0">
                <a:cs typeface="Malgun Gothic"/>
              </a:rPr>
              <a:t>address(</a:t>
            </a:r>
            <a:r>
              <a:rPr lang="en-US" sz="2800" spc="-5" dirty="0" err="1">
                <a:cs typeface="Courier New"/>
              </a:rPr>
              <a:t>ptr</a:t>
            </a:r>
            <a:r>
              <a:rPr lang="en-US" sz="2800" spc="-5" dirty="0">
                <a:cs typeface="Malgun Gothic"/>
              </a:rPr>
              <a:t>) is equal to</a:t>
            </a:r>
            <a:r>
              <a:rPr lang="en-US" sz="2800" spc="-10" dirty="0">
                <a:cs typeface="Malgun Gothic"/>
              </a:rPr>
              <a:t> </a:t>
            </a:r>
            <a:r>
              <a:rPr lang="en-US" sz="2800" spc="-5" dirty="0">
                <a:cs typeface="Courier New"/>
              </a:rPr>
              <a:t>expected</a:t>
            </a:r>
            <a:r>
              <a:rPr lang="en-US" sz="2800" spc="-5" dirty="0">
                <a:cs typeface="Malgun Gothic"/>
              </a:rPr>
              <a:t>.</a:t>
            </a:r>
            <a:endParaRPr lang="en-US" sz="2800" dirty="0"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1550"/>
              </a:spcBef>
              <a:tabLst>
                <a:tab pos="755015" algn="l"/>
                <a:tab pos="5963920" algn="l"/>
              </a:tabLst>
            </a:pPr>
            <a:r>
              <a:rPr lang="en-US" sz="2800" spc="-15" dirty="0">
                <a:cs typeface="Malgun Gothic"/>
              </a:rPr>
              <a:t>If </a:t>
            </a:r>
            <a:r>
              <a:rPr lang="en-US" sz="2800" spc="-25" dirty="0">
                <a:cs typeface="Malgun Gothic"/>
              </a:rPr>
              <a:t>so, </a:t>
            </a:r>
            <a:r>
              <a:rPr lang="en-US" sz="2800" spc="-5" dirty="0">
                <a:cs typeface="Malgun Gothic"/>
              </a:rPr>
              <a:t>update the memory location pointed</a:t>
            </a:r>
            <a:r>
              <a:rPr lang="en-US" sz="2800" spc="114" dirty="0">
                <a:cs typeface="Malgun Gothic"/>
              </a:rPr>
              <a:t> </a:t>
            </a:r>
            <a:r>
              <a:rPr lang="en-US" sz="2800" dirty="0">
                <a:cs typeface="Malgun Gothic"/>
              </a:rPr>
              <a:t>to</a:t>
            </a:r>
            <a:r>
              <a:rPr lang="en-US" sz="2800" spc="5" dirty="0">
                <a:cs typeface="Malgun Gothic"/>
              </a:rPr>
              <a:t> </a:t>
            </a:r>
            <a:r>
              <a:rPr lang="en-US" sz="2800" spc="-5" dirty="0">
                <a:cs typeface="Malgun Gothic"/>
              </a:rPr>
              <a:t>by </a:t>
            </a:r>
            <a:r>
              <a:rPr lang="en-US" sz="2800" spc="-10" dirty="0" err="1">
                <a:cs typeface="Courier New"/>
              </a:rPr>
              <a:t>ptr</a:t>
            </a:r>
            <a:r>
              <a:rPr lang="en-US" sz="2800" spc="-10" dirty="0">
                <a:cs typeface="Courier New"/>
              </a:rPr>
              <a:t> </a:t>
            </a:r>
            <a:r>
              <a:rPr lang="en-US" sz="2800" spc="-5" dirty="0">
                <a:cs typeface="Malgun Gothic"/>
              </a:rPr>
              <a:t>with the </a:t>
            </a:r>
            <a:r>
              <a:rPr lang="en-US" sz="2800" spc="-10" dirty="0">
                <a:cs typeface="Courier New"/>
              </a:rPr>
              <a:t>new</a:t>
            </a:r>
            <a:r>
              <a:rPr lang="en-US" sz="2800" spc="-500" dirty="0">
                <a:cs typeface="Courier New"/>
              </a:rPr>
              <a:t> </a:t>
            </a:r>
            <a:r>
              <a:rPr lang="en-US" sz="2800" spc="-5" dirty="0">
                <a:cs typeface="Malgun Gothic"/>
              </a:rPr>
              <a:t>value.</a:t>
            </a:r>
            <a:endParaRPr lang="en-US" sz="2800" dirty="0"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1380"/>
              </a:spcBef>
              <a:tabLst>
                <a:tab pos="755015" algn="l"/>
              </a:tabLst>
            </a:pPr>
            <a:r>
              <a:rPr lang="en-US" sz="2800" spc="-25" dirty="0">
                <a:cs typeface="Malgun Gothic"/>
              </a:rPr>
              <a:t>In </a:t>
            </a:r>
            <a:r>
              <a:rPr lang="en-US" sz="2800" spc="-30" dirty="0">
                <a:cs typeface="Malgun Gothic"/>
              </a:rPr>
              <a:t>either </a:t>
            </a:r>
            <a:r>
              <a:rPr lang="en-US" sz="2800" spc="-25" dirty="0">
                <a:cs typeface="Malgun Gothic"/>
              </a:rPr>
              <a:t>case, </a:t>
            </a:r>
            <a:r>
              <a:rPr lang="en-US" sz="2800" spc="-5" dirty="0">
                <a:cs typeface="Malgun Gothic"/>
              </a:rPr>
              <a:t>return the actual value </a:t>
            </a:r>
            <a:r>
              <a:rPr lang="en-US" sz="2800" dirty="0">
                <a:cs typeface="Malgun Gothic"/>
              </a:rPr>
              <a:t>at </a:t>
            </a:r>
            <a:r>
              <a:rPr lang="en-US" sz="2800" spc="-5" dirty="0">
                <a:cs typeface="Malgun Gothic"/>
              </a:rPr>
              <a:t>that memory</a:t>
            </a:r>
            <a:r>
              <a:rPr lang="en-US" sz="2800" spc="135" dirty="0">
                <a:cs typeface="Malgun Gothic"/>
              </a:rPr>
              <a:t> </a:t>
            </a:r>
            <a:r>
              <a:rPr lang="en-US" sz="2800" spc="-5" dirty="0">
                <a:cs typeface="Malgun Gothic"/>
              </a:rPr>
              <a:t>location.</a:t>
            </a:r>
            <a:endParaRPr lang="en-US" sz="2800" dirty="0">
              <a:cs typeface="Malgun Gothic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3774176"/>
            <a:ext cx="12192000" cy="2332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64608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13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327243" y="322526"/>
            <a:ext cx="9604375" cy="1049337"/>
          </a:xfrm>
        </p:spPr>
        <p:txBody>
          <a:bodyPr>
            <a:normAutofit/>
          </a:bodyPr>
          <a:lstStyle/>
          <a:p>
            <a:r>
              <a:rPr lang="en-US" sz="2800" b="1" spc="-5" dirty="0">
                <a:solidFill>
                  <a:srgbClr val="FF0000"/>
                </a:solidFill>
              </a:rPr>
              <a:t>Compare-And-Swap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85396" y="1466586"/>
            <a:ext cx="9604375" cy="3451225"/>
          </a:xfrm>
        </p:spPr>
        <p:txBody>
          <a:bodyPr>
            <a:normAutofit/>
          </a:bodyPr>
          <a:lstStyle/>
          <a:p>
            <a:r>
              <a:rPr lang="en-US" sz="2800" spc="-10" dirty="0">
                <a:cs typeface="Malgun Gothic"/>
              </a:rPr>
              <a:t>Compare-and-Swap </a:t>
            </a:r>
            <a:r>
              <a:rPr lang="en-US" sz="2800" spc="-5" dirty="0">
                <a:cs typeface="Malgun Gothic"/>
              </a:rPr>
              <a:t>hardware atomic instruction</a:t>
            </a:r>
            <a:r>
              <a:rPr lang="en-US" sz="2800" spc="60" dirty="0">
                <a:cs typeface="Malgun Gothic"/>
              </a:rPr>
              <a:t> </a:t>
            </a:r>
            <a:r>
              <a:rPr lang="en-US" sz="2800" spc="-5" dirty="0">
                <a:cs typeface="Malgun Gothic"/>
              </a:rPr>
              <a:t>(C-style)</a:t>
            </a:r>
            <a:endParaRPr lang="en-US" sz="2800" dirty="0">
              <a:cs typeface="Malgun Gothic"/>
            </a:endParaRPr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281" y="2840526"/>
            <a:ext cx="12015436" cy="184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451578" y="5149323"/>
            <a:ext cx="6186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Malgun Gothic"/>
                <a:cs typeface="Malgun Gothic"/>
              </a:rPr>
              <a:t>Spin </a:t>
            </a:r>
            <a:r>
              <a:rPr lang="en-US" sz="2800" dirty="0">
                <a:latin typeface="Malgun Gothic"/>
                <a:cs typeface="Malgun Gothic"/>
              </a:rPr>
              <a:t>lock </a:t>
            </a:r>
            <a:r>
              <a:rPr lang="en-US" sz="2800" spc="-5" dirty="0">
                <a:latin typeface="Malgun Gothic"/>
                <a:cs typeface="Malgun Gothic"/>
              </a:rPr>
              <a:t>with</a:t>
            </a:r>
            <a:r>
              <a:rPr lang="en-US" sz="2800" spc="-80" dirty="0">
                <a:latin typeface="Malgun Gothic"/>
                <a:cs typeface="Malgun Gothic"/>
              </a:rPr>
              <a:t> </a:t>
            </a:r>
            <a:r>
              <a:rPr lang="en-US" sz="2800" spc="-5" dirty="0">
                <a:latin typeface="Malgun Gothic"/>
                <a:cs typeface="Malgun Gothic"/>
              </a:rPr>
              <a:t>compare-and-swap</a:t>
            </a:r>
            <a:endParaRPr lang="en-US" sz="28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47567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14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89213" y="0"/>
            <a:ext cx="9602787" cy="1049338"/>
          </a:xfrm>
        </p:spPr>
        <p:txBody>
          <a:bodyPr>
            <a:noAutofit/>
          </a:bodyPr>
          <a:lstStyle/>
          <a:p>
            <a:r>
              <a:rPr lang="en-US" sz="2800" b="1" spc="-5" dirty="0">
                <a:solidFill>
                  <a:srgbClr val="FF0000"/>
                </a:solidFill>
              </a:rPr>
              <a:t>Load-Linked </a:t>
            </a:r>
            <a:r>
              <a:rPr lang="en-US" sz="2800" b="1" dirty="0">
                <a:solidFill>
                  <a:srgbClr val="FF0000"/>
                </a:solidFill>
              </a:rPr>
              <a:t>and</a:t>
            </a:r>
            <a:r>
              <a:rPr lang="en-US" sz="2800" b="1" spc="10" dirty="0">
                <a:solidFill>
                  <a:srgbClr val="FF0000"/>
                </a:solidFill>
              </a:rPr>
              <a:t> </a:t>
            </a:r>
            <a:r>
              <a:rPr lang="en-US" sz="2800" b="1" spc="-5" dirty="0">
                <a:solidFill>
                  <a:srgbClr val="FF0000"/>
                </a:solidFill>
              </a:rPr>
              <a:t>Store-Conditional</a:t>
            </a:r>
            <a:endParaRPr lang="en-IN" sz="28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49687"/>
            <a:ext cx="12192000" cy="3244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61982" y="3979124"/>
            <a:ext cx="11378310" cy="1972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ts val="3200"/>
              </a:lnSpc>
              <a:spcBef>
                <a:spcPts val="150"/>
              </a:spcBef>
              <a:tabLst>
                <a:tab pos="297815" algn="l"/>
              </a:tabLst>
            </a:pPr>
            <a:r>
              <a:rPr lang="en-US" sz="2400" spc="-5" dirty="0">
                <a:cs typeface="Malgun Gothic"/>
              </a:rPr>
              <a:t>The store-conditional </a:t>
            </a:r>
            <a:r>
              <a:rPr lang="en-US" sz="2400" spc="-30" dirty="0">
                <a:cs typeface="Malgun Gothic"/>
              </a:rPr>
              <a:t>only succeeds </a:t>
            </a:r>
            <a:r>
              <a:rPr lang="en-US" sz="2400" spc="-5" dirty="0">
                <a:cs typeface="Malgun Gothic"/>
              </a:rPr>
              <a:t>if no intermittent store </a:t>
            </a:r>
            <a:r>
              <a:rPr lang="en-US" sz="2400" dirty="0">
                <a:cs typeface="Malgun Gothic"/>
              </a:rPr>
              <a:t>to</a:t>
            </a:r>
            <a:r>
              <a:rPr lang="en-US" sz="2400" spc="90" dirty="0">
                <a:cs typeface="Malgun Gothic"/>
              </a:rPr>
              <a:t> </a:t>
            </a:r>
            <a:r>
              <a:rPr lang="en-US" sz="2400" spc="-5" dirty="0">
                <a:cs typeface="Malgun Gothic"/>
              </a:rPr>
              <a:t>the</a:t>
            </a:r>
            <a:r>
              <a:rPr lang="en-US" sz="2400" dirty="0">
                <a:cs typeface="Malgun Gothic"/>
              </a:rPr>
              <a:t> </a:t>
            </a:r>
            <a:r>
              <a:rPr lang="en-US" sz="2400" spc="-5" dirty="0">
                <a:cs typeface="Malgun Gothic"/>
              </a:rPr>
              <a:t>address has taken</a:t>
            </a:r>
            <a:r>
              <a:rPr lang="en-US" sz="2400" spc="-60" dirty="0">
                <a:cs typeface="Malgun Gothic"/>
              </a:rPr>
              <a:t> </a:t>
            </a:r>
            <a:r>
              <a:rPr lang="en-US" sz="2400" spc="-5" dirty="0">
                <a:cs typeface="Malgun Gothic"/>
              </a:rPr>
              <a:t>place.</a:t>
            </a:r>
            <a:endParaRPr lang="en-US" sz="2400" dirty="0">
              <a:cs typeface="Malgun Gothic"/>
            </a:endParaRPr>
          </a:p>
          <a:p>
            <a:pPr marL="812800" indent="-342900">
              <a:lnSpc>
                <a:spcPct val="100000"/>
              </a:lnSpc>
              <a:spcBef>
                <a:spcPts val="1160"/>
              </a:spcBef>
              <a:buFont typeface="Arial" panose="020B0604020202020204" pitchFamily="34" charset="0"/>
              <a:buChar char="•"/>
            </a:pPr>
            <a:r>
              <a:rPr lang="en-US" sz="2400" b="1" spc="-5" dirty="0">
                <a:cs typeface="Malgun Gothic"/>
              </a:rPr>
              <a:t>success</a:t>
            </a:r>
            <a:r>
              <a:rPr lang="en-US" sz="2400" spc="-5" dirty="0">
                <a:cs typeface="Malgun Gothic"/>
              </a:rPr>
              <a:t>: return </a:t>
            </a:r>
            <a:r>
              <a:rPr lang="en-US" sz="2400" dirty="0">
                <a:cs typeface="Malgun Gothic"/>
              </a:rPr>
              <a:t>1 and </a:t>
            </a:r>
            <a:r>
              <a:rPr lang="en-US" sz="2400" spc="-5" dirty="0">
                <a:cs typeface="Malgun Gothic"/>
              </a:rPr>
              <a:t>update the </a:t>
            </a:r>
            <a:r>
              <a:rPr lang="en-US" sz="2400" dirty="0">
                <a:cs typeface="Malgun Gothic"/>
              </a:rPr>
              <a:t>value at </a:t>
            </a:r>
            <a:r>
              <a:rPr lang="en-US" sz="2400" dirty="0" err="1">
                <a:cs typeface="Courier New"/>
              </a:rPr>
              <a:t>ptr</a:t>
            </a:r>
            <a:r>
              <a:rPr lang="en-US" sz="2400" spc="-459" dirty="0">
                <a:cs typeface="Courier New"/>
              </a:rPr>
              <a:t> </a:t>
            </a:r>
            <a:r>
              <a:rPr lang="en-US" sz="2400" spc="-5" dirty="0">
                <a:cs typeface="Malgun Gothic"/>
              </a:rPr>
              <a:t>to </a:t>
            </a:r>
            <a:r>
              <a:rPr lang="en-US" sz="2400" dirty="0">
                <a:cs typeface="Courier New"/>
              </a:rPr>
              <a:t>value</a:t>
            </a:r>
            <a:r>
              <a:rPr lang="en-US" sz="2400" dirty="0">
                <a:cs typeface="Malgun Gothic"/>
              </a:rPr>
              <a:t>.</a:t>
            </a:r>
          </a:p>
          <a:p>
            <a:pPr marL="812800" indent="-342900">
              <a:lnSpc>
                <a:spcPct val="100000"/>
              </a:lnSpc>
              <a:spcBef>
                <a:spcPts val="1280"/>
              </a:spcBef>
              <a:buFont typeface="Arial" panose="020B0604020202020204" pitchFamily="34" charset="0"/>
              <a:buChar char="•"/>
            </a:pPr>
            <a:r>
              <a:rPr lang="en-US" sz="2400" b="1" spc="-5" dirty="0">
                <a:cs typeface="Malgun Gothic"/>
              </a:rPr>
              <a:t>fail</a:t>
            </a:r>
            <a:r>
              <a:rPr lang="en-US" sz="2400" spc="-5" dirty="0">
                <a:cs typeface="Malgun Gothic"/>
              </a:rPr>
              <a:t>: the </a:t>
            </a:r>
            <a:r>
              <a:rPr lang="en-US" sz="2400" dirty="0">
                <a:cs typeface="Malgun Gothic"/>
              </a:rPr>
              <a:t>value at </a:t>
            </a:r>
            <a:r>
              <a:rPr lang="en-US" sz="2400" dirty="0" err="1">
                <a:cs typeface="Courier New"/>
              </a:rPr>
              <a:t>ptr</a:t>
            </a:r>
            <a:r>
              <a:rPr lang="en-US" sz="2400" spc="-490" dirty="0">
                <a:cs typeface="Courier New"/>
              </a:rPr>
              <a:t> </a:t>
            </a:r>
            <a:r>
              <a:rPr lang="en-US" sz="2400" dirty="0">
                <a:cs typeface="Malgun Gothic"/>
              </a:rPr>
              <a:t>is not updated and 0 is </a:t>
            </a:r>
            <a:r>
              <a:rPr lang="en-US" sz="2400" spc="-5" dirty="0">
                <a:cs typeface="Malgun Gothic"/>
              </a:rPr>
              <a:t>returned.</a:t>
            </a:r>
            <a:endParaRPr lang="en-US" sz="2400" dirty="0"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83439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15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92625" y="419894"/>
            <a:ext cx="9604375" cy="1049337"/>
          </a:xfrm>
        </p:spPr>
        <p:txBody>
          <a:bodyPr>
            <a:normAutofit/>
          </a:bodyPr>
          <a:lstStyle/>
          <a:p>
            <a:r>
              <a:rPr lang="en-US" sz="2800" b="1" spc="-5" dirty="0">
                <a:solidFill>
                  <a:srgbClr val="FF0000"/>
                </a:solidFill>
              </a:rPr>
              <a:t>Fetch-And-Add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51577" y="1092664"/>
            <a:ext cx="9604375" cy="3451225"/>
          </a:xfrm>
        </p:spPr>
        <p:txBody>
          <a:bodyPr>
            <a:normAutofit/>
          </a:bodyPr>
          <a:lstStyle/>
          <a:p>
            <a:r>
              <a:rPr lang="en-US" sz="2800" spc="-5" dirty="0">
                <a:cs typeface="Malgun Gothic"/>
              </a:rPr>
              <a:t>Atomically </a:t>
            </a:r>
            <a:r>
              <a:rPr lang="en-US" sz="2800" dirty="0">
                <a:cs typeface="Malgun Gothic"/>
              </a:rPr>
              <a:t>increment a </a:t>
            </a:r>
            <a:r>
              <a:rPr lang="en-US" sz="2800" spc="-5" dirty="0">
                <a:cs typeface="Malgun Gothic"/>
              </a:rPr>
              <a:t>value while </a:t>
            </a:r>
            <a:r>
              <a:rPr lang="en-US" sz="2800" dirty="0">
                <a:cs typeface="Malgun Gothic"/>
              </a:rPr>
              <a:t>returning the </a:t>
            </a:r>
            <a:r>
              <a:rPr lang="en-US" sz="2800" spc="-5" dirty="0">
                <a:cs typeface="Malgun Gothic"/>
              </a:rPr>
              <a:t>old value</a:t>
            </a:r>
            <a:r>
              <a:rPr lang="en-US" sz="2800" spc="5" dirty="0">
                <a:cs typeface="Malgun Gothic"/>
              </a:rPr>
              <a:t> </a:t>
            </a:r>
            <a:r>
              <a:rPr lang="en-US" sz="2800" spc="-5" dirty="0">
                <a:cs typeface="Malgun Gothic"/>
              </a:rPr>
              <a:t>at</a:t>
            </a:r>
            <a:r>
              <a:rPr lang="en-US" sz="2800" spc="-10" dirty="0">
                <a:cs typeface="Malgun Gothic"/>
              </a:rPr>
              <a:t> </a:t>
            </a:r>
            <a:r>
              <a:rPr lang="en-US" sz="2800" dirty="0">
                <a:cs typeface="Malgun Gothic"/>
              </a:rPr>
              <a:t>a  </a:t>
            </a:r>
            <a:r>
              <a:rPr lang="en-US" sz="2800" spc="-5" dirty="0">
                <a:cs typeface="Malgun Gothic"/>
              </a:rPr>
              <a:t>particular</a:t>
            </a:r>
            <a:r>
              <a:rPr lang="en-US" sz="2800" spc="-50" dirty="0">
                <a:cs typeface="Malgun Gothic"/>
              </a:rPr>
              <a:t> </a:t>
            </a:r>
            <a:r>
              <a:rPr lang="en-US" sz="2800" spc="-5" dirty="0">
                <a:cs typeface="Malgun Gothic"/>
              </a:rPr>
              <a:t>address.</a:t>
            </a:r>
            <a:endParaRPr lang="en-US" sz="2800" dirty="0">
              <a:cs typeface="Malgun Gothic"/>
            </a:endParaRPr>
          </a:p>
          <a:p>
            <a:endParaRPr lang="en-IN" sz="2400" dirty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951" y="2208345"/>
            <a:ext cx="8474946" cy="21869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51577" y="4692474"/>
            <a:ext cx="84993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spc="-5" dirty="0">
                <a:cs typeface="Malgun Gothic"/>
              </a:rPr>
              <a:t> Fetch-And-Add Hardware atomic instruction</a:t>
            </a:r>
            <a:r>
              <a:rPr lang="en-US" sz="2800" spc="10" dirty="0">
                <a:cs typeface="Malgun Gothic"/>
              </a:rPr>
              <a:t> </a:t>
            </a:r>
            <a:r>
              <a:rPr lang="en-US" sz="2800" spc="-5" dirty="0">
                <a:cs typeface="Malgun Gothic"/>
              </a:rPr>
              <a:t>(C-style)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71811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16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89311" y="345642"/>
            <a:ext cx="3660775" cy="1049337"/>
          </a:xfrm>
        </p:spPr>
        <p:txBody>
          <a:bodyPr>
            <a:normAutofit/>
          </a:bodyPr>
          <a:lstStyle/>
          <a:p>
            <a:r>
              <a:rPr lang="en-US" sz="2800" b="1" spc="-5" dirty="0">
                <a:solidFill>
                  <a:srgbClr val="FF0000"/>
                </a:solidFill>
              </a:rPr>
              <a:t>Ticket</a:t>
            </a:r>
            <a:r>
              <a:rPr lang="en-US" sz="2800" b="1" spc="-80" dirty="0">
                <a:solidFill>
                  <a:srgbClr val="FF0000"/>
                </a:solidFill>
              </a:rPr>
              <a:t> </a:t>
            </a:r>
            <a:r>
              <a:rPr lang="en-US" sz="2800" b="1" spc="-5" dirty="0">
                <a:solidFill>
                  <a:srgbClr val="FF0000"/>
                </a:solidFill>
              </a:rPr>
              <a:t>Lock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3625" y="1020542"/>
            <a:ext cx="9604375" cy="992865"/>
          </a:xfrm>
        </p:spPr>
        <p:txBody>
          <a:bodyPr>
            <a:normAutofit lnSpcReduction="10000"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lang="en-US" sz="2400" b="1" spc="-5" dirty="0">
                <a:cs typeface="Malgun Gothic"/>
              </a:rPr>
              <a:t>Ticket lock </a:t>
            </a:r>
            <a:r>
              <a:rPr lang="en-US" sz="2400" spc="-5" dirty="0">
                <a:cs typeface="Malgun Gothic"/>
              </a:rPr>
              <a:t>can be built with fetch-and</a:t>
            </a:r>
            <a:r>
              <a:rPr lang="en-US" sz="2400" spc="25" dirty="0">
                <a:cs typeface="Malgun Gothic"/>
              </a:rPr>
              <a:t> </a:t>
            </a:r>
            <a:r>
              <a:rPr lang="en-US" sz="2400" spc="-5" dirty="0">
                <a:cs typeface="Malgun Gothic"/>
              </a:rPr>
              <a:t>add.</a:t>
            </a:r>
            <a:endParaRPr lang="en-US" sz="2400" dirty="0"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1600"/>
              </a:spcBef>
              <a:tabLst>
                <a:tab pos="755015" algn="l"/>
              </a:tabLst>
            </a:pPr>
            <a:r>
              <a:rPr lang="en-US" sz="2400" spc="-5" dirty="0">
                <a:cs typeface="Malgun Gothic"/>
              </a:rPr>
              <a:t>Ensure progress </a:t>
            </a:r>
            <a:r>
              <a:rPr lang="en-US" sz="2400" dirty="0">
                <a:cs typeface="Malgun Gothic"/>
              </a:rPr>
              <a:t>for </a:t>
            </a:r>
            <a:r>
              <a:rPr lang="en-US" sz="2400" spc="-5" dirty="0">
                <a:cs typeface="Malgun Gothic"/>
              </a:rPr>
              <a:t>all threads. </a:t>
            </a:r>
            <a:r>
              <a:rPr lang="en-US" sz="2400" spc="760" dirty="0">
                <a:cs typeface="Arial"/>
              </a:rPr>
              <a:t>à</a:t>
            </a:r>
            <a:r>
              <a:rPr lang="en-US" sz="2400" spc="135" dirty="0">
                <a:cs typeface="Arial"/>
              </a:rPr>
              <a:t> </a:t>
            </a:r>
            <a:r>
              <a:rPr lang="en-US" sz="2400" spc="-5" dirty="0">
                <a:cs typeface="Malgun Gothic"/>
              </a:rPr>
              <a:t>fairness</a:t>
            </a:r>
            <a:endParaRPr lang="en-US" sz="2400" dirty="0">
              <a:cs typeface="Malgun Gothic"/>
            </a:endParaRPr>
          </a:p>
          <a:p>
            <a:endParaRPr lang="en-IN" sz="28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013407"/>
            <a:ext cx="12192000" cy="409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15067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17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54225" y="411956"/>
            <a:ext cx="9604375" cy="1049337"/>
          </a:xfrm>
        </p:spPr>
        <p:txBody>
          <a:bodyPr>
            <a:noAutofit/>
          </a:bodyPr>
          <a:lstStyle/>
          <a:p>
            <a:r>
              <a:rPr lang="en-US" sz="2800" b="1" spc="-5" dirty="0">
                <a:solidFill>
                  <a:srgbClr val="FF0000"/>
                </a:solidFill>
              </a:rPr>
              <a:t>Using </a:t>
            </a:r>
            <a:r>
              <a:rPr lang="en-US" sz="2800" b="1" dirty="0">
                <a:solidFill>
                  <a:srgbClr val="FF0000"/>
                </a:solidFill>
              </a:rPr>
              <a:t>Queues: </a:t>
            </a:r>
            <a:r>
              <a:rPr lang="en-US" sz="2800" b="1" spc="-5" dirty="0">
                <a:solidFill>
                  <a:srgbClr val="FF0000"/>
                </a:solidFill>
              </a:rPr>
              <a:t>Sleeping Instead of</a:t>
            </a:r>
            <a:r>
              <a:rPr lang="en-US" sz="2800" b="1" spc="40" dirty="0">
                <a:solidFill>
                  <a:srgbClr val="FF0000"/>
                </a:solidFill>
              </a:rPr>
              <a:t> </a:t>
            </a:r>
            <a:r>
              <a:rPr lang="en-US" sz="2800" b="1" spc="-5" dirty="0">
                <a:solidFill>
                  <a:srgbClr val="FF0000"/>
                </a:solidFill>
              </a:rPr>
              <a:t>Spinning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16025" y="1806910"/>
            <a:ext cx="10725604" cy="4138612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lang="en-US" sz="2800" b="1" spc="-5" dirty="0">
                <a:cs typeface="Malgun Gothic"/>
              </a:rPr>
              <a:t>Queue </a:t>
            </a:r>
            <a:r>
              <a:rPr lang="en-US" sz="2800" spc="-5" dirty="0">
                <a:cs typeface="Malgun Gothic"/>
              </a:rPr>
              <a:t>to </a:t>
            </a:r>
            <a:r>
              <a:rPr lang="en-US" sz="2800" dirty="0">
                <a:cs typeface="Malgun Gothic"/>
              </a:rPr>
              <a:t>keep </a:t>
            </a:r>
            <a:r>
              <a:rPr lang="en-US" sz="2800" spc="-5" dirty="0">
                <a:cs typeface="Malgun Gothic"/>
              </a:rPr>
              <a:t>track </a:t>
            </a:r>
            <a:r>
              <a:rPr lang="en-US" sz="2800" dirty="0">
                <a:cs typeface="Malgun Gothic"/>
              </a:rPr>
              <a:t>of which threads are </a:t>
            </a:r>
            <a:r>
              <a:rPr lang="en-US" sz="2800" u="sng" spc="-5" dirty="0">
                <a:cs typeface="Malgun Gothic"/>
              </a:rPr>
              <a:t>waiting </a:t>
            </a:r>
            <a:r>
              <a:rPr lang="en-US" sz="2800" spc="-5" dirty="0">
                <a:cs typeface="Malgun Gothic"/>
              </a:rPr>
              <a:t>to </a:t>
            </a:r>
            <a:r>
              <a:rPr lang="en-US" sz="2800" dirty="0">
                <a:cs typeface="Malgun Gothic"/>
              </a:rPr>
              <a:t>enter the</a:t>
            </a:r>
            <a:r>
              <a:rPr lang="en-US" sz="2800" spc="-35" dirty="0">
                <a:cs typeface="Malgun Gothic"/>
              </a:rPr>
              <a:t> </a:t>
            </a:r>
            <a:r>
              <a:rPr lang="en-US" sz="2800" spc="-5" dirty="0">
                <a:cs typeface="Malgun Gothic"/>
              </a:rPr>
              <a:t>lock.</a:t>
            </a:r>
            <a:endParaRPr lang="en-US" sz="2800" dirty="0"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354965" algn="l"/>
              </a:tabLst>
            </a:pPr>
            <a:r>
              <a:rPr lang="en-US" sz="2800" spc="-5" dirty="0">
                <a:cs typeface="Courier New"/>
              </a:rPr>
              <a:t>park()</a:t>
            </a:r>
            <a:endParaRPr lang="en-US" sz="2800" dirty="0"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600"/>
              </a:spcBef>
              <a:tabLst>
                <a:tab pos="755015" algn="l"/>
              </a:tabLst>
            </a:pPr>
            <a:r>
              <a:rPr lang="en-US" sz="2800" spc="-5" dirty="0">
                <a:cs typeface="Malgun Gothic"/>
              </a:rPr>
              <a:t>Put </a:t>
            </a:r>
            <a:r>
              <a:rPr lang="en-US" sz="2800" dirty="0">
                <a:cs typeface="Malgun Gothic"/>
              </a:rPr>
              <a:t>a </a:t>
            </a:r>
            <a:r>
              <a:rPr lang="en-US" sz="2800" spc="-5" dirty="0">
                <a:cs typeface="Malgun Gothic"/>
              </a:rPr>
              <a:t>calling thread </a:t>
            </a:r>
            <a:r>
              <a:rPr lang="en-US" sz="2800" dirty="0">
                <a:cs typeface="Malgun Gothic"/>
              </a:rPr>
              <a:t>to</a:t>
            </a:r>
            <a:r>
              <a:rPr lang="en-US" sz="2800" spc="-20" dirty="0">
                <a:cs typeface="Malgun Gothic"/>
              </a:rPr>
              <a:t> </a:t>
            </a:r>
            <a:r>
              <a:rPr lang="en-US" sz="2800" spc="-5" dirty="0">
                <a:cs typeface="Malgun Gothic"/>
              </a:rPr>
              <a:t>sleep</a:t>
            </a:r>
            <a:endParaRPr lang="en-US" sz="2800" dirty="0"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2800" dirty="0"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lang="en-US" sz="2800" spc="-5" dirty="0" err="1">
                <a:cs typeface="Courier New"/>
              </a:rPr>
              <a:t>unpark</a:t>
            </a:r>
            <a:r>
              <a:rPr lang="en-US" sz="2800" spc="-5" dirty="0">
                <a:cs typeface="Courier New"/>
              </a:rPr>
              <a:t>(</a:t>
            </a:r>
            <a:r>
              <a:rPr lang="en-US" sz="2800" spc="-5" dirty="0" err="1">
                <a:cs typeface="Courier New"/>
              </a:rPr>
              <a:t>threadID</a:t>
            </a:r>
            <a:r>
              <a:rPr lang="en-US" sz="2800" spc="-5" dirty="0">
                <a:cs typeface="Courier New"/>
              </a:rPr>
              <a:t>)</a:t>
            </a:r>
            <a:endParaRPr lang="en-US" sz="2800" dirty="0"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600"/>
              </a:spcBef>
              <a:tabLst>
                <a:tab pos="755015" algn="l"/>
              </a:tabLst>
            </a:pPr>
            <a:r>
              <a:rPr lang="en-US" sz="2800" spc="-265" dirty="0">
                <a:solidFill>
                  <a:srgbClr val="002060"/>
                </a:solidFill>
                <a:cs typeface="Arial"/>
              </a:rPr>
              <a:t>	</a:t>
            </a:r>
            <a:r>
              <a:rPr lang="en-US" sz="2800" spc="-5" dirty="0">
                <a:cs typeface="Malgun Gothic"/>
              </a:rPr>
              <a:t>Wake </a:t>
            </a:r>
            <a:r>
              <a:rPr lang="en-US" sz="2800" dirty="0">
                <a:cs typeface="Malgun Gothic"/>
              </a:rPr>
              <a:t>a </a:t>
            </a:r>
            <a:r>
              <a:rPr lang="en-US" sz="2800" spc="-5" dirty="0">
                <a:cs typeface="Malgun Gothic"/>
              </a:rPr>
              <a:t>particular thread </a:t>
            </a:r>
            <a:r>
              <a:rPr lang="en-US" sz="2800" dirty="0">
                <a:cs typeface="Malgun Gothic"/>
              </a:rPr>
              <a:t>as </a:t>
            </a:r>
            <a:r>
              <a:rPr lang="en-US" sz="2800" spc="-5" dirty="0">
                <a:cs typeface="Malgun Gothic"/>
              </a:rPr>
              <a:t>designated by</a:t>
            </a:r>
            <a:r>
              <a:rPr lang="en-US" sz="2800" spc="35" dirty="0">
                <a:cs typeface="Malgun Gothic"/>
              </a:rPr>
              <a:t> </a:t>
            </a:r>
            <a:r>
              <a:rPr lang="en-US" sz="2800" spc="-10" dirty="0" err="1">
                <a:cs typeface="Courier New"/>
              </a:rPr>
              <a:t>threadID</a:t>
            </a:r>
            <a:r>
              <a:rPr lang="en-US" sz="2800" spc="-10" dirty="0">
                <a:cs typeface="Malgun Gothic"/>
              </a:rPr>
              <a:t>.</a:t>
            </a:r>
            <a:endParaRPr lang="en-US" sz="2800" dirty="0">
              <a:cs typeface="Malgun Gothic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8366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18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54425" y="261444"/>
            <a:ext cx="9604375" cy="1049337"/>
          </a:xfrm>
        </p:spPr>
        <p:txBody>
          <a:bodyPr>
            <a:normAutofit/>
          </a:bodyPr>
          <a:lstStyle/>
          <a:p>
            <a:r>
              <a:rPr lang="en-US" sz="2800" b="1" spc="-5" dirty="0">
                <a:solidFill>
                  <a:srgbClr val="FF0000"/>
                </a:solidFill>
              </a:rPr>
              <a:t>Wakeup/waiting</a:t>
            </a:r>
            <a:r>
              <a:rPr lang="en-US" sz="2800" b="1" spc="-60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race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88302" y="1491503"/>
            <a:ext cx="11303698" cy="505142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tabLst>
                <a:tab pos="354965" algn="l"/>
              </a:tabLst>
            </a:pPr>
            <a:r>
              <a:rPr lang="en-US" sz="2800" spc="-5" dirty="0">
                <a:cs typeface="Malgun Gothic"/>
              </a:rPr>
              <a:t>In case </a:t>
            </a:r>
            <a:r>
              <a:rPr lang="en-US" sz="2800" dirty="0">
                <a:cs typeface="Malgun Gothic"/>
              </a:rPr>
              <a:t>of releasing </a:t>
            </a:r>
            <a:r>
              <a:rPr lang="en-US" sz="2800" spc="-5" dirty="0">
                <a:cs typeface="Malgun Gothic"/>
              </a:rPr>
              <a:t>the lock </a:t>
            </a:r>
            <a:r>
              <a:rPr lang="en-US" sz="2800" spc="-25" dirty="0">
                <a:cs typeface="Malgun Gothic"/>
              </a:rPr>
              <a:t>(</a:t>
            </a:r>
            <a:r>
              <a:rPr lang="en-US" sz="2800" i="1" spc="-25" dirty="0">
                <a:cs typeface="Malgun Gothic"/>
              </a:rPr>
              <a:t>thread </a:t>
            </a:r>
            <a:r>
              <a:rPr lang="en-US" sz="2800" i="1" spc="-20" dirty="0">
                <a:cs typeface="Malgun Gothic"/>
              </a:rPr>
              <a:t>A</a:t>
            </a:r>
            <a:r>
              <a:rPr lang="en-US" sz="2800" spc="-20" dirty="0">
                <a:cs typeface="Malgun Gothic"/>
              </a:rPr>
              <a:t>) </a:t>
            </a:r>
            <a:r>
              <a:rPr lang="en-US" sz="2800" spc="-5" dirty="0">
                <a:cs typeface="Malgun Gothic"/>
              </a:rPr>
              <a:t>just </a:t>
            </a:r>
            <a:r>
              <a:rPr lang="en-US" sz="2800" dirty="0">
                <a:cs typeface="Malgun Gothic"/>
              </a:rPr>
              <a:t>before the </a:t>
            </a:r>
            <a:r>
              <a:rPr lang="en-US" sz="2800" spc="-5" dirty="0">
                <a:cs typeface="Malgun Gothic"/>
              </a:rPr>
              <a:t>call to</a:t>
            </a:r>
            <a:r>
              <a:rPr lang="en-US" sz="2800" spc="15" dirty="0">
                <a:cs typeface="Malgun Gothic"/>
              </a:rPr>
              <a:t> </a:t>
            </a:r>
            <a:r>
              <a:rPr lang="en-US" sz="2800" spc="-5" dirty="0">
                <a:cs typeface="Courier New"/>
              </a:rPr>
              <a:t>park(</a:t>
            </a:r>
          </a:p>
          <a:p>
            <a:pPr algn="just">
              <a:lnSpc>
                <a:spcPct val="100000"/>
              </a:lnSpc>
              <a:tabLst>
                <a:tab pos="354965" algn="l"/>
              </a:tabLst>
            </a:pPr>
            <a:r>
              <a:rPr lang="en-US" sz="2800" spc="-25" dirty="0">
                <a:cs typeface="Malgun Gothic"/>
              </a:rPr>
              <a:t>(</a:t>
            </a:r>
            <a:r>
              <a:rPr lang="en-US" sz="2800" i="1" spc="-25" dirty="0">
                <a:cs typeface="Malgun Gothic"/>
              </a:rPr>
              <a:t>thread </a:t>
            </a:r>
            <a:r>
              <a:rPr lang="en-US" sz="2800" i="1" spc="-20" dirty="0">
                <a:cs typeface="Malgun Gothic"/>
              </a:rPr>
              <a:t>B</a:t>
            </a:r>
            <a:r>
              <a:rPr lang="en-US" sz="2800" spc="-20" dirty="0">
                <a:cs typeface="Malgun Gothic"/>
              </a:rPr>
              <a:t>) </a:t>
            </a:r>
            <a:r>
              <a:rPr lang="en-US" sz="2800" spc="844" dirty="0">
                <a:cs typeface="Arial"/>
              </a:rPr>
              <a:t>à</a:t>
            </a:r>
            <a:r>
              <a:rPr lang="en-US" sz="2800" spc="120" dirty="0">
                <a:cs typeface="Arial"/>
              </a:rPr>
              <a:t> </a:t>
            </a:r>
            <a:r>
              <a:rPr lang="en-US" sz="2800" dirty="0">
                <a:cs typeface="Malgun Gothic"/>
              </a:rPr>
              <a:t>Thread B would </a:t>
            </a:r>
            <a:r>
              <a:rPr lang="en-US" sz="2800" spc="-5" dirty="0">
                <a:cs typeface="Malgun Gothic"/>
              </a:rPr>
              <a:t>sleep </a:t>
            </a:r>
            <a:r>
              <a:rPr lang="en-US" sz="2800" dirty="0">
                <a:cs typeface="Malgun Gothic"/>
              </a:rPr>
              <a:t>forever </a:t>
            </a:r>
            <a:r>
              <a:rPr lang="en-US" sz="2800" spc="-5" dirty="0">
                <a:cs typeface="Malgun Gothic"/>
              </a:rPr>
              <a:t>(potentially).</a:t>
            </a:r>
            <a:endParaRPr lang="en-US" sz="2800" dirty="0">
              <a:cs typeface="Malgun Gothic"/>
            </a:endParaRPr>
          </a:p>
          <a:p>
            <a:pPr algn="just">
              <a:lnSpc>
                <a:spcPct val="100000"/>
              </a:lnSpc>
              <a:spcBef>
                <a:spcPts val="1190"/>
              </a:spcBef>
              <a:tabLst>
                <a:tab pos="354965" algn="l"/>
              </a:tabLst>
            </a:pPr>
            <a:r>
              <a:rPr lang="en-US" sz="2800" b="1" dirty="0">
                <a:cs typeface="Malgun Gothic"/>
              </a:rPr>
              <a:t>Solaris </a:t>
            </a:r>
            <a:r>
              <a:rPr lang="en-US" sz="2800" spc="-5" dirty="0">
                <a:cs typeface="Malgun Gothic"/>
              </a:rPr>
              <a:t>solves this problem by adding </a:t>
            </a:r>
            <a:r>
              <a:rPr lang="en-US" sz="2800" dirty="0">
                <a:cs typeface="Malgun Gothic"/>
              </a:rPr>
              <a:t>a third </a:t>
            </a:r>
            <a:r>
              <a:rPr lang="en-US" sz="2800" spc="-5" dirty="0">
                <a:cs typeface="Malgun Gothic"/>
              </a:rPr>
              <a:t>system call:</a:t>
            </a:r>
            <a:r>
              <a:rPr lang="en-US" sz="2800" spc="-35" dirty="0">
                <a:cs typeface="Malgun Gothic"/>
              </a:rPr>
              <a:t> </a:t>
            </a:r>
            <a:r>
              <a:rPr lang="en-US" sz="2800" spc="-5" dirty="0" err="1">
                <a:cs typeface="Courier New"/>
              </a:rPr>
              <a:t>setpark</a:t>
            </a:r>
            <a:r>
              <a:rPr lang="en-US" sz="2800" spc="-5" dirty="0">
                <a:cs typeface="Courier New"/>
              </a:rPr>
              <a:t>()</a:t>
            </a:r>
            <a:r>
              <a:rPr lang="en-US" sz="2800" spc="-5" dirty="0">
                <a:cs typeface="Malgun Gothic"/>
              </a:rPr>
              <a:t>.</a:t>
            </a:r>
            <a:endParaRPr lang="en-US" sz="2800" dirty="0">
              <a:cs typeface="Malgun Gothic"/>
            </a:endParaRPr>
          </a:p>
          <a:p>
            <a:pPr marL="527050" indent="-285750" algn="just">
              <a:lnSpc>
                <a:spcPct val="100000"/>
              </a:lnSpc>
              <a:spcBef>
                <a:spcPts val="1450"/>
              </a:spcBef>
              <a:tabLst>
                <a:tab pos="755015" algn="l"/>
              </a:tabLst>
            </a:pPr>
            <a:r>
              <a:rPr lang="en-US" sz="2800" spc="-5" dirty="0">
                <a:cs typeface="Malgun Gothic"/>
              </a:rPr>
              <a:t>By calling this routine, </a:t>
            </a:r>
            <a:r>
              <a:rPr lang="en-US" sz="2800" dirty="0">
                <a:cs typeface="Malgun Gothic"/>
              </a:rPr>
              <a:t>a </a:t>
            </a:r>
            <a:r>
              <a:rPr lang="en-US" sz="2800" spc="-5" dirty="0">
                <a:cs typeface="Malgun Gothic"/>
              </a:rPr>
              <a:t>thread can indicate it </a:t>
            </a:r>
            <a:r>
              <a:rPr lang="en-US" sz="2800" i="1" spc="-25" dirty="0">
                <a:cs typeface="Malgun Gothic"/>
              </a:rPr>
              <a:t>is </a:t>
            </a:r>
            <a:r>
              <a:rPr lang="en-US" sz="2800" i="1" spc="-35" dirty="0">
                <a:cs typeface="Malgun Gothic"/>
              </a:rPr>
              <a:t>about </a:t>
            </a:r>
            <a:r>
              <a:rPr lang="en-US" sz="2800" i="1" spc="-25" dirty="0">
                <a:cs typeface="Malgun Gothic"/>
              </a:rPr>
              <a:t>to</a:t>
            </a:r>
            <a:r>
              <a:rPr lang="en-US" sz="2800" i="1" spc="114" dirty="0">
                <a:cs typeface="Malgun Gothic"/>
              </a:rPr>
              <a:t> </a:t>
            </a:r>
            <a:r>
              <a:rPr lang="en-US" sz="2800" spc="-10" dirty="0">
                <a:cs typeface="Courier New"/>
              </a:rPr>
              <a:t>park</a:t>
            </a:r>
            <a:r>
              <a:rPr lang="en-US" sz="2800" spc="-10" dirty="0">
                <a:cs typeface="Malgun Gothic"/>
              </a:rPr>
              <a:t>.</a:t>
            </a:r>
            <a:endParaRPr lang="en-US" sz="2800" dirty="0">
              <a:cs typeface="Malgun Gothic"/>
            </a:endParaRPr>
          </a:p>
          <a:p>
            <a:pPr marL="755650" marR="97790" indent="-285750" algn="just">
              <a:lnSpc>
                <a:spcPct val="150500"/>
              </a:lnSpc>
              <a:spcBef>
                <a:spcPts val="439"/>
              </a:spcBef>
              <a:tabLst>
                <a:tab pos="755015" algn="l"/>
              </a:tabLst>
            </a:pPr>
            <a:r>
              <a:rPr lang="en-US" sz="2800" dirty="0">
                <a:cs typeface="Malgun Gothic"/>
              </a:rPr>
              <a:t>If </a:t>
            </a:r>
            <a:r>
              <a:rPr lang="en-US" sz="2800" spc="-5" dirty="0">
                <a:cs typeface="Malgun Gothic"/>
              </a:rPr>
              <a:t>it happens </a:t>
            </a:r>
            <a:r>
              <a:rPr lang="en-US" sz="2800" dirty="0">
                <a:cs typeface="Malgun Gothic"/>
              </a:rPr>
              <a:t>to </a:t>
            </a:r>
            <a:r>
              <a:rPr lang="en-US" sz="2800" spc="-5" dirty="0">
                <a:cs typeface="Malgun Gothic"/>
              </a:rPr>
              <a:t>be interrupted and another thread calls</a:t>
            </a:r>
            <a:r>
              <a:rPr lang="en-US" sz="2800" spc="55" dirty="0">
                <a:cs typeface="Malgun Gothic"/>
              </a:rPr>
              <a:t> </a:t>
            </a:r>
            <a:r>
              <a:rPr lang="en-US" sz="2800" spc="-10" dirty="0" err="1">
                <a:cs typeface="Courier New"/>
              </a:rPr>
              <a:t>unpark</a:t>
            </a:r>
            <a:r>
              <a:rPr lang="en-US" sz="2800" spc="-455" dirty="0">
                <a:cs typeface="Courier New"/>
              </a:rPr>
              <a:t> </a:t>
            </a:r>
            <a:r>
              <a:rPr lang="en-US" sz="2800" spc="-5" dirty="0">
                <a:cs typeface="Malgun Gothic"/>
              </a:rPr>
              <a:t>before </a:t>
            </a:r>
            <a:r>
              <a:rPr lang="en-US" sz="2800" dirty="0">
                <a:cs typeface="Malgun Gothic"/>
              </a:rPr>
              <a:t> </a:t>
            </a:r>
            <a:r>
              <a:rPr lang="en-US" sz="2800" spc="-10" dirty="0">
                <a:cs typeface="Courier New"/>
              </a:rPr>
              <a:t>park </a:t>
            </a:r>
            <a:r>
              <a:rPr lang="en-US" sz="2800" spc="-5" dirty="0">
                <a:cs typeface="Malgun Gothic"/>
              </a:rPr>
              <a:t>is actually called, the subsequent </a:t>
            </a:r>
            <a:r>
              <a:rPr lang="en-US" sz="2800" spc="-10" dirty="0">
                <a:cs typeface="Courier New"/>
              </a:rPr>
              <a:t>park</a:t>
            </a:r>
            <a:r>
              <a:rPr lang="en-US" sz="2800" spc="-844" dirty="0">
                <a:cs typeface="Courier New"/>
              </a:rPr>
              <a:t> </a:t>
            </a:r>
            <a:r>
              <a:rPr lang="en-US" sz="2800" spc="-5" dirty="0">
                <a:cs typeface="Malgun Gothic"/>
              </a:rPr>
              <a:t>returns immediately instead  of</a:t>
            </a:r>
            <a:r>
              <a:rPr lang="en-US" sz="2800" spc="-90" dirty="0">
                <a:cs typeface="Malgun Gothic"/>
              </a:rPr>
              <a:t> </a:t>
            </a:r>
            <a:r>
              <a:rPr lang="en-US" sz="2800" spc="-5" dirty="0">
                <a:cs typeface="Malgun Gothic"/>
              </a:rPr>
              <a:t>sleeping.</a:t>
            </a:r>
            <a:endParaRPr lang="en-US" sz="2800" dirty="0">
              <a:cs typeface="Malgun Gothic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5768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19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537653" y="567655"/>
            <a:ext cx="9604375" cy="1049337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F</a:t>
            </a:r>
            <a:r>
              <a:rPr lang="en-US" sz="2800" b="1" spc="-5" dirty="0" err="1">
                <a:solidFill>
                  <a:srgbClr val="FF0000"/>
                </a:solidFill>
              </a:rPr>
              <a:t>ut</a:t>
            </a:r>
            <a:r>
              <a:rPr lang="en-US" sz="2800" b="1" dirty="0" err="1">
                <a:solidFill>
                  <a:srgbClr val="FF0000"/>
                </a:solidFill>
              </a:rPr>
              <a:t>ex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74511" y="1541859"/>
            <a:ext cx="10986860" cy="4824413"/>
          </a:xfrm>
        </p:spPr>
        <p:txBody>
          <a:bodyPr>
            <a:normAutofit fontScale="85000" lnSpcReduction="20000"/>
          </a:bodyPr>
          <a:lstStyle/>
          <a:p>
            <a:pPr marL="355600" marR="150495" indent="-342900">
              <a:lnSpc>
                <a:spcPct val="150000"/>
              </a:lnSpc>
              <a:tabLst>
                <a:tab pos="354965" algn="l"/>
              </a:tabLst>
            </a:pPr>
            <a:r>
              <a:rPr lang="en-US" sz="3800" dirty="0">
                <a:cs typeface="Malgun Gothic"/>
              </a:rPr>
              <a:t>Linux </a:t>
            </a:r>
            <a:r>
              <a:rPr lang="en-US" sz="3800" spc="-5" dirty="0">
                <a:cs typeface="Malgun Gothic"/>
              </a:rPr>
              <a:t>provides </a:t>
            </a:r>
            <a:r>
              <a:rPr lang="en-US" sz="3800" dirty="0">
                <a:cs typeface="Malgun Gothic"/>
              </a:rPr>
              <a:t>a </a:t>
            </a:r>
            <a:r>
              <a:rPr lang="en-US" sz="3800" dirty="0" err="1">
                <a:cs typeface="Malgun Gothic"/>
              </a:rPr>
              <a:t>futex</a:t>
            </a:r>
            <a:r>
              <a:rPr lang="en-US" sz="3800" dirty="0">
                <a:cs typeface="Malgun Gothic"/>
              </a:rPr>
              <a:t> </a:t>
            </a:r>
            <a:r>
              <a:rPr lang="en-US" sz="3800" spc="-5" dirty="0">
                <a:cs typeface="Malgun Gothic"/>
              </a:rPr>
              <a:t>(is </a:t>
            </a:r>
            <a:r>
              <a:rPr lang="en-US" sz="3800" spc="-10" dirty="0">
                <a:cs typeface="Malgun Gothic"/>
              </a:rPr>
              <a:t>similar </a:t>
            </a:r>
            <a:r>
              <a:rPr lang="en-US" sz="3800" spc="-5" dirty="0">
                <a:cs typeface="Malgun Gothic"/>
              </a:rPr>
              <a:t>to Solaris’s </a:t>
            </a:r>
            <a:r>
              <a:rPr lang="en-US" sz="3800" spc="-5" dirty="0">
                <a:cs typeface="Courier New"/>
              </a:rPr>
              <a:t>park</a:t>
            </a:r>
            <a:r>
              <a:rPr lang="en-US" sz="3800" spc="-540" dirty="0">
                <a:cs typeface="Courier New"/>
              </a:rPr>
              <a:t> </a:t>
            </a:r>
            <a:r>
              <a:rPr lang="en-US" sz="3800" dirty="0">
                <a:cs typeface="Malgun Gothic"/>
              </a:rPr>
              <a:t>and </a:t>
            </a:r>
            <a:r>
              <a:rPr lang="en-US" sz="3800" spc="-5" dirty="0">
                <a:cs typeface="Courier New"/>
              </a:rPr>
              <a:t>unpark</a:t>
            </a:r>
            <a:r>
              <a:rPr lang="en-US" sz="3800" spc="-5" dirty="0">
                <a:cs typeface="Malgun Gothic"/>
              </a:rPr>
              <a:t>). </a:t>
            </a:r>
            <a:r>
              <a:rPr lang="en-US" sz="3800" dirty="0">
                <a:cs typeface="Malgun Gothic"/>
              </a:rPr>
              <a:t>More </a:t>
            </a:r>
            <a:r>
              <a:rPr lang="en-US" sz="3800" spc="-5" dirty="0">
                <a:cs typeface="Malgun Gothic"/>
              </a:rPr>
              <a:t>functionality </a:t>
            </a:r>
            <a:r>
              <a:rPr lang="en-US" sz="3800" dirty="0">
                <a:cs typeface="Malgun Gothic"/>
              </a:rPr>
              <a:t>goes </a:t>
            </a:r>
            <a:r>
              <a:rPr lang="en-US" sz="3800" spc="-5" dirty="0">
                <a:cs typeface="Malgun Gothic"/>
              </a:rPr>
              <a:t>into the</a:t>
            </a:r>
            <a:r>
              <a:rPr lang="en-US" sz="3800" spc="-30" dirty="0">
                <a:cs typeface="Malgun Gothic"/>
              </a:rPr>
              <a:t> </a:t>
            </a:r>
            <a:r>
              <a:rPr lang="en-US" sz="3800" dirty="0">
                <a:cs typeface="Malgun Gothic"/>
              </a:rPr>
              <a:t>kernel.</a:t>
            </a:r>
          </a:p>
          <a:p>
            <a:pPr marL="584200" indent="-342900">
              <a:lnSpc>
                <a:spcPct val="100000"/>
              </a:lnSpc>
              <a:spcBef>
                <a:spcPts val="1500"/>
              </a:spcBef>
              <a:tabLst>
                <a:tab pos="755015" algn="l"/>
              </a:tabLst>
            </a:pPr>
            <a:r>
              <a:rPr lang="en-US" sz="3800" spc="-10" dirty="0" err="1">
                <a:cs typeface="Courier New"/>
              </a:rPr>
              <a:t>futex_wait</a:t>
            </a:r>
            <a:r>
              <a:rPr lang="en-US" sz="3800" spc="-10" dirty="0">
                <a:cs typeface="Courier New"/>
              </a:rPr>
              <a:t>(address,</a:t>
            </a:r>
            <a:r>
              <a:rPr lang="en-US" sz="3800" spc="-95" dirty="0">
                <a:cs typeface="Courier New"/>
              </a:rPr>
              <a:t> </a:t>
            </a:r>
            <a:r>
              <a:rPr lang="en-US" sz="3800" spc="-10" dirty="0">
                <a:cs typeface="Courier New"/>
              </a:rPr>
              <a:t>expected)</a:t>
            </a:r>
            <a:endParaRPr lang="en-US" sz="3800" dirty="0">
              <a:cs typeface="Courier New"/>
            </a:endParaRPr>
          </a:p>
          <a:p>
            <a:pPr marL="1041400" indent="-342900">
              <a:lnSpc>
                <a:spcPct val="100000"/>
              </a:lnSpc>
              <a:spcBef>
                <a:spcPts val="1440"/>
              </a:spcBef>
            </a:pPr>
            <a:r>
              <a:rPr lang="en-US" sz="3800" spc="-5" dirty="0">
                <a:cs typeface="Malgun Gothic"/>
              </a:rPr>
              <a:t>Put the </a:t>
            </a:r>
            <a:r>
              <a:rPr lang="en-US" sz="3800" dirty="0">
                <a:cs typeface="Malgun Gothic"/>
              </a:rPr>
              <a:t>calling </a:t>
            </a:r>
            <a:r>
              <a:rPr lang="en-US" sz="3800" spc="-5" dirty="0">
                <a:cs typeface="Malgun Gothic"/>
              </a:rPr>
              <a:t>thread to</a:t>
            </a:r>
            <a:r>
              <a:rPr lang="en-US" sz="3800" spc="-70" dirty="0">
                <a:cs typeface="Malgun Gothic"/>
              </a:rPr>
              <a:t> </a:t>
            </a:r>
            <a:r>
              <a:rPr lang="en-US" sz="3800" dirty="0">
                <a:cs typeface="Malgun Gothic"/>
              </a:rPr>
              <a:t>sleep</a:t>
            </a:r>
          </a:p>
          <a:p>
            <a:pPr marL="1041400" indent="-342900">
              <a:lnSpc>
                <a:spcPct val="100000"/>
              </a:lnSpc>
              <a:spcBef>
                <a:spcPts val="1380"/>
              </a:spcBef>
            </a:pPr>
            <a:r>
              <a:rPr lang="en-US" sz="3800" dirty="0">
                <a:cs typeface="Malgun Gothic"/>
              </a:rPr>
              <a:t>If </a:t>
            </a:r>
            <a:r>
              <a:rPr lang="en-US" sz="3800" spc="-5" dirty="0">
                <a:cs typeface="Malgun Gothic"/>
              </a:rPr>
              <a:t>the </a:t>
            </a:r>
            <a:r>
              <a:rPr lang="en-US" sz="3800" dirty="0">
                <a:cs typeface="Malgun Gothic"/>
              </a:rPr>
              <a:t>value at </a:t>
            </a:r>
            <a:r>
              <a:rPr lang="en-US" sz="3800" dirty="0">
                <a:cs typeface="Courier New"/>
              </a:rPr>
              <a:t>address</a:t>
            </a:r>
            <a:r>
              <a:rPr lang="en-US" sz="3800" spc="-430" dirty="0">
                <a:cs typeface="Courier New"/>
              </a:rPr>
              <a:t> </a:t>
            </a:r>
            <a:r>
              <a:rPr lang="en-US" sz="3800" dirty="0">
                <a:cs typeface="Malgun Gothic"/>
              </a:rPr>
              <a:t>is </a:t>
            </a:r>
            <a:r>
              <a:rPr lang="en-US" sz="3800" spc="-5" dirty="0">
                <a:cs typeface="Malgun Gothic"/>
              </a:rPr>
              <a:t>not </a:t>
            </a:r>
            <a:r>
              <a:rPr lang="en-US" sz="3800" dirty="0">
                <a:cs typeface="Malgun Gothic"/>
              </a:rPr>
              <a:t>equal </a:t>
            </a:r>
            <a:r>
              <a:rPr lang="en-US" sz="3800" spc="-5" dirty="0">
                <a:cs typeface="Malgun Gothic"/>
              </a:rPr>
              <a:t>to </a:t>
            </a:r>
            <a:r>
              <a:rPr lang="en-US" sz="3800" dirty="0">
                <a:cs typeface="Courier New"/>
              </a:rPr>
              <a:t>expected</a:t>
            </a:r>
            <a:r>
              <a:rPr lang="en-US" sz="3800" dirty="0">
                <a:cs typeface="Malgun Gothic"/>
              </a:rPr>
              <a:t>, </a:t>
            </a:r>
            <a:r>
              <a:rPr lang="en-US" sz="3800" spc="-5" dirty="0">
                <a:cs typeface="Malgun Gothic"/>
              </a:rPr>
              <a:t>the </a:t>
            </a:r>
            <a:r>
              <a:rPr lang="en-US" sz="3800" dirty="0">
                <a:cs typeface="Malgun Gothic"/>
              </a:rPr>
              <a:t>call </a:t>
            </a:r>
            <a:r>
              <a:rPr lang="en-US" sz="3800" spc="-5" dirty="0">
                <a:cs typeface="Malgun Gothic"/>
              </a:rPr>
              <a:t>returns </a:t>
            </a:r>
            <a:r>
              <a:rPr lang="en-US" sz="3800" dirty="0">
                <a:cs typeface="Malgun Gothic"/>
              </a:rPr>
              <a:t>immediately.</a:t>
            </a:r>
          </a:p>
          <a:p>
            <a:pPr marL="584200" indent="-342900">
              <a:lnSpc>
                <a:spcPct val="100000"/>
              </a:lnSpc>
              <a:spcBef>
                <a:spcPts val="1380"/>
              </a:spcBef>
              <a:tabLst>
                <a:tab pos="755015" algn="l"/>
              </a:tabLst>
            </a:pPr>
            <a:r>
              <a:rPr lang="en-US" sz="3800" spc="-10" dirty="0" err="1">
                <a:cs typeface="Courier New"/>
              </a:rPr>
              <a:t>futex_wake</a:t>
            </a:r>
            <a:r>
              <a:rPr lang="en-US" sz="3800" spc="-10" dirty="0">
                <a:cs typeface="Courier New"/>
              </a:rPr>
              <a:t>(address)</a:t>
            </a:r>
            <a:endParaRPr lang="en-US" sz="3800" dirty="0">
              <a:cs typeface="Courier New"/>
            </a:endParaRPr>
          </a:p>
          <a:p>
            <a:pPr marL="1041400" indent="-342900">
              <a:lnSpc>
                <a:spcPct val="100000"/>
              </a:lnSpc>
              <a:spcBef>
                <a:spcPts val="1440"/>
              </a:spcBef>
            </a:pPr>
            <a:r>
              <a:rPr lang="en-US" sz="3800" spc="335" dirty="0">
                <a:cs typeface="Arial"/>
              </a:rPr>
              <a:t>¢ </a:t>
            </a:r>
            <a:r>
              <a:rPr lang="en-US" sz="3800" dirty="0">
                <a:cs typeface="Malgun Gothic"/>
              </a:rPr>
              <a:t>Wake one </a:t>
            </a:r>
            <a:r>
              <a:rPr lang="en-US" sz="3800" spc="-5" dirty="0">
                <a:cs typeface="Malgun Gothic"/>
              </a:rPr>
              <a:t>thread that </a:t>
            </a:r>
            <a:r>
              <a:rPr lang="en-US" sz="3800" dirty="0">
                <a:cs typeface="Malgun Gothic"/>
              </a:rPr>
              <a:t>is waiting on </a:t>
            </a:r>
            <a:r>
              <a:rPr lang="en-US" sz="3800" spc="-5" dirty="0">
                <a:cs typeface="Malgun Gothic"/>
              </a:rPr>
              <a:t>the</a:t>
            </a:r>
            <a:r>
              <a:rPr lang="en-US" sz="3800" spc="-70" dirty="0">
                <a:cs typeface="Malgun Gothic"/>
              </a:rPr>
              <a:t> </a:t>
            </a:r>
            <a:r>
              <a:rPr lang="en-US" sz="3800" dirty="0">
                <a:cs typeface="Malgun Gothic"/>
              </a:rPr>
              <a:t>queue.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2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749136-8EFF-2DA4-E893-C3BC899A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ABCCC1-BF11-4F37-963E-1BCD5B23FD72}" type="slidenum">
              <a:rPr kumimoji="0" lang="en-IN" sz="2200" b="0" i="0" u="none" strike="noStrike" kern="1200" cap="none" spc="0" normalizeH="0" baseline="0" noProof="0" smtClean="0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B71E42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B0695E77-39FC-7B96-E679-D6D1CCADCD41}"/>
              </a:ext>
            </a:extLst>
          </p:cNvPr>
          <p:cNvSpPr/>
          <p:nvPr/>
        </p:nvSpPr>
        <p:spPr>
          <a:xfrm>
            <a:off x="4471372" y="45497"/>
            <a:ext cx="3758228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AIM OF THE SESSION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DD339-3C6C-5867-F3BF-3CDFB152B9FC}"/>
              </a:ext>
            </a:extLst>
          </p:cNvPr>
          <p:cNvSpPr txBox="1"/>
          <p:nvPr/>
        </p:nvSpPr>
        <p:spPr>
          <a:xfrm>
            <a:off x="1460714" y="444410"/>
            <a:ext cx="10731286" cy="84228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cap="rnd">
            <a:solidFill>
              <a:schemeClr val="accent1">
                <a:lumMod val="20000"/>
                <a:lumOff val="80000"/>
              </a:schemeClr>
            </a:solidFill>
            <a:round/>
          </a:ln>
          <a:effectLst>
            <a:outerShdw blurRad="50800" dist="38100" algn="l" rotWithShape="0">
              <a:schemeClr val="accent1">
                <a:lumMod val="40000"/>
                <a:lumOff val="60000"/>
                <a:alpha val="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Poppins"/>
              </a:rPr>
              <a:t>To familiarize students with the basic concept of </a:t>
            </a:r>
            <a:r>
              <a:rPr lang="en-US" dirty="0">
                <a:solidFill>
                  <a:prstClr val="black"/>
                </a:solidFill>
                <a:latin typeface="Gill Sans MT"/>
                <a:cs typeface="Poppins"/>
              </a:rPr>
              <a:t>locks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Poppins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Poppins"/>
            </a:endParaRP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F6D0E5DA-11C1-719E-AD4C-BFFC3E79FABA}"/>
              </a:ext>
            </a:extLst>
          </p:cNvPr>
          <p:cNvSpPr/>
          <p:nvPr/>
        </p:nvSpPr>
        <p:spPr>
          <a:xfrm>
            <a:off x="3740117" y="1280889"/>
            <a:ext cx="4490856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INSTRUCTIONAL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9F659-6E61-9057-057C-5A07E18557B0}"/>
              </a:ext>
            </a:extLst>
          </p:cNvPr>
          <p:cNvSpPr txBox="1"/>
          <p:nvPr/>
        </p:nvSpPr>
        <p:spPr>
          <a:xfrm>
            <a:off x="1131452" y="1740265"/>
            <a:ext cx="9929091" cy="283154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Times New Roman" panose="02020603050405020304" pitchFamily="18" charset="0"/>
              </a:rPr>
              <a:t>This Session is designed to: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Times New Roman" panose="02020603050405020304" pitchFamily="18" charset="0"/>
              </a:rPr>
              <a:t>Demonstrate what is meant by 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Lock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Times New Roman" panose="02020603050405020304" pitchFamily="18" charset="0"/>
              </a:rPr>
              <a:t>Describe the types of 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Locks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342900" lvl="0" indent="-342900" defTabSz="457200"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Describe the Locked Data Structures.</a:t>
            </a:r>
          </a:p>
          <a:p>
            <a:pPr marL="342900" lvl="0" indent="-342900" defTabSz="457200"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Describe the </a:t>
            </a:r>
            <a:r>
              <a:rPr lang="en-US" spc="-5" dirty="0">
                <a:latin typeface="+mj-lt"/>
                <a:cs typeface="Times New Roman" panose="02020603050405020304" pitchFamily="18" charset="0"/>
              </a:rPr>
              <a:t>Concurrent Counters with</a:t>
            </a:r>
            <a:r>
              <a:rPr lang="en-US" spc="35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+mj-lt"/>
                <a:cs typeface="Times New Roman" panose="02020603050405020304" pitchFamily="18" charset="0"/>
              </a:rPr>
              <a:t>Locks.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342900" lvl="0" indent="-342900" defTabSz="457200">
              <a:buFontTx/>
              <a:buAutoNum type="arabicPeriod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8FB76C61-C655-405A-2FFC-F11775F3DFF4}"/>
              </a:ext>
            </a:extLst>
          </p:cNvPr>
          <p:cNvSpPr/>
          <p:nvPr/>
        </p:nvSpPr>
        <p:spPr>
          <a:xfrm>
            <a:off x="4358769" y="3636319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LEARNING OUTCOMES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251FE-929F-DBE9-80E0-2FBE8CE3F39A}"/>
              </a:ext>
            </a:extLst>
          </p:cNvPr>
          <p:cNvSpPr txBox="1"/>
          <p:nvPr/>
        </p:nvSpPr>
        <p:spPr>
          <a:xfrm>
            <a:off x="1700209" y="4240552"/>
            <a:ext cx="8791575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At the end of this session, you should be able to: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Defines what is a </a:t>
            </a:r>
            <a:r>
              <a:rPr lang="en-US" sz="1600" dirty="0">
                <a:solidFill>
                  <a:prstClr val="black"/>
                </a:solidFill>
                <a:latin typeface="Gill Sans MT"/>
              </a:rPr>
              <a:t>lock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Describe </a:t>
            </a:r>
            <a:r>
              <a:rPr lang="en-US" sz="1600" dirty="0">
                <a:solidFill>
                  <a:prstClr val="black"/>
                </a:solidFill>
                <a:latin typeface="Gill Sans MT"/>
              </a:rPr>
              <a:t>Test and Set and Compare and Swap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Summarize the Role of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 Mutex Locks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84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20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90596" y="271463"/>
            <a:ext cx="9604375" cy="1049337"/>
          </a:xfrm>
        </p:spPr>
        <p:txBody>
          <a:bodyPr>
            <a:normAutofit/>
          </a:bodyPr>
          <a:lstStyle/>
          <a:p>
            <a:r>
              <a:rPr lang="en-US" sz="2800" b="1" spc="-5" dirty="0">
                <a:solidFill>
                  <a:srgbClr val="FF0000"/>
                </a:solidFill>
              </a:rPr>
              <a:t>Two-Phase</a:t>
            </a:r>
            <a:r>
              <a:rPr lang="en-US" sz="2800" b="1" spc="-65" dirty="0">
                <a:solidFill>
                  <a:srgbClr val="FF0000"/>
                </a:solidFill>
              </a:rPr>
              <a:t> </a:t>
            </a:r>
            <a:r>
              <a:rPr lang="en-US" sz="2800" b="1" spc="-5" dirty="0">
                <a:solidFill>
                  <a:srgbClr val="FF0000"/>
                </a:solidFill>
              </a:rPr>
              <a:t>Locks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88302" y="1172710"/>
            <a:ext cx="11064212" cy="4846637"/>
          </a:xfrm>
        </p:spPr>
        <p:txBody>
          <a:bodyPr>
            <a:normAutofit lnSpcReduction="10000"/>
          </a:bodyPr>
          <a:lstStyle/>
          <a:p>
            <a:pPr marL="355600" marR="5080" indent="-342900" algn="just">
              <a:lnSpc>
                <a:spcPct val="146300"/>
              </a:lnSpc>
              <a:tabLst>
                <a:tab pos="354965" algn="l"/>
              </a:tabLst>
            </a:pPr>
            <a:r>
              <a:rPr lang="en-US" sz="2400" dirty="0">
                <a:cs typeface="Malgun Gothic"/>
              </a:rPr>
              <a:t>A </a:t>
            </a:r>
            <a:r>
              <a:rPr lang="en-US" sz="2400" spc="-5" dirty="0">
                <a:cs typeface="Malgun Gothic"/>
              </a:rPr>
              <a:t>two-phase lock </a:t>
            </a:r>
            <a:r>
              <a:rPr lang="en-US" sz="2400" dirty="0">
                <a:cs typeface="Malgun Gothic"/>
              </a:rPr>
              <a:t>realizes </a:t>
            </a:r>
            <a:r>
              <a:rPr lang="en-US" sz="2400" spc="-5" dirty="0">
                <a:cs typeface="Malgun Gothic"/>
              </a:rPr>
              <a:t>that spinning </a:t>
            </a:r>
            <a:r>
              <a:rPr lang="en-US" sz="2400" dirty="0">
                <a:cs typeface="Malgun Gothic"/>
              </a:rPr>
              <a:t>can </a:t>
            </a:r>
            <a:r>
              <a:rPr lang="en-US" sz="2400" spc="-5" dirty="0">
                <a:cs typeface="Malgun Gothic"/>
              </a:rPr>
              <a:t>be </a:t>
            </a:r>
            <a:r>
              <a:rPr lang="en-US" sz="2400" dirty="0">
                <a:cs typeface="Malgun Gothic"/>
              </a:rPr>
              <a:t>useful </a:t>
            </a:r>
            <a:r>
              <a:rPr lang="en-US" sz="2400" spc="-5" dirty="0">
                <a:cs typeface="Malgun Gothic"/>
              </a:rPr>
              <a:t>if </a:t>
            </a:r>
            <a:r>
              <a:rPr lang="en-US" sz="2400" dirty="0">
                <a:cs typeface="Malgun Gothic"/>
              </a:rPr>
              <a:t>the</a:t>
            </a:r>
            <a:r>
              <a:rPr lang="en-US" sz="2400" spc="-10" dirty="0">
                <a:cs typeface="Malgun Gothic"/>
              </a:rPr>
              <a:t> </a:t>
            </a:r>
            <a:r>
              <a:rPr lang="en-US" sz="2400" spc="-5" dirty="0">
                <a:cs typeface="Malgun Gothic"/>
              </a:rPr>
              <a:t>lock </a:t>
            </a:r>
            <a:r>
              <a:rPr lang="en-US" sz="2400" i="1" spc="-25" dirty="0">
                <a:cs typeface="Malgun Gothic"/>
              </a:rPr>
              <a:t>is  </a:t>
            </a:r>
            <a:r>
              <a:rPr lang="en-US" sz="2400" i="1" spc="-30" dirty="0">
                <a:cs typeface="Malgun Gothic"/>
              </a:rPr>
              <a:t>about to </a:t>
            </a:r>
            <a:r>
              <a:rPr lang="en-US" sz="2400" spc="-5" dirty="0">
                <a:cs typeface="Malgun Gothic"/>
              </a:rPr>
              <a:t>be</a:t>
            </a:r>
            <a:r>
              <a:rPr lang="en-US" sz="2400" spc="-60" dirty="0">
                <a:cs typeface="Malgun Gothic"/>
              </a:rPr>
              <a:t> </a:t>
            </a:r>
            <a:r>
              <a:rPr lang="en-US" sz="2400" dirty="0">
                <a:cs typeface="Malgun Gothic"/>
              </a:rPr>
              <a:t>released.</a:t>
            </a:r>
          </a:p>
          <a:p>
            <a:pPr marL="584200" indent="-342900" algn="just">
              <a:lnSpc>
                <a:spcPct val="100000"/>
              </a:lnSpc>
              <a:spcBef>
                <a:spcPts val="1590"/>
              </a:spcBef>
              <a:tabLst>
                <a:tab pos="755015" algn="l"/>
              </a:tabLst>
            </a:pPr>
            <a:r>
              <a:rPr lang="en-US" sz="2400" b="1" dirty="0">
                <a:cs typeface="Malgun Gothic"/>
              </a:rPr>
              <a:t>First</a:t>
            </a:r>
            <a:r>
              <a:rPr lang="en-US" sz="2400" b="1" spc="-80" dirty="0">
                <a:cs typeface="Malgun Gothic"/>
              </a:rPr>
              <a:t> </a:t>
            </a:r>
            <a:r>
              <a:rPr lang="en-US" sz="2400" b="1" spc="-5" dirty="0">
                <a:cs typeface="Malgun Gothic"/>
              </a:rPr>
              <a:t>phase</a:t>
            </a:r>
            <a:endParaRPr lang="en-US" sz="2400" dirty="0">
              <a:cs typeface="Malgun Gothic"/>
            </a:endParaRPr>
          </a:p>
          <a:p>
            <a:pPr marL="1041400" indent="-342900" algn="just">
              <a:lnSpc>
                <a:spcPct val="100000"/>
              </a:lnSpc>
              <a:spcBef>
                <a:spcPts val="1290"/>
              </a:spcBef>
            </a:pPr>
            <a:r>
              <a:rPr lang="en-US" sz="2400" spc="-5" dirty="0">
                <a:cs typeface="Malgun Gothic"/>
              </a:rPr>
              <a:t>The </a:t>
            </a:r>
            <a:r>
              <a:rPr lang="en-US" sz="2400" dirty="0">
                <a:cs typeface="Malgun Gothic"/>
              </a:rPr>
              <a:t>lock </a:t>
            </a:r>
            <a:r>
              <a:rPr lang="en-US" sz="2400" spc="-5" dirty="0">
                <a:cs typeface="Malgun Gothic"/>
              </a:rPr>
              <a:t>spins </a:t>
            </a:r>
            <a:r>
              <a:rPr lang="en-US" sz="2400" dirty="0">
                <a:cs typeface="Malgun Gothic"/>
              </a:rPr>
              <a:t>for a while, </a:t>
            </a:r>
            <a:r>
              <a:rPr lang="en-US" sz="2400" i="1" spc="-30" dirty="0">
                <a:cs typeface="Malgun Gothic"/>
              </a:rPr>
              <a:t>hoping </a:t>
            </a:r>
            <a:r>
              <a:rPr lang="en-US" sz="2400" i="1" spc="-25" dirty="0">
                <a:cs typeface="Malgun Gothic"/>
              </a:rPr>
              <a:t>that </a:t>
            </a:r>
            <a:r>
              <a:rPr lang="en-US" sz="2400" dirty="0">
                <a:cs typeface="Malgun Gothic"/>
              </a:rPr>
              <a:t>it can acquire </a:t>
            </a:r>
            <a:r>
              <a:rPr lang="en-US" sz="2400" spc="-5" dirty="0">
                <a:cs typeface="Malgun Gothic"/>
              </a:rPr>
              <a:t>the</a:t>
            </a:r>
            <a:r>
              <a:rPr lang="en-US" sz="2400" spc="-30" dirty="0">
                <a:cs typeface="Malgun Gothic"/>
              </a:rPr>
              <a:t> </a:t>
            </a:r>
            <a:r>
              <a:rPr lang="en-US" sz="2400" dirty="0">
                <a:cs typeface="Malgun Gothic"/>
              </a:rPr>
              <a:t>lock.</a:t>
            </a:r>
          </a:p>
          <a:p>
            <a:pPr marL="1270000" marR="226695" indent="-342900" algn="just">
              <a:lnSpc>
                <a:spcPct val="151000"/>
              </a:lnSpc>
              <a:spcBef>
                <a:spcPts val="390"/>
              </a:spcBef>
            </a:pPr>
            <a:r>
              <a:rPr lang="en-US" sz="2400" dirty="0">
                <a:cs typeface="Malgun Gothic"/>
              </a:rPr>
              <a:t>If </a:t>
            </a:r>
            <a:r>
              <a:rPr lang="en-US" sz="2400" spc="-5" dirty="0">
                <a:cs typeface="Malgun Gothic"/>
              </a:rPr>
              <a:t>the </a:t>
            </a:r>
            <a:r>
              <a:rPr lang="en-US" sz="2400" dirty="0">
                <a:cs typeface="Malgun Gothic"/>
              </a:rPr>
              <a:t>lock is </a:t>
            </a:r>
            <a:r>
              <a:rPr lang="en-US" sz="2400" spc="-5" dirty="0">
                <a:cs typeface="Malgun Gothic"/>
              </a:rPr>
              <a:t>not </a:t>
            </a:r>
            <a:r>
              <a:rPr lang="en-US" sz="2400" dirty="0">
                <a:cs typeface="Malgun Gothic"/>
              </a:rPr>
              <a:t>acquired </a:t>
            </a:r>
            <a:r>
              <a:rPr lang="en-US" sz="2400" spc="-5" dirty="0">
                <a:cs typeface="Malgun Gothic"/>
              </a:rPr>
              <a:t>during the first spin phase, </a:t>
            </a:r>
            <a:r>
              <a:rPr lang="en-US" sz="2400" dirty="0">
                <a:cs typeface="Malgun Gothic"/>
              </a:rPr>
              <a:t>a second </a:t>
            </a:r>
            <a:r>
              <a:rPr lang="en-US" sz="2400" spc="-5" dirty="0">
                <a:cs typeface="Malgun Gothic"/>
              </a:rPr>
              <a:t>phase </a:t>
            </a:r>
            <a:r>
              <a:rPr lang="en-US" sz="2400" spc="5" dirty="0">
                <a:cs typeface="Malgun Gothic"/>
              </a:rPr>
              <a:t>is  </a:t>
            </a:r>
            <a:r>
              <a:rPr lang="en-US" sz="2400" dirty="0">
                <a:cs typeface="Malgun Gothic"/>
              </a:rPr>
              <a:t>entered,</a:t>
            </a:r>
          </a:p>
          <a:p>
            <a:pPr marL="584200" indent="-342900" algn="just">
              <a:lnSpc>
                <a:spcPct val="100000"/>
              </a:lnSpc>
              <a:spcBef>
                <a:spcPts val="1380"/>
              </a:spcBef>
              <a:tabLst>
                <a:tab pos="755015" algn="l"/>
              </a:tabLst>
            </a:pPr>
            <a:r>
              <a:rPr lang="en-US" sz="2400" b="1" spc="-5" dirty="0">
                <a:cs typeface="Malgun Gothic"/>
              </a:rPr>
              <a:t>Second</a:t>
            </a:r>
            <a:r>
              <a:rPr lang="en-US" sz="2400" b="1" spc="-75" dirty="0">
                <a:cs typeface="Malgun Gothic"/>
              </a:rPr>
              <a:t> </a:t>
            </a:r>
            <a:r>
              <a:rPr lang="en-US" sz="2400" b="1" spc="-5" dirty="0">
                <a:cs typeface="Malgun Gothic"/>
              </a:rPr>
              <a:t>phase</a:t>
            </a:r>
            <a:endParaRPr lang="en-US" sz="2400" dirty="0">
              <a:cs typeface="Malgun Gothic"/>
            </a:endParaRPr>
          </a:p>
          <a:p>
            <a:pPr marL="1041400" indent="-342900" algn="just">
              <a:lnSpc>
                <a:spcPct val="100000"/>
              </a:lnSpc>
              <a:spcBef>
                <a:spcPts val="1440"/>
              </a:spcBef>
            </a:pPr>
            <a:r>
              <a:rPr lang="en-US" sz="2400" spc="-5" dirty="0">
                <a:cs typeface="Malgun Gothic"/>
              </a:rPr>
              <a:t>The </a:t>
            </a:r>
            <a:r>
              <a:rPr lang="en-US" sz="2400" dirty="0">
                <a:cs typeface="Malgun Gothic"/>
              </a:rPr>
              <a:t>caller is put </a:t>
            </a:r>
            <a:r>
              <a:rPr lang="en-US" sz="2400" spc="-5" dirty="0">
                <a:cs typeface="Malgun Gothic"/>
              </a:rPr>
              <a:t>to</a:t>
            </a:r>
            <a:r>
              <a:rPr lang="en-US" sz="2400" spc="-114" dirty="0">
                <a:cs typeface="Malgun Gothic"/>
              </a:rPr>
              <a:t> </a:t>
            </a:r>
            <a:r>
              <a:rPr lang="en-US" sz="2400" dirty="0">
                <a:cs typeface="Malgun Gothic"/>
              </a:rPr>
              <a:t>sleep.</a:t>
            </a:r>
          </a:p>
          <a:p>
            <a:pPr marL="1041400" indent="-342900" algn="just">
              <a:lnSpc>
                <a:spcPct val="100000"/>
              </a:lnSpc>
              <a:spcBef>
                <a:spcPts val="1380"/>
              </a:spcBef>
            </a:pPr>
            <a:r>
              <a:rPr lang="en-US" sz="2400" spc="-5" dirty="0">
                <a:cs typeface="Malgun Gothic"/>
              </a:rPr>
              <a:t>The </a:t>
            </a:r>
            <a:r>
              <a:rPr lang="en-US" sz="2400" dirty="0">
                <a:cs typeface="Malgun Gothic"/>
              </a:rPr>
              <a:t>caller is only woken up </a:t>
            </a:r>
            <a:r>
              <a:rPr lang="en-US" sz="2400" spc="-5" dirty="0">
                <a:cs typeface="Malgun Gothic"/>
              </a:rPr>
              <a:t>when the </a:t>
            </a:r>
            <a:r>
              <a:rPr lang="en-US" sz="2400" dirty="0">
                <a:cs typeface="Malgun Gothic"/>
              </a:rPr>
              <a:t>lock becomes free</a:t>
            </a:r>
            <a:r>
              <a:rPr lang="en-US" sz="2400" spc="-65" dirty="0">
                <a:cs typeface="Malgun Gothic"/>
              </a:rPr>
              <a:t> </a:t>
            </a:r>
            <a:r>
              <a:rPr lang="en-US" sz="2400" dirty="0">
                <a:cs typeface="Malgun Gothic"/>
              </a:rPr>
              <a:t>later.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6546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21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402568" y="253092"/>
            <a:ext cx="9604375" cy="1049338"/>
          </a:xfrm>
        </p:spPr>
        <p:txBody>
          <a:bodyPr>
            <a:noAutofit/>
          </a:bodyPr>
          <a:lstStyle/>
          <a:p>
            <a:r>
              <a:rPr lang="en-US" sz="2800" b="1" spc="-5" dirty="0">
                <a:solidFill>
                  <a:srgbClr val="FF0000"/>
                </a:solidFill>
                <a:latin typeface="+mn-lt"/>
                <a:cs typeface="Malgun Gothic"/>
              </a:rPr>
              <a:t>Lock-based Concurrent </a:t>
            </a:r>
            <a:r>
              <a:rPr lang="en-US" sz="2800" b="1" dirty="0">
                <a:solidFill>
                  <a:srgbClr val="FF0000"/>
                </a:solidFill>
                <a:latin typeface="+mn-lt"/>
                <a:cs typeface="Malgun Gothic"/>
              </a:rPr>
              <a:t>Data</a:t>
            </a:r>
            <a:r>
              <a:rPr lang="en-US" sz="2800" b="1" spc="-35" dirty="0">
                <a:solidFill>
                  <a:srgbClr val="FF0000"/>
                </a:solidFill>
                <a:latin typeface="+mn-lt"/>
                <a:cs typeface="Malgun Gothic"/>
              </a:rPr>
              <a:t> </a:t>
            </a:r>
            <a:r>
              <a:rPr lang="en-US" sz="2800" b="1" spc="-5" dirty="0">
                <a:solidFill>
                  <a:srgbClr val="FF0000"/>
                </a:solidFill>
                <a:latin typeface="+mn-lt"/>
                <a:cs typeface="Malgun Gothic"/>
              </a:rPr>
              <a:t>Structures</a:t>
            </a:r>
            <a:br>
              <a:rPr lang="en-US" sz="3600" dirty="0">
                <a:latin typeface="+mn-lt"/>
                <a:cs typeface="Malgun Gothic"/>
              </a:rPr>
            </a:br>
            <a:endParaRPr lang="en-IN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88302" y="2071965"/>
            <a:ext cx="10988012" cy="3449638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354965" algn="l"/>
              </a:tabLst>
            </a:pPr>
            <a:r>
              <a:rPr lang="en-US" sz="2800" spc="-5" dirty="0">
                <a:cs typeface="Malgun Gothic"/>
              </a:rPr>
              <a:t>Adding </a:t>
            </a:r>
            <a:r>
              <a:rPr lang="en-US" sz="2800" dirty="0">
                <a:cs typeface="Malgun Gothic"/>
              </a:rPr>
              <a:t>locks </a:t>
            </a:r>
            <a:r>
              <a:rPr lang="en-US" sz="2800" spc="-5" dirty="0">
                <a:cs typeface="Malgun Gothic"/>
              </a:rPr>
              <a:t>to </a:t>
            </a:r>
            <a:r>
              <a:rPr lang="en-US" sz="2800" dirty="0">
                <a:cs typeface="Malgun Gothic"/>
              </a:rPr>
              <a:t>a </a:t>
            </a:r>
            <a:r>
              <a:rPr lang="en-US" sz="2800" spc="-5" dirty="0">
                <a:cs typeface="Malgun Gothic"/>
              </a:rPr>
              <a:t>data </a:t>
            </a:r>
            <a:r>
              <a:rPr lang="en-US" sz="2800" dirty="0">
                <a:cs typeface="Malgun Gothic"/>
              </a:rPr>
              <a:t>structure </a:t>
            </a:r>
            <a:r>
              <a:rPr lang="en-US" sz="2800" spc="-5" dirty="0">
                <a:cs typeface="Malgun Gothic"/>
              </a:rPr>
              <a:t>makes </a:t>
            </a:r>
            <a:r>
              <a:rPr lang="en-US" sz="2800" dirty="0">
                <a:cs typeface="Malgun Gothic"/>
              </a:rPr>
              <a:t>the structure </a:t>
            </a:r>
            <a:r>
              <a:rPr lang="en-US" sz="2800" b="1" spc="-5" dirty="0">
                <a:cs typeface="Malgun Gothic"/>
              </a:rPr>
              <a:t>thread</a:t>
            </a:r>
            <a:r>
              <a:rPr lang="en-US" sz="2800" b="1" spc="-65" dirty="0">
                <a:cs typeface="Malgun Gothic"/>
              </a:rPr>
              <a:t> </a:t>
            </a:r>
            <a:r>
              <a:rPr lang="en-US" sz="2800" b="1" dirty="0">
                <a:cs typeface="Malgun Gothic"/>
              </a:rPr>
              <a:t>safe</a:t>
            </a:r>
            <a:r>
              <a:rPr lang="en-US" sz="2800" dirty="0">
                <a:cs typeface="Malgun Gothic"/>
              </a:rPr>
              <a:t>.</a:t>
            </a:r>
          </a:p>
          <a:p>
            <a:pPr marL="812800" marR="5080" indent="-342900">
              <a:lnSpc>
                <a:spcPct val="148100"/>
              </a:lnSpc>
              <a:spcBef>
                <a:spcPts val="560"/>
              </a:spcBef>
              <a:tabLst>
                <a:tab pos="755015" algn="l"/>
              </a:tabLst>
            </a:pPr>
            <a:r>
              <a:rPr lang="en-US" sz="2800" spc="-5" dirty="0">
                <a:cs typeface="Malgun Gothic"/>
              </a:rPr>
              <a:t>How locks </a:t>
            </a:r>
            <a:r>
              <a:rPr lang="en-US" sz="2800" dirty="0">
                <a:cs typeface="Malgun Gothic"/>
              </a:rPr>
              <a:t>are added </a:t>
            </a:r>
            <a:r>
              <a:rPr lang="en-US" sz="2800" spc="-5" dirty="0">
                <a:cs typeface="Malgun Gothic"/>
              </a:rPr>
              <a:t>determine both the correctness and</a:t>
            </a:r>
            <a:r>
              <a:rPr lang="en-US" sz="2800" spc="45" dirty="0">
                <a:cs typeface="Malgun Gothic"/>
              </a:rPr>
              <a:t> </a:t>
            </a:r>
            <a:r>
              <a:rPr lang="en-US" sz="2800" spc="-5" dirty="0">
                <a:cs typeface="Malgun Gothic"/>
              </a:rPr>
              <a:t>performance</a:t>
            </a:r>
            <a:r>
              <a:rPr lang="en-US" sz="2800" dirty="0">
                <a:cs typeface="Malgun Gothic"/>
              </a:rPr>
              <a:t> </a:t>
            </a:r>
            <a:r>
              <a:rPr lang="en-US" sz="2800" spc="-5" dirty="0">
                <a:cs typeface="Malgun Gothic"/>
              </a:rPr>
              <a:t>of  the </a:t>
            </a:r>
            <a:r>
              <a:rPr lang="en-US" sz="2800" dirty="0">
                <a:cs typeface="Malgun Gothic"/>
              </a:rPr>
              <a:t>data</a:t>
            </a:r>
            <a:r>
              <a:rPr lang="en-US" sz="2800" spc="-60" dirty="0">
                <a:cs typeface="Malgun Gothic"/>
              </a:rPr>
              <a:t> </a:t>
            </a:r>
            <a:r>
              <a:rPr lang="en-US" sz="2800" spc="-5" dirty="0">
                <a:cs typeface="Malgun Gothic"/>
              </a:rPr>
              <a:t>structure.</a:t>
            </a:r>
            <a:endParaRPr lang="en-US" sz="2800" dirty="0">
              <a:cs typeface="Malgun Gothic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4438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22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26029" y="148431"/>
            <a:ext cx="10765971" cy="1049338"/>
          </a:xfrm>
        </p:spPr>
        <p:txBody>
          <a:bodyPr>
            <a:noAutofit/>
          </a:bodyPr>
          <a:lstStyle/>
          <a:p>
            <a:r>
              <a:rPr lang="en-US" sz="2800" b="1" spc="-5" dirty="0">
                <a:solidFill>
                  <a:srgbClr val="FF0000"/>
                </a:solidFill>
                <a:cs typeface="Times New Roman" panose="02020603050405020304" pitchFamily="18" charset="0"/>
              </a:rPr>
              <a:t>Example: Concurrent Counters without</a:t>
            </a:r>
            <a:r>
              <a:rPr lang="en-US" sz="2800" b="1" spc="35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sz="2800" b="1" spc="-5" dirty="0">
                <a:solidFill>
                  <a:srgbClr val="FF0000"/>
                </a:solidFill>
                <a:cs typeface="Times New Roman" panose="02020603050405020304" pitchFamily="18" charset="0"/>
              </a:rPr>
              <a:t>Locks</a:t>
            </a:r>
            <a:endParaRPr lang="en-I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83127" y="1060224"/>
            <a:ext cx="10025744" cy="513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00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23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87625" y="141288"/>
            <a:ext cx="9604375" cy="1049337"/>
          </a:xfrm>
        </p:spPr>
        <p:txBody>
          <a:bodyPr>
            <a:noAutofit/>
          </a:bodyPr>
          <a:lstStyle/>
          <a:p>
            <a:r>
              <a:rPr lang="en-US" sz="2800" b="1" spc="-5" dirty="0">
                <a:solidFill>
                  <a:srgbClr val="FF0000"/>
                </a:solidFill>
              </a:rPr>
              <a:t>Example: Concurrent Counters with</a:t>
            </a:r>
            <a:r>
              <a:rPr lang="en-US" sz="2800" b="1" spc="35" dirty="0">
                <a:solidFill>
                  <a:srgbClr val="FF0000"/>
                </a:solidFill>
              </a:rPr>
              <a:t> </a:t>
            </a:r>
            <a:r>
              <a:rPr lang="en-US" sz="2800" b="1" spc="-5" dirty="0">
                <a:solidFill>
                  <a:srgbClr val="FF0000"/>
                </a:solidFill>
              </a:rPr>
              <a:t>Locks</a:t>
            </a:r>
            <a:endParaRPr lang="en-IN" sz="2800" b="1" dirty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1578" y="666320"/>
            <a:ext cx="9891335" cy="543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21420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24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92625" y="456530"/>
            <a:ext cx="9604375" cy="1049337"/>
          </a:xfrm>
        </p:spPr>
        <p:txBody>
          <a:bodyPr>
            <a:normAutofit/>
          </a:bodyPr>
          <a:lstStyle/>
          <a:p>
            <a:r>
              <a:rPr lang="en-US" sz="2800" b="1" spc="-5" dirty="0">
                <a:solidFill>
                  <a:srgbClr val="FF0000"/>
                </a:solidFill>
              </a:rPr>
              <a:t>Sloppy</a:t>
            </a:r>
            <a:r>
              <a:rPr lang="en-US" sz="2800" b="1" spc="-60" dirty="0">
                <a:solidFill>
                  <a:srgbClr val="FF0000"/>
                </a:solidFill>
              </a:rPr>
              <a:t> </a:t>
            </a:r>
            <a:r>
              <a:rPr lang="en-US" sz="2800" b="1" spc="-5" dirty="0">
                <a:solidFill>
                  <a:srgbClr val="FF0000"/>
                </a:solidFill>
              </a:rPr>
              <a:t>counter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91483" y="1505867"/>
            <a:ext cx="11269888" cy="465931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tabLst>
                <a:tab pos="354965" algn="l"/>
              </a:tabLst>
            </a:pPr>
            <a:r>
              <a:rPr lang="en-US" sz="2800" dirty="0">
                <a:cs typeface="Malgun Gothic"/>
              </a:rPr>
              <a:t>The </a:t>
            </a:r>
            <a:r>
              <a:rPr lang="en-US" sz="2800" spc="-5" dirty="0">
                <a:cs typeface="Malgun Gothic"/>
              </a:rPr>
              <a:t>sloppy </a:t>
            </a:r>
            <a:r>
              <a:rPr lang="en-US" sz="2800" dirty="0">
                <a:cs typeface="Malgun Gothic"/>
              </a:rPr>
              <a:t>counter works </a:t>
            </a:r>
            <a:r>
              <a:rPr lang="en-US" sz="2800" spc="-5" dirty="0">
                <a:cs typeface="Malgun Gothic"/>
              </a:rPr>
              <a:t>by </a:t>
            </a:r>
            <a:r>
              <a:rPr lang="en-US" sz="2800" dirty="0">
                <a:cs typeface="Malgun Gothic"/>
              </a:rPr>
              <a:t>representing</a:t>
            </a:r>
            <a:r>
              <a:rPr lang="en-US" sz="2800" spc="-80" dirty="0">
                <a:cs typeface="Malgun Gothic"/>
              </a:rPr>
              <a:t> </a:t>
            </a:r>
            <a:r>
              <a:rPr lang="en-US" sz="2800" dirty="0">
                <a:cs typeface="Malgun Gothic"/>
              </a:rPr>
              <a:t>…</a:t>
            </a:r>
          </a:p>
          <a:p>
            <a:pPr lvl="1">
              <a:lnSpc>
                <a:spcPct val="100000"/>
              </a:lnSpc>
              <a:tabLst>
                <a:tab pos="354965" algn="l"/>
              </a:tabLst>
            </a:pPr>
            <a:r>
              <a:rPr lang="en-US" sz="2800" dirty="0">
                <a:cs typeface="Malgun Gothic"/>
              </a:rPr>
              <a:t>A </a:t>
            </a:r>
            <a:r>
              <a:rPr lang="en-US" sz="2800" spc="-5" dirty="0">
                <a:cs typeface="Malgun Gothic"/>
              </a:rPr>
              <a:t>single </a:t>
            </a:r>
            <a:r>
              <a:rPr lang="en-US" sz="2800" b="1" spc="-5" dirty="0">
                <a:cs typeface="Malgun Gothic"/>
              </a:rPr>
              <a:t>logical counter </a:t>
            </a:r>
            <a:r>
              <a:rPr lang="en-US" sz="2800" spc="-5" dirty="0">
                <a:cs typeface="Malgun Gothic"/>
              </a:rPr>
              <a:t>via numerous local physical counters, on</a:t>
            </a:r>
            <a:r>
              <a:rPr lang="en-US" sz="2800" spc="50" dirty="0">
                <a:cs typeface="Malgun Gothic"/>
              </a:rPr>
              <a:t> </a:t>
            </a:r>
            <a:r>
              <a:rPr lang="en-US" sz="2800" spc="-5" dirty="0">
                <a:cs typeface="Malgun Gothic"/>
              </a:rPr>
              <a:t>per</a:t>
            </a:r>
            <a:r>
              <a:rPr lang="en-US" sz="2800" dirty="0">
                <a:cs typeface="Malgun Gothic"/>
              </a:rPr>
              <a:t> </a:t>
            </a:r>
            <a:r>
              <a:rPr lang="en-US" sz="2800" spc="-5" dirty="0">
                <a:cs typeface="Malgun Gothic"/>
              </a:rPr>
              <a:t>CPU  core</a:t>
            </a:r>
          </a:p>
          <a:p>
            <a:pPr lvl="1">
              <a:lnSpc>
                <a:spcPct val="100000"/>
              </a:lnSpc>
              <a:tabLst>
                <a:tab pos="354965" algn="l"/>
              </a:tabLst>
            </a:pPr>
            <a:r>
              <a:rPr lang="en-US" sz="2800" dirty="0">
                <a:cs typeface="Malgun Gothic"/>
              </a:rPr>
              <a:t>A </a:t>
            </a:r>
            <a:r>
              <a:rPr lang="en-US" sz="2800" spc="-5" dirty="0">
                <a:cs typeface="Malgun Gothic"/>
              </a:rPr>
              <a:t>single </a:t>
            </a:r>
            <a:r>
              <a:rPr lang="en-US" sz="2800" b="1" spc="-5" dirty="0">
                <a:cs typeface="Malgun Gothic"/>
              </a:rPr>
              <a:t>global</a:t>
            </a:r>
            <a:r>
              <a:rPr lang="en-US" sz="2800" b="1" spc="-55" dirty="0">
                <a:cs typeface="Malgun Gothic"/>
              </a:rPr>
              <a:t> </a:t>
            </a:r>
            <a:r>
              <a:rPr lang="en-US" sz="2800" b="1" spc="-5" dirty="0">
                <a:cs typeface="Malgun Gothic"/>
              </a:rPr>
              <a:t>counter</a:t>
            </a:r>
            <a:endParaRPr lang="en-US" sz="2800" b="1" dirty="0">
              <a:cs typeface="Malgun Gothic"/>
            </a:endParaRPr>
          </a:p>
          <a:p>
            <a:pPr lvl="1">
              <a:lnSpc>
                <a:spcPct val="100000"/>
              </a:lnSpc>
              <a:tabLst>
                <a:tab pos="354965" algn="l"/>
              </a:tabLst>
            </a:pPr>
            <a:r>
              <a:rPr lang="en-US" sz="2800" spc="-5" dirty="0">
                <a:cs typeface="Malgun Gothic"/>
              </a:rPr>
              <a:t>There </a:t>
            </a:r>
            <a:r>
              <a:rPr lang="en-US" sz="2800" dirty="0">
                <a:cs typeface="Malgun Gothic"/>
              </a:rPr>
              <a:t>are</a:t>
            </a:r>
            <a:r>
              <a:rPr lang="en-US" sz="2800" spc="-65" dirty="0">
                <a:cs typeface="Malgun Gothic"/>
              </a:rPr>
              <a:t> </a:t>
            </a:r>
            <a:r>
              <a:rPr lang="en-US" sz="2800" b="1" spc="-5" dirty="0">
                <a:cs typeface="Malgun Gothic"/>
              </a:rPr>
              <a:t>lock</a:t>
            </a:r>
            <a:r>
              <a:rPr lang="en-US" sz="2800" spc="-5" dirty="0">
                <a:cs typeface="Malgun Gothic"/>
              </a:rPr>
              <a:t>s:</a:t>
            </a:r>
          </a:p>
          <a:p>
            <a:pPr lvl="2">
              <a:lnSpc>
                <a:spcPct val="100000"/>
              </a:lnSpc>
              <a:tabLst>
                <a:tab pos="354965" algn="l"/>
              </a:tabLst>
            </a:pPr>
            <a:r>
              <a:rPr lang="en-US" sz="2800" dirty="0">
                <a:cs typeface="Malgun Gothic"/>
              </a:rPr>
              <a:t>One for each local counter and one for </a:t>
            </a:r>
            <a:r>
              <a:rPr lang="en-US" sz="2800" spc="-5" dirty="0">
                <a:cs typeface="Malgun Gothic"/>
              </a:rPr>
              <a:t>the </a:t>
            </a:r>
            <a:r>
              <a:rPr lang="en-US" sz="2800" dirty="0">
                <a:cs typeface="Malgun Gothic"/>
              </a:rPr>
              <a:t>global</a:t>
            </a:r>
            <a:r>
              <a:rPr lang="en-US" sz="2800" spc="-75" dirty="0">
                <a:cs typeface="Malgun Gothic"/>
              </a:rPr>
              <a:t> </a:t>
            </a:r>
            <a:r>
              <a:rPr lang="en-US" sz="2800" dirty="0">
                <a:cs typeface="Malgun Gothic"/>
              </a:rPr>
              <a:t>counter</a:t>
            </a:r>
          </a:p>
          <a:p>
            <a:pPr>
              <a:lnSpc>
                <a:spcPct val="100000"/>
              </a:lnSpc>
              <a:tabLst>
                <a:tab pos="354965" algn="l"/>
              </a:tabLst>
            </a:pPr>
            <a:r>
              <a:rPr lang="en-US" sz="2800" spc="-5" dirty="0">
                <a:cs typeface="Malgun Gothic"/>
              </a:rPr>
              <a:t>Example: </a:t>
            </a:r>
            <a:r>
              <a:rPr lang="en-US" sz="2800" dirty="0">
                <a:cs typeface="Malgun Gothic"/>
              </a:rPr>
              <a:t>on a </a:t>
            </a:r>
            <a:r>
              <a:rPr lang="en-US" sz="2800" spc="-5" dirty="0">
                <a:cs typeface="Malgun Gothic"/>
              </a:rPr>
              <a:t>machine with </a:t>
            </a:r>
            <a:r>
              <a:rPr lang="en-US" sz="2800" dirty="0">
                <a:cs typeface="Malgun Gothic"/>
              </a:rPr>
              <a:t>four</a:t>
            </a:r>
            <a:r>
              <a:rPr lang="en-US" sz="2800" spc="-20" dirty="0">
                <a:cs typeface="Malgun Gothic"/>
              </a:rPr>
              <a:t> </a:t>
            </a:r>
            <a:r>
              <a:rPr lang="en-US" sz="2800" spc="-5" dirty="0">
                <a:cs typeface="Malgun Gothic"/>
              </a:rPr>
              <a:t>CPUs</a:t>
            </a:r>
            <a:endParaRPr lang="en-US" sz="2800" dirty="0">
              <a:cs typeface="Malgun Gothic"/>
            </a:endParaRPr>
          </a:p>
          <a:p>
            <a:pPr marL="584200" indent="-342900">
              <a:lnSpc>
                <a:spcPct val="100000"/>
              </a:lnSpc>
              <a:spcBef>
                <a:spcPts val="1500"/>
              </a:spcBef>
              <a:tabLst>
                <a:tab pos="755015" algn="l"/>
              </a:tabLst>
            </a:pPr>
            <a:r>
              <a:rPr lang="en-US" sz="2800" spc="-5" dirty="0">
                <a:cs typeface="Malgun Gothic"/>
              </a:rPr>
              <a:t>Four local</a:t>
            </a:r>
            <a:r>
              <a:rPr lang="en-US" sz="2800" spc="-65" dirty="0">
                <a:cs typeface="Malgun Gothic"/>
              </a:rPr>
              <a:t> </a:t>
            </a:r>
            <a:r>
              <a:rPr lang="en-US" sz="2800" spc="-5" dirty="0">
                <a:cs typeface="Malgun Gothic"/>
              </a:rPr>
              <a:t>counters</a:t>
            </a:r>
            <a:endParaRPr lang="en-US" sz="2800" dirty="0">
              <a:cs typeface="Malgun Gothic"/>
            </a:endParaRPr>
          </a:p>
          <a:p>
            <a:pPr marL="584200" indent="-342900">
              <a:lnSpc>
                <a:spcPct val="100000"/>
              </a:lnSpc>
              <a:spcBef>
                <a:spcPts val="1540"/>
              </a:spcBef>
              <a:tabLst>
                <a:tab pos="755015" algn="l"/>
              </a:tabLst>
            </a:pPr>
            <a:r>
              <a:rPr lang="en-US" sz="2800" spc="-5" dirty="0">
                <a:cs typeface="Malgun Gothic"/>
              </a:rPr>
              <a:t>One global</a:t>
            </a:r>
            <a:r>
              <a:rPr lang="en-US" sz="2800" spc="-80" dirty="0">
                <a:cs typeface="Malgun Gothic"/>
              </a:rPr>
              <a:t> </a:t>
            </a:r>
            <a:r>
              <a:rPr lang="en-US" sz="2800" spc="-5" dirty="0">
                <a:cs typeface="Malgun Gothic"/>
              </a:rPr>
              <a:t>counter</a:t>
            </a:r>
            <a:endParaRPr 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2110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25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87625" y="141288"/>
            <a:ext cx="9604375" cy="1049337"/>
          </a:xfrm>
        </p:spPr>
        <p:txBody>
          <a:bodyPr>
            <a:noAutofit/>
          </a:bodyPr>
          <a:lstStyle/>
          <a:p>
            <a:r>
              <a:rPr lang="en-US" sz="2800" b="1" spc="-5" dirty="0">
                <a:solidFill>
                  <a:srgbClr val="FF0000"/>
                </a:solidFill>
              </a:rPr>
              <a:t>The basic </a:t>
            </a:r>
            <a:r>
              <a:rPr lang="en-US" sz="2800" b="1" dirty="0">
                <a:solidFill>
                  <a:srgbClr val="FF0000"/>
                </a:solidFill>
              </a:rPr>
              <a:t>idea </a:t>
            </a:r>
            <a:r>
              <a:rPr lang="en-US" sz="2800" b="1" spc="-5" dirty="0">
                <a:solidFill>
                  <a:srgbClr val="FF0000"/>
                </a:solidFill>
              </a:rPr>
              <a:t>of sloppy</a:t>
            </a:r>
            <a:r>
              <a:rPr lang="en-US" sz="2800" b="1" spc="-10" dirty="0">
                <a:solidFill>
                  <a:srgbClr val="FF0000"/>
                </a:solidFill>
              </a:rPr>
              <a:t> </a:t>
            </a:r>
            <a:r>
              <a:rPr lang="en-US" sz="2800" b="1" spc="-5" dirty="0">
                <a:solidFill>
                  <a:srgbClr val="FF0000"/>
                </a:solidFill>
              </a:rPr>
              <a:t>counting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60854" y="1318357"/>
            <a:ext cx="11531146" cy="48450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tabLst>
                <a:tab pos="354965" algn="l"/>
              </a:tabLst>
            </a:pPr>
            <a:r>
              <a:rPr lang="en-US" sz="2800" dirty="0">
                <a:cs typeface="Malgun Gothic"/>
              </a:rPr>
              <a:t>When a thread running on a core </a:t>
            </a:r>
            <a:r>
              <a:rPr lang="en-US" sz="2800" spc="-5" dirty="0">
                <a:cs typeface="Malgun Gothic"/>
              </a:rPr>
              <a:t>wishes to </a:t>
            </a:r>
            <a:r>
              <a:rPr lang="en-US" sz="2800" dirty="0">
                <a:cs typeface="Malgun Gothic"/>
              </a:rPr>
              <a:t>increment the</a:t>
            </a:r>
            <a:r>
              <a:rPr lang="en-US" sz="2800" spc="-55" dirty="0">
                <a:cs typeface="Malgun Gothic"/>
              </a:rPr>
              <a:t> </a:t>
            </a:r>
            <a:r>
              <a:rPr lang="en-US" sz="2800" dirty="0">
                <a:cs typeface="Malgun Gothic"/>
              </a:rPr>
              <a:t>counter.</a:t>
            </a:r>
          </a:p>
          <a:p>
            <a:pPr marL="584200" indent="-342900">
              <a:lnSpc>
                <a:spcPct val="100000"/>
              </a:lnSpc>
              <a:spcBef>
                <a:spcPts val="1600"/>
              </a:spcBef>
              <a:tabLst>
                <a:tab pos="755015" algn="l"/>
              </a:tabLst>
            </a:pPr>
            <a:r>
              <a:rPr lang="en-US" sz="2800" dirty="0">
                <a:cs typeface="Malgun Gothic"/>
              </a:rPr>
              <a:t>It </a:t>
            </a:r>
            <a:r>
              <a:rPr lang="en-US" sz="2800" spc="-5" dirty="0">
                <a:cs typeface="Malgun Gothic"/>
              </a:rPr>
              <a:t>increments its local</a:t>
            </a:r>
            <a:r>
              <a:rPr lang="en-US" sz="2800" spc="-55" dirty="0">
                <a:cs typeface="Malgun Gothic"/>
              </a:rPr>
              <a:t> </a:t>
            </a:r>
            <a:r>
              <a:rPr lang="en-US" sz="2800" spc="-5" dirty="0">
                <a:cs typeface="Malgun Gothic"/>
              </a:rPr>
              <a:t>counter.</a:t>
            </a:r>
            <a:endParaRPr lang="en-US" sz="2800" dirty="0">
              <a:cs typeface="Malgun Gothic"/>
            </a:endParaRPr>
          </a:p>
          <a:p>
            <a:pPr marL="584200" indent="-342900">
              <a:lnSpc>
                <a:spcPct val="100000"/>
              </a:lnSpc>
              <a:spcBef>
                <a:spcPts val="1440"/>
              </a:spcBef>
              <a:tabLst>
                <a:tab pos="755015" algn="l"/>
              </a:tabLst>
            </a:pPr>
            <a:r>
              <a:rPr lang="en-US" sz="2800" spc="-5" dirty="0">
                <a:cs typeface="Malgun Gothic"/>
              </a:rPr>
              <a:t>Each CPU has its local</a:t>
            </a:r>
            <a:r>
              <a:rPr lang="en-US" sz="2800" spc="-35" dirty="0">
                <a:cs typeface="Malgun Gothic"/>
              </a:rPr>
              <a:t> </a:t>
            </a:r>
            <a:r>
              <a:rPr lang="en-US" sz="2800" spc="-5" dirty="0">
                <a:cs typeface="Malgun Gothic"/>
              </a:rPr>
              <a:t>counter:</a:t>
            </a:r>
            <a:endParaRPr lang="en-US" sz="2800" dirty="0">
              <a:cs typeface="Malgun Gothic"/>
            </a:endParaRPr>
          </a:p>
          <a:p>
            <a:pPr marL="1041400" indent="-342900">
              <a:lnSpc>
                <a:spcPct val="100000"/>
              </a:lnSpc>
              <a:spcBef>
                <a:spcPts val="1390"/>
              </a:spcBef>
            </a:pPr>
            <a:r>
              <a:rPr lang="en-US" sz="2800" spc="-5" dirty="0">
                <a:cs typeface="Malgun Gothic"/>
              </a:rPr>
              <a:t>Threads across CPUs </a:t>
            </a:r>
            <a:r>
              <a:rPr lang="en-US" sz="2800" dirty="0">
                <a:cs typeface="Malgun Gothic"/>
              </a:rPr>
              <a:t>can </a:t>
            </a:r>
            <a:r>
              <a:rPr lang="en-US" sz="2800" spc="-5" dirty="0">
                <a:cs typeface="Malgun Gothic"/>
              </a:rPr>
              <a:t>update </a:t>
            </a:r>
            <a:r>
              <a:rPr lang="en-US" sz="2800" dirty="0">
                <a:cs typeface="Malgun Gothic"/>
              </a:rPr>
              <a:t>local counters </a:t>
            </a:r>
            <a:r>
              <a:rPr lang="en-US" sz="2800" i="1" spc="-30" dirty="0">
                <a:cs typeface="Malgun Gothic"/>
              </a:rPr>
              <a:t>without</a:t>
            </a:r>
            <a:r>
              <a:rPr lang="en-US" sz="2800" i="1" spc="15" dirty="0">
                <a:cs typeface="Malgun Gothic"/>
              </a:rPr>
              <a:t> </a:t>
            </a:r>
            <a:r>
              <a:rPr lang="en-US" sz="2800" i="1" spc="-25" dirty="0">
                <a:cs typeface="Malgun Gothic"/>
              </a:rPr>
              <a:t>contention</a:t>
            </a:r>
            <a:r>
              <a:rPr lang="en-US" sz="2800" spc="-25" dirty="0">
                <a:cs typeface="Malgun Gothic"/>
              </a:rPr>
              <a:t>.</a:t>
            </a:r>
            <a:endParaRPr lang="en-US" sz="2800" dirty="0">
              <a:cs typeface="Malgun Gothic"/>
            </a:endParaRPr>
          </a:p>
          <a:p>
            <a:pPr marL="1041400" indent="-342900">
              <a:lnSpc>
                <a:spcPct val="100000"/>
              </a:lnSpc>
              <a:spcBef>
                <a:spcPts val="1370"/>
              </a:spcBef>
            </a:pPr>
            <a:r>
              <a:rPr lang="en-US" sz="2800" spc="-5" dirty="0">
                <a:cs typeface="Malgun Gothic"/>
              </a:rPr>
              <a:t>Thus </a:t>
            </a:r>
            <a:r>
              <a:rPr lang="en-US" sz="2800" dirty="0">
                <a:cs typeface="Malgun Gothic"/>
              </a:rPr>
              <a:t>counter updates are</a:t>
            </a:r>
            <a:r>
              <a:rPr lang="en-US" sz="2800" spc="-125" dirty="0">
                <a:cs typeface="Malgun Gothic"/>
              </a:rPr>
              <a:t> </a:t>
            </a:r>
            <a:r>
              <a:rPr lang="en-US" sz="2800" dirty="0">
                <a:cs typeface="Malgun Gothic"/>
              </a:rPr>
              <a:t>scalable.</a:t>
            </a:r>
          </a:p>
          <a:p>
            <a:pPr marL="584200" indent="-342900">
              <a:lnSpc>
                <a:spcPct val="100000"/>
              </a:lnSpc>
              <a:spcBef>
                <a:spcPts val="1380"/>
              </a:spcBef>
              <a:tabLst>
                <a:tab pos="755015" algn="l"/>
              </a:tabLst>
            </a:pPr>
            <a:r>
              <a:rPr lang="en-US" sz="2800" spc="-5" dirty="0">
                <a:cs typeface="Malgun Gothic"/>
              </a:rPr>
              <a:t>The local values </a:t>
            </a:r>
            <a:r>
              <a:rPr lang="en-US" sz="2800" dirty="0">
                <a:cs typeface="Malgun Gothic"/>
              </a:rPr>
              <a:t>are </a:t>
            </a:r>
            <a:r>
              <a:rPr lang="en-US" sz="2800" spc="-10" dirty="0">
                <a:cs typeface="Malgun Gothic"/>
              </a:rPr>
              <a:t>periodically </a:t>
            </a:r>
            <a:r>
              <a:rPr lang="en-US" sz="2800" spc="-5" dirty="0">
                <a:cs typeface="Malgun Gothic"/>
              </a:rPr>
              <a:t>transferred </a:t>
            </a:r>
            <a:r>
              <a:rPr lang="en-US" sz="2800" dirty="0">
                <a:cs typeface="Malgun Gothic"/>
              </a:rPr>
              <a:t>to the </a:t>
            </a:r>
            <a:r>
              <a:rPr lang="en-US" sz="2800" spc="-5" dirty="0">
                <a:cs typeface="Malgun Gothic"/>
              </a:rPr>
              <a:t>global</a:t>
            </a:r>
            <a:r>
              <a:rPr lang="en-US" sz="2800" spc="90" dirty="0">
                <a:cs typeface="Malgun Gothic"/>
              </a:rPr>
              <a:t> </a:t>
            </a:r>
            <a:r>
              <a:rPr lang="en-US" sz="2800" spc="-5" dirty="0">
                <a:cs typeface="Malgun Gothic"/>
              </a:rPr>
              <a:t>counter.</a:t>
            </a:r>
            <a:endParaRPr lang="en-US" sz="2800" dirty="0">
              <a:cs typeface="Malgun Gothic"/>
            </a:endParaRPr>
          </a:p>
          <a:p>
            <a:pPr marL="1041400" indent="-342900">
              <a:lnSpc>
                <a:spcPct val="100000"/>
              </a:lnSpc>
              <a:spcBef>
                <a:spcPts val="1440"/>
              </a:spcBef>
            </a:pPr>
            <a:r>
              <a:rPr lang="en-US" sz="2800" spc="-5" dirty="0">
                <a:cs typeface="Malgun Gothic"/>
              </a:rPr>
              <a:t>Acquire the </a:t>
            </a:r>
            <a:r>
              <a:rPr lang="en-US" sz="2800" dirty="0">
                <a:cs typeface="Malgun Gothic"/>
              </a:rPr>
              <a:t>global</a:t>
            </a:r>
            <a:r>
              <a:rPr lang="en-US" sz="2800" spc="-75" dirty="0">
                <a:cs typeface="Malgun Gothic"/>
              </a:rPr>
              <a:t> </a:t>
            </a:r>
            <a:r>
              <a:rPr lang="en-US" sz="2800" dirty="0">
                <a:cs typeface="Malgun Gothic"/>
              </a:rPr>
              <a:t>lock</a:t>
            </a:r>
          </a:p>
          <a:p>
            <a:pPr marL="1041400" indent="-342900">
              <a:lnSpc>
                <a:spcPct val="100000"/>
              </a:lnSpc>
              <a:spcBef>
                <a:spcPts val="1380"/>
              </a:spcBef>
            </a:pPr>
            <a:r>
              <a:rPr lang="en-US" sz="2800" dirty="0">
                <a:cs typeface="Malgun Gothic"/>
              </a:rPr>
              <a:t>Increment it by </a:t>
            </a:r>
            <a:r>
              <a:rPr lang="en-US" sz="2800" spc="-5" dirty="0">
                <a:cs typeface="Malgun Gothic"/>
              </a:rPr>
              <a:t>the </a:t>
            </a:r>
            <a:r>
              <a:rPr lang="en-US" sz="2800" dirty="0">
                <a:cs typeface="Malgun Gothic"/>
              </a:rPr>
              <a:t>local counter’s</a:t>
            </a:r>
            <a:r>
              <a:rPr lang="en-US" sz="2800" spc="-110" dirty="0">
                <a:cs typeface="Malgun Gothic"/>
              </a:rPr>
              <a:t> </a:t>
            </a:r>
            <a:r>
              <a:rPr lang="en-US" sz="2800" dirty="0">
                <a:cs typeface="Malgun Gothic"/>
              </a:rPr>
              <a:t>value</a:t>
            </a:r>
          </a:p>
          <a:p>
            <a:pPr marL="1041400" indent="-342900">
              <a:lnSpc>
                <a:spcPct val="100000"/>
              </a:lnSpc>
              <a:spcBef>
                <a:spcPts val="1280"/>
              </a:spcBef>
            </a:pPr>
            <a:r>
              <a:rPr lang="en-US" sz="2800" spc="-5" dirty="0">
                <a:cs typeface="Malgun Gothic"/>
              </a:rPr>
              <a:t>The </a:t>
            </a:r>
            <a:r>
              <a:rPr lang="en-US" sz="2800" dirty="0">
                <a:cs typeface="Malgun Gothic"/>
              </a:rPr>
              <a:t>local counter is </a:t>
            </a:r>
            <a:r>
              <a:rPr lang="en-US" sz="2800" spc="-5" dirty="0">
                <a:cs typeface="Malgun Gothic"/>
              </a:rPr>
              <a:t>then reset to</a:t>
            </a:r>
            <a:r>
              <a:rPr lang="en-US" sz="2800" spc="-60" dirty="0">
                <a:cs typeface="Malgun Gothic"/>
              </a:rPr>
              <a:t> </a:t>
            </a:r>
            <a:r>
              <a:rPr lang="en-US" sz="2800" spc="-5" dirty="0">
                <a:cs typeface="Malgun Gothic"/>
              </a:rPr>
              <a:t>zero.</a:t>
            </a:r>
            <a:endParaRPr lang="en-US" sz="2800" dirty="0">
              <a:cs typeface="Malgun Gothic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4779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26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67339" y="142081"/>
            <a:ext cx="9604375" cy="1049337"/>
          </a:xfrm>
        </p:spPr>
        <p:txBody>
          <a:bodyPr>
            <a:normAutofit/>
          </a:bodyPr>
          <a:lstStyle/>
          <a:p>
            <a:r>
              <a:rPr lang="en-US" sz="2800" b="1" spc="-5" dirty="0">
                <a:solidFill>
                  <a:srgbClr val="FF0000"/>
                </a:solidFill>
              </a:rPr>
              <a:t>Sloppy counter</a:t>
            </a:r>
            <a:r>
              <a:rPr lang="en-US" sz="2800" b="1" spc="-30" dirty="0">
                <a:solidFill>
                  <a:srgbClr val="FF0000"/>
                </a:solidFill>
              </a:rPr>
              <a:t> </a:t>
            </a:r>
            <a:r>
              <a:rPr lang="en-US" sz="2800" b="1" spc="-5" dirty="0">
                <a:solidFill>
                  <a:srgbClr val="FF0000"/>
                </a:solidFill>
              </a:rPr>
              <a:t>example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6" name="object 4"/>
          <p:cNvSpPr txBox="1">
            <a:spLocks noGrp="1"/>
          </p:cNvSpPr>
          <p:nvPr>
            <p:ph idx="4294967295"/>
          </p:nvPr>
        </p:nvSpPr>
        <p:spPr>
          <a:xfrm>
            <a:off x="130628" y="804727"/>
            <a:ext cx="9661525" cy="2054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lang="en-US" sz="2400" spc="434" dirty="0">
                <a:solidFill>
                  <a:srgbClr val="002060"/>
                </a:solidFill>
                <a:cs typeface="Arial"/>
              </a:rPr>
              <a:t>	</a:t>
            </a:r>
            <a:r>
              <a:rPr sz="2400" b="1" dirty="0">
                <a:cs typeface="Malgun Gothic"/>
              </a:rPr>
              <a:t>Traci</a:t>
            </a:r>
            <a:r>
              <a:rPr lang="en-IN" sz="2400" b="1" dirty="0">
                <a:cs typeface="Malgun Gothic"/>
              </a:rPr>
              <a:t>n</a:t>
            </a:r>
            <a:r>
              <a:rPr sz="2400" b="1" dirty="0">
                <a:cs typeface="Malgun Gothic"/>
              </a:rPr>
              <a:t>g the </a:t>
            </a:r>
            <a:r>
              <a:rPr sz="2400" b="1" spc="-5" dirty="0">
                <a:cs typeface="Malgun Gothic"/>
              </a:rPr>
              <a:t>Sloppy</a:t>
            </a:r>
            <a:r>
              <a:rPr sz="2400" b="1" spc="-85" dirty="0">
                <a:cs typeface="Malgun Gothic"/>
              </a:rPr>
              <a:t> </a:t>
            </a:r>
            <a:r>
              <a:rPr sz="2400" b="1" dirty="0">
                <a:cs typeface="Malgun Gothic"/>
              </a:rPr>
              <a:t>Counters</a:t>
            </a:r>
          </a:p>
          <a:p>
            <a:pPr marL="469900">
              <a:lnSpc>
                <a:spcPct val="100000"/>
              </a:lnSpc>
              <a:spcBef>
                <a:spcPts val="1600"/>
              </a:spcBef>
              <a:tabLst>
                <a:tab pos="755015" algn="l"/>
              </a:tabLst>
            </a:pPr>
            <a:r>
              <a:rPr sz="2400" spc="-5" dirty="0">
                <a:cs typeface="Malgun Gothic"/>
              </a:rPr>
              <a:t>The threshold </a:t>
            </a:r>
            <a:r>
              <a:rPr sz="2400" dirty="0">
                <a:cs typeface="Malgun Gothic"/>
              </a:rPr>
              <a:t>S </a:t>
            </a:r>
            <a:r>
              <a:rPr sz="2400" spc="-5" dirty="0">
                <a:cs typeface="Malgun Gothic"/>
              </a:rPr>
              <a:t>is set </a:t>
            </a:r>
            <a:r>
              <a:rPr sz="2400" dirty="0">
                <a:cs typeface="Malgun Gothic"/>
              </a:rPr>
              <a:t>to</a:t>
            </a:r>
            <a:r>
              <a:rPr sz="2400" spc="-20" dirty="0">
                <a:cs typeface="Malgun Gothic"/>
              </a:rPr>
              <a:t> </a:t>
            </a:r>
            <a:r>
              <a:rPr sz="2400" spc="-5" dirty="0">
                <a:cs typeface="Malgun Gothic"/>
              </a:rPr>
              <a:t>5.</a:t>
            </a:r>
            <a:endParaRPr sz="2400" dirty="0"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1440"/>
              </a:spcBef>
              <a:tabLst>
                <a:tab pos="755015" algn="l"/>
              </a:tabLst>
            </a:pPr>
            <a:r>
              <a:rPr sz="2400" spc="-5" dirty="0">
                <a:cs typeface="Malgun Gothic"/>
              </a:rPr>
              <a:t>There </a:t>
            </a:r>
            <a:r>
              <a:rPr sz="2400" dirty="0">
                <a:cs typeface="Malgun Gothic"/>
              </a:rPr>
              <a:t>are </a:t>
            </a:r>
            <a:r>
              <a:rPr sz="2400" spc="-5" dirty="0">
                <a:cs typeface="Malgun Gothic"/>
              </a:rPr>
              <a:t>threads on each of four</a:t>
            </a:r>
            <a:r>
              <a:rPr sz="2400" spc="25" dirty="0">
                <a:cs typeface="Malgun Gothic"/>
              </a:rPr>
              <a:t> </a:t>
            </a:r>
            <a:r>
              <a:rPr sz="2400" spc="-5" dirty="0">
                <a:cs typeface="Malgun Gothic"/>
              </a:rPr>
              <a:t>CPUs</a:t>
            </a:r>
            <a:endParaRPr sz="2400" dirty="0"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1540"/>
              </a:spcBef>
              <a:tabLst>
                <a:tab pos="755015" algn="l"/>
              </a:tabLst>
            </a:pPr>
            <a:r>
              <a:rPr sz="2400" spc="-5" dirty="0">
                <a:cs typeface="Malgun Gothic"/>
              </a:rPr>
              <a:t>Each</a:t>
            </a:r>
            <a:r>
              <a:rPr sz="2400" spc="-300" dirty="0">
                <a:cs typeface="Malgun Gothic"/>
              </a:rPr>
              <a:t> </a:t>
            </a:r>
            <a:r>
              <a:rPr sz="2400" spc="-5" dirty="0">
                <a:cs typeface="Malgun Gothic"/>
              </a:rPr>
              <a:t>thread</a:t>
            </a:r>
            <a:r>
              <a:rPr sz="2400" spc="-300" dirty="0">
                <a:cs typeface="Malgun Gothic"/>
              </a:rPr>
              <a:t> </a:t>
            </a:r>
            <a:r>
              <a:rPr sz="2400" spc="-5" dirty="0">
                <a:cs typeface="Malgun Gothic"/>
              </a:rPr>
              <a:t>updates</a:t>
            </a:r>
            <a:r>
              <a:rPr sz="2400" spc="-300" dirty="0">
                <a:cs typeface="Malgun Gothic"/>
              </a:rPr>
              <a:t> </a:t>
            </a:r>
            <a:r>
              <a:rPr sz="2400" spc="-5" dirty="0">
                <a:cs typeface="Malgun Gothic"/>
              </a:rPr>
              <a:t>their</a:t>
            </a:r>
            <a:r>
              <a:rPr sz="2400" spc="-300" dirty="0">
                <a:cs typeface="Malgun Gothic"/>
              </a:rPr>
              <a:t> </a:t>
            </a:r>
            <a:r>
              <a:rPr sz="2400" spc="-5" dirty="0">
                <a:cs typeface="Malgun Gothic"/>
              </a:rPr>
              <a:t>local</a:t>
            </a:r>
            <a:r>
              <a:rPr sz="2400" spc="-305" dirty="0">
                <a:cs typeface="Malgun Gothic"/>
              </a:rPr>
              <a:t> </a:t>
            </a:r>
            <a:r>
              <a:rPr sz="2400" spc="-5" dirty="0">
                <a:cs typeface="Malgun Gothic"/>
              </a:rPr>
              <a:t>counters</a:t>
            </a:r>
            <a:r>
              <a:rPr sz="2400" spc="-300" dirty="0">
                <a:cs typeface="Malgun Gothic"/>
              </a:rPr>
              <a:t> </a:t>
            </a:r>
            <a:r>
              <a:rPr sz="2400" spc="55" dirty="0">
                <a:cs typeface="Cambria Math"/>
              </a:rPr>
              <a:t>𝐿</a:t>
            </a:r>
            <a:r>
              <a:rPr sz="2400" spc="82" baseline="-14957" dirty="0">
                <a:cs typeface="Cambria Math"/>
              </a:rPr>
              <a:t>"</a:t>
            </a:r>
            <a:r>
              <a:rPr sz="2400" spc="55" dirty="0">
                <a:cs typeface="Malgun Gothic"/>
              </a:rPr>
              <a:t>… </a:t>
            </a:r>
            <a:r>
              <a:rPr sz="2400" spc="10" dirty="0">
                <a:cs typeface="Malgun Gothic"/>
              </a:rPr>
              <a:t> </a:t>
            </a:r>
            <a:r>
              <a:rPr sz="2400" dirty="0">
                <a:cs typeface="Cambria Math"/>
              </a:rPr>
              <a:t>𝐿</a:t>
            </a:r>
            <a:r>
              <a:rPr sz="2400" baseline="-14957" dirty="0">
                <a:cs typeface="Cambria Math"/>
              </a:rPr>
              <a:t>#</a:t>
            </a:r>
            <a:r>
              <a:rPr sz="2400" dirty="0">
                <a:cs typeface="Malgun Gothic"/>
              </a:rPr>
              <a:t>.</a:t>
            </a:r>
          </a:p>
        </p:txBody>
      </p:sp>
      <p:graphicFrame>
        <p:nvGraphicFramePr>
          <p:cNvPr id="7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075699"/>
              </p:ext>
            </p:extLst>
          </p:nvPr>
        </p:nvGraphicFramePr>
        <p:xfrm>
          <a:off x="2889800" y="3066287"/>
          <a:ext cx="7488831" cy="3017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42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5" dirty="0">
                          <a:latin typeface="+mn-lt"/>
                          <a:cs typeface="Malgun Gothic"/>
                        </a:rPr>
                        <a:t>Time</a:t>
                      </a:r>
                      <a:endParaRPr sz="1600" dirty="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+mn-lt"/>
                          <a:cs typeface="Cambria Math"/>
                        </a:rPr>
                        <a:t>𝐋</a:t>
                      </a:r>
                      <a:r>
                        <a:rPr sz="1800" spc="-7" baseline="-16203" dirty="0">
                          <a:latin typeface="+mn-lt"/>
                          <a:cs typeface="Cambria Math"/>
                        </a:rPr>
                        <a:t>𝟏</a:t>
                      </a:r>
                      <a:endParaRPr sz="1800" baseline="-16203">
                        <a:latin typeface="+mn-lt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78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+mn-lt"/>
                          <a:cs typeface="Cambria Math"/>
                        </a:rPr>
                        <a:t>𝐋</a:t>
                      </a:r>
                      <a:r>
                        <a:rPr sz="1800" baseline="-16203" dirty="0">
                          <a:latin typeface="+mn-lt"/>
                          <a:cs typeface="Cambria Math"/>
                        </a:rPr>
                        <a:t>𝟐</a:t>
                      </a:r>
                      <a:endParaRPr sz="1800" baseline="-16203">
                        <a:latin typeface="+mn-lt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78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+mn-lt"/>
                          <a:cs typeface="Cambria Math"/>
                        </a:rPr>
                        <a:t>𝐋</a:t>
                      </a:r>
                      <a:r>
                        <a:rPr sz="1800" baseline="-16203" dirty="0">
                          <a:latin typeface="+mn-lt"/>
                          <a:cs typeface="Cambria Math"/>
                        </a:rPr>
                        <a:t>𝟑</a:t>
                      </a:r>
                      <a:endParaRPr sz="1800" baseline="-16203">
                        <a:latin typeface="+mn-lt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+mn-lt"/>
                          <a:cs typeface="Cambria Math"/>
                        </a:rPr>
                        <a:t>𝐋</a:t>
                      </a:r>
                      <a:r>
                        <a:rPr sz="1800" spc="-7" baseline="-16203" dirty="0">
                          <a:latin typeface="+mn-lt"/>
                          <a:cs typeface="Cambria Math"/>
                        </a:rPr>
                        <a:t>𝟒</a:t>
                      </a:r>
                      <a:endParaRPr sz="1800" baseline="-16203">
                        <a:latin typeface="+mn-lt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dirty="0">
                          <a:latin typeface="+mn-lt"/>
                          <a:cs typeface="Malgun Gothic"/>
                        </a:rPr>
                        <a:t>G</a:t>
                      </a:r>
                      <a:endParaRPr sz="160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884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0</a:t>
                      </a:r>
                      <a:endParaRPr sz="160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0</a:t>
                      </a:r>
                      <a:endParaRPr sz="160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06095"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0</a:t>
                      </a:r>
                      <a:endParaRPr sz="160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06095"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0</a:t>
                      </a:r>
                      <a:endParaRPr sz="160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0</a:t>
                      </a:r>
                      <a:endParaRPr sz="160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0</a:t>
                      </a:r>
                      <a:endParaRPr sz="160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1</a:t>
                      </a:r>
                      <a:endParaRPr sz="160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0609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0609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1</a:t>
                      </a:r>
                      <a:endParaRPr sz="160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1</a:t>
                      </a:r>
                      <a:endParaRPr sz="160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0</a:t>
                      </a:r>
                      <a:endParaRPr sz="160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2</a:t>
                      </a:r>
                      <a:endParaRPr sz="160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1</a:t>
                      </a:r>
                      <a:endParaRPr sz="160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0609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0</a:t>
                      </a:r>
                      <a:endParaRPr sz="160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0609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2</a:t>
                      </a:r>
                      <a:endParaRPr sz="160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1</a:t>
                      </a:r>
                      <a:endParaRPr sz="160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0</a:t>
                      </a:r>
                      <a:endParaRPr sz="160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3</a:t>
                      </a:r>
                      <a:endParaRPr sz="160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2</a:t>
                      </a:r>
                      <a:endParaRPr sz="160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0609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0</a:t>
                      </a:r>
                      <a:endParaRPr sz="160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0609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3</a:t>
                      </a:r>
                      <a:endParaRPr sz="160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1</a:t>
                      </a:r>
                      <a:endParaRPr sz="160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0</a:t>
                      </a:r>
                      <a:endParaRPr sz="160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4</a:t>
                      </a:r>
                      <a:endParaRPr sz="160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3</a:t>
                      </a:r>
                      <a:endParaRPr sz="160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0609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0</a:t>
                      </a:r>
                      <a:endParaRPr sz="160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0609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3</a:t>
                      </a:r>
                      <a:endParaRPr sz="160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2</a:t>
                      </a:r>
                      <a:endParaRPr sz="160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0</a:t>
                      </a:r>
                      <a:endParaRPr sz="160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2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5</a:t>
                      </a:r>
                      <a:endParaRPr sz="160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4</a:t>
                      </a:r>
                      <a:endParaRPr sz="160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0609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1</a:t>
                      </a:r>
                      <a:endParaRPr sz="160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0609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3</a:t>
                      </a:r>
                      <a:endParaRPr sz="160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3</a:t>
                      </a:r>
                      <a:endParaRPr sz="160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0</a:t>
                      </a:r>
                      <a:endParaRPr sz="160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992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6</a:t>
                      </a:r>
                      <a:endParaRPr sz="160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IN" sz="1600" dirty="0">
                          <a:latin typeface="+mn-lt"/>
                          <a:cs typeface="Malgun Gothic"/>
                        </a:rPr>
                        <a:t>   </a:t>
                      </a:r>
                      <a:r>
                        <a:rPr sz="1600" dirty="0">
                          <a:latin typeface="+mn-lt"/>
                          <a:cs typeface="Malgun Gothic"/>
                        </a:rPr>
                        <a:t>5 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0609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1</a:t>
                      </a:r>
                      <a:endParaRPr sz="160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0609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3</a:t>
                      </a:r>
                      <a:endParaRPr sz="160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4</a:t>
                      </a:r>
                      <a:endParaRPr sz="160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591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5</a:t>
                      </a:r>
                      <a:r>
                        <a:rPr sz="1600" spc="5" dirty="0">
                          <a:latin typeface="+mn-lt"/>
                          <a:cs typeface="Malgun Gothic"/>
                        </a:rPr>
                        <a:t> </a:t>
                      </a:r>
                      <a:r>
                        <a:rPr sz="1600" dirty="0">
                          <a:latin typeface="+mn-lt"/>
                          <a:cs typeface="Malgun Gothic"/>
                        </a:rPr>
                        <a:t>(</a:t>
                      </a:r>
                      <a:r>
                        <a:rPr sz="1600" spc="5" dirty="0">
                          <a:latin typeface="+mn-lt"/>
                          <a:cs typeface="Malgun Gothic"/>
                        </a:rPr>
                        <a:t>f</a:t>
                      </a:r>
                      <a:r>
                        <a:rPr sz="1600" spc="-30" dirty="0">
                          <a:latin typeface="+mn-lt"/>
                          <a:cs typeface="Malgun Gothic"/>
                        </a:rPr>
                        <a:t>r</a:t>
                      </a:r>
                      <a:r>
                        <a:rPr sz="1600" dirty="0">
                          <a:latin typeface="+mn-lt"/>
                          <a:cs typeface="Malgun Gothic"/>
                        </a:rPr>
                        <a:t>om </a:t>
                      </a:r>
                      <a:r>
                        <a:rPr sz="1600" spc="-40" dirty="0">
                          <a:latin typeface="+mn-lt"/>
                          <a:cs typeface="Cambria Math"/>
                        </a:rPr>
                        <a:t>𝐿</a:t>
                      </a:r>
                      <a:r>
                        <a:rPr sz="1800" spc="52" baseline="-16203" dirty="0">
                          <a:latin typeface="+mn-lt"/>
                          <a:cs typeface="Cambria Math"/>
                        </a:rPr>
                        <a:t>"</a:t>
                      </a:r>
                      <a:r>
                        <a:rPr sz="1600" dirty="0">
                          <a:latin typeface="+mn-lt"/>
                          <a:cs typeface="Malgun Gothic"/>
                        </a:rPr>
                        <a:t>)</a:t>
                      </a:r>
                      <a:endParaRPr sz="160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96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7</a:t>
                      </a:r>
                      <a:endParaRPr sz="160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0</a:t>
                      </a:r>
                      <a:endParaRPr sz="160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06095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2</a:t>
                      </a:r>
                      <a:endParaRPr sz="160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06095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dirty="0">
                          <a:latin typeface="+mn-lt"/>
                          <a:cs typeface="Malgun Gothic"/>
                        </a:rPr>
                        <a:t>4</a:t>
                      </a:r>
                      <a:endParaRPr sz="1600">
                        <a:latin typeface="+mn-lt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>
                          <a:latin typeface="+mn-lt"/>
                          <a:cs typeface="Malgun Gothic"/>
                        </a:rPr>
                        <a:t>5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5" dirty="0">
                          <a:latin typeface="+mn-lt"/>
                          <a:cs typeface="Malgun Gothic"/>
                        </a:rPr>
                        <a:t>1</a:t>
                      </a:r>
                      <a:r>
                        <a:rPr sz="1600" dirty="0">
                          <a:latin typeface="+mn-lt"/>
                          <a:cs typeface="Malgun Gothic"/>
                        </a:rPr>
                        <a:t>0</a:t>
                      </a:r>
                      <a:r>
                        <a:rPr sz="1600" spc="5" dirty="0">
                          <a:latin typeface="+mn-lt"/>
                          <a:cs typeface="Malgun Gothic"/>
                        </a:rPr>
                        <a:t> </a:t>
                      </a:r>
                      <a:r>
                        <a:rPr sz="1600" dirty="0">
                          <a:latin typeface="+mn-lt"/>
                          <a:cs typeface="Malgun Gothic"/>
                        </a:rPr>
                        <a:t>(</a:t>
                      </a:r>
                      <a:r>
                        <a:rPr sz="1600" spc="5" dirty="0">
                          <a:latin typeface="+mn-lt"/>
                          <a:cs typeface="Malgun Gothic"/>
                        </a:rPr>
                        <a:t>f</a:t>
                      </a:r>
                      <a:r>
                        <a:rPr sz="1600" spc="-30" dirty="0">
                          <a:latin typeface="+mn-lt"/>
                          <a:cs typeface="Malgun Gothic"/>
                        </a:rPr>
                        <a:t>r</a:t>
                      </a:r>
                      <a:r>
                        <a:rPr sz="1600" dirty="0">
                          <a:latin typeface="+mn-lt"/>
                          <a:cs typeface="Malgun Gothic"/>
                        </a:rPr>
                        <a:t>om </a:t>
                      </a:r>
                      <a:r>
                        <a:rPr sz="1600" spc="-5" dirty="0">
                          <a:latin typeface="+mn-lt"/>
                          <a:cs typeface="Cambria Math"/>
                        </a:rPr>
                        <a:t>𝐿</a:t>
                      </a:r>
                      <a:r>
                        <a:rPr sz="1800" spc="52" baseline="-16203" dirty="0">
                          <a:latin typeface="+mn-lt"/>
                          <a:cs typeface="Cambria Math"/>
                        </a:rPr>
                        <a:t>#</a:t>
                      </a:r>
                      <a:r>
                        <a:rPr sz="1600" dirty="0">
                          <a:latin typeface="+mn-lt"/>
                          <a:cs typeface="Malgun Gothic"/>
                        </a:rPr>
                        <a:t>)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079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27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87625" y="347663"/>
            <a:ext cx="9604375" cy="1049337"/>
          </a:xfrm>
        </p:spPr>
        <p:txBody>
          <a:bodyPr>
            <a:normAutofit/>
          </a:bodyPr>
          <a:lstStyle/>
          <a:p>
            <a:r>
              <a:rPr lang="en-US" sz="2800" b="1" spc="-5" dirty="0">
                <a:solidFill>
                  <a:srgbClr val="FF0000"/>
                </a:solidFill>
              </a:rPr>
              <a:t>Importance of the threshold </a:t>
            </a:r>
            <a:r>
              <a:rPr lang="en-US" sz="2800" b="1" dirty="0">
                <a:solidFill>
                  <a:srgbClr val="FF0000"/>
                </a:solidFill>
              </a:rPr>
              <a:t>value</a:t>
            </a:r>
            <a:r>
              <a:rPr lang="en-US" sz="2800" b="1" spc="10" dirty="0">
                <a:solidFill>
                  <a:srgbClr val="FF0000"/>
                </a:solidFill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cs typeface="Courier New"/>
              </a:rPr>
              <a:t>S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6315" y="1033544"/>
            <a:ext cx="9604375" cy="3449637"/>
          </a:xfrm>
        </p:spPr>
        <p:txBody>
          <a:bodyPr/>
          <a:lstStyle/>
          <a:p>
            <a:pPr marL="469900" indent="-457200">
              <a:lnSpc>
                <a:spcPct val="100000"/>
              </a:lnSpc>
              <a:tabLst>
                <a:tab pos="354965" algn="l"/>
              </a:tabLst>
            </a:pPr>
            <a:r>
              <a:rPr lang="en-US" sz="2400" dirty="0">
                <a:cs typeface="Malgun Gothic"/>
              </a:rPr>
              <a:t>Each four </a:t>
            </a:r>
            <a:r>
              <a:rPr lang="en-US" sz="2400" spc="-5" dirty="0">
                <a:cs typeface="Malgun Gothic"/>
              </a:rPr>
              <a:t>threads </a:t>
            </a:r>
            <a:r>
              <a:rPr lang="en-US" sz="2400" dirty="0">
                <a:cs typeface="Malgun Gothic"/>
              </a:rPr>
              <a:t>increments a counter 1 </a:t>
            </a:r>
            <a:r>
              <a:rPr lang="en-US" sz="2400" spc="-5" dirty="0">
                <a:cs typeface="Malgun Gothic"/>
              </a:rPr>
              <a:t>million times </a:t>
            </a:r>
            <a:r>
              <a:rPr lang="en-US" sz="2400" dirty="0">
                <a:cs typeface="Malgun Gothic"/>
              </a:rPr>
              <a:t>on four</a:t>
            </a:r>
            <a:r>
              <a:rPr lang="en-US" sz="2400" spc="-35" dirty="0">
                <a:cs typeface="Malgun Gothic"/>
              </a:rPr>
              <a:t> </a:t>
            </a:r>
            <a:r>
              <a:rPr lang="en-US" sz="2400" spc="-5" dirty="0">
                <a:cs typeface="Malgun Gothic"/>
              </a:rPr>
              <a:t>CPUs.</a:t>
            </a:r>
            <a:endParaRPr lang="en-US" sz="2400" dirty="0"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1600"/>
              </a:spcBef>
              <a:tabLst>
                <a:tab pos="755015" algn="l"/>
              </a:tabLst>
            </a:pPr>
            <a:r>
              <a:rPr lang="en-US" sz="2400" spc="-5" dirty="0">
                <a:cs typeface="Malgun Gothic"/>
              </a:rPr>
              <a:t>Low </a:t>
            </a:r>
            <a:r>
              <a:rPr lang="en-US" sz="2400" dirty="0">
                <a:cs typeface="Malgun Gothic"/>
              </a:rPr>
              <a:t>S,</a:t>
            </a:r>
            <a:r>
              <a:rPr lang="en-US" sz="2400" spc="200" dirty="0">
                <a:cs typeface="Arial"/>
              </a:rPr>
              <a:t> </a:t>
            </a:r>
            <a:r>
              <a:rPr lang="en-US" sz="2400" spc="-5" dirty="0">
                <a:cs typeface="Malgun Gothic"/>
              </a:rPr>
              <a:t>Performance is </a:t>
            </a:r>
            <a:r>
              <a:rPr lang="en-US" sz="2400" b="1" spc="-5" dirty="0">
                <a:cs typeface="Malgun Gothic"/>
              </a:rPr>
              <a:t>poor</a:t>
            </a:r>
            <a:r>
              <a:rPr lang="en-US" sz="2400" spc="-5" dirty="0">
                <a:cs typeface="Malgun Gothic"/>
              </a:rPr>
              <a:t>, The global count is always quite </a:t>
            </a:r>
            <a:r>
              <a:rPr lang="en-US" sz="2400" b="1" spc="-5" dirty="0">
                <a:cs typeface="Malgun Gothic"/>
              </a:rPr>
              <a:t>accurate</a:t>
            </a:r>
            <a:r>
              <a:rPr lang="en-US" sz="2400" spc="-5" dirty="0">
                <a:cs typeface="Malgun Gothic"/>
              </a:rPr>
              <a:t>.</a:t>
            </a:r>
            <a:endParaRPr lang="en-US" sz="2400" dirty="0"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1440"/>
              </a:spcBef>
              <a:tabLst>
                <a:tab pos="755015" algn="l"/>
              </a:tabLst>
            </a:pPr>
            <a:r>
              <a:rPr lang="en-US" sz="2400" spc="-5" dirty="0">
                <a:cs typeface="Malgun Gothic"/>
              </a:rPr>
              <a:t>High </a:t>
            </a:r>
            <a:r>
              <a:rPr lang="en-US" sz="2400" dirty="0">
                <a:cs typeface="Malgun Gothic"/>
              </a:rPr>
              <a:t>S, </a:t>
            </a:r>
            <a:r>
              <a:rPr lang="en-US" sz="2400" spc="-5" dirty="0">
                <a:cs typeface="Malgun Gothic"/>
              </a:rPr>
              <a:t>Performance is </a:t>
            </a:r>
            <a:r>
              <a:rPr lang="en-US" sz="2400" b="1" spc="-5" dirty="0">
                <a:cs typeface="Malgun Gothic"/>
              </a:rPr>
              <a:t>excellent</a:t>
            </a:r>
            <a:r>
              <a:rPr lang="en-US" sz="2400" spc="-5" dirty="0">
                <a:cs typeface="Malgun Gothic"/>
              </a:rPr>
              <a:t>, The global count </a:t>
            </a:r>
            <a:r>
              <a:rPr lang="en-US" sz="2400" b="1" dirty="0">
                <a:cs typeface="Malgun Gothic"/>
              </a:rPr>
              <a:t>lags</a:t>
            </a:r>
            <a:r>
              <a:rPr lang="en-US" sz="2400" dirty="0">
                <a:cs typeface="Malgun Gothic"/>
              </a:rPr>
              <a:t>.</a:t>
            </a:r>
          </a:p>
          <a:p>
            <a:endParaRPr lang="en-IN" dirty="0"/>
          </a:p>
        </p:txBody>
      </p:sp>
      <p:sp>
        <p:nvSpPr>
          <p:cNvPr id="5" name="object 5"/>
          <p:cNvSpPr/>
          <p:nvPr/>
        </p:nvSpPr>
        <p:spPr>
          <a:xfrm>
            <a:off x="1993959" y="2583180"/>
            <a:ext cx="8554297" cy="3541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719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28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763282" y="229712"/>
            <a:ext cx="9604375" cy="1049337"/>
          </a:xfrm>
        </p:spPr>
        <p:txBody>
          <a:bodyPr>
            <a:normAutofit/>
          </a:bodyPr>
          <a:lstStyle/>
          <a:p>
            <a:r>
              <a:rPr lang="en-US" sz="2800" b="1" spc="-5" dirty="0">
                <a:solidFill>
                  <a:srgbClr val="FF0000"/>
                </a:solidFill>
              </a:rPr>
              <a:t>Concurrent Linked List:</a:t>
            </a:r>
            <a:endParaRPr lang="en-IN" sz="2800" b="1" dirty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9714" y="794656"/>
            <a:ext cx="10406743" cy="530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28997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29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75453" y="259391"/>
            <a:ext cx="9604375" cy="1049337"/>
          </a:xfrm>
        </p:spPr>
        <p:txBody>
          <a:bodyPr>
            <a:noAutofit/>
          </a:bodyPr>
          <a:lstStyle/>
          <a:p>
            <a:r>
              <a:rPr lang="en-US" sz="2800" b="1" spc="-5" dirty="0">
                <a:solidFill>
                  <a:srgbClr val="FF0000"/>
                </a:solidFill>
              </a:rPr>
              <a:t>Concurrent Linked Lists</a:t>
            </a:r>
            <a:r>
              <a:rPr lang="en-US" sz="2800" b="1" spc="10" dirty="0">
                <a:solidFill>
                  <a:srgbClr val="FF0000"/>
                </a:solidFill>
              </a:rPr>
              <a:t> </a:t>
            </a:r>
            <a:r>
              <a:rPr lang="en-US" sz="2800" b="1" spc="-5" dirty="0">
                <a:solidFill>
                  <a:srgbClr val="FF0000"/>
                </a:solidFill>
              </a:rPr>
              <a:t>(Cont.)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41853" y="1365188"/>
            <a:ext cx="10867118" cy="4751388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lang="en-US" sz="2400" dirty="0">
                <a:cs typeface="Malgun Gothic"/>
              </a:rPr>
              <a:t>The code </a:t>
            </a:r>
            <a:r>
              <a:rPr lang="en-US" sz="2400" b="1" spc="-5" dirty="0">
                <a:cs typeface="Malgun Gothic"/>
              </a:rPr>
              <a:t>acquires </a:t>
            </a:r>
            <a:r>
              <a:rPr lang="en-US" sz="2400" dirty="0">
                <a:cs typeface="Malgun Gothic"/>
              </a:rPr>
              <a:t>a </a:t>
            </a:r>
            <a:r>
              <a:rPr lang="en-US" sz="2400" spc="-5" dirty="0">
                <a:cs typeface="Malgun Gothic"/>
              </a:rPr>
              <a:t>lock in </a:t>
            </a:r>
            <a:r>
              <a:rPr lang="en-US" sz="2400" dirty="0">
                <a:cs typeface="Malgun Gothic"/>
              </a:rPr>
              <a:t>the insert routine upon</a:t>
            </a:r>
            <a:r>
              <a:rPr lang="en-US" sz="2400" spc="-45" dirty="0">
                <a:cs typeface="Malgun Gothic"/>
              </a:rPr>
              <a:t> </a:t>
            </a:r>
            <a:r>
              <a:rPr lang="en-US" sz="2400" dirty="0">
                <a:cs typeface="Malgun Gothic"/>
              </a:rPr>
              <a:t>entry.</a:t>
            </a:r>
          </a:p>
          <a:p>
            <a:pPr marL="12700">
              <a:lnSpc>
                <a:spcPct val="100000"/>
              </a:lnSpc>
              <a:spcBef>
                <a:spcPts val="1700"/>
              </a:spcBef>
              <a:tabLst>
                <a:tab pos="354965" algn="l"/>
              </a:tabLst>
            </a:pPr>
            <a:r>
              <a:rPr lang="en-US" sz="2400" dirty="0">
                <a:cs typeface="Malgun Gothic"/>
              </a:rPr>
              <a:t>The code </a:t>
            </a:r>
            <a:r>
              <a:rPr lang="en-US" sz="2400" b="1" dirty="0">
                <a:cs typeface="Malgun Gothic"/>
              </a:rPr>
              <a:t>releases </a:t>
            </a:r>
            <a:r>
              <a:rPr lang="en-US" sz="2400" dirty="0">
                <a:cs typeface="Malgun Gothic"/>
              </a:rPr>
              <a:t>the </a:t>
            </a:r>
            <a:r>
              <a:rPr lang="en-US" sz="2400" spc="-5" dirty="0">
                <a:cs typeface="Malgun Gothic"/>
              </a:rPr>
              <a:t>lock </a:t>
            </a:r>
            <a:r>
              <a:rPr lang="en-US" sz="2400" dirty="0">
                <a:cs typeface="Malgun Gothic"/>
              </a:rPr>
              <a:t>upon</a:t>
            </a:r>
            <a:r>
              <a:rPr lang="en-US" sz="2400" spc="-85" dirty="0">
                <a:cs typeface="Malgun Gothic"/>
              </a:rPr>
              <a:t> </a:t>
            </a:r>
            <a:r>
              <a:rPr lang="en-US" sz="2400" spc="-5" dirty="0">
                <a:cs typeface="Malgun Gothic"/>
              </a:rPr>
              <a:t>exit.</a:t>
            </a:r>
            <a:endParaRPr lang="en-US" sz="2400" dirty="0">
              <a:cs typeface="Malgun Gothic"/>
            </a:endParaRPr>
          </a:p>
          <a:p>
            <a:pPr marL="755650" marR="46355" indent="-285750">
              <a:lnSpc>
                <a:spcPct val="150900"/>
              </a:lnSpc>
              <a:spcBef>
                <a:spcPts val="320"/>
              </a:spcBef>
              <a:tabLst>
                <a:tab pos="755015" algn="l"/>
              </a:tabLst>
            </a:pPr>
            <a:r>
              <a:rPr lang="en-US" sz="2400" dirty="0">
                <a:cs typeface="Malgun Gothic"/>
              </a:rPr>
              <a:t>If </a:t>
            </a:r>
            <a:r>
              <a:rPr lang="en-US" sz="2400" spc="-10" dirty="0" err="1">
                <a:cs typeface="Courier New"/>
              </a:rPr>
              <a:t>malloc</a:t>
            </a:r>
            <a:r>
              <a:rPr lang="en-US" sz="2400" spc="-10" dirty="0">
                <a:cs typeface="Courier New"/>
              </a:rPr>
              <a:t>() </a:t>
            </a:r>
            <a:r>
              <a:rPr lang="en-US" sz="2400" spc="-5" dirty="0">
                <a:cs typeface="Malgun Gothic"/>
              </a:rPr>
              <a:t>happens </a:t>
            </a:r>
            <a:r>
              <a:rPr lang="en-US" sz="2400" dirty="0">
                <a:cs typeface="Malgun Gothic"/>
              </a:rPr>
              <a:t>to </a:t>
            </a:r>
            <a:r>
              <a:rPr lang="en-US" sz="2400" i="1" spc="-20" dirty="0">
                <a:cs typeface="Malgun Gothic"/>
              </a:rPr>
              <a:t>fail</a:t>
            </a:r>
            <a:r>
              <a:rPr lang="en-US" sz="2400" spc="-20" dirty="0">
                <a:cs typeface="Malgun Gothic"/>
              </a:rPr>
              <a:t>, </a:t>
            </a:r>
            <a:r>
              <a:rPr lang="en-US" sz="2400" spc="-5" dirty="0">
                <a:cs typeface="Malgun Gothic"/>
              </a:rPr>
              <a:t>the code must also release the</a:t>
            </a:r>
            <a:r>
              <a:rPr lang="en-US" sz="2400" spc="65" dirty="0">
                <a:cs typeface="Malgun Gothic"/>
              </a:rPr>
              <a:t> </a:t>
            </a:r>
            <a:r>
              <a:rPr lang="en-US" sz="2400" spc="-5" dirty="0">
                <a:cs typeface="Malgun Gothic"/>
              </a:rPr>
              <a:t>lock</a:t>
            </a:r>
            <a:r>
              <a:rPr lang="en-US" sz="2400" spc="10" dirty="0">
                <a:cs typeface="Malgun Gothic"/>
              </a:rPr>
              <a:t> </a:t>
            </a:r>
            <a:r>
              <a:rPr lang="en-US" sz="2400" spc="-5" dirty="0">
                <a:cs typeface="Malgun Gothic"/>
              </a:rPr>
              <a:t>before </a:t>
            </a:r>
            <a:r>
              <a:rPr lang="en-US" sz="2400" dirty="0">
                <a:cs typeface="Malgun Gothic"/>
              </a:rPr>
              <a:t> </a:t>
            </a:r>
            <a:r>
              <a:rPr lang="en-US" sz="2400" spc="-5" dirty="0">
                <a:cs typeface="Malgun Gothic"/>
              </a:rPr>
              <a:t>failing the</a:t>
            </a:r>
            <a:r>
              <a:rPr lang="en-US" sz="2400" spc="-45" dirty="0">
                <a:cs typeface="Malgun Gothic"/>
              </a:rPr>
              <a:t> </a:t>
            </a:r>
            <a:r>
              <a:rPr lang="en-US" sz="2400" spc="-5" dirty="0">
                <a:cs typeface="Malgun Gothic"/>
              </a:rPr>
              <a:t>insert.</a:t>
            </a:r>
            <a:endParaRPr lang="en-US" sz="2400" dirty="0">
              <a:cs typeface="Malgun Gothic"/>
            </a:endParaRPr>
          </a:p>
          <a:p>
            <a:pPr marL="755650" marR="250190" indent="-285750">
              <a:lnSpc>
                <a:spcPct val="148100"/>
              </a:lnSpc>
              <a:spcBef>
                <a:spcPts val="500"/>
              </a:spcBef>
              <a:tabLst>
                <a:tab pos="755015" algn="l"/>
              </a:tabLst>
            </a:pPr>
            <a:r>
              <a:rPr lang="en-US" sz="2400" spc="-5" dirty="0">
                <a:cs typeface="Malgun Gothic"/>
              </a:rPr>
              <a:t>This kind of exceptional control flow has been shown </a:t>
            </a:r>
            <a:r>
              <a:rPr lang="en-US" sz="2400" dirty="0">
                <a:cs typeface="Malgun Gothic"/>
              </a:rPr>
              <a:t>to </a:t>
            </a:r>
            <a:r>
              <a:rPr lang="en-US" sz="2400" spc="-5" dirty="0">
                <a:cs typeface="Malgun Gothic"/>
              </a:rPr>
              <a:t>be</a:t>
            </a:r>
            <a:r>
              <a:rPr lang="en-US" sz="2400" spc="60" dirty="0">
                <a:cs typeface="Malgun Gothic"/>
              </a:rPr>
              <a:t> </a:t>
            </a:r>
            <a:r>
              <a:rPr lang="en-US" sz="2400" spc="-5" dirty="0">
                <a:cs typeface="Malgun Gothic"/>
              </a:rPr>
              <a:t>quite</a:t>
            </a:r>
            <a:r>
              <a:rPr lang="en-US" sz="2400" dirty="0">
                <a:cs typeface="Malgun Gothic"/>
              </a:rPr>
              <a:t> </a:t>
            </a:r>
            <a:r>
              <a:rPr lang="en-US" sz="2400" spc="-5" dirty="0">
                <a:cs typeface="Malgun Gothic"/>
              </a:rPr>
              <a:t>error </a:t>
            </a:r>
            <a:r>
              <a:rPr lang="en-US" sz="2400" dirty="0">
                <a:cs typeface="Malgun Gothic"/>
              </a:rPr>
              <a:t> </a:t>
            </a:r>
            <a:r>
              <a:rPr lang="en-US" sz="2400" spc="-5" dirty="0">
                <a:cs typeface="Malgun Gothic"/>
              </a:rPr>
              <a:t>prone.</a:t>
            </a:r>
            <a:endParaRPr lang="en-US" sz="2400" dirty="0">
              <a:cs typeface="Malgun Gothic"/>
            </a:endParaRPr>
          </a:p>
          <a:p>
            <a:pPr marL="755650" marR="5080" indent="-285750">
              <a:lnSpc>
                <a:spcPct val="146400"/>
              </a:lnSpc>
              <a:spcBef>
                <a:spcPts val="459"/>
              </a:spcBef>
              <a:tabLst>
                <a:tab pos="755015" algn="l"/>
              </a:tabLst>
            </a:pPr>
            <a:r>
              <a:rPr lang="en-US" sz="2400" b="1" spc="-5" dirty="0">
                <a:cs typeface="Malgun Gothic"/>
              </a:rPr>
              <a:t>Solution</a:t>
            </a:r>
            <a:r>
              <a:rPr lang="en-US" sz="2400" spc="-5" dirty="0">
                <a:cs typeface="Malgun Gothic"/>
              </a:rPr>
              <a:t>: The lock and release </a:t>
            </a:r>
            <a:r>
              <a:rPr lang="en-US" sz="2400" i="1" spc="-30" dirty="0">
                <a:cs typeface="Malgun Gothic"/>
              </a:rPr>
              <a:t>only surround </a:t>
            </a:r>
            <a:r>
              <a:rPr lang="en-US" sz="2400" spc="-5" dirty="0">
                <a:cs typeface="Malgun Gothic"/>
              </a:rPr>
              <a:t>the actual critical</a:t>
            </a:r>
            <a:r>
              <a:rPr lang="en-US" sz="2400" spc="95" dirty="0">
                <a:cs typeface="Malgun Gothic"/>
              </a:rPr>
              <a:t> </a:t>
            </a:r>
            <a:r>
              <a:rPr lang="en-US" sz="2400" spc="-5" dirty="0">
                <a:cs typeface="Malgun Gothic"/>
              </a:rPr>
              <a:t>section</a:t>
            </a:r>
            <a:r>
              <a:rPr lang="en-US" sz="2400" dirty="0">
                <a:cs typeface="Malgun Gothic"/>
              </a:rPr>
              <a:t> </a:t>
            </a:r>
            <a:r>
              <a:rPr lang="en-US" sz="2400" spc="-5" dirty="0">
                <a:cs typeface="Malgun Gothic"/>
              </a:rPr>
              <a:t>in </a:t>
            </a:r>
            <a:r>
              <a:rPr lang="en-US" sz="2400" dirty="0">
                <a:cs typeface="Malgun Gothic"/>
              </a:rPr>
              <a:t> </a:t>
            </a:r>
            <a:r>
              <a:rPr lang="en-US" sz="2400" spc="-5" dirty="0">
                <a:cs typeface="Malgun Gothic"/>
              </a:rPr>
              <a:t>the insert</a:t>
            </a:r>
            <a:r>
              <a:rPr lang="en-US" sz="2400" spc="-70" dirty="0">
                <a:cs typeface="Malgun Gothic"/>
              </a:rPr>
              <a:t> </a:t>
            </a:r>
            <a:r>
              <a:rPr lang="en-US" sz="2400" spc="-5" dirty="0">
                <a:cs typeface="Malgun Gothic"/>
              </a:rPr>
              <a:t>code</a:t>
            </a:r>
            <a:endParaRPr lang="en-US" sz="2400" dirty="0">
              <a:cs typeface="Malgun Gothic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91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FA56A2B-8C79-4288-653A-CD4D42EF22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661910" y="239939"/>
            <a:ext cx="7586662" cy="5762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Synchronization Hardware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4C2B8C9-A390-F0C7-232D-596130883D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78857" y="1538061"/>
            <a:ext cx="11531600" cy="508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en-US" sz="2400" dirty="0">
                <a:ea typeface="ＭＳ Ｐゴシック" panose="020B0600070205080204" pitchFamily="34" charset="-128"/>
              </a:rPr>
              <a:t>Many systems provide hardware support for critical section code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en-US" sz="2400" dirty="0">
                <a:ea typeface="ＭＳ Ｐゴシック" panose="020B0600070205080204" pitchFamily="34" charset="-128"/>
              </a:rPr>
              <a:t>Uniprocessors – could disable interrupts</a:t>
            </a: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en-US" sz="2400" dirty="0">
                <a:ea typeface="ＭＳ Ｐゴシック" panose="020B0600070205080204" pitchFamily="34" charset="-128"/>
              </a:rPr>
              <a:t>Currently running code would execute without preemption</a:t>
            </a: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en-US" sz="2400" dirty="0">
                <a:ea typeface="ＭＳ Ｐゴシック" panose="020B0600070205080204" pitchFamily="34" charset="-128"/>
              </a:rPr>
              <a:t>Generally too inefficient on multiprocessor systems</a:t>
            </a:r>
          </a:p>
          <a:p>
            <a:pPr lvl="2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en-US" sz="2400" dirty="0">
                <a:ea typeface="ＭＳ Ｐゴシック" panose="020B0600070205080204" pitchFamily="34" charset="-128"/>
              </a:rPr>
              <a:t>Operating systems using this not broadly scalable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en-US" sz="2400" dirty="0">
                <a:ea typeface="ＭＳ Ｐゴシック" panose="020B0600070205080204" pitchFamily="34" charset="-128"/>
              </a:rPr>
              <a:t>Modern machines provide special atomic hardware instructions</a:t>
            </a:r>
          </a:p>
          <a:p>
            <a:pPr lvl="2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en-US" sz="24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Atomic = non-interruptible</a:t>
            </a: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en-US" sz="2400" dirty="0">
                <a:ea typeface="ＭＳ Ｐゴシック" panose="020B0600070205080204" pitchFamily="34" charset="-128"/>
              </a:rPr>
              <a:t>Either test memory word and set value</a:t>
            </a: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en-US" sz="2400" dirty="0">
                <a:ea typeface="ＭＳ Ｐゴシック" panose="020B0600070205080204" pitchFamily="34" charset="-128"/>
              </a:rPr>
              <a:t>Or swap contents of two memory words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30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80796" y="261246"/>
            <a:ext cx="9604375" cy="1049338"/>
          </a:xfrm>
        </p:spPr>
        <p:txBody>
          <a:bodyPr>
            <a:normAutofit/>
          </a:bodyPr>
          <a:lstStyle/>
          <a:p>
            <a:r>
              <a:rPr lang="en-US" sz="2800" b="1" spc="-5" dirty="0">
                <a:solidFill>
                  <a:srgbClr val="FF0000"/>
                </a:solidFill>
              </a:rPr>
              <a:t>Concurrent Linked List: Refactored</a:t>
            </a:r>
            <a:r>
              <a:rPr lang="en-US" sz="2800" b="1" spc="65" dirty="0">
                <a:solidFill>
                  <a:srgbClr val="FF0000"/>
                </a:solidFill>
              </a:rPr>
              <a:t> </a:t>
            </a:r>
            <a:r>
              <a:rPr lang="en-US" sz="2800" b="1" spc="-5" dirty="0">
                <a:solidFill>
                  <a:srgbClr val="FF0000"/>
                </a:solidFill>
              </a:rPr>
              <a:t>Insert</a:t>
            </a:r>
            <a:endParaRPr lang="en-IN" sz="2800" b="1" dirty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6828" y="1164771"/>
            <a:ext cx="11778343" cy="499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15207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31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34683" y="366712"/>
            <a:ext cx="9604375" cy="1049338"/>
          </a:xfrm>
        </p:spPr>
        <p:txBody>
          <a:bodyPr>
            <a:normAutofit/>
          </a:bodyPr>
          <a:lstStyle/>
          <a:p>
            <a:pPr algn="ctr"/>
            <a:r>
              <a:rPr lang="en-US" sz="2800" b="1" spc="-5" dirty="0">
                <a:solidFill>
                  <a:srgbClr val="FF0000"/>
                </a:solidFill>
              </a:rPr>
              <a:t>Scaling Linked</a:t>
            </a:r>
            <a:r>
              <a:rPr lang="en-US" sz="2800" b="1" spc="-45" dirty="0">
                <a:solidFill>
                  <a:srgbClr val="FF0000"/>
                </a:solidFill>
              </a:rPr>
              <a:t> </a:t>
            </a:r>
            <a:r>
              <a:rPr lang="en-US" sz="2800" b="1" spc="-5" dirty="0">
                <a:solidFill>
                  <a:srgbClr val="FF0000"/>
                </a:solidFill>
              </a:rPr>
              <a:t>List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30086" y="891381"/>
            <a:ext cx="10613571" cy="5075238"/>
          </a:xfrm>
        </p:spPr>
        <p:txBody>
          <a:bodyPr>
            <a:noAutofit/>
          </a:bodyPr>
          <a:lstStyle/>
          <a:p>
            <a:pPr marR="3356610">
              <a:lnSpc>
                <a:spcPct val="100000"/>
              </a:lnSpc>
              <a:buNone/>
              <a:tabLst>
                <a:tab pos="342265" algn="l"/>
              </a:tabLst>
            </a:pPr>
            <a:r>
              <a:rPr lang="en-US" sz="2400" b="1" dirty="0">
                <a:cs typeface="Malgun Gothic"/>
              </a:rPr>
              <a:t>Hand-over-hand </a:t>
            </a:r>
            <a:r>
              <a:rPr lang="en-US" sz="2400" b="1" spc="-5" dirty="0">
                <a:cs typeface="Malgun Gothic"/>
              </a:rPr>
              <a:t>locking (lock</a:t>
            </a:r>
            <a:r>
              <a:rPr lang="en-US" sz="2400" b="1" spc="-40" dirty="0">
                <a:cs typeface="Malgun Gothic"/>
              </a:rPr>
              <a:t> </a:t>
            </a:r>
            <a:r>
              <a:rPr lang="en-US" sz="2400" b="1" spc="-5" dirty="0">
                <a:cs typeface="Malgun Gothic"/>
              </a:rPr>
              <a:t>coupling)</a:t>
            </a:r>
          </a:p>
          <a:p>
            <a:pPr marR="3356610">
              <a:lnSpc>
                <a:spcPct val="100000"/>
              </a:lnSpc>
              <a:buNone/>
              <a:tabLst>
                <a:tab pos="342265" algn="l"/>
              </a:tabLst>
            </a:pPr>
            <a:r>
              <a:rPr lang="en-US" sz="2400" dirty="0">
                <a:cs typeface="Malgun Gothic"/>
              </a:rPr>
              <a:t>Add </a:t>
            </a:r>
            <a:r>
              <a:rPr lang="en-US" sz="2400" b="1" dirty="0">
                <a:cs typeface="Malgun Gothic"/>
              </a:rPr>
              <a:t>a </a:t>
            </a:r>
            <a:r>
              <a:rPr lang="en-US" sz="2400" b="1" spc="-5" dirty="0">
                <a:cs typeface="Malgun Gothic"/>
              </a:rPr>
              <a:t>lock per node </a:t>
            </a:r>
            <a:r>
              <a:rPr lang="en-US" sz="2400" spc="-5" dirty="0">
                <a:cs typeface="Malgun Gothic"/>
              </a:rPr>
              <a:t>of the </a:t>
            </a:r>
            <a:r>
              <a:rPr lang="en-US" sz="2400" spc="-10" dirty="0">
                <a:cs typeface="Malgun Gothic"/>
              </a:rPr>
              <a:t>list </a:t>
            </a:r>
            <a:r>
              <a:rPr lang="en-US" sz="2400" spc="-5" dirty="0">
                <a:cs typeface="Malgun Gothic"/>
              </a:rPr>
              <a:t>instead of having </a:t>
            </a:r>
            <a:r>
              <a:rPr lang="en-US" sz="2400" dirty="0">
                <a:cs typeface="Malgun Gothic"/>
              </a:rPr>
              <a:t>a </a:t>
            </a:r>
            <a:r>
              <a:rPr lang="en-US" sz="2400" spc="-10" dirty="0">
                <a:cs typeface="Malgun Gothic"/>
              </a:rPr>
              <a:t>single </a:t>
            </a:r>
            <a:r>
              <a:rPr lang="en-US" sz="2400" spc="-5" dirty="0">
                <a:cs typeface="Malgun Gothic"/>
              </a:rPr>
              <a:t>lock</a:t>
            </a:r>
            <a:r>
              <a:rPr lang="en-US" sz="2400" spc="120" dirty="0">
                <a:cs typeface="Malgun Gothic"/>
              </a:rPr>
              <a:t> </a:t>
            </a:r>
            <a:r>
              <a:rPr lang="en-US" sz="2400" dirty="0">
                <a:cs typeface="Malgun Gothic"/>
              </a:rPr>
              <a:t>for</a:t>
            </a:r>
            <a:r>
              <a:rPr lang="en-US" sz="2400" spc="5" dirty="0">
                <a:cs typeface="Malgun Gothic"/>
              </a:rPr>
              <a:t> </a:t>
            </a:r>
            <a:r>
              <a:rPr lang="en-US" sz="2400" spc="-5" dirty="0">
                <a:cs typeface="Malgun Gothic"/>
              </a:rPr>
              <a:t>the entire</a:t>
            </a:r>
            <a:r>
              <a:rPr lang="en-US" sz="2400" spc="-80" dirty="0">
                <a:cs typeface="Malgun Gothic"/>
              </a:rPr>
              <a:t> </a:t>
            </a:r>
            <a:r>
              <a:rPr lang="en-US" sz="2400" spc="-5" dirty="0">
                <a:cs typeface="Malgun Gothic"/>
              </a:rPr>
              <a:t>list.</a:t>
            </a:r>
            <a:endParaRPr lang="en-US" sz="2400" dirty="0"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1540"/>
              </a:spcBef>
              <a:tabLst>
                <a:tab pos="755015" algn="l"/>
              </a:tabLst>
            </a:pPr>
            <a:r>
              <a:rPr lang="en-US" sz="2400" spc="-5" dirty="0">
                <a:cs typeface="Malgun Gothic"/>
              </a:rPr>
              <a:t>When traversing the</a:t>
            </a:r>
            <a:r>
              <a:rPr lang="en-US" sz="2400" spc="-35" dirty="0">
                <a:cs typeface="Malgun Gothic"/>
              </a:rPr>
              <a:t> </a:t>
            </a:r>
            <a:r>
              <a:rPr lang="en-US" sz="2400" spc="-5" dirty="0">
                <a:cs typeface="Malgun Gothic"/>
              </a:rPr>
              <a:t>list,</a:t>
            </a:r>
            <a:endParaRPr lang="en-US" sz="2400" dirty="0">
              <a:cs typeface="Malgun Gothic"/>
            </a:endParaRPr>
          </a:p>
          <a:p>
            <a:pPr marL="927100">
              <a:lnSpc>
                <a:spcPct val="100000"/>
              </a:lnSpc>
              <a:spcBef>
                <a:spcPts val="1340"/>
              </a:spcBef>
            </a:pPr>
            <a:r>
              <a:rPr lang="en-US" sz="2400" spc="-5" dirty="0">
                <a:cs typeface="Malgun Gothic"/>
              </a:rPr>
              <a:t>First grab the </a:t>
            </a:r>
            <a:r>
              <a:rPr lang="en-US" sz="2400" dirty="0">
                <a:cs typeface="Malgun Gothic"/>
              </a:rPr>
              <a:t>next node’s</a:t>
            </a:r>
            <a:r>
              <a:rPr lang="en-US" sz="2400" spc="-90" dirty="0">
                <a:cs typeface="Malgun Gothic"/>
              </a:rPr>
              <a:t> </a:t>
            </a:r>
            <a:r>
              <a:rPr lang="en-US" sz="2400" dirty="0">
                <a:cs typeface="Malgun Gothic"/>
              </a:rPr>
              <a:t>lock.</a:t>
            </a:r>
          </a:p>
          <a:p>
            <a:pPr marL="927100">
              <a:lnSpc>
                <a:spcPct val="100000"/>
              </a:lnSpc>
              <a:spcBef>
                <a:spcPts val="1380"/>
              </a:spcBef>
            </a:pPr>
            <a:r>
              <a:rPr lang="en-US" sz="2400" spc="-5" dirty="0">
                <a:cs typeface="Malgun Gothic"/>
              </a:rPr>
              <a:t>And then </a:t>
            </a:r>
            <a:r>
              <a:rPr lang="en-US" sz="2400" dirty="0">
                <a:cs typeface="Malgun Gothic"/>
              </a:rPr>
              <a:t>releases </a:t>
            </a:r>
            <a:r>
              <a:rPr lang="en-US" sz="2400" spc="-5" dirty="0">
                <a:cs typeface="Malgun Gothic"/>
              </a:rPr>
              <a:t>the </a:t>
            </a:r>
            <a:r>
              <a:rPr lang="en-US" sz="2400" dirty="0">
                <a:cs typeface="Malgun Gothic"/>
              </a:rPr>
              <a:t>current node’s</a:t>
            </a:r>
            <a:r>
              <a:rPr lang="en-US" sz="2400" spc="-105" dirty="0">
                <a:cs typeface="Malgun Gothic"/>
              </a:rPr>
              <a:t> </a:t>
            </a:r>
            <a:r>
              <a:rPr lang="en-US" sz="2400" dirty="0">
                <a:cs typeface="Malgun Gothic"/>
              </a:rPr>
              <a:t>lock.</a:t>
            </a: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lang="en-US" sz="2400" spc="-10" dirty="0">
                <a:cs typeface="Malgun Gothic"/>
              </a:rPr>
              <a:t>Enable </a:t>
            </a:r>
            <a:r>
              <a:rPr lang="en-US" sz="2400" dirty="0">
                <a:cs typeface="Malgun Gothic"/>
              </a:rPr>
              <a:t>a </a:t>
            </a:r>
            <a:r>
              <a:rPr lang="en-US" sz="2400" spc="-5" dirty="0">
                <a:cs typeface="Malgun Gothic"/>
              </a:rPr>
              <a:t>high degree of concurrency in </a:t>
            </a:r>
            <a:r>
              <a:rPr lang="en-US" sz="2400" spc="-10" dirty="0">
                <a:cs typeface="Malgun Gothic"/>
              </a:rPr>
              <a:t>list</a:t>
            </a:r>
            <a:r>
              <a:rPr lang="en-US" sz="2400" spc="50" dirty="0">
                <a:cs typeface="Malgun Gothic"/>
              </a:rPr>
              <a:t> </a:t>
            </a:r>
            <a:r>
              <a:rPr lang="en-US" sz="2400" spc="-5" dirty="0">
                <a:cs typeface="Malgun Gothic"/>
              </a:rPr>
              <a:t>operations.</a:t>
            </a:r>
            <a:endParaRPr lang="en-US" sz="2400" dirty="0">
              <a:cs typeface="Malgun Gothic"/>
            </a:endParaRPr>
          </a:p>
          <a:p>
            <a:pPr marL="1155700" marR="5080">
              <a:lnSpc>
                <a:spcPct val="148400"/>
              </a:lnSpc>
              <a:spcBef>
                <a:spcPts val="509"/>
              </a:spcBef>
            </a:pPr>
            <a:r>
              <a:rPr lang="en-US" sz="2400" spc="-5" dirty="0">
                <a:cs typeface="Malgun Gothic"/>
              </a:rPr>
              <a:t>However, </a:t>
            </a:r>
            <a:r>
              <a:rPr lang="en-US" sz="2400" dirty="0">
                <a:cs typeface="Malgun Gothic"/>
              </a:rPr>
              <a:t>in practice, </a:t>
            </a:r>
            <a:r>
              <a:rPr lang="en-US" sz="2400" spc="-5" dirty="0">
                <a:cs typeface="Malgun Gothic"/>
              </a:rPr>
              <a:t>the overheads </a:t>
            </a:r>
            <a:r>
              <a:rPr lang="en-US" sz="2400" dirty="0">
                <a:cs typeface="Malgun Gothic"/>
              </a:rPr>
              <a:t>of acquiring and releasing locks for </a:t>
            </a:r>
            <a:r>
              <a:rPr lang="en-US" sz="2400" spc="5" dirty="0">
                <a:cs typeface="Malgun Gothic"/>
              </a:rPr>
              <a:t>each </a:t>
            </a:r>
            <a:r>
              <a:rPr lang="en-US" sz="2400" spc="-5" dirty="0">
                <a:cs typeface="Malgun Gothic"/>
              </a:rPr>
              <a:t>node </a:t>
            </a:r>
            <a:r>
              <a:rPr lang="en-US" sz="2400" dirty="0">
                <a:cs typeface="Malgun Gothic"/>
              </a:rPr>
              <a:t>of a list </a:t>
            </a:r>
            <a:r>
              <a:rPr lang="en-US" sz="2400" spc="-5" dirty="0">
                <a:cs typeface="Malgun Gothic"/>
              </a:rPr>
              <a:t>traversal </a:t>
            </a:r>
            <a:r>
              <a:rPr lang="en-US" sz="2400" dirty="0">
                <a:cs typeface="Malgun Gothic"/>
              </a:rPr>
              <a:t>can be</a:t>
            </a:r>
            <a:r>
              <a:rPr lang="en-US" sz="2400" spc="-20" dirty="0">
                <a:cs typeface="Malgun Gothic"/>
              </a:rPr>
              <a:t> </a:t>
            </a:r>
            <a:r>
              <a:rPr lang="en-US" sz="2400" i="1" spc="-20" dirty="0">
                <a:cs typeface="Malgun Gothic"/>
              </a:rPr>
              <a:t>prohibitive</a:t>
            </a:r>
            <a:r>
              <a:rPr lang="en-US" sz="2400" spc="-20" dirty="0">
                <a:cs typeface="Malgun Gothic"/>
              </a:rPr>
              <a:t>.</a:t>
            </a:r>
            <a:endParaRPr lang="en-US" sz="2400" dirty="0">
              <a:cs typeface="Malgun Gothic"/>
            </a:endParaRPr>
          </a:p>
          <a:p>
            <a:pPr marL="1155700" marR="730885">
              <a:lnSpc>
                <a:spcPct val="151000"/>
              </a:lnSpc>
              <a:spcBef>
                <a:spcPts val="290"/>
              </a:spcBef>
            </a:pPr>
            <a:r>
              <a:rPr lang="en-US" sz="2400" spc="-5" dirty="0">
                <a:cs typeface="Malgun Gothic"/>
              </a:rPr>
              <a:t>Perhaps </a:t>
            </a:r>
            <a:r>
              <a:rPr lang="en-US" sz="2400" dirty="0">
                <a:cs typeface="Malgun Gothic"/>
              </a:rPr>
              <a:t>a </a:t>
            </a:r>
            <a:r>
              <a:rPr lang="en-US" sz="2400" spc="-5" dirty="0">
                <a:cs typeface="Malgun Gothic"/>
              </a:rPr>
              <a:t>hybrid (where you grab </a:t>
            </a:r>
            <a:r>
              <a:rPr lang="en-US" sz="2400" dirty="0">
                <a:cs typeface="Malgun Gothic"/>
              </a:rPr>
              <a:t>a new lock every </a:t>
            </a:r>
            <a:r>
              <a:rPr lang="en-US" sz="2400" spc="-5" dirty="0">
                <a:cs typeface="Malgun Gothic"/>
              </a:rPr>
              <a:t>so </a:t>
            </a:r>
            <a:r>
              <a:rPr lang="en-US" sz="2400" dirty="0">
                <a:cs typeface="Malgun Gothic"/>
              </a:rPr>
              <a:t>many </a:t>
            </a:r>
            <a:r>
              <a:rPr lang="en-US" sz="2400" spc="-5" dirty="0">
                <a:cs typeface="Malgun Gothic"/>
              </a:rPr>
              <a:t>nodes)  </a:t>
            </a:r>
            <a:r>
              <a:rPr lang="en-US" sz="2400" dirty="0">
                <a:cs typeface="Malgun Gothic"/>
              </a:rPr>
              <a:t>approach?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36211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32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87625" y="369888"/>
            <a:ext cx="9604375" cy="1049337"/>
          </a:xfrm>
        </p:spPr>
        <p:txBody>
          <a:bodyPr>
            <a:normAutofit/>
          </a:bodyPr>
          <a:lstStyle/>
          <a:p>
            <a:r>
              <a:rPr lang="en-US" sz="2800" b="1" spc="-5" dirty="0">
                <a:solidFill>
                  <a:srgbClr val="FF0000"/>
                </a:solidFill>
              </a:rPr>
              <a:t>Michael </a:t>
            </a:r>
            <a:r>
              <a:rPr lang="en-US" sz="2800" b="1" dirty="0">
                <a:solidFill>
                  <a:srgbClr val="FF0000"/>
                </a:solidFill>
              </a:rPr>
              <a:t>and </a:t>
            </a:r>
            <a:r>
              <a:rPr lang="en-US" sz="2800" b="1" spc="-5" dirty="0">
                <a:solidFill>
                  <a:srgbClr val="FF0000"/>
                </a:solidFill>
              </a:rPr>
              <a:t>Scott Concurrent</a:t>
            </a:r>
            <a:r>
              <a:rPr lang="en-US" sz="2800" b="1" dirty="0">
                <a:solidFill>
                  <a:srgbClr val="FF0000"/>
                </a:solidFill>
              </a:rPr>
              <a:t> Queues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81743" y="1419225"/>
            <a:ext cx="10940143" cy="4706938"/>
          </a:xfrm>
        </p:spPr>
        <p:txBody>
          <a:bodyPr>
            <a:normAutofit fontScale="77500" lnSpcReduction="20000"/>
          </a:bodyPr>
          <a:lstStyle/>
          <a:p>
            <a:r>
              <a:rPr lang="en-IN" sz="3600" dirty="0">
                <a:cs typeface="Malgun Gothic"/>
              </a:rPr>
              <a:t>Queues uses </a:t>
            </a:r>
            <a:r>
              <a:rPr lang="en-IN" sz="3600" dirty="0" err="1">
                <a:cs typeface="Malgun Gothic"/>
              </a:rPr>
              <a:t>enqueue</a:t>
            </a:r>
            <a:r>
              <a:rPr lang="en-IN" sz="3600" dirty="0">
                <a:cs typeface="Malgun Gothic"/>
              </a:rPr>
              <a:t> / </a:t>
            </a:r>
            <a:r>
              <a:rPr lang="en-IN" sz="3600" dirty="0" err="1">
                <a:cs typeface="Malgun Gothic"/>
              </a:rPr>
              <a:t>dequeue</a:t>
            </a:r>
            <a:r>
              <a:rPr lang="en-IN" sz="3600" dirty="0">
                <a:cs typeface="Malgun Gothic"/>
              </a:rPr>
              <a:t> </a:t>
            </a:r>
            <a:r>
              <a:rPr lang="en-IN" sz="3600" spc="-5" dirty="0">
                <a:cs typeface="Malgun Gothic"/>
              </a:rPr>
              <a:t>operations</a:t>
            </a:r>
            <a:r>
              <a:rPr lang="en-IN" sz="3600" spc="-50" dirty="0">
                <a:cs typeface="Malgun Gothic"/>
              </a:rPr>
              <a:t> </a:t>
            </a:r>
            <a:r>
              <a:rPr lang="en-IN" sz="3600" dirty="0">
                <a:cs typeface="Malgun Gothic"/>
              </a:rPr>
              <a:t>only</a:t>
            </a:r>
          </a:p>
          <a:p>
            <a:pPr marL="355600" indent="-342900">
              <a:lnSpc>
                <a:spcPct val="100000"/>
              </a:lnSpc>
              <a:tabLst>
                <a:tab pos="354965" algn="l"/>
              </a:tabLst>
            </a:pPr>
            <a:r>
              <a:rPr lang="en-US" sz="3600" dirty="0">
                <a:cs typeface="Malgun Gothic"/>
              </a:rPr>
              <a:t>There are </a:t>
            </a:r>
            <a:r>
              <a:rPr lang="en-US" sz="3600" spc="-5" dirty="0">
                <a:cs typeface="Malgun Gothic"/>
              </a:rPr>
              <a:t>two</a:t>
            </a:r>
            <a:r>
              <a:rPr lang="en-US" sz="3600" spc="-65" dirty="0">
                <a:cs typeface="Malgun Gothic"/>
              </a:rPr>
              <a:t> </a:t>
            </a:r>
            <a:r>
              <a:rPr lang="en-US" sz="3600" spc="-5" dirty="0">
                <a:cs typeface="Malgun Gothic"/>
              </a:rPr>
              <a:t>locks.</a:t>
            </a:r>
            <a:endParaRPr lang="en-US" sz="3600" dirty="0"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1500"/>
              </a:spcBef>
              <a:tabLst>
                <a:tab pos="755015" algn="l"/>
              </a:tabLst>
            </a:pPr>
            <a:r>
              <a:rPr lang="en-US" sz="3600" spc="-5" dirty="0">
                <a:cs typeface="Malgun Gothic"/>
              </a:rPr>
              <a:t>One </a:t>
            </a:r>
            <a:r>
              <a:rPr lang="en-US" sz="3600" dirty="0">
                <a:cs typeface="Malgun Gothic"/>
              </a:rPr>
              <a:t>for </a:t>
            </a:r>
            <a:r>
              <a:rPr lang="en-US" sz="3600" spc="-5" dirty="0">
                <a:cs typeface="Malgun Gothic"/>
              </a:rPr>
              <a:t>the </a:t>
            </a:r>
            <a:r>
              <a:rPr lang="en-US" sz="3600" b="1" spc="-5" dirty="0">
                <a:cs typeface="Malgun Gothic"/>
              </a:rPr>
              <a:t>head </a:t>
            </a:r>
            <a:r>
              <a:rPr lang="en-US" sz="3600" spc="-5" dirty="0">
                <a:cs typeface="Malgun Gothic"/>
              </a:rPr>
              <a:t>of the</a:t>
            </a:r>
            <a:r>
              <a:rPr lang="en-US" sz="3600" spc="-15" dirty="0">
                <a:cs typeface="Malgun Gothic"/>
              </a:rPr>
              <a:t> </a:t>
            </a:r>
            <a:r>
              <a:rPr lang="en-US" sz="3600" spc="-5" dirty="0">
                <a:cs typeface="Malgun Gothic"/>
              </a:rPr>
              <a:t>queue.</a:t>
            </a:r>
            <a:endParaRPr lang="en-US" sz="3600" dirty="0"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1540"/>
              </a:spcBef>
              <a:tabLst>
                <a:tab pos="755015" algn="l"/>
              </a:tabLst>
            </a:pPr>
            <a:r>
              <a:rPr lang="en-US" sz="3600" spc="-5" dirty="0">
                <a:cs typeface="Malgun Gothic"/>
              </a:rPr>
              <a:t>One </a:t>
            </a:r>
            <a:r>
              <a:rPr lang="en-US" sz="3600" dirty="0">
                <a:cs typeface="Malgun Gothic"/>
              </a:rPr>
              <a:t>for </a:t>
            </a:r>
            <a:r>
              <a:rPr lang="en-US" sz="3600" spc="-5" dirty="0">
                <a:cs typeface="Malgun Gothic"/>
              </a:rPr>
              <a:t>the</a:t>
            </a:r>
            <a:r>
              <a:rPr lang="en-US" sz="3600" spc="-75" dirty="0">
                <a:cs typeface="Malgun Gothic"/>
              </a:rPr>
              <a:t> </a:t>
            </a:r>
            <a:r>
              <a:rPr lang="en-US" sz="3600" b="1" dirty="0">
                <a:cs typeface="Malgun Gothic"/>
              </a:rPr>
              <a:t>tail</a:t>
            </a:r>
            <a:r>
              <a:rPr lang="en-US" sz="3600" dirty="0">
                <a:cs typeface="Malgun Gothic"/>
              </a:rPr>
              <a:t>.</a:t>
            </a:r>
          </a:p>
          <a:p>
            <a:pPr marL="469900">
              <a:lnSpc>
                <a:spcPct val="100000"/>
              </a:lnSpc>
              <a:spcBef>
                <a:spcPts val="1540"/>
              </a:spcBef>
              <a:tabLst>
                <a:tab pos="755015" algn="l"/>
              </a:tabLst>
            </a:pPr>
            <a:r>
              <a:rPr lang="en-US" sz="3600" spc="-5" dirty="0">
                <a:cs typeface="Malgun Gothic"/>
              </a:rPr>
              <a:t>The goal of these </a:t>
            </a:r>
            <a:r>
              <a:rPr lang="en-US" sz="3600" dirty="0">
                <a:cs typeface="Malgun Gothic"/>
              </a:rPr>
              <a:t>two </a:t>
            </a:r>
            <a:r>
              <a:rPr lang="en-US" sz="3600" spc="-5" dirty="0">
                <a:cs typeface="Malgun Gothic"/>
              </a:rPr>
              <a:t>locks is </a:t>
            </a:r>
            <a:r>
              <a:rPr lang="en-US" sz="3600" dirty="0">
                <a:cs typeface="Malgun Gothic"/>
              </a:rPr>
              <a:t>to </a:t>
            </a:r>
            <a:r>
              <a:rPr lang="en-US" sz="3600" spc="-5" dirty="0">
                <a:cs typeface="Malgun Gothic"/>
              </a:rPr>
              <a:t>enable concurrency of </a:t>
            </a:r>
            <a:r>
              <a:rPr lang="en-US" sz="3600" spc="-35" dirty="0" err="1">
                <a:cs typeface="Malgun Gothic"/>
              </a:rPr>
              <a:t>enqueue</a:t>
            </a:r>
            <a:r>
              <a:rPr lang="en-US" sz="3600" spc="45" dirty="0">
                <a:cs typeface="Malgun Gothic"/>
              </a:rPr>
              <a:t> </a:t>
            </a:r>
            <a:r>
              <a:rPr lang="en-US" sz="3600" spc="-5" dirty="0">
                <a:cs typeface="Malgun Gothic"/>
              </a:rPr>
              <a:t>and</a:t>
            </a:r>
            <a:endParaRPr lang="en-US" sz="3600" dirty="0">
              <a:cs typeface="Malgun Gothic"/>
            </a:endParaRPr>
          </a:p>
          <a:p>
            <a:pPr marL="755015">
              <a:lnSpc>
                <a:spcPct val="100000"/>
              </a:lnSpc>
              <a:spcBef>
                <a:spcPts val="980"/>
              </a:spcBef>
            </a:pPr>
            <a:r>
              <a:rPr lang="en-US" sz="3600" spc="-35" dirty="0" err="1">
                <a:cs typeface="Malgun Gothic"/>
              </a:rPr>
              <a:t>dequeue</a:t>
            </a:r>
            <a:r>
              <a:rPr lang="en-US" sz="3600" spc="-80" dirty="0">
                <a:cs typeface="Malgun Gothic"/>
              </a:rPr>
              <a:t> </a:t>
            </a:r>
            <a:r>
              <a:rPr lang="en-US" sz="3600" spc="-5" dirty="0">
                <a:cs typeface="Malgun Gothic"/>
              </a:rPr>
              <a:t>operations.</a:t>
            </a:r>
          </a:p>
          <a:p>
            <a:pPr marL="355600" indent="-342900">
              <a:lnSpc>
                <a:spcPct val="100000"/>
              </a:lnSpc>
              <a:tabLst>
                <a:tab pos="354965" algn="l"/>
              </a:tabLst>
            </a:pPr>
            <a:r>
              <a:rPr lang="en-US" sz="3600" spc="-5" dirty="0">
                <a:cs typeface="Malgun Gothic"/>
              </a:rPr>
              <a:t>Add </a:t>
            </a:r>
            <a:r>
              <a:rPr lang="en-US" sz="3600" dirty="0">
                <a:cs typeface="Malgun Gothic"/>
              </a:rPr>
              <a:t>a dummy</a:t>
            </a:r>
            <a:r>
              <a:rPr lang="en-US" sz="3600" spc="-90" dirty="0">
                <a:cs typeface="Malgun Gothic"/>
              </a:rPr>
              <a:t> </a:t>
            </a:r>
            <a:r>
              <a:rPr lang="en-US" sz="3600" spc="-5" dirty="0">
                <a:cs typeface="Malgun Gothic"/>
              </a:rPr>
              <a:t>node</a:t>
            </a:r>
            <a:endParaRPr lang="en-US" sz="3600" dirty="0"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1500"/>
              </a:spcBef>
              <a:tabLst>
                <a:tab pos="755015" algn="l"/>
              </a:tabLst>
            </a:pPr>
            <a:r>
              <a:rPr lang="en-US" sz="3600" spc="-5" dirty="0">
                <a:cs typeface="Malgun Gothic"/>
              </a:rPr>
              <a:t>Allocated in </a:t>
            </a:r>
            <a:r>
              <a:rPr lang="en-US" sz="3600" dirty="0">
                <a:cs typeface="Malgun Gothic"/>
              </a:rPr>
              <a:t>the </a:t>
            </a:r>
            <a:r>
              <a:rPr lang="en-US" sz="3600" spc="-5" dirty="0">
                <a:cs typeface="Malgun Gothic"/>
              </a:rPr>
              <a:t>queue initialization</a:t>
            </a:r>
            <a:r>
              <a:rPr lang="en-US" sz="3600" spc="-25" dirty="0">
                <a:cs typeface="Malgun Gothic"/>
              </a:rPr>
              <a:t> </a:t>
            </a:r>
            <a:r>
              <a:rPr lang="en-US" sz="3600" spc="-5" dirty="0">
                <a:cs typeface="Malgun Gothic"/>
              </a:rPr>
              <a:t>code</a:t>
            </a:r>
            <a:endParaRPr lang="en-US" sz="3600" dirty="0"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1540"/>
              </a:spcBef>
              <a:tabLst>
                <a:tab pos="755015" algn="l"/>
              </a:tabLst>
            </a:pPr>
            <a:r>
              <a:rPr lang="en-US" sz="3600" spc="-10" dirty="0">
                <a:cs typeface="Malgun Gothic"/>
              </a:rPr>
              <a:t>Enable </a:t>
            </a:r>
            <a:r>
              <a:rPr lang="en-US" sz="3600" spc="-5" dirty="0">
                <a:cs typeface="Malgun Gothic"/>
              </a:rPr>
              <a:t>the separation of head and tail</a:t>
            </a:r>
            <a:r>
              <a:rPr lang="en-US" sz="3600" spc="45" dirty="0">
                <a:cs typeface="Malgun Gothic"/>
              </a:rPr>
              <a:t> </a:t>
            </a:r>
            <a:r>
              <a:rPr lang="en-US" sz="3600" spc="-5" dirty="0">
                <a:cs typeface="Malgun Gothic"/>
              </a:rPr>
              <a:t>operations</a:t>
            </a:r>
            <a:endParaRPr lang="en-US" sz="3600" dirty="0">
              <a:cs typeface="Malgun Gothic"/>
            </a:endParaRPr>
          </a:p>
          <a:p>
            <a:pPr marL="755015">
              <a:lnSpc>
                <a:spcPct val="100000"/>
              </a:lnSpc>
              <a:spcBef>
                <a:spcPts val="980"/>
              </a:spcBef>
            </a:pPr>
            <a:endParaRPr lang="en-US" sz="3200" dirty="0">
              <a:latin typeface="Malgun Gothic"/>
              <a:cs typeface="Malgun Gothic"/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70044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33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87625" y="126206"/>
            <a:ext cx="9604375" cy="1049338"/>
          </a:xfrm>
        </p:spPr>
        <p:txBody>
          <a:bodyPr>
            <a:normAutofit/>
          </a:bodyPr>
          <a:lstStyle/>
          <a:p>
            <a:pPr algn="ctr"/>
            <a:r>
              <a:rPr lang="en-IN" sz="2800" b="1" spc="-5" dirty="0">
                <a:solidFill>
                  <a:srgbClr val="FF0000"/>
                </a:solidFill>
              </a:rPr>
              <a:t>Concurrent </a:t>
            </a:r>
            <a:r>
              <a:rPr lang="en-IN" sz="2800" b="1" dirty="0">
                <a:solidFill>
                  <a:srgbClr val="FF0000"/>
                </a:solidFill>
              </a:rPr>
              <a:t>Queues</a:t>
            </a:r>
            <a:r>
              <a:rPr lang="en-IN" sz="2800" b="1" spc="-20" dirty="0">
                <a:solidFill>
                  <a:srgbClr val="FF0000"/>
                </a:solidFill>
              </a:rPr>
              <a:t> </a:t>
            </a:r>
            <a:r>
              <a:rPr lang="en-IN" sz="2800" b="1" spc="-5" dirty="0">
                <a:solidFill>
                  <a:srgbClr val="FF0000"/>
                </a:solidFill>
              </a:rPr>
              <a:t>(Cont.)</a:t>
            </a:r>
            <a:endParaRPr lang="en-IN" sz="2800" b="1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61167" y="650875"/>
            <a:ext cx="11269663" cy="555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30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34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12168" y="339271"/>
            <a:ext cx="9604375" cy="1049338"/>
          </a:xfrm>
        </p:spPr>
        <p:txBody>
          <a:bodyPr>
            <a:normAutofit/>
          </a:bodyPr>
          <a:lstStyle/>
          <a:p>
            <a:r>
              <a:rPr lang="en-IN" sz="2800" b="1" spc="-5" dirty="0">
                <a:solidFill>
                  <a:srgbClr val="FF0000"/>
                </a:solidFill>
              </a:rPr>
              <a:t>Concurrent </a:t>
            </a:r>
            <a:r>
              <a:rPr lang="en-IN" sz="2800" b="1" dirty="0">
                <a:solidFill>
                  <a:srgbClr val="FF0000"/>
                </a:solidFill>
              </a:rPr>
              <a:t>Queues</a:t>
            </a:r>
            <a:r>
              <a:rPr lang="en-IN" sz="2800" b="1" spc="-20" dirty="0">
                <a:solidFill>
                  <a:srgbClr val="FF0000"/>
                </a:solidFill>
              </a:rPr>
              <a:t> </a:t>
            </a:r>
            <a:r>
              <a:rPr lang="en-IN" sz="2800" b="1" spc="-5" dirty="0">
                <a:solidFill>
                  <a:srgbClr val="FF0000"/>
                </a:solidFill>
              </a:rPr>
              <a:t>(Cont.)</a:t>
            </a:r>
            <a:endParaRPr lang="en-IN" sz="2800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75467" y="1388609"/>
            <a:ext cx="11041063" cy="461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85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35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28596" y="400967"/>
            <a:ext cx="9604375" cy="1049337"/>
          </a:xfrm>
        </p:spPr>
        <p:txBody>
          <a:bodyPr>
            <a:normAutofit/>
          </a:bodyPr>
          <a:lstStyle/>
          <a:p>
            <a:r>
              <a:rPr lang="en-IN" sz="2800" spc="-5" dirty="0">
                <a:solidFill>
                  <a:srgbClr val="FF0000"/>
                </a:solidFill>
              </a:rPr>
              <a:t>Concurrent </a:t>
            </a:r>
            <a:r>
              <a:rPr lang="en-IN" sz="2800" dirty="0">
                <a:solidFill>
                  <a:srgbClr val="FF0000"/>
                </a:solidFill>
              </a:rPr>
              <a:t>Queues</a:t>
            </a:r>
            <a:r>
              <a:rPr lang="en-IN" sz="2800" spc="-20" dirty="0">
                <a:solidFill>
                  <a:srgbClr val="FF0000"/>
                </a:solidFill>
              </a:rPr>
              <a:t> </a:t>
            </a:r>
            <a:r>
              <a:rPr lang="en-IN" sz="2800" spc="-5" dirty="0">
                <a:solidFill>
                  <a:srgbClr val="FF0000"/>
                </a:solidFill>
              </a:rPr>
              <a:t>(Cont.)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150938" y="1409700"/>
            <a:ext cx="11041062" cy="43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33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36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56454" y="261031"/>
            <a:ext cx="9604375" cy="1049337"/>
          </a:xfrm>
        </p:spPr>
        <p:txBody>
          <a:bodyPr/>
          <a:lstStyle/>
          <a:p>
            <a:r>
              <a:rPr lang="en-US" b="1" spc="-5" dirty="0">
                <a:solidFill>
                  <a:srgbClr val="FF0000"/>
                </a:solidFill>
              </a:rPr>
              <a:t>Concurrent Hash</a:t>
            </a:r>
            <a:r>
              <a:rPr lang="en-US" b="1" spc="-30" dirty="0">
                <a:solidFill>
                  <a:srgbClr val="FF0000"/>
                </a:solidFill>
              </a:rPr>
              <a:t> </a:t>
            </a:r>
            <a:r>
              <a:rPr lang="en-US" b="1" spc="-5" dirty="0">
                <a:solidFill>
                  <a:srgbClr val="FF0000"/>
                </a:solidFill>
              </a:rPr>
              <a:t>Table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6282" y="1647825"/>
            <a:ext cx="10660289" cy="4046538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lang="en-US" sz="3200" dirty="0">
                <a:cs typeface="Malgun Gothic"/>
              </a:rPr>
              <a:t>Focus on a </a:t>
            </a:r>
            <a:r>
              <a:rPr lang="en-US" sz="3200" spc="-5" dirty="0">
                <a:cs typeface="Malgun Gothic"/>
              </a:rPr>
              <a:t>simple hash</a:t>
            </a:r>
            <a:r>
              <a:rPr lang="en-US" sz="3200" spc="-85" dirty="0">
                <a:cs typeface="Malgun Gothic"/>
              </a:rPr>
              <a:t> </a:t>
            </a:r>
            <a:r>
              <a:rPr lang="en-US" sz="3200" spc="-5" dirty="0">
                <a:cs typeface="Malgun Gothic"/>
              </a:rPr>
              <a:t>table</a:t>
            </a:r>
            <a:endParaRPr lang="en-US" sz="3200" dirty="0"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1600"/>
              </a:spcBef>
              <a:tabLst>
                <a:tab pos="755015" algn="l"/>
              </a:tabLst>
            </a:pPr>
            <a:r>
              <a:rPr lang="en-US" sz="3200" spc="-5" dirty="0">
                <a:cs typeface="Malgun Gothic"/>
              </a:rPr>
              <a:t>The hash table does not resize, </a:t>
            </a:r>
            <a:r>
              <a:rPr lang="en-US" sz="3200" spc="-10" dirty="0">
                <a:cs typeface="Malgun Gothic"/>
              </a:rPr>
              <a:t>simplest </a:t>
            </a:r>
            <a:r>
              <a:rPr lang="en-US" sz="3200" spc="-5" dirty="0">
                <a:cs typeface="Malgun Gothic"/>
              </a:rPr>
              <a:t>hash, slow</a:t>
            </a:r>
            <a:r>
              <a:rPr lang="en-US" sz="3200" spc="90" dirty="0">
                <a:cs typeface="Malgun Gothic"/>
              </a:rPr>
              <a:t> </a:t>
            </a:r>
            <a:r>
              <a:rPr lang="en-US" sz="3200" spc="-5" dirty="0">
                <a:cs typeface="Malgun Gothic"/>
              </a:rPr>
              <a:t>searches</a:t>
            </a:r>
            <a:endParaRPr lang="en-US" sz="3200" dirty="0"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1440"/>
              </a:spcBef>
              <a:tabLst>
                <a:tab pos="755015" algn="l"/>
              </a:tabLst>
            </a:pPr>
            <a:r>
              <a:rPr lang="en-US" sz="3200" spc="-5" dirty="0">
                <a:cs typeface="Malgun Gothic"/>
              </a:rPr>
              <a:t>Built using the concurrent</a:t>
            </a:r>
            <a:r>
              <a:rPr lang="en-US" sz="3200" spc="-25" dirty="0">
                <a:cs typeface="Malgun Gothic"/>
              </a:rPr>
              <a:t> </a:t>
            </a:r>
            <a:r>
              <a:rPr lang="en-US" sz="3200" spc="-5" dirty="0">
                <a:cs typeface="Malgun Gothic"/>
              </a:rPr>
              <a:t>lists</a:t>
            </a:r>
            <a:endParaRPr lang="en-US" sz="3200" dirty="0"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1490"/>
              </a:spcBef>
              <a:tabLst>
                <a:tab pos="755015" algn="l"/>
              </a:tabLst>
            </a:pPr>
            <a:r>
              <a:rPr lang="en-US" sz="3200" dirty="0">
                <a:cs typeface="Malgun Gothic"/>
              </a:rPr>
              <a:t>It </a:t>
            </a:r>
            <a:r>
              <a:rPr lang="en-US" sz="3200" spc="-5" dirty="0">
                <a:cs typeface="Malgun Gothic"/>
              </a:rPr>
              <a:t>uses </a:t>
            </a:r>
            <a:r>
              <a:rPr lang="en-US" sz="3200" dirty="0">
                <a:cs typeface="Malgun Gothic"/>
              </a:rPr>
              <a:t>a </a:t>
            </a:r>
            <a:r>
              <a:rPr lang="en-US" sz="3200" spc="-5" dirty="0">
                <a:cs typeface="Malgun Gothic"/>
              </a:rPr>
              <a:t>lock per hash bucket each of which is represented by </a:t>
            </a:r>
            <a:r>
              <a:rPr lang="en-US" sz="3200" spc="-30" dirty="0">
                <a:cs typeface="Malgun Gothic"/>
              </a:rPr>
              <a:t>a</a:t>
            </a:r>
            <a:r>
              <a:rPr lang="en-US" sz="3200" spc="55" dirty="0">
                <a:cs typeface="Malgun Gothic"/>
              </a:rPr>
              <a:t> </a:t>
            </a:r>
            <a:r>
              <a:rPr lang="en-US" sz="3200" spc="-20" dirty="0">
                <a:cs typeface="Malgun Gothic"/>
              </a:rPr>
              <a:t>list.</a:t>
            </a:r>
            <a:endParaRPr lang="en-US" sz="3200" dirty="0">
              <a:cs typeface="Malgun Gothic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77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37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37454" y="297978"/>
            <a:ext cx="5489575" cy="725198"/>
          </a:xfrm>
        </p:spPr>
        <p:txBody>
          <a:bodyPr>
            <a:normAutofit/>
          </a:bodyPr>
          <a:lstStyle/>
          <a:p>
            <a:r>
              <a:rPr lang="en-IN" sz="2800" b="1" spc="-5" dirty="0">
                <a:solidFill>
                  <a:srgbClr val="FF0000"/>
                </a:solidFill>
                <a:cs typeface="Times New Roman" panose="02020603050405020304" pitchFamily="18" charset="0"/>
              </a:rPr>
              <a:t>Concurrent Hash</a:t>
            </a:r>
            <a:r>
              <a:rPr lang="en-IN" sz="2800" b="1" spc="-3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IN" sz="2800" b="1" spc="-5" dirty="0">
                <a:solidFill>
                  <a:srgbClr val="FF0000"/>
                </a:solidFill>
                <a:cs typeface="Times New Roman" panose="02020603050405020304" pitchFamily="18" charset="0"/>
              </a:rPr>
              <a:t>Table</a:t>
            </a:r>
            <a:endParaRPr lang="en-I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0168" y="1023176"/>
            <a:ext cx="12031662" cy="532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198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38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87825" y="554101"/>
            <a:ext cx="4792889" cy="654214"/>
          </a:xfrm>
        </p:spPr>
        <p:txBody>
          <a:bodyPr>
            <a:normAutofit/>
          </a:bodyPr>
          <a:lstStyle/>
          <a:p>
            <a:r>
              <a:rPr lang="en-IN" sz="2800" b="1" spc="-5" dirty="0">
                <a:solidFill>
                  <a:srgbClr val="FF0000"/>
                </a:solidFill>
              </a:rPr>
              <a:t>Condition</a:t>
            </a:r>
            <a:r>
              <a:rPr lang="en-IN" sz="2800" b="1" spc="-40" dirty="0">
                <a:solidFill>
                  <a:srgbClr val="FF0000"/>
                </a:solidFill>
              </a:rPr>
              <a:t> </a:t>
            </a:r>
            <a:r>
              <a:rPr lang="en-IN" sz="2800" b="1" spc="-5" dirty="0">
                <a:solidFill>
                  <a:srgbClr val="FF0000"/>
                </a:solidFill>
              </a:rPr>
              <a:t>Variables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87424" y="1603437"/>
            <a:ext cx="11128375" cy="396029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tabLst>
                <a:tab pos="354965" algn="l"/>
              </a:tabLst>
            </a:pPr>
            <a:r>
              <a:rPr lang="en-US" sz="3200" dirty="0">
                <a:cs typeface="Malgun Gothic"/>
              </a:rPr>
              <a:t>There are many </a:t>
            </a:r>
            <a:r>
              <a:rPr lang="en-US" sz="3200" spc="-5" dirty="0">
                <a:cs typeface="Malgun Gothic"/>
              </a:rPr>
              <a:t>cases </a:t>
            </a:r>
            <a:r>
              <a:rPr lang="en-US" sz="3200" dirty="0">
                <a:cs typeface="Malgun Gothic"/>
              </a:rPr>
              <a:t>where a thread </a:t>
            </a:r>
            <a:r>
              <a:rPr lang="en-US" sz="3200" spc="-5" dirty="0">
                <a:cs typeface="Malgun Gothic"/>
              </a:rPr>
              <a:t>wishes to </a:t>
            </a:r>
            <a:r>
              <a:rPr lang="en-US" sz="3200" u="sng" dirty="0">
                <a:cs typeface="Malgun Gothic"/>
              </a:rPr>
              <a:t>check </a:t>
            </a:r>
            <a:r>
              <a:rPr lang="en-US" sz="3200" dirty="0">
                <a:cs typeface="Malgun Gothic"/>
              </a:rPr>
              <a:t>whether</a:t>
            </a:r>
            <a:r>
              <a:rPr lang="en-US" sz="3200" spc="-55" dirty="0">
                <a:cs typeface="Malgun Gothic"/>
              </a:rPr>
              <a:t> </a:t>
            </a:r>
            <a:r>
              <a:rPr lang="en-US" sz="3200" dirty="0">
                <a:cs typeface="Malgun Gothic"/>
              </a:rPr>
              <a:t>a</a:t>
            </a:r>
          </a:p>
          <a:p>
            <a:pPr marL="469900" indent="-342900" algn="just">
              <a:lnSpc>
                <a:spcPct val="100000"/>
              </a:lnSpc>
              <a:spcBef>
                <a:spcPts val="1200"/>
              </a:spcBef>
            </a:pPr>
            <a:r>
              <a:rPr lang="en-US" sz="3200" b="1" spc="-5" dirty="0">
                <a:cs typeface="Malgun Gothic"/>
              </a:rPr>
              <a:t>condition </a:t>
            </a:r>
            <a:r>
              <a:rPr lang="en-US" sz="3200" spc="-5" dirty="0">
                <a:cs typeface="Malgun Gothic"/>
              </a:rPr>
              <a:t>is </a:t>
            </a:r>
            <a:r>
              <a:rPr lang="en-US" sz="3200" dirty="0">
                <a:cs typeface="Malgun Gothic"/>
              </a:rPr>
              <a:t>true before continuing </a:t>
            </a:r>
            <a:r>
              <a:rPr lang="en-US" sz="3200" spc="-5" dirty="0">
                <a:cs typeface="Malgun Gothic"/>
              </a:rPr>
              <a:t>its</a:t>
            </a:r>
            <a:r>
              <a:rPr lang="en-US" sz="3200" spc="-85" dirty="0">
                <a:cs typeface="Malgun Gothic"/>
              </a:rPr>
              <a:t> </a:t>
            </a:r>
            <a:r>
              <a:rPr lang="en-US" sz="3200" dirty="0">
                <a:cs typeface="Malgun Gothic"/>
              </a:rPr>
              <a:t>execution.</a:t>
            </a:r>
          </a:p>
          <a:p>
            <a:pPr algn="just">
              <a:lnSpc>
                <a:spcPct val="100000"/>
              </a:lnSpc>
              <a:spcBef>
                <a:spcPts val="1700"/>
              </a:spcBef>
              <a:tabLst>
                <a:tab pos="354965" algn="l"/>
              </a:tabLst>
            </a:pPr>
            <a:r>
              <a:rPr lang="en-US" sz="3200" spc="-5" dirty="0">
                <a:cs typeface="Malgun Gothic"/>
              </a:rPr>
              <a:t>Example: </a:t>
            </a:r>
            <a:r>
              <a:rPr lang="en-US" sz="3200" dirty="0">
                <a:cs typeface="Malgun Gothic"/>
              </a:rPr>
              <a:t>A </a:t>
            </a:r>
            <a:r>
              <a:rPr lang="en-US" sz="3200" spc="-5" dirty="0">
                <a:cs typeface="Malgun Gothic"/>
              </a:rPr>
              <a:t>parent thread might wish </a:t>
            </a:r>
            <a:r>
              <a:rPr lang="en-US" sz="3200" dirty="0">
                <a:cs typeface="Malgun Gothic"/>
              </a:rPr>
              <a:t>to </a:t>
            </a:r>
            <a:r>
              <a:rPr lang="en-US" sz="3200" spc="-5" dirty="0">
                <a:cs typeface="Malgun Gothic"/>
              </a:rPr>
              <a:t>check whether </a:t>
            </a:r>
            <a:r>
              <a:rPr lang="en-US" sz="3200" dirty="0">
                <a:cs typeface="Malgun Gothic"/>
              </a:rPr>
              <a:t>a </a:t>
            </a:r>
            <a:r>
              <a:rPr lang="en-US" sz="3200" spc="-10" dirty="0">
                <a:cs typeface="Malgun Gothic"/>
              </a:rPr>
              <a:t>child </a:t>
            </a:r>
            <a:r>
              <a:rPr lang="en-US" sz="3200" spc="-5" dirty="0">
                <a:cs typeface="Malgun Gothic"/>
              </a:rPr>
              <a:t>thread</a:t>
            </a:r>
            <a:r>
              <a:rPr lang="en-US" sz="3200" spc="135" dirty="0">
                <a:cs typeface="Malgun Gothic"/>
              </a:rPr>
              <a:t> </a:t>
            </a:r>
            <a:r>
              <a:rPr lang="en-US" sz="3200" spc="-5" dirty="0">
                <a:cs typeface="Malgun Gothic"/>
              </a:rPr>
              <a:t>has</a:t>
            </a:r>
            <a:r>
              <a:rPr lang="en-US" sz="3200" dirty="0">
                <a:cs typeface="Malgun Gothic"/>
              </a:rPr>
              <a:t> </a:t>
            </a:r>
            <a:r>
              <a:rPr lang="en-US" sz="3200" i="1" spc="-30" dirty="0">
                <a:cs typeface="Malgun Gothic"/>
              </a:rPr>
              <a:t>completed</a:t>
            </a:r>
            <a:r>
              <a:rPr lang="en-US" sz="3200" spc="-30" dirty="0">
                <a:cs typeface="Malgun Gothic"/>
              </a:rPr>
              <a:t>.</a:t>
            </a:r>
            <a:endParaRPr lang="en-US" sz="3200" dirty="0">
              <a:cs typeface="Malgun Gothic"/>
            </a:endParaRPr>
          </a:p>
          <a:p>
            <a:pPr marL="869315" indent="-342900" algn="just">
              <a:lnSpc>
                <a:spcPct val="100000"/>
              </a:lnSpc>
              <a:spcBef>
                <a:spcPts val="1090"/>
              </a:spcBef>
            </a:pPr>
            <a:r>
              <a:rPr lang="en-US" sz="3200" spc="-5" dirty="0">
                <a:cs typeface="Malgun Gothic"/>
              </a:rPr>
              <a:t>This is </a:t>
            </a:r>
            <a:r>
              <a:rPr lang="en-US" sz="3200" dirty="0">
                <a:cs typeface="Malgun Gothic"/>
              </a:rPr>
              <a:t>often </a:t>
            </a:r>
            <a:r>
              <a:rPr lang="en-US" sz="3200" spc="-5" dirty="0">
                <a:cs typeface="Malgun Gothic"/>
              </a:rPr>
              <a:t>called </a:t>
            </a:r>
            <a:r>
              <a:rPr lang="en-US" sz="3200" dirty="0">
                <a:cs typeface="Malgun Gothic"/>
              </a:rPr>
              <a:t>a</a:t>
            </a:r>
            <a:r>
              <a:rPr lang="en-US" sz="3200" spc="-55" dirty="0">
                <a:cs typeface="Malgun Gothic"/>
              </a:rPr>
              <a:t> </a:t>
            </a:r>
            <a:r>
              <a:rPr lang="en-US" sz="3200" spc="-10" dirty="0">
                <a:cs typeface="Courier New"/>
              </a:rPr>
              <a:t>join()</a:t>
            </a:r>
            <a:r>
              <a:rPr lang="en-US" sz="3200" spc="-10" dirty="0">
                <a:cs typeface="Malgun Gothic"/>
              </a:rPr>
              <a:t>.</a:t>
            </a:r>
            <a:endParaRPr lang="en-US" sz="3200" dirty="0">
              <a:cs typeface="Malgun Gothic"/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114639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39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78225" y="528638"/>
            <a:ext cx="9604375" cy="1049337"/>
          </a:xfrm>
        </p:spPr>
        <p:txBody>
          <a:bodyPr>
            <a:noAutofit/>
          </a:bodyPr>
          <a:lstStyle/>
          <a:p>
            <a:r>
              <a:rPr lang="en-US" sz="2800" b="1" spc="-5" dirty="0">
                <a:solidFill>
                  <a:srgbClr val="FF0000"/>
                </a:solidFill>
              </a:rPr>
              <a:t>How to wait for 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en-US" sz="2800" b="1" spc="-15" dirty="0">
                <a:solidFill>
                  <a:srgbClr val="FF0000"/>
                </a:solidFill>
              </a:rPr>
              <a:t> </a:t>
            </a:r>
            <a:r>
              <a:rPr lang="en-US" sz="2800" b="1" spc="-5" dirty="0">
                <a:solidFill>
                  <a:srgbClr val="FF0000"/>
                </a:solidFill>
              </a:rPr>
              <a:t>condition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52739" y="1762857"/>
            <a:ext cx="11030404" cy="4343400"/>
          </a:xfrm>
        </p:spPr>
        <p:txBody>
          <a:bodyPr>
            <a:normAutofit lnSpcReduction="10000"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lang="en-US" sz="2800" spc="-5" dirty="0">
                <a:cs typeface="Malgun Gothic"/>
              </a:rPr>
              <a:t>Condition</a:t>
            </a:r>
            <a:r>
              <a:rPr lang="en-US" sz="2800" spc="-70" dirty="0">
                <a:cs typeface="Malgun Gothic"/>
              </a:rPr>
              <a:t> </a:t>
            </a:r>
            <a:r>
              <a:rPr lang="en-US" sz="2800" spc="-5" dirty="0">
                <a:cs typeface="Malgun Gothic"/>
              </a:rPr>
              <a:t>variable</a:t>
            </a:r>
            <a:endParaRPr lang="en-US" sz="2800" dirty="0"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1600"/>
              </a:spcBef>
              <a:tabLst>
                <a:tab pos="755015" algn="l"/>
              </a:tabLst>
            </a:pPr>
            <a:r>
              <a:rPr lang="en-US" sz="2800" b="1" spc="-5" dirty="0">
                <a:cs typeface="Malgun Gothic"/>
              </a:rPr>
              <a:t>Waiting </a:t>
            </a:r>
            <a:r>
              <a:rPr lang="en-US" sz="2800" spc="-5" dirty="0">
                <a:cs typeface="Malgun Gothic"/>
              </a:rPr>
              <a:t>on the</a:t>
            </a:r>
            <a:r>
              <a:rPr lang="en-US" sz="2800" spc="-50" dirty="0">
                <a:cs typeface="Malgun Gothic"/>
              </a:rPr>
              <a:t> </a:t>
            </a:r>
            <a:r>
              <a:rPr lang="en-US" sz="2800" spc="-5" dirty="0">
                <a:cs typeface="Malgun Gothic"/>
              </a:rPr>
              <a:t>condition</a:t>
            </a:r>
            <a:endParaRPr lang="en-US" sz="2800" dirty="0">
              <a:cs typeface="Malgun Gothic"/>
            </a:endParaRPr>
          </a:p>
          <a:p>
            <a:pPr marL="1155700" marR="423545">
              <a:lnSpc>
                <a:spcPct val="151000"/>
              </a:lnSpc>
              <a:spcBef>
                <a:spcPts val="360"/>
              </a:spcBef>
            </a:pPr>
            <a:r>
              <a:rPr lang="en-US" sz="2800" spc="-5" dirty="0">
                <a:cs typeface="Malgun Gothic"/>
              </a:rPr>
              <a:t>An </a:t>
            </a:r>
            <a:r>
              <a:rPr lang="en-US" sz="2800" dirty="0">
                <a:cs typeface="Malgun Gothic"/>
              </a:rPr>
              <a:t>explicit queue </a:t>
            </a:r>
            <a:r>
              <a:rPr lang="en-US" sz="2800" spc="-5" dirty="0">
                <a:cs typeface="Malgun Gothic"/>
              </a:rPr>
              <a:t>that threads </a:t>
            </a:r>
            <a:r>
              <a:rPr lang="en-US" sz="2800" dirty="0">
                <a:cs typeface="Malgun Gothic"/>
              </a:rPr>
              <a:t>can </a:t>
            </a:r>
            <a:r>
              <a:rPr lang="en-US" sz="2800" spc="-5" dirty="0">
                <a:cs typeface="Malgun Gothic"/>
              </a:rPr>
              <a:t>put themselves </a:t>
            </a:r>
            <a:r>
              <a:rPr lang="en-US" sz="2800" dirty="0">
                <a:cs typeface="Malgun Gothic"/>
              </a:rPr>
              <a:t>on </a:t>
            </a:r>
            <a:r>
              <a:rPr lang="en-US" sz="2800" spc="-5" dirty="0">
                <a:cs typeface="Malgun Gothic"/>
              </a:rPr>
              <a:t>when some state </a:t>
            </a:r>
            <a:r>
              <a:rPr lang="en-US" sz="2800" dirty="0">
                <a:cs typeface="Malgun Gothic"/>
              </a:rPr>
              <a:t>of  execution is not as</a:t>
            </a:r>
            <a:r>
              <a:rPr lang="en-US" sz="2800" spc="-65" dirty="0">
                <a:cs typeface="Malgun Gothic"/>
              </a:rPr>
              <a:t> </a:t>
            </a:r>
            <a:r>
              <a:rPr lang="en-US" sz="2800" spc="-5" dirty="0">
                <a:cs typeface="Malgun Gothic"/>
              </a:rPr>
              <a:t>desired.</a:t>
            </a:r>
            <a:endParaRPr lang="en-US" sz="2800" dirty="0">
              <a:cs typeface="Times New Roman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lang="en-US" sz="2800" b="1" dirty="0">
                <a:cs typeface="Malgun Gothic"/>
              </a:rPr>
              <a:t>Signaling </a:t>
            </a:r>
            <a:r>
              <a:rPr lang="en-US" sz="2800" spc="-5" dirty="0">
                <a:cs typeface="Malgun Gothic"/>
              </a:rPr>
              <a:t>on the</a:t>
            </a:r>
            <a:r>
              <a:rPr lang="en-US" sz="2800" spc="-75" dirty="0">
                <a:cs typeface="Malgun Gothic"/>
              </a:rPr>
              <a:t> </a:t>
            </a:r>
            <a:r>
              <a:rPr lang="en-US" sz="2800" spc="-5" dirty="0">
                <a:cs typeface="Malgun Gothic"/>
              </a:rPr>
              <a:t>condition</a:t>
            </a:r>
            <a:endParaRPr lang="en-US" sz="2800" dirty="0">
              <a:cs typeface="Malgun Gothic"/>
            </a:endParaRPr>
          </a:p>
          <a:p>
            <a:pPr marL="1155700" marR="5080">
              <a:lnSpc>
                <a:spcPct val="149000"/>
              </a:lnSpc>
              <a:spcBef>
                <a:spcPts val="320"/>
              </a:spcBef>
            </a:pPr>
            <a:r>
              <a:rPr lang="en-US" sz="2800" dirty="0">
                <a:cs typeface="Malgun Gothic"/>
              </a:rPr>
              <a:t>Some </a:t>
            </a:r>
            <a:r>
              <a:rPr lang="en-US" sz="2800" spc="-5" dirty="0">
                <a:cs typeface="Malgun Gothic"/>
              </a:rPr>
              <a:t>other thread, </a:t>
            </a:r>
            <a:r>
              <a:rPr lang="en-US" sz="2800" i="1" spc="-35" dirty="0">
                <a:cs typeface="Malgun Gothic"/>
              </a:rPr>
              <a:t>when </a:t>
            </a:r>
            <a:r>
              <a:rPr lang="en-US" sz="2800" i="1" spc="-15" dirty="0">
                <a:cs typeface="Malgun Gothic"/>
              </a:rPr>
              <a:t>it </a:t>
            </a:r>
            <a:r>
              <a:rPr lang="en-US" sz="2800" i="1" spc="-30" dirty="0">
                <a:cs typeface="Malgun Gothic"/>
              </a:rPr>
              <a:t>changes </a:t>
            </a:r>
            <a:r>
              <a:rPr lang="en-US" sz="2800" i="1" spc="-25" dirty="0">
                <a:cs typeface="Malgun Gothic"/>
              </a:rPr>
              <a:t>said </a:t>
            </a:r>
            <a:r>
              <a:rPr lang="en-US" sz="2800" i="1" spc="-20" dirty="0">
                <a:cs typeface="Malgun Gothic"/>
              </a:rPr>
              <a:t>state</a:t>
            </a:r>
            <a:r>
              <a:rPr lang="en-US" sz="2800" spc="-20" dirty="0">
                <a:cs typeface="Malgun Gothic"/>
              </a:rPr>
              <a:t>, </a:t>
            </a:r>
            <a:r>
              <a:rPr lang="en-US" sz="2800" dirty="0">
                <a:cs typeface="Malgun Gothic"/>
              </a:rPr>
              <a:t>can wake </a:t>
            </a:r>
            <a:r>
              <a:rPr lang="en-US" sz="2800" spc="-5" dirty="0">
                <a:cs typeface="Malgun Gothic"/>
              </a:rPr>
              <a:t>one </a:t>
            </a:r>
            <a:r>
              <a:rPr lang="en-US" sz="2800" dirty="0">
                <a:cs typeface="Malgun Gothic"/>
              </a:rPr>
              <a:t>of </a:t>
            </a:r>
            <a:r>
              <a:rPr lang="en-US" sz="2800" spc="-5" dirty="0">
                <a:cs typeface="Malgun Gothic"/>
              </a:rPr>
              <a:t>those waiting  threads </a:t>
            </a:r>
            <a:r>
              <a:rPr lang="en-US" sz="2800" dirty="0">
                <a:cs typeface="Malgun Gothic"/>
              </a:rPr>
              <a:t>and allow </a:t>
            </a:r>
            <a:r>
              <a:rPr lang="en-US" sz="2800" spc="-5" dirty="0">
                <a:cs typeface="Malgun Gothic"/>
              </a:rPr>
              <a:t>them to</a:t>
            </a:r>
            <a:r>
              <a:rPr lang="en-US" sz="2800" spc="-10" dirty="0">
                <a:cs typeface="Malgun Gothic"/>
              </a:rPr>
              <a:t> </a:t>
            </a:r>
            <a:r>
              <a:rPr lang="en-US" sz="2800" spc="-5" dirty="0">
                <a:cs typeface="Malgun Gothic"/>
              </a:rPr>
              <a:t>continue.</a:t>
            </a:r>
            <a:endParaRPr lang="en-US" sz="2800" dirty="0">
              <a:cs typeface="Malgun Gothic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27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50368" y="317500"/>
            <a:ext cx="9604375" cy="1049338"/>
          </a:xfrm>
        </p:spPr>
        <p:txBody>
          <a:bodyPr>
            <a:normAutofit/>
          </a:bodyPr>
          <a:lstStyle/>
          <a:p>
            <a:r>
              <a:rPr lang="en-US" sz="2800" b="1" spc="-5" dirty="0">
                <a:solidFill>
                  <a:srgbClr val="FF0000"/>
                </a:solidFill>
              </a:rPr>
              <a:t>Locks: The Basic</a:t>
            </a:r>
            <a:r>
              <a:rPr lang="en-US" sz="2800" b="1" spc="-50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Idea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93811" y="1366838"/>
            <a:ext cx="9604375" cy="3449637"/>
          </a:xfrm>
        </p:spPr>
        <p:txBody>
          <a:bodyPr/>
          <a:lstStyle/>
          <a:p>
            <a:pPr marL="355600" marR="5080" indent="-342900">
              <a:lnSpc>
                <a:spcPct val="150000"/>
              </a:lnSpc>
              <a:tabLst>
                <a:tab pos="354965" algn="l"/>
              </a:tabLst>
            </a:pPr>
            <a:r>
              <a:rPr lang="en-US" dirty="0">
                <a:latin typeface="+mj-lt"/>
                <a:cs typeface="Malgun Gothic"/>
              </a:rPr>
              <a:t>Ensure </a:t>
            </a:r>
            <a:r>
              <a:rPr lang="en-US" spc="-5" dirty="0">
                <a:latin typeface="+mj-lt"/>
                <a:cs typeface="Malgun Gothic"/>
              </a:rPr>
              <a:t>that </a:t>
            </a:r>
            <a:r>
              <a:rPr lang="en-US" dirty="0">
                <a:latin typeface="+mj-lt"/>
                <a:cs typeface="Malgun Gothic"/>
              </a:rPr>
              <a:t>any </a:t>
            </a:r>
            <a:r>
              <a:rPr lang="en-US" b="1" spc="-5" dirty="0">
                <a:latin typeface="+mj-lt"/>
                <a:cs typeface="Malgun Gothic"/>
              </a:rPr>
              <a:t>critical section </a:t>
            </a:r>
            <a:r>
              <a:rPr lang="en-US" spc="-5" dirty="0">
                <a:latin typeface="+mj-lt"/>
                <a:cs typeface="Malgun Gothic"/>
              </a:rPr>
              <a:t>executes as if it </a:t>
            </a:r>
            <a:r>
              <a:rPr lang="en-US" dirty="0">
                <a:latin typeface="+mj-lt"/>
                <a:cs typeface="Malgun Gothic"/>
              </a:rPr>
              <a:t>were a</a:t>
            </a:r>
            <a:r>
              <a:rPr lang="en-US" spc="5" dirty="0">
                <a:latin typeface="+mj-lt"/>
                <a:cs typeface="Malgun Gothic"/>
              </a:rPr>
              <a:t> </a:t>
            </a:r>
            <a:r>
              <a:rPr lang="en-US" spc="-5" dirty="0">
                <a:latin typeface="+mj-lt"/>
                <a:cs typeface="Malgun Gothic"/>
              </a:rPr>
              <a:t>single</a:t>
            </a:r>
            <a:r>
              <a:rPr lang="en-US" dirty="0">
                <a:latin typeface="+mj-lt"/>
                <a:cs typeface="Malgun Gothic"/>
              </a:rPr>
              <a:t> </a:t>
            </a:r>
            <a:r>
              <a:rPr lang="en-US" spc="-5" dirty="0">
                <a:latin typeface="+mj-lt"/>
                <a:cs typeface="Malgun Gothic"/>
              </a:rPr>
              <a:t>atomic </a:t>
            </a:r>
            <a:r>
              <a:rPr lang="en-US" dirty="0">
                <a:latin typeface="+mj-lt"/>
                <a:cs typeface="Malgun Gothic"/>
              </a:rPr>
              <a:t> </a:t>
            </a:r>
            <a:r>
              <a:rPr lang="en-US" spc="-5" dirty="0">
                <a:latin typeface="+mj-lt"/>
                <a:cs typeface="Malgun Gothic"/>
              </a:rPr>
              <a:t>instruction.</a:t>
            </a:r>
            <a:endParaRPr lang="en-US" dirty="0">
              <a:latin typeface="+mj-lt"/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1600"/>
              </a:spcBef>
              <a:tabLst>
                <a:tab pos="755015" algn="l"/>
              </a:tabLst>
            </a:pPr>
            <a:r>
              <a:rPr lang="en-US" dirty="0">
                <a:latin typeface="+mj-lt"/>
                <a:cs typeface="Malgun Gothic"/>
              </a:rPr>
              <a:t>An </a:t>
            </a:r>
            <a:r>
              <a:rPr lang="en-US" spc="-5" dirty="0">
                <a:latin typeface="+mj-lt"/>
                <a:cs typeface="Malgun Gothic"/>
              </a:rPr>
              <a:t>example: </a:t>
            </a:r>
            <a:r>
              <a:rPr lang="en-US" dirty="0">
                <a:latin typeface="+mj-lt"/>
                <a:cs typeface="Malgun Gothic"/>
              </a:rPr>
              <a:t>the </a:t>
            </a:r>
            <a:r>
              <a:rPr lang="en-US" spc="-5" dirty="0">
                <a:latin typeface="+mj-lt"/>
                <a:cs typeface="Malgun Gothic"/>
              </a:rPr>
              <a:t>canonical update of </a:t>
            </a:r>
            <a:r>
              <a:rPr lang="en-US" dirty="0">
                <a:latin typeface="+mj-lt"/>
                <a:cs typeface="Malgun Gothic"/>
              </a:rPr>
              <a:t>a </a:t>
            </a:r>
            <a:r>
              <a:rPr lang="en-US" spc="-5" dirty="0">
                <a:latin typeface="+mj-lt"/>
                <a:cs typeface="Malgun Gothic"/>
              </a:rPr>
              <a:t>shared</a:t>
            </a:r>
            <a:r>
              <a:rPr lang="en-US" spc="15" dirty="0">
                <a:latin typeface="+mj-lt"/>
                <a:cs typeface="Malgun Gothic"/>
              </a:rPr>
              <a:t> </a:t>
            </a:r>
            <a:r>
              <a:rPr lang="en-US" spc="-5" dirty="0">
                <a:latin typeface="+mj-lt"/>
                <a:cs typeface="Malgun Gothic"/>
              </a:rPr>
              <a:t>variable</a:t>
            </a:r>
            <a:endParaRPr lang="en-US" dirty="0">
              <a:latin typeface="+mj-lt"/>
              <a:cs typeface="Malgun Gothic"/>
            </a:endParaRPr>
          </a:p>
          <a:p>
            <a:endParaRPr lang="en-IN" dirty="0">
              <a:latin typeface="+mj-lt"/>
            </a:endParaRPr>
          </a:p>
          <a:p>
            <a:endParaRPr lang="en-US" dirty="0">
              <a:latin typeface="+mj-lt"/>
              <a:cs typeface="Malgun Gothic"/>
            </a:endParaRPr>
          </a:p>
          <a:p>
            <a:endParaRPr lang="en-US" dirty="0">
              <a:latin typeface="+mj-lt"/>
              <a:cs typeface="Malgun Gothic"/>
            </a:endParaRPr>
          </a:p>
          <a:p>
            <a:r>
              <a:rPr lang="en-US" dirty="0">
                <a:latin typeface="+mj-lt"/>
                <a:cs typeface="Malgun Gothic"/>
              </a:rPr>
              <a:t>Add </a:t>
            </a:r>
            <a:r>
              <a:rPr lang="en-US" spc="-5" dirty="0">
                <a:latin typeface="+mj-lt"/>
                <a:cs typeface="Malgun Gothic"/>
              </a:rPr>
              <a:t>some code around </a:t>
            </a:r>
            <a:r>
              <a:rPr lang="en-US" dirty="0">
                <a:latin typeface="+mj-lt"/>
                <a:cs typeface="Malgun Gothic"/>
              </a:rPr>
              <a:t>the </a:t>
            </a:r>
            <a:r>
              <a:rPr lang="en-US" spc="-5" dirty="0">
                <a:latin typeface="+mj-lt"/>
                <a:cs typeface="Malgun Gothic"/>
              </a:rPr>
              <a:t>critical</a:t>
            </a:r>
            <a:r>
              <a:rPr lang="en-US" spc="-10" dirty="0">
                <a:latin typeface="+mj-lt"/>
                <a:cs typeface="Malgun Gothic"/>
              </a:rPr>
              <a:t> </a:t>
            </a:r>
            <a:r>
              <a:rPr lang="en-US" spc="-5" dirty="0">
                <a:latin typeface="+mj-lt"/>
                <a:cs typeface="Malgun Gothic"/>
              </a:rPr>
              <a:t>section</a:t>
            </a:r>
          </a:p>
          <a:p>
            <a:endParaRPr lang="en-IN" dirty="0">
              <a:latin typeface="+mj-lt"/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2926081" y="3252670"/>
            <a:ext cx="5577840" cy="35266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45110">
              <a:lnSpc>
                <a:spcPct val="100000"/>
              </a:lnSpc>
              <a:spcBef>
                <a:spcPts val="110"/>
              </a:spcBef>
            </a:pPr>
            <a:r>
              <a:rPr sz="2200" b="1" dirty="0">
                <a:latin typeface="Courier New"/>
                <a:cs typeface="Courier New"/>
              </a:rPr>
              <a:t>balance = balance +</a:t>
            </a:r>
            <a:r>
              <a:rPr sz="2200" b="1" spc="-9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1;</a:t>
            </a:r>
          </a:p>
        </p:txBody>
      </p:sp>
      <p:sp>
        <p:nvSpPr>
          <p:cNvPr id="6" name="object 9"/>
          <p:cNvSpPr txBox="1"/>
          <p:nvPr/>
        </p:nvSpPr>
        <p:spPr>
          <a:xfrm>
            <a:off x="2002970" y="4816475"/>
            <a:ext cx="8186056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lnSpc>
                <a:spcPts val="1910"/>
              </a:lnSpc>
            </a:pPr>
            <a:r>
              <a:rPr b="1" dirty="0">
                <a:latin typeface="+mj-lt"/>
                <a:cs typeface="Courier New"/>
              </a:rPr>
              <a:t>lock_t mutex; // some globally-allocated lock</a:t>
            </a:r>
            <a:r>
              <a:rPr b="1" spc="-80" dirty="0">
                <a:latin typeface="+mj-lt"/>
                <a:cs typeface="Courier New"/>
              </a:rPr>
              <a:t> </a:t>
            </a:r>
            <a:r>
              <a:rPr b="1" dirty="0">
                <a:latin typeface="+mj-lt"/>
                <a:cs typeface="Courier New"/>
              </a:rPr>
              <a:t>‘mutex’</a:t>
            </a:r>
          </a:p>
          <a:p>
            <a:pPr>
              <a:lnSpc>
                <a:spcPts val="1910"/>
              </a:lnSpc>
            </a:pPr>
            <a:r>
              <a:rPr b="1" dirty="0">
                <a:latin typeface="+mj-lt"/>
                <a:cs typeface="Courier New"/>
              </a:rPr>
              <a:t>…</a:t>
            </a:r>
          </a:p>
          <a:p>
            <a:pPr>
              <a:lnSpc>
                <a:spcPts val="1910"/>
              </a:lnSpc>
              <a:spcBef>
                <a:spcPts val="80"/>
              </a:spcBef>
            </a:pPr>
            <a:r>
              <a:rPr b="1" dirty="0">
                <a:latin typeface="+mj-lt"/>
                <a:cs typeface="Courier New"/>
              </a:rPr>
              <a:t>lock(&amp;mutex);</a:t>
            </a:r>
          </a:p>
          <a:p>
            <a:pPr marR="3781425">
              <a:lnSpc>
                <a:spcPts val="1900"/>
              </a:lnSpc>
              <a:spcBef>
                <a:spcPts val="70"/>
              </a:spcBef>
            </a:pPr>
            <a:r>
              <a:rPr b="1" dirty="0">
                <a:latin typeface="+mj-lt"/>
                <a:cs typeface="Courier New"/>
              </a:rPr>
              <a:t>balance = balance +</a:t>
            </a:r>
            <a:r>
              <a:rPr b="1" spc="-90" dirty="0">
                <a:latin typeface="+mj-lt"/>
                <a:cs typeface="Courier New"/>
              </a:rPr>
              <a:t> </a:t>
            </a:r>
            <a:r>
              <a:rPr b="1" dirty="0">
                <a:latin typeface="+mj-lt"/>
                <a:cs typeface="Courier New"/>
              </a:rPr>
              <a:t>1;  unlock(&amp;mutex);</a:t>
            </a:r>
          </a:p>
        </p:txBody>
      </p:sp>
    </p:spTree>
    <p:extLst>
      <p:ext uri="{BB962C8B-B14F-4D97-AF65-F5344CB8AC3E}">
        <p14:creationId xmlns:p14="http://schemas.microsoft.com/office/powerpoint/2010/main" val="2843110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40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37453" y="442528"/>
            <a:ext cx="5522233" cy="645471"/>
          </a:xfrm>
        </p:spPr>
        <p:txBody>
          <a:bodyPr>
            <a:normAutofit/>
          </a:bodyPr>
          <a:lstStyle/>
          <a:p>
            <a:r>
              <a:rPr lang="en-IN" sz="2800" b="1" spc="-5" dirty="0">
                <a:solidFill>
                  <a:srgbClr val="FF0000"/>
                </a:solidFill>
                <a:cs typeface="Times New Roman" panose="02020603050405020304" pitchFamily="18" charset="0"/>
              </a:rPr>
              <a:t>Definition </a:t>
            </a:r>
            <a:r>
              <a:rPr lang="en-IN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and</a:t>
            </a:r>
            <a:r>
              <a:rPr lang="en-IN" sz="2800" b="1" spc="-35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IN" sz="2800" b="1" spc="-5" dirty="0">
                <a:solidFill>
                  <a:srgbClr val="FF0000"/>
                </a:solidFill>
                <a:cs typeface="Times New Roman" panose="02020603050405020304" pitchFamily="18" charset="0"/>
              </a:rPr>
              <a:t>Routines</a:t>
            </a:r>
            <a:endParaRPr lang="en-I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idx="4294967295"/>
          </p:nvPr>
        </p:nvSpPr>
        <p:spPr>
          <a:xfrm>
            <a:off x="1293811" y="1415280"/>
            <a:ext cx="9604375" cy="191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354965" algn="l"/>
              </a:tabLst>
            </a:pPr>
            <a:r>
              <a:rPr sz="3600" spc="-5" dirty="0">
                <a:cs typeface="Malgun Gothic"/>
              </a:rPr>
              <a:t>Declare condition</a:t>
            </a:r>
            <a:r>
              <a:rPr sz="3600" spc="-20" dirty="0">
                <a:cs typeface="Malgun Gothic"/>
              </a:rPr>
              <a:t> </a:t>
            </a:r>
            <a:r>
              <a:rPr sz="3600" spc="-5" dirty="0">
                <a:cs typeface="Malgun Gothic"/>
              </a:rPr>
              <a:t>variable</a:t>
            </a:r>
            <a:endParaRPr lang="en-IN" sz="3600" spc="-5" dirty="0">
              <a:cs typeface="Malgun Gothic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endParaRPr lang="en-IN" sz="3600" dirty="0">
              <a:cs typeface="Malgun Gothic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endParaRPr sz="3600" dirty="0">
              <a:cs typeface="Malgun Gothic"/>
            </a:endParaRPr>
          </a:p>
        </p:txBody>
      </p:sp>
      <p:sp>
        <p:nvSpPr>
          <p:cNvPr id="6" name="object 9"/>
          <p:cNvSpPr txBox="1"/>
          <p:nvPr/>
        </p:nvSpPr>
        <p:spPr>
          <a:xfrm>
            <a:off x="1763562" y="2302744"/>
            <a:ext cx="3714781" cy="50783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120"/>
              </a:spcBef>
            </a:pPr>
            <a:r>
              <a:rPr sz="3200" spc="-5" dirty="0">
                <a:cs typeface="Courier New"/>
              </a:rPr>
              <a:t>pthread cond </a:t>
            </a:r>
            <a:r>
              <a:rPr sz="3200" dirty="0">
                <a:cs typeface="Courier New"/>
              </a:rPr>
              <a:t>t</a:t>
            </a:r>
            <a:r>
              <a:rPr sz="3200" spc="-110" dirty="0">
                <a:cs typeface="Courier New"/>
              </a:rPr>
              <a:t> </a:t>
            </a:r>
            <a:r>
              <a:rPr sz="3200" spc="-5" dirty="0">
                <a:cs typeface="Courier New"/>
              </a:rPr>
              <a:t>c;</a:t>
            </a:r>
            <a:endParaRPr sz="3200" dirty="0">
              <a:cs typeface="Courier New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1451577" y="3144229"/>
            <a:ext cx="6923238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97815" algn="l"/>
              </a:tabLst>
            </a:pPr>
            <a:r>
              <a:rPr sz="3600" spc="-5" dirty="0">
                <a:cs typeface="Malgun Gothic"/>
              </a:rPr>
              <a:t>Proper initialization is</a:t>
            </a:r>
            <a:r>
              <a:rPr sz="3600" spc="-15" dirty="0">
                <a:cs typeface="Malgun Gothic"/>
              </a:rPr>
              <a:t> </a:t>
            </a:r>
            <a:r>
              <a:rPr sz="3600" spc="-5" dirty="0">
                <a:cs typeface="Malgun Gothic"/>
              </a:rPr>
              <a:t>required.</a:t>
            </a:r>
            <a:endParaRPr sz="3600" dirty="0">
              <a:cs typeface="Malgun Gothic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1763562" y="3946378"/>
            <a:ext cx="581790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800" spc="-5" dirty="0">
                <a:cs typeface="Malgun Gothic"/>
              </a:rPr>
              <a:t>Operation (the POSIX</a:t>
            </a:r>
            <a:r>
              <a:rPr sz="2800" spc="-25" dirty="0">
                <a:cs typeface="Malgun Gothic"/>
              </a:rPr>
              <a:t> </a:t>
            </a:r>
            <a:r>
              <a:rPr sz="2800" spc="-5" dirty="0">
                <a:cs typeface="Malgun Gothic"/>
              </a:rPr>
              <a:t>calls)</a:t>
            </a:r>
            <a:endParaRPr sz="2800" dirty="0">
              <a:cs typeface="Malgun Gothic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30974" y="4565975"/>
            <a:ext cx="7494738" cy="1397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200"/>
              </a:lnSpc>
            </a:pPr>
            <a:r>
              <a:rPr lang="en-US" sz="2800" spc="-5" dirty="0" err="1">
                <a:cs typeface="Courier New"/>
              </a:rPr>
              <a:t>pthread_cond_wait</a:t>
            </a:r>
            <a:r>
              <a:rPr lang="en-US" sz="2800" spc="-5" dirty="0">
                <a:cs typeface="Courier New"/>
              </a:rPr>
              <a:t>(</a:t>
            </a:r>
            <a:r>
              <a:rPr lang="en-US" sz="2800" spc="-5" dirty="0" err="1">
                <a:cs typeface="Courier New"/>
              </a:rPr>
              <a:t>pthread_cond_t</a:t>
            </a:r>
            <a:r>
              <a:rPr lang="en-US" sz="2800" spc="-5" dirty="0">
                <a:cs typeface="Courier New"/>
              </a:rPr>
              <a:t> *c, </a:t>
            </a:r>
            <a:r>
              <a:rPr lang="en-US" sz="2800" spc="-5" dirty="0" err="1">
                <a:cs typeface="Courier New"/>
              </a:rPr>
              <a:t>pthread_mutex_t</a:t>
            </a:r>
            <a:r>
              <a:rPr lang="en-US" sz="2800" spc="-5" dirty="0">
                <a:cs typeface="Courier New"/>
              </a:rPr>
              <a:t> *m);  </a:t>
            </a:r>
            <a:r>
              <a:rPr lang="en-US" sz="2800" spc="-5" dirty="0" err="1">
                <a:cs typeface="Courier New"/>
              </a:rPr>
              <a:t>pthread_cond_signal</a:t>
            </a:r>
            <a:r>
              <a:rPr lang="en-US" sz="2800" spc="-5" dirty="0">
                <a:cs typeface="Courier New"/>
              </a:rPr>
              <a:t>(</a:t>
            </a:r>
            <a:r>
              <a:rPr lang="en-US" sz="2800" spc="-5" dirty="0" err="1">
                <a:cs typeface="Courier New"/>
              </a:rPr>
              <a:t>pthread_cond_t</a:t>
            </a:r>
            <a:r>
              <a:rPr lang="en-US" sz="2800" spc="-100" dirty="0">
                <a:cs typeface="Courier New"/>
              </a:rPr>
              <a:t> </a:t>
            </a:r>
            <a:r>
              <a:rPr lang="en-US" sz="2800" spc="-5" dirty="0">
                <a:cs typeface="Courier New"/>
              </a:rPr>
              <a:t>*c);</a:t>
            </a:r>
            <a:endParaRPr lang="en-US" sz="28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868738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41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56455" y="369434"/>
            <a:ext cx="5663746" cy="490537"/>
          </a:xfrm>
        </p:spPr>
        <p:txBody>
          <a:bodyPr>
            <a:normAutofit/>
          </a:bodyPr>
          <a:lstStyle/>
          <a:p>
            <a:r>
              <a:rPr lang="en-IN" sz="2800" b="1" spc="-5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Definition </a:t>
            </a:r>
            <a:r>
              <a:rPr lang="en-IN" sz="28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and</a:t>
            </a:r>
            <a:r>
              <a:rPr lang="en-IN" sz="2800" b="1" spc="-35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2800" b="1" spc="-5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Routines</a:t>
            </a:r>
            <a:endParaRPr lang="en-IN" sz="2800" b="1" dirty="0">
              <a:solidFill>
                <a:srgbClr val="FF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object 8"/>
          <p:cNvSpPr txBox="1">
            <a:spLocks noGrp="1"/>
          </p:cNvSpPr>
          <p:nvPr>
            <p:ph idx="4294967295"/>
          </p:nvPr>
        </p:nvSpPr>
        <p:spPr>
          <a:xfrm>
            <a:off x="1205139" y="2024856"/>
            <a:ext cx="10660290" cy="23160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7815" algn="l"/>
              </a:tabLst>
            </a:pPr>
            <a:r>
              <a:rPr sz="3200" spc="-5" dirty="0">
                <a:cs typeface="Malgun Gothic"/>
              </a:rPr>
              <a:t>The wait() call </a:t>
            </a:r>
            <a:r>
              <a:rPr sz="3200" dirty="0">
                <a:cs typeface="Malgun Gothic"/>
              </a:rPr>
              <a:t>takes a </a:t>
            </a:r>
            <a:r>
              <a:rPr sz="3200" u="sng" spc="-5" dirty="0">
                <a:cs typeface="Malgun Gothic"/>
              </a:rPr>
              <a:t>mutex </a:t>
            </a:r>
            <a:r>
              <a:rPr sz="3200" dirty="0">
                <a:cs typeface="Malgun Gothic"/>
              </a:rPr>
              <a:t>as a</a:t>
            </a:r>
            <a:r>
              <a:rPr sz="3200" spc="5" dirty="0">
                <a:cs typeface="Malgun Gothic"/>
              </a:rPr>
              <a:t> </a:t>
            </a:r>
            <a:r>
              <a:rPr sz="3200" spc="-5" dirty="0">
                <a:cs typeface="Malgun Gothic"/>
              </a:rPr>
              <a:t>parameter.</a:t>
            </a:r>
            <a:endParaRPr sz="3200" dirty="0"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1440"/>
              </a:spcBef>
            </a:pPr>
            <a:r>
              <a:rPr sz="3200" spc="335" dirty="0">
                <a:solidFill>
                  <a:srgbClr val="002060"/>
                </a:solidFill>
                <a:cs typeface="Arial"/>
              </a:rPr>
              <a:t>¢ </a:t>
            </a:r>
            <a:r>
              <a:rPr sz="3200" spc="-5" dirty="0">
                <a:cs typeface="Malgun Gothic"/>
              </a:rPr>
              <a:t>The </a:t>
            </a:r>
            <a:r>
              <a:rPr sz="3200" dirty="0">
                <a:cs typeface="Malgun Gothic"/>
              </a:rPr>
              <a:t>wait() call </a:t>
            </a:r>
            <a:r>
              <a:rPr sz="3200" b="1" spc="-5" dirty="0">
                <a:cs typeface="Malgun Gothic"/>
              </a:rPr>
              <a:t>release the lock </a:t>
            </a:r>
            <a:r>
              <a:rPr sz="3200" dirty="0">
                <a:cs typeface="Malgun Gothic"/>
              </a:rPr>
              <a:t>and put </a:t>
            </a:r>
            <a:r>
              <a:rPr sz="3200" spc="-5" dirty="0">
                <a:cs typeface="Malgun Gothic"/>
              </a:rPr>
              <a:t>the </a:t>
            </a:r>
            <a:r>
              <a:rPr sz="3200" dirty="0">
                <a:cs typeface="Malgun Gothic"/>
              </a:rPr>
              <a:t>calling </a:t>
            </a:r>
            <a:r>
              <a:rPr sz="3200" spc="-5" dirty="0">
                <a:cs typeface="Malgun Gothic"/>
              </a:rPr>
              <a:t>thread to</a:t>
            </a:r>
            <a:r>
              <a:rPr sz="3200" spc="-20" dirty="0">
                <a:cs typeface="Malgun Gothic"/>
              </a:rPr>
              <a:t> </a:t>
            </a:r>
            <a:r>
              <a:rPr sz="3200" dirty="0">
                <a:cs typeface="Malgun Gothic"/>
              </a:rPr>
              <a:t>sleep.</a:t>
            </a:r>
          </a:p>
          <a:p>
            <a:pPr marL="469900">
              <a:lnSpc>
                <a:spcPct val="100000"/>
              </a:lnSpc>
              <a:spcBef>
                <a:spcPts val="1280"/>
              </a:spcBef>
            </a:pPr>
            <a:r>
              <a:rPr sz="3200" spc="335" dirty="0">
                <a:solidFill>
                  <a:srgbClr val="002060"/>
                </a:solidFill>
                <a:cs typeface="Arial"/>
              </a:rPr>
              <a:t>¢ </a:t>
            </a:r>
            <a:r>
              <a:rPr sz="3200" spc="-5" dirty="0">
                <a:cs typeface="Malgun Gothic"/>
              </a:rPr>
              <a:t>When the thread </a:t>
            </a:r>
            <a:r>
              <a:rPr sz="3200" dirty="0">
                <a:cs typeface="Malgun Gothic"/>
              </a:rPr>
              <a:t>wakes up, it must </a:t>
            </a:r>
            <a:r>
              <a:rPr sz="3200" b="1" spc="-5" dirty="0">
                <a:cs typeface="Malgun Gothic"/>
              </a:rPr>
              <a:t>re-acquire the</a:t>
            </a:r>
            <a:r>
              <a:rPr sz="3200" b="1" spc="-70" dirty="0">
                <a:cs typeface="Malgun Gothic"/>
              </a:rPr>
              <a:t> </a:t>
            </a:r>
            <a:r>
              <a:rPr sz="3200" b="1" spc="-5" dirty="0">
                <a:cs typeface="Malgun Gothic"/>
              </a:rPr>
              <a:t>lock</a:t>
            </a:r>
            <a:r>
              <a:rPr sz="3200" spc="-5" dirty="0">
                <a:cs typeface="Malgun Gothic"/>
              </a:rPr>
              <a:t>.</a:t>
            </a:r>
            <a:endParaRPr sz="3200" dirty="0"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74844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42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59331" y="207030"/>
            <a:ext cx="5926183" cy="533199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Parent </a:t>
            </a:r>
            <a:r>
              <a:rPr lang="en-US" sz="2800" b="1" spc="-5" dirty="0">
                <a:solidFill>
                  <a:srgbClr val="FF0000"/>
                </a:solidFill>
              </a:rPr>
              <a:t>waiting for the Child</a:t>
            </a:r>
            <a:endParaRPr lang="en-IN" sz="2800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88" y="955586"/>
            <a:ext cx="9344980" cy="533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656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43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99321" y="217488"/>
            <a:ext cx="9604375" cy="104933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Parent </a:t>
            </a:r>
            <a:r>
              <a:rPr lang="en-US" sz="2400" b="1" spc="-5" dirty="0">
                <a:solidFill>
                  <a:srgbClr val="FF0000"/>
                </a:solidFill>
              </a:rPr>
              <a:t>waiting for Child: Use </a:t>
            </a:r>
            <a:r>
              <a:rPr lang="en-US" sz="2400" b="1" dirty="0">
                <a:solidFill>
                  <a:srgbClr val="FF0000"/>
                </a:solidFill>
              </a:rPr>
              <a:t>a </a:t>
            </a:r>
            <a:r>
              <a:rPr lang="en-US" sz="2400" b="1" spc="-5" dirty="0">
                <a:solidFill>
                  <a:srgbClr val="FF0000"/>
                </a:solidFill>
              </a:rPr>
              <a:t>condition</a:t>
            </a:r>
            <a:r>
              <a:rPr lang="en-US" sz="2400" b="1" spc="70" dirty="0">
                <a:solidFill>
                  <a:srgbClr val="FF0000"/>
                </a:solidFill>
              </a:rPr>
              <a:t> </a:t>
            </a:r>
            <a:r>
              <a:rPr lang="en-US" sz="2400" b="1" spc="-5" dirty="0">
                <a:solidFill>
                  <a:srgbClr val="FF0000"/>
                </a:solidFill>
              </a:rPr>
              <a:t>variable</a:t>
            </a:r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60714" y="1690625"/>
            <a:ext cx="9942981" cy="44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61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44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56253" y="275390"/>
            <a:ext cx="9604375" cy="104933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Parent </a:t>
            </a:r>
            <a:r>
              <a:rPr lang="en-US" sz="2400" b="1" spc="-5" dirty="0">
                <a:solidFill>
                  <a:srgbClr val="FF0000"/>
                </a:solidFill>
              </a:rPr>
              <a:t>waiting for Child: Use </a:t>
            </a:r>
            <a:r>
              <a:rPr lang="en-US" sz="2400" b="1" dirty="0">
                <a:solidFill>
                  <a:srgbClr val="FF0000"/>
                </a:solidFill>
              </a:rPr>
              <a:t>a </a:t>
            </a:r>
            <a:r>
              <a:rPr lang="en-US" sz="2400" b="1" spc="-5" dirty="0">
                <a:solidFill>
                  <a:srgbClr val="FF0000"/>
                </a:solidFill>
              </a:rPr>
              <a:t>condition</a:t>
            </a:r>
            <a:r>
              <a:rPr lang="en-US" sz="2400" b="1" spc="70" dirty="0">
                <a:solidFill>
                  <a:srgbClr val="FF0000"/>
                </a:solidFill>
              </a:rPr>
              <a:t> </a:t>
            </a:r>
            <a:r>
              <a:rPr lang="en-US" sz="2400" b="1" spc="-5" dirty="0">
                <a:solidFill>
                  <a:srgbClr val="FF0000"/>
                </a:solidFill>
              </a:rPr>
              <a:t>variable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44625" y="1324727"/>
            <a:ext cx="10551432" cy="4432300"/>
          </a:xfrm>
        </p:spPr>
        <p:txBody>
          <a:bodyPr>
            <a:normAutofit fontScale="47500" lnSpcReduction="20000"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lang="en-US" sz="7000" b="1" spc="-5" dirty="0">
                <a:cs typeface="Malgun Gothic"/>
              </a:rPr>
              <a:t>Parent:</a:t>
            </a:r>
            <a:endParaRPr lang="en-US" sz="7000" dirty="0"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1440"/>
              </a:spcBef>
              <a:tabLst>
                <a:tab pos="755015" algn="l"/>
              </a:tabLst>
            </a:pPr>
            <a:r>
              <a:rPr lang="en-US" sz="7000" spc="-5" dirty="0">
                <a:cs typeface="Malgun Gothic"/>
              </a:rPr>
              <a:t>Create the </a:t>
            </a:r>
            <a:r>
              <a:rPr lang="en-US" sz="7000" dirty="0">
                <a:cs typeface="Malgun Gothic"/>
              </a:rPr>
              <a:t>child </a:t>
            </a:r>
            <a:r>
              <a:rPr lang="en-US" sz="7000" spc="-5" dirty="0">
                <a:cs typeface="Malgun Gothic"/>
              </a:rPr>
              <a:t>thread </a:t>
            </a:r>
            <a:r>
              <a:rPr lang="en-US" sz="7000" dirty="0">
                <a:cs typeface="Malgun Gothic"/>
              </a:rPr>
              <a:t>and </a:t>
            </a:r>
            <a:r>
              <a:rPr lang="en-US" sz="7000" spc="-5" dirty="0">
                <a:cs typeface="Malgun Gothic"/>
              </a:rPr>
              <a:t>continue running</a:t>
            </a:r>
            <a:r>
              <a:rPr lang="en-US" sz="7000" spc="50" dirty="0">
                <a:cs typeface="Malgun Gothic"/>
              </a:rPr>
              <a:t> </a:t>
            </a:r>
            <a:r>
              <a:rPr lang="en-US" sz="7000" dirty="0">
                <a:cs typeface="Malgun Gothic"/>
              </a:rPr>
              <a:t>itself.</a:t>
            </a:r>
          </a:p>
          <a:p>
            <a:pPr marL="469900">
              <a:lnSpc>
                <a:spcPct val="100000"/>
              </a:lnSpc>
              <a:spcBef>
                <a:spcPts val="1280"/>
              </a:spcBef>
              <a:tabLst>
                <a:tab pos="755015" algn="l"/>
              </a:tabLst>
            </a:pPr>
            <a:r>
              <a:rPr lang="en-US" sz="7000" dirty="0">
                <a:cs typeface="Malgun Gothic"/>
              </a:rPr>
              <a:t>Call </a:t>
            </a:r>
            <a:r>
              <a:rPr lang="en-US" sz="7000" spc="-5" dirty="0">
                <a:cs typeface="Malgun Gothic"/>
              </a:rPr>
              <a:t>into </a:t>
            </a:r>
            <a:r>
              <a:rPr lang="en-US" sz="7000" dirty="0" err="1">
                <a:cs typeface="Courier New"/>
              </a:rPr>
              <a:t>thr_join</a:t>
            </a:r>
            <a:r>
              <a:rPr lang="en-US" sz="7000" dirty="0">
                <a:cs typeface="Courier New"/>
              </a:rPr>
              <a:t>() </a:t>
            </a:r>
            <a:r>
              <a:rPr lang="en-US" sz="7000" spc="-5" dirty="0">
                <a:cs typeface="Malgun Gothic"/>
              </a:rPr>
              <a:t>to </a:t>
            </a:r>
            <a:r>
              <a:rPr lang="en-US" sz="7000" dirty="0">
                <a:cs typeface="Malgun Gothic"/>
              </a:rPr>
              <a:t>wait for </a:t>
            </a:r>
            <a:r>
              <a:rPr lang="en-US" sz="7000" spc="-5" dirty="0">
                <a:cs typeface="Malgun Gothic"/>
              </a:rPr>
              <a:t>the </a:t>
            </a:r>
            <a:r>
              <a:rPr lang="en-US" sz="7000" dirty="0">
                <a:cs typeface="Malgun Gothic"/>
              </a:rPr>
              <a:t>child </a:t>
            </a:r>
            <a:r>
              <a:rPr lang="en-US" sz="7000" spc="-5" dirty="0">
                <a:cs typeface="Malgun Gothic"/>
              </a:rPr>
              <a:t>thread to</a:t>
            </a:r>
            <a:r>
              <a:rPr lang="en-US" sz="7000" spc="5" dirty="0">
                <a:cs typeface="Malgun Gothic"/>
              </a:rPr>
              <a:t> </a:t>
            </a:r>
            <a:r>
              <a:rPr lang="en-US" sz="7000" dirty="0">
                <a:cs typeface="Malgun Gothic"/>
              </a:rPr>
              <a:t>complete.</a:t>
            </a:r>
          </a:p>
          <a:p>
            <a:pPr marL="927100">
              <a:lnSpc>
                <a:spcPct val="100000"/>
              </a:lnSpc>
              <a:spcBef>
                <a:spcPts val="1280"/>
              </a:spcBef>
            </a:pPr>
            <a:r>
              <a:rPr lang="en-US" sz="7000" spc="300" dirty="0">
                <a:solidFill>
                  <a:srgbClr val="002060"/>
                </a:solidFill>
                <a:cs typeface="Arial"/>
              </a:rPr>
              <a:t>¢ </a:t>
            </a:r>
            <a:r>
              <a:rPr lang="en-US" sz="7000" spc="-5" dirty="0">
                <a:cs typeface="Malgun Gothic"/>
              </a:rPr>
              <a:t>Acquire </a:t>
            </a:r>
            <a:r>
              <a:rPr lang="en-US" sz="7000" dirty="0">
                <a:cs typeface="Malgun Gothic"/>
              </a:rPr>
              <a:t>the</a:t>
            </a:r>
            <a:r>
              <a:rPr lang="en-US" sz="7000" spc="20" dirty="0">
                <a:cs typeface="Malgun Gothic"/>
              </a:rPr>
              <a:t> </a:t>
            </a:r>
            <a:r>
              <a:rPr lang="en-US" sz="7000" dirty="0">
                <a:cs typeface="Malgun Gothic"/>
              </a:rPr>
              <a:t>lock</a:t>
            </a:r>
          </a:p>
          <a:p>
            <a:pPr marL="927100">
              <a:lnSpc>
                <a:spcPct val="100000"/>
              </a:lnSpc>
              <a:spcBef>
                <a:spcPts val="1220"/>
              </a:spcBef>
            </a:pPr>
            <a:r>
              <a:rPr lang="en-US" sz="7000" spc="300" dirty="0">
                <a:solidFill>
                  <a:srgbClr val="002060"/>
                </a:solidFill>
                <a:cs typeface="Arial"/>
              </a:rPr>
              <a:t>¢ </a:t>
            </a:r>
            <a:r>
              <a:rPr lang="en-US" sz="7000" spc="-5" dirty="0">
                <a:cs typeface="Malgun Gothic"/>
              </a:rPr>
              <a:t>Check </a:t>
            </a:r>
            <a:r>
              <a:rPr lang="en-US" sz="7000" dirty="0">
                <a:cs typeface="Malgun Gothic"/>
              </a:rPr>
              <a:t>if the child is</a:t>
            </a:r>
            <a:r>
              <a:rPr lang="en-US" sz="7000" spc="5" dirty="0">
                <a:cs typeface="Malgun Gothic"/>
              </a:rPr>
              <a:t> </a:t>
            </a:r>
            <a:r>
              <a:rPr lang="en-US" sz="7000" spc="-5" dirty="0">
                <a:cs typeface="Malgun Gothic"/>
              </a:rPr>
              <a:t>done</a:t>
            </a:r>
            <a:endParaRPr lang="en-US" sz="7000" dirty="0">
              <a:cs typeface="Malgun Gothic"/>
            </a:endParaRPr>
          </a:p>
          <a:p>
            <a:pPr marL="927100">
              <a:lnSpc>
                <a:spcPct val="100000"/>
              </a:lnSpc>
              <a:spcBef>
                <a:spcPts val="1120"/>
              </a:spcBef>
            </a:pPr>
            <a:r>
              <a:rPr lang="en-US" sz="7000" spc="300" dirty="0">
                <a:solidFill>
                  <a:srgbClr val="002060"/>
                </a:solidFill>
                <a:cs typeface="Arial"/>
              </a:rPr>
              <a:t>¢ </a:t>
            </a:r>
            <a:r>
              <a:rPr lang="en-US" sz="7000" dirty="0">
                <a:cs typeface="Malgun Gothic"/>
              </a:rPr>
              <a:t>Put itself to sleep </a:t>
            </a:r>
            <a:r>
              <a:rPr lang="en-US" sz="7000" spc="-5" dirty="0">
                <a:cs typeface="Malgun Gothic"/>
              </a:rPr>
              <a:t>by </a:t>
            </a:r>
            <a:r>
              <a:rPr lang="en-US" sz="7000" dirty="0">
                <a:cs typeface="Malgun Gothic"/>
              </a:rPr>
              <a:t>calling</a:t>
            </a:r>
            <a:r>
              <a:rPr lang="en-US" sz="7000" spc="-10" dirty="0">
                <a:cs typeface="Malgun Gothic"/>
              </a:rPr>
              <a:t> </a:t>
            </a:r>
            <a:r>
              <a:rPr lang="en-US" sz="7000" spc="-5" dirty="0">
                <a:cs typeface="Courier New"/>
              </a:rPr>
              <a:t>wait()</a:t>
            </a:r>
            <a:endParaRPr lang="en-US" sz="7000" dirty="0"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220"/>
              </a:spcBef>
            </a:pPr>
            <a:r>
              <a:rPr lang="en-US" sz="7000" spc="300" dirty="0">
                <a:solidFill>
                  <a:srgbClr val="002060"/>
                </a:solidFill>
                <a:cs typeface="Arial"/>
              </a:rPr>
              <a:t>¢ </a:t>
            </a:r>
            <a:r>
              <a:rPr lang="en-US" sz="7000" dirty="0">
                <a:cs typeface="Malgun Gothic"/>
              </a:rPr>
              <a:t>Release the</a:t>
            </a:r>
            <a:r>
              <a:rPr lang="en-US" sz="7000" spc="-20" dirty="0">
                <a:cs typeface="Malgun Gothic"/>
              </a:rPr>
              <a:t> </a:t>
            </a:r>
            <a:r>
              <a:rPr lang="en-US" sz="7000" dirty="0">
                <a:cs typeface="Malgun Gothic"/>
              </a:rPr>
              <a:t>lock</a:t>
            </a:r>
            <a:endParaRPr lang="en-US" sz="7000" dirty="0"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29472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45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18457" y="484868"/>
            <a:ext cx="11277599" cy="104933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Parent </a:t>
            </a:r>
            <a:r>
              <a:rPr lang="en-US" sz="2800" b="1" spc="-5" dirty="0">
                <a:solidFill>
                  <a:srgbClr val="FF0000"/>
                </a:solidFill>
                <a:cs typeface="Times New Roman" panose="02020603050405020304" pitchFamily="18" charset="0"/>
              </a:rPr>
              <a:t>waiting for Child: Use </a:t>
            </a:r>
            <a:r>
              <a:rPr 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a </a:t>
            </a:r>
            <a:r>
              <a:rPr lang="en-US" sz="2800" b="1" spc="-5" dirty="0">
                <a:solidFill>
                  <a:srgbClr val="FF0000"/>
                </a:solidFill>
                <a:cs typeface="Times New Roman" panose="02020603050405020304" pitchFamily="18" charset="0"/>
              </a:rPr>
              <a:t>condition</a:t>
            </a:r>
            <a:r>
              <a:rPr lang="en-US" sz="2800" b="1" spc="7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sz="2800" b="1" spc="-5" dirty="0">
                <a:solidFill>
                  <a:srgbClr val="FF0000"/>
                </a:solidFill>
                <a:cs typeface="Times New Roman" panose="02020603050405020304" pitchFamily="18" charset="0"/>
              </a:rPr>
              <a:t>variable</a:t>
            </a:r>
            <a:endParaRPr lang="en-I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93811" y="1872570"/>
            <a:ext cx="10321246" cy="3451225"/>
          </a:xfrm>
        </p:spPr>
        <p:txBody>
          <a:bodyPr>
            <a:no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lang="en-US" sz="3200" b="1" spc="-5" dirty="0">
                <a:cs typeface="Malgun Gothic"/>
              </a:rPr>
              <a:t>Child:</a:t>
            </a:r>
            <a:endParaRPr lang="en-US" sz="3200" dirty="0"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1340"/>
              </a:spcBef>
              <a:tabLst>
                <a:tab pos="755015" algn="l"/>
              </a:tabLst>
            </a:pPr>
            <a:r>
              <a:rPr lang="en-US" sz="3200" spc="-5" dirty="0">
                <a:cs typeface="Malgun Gothic"/>
              </a:rPr>
              <a:t>Print the message</a:t>
            </a:r>
            <a:r>
              <a:rPr lang="en-US" sz="3200" spc="-30" dirty="0">
                <a:cs typeface="Malgun Gothic"/>
              </a:rPr>
              <a:t> </a:t>
            </a:r>
            <a:r>
              <a:rPr lang="en-US" sz="3200" dirty="0">
                <a:cs typeface="Malgun Gothic"/>
              </a:rPr>
              <a:t>“child”</a:t>
            </a:r>
          </a:p>
          <a:p>
            <a:pPr marL="469900">
              <a:lnSpc>
                <a:spcPct val="100000"/>
              </a:lnSpc>
              <a:spcBef>
                <a:spcPts val="1380"/>
              </a:spcBef>
              <a:tabLst>
                <a:tab pos="755015" algn="l"/>
              </a:tabLst>
            </a:pPr>
            <a:r>
              <a:rPr lang="en-US" sz="3200" dirty="0">
                <a:cs typeface="Malgun Gothic"/>
              </a:rPr>
              <a:t>Call </a:t>
            </a:r>
            <a:r>
              <a:rPr lang="en-US" sz="3200" dirty="0" err="1">
                <a:cs typeface="Courier New"/>
              </a:rPr>
              <a:t>thr_exit</a:t>
            </a:r>
            <a:r>
              <a:rPr lang="en-US" sz="3200" dirty="0">
                <a:cs typeface="Courier New"/>
              </a:rPr>
              <a:t>()</a:t>
            </a:r>
            <a:r>
              <a:rPr lang="en-US" sz="3200" spc="-440" dirty="0">
                <a:cs typeface="Courier New"/>
              </a:rPr>
              <a:t> </a:t>
            </a:r>
            <a:r>
              <a:rPr lang="en-US" sz="3200" spc="-5" dirty="0">
                <a:cs typeface="Malgun Gothic"/>
              </a:rPr>
              <a:t>to </a:t>
            </a:r>
            <a:r>
              <a:rPr lang="en-US" sz="3200" dirty="0">
                <a:cs typeface="Malgun Gothic"/>
              </a:rPr>
              <a:t>wake </a:t>
            </a:r>
            <a:r>
              <a:rPr lang="en-US" sz="3200" spc="-5" dirty="0">
                <a:cs typeface="Malgun Gothic"/>
              </a:rPr>
              <a:t>the </a:t>
            </a:r>
            <a:r>
              <a:rPr lang="en-US" sz="3200" dirty="0">
                <a:cs typeface="Malgun Gothic"/>
              </a:rPr>
              <a:t>parent </a:t>
            </a:r>
            <a:r>
              <a:rPr lang="en-US" sz="3200" spc="-5" dirty="0">
                <a:cs typeface="Malgun Gothic"/>
              </a:rPr>
              <a:t>thread</a:t>
            </a:r>
            <a:endParaRPr lang="en-US" sz="3200" dirty="0">
              <a:cs typeface="Malgun Gothic"/>
            </a:endParaRPr>
          </a:p>
          <a:p>
            <a:pPr marL="927100">
              <a:lnSpc>
                <a:spcPct val="100000"/>
              </a:lnSpc>
              <a:spcBef>
                <a:spcPts val="1180"/>
              </a:spcBef>
            </a:pPr>
            <a:r>
              <a:rPr lang="en-US" sz="3200" spc="300" dirty="0">
                <a:solidFill>
                  <a:srgbClr val="002060"/>
                </a:solidFill>
                <a:cs typeface="Arial"/>
              </a:rPr>
              <a:t>¢ </a:t>
            </a:r>
            <a:r>
              <a:rPr lang="en-US" sz="3200" dirty="0">
                <a:cs typeface="Malgun Gothic"/>
              </a:rPr>
              <a:t>Grab the</a:t>
            </a:r>
            <a:r>
              <a:rPr lang="en-US" sz="3200" spc="-20" dirty="0">
                <a:cs typeface="Malgun Gothic"/>
              </a:rPr>
              <a:t> </a:t>
            </a:r>
            <a:r>
              <a:rPr lang="en-US" sz="3200" dirty="0">
                <a:cs typeface="Malgun Gothic"/>
              </a:rPr>
              <a:t>lock</a:t>
            </a:r>
          </a:p>
          <a:p>
            <a:pPr marL="927100">
              <a:lnSpc>
                <a:spcPct val="100000"/>
              </a:lnSpc>
              <a:spcBef>
                <a:spcPts val="1220"/>
              </a:spcBef>
            </a:pPr>
            <a:r>
              <a:rPr lang="en-US" sz="3200" spc="300" dirty="0">
                <a:solidFill>
                  <a:srgbClr val="002060"/>
                </a:solidFill>
                <a:cs typeface="Arial"/>
              </a:rPr>
              <a:t>¢ </a:t>
            </a:r>
            <a:r>
              <a:rPr lang="en-US" sz="3200" dirty="0">
                <a:cs typeface="Malgun Gothic"/>
              </a:rPr>
              <a:t>Set the state </a:t>
            </a:r>
            <a:r>
              <a:rPr lang="en-US" sz="3200" spc="-5" dirty="0">
                <a:cs typeface="Malgun Gothic"/>
              </a:rPr>
              <a:t>variable</a:t>
            </a:r>
            <a:r>
              <a:rPr lang="en-US" sz="3200" spc="25" dirty="0">
                <a:cs typeface="Malgun Gothic"/>
              </a:rPr>
              <a:t> </a:t>
            </a:r>
            <a:r>
              <a:rPr lang="en-US" sz="3200" spc="-5" dirty="0">
                <a:cs typeface="Courier New"/>
              </a:rPr>
              <a:t>done</a:t>
            </a:r>
            <a:endParaRPr lang="en-US" sz="3200" dirty="0"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120"/>
              </a:spcBef>
            </a:pPr>
            <a:r>
              <a:rPr lang="en-US" sz="3200" spc="300" dirty="0">
                <a:solidFill>
                  <a:srgbClr val="002060"/>
                </a:solidFill>
                <a:cs typeface="Arial"/>
              </a:rPr>
              <a:t>¢ </a:t>
            </a:r>
            <a:r>
              <a:rPr lang="en-US" sz="3200" spc="-5" dirty="0">
                <a:cs typeface="Malgun Gothic"/>
              </a:rPr>
              <a:t>Signal </a:t>
            </a:r>
            <a:r>
              <a:rPr lang="en-US" sz="3200" dirty="0">
                <a:cs typeface="Malgun Gothic"/>
              </a:rPr>
              <a:t>the </a:t>
            </a:r>
            <a:r>
              <a:rPr lang="en-US" sz="3200" spc="-5" dirty="0">
                <a:cs typeface="Malgun Gothic"/>
              </a:rPr>
              <a:t>parent </a:t>
            </a:r>
            <a:r>
              <a:rPr lang="en-US" sz="3200" dirty="0">
                <a:cs typeface="Malgun Gothic"/>
              </a:rPr>
              <a:t>thus </a:t>
            </a:r>
            <a:r>
              <a:rPr lang="en-US" sz="3200" spc="-5" dirty="0">
                <a:cs typeface="Malgun Gothic"/>
              </a:rPr>
              <a:t>waking</a:t>
            </a:r>
            <a:r>
              <a:rPr lang="en-US" sz="3200" spc="75" dirty="0">
                <a:cs typeface="Malgun Gothic"/>
              </a:rPr>
              <a:t> </a:t>
            </a:r>
            <a:r>
              <a:rPr lang="en-US" sz="3200" dirty="0">
                <a:cs typeface="Malgun Gothic"/>
              </a:rPr>
              <a:t>it.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304595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46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26028" y="427100"/>
            <a:ext cx="11310257" cy="1049338"/>
          </a:xfrm>
        </p:spPr>
        <p:txBody>
          <a:bodyPr>
            <a:normAutofit/>
          </a:bodyPr>
          <a:lstStyle/>
          <a:p>
            <a:r>
              <a:rPr lang="en-US" sz="2800" b="1" spc="-5" dirty="0">
                <a:solidFill>
                  <a:srgbClr val="FF0000"/>
                </a:solidFill>
              </a:rPr>
              <a:t>The </a:t>
            </a:r>
            <a:r>
              <a:rPr lang="en-US" sz="2800" b="1" dirty="0">
                <a:solidFill>
                  <a:srgbClr val="FF0000"/>
                </a:solidFill>
              </a:rPr>
              <a:t>Producer / </a:t>
            </a:r>
            <a:r>
              <a:rPr lang="en-US" sz="2800" b="1" spc="-5" dirty="0">
                <a:solidFill>
                  <a:srgbClr val="FF0000"/>
                </a:solidFill>
              </a:rPr>
              <a:t>Consumer (Bound Buffer)</a:t>
            </a:r>
            <a:r>
              <a:rPr lang="en-US" sz="2800" b="1" spc="70" dirty="0">
                <a:solidFill>
                  <a:srgbClr val="FF0000"/>
                </a:solidFill>
              </a:rPr>
              <a:t> </a:t>
            </a:r>
            <a:r>
              <a:rPr lang="en-US" sz="2800" b="1" spc="-5" dirty="0">
                <a:solidFill>
                  <a:srgbClr val="FF0000"/>
                </a:solidFill>
              </a:rPr>
              <a:t>Problem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20082" y="1702563"/>
            <a:ext cx="11041289" cy="4362450"/>
          </a:xfrm>
        </p:spPr>
        <p:txBody>
          <a:bodyPr>
            <a:normAutofit fontScale="92500" lnSpcReduction="10000"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lang="en-US" sz="2800" b="1" spc="-5" dirty="0">
                <a:cs typeface="Malgun Gothic"/>
              </a:rPr>
              <a:t>Producer</a:t>
            </a:r>
            <a:endParaRPr lang="en-US" sz="2800" dirty="0"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1600"/>
              </a:spcBef>
              <a:tabLst>
                <a:tab pos="755015" algn="l"/>
              </a:tabLst>
            </a:pPr>
            <a:r>
              <a:rPr lang="en-US" sz="2800" spc="-5" dirty="0">
                <a:cs typeface="Malgun Gothic"/>
              </a:rPr>
              <a:t>Produce </a:t>
            </a:r>
            <a:r>
              <a:rPr lang="en-US" sz="2800" dirty="0">
                <a:cs typeface="Malgun Gothic"/>
              </a:rPr>
              <a:t>data</a:t>
            </a:r>
            <a:r>
              <a:rPr lang="en-US" sz="2800" spc="-65" dirty="0">
                <a:cs typeface="Malgun Gothic"/>
              </a:rPr>
              <a:t> </a:t>
            </a:r>
            <a:r>
              <a:rPr lang="en-US" sz="2800" spc="-5" dirty="0">
                <a:cs typeface="Malgun Gothic"/>
              </a:rPr>
              <a:t>items</a:t>
            </a:r>
            <a:endParaRPr lang="en-US" sz="2800" dirty="0"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1440"/>
              </a:spcBef>
              <a:tabLst>
                <a:tab pos="755015" algn="l"/>
              </a:tabLst>
            </a:pPr>
            <a:r>
              <a:rPr lang="en-US" sz="2800" spc="-5" dirty="0">
                <a:cs typeface="Malgun Gothic"/>
              </a:rPr>
              <a:t>Wish </a:t>
            </a:r>
            <a:r>
              <a:rPr lang="en-US" sz="2800" dirty="0">
                <a:cs typeface="Malgun Gothic"/>
              </a:rPr>
              <a:t>to </a:t>
            </a:r>
            <a:r>
              <a:rPr lang="en-US" sz="2800" spc="-5" dirty="0">
                <a:cs typeface="Malgun Gothic"/>
              </a:rPr>
              <a:t>place </a:t>
            </a:r>
            <a:r>
              <a:rPr lang="en-US" sz="2800" dirty="0">
                <a:cs typeface="Malgun Gothic"/>
              </a:rPr>
              <a:t>data </a:t>
            </a:r>
            <a:r>
              <a:rPr lang="en-US" sz="2800" spc="-5" dirty="0">
                <a:cs typeface="Malgun Gothic"/>
              </a:rPr>
              <a:t>items in </a:t>
            </a:r>
            <a:r>
              <a:rPr lang="en-US" sz="2800" dirty="0">
                <a:cs typeface="Malgun Gothic"/>
              </a:rPr>
              <a:t>a</a:t>
            </a:r>
            <a:r>
              <a:rPr lang="en-US" sz="2800" spc="-25" dirty="0">
                <a:cs typeface="Malgun Gothic"/>
              </a:rPr>
              <a:t> </a:t>
            </a:r>
            <a:r>
              <a:rPr lang="en-US" sz="2800" spc="-5" dirty="0">
                <a:cs typeface="Malgun Gothic"/>
              </a:rPr>
              <a:t>buffer</a:t>
            </a:r>
            <a:endParaRPr lang="en-US" sz="2800" dirty="0">
              <a:cs typeface="Malgun Gothic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lang="en-US" sz="2800" b="1" spc="-5" dirty="0">
                <a:cs typeface="Malgun Gothic"/>
              </a:rPr>
              <a:t>Consumer</a:t>
            </a:r>
            <a:endParaRPr lang="en-US" sz="2800" dirty="0"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1600"/>
              </a:spcBef>
              <a:tabLst>
                <a:tab pos="755015" algn="l"/>
              </a:tabLst>
            </a:pPr>
            <a:r>
              <a:rPr lang="en-US" sz="2800" spc="-5" dirty="0">
                <a:cs typeface="Malgun Gothic"/>
              </a:rPr>
              <a:t>Grab </a:t>
            </a:r>
            <a:r>
              <a:rPr lang="en-US" sz="2800" dirty="0">
                <a:cs typeface="Malgun Gothic"/>
              </a:rPr>
              <a:t>data </a:t>
            </a:r>
            <a:r>
              <a:rPr lang="en-US" sz="2800" spc="-5" dirty="0">
                <a:cs typeface="Malgun Gothic"/>
              </a:rPr>
              <a:t>items out of the buffer consume them in some</a:t>
            </a:r>
            <a:r>
              <a:rPr lang="en-US" sz="2800" spc="70" dirty="0">
                <a:cs typeface="Malgun Gothic"/>
              </a:rPr>
              <a:t> </a:t>
            </a:r>
            <a:r>
              <a:rPr lang="en-US" sz="2800" spc="-5" dirty="0">
                <a:cs typeface="Malgun Gothic"/>
              </a:rPr>
              <a:t>way</a:t>
            </a:r>
            <a:endParaRPr lang="en-US" sz="2800" dirty="0"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54965" algn="l"/>
              </a:tabLst>
            </a:pPr>
            <a:r>
              <a:rPr lang="en-US" sz="2800" spc="-5" dirty="0">
                <a:cs typeface="Malgun Gothic"/>
              </a:rPr>
              <a:t>Example: Multi-threaded </a:t>
            </a:r>
            <a:r>
              <a:rPr lang="en-US" sz="2800" dirty="0">
                <a:cs typeface="Malgun Gothic"/>
              </a:rPr>
              <a:t>web</a:t>
            </a:r>
            <a:r>
              <a:rPr lang="en-US" sz="2800" spc="-10" dirty="0">
                <a:cs typeface="Malgun Gothic"/>
              </a:rPr>
              <a:t> </a:t>
            </a:r>
            <a:r>
              <a:rPr lang="en-US" sz="2800" dirty="0">
                <a:cs typeface="Malgun Gothic"/>
              </a:rPr>
              <a:t>server</a:t>
            </a:r>
          </a:p>
          <a:p>
            <a:pPr marL="469900">
              <a:lnSpc>
                <a:spcPct val="100000"/>
              </a:lnSpc>
              <a:spcBef>
                <a:spcPts val="1550"/>
              </a:spcBef>
              <a:tabLst>
                <a:tab pos="755015" algn="l"/>
              </a:tabLst>
            </a:pPr>
            <a:r>
              <a:rPr lang="en-US" sz="2800" spc="-35" dirty="0">
                <a:cs typeface="Malgun Gothic"/>
              </a:rPr>
              <a:t>A </a:t>
            </a:r>
            <a:r>
              <a:rPr lang="en-US" sz="2800" spc="-30" dirty="0">
                <a:cs typeface="Malgun Gothic"/>
              </a:rPr>
              <a:t>producer </a:t>
            </a:r>
            <a:r>
              <a:rPr lang="en-US" sz="2800" spc="-5" dirty="0">
                <a:cs typeface="Malgun Gothic"/>
              </a:rPr>
              <a:t>puts HTTP requests in </a:t>
            </a:r>
            <a:r>
              <a:rPr lang="en-US" sz="2800" dirty="0">
                <a:cs typeface="Malgun Gothic"/>
              </a:rPr>
              <a:t>to a </a:t>
            </a:r>
            <a:r>
              <a:rPr lang="en-US" sz="2800" spc="-5" dirty="0">
                <a:cs typeface="Malgun Gothic"/>
              </a:rPr>
              <a:t>work</a:t>
            </a:r>
            <a:r>
              <a:rPr lang="en-US" sz="2800" spc="35" dirty="0">
                <a:cs typeface="Malgun Gothic"/>
              </a:rPr>
              <a:t> </a:t>
            </a:r>
            <a:r>
              <a:rPr lang="en-US" sz="2800" spc="-5" dirty="0">
                <a:cs typeface="Malgun Gothic"/>
              </a:rPr>
              <a:t>queue</a:t>
            </a:r>
            <a:endParaRPr lang="en-US" sz="2800" dirty="0"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1480"/>
              </a:spcBef>
              <a:tabLst>
                <a:tab pos="755015" algn="l"/>
              </a:tabLst>
            </a:pPr>
            <a:r>
              <a:rPr lang="en-US" sz="2800" spc="-35" dirty="0">
                <a:cs typeface="Malgun Gothic"/>
              </a:rPr>
              <a:t>Consumer </a:t>
            </a:r>
            <a:r>
              <a:rPr lang="en-US" sz="2800" spc="-30" dirty="0">
                <a:cs typeface="Malgun Gothic"/>
              </a:rPr>
              <a:t>threads </a:t>
            </a:r>
            <a:r>
              <a:rPr lang="en-US" sz="2800" dirty="0">
                <a:cs typeface="Malgun Gothic"/>
              </a:rPr>
              <a:t>take </a:t>
            </a:r>
            <a:r>
              <a:rPr lang="en-US" sz="2800" spc="-5" dirty="0">
                <a:cs typeface="Malgun Gothic"/>
              </a:rPr>
              <a:t>requests out of this queue and process</a:t>
            </a:r>
            <a:r>
              <a:rPr lang="en-US" sz="2800" spc="65" dirty="0">
                <a:cs typeface="Malgun Gothic"/>
              </a:rPr>
              <a:t> </a:t>
            </a:r>
            <a:r>
              <a:rPr lang="en-US" sz="2800" spc="-5" dirty="0">
                <a:cs typeface="Malgun Gothic"/>
              </a:rPr>
              <a:t>them</a:t>
            </a:r>
            <a:endParaRPr lang="en-US" sz="2800" dirty="0">
              <a:cs typeface="Malgun Gothic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3053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47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90596" y="368301"/>
            <a:ext cx="3758747" cy="687613"/>
          </a:xfrm>
        </p:spPr>
        <p:txBody>
          <a:bodyPr>
            <a:normAutofit/>
          </a:bodyPr>
          <a:lstStyle/>
          <a:p>
            <a:r>
              <a:rPr lang="en-IN" sz="2800" b="1" spc="-5" dirty="0">
                <a:solidFill>
                  <a:srgbClr val="FF0000"/>
                </a:solidFill>
              </a:rPr>
              <a:t>Bounded</a:t>
            </a:r>
            <a:r>
              <a:rPr lang="en-IN" sz="2800" b="1" spc="-35" dirty="0">
                <a:solidFill>
                  <a:srgbClr val="FF0000"/>
                </a:solidFill>
              </a:rPr>
              <a:t> </a:t>
            </a:r>
            <a:r>
              <a:rPr lang="en-IN" sz="2800" b="1" spc="-5" dirty="0">
                <a:solidFill>
                  <a:srgbClr val="FF0000"/>
                </a:solidFill>
              </a:rPr>
              <a:t>buffer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32254" y="1705707"/>
            <a:ext cx="11063060" cy="4297362"/>
          </a:xfrm>
        </p:spPr>
        <p:txBody>
          <a:bodyPr>
            <a:normAutofit/>
          </a:bodyPr>
          <a:lstStyle/>
          <a:p>
            <a:pPr marL="355600" marR="5080" indent="-342900">
              <a:lnSpc>
                <a:spcPct val="150000"/>
              </a:lnSpc>
              <a:tabLst>
                <a:tab pos="354965" algn="l"/>
              </a:tabLst>
            </a:pPr>
            <a:r>
              <a:rPr lang="en-US" sz="2400" dirty="0">
                <a:cs typeface="Malgun Gothic"/>
              </a:rPr>
              <a:t>A bounded buffer </a:t>
            </a:r>
            <a:r>
              <a:rPr lang="en-US" sz="2400" spc="-5" dirty="0">
                <a:cs typeface="Malgun Gothic"/>
              </a:rPr>
              <a:t>is </a:t>
            </a:r>
            <a:r>
              <a:rPr lang="en-US" sz="2400" dirty="0">
                <a:cs typeface="Malgun Gothic"/>
              </a:rPr>
              <a:t>used when you </a:t>
            </a:r>
            <a:r>
              <a:rPr lang="en-US" sz="2400" spc="-5" dirty="0">
                <a:cs typeface="Malgun Gothic"/>
              </a:rPr>
              <a:t>pipe the </a:t>
            </a:r>
            <a:r>
              <a:rPr lang="en-US" sz="2400" dirty="0">
                <a:cs typeface="Malgun Gothic"/>
              </a:rPr>
              <a:t>output of</a:t>
            </a:r>
            <a:r>
              <a:rPr lang="en-US" sz="2400" spc="-70" dirty="0">
                <a:cs typeface="Malgun Gothic"/>
              </a:rPr>
              <a:t> </a:t>
            </a:r>
            <a:r>
              <a:rPr lang="en-US" sz="2400" dirty="0">
                <a:cs typeface="Malgun Gothic"/>
              </a:rPr>
              <a:t>one</a:t>
            </a:r>
            <a:r>
              <a:rPr lang="en-US" sz="2400" spc="-5" dirty="0">
                <a:cs typeface="Malgun Gothic"/>
              </a:rPr>
              <a:t> program </a:t>
            </a:r>
            <a:r>
              <a:rPr lang="en-US" sz="2400" dirty="0">
                <a:cs typeface="Malgun Gothic"/>
              </a:rPr>
              <a:t> </a:t>
            </a:r>
            <a:r>
              <a:rPr lang="en-US" sz="2400" spc="-5" dirty="0">
                <a:cs typeface="Malgun Gothic"/>
              </a:rPr>
              <a:t>into</a:t>
            </a:r>
            <a:r>
              <a:rPr lang="en-US" sz="2400" spc="-80" dirty="0">
                <a:cs typeface="Malgun Gothic"/>
              </a:rPr>
              <a:t> </a:t>
            </a:r>
            <a:r>
              <a:rPr lang="en-US" sz="2400" dirty="0">
                <a:cs typeface="Malgun Gothic"/>
              </a:rPr>
              <a:t>another.</a:t>
            </a:r>
          </a:p>
          <a:p>
            <a:pPr marL="469900">
              <a:lnSpc>
                <a:spcPct val="100000"/>
              </a:lnSpc>
              <a:spcBef>
                <a:spcPts val="1600"/>
              </a:spcBef>
              <a:tabLst>
                <a:tab pos="755015" algn="l"/>
              </a:tabLst>
            </a:pPr>
            <a:r>
              <a:rPr lang="en-US" sz="2400" spc="-265" dirty="0">
                <a:solidFill>
                  <a:srgbClr val="002060"/>
                </a:solidFill>
                <a:cs typeface="Arial"/>
              </a:rPr>
              <a:t>	</a:t>
            </a:r>
            <a:r>
              <a:rPr lang="en-US" sz="2400" spc="-5" dirty="0">
                <a:cs typeface="Malgun Gothic"/>
              </a:rPr>
              <a:t>Example: </a:t>
            </a:r>
            <a:r>
              <a:rPr lang="en-US" sz="2400" spc="-10" dirty="0" err="1">
                <a:cs typeface="Courier New"/>
              </a:rPr>
              <a:t>grep</a:t>
            </a:r>
            <a:r>
              <a:rPr lang="en-US" sz="2400" spc="-10" dirty="0">
                <a:cs typeface="Courier New"/>
              </a:rPr>
              <a:t> foo file.txt </a:t>
            </a:r>
            <a:r>
              <a:rPr lang="en-US" sz="2400" dirty="0">
                <a:cs typeface="Courier New"/>
              </a:rPr>
              <a:t>| </a:t>
            </a:r>
            <a:r>
              <a:rPr lang="en-US" sz="2400" spc="-5" dirty="0" err="1">
                <a:cs typeface="Courier New"/>
              </a:rPr>
              <a:t>wc</a:t>
            </a:r>
            <a:r>
              <a:rPr lang="en-US" sz="2400" spc="-80" dirty="0">
                <a:cs typeface="Courier New"/>
              </a:rPr>
              <a:t> </a:t>
            </a:r>
            <a:r>
              <a:rPr lang="en-US" sz="2400" spc="-5" dirty="0">
                <a:cs typeface="Courier New"/>
              </a:rPr>
              <a:t>–l</a:t>
            </a:r>
            <a:endParaRPr lang="en-US" sz="2400" dirty="0"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340"/>
              </a:spcBef>
            </a:pPr>
            <a:r>
              <a:rPr lang="en-US" sz="2400" spc="335" dirty="0">
                <a:solidFill>
                  <a:srgbClr val="002060"/>
                </a:solidFill>
                <a:cs typeface="Arial"/>
              </a:rPr>
              <a:t>¢ </a:t>
            </a:r>
            <a:r>
              <a:rPr lang="en-US" sz="2400" spc="-5" dirty="0">
                <a:cs typeface="Malgun Gothic"/>
              </a:rPr>
              <a:t>The </a:t>
            </a:r>
            <a:r>
              <a:rPr lang="en-US" sz="2400" dirty="0" err="1">
                <a:cs typeface="Courier New"/>
              </a:rPr>
              <a:t>grep</a:t>
            </a:r>
            <a:r>
              <a:rPr lang="en-US" sz="2400" spc="-465" dirty="0">
                <a:cs typeface="Courier New"/>
              </a:rPr>
              <a:t> </a:t>
            </a:r>
            <a:r>
              <a:rPr lang="en-US" sz="2400" spc="-5" dirty="0">
                <a:cs typeface="Malgun Gothic"/>
              </a:rPr>
              <a:t>process </a:t>
            </a:r>
            <a:r>
              <a:rPr lang="en-US" sz="2400" dirty="0">
                <a:cs typeface="Malgun Gothic"/>
              </a:rPr>
              <a:t>is </a:t>
            </a:r>
            <a:r>
              <a:rPr lang="en-US" sz="2400" spc="-5" dirty="0">
                <a:cs typeface="Malgun Gothic"/>
              </a:rPr>
              <a:t>the producer.</a:t>
            </a:r>
            <a:endParaRPr lang="en-US" sz="2400" dirty="0">
              <a:cs typeface="Malgun Gothic"/>
            </a:endParaRPr>
          </a:p>
          <a:p>
            <a:pPr marL="927100">
              <a:lnSpc>
                <a:spcPct val="100000"/>
              </a:lnSpc>
              <a:spcBef>
                <a:spcPts val="1380"/>
              </a:spcBef>
            </a:pPr>
            <a:r>
              <a:rPr lang="en-US" sz="2400" spc="335" dirty="0">
                <a:solidFill>
                  <a:srgbClr val="002060"/>
                </a:solidFill>
                <a:cs typeface="Arial"/>
              </a:rPr>
              <a:t>¢ </a:t>
            </a:r>
            <a:r>
              <a:rPr lang="en-US" sz="2400" spc="-5" dirty="0">
                <a:cs typeface="Malgun Gothic"/>
              </a:rPr>
              <a:t>The </a:t>
            </a:r>
            <a:r>
              <a:rPr lang="en-US" sz="2400" spc="-5" dirty="0" err="1">
                <a:cs typeface="Malgun Gothic"/>
              </a:rPr>
              <a:t>wc</a:t>
            </a:r>
            <a:r>
              <a:rPr lang="en-US" sz="2400" spc="-5" dirty="0">
                <a:cs typeface="Malgun Gothic"/>
              </a:rPr>
              <a:t> process </a:t>
            </a:r>
            <a:r>
              <a:rPr lang="en-US" sz="2400" dirty="0">
                <a:cs typeface="Malgun Gothic"/>
              </a:rPr>
              <a:t>is </a:t>
            </a:r>
            <a:r>
              <a:rPr lang="en-US" sz="2400" spc="-5" dirty="0">
                <a:cs typeface="Malgun Gothic"/>
              </a:rPr>
              <a:t>the</a:t>
            </a:r>
            <a:r>
              <a:rPr lang="en-US" sz="2400" spc="-60" dirty="0">
                <a:cs typeface="Malgun Gothic"/>
              </a:rPr>
              <a:t> </a:t>
            </a:r>
            <a:r>
              <a:rPr lang="en-US" sz="2400" spc="-5" dirty="0">
                <a:cs typeface="Malgun Gothic"/>
              </a:rPr>
              <a:t>consumer.</a:t>
            </a:r>
            <a:endParaRPr lang="en-US" sz="2400" dirty="0">
              <a:cs typeface="Malgun Gothic"/>
            </a:endParaRPr>
          </a:p>
          <a:p>
            <a:pPr marL="927100">
              <a:lnSpc>
                <a:spcPct val="100000"/>
              </a:lnSpc>
              <a:spcBef>
                <a:spcPts val="1280"/>
              </a:spcBef>
            </a:pPr>
            <a:r>
              <a:rPr lang="en-US" sz="2400" spc="335" dirty="0">
                <a:solidFill>
                  <a:srgbClr val="002060"/>
                </a:solidFill>
                <a:cs typeface="Arial"/>
              </a:rPr>
              <a:t>¢ </a:t>
            </a:r>
            <a:r>
              <a:rPr lang="en-US" sz="2400" dirty="0">
                <a:cs typeface="Malgun Gothic"/>
              </a:rPr>
              <a:t>Between </a:t>
            </a:r>
            <a:r>
              <a:rPr lang="en-US" sz="2400" spc="-5" dirty="0">
                <a:cs typeface="Malgun Gothic"/>
              </a:rPr>
              <a:t>them </a:t>
            </a:r>
            <a:r>
              <a:rPr lang="en-US" sz="2400" dirty="0">
                <a:cs typeface="Malgun Gothic"/>
              </a:rPr>
              <a:t>is an in-kernel </a:t>
            </a:r>
            <a:r>
              <a:rPr lang="en-US" sz="2400" spc="-5" dirty="0">
                <a:cs typeface="Malgun Gothic"/>
              </a:rPr>
              <a:t>bounded</a:t>
            </a:r>
            <a:r>
              <a:rPr lang="en-US" sz="2400" spc="-80" dirty="0">
                <a:cs typeface="Malgun Gothic"/>
              </a:rPr>
              <a:t> </a:t>
            </a:r>
            <a:r>
              <a:rPr lang="en-US" sz="2400" dirty="0">
                <a:cs typeface="Malgun Gothic"/>
              </a:rPr>
              <a:t>buffer.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2400" dirty="0">
              <a:cs typeface="Times New Roman"/>
            </a:endParaRPr>
          </a:p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lang="en-US" sz="2400" spc="-265" dirty="0">
                <a:solidFill>
                  <a:srgbClr val="002060"/>
                </a:solidFill>
                <a:cs typeface="Arial"/>
              </a:rPr>
              <a:t>	</a:t>
            </a:r>
            <a:r>
              <a:rPr lang="en-US" sz="2400" spc="-5" dirty="0">
                <a:cs typeface="Malgun Gothic"/>
              </a:rPr>
              <a:t>Bounded buffer is a Shared resource </a:t>
            </a:r>
            <a:r>
              <a:rPr lang="en-US" sz="2400" spc="760" dirty="0">
                <a:cs typeface="Arial"/>
              </a:rPr>
              <a:t>à</a:t>
            </a:r>
            <a:r>
              <a:rPr lang="en-US" sz="2400" spc="240" dirty="0">
                <a:cs typeface="Arial"/>
              </a:rPr>
              <a:t> </a:t>
            </a:r>
            <a:r>
              <a:rPr lang="en-US" sz="2400" b="1" spc="-5" dirty="0">
                <a:cs typeface="Malgun Gothic"/>
              </a:rPr>
              <a:t>Synchronized access </a:t>
            </a:r>
            <a:r>
              <a:rPr lang="en-US" sz="2400" spc="-5" dirty="0">
                <a:cs typeface="Malgun Gothic"/>
              </a:rPr>
              <a:t>is required.</a:t>
            </a:r>
            <a:endParaRPr lang="en-US" sz="2400" dirty="0">
              <a:cs typeface="Malgun Gothic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7371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48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87625" y="141288"/>
            <a:ext cx="9604375" cy="1049337"/>
          </a:xfrm>
        </p:spPr>
        <p:txBody>
          <a:bodyPr>
            <a:normAutofit/>
          </a:bodyPr>
          <a:lstStyle/>
          <a:p>
            <a:r>
              <a:rPr lang="en-US" sz="2400" b="1" spc="-5" dirty="0">
                <a:solidFill>
                  <a:srgbClr val="FF0000"/>
                </a:solidFill>
              </a:rPr>
              <a:t>The single Buffer Producer/Consumer</a:t>
            </a:r>
            <a:r>
              <a:rPr lang="en-US" sz="2400" b="1" spc="60" dirty="0">
                <a:solidFill>
                  <a:srgbClr val="FF0000"/>
                </a:solidFill>
              </a:rPr>
              <a:t> </a:t>
            </a:r>
            <a:r>
              <a:rPr lang="en-US" sz="2400" b="1" spc="-5" dirty="0">
                <a:solidFill>
                  <a:srgbClr val="FF0000"/>
                </a:solidFill>
              </a:rPr>
              <a:t>Solution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75996" y="777131"/>
            <a:ext cx="9604375" cy="3449638"/>
          </a:xfrm>
        </p:spPr>
        <p:txBody>
          <a:bodyPr/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lang="en-US" sz="1600" spc="434" dirty="0">
                <a:solidFill>
                  <a:srgbClr val="002060"/>
                </a:solidFill>
                <a:latin typeface="Arial"/>
                <a:cs typeface="Arial"/>
              </a:rPr>
              <a:t>	</a:t>
            </a:r>
            <a:r>
              <a:rPr lang="en-US" sz="2400" spc="-5" dirty="0">
                <a:cs typeface="Malgun Gothic"/>
              </a:rPr>
              <a:t>Use two condition variables </a:t>
            </a:r>
            <a:r>
              <a:rPr lang="en-US" sz="2400" dirty="0">
                <a:cs typeface="Malgun Gothic"/>
              </a:rPr>
              <a:t>and</a:t>
            </a:r>
            <a:r>
              <a:rPr lang="en-US" sz="2400" spc="-25" dirty="0">
                <a:cs typeface="Malgun Gothic"/>
              </a:rPr>
              <a:t> </a:t>
            </a:r>
            <a:r>
              <a:rPr lang="en-US" sz="2400" spc="-5" dirty="0">
                <a:cs typeface="Malgun Gothic"/>
              </a:rPr>
              <a:t>while</a:t>
            </a:r>
            <a:endParaRPr lang="en-US" sz="2400" dirty="0"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1600"/>
              </a:spcBef>
              <a:tabLst>
                <a:tab pos="755015" algn="l"/>
              </a:tabLst>
            </a:pPr>
            <a:r>
              <a:rPr lang="en-US" sz="2400" b="1" spc="-5" dirty="0">
                <a:cs typeface="Malgun Gothic"/>
              </a:rPr>
              <a:t>Producer </a:t>
            </a:r>
            <a:r>
              <a:rPr lang="en-US" sz="2400" spc="-5" dirty="0">
                <a:cs typeface="Malgun Gothic"/>
              </a:rPr>
              <a:t>threads wait on the condition </a:t>
            </a:r>
            <a:r>
              <a:rPr lang="en-US" sz="2400" spc="-10" dirty="0">
                <a:cs typeface="Courier New"/>
              </a:rPr>
              <a:t>empty</a:t>
            </a:r>
            <a:r>
              <a:rPr lang="en-US" sz="2400" spc="-10" dirty="0">
                <a:cs typeface="Malgun Gothic"/>
              </a:rPr>
              <a:t>, </a:t>
            </a:r>
            <a:r>
              <a:rPr lang="en-US" sz="2400" spc="-5" dirty="0">
                <a:cs typeface="Malgun Gothic"/>
              </a:rPr>
              <a:t>and signals</a:t>
            </a:r>
            <a:r>
              <a:rPr lang="en-US" sz="2400" spc="75" dirty="0">
                <a:cs typeface="Malgun Gothic"/>
              </a:rPr>
              <a:t> </a:t>
            </a:r>
            <a:r>
              <a:rPr lang="en-US" sz="2400" spc="-10" dirty="0">
                <a:cs typeface="Courier New"/>
              </a:rPr>
              <a:t>fill</a:t>
            </a:r>
            <a:r>
              <a:rPr lang="en-US" sz="2400" spc="-10" dirty="0">
                <a:cs typeface="Malgun Gothic"/>
              </a:rPr>
              <a:t>.</a:t>
            </a:r>
            <a:endParaRPr lang="en-US" sz="2400" dirty="0"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1440"/>
              </a:spcBef>
              <a:tabLst>
                <a:tab pos="755015" algn="l"/>
              </a:tabLst>
            </a:pPr>
            <a:r>
              <a:rPr lang="en-US" sz="2400" b="1" spc="-5" dirty="0">
                <a:cs typeface="Malgun Gothic"/>
              </a:rPr>
              <a:t>Consumer </a:t>
            </a:r>
            <a:r>
              <a:rPr lang="en-US" sz="2400" spc="-5" dirty="0">
                <a:cs typeface="Malgun Gothic"/>
              </a:rPr>
              <a:t>threads wait on </a:t>
            </a:r>
            <a:r>
              <a:rPr lang="en-US" sz="2400" spc="-10" dirty="0">
                <a:cs typeface="Courier New"/>
              </a:rPr>
              <a:t>fill </a:t>
            </a:r>
            <a:r>
              <a:rPr lang="en-US" sz="2400" spc="-5" dirty="0">
                <a:cs typeface="Malgun Gothic"/>
              </a:rPr>
              <a:t>and signal</a:t>
            </a:r>
            <a:r>
              <a:rPr lang="en-US" sz="2400" spc="-395" dirty="0">
                <a:cs typeface="Malgun Gothic"/>
              </a:rPr>
              <a:t> </a:t>
            </a:r>
            <a:r>
              <a:rPr lang="en-US" sz="2400" spc="-10" dirty="0">
                <a:cs typeface="Courier New"/>
              </a:rPr>
              <a:t>empty</a:t>
            </a:r>
            <a:r>
              <a:rPr lang="en-US" sz="2400" spc="-10" dirty="0">
                <a:cs typeface="Malgun Gothic"/>
              </a:rPr>
              <a:t>.</a:t>
            </a:r>
            <a:endParaRPr lang="en-US" sz="2400" dirty="0">
              <a:cs typeface="Malgun Gothic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495" y="2501950"/>
            <a:ext cx="8792028" cy="370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14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49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65111" y="344447"/>
            <a:ext cx="9604375" cy="1049337"/>
          </a:xfrm>
        </p:spPr>
        <p:txBody>
          <a:bodyPr>
            <a:normAutofit/>
          </a:bodyPr>
          <a:lstStyle/>
          <a:p>
            <a:r>
              <a:rPr lang="en-US" sz="2800" spc="-5" dirty="0">
                <a:solidFill>
                  <a:srgbClr val="FF0000"/>
                </a:solidFill>
              </a:rPr>
              <a:t>The single Buffer Producer/Consumer</a:t>
            </a:r>
            <a:r>
              <a:rPr lang="en-US" sz="2800" spc="60" dirty="0">
                <a:solidFill>
                  <a:srgbClr val="FF0000"/>
                </a:solidFill>
              </a:rPr>
              <a:t> </a:t>
            </a:r>
            <a:r>
              <a:rPr lang="en-US" sz="2800" spc="-5" dirty="0">
                <a:solidFill>
                  <a:srgbClr val="FF0000"/>
                </a:solidFill>
              </a:rPr>
              <a:t>Solution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54628"/>
            <a:ext cx="12192000" cy="4365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05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5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34139" y="342900"/>
            <a:ext cx="9604375" cy="1049337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66396" y="1799772"/>
            <a:ext cx="10616747" cy="420914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354965" algn="l"/>
              </a:tabLst>
            </a:pPr>
            <a:r>
              <a:rPr lang="en-US" sz="3200" dirty="0">
                <a:cs typeface="Malgun Gothic"/>
              </a:rPr>
              <a:t>Lock </a:t>
            </a:r>
            <a:r>
              <a:rPr lang="en-US" sz="3200" spc="-5" dirty="0">
                <a:cs typeface="Malgun Gothic"/>
              </a:rPr>
              <a:t>variable holds </a:t>
            </a:r>
            <a:r>
              <a:rPr lang="en-US" sz="3200" dirty="0">
                <a:cs typeface="Malgun Gothic"/>
              </a:rPr>
              <a:t>the </a:t>
            </a:r>
            <a:r>
              <a:rPr lang="en-US" sz="3200" spc="-5" dirty="0">
                <a:cs typeface="Malgun Gothic"/>
              </a:rPr>
              <a:t>state </a:t>
            </a:r>
            <a:r>
              <a:rPr lang="en-US" sz="3200" dirty="0">
                <a:cs typeface="Malgun Gothic"/>
              </a:rPr>
              <a:t>of the</a:t>
            </a:r>
            <a:r>
              <a:rPr lang="en-US" sz="3200" spc="-45" dirty="0">
                <a:cs typeface="Malgun Gothic"/>
              </a:rPr>
              <a:t> </a:t>
            </a:r>
            <a:r>
              <a:rPr lang="en-US" sz="3200" spc="-5" dirty="0">
                <a:cs typeface="Malgun Gothic"/>
              </a:rPr>
              <a:t>lock.</a:t>
            </a:r>
            <a:endParaRPr lang="en-US" sz="3200" dirty="0"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1600"/>
              </a:spcBef>
              <a:tabLst>
                <a:tab pos="755015" algn="l"/>
              </a:tabLst>
            </a:pPr>
            <a:r>
              <a:rPr lang="en-US" sz="3200" spc="-5" dirty="0">
                <a:cs typeface="Malgun Gothic"/>
              </a:rPr>
              <a:t>available (or unlocked or</a:t>
            </a:r>
            <a:r>
              <a:rPr lang="en-US" sz="3200" spc="15" dirty="0">
                <a:cs typeface="Malgun Gothic"/>
              </a:rPr>
              <a:t> </a:t>
            </a:r>
            <a:r>
              <a:rPr lang="en-US" sz="3200" spc="-5" dirty="0">
                <a:cs typeface="Malgun Gothic"/>
              </a:rPr>
              <a:t>free)</a:t>
            </a:r>
            <a:endParaRPr lang="en-US" sz="3200" dirty="0">
              <a:cs typeface="Malgun Gothic"/>
            </a:endParaRPr>
          </a:p>
          <a:p>
            <a:pPr marL="927100">
              <a:lnSpc>
                <a:spcPct val="100000"/>
              </a:lnSpc>
              <a:spcBef>
                <a:spcPts val="1340"/>
              </a:spcBef>
            </a:pPr>
            <a:r>
              <a:rPr lang="en-US" sz="3200" dirty="0">
                <a:cs typeface="Malgun Gothic"/>
              </a:rPr>
              <a:t>No </a:t>
            </a:r>
            <a:r>
              <a:rPr lang="en-US" sz="3200" spc="-5" dirty="0">
                <a:cs typeface="Malgun Gothic"/>
              </a:rPr>
              <a:t>thread holds the</a:t>
            </a:r>
            <a:r>
              <a:rPr lang="en-US" sz="3200" spc="-90" dirty="0">
                <a:cs typeface="Malgun Gothic"/>
              </a:rPr>
              <a:t> </a:t>
            </a:r>
            <a:r>
              <a:rPr lang="en-US" sz="3200" dirty="0">
                <a:cs typeface="Malgun Gothic"/>
              </a:rPr>
              <a:t>lock.</a:t>
            </a:r>
          </a:p>
          <a:p>
            <a:pPr marL="469900">
              <a:lnSpc>
                <a:spcPct val="100000"/>
              </a:lnSpc>
              <a:spcBef>
                <a:spcPts val="1100"/>
              </a:spcBef>
              <a:tabLst>
                <a:tab pos="755015" algn="l"/>
              </a:tabLst>
            </a:pPr>
            <a:r>
              <a:rPr lang="en-US" sz="3200" spc="-5" dirty="0">
                <a:cs typeface="Malgun Gothic"/>
              </a:rPr>
              <a:t>acquired (or locked or</a:t>
            </a:r>
            <a:r>
              <a:rPr lang="en-US" sz="3200" spc="5" dirty="0">
                <a:cs typeface="Malgun Gothic"/>
              </a:rPr>
              <a:t> </a:t>
            </a:r>
            <a:r>
              <a:rPr lang="en-US" sz="3200" spc="-5" dirty="0">
                <a:cs typeface="Malgun Gothic"/>
              </a:rPr>
              <a:t>held)</a:t>
            </a:r>
            <a:endParaRPr lang="en-US" sz="3200" dirty="0">
              <a:cs typeface="Malgun Gothic"/>
            </a:endParaRPr>
          </a:p>
          <a:p>
            <a:pPr marL="927100">
              <a:lnSpc>
                <a:spcPct val="100000"/>
              </a:lnSpc>
              <a:spcBef>
                <a:spcPts val="1340"/>
              </a:spcBef>
            </a:pPr>
            <a:r>
              <a:rPr lang="en-US" sz="3200" dirty="0">
                <a:cs typeface="Malgun Gothic"/>
              </a:rPr>
              <a:t>Exactly one </a:t>
            </a:r>
            <a:r>
              <a:rPr lang="en-US" sz="3200" spc="-5" dirty="0">
                <a:cs typeface="Malgun Gothic"/>
              </a:rPr>
              <a:t>thread holds the </a:t>
            </a:r>
            <a:r>
              <a:rPr lang="en-US" sz="3200" dirty="0">
                <a:cs typeface="Malgun Gothic"/>
              </a:rPr>
              <a:t>lock and presumably is in a critical</a:t>
            </a:r>
            <a:r>
              <a:rPr lang="en-US" sz="3200" spc="-45" dirty="0">
                <a:cs typeface="Malgun Gothic"/>
              </a:rPr>
              <a:t> </a:t>
            </a:r>
            <a:r>
              <a:rPr lang="en-US" sz="3200" dirty="0">
                <a:cs typeface="Malgun Gothic"/>
              </a:rPr>
              <a:t>section.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332193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50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10065" y="344828"/>
            <a:ext cx="11023450" cy="790802"/>
          </a:xfrm>
        </p:spPr>
        <p:txBody>
          <a:bodyPr>
            <a:normAutofit fontScale="90000"/>
          </a:bodyPr>
          <a:lstStyle/>
          <a:p>
            <a:r>
              <a:rPr lang="en-US" sz="2700" b="1" spc="-5" dirty="0">
                <a:solidFill>
                  <a:srgbClr val="FF0000"/>
                </a:solidFill>
              </a:rPr>
              <a:t>The Final Producer/Consumer</a:t>
            </a:r>
            <a:r>
              <a:rPr lang="en-US" sz="2700" b="1" spc="20" dirty="0">
                <a:solidFill>
                  <a:srgbClr val="FF0000"/>
                </a:solidFill>
              </a:rPr>
              <a:t> </a:t>
            </a:r>
            <a:r>
              <a:rPr lang="en-US" sz="2700" b="1" spc="-5" dirty="0">
                <a:solidFill>
                  <a:srgbClr val="FF0000"/>
                </a:solidFill>
              </a:rPr>
              <a:t>Solution(Multiple Buffers)</a:t>
            </a:r>
            <a:br>
              <a:rPr lang="en-US" sz="2700" b="1" spc="-5" dirty="0">
                <a:solidFill>
                  <a:srgbClr val="FF0000"/>
                </a:solidFill>
              </a:rPr>
            </a:br>
            <a:br>
              <a:rPr lang="en-US" sz="2800" b="1" spc="-5" dirty="0">
                <a:solidFill>
                  <a:srgbClr val="FF0000"/>
                </a:solidFill>
              </a:rPr>
            </a:b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67839" y="932090"/>
            <a:ext cx="9604375" cy="1488208"/>
          </a:xfrm>
        </p:spPr>
        <p:txBody>
          <a:bodyPr>
            <a:normAutofit lnSpcReduction="10000"/>
          </a:bodyPr>
          <a:lstStyle/>
          <a:p>
            <a:pPr marL="469900" indent="-457200">
              <a:lnSpc>
                <a:spcPct val="100000"/>
              </a:lnSpc>
              <a:tabLst>
                <a:tab pos="354965" algn="l"/>
              </a:tabLst>
            </a:pPr>
            <a:r>
              <a:rPr lang="en-US" sz="2400" dirty="0">
                <a:cs typeface="Malgun Gothic"/>
              </a:rPr>
              <a:t>More </a:t>
            </a:r>
            <a:r>
              <a:rPr lang="en-US" sz="2400" b="1" spc="-5" dirty="0">
                <a:cs typeface="Malgun Gothic"/>
              </a:rPr>
              <a:t>concurrency </a:t>
            </a:r>
            <a:r>
              <a:rPr lang="en-US" sz="2400" dirty="0">
                <a:cs typeface="Malgun Gothic"/>
              </a:rPr>
              <a:t>and </a:t>
            </a:r>
            <a:r>
              <a:rPr lang="en-US" sz="2400" b="1" spc="-5" dirty="0">
                <a:cs typeface="Malgun Gothic"/>
              </a:rPr>
              <a:t>efficiency </a:t>
            </a:r>
            <a:r>
              <a:rPr lang="en-US" sz="2400" spc="1305" baseline="1424" dirty="0">
                <a:cs typeface="Arial"/>
              </a:rPr>
              <a:t>à</a:t>
            </a:r>
            <a:r>
              <a:rPr lang="en-US" sz="2400" spc="240" baseline="1424" dirty="0">
                <a:cs typeface="Arial"/>
              </a:rPr>
              <a:t> </a:t>
            </a:r>
            <a:r>
              <a:rPr lang="en-US" sz="2400" spc="-5" dirty="0">
                <a:cs typeface="Malgun Gothic"/>
              </a:rPr>
              <a:t>Add </a:t>
            </a:r>
            <a:r>
              <a:rPr lang="en-US" sz="2400" dirty="0">
                <a:cs typeface="Malgun Gothic"/>
              </a:rPr>
              <a:t>more buffer </a:t>
            </a:r>
            <a:r>
              <a:rPr lang="en-US" sz="2400" spc="-5" dirty="0">
                <a:cs typeface="Malgun Gothic"/>
              </a:rPr>
              <a:t>slots.</a:t>
            </a:r>
            <a:endParaRPr lang="en-US" sz="2400" dirty="0"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1600"/>
              </a:spcBef>
              <a:tabLst>
                <a:tab pos="755015" algn="l"/>
              </a:tabLst>
            </a:pPr>
            <a:r>
              <a:rPr lang="en-US" sz="2400" spc="-5" dirty="0">
                <a:cs typeface="Malgun Gothic"/>
              </a:rPr>
              <a:t>Allow concurrent production or consuming </a:t>
            </a:r>
            <a:r>
              <a:rPr lang="en-US" sz="2400" dirty="0">
                <a:cs typeface="Malgun Gothic"/>
              </a:rPr>
              <a:t>to take </a:t>
            </a:r>
            <a:r>
              <a:rPr lang="en-US" sz="2400" spc="-5" dirty="0">
                <a:cs typeface="Malgun Gothic"/>
              </a:rPr>
              <a:t>place.</a:t>
            </a:r>
            <a:endParaRPr lang="en-US" sz="2400" dirty="0"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1440"/>
              </a:spcBef>
              <a:tabLst>
                <a:tab pos="755015" algn="l"/>
              </a:tabLst>
            </a:pPr>
            <a:r>
              <a:rPr lang="en-US" sz="2400" spc="-5" dirty="0">
                <a:cs typeface="Malgun Gothic"/>
              </a:rPr>
              <a:t>Reduce context</a:t>
            </a:r>
            <a:r>
              <a:rPr lang="en-US" sz="2400" spc="-20" dirty="0">
                <a:cs typeface="Malgun Gothic"/>
              </a:rPr>
              <a:t> </a:t>
            </a:r>
            <a:r>
              <a:rPr lang="en-US" sz="2400" spc="-10" dirty="0">
                <a:cs typeface="Malgun Gothic"/>
              </a:rPr>
              <a:t>switches.</a:t>
            </a:r>
          </a:p>
          <a:p>
            <a:pPr marL="469900">
              <a:lnSpc>
                <a:spcPct val="100000"/>
              </a:lnSpc>
              <a:spcBef>
                <a:spcPts val="1440"/>
              </a:spcBef>
              <a:tabLst>
                <a:tab pos="755015" algn="l"/>
              </a:tabLst>
            </a:pPr>
            <a:endParaRPr lang="en-US" sz="2400" dirty="0">
              <a:cs typeface="Malgun Gothic"/>
            </a:endParaRPr>
          </a:p>
          <a:p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420297"/>
            <a:ext cx="9738935" cy="369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603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51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58283" y="233815"/>
            <a:ext cx="9604375" cy="1049337"/>
          </a:xfrm>
        </p:spPr>
        <p:txBody>
          <a:bodyPr>
            <a:normAutofit/>
          </a:bodyPr>
          <a:lstStyle/>
          <a:p>
            <a:r>
              <a:rPr lang="en-US" sz="2400" b="1" spc="-5" dirty="0">
                <a:solidFill>
                  <a:srgbClr val="FF0000"/>
                </a:solidFill>
              </a:rPr>
              <a:t>The Final Producer/Consumer Solution</a:t>
            </a:r>
            <a:r>
              <a:rPr lang="en-US" sz="2400" b="1" spc="60" dirty="0">
                <a:solidFill>
                  <a:srgbClr val="FF0000"/>
                </a:solidFill>
              </a:rPr>
              <a:t> </a:t>
            </a:r>
            <a:r>
              <a:rPr lang="en-US" sz="2400" b="1" spc="-5" dirty="0">
                <a:solidFill>
                  <a:srgbClr val="FF0000"/>
                </a:solidFill>
              </a:rPr>
              <a:t>(Cont.)</a:t>
            </a:r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8" y="804739"/>
            <a:ext cx="11887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702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52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87626" y="141289"/>
            <a:ext cx="9168946" cy="542064"/>
          </a:xfrm>
        </p:spPr>
        <p:txBody>
          <a:bodyPr>
            <a:normAutofit/>
          </a:bodyPr>
          <a:lstStyle/>
          <a:p>
            <a:r>
              <a:rPr lang="en-US" sz="2400" b="1" spc="-5" dirty="0">
                <a:solidFill>
                  <a:srgbClr val="FF0000"/>
                </a:solidFill>
              </a:rPr>
              <a:t>The Final Producer/Consumer Solution</a:t>
            </a:r>
            <a:r>
              <a:rPr lang="en-US" sz="2400" b="1" spc="60" dirty="0">
                <a:solidFill>
                  <a:srgbClr val="FF0000"/>
                </a:solidFill>
              </a:rPr>
              <a:t> </a:t>
            </a:r>
            <a:r>
              <a:rPr lang="en-US" sz="2400" b="1" spc="-5" dirty="0">
                <a:solidFill>
                  <a:srgbClr val="FF0000"/>
                </a:solidFill>
              </a:rPr>
              <a:t>(Cont.)</a:t>
            </a:r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2869" y="857931"/>
            <a:ext cx="12192000" cy="17335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5740" y="2766060"/>
            <a:ext cx="11986259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3175" algn="just">
              <a:lnSpc>
                <a:spcPct val="100000"/>
              </a:lnSpc>
            </a:pPr>
            <a:r>
              <a:rPr lang="en-US" sz="3200" b="1" spc="-5" dirty="0">
                <a:cs typeface="Malgun Gothic"/>
              </a:rPr>
              <a:t>The Final </a:t>
            </a:r>
            <a:r>
              <a:rPr lang="en-US" sz="3200" b="1" spc="-10" dirty="0">
                <a:cs typeface="Malgun Gothic"/>
              </a:rPr>
              <a:t>Working </a:t>
            </a:r>
            <a:r>
              <a:rPr lang="en-US" sz="3200" b="1" spc="-5" dirty="0">
                <a:cs typeface="Malgun Gothic"/>
              </a:rPr>
              <a:t>Solution</a:t>
            </a:r>
            <a:r>
              <a:rPr lang="en-US" sz="3200" b="1" spc="-25" dirty="0">
                <a:cs typeface="Malgun Gothic"/>
              </a:rPr>
              <a:t> </a:t>
            </a:r>
            <a:r>
              <a:rPr lang="en-US" sz="3200" b="1" spc="-5" dirty="0">
                <a:cs typeface="Malgun Gothic"/>
              </a:rPr>
              <a:t>(Cont.)</a:t>
            </a:r>
            <a:endParaRPr lang="en-US" sz="3200" dirty="0">
              <a:cs typeface="Times New Roman"/>
            </a:endParaRPr>
          </a:p>
          <a:p>
            <a:pPr marL="285750" indent="-285750" algn="just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US" sz="2400" dirty="0">
              <a:cs typeface="Times New Roman"/>
            </a:endParaRPr>
          </a:p>
          <a:p>
            <a:pPr marL="298450" indent="-285750" algn="just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97815" algn="l"/>
              </a:tabLst>
            </a:pPr>
            <a:r>
              <a:rPr lang="en-US" sz="2400" spc="-265" dirty="0">
                <a:solidFill>
                  <a:srgbClr val="002060"/>
                </a:solidFill>
                <a:cs typeface="Arial"/>
              </a:rPr>
              <a:t>    </a:t>
            </a:r>
            <a:r>
              <a:rPr lang="en-US" sz="2400" spc="-5" dirty="0">
                <a:cs typeface="Malgun Gothic"/>
              </a:rPr>
              <a:t>p2: </a:t>
            </a:r>
            <a:r>
              <a:rPr lang="en-US" sz="2400" b="1" dirty="0">
                <a:cs typeface="Malgun Gothic"/>
              </a:rPr>
              <a:t>A </a:t>
            </a:r>
            <a:r>
              <a:rPr lang="en-US" sz="2400" b="1" spc="-5" dirty="0">
                <a:cs typeface="Malgun Gothic"/>
              </a:rPr>
              <a:t>producer </a:t>
            </a:r>
            <a:r>
              <a:rPr lang="en-US" sz="2400" spc="-5" dirty="0">
                <a:cs typeface="Malgun Gothic"/>
              </a:rPr>
              <a:t>only sleeps if all buffers </a:t>
            </a:r>
            <a:r>
              <a:rPr lang="en-US" sz="2400" dirty="0">
                <a:cs typeface="Malgun Gothic"/>
              </a:rPr>
              <a:t>are </a:t>
            </a:r>
            <a:r>
              <a:rPr lang="en-US" sz="2400" spc="-5" dirty="0">
                <a:cs typeface="Malgun Gothic"/>
              </a:rPr>
              <a:t>currently</a:t>
            </a:r>
            <a:r>
              <a:rPr lang="en-US" sz="2400" spc="35" dirty="0">
                <a:cs typeface="Malgun Gothic"/>
              </a:rPr>
              <a:t> </a:t>
            </a:r>
            <a:r>
              <a:rPr lang="en-US" sz="2400" spc="-5" dirty="0">
                <a:cs typeface="Malgun Gothic"/>
              </a:rPr>
              <a:t>filled.</a:t>
            </a:r>
            <a:endParaRPr lang="en-US" sz="2400" dirty="0">
              <a:cs typeface="Malgun Gothic"/>
            </a:endParaRPr>
          </a:p>
          <a:p>
            <a:pPr marL="298450" indent="-285750" algn="just">
              <a:lnSpc>
                <a:spcPct val="100000"/>
              </a:lnSpc>
              <a:spcBef>
                <a:spcPts val="1540"/>
              </a:spcBef>
              <a:buFont typeface="Arial" panose="020B0604020202020204" pitchFamily="34" charset="0"/>
              <a:buChar char="•"/>
              <a:tabLst>
                <a:tab pos="297815" algn="l"/>
              </a:tabLst>
            </a:pPr>
            <a:r>
              <a:rPr lang="en-US" sz="2400" spc="-265" dirty="0">
                <a:cs typeface="Arial"/>
              </a:rPr>
              <a:t>   </a:t>
            </a:r>
            <a:r>
              <a:rPr lang="en-US" sz="2400" spc="-5" dirty="0">
                <a:cs typeface="Malgun Gothic"/>
              </a:rPr>
              <a:t>c2: </a:t>
            </a:r>
            <a:r>
              <a:rPr lang="en-US" sz="2400" b="1" dirty="0">
                <a:cs typeface="Malgun Gothic"/>
              </a:rPr>
              <a:t>A consumer </a:t>
            </a:r>
            <a:r>
              <a:rPr lang="en-US" sz="2400" spc="-5" dirty="0">
                <a:cs typeface="Malgun Gothic"/>
              </a:rPr>
              <a:t>only sleeps if all buffers </a:t>
            </a:r>
            <a:r>
              <a:rPr lang="en-US" sz="2400" dirty="0">
                <a:cs typeface="Malgun Gothic"/>
              </a:rPr>
              <a:t>are </a:t>
            </a:r>
            <a:r>
              <a:rPr lang="en-US" sz="2400" spc="-5" dirty="0">
                <a:cs typeface="Malgun Gothic"/>
              </a:rPr>
              <a:t>currently</a:t>
            </a:r>
            <a:r>
              <a:rPr lang="en-US" sz="2400" spc="25" dirty="0">
                <a:cs typeface="Malgun Gothic"/>
              </a:rPr>
              <a:t> </a:t>
            </a:r>
            <a:r>
              <a:rPr lang="en-US" sz="2400" spc="-5" dirty="0">
                <a:cs typeface="Malgun Gothic"/>
              </a:rPr>
              <a:t>empty.</a:t>
            </a:r>
          </a:p>
          <a:p>
            <a:pPr marL="298450" indent="-285750" algn="just">
              <a:lnSpc>
                <a:spcPct val="100000"/>
              </a:lnSpc>
              <a:spcBef>
                <a:spcPts val="1540"/>
              </a:spcBef>
              <a:buFont typeface="Arial" panose="020B0604020202020204" pitchFamily="34" charset="0"/>
              <a:buChar char="•"/>
              <a:tabLst>
                <a:tab pos="297815" algn="l"/>
              </a:tabLst>
            </a:pPr>
            <a:r>
              <a:rPr lang="en-US" sz="2400" b="1" u="sng" spc="-5" dirty="0">
                <a:cs typeface="Malgun Gothic"/>
              </a:rPr>
              <a:t>Note</a:t>
            </a:r>
            <a:r>
              <a:rPr lang="en-US" sz="2400" spc="-5" dirty="0">
                <a:cs typeface="Malgun Gothic"/>
              </a:rPr>
              <a:t>: The Producer Consumer Problem </a:t>
            </a:r>
            <a:r>
              <a:rPr lang="en-US" sz="2400" b="1" spc="-5" dirty="0">
                <a:cs typeface="Malgun Gothic"/>
              </a:rPr>
              <a:t>with Multiple Buffer Slots </a:t>
            </a:r>
            <a:r>
              <a:rPr lang="en-US" sz="2400" spc="-5" dirty="0">
                <a:cs typeface="Malgun Gothic"/>
              </a:rPr>
              <a:t>is practically demonstrated in the next Chapter using semaphores and mutex.</a:t>
            </a:r>
            <a:endParaRPr lang="en-US" sz="2400" dirty="0"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759270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578AB-E411-7071-C6CD-BE1F706B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ABCCC1-BF11-4F37-963E-1BCD5B23FD72}" type="slidenum">
              <a:rPr kumimoji="0" lang="en-IN" sz="2200" b="0" i="0" u="none" strike="noStrike" kern="1200" cap="none" spc="0" normalizeH="0" baseline="0" noProof="0" smtClean="0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B71E42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6D25C-796D-203E-15D7-6A91C661FB2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79510" y="185738"/>
            <a:ext cx="9604375" cy="682625"/>
          </a:xfrm>
        </p:spPr>
        <p:txBody>
          <a:bodyPr/>
          <a:lstStyle/>
          <a:p>
            <a:r>
              <a:rPr lang="en-IN" b="1" dirty="0"/>
              <a:t>		</a:t>
            </a:r>
            <a:r>
              <a:rPr lang="en-IN" b="1" dirty="0">
                <a:solidFill>
                  <a:srgbClr val="FF0000"/>
                </a:solidFill>
              </a:rPr>
              <a:t>Mutex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B4799-89EE-BC3E-D4BC-A0E6399DBC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5801" y="868363"/>
            <a:ext cx="11506200" cy="5184775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A lock variable provides the simplest synchronization mechanism for processes. </a:t>
            </a:r>
          </a:p>
          <a:p>
            <a:pPr lvl="1" algn="just">
              <a:buFont typeface="+mj-lt"/>
              <a:buAutoNum type="arabicPeriod"/>
            </a:pPr>
            <a:r>
              <a:rPr lang="en-US" sz="2600" dirty="0"/>
              <a:t>Its a </a:t>
            </a:r>
            <a:r>
              <a:rPr lang="en-US" sz="2600" b="1" dirty="0"/>
              <a:t>software mechanism</a:t>
            </a:r>
            <a:r>
              <a:rPr lang="en-US" sz="2600" dirty="0"/>
              <a:t> implemented in user mode, i.e. no support required from the Operating System.</a:t>
            </a:r>
          </a:p>
          <a:p>
            <a:pPr lvl="1" algn="just">
              <a:buFont typeface="+mj-lt"/>
              <a:buAutoNum type="arabicPeriod"/>
            </a:pPr>
            <a:r>
              <a:rPr lang="en-US" sz="2600" dirty="0"/>
              <a:t>Its a busy waiting solution (keeps the CPU busy even when its technically waiting).</a:t>
            </a:r>
          </a:p>
          <a:p>
            <a:pPr lvl="1" algn="just">
              <a:buFont typeface="+mj-lt"/>
              <a:buAutoNum type="arabicPeriod"/>
            </a:pPr>
            <a:r>
              <a:rPr lang="en-US" sz="2600" dirty="0"/>
              <a:t>It can be used for more than two processes.</a:t>
            </a:r>
          </a:p>
          <a:p>
            <a:pPr lvl="1" algn="just">
              <a:buFont typeface="+mj-lt"/>
              <a:buAutoNum type="arabicPeriod"/>
            </a:pPr>
            <a:r>
              <a:rPr lang="en-US" sz="2200" dirty="0"/>
              <a:t>When Lock = 0 implies critical section is vacant (initial value ) and Lock = 1 implies critical section occupied.</a:t>
            </a:r>
            <a:endParaRPr lang="en-US" sz="2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99603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85C37-FF80-F560-010B-7941C832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ABCCC1-BF11-4F37-963E-1BCD5B23FD72}" type="slidenum">
              <a:rPr kumimoji="0" lang="en-IN" sz="2200" b="0" i="0" u="none" strike="noStrike" kern="1200" cap="none" spc="0" normalizeH="0" baseline="0" noProof="0" smtClean="0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B71E42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C0D7D-8086-8102-3DB6-50D37E796D4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4830" y="1039359"/>
            <a:ext cx="11275409" cy="53371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Basic operations on a </a:t>
            </a:r>
            <a:r>
              <a:rPr lang="en-US" sz="2400" b="1" dirty="0"/>
              <a:t>lock: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acquire: </a:t>
            </a:r>
            <a:r>
              <a:rPr lang="en-US" sz="2400" dirty="0"/>
              <a:t>mark the lock as owned by the current thread; if some other thread already owns the lock then first wait until the lock is free.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release: </a:t>
            </a:r>
            <a:r>
              <a:rPr lang="en-US" sz="2400" dirty="0"/>
              <a:t>mark the lock as free (it must currently be owned by the calling thread). 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EFF69-54AA-4B69-CF3B-6B7C2B0DC774}"/>
              </a:ext>
            </a:extLst>
          </p:cNvPr>
          <p:cNvSpPr txBox="1"/>
          <p:nvPr/>
        </p:nvSpPr>
        <p:spPr>
          <a:xfrm>
            <a:off x="3779916" y="3429000"/>
            <a:ext cx="610048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Monotype Sorts" pitchFamily="-84" charset="2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 {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Monotype Sorts" pitchFamily="-84" charset="2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acquire lock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Monotype Sorts" pitchFamily="-84" charset="2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critical section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Monotype Sorts" pitchFamily="-84" charset="2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release lock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Monotype Sorts" pitchFamily="-84" charset="2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remainder section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Monotype Sorts" pitchFamily="-84" charset="2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} while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8372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08F635-1916-0769-A175-A4AB0871F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282" y="585821"/>
            <a:ext cx="10544783" cy="505153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4D3DE-6324-3E1E-1085-EAB5B8EA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ABCCC1-BF11-4F37-963E-1BCD5B23FD72}" type="slidenum">
              <a:rPr kumimoji="0" lang="en-IN" sz="2200" b="0" i="0" u="none" strike="noStrike" kern="1200" cap="none" spc="0" normalizeH="0" baseline="0" noProof="0" smtClean="0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B71E42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53403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1A9A-6C08-9EAA-D3BF-BC3CFFFD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08882-EB15-F927-3723-D25E93C1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ABCCC1-BF11-4F37-963E-1BCD5B23FD72}" type="slidenum">
              <a:rPr kumimoji="0" lang="en-IN" sz="2200" b="0" i="0" u="none" strike="noStrike" kern="1200" cap="none" spc="0" normalizeH="0" baseline="0" noProof="0" smtClean="0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B71E42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609D08-9AFF-38CD-2EC0-BF1A25169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5C5D65-2CFD-4C7B-A3E4-1C11718D0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5216"/>
            <a:ext cx="12192000" cy="56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628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57</a:t>
            </a:fld>
            <a:endParaRPr lang="en-IN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792BE84-3448-2348-B352-CD5BC083E5FD}"/>
              </a:ext>
            </a:extLst>
          </p:cNvPr>
          <p:cNvSpPr/>
          <p:nvPr/>
        </p:nvSpPr>
        <p:spPr>
          <a:xfrm>
            <a:off x="1329688" y="906488"/>
            <a:ext cx="9963152" cy="4390878"/>
          </a:xfrm>
          <a:prstGeom prst="roundRect">
            <a:avLst/>
          </a:prstGeom>
          <a:solidFill>
            <a:srgbClr val="CD8D0D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b="1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66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THANK YOU</a:t>
            </a: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36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Team – Operating System 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3054" y="2560321"/>
            <a:ext cx="3235570" cy="10832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584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6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42796" y="388206"/>
            <a:ext cx="9604375" cy="1049337"/>
          </a:xfrm>
        </p:spPr>
        <p:txBody>
          <a:bodyPr>
            <a:normAutofit/>
          </a:bodyPr>
          <a:lstStyle/>
          <a:p>
            <a:r>
              <a:rPr lang="en-US" sz="2800" b="1" spc="-5" dirty="0">
                <a:solidFill>
                  <a:srgbClr val="FF0000"/>
                </a:solidFill>
              </a:rPr>
              <a:t>The semantics of the</a:t>
            </a:r>
            <a:r>
              <a:rPr lang="en-US" sz="2800" b="1" spc="-10" dirty="0">
                <a:solidFill>
                  <a:srgbClr val="FF0000"/>
                </a:solidFill>
              </a:rPr>
              <a:t> </a:t>
            </a:r>
            <a:r>
              <a:rPr lang="en-US" sz="2800" b="1" spc="-5" dirty="0">
                <a:solidFill>
                  <a:srgbClr val="FF0000"/>
                </a:solidFill>
              </a:rPr>
              <a:t>lock()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33739" y="1546225"/>
            <a:ext cx="10399032" cy="42989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354965" algn="l"/>
              </a:tabLst>
            </a:pPr>
            <a:r>
              <a:rPr lang="en-US" sz="2400" b="1" spc="-5" dirty="0">
                <a:latin typeface="+mj-lt"/>
                <a:cs typeface="Courier New"/>
              </a:rPr>
              <a:t>lock()</a:t>
            </a:r>
            <a:endParaRPr lang="en-US" sz="2400" b="1" dirty="0">
              <a:latin typeface="+mj-lt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600"/>
              </a:spcBef>
              <a:tabLst>
                <a:tab pos="755015" algn="l"/>
              </a:tabLst>
            </a:pPr>
            <a:r>
              <a:rPr lang="en-US" sz="2400" b="1" dirty="0">
                <a:latin typeface="+mj-lt"/>
                <a:cs typeface="Malgun Gothic"/>
              </a:rPr>
              <a:t>Try </a:t>
            </a:r>
            <a:r>
              <a:rPr lang="en-US" sz="2400" b="1" spc="-5" dirty="0">
                <a:latin typeface="+mj-lt"/>
                <a:cs typeface="Malgun Gothic"/>
              </a:rPr>
              <a:t>to </a:t>
            </a:r>
            <a:r>
              <a:rPr lang="en-US" sz="2400" spc="-5" dirty="0">
                <a:latin typeface="+mj-lt"/>
                <a:cs typeface="Malgun Gothic"/>
              </a:rPr>
              <a:t>acquire the</a:t>
            </a:r>
            <a:r>
              <a:rPr lang="en-US" sz="2400" spc="-50" dirty="0">
                <a:latin typeface="+mj-lt"/>
                <a:cs typeface="Malgun Gothic"/>
              </a:rPr>
              <a:t> </a:t>
            </a:r>
            <a:r>
              <a:rPr lang="en-US" sz="2400" spc="-5" dirty="0">
                <a:latin typeface="+mj-lt"/>
                <a:cs typeface="Malgun Gothic"/>
              </a:rPr>
              <a:t>lock.</a:t>
            </a:r>
            <a:endParaRPr lang="en-US" sz="2400" dirty="0">
              <a:latin typeface="+mj-lt"/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1440"/>
              </a:spcBef>
              <a:tabLst>
                <a:tab pos="755015" algn="l"/>
              </a:tabLst>
            </a:pPr>
            <a:r>
              <a:rPr lang="en-US" sz="2400" dirty="0">
                <a:latin typeface="+mj-lt"/>
                <a:cs typeface="Malgun Gothic"/>
              </a:rPr>
              <a:t>If </a:t>
            </a:r>
            <a:r>
              <a:rPr lang="en-US" sz="2400" spc="-5" dirty="0">
                <a:latin typeface="+mj-lt"/>
                <a:cs typeface="Malgun Gothic"/>
              </a:rPr>
              <a:t>no other thread holds the lock, the thread </a:t>
            </a:r>
            <a:r>
              <a:rPr lang="en-US" sz="2400" spc="-10" dirty="0">
                <a:latin typeface="+mj-lt"/>
                <a:cs typeface="Malgun Gothic"/>
              </a:rPr>
              <a:t>will </a:t>
            </a:r>
            <a:r>
              <a:rPr lang="en-US" sz="2400" b="1" spc="-5" dirty="0">
                <a:latin typeface="+mj-lt"/>
                <a:cs typeface="Malgun Gothic"/>
              </a:rPr>
              <a:t>acquire </a:t>
            </a:r>
            <a:r>
              <a:rPr lang="en-US" sz="2400" spc="-5" dirty="0">
                <a:latin typeface="+mj-lt"/>
                <a:cs typeface="Malgun Gothic"/>
              </a:rPr>
              <a:t>the</a:t>
            </a:r>
            <a:r>
              <a:rPr lang="en-US" sz="2400" spc="130" dirty="0">
                <a:latin typeface="+mj-lt"/>
                <a:cs typeface="Malgun Gothic"/>
              </a:rPr>
              <a:t> </a:t>
            </a:r>
            <a:r>
              <a:rPr lang="en-US" sz="2400" spc="-5" dirty="0">
                <a:latin typeface="+mj-lt"/>
                <a:cs typeface="Malgun Gothic"/>
              </a:rPr>
              <a:t>lock.</a:t>
            </a:r>
            <a:endParaRPr lang="en-US" sz="2400" dirty="0">
              <a:latin typeface="+mj-lt"/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1490"/>
              </a:spcBef>
              <a:tabLst>
                <a:tab pos="755015" algn="l"/>
              </a:tabLst>
            </a:pPr>
            <a:r>
              <a:rPr lang="en-US" sz="2400" b="1" spc="-5" dirty="0">
                <a:latin typeface="+mj-lt"/>
                <a:cs typeface="Malgun Gothic"/>
              </a:rPr>
              <a:t>Enter </a:t>
            </a:r>
            <a:r>
              <a:rPr lang="en-US" sz="2400" spc="-5" dirty="0">
                <a:latin typeface="+mj-lt"/>
                <a:cs typeface="Malgun Gothic"/>
              </a:rPr>
              <a:t>the </a:t>
            </a:r>
            <a:r>
              <a:rPr lang="en-US" sz="2400" spc="-25" dirty="0">
                <a:latin typeface="+mj-lt"/>
                <a:cs typeface="Malgun Gothic"/>
              </a:rPr>
              <a:t>critical</a:t>
            </a:r>
            <a:r>
              <a:rPr lang="en-US" sz="2400" spc="-50" dirty="0">
                <a:latin typeface="+mj-lt"/>
                <a:cs typeface="Malgun Gothic"/>
              </a:rPr>
              <a:t> </a:t>
            </a:r>
            <a:r>
              <a:rPr lang="en-US" sz="2400" spc="-25" dirty="0">
                <a:latin typeface="+mj-lt"/>
                <a:cs typeface="Malgun Gothic"/>
              </a:rPr>
              <a:t>section.</a:t>
            </a:r>
            <a:endParaRPr lang="en-US" sz="2400" dirty="0">
              <a:latin typeface="+mj-lt"/>
              <a:cs typeface="Malgun Gothic"/>
            </a:endParaRPr>
          </a:p>
          <a:p>
            <a:pPr marL="927100">
              <a:lnSpc>
                <a:spcPct val="100000"/>
              </a:lnSpc>
              <a:spcBef>
                <a:spcPts val="1430"/>
              </a:spcBef>
            </a:pPr>
            <a:r>
              <a:rPr lang="en-US" sz="2400" spc="-5" dirty="0">
                <a:latin typeface="+mj-lt"/>
                <a:cs typeface="Malgun Gothic"/>
              </a:rPr>
              <a:t>This thread </a:t>
            </a:r>
            <a:r>
              <a:rPr lang="en-US" sz="2400" dirty="0">
                <a:latin typeface="+mj-lt"/>
                <a:cs typeface="Malgun Gothic"/>
              </a:rPr>
              <a:t>is said </a:t>
            </a:r>
            <a:r>
              <a:rPr lang="en-US" sz="2400" spc="-5" dirty="0">
                <a:latin typeface="+mj-lt"/>
                <a:cs typeface="Malgun Gothic"/>
              </a:rPr>
              <a:t>to </a:t>
            </a:r>
            <a:r>
              <a:rPr lang="en-US" sz="2400" dirty="0">
                <a:latin typeface="+mj-lt"/>
                <a:cs typeface="Malgun Gothic"/>
              </a:rPr>
              <a:t>be </a:t>
            </a:r>
            <a:r>
              <a:rPr lang="en-US" sz="2400" spc="-5" dirty="0">
                <a:latin typeface="+mj-lt"/>
                <a:cs typeface="Malgun Gothic"/>
              </a:rPr>
              <a:t>the owner </a:t>
            </a:r>
            <a:r>
              <a:rPr lang="en-US" sz="2400" dirty="0">
                <a:latin typeface="+mj-lt"/>
                <a:cs typeface="Malgun Gothic"/>
              </a:rPr>
              <a:t>of </a:t>
            </a:r>
            <a:r>
              <a:rPr lang="en-US" sz="2400" spc="-5" dirty="0">
                <a:latin typeface="+mj-lt"/>
                <a:cs typeface="Malgun Gothic"/>
              </a:rPr>
              <a:t>the</a:t>
            </a:r>
            <a:r>
              <a:rPr lang="en-US" sz="2400" spc="-40" dirty="0">
                <a:latin typeface="+mj-lt"/>
                <a:cs typeface="Malgun Gothic"/>
              </a:rPr>
              <a:t> </a:t>
            </a:r>
            <a:r>
              <a:rPr lang="en-US" sz="2400" dirty="0">
                <a:latin typeface="+mj-lt"/>
                <a:cs typeface="Malgun Gothic"/>
              </a:rPr>
              <a:t>lock.</a:t>
            </a:r>
          </a:p>
          <a:p>
            <a:pPr marL="755650" marR="5080" indent="-285750">
              <a:lnSpc>
                <a:spcPct val="150900"/>
              </a:lnSpc>
              <a:tabLst>
                <a:tab pos="755015" algn="l"/>
              </a:tabLst>
            </a:pPr>
            <a:r>
              <a:rPr lang="en-US" sz="2400" spc="-5" dirty="0">
                <a:latin typeface="+mj-lt"/>
                <a:cs typeface="Malgun Gothic"/>
              </a:rPr>
              <a:t>Other threads </a:t>
            </a:r>
            <a:r>
              <a:rPr lang="en-US" sz="2400" dirty="0">
                <a:latin typeface="+mj-lt"/>
                <a:cs typeface="Malgun Gothic"/>
              </a:rPr>
              <a:t>are </a:t>
            </a:r>
            <a:r>
              <a:rPr lang="en-US" sz="2400" spc="-30" dirty="0">
                <a:latin typeface="+mj-lt"/>
                <a:cs typeface="Malgun Gothic"/>
              </a:rPr>
              <a:t>prevented from </a:t>
            </a:r>
            <a:r>
              <a:rPr lang="en-US" sz="2400" spc="-5" dirty="0">
                <a:latin typeface="+mj-lt"/>
                <a:cs typeface="Malgun Gothic"/>
              </a:rPr>
              <a:t>entering </a:t>
            </a:r>
            <a:r>
              <a:rPr lang="en-US" sz="2400" dirty="0">
                <a:latin typeface="+mj-lt"/>
                <a:cs typeface="Malgun Gothic"/>
              </a:rPr>
              <a:t>the </a:t>
            </a:r>
            <a:r>
              <a:rPr lang="en-US" sz="2400" spc="-5" dirty="0">
                <a:latin typeface="+mj-lt"/>
                <a:cs typeface="Malgun Gothic"/>
              </a:rPr>
              <a:t>critical section</a:t>
            </a:r>
            <a:r>
              <a:rPr lang="en-US" sz="2400" spc="85" dirty="0">
                <a:latin typeface="+mj-lt"/>
                <a:cs typeface="Malgun Gothic"/>
              </a:rPr>
              <a:t> </a:t>
            </a:r>
            <a:r>
              <a:rPr lang="en-US" sz="2400" spc="-10" dirty="0">
                <a:latin typeface="+mj-lt"/>
                <a:cs typeface="Malgun Gothic"/>
              </a:rPr>
              <a:t>while</a:t>
            </a:r>
            <a:r>
              <a:rPr lang="en-US" sz="2400" dirty="0">
                <a:latin typeface="+mj-lt"/>
                <a:cs typeface="Malgun Gothic"/>
              </a:rPr>
              <a:t> the  </a:t>
            </a:r>
            <a:r>
              <a:rPr lang="en-US" sz="2400" spc="-5" dirty="0">
                <a:latin typeface="+mj-lt"/>
                <a:cs typeface="Malgun Gothic"/>
              </a:rPr>
              <a:t>first thread that holds the lock is in</a:t>
            </a:r>
            <a:r>
              <a:rPr lang="en-US" sz="2400" spc="70" dirty="0">
                <a:latin typeface="+mj-lt"/>
                <a:cs typeface="Malgun Gothic"/>
              </a:rPr>
              <a:t> </a:t>
            </a:r>
            <a:r>
              <a:rPr lang="en-US" sz="2400" spc="-5" dirty="0">
                <a:latin typeface="+mj-lt"/>
                <a:cs typeface="Malgun Gothic"/>
              </a:rPr>
              <a:t>there.</a:t>
            </a:r>
            <a:endParaRPr lang="en-US" sz="2400" dirty="0">
              <a:latin typeface="+mj-lt"/>
              <a:cs typeface="Malgun Gothic"/>
            </a:endParaRP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532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7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88368" y="323850"/>
            <a:ext cx="8766175" cy="1049338"/>
          </a:xfrm>
        </p:spPr>
        <p:txBody>
          <a:bodyPr>
            <a:noAutofit/>
          </a:bodyPr>
          <a:lstStyle/>
          <a:p>
            <a:r>
              <a:rPr lang="en-US" sz="2800" b="1" spc="-5" dirty="0">
                <a:solidFill>
                  <a:srgbClr val="FF0000"/>
                </a:solidFill>
              </a:rPr>
              <a:t>Evaluating locks </a:t>
            </a:r>
            <a:r>
              <a:rPr lang="en-US" sz="2800" b="1" dirty="0">
                <a:solidFill>
                  <a:srgbClr val="FF0000"/>
                </a:solidFill>
              </a:rPr>
              <a:t>– </a:t>
            </a:r>
            <a:r>
              <a:rPr lang="en-US" sz="2800" b="1" spc="-5" dirty="0">
                <a:solidFill>
                  <a:srgbClr val="FF0000"/>
                </a:solidFill>
              </a:rPr>
              <a:t>Basic</a:t>
            </a:r>
            <a:r>
              <a:rPr lang="en-US" sz="2800" b="1" spc="20" dirty="0">
                <a:solidFill>
                  <a:srgbClr val="FF0000"/>
                </a:solidFill>
              </a:rPr>
              <a:t> </a:t>
            </a:r>
            <a:r>
              <a:rPr lang="en-US" sz="2800" b="1" spc="-5" dirty="0">
                <a:solidFill>
                  <a:srgbClr val="FF0000"/>
                </a:solidFill>
              </a:rPr>
              <a:t>criteria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93811" y="1373188"/>
            <a:ext cx="10898189" cy="441325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tabLst>
                <a:tab pos="354965" algn="l"/>
              </a:tabLst>
            </a:pPr>
            <a:r>
              <a:rPr lang="en-US" sz="2400" b="1" spc="-5" dirty="0">
                <a:cs typeface="Malgun Gothic"/>
              </a:rPr>
              <a:t>Mutual</a:t>
            </a:r>
            <a:r>
              <a:rPr lang="en-US" sz="2400" b="1" spc="-70" dirty="0">
                <a:cs typeface="Malgun Gothic"/>
              </a:rPr>
              <a:t> </a:t>
            </a:r>
            <a:r>
              <a:rPr lang="en-US" sz="2400" b="1" spc="-5" dirty="0">
                <a:cs typeface="Malgun Gothic"/>
              </a:rPr>
              <a:t>exclusion</a:t>
            </a:r>
            <a:endParaRPr lang="en-US" sz="2400" dirty="0">
              <a:cs typeface="Malgun Gothic"/>
            </a:endParaRPr>
          </a:p>
          <a:p>
            <a:pPr marL="812165" marR="5080" indent="-342900" algn="just">
              <a:lnSpc>
                <a:spcPct val="144100"/>
              </a:lnSpc>
              <a:spcBef>
                <a:spcPts val="570"/>
              </a:spcBef>
              <a:tabLst>
                <a:tab pos="755015" algn="l"/>
              </a:tabLst>
            </a:pPr>
            <a:r>
              <a:rPr lang="en-US" sz="2400" spc="-5" dirty="0">
                <a:cs typeface="Malgun Gothic"/>
              </a:rPr>
              <a:t>Does the lock work, preventing multiple threads </a:t>
            </a:r>
            <a:r>
              <a:rPr lang="en-US" sz="2400" dirty="0">
                <a:cs typeface="Malgun Gothic"/>
              </a:rPr>
              <a:t>from </a:t>
            </a:r>
            <a:r>
              <a:rPr lang="en-US" sz="2400" spc="-5" dirty="0">
                <a:cs typeface="Malgun Gothic"/>
              </a:rPr>
              <a:t>entering</a:t>
            </a:r>
            <a:r>
              <a:rPr lang="en-US" sz="2400" spc="75" dirty="0">
                <a:cs typeface="Malgun Gothic"/>
              </a:rPr>
              <a:t> </a:t>
            </a:r>
            <a:r>
              <a:rPr lang="en-US" sz="2400" spc="-30" dirty="0">
                <a:cs typeface="Malgun Gothic"/>
              </a:rPr>
              <a:t>a</a:t>
            </a:r>
            <a:r>
              <a:rPr lang="en-US" sz="2400" spc="-15" dirty="0">
                <a:cs typeface="Malgun Gothic"/>
              </a:rPr>
              <a:t> </a:t>
            </a:r>
            <a:r>
              <a:rPr lang="en-US" sz="2400" spc="-25" dirty="0">
                <a:cs typeface="Malgun Gothic"/>
              </a:rPr>
              <a:t>critical </a:t>
            </a:r>
            <a:r>
              <a:rPr lang="en-US" sz="2400" spc="-20" dirty="0">
                <a:cs typeface="Malgun Gothic"/>
              </a:rPr>
              <a:t> </a:t>
            </a:r>
            <a:r>
              <a:rPr lang="en-US" sz="2400" spc="-25" dirty="0">
                <a:cs typeface="Malgun Gothic"/>
              </a:rPr>
              <a:t>section?</a:t>
            </a:r>
            <a:endParaRPr lang="en-US" sz="2400" dirty="0">
              <a:cs typeface="Malgun Gothic"/>
            </a:endParaRPr>
          </a:p>
          <a:p>
            <a:pPr algn="just">
              <a:lnSpc>
                <a:spcPct val="100000"/>
              </a:lnSpc>
              <a:spcBef>
                <a:spcPts val="1190"/>
              </a:spcBef>
              <a:tabLst>
                <a:tab pos="354965" algn="l"/>
              </a:tabLst>
            </a:pPr>
            <a:r>
              <a:rPr lang="en-US" sz="2400" b="1" spc="-5" dirty="0">
                <a:cs typeface="Malgun Gothic"/>
              </a:rPr>
              <a:t>Fairness</a:t>
            </a:r>
            <a:endParaRPr lang="en-US" sz="2400" dirty="0">
              <a:cs typeface="Malgun Gothic"/>
            </a:endParaRPr>
          </a:p>
          <a:p>
            <a:pPr marL="812800" marR="25400" indent="-342900" algn="just">
              <a:lnSpc>
                <a:spcPct val="152800"/>
              </a:lnSpc>
              <a:spcBef>
                <a:spcPts val="359"/>
              </a:spcBef>
              <a:tabLst>
                <a:tab pos="755015" algn="l"/>
              </a:tabLst>
            </a:pPr>
            <a:r>
              <a:rPr lang="en-US" sz="2400" spc="-5" dirty="0">
                <a:cs typeface="Malgun Gothic"/>
              </a:rPr>
              <a:t>Does each thread contending </a:t>
            </a:r>
            <a:r>
              <a:rPr lang="en-US" sz="2400" dirty="0">
                <a:cs typeface="Malgun Gothic"/>
              </a:rPr>
              <a:t>for </a:t>
            </a:r>
            <a:r>
              <a:rPr lang="en-US" sz="2400" spc="-5" dirty="0">
                <a:cs typeface="Malgun Gothic"/>
              </a:rPr>
              <a:t>the lock get </a:t>
            </a:r>
            <a:r>
              <a:rPr lang="en-US" sz="2400" dirty="0">
                <a:cs typeface="Malgun Gothic"/>
              </a:rPr>
              <a:t>a fair </a:t>
            </a:r>
            <a:r>
              <a:rPr lang="en-US" sz="2400" spc="-5" dirty="0">
                <a:cs typeface="Malgun Gothic"/>
              </a:rPr>
              <a:t>shot </a:t>
            </a:r>
            <a:r>
              <a:rPr lang="en-US" sz="2400" dirty="0">
                <a:cs typeface="Malgun Gothic"/>
              </a:rPr>
              <a:t>at</a:t>
            </a:r>
            <a:r>
              <a:rPr lang="en-US" sz="2400" spc="85" dirty="0">
                <a:cs typeface="Malgun Gothic"/>
              </a:rPr>
              <a:t> </a:t>
            </a:r>
            <a:r>
              <a:rPr lang="en-US" sz="2400" spc="-5" dirty="0">
                <a:cs typeface="Malgun Gothic"/>
              </a:rPr>
              <a:t>acquiring</a:t>
            </a:r>
            <a:r>
              <a:rPr lang="en-US" sz="2400" spc="5" dirty="0">
                <a:cs typeface="Malgun Gothic"/>
              </a:rPr>
              <a:t> </a:t>
            </a:r>
            <a:r>
              <a:rPr lang="en-US" sz="2400" spc="-5" dirty="0">
                <a:cs typeface="Malgun Gothic"/>
              </a:rPr>
              <a:t>it </a:t>
            </a:r>
            <a:r>
              <a:rPr lang="en-US" sz="2400" dirty="0">
                <a:cs typeface="Malgun Gothic"/>
              </a:rPr>
              <a:t> </a:t>
            </a:r>
            <a:r>
              <a:rPr lang="en-US" sz="2400" spc="-5" dirty="0">
                <a:cs typeface="Malgun Gothic"/>
              </a:rPr>
              <a:t>once it is </a:t>
            </a:r>
            <a:r>
              <a:rPr lang="en-US" sz="2400" dirty="0">
                <a:cs typeface="Malgun Gothic"/>
              </a:rPr>
              <a:t>free?</a:t>
            </a:r>
            <a:r>
              <a:rPr lang="en-US" sz="2400" spc="-50" dirty="0">
                <a:cs typeface="Malgun Gothic"/>
              </a:rPr>
              <a:t> </a:t>
            </a:r>
            <a:r>
              <a:rPr lang="en-US" sz="2400" spc="-5" dirty="0">
                <a:cs typeface="Malgun Gothic"/>
              </a:rPr>
              <a:t>(Starvation)</a:t>
            </a:r>
            <a:endParaRPr lang="en-US" sz="2400" dirty="0">
              <a:cs typeface="Malgun Gothic"/>
            </a:endParaRPr>
          </a:p>
          <a:p>
            <a:pPr algn="just">
              <a:lnSpc>
                <a:spcPct val="100000"/>
              </a:lnSpc>
              <a:spcBef>
                <a:spcPts val="1100"/>
              </a:spcBef>
              <a:tabLst>
                <a:tab pos="354965" algn="l"/>
              </a:tabLst>
            </a:pPr>
            <a:r>
              <a:rPr lang="en-US" sz="2400" b="1" spc="-5" dirty="0">
                <a:cs typeface="Malgun Gothic"/>
              </a:rPr>
              <a:t>Performance</a:t>
            </a:r>
            <a:endParaRPr lang="en-US" sz="2400" dirty="0">
              <a:cs typeface="Malgun Gothic"/>
            </a:endParaRPr>
          </a:p>
          <a:p>
            <a:pPr marL="584200" indent="-342900" algn="just">
              <a:lnSpc>
                <a:spcPct val="100000"/>
              </a:lnSpc>
              <a:spcBef>
                <a:spcPts val="1600"/>
              </a:spcBef>
              <a:tabLst>
                <a:tab pos="755015" algn="l"/>
              </a:tabLst>
            </a:pPr>
            <a:r>
              <a:rPr lang="en-US" sz="2400" spc="-5" dirty="0">
                <a:cs typeface="Malgun Gothic"/>
              </a:rPr>
              <a:t> The time overheads added by using </a:t>
            </a:r>
            <a:r>
              <a:rPr lang="en-US" sz="2400" dirty="0">
                <a:cs typeface="Malgun Gothic"/>
              </a:rPr>
              <a:t>the</a:t>
            </a:r>
            <a:r>
              <a:rPr lang="en-US" sz="2400" spc="20" dirty="0">
                <a:cs typeface="Malgun Gothic"/>
              </a:rPr>
              <a:t> </a:t>
            </a:r>
            <a:r>
              <a:rPr lang="en-US" sz="2400" spc="-5" dirty="0">
                <a:cs typeface="Malgun Gothic"/>
              </a:rPr>
              <a:t>lock</a:t>
            </a:r>
            <a:endParaRPr lang="en-US" sz="2400" dirty="0">
              <a:cs typeface="Malgun Gothic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022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8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785053" y="342900"/>
            <a:ext cx="9604375" cy="1049337"/>
          </a:xfrm>
        </p:spPr>
        <p:txBody>
          <a:bodyPr>
            <a:normAutofit/>
          </a:bodyPr>
          <a:lstStyle/>
          <a:p>
            <a:r>
              <a:rPr lang="en-US" sz="2800" b="1" spc="-5" dirty="0">
                <a:solidFill>
                  <a:srgbClr val="FF0000"/>
                </a:solidFill>
              </a:rPr>
              <a:t>Controlling</a:t>
            </a:r>
            <a:r>
              <a:rPr lang="en-US" sz="2800" b="1" spc="-30" dirty="0">
                <a:solidFill>
                  <a:srgbClr val="FF0000"/>
                </a:solidFill>
              </a:rPr>
              <a:t> </a:t>
            </a:r>
            <a:r>
              <a:rPr lang="en-US" sz="2800" b="1" spc="-5" dirty="0">
                <a:solidFill>
                  <a:srgbClr val="FF0000"/>
                </a:solidFill>
              </a:rPr>
              <a:t>Interrupts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2711" y="1089025"/>
            <a:ext cx="9604375" cy="4300538"/>
          </a:xfrm>
        </p:spPr>
        <p:txBody>
          <a:bodyPr>
            <a:normAutofit/>
          </a:bodyPr>
          <a:lstStyle/>
          <a:p>
            <a:pPr marR="3488054" algn="just">
              <a:lnSpc>
                <a:spcPct val="100000"/>
              </a:lnSpc>
              <a:tabLst>
                <a:tab pos="342265" algn="l"/>
              </a:tabLst>
            </a:pPr>
            <a:r>
              <a:rPr lang="en-US" sz="2800" b="1" spc="-5" dirty="0">
                <a:cs typeface="Malgun Gothic"/>
              </a:rPr>
              <a:t>Disable Interrupts </a:t>
            </a:r>
            <a:r>
              <a:rPr lang="en-US" sz="2800" dirty="0">
                <a:cs typeface="Malgun Gothic"/>
              </a:rPr>
              <a:t>for </a:t>
            </a:r>
            <a:r>
              <a:rPr lang="en-US" sz="2800" spc="-5" dirty="0">
                <a:cs typeface="Malgun Gothic"/>
              </a:rPr>
              <a:t>critical </a:t>
            </a:r>
            <a:r>
              <a:rPr lang="en-US" sz="2800" spc="-15" dirty="0">
                <a:cs typeface="Malgun Gothic"/>
              </a:rPr>
              <a:t>s</a:t>
            </a:r>
            <a:r>
              <a:rPr lang="en-US" sz="2800" spc="-5" dirty="0">
                <a:cs typeface="Malgun Gothic"/>
              </a:rPr>
              <a:t>ections</a:t>
            </a:r>
            <a:endParaRPr lang="en-US" sz="2800" dirty="0">
              <a:cs typeface="Malgun Gothic"/>
            </a:endParaRPr>
          </a:p>
          <a:p>
            <a:pPr marL="584200" indent="-342900">
              <a:lnSpc>
                <a:spcPct val="100000"/>
              </a:lnSpc>
              <a:spcBef>
                <a:spcPts val="1600"/>
              </a:spcBef>
              <a:tabLst>
                <a:tab pos="755015" algn="l"/>
              </a:tabLst>
            </a:pPr>
            <a:r>
              <a:rPr lang="en-US" sz="2800" spc="-5" dirty="0">
                <a:cs typeface="Malgun Gothic"/>
              </a:rPr>
              <a:t>One of the earliest solutions used </a:t>
            </a:r>
            <a:r>
              <a:rPr lang="en-US" sz="2800" dirty="0">
                <a:cs typeface="Malgun Gothic"/>
              </a:rPr>
              <a:t>to </a:t>
            </a:r>
            <a:r>
              <a:rPr lang="en-US" sz="2800" spc="-5" dirty="0">
                <a:cs typeface="Malgun Gothic"/>
              </a:rPr>
              <a:t>provide mutual</a:t>
            </a:r>
            <a:r>
              <a:rPr lang="en-US" sz="2800" spc="35" dirty="0">
                <a:cs typeface="Malgun Gothic"/>
              </a:rPr>
              <a:t> </a:t>
            </a:r>
            <a:r>
              <a:rPr lang="en-US" sz="2800" spc="-10" dirty="0">
                <a:cs typeface="Malgun Gothic"/>
              </a:rPr>
              <a:t>exclusion</a:t>
            </a:r>
            <a:endParaRPr lang="en-US" sz="2800" dirty="0">
              <a:cs typeface="Malgun Gothic"/>
            </a:endParaRPr>
          </a:p>
          <a:p>
            <a:pPr marL="584200" indent="-342900">
              <a:lnSpc>
                <a:spcPct val="100000"/>
              </a:lnSpc>
              <a:spcBef>
                <a:spcPts val="1440"/>
              </a:spcBef>
              <a:tabLst>
                <a:tab pos="755015" algn="l"/>
              </a:tabLst>
            </a:pPr>
            <a:r>
              <a:rPr lang="en-US" sz="2800" spc="-5" dirty="0">
                <a:cs typeface="Malgun Gothic"/>
              </a:rPr>
              <a:t>Invented </a:t>
            </a:r>
            <a:r>
              <a:rPr lang="en-US" sz="2800" dirty="0">
                <a:cs typeface="Malgun Gothic"/>
              </a:rPr>
              <a:t>for </a:t>
            </a:r>
            <a:r>
              <a:rPr lang="en-US" sz="2800" spc="-10" dirty="0">
                <a:cs typeface="Malgun Gothic"/>
              </a:rPr>
              <a:t>single-processor</a:t>
            </a:r>
            <a:r>
              <a:rPr lang="en-US" sz="2800" spc="30" dirty="0">
                <a:cs typeface="Malgun Gothic"/>
              </a:rPr>
              <a:t> </a:t>
            </a:r>
            <a:r>
              <a:rPr lang="en-US" sz="2800" spc="-5" dirty="0">
                <a:cs typeface="Malgun Gothic"/>
              </a:rPr>
              <a:t>systems.</a:t>
            </a:r>
          </a:p>
          <a:p>
            <a:endParaRPr lang="en-IN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6299" y="3954325"/>
            <a:ext cx="10180787" cy="2336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19999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9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243739" y="381856"/>
            <a:ext cx="9604375" cy="104933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Locks 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93811" y="1697492"/>
            <a:ext cx="9604375" cy="3995737"/>
          </a:xfrm>
        </p:spPr>
        <p:txBody>
          <a:bodyPr>
            <a:normAutofit/>
          </a:bodyPr>
          <a:lstStyle/>
          <a:p>
            <a:r>
              <a:rPr lang="en-US" sz="2800" dirty="0"/>
              <a:t>Test and Set</a:t>
            </a:r>
          </a:p>
          <a:p>
            <a:r>
              <a:rPr lang="en-US" sz="2800" dirty="0"/>
              <a:t>Compare and Swap</a:t>
            </a:r>
          </a:p>
          <a:p>
            <a:r>
              <a:rPr lang="en-US" sz="2800" dirty="0"/>
              <a:t>Load-Linked and Store-Conditional</a:t>
            </a:r>
          </a:p>
          <a:p>
            <a:r>
              <a:rPr lang="en-US" sz="2800" dirty="0"/>
              <a:t>Fetch-And-Add</a:t>
            </a:r>
          </a:p>
          <a:p>
            <a:r>
              <a:rPr lang="en-US" sz="2800" dirty="0"/>
              <a:t>Ticket Lock</a:t>
            </a:r>
          </a:p>
          <a:p>
            <a:r>
              <a:rPr lang="en-US" sz="2800" dirty="0" err="1"/>
              <a:t>Futex</a:t>
            </a:r>
            <a:r>
              <a:rPr lang="en-US" sz="2800" dirty="0"/>
              <a:t> Lock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2817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2377</Words>
  <Application>Microsoft Office PowerPoint</Application>
  <PresentationFormat>Widescreen</PresentationFormat>
  <Paragraphs>398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Malgun Gothic</vt:lpstr>
      <vt:lpstr>MS PGothic</vt:lpstr>
      <vt:lpstr>Arial</vt:lpstr>
      <vt:lpstr>Calibri</vt:lpstr>
      <vt:lpstr>Cambria Math</vt:lpstr>
      <vt:lpstr>Courier New</vt:lpstr>
      <vt:lpstr>Gill Sans MT</vt:lpstr>
      <vt:lpstr>Monotype Sorts</vt:lpstr>
      <vt:lpstr>Poppins</vt:lpstr>
      <vt:lpstr>Times New Roman</vt:lpstr>
      <vt:lpstr>Gallery</vt:lpstr>
      <vt:lpstr>COURSE NAME: Operating Systems  COURSE CODE: 23CS2104R/A </vt:lpstr>
      <vt:lpstr>PowerPoint Presentation</vt:lpstr>
      <vt:lpstr>Synchronization Hardware</vt:lpstr>
      <vt:lpstr>Locks: The Basic Idea</vt:lpstr>
      <vt:lpstr>Contd..</vt:lpstr>
      <vt:lpstr>The semantics of the lock()</vt:lpstr>
      <vt:lpstr>Evaluating locks – Basic criteria</vt:lpstr>
      <vt:lpstr>Controlling Interrupts</vt:lpstr>
      <vt:lpstr>Locks </vt:lpstr>
      <vt:lpstr>Test And Set (Atomic Exchange)</vt:lpstr>
      <vt:lpstr>A Simple Spin Lock using test-and-set</vt:lpstr>
      <vt:lpstr>Compare-And-Swap</vt:lpstr>
      <vt:lpstr>Compare-And-Swap</vt:lpstr>
      <vt:lpstr>Load-Linked and Store-Conditional</vt:lpstr>
      <vt:lpstr>Fetch-And-Add</vt:lpstr>
      <vt:lpstr>Ticket Lock</vt:lpstr>
      <vt:lpstr>Using Queues: Sleeping Instead of Spinning</vt:lpstr>
      <vt:lpstr>Wakeup/waiting race</vt:lpstr>
      <vt:lpstr>Futex</vt:lpstr>
      <vt:lpstr>Two-Phase Locks</vt:lpstr>
      <vt:lpstr>Lock-based Concurrent Data Structures </vt:lpstr>
      <vt:lpstr>Example: Concurrent Counters without Locks</vt:lpstr>
      <vt:lpstr>Example: Concurrent Counters with Locks</vt:lpstr>
      <vt:lpstr>Sloppy counter</vt:lpstr>
      <vt:lpstr>The basic idea of sloppy counting</vt:lpstr>
      <vt:lpstr>Sloppy counter example</vt:lpstr>
      <vt:lpstr>Importance of the threshold value S</vt:lpstr>
      <vt:lpstr>Concurrent Linked List:</vt:lpstr>
      <vt:lpstr>Concurrent Linked Lists (Cont.)</vt:lpstr>
      <vt:lpstr>Concurrent Linked List: Refactored Insert</vt:lpstr>
      <vt:lpstr>Scaling Linked List</vt:lpstr>
      <vt:lpstr>Michael and Scott Concurrent Queues</vt:lpstr>
      <vt:lpstr>Concurrent Queues (Cont.)</vt:lpstr>
      <vt:lpstr>Concurrent Queues (Cont.)</vt:lpstr>
      <vt:lpstr>Concurrent Queues (Cont.)</vt:lpstr>
      <vt:lpstr>Concurrent Hash Table</vt:lpstr>
      <vt:lpstr>Concurrent Hash Table</vt:lpstr>
      <vt:lpstr>Condition Variables</vt:lpstr>
      <vt:lpstr>How to wait for a condition</vt:lpstr>
      <vt:lpstr>Definition and Routines</vt:lpstr>
      <vt:lpstr>Definition and Routines</vt:lpstr>
      <vt:lpstr>Parent waiting for the Child</vt:lpstr>
      <vt:lpstr>Parent waiting for Child: Use a condition variable</vt:lpstr>
      <vt:lpstr>Parent waiting for Child: Use a condition variable</vt:lpstr>
      <vt:lpstr>Parent waiting for Child: Use a condition variable</vt:lpstr>
      <vt:lpstr>The Producer / Consumer (Bound Buffer) Problem</vt:lpstr>
      <vt:lpstr>Bounded buffer</vt:lpstr>
      <vt:lpstr>The single Buffer Producer/Consumer Solution</vt:lpstr>
      <vt:lpstr>The single Buffer Producer/Consumer Solution</vt:lpstr>
      <vt:lpstr>The Final Producer/Consumer Solution(Multiple Buffers)  </vt:lpstr>
      <vt:lpstr>The Final Producer/Consumer Solution (Cont.)</vt:lpstr>
      <vt:lpstr>The Final Producer/Consumer Solution (Cont.)</vt:lpstr>
      <vt:lpstr>  Mutex Lock</vt:lpstr>
      <vt:lpstr>PowerPoint Presentation</vt:lpstr>
      <vt:lpstr>PowerPoint Presentation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narne sravanthi</dc:creator>
  <cp:lastModifiedBy>narne sravanthi</cp:lastModifiedBy>
  <cp:revision>2</cp:revision>
  <dcterms:created xsi:type="dcterms:W3CDTF">2024-09-09T07:53:30Z</dcterms:created>
  <dcterms:modified xsi:type="dcterms:W3CDTF">2024-09-11T10:51:12Z</dcterms:modified>
</cp:coreProperties>
</file>