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8"/>
  </p:notesMasterIdLst>
  <p:handoutMasterIdLst>
    <p:handoutMasterId r:id="rId49"/>
  </p:handoutMasterIdLst>
  <p:sldIdLst>
    <p:sldId id="382" r:id="rId2"/>
    <p:sldId id="257" r:id="rId3"/>
    <p:sldId id="348" r:id="rId4"/>
    <p:sldId id="350" r:id="rId5"/>
    <p:sldId id="383" r:id="rId6"/>
    <p:sldId id="385" r:id="rId7"/>
    <p:sldId id="386" r:id="rId8"/>
    <p:sldId id="387" r:id="rId9"/>
    <p:sldId id="388" r:id="rId10"/>
    <p:sldId id="352" r:id="rId11"/>
    <p:sldId id="353" r:id="rId12"/>
    <p:sldId id="357" r:id="rId13"/>
    <p:sldId id="422" r:id="rId14"/>
    <p:sldId id="423" r:id="rId15"/>
    <p:sldId id="424" r:id="rId16"/>
    <p:sldId id="425" r:id="rId17"/>
    <p:sldId id="511" r:id="rId18"/>
    <p:sldId id="512" r:id="rId19"/>
    <p:sldId id="513" r:id="rId20"/>
    <p:sldId id="514" r:id="rId21"/>
    <p:sldId id="427" r:id="rId22"/>
    <p:sldId id="426" r:id="rId23"/>
    <p:sldId id="515" r:id="rId24"/>
    <p:sldId id="516" r:id="rId25"/>
    <p:sldId id="517" r:id="rId26"/>
    <p:sldId id="439" r:id="rId27"/>
    <p:sldId id="441" r:id="rId28"/>
    <p:sldId id="518" r:id="rId29"/>
    <p:sldId id="418" r:id="rId30"/>
    <p:sldId id="367" r:id="rId31"/>
    <p:sldId id="368" r:id="rId32"/>
    <p:sldId id="369" r:id="rId33"/>
    <p:sldId id="370" r:id="rId34"/>
    <p:sldId id="371" r:id="rId35"/>
    <p:sldId id="372" r:id="rId36"/>
    <p:sldId id="373" r:id="rId37"/>
    <p:sldId id="374" r:id="rId38"/>
    <p:sldId id="519" r:id="rId39"/>
    <p:sldId id="375" r:id="rId40"/>
    <p:sldId id="376" r:id="rId41"/>
    <p:sldId id="377" r:id="rId42"/>
    <p:sldId id="378" r:id="rId43"/>
    <p:sldId id="286" r:id="rId44"/>
    <p:sldId id="261" r:id="rId45"/>
    <p:sldId id="259" r:id="rId46"/>
    <p:sldId id="258"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7FF0B0-E7CB-4690-B29B-B7CF64E3E625}" v="19" dt="2024-09-11T05:19:50.9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ne sravanthi" userId="8ff4cd17b61d8485" providerId="LiveId" clId="{E5B55D4E-968F-4CD6-8F86-4587BA2B1D2D}"/>
    <pc:docChg chg="undo custSel modSld">
      <pc:chgData name="narne sravanthi" userId="8ff4cd17b61d8485" providerId="LiveId" clId="{E5B55D4E-968F-4CD6-8F86-4587BA2B1D2D}" dt="2024-09-11T11:05:05.206" v="93" actId="2711"/>
      <pc:docMkLst>
        <pc:docMk/>
      </pc:docMkLst>
      <pc:sldChg chg="modSp mod">
        <pc:chgData name="narne sravanthi" userId="8ff4cd17b61d8485" providerId="LiveId" clId="{E5B55D4E-968F-4CD6-8F86-4587BA2B1D2D}" dt="2024-09-11T10:52:54.965" v="10" actId="20577"/>
        <pc:sldMkLst>
          <pc:docMk/>
          <pc:sldMk cId="2404435451" sldId="348"/>
        </pc:sldMkLst>
        <pc:spChg chg="mod">
          <ac:chgData name="narne sravanthi" userId="8ff4cd17b61d8485" providerId="LiveId" clId="{E5B55D4E-968F-4CD6-8F86-4587BA2B1D2D}" dt="2024-09-11T10:52:54.965" v="10" actId="20577"/>
          <ac:spMkLst>
            <pc:docMk/>
            <pc:sldMk cId="2404435451" sldId="348"/>
            <ac:spMk id="3" creationId="{00000000-0000-0000-0000-000000000000}"/>
          </ac:spMkLst>
        </pc:spChg>
      </pc:sldChg>
      <pc:sldChg chg="modSp mod">
        <pc:chgData name="narne sravanthi" userId="8ff4cd17b61d8485" providerId="LiveId" clId="{E5B55D4E-968F-4CD6-8F86-4587BA2B1D2D}" dt="2024-09-11T10:54:05.371" v="17" actId="2711"/>
        <pc:sldMkLst>
          <pc:docMk/>
          <pc:sldMk cId="3903879201" sldId="350"/>
        </pc:sldMkLst>
        <pc:spChg chg="mod">
          <ac:chgData name="narne sravanthi" userId="8ff4cd17b61d8485" providerId="LiveId" clId="{E5B55D4E-968F-4CD6-8F86-4587BA2B1D2D}" dt="2024-09-11T10:53:15.784" v="14" actId="27636"/>
          <ac:spMkLst>
            <pc:docMk/>
            <pc:sldMk cId="3903879201" sldId="350"/>
            <ac:spMk id="2" creationId="{00000000-0000-0000-0000-000000000000}"/>
          </ac:spMkLst>
        </pc:spChg>
        <pc:spChg chg="mod">
          <ac:chgData name="narne sravanthi" userId="8ff4cd17b61d8485" providerId="LiveId" clId="{E5B55D4E-968F-4CD6-8F86-4587BA2B1D2D}" dt="2024-09-11T10:54:05.371" v="17" actId="2711"/>
          <ac:spMkLst>
            <pc:docMk/>
            <pc:sldMk cId="3903879201" sldId="350"/>
            <ac:spMk id="3" creationId="{00000000-0000-0000-0000-000000000000}"/>
          </ac:spMkLst>
        </pc:spChg>
        <pc:spChg chg="mod">
          <ac:chgData name="narne sravanthi" userId="8ff4cd17b61d8485" providerId="LiveId" clId="{E5B55D4E-968F-4CD6-8F86-4587BA2B1D2D}" dt="2024-09-11T10:52:52.942" v="7" actId="2711"/>
          <ac:spMkLst>
            <pc:docMk/>
            <pc:sldMk cId="3903879201" sldId="350"/>
            <ac:spMk id="4" creationId="{00000000-0000-0000-0000-000000000000}"/>
          </ac:spMkLst>
        </pc:spChg>
        <pc:spChg chg="mod">
          <ac:chgData name="narne sravanthi" userId="8ff4cd17b61d8485" providerId="LiveId" clId="{E5B55D4E-968F-4CD6-8F86-4587BA2B1D2D}" dt="2024-09-11T10:53:27.359" v="15" actId="2711"/>
          <ac:spMkLst>
            <pc:docMk/>
            <pc:sldMk cId="3903879201" sldId="350"/>
            <ac:spMk id="6" creationId="{DF5D06EC-660D-8E4F-5578-6DD1691DA9BE}"/>
          </ac:spMkLst>
        </pc:spChg>
        <pc:spChg chg="mod">
          <ac:chgData name="narne sravanthi" userId="8ff4cd17b61d8485" providerId="LiveId" clId="{E5B55D4E-968F-4CD6-8F86-4587BA2B1D2D}" dt="2024-09-11T10:53:56.892" v="16" actId="2711"/>
          <ac:spMkLst>
            <pc:docMk/>
            <pc:sldMk cId="3903879201" sldId="350"/>
            <ac:spMk id="7" creationId="{E9119D8E-28A2-D5B9-8CEC-AC1D5A743BCA}"/>
          </ac:spMkLst>
        </pc:spChg>
      </pc:sldChg>
      <pc:sldChg chg="modSp mod">
        <pc:chgData name="narne sravanthi" userId="8ff4cd17b61d8485" providerId="LiveId" clId="{E5B55D4E-968F-4CD6-8F86-4587BA2B1D2D}" dt="2024-09-11T10:58:39.505" v="67" actId="2711"/>
        <pc:sldMkLst>
          <pc:docMk/>
          <pc:sldMk cId="1434287887" sldId="352"/>
        </pc:sldMkLst>
        <pc:spChg chg="mod">
          <ac:chgData name="narne sravanthi" userId="8ff4cd17b61d8485" providerId="LiveId" clId="{E5B55D4E-968F-4CD6-8F86-4587BA2B1D2D}" dt="2024-09-11T10:58:39.505" v="67" actId="2711"/>
          <ac:spMkLst>
            <pc:docMk/>
            <pc:sldMk cId="1434287887" sldId="352"/>
            <ac:spMk id="2" creationId="{00000000-0000-0000-0000-000000000000}"/>
          </ac:spMkLst>
        </pc:spChg>
      </pc:sldChg>
      <pc:sldChg chg="modSp mod">
        <pc:chgData name="narne sravanthi" userId="8ff4cd17b61d8485" providerId="LiveId" clId="{E5B55D4E-968F-4CD6-8F86-4587BA2B1D2D}" dt="2024-09-11T10:59:07.312" v="71" actId="14100"/>
        <pc:sldMkLst>
          <pc:docMk/>
          <pc:sldMk cId="454217580" sldId="353"/>
        </pc:sldMkLst>
        <pc:spChg chg="mod">
          <ac:chgData name="narne sravanthi" userId="8ff4cd17b61d8485" providerId="LiveId" clId="{E5B55D4E-968F-4CD6-8F86-4587BA2B1D2D}" dt="2024-09-11T10:59:04.169" v="70" actId="1076"/>
          <ac:spMkLst>
            <pc:docMk/>
            <pc:sldMk cId="454217580" sldId="353"/>
            <ac:spMk id="2" creationId="{00000000-0000-0000-0000-000000000000}"/>
          </ac:spMkLst>
        </pc:spChg>
        <pc:picChg chg="mod">
          <ac:chgData name="narne sravanthi" userId="8ff4cd17b61d8485" providerId="LiveId" clId="{E5B55D4E-968F-4CD6-8F86-4587BA2B1D2D}" dt="2024-09-11T10:59:07.312" v="71" actId="14100"/>
          <ac:picMkLst>
            <pc:docMk/>
            <pc:sldMk cId="454217580" sldId="353"/>
            <ac:picMk id="6" creationId="{00000000-0000-0000-0000-000000000000}"/>
          </ac:picMkLst>
        </pc:picChg>
      </pc:sldChg>
      <pc:sldChg chg="modSp mod">
        <pc:chgData name="narne sravanthi" userId="8ff4cd17b61d8485" providerId="LiveId" clId="{E5B55D4E-968F-4CD6-8F86-4587BA2B1D2D}" dt="2024-09-11T10:59:38.610" v="77" actId="20577"/>
        <pc:sldMkLst>
          <pc:docMk/>
          <pc:sldMk cId="0" sldId="357"/>
        </pc:sldMkLst>
        <pc:spChg chg="mod">
          <ac:chgData name="narne sravanthi" userId="8ff4cd17b61d8485" providerId="LiveId" clId="{E5B55D4E-968F-4CD6-8F86-4587BA2B1D2D}" dt="2024-09-11T10:59:19.995" v="72" actId="2711"/>
          <ac:spMkLst>
            <pc:docMk/>
            <pc:sldMk cId="0" sldId="357"/>
            <ac:spMk id="61442" creationId="{FBB1B617-AF25-765E-92C6-F70E500B90EE}"/>
          </ac:spMkLst>
        </pc:spChg>
        <pc:spChg chg="mod">
          <ac:chgData name="narne sravanthi" userId="8ff4cd17b61d8485" providerId="LiveId" clId="{E5B55D4E-968F-4CD6-8F86-4587BA2B1D2D}" dt="2024-09-11T10:59:38.610" v="77" actId="20577"/>
          <ac:spMkLst>
            <pc:docMk/>
            <pc:sldMk cId="0" sldId="357"/>
            <ac:spMk id="61443" creationId="{C1757974-9D6B-B28E-33B4-E7AE9D40E7A0}"/>
          </ac:spMkLst>
        </pc:spChg>
      </pc:sldChg>
      <pc:sldChg chg="modSp mod">
        <pc:chgData name="narne sravanthi" userId="8ff4cd17b61d8485" providerId="LiveId" clId="{E5B55D4E-968F-4CD6-8F86-4587BA2B1D2D}" dt="2024-09-11T10:54:53.258" v="27" actId="2711"/>
        <pc:sldMkLst>
          <pc:docMk/>
          <pc:sldMk cId="980288154" sldId="383"/>
        </pc:sldMkLst>
        <pc:spChg chg="mod">
          <ac:chgData name="narne sravanthi" userId="8ff4cd17b61d8485" providerId="LiveId" clId="{E5B55D4E-968F-4CD6-8F86-4587BA2B1D2D}" dt="2024-09-11T10:54:53.258" v="27" actId="2711"/>
          <ac:spMkLst>
            <pc:docMk/>
            <pc:sldMk cId="980288154" sldId="383"/>
            <ac:spMk id="4" creationId="{289CF3A4-9568-7861-A4F7-15EE833FDDFC}"/>
          </ac:spMkLst>
        </pc:spChg>
        <pc:spChg chg="mod">
          <ac:chgData name="narne sravanthi" userId="8ff4cd17b61d8485" providerId="LiveId" clId="{E5B55D4E-968F-4CD6-8F86-4587BA2B1D2D}" dt="2024-09-11T10:54:44.409" v="26" actId="14100"/>
          <ac:spMkLst>
            <pc:docMk/>
            <pc:sldMk cId="980288154" sldId="383"/>
            <ac:spMk id="5" creationId="{408A7C0D-2DD9-C6B1-27DE-B39465377487}"/>
          </ac:spMkLst>
        </pc:spChg>
      </pc:sldChg>
      <pc:sldChg chg="modSp mod">
        <pc:chgData name="narne sravanthi" userId="8ff4cd17b61d8485" providerId="LiveId" clId="{E5B55D4E-968F-4CD6-8F86-4587BA2B1D2D}" dt="2024-09-11T10:55:49.487" v="38" actId="27636"/>
        <pc:sldMkLst>
          <pc:docMk/>
          <pc:sldMk cId="0" sldId="385"/>
        </pc:sldMkLst>
        <pc:spChg chg="mod">
          <ac:chgData name="narne sravanthi" userId="8ff4cd17b61d8485" providerId="LiveId" clId="{E5B55D4E-968F-4CD6-8F86-4587BA2B1D2D}" dt="2024-09-11T10:55:32.529" v="33" actId="1076"/>
          <ac:spMkLst>
            <pc:docMk/>
            <pc:sldMk cId="0" sldId="385"/>
            <ac:spMk id="53250" creationId="{2D8CAA78-5436-F7C8-D70B-FB4FB58AA201}"/>
          </ac:spMkLst>
        </pc:spChg>
        <pc:spChg chg="mod">
          <ac:chgData name="narne sravanthi" userId="8ff4cd17b61d8485" providerId="LiveId" clId="{E5B55D4E-968F-4CD6-8F86-4587BA2B1D2D}" dt="2024-09-11T10:55:49.487" v="38" actId="27636"/>
          <ac:spMkLst>
            <pc:docMk/>
            <pc:sldMk cId="0" sldId="385"/>
            <ac:spMk id="53251" creationId="{18BDB513-CC60-189B-42E7-E685B7B57559}"/>
          </ac:spMkLst>
        </pc:spChg>
      </pc:sldChg>
      <pc:sldChg chg="modSp mod">
        <pc:chgData name="narne sravanthi" userId="8ff4cd17b61d8485" providerId="LiveId" clId="{E5B55D4E-968F-4CD6-8F86-4587BA2B1D2D}" dt="2024-09-11T10:57:08.711" v="44" actId="20577"/>
        <pc:sldMkLst>
          <pc:docMk/>
          <pc:sldMk cId="0" sldId="386"/>
        </pc:sldMkLst>
        <pc:spChg chg="mod">
          <ac:chgData name="narne sravanthi" userId="8ff4cd17b61d8485" providerId="LiveId" clId="{E5B55D4E-968F-4CD6-8F86-4587BA2B1D2D}" dt="2024-09-11T10:56:04.828" v="39" actId="2711"/>
          <ac:spMkLst>
            <pc:docMk/>
            <pc:sldMk cId="0" sldId="386"/>
            <ac:spMk id="55298" creationId="{E2861DCE-2126-41E5-1582-A1C08F6C3C67}"/>
          </ac:spMkLst>
        </pc:spChg>
        <pc:spChg chg="mod">
          <ac:chgData name="narne sravanthi" userId="8ff4cd17b61d8485" providerId="LiveId" clId="{E5B55D4E-968F-4CD6-8F86-4587BA2B1D2D}" dt="2024-09-11T10:57:08.711" v="44" actId="20577"/>
          <ac:spMkLst>
            <pc:docMk/>
            <pc:sldMk cId="0" sldId="386"/>
            <ac:spMk id="55299" creationId="{EE57021E-3FC8-5A69-F02B-7B64681755A9}"/>
          </ac:spMkLst>
        </pc:spChg>
      </pc:sldChg>
      <pc:sldChg chg="modSp mod">
        <pc:chgData name="narne sravanthi" userId="8ff4cd17b61d8485" providerId="LiveId" clId="{E5B55D4E-968F-4CD6-8F86-4587BA2B1D2D}" dt="2024-09-11T10:57:48.385" v="60" actId="14100"/>
        <pc:sldMkLst>
          <pc:docMk/>
          <pc:sldMk cId="0" sldId="387"/>
        </pc:sldMkLst>
        <pc:spChg chg="mod">
          <ac:chgData name="narne sravanthi" userId="8ff4cd17b61d8485" providerId="LiveId" clId="{E5B55D4E-968F-4CD6-8F86-4587BA2B1D2D}" dt="2024-09-11T10:57:20.116" v="45" actId="2711"/>
          <ac:spMkLst>
            <pc:docMk/>
            <pc:sldMk cId="0" sldId="387"/>
            <ac:spMk id="57346" creationId="{713A77B3-FBF1-1EFA-8C39-BF150E0B2E79}"/>
          </ac:spMkLst>
        </pc:spChg>
        <pc:spChg chg="mod">
          <ac:chgData name="narne sravanthi" userId="8ff4cd17b61d8485" providerId="LiveId" clId="{E5B55D4E-968F-4CD6-8F86-4587BA2B1D2D}" dt="2024-09-11T10:57:48.385" v="60" actId="14100"/>
          <ac:spMkLst>
            <pc:docMk/>
            <pc:sldMk cId="0" sldId="387"/>
            <ac:spMk id="57347" creationId="{5E2F68ED-EA2D-7CF8-246E-895FEA9B8343}"/>
          </ac:spMkLst>
        </pc:spChg>
      </pc:sldChg>
      <pc:sldChg chg="modSp mod">
        <pc:chgData name="narne sravanthi" userId="8ff4cd17b61d8485" providerId="LiveId" clId="{E5B55D4E-968F-4CD6-8F86-4587BA2B1D2D}" dt="2024-09-11T10:58:23.417" v="64" actId="2711"/>
        <pc:sldMkLst>
          <pc:docMk/>
          <pc:sldMk cId="0" sldId="388"/>
        </pc:sldMkLst>
        <pc:spChg chg="mod">
          <ac:chgData name="narne sravanthi" userId="8ff4cd17b61d8485" providerId="LiveId" clId="{E5B55D4E-968F-4CD6-8F86-4587BA2B1D2D}" dt="2024-09-11T10:58:23.417" v="64" actId="2711"/>
          <ac:spMkLst>
            <pc:docMk/>
            <pc:sldMk cId="0" sldId="388"/>
            <ac:spMk id="3" creationId="{CA623682-D1FF-03FA-B9DE-BBF4614F54BA}"/>
          </ac:spMkLst>
        </pc:spChg>
        <pc:spChg chg="mod">
          <ac:chgData name="narne sravanthi" userId="8ff4cd17b61d8485" providerId="LiveId" clId="{E5B55D4E-968F-4CD6-8F86-4587BA2B1D2D}" dt="2024-09-11T10:58:00.180" v="62" actId="27636"/>
          <ac:spMkLst>
            <pc:docMk/>
            <pc:sldMk cId="0" sldId="388"/>
            <ac:spMk id="59394" creationId="{9CD66AFE-CA9D-EC75-77F4-E1AACF5EA983}"/>
          </ac:spMkLst>
        </pc:spChg>
        <pc:spChg chg="mod">
          <ac:chgData name="narne sravanthi" userId="8ff4cd17b61d8485" providerId="LiveId" clId="{E5B55D4E-968F-4CD6-8F86-4587BA2B1D2D}" dt="2024-09-11T10:58:11.469" v="63" actId="2711"/>
          <ac:spMkLst>
            <pc:docMk/>
            <pc:sldMk cId="0" sldId="388"/>
            <ac:spMk id="59395" creationId="{632833BB-DB4A-AE9D-E6DF-3B7805ACF805}"/>
          </ac:spMkLst>
        </pc:spChg>
      </pc:sldChg>
      <pc:sldChg chg="modSp mod">
        <pc:chgData name="narne sravanthi" userId="8ff4cd17b61d8485" providerId="LiveId" clId="{E5B55D4E-968F-4CD6-8F86-4587BA2B1D2D}" dt="2024-09-11T11:00:17.429" v="79" actId="2711"/>
        <pc:sldMkLst>
          <pc:docMk/>
          <pc:sldMk cId="2692328989" sldId="422"/>
        </pc:sldMkLst>
        <pc:spChg chg="mod">
          <ac:chgData name="narne sravanthi" userId="8ff4cd17b61d8485" providerId="LiveId" clId="{E5B55D4E-968F-4CD6-8F86-4587BA2B1D2D}" dt="2024-09-11T11:00:01.841" v="78" actId="2711"/>
          <ac:spMkLst>
            <pc:docMk/>
            <pc:sldMk cId="2692328989" sldId="422"/>
            <ac:spMk id="63490" creationId="{6E651B70-2E20-4594-0B64-1D2F2CBE68E5}"/>
          </ac:spMkLst>
        </pc:spChg>
        <pc:spChg chg="mod">
          <ac:chgData name="narne sravanthi" userId="8ff4cd17b61d8485" providerId="LiveId" clId="{E5B55D4E-968F-4CD6-8F86-4587BA2B1D2D}" dt="2024-09-11T11:00:17.429" v="79" actId="2711"/>
          <ac:spMkLst>
            <pc:docMk/>
            <pc:sldMk cId="2692328989" sldId="422"/>
            <ac:spMk id="63491" creationId="{42FAC6FF-5095-8464-0AE3-EBA93C3169E3}"/>
          </ac:spMkLst>
        </pc:spChg>
      </pc:sldChg>
      <pc:sldChg chg="modSp mod">
        <pc:chgData name="narne sravanthi" userId="8ff4cd17b61d8485" providerId="LiveId" clId="{E5B55D4E-968F-4CD6-8F86-4587BA2B1D2D}" dt="2024-09-11T11:01:25.838" v="81" actId="2711"/>
        <pc:sldMkLst>
          <pc:docMk/>
          <pc:sldMk cId="507927296" sldId="423"/>
        </pc:sldMkLst>
        <pc:spChg chg="mod">
          <ac:chgData name="narne sravanthi" userId="8ff4cd17b61d8485" providerId="LiveId" clId="{E5B55D4E-968F-4CD6-8F86-4587BA2B1D2D}" dt="2024-09-11T11:01:08.880" v="80" actId="2711"/>
          <ac:spMkLst>
            <pc:docMk/>
            <pc:sldMk cId="507927296" sldId="423"/>
            <ac:spMk id="65538" creationId="{3CD77228-2301-4BC7-AE7D-E41F4B568BEF}"/>
          </ac:spMkLst>
        </pc:spChg>
        <pc:spChg chg="mod">
          <ac:chgData name="narne sravanthi" userId="8ff4cd17b61d8485" providerId="LiveId" clId="{E5B55D4E-968F-4CD6-8F86-4587BA2B1D2D}" dt="2024-09-11T11:01:25.838" v="81" actId="2711"/>
          <ac:spMkLst>
            <pc:docMk/>
            <pc:sldMk cId="507927296" sldId="423"/>
            <ac:spMk id="65539" creationId="{7D7ADF6D-D3BE-FD12-FE15-FB73CBD53BB2}"/>
          </ac:spMkLst>
        </pc:spChg>
      </pc:sldChg>
      <pc:sldChg chg="modSp mod">
        <pc:chgData name="narne sravanthi" userId="8ff4cd17b61d8485" providerId="LiveId" clId="{E5B55D4E-968F-4CD6-8F86-4587BA2B1D2D}" dt="2024-09-11T11:02:31.235" v="86" actId="2711"/>
        <pc:sldMkLst>
          <pc:docMk/>
          <pc:sldMk cId="982695651" sldId="424"/>
        </pc:sldMkLst>
        <pc:spChg chg="mod">
          <ac:chgData name="narne sravanthi" userId="8ff4cd17b61d8485" providerId="LiveId" clId="{E5B55D4E-968F-4CD6-8F86-4587BA2B1D2D}" dt="2024-09-11T11:02:31.235" v="86" actId="2711"/>
          <ac:spMkLst>
            <pc:docMk/>
            <pc:sldMk cId="982695651" sldId="424"/>
            <ac:spMk id="3" creationId="{1A86AAE0-2697-5503-D2AC-6BB319EAC3FB}"/>
          </ac:spMkLst>
        </pc:spChg>
        <pc:spChg chg="mod">
          <ac:chgData name="narne sravanthi" userId="8ff4cd17b61d8485" providerId="LiveId" clId="{E5B55D4E-968F-4CD6-8F86-4587BA2B1D2D}" dt="2024-09-11T11:02:17.261" v="84" actId="2711"/>
          <ac:spMkLst>
            <pc:docMk/>
            <pc:sldMk cId="982695651" sldId="424"/>
            <ac:spMk id="67586" creationId="{CCC2D9DC-CE5F-7B9D-B4D2-34062048C99C}"/>
          </ac:spMkLst>
        </pc:spChg>
        <pc:spChg chg="mod">
          <ac:chgData name="narne sravanthi" userId="8ff4cd17b61d8485" providerId="LiveId" clId="{E5B55D4E-968F-4CD6-8F86-4587BA2B1D2D}" dt="2024-09-11T11:02:24.280" v="85" actId="2711"/>
          <ac:spMkLst>
            <pc:docMk/>
            <pc:sldMk cId="982695651" sldId="424"/>
            <ac:spMk id="67587" creationId="{AF19202B-C596-7AF7-9700-6BF4AC32A72C}"/>
          </ac:spMkLst>
        </pc:spChg>
      </pc:sldChg>
      <pc:sldChg chg="modSp mod">
        <pc:chgData name="narne sravanthi" userId="8ff4cd17b61d8485" providerId="LiveId" clId="{E5B55D4E-968F-4CD6-8F86-4587BA2B1D2D}" dt="2024-09-11T11:02:55.201" v="88" actId="2711"/>
        <pc:sldMkLst>
          <pc:docMk/>
          <pc:sldMk cId="544103962" sldId="425"/>
        </pc:sldMkLst>
        <pc:spChg chg="mod">
          <ac:chgData name="narne sravanthi" userId="8ff4cd17b61d8485" providerId="LiveId" clId="{E5B55D4E-968F-4CD6-8F86-4587BA2B1D2D}" dt="2024-09-11T11:02:44.649" v="87" actId="2711"/>
          <ac:spMkLst>
            <pc:docMk/>
            <pc:sldMk cId="544103962" sldId="425"/>
            <ac:spMk id="71682" creationId="{2ECC6F77-DF8B-6F92-AEFE-ED4A7F85D2EF}"/>
          </ac:spMkLst>
        </pc:spChg>
        <pc:spChg chg="mod">
          <ac:chgData name="narne sravanthi" userId="8ff4cd17b61d8485" providerId="LiveId" clId="{E5B55D4E-968F-4CD6-8F86-4587BA2B1D2D}" dt="2024-09-11T11:02:55.201" v="88" actId="2711"/>
          <ac:spMkLst>
            <pc:docMk/>
            <pc:sldMk cId="544103962" sldId="425"/>
            <ac:spMk id="71683" creationId="{DF5E0227-0F6D-7989-BFF1-F277FA916D18}"/>
          </ac:spMkLst>
        </pc:spChg>
      </pc:sldChg>
      <pc:sldChg chg="modSp mod">
        <pc:chgData name="narne sravanthi" userId="8ff4cd17b61d8485" providerId="LiveId" clId="{E5B55D4E-968F-4CD6-8F86-4587BA2B1D2D}" dt="2024-09-11T11:05:05.206" v="93" actId="2711"/>
        <pc:sldMkLst>
          <pc:docMk/>
          <pc:sldMk cId="4052640318" sldId="426"/>
        </pc:sldMkLst>
        <pc:spChg chg="mod">
          <ac:chgData name="narne sravanthi" userId="8ff4cd17b61d8485" providerId="LiveId" clId="{E5B55D4E-968F-4CD6-8F86-4587BA2B1D2D}" dt="2024-09-11T11:04:58.132" v="92" actId="2711"/>
          <ac:spMkLst>
            <pc:docMk/>
            <pc:sldMk cId="4052640318" sldId="426"/>
            <ac:spMk id="14" creationId="{7825C1CB-96DD-87FA-3556-F1C49578DDBC}"/>
          </ac:spMkLst>
        </pc:spChg>
        <pc:spChg chg="mod">
          <ac:chgData name="narne sravanthi" userId="8ff4cd17b61d8485" providerId="LiveId" clId="{E5B55D4E-968F-4CD6-8F86-4587BA2B1D2D}" dt="2024-09-11T11:04:39.430" v="91" actId="2711"/>
          <ac:spMkLst>
            <pc:docMk/>
            <pc:sldMk cId="4052640318" sldId="426"/>
            <ac:spMk id="73730" creationId="{50AEFC54-6BD2-0BB4-2CEE-6547082E0193}"/>
          </ac:spMkLst>
        </pc:spChg>
        <pc:spChg chg="mod">
          <ac:chgData name="narne sravanthi" userId="8ff4cd17b61d8485" providerId="LiveId" clId="{E5B55D4E-968F-4CD6-8F86-4587BA2B1D2D}" dt="2024-09-11T11:05:05.206" v="93" actId="2711"/>
          <ac:spMkLst>
            <pc:docMk/>
            <pc:sldMk cId="4052640318" sldId="426"/>
            <ac:spMk id="73731" creationId="{C5DABF2C-475E-6A34-3D2C-A7B89C1FECBB}"/>
          </ac:spMkLst>
        </pc:spChg>
      </pc:sldChg>
      <pc:sldChg chg="modSp mod">
        <pc:chgData name="narne sravanthi" userId="8ff4cd17b61d8485" providerId="LiveId" clId="{E5B55D4E-968F-4CD6-8F86-4587BA2B1D2D}" dt="2024-09-11T11:03:15.819" v="90" actId="2711"/>
        <pc:sldMkLst>
          <pc:docMk/>
          <pc:sldMk cId="2314175925" sldId="511"/>
        </pc:sldMkLst>
        <pc:spChg chg="mod">
          <ac:chgData name="narne sravanthi" userId="8ff4cd17b61d8485" providerId="LiveId" clId="{E5B55D4E-968F-4CD6-8F86-4587BA2B1D2D}" dt="2024-09-11T11:03:15.819" v="90" actId="2711"/>
          <ac:spMkLst>
            <pc:docMk/>
            <pc:sldMk cId="2314175925" sldId="511"/>
            <ac:spMk id="4" creationId="{10180760-D6E4-34A0-CBBE-5F6A7A33346B}"/>
          </ac:spMkLst>
        </pc:spChg>
        <pc:spChg chg="mod">
          <ac:chgData name="narne sravanthi" userId="8ff4cd17b61d8485" providerId="LiveId" clId="{E5B55D4E-968F-4CD6-8F86-4587BA2B1D2D}" dt="2024-09-11T11:03:07.870" v="89" actId="2711"/>
          <ac:spMkLst>
            <pc:docMk/>
            <pc:sldMk cId="2314175925" sldId="511"/>
            <ac:spMk id="5" creationId="{5C42C541-8883-D9A3-05E6-45F9C7E4B7A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t>11-09-2024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t>11-09-2024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t>‹#›</a:t>
            </a:fld>
            <a:endParaRPr lang="en-IN"/>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52ACB07B-8BC7-7DCA-0C1C-9250A76CA6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8782FBC-62A6-40B6-A00C-22DC921C79C9}" type="slidenum">
              <a:rPr lang="en-US" altLang="en-US">
                <a:latin typeface="Times New Roman" panose="02020603050405020304" pitchFamily="18" charset="0"/>
              </a:rPr>
              <a:pPr/>
              <a:t>6</a:t>
            </a:fld>
            <a:endParaRPr lang="en-US" altLang="en-US">
              <a:latin typeface="Times New Roman" panose="02020603050405020304" pitchFamily="18" charset="0"/>
            </a:endParaRPr>
          </a:p>
        </p:txBody>
      </p:sp>
      <p:sp>
        <p:nvSpPr>
          <p:cNvPr id="54275" name="Rectangle 2">
            <a:extLst>
              <a:ext uri="{FF2B5EF4-FFF2-40B4-BE49-F238E27FC236}">
                <a16:creationId xmlns:a16="http://schemas.microsoft.com/office/drawing/2014/main" id="{368AD807-575D-67D2-41E9-4498497F037B}"/>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DF1270B4-54C3-086A-AA3A-77E88B5D0F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4B85614E-7FC8-6D3A-5F82-67FF7D9D85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44C4875F-A73D-4ABC-9F85-2518952A05F4}"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S PGothic"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22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74755" name="Rectangle 2">
            <a:extLst>
              <a:ext uri="{FF2B5EF4-FFF2-40B4-BE49-F238E27FC236}">
                <a16:creationId xmlns:a16="http://schemas.microsoft.com/office/drawing/2014/main" id="{BB5A8448-85E7-D925-47BA-2CB0EE1B48E8}"/>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8CFF8054-8782-D545-CE96-F310D4E4E4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370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4331F40E-E075-15A3-F1D1-12B951BA4D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08A6821F-7634-4078-A267-5239894F71EB}"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S PGothic"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29</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86019" name="Rectangle 2">
            <a:extLst>
              <a:ext uri="{FF2B5EF4-FFF2-40B4-BE49-F238E27FC236}">
                <a16:creationId xmlns:a16="http://schemas.microsoft.com/office/drawing/2014/main" id="{5C4E8282-AF3C-7077-30A6-E4BE8CFEF0BC}"/>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51552436-7DA0-8C74-726E-447BDC9005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24402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794CB97C-4C11-6F6F-73D1-30A5307A5A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2FF846-C230-4DDD-BEE2-D710C724D63B}" type="slidenum">
              <a:rPr lang="en-US" altLang="en-US">
                <a:latin typeface="Times New Roman" panose="02020603050405020304" pitchFamily="18" charset="0"/>
              </a:rPr>
              <a:pPr/>
              <a:t>7</a:t>
            </a:fld>
            <a:endParaRPr lang="en-US" altLang="en-US">
              <a:latin typeface="Times New Roman" panose="02020603050405020304" pitchFamily="18" charset="0"/>
            </a:endParaRPr>
          </a:p>
        </p:txBody>
      </p:sp>
      <p:sp>
        <p:nvSpPr>
          <p:cNvPr id="56323" name="Rectangle 2">
            <a:extLst>
              <a:ext uri="{FF2B5EF4-FFF2-40B4-BE49-F238E27FC236}">
                <a16:creationId xmlns:a16="http://schemas.microsoft.com/office/drawing/2014/main" id="{D8DC61D9-25E3-5FDC-CF9B-5603AE07B7FA}"/>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68FE93E9-285A-FD8D-05BF-B153D8E4D0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F1D68048-1C16-4C52-5B59-382F4A805B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BD920E6-5422-4A7D-BA50-A9D41A94DB5D}" type="slidenum">
              <a:rPr lang="en-US" altLang="en-US">
                <a:latin typeface="Times New Roman" panose="02020603050405020304" pitchFamily="18" charset="0"/>
              </a:rPr>
              <a:pPr/>
              <a:t>8</a:t>
            </a:fld>
            <a:endParaRPr lang="en-US" altLang="en-US">
              <a:latin typeface="Times New Roman" panose="02020603050405020304" pitchFamily="18" charset="0"/>
            </a:endParaRPr>
          </a:p>
        </p:txBody>
      </p:sp>
      <p:sp>
        <p:nvSpPr>
          <p:cNvPr id="58371" name="Rectangle 2">
            <a:extLst>
              <a:ext uri="{FF2B5EF4-FFF2-40B4-BE49-F238E27FC236}">
                <a16:creationId xmlns:a16="http://schemas.microsoft.com/office/drawing/2014/main" id="{79B5B4A9-B84F-C9B6-360F-95684766B4FD}"/>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A80B3DC6-DB37-1897-8922-46C4E2C018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D36F5660-812F-E77C-7400-46CA21E92D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1DDE119-078B-4BB6-B2D2-DA69CB24164D}" type="slidenum">
              <a:rPr lang="en-US" altLang="en-US">
                <a:latin typeface="Times New Roman" panose="02020603050405020304" pitchFamily="18" charset="0"/>
              </a:rPr>
              <a:pPr/>
              <a:t>9</a:t>
            </a:fld>
            <a:endParaRPr lang="en-US" altLang="en-US">
              <a:latin typeface="Times New Roman" panose="02020603050405020304" pitchFamily="18" charset="0"/>
            </a:endParaRPr>
          </a:p>
        </p:txBody>
      </p:sp>
      <p:sp>
        <p:nvSpPr>
          <p:cNvPr id="60419" name="Rectangle 2">
            <a:extLst>
              <a:ext uri="{FF2B5EF4-FFF2-40B4-BE49-F238E27FC236}">
                <a16:creationId xmlns:a16="http://schemas.microsoft.com/office/drawing/2014/main" id="{3F7FBC53-7648-240B-CEEE-D11F7160BD59}"/>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06EB0744-FC3F-A9BE-12CC-D480593E75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B07668DB-E641-67F7-40E8-68B88AF845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750A9A9-29FC-4FC1-9CCC-B36CE756E1D9}" type="slidenum">
              <a:rPr lang="en-US" altLang="en-US">
                <a:latin typeface="Times New Roman" panose="02020603050405020304" pitchFamily="18" charset="0"/>
              </a:rPr>
              <a:pPr/>
              <a:t>12</a:t>
            </a:fld>
            <a:endParaRPr lang="en-US" altLang="en-US">
              <a:latin typeface="Times New Roman" panose="02020603050405020304" pitchFamily="18" charset="0"/>
            </a:endParaRPr>
          </a:p>
        </p:txBody>
      </p:sp>
      <p:sp>
        <p:nvSpPr>
          <p:cNvPr id="62467" name="Rectangle 2">
            <a:extLst>
              <a:ext uri="{FF2B5EF4-FFF2-40B4-BE49-F238E27FC236}">
                <a16:creationId xmlns:a16="http://schemas.microsoft.com/office/drawing/2014/main" id="{5EA1AFE2-E915-7872-43CF-F1B4462EB19E}"/>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5F361919-504A-364C-6205-C4B313ADE9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9D6993B3-DFFB-34C8-54EE-96FD8E6120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4883EE4F-5B15-452C-AB7B-2B8D5D1A4018}"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S PGothic"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13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64515" name="Rectangle 2">
            <a:extLst>
              <a:ext uri="{FF2B5EF4-FFF2-40B4-BE49-F238E27FC236}">
                <a16:creationId xmlns:a16="http://schemas.microsoft.com/office/drawing/2014/main" id="{782A71F1-73AD-68CF-1CDF-4ACE72BBA8B4}"/>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0632947C-DC3C-A78C-C989-79EB2ED101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46491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BF2488CE-A50D-2217-182E-B743F305B3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A0389F02-2269-4656-88EB-1B7943D02BD4}"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S PGothic"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14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66563" name="Rectangle 2">
            <a:extLst>
              <a:ext uri="{FF2B5EF4-FFF2-40B4-BE49-F238E27FC236}">
                <a16:creationId xmlns:a16="http://schemas.microsoft.com/office/drawing/2014/main" id="{7BD2F1D8-D687-8292-7D74-818D77F9146A}"/>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A6E195CF-6611-05D6-F335-F873395CEE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9724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DF317DFE-9241-6636-0860-0ABC4FDB24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AB43653D-D4A1-4858-B342-6B27781D503C}"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S PGothic"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68611" name="Rectangle 2">
            <a:extLst>
              <a:ext uri="{FF2B5EF4-FFF2-40B4-BE49-F238E27FC236}">
                <a16:creationId xmlns:a16="http://schemas.microsoft.com/office/drawing/2014/main" id="{3DFEF08F-2848-A249-6B1C-6C2901BEFE78}"/>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3991932E-A024-14C6-35BE-EB7076B771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41065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CF72F1F2-1138-5B81-1E07-1D387922C2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4AB0D762-4BAA-4D9B-BCB7-41501642FB0B}"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S PGothic"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72707" name="Rectangle 2">
            <a:extLst>
              <a:ext uri="{FF2B5EF4-FFF2-40B4-BE49-F238E27FC236}">
                <a16:creationId xmlns:a16="http://schemas.microsoft.com/office/drawing/2014/main" id="{C329031B-0C67-E384-A421-737850DE5A3D}"/>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FEBFC195-006D-B151-A722-6294A72682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80320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p:cNvPicPr>
            <a:picLocks noChangeAspect="1"/>
          </p:cNvPicPr>
          <p:nvPr userDrawn="1"/>
        </p:nvPicPr>
        <p:blipFill rotWithShape="1">
          <a:blip r:embed="rId14" cstate="print">
            <a:extLst>
              <a:ext uri="{28A0092B-C50C-407E-A947-70E740481C1C}">
                <a14:useLocalDpi xmlns:a14="http://schemas.microsoft.com/office/drawing/2010/main" val="0"/>
              </a:ext>
            </a:extLst>
          </a:blip>
          <a:srcRect l="4360" t="18054" b="50110"/>
          <a:stretch>
            <a:fillRect/>
          </a:stretch>
        </p:blipFill>
        <p:spPr>
          <a:xfrm>
            <a:off x="1451579" y="6373097"/>
            <a:ext cx="2912198" cy="351077"/>
          </a:xfrm>
          <a:prstGeom prst="rect">
            <a:avLst/>
          </a:prstGeom>
        </p:spPr>
      </p:pic>
      <p:pic>
        <p:nvPicPr>
          <p:cNvPr id="14" name="Picture 13" descr="Text&#10;&#10;Description automatically generated with medium confidence"/>
          <p:cNvPicPr>
            <a:picLocks noChangeAspect="1"/>
          </p:cNvPicPr>
          <p:nvPr userDrawn="1"/>
        </p:nvPicPr>
        <p:blipFill rotWithShape="1">
          <a:blip r:embed="rId15" cstate="print">
            <a:extLst>
              <a:ext uri="{28A0092B-C50C-407E-A947-70E740481C1C}">
                <a14:useLocalDpi xmlns:a14="http://schemas.microsoft.com/office/drawing/2010/main" val="0"/>
              </a:ext>
            </a:extLst>
          </a:blip>
          <a:srcRect t="53957" r="20929" b="13232"/>
          <a:stretch>
            <a:fillRect/>
          </a:stretch>
        </p:blipFill>
        <p:spPr>
          <a:xfrm>
            <a:off x="8825503" y="6373097"/>
            <a:ext cx="2229351" cy="33502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69B8D-BF65-4ADD-F76F-77EA72FFCB8F}"/>
              </a:ext>
            </a:extLst>
          </p:cNvPr>
          <p:cNvSpPr>
            <a:spLocks noGrp="1"/>
          </p:cNvSpPr>
          <p:nvPr>
            <p:ph type="ctrTitle" idx="4294967295"/>
          </p:nvPr>
        </p:nvSpPr>
        <p:spPr>
          <a:xfrm>
            <a:off x="5811521" y="1970088"/>
            <a:ext cx="7010400" cy="1560512"/>
          </a:xfrm>
        </p:spPr>
        <p:txBody>
          <a:bodyPr>
            <a:normAutofit/>
          </a:bodyPr>
          <a:lstStyle/>
          <a:p>
            <a:pPr marR="0" lvl="0" indent="0">
              <a:spcBef>
                <a:spcPts val="0"/>
              </a:spcBef>
              <a:spcAft>
                <a:spcPts val="0"/>
              </a:spcAft>
            </a:pPr>
            <a:r>
              <a:rPr lang="en-US" sz="2400" b="1" dirty="0">
                <a:ln/>
                <a:solidFill>
                  <a:srgbClr val="C00000"/>
                </a:solidFill>
                <a:cs typeface="Poppins" panose="00000500000000000000" pitchFamily="2" charset="0"/>
                <a:sym typeface="BioRhyme ExtraBold"/>
              </a:rPr>
              <a:t>COURSE NAME: </a:t>
            </a:r>
            <a:r>
              <a:rPr lang="en-US" sz="2400" b="1" dirty="0">
                <a:ln/>
                <a:cs typeface="Poppins" panose="00000500000000000000" pitchFamily="2" charset="0"/>
                <a:sym typeface="BioRhyme ExtraBold"/>
              </a:rPr>
              <a:t>Operating Systems </a:t>
            </a:r>
            <a:br>
              <a:rPr lang="en-US" sz="2400" b="1" dirty="0">
                <a:ln/>
                <a:cs typeface="Poppins" panose="00000500000000000000" pitchFamily="2" charset="0"/>
                <a:sym typeface="BioRhyme ExtraBold"/>
              </a:rPr>
            </a:br>
            <a:r>
              <a:rPr lang="en-US" sz="2400" b="1" dirty="0">
                <a:ln/>
                <a:solidFill>
                  <a:srgbClr val="C00000"/>
                </a:solidFill>
                <a:cs typeface="Poppins" panose="00000500000000000000" pitchFamily="2" charset="0"/>
                <a:sym typeface="BioRhyme ExtraBold"/>
              </a:rPr>
              <a:t>COURSE CODE: </a:t>
            </a:r>
            <a:r>
              <a:rPr lang="en-IN" altLang="en-US" sz="2400" b="1" dirty="0"/>
              <a:t>23CS2104RA</a:t>
            </a:r>
            <a:br>
              <a:rPr lang="en-US" sz="2400" b="1" dirty="0">
                <a:ln/>
                <a:solidFill>
                  <a:srgbClr val="C00000"/>
                </a:solidFill>
                <a:cs typeface="Poppins" panose="00000500000000000000" pitchFamily="2" charset="0"/>
                <a:sym typeface="BioRhyme ExtraBold"/>
              </a:rPr>
            </a:br>
            <a:endParaRPr lang="en-IN" sz="2400" dirty="0"/>
          </a:p>
        </p:txBody>
      </p:sp>
      <p:sp>
        <p:nvSpPr>
          <p:cNvPr id="3" name="Subtitle 2">
            <a:extLst>
              <a:ext uri="{FF2B5EF4-FFF2-40B4-BE49-F238E27FC236}">
                <a16:creationId xmlns:a16="http://schemas.microsoft.com/office/drawing/2014/main" id="{5F640656-3048-2A08-BF39-81705306F79A}"/>
              </a:ext>
            </a:extLst>
          </p:cNvPr>
          <p:cNvSpPr>
            <a:spLocks noGrp="1"/>
          </p:cNvSpPr>
          <p:nvPr>
            <p:ph type="subTitle" idx="4294967295"/>
          </p:nvPr>
        </p:nvSpPr>
        <p:spPr>
          <a:xfrm>
            <a:off x="4521200" y="3816668"/>
            <a:ext cx="7833360" cy="2389187"/>
          </a:xfrm>
        </p:spPr>
        <p:txBody>
          <a:bodyPr>
            <a:normAutofit/>
          </a:bodyPr>
          <a:lstStyle/>
          <a:p>
            <a:pPr marL="0" indent="0" algn="ctr">
              <a:buNone/>
            </a:pPr>
            <a:r>
              <a:rPr lang="en-IN" sz="3200" b="1" dirty="0">
                <a:solidFill>
                  <a:srgbClr val="FF0000"/>
                </a:solidFill>
              </a:rPr>
              <a:t>SEMAPHORES, CLASSICAL CONCURRENCY PROBLEMS, MONITORS.</a:t>
            </a:r>
          </a:p>
        </p:txBody>
      </p:sp>
      <p:pic>
        <p:nvPicPr>
          <p:cNvPr id="4" name="Google Shape;464;p16"/>
          <p:cNvPicPr preferRelativeResize="0"/>
          <p:nvPr/>
        </p:nvPicPr>
        <p:blipFill>
          <a:blip r:embed="rId2">
            <a:extLst>
              <a:ext uri="{28A0092B-C50C-407E-A947-70E740481C1C}">
                <a14:useLocalDpi xmlns:a14="http://schemas.microsoft.com/office/drawing/2010/main" val="0"/>
              </a:ext>
            </a:extLst>
          </a:blip>
          <a:stretch>
            <a:fillRect/>
          </a:stretch>
        </p:blipFill>
        <p:spPr>
          <a:xfrm>
            <a:off x="0" y="0"/>
            <a:ext cx="6027459" cy="6740965"/>
          </a:xfrm>
          <a:prstGeom prst="rect">
            <a:avLst/>
          </a:prstGeom>
          <a:noFill/>
          <a:ln>
            <a:noFill/>
          </a:ln>
        </p:spPr>
      </p:pic>
      <p:sp>
        <p:nvSpPr>
          <p:cNvPr id="5" name="Google Shape;502;p17">
            <a:extLst>
              <a:ext uri="{FF2B5EF4-FFF2-40B4-BE49-F238E27FC236}">
                <a16:creationId xmlns:a16="http://schemas.microsoft.com/office/drawing/2014/main" id="{7153E61F-4441-DBE3-3DFF-6E9EF6C48D23}"/>
              </a:ext>
            </a:extLst>
          </p:cNvPr>
          <p:cNvSpPr/>
          <p:nvPr/>
        </p:nvSpPr>
        <p:spPr>
          <a:xfrm>
            <a:off x="8702244" y="513180"/>
            <a:ext cx="2235116" cy="453054"/>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dirty="0">
                <a:solidFill>
                  <a:schemeClr val="lt1"/>
                </a:solidFill>
                <a:ea typeface="Calibri"/>
                <a:cs typeface="Poppins" panose="00000500000000000000" pitchFamily="2" charset="0"/>
                <a:sym typeface="Calibri"/>
              </a:rPr>
              <a:t>Session - 4</a:t>
            </a:r>
            <a:endParaRPr sz="2800" dirty="0">
              <a:solidFill>
                <a:schemeClr val="lt1"/>
              </a:solidFill>
              <a:ea typeface="Calibri"/>
              <a:cs typeface="Poppins" panose="00000500000000000000" pitchFamily="2" charset="0"/>
              <a:sym typeface="Calibri"/>
            </a:endParaRPr>
          </a:p>
        </p:txBody>
      </p:sp>
      <p:sp>
        <p:nvSpPr>
          <p:cNvPr id="6" name="Google Shape;502;p17">
            <a:extLst>
              <a:ext uri="{FF2B5EF4-FFF2-40B4-BE49-F238E27FC236}">
                <a16:creationId xmlns:a16="http://schemas.microsoft.com/office/drawing/2014/main" id="{7153E61F-4441-DBE3-3DFF-6E9EF6C48D23}"/>
              </a:ext>
            </a:extLst>
          </p:cNvPr>
          <p:cNvSpPr/>
          <p:nvPr/>
        </p:nvSpPr>
        <p:spPr>
          <a:xfrm>
            <a:off x="6027459" y="513180"/>
            <a:ext cx="2235116" cy="453054"/>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800" b="1" dirty="0">
                <a:solidFill>
                  <a:schemeClr val="lt1"/>
                </a:solidFill>
                <a:ea typeface="Calibri"/>
                <a:cs typeface="Poppins" panose="00000500000000000000" pitchFamily="2" charset="0"/>
                <a:sym typeface="Calibri"/>
              </a:rPr>
              <a:t>CO3</a:t>
            </a:r>
            <a:endParaRPr sz="2800" b="1" dirty="0">
              <a:solidFill>
                <a:schemeClr val="lt1"/>
              </a:solidFill>
              <a:ea typeface="Calibri"/>
              <a:cs typeface="Poppins" panose="00000500000000000000" pitchFamily="2" charset="0"/>
              <a:sym typeface="Calibri"/>
            </a:endParaRPr>
          </a:p>
        </p:txBody>
      </p:sp>
    </p:spTree>
    <p:extLst>
      <p:ext uri="{BB962C8B-B14F-4D97-AF65-F5344CB8AC3E}">
        <p14:creationId xmlns:p14="http://schemas.microsoft.com/office/powerpoint/2010/main" val="2503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t>10</a:t>
            </a:fld>
            <a:endParaRPr lang="en-IN"/>
          </a:p>
        </p:txBody>
      </p:sp>
      <p:sp>
        <p:nvSpPr>
          <p:cNvPr id="2" name="Title 1"/>
          <p:cNvSpPr>
            <a:spLocks noGrp="1"/>
          </p:cNvSpPr>
          <p:nvPr>
            <p:ph type="title" idx="4294967295"/>
          </p:nvPr>
        </p:nvSpPr>
        <p:spPr>
          <a:xfrm>
            <a:off x="1454662" y="555272"/>
            <a:ext cx="11999167" cy="1049337"/>
          </a:xfrm>
        </p:spPr>
        <p:txBody>
          <a:bodyPr>
            <a:noAutofit/>
          </a:bodyPr>
          <a:lstStyle/>
          <a:p>
            <a:r>
              <a:rPr lang="en-US" sz="2800" b="1" spc="-5" dirty="0">
                <a:solidFill>
                  <a:srgbClr val="FF0000"/>
                </a:solidFill>
                <a:cs typeface="Times New Roman" panose="02020603050405020304" pitchFamily="18" charset="0"/>
              </a:rPr>
              <a:t>Thread Trace: Single  Thread Using  </a:t>
            </a:r>
            <a:r>
              <a:rPr lang="en-US" sz="2800" b="1" dirty="0">
                <a:solidFill>
                  <a:srgbClr val="FF0000"/>
                </a:solidFill>
                <a:cs typeface="Times New Roman" panose="02020603050405020304" pitchFamily="18" charset="0"/>
              </a:rPr>
              <a:t>A</a:t>
            </a:r>
            <a:r>
              <a:rPr lang="en-US" sz="2800" b="1" spc="75" dirty="0">
                <a:solidFill>
                  <a:srgbClr val="FF0000"/>
                </a:solidFill>
                <a:cs typeface="Times New Roman" panose="02020603050405020304" pitchFamily="18" charset="0"/>
              </a:rPr>
              <a:t> </a:t>
            </a:r>
            <a:r>
              <a:rPr lang="en-US" sz="2800" b="1" spc="-5" dirty="0">
                <a:solidFill>
                  <a:srgbClr val="FF0000"/>
                </a:solidFill>
                <a:cs typeface="Times New Roman" panose="02020603050405020304" pitchFamily="18" charset="0"/>
              </a:rPr>
              <a:t>Semaphore</a:t>
            </a:r>
            <a:br>
              <a:rPr lang="en-US" b="1" spc="-5" dirty="0"/>
            </a:br>
            <a:endParaRPr lang="en-IN" b="1" dirty="0"/>
          </a:p>
        </p:txBody>
      </p:sp>
      <p:pic>
        <p:nvPicPr>
          <p:cNvPr id="5" name="Content Placeholder 4"/>
          <p:cNvPicPr>
            <a:picLocks noGrp="1" noChangeAspect="1"/>
          </p:cNvPicPr>
          <p:nvPr>
            <p:ph idx="4294967295"/>
          </p:nvPr>
        </p:nvPicPr>
        <p:blipFill>
          <a:blip r:embed="rId2"/>
          <a:stretch>
            <a:fillRect/>
          </a:stretch>
        </p:blipFill>
        <p:spPr>
          <a:xfrm>
            <a:off x="354013" y="1928813"/>
            <a:ext cx="11837987" cy="3922712"/>
          </a:xfrm>
          <a:prstGeom prst="rect">
            <a:avLst/>
          </a:prstGeom>
        </p:spPr>
      </p:pic>
    </p:spTree>
    <p:extLst>
      <p:ext uri="{BB962C8B-B14F-4D97-AF65-F5344CB8AC3E}">
        <p14:creationId xmlns:p14="http://schemas.microsoft.com/office/powerpoint/2010/main" val="1434287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t>11</a:t>
            </a:fld>
            <a:endParaRPr lang="en-IN"/>
          </a:p>
        </p:txBody>
      </p:sp>
      <p:sp>
        <p:nvSpPr>
          <p:cNvPr id="2" name="Title 1"/>
          <p:cNvSpPr>
            <a:spLocks noGrp="1"/>
          </p:cNvSpPr>
          <p:nvPr>
            <p:ph type="title" idx="4294967295"/>
          </p:nvPr>
        </p:nvSpPr>
        <p:spPr>
          <a:xfrm>
            <a:off x="1610391" y="63283"/>
            <a:ext cx="10083769" cy="1049337"/>
          </a:xfrm>
        </p:spPr>
        <p:txBody>
          <a:bodyPr>
            <a:normAutofit/>
          </a:bodyPr>
          <a:lstStyle/>
          <a:p>
            <a:pPr algn="ctr"/>
            <a:r>
              <a:rPr lang="en-US" sz="2400" b="1" spc="-5" dirty="0">
                <a:solidFill>
                  <a:srgbClr val="FF0000"/>
                </a:solidFill>
                <a:cs typeface="Times New Roman" panose="02020603050405020304" pitchFamily="18" charset="0"/>
              </a:rPr>
              <a:t>Thread Trace: Two Threads Using </a:t>
            </a:r>
            <a:r>
              <a:rPr lang="en-US" sz="2400" b="1" dirty="0">
                <a:solidFill>
                  <a:srgbClr val="FF0000"/>
                </a:solidFill>
                <a:cs typeface="Times New Roman" panose="02020603050405020304" pitchFamily="18" charset="0"/>
              </a:rPr>
              <a:t>A </a:t>
            </a:r>
            <a:r>
              <a:rPr lang="en-US" sz="2400" b="1" spc="-5" dirty="0">
                <a:solidFill>
                  <a:srgbClr val="FF0000"/>
                </a:solidFill>
                <a:cs typeface="Times New Roman" panose="02020603050405020304" pitchFamily="18" charset="0"/>
              </a:rPr>
              <a:t>Semaphore </a:t>
            </a:r>
            <a:r>
              <a:rPr lang="en-US" sz="2400" b="1" dirty="0">
                <a:solidFill>
                  <a:srgbClr val="FF0000"/>
                </a:solidFill>
                <a:cs typeface="Times New Roman" panose="02020603050405020304" pitchFamily="18" charset="0"/>
              </a:rPr>
              <a:t>(1</a:t>
            </a:r>
            <a:r>
              <a:rPr lang="en-US" sz="2400" b="1" spc="80" dirty="0">
                <a:solidFill>
                  <a:srgbClr val="FF0000"/>
                </a:solidFill>
                <a:cs typeface="Times New Roman" panose="02020603050405020304" pitchFamily="18" charset="0"/>
              </a:rPr>
              <a:t> </a:t>
            </a:r>
            <a:r>
              <a:rPr lang="en-US" sz="2400" b="1" dirty="0">
                <a:solidFill>
                  <a:srgbClr val="FF0000"/>
                </a:solidFill>
                <a:cs typeface="Times New Roman" panose="02020603050405020304" pitchFamily="18" charset="0"/>
              </a:rPr>
              <a:t>CPU)</a:t>
            </a:r>
            <a:endParaRPr lang="en-IN" sz="2400" b="1" dirty="0">
              <a:solidFill>
                <a:srgbClr val="FF0000"/>
              </a:solidFill>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0" y="894080"/>
            <a:ext cx="12192000" cy="5209540"/>
          </a:xfrm>
          <a:prstGeom prst="rect">
            <a:avLst/>
          </a:prstGeom>
        </p:spPr>
      </p:pic>
    </p:spTree>
    <p:extLst>
      <p:ext uri="{BB962C8B-B14F-4D97-AF65-F5344CB8AC3E}">
        <p14:creationId xmlns:p14="http://schemas.microsoft.com/office/powerpoint/2010/main" val="454217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FBB1B617-AF25-765E-92C6-F70E500B90EE}"/>
              </a:ext>
            </a:extLst>
          </p:cNvPr>
          <p:cNvSpPr>
            <a:spLocks noGrp="1" noChangeArrowheads="1"/>
          </p:cNvSpPr>
          <p:nvPr>
            <p:ph type="title" idx="4294967295"/>
          </p:nvPr>
        </p:nvSpPr>
        <p:spPr>
          <a:xfrm>
            <a:off x="3570094" y="245641"/>
            <a:ext cx="7716837" cy="576263"/>
          </a:xfrm>
        </p:spPr>
        <p:txBody>
          <a:bodyPr>
            <a:normAutofit/>
          </a:bodyPr>
          <a:lstStyle/>
          <a:p>
            <a:pPr eaLnBrk="1" hangingPunct="1"/>
            <a:r>
              <a:rPr lang="en-US" altLang="en-US" sz="2800" b="1" dirty="0">
                <a:solidFill>
                  <a:srgbClr val="FF0000"/>
                </a:solidFill>
                <a:cs typeface="Times New Roman" panose="02020603050405020304" pitchFamily="18" charset="0"/>
              </a:rPr>
              <a:t>Deadlock and Starvation</a:t>
            </a:r>
          </a:p>
        </p:txBody>
      </p:sp>
      <p:sp>
        <p:nvSpPr>
          <p:cNvPr id="61443" name="Rectangle 3">
            <a:extLst>
              <a:ext uri="{FF2B5EF4-FFF2-40B4-BE49-F238E27FC236}">
                <a16:creationId xmlns:a16="http://schemas.microsoft.com/office/drawing/2014/main" id="{C1757974-9D6B-B28E-33B4-E7AE9D40E7A0}"/>
              </a:ext>
            </a:extLst>
          </p:cNvPr>
          <p:cNvSpPr>
            <a:spLocks noGrp="1" noChangeArrowheads="1"/>
          </p:cNvSpPr>
          <p:nvPr>
            <p:ph idx="4294967295"/>
          </p:nvPr>
        </p:nvSpPr>
        <p:spPr>
          <a:xfrm>
            <a:off x="979714" y="1082481"/>
            <a:ext cx="11047445" cy="5084640"/>
          </a:xfrm>
        </p:spPr>
        <p:txBody>
          <a:bodyPr>
            <a:noAutofit/>
          </a:bodyPr>
          <a:lstStyle/>
          <a:p>
            <a:pPr>
              <a:lnSpc>
                <a:spcPct val="90000"/>
              </a:lnSpc>
              <a:tabLst>
                <a:tab pos="1882775" algn="ctr"/>
                <a:tab pos="4568825" algn="ctr"/>
              </a:tabLst>
            </a:pPr>
            <a:r>
              <a:rPr lang="en-US" altLang="en-US" b="1" dirty="0">
                <a:solidFill>
                  <a:srgbClr val="3366FF"/>
                </a:solidFill>
                <a:cs typeface="Times New Roman" panose="02020603050405020304" pitchFamily="18" charset="0"/>
              </a:rPr>
              <a:t>Deadlock </a:t>
            </a:r>
            <a:r>
              <a:rPr lang="en-US" altLang="en-US" dirty="0">
                <a:cs typeface="Times New Roman" panose="02020603050405020304" pitchFamily="18" charset="0"/>
              </a:rPr>
              <a:t>– two or more processes are waiting indefinitely for an event that can be caused by only one of the waiting processes</a:t>
            </a:r>
          </a:p>
          <a:p>
            <a:pPr>
              <a:lnSpc>
                <a:spcPct val="90000"/>
              </a:lnSpc>
              <a:tabLst>
                <a:tab pos="1882775" algn="ctr"/>
                <a:tab pos="4568825" algn="ctr"/>
              </a:tabLst>
            </a:pPr>
            <a:r>
              <a:rPr lang="en-US" altLang="en-US" dirty="0">
                <a:solidFill>
                  <a:srgbClr val="000000"/>
                </a:solidFill>
                <a:cs typeface="Times New Roman" panose="02020603050405020304" pitchFamily="18" charset="0"/>
              </a:rPr>
              <a:t>Let </a:t>
            </a:r>
            <a:r>
              <a:rPr lang="en-US" altLang="en-US" b="1" i="1" dirty="0">
                <a:solidFill>
                  <a:srgbClr val="000000"/>
                </a:solidFill>
                <a:cs typeface="Times New Roman" panose="02020603050405020304" pitchFamily="18" charset="0"/>
              </a:rPr>
              <a:t>S</a:t>
            </a:r>
            <a:r>
              <a:rPr lang="en-US" altLang="en-US" dirty="0">
                <a:solidFill>
                  <a:srgbClr val="000000"/>
                </a:solidFill>
                <a:cs typeface="Times New Roman" panose="02020603050405020304" pitchFamily="18" charset="0"/>
              </a:rPr>
              <a:t> and</a:t>
            </a:r>
            <a:r>
              <a:rPr lang="en-US" altLang="en-US" b="1" dirty="0">
                <a:solidFill>
                  <a:srgbClr val="000000"/>
                </a:solidFill>
                <a:cs typeface="Times New Roman" panose="02020603050405020304" pitchFamily="18" charset="0"/>
              </a:rPr>
              <a:t> </a:t>
            </a:r>
            <a:r>
              <a:rPr lang="en-US" altLang="en-US" b="1" i="1" dirty="0">
                <a:solidFill>
                  <a:srgbClr val="000000"/>
                </a:solidFill>
                <a:cs typeface="Times New Roman" panose="02020603050405020304" pitchFamily="18" charset="0"/>
              </a:rPr>
              <a:t>Q</a:t>
            </a:r>
            <a:r>
              <a:rPr lang="en-US" altLang="en-US" b="1" dirty="0">
                <a:solidFill>
                  <a:srgbClr val="000000"/>
                </a:solidFill>
                <a:cs typeface="Times New Roman" panose="02020603050405020304" pitchFamily="18" charset="0"/>
              </a:rPr>
              <a:t> </a:t>
            </a:r>
            <a:r>
              <a:rPr lang="en-US" altLang="en-US" dirty="0">
                <a:solidFill>
                  <a:srgbClr val="000000"/>
                </a:solidFill>
                <a:cs typeface="Times New Roman" panose="02020603050405020304" pitchFamily="18" charset="0"/>
              </a:rPr>
              <a:t>be </a:t>
            </a:r>
            <a:r>
              <a:rPr lang="en-US" altLang="en-US" dirty="0">
                <a:cs typeface="Times New Roman" panose="02020603050405020304" pitchFamily="18" charset="0"/>
              </a:rPr>
              <a:t>two semaphores initialized to 1</a:t>
            </a:r>
          </a:p>
          <a:p>
            <a:pPr>
              <a:lnSpc>
                <a:spcPct val="90000"/>
              </a:lnSpc>
              <a:buNone/>
              <a:tabLst>
                <a:tab pos="1882775" algn="ctr"/>
                <a:tab pos="4568825" algn="ctr"/>
              </a:tabLst>
            </a:pPr>
            <a:r>
              <a:rPr lang="en-US" altLang="en-US" i="1" dirty="0">
                <a:solidFill>
                  <a:srgbClr val="000000"/>
                </a:solidFill>
                <a:cs typeface="Times New Roman" panose="02020603050405020304" pitchFamily="18" charset="0"/>
              </a:rPr>
              <a:t>		           P</a:t>
            </a:r>
            <a:r>
              <a:rPr lang="en-US" altLang="en-US" baseline="-25000" dirty="0">
                <a:solidFill>
                  <a:srgbClr val="000000"/>
                </a:solidFill>
                <a:cs typeface="Times New Roman" panose="02020603050405020304" pitchFamily="18" charset="0"/>
              </a:rPr>
              <a:t>0</a:t>
            </a:r>
            <a:r>
              <a:rPr lang="en-US" altLang="en-US" dirty="0">
                <a:solidFill>
                  <a:srgbClr val="000000"/>
                </a:solidFill>
                <a:cs typeface="Times New Roman" panose="02020603050405020304" pitchFamily="18" charset="0"/>
              </a:rPr>
              <a:t>	                 </a:t>
            </a:r>
            <a:r>
              <a:rPr lang="en-US" altLang="en-US" i="1" dirty="0">
                <a:solidFill>
                  <a:srgbClr val="000000"/>
                </a:solidFill>
                <a:cs typeface="Times New Roman" panose="02020603050405020304" pitchFamily="18" charset="0"/>
              </a:rPr>
              <a:t>P</a:t>
            </a:r>
            <a:r>
              <a:rPr lang="en-US" altLang="en-US" baseline="-25000" dirty="0">
                <a:solidFill>
                  <a:srgbClr val="000000"/>
                </a:solidFill>
                <a:cs typeface="Times New Roman" panose="02020603050405020304" pitchFamily="18" charset="0"/>
              </a:rPr>
              <a:t>1</a:t>
            </a:r>
          </a:p>
          <a:p>
            <a:pPr>
              <a:lnSpc>
                <a:spcPct val="90000"/>
              </a:lnSpc>
              <a:buNone/>
              <a:tabLst>
                <a:tab pos="1882775" algn="ctr"/>
                <a:tab pos="4568825" algn="ctr"/>
              </a:tabLst>
            </a:pPr>
            <a:r>
              <a:rPr lang="en-US" altLang="en-US" b="1" dirty="0">
                <a:solidFill>
                  <a:srgbClr val="000000"/>
                </a:solidFill>
                <a:cs typeface="Times New Roman" panose="02020603050405020304" pitchFamily="18" charset="0"/>
              </a:rPr>
              <a:t>	          	</a:t>
            </a:r>
            <a:r>
              <a:rPr lang="en-US" altLang="en-US" b="1" dirty="0" err="1">
                <a:solidFill>
                  <a:srgbClr val="000000"/>
                </a:solidFill>
                <a:cs typeface="Times New Roman" panose="02020603050405020304" pitchFamily="18" charset="0"/>
              </a:rPr>
              <a:t>sem_wait</a:t>
            </a:r>
            <a:r>
              <a:rPr lang="en-US" altLang="en-US" b="1" dirty="0">
                <a:solidFill>
                  <a:srgbClr val="000000"/>
                </a:solidFill>
                <a:cs typeface="Times New Roman" panose="02020603050405020304" pitchFamily="18" charset="0"/>
              </a:rPr>
              <a:t>(S); 	                </a:t>
            </a:r>
            <a:r>
              <a:rPr lang="en-US" altLang="en-US" b="1" dirty="0" err="1">
                <a:solidFill>
                  <a:srgbClr val="000000"/>
                </a:solidFill>
                <a:cs typeface="Times New Roman" panose="02020603050405020304" pitchFamily="18" charset="0"/>
              </a:rPr>
              <a:t>sem_wait</a:t>
            </a:r>
            <a:r>
              <a:rPr lang="en-US" altLang="en-US" b="1" dirty="0">
                <a:solidFill>
                  <a:srgbClr val="000000"/>
                </a:solidFill>
                <a:cs typeface="Times New Roman" panose="02020603050405020304" pitchFamily="18" charset="0"/>
              </a:rPr>
              <a:t>(Q);</a:t>
            </a:r>
          </a:p>
          <a:p>
            <a:pPr>
              <a:lnSpc>
                <a:spcPct val="90000"/>
              </a:lnSpc>
              <a:buNone/>
              <a:tabLst>
                <a:tab pos="1882775" algn="ctr"/>
                <a:tab pos="4568825" algn="ctr"/>
              </a:tabLst>
            </a:pPr>
            <a:r>
              <a:rPr lang="en-US" altLang="en-US" b="1" dirty="0">
                <a:solidFill>
                  <a:srgbClr val="000000"/>
                </a:solidFill>
                <a:cs typeface="Times New Roman" panose="02020603050405020304" pitchFamily="18" charset="0"/>
              </a:rPr>
              <a:t>	          	</a:t>
            </a:r>
            <a:r>
              <a:rPr lang="en-US" altLang="en-US" b="1" dirty="0" err="1">
                <a:solidFill>
                  <a:srgbClr val="000000"/>
                </a:solidFill>
                <a:cs typeface="Times New Roman" panose="02020603050405020304" pitchFamily="18" charset="0"/>
              </a:rPr>
              <a:t>sem_wait</a:t>
            </a:r>
            <a:r>
              <a:rPr lang="en-US" altLang="en-US" b="1" dirty="0">
                <a:solidFill>
                  <a:srgbClr val="000000"/>
                </a:solidFill>
                <a:cs typeface="Times New Roman" panose="02020603050405020304" pitchFamily="18" charset="0"/>
              </a:rPr>
              <a:t>(Q); 	                </a:t>
            </a:r>
            <a:r>
              <a:rPr lang="en-US" altLang="en-US" b="1" dirty="0" err="1">
                <a:solidFill>
                  <a:srgbClr val="000000"/>
                </a:solidFill>
                <a:cs typeface="Times New Roman" panose="02020603050405020304" pitchFamily="18" charset="0"/>
              </a:rPr>
              <a:t>sem_wait</a:t>
            </a:r>
            <a:r>
              <a:rPr lang="en-US" altLang="en-US" b="1" dirty="0">
                <a:solidFill>
                  <a:srgbClr val="000000"/>
                </a:solidFill>
                <a:cs typeface="Times New Roman" panose="02020603050405020304" pitchFamily="18" charset="0"/>
              </a:rPr>
              <a:t>(S);</a:t>
            </a:r>
          </a:p>
          <a:p>
            <a:pPr>
              <a:lnSpc>
                <a:spcPct val="90000"/>
              </a:lnSpc>
              <a:buNone/>
              <a:tabLst>
                <a:tab pos="1882775" algn="ctr"/>
                <a:tab pos="4568825" algn="ctr"/>
              </a:tabLst>
            </a:pPr>
            <a:r>
              <a:rPr lang="en-US" altLang="en-US" b="1" dirty="0">
                <a:solidFill>
                  <a:srgbClr val="000000"/>
                </a:solidFill>
                <a:cs typeface="Times New Roman" panose="02020603050405020304" pitchFamily="18" charset="0"/>
              </a:rPr>
              <a:t>		       ...		     ...</a:t>
            </a:r>
          </a:p>
          <a:p>
            <a:pPr>
              <a:lnSpc>
                <a:spcPct val="90000"/>
              </a:lnSpc>
              <a:buNone/>
              <a:tabLst>
                <a:tab pos="1882775" algn="ctr"/>
                <a:tab pos="4568825" algn="ctr"/>
              </a:tabLst>
            </a:pPr>
            <a:r>
              <a:rPr lang="en-US" altLang="en-US" b="1" dirty="0">
                <a:solidFill>
                  <a:srgbClr val="000000"/>
                </a:solidFill>
                <a:cs typeface="Times New Roman" panose="02020603050405020304" pitchFamily="18" charset="0"/>
              </a:rPr>
              <a:t>	         	       </a:t>
            </a:r>
            <a:r>
              <a:rPr lang="en-US" altLang="en-US" b="1" dirty="0" err="1">
                <a:solidFill>
                  <a:srgbClr val="000000"/>
                </a:solidFill>
                <a:cs typeface="Times New Roman" panose="02020603050405020304" pitchFamily="18" charset="0"/>
              </a:rPr>
              <a:t>sem_signal</a:t>
            </a:r>
            <a:r>
              <a:rPr lang="en-US" altLang="en-US" b="1" dirty="0">
                <a:solidFill>
                  <a:srgbClr val="000000"/>
                </a:solidFill>
                <a:cs typeface="Times New Roman" panose="02020603050405020304" pitchFamily="18" charset="0"/>
              </a:rPr>
              <a:t>(S);                         </a:t>
            </a:r>
            <a:r>
              <a:rPr lang="en-US" altLang="en-US" b="1" dirty="0" err="1">
                <a:solidFill>
                  <a:srgbClr val="000000"/>
                </a:solidFill>
                <a:cs typeface="Times New Roman" panose="02020603050405020304" pitchFamily="18" charset="0"/>
              </a:rPr>
              <a:t>sem_signal</a:t>
            </a:r>
            <a:r>
              <a:rPr lang="en-US" altLang="en-US" b="1" dirty="0">
                <a:solidFill>
                  <a:srgbClr val="000000"/>
                </a:solidFill>
                <a:cs typeface="Times New Roman" panose="02020603050405020304" pitchFamily="18" charset="0"/>
              </a:rPr>
              <a:t>(Q);</a:t>
            </a:r>
          </a:p>
          <a:p>
            <a:pPr>
              <a:lnSpc>
                <a:spcPct val="90000"/>
              </a:lnSpc>
              <a:buNone/>
              <a:tabLst>
                <a:tab pos="1882775" algn="ctr"/>
                <a:tab pos="4568825" algn="ctr"/>
              </a:tabLst>
            </a:pPr>
            <a:r>
              <a:rPr lang="en-US" altLang="en-US" b="1" dirty="0">
                <a:solidFill>
                  <a:srgbClr val="000000"/>
                </a:solidFill>
                <a:cs typeface="Times New Roman" panose="02020603050405020304" pitchFamily="18" charset="0"/>
              </a:rPr>
              <a:t>                    </a:t>
            </a:r>
            <a:r>
              <a:rPr lang="en-US" altLang="en-US" b="1" dirty="0" err="1">
                <a:solidFill>
                  <a:srgbClr val="000000"/>
                </a:solidFill>
                <a:cs typeface="Times New Roman" panose="02020603050405020304" pitchFamily="18" charset="0"/>
              </a:rPr>
              <a:t>sem_signal</a:t>
            </a:r>
            <a:r>
              <a:rPr lang="en-US" altLang="en-US" b="1" dirty="0">
                <a:solidFill>
                  <a:srgbClr val="000000"/>
                </a:solidFill>
                <a:cs typeface="Times New Roman" panose="02020603050405020304" pitchFamily="18" charset="0"/>
              </a:rPr>
              <a:t>(Q);                        </a:t>
            </a:r>
            <a:r>
              <a:rPr lang="en-US" altLang="en-US" b="1" dirty="0" err="1">
                <a:solidFill>
                  <a:srgbClr val="000000"/>
                </a:solidFill>
                <a:cs typeface="Times New Roman" panose="02020603050405020304" pitchFamily="18" charset="0"/>
              </a:rPr>
              <a:t>sem_signal</a:t>
            </a:r>
            <a:r>
              <a:rPr lang="en-US" altLang="en-US" b="1" dirty="0">
                <a:solidFill>
                  <a:srgbClr val="000000"/>
                </a:solidFill>
                <a:cs typeface="Times New Roman" panose="02020603050405020304" pitchFamily="18" charset="0"/>
              </a:rPr>
              <a:t>(S);</a:t>
            </a:r>
          </a:p>
          <a:p>
            <a:pPr>
              <a:lnSpc>
                <a:spcPct val="90000"/>
              </a:lnSpc>
              <a:tabLst>
                <a:tab pos="1882775" algn="ctr"/>
                <a:tab pos="4568825" algn="ctr"/>
              </a:tabLst>
            </a:pPr>
            <a:r>
              <a:rPr lang="en-US" altLang="en-US" b="1" dirty="0">
                <a:solidFill>
                  <a:srgbClr val="000000"/>
                </a:solidFill>
                <a:cs typeface="Times New Roman" panose="02020603050405020304" pitchFamily="18" charset="0"/>
              </a:rPr>
              <a:t> </a:t>
            </a:r>
            <a:r>
              <a:rPr lang="en-US" altLang="en-US" b="1" dirty="0">
                <a:solidFill>
                  <a:srgbClr val="3366FF"/>
                </a:solidFill>
                <a:cs typeface="Times New Roman" panose="02020603050405020304" pitchFamily="18" charset="0"/>
                <a:sym typeface="MT Extra" panose="05050102010205020202" pitchFamily="18" charset="2"/>
              </a:rPr>
              <a:t>Starvation</a:t>
            </a:r>
            <a:r>
              <a:rPr lang="en-US" altLang="en-US" dirty="0">
                <a:solidFill>
                  <a:srgbClr val="3366FF"/>
                </a:solidFill>
                <a:cs typeface="Times New Roman" panose="02020603050405020304" pitchFamily="18" charset="0"/>
                <a:sym typeface="MT Extra" panose="05050102010205020202" pitchFamily="18" charset="2"/>
              </a:rPr>
              <a:t> </a:t>
            </a:r>
            <a:r>
              <a:rPr lang="en-US" altLang="en-US" dirty="0">
                <a:cs typeface="Times New Roman" panose="02020603050405020304" pitchFamily="18" charset="0"/>
              </a:rPr>
              <a:t>– </a:t>
            </a:r>
            <a:r>
              <a:rPr lang="en-US" altLang="en-US" b="1" dirty="0">
                <a:solidFill>
                  <a:srgbClr val="3366FF"/>
                </a:solidFill>
                <a:cs typeface="Times New Roman" panose="02020603050405020304" pitchFamily="18" charset="0"/>
              </a:rPr>
              <a:t>indefinite blocking   </a:t>
            </a:r>
          </a:p>
          <a:p>
            <a:pPr lvl="1">
              <a:lnSpc>
                <a:spcPct val="90000"/>
              </a:lnSpc>
              <a:tabLst>
                <a:tab pos="1882775" algn="ctr"/>
                <a:tab pos="4568825" algn="ctr"/>
              </a:tabLst>
            </a:pPr>
            <a:r>
              <a:rPr lang="en-US" altLang="en-US" sz="2000" dirty="0">
                <a:cs typeface="Times New Roman" panose="02020603050405020304" pitchFamily="18" charset="0"/>
              </a:rPr>
              <a:t>A process may never be removed from the semaphore queue in which it is suspended</a:t>
            </a:r>
          </a:p>
          <a:p>
            <a:pPr>
              <a:lnSpc>
                <a:spcPct val="90000"/>
              </a:lnSpc>
              <a:tabLst>
                <a:tab pos="1882775" algn="ctr"/>
                <a:tab pos="4568825" algn="ctr"/>
              </a:tabLst>
            </a:pPr>
            <a:r>
              <a:rPr lang="en-US" altLang="en-US" b="1" dirty="0">
                <a:solidFill>
                  <a:srgbClr val="3366FF"/>
                </a:solidFill>
                <a:cs typeface="Times New Roman" panose="02020603050405020304" pitchFamily="18" charset="0"/>
              </a:rPr>
              <a:t>Priority Inversion</a:t>
            </a:r>
            <a:r>
              <a:rPr lang="en-US" altLang="en-US" dirty="0">
                <a:solidFill>
                  <a:srgbClr val="3366FF"/>
                </a:solidFill>
                <a:cs typeface="Times New Roman" panose="02020603050405020304" pitchFamily="18" charset="0"/>
              </a:rPr>
              <a:t> </a:t>
            </a:r>
            <a:r>
              <a:rPr lang="en-US" altLang="en-US" dirty="0">
                <a:cs typeface="Times New Roman" panose="02020603050405020304" pitchFamily="18" charset="0"/>
              </a:rPr>
              <a:t>– Scheduling problem when a lower-priority process holds a lock needed by a higher-priority process</a:t>
            </a:r>
          </a:p>
          <a:p>
            <a:pPr lvl="1">
              <a:lnSpc>
                <a:spcPct val="90000"/>
              </a:lnSpc>
              <a:tabLst>
                <a:tab pos="1882775" algn="ctr"/>
                <a:tab pos="4568825" algn="ctr"/>
              </a:tabLst>
            </a:pPr>
            <a:r>
              <a:rPr lang="en-US" altLang="en-US" sz="2000" dirty="0">
                <a:cs typeface="Times New Roman" panose="02020603050405020304" pitchFamily="18" charset="0"/>
              </a:rPr>
              <a:t>Solved via </a:t>
            </a:r>
            <a:r>
              <a:rPr lang="en-US" altLang="en-US" sz="2000" b="1" dirty="0">
                <a:solidFill>
                  <a:srgbClr val="3366FF"/>
                </a:solidFill>
                <a:cs typeface="Times New Roman" panose="02020603050405020304" pitchFamily="18" charset="0"/>
              </a:rPr>
              <a:t>priority-inheritance protocol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6E651B70-2E20-4594-0B64-1D2F2CBE68E5}"/>
              </a:ext>
            </a:extLst>
          </p:cNvPr>
          <p:cNvSpPr>
            <a:spLocks noGrp="1" noChangeArrowheads="1"/>
          </p:cNvSpPr>
          <p:nvPr>
            <p:ph type="title" idx="4294967295"/>
          </p:nvPr>
        </p:nvSpPr>
        <p:spPr>
          <a:xfrm>
            <a:off x="1884783" y="307036"/>
            <a:ext cx="9265299" cy="609600"/>
          </a:xfrm>
        </p:spPr>
        <p:txBody>
          <a:bodyPr>
            <a:noAutofit/>
          </a:bodyPr>
          <a:lstStyle/>
          <a:p>
            <a:pPr eaLnBrk="1" hangingPunct="1"/>
            <a:r>
              <a:rPr lang="en-US" altLang="en-US" sz="2800" b="1" dirty="0">
                <a:solidFill>
                  <a:srgbClr val="FF0000"/>
                </a:solidFill>
                <a:cs typeface="Times New Roman" panose="02020603050405020304" pitchFamily="18" charset="0"/>
              </a:rPr>
              <a:t>Classical Problems of Synchronization</a:t>
            </a:r>
          </a:p>
        </p:txBody>
      </p:sp>
      <p:sp>
        <p:nvSpPr>
          <p:cNvPr id="63491" name="Rectangle 3">
            <a:extLst>
              <a:ext uri="{FF2B5EF4-FFF2-40B4-BE49-F238E27FC236}">
                <a16:creationId xmlns:a16="http://schemas.microsoft.com/office/drawing/2014/main" id="{42FAC6FF-5095-8464-0AE3-EBA93C3169E3}"/>
              </a:ext>
            </a:extLst>
          </p:cNvPr>
          <p:cNvSpPr>
            <a:spLocks noGrp="1" noChangeArrowheads="1"/>
          </p:cNvSpPr>
          <p:nvPr>
            <p:ph idx="4294967295"/>
          </p:nvPr>
        </p:nvSpPr>
        <p:spPr>
          <a:xfrm>
            <a:off x="1884783" y="1415563"/>
            <a:ext cx="10655559" cy="4530725"/>
          </a:xfrm>
        </p:spPr>
        <p:txBody>
          <a:bodyPr>
            <a:normAutofit/>
          </a:bodyPr>
          <a:lstStyle/>
          <a:p>
            <a:r>
              <a:rPr lang="en-US" altLang="en-US" sz="3200" dirty="0">
                <a:cs typeface="Times New Roman" panose="02020603050405020304" pitchFamily="18" charset="0"/>
              </a:rPr>
              <a:t>Classical problems used to test newly proposed synchronization schemes</a:t>
            </a:r>
          </a:p>
          <a:p>
            <a:pPr lvl="1"/>
            <a:r>
              <a:rPr lang="en-US" altLang="en-US" sz="3200" dirty="0">
                <a:cs typeface="Times New Roman" panose="02020603050405020304" pitchFamily="18" charset="0"/>
              </a:rPr>
              <a:t>Bounded-Buffer Producer Consumer Problem</a:t>
            </a:r>
          </a:p>
          <a:p>
            <a:pPr lvl="1"/>
            <a:r>
              <a:rPr lang="en-US" altLang="en-US" sz="3200" dirty="0">
                <a:cs typeface="Times New Roman" panose="02020603050405020304" pitchFamily="18" charset="0"/>
              </a:rPr>
              <a:t>Readers and Writers Problem</a:t>
            </a:r>
          </a:p>
          <a:p>
            <a:pPr lvl="1"/>
            <a:r>
              <a:rPr lang="en-US" altLang="en-US" sz="3200" dirty="0">
                <a:cs typeface="Times New Roman" panose="02020603050405020304" pitchFamily="18" charset="0"/>
              </a:rPr>
              <a:t>Dining-Philosophers Problem</a:t>
            </a:r>
          </a:p>
          <a:p>
            <a:pPr lvl="1"/>
            <a:r>
              <a:rPr lang="en-US" altLang="en-US" sz="3200" dirty="0">
                <a:cs typeface="Times New Roman" panose="02020603050405020304" pitchFamily="18" charset="0"/>
              </a:rPr>
              <a:t>Sleeping Barber Problem</a:t>
            </a:r>
          </a:p>
        </p:txBody>
      </p:sp>
    </p:spTree>
    <p:extLst>
      <p:ext uri="{BB962C8B-B14F-4D97-AF65-F5344CB8AC3E}">
        <p14:creationId xmlns:p14="http://schemas.microsoft.com/office/powerpoint/2010/main" val="2692328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3CD77228-2301-4BC7-AE7D-E41F4B568BEF}"/>
              </a:ext>
            </a:extLst>
          </p:cNvPr>
          <p:cNvSpPr>
            <a:spLocks noGrp="1" noChangeArrowheads="1"/>
          </p:cNvSpPr>
          <p:nvPr>
            <p:ph type="title" idx="4294967295"/>
          </p:nvPr>
        </p:nvSpPr>
        <p:spPr>
          <a:xfrm>
            <a:off x="4016375" y="249788"/>
            <a:ext cx="7407275" cy="576263"/>
          </a:xfrm>
        </p:spPr>
        <p:txBody>
          <a:bodyPr>
            <a:normAutofit/>
          </a:bodyPr>
          <a:lstStyle/>
          <a:p>
            <a:pPr eaLnBrk="1" hangingPunct="1"/>
            <a:r>
              <a:rPr lang="en-US" altLang="en-US" sz="2800" b="1" dirty="0">
                <a:solidFill>
                  <a:srgbClr val="FF0000"/>
                </a:solidFill>
                <a:cs typeface="Times New Roman" panose="02020603050405020304" pitchFamily="18" charset="0"/>
              </a:rPr>
              <a:t>Bounded-Buffer Problem</a:t>
            </a:r>
          </a:p>
        </p:txBody>
      </p:sp>
      <p:sp>
        <p:nvSpPr>
          <p:cNvPr id="65539" name="Rectangle 3">
            <a:extLst>
              <a:ext uri="{FF2B5EF4-FFF2-40B4-BE49-F238E27FC236}">
                <a16:creationId xmlns:a16="http://schemas.microsoft.com/office/drawing/2014/main" id="{7D7ADF6D-D3BE-FD12-FE15-FB73CBD53BB2}"/>
              </a:ext>
            </a:extLst>
          </p:cNvPr>
          <p:cNvSpPr>
            <a:spLocks noGrp="1" noChangeArrowheads="1"/>
          </p:cNvSpPr>
          <p:nvPr>
            <p:ph idx="4294967295"/>
          </p:nvPr>
        </p:nvSpPr>
        <p:spPr>
          <a:xfrm>
            <a:off x="1772039" y="826051"/>
            <a:ext cx="8647922" cy="4332546"/>
          </a:xfrm>
        </p:spPr>
        <p:txBody>
          <a:bodyPr/>
          <a:lstStyle/>
          <a:p>
            <a:r>
              <a:rPr lang="en-US" altLang="en-US" sz="2800" b="1" i="1" dirty="0">
                <a:cs typeface="Times New Roman" panose="02020603050405020304" pitchFamily="18" charset="0"/>
              </a:rPr>
              <a:t>Buffer with n slots</a:t>
            </a:r>
            <a:r>
              <a:rPr lang="en-US" altLang="en-US" sz="2800" dirty="0">
                <a:cs typeface="Times New Roman" panose="02020603050405020304" pitchFamily="18" charset="0"/>
              </a:rPr>
              <a:t> , each can hold one item</a:t>
            </a:r>
          </a:p>
          <a:p>
            <a:r>
              <a:rPr lang="en-US" altLang="en-US" sz="2800" dirty="0">
                <a:cs typeface="Times New Roman" panose="02020603050405020304" pitchFamily="18" charset="0"/>
              </a:rPr>
              <a:t>Semaphore </a:t>
            </a:r>
            <a:r>
              <a:rPr lang="en-US" altLang="en-US" sz="2800" b="1" dirty="0">
                <a:solidFill>
                  <a:srgbClr val="000000"/>
                </a:solidFill>
                <a:cs typeface="Times New Roman" panose="02020603050405020304" pitchFamily="18" charset="0"/>
              </a:rPr>
              <a:t>mutex</a:t>
            </a:r>
            <a:r>
              <a:rPr lang="en-US" altLang="en-US" sz="2800" dirty="0">
                <a:solidFill>
                  <a:srgbClr val="000000"/>
                </a:solidFill>
                <a:cs typeface="Times New Roman" panose="02020603050405020304" pitchFamily="18" charset="0"/>
              </a:rPr>
              <a:t> i</a:t>
            </a:r>
            <a:r>
              <a:rPr lang="en-US" altLang="en-US" sz="2800" dirty="0">
                <a:cs typeface="Times New Roman" panose="02020603050405020304" pitchFamily="18" charset="0"/>
              </a:rPr>
              <a:t>nitialized to the value 1</a:t>
            </a:r>
          </a:p>
          <a:p>
            <a:r>
              <a:rPr lang="en-US" altLang="en-US" sz="2800" dirty="0">
                <a:solidFill>
                  <a:srgbClr val="000000"/>
                </a:solidFill>
                <a:cs typeface="Times New Roman" panose="02020603050405020304" pitchFamily="18" charset="0"/>
              </a:rPr>
              <a:t>Semaphore </a:t>
            </a:r>
            <a:r>
              <a:rPr lang="en-US" altLang="en-US" sz="2800" b="1" dirty="0">
                <a:solidFill>
                  <a:srgbClr val="000000"/>
                </a:solidFill>
                <a:cs typeface="Times New Roman" panose="02020603050405020304" pitchFamily="18" charset="0"/>
              </a:rPr>
              <a:t>full</a:t>
            </a:r>
            <a:r>
              <a:rPr lang="en-US" altLang="en-US" sz="2800" dirty="0">
                <a:solidFill>
                  <a:srgbClr val="000000"/>
                </a:solidFill>
                <a:cs typeface="Times New Roman" panose="02020603050405020304" pitchFamily="18" charset="0"/>
              </a:rPr>
              <a:t> initialized </a:t>
            </a:r>
            <a:r>
              <a:rPr lang="en-US" altLang="en-US" sz="2800" dirty="0">
                <a:cs typeface="Times New Roman" panose="02020603050405020304" pitchFamily="18" charset="0"/>
              </a:rPr>
              <a:t>to the value </a:t>
            </a:r>
            <a:r>
              <a:rPr lang="en-US" altLang="en-US" sz="2800" b="1" dirty="0">
                <a:cs typeface="Times New Roman" panose="02020603050405020304" pitchFamily="18" charset="0"/>
              </a:rPr>
              <a:t>0</a:t>
            </a:r>
          </a:p>
          <a:p>
            <a:r>
              <a:rPr lang="en-US" altLang="en-US" sz="2800" dirty="0">
                <a:cs typeface="Times New Roman" panose="02020603050405020304" pitchFamily="18" charset="0"/>
              </a:rPr>
              <a:t>Semaphore </a:t>
            </a:r>
            <a:r>
              <a:rPr lang="en-US" altLang="en-US" sz="2800" b="1" dirty="0">
                <a:solidFill>
                  <a:srgbClr val="000000"/>
                </a:solidFill>
                <a:cs typeface="Times New Roman" panose="02020603050405020304" pitchFamily="18" charset="0"/>
              </a:rPr>
              <a:t>empty </a:t>
            </a:r>
            <a:r>
              <a:rPr lang="en-US" altLang="en-US" sz="2800" dirty="0">
                <a:solidFill>
                  <a:srgbClr val="000000"/>
                </a:solidFill>
                <a:cs typeface="Times New Roman" panose="02020603050405020304" pitchFamily="18" charset="0"/>
              </a:rPr>
              <a:t>initialized </a:t>
            </a:r>
            <a:r>
              <a:rPr lang="en-US" altLang="en-US" sz="2800" dirty="0">
                <a:cs typeface="Times New Roman" panose="02020603050405020304" pitchFamily="18" charset="0"/>
              </a:rPr>
              <a:t>to the value </a:t>
            </a:r>
            <a:r>
              <a:rPr lang="en-US" altLang="en-US" sz="2800" b="1" dirty="0">
                <a:cs typeface="Times New Roman" panose="02020603050405020304" pitchFamily="18" charset="0"/>
              </a:rPr>
              <a:t>n</a:t>
            </a:r>
          </a:p>
          <a:p>
            <a:endParaRPr lang="en-US" altLang="en-US" dirty="0"/>
          </a:p>
        </p:txBody>
      </p:sp>
      <p:sp>
        <p:nvSpPr>
          <p:cNvPr id="65540" name="Rectangle 5">
            <a:extLst>
              <a:ext uri="{FF2B5EF4-FFF2-40B4-BE49-F238E27FC236}">
                <a16:creationId xmlns:a16="http://schemas.microsoft.com/office/drawing/2014/main" id="{27726591-EAE4-3388-B93E-164A3DF0C8B2}"/>
              </a:ext>
            </a:extLst>
          </p:cNvPr>
          <p:cNvSpPr>
            <a:spLocks noChangeArrowheads="1"/>
          </p:cNvSpPr>
          <p:nvPr/>
        </p:nvSpPr>
        <p:spPr bwMode="auto">
          <a:xfrm>
            <a:off x="4016375" y="3246439"/>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6" tIns="45714" rIns="91426" bIns="45714">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defTabSz="914400" eaLnBrk="0" fontAlgn="base" hangingPunct="0">
              <a:spcBef>
                <a:spcPct val="0"/>
              </a:spcBef>
              <a:spcAft>
                <a:spcPct val="0"/>
              </a:spcAft>
            </a:pPr>
            <a:endParaRPr kumimoji="1" lang="en-US" altLang="en-US">
              <a:solidFill>
                <a:srgbClr val="000000"/>
              </a:solidFill>
              <a:latin typeface="Helvetica" panose="020B0604020202020204" pitchFamily="34" charset="0"/>
            </a:endParaRPr>
          </a:p>
        </p:txBody>
      </p:sp>
      <p:pic>
        <p:nvPicPr>
          <p:cNvPr id="2" name="Picture 1">
            <a:extLst>
              <a:ext uri="{FF2B5EF4-FFF2-40B4-BE49-F238E27FC236}">
                <a16:creationId xmlns:a16="http://schemas.microsoft.com/office/drawing/2014/main" id="{9817F157-3E89-32BF-C18F-008DBC0C0505}"/>
              </a:ext>
            </a:extLst>
          </p:cNvPr>
          <p:cNvPicPr>
            <a:picLocks noChangeAspect="1"/>
          </p:cNvPicPr>
          <p:nvPr/>
        </p:nvPicPr>
        <p:blipFill>
          <a:blip r:embed="rId3"/>
          <a:stretch>
            <a:fillRect/>
          </a:stretch>
        </p:blipFill>
        <p:spPr>
          <a:xfrm>
            <a:off x="3875314" y="3246438"/>
            <a:ext cx="7696200" cy="2801127"/>
          </a:xfrm>
          <a:prstGeom prst="rect">
            <a:avLst/>
          </a:prstGeom>
        </p:spPr>
      </p:pic>
    </p:spTree>
    <p:extLst>
      <p:ext uri="{BB962C8B-B14F-4D97-AF65-F5344CB8AC3E}">
        <p14:creationId xmlns:p14="http://schemas.microsoft.com/office/powerpoint/2010/main" val="507927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CCC2D9DC-CE5F-7B9D-B4D2-34062048C99C}"/>
              </a:ext>
            </a:extLst>
          </p:cNvPr>
          <p:cNvSpPr>
            <a:spLocks noGrp="1" noChangeArrowheads="1"/>
          </p:cNvSpPr>
          <p:nvPr>
            <p:ph type="title" idx="4294967295"/>
          </p:nvPr>
        </p:nvSpPr>
        <p:spPr>
          <a:xfrm>
            <a:off x="3429216" y="0"/>
            <a:ext cx="9605962" cy="1058862"/>
          </a:xfrm>
        </p:spPr>
        <p:txBody>
          <a:bodyPr>
            <a:normAutofit/>
          </a:bodyPr>
          <a:lstStyle/>
          <a:p>
            <a:pPr eaLnBrk="1" hangingPunct="1"/>
            <a:r>
              <a:rPr lang="en-US" altLang="en-US" sz="2800" dirty="0">
                <a:solidFill>
                  <a:srgbClr val="FF0000"/>
                </a:solidFill>
                <a:cs typeface="Times New Roman" panose="02020603050405020304" pitchFamily="18" charset="0"/>
              </a:rPr>
              <a:t>Bounded Buffer Problem (Cont.)</a:t>
            </a:r>
          </a:p>
        </p:txBody>
      </p:sp>
      <p:sp>
        <p:nvSpPr>
          <p:cNvPr id="67587" name="Rectangle 3">
            <a:extLst>
              <a:ext uri="{FF2B5EF4-FFF2-40B4-BE49-F238E27FC236}">
                <a16:creationId xmlns:a16="http://schemas.microsoft.com/office/drawing/2014/main" id="{AF19202B-C596-7AF7-9700-6BF4AC32A72C}"/>
              </a:ext>
            </a:extLst>
          </p:cNvPr>
          <p:cNvSpPr>
            <a:spLocks noGrp="1" noChangeArrowheads="1"/>
          </p:cNvSpPr>
          <p:nvPr>
            <p:ph sz="half" idx="4294967295"/>
          </p:nvPr>
        </p:nvSpPr>
        <p:spPr>
          <a:xfrm>
            <a:off x="131763" y="851726"/>
            <a:ext cx="5564158" cy="5502421"/>
          </a:xfrm>
        </p:spPr>
        <p:txBody>
          <a:bodyPr>
            <a:noAutofit/>
          </a:bodyPr>
          <a:lstStyle/>
          <a:p>
            <a:r>
              <a:rPr lang="en-US" altLang="en-US" sz="1800" dirty="0">
                <a:cs typeface="Times New Roman" panose="02020603050405020304" pitchFamily="18" charset="0"/>
              </a:rPr>
              <a:t>The structure of the </a:t>
            </a:r>
            <a:r>
              <a:rPr lang="en-US" altLang="en-US" sz="1800" b="1" dirty="0">
                <a:cs typeface="Times New Roman" panose="02020603050405020304" pitchFamily="18" charset="0"/>
              </a:rPr>
              <a:t>producer</a:t>
            </a:r>
            <a:r>
              <a:rPr lang="en-US" altLang="en-US" sz="1800" dirty="0">
                <a:cs typeface="Times New Roman" panose="02020603050405020304" pitchFamily="18" charset="0"/>
              </a:rPr>
              <a:t> process</a:t>
            </a:r>
          </a:p>
          <a:p>
            <a:pPr>
              <a:buFont typeface="Monotype Sorts" pitchFamily="-84" charset="2"/>
              <a:buNone/>
            </a:pPr>
            <a:r>
              <a:rPr lang="en-US" altLang="en-US" sz="1800" b="1" dirty="0">
                <a:cs typeface="Times New Roman" panose="02020603050405020304" pitchFamily="18" charset="0"/>
              </a:rPr>
              <a:t>     do { </a:t>
            </a:r>
          </a:p>
          <a:p>
            <a:pPr>
              <a:buFont typeface="Monotype Sorts" pitchFamily="-84" charset="2"/>
              <a:buNone/>
            </a:pPr>
            <a:r>
              <a:rPr lang="en-US" altLang="en-US" sz="1800" b="1" dirty="0">
                <a:cs typeface="Times New Roman" panose="02020603050405020304" pitchFamily="18" charset="0"/>
              </a:rPr>
              <a:t>		...*/ produce an item in </a:t>
            </a:r>
            <a:r>
              <a:rPr lang="en-US" altLang="en-US" sz="1800" b="1" dirty="0" err="1">
                <a:cs typeface="Times New Roman" panose="02020603050405020304" pitchFamily="18" charset="0"/>
              </a:rPr>
              <a:t>next_produced</a:t>
            </a:r>
            <a:r>
              <a:rPr lang="en-US" altLang="en-US" sz="1800" b="1" dirty="0">
                <a:cs typeface="Times New Roman" panose="02020603050405020304" pitchFamily="18" charset="0"/>
              </a:rPr>
              <a:t> */  </a:t>
            </a:r>
          </a:p>
          <a:p>
            <a:pPr>
              <a:buFont typeface="Monotype Sorts" pitchFamily="-84" charset="2"/>
              <a:buNone/>
            </a:pPr>
            <a:r>
              <a:rPr lang="en-US" altLang="en-US" sz="1800" b="1" dirty="0">
                <a:cs typeface="Times New Roman" panose="02020603050405020304" pitchFamily="18" charset="0"/>
              </a:rPr>
              <a:t>                ... </a:t>
            </a:r>
          </a:p>
          <a:p>
            <a:pPr>
              <a:buFont typeface="Monotype Sorts" pitchFamily="-84" charset="2"/>
              <a:buNone/>
            </a:pPr>
            <a:r>
              <a:rPr lang="en-US" altLang="en-US" sz="1800" b="1" dirty="0">
                <a:cs typeface="Times New Roman" panose="02020603050405020304" pitchFamily="18" charset="0"/>
              </a:rPr>
              <a:t>     </a:t>
            </a:r>
            <a:r>
              <a:rPr lang="en-US" altLang="en-US" sz="1800" b="1" dirty="0" err="1">
                <a:cs typeface="Times New Roman" panose="02020603050405020304" pitchFamily="18" charset="0"/>
              </a:rPr>
              <a:t>sem_wait</a:t>
            </a:r>
            <a:r>
              <a:rPr lang="en-US" altLang="en-US" sz="1800" b="1" dirty="0">
                <a:cs typeface="Times New Roman" panose="02020603050405020304" pitchFamily="18" charset="0"/>
              </a:rPr>
              <a:t>(empty); </a:t>
            </a:r>
          </a:p>
          <a:p>
            <a:pPr>
              <a:buFont typeface="Monotype Sorts" pitchFamily="-84" charset="2"/>
              <a:buNone/>
            </a:pPr>
            <a:r>
              <a:rPr lang="en-US" altLang="en-US" sz="1800" b="1" dirty="0">
                <a:cs typeface="Times New Roman" panose="02020603050405020304" pitchFamily="18" charset="0"/>
              </a:rPr>
              <a:t>     </a:t>
            </a:r>
            <a:r>
              <a:rPr lang="en-US" altLang="en-US" sz="1800" b="1" dirty="0" err="1">
                <a:cs typeface="Times New Roman" panose="02020603050405020304" pitchFamily="18" charset="0"/>
              </a:rPr>
              <a:t>sem_wait</a:t>
            </a:r>
            <a:r>
              <a:rPr lang="en-US" altLang="en-US" sz="1800" b="1" dirty="0">
                <a:cs typeface="Times New Roman" panose="02020603050405020304" pitchFamily="18" charset="0"/>
              </a:rPr>
              <a:t>(mutex); </a:t>
            </a:r>
          </a:p>
          <a:p>
            <a:pPr>
              <a:buFont typeface="Monotype Sorts" pitchFamily="-84" charset="2"/>
              <a:buNone/>
            </a:pPr>
            <a:r>
              <a:rPr lang="en-US" altLang="en-US" sz="1800" b="1" dirty="0">
                <a:cs typeface="Times New Roman" panose="02020603050405020304" pitchFamily="18" charset="0"/>
              </a:rPr>
              <a:t>      	... /* add next produced to the buffer */ </a:t>
            </a:r>
          </a:p>
          <a:p>
            <a:pPr>
              <a:buFont typeface="Monotype Sorts" pitchFamily="-84" charset="2"/>
              <a:buNone/>
            </a:pPr>
            <a:r>
              <a:rPr lang="en-US" altLang="en-US" sz="1800" b="1" dirty="0">
                <a:cs typeface="Times New Roman" panose="02020603050405020304" pitchFamily="18" charset="0"/>
              </a:rPr>
              <a:t>     	 ... </a:t>
            </a:r>
          </a:p>
          <a:p>
            <a:pPr>
              <a:buFont typeface="Monotype Sorts" pitchFamily="-84" charset="2"/>
              <a:buNone/>
            </a:pPr>
            <a:r>
              <a:rPr lang="en-US" altLang="en-US" sz="1800" b="1" dirty="0">
                <a:cs typeface="Times New Roman" panose="02020603050405020304" pitchFamily="18" charset="0"/>
              </a:rPr>
              <a:t>       </a:t>
            </a:r>
            <a:r>
              <a:rPr lang="en-US" altLang="en-US" sz="1800" b="1" dirty="0" err="1">
                <a:cs typeface="Times New Roman" panose="02020603050405020304" pitchFamily="18" charset="0"/>
              </a:rPr>
              <a:t>sem_signal</a:t>
            </a:r>
            <a:r>
              <a:rPr lang="en-US" altLang="en-US" sz="1800" b="1" dirty="0">
                <a:cs typeface="Times New Roman" panose="02020603050405020304" pitchFamily="18" charset="0"/>
              </a:rPr>
              <a:t>(mutex); </a:t>
            </a:r>
          </a:p>
          <a:p>
            <a:pPr>
              <a:buFont typeface="Monotype Sorts" pitchFamily="-84" charset="2"/>
              <a:buNone/>
            </a:pPr>
            <a:r>
              <a:rPr lang="en-US" altLang="en-US" sz="1800" b="1" dirty="0">
                <a:cs typeface="Times New Roman" panose="02020603050405020304" pitchFamily="18" charset="0"/>
              </a:rPr>
              <a:t>       </a:t>
            </a:r>
            <a:r>
              <a:rPr lang="en-US" altLang="en-US" sz="1800" b="1" dirty="0" err="1">
                <a:cs typeface="Times New Roman" panose="02020603050405020304" pitchFamily="18" charset="0"/>
              </a:rPr>
              <a:t>sem_signal</a:t>
            </a:r>
            <a:r>
              <a:rPr lang="en-US" altLang="en-US" sz="1800" b="1" dirty="0">
                <a:cs typeface="Times New Roman" panose="02020603050405020304" pitchFamily="18" charset="0"/>
              </a:rPr>
              <a:t>(full); </a:t>
            </a:r>
          </a:p>
          <a:p>
            <a:pPr>
              <a:buFont typeface="Monotype Sorts" pitchFamily="-84" charset="2"/>
              <a:buNone/>
            </a:pPr>
            <a:r>
              <a:rPr lang="en-US" altLang="en-US" sz="1800" b="1" dirty="0">
                <a:cs typeface="Times New Roman" panose="02020603050405020304" pitchFamily="18" charset="0"/>
              </a:rPr>
              <a:t>     } while (true);</a:t>
            </a:r>
            <a:br>
              <a:rPr lang="en-US" altLang="en-US" sz="1800" b="1" dirty="0">
                <a:cs typeface="Times New Roman" panose="02020603050405020304" pitchFamily="18" charset="0"/>
              </a:rPr>
            </a:br>
            <a:endParaRPr lang="en-US" altLang="en-US" sz="1800" b="1"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1A86AAE0-2697-5503-D2AC-6BB319EAC3FB}"/>
              </a:ext>
            </a:extLst>
          </p:cNvPr>
          <p:cNvSpPr>
            <a:spLocks noGrp="1"/>
          </p:cNvSpPr>
          <p:nvPr>
            <p:ph sz="half" idx="4294967295"/>
          </p:nvPr>
        </p:nvSpPr>
        <p:spPr>
          <a:xfrm>
            <a:off x="6096000" y="851726"/>
            <a:ext cx="5964237" cy="5306478"/>
          </a:xfrm>
        </p:spPr>
        <p:txBody>
          <a:bodyPr>
            <a:normAutofit fontScale="25000" lnSpcReduction="20000"/>
          </a:bodyPr>
          <a:lstStyle/>
          <a:p>
            <a:pPr>
              <a:defRPr/>
            </a:pPr>
            <a:r>
              <a:rPr lang="en-US" sz="7200" dirty="0">
                <a:ea typeface="ＭＳ Ｐゴシック" charset="0"/>
                <a:cs typeface="Times New Roman" panose="02020603050405020304" pitchFamily="18" charset="0"/>
              </a:rPr>
              <a:t>The structure of the </a:t>
            </a:r>
            <a:r>
              <a:rPr lang="en-US" sz="7200" b="1" dirty="0">
                <a:ea typeface="ＭＳ Ｐゴシック" charset="0"/>
                <a:cs typeface="Times New Roman" panose="02020603050405020304" pitchFamily="18" charset="0"/>
              </a:rPr>
              <a:t>consume</a:t>
            </a:r>
            <a:r>
              <a:rPr lang="en-US" sz="7200" dirty="0">
                <a:ea typeface="ＭＳ Ｐゴシック" charset="0"/>
                <a:cs typeface="Times New Roman" panose="02020603050405020304" pitchFamily="18" charset="0"/>
              </a:rPr>
              <a:t>r process</a:t>
            </a:r>
          </a:p>
          <a:p>
            <a:pPr marL="342866" indent="-342866">
              <a:buFont typeface="Monotype Sorts" charset="0"/>
              <a:buChar char="n"/>
              <a:defRPr/>
            </a:pPr>
            <a:endParaRPr lang="en-US" sz="7200" dirty="0">
              <a:ea typeface="ＭＳ Ｐゴシック" charset="0"/>
              <a:cs typeface="Times New Roman" panose="02020603050405020304" pitchFamily="18" charset="0"/>
            </a:endParaRPr>
          </a:p>
          <a:p>
            <a:pPr marL="0" indent="0">
              <a:buNone/>
              <a:defRPr/>
            </a:pPr>
            <a:r>
              <a:rPr lang="en-US" sz="7200" b="1" dirty="0">
                <a:ea typeface="ＭＳ Ｐゴシック" pitchFamily="-84" charset="-128"/>
                <a:cs typeface="Times New Roman" panose="02020603050405020304" pitchFamily="18" charset="0"/>
              </a:rPr>
              <a:t>     Do { </a:t>
            </a:r>
          </a:p>
          <a:p>
            <a:pPr marL="0" indent="0">
              <a:buNone/>
              <a:defRPr/>
            </a:pPr>
            <a:r>
              <a:rPr lang="en-US" sz="7200" b="1" dirty="0">
                <a:ea typeface="ＭＳ Ｐゴシック" pitchFamily="-84" charset="-128"/>
                <a:cs typeface="Times New Roman" panose="02020603050405020304" pitchFamily="18" charset="0"/>
              </a:rPr>
              <a:t>        </a:t>
            </a:r>
            <a:r>
              <a:rPr lang="en-US" sz="7200" b="1" dirty="0" err="1">
                <a:ea typeface="ＭＳ Ｐゴシック" pitchFamily="-84" charset="-128"/>
                <a:cs typeface="Times New Roman" panose="02020603050405020304" pitchFamily="18" charset="0"/>
              </a:rPr>
              <a:t>sem_wait</a:t>
            </a:r>
            <a:r>
              <a:rPr lang="en-US" sz="7200" b="1" dirty="0">
                <a:ea typeface="ＭＳ Ｐゴシック" pitchFamily="-84" charset="-128"/>
                <a:cs typeface="Times New Roman" panose="02020603050405020304" pitchFamily="18" charset="0"/>
              </a:rPr>
              <a:t>(full); </a:t>
            </a:r>
          </a:p>
          <a:p>
            <a:pPr marL="0" indent="0">
              <a:buNone/>
              <a:defRPr/>
            </a:pPr>
            <a:r>
              <a:rPr lang="en-US" sz="7200" b="1" dirty="0">
                <a:ea typeface="ＭＳ Ｐゴシック" pitchFamily="-84" charset="-128"/>
                <a:cs typeface="Times New Roman" panose="02020603050405020304" pitchFamily="18" charset="0"/>
              </a:rPr>
              <a:t>        </a:t>
            </a:r>
            <a:r>
              <a:rPr lang="en-US" sz="7200" b="1" dirty="0" err="1">
                <a:ea typeface="ＭＳ Ｐゴシック" pitchFamily="-84" charset="-128"/>
                <a:cs typeface="Times New Roman" panose="02020603050405020304" pitchFamily="18" charset="0"/>
              </a:rPr>
              <a:t>sem_wait</a:t>
            </a:r>
            <a:r>
              <a:rPr lang="en-US" sz="7200" b="1" dirty="0">
                <a:ea typeface="ＭＳ Ｐゴシック" pitchFamily="-84" charset="-128"/>
                <a:cs typeface="Times New Roman" panose="02020603050405020304" pitchFamily="18" charset="0"/>
              </a:rPr>
              <a:t>(mutex); </a:t>
            </a:r>
          </a:p>
          <a:p>
            <a:pPr marL="0" indent="0">
              <a:buNone/>
              <a:defRPr/>
            </a:pPr>
            <a:r>
              <a:rPr lang="en-US" sz="7200" b="1" dirty="0">
                <a:ea typeface="ＭＳ Ｐゴシック" pitchFamily="-84" charset="-128"/>
                <a:cs typeface="Times New Roman" panose="02020603050405020304" pitchFamily="18" charset="0"/>
              </a:rPr>
              <a:t>           /* remove an item from buffer to 			</a:t>
            </a:r>
            <a:r>
              <a:rPr lang="en-US" sz="7200" b="1" dirty="0" err="1">
                <a:ea typeface="ＭＳ Ｐゴシック" pitchFamily="-84" charset="-128"/>
                <a:cs typeface="Times New Roman" panose="02020603050405020304" pitchFamily="18" charset="0"/>
              </a:rPr>
              <a:t>next_consumed</a:t>
            </a:r>
            <a:r>
              <a:rPr lang="en-US" sz="7200" b="1" dirty="0">
                <a:ea typeface="ＭＳ Ｐゴシック" pitchFamily="-84" charset="-128"/>
                <a:cs typeface="Times New Roman" panose="02020603050405020304" pitchFamily="18" charset="0"/>
              </a:rPr>
              <a:t> */ </a:t>
            </a:r>
          </a:p>
          <a:p>
            <a:pPr marL="0" indent="0">
              <a:buNone/>
              <a:defRPr/>
            </a:pPr>
            <a:r>
              <a:rPr lang="en-US" sz="7200" b="1" dirty="0">
                <a:ea typeface="ＭＳ Ｐゴシック" pitchFamily="-84" charset="-128"/>
                <a:cs typeface="Times New Roman" panose="02020603050405020304" pitchFamily="18" charset="0"/>
              </a:rPr>
              <a:t>           ... </a:t>
            </a:r>
          </a:p>
          <a:p>
            <a:pPr marL="0" indent="0">
              <a:buNone/>
              <a:defRPr/>
            </a:pPr>
            <a:r>
              <a:rPr lang="en-US" sz="7200" b="1" dirty="0">
                <a:ea typeface="ＭＳ Ｐゴシック" pitchFamily="-84" charset="-128"/>
                <a:cs typeface="Times New Roman" panose="02020603050405020304" pitchFamily="18" charset="0"/>
              </a:rPr>
              <a:t>        </a:t>
            </a:r>
            <a:r>
              <a:rPr lang="en-US" sz="7200" b="1" dirty="0" err="1">
                <a:ea typeface="ＭＳ Ｐゴシック" pitchFamily="-84" charset="-128"/>
                <a:cs typeface="Times New Roman" panose="02020603050405020304" pitchFamily="18" charset="0"/>
              </a:rPr>
              <a:t>sem_signal</a:t>
            </a:r>
            <a:r>
              <a:rPr lang="en-US" sz="7200" b="1" dirty="0">
                <a:ea typeface="ＭＳ Ｐゴシック" pitchFamily="-84" charset="-128"/>
                <a:cs typeface="Times New Roman" panose="02020603050405020304" pitchFamily="18" charset="0"/>
              </a:rPr>
              <a:t>(mutex); </a:t>
            </a:r>
          </a:p>
          <a:p>
            <a:pPr marL="0" indent="0">
              <a:buNone/>
              <a:defRPr/>
            </a:pPr>
            <a:r>
              <a:rPr lang="en-US" sz="7200" b="1" dirty="0">
                <a:ea typeface="ＭＳ Ｐゴシック" pitchFamily="-84" charset="-128"/>
                <a:cs typeface="Times New Roman" panose="02020603050405020304" pitchFamily="18" charset="0"/>
              </a:rPr>
              <a:t>        </a:t>
            </a:r>
            <a:r>
              <a:rPr lang="en-US" sz="7200" b="1" dirty="0" err="1">
                <a:ea typeface="ＭＳ Ｐゴシック" pitchFamily="-84" charset="-128"/>
                <a:cs typeface="Times New Roman" panose="02020603050405020304" pitchFamily="18" charset="0"/>
              </a:rPr>
              <a:t>sem_signal</a:t>
            </a:r>
            <a:r>
              <a:rPr lang="en-US" sz="7200" b="1" dirty="0">
                <a:ea typeface="ＭＳ Ｐゴシック" pitchFamily="-84" charset="-128"/>
                <a:cs typeface="Times New Roman" panose="02020603050405020304" pitchFamily="18" charset="0"/>
              </a:rPr>
              <a:t>(empty); </a:t>
            </a:r>
          </a:p>
          <a:p>
            <a:pPr marL="0" indent="0">
              <a:buNone/>
              <a:defRPr/>
            </a:pPr>
            <a:r>
              <a:rPr lang="en-US" sz="7200" b="1" dirty="0">
                <a:ea typeface="ＭＳ Ｐゴシック" pitchFamily="-84" charset="-128"/>
                <a:cs typeface="Times New Roman" panose="02020603050405020304" pitchFamily="18" charset="0"/>
              </a:rPr>
              <a:t>           ...</a:t>
            </a:r>
            <a:br>
              <a:rPr lang="en-US" sz="7200" b="1" dirty="0">
                <a:ea typeface="ＭＳ Ｐゴシック" pitchFamily="-84" charset="-128"/>
                <a:cs typeface="Times New Roman" panose="02020603050405020304" pitchFamily="18" charset="0"/>
              </a:rPr>
            </a:br>
            <a:r>
              <a:rPr lang="en-US" sz="7200" b="1" dirty="0">
                <a:ea typeface="ＭＳ Ｐゴシック" pitchFamily="-84" charset="-128"/>
                <a:cs typeface="Times New Roman" panose="02020603050405020304" pitchFamily="18" charset="0"/>
              </a:rPr>
              <a:t>      	  /* consume the item in next consumed */ </a:t>
            </a:r>
          </a:p>
          <a:p>
            <a:pPr marL="0" indent="0">
              <a:buNone/>
              <a:defRPr/>
            </a:pPr>
            <a:r>
              <a:rPr lang="en-US" sz="7200" b="1" dirty="0">
                <a:ea typeface="ＭＳ Ｐゴシック" pitchFamily="-84" charset="-128"/>
                <a:cs typeface="Times New Roman" panose="02020603050405020304" pitchFamily="18" charset="0"/>
              </a:rPr>
              <a:t>           ...</a:t>
            </a:r>
            <a:br>
              <a:rPr lang="en-US" sz="7200" b="1" dirty="0">
                <a:ea typeface="ＭＳ Ｐゴシック" pitchFamily="-84" charset="-128"/>
                <a:cs typeface="Times New Roman" panose="02020603050405020304" pitchFamily="18" charset="0"/>
              </a:rPr>
            </a:br>
            <a:r>
              <a:rPr lang="en-US" sz="7200" b="1" dirty="0">
                <a:ea typeface="ＭＳ Ｐゴシック" pitchFamily="-84" charset="-128"/>
                <a:cs typeface="Times New Roman" panose="02020603050405020304" pitchFamily="18" charset="0"/>
              </a:rPr>
              <a:t>     } while (true); </a:t>
            </a:r>
          </a:p>
          <a:p>
            <a:endParaRPr lang="en-IN" dirty="0"/>
          </a:p>
        </p:txBody>
      </p:sp>
    </p:spTree>
    <p:extLst>
      <p:ext uri="{BB962C8B-B14F-4D97-AF65-F5344CB8AC3E}">
        <p14:creationId xmlns:p14="http://schemas.microsoft.com/office/powerpoint/2010/main" val="982695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2ECC6F77-DF8B-6F92-AEFE-ED4A7F85D2EF}"/>
              </a:ext>
            </a:extLst>
          </p:cNvPr>
          <p:cNvSpPr>
            <a:spLocks noGrp="1" noChangeArrowheads="1"/>
          </p:cNvSpPr>
          <p:nvPr>
            <p:ph type="title" idx="4294967295"/>
          </p:nvPr>
        </p:nvSpPr>
        <p:spPr>
          <a:xfrm>
            <a:off x="3720906" y="279918"/>
            <a:ext cx="7566025" cy="576263"/>
          </a:xfrm>
        </p:spPr>
        <p:txBody>
          <a:bodyPr>
            <a:normAutofit/>
          </a:bodyPr>
          <a:lstStyle/>
          <a:p>
            <a:pPr eaLnBrk="1" hangingPunct="1"/>
            <a:r>
              <a:rPr lang="en-US" altLang="en-US" sz="2800" b="1" dirty="0">
                <a:solidFill>
                  <a:srgbClr val="FF0000"/>
                </a:solidFill>
                <a:cs typeface="Times New Roman" panose="02020603050405020304" pitchFamily="18" charset="0"/>
              </a:rPr>
              <a:t>Readers-Writers Problem</a:t>
            </a:r>
          </a:p>
        </p:txBody>
      </p:sp>
      <p:sp>
        <p:nvSpPr>
          <p:cNvPr id="71683" name="Rectangle 3">
            <a:extLst>
              <a:ext uri="{FF2B5EF4-FFF2-40B4-BE49-F238E27FC236}">
                <a16:creationId xmlns:a16="http://schemas.microsoft.com/office/drawing/2014/main" id="{DF5E0227-0F6D-7989-BFF1-F277FA916D18}"/>
              </a:ext>
            </a:extLst>
          </p:cNvPr>
          <p:cNvSpPr>
            <a:spLocks noGrp="1" noChangeArrowheads="1"/>
          </p:cNvSpPr>
          <p:nvPr>
            <p:ph idx="4294967295"/>
          </p:nvPr>
        </p:nvSpPr>
        <p:spPr>
          <a:xfrm>
            <a:off x="1045028" y="993289"/>
            <a:ext cx="10786187" cy="5407510"/>
          </a:xfrm>
        </p:spPr>
        <p:txBody>
          <a:bodyPr>
            <a:normAutofit/>
          </a:bodyPr>
          <a:lstStyle/>
          <a:p>
            <a:pPr algn="just"/>
            <a:r>
              <a:rPr lang="en-US" altLang="en-US" dirty="0">
                <a:cs typeface="Times New Roman" panose="02020603050405020304" pitchFamily="18" charset="0"/>
              </a:rPr>
              <a:t>A data set is shared among a number of concurrent processes</a:t>
            </a:r>
          </a:p>
          <a:p>
            <a:pPr lvl="1" algn="just"/>
            <a:r>
              <a:rPr lang="en-US" altLang="en-US" sz="2000" dirty="0">
                <a:cs typeface="Times New Roman" panose="02020603050405020304" pitchFamily="18" charset="0"/>
              </a:rPr>
              <a:t>Readers – only read the data set; they do </a:t>
            </a:r>
            <a:r>
              <a:rPr lang="en-US" altLang="en-US" sz="2000" b="1" i="1" dirty="0">
                <a:cs typeface="Times New Roman" panose="02020603050405020304" pitchFamily="18" charset="0"/>
              </a:rPr>
              <a:t>not</a:t>
            </a:r>
            <a:r>
              <a:rPr lang="en-US" altLang="en-US" sz="2000" b="1" dirty="0">
                <a:cs typeface="Times New Roman" panose="02020603050405020304" pitchFamily="18" charset="0"/>
              </a:rPr>
              <a:t> </a:t>
            </a:r>
            <a:r>
              <a:rPr lang="en-US" altLang="en-US" sz="2000" dirty="0">
                <a:cs typeface="Times New Roman" panose="02020603050405020304" pitchFamily="18" charset="0"/>
              </a:rPr>
              <a:t>perform any updates</a:t>
            </a:r>
          </a:p>
          <a:p>
            <a:pPr lvl="1" algn="just"/>
            <a:r>
              <a:rPr lang="en-US" altLang="en-US" sz="2000" dirty="0">
                <a:cs typeface="Times New Roman" panose="02020603050405020304" pitchFamily="18" charset="0"/>
              </a:rPr>
              <a:t>Writers   – can both read and write</a:t>
            </a:r>
          </a:p>
          <a:p>
            <a:pPr algn="just"/>
            <a:r>
              <a:rPr lang="en-US" altLang="en-US" dirty="0">
                <a:cs typeface="Times New Roman" panose="02020603050405020304" pitchFamily="18" charset="0"/>
              </a:rPr>
              <a:t>Problem – allow multiple readers to read at the same time</a:t>
            </a:r>
          </a:p>
          <a:p>
            <a:pPr lvl="1" algn="just"/>
            <a:r>
              <a:rPr lang="en-US" altLang="en-US" sz="2000" dirty="0">
                <a:cs typeface="Times New Roman" panose="02020603050405020304" pitchFamily="18" charset="0"/>
              </a:rPr>
              <a:t>Only one single writer can access the shared data at the same time</a:t>
            </a:r>
          </a:p>
          <a:p>
            <a:pPr algn="just"/>
            <a:r>
              <a:rPr lang="en-US" altLang="en-US" dirty="0">
                <a:cs typeface="Times New Roman" panose="02020603050405020304" pitchFamily="18" charset="0"/>
              </a:rPr>
              <a:t>Several variations of how readers and writers are considered  – all involve some form of priorities</a:t>
            </a:r>
          </a:p>
          <a:p>
            <a:pPr lvl="1"/>
            <a:endParaRPr lang="en-US" altLang="en-US" dirty="0"/>
          </a:p>
        </p:txBody>
      </p:sp>
      <p:pic>
        <p:nvPicPr>
          <p:cNvPr id="2" name="Content Placeholder 5">
            <a:extLst>
              <a:ext uri="{FF2B5EF4-FFF2-40B4-BE49-F238E27FC236}">
                <a16:creationId xmlns:a16="http://schemas.microsoft.com/office/drawing/2014/main" id="{4B7E596D-D712-4005-3F00-45347CD17DA6}"/>
              </a:ext>
            </a:extLst>
          </p:cNvPr>
          <p:cNvPicPr>
            <a:picLocks noChangeAspect="1"/>
          </p:cNvPicPr>
          <p:nvPr/>
        </p:nvPicPr>
        <p:blipFill>
          <a:blip r:embed="rId3"/>
          <a:stretch>
            <a:fillRect/>
          </a:stretch>
        </p:blipFill>
        <p:spPr>
          <a:xfrm>
            <a:off x="1208314" y="3805901"/>
            <a:ext cx="9671179" cy="2320580"/>
          </a:xfrm>
          <a:prstGeom prst="rect">
            <a:avLst/>
          </a:prstGeom>
        </p:spPr>
      </p:pic>
    </p:spTree>
    <p:extLst>
      <p:ext uri="{BB962C8B-B14F-4D97-AF65-F5344CB8AC3E}">
        <p14:creationId xmlns:p14="http://schemas.microsoft.com/office/powerpoint/2010/main" val="544103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C5CC58-46C1-1956-A29A-CB85D9E1E0CE}"/>
              </a:ext>
            </a:extLst>
          </p:cNvPr>
          <p:cNvSpPr>
            <a:spLocks noGrp="1"/>
          </p:cNvSpPr>
          <p:nvPr>
            <p:ph type="sldNum" sz="quarter" idx="12"/>
          </p:nvPr>
        </p:nvSpPr>
        <p:spPr/>
        <p:txBody>
          <a:bodyPr/>
          <a:lstStyle/>
          <a:p>
            <a:fld id="{CBABCCC1-BF11-4F37-963E-1BCD5B23FD72}" type="slidenum">
              <a:rPr lang="en-IN" smtClean="0"/>
              <a:t>17</a:t>
            </a:fld>
            <a:endParaRPr lang="en-IN"/>
          </a:p>
        </p:txBody>
      </p:sp>
      <p:sp>
        <p:nvSpPr>
          <p:cNvPr id="5" name="Title 4">
            <a:extLst>
              <a:ext uri="{FF2B5EF4-FFF2-40B4-BE49-F238E27FC236}">
                <a16:creationId xmlns:a16="http://schemas.microsoft.com/office/drawing/2014/main" id="{5C42C541-8883-D9A3-05E6-45F9C7E4B7A0}"/>
              </a:ext>
            </a:extLst>
          </p:cNvPr>
          <p:cNvSpPr>
            <a:spLocks noGrp="1"/>
          </p:cNvSpPr>
          <p:nvPr>
            <p:ph type="title" idx="4294967295"/>
          </p:nvPr>
        </p:nvSpPr>
        <p:spPr>
          <a:xfrm>
            <a:off x="3111727" y="194656"/>
            <a:ext cx="9602787" cy="1049337"/>
          </a:xfrm>
        </p:spPr>
        <p:txBody>
          <a:bodyPr/>
          <a:lstStyle/>
          <a:p>
            <a:r>
              <a:rPr lang="en-US" altLang="en-US" sz="3200" b="1" dirty="0">
                <a:solidFill>
                  <a:srgbClr val="FF0000"/>
                </a:solidFill>
                <a:cs typeface="Times New Roman" panose="02020603050405020304" pitchFamily="18" charset="0"/>
              </a:rPr>
              <a:t>Readers-Writers Problem</a:t>
            </a:r>
            <a:endParaRPr lang="en-IN" dirty="0">
              <a:solidFill>
                <a:srgbClr val="FF0000"/>
              </a:solidFill>
            </a:endParaRPr>
          </a:p>
        </p:txBody>
      </p:sp>
      <p:sp>
        <p:nvSpPr>
          <p:cNvPr id="4" name="TextBox 3">
            <a:extLst>
              <a:ext uri="{FF2B5EF4-FFF2-40B4-BE49-F238E27FC236}">
                <a16:creationId xmlns:a16="http://schemas.microsoft.com/office/drawing/2014/main" id="{10180760-D6E4-34A0-CBBE-5F6A7A33346B}"/>
              </a:ext>
            </a:extLst>
          </p:cNvPr>
          <p:cNvSpPr txBox="1"/>
          <p:nvPr/>
        </p:nvSpPr>
        <p:spPr>
          <a:xfrm>
            <a:off x="623223" y="1243993"/>
            <a:ext cx="11756571" cy="4832092"/>
          </a:xfrm>
          <a:prstGeom prst="rect">
            <a:avLst/>
          </a:prstGeom>
          <a:noFill/>
        </p:spPr>
        <p:txBody>
          <a:bodyPr wrap="square">
            <a:spAutoFit/>
          </a:bodyPr>
          <a:lstStyle/>
          <a:p>
            <a:pPr algn="just"/>
            <a:r>
              <a:rPr lang="en-US" sz="2800" dirty="0"/>
              <a:t>Three variables are used: </a:t>
            </a:r>
            <a:r>
              <a:rPr lang="en-US" sz="2800" b="1" dirty="0"/>
              <a:t>mutex, </a:t>
            </a:r>
            <a:r>
              <a:rPr lang="en-US" sz="2800" b="1" dirty="0" err="1"/>
              <a:t>wrt</a:t>
            </a:r>
            <a:r>
              <a:rPr lang="en-US" sz="2800" b="1" dirty="0"/>
              <a:t>, </a:t>
            </a:r>
            <a:r>
              <a:rPr lang="en-US" sz="2800" b="1" dirty="0" err="1"/>
              <a:t>readcount</a:t>
            </a:r>
            <a:r>
              <a:rPr lang="en-US" sz="2800" dirty="0"/>
              <a:t> to implement solution </a:t>
            </a:r>
            <a:br>
              <a:rPr lang="en-US" sz="2800" dirty="0"/>
            </a:br>
            <a:r>
              <a:rPr lang="en-US" sz="2800" dirty="0"/>
              <a:t> </a:t>
            </a:r>
          </a:p>
          <a:p>
            <a:pPr algn="just">
              <a:buFont typeface="+mj-lt"/>
              <a:buAutoNum type="arabicPeriod"/>
            </a:pPr>
            <a:r>
              <a:rPr lang="en-US" sz="2800" dirty="0"/>
              <a:t>  Semaphore </a:t>
            </a:r>
            <a:r>
              <a:rPr lang="en-US" sz="2800" b="1" dirty="0"/>
              <a:t>mutex, </a:t>
            </a:r>
            <a:r>
              <a:rPr lang="en-US" sz="2800" b="1" dirty="0" err="1"/>
              <a:t>wrt</a:t>
            </a:r>
            <a:r>
              <a:rPr lang="en-US" sz="2800" b="1" dirty="0"/>
              <a:t>; </a:t>
            </a:r>
          </a:p>
          <a:p>
            <a:pPr algn="just"/>
            <a:r>
              <a:rPr lang="en-US" sz="2800" dirty="0"/>
              <a:t>			// semaphore </a:t>
            </a:r>
            <a:r>
              <a:rPr lang="en-US" sz="2800" b="1" dirty="0"/>
              <a:t>mutex</a:t>
            </a:r>
            <a:r>
              <a:rPr lang="en-US" sz="2800" dirty="0"/>
              <a:t> is used to ensure mutual 	exclusion when 					</a:t>
            </a:r>
            <a:r>
              <a:rPr lang="en-US" sz="2800" b="1" dirty="0" err="1"/>
              <a:t>readcount</a:t>
            </a:r>
            <a:r>
              <a:rPr lang="en-US" sz="2800" dirty="0"/>
              <a:t> is updated i.e. when any reader enters or exit from 	the 			critical section.  semaphore </a:t>
            </a:r>
            <a:r>
              <a:rPr lang="en-US" sz="2800" b="1" dirty="0" err="1"/>
              <a:t>wrt</a:t>
            </a:r>
            <a:r>
              <a:rPr lang="en-US" sz="2800" dirty="0"/>
              <a:t> is used by both readers and 						writers.</a:t>
            </a:r>
          </a:p>
          <a:p>
            <a:pPr marL="514350" indent="-514350" algn="just">
              <a:buAutoNum type="arabicPeriod" startAt="2"/>
            </a:pPr>
            <a:r>
              <a:rPr lang="en-US" sz="2800" b="1" dirty="0"/>
              <a:t>int</a:t>
            </a:r>
            <a:r>
              <a:rPr lang="en-US" sz="2800" dirty="0"/>
              <a:t> </a:t>
            </a:r>
            <a:r>
              <a:rPr lang="en-US" sz="2800" dirty="0" err="1"/>
              <a:t>readcount</a:t>
            </a:r>
            <a:r>
              <a:rPr lang="en-US" sz="2800" dirty="0"/>
              <a:t>;  </a:t>
            </a:r>
          </a:p>
          <a:p>
            <a:pPr algn="just"/>
            <a:r>
              <a:rPr lang="en-US" sz="2800" dirty="0"/>
              <a:t>					//    </a:t>
            </a:r>
            <a:r>
              <a:rPr lang="en-US" sz="2800" b="1" dirty="0" err="1"/>
              <a:t>readcount</a:t>
            </a:r>
            <a:r>
              <a:rPr lang="en-US" sz="2800" dirty="0"/>
              <a:t> tells the number of processes performing read 						in 	the critical section, initially 0</a:t>
            </a:r>
          </a:p>
          <a:p>
            <a:pPr algn="just"/>
            <a:r>
              <a:rPr lang="en-US" sz="2800" dirty="0"/>
              <a:t>3.    Initial values mutex=1,readcount=0,wrt=1</a:t>
            </a:r>
          </a:p>
        </p:txBody>
      </p:sp>
    </p:spTree>
    <p:extLst>
      <p:ext uri="{BB962C8B-B14F-4D97-AF65-F5344CB8AC3E}">
        <p14:creationId xmlns:p14="http://schemas.microsoft.com/office/powerpoint/2010/main" val="2314175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D11C09A-3795-D436-5551-BE1F9C3F18B8}"/>
              </a:ext>
            </a:extLst>
          </p:cNvPr>
          <p:cNvSpPr>
            <a:spLocks noGrp="1"/>
          </p:cNvSpPr>
          <p:nvPr>
            <p:ph type="sldNum" sz="quarter" idx="12"/>
          </p:nvPr>
        </p:nvSpPr>
        <p:spPr/>
        <p:txBody>
          <a:bodyPr/>
          <a:lstStyle/>
          <a:p>
            <a:fld id="{CBABCCC1-BF11-4F37-963E-1BCD5B23FD72}" type="slidenum">
              <a:rPr lang="en-IN" smtClean="0"/>
              <a:pPr/>
              <a:t>18</a:t>
            </a:fld>
            <a:endParaRPr lang="en-IN"/>
          </a:p>
        </p:txBody>
      </p:sp>
      <p:sp>
        <p:nvSpPr>
          <p:cNvPr id="3" name="Content Placeholder 2">
            <a:extLst>
              <a:ext uri="{FF2B5EF4-FFF2-40B4-BE49-F238E27FC236}">
                <a16:creationId xmlns:a16="http://schemas.microsoft.com/office/drawing/2014/main" id="{564EA774-0730-7E99-65BE-07748CF4D4AC}"/>
              </a:ext>
            </a:extLst>
          </p:cNvPr>
          <p:cNvSpPr>
            <a:spLocks noGrp="1"/>
          </p:cNvSpPr>
          <p:nvPr>
            <p:ph idx="4294967295"/>
          </p:nvPr>
        </p:nvSpPr>
        <p:spPr>
          <a:xfrm>
            <a:off x="1480185" y="2154810"/>
            <a:ext cx="9604375" cy="3449638"/>
          </a:xfrm>
        </p:spPr>
        <p:txBody>
          <a:bodyPr/>
          <a:lstStyle/>
          <a:p>
            <a:pPr>
              <a:buFont typeface="+mj-lt"/>
              <a:buAutoNum type="arabicPeriod"/>
            </a:pPr>
            <a:r>
              <a:rPr lang="en-US" sz="2800" dirty="0"/>
              <a:t>Writer requests the entry to critical section.</a:t>
            </a:r>
          </a:p>
          <a:p>
            <a:pPr>
              <a:buFont typeface="+mj-lt"/>
              <a:buAutoNum type="arabicPeriod" startAt="2"/>
            </a:pPr>
            <a:r>
              <a:rPr lang="en-US" sz="2800" dirty="0"/>
              <a:t>If allowed i.e. </a:t>
            </a:r>
            <a:r>
              <a:rPr lang="en-US" sz="2800" b="1" dirty="0"/>
              <a:t>wait() </a:t>
            </a:r>
            <a:r>
              <a:rPr lang="en-US" sz="2800" dirty="0"/>
              <a:t>gives a true value, it enters and performs the write. If not allowed, it keeps on waiting.</a:t>
            </a:r>
          </a:p>
          <a:p>
            <a:pPr>
              <a:buFont typeface="+mj-lt"/>
              <a:buAutoNum type="arabicPeriod" startAt="3"/>
            </a:pPr>
            <a:r>
              <a:rPr lang="en-US" sz="2800" dirty="0"/>
              <a:t>It exits the critical section.</a:t>
            </a:r>
          </a:p>
          <a:p>
            <a:endParaRPr lang="en-IN" dirty="0"/>
          </a:p>
        </p:txBody>
      </p:sp>
      <p:sp>
        <p:nvSpPr>
          <p:cNvPr id="2" name="Title 1">
            <a:extLst>
              <a:ext uri="{FF2B5EF4-FFF2-40B4-BE49-F238E27FC236}">
                <a16:creationId xmlns:a16="http://schemas.microsoft.com/office/drawing/2014/main" id="{09625F7F-2899-F778-7EEC-6A89394FB756}"/>
              </a:ext>
            </a:extLst>
          </p:cNvPr>
          <p:cNvSpPr>
            <a:spLocks noGrp="1"/>
          </p:cNvSpPr>
          <p:nvPr>
            <p:ph type="title" idx="4294967295"/>
          </p:nvPr>
        </p:nvSpPr>
        <p:spPr>
          <a:xfrm>
            <a:off x="4721225" y="418783"/>
            <a:ext cx="9604375" cy="1049337"/>
          </a:xfrm>
        </p:spPr>
        <p:txBody>
          <a:bodyPr/>
          <a:lstStyle/>
          <a:p>
            <a:r>
              <a:rPr lang="en-IN" dirty="0">
                <a:solidFill>
                  <a:srgbClr val="FF0000"/>
                </a:solidFill>
              </a:rPr>
              <a:t>WRITER PROCESS</a:t>
            </a:r>
          </a:p>
        </p:txBody>
      </p:sp>
    </p:spTree>
    <p:extLst>
      <p:ext uri="{BB962C8B-B14F-4D97-AF65-F5344CB8AC3E}">
        <p14:creationId xmlns:p14="http://schemas.microsoft.com/office/powerpoint/2010/main" val="3467474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D30965-24BF-F931-483A-EC755F90CF32}"/>
              </a:ext>
            </a:extLst>
          </p:cNvPr>
          <p:cNvSpPr>
            <a:spLocks noGrp="1"/>
          </p:cNvSpPr>
          <p:nvPr>
            <p:ph type="sldNum" sz="quarter" idx="12"/>
          </p:nvPr>
        </p:nvSpPr>
        <p:spPr/>
        <p:txBody>
          <a:bodyPr/>
          <a:lstStyle/>
          <a:p>
            <a:fld id="{CBABCCC1-BF11-4F37-963E-1BCD5B23FD72}" type="slidenum">
              <a:rPr lang="en-IN" smtClean="0"/>
              <a:pPr/>
              <a:t>19</a:t>
            </a:fld>
            <a:endParaRPr lang="en-IN"/>
          </a:p>
        </p:txBody>
      </p:sp>
      <p:sp>
        <p:nvSpPr>
          <p:cNvPr id="2" name="Title 1">
            <a:extLst>
              <a:ext uri="{FF2B5EF4-FFF2-40B4-BE49-F238E27FC236}">
                <a16:creationId xmlns:a16="http://schemas.microsoft.com/office/drawing/2014/main" id="{B82F3512-B16E-67E8-FE51-F36462F03E9C}"/>
              </a:ext>
            </a:extLst>
          </p:cNvPr>
          <p:cNvSpPr>
            <a:spLocks noGrp="1"/>
          </p:cNvSpPr>
          <p:nvPr>
            <p:ph type="title" idx="4294967295"/>
          </p:nvPr>
        </p:nvSpPr>
        <p:spPr>
          <a:xfrm>
            <a:off x="4489133" y="367983"/>
            <a:ext cx="9602787" cy="1049337"/>
          </a:xfrm>
        </p:spPr>
        <p:txBody>
          <a:bodyPr/>
          <a:lstStyle/>
          <a:p>
            <a:r>
              <a:rPr lang="en-IN" dirty="0">
                <a:solidFill>
                  <a:srgbClr val="FF0000"/>
                </a:solidFill>
              </a:rPr>
              <a:t>WRITER PROCESS</a:t>
            </a:r>
            <a:endParaRPr lang="en-IN" dirty="0"/>
          </a:p>
        </p:txBody>
      </p:sp>
      <p:pic>
        <p:nvPicPr>
          <p:cNvPr id="6" name="Picture 5">
            <a:extLst>
              <a:ext uri="{FF2B5EF4-FFF2-40B4-BE49-F238E27FC236}">
                <a16:creationId xmlns:a16="http://schemas.microsoft.com/office/drawing/2014/main" id="{DA94FDF1-4321-A4A2-D912-E51E931EBC51}"/>
              </a:ext>
            </a:extLst>
          </p:cNvPr>
          <p:cNvPicPr>
            <a:picLocks noChangeAspect="1"/>
          </p:cNvPicPr>
          <p:nvPr/>
        </p:nvPicPr>
        <p:blipFill>
          <a:blip r:embed="rId2"/>
          <a:stretch>
            <a:fillRect/>
          </a:stretch>
        </p:blipFill>
        <p:spPr>
          <a:xfrm>
            <a:off x="2570480" y="1934718"/>
            <a:ext cx="6725919" cy="3521202"/>
          </a:xfrm>
          <a:prstGeom prst="rect">
            <a:avLst/>
          </a:prstGeom>
        </p:spPr>
      </p:pic>
      <p:sp>
        <p:nvSpPr>
          <p:cNvPr id="10" name="TextBox 9">
            <a:extLst>
              <a:ext uri="{FF2B5EF4-FFF2-40B4-BE49-F238E27FC236}">
                <a16:creationId xmlns:a16="http://schemas.microsoft.com/office/drawing/2014/main" id="{0698C382-CB07-7D89-0846-7E7E47E3AEE9}"/>
              </a:ext>
            </a:extLst>
          </p:cNvPr>
          <p:cNvSpPr txBox="1"/>
          <p:nvPr/>
        </p:nvSpPr>
        <p:spPr>
          <a:xfrm>
            <a:off x="1612900" y="1232654"/>
            <a:ext cx="7045960" cy="461665"/>
          </a:xfrm>
          <a:prstGeom prst="rect">
            <a:avLst/>
          </a:prstGeom>
          <a:noFill/>
        </p:spPr>
        <p:txBody>
          <a:bodyPr wrap="square">
            <a:spAutoFit/>
          </a:bodyPr>
          <a:lstStyle/>
          <a:p>
            <a:r>
              <a:rPr lang="en-US" sz="2400" dirty="0">
                <a:solidFill>
                  <a:srgbClr val="FF0000"/>
                </a:solidFill>
              </a:rPr>
              <a:t>The structure of a writer process</a:t>
            </a:r>
            <a:r>
              <a:rPr lang="en-US" dirty="0"/>
              <a:t>.</a:t>
            </a:r>
            <a:endParaRPr lang="en-IN" dirty="0"/>
          </a:p>
        </p:txBody>
      </p:sp>
    </p:spTree>
    <p:extLst>
      <p:ext uri="{BB962C8B-B14F-4D97-AF65-F5344CB8AC3E}">
        <p14:creationId xmlns:p14="http://schemas.microsoft.com/office/powerpoint/2010/main" val="3111305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749136-8EFF-2DA4-E893-C3BC899AD22D}"/>
              </a:ext>
            </a:extLst>
          </p:cNvPr>
          <p:cNvSpPr>
            <a:spLocks noGrp="1"/>
          </p:cNvSpPr>
          <p:nvPr>
            <p:ph type="sldNum" sz="quarter" idx="12"/>
          </p:nvPr>
        </p:nvSpPr>
        <p:spPr/>
        <p:txBody>
          <a:bodyPr/>
          <a:lstStyle/>
          <a:p>
            <a:fld id="{CBABCCC1-BF11-4F37-963E-1BCD5B23FD72}" type="slidenum">
              <a:rPr lang="en-IN" smtClean="0"/>
              <a:pPr/>
              <a:t>2</a:t>
            </a:fld>
            <a:endParaRPr lang="en-IN"/>
          </a:p>
        </p:txBody>
      </p:sp>
      <p:sp>
        <p:nvSpPr>
          <p:cNvPr id="3" name="Rounded Rectangle 17">
            <a:extLst>
              <a:ext uri="{FF2B5EF4-FFF2-40B4-BE49-F238E27FC236}">
                <a16:creationId xmlns:a16="http://schemas.microsoft.com/office/drawing/2014/main" id="{B0695E77-39FC-7B96-E679-D6D1CCADCD41}"/>
              </a:ext>
            </a:extLst>
          </p:cNvPr>
          <p:cNvSpPr/>
          <p:nvPr/>
        </p:nvSpPr>
        <p:spPr>
          <a:xfrm>
            <a:off x="4125932" y="48679"/>
            <a:ext cx="3758228"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AIM OF THE SESSION</a:t>
            </a:r>
          </a:p>
        </p:txBody>
      </p:sp>
      <p:sp>
        <p:nvSpPr>
          <p:cNvPr id="4" name="TextBox 3">
            <a:extLst>
              <a:ext uri="{FF2B5EF4-FFF2-40B4-BE49-F238E27FC236}">
                <a16:creationId xmlns:a16="http://schemas.microsoft.com/office/drawing/2014/main" id="{EECDD339-3C6C-5867-F3BF-3CDFB152B9FC}"/>
              </a:ext>
            </a:extLst>
          </p:cNvPr>
          <p:cNvSpPr txBox="1"/>
          <p:nvPr/>
        </p:nvSpPr>
        <p:spPr>
          <a:xfrm>
            <a:off x="1135866" y="449537"/>
            <a:ext cx="10731286" cy="842282"/>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tileRect/>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a:lnSpc>
                <a:spcPct val="150000"/>
              </a:lnSpc>
            </a:pPr>
            <a:r>
              <a:rPr lang="en-US" b="0" i="0" dirty="0">
                <a:effectLst/>
                <a:cs typeface="Poppins"/>
              </a:rPr>
              <a:t>To familiarize students with the basic concept of semaphores, Monitors, Inter Process Communication</a:t>
            </a:r>
            <a:r>
              <a:rPr lang="en-US" dirty="0">
                <a:cs typeface="Poppins"/>
              </a:rPr>
              <a:t>.</a:t>
            </a:r>
            <a:r>
              <a:rPr lang="en-US" b="0" i="0" dirty="0">
                <a:effectLst/>
                <a:cs typeface="Poppins"/>
              </a:rPr>
              <a:t> </a:t>
            </a:r>
          </a:p>
          <a:p>
            <a:pPr>
              <a:lnSpc>
                <a:spcPct val="150000"/>
              </a:lnSpc>
            </a:pPr>
            <a:endParaRPr lang="en-US" sz="1600" b="0" i="0" dirty="0">
              <a:effectLst/>
              <a:latin typeface="Poppins"/>
              <a:cs typeface="Poppins"/>
            </a:endParaRPr>
          </a:p>
        </p:txBody>
      </p:sp>
      <p:sp>
        <p:nvSpPr>
          <p:cNvPr id="5" name="Rounded Rectangle 17">
            <a:extLst>
              <a:ext uri="{FF2B5EF4-FFF2-40B4-BE49-F238E27FC236}">
                <a16:creationId xmlns:a16="http://schemas.microsoft.com/office/drawing/2014/main" id="{F6D0E5DA-11C1-719E-AD4C-BFFC3E79FABA}"/>
              </a:ext>
            </a:extLst>
          </p:cNvPr>
          <p:cNvSpPr/>
          <p:nvPr/>
        </p:nvSpPr>
        <p:spPr>
          <a:xfrm>
            <a:off x="3740117" y="1280889"/>
            <a:ext cx="4490856"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INSTRUCTIONAL OBJECTIVES</a:t>
            </a:r>
          </a:p>
        </p:txBody>
      </p:sp>
      <p:sp>
        <p:nvSpPr>
          <p:cNvPr id="6" name="TextBox 5">
            <a:extLst>
              <a:ext uri="{FF2B5EF4-FFF2-40B4-BE49-F238E27FC236}">
                <a16:creationId xmlns:a16="http://schemas.microsoft.com/office/drawing/2014/main" id="{25E9F659-6E61-9057-057C-5A07E18557B0}"/>
              </a:ext>
            </a:extLst>
          </p:cNvPr>
          <p:cNvSpPr txBox="1"/>
          <p:nvPr/>
        </p:nvSpPr>
        <p:spPr>
          <a:xfrm>
            <a:off x="1131452" y="1740265"/>
            <a:ext cx="9929091" cy="2308324"/>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dirty="0"/>
              <a:t>This Session is designed to:</a:t>
            </a:r>
          </a:p>
          <a:p>
            <a:pPr marL="342900" indent="-342900">
              <a:buAutoNum type="arabicPeriod"/>
            </a:pPr>
            <a:r>
              <a:rPr lang="en-US" sz="1600" dirty="0"/>
              <a:t>Demonstrate what is meant by semaphore.</a:t>
            </a:r>
          </a:p>
          <a:p>
            <a:pPr marL="342900" indent="-342900">
              <a:buAutoNum type="arabicPeriod"/>
            </a:pPr>
            <a:r>
              <a:rPr lang="en-US" sz="1600" dirty="0"/>
              <a:t>Describe the types of semaphores.</a:t>
            </a:r>
          </a:p>
          <a:p>
            <a:pPr marL="342900" indent="-342900">
              <a:buAutoNum type="arabicPeriod"/>
            </a:pPr>
            <a:r>
              <a:rPr lang="en-US" sz="1600" dirty="0"/>
              <a:t>List out the differences between mutex and semaphore .</a:t>
            </a:r>
          </a:p>
          <a:p>
            <a:pPr marL="342900" indent="-342900">
              <a:buAutoNum type="arabicPeriod"/>
            </a:pPr>
            <a:r>
              <a:rPr lang="en-US" sz="1600" dirty="0"/>
              <a:t>Describe the role of semaphores in solving critical section problems. </a:t>
            </a:r>
          </a:p>
          <a:p>
            <a:pPr marL="342900" indent="-342900">
              <a:buFontTx/>
              <a:buAutoNum type="arabicPeriod"/>
            </a:pPr>
            <a:r>
              <a:rPr lang="en-IN" altLang="en-US" sz="1600" dirty="0"/>
              <a:t>A Case Study of classical synchronization problems using semaphores.</a:t>
            </a:r>
          </a:p>
          <a:p>
            <a:pPr marL="342900" indent="-342900">
              <a:buFontTx/>
              <a:buAutoNum type="arabicPeriod"/>
            </a:pPr>
            <a:r>
              <a:rPr lang="en-IN" altLang="en-US" sz="1600" dirty="0"/>
              <a:t>Describe the role of Monitors.</a:t>
            </a:r>
          </a:p>
          <a:p>
            <a:pPr marL="342900" indent="-342900">
              <a:buFontTx/>
              <a:buAutoNum type="arabicPeriod"/>
            </a:pPr>
            <a:r>
              <a:rPr lang="en-IN" altLang="en-US" sz="1600" dirty="0"/>
              <a:t>Describe the role of Inter Process Communication.</a:t>
            </a:r>
            <a:endParaRPr lang="en-US" sz="1600" dirty="0">
              <a:latin typeface="Arial" panose="020B0604020202020204" pitchFamily="34" charset="0"/>
            </a:endParaRPr>
          </a:p>
        </p:txBody>
      </p:sp>
      <p:sp>
        <p:nvSpPr>
          <p:cNvPr id="7" name="Rounded Rectangle 17">
            <a:extLst>
              <a:ext uri="{FF2B5EF4-FFF2-40B4-BE49-F238E27FC236}">
                <a16:creationId xmlns:a16="http://schemas.microsoft.com/office/drawing/2014/main" id="{8FB76C61-C655-405A-2FFC-F11775F3DFF4}"/>
              </a:ext>
            </a:extLst>
          </p:cNvPr>
          <p:cNvSpPr/>
          <p:nvPr/>
        </p:nvSpPr>
        <p:spPr>
          <a:xfrm>
            <a:off x="4358769" y="4048589"/>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LEARNING OUTCOMES</a:t>
            </a:r>
          </a:p>
        </p:txBody>
      </p:sp>
      <p:sp>
        <p:nvSpPr>
          <p:cNvPr id="8" name="TextBox 7">
            <a:extLst>
              <a:ext uri="{FF2B5EF4-FFF2-40B4-BE49-F238E27FC236}">
                <a16:creationId xmlns:a16="http://schemas.microsoft.com/office/drawing/2014/main" id="{EBD251FE-929F-DBE9-80E0-2FBE8CE3F39A}"/>
              </a:ext>
            </a:extLst>
          </p:cNvPr>
          <p:cNvSpPr txBox="1"/>
          <p:nvPr/>
        </p:nvSpPr>
        <p:spPr>
          <a:xfrm>
            <a:off x="2513009" y="4439287"/>
            <a:ext cx="7017071" cy="2554545"/>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dirty="0"/>
              <a:t>At the end of this session, you should be able to:</a:t>
            </a:r>
          </a:p>
          <a:p>
            <a:pPr marL="342900" indent="-342900">
              <a:buAutoNum type="arabicPeriod"/>
            </a:pPr>
            <a:r>
              <a:rPr lang="en-US" sz="1600" dirty="0"/>
              <a:t>Defines what is semaphore.</a:t>
            </a:r>
          </a:p>
          <a:p>
            <a:pPr marL="342900" indent="-342900">
              <a:buAutoNum type="arabicPeriod"/>
            </a:pPr>
            <a:r>
              <a:rPr lang="en-US" sz="1600" dirty="0"/>
              <a:t>Describe binary semaphore and counting semaphore.</a:t>
            </a:r>
          </a:p>
          <a:p>
            <a:pPr marL="342900" indent="-342900">
              <a:buAutoNum type="arabicPeriod"/>
            </a:pPr>
            <a:r>
              <a:rPr lang="en-US" sz="1600" dirty="0"/>
              <a:t>Summarize the Role of semaphores in solving critical section problems.</a:t>
            </a:r>
          </a:p>
          <a:p>
            <a:pPr marL="342900" indent="-342900">
              <a:buFontTx/>
              <a:buAutoNum type="arabicPeriod"/>
            </a:pPr>
            <a:r>
              <a:rPr lang="en-IN" altLang="en-US" sz="1600" dirty="0"/>
              <a:t>A Comparative Study of Classical Synchronization Problems.</a:t>
            </a:r>
          </a:p>
          <a:p>
            <a:pPr marL="342900" indent="-342900">
              <a:buFontTx/>
              <a:buAutoNum type="arabicPeriod"/>
            </a:pPr>
            <a:r>
              <a:rPr lang="en-US" sz="1600" dirty="0"/>
              <a:t>Defines what is Monitors.</a:t>
            </a:r>
          </a:p>
          <a:p>
            <a:pPr marL="342900" indent="-342900">
              <a:buFontTx/>
              <a:buAutoNum type="arabicPeriod"/>
            </a:pPr>
            <a:endParaRPr lang="en-IN" altLang="en-US" sz="1600" dirty="0"/>
          </a:p>
          <a:p>
            <a:endParaRPr lang="en-IN" altLang="en-US" sz="1600" dirty="0"/>
          </a:p>
          <a:p>
            <a:pPr marL="342900" indent="-342900">
              <a:buAutoNum type="arabicPeriod"/>
            </a:pPr>
            <a:endParaRPr lang="en-US" sz="16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91184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CDDE037-0C11-6AC2-E6CC-B69A094059E8}"/>
              </a:ext>
            </a:extLst>
          </p:cNvPr>
          <p:cNvSpPr>
            <a:spLocks noGrp="1"/>
          </p:cNvSpPr>
          <p:nvPr>
            <p:ph type="sldNum" sz="quarter" idx="12"/>
          </p:nvPr>
        </p:nvSpPr>
        <p:spPr/>
        <p:txBody>
          <a:bodyPr/>
          <a:lstStyle/>
          <a:p>
            <a:fld id="{CBABCCC1-BF11-4F37-963E-1BCD5B23FD72}" type="slidenum">
              <a:rPr lang="en-IN" smtClean="0"/>
              <a:pPr/>
              <a:t>20</a:t>
            </a:fld>
            <a:endParaRPr lang="en-IN"/>
          </a:p>
        </p:txBody>
      </p:sp>
      <p:sp>
        <p:nvSpPr>
          <p:cNvPr id="2" name="Title 1">
            <a:extLst>
              <a:ext uri="{FF2B5EF4-FFF2-40B4-BE49-F238E27FC236}">
                <a16:creationId xmlns:a16="http://schemas.microsoft.com/office/drawing/2014/main" id="{6289A697-A5C6-A57B-A764-7A110FDAB8D1}"/>
              </a:ext>
            </a:extLst>
          </p:cNvPr>
          <p:cNvSpPr>
            <a:spLocks noGrp="1"/>
          </p:cNvSpPr>
          <p:nvPr>
            <p:ph type="title" idx="4294967295"/>
          </p:nvPr>
        </p:nvSpPr>
        <p:spPr>
          <a:xfrm>
            <a:off x="4558665" y="252730"/>
            <a:ext cx="9604375" cy="1049338"/>
          </a:xfrm>
        </p:spPr>
        <p:txBody>
          <a:bodyPr/>
          <a:lstStyle/>
          <a:p>
            <a:r>
              <a:rPr lang="en-US" b="1" dirty="0">
                <a:solidFill>
                  <a:srgbClr val="FF0000"/>
                </a:solidFill>
              </a:rPr>
              <a:t>Reader process</a:t>
            </a:r>
            <a:br>
              <a:rPr lang="en-US" dirty="0"/>
            </a:br>
            <a:endParaRPr lang="en-IN" dirty="0"/>
          </a:p>
        </p:txBody>
      </p:sp>
      <p:sp>
        <p:nvSpPr>
          <p:cNvPr id="3" name="Content Placeholder 2">
            <a:extLst>
              <a:ext uri="{FF2B5EF4-FFF2-40B4-BE49-F238E27FC236}">
                <a16:creationId xmlns:a16="http://schemas.microsoft.com/office/drawing/2014/main" id="{0ED42542-C8E1-F843-4FB7-61FEC83BC36B}"/>
              </a:ext>
            </a:extLst>
          </p:cNvPr>
          <p:cNvSpPr>
            <a:spLocks noGrp="1"/>
          </p:cNvSpPr>
          <p:nvPr>
            <p:ph idx="4294967295"/>
          </p:nvPr>
        </p:nvSpPr>
        <p:spPr>
          <a:xfrm>
            <a:off x="1190625" y="1180976"/>
            <a:ext cx="10239375" cy="5110163"/>
          </a:xfrm>
        </p:spPr>
        <p:txBody>
          <a:bodyPr>
            <a:normAutofit lnSpcReduction="10000"/>
          </a:bodyPr>
          <a:lstStyle/>
          <a:p>
            <a:pPr>
              <a:buFont typeface="+mj-lt"/>
              <a:buAutoNum type="arabicPeriod"/>
            </a:pPr>
            <a:r>
              <a:rPr lang="en-US" sz="2400" dirty="0"/>
              <a:t>Reader requests the entry to critical section.</a:t>
            </a:r>
          </a:p>
          <a:p>
            <a:pPr>
              <a:buFont typeface="+mj-lt"/>
              <a:buAutoNum type="arabicPeriod" startAt="2"/>
            </a:pPr>
            <a:r>
              <a:rPr lang="en-US" sz="2400" dirty="0"/>
              <a:t>If allowed:  </a:t>
            </a:r>
          </a:p>
          <a:p>
            <a:pPr marL="742950" lvl="1" indent="-285750">
              <a:buFont typeface="+mj-lt"/>
              <a:buAutoNum type="arabicPeriod" startAt="2"/>
            </a:pPr>
            <a:r>
              <a:rPr lang="en-US" sz="2400" dirty="0"/>
              <a:t>it increments the count of number of readers inside the critical section. If this reader is the first reader entering, it locks the </a:t>
            </a:r>
            <a:r>
              <a:rPr lang="en-US" sz="2400" b="1" dirty="0" err="1"/>
              <a:t>wrt</a:t>
            </a:r>
            <a:r>
              <a:rPr lang="en-US" sz="2400" dirty="0"/>
              <a:t> semaphore to restrict the entry of writers if any reader is inside.</a:t>
            </a:r>
          </a:p>
          <a:p>
            <a:pPr marL="742950" lvl="1" indent="-285750">
              <a:buFont typeface="+mj-lt"/>
              <a:buAutoNum type="arabicPeriod" startAt="2"/>
            </a:pPr>
            <a:r>
              <a:rPr lang="en-US" sz="2400" dirty="0"/>
              <a:t>It then, signals mutex as any other reader is allowed to enter while others are already reading.</a:t>
            </a:r>
          </a:p>
          <a:p>
            <a:pPr marL="742950" lvl="1" indent="-285750">
              <a:buFont typeface="+mj-lt"/>
              <a:buAutoNum type="arabicPeriod" startAt="2"/>
            </a:pPr>
            <a:r>
              <a:rPr lang="en-US" sz="2400" dirty="0"/>
              <a:t>After performing reading, it exits the critical section. When exiting, it checks if no more reader is inside, it signals the semaphore “</a:t>
            </a:r>
            <a:r>
              <a:rPr lang="en-US" sz="2400" dirty="0" err="1"/>
              <a:t>wrt</a:t>
            </a:r>
            <a:r>
              <a:rPr lang="en-US" sz="2400" dirty="0"/>
              <a:t>” as now, writer can enter the critical section.</a:t>
            </a:r>
          </a:p>
          <a:p>
            <a:pPr>
              <a:buFont typeface="+mj-lt"/>
              <a:buAutoNum type="arabicPeriod" startAt="3"/>
            </a:pPr>
            <a:r>
              <a:rPr lang="en-US" sz="2400" dirty="0"/>
              <a:t>If not allowed, it keeps on waiting.</a:t>
            </a:r>
          </a:p>
          <a:p>
            <a:endParaRPr lang="en-IN" dirty="0"/>
          </a:p>
        </p:txBody>
      </p:sp>
    </p:spTree>
    <p:extLst>
      <p:ext uri="{BB962C8B-B14F-4D97-AF65-F5344CB8AC3E}">
        <p14:creationId xmlns:p14="http://schemas.microsoft.com/office/powerpoint/2010/main" val="2283124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3F9A1A2-669A-11C9-9910-7AC42CBCCAF6}"/>
              </a:ext>
            </a:extLst>
          </p:cNvPr>
          <p:cNvSpPr>
            <a:spLocks noGrp="1"/>
          </p:cNvSpPr>
          <p:nvPr>
            <p:ph type="sldNum" sz="quarter" idx="12"/>
          </p:nvPr>
        </p:nvSpPr>
        <p:spPr/>
        <p:txBody>
          <a:bodyPr/>
          <a:lstStyle/>
          <a:p>
            <a:fld id="{CBABCCC1-BF11-4F37-963E-1BCD5B23FD72}" type="slidenum">
              <a:rPr lang="en-IN" smtClean="0"/>
              <a:pPr/>
              <a:t>21</a:t>
            </a:fld>
            <a:endParaRPr lang="en-IN"/>
          </a:p>
        </p:txBody>
      </p:sp>
      <p:sp>
        <p:nvSpPr>
          <p:cNvPr id="3" name="Title 2">
            <a:extLst>
              <a:ext uri="{FF2B5EF4-FFF2-40B4-BE49-F238E27FC236}">
                <a16:creationId xmlns:a16="http://schemas.microsoft.com/office/drawing/2014/main" id="{9C0857CC-2EAF-C1C7-CBD3-10ADC296AFB2}"/>
              </a:ext>
            </a:extLst>
          </p:cNvPr>
          <p:cNvSpPr>
            <a:spLocks noGrp="1"/>
          </p:cNvSpPr>
          <p:nvPr>
            <p:ph type="title" idx="4294967295"/>
          </p:nvPr>
        </p:nvSpPr>
        <p:spPr>
          <a:xfrm>
            <a:off x="4143693" y="263616"/>
            <a:ext cx="9602787" cy="1049337"/>
          </a:xfrm>
        </p:spPr>
        <p:txBody>
          <a:bodyPr/>
          <a:lstStyle/>
          <a:p>
            <a:r>
              <a:rPr lang="en-IN" dirty="0">
                <a:solidFill>
                  <a:srgbClr val="FF0000"/>
                </a:solidFill>
              </a:rPr>
              <a:t>Reader process</a:t>
            </a:r>
          </a:p>
        </p:txBody>
      </p:sp>
      <p:pic>
        <p:nvPicPr>
          <p:cNvPr id="5" name="Picture 4">
            <a:extLst>
              <a:ext uri="{FF2B5EF4-FFF2-40B4-BE49-F238E27FC236}">
                <a16:creationId xmlns:a16="http://schemas.microsoft.com/office/drawing/2014/main" id="{096CD632-F664-CAD5-EB9E-5D5F5DBE175D}"/>
              </a:ext>
            </a:extLst>
          </p:cNvPr>
          <p:cNvPicPr>
            <a:picLocks noChangeAspect="1"/>
          </p:cNvPicPr>
          <p:nvPr/>
        </p:nvPicPr>
        <p:blipFill>
          <a:blip r:embed="rId2"/>
          <a:stretch>
            <a:fillRect/>
          </a:stretch>
        </p:blipFill>
        <p:spPr>
          <a:xfrm>
            <a:off x="1889760" y="1733926"/>
            <a:ext cx="8280399" cy="4280794"/>
          </a:xfrm>
          <a:prstGeom prst="rect">
            <a:avLst/>
          </a:prstGeom>
        </p:spPr>
      </p:pic>
      <p:sp>
        <p:nvSpPr>
          <p:cNvPr id="7" name="TextBox 6">
            <a:extLst>
              <a:ext uri="{FF2B5EF4-FFF2-40B4-BE49-F238E27FC236}">
                <a16:creationId xmlns:a16="http://schemas.microsoft.com/office/drawing/2014/main" id="{5DBDF926-8F27-6DD8-7D11-71A0DE2359D5}"/>
              </a:ext>
            </a:extLst>
          </p:cNvPr>
          <p:cNvSpPr txBox="1"/>
          <p:nvPr/>
        </p:nvSpPr>
        <p:spPr>
          <a:xfrm>
            <a:off x="1160780" y="1154107"/>
            <a:ext cx="6873240" cy="461665"/>
          </a:xfrm>
          <a:prstGeom prst="rect">
            <a:avLst/>
          </a:prstGeom>
          <a:noFill/>
        </p:spPr>
        <p:txBody>
          <a:bodyPr wrap="square">
            <a:spAutoFit/>
          </a:bodyPr>
          <a:lstStyle/>
          <a:p>
            <a:r>
              <a:rPr lang="en-US" sz="2400" dirty="0">
                <a:solidFill>
                  <a:srgbClr val="FF0000"/>
                </a:solidFill>
              </a:rPr>
              <a:t>The structure of a reader process</a:t>
            </a:r>
            <a:endParaRPr lang="en-IN" sz="2400" dirty="0">
              <a:solidFill>
                <a:srgbClr val="FF0000"/>
              </a:solidFill>
            </a:endParaRPr>
          </a:p>
        </p:txBody>
      </p:sp>
    </p:spTree>
    <p:extLst>
      <p:ext uri="{BB962C8B-B14F-4D97-AF65-F5344CB8AC3E}">
        <p14:creationId xmlns:p14="http://schemas.microsoft.com/office/powerpoint/2010/main" val="3488186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50AEFC54-6BD2-0BB4-2CEE-6547082E0193}"/>
              </a:ext>
            </a:extLst>
          </p:cNvPr>
          <p:cNvSpPr>
            <a:spLocks noGrp="1" noChangeArrowheads="1"/>
          </p:cNvSpPr>
          <p:nvPr>
            <p:ph type="title" idx="4294967295"/>
          </p:nvPr>
        </p:nvSpPr>
        <p:spPr>
          <a:xfrm>
            <a:off x="3323157" y="133059"/>
            <a:ext cx="9605962" cy="1058862"/>
          </a:xfrm>
        </p:spPr>
        <p:txBody>
          <a:bodyPr>
            <a:normAutofit/>
          </a:bodyPr>
          <a:lstStyle/>
          <a:p>
            <a:pPr eaLnBrk="1" hangingPunct="1"/>
            <a:r>
              <a:rPr lang="en-US" altLang="en-US" sz="2800" b="1" dirty="0">
                <a:solidFill>
                  <a:srgbClr val="FF0000"/>
                </a:solidFill>
                <a:cs typeface="Times New Roman" panose="02020603050405020304" pitchFamily="18" charset="0"/>
              </a:rPr>
              <a:t>Readers-Writers Problem (Cont.)</a:t>
            </a:r>
          </a:p>
        </p:txBody>
      </p:sp>
      <p:sp>
        <p:nvSpPr>
          <p:cNvPr id="73731" name="Rectangle 3">
            <a:extLst>
              <a:ext uri="{FF2B5EF4-FFF2-40B4-BE49-F238E27FC236}">
                <a16:creationId xmlns:a16="http://schemas.microsoft.com/office/drawing/2014/main" id="{C5DABF2C-475E-6A34-3D2C-A7B89C1FECBB}"/>
              </a:ext>
            </a:extLst>
          </p:cNvPr>
          <p:cNvSpPr>
            <a:spLocks noGrp="1" noChangeArrowheads="1"/>
          </p:cNvSpPr>
          <p:nvPr>
            <p:ph sz="half" idx="4294967295"/>
          </p:nvPr>
        </p:nvSpPr>
        <p:spPr>
          <a:xfrm>
            <a:off x="761904" y="958202"/>
            <a:ext cx="5122506" cy="4941596"/>
          </a:xfrm>
        </p:spPr>
        <p:txBody>
          <a:bodyPr>
            <a:noAutofit/>
          </a:bodyPr>
          <a:lstStyle/>
          <a:p>
            <a:pPr>
              <a:spcBef>
                <a:spcPts val="0"/>
              </a:spcBef>
            </a:pPr>
            <a:r>
              <a:rPr lang="en-US" altLang="en-US" sz="2400" dirty="0">
                <a:cs typeface="Times New Roman" panose="02020603050405020304" pitchFamily="18" charset="0"/>
              </a:rPr>
              <a:t>The structure of a</a:t>
            </a:r>
            <a:r>
              <a:rPr lang="en-US" altLang="en-US" sz="2400" b="1" dirty="0">
                <a:cs typeface="Times New Roman" panose="02020603050405020304" pitchFamily="18" charset="0"/>
              </a:rPr>
              <a:t> writer </a:t>
            </a:r>
            <a:r>
              <a:rPr lang="en-US" altLang="en-US" sz="2400" dirty="0">
                <a:cs typeface="Times New Roman" panose="02020603050405020304" pitchFamily="18" charset="0"/>
              </a:rPr>
              <a:t>process</a:t>
            </a:r>
          </a:p>
          <a:p>
            <a:pPr>
              <a:spcBef>
                <a:spcPts val="0"/>
              </a:spcBef>
              <a:buFont typeface="Monotype Sorts" pitchFamily="-84" charset="2"/>
              <a:buNone/>
            </a:pPr>
            <a:r>
              <a:rPr lang="en-US" altLang="en-US" sz="2400" dirty="0">
                <a:solidFill>
                  <a:srgbClr val="0000FF"/>
                </a:solidFill>
                <a:cs typeface="Times New Roman" panose="02020603050405020304" pitchFamily="18" charset="0"/>
              </a:rPr>
              <a:t>     </a:t>
            </a:r>
            <a:r>
              <a:rPr lang="en-US" altLang="en-US" sz="2400" b="1" dirty="0">
                <a:cs typeface="Times New Roman" panose="02020603050405020304" pitchFamily="18" charset="0"/>
              </a:rPr>
              <a:t>   do {</a:t>
            </a:r>
            <a:br>
              <a:rPr lang="en-US" altLang="en-US" sz="2400" b="1" dirty="0">
                <a:cs typeface="Times New Roman" panose="02020603050405020304" pitchFamily="18" charset="0"/>
              </a:rPr>
            </a:br>
            <a:r>
              <a:rPr lang="en-US" altLang="en-US" sz="2400" b="1" dirty="0">
                <a:cs typeface="Times New Roman" panose="02020603050405020304" pitchFamily="18" charset="0"/>
              </a:rPr>
              <a:t>         </a:t>
            </a:r>
            <a:r>
              <a:rPr lang="en-US" altLang="en-US" sz="2400" b="1" dirty="0" err="1">
                <a:cs typeface="Times New Roman" panose="02020603050405020304" pitchFamily="18" charset="0"/>
              </a:rPr>
              <a:t>sem_wait</a:t>
            </a:r>
            <a:r>
              <a:rPr lang="en-US" altLang="en-US" sz="2400" b="1" dirty="0">
                <a:cs typeface="Times New Roman" panose="02020603050405020304" pitchFamily="18" charset="0"/>
              </a:rPr>
              <a:t>(</a:t>
            </a:r>
            <a:r>
              <a:rPr lang="en-US" altLang="en-US" sz="2400" b="1" dirty="0" err="1">
                <a:cs typeface="Times New Roman" panose="02020603050405020304" pitchFamily="18" charset="0"/>
              </a:rPr>
              <a:t>rw_mutex</a:t>
            </a:r>
            <a:r>
              <a:rPr lang="en-US" altLang="en-US" sz="2400" b="1" dirty="0">
                <a:cs typeface="Times New Roman" panose="02020603050405020304" pitchFamily="18" charset="0"/>
              </a:rPr>
              <a:t>); </a:t>
            </a:r>
          </a:p>
          <a:p>
            <a:pPr>
              <a:spcBef>
                <a:spcPts val="0"/>
              </a:spcBef>
              <a:buFont typeface="Monotype Sorts" pitchFamily="-84" charset="2"/>
              <a:buNone/>
            </a:pPr>
            <a:r>
              <a:rPr lang="en-US" altLang="en-US" sz="2400" b="1" dirty="0">
                <a:cs typeface="Times New Roman" panose="02020603050405020304" pitchFamily="18" charset="0"/>
              </a:rPr>
              <a:t>               ...</a:t>
            </a:r>
            <a:br>
              <a:rPr lang="en-US" altLang="en-US" sz="2400" b="1" dirty="0">
                <a:cs typeface="Times New Roman" panose="02020603050405020304" pitchFamily="18" charset="0"/>
              </a:rPr>
            </a:br>
            <a:r>
              <a:rPr lang="en-US" altLang="en-US" sz="2400" b="1" dirty="0">
                <a:cs typeface="Times New Roman" panose="02020603050405020304" pitchFamily="18" charset="0"/>
              </a:rPr>
              <a:t>       /* writing is performed*/ </a:t>
            </a:r>
          </a:p>
          <a:p>
            <a:pPr>
              <a:spcBef>
                <a:spcPts val="0"/>
              </a:spcBef>
              <a:buFont typeface="Monotype Sorts" pitchFamily="-84" charset="2"/>
              <a:buNone/>
            </a:pPr>
            <a:r>
              <a:rPr lang="en-US" altLang="en-US" sz="2400" b="1" dirty="0">
                <a:cs typeface="Times New Roman" panose="02020603050405020304" pitchFamily="18" charset="0"/>
              </a:rPr>
              <a:t>               ... </a:t>
            </a:r>
          </a:p>
          <a:p>
            <a:pPr>
              <a:spcBef>
                <a:spcPts val="0"/>
              </a:spcBef>
              <a:buFont typeface="Monotype Sorts" pitchFamily="-84" charset="2"/>
              <a:buNone/>
            </a:pPr>
            <a:r>
              <a:rPr lang="en-US" altLang="en-US" sz="2400" b="1" dirty="0">
                <a:cs typeface="Times New Roman" panose="02020603050405020304" pitchFamily="18" charset="0"/>
              </a:rPr>
              <a:t>       	</a:t>
            </a:r>
            <a:r>
              <a:rPr lang="en-US" altLang="en-US" sz="2400" b="1" dirty="0" err="1">
                <a:cs typeface="Times New Roman" panose="02020603050405020304" pitchFamily="18" charset="0"/>
              </a:rPr>
              <a:t>sem_signal</a:t>
            </a:r>
            <a:r>
              <a:rPr lang="en-US" altLang="en-US" sz="2400" b="1" dirty="0">
                <a:cs typeface="Times New Roman" panose="02020603050405020304" pitchFamily="18" charset="0"/>
              </a:rPr>
              <a:t>(</a:t>
            </a:r>
            <a:r>
              <a:rPr lang="en-US" altLang="en-US" sz="2400" b="1" dirty="0" err="1">
                <a:cs typeface="Times New Roman" panose="02020603050405020304" pitchFamily="18" charset="0"/>
              </a:rPr>
              <a:t>rw_mutex</a:t>
            </a:r>
            <a:r>
              <a:rPr lang="en-US" altLang="en-US" sz="2400" b="1" dirty="0">
                <a:cs typeface="Times New Roman" panose="02020603050405020304" pitchFamily="18" charset="0"/>
              </a:rPr>
              <a:t>); </a:t>
            </a:r>
          </a:p>
          <a:p>
            <a:pPr>
              <a:spcBef>
                <a:spcPts val="0"/>
              </a:spcBef>
              <a:buFont typeface="Monotype Sorts" pitchFamily="-84" charset="2"/>
              <a:buNone/>
            </a:pPr>
            <a:r>
              <a:rPr lang="en-US" altLang="en-US" sz="2400" b="1" dirty="0">
                <a:cs typeface="Times New Roman" panose="02020603050405020304" pitchFamily="18" charset="0"/>
              </a:rPr>
              <a:t>     } while (true);</a:t>
            </a:r>
            <a:br>
              <a:rPr lang="en-US" altLang="en-US" sz="2400" b="1" dirty="0">
                <a:cs typeface="Times New Roman" panose="02020603050405020304" pitchFamily="18" charset="0"/>
              </a:rPr>
            </a:br>
            <a:endParaRPr lang="en-US" altLang="en-US" sz="2400" b="1" dirty="0">
              <a:cs typeface="Times New Roman" panose="02020603050405020304" pitchFamily="18" charset="0"/>
            </a:endParaRPr>
          </a:p>
          <a:p>
            <a:pPr>
              <a:buFont typeface="Monotype Sorts" pitchFamily="-84" charset="2"/>
              <a:buNone/>
            </a:pPr>
            <a:endParaRPr lang="en-US" altLang="en-US" sz="2400" dirty="0">
              <a:solidFill>
                <a:srgbClr val="0000FF"/>
              </a:solidFill>
              <a:cs typeface="Times New Roman" panose="02020603050405020304" pitchFamily="18" charset="0"/>
            </a:endParaRPr>
          </a:p>
          <a:p>
            <a:pPr>
              <a:buFont typeface="Monotype Sorts" pitchFamily="-84" charset="2"/>
              <a:buNone/>
            </a:pPr>
            <a:endParaRPr lang="en-US" altLang="en-US" sz="2400" dirty="0">
              <a:solidFill>
                <a:srgbClr val="0000FF"/>
              </a:solidFill>
              <a:cs typeface="Times New Roman" panose="02020603050405020304" pitchFamily="18" charset="0"/>
            </a:endParaRPr>
          </a:p>
          <a:p>
            <a:pPr>
              <a:buFont typeface="Monotype Sorts" pitchFamily="-84" charset="2"/>
              <a:buNone/>
            </a:pPr>
            <a:r>
              <a:rPr lang="en-US" altLang="en-US" sz="2400" dirty="0">
                <a:solidFill>
                  <a:srgbClr val="0000FF"/>
                </a:solidFill>
                <a:cs typeface="Times New Roman" panose="02020603050405020304" pitchFamily="18" charset="0"/>
              </a:rPr>
              <a:t>       </a:t>
            </a:r>
          </a:p>
        </p:txBody>
      </p:sp>
      <p:sp>
        <p:nvSpPr>
          <p:cNvPr id="14" name="Content Placeholder 13">
            <a:extLst>
              <a:ext uri="{FF2B5EF4-FFF2-40B4-BE49-F238E27FC236}">
                <a16:creationId xmlns:a16="http://schemas.microsoft.com/office/drawing/2014/main" id="{7825C1CB-96DD-87FA-3556-F1C49578DDBC}"/>
              </a:ext>
            </a:extLst>
          </p:cNvPr>
          <p:cNvSpPr>
            <a:spLocks noGrp="1"/>
          </p:cNvSpPr>
          <p:nvPr>
            <p:ph sz="half" idx="4294967295"/>
          </p:nvPr>
        </p:nvSpPr>
        <p:spPr>
          <a:xfrm>
            <a:off x="5884410" y="983796"/>
            <a:ext cx="6161314" cy="5921310"/>
          </a:xfrm>
        </p:spPr>
        <p:txBody>
          <a:bodyPr>
            <a:normAutofit fontScale="25000" lnSpcReduction="20000"/>
          </a:bodyPr>
          <a:lstStyle/>
          <a:p>
            <a:pPr>
              <a:lnSpc>
                <a:spcPct val="80000"/>
              </a:lnSpc>
              <a:spcBef>
                <a:spcPts val="0"/>
              </a:spcBef>
            </a:pPr>
            <a:r>
              <a:rPr lang="en-US" altLang="en-US" sz="8000" dirty="0">
                <a:cs typeface="Times New Roman" panose="02020603050405020304" pitchFamily="18" charset="0"/>
              </a:rPr>
              <a:t>The structure of a</a:t>
            </a:r>
            <a:r>
              <a:rPr lang="en-US" altLang="en-US" sz="8000" b="1" dirty="0">
                <a:cs typeface="Times New Roman" panose="02020603050405020304" pitchFamily="18" charset="0"/>
              </a:rPr>
              <a:t> reader </a:t>
            </a:r>
            <a:r>
              <a:rPr lang="en-US" altLang="en-US" sz="8000" dirty="0">
                <a:cs typeface="Times New Roman" panose="02020603050405020304" pitchFamily="18" charset="0"/>
              </a:rPr>
              <a:t>process</a:t>
            </a:r>
            <a:endParaRPr lang="en-US" altLang="en-US" sz="8000" dirty="0">
              <a:solidFill>
                <a:srgbClr val="0000FF"/>
              </a:solidFill>
              <a:cs typeface="Times New Roman" panose="02020603050405020304" pitchFamily="18" charset="0"/>
            </a:endParaRPr>
          </a:p>
          <a:p>
            <a:pPr>
              <a:spcBef>
                <a:spcPts val="0"/>
              </a:spcBef>
              <a:buFont typeface="Monotype Sorts" pitchFamily="-84" charset="2"/>
              <a:buNone/>
            </a:pPr>
            <a:r>
              <a:rPr lang="en-US" altLang="en-US" sz="8000" b="1" dirty="0">
                <a:cs typeface="Times New Roman" panose="02020603050405020304" pitchFamily="18" charset="0"/>
              </a:rPr>
              <a:t>       do {</a:t>
            </a:r>
            <a:br>
              <a:rPr lang="en-US" altLang="en-US" sz="8000" b="1" dirty="0">
                <a:cs typeface="Times New Roman" panose="02020603050405020304" pitchFamily="18" charset="0"/>
              </a:rPr>
            </a:br>
            <a:r>
              <a:rPr lang="en-US" altLang="en-US" sz="8000" b="1" dirty="0">
                <a:cs typeface="Times New Roman" panose="02020603050405020304" pitchFamily="18" charset="0"/>
              </a:rPr>
              <a:t>            wait(mutex);</a:t>
            </a:r>
            <a:br>
              <a:rPr lang="en-US" altLang="en-US" sz="8000" b="1" dirty="0">
                <a:cs typeface="Times New Roman" panose="02020603050405020304" pitchFamily="18" charset="0"/>
              </a:rPr>
            </a:br>
            <a:r>
              <a:rPr lang="en-US" altLang="en-US" sz="8000" b="1" dirty="0">
                <a:cs typeface="Times New Roman" panose="02020603050405020304" pitchFamily="18" charset="0"/>
              </a:rPr>
              <a:t>            </a:t>
            </a:r>
            <a:r>
              <a:rPr lang="en-US" altLang="en-US" sz="8000" b="1" dirty="0" err="1">
                <a:cs typeface="Times New Roman" panose="02020603050405020304" pitchFamily="18" charset="0"/>
              </a:rPr>
              <a:t>read_count</a:t>
            </a:r>
            <a:r>
              <a:rPr lang="en-US" altLang="en-US" sz="8000" b="1" dirty="0">
                <a:cs typeface="Times New Roman" panose="02020603050405020304" pitchFamily="18" charset="0"/>
              </a:rPr>
              <a:t>++;</a:t>
            </a:r>
            <a:br>
              <a:rPr lang="en-US" altLang="en-US" sz="8000" b="1" dirty="0">
                <a:cs typeface="Times New Roman" panose="02020603050405020304" pitchFamily="18" charset="0"/>
              </a:rPr>
            </a:br>
            <a:r>
              <a:rPr lang="en-US" altLang="en-US" sz="8000" b="1" dirty="0">
                <a:cs typeface="Times New Roman" panose="02020603050405020304" pitchFamily="18" charset="0"/>
              </a:rPr>
              <a:t>            if (</a:t>
            </a:r>
            <a:r>
              <a:rPr lang="en-US" altLang="en-US" sz="8000" b="1" dirty="0" err="1">
                <a:cs typeface="Times New Roman" panose="02020603050405020304" pitchFamily="18" charset="0"/>
              </a:rPr>
              <a:t>read_count</a:t>
            </a:r>
            <a:r>
              <a:rPr lang="en-US" altLang="en-US" sz="8000" b="1" dirty="0">
                <a:cs typeface="Times New Roman" panose="02020603050405020304" pitchFamily="18" charset="0"/>
              </a:rPr>
              <a:t> == 1) </a:t>
            </a:r>
          </a:p>
          <a:p>
            <a:pPr>
              <a:spcBef>
                <a:spcPts val="0"/>
              </a:spcBef>
              <a:buFont typeface="Monotype Sorts" pitchFamily="-84" charset="2"/>
              <a:buNone/>
            </a:pPr>
            <a:r>
              <a:rPr lang="en-US" altLang="en-US" sz="8000" b="1" dirty="0">
                <a:cs typeface="Times New Roman" panose="02020603050405020304" pitchFamily="18" charset="0"/>
              </a:rPr>
              <a:t>               wait(</a:t>
            </a:r>
            <a:r>
              <a:rPr lang="en-US" altLang="en-US" sz="8000" b="1" dirty="0" err="1">
                <a:cs typeface="Times New Roman" panose="02020603050405020304" pitchFamily="18" charset="0"/>
              </a:rPr>
              <a:t>rw_mutex</a:t>
            </a:r>
            <a:r>
              <a:rPr lang="en-US" altLang="en-US" sz="8000" b="1" dirty="0">
                <a:cs typeface="Times New Roman" panose="02020603050405020304" pitchFamily="18" charset="0"/>
              </a:rPr>
              <a:t>); </a:t>
            </a:r>
          </a:p>
          <a:p>
            <a:pPr>
              <a:spcBef>
                <a:spcPts val="0"/>
              </a:spcBef>
              <a:buFont typeface="Monotype Sorts" pitchFamily="-84" charset="2"/>
              <a:buNone/>
            </a:pPr>
            <a:r>
              <a:rPr lang="en-US" altLang="en-US" sz="8000" b="1" dirty="0">
                <a:cs typeface="Times New Roman" panose="02020603050405020304" pitchFamily="18" charset="0"/>
              </a:rPr>
              <a:t>               signal(mutex);             </a:t>
            </a:r>
          </a:p>
          <a:p>
            <a:pPr>
              <a:spcBef>
                <a:spcPts val="0"/>
              </a:spcBef>
              <a:buFont typeface="Monotype Sorts" pitchFamily="-84" charset="2"/>
              <a:buNone/>
            </a:pPr>
            <a:r>
              <a:rPr lang="en-US" altLang="en-US" sz="8000" b="1" dirty="0">
                <a:cs typeface="Times New Roman" panose="02020603050405020304" pitchFamily="18" charset="0"/>
              </a:rPr>
              <a:t>			...   /*   reading is performed */                		... </a:t>
            </a:r>
          </a:p>
          <a:p>
            <a:pPr>
              <a:spcBef>
                <a:spcPts val="0"/>
              </a:spcBef>
              <a:buFont typeface="Monotype Sorts" pitchFamily="-84" charset="2"/>
              <a:buNone/>
            </a:pPr>
            <a:r>
              <a:rPr lang="en-US" altLang="en-US" sz="8000" b="1" dirty="0">
                <a:cs typeface="Times New Roman" panose="02020603050405020304" pitchFamily="18" charset="0"/>
              </a:rPr>
              <a:t>               wait(mutex);</a:t>
            </a:r>
            <a:br>
              <a:rPr lang="en-US" altLang="en-US" sz="8000" b="1" dirty="0">
                <a:cs typeface="Times New Roman" panose="02020603050405020304" pitchFamily="18" charset="0"/>
              </a:rPr>
            </a:br>
            <a:r>
              <a:rPr lang="en-US" altLang="en-US" sz="8000" b="1" dirty="0">
                <a:cs typeface="Times New Roman" panose="02020603050405020304" pitchFamily="18" charset="0"/>
              </a:rPr>
              <a:t>           read count--;</a:t>
            </a:r>
            <a:br>
              <a:rPr lang="en-US" altLang="en-US" sz="8000" b="1" dirty="0">
                <a:cs typeface="Times New Roman" panose="02020603050405020304" pitchFamily="18" charset="0"/>
              </a:rPr>
            </a:br>
            <a:r>
              <a:rPr lang="en-US" altLang="en-US" sz="8000" b="1" dirty="0">
                <a:cs typeface="Times New Roman" panose="02020603050405020304" pitchFamily="18" charset="0"/>
              </a:rPr>
              <a:t>           if (</a:t>
            </a:r>
            <a:r>
              <a:rPr lang="en-US" altLang="en-US" sz="8000" b="1" dirty="0" err="1">
                <a:cs typeface="Times New Roman" panose="02020603050405020304" pitchFamily="18" charset="0"/>
              </a:rPr>
              <a:t>read_count</a:t>
            </a:r>
            <a:r>
              <a:rPr lang="en-US" altLang="en-US" sz="8000" b="1" dirty="0">
                <a:cs typeface="Times New Roman" panose="02020603050405020304" pitchFamily="18" charset="0"/>
              </a:rPr>
              <a:t> == 0) </a:t>
            </a:r>
          </a:p>
          <a:p>
            <a:pPr>
              <a:spcBef>
                <a:spcPts val="0"/>
              </a:spcBef>
              <a:buFont typeface="Monotype Sorts" pitchFamily="-84" charset="2"/>
              <a:buNone/>
            </a:pPr>
            <a:r>
              <a:rPr lang="en-US" altLang="en-US" sz="8000" b="1" dirty="0">
                <a:cs typeface="Times New Roman" panose="02020603050405020304" pitchFamily="18" charset="0"/>
              </a:rPr>
              <a:t>               signal(</a:t>
            </a:r>
            <a:r>
              <a:rPr lang="en-US" altLang="en-US" sz="8000" b="1" dirty="0" err="1">
                <a:cs typeface="Times New Roman" panose="02020603050405020304" pitchFamily="18" charset="0"/>
              </a:rPr>
              <a:t>rw_mutex</a:t>
            </a:r>
            <a:r>
              <a:rPr lang="en-US" altLang="en-US" sz="8000" b="1" dirty="0">
                <a:cs typeface="Times New Roman" panose="02020603050405020304" pitchFamily="18" charset="0"/>
              </a:rPr>
              <a:t>); </a:t>
            </a:r>
          </a:p>
          <a:p>
            <a:pPr>
              <a:spcBef>
                <a:spcPts val="0"/>
              </a:spcBef>
              <a:buFont typeface="Monotype Sorts" pitchFamily="-84" charset="2"/>
              <a:buNone/>
            </a:pPr>
            <a:r>
              <a:rPr lang="en-US" altLang="en-US" sz="8000" b="1" dirty="0">
                <a:cs typeface="Times New Roman" panose="02020603050405020304" pitchFamily="18" charset="0"/>
              </a:rPr>
              <a:t>               signal(mutex); </a:t>
            </a:r>
          </a:p>
          <a:p>
            <a:pPr>
              <a:spcBef>
                <a:spcPts val="0"/>
              </a:spcBef>
              <a:buFont typeface="Monotype Sorts" pitchFamily="-84" charset="2"/>
              <a:buNone/>
            </a:pPr>
            <a:r>
              <a:rPr lang="en-US" altLang="en-US" sz="8000" b="1" dirty="0">
                <a:cs typeface="Times New Roman" panose="02020603050405020304" pitchFamily="18" charset="0"/>
              </a:rPr>
              <a:t>       } while (true);</a:t>
            </a:r>
            <a:br>
              <a:rPr lang="en-US" altLang="en-US" sz="8000" b="1" dirty="0">
                <a:cs typeface="Times New Roman" panose="02020603050405020304" pitchFamily="18" charset="0"/>
              </a:rPr>
            </a:br>
            <a:endParaRPr lang="en-US" altLang="en-US" sz="8000" b="1" dirty="0">
              <a:cs typeface="Times New Roman" panose="02020603050405020304" pitchFamily="18" charset="0"/>
            </a:endParaRPr>
          </a:p>
          <a:p>
            <a:endParaRPr lang="en-IN" dirty="0"/>
          </a:p>
        </p:txBody>
      </p:sp>
    </p:spTree>
    <p:extLst>
      <p:ext uri="{BB962C8B-B14F-4D97-AF65-F5344CB8AC3E}">
        <p14:creationId xmlns:p14="http://schemas.microsoft.com/office/powerpoint/2010/main" val="4052640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D3FE250-17FD-F347-A0F4-83B7C1E73EC3}"/>
              </a:ext>
            </a:extLst>
          </p:cNvPr>
          <p:cNvSpPr>
            <a:spLocks noGrp="1"/>
          </p:cNvSpPr>
          <p:nvPr>
            <p:ph type="sldNum" sz="quarter" idx="12"/>
          </p:nvPr>
        </p:nvSpPr>
        <p:spPr/>
        <p:txBody>
          <a:bodyPr/>
          <a:lstStyle/>
          <a:p>
            <a:fld id="{CBABCCC1-BF11-4F37-963E-1BCD5B23FD72}" type="slidenum">
              <a:rPr lang="en-IN" smtClean="0"/>
              <a:pPr/>
              <a:t>23</a:t>
            </a:fld>
            <a:endParaRPr lang="en-IN"/>
          </a:p>
        </p:txBody>
      </p:sp>
      <p:sp>
        <p:nvSpPr>
          <p:cNvPr id="2" name="Title 1">
            <a:extLst>
              <a:ext uri="{FF2B5EF4-FFF2-40B4-BE49-F238E27FC236}">
                <a16:creationId xmlns:a16="http://schemas.microsoft.com/office/drawing/2014/main" id="{440DB186-593E-F00F-3EE8-5B3554F9A590}"/>
              </a:ext>
            </a:extLst>
          </p:cNvPr>
          <p:cNvSpPr>
            <a:spLocks noGrp="1"/>
          </p:cNvSpPr>
          <p:nvPr>
            <p:ph type="title" idx="4294967295"/>
          </p:nvPr>
        </p:nvSpPr>
        <p:spPr>
          <a:xfrm>
            <a:off x="2774633" y="354965"/>
            <a:ext cx="10606087" cy="1049338"/>
          </a:xfrm>
        </p:spPr>
        <p:txBody>
          <a:bodyPr>
            <a:normAutofit/>
          </a:bodyPr>
          <a:lstStyle/>
          <a:p>
            <a:r>
              <a:rPr lang="en-US" b="1" dirty="0">
                <a:solidFill>
                  <a:srgbClr val="FF0000"/>
                </a:solidFill>
              </a:rPr>
              <a:t>Dining Philosopher Problem</a:t>
            </a:r>
            <a:endParaRPr lang="en-IN" dirty="0"/>
          </a:p>
        </p:txBody>
      </p:sp>
      <p:sp>
        <p:nvSpPr>
          <p:cNvPr id="3" name="Content Placeholder 2">
            <a:extLst>
              <a:ext uri="{FF2B5EF4-FFF2-40B4-BE49-F238E27FC236}">
                <a16:creationId xmlns:a16="http://schemas.microsoft.com/office/drawing/2014/main" id="{0653CB96-B498-8669-ABEE-E896B74F439D}"/>
              </a:ext>
            </a:extLst>
          </p:cNvPr>
          <p:cNvSpPr>
            <a:spLocks noGrp="1"/>
          </p:cNvSpPr>
          <p:nvPr>
            <p:ph idx="4294967295"/>
          </p:nvPr>
        </p:nvSpPr>
        <p:spPr>
          <a:xfrm>
            <a:off x="792955" y="1502682"/>
            <a:ext cx="10606087" cy="4921250"/>
          </a:xfrm>
        </p:spPr>
        <p:txBody>
          <a:bodyPr>
            <a:noAutofit/>
          </a:bodyPr>
          <a:lstStyle/>
          <a:p>
            <a:pPr algn="just"/>
            <a:r>
              <a:rPr lang="en-US" sz="2400" dirty="0"/>
              <a:t>The dining philosopher's problem is the classical problem of synchronization which says that Five philosophers are sitting around a circular table and their job is to think and eat alternatively. </a:t>
            </a:r>
          </a:p>
          <a:p>
            <a:pPr algn="just"/>
            <a:r>
              <a:rPr lang="en-US" sz="2400" dirty="0"/>
              <a:t>A bowl of noodles is placed at the center of the table along with five chopsticks for each of the philosophers. To eat a philosopher needs both their right and a left chopstick. A philosopher can only eat if both immediate left and right chopsticks of the philosopher is available. In case if both immediate left and right chopsticks of the philosopher are not available then the philosopher puts down their (either left or right) chopstick and starts thinking again.</a:t>
            </a:r>
            <a:endParaRPr lang="en-IN" sz="2400" dirty="0"/>
          </a:p>
        </p:txBody>
      </p:sp>
    </p:spTree>
    <p:extLst>
      <p:ext uri="{BB962C8B-B14F-4D97-AF65-F5344CB8AC3E}">
        <p14:creationId xmlns:p14="http://schemas.microsoft.com/office/powerpoint/2010/main" val="3787893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2AEF3AE-2095-7583-C78A-5FDE8B815749}"/>
              </a:ext>
            </a:extLst>
          </p:cNvPr>
          <p:cNvSpPr>
            <a:spLocks noGrp="1"/>
          </p:cNvSpPr>
          <p:nvPr>
            <p:ph type="sldNum" sz="quarter" idx="12"/>
          </p:nvPr>
        </p:nvSpPr>
        <p:spPr/>
        <p:txBody>
          <a:bodyPr/>
          <a:lstStyle/>
          <a:p>
            <a:fld id="{CBABCCC1-BF11-4F37-963E-1BCD5B23FD72}" type="slidenum">
              <a:rPr lang="en-IN" smtClean="0"/>
              <a:pPr/>
              <a:t>24</a:t>
            </a:fld>
            <a:endParaRPr lang="en-IN"/>
          </a:p>
        </p:txBody>
      </p:sp>
      <p:pic>
        <p:nvPicPr>
          <p:cNvPr id="6" name="Content Placeholder 5">
            <a:extLst>
              <a:ext uri="{FF2B5EF4-FFF2-40B4-BE49-F238E27FC236}">
                <a16:creationId xmlns:a16="http://schemas.microsoft.com/office/drawing/2014/main" id="{32A6EF14-179C-FBCA-C892-FBCF39FA3824}"/>
              </a:ext>
            </a:extLst>
          </p:cNvPr>
          <p:cNvPicPr>
            <a:picLocks noGrp="1" noChangeAspect="1"/>
          </p:cNvPicPr>
          <p:nvPr>
            <p:ph idx="4294967295"/>
          </p:nvPr>
        </p:nvPicPr>
        <p:blipFill>
          <a:blip r:embed="rId2"/>
          <a:stretch>
            <a:fillRect/>
          </a:stretch>
        </p:blipFill>
        <p:spPr>
          <a:xfrm>
            <a:off x="435428" y="423852"/>
            <a:ext cx="6931025" cy="5545137"/>
          </a:xfrm>
        </p:spPr>
      </p:pic>
      <p:pic>
        <p:nvPicPr>
          <p:cNvPr id="2" name="Picture 1">
            <a:extLst>
              <a:ext uri="{FF2B5EF4-FFF2-40B4-BE49-F238E27FC236}">
                <a16:creationId xmlns:a16="http://schemas.microsoft.com/office/drawing/2014/main" id="{E71DCB94-58D8-C975-853E-E80CB8544635}"/>
              </a:ext>
            </a:extLst>
          </p:cNvPr>
          <p:cNvPicPr>
            <a:picLocks noChangeAspect="1"/>
          </p:cNvPicPr>
          <p:nvPr/>
        </p:nvPicPr>
        <p:blipFill>
          <a:blip r:embed="rId3"/>
          <a:stretch>
            <a:fillRect/>
          </a:stretch>
        </p:blipFill>
        <p:spPr>
          <a:xfrm>
            <a:off x="7049588" y="589280"/>
            <a:ext cx="5142412" cy="5379709"/>
          </a:xfrm>
          <a:prstGeom prst="rect">
            <a:avLst/>
          </a:prstGeom>
        </p:spPr>
      </p:pic>
    </p:spTree>
    <p:extLst>
      <p:ext uri="{BB962C8B-B14F-4D97-AF65-F5344CB8AC3E}">
        <p14:creationId xmlns:p14="http://schemas.microsoft.com/office/powerpoint/2010/main" val="1610804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0C4508C-AD72-1EAA-3B80-6AFBF268D79B}"/>
              </a:ext>
            </a:extLst>
          </p:cNvPr>
          <p:cNvSpPr>
            <a:spLocks noGrp="1"/>
          </p:cNvSpPr>
          <p:nvPr>
            <p:ph type="sldNum" sz="quarter" idx="12"/>
          </p:nvPr>
        </p:nvSpPr>
        <p:spPr/>
        <p:txBody>
          <a:bodyPr/>
          <a:lstStyle/>
          <a:p>
            <a:fld id="{CBABCCC1-BF11-4F37-963E-1BCD5B23FD72}" type="slidenum">
              <a:rPr lang="en-IN" smtClean="0"/>
              <a:pPr/>
              <a:t>25</a:t>
            </a:fld>
            <a:endParaRPr lang="en-IN"/>
          </a:p>
        </p:txBody>
      </p:sp>
      <p:pic>
        <p:nvPicPr>
          <p:cNvPr id="8" name="Content Placeholder 7">
            <a:extLst>
              <a:ext uri="{FF2B5EF4-FFF2-40B4-BE49-F238E27FC236}">
                <a16:creationId xmlns:a16="http://schemas.microsoft.com/office/drawing/2014/main" id="{4D1908CF-7F46-1F68-A948-7E9F0154D872}"/>
              </a:ext>
            </a:extLst>
          </p:cNvPr>
          <p:cNvPicPr>
            <a:picLocks noGrp="1" noChangeAspect="1"/>
          </p:cNvPicPr>
          <p:nvPr>
            <p:ph idx="4294967295"/>
          </p:nvPr>
        </p:nvPicPr>
        <p:blipFill>
          <a:blip r:embed="rId2"/>
          <a:stretch>
            <a:fillRect/>
          </a:stretch>
        </p:blipFill>
        <p:spPr>
          <a:xfrm>
            <a:off x="1259840" y="2072641"/>
            <a:ext cx="9286240" cy="3980496"/>
          </a:xfrm>
        </p:spPr>
      </p:pic>
      <p:sp>
        <p:nvSpPr>
          <p:cNvPr id="11" name="TextBox 10">
            <a:extLst>
              <a:ext uri="{FF2B5EF4-FFF2-40B4-BE49-F238E27FC236}">
                <a16:creationId xmlns:a16="http://schemas.microsoft.com/office/drawing/2014/main" id="{5B47D327-8E63-3E7B-B452-31EEC43329F7}"/>
              </a:ext>
            </a:extLst>
          </p:cNvPr>
          <p:cNvSpPr txBox="1"/>
          <p:nvPr/>
        </p:nvSpPr>
        <p:spPr>
          <a:xfrm>
            <a:off x="2329180" y="1551926"/>
            <a:ext cx="6101080" cy="461665"/>
          </a:xfrm>
          <a:prstGeom prst="rect">
            <a:avLst/>
          </a:prstGeom>
          <a:noFill/>
        </p:spPr>
        <p:txBody>
          <a:bodyPr wrap="square">
            <a:spAutoFit/>
          </a:bodyPr>
          <a:lstStyle/>
          <a:p>
            <a:r>
              <a:rPr lang="en-IN" dirty="0"/>
              <a:t>	</a:t>
            </a:r>
            <a:r>
              <a:rPr lang="en-IN" sz="2400" dirty="0"/>
              <a:t>semaphore chopstick[5]; </a:t>
            </a:r>
          </a:p>
        </p:txBody>
      </p:sp>
      <p:sp>
        <p:nvSpPr>
          <p:cNvPr id="13" name="TextBox 12">
            <a:extLst>
              <a:ext uri="{FF2B5EF4-FFF2-40B4-BE49-F238E27FC236}">
                <a16:creationId xmlns:a16="http://schemas.microsoft.com/office/drawing/2014/main" id="{6C5B46B1-4B63-A880-1F7E-2E2C8363CB67}"/>
              </a:ext>
            </a:extLst>
          </p:cNvPr>
          <p:cNvSpPr txBox="1"/>
          <p:nvPr/>
        </p:nvSpPr>
        <p:spPr>
          <a:xfrm>
            <a:off x="899160" y="1001666"/>
            <a:ext cx="4008120" cy="461665"/>
          </a:xfrm>
          <a:prstGeom prst="rect">
            <a:avLst/>
          </a:prstGeom>
          <a:noFill/>
        </p:spPr>
        <p:txBody>
          <a:bodyPr wrap="square" rtlCol="0">
            <a:spAutoFit/>
          </a:bodyPr>
          <a:lstStyle/>
          <a:p>
            <a:r>
              <a:rPr lang="en-US" sz="2400" dirty="0">
                <a:solidFill>
                  <a:srgbClr val="FF0000"/>
                </a:solidFill>
              </a:rPr>
              <a:t>The structure of philosopher i:</a:t>
            </a:r>
            <a:endParaRPr lang="en-IN" sz="2400" dirty="0"/>
          </a:p>
        </p:txBody>
      </p:sp>
    </p:spTree>
    <p:extLst>
      <p:ext uri="{BB962C8B-B14F-4D97-AF65-F5344CB8AC3E}">
        <p14:creationId xmlns:p14="http://schemas.microsoft.com/office/powerpoint/2010/main" val="3653224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4CDF184-D988-9A17-B5BF-4B8A4E84A507}"/>
              </a:ext>
            </a:extLst>
          </p:cNvPr>
          <p:cNvSpPr>
            <a:spLocks noGrp="1"/>
          </p:cNvSpPr>
          <p:nvPr>
            <p:ph type="sldNum" sz="quarter" idx="12"/>
          </p:nvPr>
        </p:nvSpPr>
        <p:spPr/>
        <p:txBody>
          <a:bodyPr/>
          <a:lstStyle/>
          <a:p>
            <a:fld id="{CBABCCC1-BF11-4F37-963E-1BCD5B23FD72}" type="slidenum">
              <a:rPr lang="en-IN" smtClean="0"/>
              <a:pPr/>
              <a:t>26</a:t>
            </a:fld>
            <a:endParaRPr lang="en-IN"/>
          </a:p>
        </p:txBody>
      </p:sp>
      <p:sp>
        <p:nvSpPr>
          <p:cNvPr id="2" name="Title 1">
            <a:extLst>
              <a:ext uri="{FF2B5EF4-FFF2-40B4-BE49-F238E27FC236}">
                <a16:creationId xmlns:a16="http://schemas.microsoft.com/office/drawing/2014/main" id="{0EAAE9D8-EA3D-3C57-282F-1C914FB4F88B}"/>
              </a:ext>
            </a:extLst>
          </p:cNvPr>
          <p:cNvSpPr>
            <a:spLocks noGrp="1"/>
          </p:cNvSpPr>
          <p:nvPr>
            <p:ph type="title" idx="4294967295"/>
          </p:nvPr>
        </p:nvSpPr>
        <p:spPr>
          <a:xfrm>
            <a:off x="3623945" y="282638"/>
            <a:ext cx="9604375" cy="1049337"/>
          </a:xfrm>
        </p:spPr>
        <p:txBody>
          <a:bodyPr/>
          <a:lstStyle/>
          <a:p>
            <a:r>
              <a:rPr lang="en-IN" sz="2400" b="1" dirty="0">
                <a:solidFill>
                  <a:srgbClr val="FF0000"/>
                </a:solidFill>
              </a:rPr>
              <a:t>Sleeping Barber problem </a:t>
            </a:r>
            <a:br>
              <a:rPr lang="en-IN" b="1" dirty="0"/>
            </a:br>
            <a:endParaRPr lang="en-IN" dirty="0"/>
          </a:p>
        </p:txBody>
      </p:sp>
      <p:sp>
        <p:nvSpPr>
          <p:cNvPr id="3" name="Content Placeholder 2">
            <a:extLst>
              <a:ext uri="{FF2B5EF4-FFF2-40B4-BE49-F238E27FC236}">
                <a16:creationId xmlns:a16="http://schemas.microsoft.com/office/drawing/2014/main" id="{E89FB316-AD90-7350-1813-0EDD71097FE5}"/>
              </a:ext>
            </a:extLst>
          </p:cNvPr>
          <p:cNvSpPr>
            <a:spLocks noGrp="1"/>
          </p:cNvSpPr>
          <p:nvPr>
            <p:ph idx="4294967295"/>
          </p:nvPr>
        </p:nvSpPr>
        <p:spPr>
          <a:xfrm>
            <a:off x="629284" y="1089537"/>
            <a:ext cx="6198235" cy="5110162"/>
          </a:xfrm>
        </p:spPr>
        <p:txBody>
          <a:bodyPr>
            <a:normAutofit/>
          </a:bodyPr>
          <a:lstStyle/>
          <a:p>
            <a:pPr algn="just"/>
            <a:r>
              <a:rPr lang="en-US" dirty="0"/>
              <a:t>The Sleeping Barber problem is a classic problem in process synchronization that is used to illustrate synchronization issues that can arise in a concurrent system. The problem is as follows:</a:t>
            </a:r>
          </a:p>
          <a:p>
            <a:pPr algn="just"/>
            <a:r>
              <a:rPr lang="en-US" dirty="0"/>
              <a:t>There is a barber shop with one barber and several chairs for waiting customers. Customers arrive at random times and if there is an available chair, they take a seat and wait for the barber to become available. If there are no chairs available, the customer leaves. When the barber finishes with a customer, he checks if there are any waiting customers. If there are, he begins cutting the hair of the next customer in the queue. If no customers are waiting, he goes to sleep.</a:t>
            </a:r>
          </a:p>
          <a:p>
            <a:endParaRPr lang="en-IN" dirty="0"/>
          </a:p>
        </p:txBody>
      </p:sp>
      <p:pic>
        <p:nvPicPr>
          <p:cNvPr id="6" name="Picture 5">
            <a:extLst>
              <a:ext uri="{FF2B5EF4-FFF2-40B4-BE49-F238E27FC236}">
                <a16:creationId xmlns:a16="http://schemas.microsoft.com/office/drawing/2014/main" id="{8A495351-6100-C4E8-A1AD-8DA50A700C01}"/>
              </a:ext>
            </a:extLst>
          </p:cNvPr>
          <p:cNvPicPr>
            <a:picLocks noChangeAspect="1"/>
          </p:cNvPicPr>
          <p:nvPr/>
        </p:nvPicPr>
        <p:blipFill>
          <a:blip r:embed="rId2"/>
          <a:stretch>
            <a:fillRect/>
          </a:stretch>
        </p:blipFill>
        <p:spPr>
          <a:xfrm>
            <a:off x="6969760" y="1331975"/>
            <a:ext cx="5222240" cy="4753865"/>
          </a:xfrm>
          <a:prstGeom prst="rect">
            <a:avLst/>
          </a:prstGeom>
        </p:spPr>
      </p:pic>
    </p:spTree>
    <p:extLst>
      <p:ext uri="{BB962C8B-B14F-4D97-AF65-F5344CB8AC3E}">
        <p14:creationId xmlns:p14="http://schemas.microsoft.com/office/powerpoint/2010/main" val="1099759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1" name="Rectangle 4">
            <a:extLst>
              <a:ext uri="{FF2B5EF4-FFF2-40B4-BE49-F238E27FC236}">
                <a16:creationId xmlns:a16="http://schemas.microsoft.com/office/drawing/2014/main" id="{103718F7-71F2-9AFE-BF9C-2BA3C4F5DEB6}"/>
              </a:ext>
            </a:extLst>
          </p:cNvPr>
          <p:cNvSpPr>
            <a:spLocks noGrp="1" noChangeArrowheads="1"/>
          </p:cNvSpPr>
          <p:nvPr>
            <p:ph sz="half" idx="4294967295"/>
          </p:nvPr>
        </p:nvSpPr>
        <p:spPr bwMode="auto">
          <a:xfrm>
            <a:off x="3901440" y="1277657"/>
            <a:ext cx="829056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anose="020B0609020204030204" pitchFamily="49" charset="0"/>
              </a:rPr>
              <a:t>Barber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1" i="0" u="none" strike="noStrike" cap="none" normalizeH="0" baseline="0" dirty="0">
                <a:ln>
                  <a:noFill/>
                </a:ln>
                <a:solidFill>
                  <a:srgbClr val="006699"/>
                </a:solidFill>
                <a:effectLst/>
                <a:latin typeface="Consolas" panose="020B0609020204030204" pitchFamily="49" charset="0"/>
              </a:rPr>
              <a:t>while</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1" i="0" u="none" strike="noStrike" cap="none" normalizeH="0" baseline="0" dirty="0">
                <a:ln>
                  <a:noFill/>
                </a:ln>
                <a:solidFill>
                  <a:srgbClr val="006699"/>
                </a:solidFill>
                <a:effectLst/>
                <a:latin typeface="Consolas" panose="020B0609020204030204" pitchFamily="49" charset="0"/>
              </a:rPr>
              <a:t>true</a:t>
            </a:r>
            <a:r>
              <a:rPr kumimoji="0" lang="en-US" altLang="en-US" sz="1800" b="0" i="0" u="none" strike="noStrike" cap="none" normalizeH="0" baseline="0" dirty="0">
                <a:ln>
                  <a:noFill/>
                </a:ln>
                <a:solidFill>
                  <a:srgbClr val="000000"/>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8200"/>
                </a:solidFill>
                <a:effectLst/>
                <a:latin typeface="Consolas" panose="020B0609020204030204" pitchFamily="49" charset="0"/>
              </a:rPr>
              <a:t>/* waits for a customer (sleeps).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down(Customers);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8200"/>
                </a:solidFill>
                <a:effectLst/>
                <a:latin typeface="Consolas" panose="020B0609020204030204" pitchFamily="49" charset="0"/>
              </a:rPr>
              <a:t>/* mutex to protect the number of available seats.*/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down(Seats);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8200"/>
                </a:solidFill>
                <a:effectLst/>
                <a:latin typeface="Consolas" panose="020B0609020204030204" pitchFamily="49" charset="0"/>
              </a:rPr>
              <a:t>/* a chair gets free.*/</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FreeSeats</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8200"/>
                </a:solidFill>
                <a:effectLst/>
                <a:latin typeface="Consolas" panose="020B0609020204030204" pitchFamily="49" charset="0"/>
              </a:rPr>
              <a:t>/* bring customer for haircut.*/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up(Barber);</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8200"/>
                </a:solidFill>
                <a:effectLst/>
                <a:latin typeface="Consolas" panose="020B0609020204030204" pitchFamily="49" charset="0"/>
              </a:rPr>
              <a:t>/* release the mutex on the chair.*/</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up(Seats);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8200"/>
                </a:solidFill>
                <a:effectLst/>
                <a:latin typeface="Consolas" panose="020B0609020204030204" pitchFamily="49" charset="0"/>
              </a:rPr>
              <a:t>/* barber is cutting hair.*/</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1A5EFA4D-508F-B954-C20B-4A427E1ADAD9}"/>
              </a:ext>
            </a:extLst>
          </p:cNvPr>
          <p:cNvSpPr>
            <a:spLocks noGrp="1"/>
          </p:cNvSpPr>
          <p:nvPr>
            <p:ph type="sldNum" sz="quarter" idx="12"/>
          </p:nvPr>
        </p:nvSpPr>
        <p:spPr/>
        <p:txBody>
          <a:bodyPr/>
          <a:lstStyle/>
          <a:p>
            <a:fld id="{CBABCCC1-BF11-4F37-963E-1BCD5B23FD72}" type="slidenum">
              <a:rPr lang="en-IN" smtClean="0"/>
              <a:pPr/>
              <a:t>27</a:t>
            </a:fld>
            <a:endParaRPr lang="en-IN"/>
          </a:p>
        </p:txBody>
      </p:sp>
      <p:sp>
        <p:nvSpPr>
          <p:cNvPr id="9" name="Rectangle 3">
            <a:extLst>
              <a:ext uri="{FF2B5EF4-FFF2-40B4-BE49-F238E27FC236}">
                <a16:creationId xmlns:a16="http://schemas.microsoft.com/office/drawing/2014/main" id="{F18CFCE8-A2BC-24F0-55AE-E56213FA338A}"/>
              </a:ext>
            </a:extLst>
          </p:cNvPr>
          <p:cNvSpPr>
            <a:spLocks noGrp="1" noChangeArrowheads="1"/>
          </p:cNvSpPr>
          <p:nvPr>
            <p:ph type="title" idx="4294967295"/>
          </p:nvPr>
        </p:nvSpPr>
        <p:spPr bwMode="auto">
          <a:xfrm>
            <a:off x="320844" y="2433446"/>
            <a:ext cx="4645025" cy="1106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anose="020B0609020204030204" pitchFamily="49" charset="0"/>
              </a:rPr>
              <a:t>Semaphore Customers = 0;</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anose="020B0609020204030204" pitchFamily="49" charset="0"/>
              </a:rPr>
              <a:t>Semaphore Barber = 0;</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anose="020B0609020204030204" pitchFamily="49" charset="0"/>
              </a:rPr>
              <a:t>Mutex Seats = 1;</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808080"/>
                </a:solidFill>
                <a:effectLst/>
                <a:latin typeface="Consolas" panose="020B0609020204030204" pitchFamily="49" charset="0"/>
              </a:rPr>
              <a:t>int</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FreeSeats</a:t>
            </a:r>
            <a:r>
              <a:rPr kumimoji="0" lang="en-US" altLang="en-US" sz="1800" b="0" i="0" u="none" strike="noStrike" cap="none" normalizeH="0" baseline="0" dirty="0">
                <a:ln>
                  <a:noFill/>
                </a:ln>
                <a:solidFill>
                  <a:srgbClr val="000000"/>
                </a:solidFill>
                <a:effectLst/>
                <a:latin typeface="Consolas" panose="020B0609020204030204" pitchFamily="49" charset="0"/>
              </a:rPr>
              <a:t> = 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34D36303-E385-4173-4A26-8A87B763F323}"/>
              </a:ext>
            </a:extLst>
          </p:cNvPr>
          <p:cNvSpPr txBox="1"/>
          <p:nvPr/>
        </p:nvSpPr>
        <p:spPr>
          <a:xfrm>
            <a:off x="3314401" y="317364"/>
            <a:ext cx="8666630" cy="523220"/>
          </a:xfrm>
          <a:prstGeom prst="rect">
            <a:avLst/>
          </a:prstGeom>
          <a:noFill/>
        </p:spPr>
        <p:txBody>
          <a:bodyPr wrap="square">
            <a:spAutoFit/>
          </a:bodyPr>
          <a:lstStyle/>
          <a:p>
            <a:r>
              <a:rPr lang="en-IN" sz="2800" b="1" dirty="0">
                <a:solidFill>
                  <a:srgbClr val="FF0000"/>
                </a:solidFill>
              </a:rPr>
              <a:t>Sleeping Barber problem</a:t>
            </a:r>
            <a:endParaRPr lang="en-IN" sz="2800" dirty="0">
              <a:solidFill>
                <a:srgbClr val="FF0000"/>
              </a:solidFill>
            </a:endParaRPr>
          </a:p>
        </p:txBody>
      </p:sp>
      <p:sp>
        <p:nvSpPr>
          <p:cNvPr id="15" name="TextBox 14">
            <a:extLst>
              <a:ext uri="{FF2B5EF4-FFF2-40B4-BE49-F238E27FC236}">
                <a16:creationId xmlns:a16="http://schemas.microsoft.com/office/drawing/2014/main" id="{39979FC2-E43C-953C-68B9-046C1AD116EE}"/>
              </a:ext>
            </a:extLst>
          </p:cNvPr>
          <p:cNvSpPr txBox="1"/>
          <p:nvPr/>
        </p:nvSpPr>
        <p:spPr>
          <a:xfrm>
            <a:off x="498898" y="1596263"/>
            <a:ext cx="1910779" cy="400110"/>
          </a:xfrm>
          <a:prstGeom prst="rect">
            <a:avLst/>
          </a:prstGeom>
          <a:noFill/>
        </p:spPr>
        <p:txBody>
          <a:bodyPr wrap="none" rtlCol="0">
            <a:spAutoFit/>
          </a:bodyPr>
          <a:lstStyle/>
          <a:p>
            <a:r>
              <a:rPr lang="en-IN" sz="2000" dirty="0">
                <a:solidFill>
                  <a:srgbClr val="FF0000"/>
                </a:solidFill>
              </a:rPr>
              <a:t>Shared variables:</a:t>
            </a:r>
          </a:p>
        </p:txBody>
      </p:sp>
    </p:spTree>
    <p:extLst>
      <p:ext uri="{BB962C8B-B14F-4D97-AF65-F5344CB8AC3E}">
        <p14:creationId xmlns:p14="http://schemas.microsoft.com/office/powerpoint/2010/main" val="3421009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071F68-77FA-BCA5-FDEB-F4710FE7EB0A}"/>
              </a:ext>
            </a:extLst>
          </p:cNvPr>
          <p:cNvSpPr>
            <a:spLocks noGrp="1"/>
          </p:cNvSpPr>
          <p:nvPr>
            <p:ph type="sldNum" sz="quarter" idx="12"/>
          </p:nvPr>
        </p:nvSpPr>
        <p:spPr/>
        <p:txBody>
          <a:bodyPr/>
          <a:lstStyle/>
          <a:p>
            <a:fld id="{CBABCCC1-BF11-4F37-963E-1BCD5B23FD72}" type="slidenum">
              <a:rPr lang="en-IN" smtClean="0"/>
              <a:t>28</a:t>
            </a:fld>
            <a:endParaRPr lang="en-IN"/>
          </a:p>
        </p:txBody>
      </p:sp>
      <p:sp>
        <p:nvSpPr>
          <p:cNvPr id="4" name="TextBox 3">
            <a:extLst>
              <a:ext uri="{FF2B5EF4-FFF2-40B4-BE49-F238E27FC236}">
                <a16:creationId xmlns:a16="http://schemas.microsoft.com/office/drawing/2014/main" id="{417AB7F2-AD61-7318-E0EE-BB4C8E9407EE}"/>
              </a:ext>
            </a:extLst>
          </p:cNvPr>
          <p:cNvSpPr txBox="1"/>
          <p:nvPr/>
        </p:nvSpPr>
        <p:spPr>
          <a:xfrm>
            <a:off x="1223389" y="669963"/>
            <a:ext cx="10556240" cy="575542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Customer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while</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1" i="0" u="none" strike="noStrike" cap="none" normalizeH="0" baseline="0" dirty="0">
                <a:ln>
                  <a:noFill/>
                </a:ln>
                <a:solidFill>
                  <a:srgbClr val="006699"/>
                </a:solidFill>
                <a:effectLst/>
                <a:latin typeface="Consolas" panose="020B0609020204030204" pitchFamily="49" charset="0"/>
              </a:rPr>
              <a:t>true</a:t>
            </a: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8200"/>
                </a:solidFill>
                <a:effectLst/>
                <a:latin typeface="Consolas" panose="020B0609020204030204" pitchFamily="49" charset="0"/>
              </a:rPr>
              <a:t>/* protects seats so only 1 customer tries to sit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8200"/>
                </a:solidFill>
                <a:effectLst/>
                <a:latin typeface="Consolas" panose="020B0609020204030204" pitchFamily="49" charset="0"/>
              </a:rPr>
              <a:t>in a chair if that's the case.*/</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down(Seats); </a:t>
            </a:r>
            <a:r>
              <a:rPr kumimoji="0" lang="en-US" altLang="en-US" sz="1600" b="0" i="0" u="none" strike="noStrike" cap="none" normalizeH="0" baseline="0" dirty="0">
                <a:ln>
                  <a:noFill/>
                </a:ln>
                <a:solidFill>
                  <a:srgbClr val="008200"/>
                </a:solidFill>
                <a:effectLst/>
                <a:latin typeface="Consolas" panose="020B0609020204030204" pitchFamily="49" charset="0"/>
              </a:rPr>
              <a:t>//This line should not be here.</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if</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FreeSeats</a:t>
            </a:r>
            <a:r>
              <a:rPr kumimoji="0" lang="en-US" altLang="en-US" sz="1600" b="0" i="0" u="none" strike="noStrike" cap="none" normalizeH="0" baseline="0" dirty="0">
                <a:ln>
                  <a:noFill/>
                </a:ln>
                <a:solidFill>
                  <a:srgbClr val="000000"/>
                </a:solidFill>
                <a:effectLst/>
                <a:latin typeface="Consolas" panose="020B0609020204030204" pitchFamily="49" charset="0"/>
              </a:rPr>
              <a:t> &gt; 0)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8200"/>
                </a:solidFill>
                <a:effectLst/>
                <a:latin typeface="Consolas" panose="020B0609020204030204" pitchFamily="49" charset="0"/>
              </a:rPr>
              <a:t>/* sitting down.*/</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FreeSeats</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8200"/>
                </a:solidFill>
                <a:effectLst/>
                <a:latin typeface="Consolas" panose="020B0609020204030204" pitchFamily="49" charset="0"/>
              </a:rPr>
              <a:t>/* notify the barber.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up(Customers);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8200"/>
                </a:solidFill>
                <a:effectLst/>
                <a:latin typeface="Consolas" panose="020B0609020204030204" pitchFamily="49" charset="0"/>
              </a:rPr>
              <a:t>/* release the lock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up(Seats);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8200"/>
                </a:solidFill>
                <a:effectLst/>
                <a:latin typeface="Consolas" panose="020B0609020204030204" pitchFamily="49" charset="0"/>
              </a:rPr>
              <a:t>/* wait in the waiting room if barber is busy.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down(Barber);</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8200"/>
                </a:solidFill>
                <a:effectLst/>
                <a:latin typeface="Consolas" panose="020B0609020204030204" pitchFamily="49" charset="0"/>
              </a:rPr>
              <a:t>// customer is having hair cut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else</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8200"/>
                </a:solidFill>
                <a:effectLst/>
                <a:latin typeface="Consolas" panose="020B0609020204030204" pitchFamily="49" charset="0"/>
              </a:rPr>
              <a:t>/* release the lock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82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8200"/>
              </a:solidFill>
              <a:effectLst/>
              <a:latin typeface="Consolas" panose="020B0609020204030204" pitchFamily="49" charset="0"/>
            </a:endParaRPr>
          </a:p>
        </p:txBody>
      </p:sp>
      <p:sp>
        <p:nvSpPr>
          <p:cNvPr id="6" name="TextBox 5">
            <a:extLst>
              <a:ext uri="{FF2B5EF4-FFF2-40B4-BE49-F238E27FC236}">
                <a16:creationId xmlns:a16="http://schemas.microsoft.com/office/drawing/2014/main" id="{42F9044D-7867-DC40-EC12-48B510510CB3}"/>
              </a:ext>
            </a:extLst>
          </p:cNvPr>
          <p:cNvSpPr txBox="1"/>
          <p:nvPr/>
        </p:nvSpPr>
        <p:spPr>
          <a:xfrm>
            <a:off x="4127500" y="247949"/>
            <a:ext cx="6101080" cy="461665"/>
          </a:xfrm>
          <a:prstGeom prst="rect">
            <a:avLst/>
          </a:prstGeom>
          <a:noFill/>
        </p:spPr>
        <p:txBody>
          <a:bodyPr wrap="square">
            <a:spAutoFit/>
          </a:bodyPr>
          <a:lstStyle/>
          <a:p>
            <a:r>
              <a:rPr lang="en-IN" sz="2400" b="1" dirty="0">
                <a:solidFill>
                  <a:srgbClr val="FF0000"/>
                </a:solidFill>
              </a:rPr>
              <a:t>Sleeping Barber problem</a:t>
            </a:r>
            <a:endParaRPr lang="en-IN" sz="2400" dirty="0">
              <a:solidFill>
                <a:srgbClr val="FF0000"/>
              </a:solidFill>
            </a:endParaRPr>
          </a:p>
        </p:txBody>
      </p:sp>
    </p:spTree>
    <p:extLst>
      <p:ext uri="{BB962C8B-B14F-4D97-AF65-F5344CB8AC3E}">
        <p14:creationId xmlns:p14="http://schemas.microsoft.com/office/powerpoint/2010/main" val="13870734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7B868EE8-5D17-810D-9F81-D34B0945B99C}"/>
              </a:ext>
            </a:extLst>
          </p:cNvPr>
          <p:cNvSpPr>
            <a:spLocks noGrp="1" noChangeArrowheads="1"/>
          </p:cNvSpPr>
          <p:nvPr>
            <p:ph type="title" idx="4294967295"/>
          </p:nvPr>
        </p:nvSpPr>
        <p:spPr>
          <a:xfrm>
            <a:off x="3664014" y="293914"/>
            <a:ext cx="7762875" cy="576263"/>
          </a:xfrm>
        </p:spPr>
        <p:txBody>
          <a:bodyPr>
            <a:normAutofit/>
          </a:bodyPr>
          <a:lstStyle/>
          <a:p>
            <a:pPr eaLnBrk="1" hangingPunct="1"/>
            <a:r>
              <a:rPr lang="en-US" altLang="en-US" sz="2800" b="1" dirty="0">
                <a:solidFill>
                  <a:srgbClr val="FF0000"/>
                </a:solidFill>
                <a:latin typeface="Times New Roman" panose="02020603050405020304" pitchFamily="18" charset="0"/>
                <a:cs typeface="Times New Roman" panose="02020603050405020304" pitchFamily="18" charset="0"/>
              </a:rPr>
              <a:t>Problems with Semaphores</a:t>
            </a:r>
          </a:p>
        </p:txBody>
      </p:sp>
      <p:sp>
        <p:nvSpPr>
          <p:cNvPr id="84995" name="Rectangle 3">
            <a:extLst>
              <a:ext uri="{FF2B5EF4-FFF2-40B4-BE49-F238E27FC236}">
                <a16:creationId xmlns:a16="http://schemas.microsoft.com/office/drawing/2014/main" id="{0A9575AD-3D4D-1666-E8FB-2B6FBAC0F342}"/>
              </a:ext>
            </a:extLst>
          </p:cNvPr>
          <p:cNvSpPr>
            <a:spLocks noGrp="1" noChangeArrowheads="1"/>
          </p:cNvSpPr>
          <p:nvPr>
            <p:ph idx="4294967295"/>
          </p:nvPr>
        </p:nvSpPr>
        <p:spPr>
          <a:xfrm>
            <a:off x="1726163" y="1292031"/>
            <a:ext cx="6959600" cy="4860925"/>
          </a:xfrm>
        </p:spPr>
        <p:txBody>
          <a:bodyPr>
            <a:normAutofit lnSpcReduction="10000"/>
          </a:bodyPr>
          <a:lstStyle/>
          <a:p>
            <a:r>
              <a:rPr lang="en-US" altLang="en-US" sz="2400" dirty="0"/>
              <a:t> </a:t>
            </a:r>
            <a:r>
              <a:rPr lang="en-US" altLang="en-US" sz="2400" dirty="0">
                <a:latin typeface="Times New Roman" panose="02020603050405020304" pitchFamily="18" charset="0"/>
                <a:cs typeface="Times New Roman" panose="02020603050405020304" pitchFamily="18" charset="0"/>
              </a:rPr>
              <a:t>Incorrect use of semaphore operations:</a:t>
            </a:r>
            <a:br>
              <a:rPr lang="en-US" altLang="en-US" sz="2400" dirty="0">
                <a:latin typeface="Times New Roman" panose="02020603050405020304" pitchFamily="18" charset="0"/>
                <a:cs typeface="Times New Roman" panose="02020603050405020304" pitchFamily="18" charset="0"/>
              </a:rPr>
            </a:br>
            <a:endParaRPr lang="en-US" altLang="en-US" sz="2400" dirty="0">
              <a:latin typeface="Times New Roman" panose="02020603050405020304" pitchFamily="18" charset="0"/>
              <a:cs typeface="Times New Roman" panose="02020603050405020304" pitchFamily="18" charset="0"/>
            </a:endParaRPr>
          </a:p>
          <a:p>
            <a:pPr lvl="1"/>
            <a:r>
              <a:rPr lang="en-US" altLang="en-US" sz="2400" dirty="0">
                <a:latin typeface="Times New Roman" panose="02020603050405020304" pitchFamily="18" charset="0"/>
                <a:cs typeface="Times New Roman" panose="02020603050405020304" pitchFamily="18" charset="0"/>
              </a:rPr>
              <a:t> signal (mutex)  ….  wait (mutex)</a:t>
            </a:r>
            <a:br>
              <a:rPr lang="en-US" altLang="en-US" sz="2400" dirty="0">
                <a:latin typeface="Times New Roman" panose="02020603050405020304" pitchFamily="18" charset="0"/>
                <a:cs typeface="Times New Roman" panose="02020603050405020304" pitchFamily="18" charset="0"/>
              </a:rPr>
            </a:br>
            <a:endParaRPr lang="en-US" altLang="en-US" sz="2400" dirty="0">
              <a:latin typeface="Times New Roman" panose="02020603050405020304" pitchFamily="18" charset="0"/>
              <a:cs typeface="Times New Roman" panose="02020603050405020304" pitchFamily="18" charset="0"/>
            </a:endParaRPr>
          </a:p>
          <a:p>
            <a:pPr lvl="1"/>
            <a:r>
              <a:rPr lang="en-US" altLang="en-US" sz="2400" dirty="0">
                <a:latin typeface="Times New Roman" panose="02020603050405020304" pitchFamily="18" charset="0"/>
                <a:cs typeface="Times New Roman" panose="02020603050405020304" pitchFamily="18" charset="0"/>
              </a:rPr>
              <a:t> wait (mutex)  …  wait (mutex)</a:t>
            </a:r>
          </a:p>
          <a:p>
            <a:pPr lvl="1"/>
            <a:endParaRPr lang="en-US" altLang="en-US" sz="2400" dirty="0">
              <a:latin typeface="Times New Roman" panose="02020603050405020304" pitchFamily="18" charset="0"/>
              <a:cs typeface="Times New Roman" panose="02020603050405020304" pitchFamily="18" charset="0"/>
            </a:endParaRPr>
          </a:p>
          <a:p>
            <a:pPr lvl="1"/>
            <a:r>
              <a:rPr lang="en-US" altLang="en-US" sz="2400" dirty="0">
                <a:latin typeface="Times New Roman" panose="02020603050405020304" pitchFamily="18" charset="0"/>
                <a:cs typeface="Times New Roman" panose="02020603050405020304" pitchFamily="18" charset="0"/>
              </a:rPr>
              <a:t> Omitting  of wait (mutex) or signal (mutex) (or both)</a:t>
            </a:r>
          </a:p>
          <a:p>
            <a:pPr lvl="1"/>
            <a:endParaRPr lang="en-US" altLang="en-US" sz="2400"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Deadlock and starvation are possible.</a:t>
            </a:r>
          </a:p>
          <a:p>
            <a:endParaRPr lang="en-US" altLang="en-US" sz="2400" dirty="0">
              <a:latin typeface="Times New Roman" panose="02020603050405020304" pitchFamily="18" charset="0"/>
              <a:cs typeface="Times New Roman" panose="02020603050405020304" pitchFamily="18" charset="0"/>
            </a:endParaRPr>
          </a:p>
          <a:p>
            <a:endParaRPr lang="en-US" altLang="en-US" dirty="0"/>
          </a:p>
          <a:p>
            <a:endParaRPr lang="en-US" altLang="en-US" dirty="0"/>
          </a:p>
        </p:txBody>
      </p:sp>
    </p:spTree>
    <p:extLst>
      <p:ext uri="{BB962C8B-B14F-4D97-AF65-F5344CB8AC3E}">
        <p14:creationId xmlns:p14="http://schemas.microsoft.com/office/powerpoint/2010/main" val="2946922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t>3</a:t>
            </a:fld>
            <a:endParaRPr lang="en-IN"/>
          </a:p>
        </p:txBody>
      </p:sp>
      <p:sp>
        <p:nvSpPr>
          <p:cNvPr id="2" name="Title 1"/>
          <p:cNvSpPr>
            <a:spLocks noGrp="1"/>
          </p:cNvSpPr>
          <p:nvPr>
            <p:ph type="title" idx="4294967295"/>
          </p:nvPr>
        </p:nvSpPr>
        <p:spPr>
          <a:xfrm>
            <a:off x="2587625" y="30163"/>
            <a:ext cx="9604375" cy="1049337"/>
          </a:xfrm>
        </p:spPr>
        <p:txBody>
          <a:bodyPr>
            <a:noAutofit/>
          </a:bodyPr>
          <a:lstStyle/>
          <a:p>
            <a:r>
              <a:rPr lang="en-US" sz="4400" b="1" spc="-5" dirty="0">
                <a:latin typeface="+mn-lt"/>
                <a:cs typeface="Malgun Gothic"/>
              </a:rPr>
              <a:t>		</a:t>
            </a:r>
            <a:r>
              <a:rPr lang="en-US" b="1" spc="-5" dirty="0">
                <a:solidFill>
                  <a:srgbClr val="FF0000"/>
                </a:solidFill>
                <a:latin typeface="Times New Roman" panose="02020603050405020304" pitchFamily="18" charset="0"/>
                <a:cs typeface="Times New Roman" panose="02020603050405020304" pitchFamily="18" charset="0"/>
              </a:rPr>
              <a:t>Semaphores</a:t>
            </a:r>
            <a:br>
              <a:rPr lang="en-US" sz="4400" b="1" dirty="0">
                <a:solidFill>
                  <a:srgbClr val="FF0000"/>
                </a:solidFill>
                <a:latin typeface="+mn-lt"/>
              </a:rPr>
            </a:br>
            <a:endParaRPr lang="en-IN" sz="4400" b="1" dirty="0">
              <a:solidFill>
                <a:srgbClr val="FF0000"/>
              </a:solidFill>
              <a:latin typeface="+mn-lt"/>
            </a:endParaRPr>
          </a:p>
        </p:txBody>
      </p:sp>
      <p:sp>
        <p:nvSpPr>
          <p:cNvPr id="3" name="Content Placeholder 2"/>
          <p:cNvSpPr>
            <a:spLocks noGrp="1"/>
          </p:cNvSpPr>
          <p:nvPr>
            <p:ph idx="4294967295"/>
          </p:nvPr>
        </p:nvSpPr>
        <p:spPr>
          <a:xfrm>
            <a:off x="1023193" y="737831"/>
            <a:ext cx="10895538" cy="5382337"/>
          </a:xfrm>
        </p:spPr>
        <p:txBody>
          <a:bodyPr>
            <a:normAutofit/>
          </a:bodyPr>
          <a:lstStyle/>
          <a:p>
            <a:pPr marL="12700" algn="just">
              <a:lnSpc>
                <a:spcPct val="100000"/>
              </a:lnSpc>
              <a:tabLst>
                <a:tab pos="354965" algn="l"/>
              </a:tabLst>
            </a:pPr>
            <a:r>
              <a:rPr lang="en-US" altLang="en-US" sz="2400" dirty="0">
                <a:cs typeface="Times New Roman" panose="02020603050405020304" pitchFamily="18" charset="0"/>
              </a:rPr>
              <a:t>Semaphore proposed by </a:t>
            </a:r>
            <a:r>
              <a:rPr lang="en-US" altLang="en-US" sz="2400" dirty="0" err="1">
                <a:cs typeface="Times New Roman" panose="02020603050405020304" pitchFamily="18" charset="0"/>
              </a:rPr>
              <a:t>Edsger</a:t>
            </a:r>
            <a:r>
              <a:rPr lang="en-US" altLang="en-US" sz="2400" dirty="0">
                <a:cs typeface="Times New Roman" panose="02020603050405020304" pitchFamily="18" charset="0"/>
              </a:rPr>
              <a:t> Dijkstra, is a technique to manage concurrent processes by using 	integer value, which is known as Semaphore.</a:t>
            </a:r>
          </a:p>
          <a:p>
            <a:pPr marL="0" indent="0" algn="just">
              <a:lnSpc>
                <a:spcPct val="100000"/>
              </a:lnSpc>
              <a:buNone/>
              <a:tabLst>
                <a:tab pos="354965" algn="l"/>
              </a:tabLst>
            </a:pPr>
            <a:endParaRPr lang="en-US" altLang="en-US" sz="2400" dirty="0">
              <a:cs typeface="Times New Roman" panose="02020603050405020304" pitchFamily="18" charset="0"/>
            </a:endParaRPr>
          </a:p>
          <a:p>
            <a:pPr marL="12700" algn="just">
              <a:lnSpc>
                <a:spcPct val="100000"/>
              </a:lnSpc>
              <a:tabLst>
                <a:tab pos="354965" algn="l"/>
              </a:tabLst>
            </a:pPr>
            <a:r>
              <a:rPr lang="en-US" altLang="en-US" sz="2400" dirty="0">
                <a:cs typeface="Times New Roman" panose="02020603050405020304" pitchFamily="18" charset="0"/>
              </a:rPr>
              <a:t>Synchronization tool that provides more sophisticated ways (than Mutex locks)   for processes to synchronize their activities.</a:t>
            </a:r>
          </a:p>
          <a:p>
            <a:pPr marL="12700" algn="just">
              <a:lnSpc>
                <a:spcPct val="100000"/>
              </a:lnSpc>
              <a:tabLst>
                <a:tab pos="354965" algn="l"/>
              </a:tabLst>
            </a:pPr>
            <a:endParaRPr lang="en-US" sz="2400" spc="-5" dirty="0">
              <a:cs typeface="Times New Roman" panose="02020603050405020304" pitchFamily="18" charset="0"/>
            </a:endParaRPr>
          </a:p>
          <a:p>
            <a:pPr marL="12700" algn="just">
              <a:lnSpc>
                <a:spcPct val="100000"/>
              </a:lnSpc>
              <a:tabLst>
                <a:tab pos="354965" algn="l"/>
              </a:tabLst>
            </a:pPr>
            <a:r>
              <a:rPr lang="en-US" altLang="en-US" sz="2400" dirty="0">
                <a:ea typeface="ＭＳ Ｐゴシック" panose="020B0600070205080204" pitchFamily="34" charset="-128"/>
                <a:cs typeface="Times New Roman" panose="02020603050405020304" pitchFamily="18" charset="0"/>
              </a:rPr>
              <a:t>Semaphore S is an integer variable which is used in mutual exclusive manner  used by concurrent cooperative processes in order to achieve synchronization.</a:t>
            </a:r>
          </a:p>
          <a:p>
            <a:pPr marL="12700" algn="just">
              <a:lnSpc>
                <a:spcPct val="100000"/>
              </a:lnSpc>
              <a:tabLst>
                <a:tab pos="354965" algn="l"/>
              </a:tabLst>
            </a:pPr>
            <a:endParaRPr lang="en-US" altLang="en-US" sz="2400" dirty="0">
              <a:ea typeface="ＭＳ Ｐゴシック" panose="020B0600070205080204" pitchFamily="34" charset="-128"/>
              <a:cs typeface="Times New Roman" panose="02020603050405020304" pitchFamily="18" charset="0"/>
            </a:endParaRPr>
          </a:p>
          <a:p>
            <a:pPr marL="12700" algn="just">
              <a:lnSpc>
                <a:spcPct val="100000"/>
              </a:lnSpc>
              <a:tabLst>
                <a:tab pos="354965" algn="l"/>
              </a:tabLst>
            </a:pPr>
            <a:r>
              <a:rPr lang="en-US" sz="2400" dirty="0">
                <a:solidFill>
                  <a:srgbClr val="000000"/>
                </a:solidFill>
                <a:effectLst/>
                <a:cs typeface="Times New Roman" panose="02020603050405020304" pitchFamily="18" charset="0"/>
              </a:rPr>
              <a:t>A semaphore is an integer variable, shared among multiple processes. The main aim of using a semaphore is process synchronization and access control for a common resource in a concurrent environment. </a:t>
            </a:r>
            <a:endParaRPr lang="en-US" altLang="en-US" sz="2400" dirty="0">
              <a:ea typeface="ＭＳ Ｐゴシック" panose="020B0600070205080204" pitchFamily="34" charset="-128"/>
              <a:cs typeface="Times New Roman" panose="02020603050405020304" pitchFamily="18" charset="0"/>
            </a:endParaRPr>
          </a:p>
        </p:txBody>
      </p:sp>
    </p:spTree>
    <p:extLst>
      <p:ext uri="{BB962C8B-B14F-4D97-AF65-F5344CB8AC3E}">
        <p14:creationId xmlns:p14="http://schemas.microsoft.com/office/powerpoint/2010/main" val="24044354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t>30</a:t>
            </a:fld>
            <a:endParaRPr lang="en-IN"/>
          </a:p>
        </p:txBody>
      </p:sp>
      <p:sp>
        <p:nvSpPr>
          <p:cNvPr id="2" name="Title 1"/>
          <p:cNvSpPr>
            <a:spLocks noGrp="1"/>
          </p:cNvSpPr>
          <p:nvPr>
            <p:ph type="title" idx="4294967295"/>
          </p:nvPr>
        </p:nvSpPr>
        <p:spPr>
          <a:xfrm>
            <a:off x="4854893" y="250190"/>
            <a:ext cx="9602787" cy="1049338"/>
          </a:xfrm>
        </p:spPr>
        <p:txBody>
          <a:bodyPr>
            <a:normAutofit/>
          </a:bodyPr>
          <a:lstStyle/>
          <a:p>
            <a:r>
              <a:rPr lang="en-US" b="1" dirty="0">
                <a:solidFill>
                  <a:srgbClr val="FF0000"/>
                </a:solidFill>
              </a:rPr>
              <a:t>Monitors</a:t>
            </a:r>
            <a:endParaRPr lang="en-IN" b="1" dirty="0">
              <a:solidFill>
                <a:srgbClr val="FF0000"/>
              </a:solidFill>
            </a:endParaRPr>
          </a:p>
        </p:txBody>
      </p:sp>
      <p:sp>
        <p:nvSpPr>
          <p:cNvPr id="3" name="Content Placeholder 2"/>
          <p:cNvSpPr>
            <a:spLocks noGrp="1"/>
          </p:cNvSpPr>
          <p:nvPr>
            <p:ph idx="4294967295"/>
          </p:nvPr>
        </p:nvSpPr>
        <p:spPr>
          <a:xfrm>
            <a:off x="780352" y="1120992"/>
            <a:ext cx="11076368" cy="5673725"/>
          </a:xfrm>
        </p:spPr>
        <p:txBody>
          <a:bodyPr>
            <a:normAutofit fontScale="55000" lnSpcReduction="20000"/>
          </a:bodyPr>
          <a:lstStyle/>
          <a:p>
            <a:r>
              <a:rPr lang="en-US" sz="3800" dirty="0"/>
              <a:t>A high-level abstraction that provides a convenient and effective mechanism for process synchronization</a:t>
            </a:r>
          </a:p>
          <a:p>
            <a:r>
              <a:rPr lang="en-US" sz="3800" dirty="0"/>
              <a:t>Abstract data type, internal variables only accessible by code within the procedure</a:t>
            </a:r>
          </a:p>
          <a:p>
            <a:r>
              <a:rPr lang="en-US" sz="3800" dirty="0"/>
              <a:t>Only one process may be active within the monitor at a time</a:t>
            </a:r>
          </a:p>
          <a:p>
            <a:r>
              <a:rPr lang="en-US" sz="3800" dirty="0"/>
              <a:t>But not powerful enough to model some synchronization schemes</a:t>
            </a:r>
            <a:endParaRPr lang="en-US" sz="3800" dirty="0">
              <a:solidFill>
                <a:srgbClr val="0000FF"/>
              </a:solidFill>
            </a:endParaRPr>
          </a:p>
          <a:p>
            <a:pPr lvl="2">
              <a:buFont typeface="Webdings" pitchFamily="18" charset="2"/>
              <a:buNone/>
            </a:pPr>
            <a:r>
              <a:rPr lang="en-US" sz="3800" b="1" dirty="0">
                <a:solidFill>
                  <a:srgbClr val="000000"/>
                </a:solidFill>
                <a:cs typeface="Courier New" pitchFamily="49" charset="0"/>
              </a:rPr>
              <a:t>monitor monitor-name</a:t>
            </a:r>
          </a:p>
          <a:p>
            <a:pPr lvl="2">
              <a:buFont typeface="Webdings" pitchFamily="18" charset="2"/>
              <a:buNone/>
            </a:pPr>
            <a:r>
              <a:rPr lang="en-US" sz="3800" b="1" dirty="0">
                <a:solidFill>
                  <a:srgbClr val="000000"/>
                </a:solidFill>
                <a:cs typeface="Courier New" pitchFamily="49" charset="0"/>
              </a:rPr>
              <a:t>{</a:t>
            </a:r>
          </a:p>
          <a:p>
            <a:pPr lvl="2">
              <a:buFont typeface="Webdings" pitchFamily="18" charset="2"/>
              <a:buNone/>
            </a:pPr>
            <a:r>
              <a:rPr lang="en-US" sz="3800" b="1" dirty="0">
                <a:solidFill>
                  <a:srgbClr val="000000"/>
                </a:solidFill>
                <a:cs typeface="Courier New" pitchFamily="49" charset="0"/>
              </a:rPr>
              <a:t>	// shared variable declarations</a:t>
            </a:r>
          </a:p>
          <a:p>
            <a:pPr lvl="2">
              <a:buFont typeface="Webdings" pitchFamily="18" charset="2"/>
              <a:buNone/>
            </a:pPr>
            <a:r>
              <a:rPr lang="en-US" sz="3800" b="1" dirty="0">
                <a:solidFill>
                  <a:srgbClr val="000000"/>
                </a:solidFill>
                <a:cs typeface="Courier New" pitchFamily="49" charset="0"/>
              </a:rPr>
              <a:t>	procedure P1 (…) { …. }</a:t>
            </a:r>
          </a:p>
          <a:p>
            <a:pPr lvl="2">
              <a:buFont typeface="Webdings" pitchFamily="18" charset="2"/>
              <a:buNone/>
            </a:pPr>
            <a:r>
              <a:rPr lang="en-US" sz="3800" b="1" dirty="0">
                <a:solidFill>
                  <a:srgbClr val="000000"/>
                </a:solidFill>
                <a:cs typeface="Courier New" pitchFamily="49" charset="0"/>
              </a:rPr>
              <a:t>	procedure </a:t>
            </a:r>
            <a:r>
              <a:rPr lang="en-US" sz="3800" b="1" dirty="0" err="1">
                <a:solidFill>
                  <a:srgbClr val="000000"/>
                </a:solidFill>
                <a:cs typeface="Courier New" pitchFamily="49" charset="0"/>
              </a:rPr>
              <a:t>Pn</a:t>
            </a:r>
            <a:r>
              <a:rPr lang="en-US" sz="3800" b="1" dirty="0">
                <a:solidFill>
                  <a:srgbClr val="000000"/>
                </a:solidFill>
                <a:cs typeface="Courier New" pitchFamily="49" charset="0"/>
              </a:rPr>
              <a:t> (…) {……}</a:t>
            </a:r>
          </a:p>
          <a:p>
            <a:pPr lvl="2">
              <a:buFont typeface="Webdings" pitchFamily="18" charset="2"/>
              <a:buNone/>
            </a:pPr>
            <a:r>
              <a:rPr lang="en-US" sz="3800" b="1" dirty="0">
                <a:solidFill>
                  <a:srgbClr val="000000"/>
                </a:solidFill>
                <a:cs typeface="Courier New" pitchFamily="49" charset="0"/>
              </a:rPr>
              <a:t>    Initialization code (…) { … }</a:t>
            </a:r>
          </a:p>
          <a:p>
            <a:pPr lvl="2">
              <a:buFont typeface="Webdings" pitchFamily="18" charset="2"/>
              <a:buNone/>
            </a:pPr>
            <a:r>
              <a:rPr lang="en-US" sz="3800" b="1" dirty="0">
                <a:solidFill>
                  <a:srgbClr val="000000"/>
                </a:solidFill>
                <a:cs typeface="Courier New" pitchFamily="49" charset="0"/>
              </a:rPr>
              <a:t>	}</a:t>
            </a:r>
          </a:p>
          <a:p>
            <a:pPr lvl="2">
              <a:buFont typeface="Webdings" pitchFamily="18" charset="2"/>
              <a:buNone/>
            </a:pPr>
            <a:r>
              <a:rPr lang="en-US" sz="3800" b="1" dirty="0">
                <a:solidFill>
                  <a:srgbClr val="000000"/>
                </a:solidFill>
                <a:cs typeface="Courier New" pitchFamily="49" charset="0"/>
              </a:rPr>
              <a:t>}</a:t>
            </a:r>
          </a:p>
          <a:p>
            <a:endParaRPr lang="en-IN" dirty="0"/>
          </a:p>
        </p:txBody>
      </p:sp>
    </p:spTree>
    <p:extLst>
      <p:ext uri="{BB962C8B-B14F-4D97-AF65-F5344CB8AC3E}">
        <p14:creationId xmlns:p14="http://schemas.microsoft.com/office/powerpoint/2010/main" val="23469391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t>31</a:t>
            </a:fld>
            <a:endParaRPr lang="en-IN"/>
          </a:p>
        </p:txBody>
      </p:sp>
      <p:sp>
        <p:nvSpPr>
          <p:cNvPr id="2" name="Title 1"/>
          <p:cNvSpPr>
            <a:spLocks noGrp="1"/>
          </p:cNvSpPr>
          <p:nvPr>
            <p:ph type="title" idx="4294967295"/>
          </p:nvPr>
        </p:nvSpPr>
        <p:spPr>
          <a:xfrm>
            <a:off x="1845945" y="214731"/>
            <a:ext cx="9604375" cy="1049337"/>
          </a:xfrm>
        </p:spPr>
        <p:txBody>
          <a:bodyPr>
            <a:normAutofit/>
          </a:bodyPr>
          <a:lstStyle/>
          <a:p>
            <a:pPr algn="ctr"/>
            <a:r>
              <a:rPr lang="en-US" sz="2800" b="1" dirty="0">
                <a:solidFill>
                  <a:srgbClr val="FF0000"/>
                </a:solidFill>
              </a:rPr>
              <a:t>Schematic view of a Monitor</a:t>
            </a:r>
            <a:endParaRPr lang="en-IN" sz="2800" b="1" dirty="0">
              <a:solidFill>
                <a:srgbClr val="FF0000"/>
              </a:solidFill>
            </a:endParaRPr>
          </a:p>
        </p:txBody>
      </p:sp>
      <p:pic>
        <p:nvPicPr>
          <p:cNvPr id="5" name="Content Placeholder 4" descr="6"/>
          <p:cNvPicPr>
            <a:picLocks noGrp="1" noChangeAspect="1" noChangeArrowheads="1"/>
          </p:cNvPicPr>
          <p:nvPr>
            <p:ph idx="4294967295"/>
          </p:nvPr>
        </p:nvPicPr>
        <p:blipFill>
          <a:blip r:embed="rId2"/>
          <a:srcRect/>
          <a:stretch>
            <a:fillRect/>
          </a:stretch>
        </p:blipFill>
        <p:spPr bwMode="auto">
          <a:xfrm>
            <a:off x="1605280" y="1292225"/>
            <a:ext cx="9347200" cy="4684713"/>
          </a:xfrm>
          <a:prstGeom prst="rect">
            <a:avLst/>
          </a:prstGeom>
          <a:noFill/>
          <a:ln w="9525">
            <a:noFill/>
            <a:miter lim="800000"/>
            <a:headEnd/>
            <a:tailEnd/>
          </a:ln>
        </p:spPr>
      </p:pic>
    </p:spTree>
    <p:extLst>
      <p:ext uri="{BB962C8B-B14F-4D97-AF65-F5344CB8AC3E}">
        <p14:creationId xmlns:p14="http://schemas.microsoft.com/office/powerpoint/2010/main" val="10170964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t>32</a:t>
            </a:fld>
            <a:endParaRPr lang="en-IN"/>
          </a:p>
        </p:txBody>
      </p:sp>
      <p:sp>
        <p:nvSpPr>
          <p:cNvPr id="2" name="Title 1"/>
          <p:cNvSpPr>
            <a:spLocks noGrp="1"/>
          </p:cNvSpPr>
          <p:nvPr>
            <p:ph type="title" idx="4294967295"/>
          </p:nvPr>
        </p:nvSpPr>
        <p:spPr>
          <a:xfrm>
            <a:off x="2049145" y="141288"/>
            <a:ext cx="9604375" cy="1049337"/>
          </a:xfrm>
        </p:spPr>
        <p:txBody>
          <a:bodyPr>
            <a:normAutofit/>
          </a:bodyPr>
          <a:lstStyle/>
          <a:p>
            <a:pPr algn="ctr"/>
            <a:r>
              <a:rPr lang="en-US" sz="2800" b="1" dirty="0">
                <a:solidFill>
                  <a:srgbClr val="FF0000"/>
                </a:solidFill>
              </a:rPr>
              <a:t>Condition Variables</a:t>
            </a:r>
            <a:endParaRPr lang="en-IN" sz="2800" b="1" dirty="0">
              <a:solidFill>
                <a:srgbClr val="FF0000"/>
              </a:solidFill>
            </a:endParaRPr>
          </a:p>
        </p:txBody>
      </p:sp>
      <p:sp>
        <p:nvSpPr>
          <p:cNvPr id="3" name="Content Placeholder 2"/>
          <p:cNvSpPr>
            <a:spLocks noGrp="1"/>
          </p:cNvSpPr>
          <p:nvPr>
            <p:ph idx="4294967295"/>
          </p:nvPr>
        </p:nvSpPr>
        <p:spPr>
          <a:xfrm>
            <a:off x="1388745" y="1291431"/>
            <a:ext cx="10518775" cy="4275138"/>
          </a:xfrm>
        </p:spPr>
        <p:txBody>
          <a:bodyPr>
            <a:normAutofit lnSpcReduction="10000"/>
          </a:bodyPr>
          <a:lstStyle/>
          <a:p>
            <a:pPr algn="just"/>
            <a:r>
              <a:rPr lang="en-US" sz="2800" b="1" dirty="0">
                <a:solidFill>
                  <a:srgbClr val="000000"/>
                </a:solidFill>
                <a:cs typeface="Courier New" pitchFamily="49" charset="0"/>
              </a:rPr>
              <a:t>condition x, y;</a:t>
            </a:r>
            <a:endParaRPr lang="en-US" sz="2800" dirty="0">
              <a:solidFill>
                <a:srgbClr val="0000FF"/>
              </a:solidFill>
            </a:endParaRPr>
          </a:p>
          <a:p>
            <a:pPr algn="just"/>
            <a:r>
              <a:rPr lang="en-US" sz="2800" dirty="0"/>
              <a:t>Two operations on a condition variable:</a:t>
            </a:r>
          </a:p>
          <a:p>
            <a:pPr lvl="1" algn="just"/>
            <a:r>
              <a:rPr lang="en-US" sz="2800" b="1" dirty="0" err="1">
                <a:solidFill>
                  <a:srgbClr val="000000"/>
                </a:solidFill>
                <a:cs typeface="Courier New" pitchFamily="49" charset="0"/>
              </a:rPr>
              <a:t>x.wait</a:t>
            </a:r>
            <a:r>
              <a:rPr lang="en-US" sz="2800" b="1" dirty="0">
                <a:solidFill>
                  <a:srgbClr val="000000"/>
                </a:solidFill>
                <a:cs typeface="Courier New" pitchFamily="49" charset="0"/>
              </a:rPr>
              <a:t>()  </a:t>
            </a:r>
            <a:r>
              <a:rPr lang="en-US" sz="2800" dirty="0"/>
              <a:t>– a process that invokes the operation is suspended until </a:t>
            </a:r>
            <a:r>
              <a:rPr lang="en-US" sz="2800" b="1" dirty="0" err="1">
                <a:solidFill>
                  <a:srgbClr val="000000"/>
                </a:solidFill>
                <a:cs typeface="Courier New" pitchFamily="49" charset="0"/>
              </a:rPr>
              <a:t>x.signal</a:t>
            </a:r>
            <a:r>
              <a:rPr lang="en-US" sz="2800" b="1" dirty="0">
                <a:solidFill>
                  <a:srgbClr val="000000"/>
                </a:solidFill>
                <a:cs typeface="Courier New" pitchFamily="49" charset="0"/>
              </a:rPr>
              <a:t>() </a:t>
            </a:r>
          </a:p>
          <a:p>
            <a:pPr lvl="1" algn="just"/>
            <a:r>
              <a:rPr lang="en-US" sz="2800" b="1" dirty="0" err="1">
                <a:solidFill>
                  <a:srgbClr val="000000"/>
                </a:solidFill>
                <a:cs typeface="Courier New" pitchFamily="49" charset="0"/>
              </a:rPr>
              <a:t>x.signal</a:t>
            </a:r>
            <a:r>
              <a:rPr lang="en-US" sz="2800" b="1" dirty="0">
                <a:solidFill>
                  <a:srgbClr val="000000"/>
                </a:solidFill>
                <a:cs typeface="Courier New" pitchFamily="49" charset="0"/>
              </a:rPr>
              <a:t>() </a:t>
            </a:r>
            <a:r>
              <a:rPr lang="en-US" sz="2800" dirty="0"/>
              <a:t>–</a:t>
            </a:r>
            <a:r>
              <a:rPr lang="en-US" sz="2800" dirty="0">
                <a:solidFill>
                  <a:srgbClr val="0000FF"/>
                </a:solidFill>
              </a:rPr>
              <a:t> </a:t>
            </a:r>
            <a:r>
              <a:rPr lang="en-US" sz="2800" dirty="0"/>
              <a:t>resumes one of the processes</a:t>
            </a:r>
            <a:r>
              <a:rPr lang="en-US" sz="2800" dirty="0">
                <a:solidFill>
                  <a:srgbClr val="0000FF"/>
                </a:solidFill>
              </a:rPr>
              <a:t> </a:t>
            </a:r>
            <a:r>
              <a:rPr lang="en-US" sz="2800" dirty="0"/>
              <a:t>(if any)</a:t>
            </a:r>
            <a:r>
              <a:rPr lang="en-US" sz="2800" dirty="0">
                <a:solidFill>
                  <a:srgbClr val="0000FF"/>
                </a:solidFill>
              </a:rPr>
              <a:t> </a:t>
            </a:r>
            <a:r>
              <a:rPr lang="en-US" sz="2800" dirty="0"/>
              <a:t>that</a:t>
            </a:r>
            <a:r>
              <a:rPr lang="en-US" sz="2800" dirty="0">
                <a:solidFill>
                  <a:srgbClr val="0000FF"/>
                </a:solidFill>
              </a:rPr>
              <a:t> </a:t>
            </a:r>
            <a:r>
              <a:rPr lang="en-US" sz="2800" dirty="0"/>
              <a:t> invoked</a:t>
            </a:r>
            <a:r>
              <a:rPr lang="en-US" sz="2800" dirty="0">
                <a:solidFill>
                  <a:srgbClr val="0000FF"/>
                </a:solidFill>
              </a:rPr>
              <a:t> </a:t>
            </a:r>
            <a:r>
              <a:rPr lang="en-US" sz="2800" b="1" dirty="0" err="1">
                <a:solidFill>
                  <a:srgbClr val="000000"/>
                </a:solidFill>
                <a:cs typeface="Courier New" pitchFamily="49" charset="0"/>
              </a:rPr>
              <a:t>x.wait</a:t>
            </a:r>
            <a:r>
              <a:rPr lang="en-US" sz="2800" b="1" dirty="0">
                <a:solidFill>
                  <a:srgbClr val="000000"/>
                </a:solidFill>
                <a:cs typeface="Courier New" pitchFamily="49" charset="0"/>
              </a:rPr>
              <a:t>()</a:t>
            </a:r>
          </a:p>
          <a:p>
            <a:pPr lvl="2" algn="just"/>
            <a:r>
              <a:rPr lang="en-US" sz="2800" dirty="0"/>
              <a:t>If no </a:t>
            </a:r>
            <a:r>
              <a:rPr lang="en-US" sz="2800" b="1" dirty="0" err="1">
                <a:solidFill>
                  <a:srgbClr val="000000"/>
                </a:solidFill>
                <a:cs typeface="Courier New" pitchFamily="49" charset="0"/>
              </a:rPr>
              <a:t>x.wait</a:t>
            </a:r>
            <a:r>
              <a:rPr lang="en-US" sz="2800" b="1" dirty="0">
                <a:solidFill>
                  <a:srgbClr val="000000"/>
                </a:solidFill>
                <a:cs typeface="Courier New" pitchFamily="49" charset="0"/>
              </a:rPr>
              <a:t>()</a:t>
            </a:r>
            <a:r>
              <a:rPr lang="en-US" sz="2800" dirty="0">
                <a:solidFill>
                  <a:srgbClr val="0000FF"/>
                </a:solidFill>
              </a:rPr>
              <a:t> </a:t>
            </a:r>
            <a:r>
              <a:rPr lang="en-US" sz="2800" dirty="0"/>
              <a:t>on the variable, then it does not affect the variable</a:t>
            </a:r>
          </a:p>
          <a:p>
            <a:endParaRPr lang="en-IN" dirty="0"/>
          </a:p>
        </p:txBody>
      </p:sp>
    </p:spTree>
    <p:extLst>
      <p:ext uri="{BB962C8B-B14F-4D97-AF65-F5344CB8AC3E}">
        <p14:creationId xmlns:p14="http://schemas.microsoft.com/office/powerpoint/2010/main" val="25779481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t>33</a:t>
            </a:fld>
            <a:endParaRPr lang="en-IN"/>
          </a:p>
        </p:txBody>
      </p:sp>
      <p:sp>
        <p:nvSpPr>
          <p:cNvPr id="2" name="Title 1"/>
          <p:cNvSpPr>
            <a:spLocks noGrp="1"/>
          </p:cNvSpPr>
          <p:nvPr>
            <p:ph type="title" idx="4294967295"/>
          </p:nvPr>
        </p:nvSpPr>
        <p:spPr>
          <a:xfrm>
            <a:off x="2587625" y="141288"/>
            <a:ext cx="9604375" cy="1049337"/>
          </a:xfrm>
        </p:spPr>
        <p:txBody>
          <a:bodyPr/>
          <a:lstStyle/>
          <a:p>
            <a:r>
              <a:rPr lang="en-US" b="1" dirty="0"/>
              <a:t> </a:t>
            </a:r>
            <a:r>
              <a:rPr lang="en-US" sz="2800" b="1" dirty="0">
                <a:solidFill>
                  <a:srgbClr val="FF0000"/>
                </a:solidFill>
              </a:rPr>
              <a:t>Monitor with Condition Variables</a:t>
            </a:r>
            <a:endParaRPr lang="en-IN" sz="2800" b="1" dirty="0">
              <a:solidFill>
                <a:srgbClr val="FF0000"/>
              </a:solidFill>
            </a:endParaRPr>
          </a:p>
        </p:txBody>
      </p:sp>
      <p:pic>
        <p:nvPicPr>
          <p:cNvPr id="5" name="Picture 4" descr="6"/>
          <p:cNvPicPr>
            <a:picLocks noChangeAspect="1" noChangeArrowheads="1"/>
          </p:cNvPicPr>
          <p:nvPr/>
        </p:nvPicPr>
        <p:blipFill>
          <a:blip r:embed="rId2"/>
          <a:srcRect/>
          <a:stretch>
            <a:fillRect/>
          </a:stretch>
        </p:blipFill>
        <p:spPr bwMode="auto">
          <a:xfrm>
            <a:off x="1234440" y="839867"/>
            <a:ext cx="9578340" cy="5240893"/>
          </a:xfrm>
          <a:prstGeom prst="rect">
            <a:avLst/>
          </a:prstGeom>
          <a:noFill/>
          <a:ln w="9525">
            <a:noFill/>
            <a:miter lim="800000"/>
            <a:headEnd/>
            <a:tailEnd/>
          </a:ln>
        </p:spPr>
      </p:pic>
    </p:spTree>
    <p:extLst>
      <p:ext uri="{BB962C8B-B14F-4D97-AF65-F5344CB8AC3E}">
        <p14:creationId xmlns:p14="http://schemas.microsoft.com/office/powerpoint/2010/main" val="36405823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t>34</a:t>
            </a:fld>
            <a:endParaRPr lang="en-IN"/>
          </a:p>
        </p:txBody>
      </p:sp>
      <p:sp>
        <p:nvSpPr>
          <p:cNvPr id="2" name="Title 1"/>
          <p:cNvSpPr>
            <a:spLocks noGrp="1"/>
          </p:cNvSpPr>
          <p:nvPr>
            <p:ph type="title" idx="4294967295"/>
          </p:nvPr>
        </p:nvSpPr>
        <p:spPr>
          <a:xfrm>
            <a:off x="2587625" y="141288"/>
            <a:ext cx="9604375" cy="1049337"/>
          </a:xfrm>
        </p:spPr>
        <p:txBody>
          <a:bodyPr>
            <a:normAutofit/>
          </a:bodyPr>
          <a:lstStyle/>
          <a:p>
            <a:r>
              <a:rPr lang="en-US" sz="2800" b="1" dirty="0">
                <a:solidFill>
                  <a:srgbClr val="FF0000"/>
                </a:solidFill>
              </a:rPr>
              <a:t>Condition Variables Choices</a:t>
            </a:r>
            <a:endParaRPr lang="en-IN" sz="2800" b="1" dirty="0">
              <a:solidFill>
                <a:srgbClr val="FF0000"/>
              </a:solidFill>
            </a:endParaRPr>
          </a:p>
        </p:txBody>
      </p:sp>
      <p:sp>
        <p:nvSpPr>
          <p:cNvPr id="3" name="Content Placeholder 2"/>
          <p:cNvSpPr>
            <a:spLocks noGrp="1"/>
          </p:cNvSpPr>
          <p:nvPr>
            <p:ph idx="4294967295"/>
          </p:nvPr>
        </p:nvSpPr>
        <p:spPr>
          <a:xfrm>
            <a:off x="1155065" y="1075055"/>
            <a:ext cx="10945495" cy="5143500"/>
          </a:xfrm>
        </p:spPr>
        <p:txBody>
          <a:bodyPr>
            <a:normAutofit/>
          </a:bodyPr>
          <a:lstStyle/>
          <a:p>
            <a:r>
              <a:rPr lang="en-US" sz="2200" dirty="0"/>
              <a:t>If process P invokes </a:t>
            </a:r>
            <a:r>
              <a:rPr lang="en-US" sz="2200" b="1" dirty="0" err="1">
                <a:solidFill>
                  <a:srgbClr val="000000"/>
                </a:solidFill>
                <a:latin typeface="Courier New" pitchFamily="49" charset="0"/>
                <a:cs typeface="Courier New" pitchFamily="49" charset="0"/>
              </a:rPr>
              <a:t>x.signal</a:t>
            </a:r>
            <a:r>
              <a:rPr lang="en-US" sz="2200" b="1" dirty="0">
                <a:solidFill>
                  <a:srgbClr val="000000"/>
                </a:solidFill>
                <a:latin typeface="Courier New" pitchFamily="49" charset="0"/>
                <a:cs typeface="Courier New" pitchFamily="49" charset="0"/>
              </a:rPr>
              <a:t>(),</a:t>
            </a:r>
            <a:r>
              <a:rPr lang="en-US" sz="2200" dirty="0"/>
              <a:t> with Q in </a:t>
            </a:r>
            <a:r>
              <a:rPr lang="en-US" sz="2200" b="1" dirty="0" err="1">
                <a:solidFill>
                  <a:srgbClr val="000000"/>
                </a:solidFill>
                <a:latin typeface="Courier New" pitchFamily="49" charset="0"/>
                <a:cs typeface="Courier New" pitchFamily="49" charset="0"/>
              </a:rPr>
              <a:t>x.wait</a:t>
            </a:r>
            <a:r>
              <a:rPr lang="en-US" sz="2200" b="1" dirty="0">
                <a:solidFill>
                  <a:srgbClr val="000000"/>
                </a:solidFill>
                <a:latin typeface="Courier New" pitchFamily="49" charset="0"/>
                <a:cs typeface="Courier New" pitchFamily="49" charset="0"/>
              </a:rPr>
              <a:t>()</a:t>
            </a:r>
            <a:r>
              <a:rPr lang="en-US" sz="2200" dirty="0"/>
              <a:t> state, what should happen next?</a:t>
            </a:r>
          </a:p>
          <a:p>
            <a:pPr lvl="1"/>
            <a:r>
              <a:rPr lang="en-US" sz="2200" dirty="0"/>
              <a:t>If Q is resumed, then P must wait</a:t>
            </a:r>
          </a:p>
          <a:p>
            <a:r>
              <a:rPr lang="en-US" sz="2200" dirty="0"/>
              <a:t>Options include</a:t>
            </a:r>
          </a:p>
          <a:p>
            <a:pPr lvl="1"/>
            <a:r>
              <a:rPr lang="en-US" sz="2200" b="1" dirty="0"/>
              <a:t>Signal and wait </a:t>
            </a:r>
            <a:r>
              <a:rPr lang="en-US" sz="2200" dirty="0"/>
              <a:t>– P waits until Q leaves the monitor or waits for another condition</a:t>
            </a:r>
          </a:p>
          <a:p>
            <a:pPr lvl="1"/>
            <a:r>
              <a:rPr lang="en-US" sz="2200" b="1" dirty="0"/>
              <a:t>Signal and continue </a:t>
            </a:r>
            <a:r>
              <a:rPr lang="en-US" sz="2200" dirty="0"/>
              <a:t>– Q waits until P leaves the monitor or waits for another condition</a:t>
            </a:r>
          </a:p>
          <a:p>
            <a:pPr lvl="1"/>
            <a:r>
              <a:rPr lang="en-US" sz="2200" dirty="0"/>
              <a:t>Both have pros and cons – language implementers can decide</a:t>
            </a:r>
          </a:p>
          <a:p>
            <a:pPr lvl="1"/>
            <a:r>
              <a:rPr lang="en-US" sz="2200" dirty="0"/>
              <a:t>Monitors implemented in Concurrent Pascal compromise</a:t>
            </a:r>
          </a:p>
          <a:p>
            <a:pPr lvl="2"/>
            <a:r>
              <a:rPr lang="en-US" sz="2200" dirty="0"/>
              <a:t>P executing signal immediately leaves the monitor, Q is resumed</a:t>
            </a:r>
          </a:p>
          <a:p>
            <a:pPr lvl="1"/>
            <a:r>
              <a:rPr lang="en-US" sz="2200" dirty="0"/>
              <a:t>Implemented in other languages including Mesa, C#, Java</a:t>
            </a:r>
          </a:p>
          <a:p>
            <a:endParaRPr lang="en-IN" dirty="0"/>
          </a:p>
        </p:txBody>
      </p:sp>
    </p:spTree>
    <p:extLst>
      <p:ext uri="{BB962C8B-B14F-4D97-AF65-F5344CB8AC3E}">
        <p14:creationId xmlns:p14="http://schemas.microsoft.com/office/powerpoint/2010/main" val="17494080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t>35</a:t>
            </a:fld>
            <a:endParaRPr lang="en-IN"/>
          </a:p>
        </p:txBody>
      </p:sp>
      <p:sp>
        <p:nvSpPr>
          <p:cNvPr id="2" name="Title 1"/>
          <p:cNvSpPr>
            <a:spLocks noGrp="1"/>
          </p:cNvSpPr>
          <p:nvPr>
            <p:ph type="title" idx="4294967295"/>
          </p:nvPr>
        </p:nvSpPr>
        <p:spPr>
          <a:xfrm>
            <a:off x="2587625" y="141288"/>
            <a:ext cx="9604375" cy="1049337"/>
          </a:xfrm>
        </p:spPr>
        <p:txBody>
          <a:bodyPr>
            <a:normAutofit/>
          </a:bodyPr>
          <a:lstStyle/>
          <a:p>
            <a:r>
              <a:rPr lang="en-US" sz="2800" b="1" dirty="0">
                <a:solidFill>
                  <a:srgbClr val="FF0000"/>
                </a:solidFill>
              </a:rPr>
              <a:t>Solution to Dining Philosophers</a:t>
            </a:r>
            <a:endParaRPr lang="en-IN" sz="2800" b="1" dirty="0">
              <a:solidFill>
                <a:srgbClr val="FF0000"/>
              </a:solidFill>
            </a:endParaRPr>
          </a:p>
        </p:txBody>
      </p:sp>
      <p:sp>
        <p:nvSpPr>
          <p:cNvPr id="5" name="Rectangle 3"/>
          <p:cNvSpPr txBox="1">
            <a:spLocks noChangeArrowheads="1"/>
          </p:cNvSpPr>
          <p:nvPr/>
        </p:nvSpPr>
        <p:spPr>
          <a:xfrm>
            <a:off x="1347610" y="1158922"/>
            <a:ext cx="10559910" cy="5384006"/>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nSpc>
                <a:spcPct val="80000"/>
              </a:lnSpc>
              <a:buFont typeface="Monotype Sorts" pitchFamily="-84" charset="2"/>
              <a:buNone/>
            </a:pPr>
            <a:r>
              <a:rPr lang="en-US" sz="2200" dirty="0">
                <a:solidFill>
                  <a:srgbClr val="000000"/>
                </a:solidFill>
                <a:latin typeface="Courier New" pitchFamily="49" charset="0"/>
                <a:cs typeface="Courier New" pitchFamily="49" charset="0"/>
              </a:rPr>
              <a:t>monitor </a:t>
            </a:r>
            <a:r>
              <a:rPr lang="en-US" sz="2200" dirty="0" err="1">
                <a:solidFill>
                  <a:srgbClr val="000000"/>
                </a:solidFill>
                <a:latin typeface="Courier New" pitchFamily="49" charset="0"/>
                <a:cs typeface="Courier New" pitchFamily="49" charset="0"/>
              </a:rPr>
              <a:t>DiningPhilosophers</a:t>
            </a:r>
            <a:endParaRPr lang="en-US" sz="2200" dirty="0">
              <a:solidFill>
                <a:srgbClr val="000000"/>
              </a:solidFill>
              <a:latin typeface="Courier New" pitchFamily="49" charset="0"/>
              <a:cs typeface="Courier New" pitchFamily="49" charset="0"/>
            </a:endParaRPr>
          </a:p>
          <a:p>
            <a:pPr>
              <a:lnSpc>
                <a:spcPct val="80000"/>
              </a:lnSpc>
              <a:buFont typeface="Monotype Sorts" pitchFamily="-84" charset="2"/>
              <a:buNone/>
            </a:pPr>
            <a:r>
              <a:rPr lang="en-US" sz="2200" dirty="0">
                <a:solidFill>
                  <a:srgbClr val="000000"/>
                </a:solidFill>
                <a:latin typeface="Courier New" pitchFamily="49" charset="0"/>
                <a:cs typeface="Courier New" pitchFamily="49" charset="0"/>
              </a:rPr>
              <a:t>   { </a:t>
            </a:r>
          </a:p>
          <a:p>
            <a:pPr>
              <a:lnSpc>
                <a:spcPct val="80000"/>
              </a:lnSpc>
              <a:buFont typeface="Monotype Sorts" pitchFamily="-84" charset="2"/>
              <a:buNone/>
            </a:pPr>
            <a:r>
              <a:rPr lang="en-US" sz="2200" dirty="0">
                <a:solidFill>
                  <a:srgbClr val="000000"/>
                </a:solidFill>
                <a:latin typeface="Courier New" pitchFamily="49" charset="0"/>
                <a:cs typeface="Courier New" pitchFamily="49" charset="0"/>
              </a:rPr>
              <a:t>	</a:t>
            </a:r>
            <a:r>
              <a:rPr lang="en-US" sz="2200" dirty="0" err="1">
                <a:solidFill>
                  <a:srgbClr val="000000"/>
                </a:solidFill>
                <a:latin typeface="Courier New" pitchFamily="49" charset="0"/>
                <a:cs typeface="Courier New" pitchFamily="49" charset="0"/>
              </a:rPr>
              <a:t>enum</a:t>
            </a:r>
            <a:r>
              <a:rPr lang="en-US" sz="2200" dirty="0">
                <a:solidFill>
                  <a:srgbClr val="000000"/>
                </a:solidFill>
                <a:latin typeface="Courier New" pitchFamily="49" charset="0"/>
                <a:cs typeface="Courier New" pitchFamily="49" charset="0"/>
              </a:rPr>
              <a:t> { THINKING; HUNGRY, EATING) state [5] ;</a:t>
            </a:r>
          </a:p>
          <a:p>
            <a:pPr>
              <a:lnSpc>
                <a:spcPct val="80000"/>
              </a:lnSpc>
              <a:buFont typeface="Monotype Sorts" pitchFamily="-84" charset="2"/>
              <a:buNone/>
            </a:pPr>
            <a:r>
              <a:rPr lang="en-US" sz="2200" dirty="0">
                <a:solidFill>
                  <a:srgbClr val="000000"/>
                </a:solidFill>
                <a:latin typeface="Courier New" pitchFamily="49" charset="0"/>
                <a:cs typeface="Courier New" pitchFamily="49" charset="0"/>
              </a:rPr>
              <a:t>	condition self [5];</a:t>
            </a:r>
          </a:p>
          <a:p>
            <a:pPr>
              <a:lnSpc>
                <a:spcPct val="80000"/>
              </a:lnSpc>
              <a:buFont typeface="Monotype Sorts" pitchFamily="-84" charset="2"/>
              <a:buNone/>
            </a:pPr>
            <a:r>
              <a:rPr lang="en-US" sz="2200" dirty="0">
                <a:solidFill>
                  <a:srgbClr val="000000"/>
                </a:solidFill>
                <a:latin typeface="Courier New" pitchFamily="49" charset="0"/>
                <a:cs typeface="Courier New" pitchFamily="49" charset="0"/>
              </a:rPr>
              <a:t>	void pickup (</a:t>
            </a:r>
            <a:r>
              <a:rPr lang="en-US" sz="2200" dirty="0" err="1">
                <a:solidFill>
                  <a:srgbClr val="000000"/>
                </a:solidFill>
                <a:latin typeface="Courier New" pitchFamily="49" charset="0"/>
                <a:cs typeface="Courier New" pitchFamily="49" charset="0"/>
              </a:rPr>
              <a:t>int</a:t>
            </a:r>
            <a:r>
              <a:rPr lang="en-US" sz="2200" dirty="0">
                <a:solidFill>
                  <a:srgbClr val="000000"/>
                </a:solidFill>
                <a:latin typeface="Courier New" pitchFamily="49" charset="0"/>
                <a:cs typeface="Courier New" pitchFamily="49" charset="0"/>
              </a:rPr>
              <a:t> </a:t>
            </a:r>
            <a:r>
              <a:rPr lang="en-US" sz="2200" dirty="0" err="1">
                <a:solidFill>
                  <a:srgbClr val="000000"/>
                </a:solidFill>
                <a:latin typeface="Courier New" pitchFamily="49" charset="0"/>
                <a:cs typeface="Courier New" pitchFamily="49" charset="0"/>
              </a:rPr>
              <a:t>i</a:t>
            </a:r>
            <a:r>
              <a:rPr lang="en-US" sz="2200" dirty="0">
                <a:solidFill>
                  <a:srgbClr val="000000"/>
                </a:solidFill>
                <a:latin typeface="Courier New" pitchFamily="49" charset="0"/>
                <a:cs typeface="Courier New" pitchFamily="49" charset="0"/>
              </a:rPr>
              <a:t>) { </a:t>
            </a:r>
          </a:p>
          <a:p>
            <a:pPr>
              <a:lnSpc>
                <a:spcPct val="80000"/>
              </a:lnSpc>
              <a:buFont typeface="Monotype Sorts" pitchFamily="-84" charset="2"/>
              <a:buNone/>
            </a:pPr>
            <a:r>
              <a:rPr lang="en-US" sz="2200" dirty="0">
                <a:solidFill>
                  <a:srgbClr val="000000"/>
                </a:solidFill>
                <a:latin typeface="Courier New" pitchFamily="49" charset="0"/>
                <a:cs typeface="Courier New" pitchFamily="49" charset="0"/>
              </a:rPr>
              <a:t>	       state[</a:t>
            </a:r>
            <a:r>
              <a:rPr lang="en-US" sz="2200" dirty="0" err="1">
                <a:solidFill>
                  <a:srgbClr val="000000"/>
                </a:solidFill>
                <a:latin typeface="Courier New" pitchFamily="49" charset="0"/>
                <a:cs typeface="Courier New" pitchFamily="49" charset="0"/>
              </a:rPr>
              <a:t>i</a:t>
            </a:r>
            <a:r>
              <a:rPr lang="en-US" sz="2200" dirty="0">
                <a:solidFill>
                  <a:srgbClr val="000000"/>
                </a:solidFill>
                <a:latin typeface="Courier New" pitchFamily="49" charset="0"/>
                <a:cs typeface="Courier New" pitchFamily="49" charset="0"/>
              </a:rPr>
              <a:t>] = HUNGRY;</a:t>
            </a:r>
          </a:p>
          <a:p>
            <a:pPr>
              <a:lnSpc>
                <a:spcPct val="80000"/>
              </a:lnSpc>
              <a:buFont typeface="Monotype Sorts" pitchFamily="-84" charset="2"/>
              <a:buNone/>
            </a:pPr>
            <a:r>
              <a:rPr lang="en-US" sz="2200" dirty="0">
                <a:solidFill>
                  <a:srgbClr val="000000"/>
                </a:solidFill>
                <a:latin typeface="Courier New" pitchFamily="49" charset="0"/>
                <a:cs typeface="Courier New" pitchFamily="49" charset="0"/>
              </a:rPr>
              <a:t>	       test(</a:t>
            </a:r>
            <a:r>
              <a:rPr lang="en-US" sz="2200" dirty="0" err="1">
                <a:solidFill>
                  <a:srgbClr val="000000"/>
                </a:solidFill>
                <a:latin typeface="Courier New" pitchFamily="49" charset="0"/>
                <a:cs typeface="Courier New" pitchFamily="49" charset="0"/>
              </a:rPr>
              <a:t>i</a:t>
            </a:r>
            <a:r>
              <a:rPr lang="en-US" sz="2200" dirty="0">
                <a:solidFill>
                  <a:srgbClr val="000000"/>
                </a:solidFill>
                <a:latin typeface="Courier New" pitchFamily="49" charset="0"/>
                <a:cs typeface="Courier New" pitchFamily="49" charset="0"/>
              </a:rPr>
              <a:t>);</a:t>
            </a:r>
          </a:p>
          <a:p>
            <a:pPr>
              <a:lnSpc>
                <a:spcPct val="80000"/>
              </a:lnSpc>
              <a:buFont typeface="Monotype Sorts" pitchFamily="-84" charset="2"/>
              <a:buNone/>
            </a:pPr>
            <a:r>
              <a:rPr lang="en-US" sz="2200" dirty="0">
                <a:solidFill>
                  <a:srgbClr val="000000"/>
                </a:solidFill>
                <a:latin typeface="Courier New" pitchFamily="49" charset="0"/>
                <a:cs typeface="Courier New" pitchFamily="49" charset="0"/>
              </a:rPr>
              <a:t>	       if (state[</a:t>
            </a:r>
            <a:r>
              <a:rPr lang="en-US" sz="2200" dirty="0" err="1">
                <a:solidFill>
                  <a:srgbClr val="000000"/>
                </a:solidFill>
                <a:latin typeface="Courier New" pitchFamily="49" charset="0"/>
                <a:cs typeface="Courier New" pitchFamily="49" charset="0"/>
              </a:rPr>
              <a:t>i</a:t>
            </a:r>
            <a:r>
              <a:rPr lang="en-US" sz="2200" dirty="0">
                <a:solidFill>
                  <a:srgbClr val="000000"/>
                </a:solidFill>
                <a:latin typeface="Courier New" pitchFamily="49" charset="0"/>
                <a:cs typeface="Courier New" pitchFamily="49" charset="0"/>
              </a:rPr>
              <a:t>] != EATING) self [</a:t>
            </a:r>
            <a:r>
              <a:rPr lang="en-US" sz="2200" dirty="0" err="1">
                <a:solidFill>
                  <a:srgbClr val="000000"/>
                </a:solidFill>
                <a:latin typeface="Courier New" pitchFamily="49" charset="0"/>
                <a:cs typeface="Courier New" pitchFamily="49" charset="0"/>
              </a:rPr>
              <a:t>i</a:t>
            </a:r>
            <a:r>
              <a:rPr lang="en-US" sz="2200" dirty="0">
                <a:solidFill>
                  <a:srgbClr val="000000"/>
                </a:solidFill>
                <a:latin typeface="Courier New" pitchFamily="49" charset="0"/>
                <a:cs typeface="Courier New" pitchFamily="49" charset="0"/>
              </a:rPr>
              <a:t>].wait;</a:t>
            </a:r>
          </a:p>
          <a:p>
            <a:pPr>
              <a:lnSpc>
                <a:spcPct val="80000"/>
              </a:lnSpc>
              <a:buFont typeface="Monotype Sorts" pitchFamily="-84" charset="2"/>
              <a:buNone/>
            </a:pPr>
            <a:r>
              <a:rPr lang="en-US" sz="2200" dirty="0">
                <a:solidFill>
                  <a:srgbClr val="000000"/>
                </a:solidFill>
                <a:latin typeface="Courier New" pitchFamily="49" charset="0"/>
                <a:cs typeface="Courier New" pitchFamily="49" charset="0"/>
              </a:rPr>
              <a:t>	}</a:t>
            </a:r>
          </a:p>
          <a:p>
            <a:pPr>
              <a:lnSpc>
                <a:spcPct val="80000"/>
              </a:lnSpc>
              <a:buFont typeface="Monotype Sorts" pitchFamily="-84" charset="2"/>
              <a:buNone/>
            </a:pPr>
            <a:r>
              <a:rPr lang="en-US" sz="2200" dirty="0">
                <a:solidFill>
                  <a:srgbClr val="000000"/>
                </a:solidFill>
                <a:latin typeface="Courier New" pitchFamily="49" charset="0"/>
                <a:cs typeface="Courier New" pitchFamily="49" charset="0"/>
              </a:rPr>
              <a:t>       void putdown (</a:t>
            </a:r>
            <a:r>
              <a:rPr lang="en-US" sz="2200" dirty="0" err="1">
                <a:solidFill>
                  <a:srgbClr val="000000"/>
                </a:solidFill>
                <a:latin typeface="Courier New" pitchFamily="49" charset="0"/>
                <a:cs typeface="Courier New" pitchFamily="49" charset="0"/>
              </a:rPr>
              <a:t>int</a:t>
            </a:r>
            <a:r>
              <a:rPr lang="en-US" sz="2200" dirty="0">
                <a:solidFill>
                  <a:srgbClr val="000000"/>
                </a:solidFill>
                <a:latin typeface="Courier New" pitchFamily="49" charset="0"/>
                <a:cs typeface="Courier New" pitchFamily="49" charset="0"/>
              </a:rPr>
              <a:t> </a:t>
            </a:r>
            <a:r>
              <a:rPr lang="en-US" sz="2200" dirty="0" err="1">
                <a:solidFill>
                  <a:srgbClr val="000000"/>
                </a:solidFill>
                <a:latin typeface="Courier New" pitchFamily="49" charset="0"/>
                <a:cs typeface="Courier New" pitchFamily="49" charset="0"/>
              </a:rPr>
              <a:t>i</a:t>
            </a:r>
            <a:r>
              <a:rPr lang="en-US" sz="2200" dirty="0">
                <a:solidFill>
                  <a:srgbClr val="000000"/>
                </a:solidFill>
                <a:latin typeface="Courier New" pitchFamily="49" charset="0"/>
                <a:cs typeface="Courier New" pitchFamily="49" charset="0"/>
              </a:rPr>
              <a:t>) { </a:t>
            </a:r>
          </a:p>
          <a:p>
            <a:pPr>
              <a:lnSpc>
                <a:spcPct val="80000"/>
              </a:lnSpc>
              <a:buFont typeface="Monotype Sorts" pitchFamily="-84" charset="2"/>
              <a:buNone/>
            </a:pPr>
            <a:r>
              <a:rPr lang="en-US" sz="2200" dirty="0">
                <a:solidFill>
                  <a:srgbClr val="000000"/>
                </a:solidFill>
                <a:latin typeface="Courier New" pitchFamily="49" charset="0"/>
                <a:cs typeface="Courier New" pitchFamily="49" charset="0"/>
              </a:rPr>
              <a:t>	       state[</a:t>
            </a:r>
            <a:r>
              <a:rPr lang="en-US" sz="2200" dirty="0" err="1">
                <a:solidFill>
                  <a:srgbClr val="000000"/>
                </a:solidFill>
                <a:latin typeface="Courier New" pitchFamily="49" charset="0"/>
                <a:cs typeface="Courier New" pitchFamily="49" charset="0"/>
              </a:rPr>
              <a:t>i</a:t>
            </a:r>
            <a:r>
              <a:rPr lang="en-US" sz="2200" dirty="0">
                <a:solidFill>
                  <a:srgbClr val="000000"/>
                </a:solidFill>
                <a:latin typeface="Courier New" pitchFamily="49" charset="0"/>
                <a:cs typeface="Courier New" pitchFamily="49" charset="0"/>
              </a:rPr>
              <a:t>] = THINKING;</a:t>
            </a:r>
          </a:p>
          <a:p>
            <a:pPr>
              <a:lnSpc>
                <a:spcPct val="80000"/>
              </a:lnSpc>
              <a:buFont typeface="Monotype Sorts" pitchFamily="-84" charset="2"/>
              <a:buNone/>
            </a:pPr>
            <a:r>
              <a:rPr lang="en-US" sz="2200" dirty="0">
                <a:solidFill>
                  <a:srgbClr val="000000"/>
                </a:solidFill>
                <a:latin typeface="Courier New" pitchFamily="49" charset="0"/>
                <a:cs typeface="Courier New" pitchFamily="49" charset="0"/>
              </a:rPr>
              <a:t>                   // test left and right neighbors</a:t>
            </a:r>
          </a:p>
          <a:p>
            <a:pPr>
              <a:lnSpc>
                <a:spcPct val="80000"/>
              </a:lnSpc>
              <a:buFont typeface="Monotype Sorts" pitchFamily="-84" charset="2"/>
              <a:buNone/>
            </a:pPr>
            <a:r>
              <a:rPr lang="en-US" sz="2200" dirty="0">
                <a:solidFill>
                  <a:srgbClr val="000000"/>
                </a:solidFill>
                <a:latin typeface="Courier New" pitchFamily="49" charset="0"/>
                <a:cs typeface="Courier New" pitchFamily="49" charset="0"/>
              </a:rPr>
              <a:t>	        test((</a:t>
            </a:r>
            <a:r>
              <a:rPr lang="en-US" sz="2200" dirty="0" err="1">
                <a:solidFill>
                  <a:srgbClr val="000000"/>
                </a:solidFill>
                <a:latin typeface="Courier New" pitchFamily="49" charset="0"/>
                <a:cs typeface="Courier New" pitchFamily="49" charset="0"/>
              </a:rPr>
              <a:t>i</a:t>
            </a:r>
            <a:r>
              <a:rPr lang="en-US" sz="2200" dirty="0">
                <a:solidFill>
                  <a:srgbClr val="000000"/>
                </a:solidFill>
                <a:latin typeface="Courier New" pitchFamily="49" charset="0"/>
                <a:cs typeface="Courier New" pitchFamily="49" charset="0"/>
              </a:rPr>
              <a:t> + 4) % 5);</a:t>
            </a:r>
          </a:p>
          <a:p>
            <a:pPr>
              <a:lnSpc>
                <a:spcPct val="80000"/>
              </a:lnSpc>
              <a:buFont typeface="Monotype Sorts" pitchFamily="-84" charset="2"/>
              <a:buNone/>
            </a:pPr>
            <a:r>
              <a:rPr lang="en-US" sz="2200" dirty="0">
                <a:solidFill>
                  <a:srgbClr val="000000"/>
                </a:solidFill>
                <a:latin typeface="Courier New" pitchFamily="49" charset="0"/>
                <a:cs typeface="Courier New" pitchFamily="49" charset="0"/>
              </a:rPr>
              <a:t>	        test((</a:t>
            </a:r>
            <a:r>
              <a:rPr lang="en-US" sz="2200" dirty="0" err="1">
                <a:solidFill>
                  <a:srgbClr val="000000"/>
                </a:solidFill>
                <a:latin typeface="Courier New" pitchFamily="49" charset="0"/>
                <a:cs typeface="Courier New" pitchFamily="49" charset="0"/>
              </a:rPr>
              <a:t>i</a:t>
            </a:r>
            <a:r>
              <a:rPr lang="en-US" sz="2200" dirty="0">
                <a:solidFill>
                  <a:srgbClr val="000000"/>
                </a:solidFill>
                <a:latin typeface="Courier New" pitchFamily="49" charset="0"/>
                <a:cs typeface="Courier New" pitchFamily="49" charset="0"/>
              </a:rPr>
              <a:t> + 1) % 5);</a:t>
            </a:r>
          </a:p>
          <a:p>
            <a:pPr>
              <a:lnSpc>
                <a:spcPct val="80000"/>
              </a:lnSpc>
              <a:buFont typeface="Monotype Sorts" pitchFamily="-84" charset="2"/>
              <a:buNone/>
            </a:pPr>
            <a:r>
              <a:rPr lang="en-US" sz="2200" dirty="0">
                <a:solidFill>
                  <a:srgbClr val="000000"/>
                </a:solidFill>
                <a:latin typeface="Courier New" pitchFamily="49" charset="0"/>
                <a:cs typeface="Courier New" pitchFamily="49" charset="0"/>
              </a:rPr>
              <a:t>        }</a:t>
            </a:r>
          </a:p>
          <a:p>
            <a:pPr>
              <a:lnSpc>
                <a:spcPct val="80000"/>
              </a:lnSpc>
              <a:buFont typeface="Monotype Sorts" pitchFamily="-84" charset="2"/>
              <a:buNone/>
            </a:pPr>
            <a:r>
              <a:rPr lang="en-US" sz="1800" dirty="0">
                <a:solidFill>
                  <a:srgbClr val="0000FF"/>
                </a:solidFill>
              </a:rPr>
              <a:t>	</a:t>
            </a:r>
          </a:p>
        </p:txBody>
      </p:sp>
    </p:spTree>
    <p:extLst>
      <p:ext uri="{BB962C8B-B14F-4D97-AF65-F5344CB8AC3E}">
        <p14:creationId xmlns:p14="http://schemas.microsoft.com/office/powerpoint/2010/main" val="2260083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t>36</a:t>
            </a:fld>
            <a:endParaRPr lang="en-IN"/>
          </a:p>
        </p:txBody>
      </p:sp>
      <p:sp>
        <p:nvSpPr>
          <p:cNvPr id="2" name="Title 1"/>
          <p:cNvSpPr>
            <a:spLocks noGrp="1"/>
          </p:cNvSpPr>
          <p:nvPr>
            <p:ph type="title" idx="4294967295"/>
          </p:nvPr>
        </p:nvSpPr>
        <p:spPr>
          <a:xfrm>
            <a:off x="2587625" y="141288"/>
            <a:ext cx="9604375" cy="1049337"/>
          </a:xfrm>
        </p:spPr>
        <p:txBody>
          <a:bodyPr>
            <a:normAutofit/>
          </a:bodyPr>
          <a:lstStyle/>
          <a:p>
            <a:r>
              <a:rPr lang="en-US" sz="2800" b="1" dirty="0">
                <a:solidFill>
                  <a:srgbClr val="FF0000"/>
                </a:solidFill>
              </a:rPr>
              <a:t>Solution to Dining Philosophers (Cont.)</a:t>
            </a:r>
            <a:endParaRPr lang="en-IN" sz="2800" b="1" dirty="0">
              <a:solidFill>
                <a:srgbClr val="FF0000"/>
              </a:solidFill>
            </a:endParaRPr>
          </a:p>
        </p:txBody>
      </p:sp>
      <p:sp>
        <p:nvSpPr>
          <p:cNvPr id="7" name="Rectangle 6"/>
          <p:cNvSpPr/>
          <p:nvPr/>
        </p:nvSpPr>
        <p:spPr>
          <a:xfrm>
            <a:off x="1617600" y="954443"/>
            <a:ext cx="9334880" cy="5262979"/>
          </a:xfrm>
          <a:prstGeom prst="rect">
            <a:avLst/>
          </a:prstGeom>
        </p:spPr>
        <p:txBody>
          <a:bodyPr wrap="square">
            <a:spAutoFit/>
          </a:bodyPr>
          <a:lstStyle/>
          <a:p>
            <a:r>
              <a:rPr lang="en-IN" sz="2400" dirty="0"/>
              <a:t>void test (</a:t>
            </a:r>
            <a:r>
              <a:rPr lang="en-IN" sz="2400" dirty="0" err="1"/>
              <a:t>int</a:t>
            </a:r>
            <a:r>
              <a:rPr lang="en-IN" sz="2400" dirty="0"/>
              <a:t> </a:t>
            </a:r>
            <a:r>
              <a:rPr lang="en-IN" sz="2400" dirty="0" err="1"/>
              <a:t>i</a:t>
            </a:r>
            <a:r>
              <a:rPr lang="en-IN" sz="2400" dirty="0"/>
              <a:t>) { </a:t>
            </a:r>
          </a:p>
          <a:p>
            <a:r>
              <a:rPr lang="en-IN" sz="2400" dirty="0"/>
              <a:t>	        if ( (state[(</a:t>
            </a:r>
            <a:r>
              <a:rPr lang="en-IN" sz="2400" dirty="0" err="1"/>
              <a:t>i</a:t>
            </a:r>
            <a:r>
              <a:rPr lang="en-IN" sz="2400" dirty="0"/>
              <a:t> + 4) % 5] != EATING) &amp;&amp;</a:t>
            </a:r>
          </a:p>
          <a:p>
            <a:r>
              <a:rPr lang="en-IN" sz="2400" dirty="0"/>
              <a:t>	        (state[</a:t>
            </a:r>
            <a:r>
              <a:rPr lang="en-IN" sz="2400" dirty="0" err="1"/>
              <a:t>i</a:t>
            </a:r>
            <a:r>
              <a:rPr lang="en-IN" sz="2400" dirty="0"/>
              <a:t>] == HUNGRY) &amp;&amp;</a:t>
            </a:r>
          </a:p>
          <a:p>
            <a:r>
              <a:rPr lang="en-IN" sz="2400" dirty="0"/>
              <a:t>	        (state[(</a:t>
            </a:r>
            <a:r>
              <a:rPr lang="en-IN" sz="2400" dirty="0" err="1"/>
              <a:t>i</a:t>
            </a:r>
            <a:r>
              <a:rPr lang="en-IN" sz="2400" dirty="0"/>
              <a:t> + 1) % 5] != EATING) ) { </a:t>
            </a:r>
          </a:p>
          <a:p>
            <a:r>
              <a:rPr lang="en-IN" sz="2400" dirty="0"/>
              <a:t>	             state[</a:t>
            </a:r>
            <a:r>
              <a:rPr lang="en-IN" sz="2400" dirty="0" err="1"/>
              <a:t>i</a:t>
            </a:r>
            <a:r>
              <a:rPr lang="en-IN" sz="2400" dirty="0"/>
              <a:t>] = EATING ;</a:t>
            </a:r>
          </a:p>
          <a:p>
            <a:r>
              <a:rPr lang="en-IN" sz="2400" dirty="0"/>
              <a:t>		    self[</a:t>
            </a:r>
            <a:r>
              <a:rPr lang="en-IN" sz="2400" dirty="0" err="1"/>
              <a:t>i</a:t>
            </a:r>
            <a:r>
              <a:rPr lang="en-IN" sz="2400" dirty="0"/>
              <a:t>].signal () ;</a:t>
            </a:r>
          </a:p>
          <a:p>
            <a:r>
              <a:rPr lang="en-IN" sz="2400" dirty="0"/>
              <a:t>	         }</a:t>
            </a:r>
          </a:p>
          <a:p>
            <a:r>
              <a:rPr lang="en-IN" sz="2400" dirty="0"/>
              <a:t>	 }</a:t>
            </a:r>
          </a:p>
          <a:p>
            <a:endParaRPr lang="en-IN" sz="2400" dirty="0"/>
          </a:p>
          <a:p>
            <a:r>
              <a:rPr lang="en-IN" sz="2400" dirty="0"/>
              <a:t>       </a:t>
            </a:r>
            <a:r>
              <a:rPr lang="en-IN" sz="2400" dirty="0" err="1"/>
              <a:t>initialization_code</a:t>
            </a:r>
            <a:r>
              <a:rPr lang="en-IN" sz="2400" dirty="0"/>
              <a:t>() { </a:t>
            </a:r>
          </a:p>
          <a:p>
            <a:r>
              <a:rPr lang="en-IN" sz="2400" dirty="0"/>
              <a:t>	       for (</a:t>
            </a:r>
            <a:r>
              <a:rPr lang="en-IN" sz="2400" dirty="0" err="1"/>
              <a:t>int</a:t>
            </a:r>
            <a:r>
              <a:rPr lang="en-IN" sz="2400" dirty="0"/>
              <a:t> </a:t>
            </a:r>
            <a:r>
              <a:rPr lang="en-IN" sz="2400" dirty="0" err="1"/>
              <a:t>i</a:t>
            </a:r>
            <a:r>
              <a:rPr lang="en-IN" sz="2400" dirty="0"/>
              <a:t> = 0; </a:t>
            </a:r>
            <a:r>
              <a:rPr lang="en-IN" sz="2400" dirty="0" err="1"/>
              <a:t>i</a:t>
            </a:r>
            <a:r>
              <a:rPr lang="en-IN" sz="2400" dirty="0"/>
              <a:t> &lt; 5; </a:t>
            </a:r>
            <a:r>
              <a:rPr lang="en-IN" sz="2400" dirty="0" err="1"/>
              <a:t>i</a:t>
            </a:r>
            <a:r>
              <a:rPr lang="en-IN" sz="2400" dirty="0"/>
              <a:t>++)</a:t>
            </a:r>
          </a:p>
          <a:p>
            <a:r>
              <a:rPr lang="en-IN" sz="2400" dirty="0"/>
              <a:t>	       state[</a:t>
            </a:r>
            <a:r>
              <a:rPr lang="en-IN" sz="2400" dirty="0" err="1"/>
              <a:t>i</a:t>
            </a:r>
            <a:r>
              <a:rPr lang="en-IN" sz="2400" dirty="0"/>
              <a:t>] = THINKING;</a:t>
            </a:r>
          </a:p>
          <a:p>
            <a:r>
              <a:rPr lang="en-IN" sz="2400" dirty="0"/>
              <a:t>	}</a:t>
            </a:r>
          </a:p>
          <a:p>
            <a:r>
              <a:rPr lang="en-IN" sz="2400" dirty="0"/>
              <a:t>}</a:t>
            </a:r>
          </a:p>
        </p:txBody>
      </p:sp>
    </p:spTree>
    <p:extLst>
      <p:ext uri="{BB962C8B-B14F-4D97-AF65-F5344CB8AC3E}">
        <p14:creationId xmlns:p14="http://schemas.microsoft.com/office/powerpoint/2010/main" val="30258212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t>37</a:t>
            </a:fld>
            <a:endParaRPr lang="en-IN"/>
          </a:p>
        </p:txBody>
      </p:sp>
      <p:sp>
        <p:nvSpPr>
          <p:cNvPr id="2" name="Title 1"/>
          <p:cNvSpPr>
            <a:spLocks noGrp="1"/>
          </p:cNvSpPr>
          <p:nvPr>
            <p:ph type="title" idx="4294967295"/>
          </p:nvPr>
        </p:nvSpPr>
        <p:spPr>
          <a:xfrm>
            <a:off x="2160905" y="275691"/>
            <a:ext cx="9604375" cy="1049337"/>
          </a:xfrm>
        </p:spPr>
        <p:txBody>
          <a:bodyPr>
            <a:normAutofit/>
          </a:bodyPr>
          <a:lstStyle/>
          <a:p>
            <a:r>
              <a:rPr lang="en-US" sz="2800" b="1" dirty="0">
                <a:solidFill>
                  <a:srgbClr val="FF0000"/>
                </a:solidFill>
              </a:rPr>
              <a:t>Solution to Dining Philosophers (Cont.)</a:t>
            </a:r>
          </a:p>
        </p:txBody>
      </p:sp>
      <p:sp>
        <p:nvSpPr>
          <p:cNvPr id="3" name="Content Placeholder 2"/>
          <p:cNvSpPr>
            <a:spLocks noGrp="1"/>
          </p:cNvSpPr>
          <p:nvPr>
            <p:ph idx="4294967295"/>
          </p:nvPr>
        </p:nvSpPr>
        <p:spPr>
          <a:xfrm>
            <a:off x="762001" y="1393825"/>
            <a:ext cx="11003279" cy="4572000"/>
          </a:xfrm>
        </p:spPr>
        <p:txBody>
          <a:bodyPr>
            <a:normAutofit lnSpcReduction="10000"/>
          </a:bodyPr>
          <a:lstStyle/>
          <a:p>
            <a:pPr>
              <a:lnSpc>
                <a:spcPct val="100000"/>
              </a:lnSpc>
            </a:pPr>
            <a:r>
              <a:rPr lang="en-US" sz="2800" dirty="0"/>
              <a:t>Each philosopher </a:t>
            </a:r>
            <a:r>
              <a:rPr lang="en-US" sz="2800" i="1" dirty="0" err="1"/>
              <a:t>i</a:t>
            </a:r>
            <a:r>
              <a:rPr lang="en-US" sz="2800" i="1" dirty="0"/>
              <a:t> </a:t>
            </a:r>
            <a:r>
              <a:rPr lang="en-US" sz="2800" dirty="0"/>
              <a:t>invokes the</a:t>
            </a:r>
            <a:r>
              <a:rPr lang="en-US" sz="2800" i="1" dirty="0"/>
              <a:t> </a:t>
            </a:r>
            <a:r>
              <a:rPr lang="en-US" sz="2800" dirty="0"/>
              <a:t>operations </a:t>
            </a:r>
            <a:r>
              <a:rPr lang="en-US" sz="2800" b="1" dirty="0">
                <a:solidFill>
                  <a:srgbClr val="000000"/>
                </a:solidFill>
                <a:cs typeface="Courier New" pitchFamily="49" charset="0"/>
              </a:rPr>
              <a:t>pickup()</a:t>
            </a:r>
            <a:r>
              <a:rPr lang="en-US" sz="2800" i="1" dirty="0"/>
              <a:t> </a:t>
            </a:r>
            <a:r>
              <a:rPr lang="en-US" sz="2800" dirty="0"/>
              <a:t>and </a:t>
            </a:r>
            <a:r>
              <a:rPr lang="en-US" sz="2800" b="1" dirty="0">
                <a:solidFill>
                  <a:srgbClr val="000000"/>
                </a:solidFill>
                <a:cs typeface="Courier New" pitchFamily="49" charset="0"/>
              </a:rPr>
              <a:t>putdown()</a:t>
            </a:r>
            <a:r>
              <a:rPr lang="en-US" sz="2800" dirty="0"/>
              <a:t> in the following sequence:</a:t>
            </a:r>
          </a:p>
          <a:p>
            <a:pPr>
              <a:lnSpc>
                <a:spcPct val="80000"/>
              </a:lnSpc>
            </a:pPr>
            <a:endParaRPr lang="en-US" sz="2800" b="1" dirty="0">
              <a:solidFill>
                <a:srgbClr val="000000"/>
              </a:solidFill>
              <a:cs typeface="Courier New" pitchFamily="49" charset="0"/>
            </a:endParaRPr>
          </a:p>
          <a:p>
            <a:pPr>
              <a:lnSpc>
                <a:spcPct val="80000"/>
              </a:lnSpc>
              <a:buFont typeface="Monotype Sorts" pitchFamily="-84" charset="2"/>
              <a:buNone/>
            </a:pPr>
            <a:r>
              <a:rPr lang="en-US" sz="2800" b="1" dirty="0">
                <a:solidFill>
                  <a:srgbClr val="000000"/>
                </a:solidFill>
                <a:cs typeface="Courier New" pitchFamily="49" charset="0"/>
              </a:rPr>
              <a:t>              </a:t>
            </a:r>
            <a:r>
              <a:rPr lang="en-US" sz="2800" b="1" dirty="0" err="1">
                <a:solidFill>
                  <a:srgbClr val="000000"/>
                </a:solidFill>
                <a:cs typeface="Courier New" pitchFamily="49" charset="0"/>
              </a:rPr>
              <a:t>DiningPhilosophers.pickup</a:t>
            </a:r>
            <a:r>
              <a:rPr lang="en-US" sz="2800" b="1" dirty="0">
                <a:solidFill>
                  <a:srgbClr val="000000"/>
                </a:solidFill>
                <a:cs typeface="Courier New" pitchFamily="49" charset="0"/>
              </a:rPr>
              <a:t>(</a:t>
            </a:r>
            <a:r>
              <a:rPr lang="en-US" sz="2800" b="1" dirty="0" err="1">
                <a:solidFill>
                  <a:srgbClr val="000000"/>
                </a:solidFill>
                <a:cs typeface="Courier New" pitchFamily="49" charset="0"/>
              </a:rPr>
              <a:t>i</a:t>
            </a:r>
            <a:r>
              <a:rPr lang="en-US" sz="2800" b="1" dirty="0">
                <a:solidFill>
                  <a:srgbClr val="000000"/>
                </a:solidFill>
                <a:cs typeface="Courier New" pitchFamily="49" charset="0"/>
              </a:rPr>
              <a:t>);</a:t>
            </a:r>
          </a:p>
          <a:p>
            <a:pPr>
              <a:lnSpc>
                <a:spcPct val="80000"/>
              </a:lnSpc>
              <a:buFont typeface="Monotype Sorts" pitchFamily="-84" charset="2"/>
              <a:buNone/>
            </a:pPr>
            <a:endParaRPr lang="en-US" sz="2800" b="1" dirty="0">
              <a:solidFill>
                <a:srgbClr val="000000"/>
              </a:solidFill>
              <a:cs typeface="Courier New" pitchFamily="49" charset="0"/>
            </a:endParaRPr>
          </a:p>
          <a:p>
            <a:pPr>
              <a:lnSpc>
                <a:spcPct val="80000"/>
              </a:lnSpc>
              <a:buFont typeface="Monotype Sorts" pitchFamily="-84" charset="2"/>
              <a:buNone/>
            </a:pPr>
            <a:r>
              <a:rPr lang="en-US" sz="2800" b="1" dirty="0">
                <a:solidFill>
                  <a:srgbClr val="000000"/>
                </a:solidFill>
                <a:cs typeface="Courier New" pitchFamily="49" charset="0"/>
              </a:rPr>
              <a:t>                   EAT</a:t>
            </a:r>
          </a:p>
          <a:p>
            <a:pPr>
              <a:lnSpc>
                <a:spcPct val="80000"/>
              </a:lnSpc>
              <a:buFont typeface="Monotype Sorts" pitchFamily="-84" charset="2"/>
              <a:buNone/>
            </a:pPr>
            <a:endParaRPr lang="en-US" sz="2800" b="1" dirty="0">
              <a:solidFill>
                <a:srgbClr val="000000"/>
              </a:solidFill>
              <a:cs typeface="Courier New" pitchFamily="49" charset="0"/>
            </a:endParaRPr>
          </a:p>
          <a:p>
            <a:pPr>
              <a:lnSpc>
                <a:spcPct val="80000"/>
              </a:lnSpc>
              <a:buFont typeface="Monotype Sorts" pitchFamily="-84" charset="2"/>
              <a:buNone/>
            </a:pPr>
            <a:r>
              <a:rPr lang="en-US" sz="2800" b="1" dirty="0">
                <a:solidFill>
                  <a:srgbClr val="000000"/>
                </a:solidFill>
                <a:cs typeface="Courier New" pitchFamily="49" charset="0"/>
              </a:rPr>
              <a:t>              </a:t>
            </a:r>
            <a:r>
              <a:rPr lang="en-US" sz="2800" b="1" dirty="0" err="1">
                <a:solidFill>
                  <a:srgbClr val="000000"/>
                </a:solidFill>
                <a:cs typeface="Courier New" pitchFamily="49" charset="0"/>
              </a:rPr>
              <a:t>DiningPhilosophers.putdown</a:t>
            </a:r>
            <a:r>
              <a:rPr lang="en-US" sz="2800" b="1" dirty="0">
                <a:solidFill>
                  <a:srgbClr val="000000"/>
                </a:solidFill>
                <a:cs typeface="Courier New" pitchFamily="49" charset="0"/>
              </a:rPr>
              <a:t>(</a:t>
            </a:r>
            <a:r>
              <a:rPr lang="en-US" sz="2800" b="1" dirty="0" err="1">
                <a:solidFill>
                  <a:srgbClr val="000000"/>
                </a:solidFill>
                <a:cs typeface="Courier New" pitchFamily="49" charset="0"/>
              </a:rPr>
              <a:t>i</a:t>
            </a:r>
            <a:r>
              <a:rPr lang="en-US" sz="2800" b="1" dirty="0">
                <a:solidFill>
                  <a:srgbClr val="000000"/>
                </a:solidFill>
                <a:cs typeface="Courier New" pitchFamily="49" charset="0"/>
              </a:rPr>
              <a:t>);</a:t>
            </a:r>
          </a:p>
          <a:p>
            <a:pPr>
              <a:lnSpc>
                <a:spcPct val="80000"/>
              </a:lnSpc>
              <a:buFont typeface="Monotype Sorts" pitchFamily="-84" charset="2"/>
              <a:buNone/>
            </a:pPr>
            <a:endParaRPr lang="en-US" sz="2800" dirty="0">
              <a:solidFill>
                <a:srgbClr val="0000FF"/>
              </a:solidFill>
            </a:endParaRPr>
          </a:p>
          <a:p>
            <a:pPr>
              <a:lnSpc>
                <a:spcPct val="80000"/>
              </a:lnSpc>
            </a:pPr>
            <a:r>
              <a:rPr lang="en-US" sz="2800" dirty="0"/>
              <a:t>No deadlock, but starvation is possible</a:t>
            </a:r>
          </a:p>
          <a:p>
            <a:endParaRPr lang="en-IN" sz="2800" dirty="0"/>
          </a:p>
        </p:txBody>
      </p:sp>
    </p:spTree>
    <p:extLst>
      <p:ext uri="{BB962C8B-B14F-4D97-AF65-F5344CB8AC3E}">
        <p14:creationId xmlns:p14="http://schemas.microsoft.com/office/powerpoint/2010/main" val="36224372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t>38</a:t>
            </a:fld>
            <a:endParaRPr lang="en-IN"/>
          </a:p>
        </p:txBody>
      </p:sp>
      <p:sp>
        <p:nvSpPr>
          <p:cNvPr id="2" name="Title 1"/>
          <p:cNvSpPr>
            <a:spLocks noGrp="1"/>
          </p:cNvSpPr>
          <p:nvPr>
            <p:ph type="title" idx="4294967295"/>
          </p:nvPr>
        </p:nvSpPr>
        <p:spPr>
          <a:xfrm>
            <a:off x="1699321" y="253206"/>
            <a:ext cx="9604375" cy="1049337"/>
          </a:xfrm>
        </p:spPr>
        <p:txBody>
          <a:bodyPr>
            <a:normAutofit/>
          </a:bodyPr>
          <a:lstStyle/>
          <a:p>
            <a:r>
              <a:rPr lang="en-US" sz="2800" b="1" dirty="0">
                <a:solidFill>
                  <a:srgbClr val="FF0000"/>
                </a:solidFill>
              </a:rPr>
              <a:t>Monitor Implementation Using Semaphores</a:t>
            </a:r>
            <a:endParaRPr lang="en-IN" sz="2800" b="1" dirty="0">
              <a:solidFill>
                <a:srgbClr val="FF0000"/>
              </a:solidFill>
            </a:endParaRPr>
          </a:p>
        </p:txBody>
      </p:sp>
      <p:sp>
        <p:nvSpPr>
          <p:cNvPr id="5" name="Rectangle 3"/>
          <p:cNvSpPr>
            <a:spLocks noGrp="1" noChangeArrowheads="1"/>
          </p:cNvSpPr>
          <p:nvPr>
            <p:ph idx="4294967295"/>
          </p:nvPr>
        </p:nvSpPr>
        <p:spPr>
          <a:xfrm>
            <a:off x="375921" y="1105410"/>
            <a:ext cx="11551920" cy="5211763"/>
          </a:xfrm>
        </p:spPr>
        <p:txBody>
          <a:bodyPr>
            <a:noAutofit/>
          </a:bodyPr>
          <a:lstStyle/>
          <a:p>
            <a:pPr>
              <a:lnSpc>
                <a:spcPct val="80000"/>
              </a:lnSpc>
              <a:tabLst>
                <a:tab pos="2248868" algn="l"/>
                <a:tab pos="2781983" algn="l"/>
                <a:tab pos="2987026" algn="l"/>
              </a:tabLst>
            </a:pPr>
            <a:r>
              <a:rPr lang="en-US" dirty="0"/>
              <a:t>Variables </a:t>
            </a:r>
          </a:p>
          <a:p>
            <a:pPr>
              <a:lnSpc>
                <a:spcPct val="80000"/>
              </a:lnSpc>
              <a:spcBef>
                <a:spcPct val="15000"/>
              </a:spcBef>
              <a:buNone/>
              <a:tabLst>
                <a:tab pos="2248868" algn="l"/>
                <a:tab pos="2781983" algn="l"/>
                <a:tab pos="2987026" algn="l"/>
              </a:tabLst>
            </a:pPr>
            <a:r>
              <a:rPr lang="en-US" b="1" dirty="0">
                <a:solidFill>
                  <a:srgbClr val="000000"/>
                </a:solidFill>
                <a:cs typeface="Courier New" pitchFamily="49" charset="0"/>
              </a:rPr>
              <a:t>		semaphore </a:t>
            </a:r>
            <a:r>
              <a:rPr lang="en-US" b="1" dirty="0" err="1">
                <a:solidFill>
                  <a:srgbClr val="000000"/>
                </a:solidFill>
                <a:cs typeface="Courier New" pitchFamily="49" charset="0"/>
              </a:rPr>
              <a:t>mutex</a:t>
            </a:r>
            <a:r>
              <a:rPr lang="en-US" b="1" dirty="0">
                <a:solidFill>
                  <a:srgbClr val="000000"/>
                </a:solidFill>
                <a:cs typeface="Courier New" pitchFamily="49" charset="0"/>
              </a:rPr>
              <a:t>;  // (initially  = 1)</a:t>
            </a:r>
          </a:p>
          <a:p>
            <a:pPr>
              <a:lnSpc>
                <a:spcPct val="80000"/>
              </a:lnSpc>
              <a:spcBef>
                <a:spcPct val="15000"/>
              </a:spcBef>
              <a:buNone/>
              <a:tabLst>
                <a:tab pos="2248868" algn="l"/>
                <a:tab pos="2781983" algn="l"/>
                <a:tab pos="2987026" algn="l"/>
              </a:tabLst>
            </a:pPr>
            <a:r>
              <a:rPr lang="en-US" b="1" dirty="0">
                <a:solidFill>
                  <a:srgbClr val="000000"/>
                </a:solidFill>
                <a:cs typeface="Courier New" pitchFamily="49" charset="0"/>
              </a:rPr>
              <a:t>		semaphore next;   // (initially  = 0)</a:t>
            </a:r>
          </a:p>
          <a:p>
            <a:pPr>
              <a:lnSpc>
                <a:spcPct val="80000"/>
              </a:lnSpc>
              <a:spcBef>
                <a:spcPct val="15000"/>
              </a:spcBef>
              <a:buNone/>
              <a:tabLst>
                <a:tab pos="2248868" algn="l"/>
                <a:tab pos="2781983" algn="l"/>
                <a:tab pos="2987026" algn="l"/>
              </a:tabLst>
            </a:pPr>
            <a:r>
              <a:rPr lang="en-US" b="1" dirty="0">
                <a:solidFill>
                  <a:srgbClr val="000000"/>
                </a:solidFill>
                <a:cs typeface="Courier New" pitchFamily="49" charset="0"/>
              </a:rPr>
              <a:t>		</a:t>
            </a:r>
            <a:r>
              <a:rPr lang="en-US" b="1" dirty="0" err="1">
                <a:solidFill>
                  <a:srgbClr val="000000"/>
                </a:solidFill>
                <a:cs typeface="Courier New" pitchFamily="49" charset="0"/>
              </a:rPr>
              <a:t>int</a:t>
            </a:r>
            <a:r>
              <a:rPr lang="en-US" b="1" dirty="0">
                <a:solidFill>
                  <a:srgbClr val="000000"/>
                </a:solidFill>
                <a:cs typeface="Courier New" pitchFamily="49" charset="0"/>
              </a:rPr>
              <a:t> </a:t>
            </a:r>
            <a:r>
              <a:rPr lang="en-US" b="1" dirty="0" err="1">
                <a:solidFill>
                  <a:srgbClr val="000000"/>
                </a:solidFill>
                <a:cs typeface="Courier New" pitchFamily="49" charset="0"/>
              </a:rPr>
              <a:t>next_count</a:t>
            </a:r>
            <a:r>
              <a:rPr lang="en-US" b="1" dirty="0">
                <a:solidFill>
                  <a:srgbClr val="000000"/>
                </a:solidFill>
                <a:cs typeface="Courier New" pitchFamily="49" charset="0"/>
              </a:rPr>
              <a:t> = 0;</a:t>
            </a:r>
            <a:br>
              <a:rPr lang="en-US" b="1" dirty="0">
                <a:solidFill>
                  <a:srgbClr val="000000"/>
                </a:solidFill>
                <a:cs typeface="Courier New" pitchFamily="49" charset="0"/>
              </a:rPr>
            </a:br>
            <a:endParaRPr lang="en-US" b="1" dirty="0">
              <a:solidFill>
                <a:srgbClr val="000000"/>
              </a:solidFill>
              <a:cs typeface="Courier New" pitchFamily="49" charset="0"/>
            </a:endParaRPr>
          </a:p>
          <a:p>
            <a:pPr>
              <a:lnSpc>
                <a:spcPct val="80000"/>
              </a:lnSpc>
              <a:tabLst>
                <a:tab pos="2248868" algn="l"/>
                <a:tab pos="2781983" algn="l"/>
                <a:tab pos="2987026" algn="l"/>
              </a:tabLst>
            </a:pPr>
            <a:r>
              <a:rPr lang="en-US" dirty="0"/>
              <a:t>Each procedure </a:t>
            </a:r>
            <a:r>
              <a:rPr lang="en-US" b="1" i="1" dirty="0"/>
              <a:t>F</a:t>
            </a:r>
            <a:r>
              <a:rPr lang="en-US" dirty="0"/>
              <a:t>  will be replaced by</a:t>
            </a:r>
          </a:p>
          <a:p>
            <a:pPr>
              <a:lnSpc>
                <a:spcPct val="80000"/>
              </a:lnSpc>
              <a:tabLst>
                <a:tab pos="2248868" algn="l"/>
                <a:tab pos="2781983" algn="l"/>
                <a:tab pos="2987026" algn="l"/>
              </a:tabLst>
            </a:pPr>
            <a:endParaRPr lang="en-US" dirty="0"/>
          </a:p>
          <a:p>
            <a:pPr>
              <a:lnSpc>
                <a:spcPct val="80000"/>
              </a:lnSpc>
              <a:spcBef>
                <a:spcPct val="15000"/>
              </a:spcBef>
              <a:buNone/>
              <a:tabLst>
                <a:tab pos="2248868" algn="l"/>
                <a:tab pos="2781983" algn="l"/>
                <a:tab pos="2987026" algn="l"/>
              </a:tabLst>
            </a:pPr>
            <a:r>
              <a:rPr lang="en-US" b="1" dirty="0">
                <a:solidFill>
                  <a:srgbClr val="000000"/>
                </a:solidFill>
                <a:cs typeface="Courier New" pitchFamily="49" charset="0"/>
              </a:rPr>
              <a:t>			wait(</a:t>
            </a:r>
            <a:r>
              <a:rPr lang="en-US" b="1" dirty="0" err="1">
                <a:solidFill>
                  <a:srgbClr val="000000"/>
                </a:solidFill>
                <a:cs typeface="Courier New" pitchFamily="49" charset="0"/>
              </a:rPr>
              <a:t>mutex</a:t>
            </a:r>
            <a:r>
              <a:rPr lang="en-US" b="1" dirty="0">
                <a:solidFill>
                  <a:srgbClr val="000000"/>
                </a:solidFill>
                <a:cs typeface="Courier New" pitchFamily="49" charset="0"/>
              </a:rPr>
              <a:t>);</a:t>
            </a:r>
          </a:p>
          <a:p>
            <a:pPr>
              <a:lnSpc>
                <a:spcPct val="80000"/>
              </a:lnSpc>
              <a:spcBef>
                <a:spcPct val="15000"/>
              </a:spcBef>
              <a:buNone/>
              <a:tabLst>
                <a:tab pos="2248868" algn="l"/>
                <a:tab pos="2781983" algn="l"/>
                <a:tab pos="2987026" algn="l"/>
              </a:tabLst>
            </a:pPr>
            <a:r>
              <a:rPr lang="en-US" b="1" dirty="0">
                <a:solidFill>
                  <a:srgbClr val="000000"/>
                </a:solidFill>
                <a:cs typeface="Courier New" pitchFamily="49" charset="0"/>
              </a:rPr>
              <a:t>			     …			 </a:t>
            </a:r>
          </a:p>
          <a:p>
            <a:pPr>
              <a:lnSpc>
                <a:spcPct val="80000"/>
              </a:lnSpc>
              <a:spcBef>
                <a:spcPct val="15000"/>
              </a:spcBef>
              <a:buNone/>
              <a:tabLst>
                <a:tab pos="2248868" algn="l"/>
                <a:tab pos="2781983" algn="l"/>
                <a:tab pos="2987026" algn="l"/>
              </a:tabLst>
            </a:pPr>
            <a:r>
              <a:rPr lang="en-US" b="1" dirty="0">
                <a:solidFill>
                  <a:srgbClr val="000000"/>
                </a:solidFill>
                <a:cs typeface="Courier New" pitchFamily="49" charset="0"/>
              </a:rPr>
              <a:t>                         body of F;</a:t>
            </a:r>
          </a:p>
          <a:p>
            <a:pPr>
              <a:lnSpc>
                <a:spcPct val="80000"/>
              </a:lnSpc>
              <a:spcBef>
                <a:spcPct val="15000"/>
              </a:spcBef>
              <a:buNone/>
              <a:tabLst>
                <a:tab pos="2248868" algn="l"/>
                <a:tab pos="2781983" algn="l"/>
                <a:tab pos="2987026" algn="l"/>
              </a:tabLst>
            </a:pPr>
            <a:r>
              <a:rPr lang="en-US" b="1" dirty="0">
                <a:solidFill>
                  <a:srgbClr val="000000"/>
                </a:solidFill>
                <a:cs typeface="Courier New" pitchFamily="49" charset="0"/>
              </a:rPr>
              <a:t>			     …</a:t>
            </a:r>
          </a:p>
          <a:p>
            <a:pPr>
              <a:lnSpc>
                <a:spcPct val="80000"/>
              </a:lnSpc>
              <a:spcBef>
                <a:spcPct val="15000"/>
              </a:spcBef>
              <a:buNone/>
              <a:tabLst>
                <a:tab pos="2248868" algn="l"/>
                <a:tab pos="2781983" algn="l"/>
                <a:tab pos="2987026" algn="l"/>
              </a:tabLst>
            </a:pPr>
            <a:r>
              <a:rPr lang="en-US" b="1" dirty="0">
                <a:solidFill>
                  <a:srgbClr val="000000"/>
                </a:solidFill>
                <a:cs typeface="Courier New" pitchFamily="49" charset="0"/>
              </a:rPr>
              <a:t>			if (</a:t>
            </a:r>
            <a:r>
              <a:rPr lang="en-US" b="1" dirty="0" err="1">
                <a:solidFill>
                  <a:srgbClr val="000000"/>
                </a:solidFill>
                <a:cs typeface="Courier New" pitchFamily="49" charset="0"/>
              </a:rPr>
              <a:t>next_count</a:t>
            </a:r>
            <a:r>
              <a:rPr lang="en-US" b="1" dirty="0">
                <a:solidFill>
                  <a:srgbClr val="000000"/>
                </a:solidFill>
                <a:cs typeface="Courier New" pitchFamily="49" charset="0"/>
              </a:rPr>
              <a:t> &gt; 0)</a:t>
            </a:r>
          </a:p>
          <a:p>
            <a:pPr>
              <a:lnSpc>
                <a:spcPct val="80000"/>
              </a:lnSpc>
              <a:spcBef>
                <a:spcPct val="15000"/>
              </a:spcBef>
              <a:buNone/>
              <a:tabLst>
                <a:tab pos="2248868" algn="l"/>
                <a:tab pos="2781983" algn="l"/>
                <a:tab pos="2987026" algn="l"/>
              </a:tabLst>
            </a:pPr>
            <a:r>
              <a:rPr lang="en-US" b="1" dirty="0">
                <a:solidFill>
                  <a:srgbClr val="000000"/>
                </a:solidFill>
                <a:cs typeface="Courier New" pitchFamily="49" charset="0"/>
              </a:rPr>
              <a:t>				signal(next)</a:t>
            </a:r>
          </a:p>
          <a:p>
            <a:pPr>
              <a:lnSpc>
                <a:spcPct val="80000"/>
              </a:lnSpc>
              <a:spcBef>
                <a:spcPct val="15000"/>
              </a:spcBef>
              <a:buNone/>
              <a:tabLst>
                <a:tab pos="2248868" algn="l"/>
                <a:tab pos="2781983" algn="l"/>
                <a:tab pos="2987026" algn="l"/>
              </a:tabLst>
            </a:pPr>
            <a:r>
              <a:rPr lang="en-US" b="1" dirty="0">
                <a:solidFill>
                  <a:srgbClr val="000000"/>
                </a:solidFill>
                <a:cs typeface="Courier New" pitchFamily="49" charset="0"/>
              </a:rPr>
              <a:t>			else </a:t>
            </a:r>
          </a:p>
          <a:p>
            <a:pPr>
              <a:lnSpc>
                <a:spcPct val="80000"/>
              </a:lnSpc>
              <a:spcBef>
                <a:spcPct val="15000"/>
              </a:spcBef>
              <a:buNone/>
              <a:tabLst>
                <a:tab pos="2248868" algn="l"/>
                <a:tab pos="2781983" algn="l"/>
                <a:tab pos="2987026" algn="l"/>
              </a:tabLst>
            </a:pPr>
            <a:r>
              <a:rPr lang="en-US" b="1" dirty="0">
                <a:solidFill>
                  <a:srgbClr val="000000"/>
                </a:solidFill>
                <a:cs typeface="Courier New" pitchFamily="49" charset="0"/>
              </a:rPr>
              <a:t>				signal(</a:t>
            </a:r>
            <a:r>
              <a:rPr lang="en-US" b="1" dirty="0" err="1">
                <a:solidFill>
                  <a:srgbClr val="000000"/>
                </a:solidFill>
                <a:cs typeface="Courier New" pitchFamily="49" charset="0"/>
              </a:rPr>
              <a:t>mutex</a:t>
            </a:r>
            <a:r>
              <a:rPr lang="en-US" b="1" dirty="0">
                <a:solidFill>
                  <a:srgbClr val="000000"/>
                </a:solidFill>
                <a:cs typeface="Courier New" pitchFamily="49" charset="0"/>
              </a:rPr>
              <a:t>);</a:t>
            </a:r>
            <a:br>
              <a:rPr lang="en-US" b="1" dirty="0">
                <a:solidFill>
                  <a:srgbClr val="000000"/>
                </a:solidFill>
                <a:cs typeface="Courier New" pitchFamily="49" charset="0"/>
              </a:rPr>
            </a:br>
            <a:endParaRPr lang="en-US" b="1" dirty="0">
              <a:solidFill>
                <a:srgbClr val="000000"/>
              </a:solidFill>
              <a:cs typeface="Courier New" pitchFamily="49" charset="0"/>
            </a:endParaRPr>
          </a:p>
          <a:p>
            <a:pPr>
              <a:lnSpc>
                <a:spcPct val="80000"/>
              </a:lnSpc>
              <a:tabLst>
                <a:tab pos="2248868" algn="l"/>
                <a:tab pos="2781983" algn="l"/>
                <a:tab pos="2987026" algn="l"/>
              </a:tabLst>
            </a:pPr>
            <a:r>
              <a:rPr lang="en-US" dirty="0"/>
              <a:t>Mutual exclusion within a monitor is ensured</a:t>
            </a:r>
          </a:p>
        </p:txBody>
      </p:sp>
    </p:spTree>
    <p:extLst>
      <p:ext uri="{BB962C8B-B14F-4D97-AF65-F5344CB8AC3E}">
        <p14:creationId xmlns:p14="http://schemas.microsoft.com/office/powerpoint/2010/main" val="37219169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t>39</a:t>
            </a:fld>
            <a:endParaRPr lang="en-IN"/>
          </a:p>
        </p:txBody>
      </p:sp>
      <p:sp>
        <p:nvSpPr>
          <p:cNvPr id="2" name="Title 1"/>
          <p:cNvSpPr>
            <a:spLocks noGrp="1"/>
          </p:cNvSpPr>
          <p:nvPr>
            <p:ph type="title" idx="4294967295"/>
          </p:nvPr>
        </p:nvSpPr>
        <p:spPr>
          <a:xfrm>
            <a:off x="1828801" y="323850"/>
            <a:ext cx="10363200" cy="1049338"/>
          </a:xfrm>
        </p:spPr>
        <p:txBody>
          <a:bodyPr>
            <a:normAutofit/>
          </a:bodyPr>
          <a:lstStyle/>
          <a:p>
            <a:r>
              <a:rPr lang="en-US" sz="2800" b="1" dirty="0">
                <a:solidFill>
                  <a:srgbClr val="FF0000"/>
                </a:solidFill>
              </a:rPr>
              <a:t>Monitor Implementation – Condition Variables</a:t>
            </a:r>
            <a:endParaRPr lang="en-IN" sz="2800" b="1" dirty="0">
              <a:solidFill>
                <a:srgbClr val="FF0000"/>
              </a:solidFill>
            </a:endParaRPr>
          </a:p>
        </p:txBody>
      </p:sp>
      <p:sp>
        <p:nvSpPr>
          <p:cNvPr id="3" name="Content Placeholder 2"/>
          <p:cNvSpPr>
            <a:spLocks noGrp="1"/>
          </p:cNvSpPr>
          <p:nvPr>
            <p:ph idx="4294967295"/>
          </p:nvPr>
        </p:nvSpPr>
        <p:spPr>
          <a:xfrm>
            <a:off x="1293811" y="1203325"/>
            <a:ext cx="9604375" cy="4984750"/>
          </a:xfrm>
        </p:spPr>
        <p:txBody>
          <a:bodyPr>
            <a:normAutofit fontScale="85000" lnSpcReduction="20000"/>
          </a:bodyPr>
          <a:lstStyle/>
          <a:p>
            <a:pPr>
              <a:spcBef>
                <a:spcPct val="15000"/>
              </a:spcBef>
              <a:tabLst>
                <a:tab pos="2180079" algn="l"/>
                <a:tab pos="2643082" algn="l"/>
              </a:tabLst>
            </a:pPr>
            <a:r>
              <a:rPr lang="en-US" sz="2400" dirty="0"/>
              <a:t>For each condition variable </a:t>
            </a:r>
            <a:r>
              <a:rPr lang="en-US" sz="2400" b="1" i="1" dirty="0"/>
              <a:t>x</a:t>
            </a:r>
            <a:r>
              <a:rPr lang="en-US" sz="2400" dirty="0"/>
              <a:t>, we  have:</a:t>
            </a:r>
          </a:p>
          <a:p>
            <a:pPr>
              <a:spcBef>
                <a:spcPct val="15000"/>
              </a:spcBef>
              <a:buNone/>
              <a:tabLst>
                <a:tab pos="2180079" algn="l"/>
                <a:tab pos="2643082" algn="l"/>
              </a:tabLst>
            </a:pPr>
            <a:endParaRPr lang="en-US" sz="2400" dirty="0"/>
          </a:p>
          <a:p>
            <a:pPr>
              <a:spcBef>
                <a:spcPct val="15000"/>
              </a:spcBef>
              <a:buNone/>
              <a:tabLst>
                <a:tab pos="2180079" algn="l"/>
                <a:tab pos="2643082" algn="l"/>
              </a:tabLst>
            </a:pPr>
            <a:r>
              <a:rPr lang="en-US" sz="2400" b="1" dirty="0">
                <a:solidFill>
                  <a:srgbClr val="000000"/>
                </a:solidFill>
                <a:cs typeface="Courier New" pitchFamily="49" charset="0"/>
              </a:rPr>
              <a:t>		semaphore </a:t>
            </a:r>
            <a:r>
              <a:rPr lang="en-US" sz="2400" b="1" dirty="0" err="1">
                <a:solidFill>
                  <a:srgbClr val="000000"/>
                </a:solidFill>
                <a:cs typeface="Courier New" pitchFamily="49" charset="0"/>
              </a:rPr>
              <a:t>x_sem</a:t>
            </a:r>
            <a:r>
              <a:rPr lang="en-US" sz="2400" b="1" dirty="0">
                <a:solidFill>
                  <a:srgbClr val="000000"/>
                </a:solidFill>
                <a:cs typeface="Courier New" pitchFamily="49" charset="0"/>
              </a:rPr>
              <a:t>; // (initially  = 0)</a:t>
            </a:r>
          </a:p>
          <a:p>
            <a:pPr>
              <a:spcBef>
                <a:spcPct val="15000"/>
              </a:spcBef>
              <a:buNone/>
              <a:tabLst>
                <a:tab pos="2180079" algn="l"/>
                <a:tab pos="2643082" algn="l"/>
              </a:tabLst>
            </a:pPr>
            <a:r>
              <a:rPr lang="en-US" sz="2400" b="1" dirty="0">
                <a:solidFill>
                  <a:srgbClr val="000000"/>
                </a:solidFill>
                <a:cs typeface="Courier New" pitchFamily="49" charset="0"/>
              </a:rPr>
              <a:t>		</a:t>
            </a:r>
            <a:r>
              <a:rPr lang="en-US" sz="2400" b="1" dirty="0" err="1">
                <a:solidFill>
                  <a:srgbClr val="000000"/>
                </a:solidFill>
                <a:cs typeface="Courier New" pitchFamily="49" charset="0"/>
              </a:rPr>
              <a:t>int</a:t>
            </a:r>
            <a:r>
              <a:rPr lang="en-US" sz="2400" b="1" dirty="0">
                <a:solidFill>
                  <a:srgbClr val="000000"/>
                </a:solidFill>
                <a:cs typeface="Courier New" pitchFamily="49" charset="0"/>
              </a:rPr>
              <a:t> </a:t>
            </a:r>
            <a:r>
              <a:rPr lang="en-US" sz="2400" b="1" dirty="0" err="1">
                <a:solidFill>
                  <a:srgbClr val="000000"/>
                </a:solidFill>
                <a:cs typeface="Courier New" pitchFamily="49" charset="0"/>
              </a:rPr>
              <a:t>x_count</a:t>
            </a:r>
            <a:r>
              <a:rPr lang="en-US" sz="2400" b="1" dirty="0">
                <a:solidFill>
                  <a:srgbClr val="000000"/>
                </a:solidFill>
                <a:cs typeface="Courier New" pitchFamily="49" charset="0"/>
              </a:rPr>
              <a:t> = 0;</a:t>
            </a:r>
            <a:br>
              <a:rPr lang="en-US" sz="2400" b="1" dirty="0">
                <a:solidFill>
                  <a:srgbClr val="000000"/>
                </a:solidFill>
                <a:cs typeface="Courier New" pitchFamily="49" charset="0"/>
              </a:rPr>
            </a:br>
            <a:endParaRPr lang="en-US" sz="2400" b="1" dirty="0">
              <a:solidFill>
                <a:srgbClr val="000000"/>
              </a:solidFill>
              <a:cs typeface="Courier New" pitchFamily="49" charset="0"/>
            </a:endParaRPr>
          </a:p>
          <a:p>
            <a:pPr>
              <a:spcBef>
                <a:spcPct val="15000"/>
              </a:spcBef>
              <a:tabLst>
                <a:tab pos="2180079" algn="l"/>
                <a:tab pos="2643082" algn="l"/>
              </a:tabLst>
            </a:pPr>
            <a:r>
              <a:rPr lang="en-US" sz="2400" dirty="0"/>
              <a:t>The operation </a:t>
            </a:r>
            <a:r>
              <a:rPr lang="en-US" sz="2400" dirty="0" err="1">
                <a:solidFill>
                  <a:srgbClr val="0000FF"/>
                </a:solidFill>
              </a:rPr>
              <a:t>x.wait</a:t>
            </a:r>
            <a:r>
              <a:rPr lang="en-US" sz="2400" b="1" dirty="0"/>
              <a:t> </a:t>
            </a:r>
            <a:r>
              <a:rPr lang="en-US" sz="2400" dirty="0"/>
              <a:t>can be implemented as:</a:t>
            </a:r>
          </a:p>
          <a:p>
            <a:pPr>
              <a:spcBef>
                <a:spcPct val="15000"/>
              </a:spcBef>
              <a:buNone/>
              <a:tabLst>
                <a:tab pos="2180079" algn="l"/>
                <a:tab pos="2643082" algn="l"/>
              </a:tabLst>
            </a:pPr>
            <a:r>
              <a:rPr lang="en-US" sz="2400" dirty="0"/>
              <a:t>		</a:t>
            </a:r>
          </a:p>
          <a:p>
            <a:pPr>
              <a:spcBef>
                <a:spcPct val="15000"/>
              </a:spcBef>
              <a:buNone/>
              <a:tabLst>
                <a:tab pos="2180079" algn="l"/>
                <a:tab pos="2643082" algn="l"/>
              </a:tabLst>
            </a:pPr>
            <a:r>
              <a:rPr lang="en-US" sz="2400" b="1" dirty="0">
                <a:solidFill>
                  <a:srgbClr val="000000"/>
                </a:solidFill>
                <a:cs typeface="Courier New" pitchFamily="49" charset="0"/>
              </a:rPr>
              <a:t>		</a:t>
            </a:r>
            <a:r>
              <a:rPr lang="en-US" sz="2400" b="1" dirty="0" err="1">
                <a:solidFill>
                  <a:srgbClr val="000000"/>
                </a:solidFill>
                <a:cs typeface="Courier New" pitchFamily="49" charset="0"/>
              </a:rPr>
              <a:t>x_count</a:t>
            </a:r>
            <a:r>
              <a:rPr lang="en-US" sz="2400" b="1" dirty="0">
                <a:solidFill>
                  <a:srgbClr val="000000"/>
                </a:solidFill>
                <a:cs typeface="Courier New" pitchFamily="49" charset="0"/>
              </a:rPr>
              <a:t>++;</a:t>
            </a:r>
          </a:p>
          <a:p>
            <a:pPr>
              <a:spcBef>
                <a:spcPct val="15000"/>
              </a:spcBef>
              <a:buNone/>
              <a:tabLst>
                <a:tab pos="2180079" algn="l"/>
                <a:tab pos="2643082" algn="l"/>
              </a:tabLst>
            </a:pPr>
            <a:r>
              <a:rPr lang="en-US" sz="2400" b="1" dirty="0">
                <a:solidFill>
                  <a:srgbClr val="000000"/>
                </a:solidFill>
                <a:cs typeface="Courier New" pitchFamily="49" charset="0"/>
              </a:rPr>
              <a:t>		if (</a:t>
            </a:r>
            <a:r>
              <a:rPr lang="en-US" sz="2400" b="1" dirty="0" err="1">
                <a:solidFill>
                  <a:srgbClr val="000000"/>
                </a:solidFill>
                <a:cs typeface="Courier New" pitchFamily="49" charset="0"/>
              </a:rPr>
              <a:t>next_count</a:t>
            </a:r>
            <a:r>
              <a:rPr lang="en-US" sz="2400" b="1" dirty="0">
                <a:solidFill>
                  <a:srgbClr val="000000"/>
                </a:solidFill>
                <a:cs typeface="Courier New" pitchFamily="49" charset="0"/>
              </a:rPr>
              <a:t> &gt; 0)</a:t>
            </a:r>
          </a:p>
          <a:p>
            <a:pPr>
              <a:spcBef>
                <a:spcPct val="15000"/>
              </a:spcBef>
              <a:buNone/>
              <a:tabLst>
                <a:tab pos="2180079" algn="l"/>
                <a:tab pos="2643082" algn="l"/>
              </a:tabLst>
            </a:pPr>
            <a:r>
              <a:rPr lang="en-US" sz="2400" b="1" dirty="0">
                <a:solidFill>
                  <a:srgbClr val="000000"/>
                </a:solidFill>
                <a:cs typeface="Courier New" pitchFamily="49" charset="0"/>
              </a:rPr>
              <a:t>			signal(next);</a:t>
            </a:r>
          </a:p>
          <a:p>
            <a:pPr>
              <a:spcBef>
                <a:spcPct val="15000"/>
              </a:spcBef>
              <a:buNone/>
              <a:tabLst>
                <a:tab pos="2180079" algn="l"/>
                <a:tab pos="2643082" algn="l"/>
              </a:tabLst>
            </a:pPr>
            <a:r>
              <a:rPr lang="en-US" sz="2400" b="1" dirty="0">
                <a:solidFill>
                  <a:srgbClr val="000000"/>
                </a:solidFill>
                <a:cs typeface="Courier New" pitchFamily="49" charset="0"/>
              </a:rPr>
              <a:t>		else</a:t>
            </a:r>
          </a:p>
          <a:p>
            <a:pPr>
              <a:spcBef>
                <a:spcPct val="15000"/>
              </a:spcBef>
              <a:buNone/>
              <a:tabLst>
                <a:tab pos="2180079" algn="l"/>
                <a:tab pos="2643082" algn="l"/>
              </a:tabLst>
            </a:pPr>
            <a:r>
              <a:rPr lang="en-US" sz="2400" b="1" dirty="0">
                <a:solidFill>
                  <a:srgbClr val="000000"/>
                </a:solidFill>
                <a:cs typeface="Courier New" pitchFamily="49" charset="0"/>
              </a:rPr>
              <a:t>			signal(</a:t>
            </a:r>
            <a:r>
              <a:rPr lang="en-US" sz="2400" b="1" dirty="0" err="1">
                <a:solidFill>
                  <a:srgbClr val="000000"/>
                </a:solidFill>
                <a:cs typeface="Courier New" pitchFamily="49" charset="0"/>
              </a:rPr>
              <a:t>mutex</a:t>
            </a:r>
            <a:r>
              <a:rPr lang="en-US" sz="2400" b="1" dirty="0">
                <a:solidFill>
                  <a:srgbClr val="000000"/>
                </a:solidFill>
                <a:cs typeface="Courier New" pitchFamily="49" charset="0"/>
              </a:rPr>
              <a:t>);</a:t>
            </a:r>
          </a:p>
          <a:p>
            <a:pPr>
              <a:spcBef>
                <a:spcPct val="15000"/>
              </a:spcBef>
              <a:buNone/>
              <a:tabLst>
                <a:tab pos="2180079" algn="l"/>
                <a:tab pos="2643082" algn="l"/>
              </a:tabLst>
            </a:pPr>
            <a:r>
              <a:rPr lang="en-US" sz="2400" b="1" dirty="0">
                <a:solidFill>
                  <a:srgbClr val="000000"/>
                </a:solidFill>
                <a:cs typeface="Courier New" pitchFamily="49" charset="0"/>
              </a:rPr>
              <a:t>		wait(</a:t>
            </a:r>
            <a:r>
              <a:rPr lang="en-US" sz="2400" b="1" dirty="0" err="1">
                <a:solidFill>
                  <a:srgbClr val="000000"/>
                </a:solidFill>
                <a:cs typeface="Courier New" pitchFamily="49" charset="0"/>
              </a:rPr>
              <a:t>x_sem</a:t>
            </a:r>
            <a:r>
              <a:rPr lang="en-US" sz="2400" b="1" dirty="0">
                <a:solidFill>
                  <a:srgbClr val="000000"/>
                </a:solidFill>
                <a:cs typeface="Courier New" pitchFamily="49" charset="0"/>
              </a:rPr>
              <a:t>);</a:t>
            </a:r>
          </a:p>
          <a:p>
            <a:pPr>
              <a:spcBef>
                <a:spcPct val="15000"/>
              </a:spcBef>
              <a:buNone/>
              <a:tabLst>
                <a:tab pos="2180079" algn="l"/>
                <a:tab pos="2643082" algn="l"/>
              </a:tabLst>
            </a:pPr>
            <a:r>
              <a:rPr lang="en-US" sz="2400" b="1" dirty="0">
                <a:solidFill>
                  <a:srgbClr val="000000"/>
                </a:solidFill>
                <a:cs typeface="Courier New" pitchFamily="49" charset="0"/>
              </a:rPr>
              <a:t>		</a:t>
            </a:r>
            <a:r>
              <a:rPr lang="en-US" sz="2400" b="1" dirty="0" err="1">
                <a:solidFill>
                  <a:srgbClr val="000000"/>
                </a:solidFill>
                <a:cs typeface="Courier New" pitchFamily="49" charset="0"/>
              </a:rPr>
              <a:t>x_count</a:t>
            </a:r>
            <a:r>
              <a:rPr lang="en-US" sz="2400" b="1" dirty="0">
                <a:solidFill>
                  <a:srgbClr val="000000"/>
                </a:solidFill>
                <a:cs typeface="Courier New" pitchFamily="49" charset="0"/>
              </a:rPr>
              <a:t>--;</a:t>
            </a:r>
          </a:p>
          <a:p>
            <a:pPr>
              <a:spcBef>
                <a:spcPct val="15000"/>
              </a:spcBef>
              <a:buNone/>
              <a:tabLst>
                <a:tab pos="2180079" algn="l"/>
                <a:tab pos="2643082" algn="l"/>
              </a:tabLst>
            </a:pPr>
            <a:endParaRPr lang="en-US" sz="2400" b="1" dirty="0"/>
          </a:p>
        </p:txBody>
      </p:sp>
    </p:spTree>
    <p:extLst>
      <p:ext uri="{BB962C8B-B14F-4D97-AF65-F5344CB8AC3E}">
        <p14:creationId xmlns:p14="http://schemas.microsoft.com/office/powerpoint/2010/main" val="2398002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t>4</a:t>
            </a:fld>
            <a:endParaRPr lang="en-IN"/>
          </a:p>
        </p:txBody>
      </p:sp>
      <p:sp>
        <p:nvSpPr>
          <p:cNvPr id="2" name="Title 1"/>
          <p:cNvSpPr>
            <a:spLocks noGrp="1"/>
          </p:cNvSpPr>
          <p:nvPr>
            <p:ph type="title" idx="4294967295"/>
          </p:nvPr>
        </p:nvSpPr>
        <p:spPr>
          <a:xfrm>
            <a:off x="3480577" y="302535"/>
            <a:ext cx="5796272" cy="561065"/>
          </a:xfrm>
        </p:spPr>
        <p:txBody>
          <a:bodyPr>
            <a:normAutofit fontScale="90000"/>
          </a:bodyPr>
          <a:lstStyle/>
          <a:p>
            <a:r>
              <a:rPr lang="en-US" sz="2800" b="1" spc="-5" dirty="0">
                <a:solidFill>
                  <a:srgbClr val="FF0000"/>
                </a:solidFill>
              </a:rPr>
              <a:t> </a:t>
            </a:r>
            <a:r>
              <a:rPr lang="en-US" sz="2800" b="1" spc="-5" dirty="0">
                <a:solidFill>
                  <a:srgbClr val="FF0000"/>
                </a:solidFill>
                <a:latin typeface="Times New Roman" panose="02020603050405020304" pitchFamily="18" charset="0"/>
                <a:cs typeface="Times New Roman" panose="02020603050405020304" pitchFamily="18" charset="0"/>
              </a:rPr>
              <a:t>Interact  </a:t>
            </a:r>
            <a:r>
              <a:rPr lang="en-US" sz="2800" b="1" spc="-5" dirty="0">
                <a:solidFill>
                  <a:srgbClr val="FF0000"/>
                </a:solidFill>
                <a:cs typeface="Times New Roman" panose="02020603050405020304" pitchFamily="18" charset="0"/>
              </a:rPr>
              <a:t>with</a:t>
            </a:r>
            <a:r>
              <a:rPr lang="en-US" sz="2800" b="1" spc="-5" dirty="0">
                <a:solidFill>
                  <a:srgbClr val="FF0000"/>
                </a:solidFill>
                <a:latin typeface="Times New Roman" panose="02020603050405020304" pitchFamily="18" charset="0"/>
                <a:cs typeface="Times New Roman" panose="02020603050405020304" pitchFamily="18" charset="0"/>
              </a:rPr>
              <a:t>  semaphore</a:t>
            </a:r>
            <a:r>
              <a:rPr lang="en-US" sz="2800" b="1" spc="50" dirty="0">
                <a:solidFill>
                  <a:srgbClr val="FF0000"/>
                </a:solidFill>
                <a:latin typeface="Times New Roman" panose="02020603050405020304" pitchFamily="18" charset="0"/>
                <a:cs typeface="Times New Roman" panose="02020603050405020304" pitchFamily="18" charset="0"/>
              </a:rPr>
              <a:t> </a:t>
            </a:r>
            <a:endParaRPr lang="en-IN"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6501509" y="2540722"/>
            <a:ext cx="5796271" cy="4910125"/>
          </a:xfrm>
        </p:spPr>
        <p:txBody>
          <a:bodyPr>
            <a:normAutofit/>
          </a:bodyPr>
          <a:lstStyle/>
          <a:p>
            <a:r>
              <a:rPr lang="en-US" altLang="en-US" dirty="0">
                <a:cs typeface="Times New Roman" panose="02020603050405020304" pitchFamily="18" charset="0"/>
              </a:rPr>
              <a:t>Definition of  the </a:t>
            </a:r>
            <a:r>
              <a:rPr lang="en-US" altLang="en-US" b="1" dirty="0" err="1">
                <a:cs typeface="Times New Roman" panose="02020603050405020304" pitchFamily="18" charset="0"/>
              </a:rPr>
              <a:t>sem_post</a:t>
            </a:r>
            <a:r>
              <a:rPr lang="en-US" altLang="en-US" b="1" dirty="0">
                <a:cs typeface="Times New Roman" panose="02020603050405020304" pitchFamily="18" charset="0"/>
              </a:rPr>
              <a:t>()</a:t>
            </a:r>
            <a:r>
              <a:rPr lang="en-US" altLang="en-US" dirty="0">
                <a:cs typeface="Times New Roman" panose="02020603050405020304" pitchFamily="18" charset="0"/>
              </a:rPr>
              <a:t> or </a:t>
            </a:r>
            <a:r>
              <a:rPr lang="en-US" altLang="en-US" b="1" dirty="0">
                <a:cs typeface="Times New Roman" panose="02020603050405020304" pitchFamily="18" charset="0"/>
              </a:rPr>
              <a:t>V() </a:t>
            </a:r>
            <a:r>
              <a:rPr lang="en-US" altLang="en-US" dirty="0">
                <a:cs typeface="Times New Roman" panose="02020603050405020304" pitchFamily="18" charset="0"/>
              </a:rPr>
              <a:t>operation</a:t>
            </a:r>
          </a:p>
          <a:p>
            <a:pPr marL="0" indent="0">
              <a:buNone/>
            </a:pPr>
            <a:r>
              <a:rPr lang="en-US" altLang="en-US" dirty="0">
                <a:cs typeface="Times New Roman" panose="02020603050405020304" pitchFamily="18" charset="0"/>
              </a:rPr>
              <a:t>     </a:t>
            </a:r>
            <a:r>
              <a:rPr lang="en-IN" b="1" dirty="0">
                <a:cs typeface="Times New Roman" panose="02020603050405020304" pitchFamily="18" charset="0"/>
              </a:rPr>
              <a:t>Int </a:t>
            </a:r>
            <a:r>
              <a:rPr lang="en-IN" b="1" dirty="0" err="1">
                <a:cs typeface="Times New Roman" panose="02020603050405020304" pitchFamily="18" charset="0"/>
              </a:rPr>
              <a:t>sem_post</a:t>
            </a:r>
            <a:r>
              <a:rPr lang="en-IN" b="1" dirty="0">
                <a:cs typeface="Times New Roman" panose="02020603050405020304" pitchFamily="18" charset="0"/>
              </a:rPr>
              <a:t>(</a:t>
            </a:r>
            <a:r>
              <a:rPr lang="en-IN" b="1" dirty="0" err="1">
                <a:cs typeface="Times New Roman" panose="02020603050405020304" pitchFamily="18" charset="0"/>
              </a:rPr>
              <a:t>sem_t</a:t>
            </a:r>
            <a:r>
              <a:rPr lang="en-IN" b="1" dirty="0">
                <a:cs typeface="Times New Roman" panose="02020603050405020304" pitchFamily="18" charset="0"/>
              </a:rPr>
              <a:t> *s)</a:t>
            </a:r>
          </a:p>
          <a:p>
            <a:pPr marL="457200" lvl="1" indent="0" fontAlgn="t">
              <a:buNone/>
            </a:pPr>
            <a:r>
              <a:rPr lang="en-IN" sz="2000" b="1" dirty="0">
                <a:cs typeface="Times New Roman" panose="02020603050405020304" pitchFamily="18" charset="0"/>
              </a:rPr>
              <a:t> {</a:t>
            </a:r>
          </a:p>
          <a:p>
            <a:pPr marL="457200" lvl="1" indent="0" fontAlgn="t">
              <a:buNone/>
            </a:pPr>
            <a:r>
              <a:rPr lang="en-IN" sz="2000" b="1" dirty="0">
                <a:cs typeface="Times New Roman" panose="02020603050405020304" pitchFamily="18" charset="0"/>
              </a:rPr>
              <a:t>	</a:t>
            </a:r>
            <a:r>
              <a:rPr lang="en-US" altLang="en-US" sz="2000" b="1" dirty="0">
                <a:cs typeface="Times New Roman" panose="02020603050405020304" pitchFamily="18" charset="0"/>
                <a:sym typeface="Symbol" panose="05050102010706020507" pitchFamily="18" charset="2"/>
              </a:rPr>
              <a:t> </a:t>
            </a:r>
            <a:r>
              <a:rPr lang="en-US" altLang="en-US" sz="2000" b="1" dirty="0">
                <a:solidFill>
                  <a:srgbClr val="FF0000"/>
                </a:solidFill>
                <a:cs typeface="Times New Roman" panose="02020603050405020304" pitchFamily="18" charset="0"/>
                <a:sym typeface="Symbol" panose="05050102010706020507" pitchFamily="18" charset="2"/>
              </a:rPr>
              <a:t>S++; </a:t>
            </a:r>
            <a:r>
              <a:rPr lang="en-IN" sz="2000" b="1" dirty="0">
                <a:cs typeface="Times New Roman" panose="02020603050405020304" pitchFamily="18" charset="0"/>
              </a:rPr>
              <a:t>	</a:t>
            </a:r>
            <a:r>
              <a:rPr lang="en-IN" sz="2000" dirty="0">
                <a:cs typeface="Times New Roman" panose="02020603050405020304" pitchFamily="18" charset="0"/>
              </a:rPr>
              <a:t>/*increment the value</a:t>
            </a:r>
          </a:p>
          <a:p>
            <a:pPr marL="457200" lvl="1" indent="0" fontAlgn="t">
              <a:buNone/>
            </a:pPr>
            <a:r>
              <a:rPr lang="en-IN" sz="2000" dirty="0">
                <a:cs typeface="Times New Roman" panose="02020603050405020304" pitchFamily="18" charset="0"/>
              </a:rPr>
              <a:t>		 of semaphore s  by one </a:t>
            </a:r>
          </a:p>
          <a:p>
            <a:pPr marL="457200" lvl="1" indent="0" fontAlgn="t">
              <a:buNone/>
            </a:pPr>
            <a:r>
              <a:rPr lang="en-IN" sz="2000" dirty="0">
                <a:cs typeface="Times New Roman" panose="02020603050405020304" pitchFamily="18" charset="0"/>
              </a:rPr>
              <a:t>		if there are one or more threads 			waiting wake	    one*/</a:t>
            </a:r>
          </a:p>
          <a:p>
            <a:pPr marL="457200" lvl="1" indent="0" fontAlgn="t">
              <a:buNone/>
            </a:pPr>
            <a:r>
              <a:rPr lang="en-IN" sz="2000" dirty="0">
                <a:cs typeface="Times New Roman" panose="02020603050405020304" pitchFamily="18" charset="0"/>
              </a:rPr>
              <a:t>  }</a:t>
            </a:r>
          </a:p>
        </p:txBody>
      </p:sp>
      <p:sp>
        <p:nvSpPr>
          <p:cNvPr id="7" name="TextBox 6">
            <a:extLst>
              <a:ext uri="{FF2B5EF4-FFF2-40B4-BE49-F238E27FC236}">
                <a16:creationId xmlns:a16="http://schemas.microsoft.com/office/drawing/2014/main" id="{E9119D8E-28A2-D5B9-8CEC-AC1D5A743BCA}"/>
              </a:ext>
            </a:extLst>
          </p:cNvPr>
          <p:cNvSpPr txBox="1"/>
          <p:nvPr/>
        </p:nvSpPr>
        <p:spPr>
          <a:xfrm>
            <a:off x="429208" y="2534659"/>
            <a:ext cx="6547013" cy="3539430"/>
          </a:xfrm>
          <a:prstGeom prst="rect">
            <a:avLst/>
          </a:prstGeom>
          <a:noFill/>
        </p:spPr>
        <p:txBody>
          <a:bodyPr wrap="square">
            <a:spAutoFit/>
          </a:bodyPr>
          <a:lstStyle/>
          <a:p>
            <a:pPr marL="355600" indent="-342900" algn="just">
              <a:lnSpc>
                <a:spcPct val="100000"/>
              </a:lnSpc>
              <a:buFont typeface="Arial" panose="020B0604020202020204" pitchFamily="34" charset="0"/>
              <a:buChar char="•"/>
              <a:tabLst>
                <a:tab pos="354965" algn="l"/>
              </a:tabLst>
            </a:pPr>
            <a:r>
              <a:rPr lang="en-US" altLang="en-US" sz="2000" dirty="0">
                <a:cs typeface="Times New Roman" panose="02020603050405020304" pitchFamily="18" charset="0"/>
              </a:rPr>
              <a:t>Definition of the </a:t>
            </a:r>
            <a:r>
              <a:rPr lang="en-US" sz="2000" b="1" spc="-5" dirty="0" err="1">
                <a:cs typeface="Times New Roman" panose="02020603050405020304" pitchFamily="18" charset="0"/>
              </a:rPr>
              <a:t>sem_wait</a:t>
            </a:r>
            <a:r>
              <a:rPr lang="en-US" sz="2000" b="1" spc="-5" dirty="0">
                <a:cs typeface="Times New Roman" panose="02020603050405020304" pitchFamily="18" charset="0"/>
              </a:rPr>
              <a:t>() or P() </a:t>
            </a:r>
            <a:r>
              <a:rPr lang="en-US" altLang="en-US" sz="2000" b="1" dirty="0">
                <a:cs typeface="Times New Roman" panose="02020603050405020304" pitchFamily="18" charset="0"/>
              </a:rPr>
              <a:t>operation </a:t>
            </a:r>
          </a:p>
          <a:p>
            <a:pPr marL="12700" algn="just">
              <a:lnSpc>
                <a:spcPct val="100000"/>
              </a:lnSpc>
              <a:tabLst>
                <a:tab pos="354965" algn="l"/>
              </a:tabLst>
            </a:pPr>
            <a:r>
              <a:rPr lang="en-US" sz="2000" b="1" spc="-5" dirty="0">
                <a:cs typeface="Times New Roman" panose="02020603050405020304" pitchFamily="18" charset="0"/>
              </a:rPr>
              <a:t>	</a:t>
            </a:r>
          </a:p>
          <a:p>
            <a:pPr marL="12700" algn="just">
              <a:lnSpc>
                <a:spcPct val="100000"/>
              </a:lnSpc>
              <a:tabLst>
                <a:tab pos="354965" algn="l"/>
              </a:tabLst>
            </a:pPr>
            <a:r>
              <a:rPr lang="en-US" sz="2000" b="1" spc="-5" dirty="0">
                <a:cs typeface="Times New Roman" panose="02020603050405020304" pitchFamily="18" charset="0"/>
              </a:rPr>
              <a:t>	int </a:t>
            </a:r>
            <a:r>
              <a:rPr lang="en-US" sz="2000" b="1" spc="-5" dirty="0" err="1">
                <a:cs typeface="Times New Roman" panose="02020603050405020304" pitchFamily="18" charset="0"/>
              </a:rPr>
              <a:t>sem_wait</a:t>
            </a:r>
            <a:r>
              <a:rPr lang="en-US" sz="2000" b="1" spc="-5" dirty="0">
                <a:cs typeface="Times New Roman" panose="02020603050405020304" pitchFamily="18" charset="0"/>
              </a:rPr>
              <a:t>(</a:t>
            </a:r>
            <a:r>
              <a:rPr lang="en-US" sz="2000" b="1" spc="-5" dirty="0" err="1">
                <a:cs typeface="Times New Roman" panose="02020603050405020304" pitchFamily="18" charset="0"/>
              </a:rPr>
              <a:t>sem_t</a:t>
            </a:r>
            <a:r>
              <a:rPr lang="en-US" sz="2000" b="1" spc="-5" dirty="0">
                <a:cs typeface="Times New Roman" panose="02020603050405020304" pitchFamily="18" charset="0"/>
              </a:rPr>
              <a:t> *s)</a:t>
            </a:r>
          </a:p>
          <a:p>
            <a:pPr marL="12700" algn="just">
              <a:lnSpc>
                <a:spcPct val="100000"/>
              </a:lnSpc>
              <a:tabLst>
                <a:tab pos="354965" algn="l"/>
              </a:tabLst>
            </a:pPr>
            <a:r>
              <a:rPr lang="en-US" sz="2000" b="1" spc="-100" dirty="0">
                <a:cs typeface="Times New Roman" panose="02020603050405020304" pitchFamily="18" charset="0"/>
              </a:rPr>
              <a:t>	 </a:t>
            </a:r>
            <a:r>
              <a:rPr lang="en-US" sz="2000" b="1" dirty="0">
                <a:cs typeface="Times New Roman" panose="02020603050405020304" pitchFamily="18" charset="0"/>
              </a:rPr>
              <a:t>{</a:t>
            </a:r>
          </a:p>
          <a:p>
            <a:pPr lvl="1" algn="just">
              <a:lnSpc>
                <a:spcPct val="90000"/>
              </a:lnSpc>
              <a:buFont typeface="Monotype Sorts" pitchFamily="-84" charset="2"/>
              <a:buNone/>
            </a:pPr>
            <a:r>
              <a:rPr lang="en-US" sz="2000" b="1" spc="-5" dirty="0">
                <a:cs typeface="Times New Roman" panose="02020603050405020304" pitchFamily="18" charset="0"/>
              </a:rPr>
              <a:t>   </a:t>
            </a:r>
            <a:r>
              <a:rPr lang="en-US" altLang="en-US" sz="2000" b="1" dirty="0">
                <a:cs typeface="Times New Roman" panose="02020603050405020304" pitchFamily="18" charset="0"/>
                <a:sym typeface="Symbol" panose="05050102010706020507" pitchFamily="18" charset="2"/>
              </a:rPr>
              <a:t>while (S &lt;= 0);	</a:t>
            </a:r>
            <a:r>
              <a:rPr lang="en-US" sz="2000" b="1" spc="-5" dirty="0">
                <a:cs typeface="Times New Roman" panose="02020603050405020304" pitchFamily="18" charset="0"/>
              </a:rPr>
              <a:t> /* </a:t>
            </a:r>
            <a:r>
              <a:rPr lang="en-US" sz="2000" spc="-5" dirty="0">
                <a:cs typeface="Times New Roman" panose="02020603050405020304" pitchFamily="18" charset="0"/>
              </a:rPr>
              <a:t>busy wait </a:t>
            </a:r>
            <a:r>
              <a:rPr lang="en-US" sz="2000" b="1" spc="-5" dirty="0">
                <a:cs typeface="Times New Roman" panose="02020603050405020304" pitchFamily="18" charset="0"/>
              </a:rPr>
              <a:t>*/</a:t>
            </a:r>
          </a:p>
          <a:p>
            <a:pPr lvl="1" algn="just">
              <a:lnSpc>
                <a:spcPct val="90000"/>
              </a:lnSpc>
              <a:buFont typeface="Monotype Sorts" pitchFamily="-84" charset="2"/>
              <a:buNone/>
            </a:pPr>
            <a:r>
              <a:rPr lang="en-US" altLang="en-US" sz="2000" b="1" dirty="0">
                <a:cs typeface="Times New Roman" panose="02020603050405020304" pitchFamily="18" charset="0"/>
                <a:sym typeface="Symbol" panose="05050102010706020507" pitchFamily="18" charset="2"/>
              </a:rPr>
              <a:t>		 </a:t>
            </a:r>
          </a:p>
          <a:p>
            <a:pPr lvl="1" algn="just">
              <a:lnSpc>
                <a:spcPct val="90000"/>
              </a:lnSpc>
              <a:buFont typeface="Monotype Sorts" pitchFamily="-84" charset="2"/>
              <a:buNone/>
            </a:pPr>
            <a:r>
              <a:rPr lang="en-US" altLang="en-US" sz="2000" b="1" dirty="0">
                <a:cs typeface="Times New Roman" panose="02020603050405020304" pitchFamily="18" charset="0"/>
                <a:sym typeface="Symbol" panose="05050102010706020507" pitchFamily="18" charset="2"/>
              </a:rPr>
              <a:t>	</a:t>
            </a:r>
            <a:r>
              <a:rPr lang="en-US" altLang="en-US" sz="2000" b="1" dirty="0">
                <a:solidFill>
                  <a:srgbClr val="FF0000"/>
                </a:solidFill>
                <a:cs typeface="Times New Roman" panose="02020603050405020304" pitchFamily="18" charset="0"/>
                <a:sym typeface="Symbol" panose="05050102010706020507" pitchFamily="18" charset="2"/>
              </a:rPr>
              <a:t>S--;</a:t>
            </a:r>
          </a:p>
          <a:p>
            <a:pPr lvl="1" algn="just">
              <a:lnSpc>
                <a:spcPct val="90000"/>
              </a:lnSpc>
              <a:buFont typeface="Monotype Sorts" pitchFamily="-84" charset="2"/>
              <a:buNone/>
            </a:pPr>
            <a:r>
              <a:rPr lang="en-US" sz="2000" b="1" spc="-5" dirty="0">
                <a:cs typeface="Times New Roman" panose="02020603050405020304" pitchFamily="18" charset="0"/>
              </a:rPr>
              <a:t>					/*</a:t>
            </a:r>
            <a:r>
              <a:rPr lang="en-US" sz="2000" spc="-5" dirty="0">
                <a:cs typeface="Times New Roman" panose="02020603050405020304" pitchFamily="18" charset="0"/>
              </a:rPr>
              <a:t>decrement the value of 	</a:t>
            </a:r>
          </a:p>
          <a:p>
            <a:pPr lvl="1" algn="just">
              <a:lnSpc>
                <a:spcPct val="90000"/>
              </a:lnSpc>
              <a:buFont typeface="Monotype Sorts" pitchFamily="-84" charset="2"/>
              <a:buNone/>
            </a:pPr>
            <a:r>
              <a:rPr lang="en-US" sz="2000" spc="-5" dirty="0">
                <a:cs typeface="Times New Roman" panose="02020603050405020304" pitchFamily="18" charset="0"/>
              </a:rPr>
              <a:t>						semaphore </a:t>
            </a:r>
            <a:r>
              <a:rPr lang="en-US" sz="2000" dirty="0">
                <a:cs typeface="Times New Roman" panose="02020603050405020304" pitchFamily="18" charset="0"/>
              </a:rPr>
              <a:t>S  </a:t>
            </a:r>
            <a:r>
              <a:rPr lang="en-US" sz="2000" spc="-5" dirty="0">
                <a:cs typeface="Times New Roman" panose="02020603050405020304" pitchFamily="18" charset="0"/>
              </a:rPr>
              <a:t>by</a:t>
            </a:r>
            <a:r>
              <a:rPr lang="en-US" sz="2000" spc="-95" dirty="0">
                <a:cs typeface="Times New Roman" panose="02020603050405020304" pitchFamily="18" charset="0"/>
              </a:rPr>
              <a:t> </a:t>
            </a:r>
            <a:r>
              <a:rPr lang="en-US" sz="2000" spc="-5" dirty="0">
                <a:cs typeface="Times New Roman" panose="02020603050405020304" pitchFamily="18" charset="0"/>
              </a:rPr>
              <a:t>one.</a:t>
            </a:r>
          </a:p>
          <a:p>
            <a:pPr lvl="1" algn="just">
              <a:lnSpc>
                <a:spcPct val="90000"/>
              </a:lnSpc>
              <a:buFont typeface="Monotype Sorts" pitchFamily="-84" charset="2"/>
              <a:buNone/>
            </a:pPr>
            <a:r>
              <a:rPr lang="en-US" sz="2000" spc="-5" dirty="0">
                <a:cs typeface="Times New Roman" panose="02020603050405020304" pitchFamily="18" charset="0"/>
              </a:rPr>
              <a:t>					</a:t>
            </a:r>
            <a:r>
              <a:rPr lang="en-US" sz="2000" dirty="0">
                <a:cs typeface="Times New Roman" panose="02020603050405020304" pitchFamily="18" charset="0"/>
              </a:rPr>
              <a:t> </a:t>
            </a:r>
            <a:r>
              <a:rPr lang="en-US" sz="2000" spc="-5" dirty="0">
                <a:cs typeface="Times New Roman" panose="02020603050405020304" pitchFamily="18" charset="0"/>
              </a:rPr>
              <a:t>wait if value semaphore </a:t>
            </a:r>
            <a:r>
              <a:rPr lang="en-US" sz="2000" dirty="0">
                <a:cs typeface="Times New Roman" panose="02020603050405020304" pitchFamily="18" charset="0"/>
              </a:rPr>
              <a:t>S </a:t>
            </a:r>
            <a:r>
              <a:rPr lang="en-US" sz="2000" spc="-5" dirty="0">
                <a:cs typeface="Times New Roman" panose="02020603050405020304" pitchFamily="18" charset="0"/>
              </a:rPr>
              <a:t>is</a:t>
            </a:r>
            <a:r>
              <a:rPr lang="en-US" sz="2000" spc="-100" dirty="0">
                <a:cs typeface="Times New Roman" panose="02020603050405020304" pitchFamily="18" charset="0"/>
              </a:rPr>
              <a:t> 							</a:t>
            </a:r>
            <a:r>
              <a:rPr lang="en-US" sz="2000" spc="-5" dirty="0">
                <a:cs typeface="Times New Roman" panose="02020603050405020304" pitchFamily="18" charset="0"/>
              </a:rPr>
              <a:t>negative </a:t>
            </a:r>
            <a:r>
              <a:rPr lang="en-US" sz="2000" b="1" spc="-5" dirty="0">
                <a:cs typeface="Times New Roman" panose="02020603050405020304" pitchFamily="18" charset="0"/>
              </a:rPr>
              <a:t>*/ </a:t>
            </a:r>
            <a:endParaRPr lang="en-US" sz="2000" b="1" spc="-5" dirty="0">
              <a:cs typeface="Times New Roman" panose="02020603050405020304" pitchFamily="18" charset="0"/>
              <a:sym typeface="Symbol" panose="05050102010706020507" pitchFamily="18" charset="2"/>
            </a:endParaRPr>
          </a:p>
          <a:p>
            <a:pPr lvl="1" algn="just">
              <a:lnSpc>
                <a:spcPct val="90000"/>
              </a:lnSpc>
              <a:buFont typeface="Monotype Sorts" pitchFamily="-84" charset="2"/>
              <a:buNone/>
            </a:pPr>
            <a:r>
              <a:rPr lang="en-US" altLang="en-US" sz="2000" b="1" spc="-5" dirty="0">
                <a:cs typeface="Times New Roman" panose="02020603050405020304" pitchFamily="18" charset="0"/>
                <a:sym typeface="Symbol" panose="05050102010706020507" pitchFamily="18" charset="2"/>
              </a:rPr>
              <a:t>}</a:t>
            </a:r>
          </a:p>
        </p:txBody>
      </p:sp>
      <p:sp>
        <p:nvSpPr>
          <p:cNvPr id="6" name="TextBox 5">
            <a:extLst>
              <a:ext uri="{FF2B5EF4-FFF2-40B4-BE49-F238E27FC236}">
                <a16:creationId xmlns:a16="http://schemas.microsoft.com/office/drawing/2014/main" id="{DF5D06EC-660D-8E4F-5578-6DD1691DA9BE}"/>
              </a:ext>
            </a:extLst>
          </p:cNvPr>
          <p:cNvSpPr txBox="1"/>
          <p:nvPr/>
        </p:nvSpPr>
        <p:spPr>
          <a:xfrm>
            <a:off x="796246" y="935728"/>
            <a:ext cx="11501534" cy="1754326"/>
          </a:xfrm>
          <a:prstGeom prst="rect">
            <a:avLst/>
          </a:prstGeom>
          <a:noFill/>
        </p:spPr>
        <p:txBody>
          <a:bodyPr wrap="square">
            <a:spAutoFit/>
          </a:bodyPr>
          <a:lstStyle/>
          <a:p>
            <a:pPr>
              <a:lnSpc>
                <a:spcPct val="90000"/>
              </a:lnSpc>
            </a:pPr>
            <a:r>
              <a:rPr lang="en-US" altLang="en-US" sz="2400" dirty="0">
                <a:ea typeface="ＭＳ Ｐゴシック" panose="020B0600070205080204" pitchFamily="34" charset="-128"/>
                <a:cs typeface="Times New Roman" panose="02020603050405020304" pitchFamily="18" charset="0"/>
              </a:rPr>
              <a:t>Semaphore S can  only be accessed  and modified via two indivisible (atomic) operations</a:t>
            </a:r>
          </a:p>
          <a:p>
            <a:pPr lvl="1">
              <a:lnSpc>
                <a:spcPct val="90000"/>
              </a:lnSpc>
            </a:pPr>
            <a:r>
              <a:rPr lang="en-US" altLang="en-US" sz="2400" dirty="0" err="1">
                <a:solidFill>
                  <a:srgbClr val="0000FF"/>
                </a:solidFill>
                <a:ea typeface="ＭＳ Ｐゴシック" panose="020B0600070205080204" pitchFamily="34" charset="-128"/>
                <a:cs typeface="Times New Roman" panose="02020603050405020304" pitchFamily="18" charset="0"/>
                <a:sym typeface="Symbol" panose="05050102010706020507" pitchFamily="18" charset="2"/>
              </a:rPr>
              <a:t>Sem_wait</a:t>
            </a:r>
            <a:r>
              <a:rPr lang="en-US" altLang="en-US" sz="2400" dirty="0">
                <a:solidFill>
                  <a:srgbClr val="0000FF"/>
                </a:solidFill>
                <a:ea typeface="ＭＳ Ｐゴシック" panose="020B0600070205080204" pitchFamily="34" charset="-128"/>
                <a:cs typeface="Times New Roman" panose="02020603050405020304" pitchFamily="18" charset="0"/>
                <a:sym typeface="Symbol" panose="05050102010706020507" pitchFamily="18" charset="2"/>
              </a:rPr>
              <a:t> () or P() -</a:t>
            </a:r>
            <a:r>
              <a:rPr lang="en-US" altLang="en-US" sz="2400" dirty="0">
                <a:solidFill>
                  <a:srgbClr val="0000FF"/>
                </a:solidFill>
                <a:ea typeface="ＭＳ Ｐゴシック" panose="020B0600070205080204" pitchFamily="34" charset="-128"/>
                <a:cs typeface="Times New Roman" panose="02020603050405020304" pitchFamily="18" charset="0"/>
                <a:sym typeface="Wingdings" panose="05000000000000000000" pitchFamily="2" charset="2"/>
              </a:rPr>
              <a:t> </a:t>
            </a:r>
            <a:r>
              <a:rPr lang="en-US" altLang="en-US" sz="2400" dirty="0" err="1">
                <a:solidFill>
                  <a:srgbClr val="0000FF"/>
                </a:solidFill>
                <a:ea typeface="ＭＳ Ｐゴシック" panose="020B0600070205080204" pitchFamily="34" charset="-128"/>
                <a:cs typeface="Times New Roman" panose="02020603050405020304" pitchFamily="18" charset="0"/>
                <a:sym typeface="Wingdings" panose="05000000000000000000" pitchFamily="2" charset="2"/>
              </a:rPr>
              <a:t>Proberen</a:t>
            </a:r>
            <a:r>
              <a:rPr lang="en-US" altLang="en-US" sz="2400" dirty="0">
                <a:solidFill>
                  <a:srgbClr val="0000FF"/>
                </a:solidFill>
                <a:ea typeface="ＭＳ Ｐゴシック" panose="020B0600070205080204" pitchFamily="34" charset="-128"/>
                <a:cs typeface="Times New Roman" panose="02020603050405020304" pitchFamily="18" charset="0"/>
                <a:sym typeface="Wingdings" panose="05000000000000000000" pitchFamily="2" charset="2"/>
              </a:rPr>
              <a:t>    ”to test”.</a:t>
            </a:r>
            <a:endParaRPr lang="en-US" altLang="en-US" sz="2400" dirty="0">
              <a:solidFill>
                <a:srgbClr val="0000FF"/>
              </a:solidFill>
              <a:ea typeface="ＭＳ Ｐゴシック" panose="020B0600070205080204" pitchFamily="34" charset="-128"/>
              <a:cs typeface="Times New Roman" panose="02020603050405020304" pitchFamily="18" charset="0"/>
              <a:sym typeface="Symbol" panose="05050102010706020507" pitchFamily="18" charset="2"/>
            </a:endParaRPr>
          </a:p>
          <a:p>
            <a:pPr lvl="1">
              <a:lnSpc>
                <a:spcPct val="90000"/>
              </a:lnSpc>
            </a:pPr>
            <a:endParaRPr lang="en-US" altLang="en-US" sz="2400" dirty="0">
              <a:solidFill>
                <a:srgbClr val="0000FF"/>
              </a:solidFill>
              <a:ea typeface="ＭＳ Ｐゴシック" panose="020B0600070205080204" pitchFamily="34" charset="-128"/>
              <a:cs typeface="Times New Roman" panose="02020603050405020304" pitchFamily="18" charset="0"/>
              <a:sym typeface="Symbol" panose="05050102010706020507" pitchFamily="18" charset="2"/>
            </a:endParaRPr>
          </a:p>
          <a:p>
            <a:pPr lvl="1">
              <a:lnSpc>
                <a:spcPct val="90000"/>
              </a:lnSpc>
            </a:pPr>
            <a:r>
              <a:rPr lang="en-US" altLang="en-US" sz="2400" dirty="0" err="1">
                <a:solidFill>
                  <a:srgbClr val="0000FF"/>
                </a:solidFill>
                <a:ea typeface="ＭＳ Ｐゴシック" panose="020B0600070205080204" pitchFamily="34" charset="-128"/>
                <a:cs typeface="Times New Roman" panose="02020603050405020304" pitchFamily="18" charset="0"/>
                <a:sym typeface="Symbol" panose="05050102010706020507" pitchFamily="18" charset="2"/>
              </a:rPr>
              <a:t>Sem_signal</a:t>
            </a:r>
            <a:r>
              <a:rPr lang="en-US" altLang="en-US" sz="2400" dirty="0">
                <a:solidFill>
                  <a:srgbClr val="0000FF"/>
                </a:solidFill>
                <a:ea typeface="ＭＳ Ｐゴシック" panose="020B0600070205080204" pitchFamily="34" charset="-128"/>
                <a:cs typeface="Times New Roman" panose="02020603050405020304" pitchFamily="18" charset="0"/>
                <a:sym typeface="Symbol" panose="05050102010706020507" pitchFamily="18" charset="2"/>
              </a:rPr>
              <a:t> ()  or  </a:t>
            </a:r>
            <a:r>
              <a:rPr lang="en-US" altLang="en-US" sz="2400" dirty="0" err="1">
                <a:solidFill>
                  <a:srgbClr val="0000FF"/>
                </a:solidFill>
                <a:ea typeface="ＭＳ Ｐゴシック" panose="020B0600070205080204" pitchFamily="34" charset="-128"/>
                <a:cs typeface="Times New Roman" panose="02020603050405020304" pitchFamily="18" charset="0"/>
                <a:sym typeface="Symbol" panose="05050102010706020507" pitchFamily="18" charset="2"/>
              </a:rPr>
              <a:t>sem_post</a:t>
            </a:r>
            <a:r>
              <a:rPr lang="en-US" altLang="en-US" sz="2400" dirty="0">
                <a:solidFill>
                  <a:srgbClr val="0000FF"/>
                </a:solidFill>
                <a:ea typeface="ＭＳ Ｐゴシック" panose="020B0600070205080204" pitchFamily="34" charset="-128"/>
                <a:cs typeface="Times New Roman" panose="02020603050405020304" pitchFamily="18" charset="0"/>
                <a:sym typeface="Symbol" panose="05050102010706020507" pitchFamily="18" charset="2"/>
              </a:rPr>
              <a:t>() or V()  </a:t>
            </a:r>
            <a:r>
              <a:rPr lang="en-US" altLang="en-US" sz="2400" dirty="0">
                <a:solidFill>
                  <a:srgbClr val="0000FF"/>
                </a:solidFill>
                <a:ea typeface="ＭＳ Ｐゴシック" panose="020B0600070205080204" pitchFamily="34" charset="-128"/>
                <a:cs typeface="Times New Roman" panose="02020603050405020304" pitchFamily="18" charset="0"/>
                <a:sym typeface="Wingdings" panose="05000000000000000000" pitchFamily="2" charset="2"/>
              </a:rPr>
              <a:t>  </a:t>
            </a:r>
            <a:r>
              <a:rPr lang="en-US" altLang="en-US" sz="2400" dirty="0" err="1">
                <a:solidFill>
                  <a:srgbClr val="0000FF"/>
                </a:solidFill>
                <a:ea typeface="ＭＳ Ｐゴシック" panose="020B0600070205080204" pitchFamily="34" charset="-128"/>
                <a:cs typeface="Times New Roman" panose="02020603050405020304" pitchFamily="18" charset="0"/>
                <a:sym typeface="Wingdings" panose="05000000000000000000" pitchFamily="2" charset="2"/>
              </a:rPr>
              <a:t>Verhogen</a:t>
            </a:r>
            <a:r>
              <a:rPr lang="en-US" altLang="en-US" sz="2400" dirty="0">
                <a:solidFill>
                  <a:srgbClr val="0000FF"/>
                </a:solidFill>
                <a:ea typeface="ＭＳ Ｐゴシック" panose="020B0600070205080204" pitchFamily="34" charset="-128"/>
                <a:cs typeface="Times New Roman" panose="02020603050405020304" pitchFamily="18" charset="0"/>
                <a:sym typeface="Wingdings" panose="05000000000000000000" pitchFamily="2" charset="2"/>
              </a:rPr>
              <a:t>    ”to increment”.</a:t>
            </a:r>
            <a:endParaRPr lang="en-US" altLang="en-US" sz="2400" dirty="0">
              <a:solidFill>
                <a:srgbClr val="0000FF"/>
              </a:solidFill>
              <a:ea typeface="ＭＳ Ｐゴシック" panose="020B0600070205080204" pitchFamily="34" charset="-128"/>
              <a:cs typeface="Times New Roman" panose="02020603050405020304" pitchFamily="18" charset="0"/>
              <a:sym typeface="Symbol" panose="05050102010706020507" pitchFamily="18" charset="2"/>
            </a:endParaRPr>
          </a:p>
          <a:p>
            <a:pPr marL="457200" lvl="1" indent="0">
              <a:lnSpc>
                <a:spcPct val="90000"/>
              </a:lnSpc>
              <a:buNone/>
            </a:pPr>
            <a:r>
              <a:rPr lang="en-US" altLang="en-US" sz="2400" dirty="0">
                <a:ea typeface="ＭＳ Ｐゴシック" panose="020B0600070205080204" pitchFamily="34" charset="-128"/>
                <a:cs typeface="Times New Roman" panose="02020603050405020304" pitchFamily="18" charset="0"/>
              </a:rPr>
              <a:t>	</a:t>
            </a:r>
            <a:endParaRPr lang="en-US" altLang="en-US" sz="2400" dirty="0">
              <a:solidFill>
                <a:srgbClr val="3366FF"/>
              </a:solidFill>
              <a:ea typeface="ＭＳ Ｐゴシック" panose="020B0600070205080204" pitchFamily="34" charset="-128"/>
              <a:cs typeface="Times New Roman" panose="02020603050405020304" pitchFamily="18" charset="0"/>
            </a:endParaRPr>
          </a:p>
        </p:txBody>
      </p:sp>
    </p:spTree>
    <p:extLst>
      <p:ext uri="{BB962C8B-B14F-4D97-AF65-F5344CB8AC3E}">
        <p14:creationId xmlns:p14="http://schemas.microsoft.com/office/powerpoint/2010/main" val="39038792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t>40</a:t>
            </a:fld>
            <a:endParaRPr lang="en-IN"/>
          </a:p>
        </p:txBody>
      </p:sp>
      <p:sp>
        <p:nvSpPr>
          <p:cNvPr id="2" name="Title 1"/>
          <p:cNvSpPr>
            <a:spLocks noGrp="1"/>
          </p:cNvSpPr>
          <p:nvPr>
            <p:ph type="title" idx="4294967295"/>
          </p:nvPr>
        </p:nvSpPr>
        <p:spPr>
          <a:xfrm>
            <a:off x="2587625" y="323850"/>
            <a:ext cx="9604375" cy="1049338"/>
          </a:xfrm>
        </p:spPr>
        <p:txBody>
          <a:bodyPr>
            <a:normAutofit/>
          </a:bodyPr>
          <a:lstStyle/>
          <a:p>
            <a:r>
              <a:rPr lang="en-US" sz="2800" b="1" dirty="0">
                <a:solidFill>
                  <a:srgbClr val="FF0000"/>
                </a:solidFill>
              </a:rPr>
              <a:t>Monitor Implementation (Cont.)</a:t>
            </a:r>
            <a:endParaRPr lang="en-IN" sz="2800" b="1" dirty="0">
              <a:solidFill>
                <a:srgbClr val="FF0000"/>
              </a:solidFill>
            </a:endParaRPr>
          </a:p>
        </p:txBody>
      </p:sp>
      <p:sp>
        <p:nvSpPr>
          <p:cNvPr id="3" name="Content Placeholder 2"/>
          <p:cNvSpPr>
            <a:spLocks noGrp="1"/>
          </p:cNvSpPr>
          <p:nvPr>
            <p:ph idx="4294967295"/>
          </p:nvPr>
        </p:nvSpPr>
        <p:spPr>
          <a:xfrm>
            <a:off x="1368425" y="1493203"/>
            <a:ext cx="10376535" cy="4206557"/>
          </a:xfrm>
        </p:spPr>
        <p:txBody>
          <a:bodyPr>
            <a:normAutofit/>
          </a:bodyPr>
          <a:lstStyle/>
          <a:p>
            <a:pPr>
              <a:tabLst>
                <a:tab pos="1631091" algn="l"/>
                <a:tab pos="2042502" algn="l"/>
                <a:tab pos="2781983" algn="l"/>
              </a:tabLst>
            </a:pPr>
            <a:r>
              <a:rPr lang="en-US" sz="2400" dirty="0"/>
              <a:t>The operation </a:t>
            </a:r>
            <a:r>
              <a:rPr lang="en-US" sz="2400" b="1" dirty="0" err="1">
                <a:solidFill>
                  <a:srgbClr val="000000"/>
                </a:solidFill>
                <a:cs typeface="Courier New" pitchFamily="49" charset="0"/>
              </a:rPr>
              <a:t>x.signal</a:t>
            </a:r>
            <a:r>
              <a:rPr lang="en-US" sz="2400" b="1" dirty="0">
                <a:solidFill>
                  <a:srgbClr val="000000"/>
                </a:solidFill>
                <a:cs typeface="Courier New" pitchFamily="49" charset="0"/>
              </a:rPr>
              <a:t> </a:t>
            </a:r>
            <a:r>
              <a:rPr lang="en-US" sz="2400" dirty="0"/>
              <a:t>can be implemented as:</a:t>
            </a:r>
            <a:br>
              <a:rPr lang="en-US" sz="2400" dirty="0"/>
            </a:br>
            <a:endParaRPr lang="en-US" sz="2400" dirty="0"/>
          </a:p>
          <a:p>
            <a:pPr>
              <a:spcBef>
                <a:spcPct val="15000"/>
              </a:spcBef>
              <a:buNone/>
              <a:tabLst>
                <a:tab pos="1631091" algn="l"/>
                <a:tab pos="2042502" algn="l"/>
                <a:tab pos="2781983" algn="l"/>
              </a:tabLst>
            </a:pPr>
            <a:r>
              <a:rPr lang="en-US" sz="2400" b="1" dirty="0">
                <a:solidFill>
                  <a:srgbClr val="000000"/>
                </a:solidFill>
                <a:cs typeface="Courier New" pitchFamily="49" charset="0"/>
              </a:rPr>
              <a:t>		if (</a:t>
            </a:r>
            <a:r>
              <a:rPr lang="en-US" sz="2400" b="1" dirty="0" err="1">
                <a:solidFill>
                  <a:srgbClr val="000000"/>
                </a:solidFill>
                <a:cs typeface="Courier New" pitchFamily="49" charset="0"/>
              </a:rPr>
              <a:t>x_count</a:t>
            </a:r>
            <a:r>
              <a:rPr lang="en-US" sz="2400" b="1" dirty="0">
                <a:solidFill>
                  <a:srgbClr val="000000"/>
                </a:solidFill>
                <a:cs typeface="Courier New" pitchFamily="49" charset="0"/>
              </a:rPr>
              <a:t> &gt; 0) {</a:t>
            </a:r>
          </a:p>
          <a:p>
            <a:pPr>
              <a:spcBef>
                <a:spcPct val="15000"/>
              </a:spcBef>
              <a:buNone/>
              <a:tabLst>
                <a:tab pos="1631091" algn="l"/>
                <a:tab pos="2042502" algn="l"/>
                <a:tab pos="2781983" algn="l"/>
              </a:tabLst>
            </a:pPr>
            <a:r>
              <a:rPr lang="en-US" sz="2400" b="1" dirty="0">
                <a:solidFill>
                  <a:srgbClr val="000000"/>
                </a:solidFill>
                <a:cs typeface="Courier New" pitchFamily="49" charset="0"/>
              </a:rPr>
              <a:t>			</a:t>
            </a:r>
            <a:r>
              <a:rPr lang="en-US" sz="2400" b="1" dirty="0" err="1">
                <a:solidFill>
                  <a:srgbClr val="000000"/>
                </a:solidFill>
                <a:cs typeface="Courier New" pitchFamily="49" charset="0"/>
              </a:rPr>
              <a:t>next_count</a:t>
            </a:r>
            <a:r>
              <a:rPr lang="en-US" sz="2400" b="1" dirty="0">
                <a:solidFill>
                  <a:srgbClr val="000000"/>
                </a:solidFill>
                <a:cs typeface="Courier New" pitchFamily="49" charset="0"/>
              </a:rPr>
              <a:t>++;</a:t>
            </a:r>
          </a:p>
          <a:p>
            <a:pPr>
              <a:spcBef>
                <a:spcPct val="15000"/>
              </a:spcBef>
              <a:buNone/>
              <a:tabLst>
                <a:tab pos="1631091" algn="l"/>
                <a:tab pos="2042502" algn="l"/>
                <a:tab pos="2781983" algn="l"/>
              </a:tabLst>
            </a:pPr>
            <a:r>
              <a:rPr lang="en-US" sz="2400" b="1" dirty="0">
                <a:solidFill>
                  <a:srgbClr val="000000"/>
                </a:solidFill>
                <a:cs typeface="Courier New" pitchFamily="49" charset="0"/>
              </a:rPr>
              <a:t>			signal(</a:t>
            </a:r>
            <a:r>
              <a:rPr lang="en-US" sz="2400" b="1" dirty="0" err="1">
                <a:solidFill>
                  <a:srgbClr val="000000"/>
                </a:solidFill>
                <a:cs typeface="Courier New" pitchFamily="49" charset="0"/>
              </a:rPr>
              <a:t>x_sem</a:t>
            </a:r>
            <a:r>
              <a:rPr lang="en-US" sz="2400" b="1" dirty="0">
                <a:solidFill>
                  <a:srgbClr val="000000"/>
                </a:solidFill>
                <a:cs typeface="Courier New" pitchFamily="49" charset="0"/>
              </a:rPr>
              <a:t>);</a:t>
            </a:r>
          </a:p>
          <a:p>
            <a:pPr>
              <a:spcBef>
                <a:spcPct val="15000"/>
              </a:spcBef>
              <a:buNone/>
              <a:tabLst>
                <a:tab pos="1631091" algn="l"/>
                <a:tab pos="2042502" algn="l"/>
                <a:tab pos="2781983" algn="l"/>
              </a:tabLst>
            </a:pPr>
            <a:r>
              <a:rPr lang="en-US" sz="2400" b="1" dirty="0">
                <a:solidFill>
                  <a:srgbClr val="000000"/>
                </a:solidFill>
                <a:cs typeface="Courier New" pitchFamily="49" charset="0"/>
              </a:rPr>
              <a:t>			wait(next);</a:t>
            </a:r>
          </a:p>
          <a:p>
            <a:pPr>
              <a:spcBef>
                <a:spcPct val="15000"/>
              </a:spcBef>
              <a:buNone/>
              <a:tabLst>
                <a:tab pos="1631091" algn="l"/>
                <a:tab pos="2042502" algn="l"/>
                <a:tab pos="2781983" algn="l"/>
              </a:tabLst>
            </a:pPr>
            <a:r>
              <a:rPr lang="en-US" sz="2400" b="1" dirty="0">
                <a:solidFill>
                  <a:srgbClr val="000000"/>
                </a:solidFill>
                <a:cs typeface="Courier New" pitchFamily="49" charset="0"/>
              </a:rPr>
              <a:t>			</a:t>
            </a:r>
            <a:r>
              <a:rPr lang="en-US" sz="2400" b="1" dirty="0" err="1">
                <a:solidFill>
                  <a:srgbClr val="000000"/>
                </a:solidFill>
                <a:cs typeface="Courier New" pitchFamily="49" charset="0"/>
              </a:rPr>
              <a:t>next_count</a:t>
            </a:r>
            <a:r>
              <a:rPr lang="en-US" sz="2400" b="1" dirty="0">
                <a:solidFill>
                  <a:srgbClr val="000000"/>
                </a:solidFill>
                <a:cs typeface="Courier New" pitchFamily="49" charset="0"/>
              </a:rPr>
              <a:t>--;</a:t>
            </a:r>
          </a:p>
          <a:p>
            <a:pPr>
              <a:spcBef>
                <a:spcPct val="15000"/>
              </a:spcBef>
              <a:buNone/>
              <a:tabLst>
                <a:tab pos="1631091" algn="l"/>
                <a:tab pos="2042502" algn="l"/>
                <a:tab pos="2781983" algn="l"/>
              </a:tabLst>
            </a:pPr>
            <a:r>
              <a:rPr lang="en-US" sz="2400" b="1" dirty="0">
                <a:solidFill>
                  <a:srgbClr val="000000"/>
                </a:solidFill>
                <a:cs typeface="Courier New" pitchFamily="49" charset="0"/>
              </a:rPr>
              <a:t>		}</a:t>
            </a:r>
          </a:p>
          <a:p>
            <a:endParaRPr lang="en-IN" dirty="0"/>
          </a:p>
        </p:txBody>
      </p:sp>
    </p:spTree>
    <p:extLst>
      <p:ext uri="{BB962C8B-B14F-4D97-AF65-F5344CB8AC3E}">
        <p14:creationId xmlns:p14="http://schemas.microsoft.com/office/powerpoint/2010/main" val="25016227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t>41</a:t>
            </a:fld>
            <a:endParaRPr lang="en-IN"/>
          </a:p>
        </p:txBody>
      </p:sp>
      <p:sp>
        <p:nvSpPr>
          <p:cNvPr id="2" name="Title 1"/>
          <p:cNvSpPr>
            <a:spLocks noGrp="1"/>
          </p:cNvSpPr>
          <p:nvPr>
            <p:ph type="title" idx="4294967295"/>
          </p:nvPr>
        </p:nvSpPr>
        <p:spPr>
          <a:xfrm>
            <a:off x="2150745" y="327343"/>
            <a:ext cx="9604375" cy="1049337"/>
          </a:xfrm>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rPr>
              <a:t>Resuming Processes within a Monitor</a:t>
            </a:r>
            <a:endParaRPr lang="en-IN"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1449705" y="1742378"/>
            <a:ext cx="9604375" cy="4183063"/>
          </a:xfrm>
        </p:spPr>
        <p:txBody>
          <a:bodyPr>
            <a:normAutofit/>
          </a:bodyPr>
          <a:lstStyle/>
          <a:p>
            <a:r>
              <a:rPr lang="en-US" sz="2400" dirty="0"/>
              <a:t>If several processes queued on condition x, and </a:t>
            </a:r>
            <a:r>
              <a:rPr lang="en-US" sz="2400" dirty="0" err="1"/>
              <a:t>x.signal</a:t>
            </a:r>
            <a:r>
              <a:rPr lang="en-US" sz="2400" dirty="0"/>
              <a:t>() executed, which should be resumed?</a:t>
            </a:r>
          </a:p>
          <a:p>
            <a:r>
              <a:rPr lang="en-US" sz="2400" dirty="0"/>
              <a:t>FCFS frequently not adequate </a:t>
            </a:r>
          </a:p>
          <a:p>
            <a:r>
              <a:rPr lang="en-US" sz="2400" b="1" dirty="0"/>
              <a:t>conditional-wait </a:t>
            </a:r>
            <a:r>
              <a:rPr lang="en-US" sz="2400" dirty="0"/>
              <a:t>construct of the form </a:t>
            </a:r>
            <a:r>
              <a:rPr lang="en-US" sz="2400" dirty="0" err="1"/>
              <a:t>x.wait</a:t>
            </a:r>
            <a:r>
              <a:rPr lang="en-US" sz="2400" dirty="0"/>
              <a:t>(c)</a:t>
            </a:r>
          </a:p>
          <a:p>
            <a:pPr lvl="1"/>
            <a:r>
              <a:rPr lang="en-US" sz="2400" dirty="0"/>
              <a:t>Where c is the </a:t>
            </a:r>
            <a:r>
              <a:rPr lang="en-US" sz="2400" b="1" dirty="0"/>
              <a:t>priority number</a:t>
            </a:r>
          </a:p>
          <a:p>
            <a:pPr lvl="1"/>
            <a:r>
              <a:rPr lang="en-US" sz="2400" dirty="0"/>
              <a:t>Process with lowest number (highest priority) is scheduled next</a:t>
            </a:r>
          </a:p>
        </p:txBody>
      </p:sp>
    </p:spTree>
    <p:extLst>
      <p:ext uri="{BB962C8B-B14F-4D97-AF65-F5344CB8AC3E}">
        <p14:creationId xmlns:p14="http://schemas.microsoft.com/office/powerpoint/2010/main" val="29669343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t>42</a:t>
            </a:fld>
            <a:endParaRPr lang="en-IN"/>
          </a:p>
        </p:txBody>
      </p:sp>
      <p:sp>
        <p:nvSpPr>
          <p:cNvPr id="2" name="Title 1"/>
          <p:cNvSpPr>
            <a:spLocks noGrp="1"/>
          </p:cNvSpPr>
          <p:nvPr>
            <p:ph type="title" idx="4294967295"/>
          </p:nvPr>
        </p:nvSpPr>
        <p:spPr>
          <a:xfrm>
            <a:off x="1950721" y="141288"/>
            <a:ext cx="10241280" cy="1049337"/>
          </a:xfrm>
        </p:spPr>
        <p:txBody>
          <a:bodyPr>
            <a:normAutofit/>
          </a:bodyPr>
          <a:lstStyle/>
          <a:p>
            <a:r>
              <a:rPr lang="en-US" sz="2800" b="1" dirty="0">
                <a:solidFill>
                  <a:srgbClr val="FF0000"/>
                </a:solidFill>
              </a:rPr>
              <a:t>A Monitor to Allocate Single Resource</a:t>
            </a:r>
            <a:endParaRPr lang="en-IN" sz="2800" b="1" dirty="0">
              <a:solidFill>
                <a:srgbClr val="FF0000"/>
              </a:solidFill>
            </a:endParaRPr>
          </a:p>
        </p:txBody>
      </p:sp>
      <p:sp>
        <p:nvSpPr>
          <p:cNvPr id="3" name="Content Placeholder 2"/>
          <p:cNvSpPr>
            <a:spLocks noGrp="1"/>
          </p:cNvSpPr>
          <p:nvPr>
            <p:ph idx="4294967295"/>
          </p:nvPr>
        </p:nvSpPr>
        <p:spPr>
          <a:xfrm>
            <a:off x="1370013" y="665956"/>
            <a:ext cx="10395267" cy="5419884"/>
          </a:xfrm>
        </p:spPr>
        <p:txBody>
          <a:bodyPr>
            <a:noAutofit/>
          </a:bodyPr>
          <a:lstStyle/>
          <a:p>
            <a:pPr>
              <a:spcBef>
                <a:spcPct val="15000"/>
              </a:spcBef>
              <a:buNone/>
              <a:tabLst>
                <a:tab pos="1631091" algn="l"/>
                <a:tab pos="2042502" algn="l"/>
                <a:tab pos="2781983" algn="l"/>
              </a:tabLst>
            </a:pPr>
            <a:r>
              <a:rPr lang="en-US" dirty="0">
                <a:solidFill>
                  <a:srgbClr val="000000"/>
                </a:solidFill>
                <a:latin typeface="Times New Roman" panose="02020603050405020304" pitchFamily="18" charset="0"/>
                <a:cs typeface="Times New Roman" panose="02020603050405020304" pitchFamily="18" charset="0"/>
              </a:rPr>
              <a:t>monitor </a:t>
            </a:r>
            <a:r>
              <a:rPr lang="en-US" dirty="0" err="1">
                <a:solidFill>
                  <a:srgbClr val="000000"/>
                </a:solidFill>
                <a:latin typeface="Times New Roman" panose="02020603050405020304" pitchFamily="18" charset="0"/>
                <a:cs typeface="Times New Roman" panose="02020603050405020304" pitchFamily="18" charset="0"/>
              </a:rPr>
              <a:t>ResourceAllocator</a:t>
            </a:r>
            <a:r>
              <a:rPr lang="en-US" dirty="0">
                <a:solidFill>
                  <a:srgbClr val="000000"/>
                </a:solidFill>
                <a:latin typeface="Times New Roman" panose="02020603050405020304" pitchFamily="18" charset="0"/>
                <a:cs typeface="Times New Roman" panose="02020603050405020304" pitchFamily="18" charset="0"/>
              </a:rPr>
              <a:t> </a:t>
            </a:r>
          </a:p>
          <a:p>
            <a:pPr>
              <a:spcBef>
                <a:spcPct val="15000"/>
              </a:spcBef>
              <a:buNone/>
              <a:tabLst>
                <a:tab pos="1631091" algn="l"/>
                <a:tab pos="2042502" algn="l"/>
                <a:tab pos="2781983" algn="l"/>
              </a:tabLst>
            </a:pPr>
            <a:r>
              <a:rPr lang="en-US" dirty="0">
                <a:solidFill>
                  <a:srgbClr val="000000"/>
                </a:solidFill>
                <a:latin typeface="Times New Roman" panose="02020603050405020304" pitchFamily="18" charset="0"/>
                <a:cs typeface="Times New Roman" panose="02020603050405020304" pitchFamily="18" charset="0"/>
              </a:rPr>
              <a:t>{ </a:t>
            </a:r>
          </a:p>
          <a:p>
            <a:pPr>
              <a:spcBef>
                <a:spcPct val="15000"/>
              </a:spcBef>
              <a:buNone/>
              <a:tabLst>
                <a:tab pos="1631091" algn="l"/>
                <a:tab pos="2042502" algn="l"/>
                <a:tab pos="2781983" algn="l"/>
              </a:tabLst>
            </a:pP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boolean</a:t>
            </a:r>
            <a:r>
              <a:rPr lang="en-US" dirty="0">
                <a:solidFill>
                  <a:srgbClr val="000000"/>
                </a:solidFill>
                <a:latin typeface="Times New Roman" panose="02020603050405020304" pitchFamily="18" charset="0"/>
                <a:cs typeface="Times New Roman" panose="02020603050405020304" pitchFamily="18" charset="0"/>
              </a:rPr>
              <a:t> busy; </a:t>
            </a:r>
          </a:p>
          <a:p>
            <a:pPr>
              <a:spcBef>
                <a:spcPct val="15000"/>
              </a:spcBef>
              <a:buNone/>
              <a:tabLst>
                <a:tab pos="1631091" algn="l"/>
                <a:tab pos="2042502" algn="l"/>
                <a:tab pos="2781983" algn="l"/>
              </a:tabLst>
            </a:pPr>
            <a:r>
              <a:rPr lang="en-US" dirty="0">
                <a:solidFill>
                  <a:srgbClr val="000000"/>
                </a:solidFill>
                <a:latin typeface="Times New Roman" panose="02020603050405020304" pitchFamily="18" charset="0"/>
                <a:cs typeface="Times New Roman" panose="02020603050405020304" pitchFamily="18" charset="0"/>
              </a:rPr>
              <a:t>	condition x; </a:t>
            </a:r>
          </a:p>
          <a:p>
            <a:pPr>
              <a:spcBef>
                <a:spcPct val="15000"/>
              </a:spcBef>
              <a:buNone/>
              <a:tabLst>
                <a:tab pos="1631091" algn="l"/>
                <a:tab pos="2042502" algn="l"/>
                <a:tab pos="2781983" algn="l"/>
              </a:tabLst>
            </a:pPr>
            <a:r>
              <a:rPr lang="en-US" dirty="0">
                <a:solidFill>
                  <a:srgbClr val="000000"/>
                </a:solidFill>
                <a:latin typeface="Times New Roman" panose="02020603050405020304" pitchFamily="18" charset="0"/>
                <a:cs typeface="Times New Roman" panose="02020603050405020304" pitchFamily="18" charset="0"/>
              </a:rPr>
              <a:t>	void acquire(</a:t>
            </a:r>
            <a:r>
              <a:rPr lang="en-US" dirty="0" err="1">
                <a:solidFill>
                  <a:srgbClr val="000000"/>
                </a:solidFill>
                <a:latin typeface="Times New Roman" panose="02020603050405020304" pitchFamily="18" charset="0"/>
                <a:cs typeface="Times New Roman" panose="02020603050405020304" pitchFamily="18" charset="0"/>
              </a:rPr>
              <a:t>int</a:t>
            </a:r>
            <a:r>
              <a:rPr lang="en-US" dirty="0">
                <a:solidFill>
                  <a:srgbClr val="000000"/>
                </a:solidFill>
                <a:latin typeface="Times New Roman" panose="02020603050405020304" pitchFamily="18" charset="0"/>
                <a:cs typeface="Times New Roman" panose="02020603050405020304" pitchFamily="18" charset="0"/>
              </a:rPr>
              <a:t> time) { </a:t>
            </a:r>
          </a:p>
          <a:p>
            <a:pPr>
              <a:spcBef>
                <a:spcPct val="15000"/>
              </a:spcBef>
              <a:buNone/>
              <a:tabLst>
                <a:tab pos="1631091" algn="l"/>
                <a:tab pos="2042502" algn="l"/>
                <a:tab pos="2781983" algn="l"/>
              </a:tabLst>
            </a:pPr>
            <a:r>
              <a:rPr lang="en-US" dirty="0">
                <a:solidFill>
                  <a:srgbClr val="000000"/>
                </a:solidFill>
                <a:latin typeface="Times New Roman" panose="02020603050405020304" pitchFamily="18" charset="0"/>
                <a:cs typeface="Times New Roman" panose="02020603050405020304" pitchFamily="18" charset="0"/>
              </a:rPr>
              <a:t>		if (busy) </a:t>
            </a:r>
          </a:p>
          <a:p>
            <a:pPr>
              <a:spcBef>
                <a:spcPct val="15000"/>
              </a:spcBef>
              <a:buNone/>
              <a:tabLst>
                <a:tab pos="1631091" algn="l"/>
                <a:tab pos="2042502" algn="l"/>
                <a:tab pos="2781983" algn="l"/>
              </a:tabLst>
            </a:pP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x.wait</a:t>
            </a:r>
            <a:r>
              <a:rPr lang="en-US" dirty="0">
                <a:solidFill>
                  <a:srgbClr val="000000"/>
                </a:solidFill>
                <a:latin typeface="Times New Roman" panose="02020603050405020304" pitchFamily="18" charset="0"/>
                <a:cs typeface="Times New Roman" panose="02020603050405020304" pitchFamily="18" charset="0"/>
              </a:rPr>
              <a:t>(time); </a:t>
            </a:r>
          </a:p>
          <a:p>
            <a:pPr>
              <a:spcBef>
                <a:spcPct val="15000"/>
              </a:spcBef>
              <a:buNone/>
              <a:tabLst>
                <a:tab pos="1631091" algn="l"/>
                <a:tab pos="2042502" algn="l"/>
                <a:tab pos="2781983" algn="l"/>
              </a:tabLst>
            </a:pPr>
            <a:r>
              <a:rPr lang="en-US" dirty="0">
                <a:solidFill>
                  <a:srgbClr val="000000"/>
                </a:solidFill>
                <a:latin typeface="Times New Roman" panose="02020603050405020304" pitchFamily="18" charset="0"/>
                <a:cs typeface="Times New Roman" panose="02020603050405020304" pitchFamily="18" charset="0"/>
              </a:rPr>
              <a:t>		busy = TRUE; 	} </a:t>
            </a:r>
          </a:p>
          <a:p>
            <a:pPr>
              <a:spcBef>
                <a:spcPct val="15000"/>
              </a:spcBef>
              <a:buNone/>
              <a:tabLst>
                <a:tab pos="1631091" algn="l"/>
                <a:tab pos="2042502" algn="l"/>
                <a:tab pos="2781983" algn="l"/>
              </a:tabLst>
            </a:pPr>
            <a:r>
              <a:rPr lang="en-US" dirty="0">
                <a:solidFill>
                  <a:srgbClr val="000000"/>
                </a:solidFill>
                <a:latin typeface="Times New Roman" panose="02020603050405020304" pitchFamily="18" charset="0"/>
                <a:cs typeface="Times New Roman" panose="02020603050405020304" pitchFamily="18" charset="0"/>
              </a:rPr>
              <a:t>	void release() { </a:t>
            </a:r>
          </a:p>
          <a:p>
            <a:pPr>
              <a:spcBef>
                <a:spcPct val="15000"/>
              </a:spcBef>
              <a:buNone/>
              <a:tabLst>
                <a:tab pos="1631091" algn="l"/>
                <a:tab pos="2042502" algn="l"/>
                <a:tab pos="2781983" algn="l"/>
              </a:tabLst>
            </a:pPr>
            <a:r>
              <a:rPr lang="en-US" dirty="0">
                <a:solidFill>
                  <a:srgbClr val="000000"/>
                </a:solidFill>
                <a:latin typeface="Times New Roman" panose="02020603050405020304" pitchFamily="18" charset="0"/>
                <a:cs typeface="Times New Roman" panose="02020603050405020304" pitchFamily="18" charset="0"/>
              </a:rPr>
              <a:t>		busy = FALSE; </a:t>
            </a:r>
          </a:p>
          <a:p>
            <a:pPr>
              <a:spcBef>
                <a:spcPct val="15000"/>
              </a:spcBef>
              <a:buNone/>
              <a:tabLst>
                <a:tab pos="1631091" algn="l"/>
                <a:tab pos="2042502" algn="l"/>
                <a:tab pos="2781983" algn="l"/>
              </a:tabLst>
            </a:pP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x.signal</a:t>
            </a:r>
            <a:r>
              <a:rPr lang="en-US" dirty="0">
                <a:solidFill>
                  <a:srgbClr val="000000"/>
                </a:solidFill>
                <a:latin typeface="Times New Roman" panose="02020603050405020304" pitchFamily="18" charset="0"/>
                <a:cs typeface="Times New Roman" panose="02020603050405020304" pitchFamily="18" charset="0"/>
              </a:rPr>
              <a:t>(); 	} </a:t>
            </a:r>
          </a:p>
          <a:p>
            <a:pPr>
              <a:spcBef>
                <a:spcPct val="15000"/>
              </a:spcBef>
              <a:buNone/>
              <a:tabLst>
                <a:tab pos="1631091" algn="l"/>
                <a:tab pos="2042502" algn="l"/>
                <a:tab pos="2781983" algn="l"/>
              </a:tabLst>
            </a:pPr>
            <a:r>
              <a:rPr lang="en-US" dirty="0">
                <a:solidFill>
                  <a:srgbClr val="000000"/>
                </a:solidFill>
                <a:latin typeface="Times New Roman" panose="02020603050405020304" pitchFamily="18" charset="0"/>
                <a:cs typeface="Times New Roman" panose="02020603050405020304" pitchFamily="18" charset="0"/>
              </a:rPr>
              <a:t>initialization code() {</a:t>
            </a:r>
          </a:p>
          <a:p>
            <a:pPr>
              <a:spcBef>
                <a:spcPct val="15000"/>
              </a:spcBef>
              <a:buNone/>
              <a:tabLst>
                <a:tab pos="1631091" algn="l"/>
                <a:tab pos="2042502" algn="l"/>
                <a:tab pos="2781983" algn="l"/>
              </a:tabLst>
            </a:pPr>
            <a:r>
              <a:rPr lang="en-US" dirty="0">
                <a:solidFill>
                  <a:srgbClr val="000000"/>
                </a:solidFill>
                <a:latin typeface="Times New Roman" panose="02020603050405020304" pitchFamily="18" charset="0"/>
                <a:cs typeface="Times New Roman" panose="02020603050405020304" pitchFamily="18" charset="0"/>
              </a:rPr>
              <a:t>	 busy = FALSE; 	}</a:t>
            </a:r>
            <a:r>
              <a:rPr lang="en-US" sz="1600" dirty="0">
                <a:solidFill>
                  <a:srgbClr val="000000"/>
                </a:solidFill>
                <a:latin typeface="Courier New" pitchFamily="49" charset="0"/>
                <a:cs typeface="Courier New" pitchFamily="49" charset="0"/>
              </a:rPr>
              <a:t>}</a:t>
            </a:r>
            <a:r>
              <a:rPr lang="en-US" sz="1600" b="1" dirty="0"/>
              <a:t>		</a:t>
            </a:r>
            <a:r>
              <a:rPr lang="en-US" sz="1600" dirty="0"/>
              <a:t>	</a:t>
            </a:r>
          </a:p>
        </p:txBody>
      </p:sp>
    </p:spTree>
    <p:extLst>
      <p:ext uri="{BB962C8B-B14F-4D97-AF65-F5344CB8AC3E}">
        <p14:creationId xmlns:p14="http://schemas.microsoft.com/office/powerpoint/2010/main" val="4304602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741878-243D-52E0-76C7-FC39D2F222A1}"/>
              </a:ext>
            </a:extLst>
          </p:cNvPr>
          <p:cNvSpPr>
            <a:spLocks noGrp="1"/>
          </p:cNvSpPr>
          <p:nvPr>
            <p:ph type="sldNum" sz="quarter" idx="12"/>
          </p:nvPr>
        </p:nvSpPr>
        <p:spPr/>
        <p:txBody>
          <a:bodyPr/>
          <a:lstStyle/>
          <a:p>
            <a:fld id="{CBABCCC1-BF11-4F37-963E-1BCD5B23FD72}" type="slidenum">
              <a:rPr lang="en-IN" smtClean="0"/>
              <a:pPr/>
              <a:t>43</a:t>
            </a:fld>
            <a:endParaRPr lang="en-IN"/>
          </a:p>
        </p:txBody>
      </p:sp>
      <p:sp>
        <p:nvSpPr>
          <p:cNvPr id="5" name="Rounded Rectangle 17">
            <a:extLst>
              <a:ext uri="{FF2B5EF4-FFF2-40B4-BE49-F238E27FC236}">
                <a16:creationId xmlns:a16="http://schemas.microsoft.com/office/drawing/2014/main" id="{3B92C951-AD21-91B6-38AC-841DE3B8A0A3}"/>
              </a:ext>
            </a:extLst>
          </p:cNvPr>
          <p:cNvSpPr/>
          <p:nvPr/>
        </p:nvSpPr>
        <p:spPr>
          <a:xfrm>
            <a:off x="3385226" y="94783"/>
            <a:ext cx="541613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SELF-ASSESSMENT QUESTIONS</a:t>
            </a:r>
          </a:p>
        </p:txBody>
      </p:sp>
      <p:sp>
        <p:nvSpPr>
          <p:cNvPr id="6" name="Google Shape;502;p17">
            <a:extLst>
              <a:ext uri="{FF2B5EF4-FFF2-40B4-BE49-F238E27FC236}">
                <a16:creationId xmlns:a16="http://schemas.microsoft.com/office/drawing/2014/main" id="{F8E3AA09-E4FD-97D1-DBB0-55E1A34F0ACF}"/>
              </a:ext>
            </a:extLst>
          </p:cNvPr>
          <p:cNvSpPr/>
          <p:nvPr/>
        </p:nvSpPr>
        <p:spPr>
          <a:xfrm>
            <a:off x="1007190" y="1336246"/>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342900" lvl="0" indent="-342900">
              <a:buFont typeface="+mj-lt"/>
              <a:buAutoNum type="arabicPeriod"/>
            </a:pPr>
            <a:r>
              <a:rPr lang="en-US" dirty="0"/>
              <a:t>What is a semaphore, and why is it used in concurrent programming?</a:t>
            </a:r>
            <a:endParaRPr sz="1600" dirty="0">
              <a:solidFill>
                <a:schemeClr val="bg1"/>
              </a:solidFill>
              <a:latin typeface="Poppins" panose="00000500000000000000" pitchFamily="2" charset="0"/>
              <a:ea typeface="Calibri"/>
              <a:cs typeface="Poppins" panose="00000500000000000000" pitchFamily="2" charset="0"/>
              <a:sym typeface="Calibri"/>
            </a:endParaRPr>
          </a:p>
        </p:txBody>
      </p:sp>
      <p:sp>
        <p:nvSpPr>
          <p:cNvPr id="8" name="Google Shape;502;p17">
            <a:extLst>
              <a:ext uri="{FF2B5EF4-FFF2-40B4-BE49-F238E27FC236}">
                <a16:creationId xmlns:a16="http://schemas.microsoft.com/office/drawing/2014/main" id="{BB49E321-F422-DD8A-2223-E37B84825950}"/>
              </a:ext>
            </a:extLst>
          </p:cNvPr>
          <p:cNvSpPr/>
          <p:nvPr/>
        </p:nvSpPr>
        <p:spPr>
          <a:xfrm>
            <a:off x="996139" y="2292714"/>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lvl="0"/>
            <a:r>
              <a:rPr lang="en-US" dirty="0">
                <a:sym typeface="Calibri"/>
              </a:rPr>
              <a:t>2. </a:t>
            </a:r>
            <a:r>
              <a:rPr lang="en-US" dirty="0"/>
              <a:t>Differentiate between binary semaphores and counting semaphores. Provide examples of situations where each type might be more appropriate.</a:t>
            </a:r>
            <a:endParaRPr sz="1600" dirty="0">
              <a:solidFill>
                <a:schemeClr val="bg1"/>
              </a:solidFill>
              <a:latin typeface="Poppins" panose="00000500000000000000" pitchFamily="2" charset="0"/>
              <a:ea typeface="Calibri"/>
              <a:cs typeface="Poppins" panose="00000500000000000000" pitchFamily="2" charset="0"/>
              <a:sym typeface="Calibri"/>
            </a:endParaRPr>
          </a:p>
        </p:txBody>
      </p:sp>
      <p:sp>
        <p:nvSpPr>
          <p:cNvPr id="9" name="Google Shape;502;p17">
            <a:extLst>
              <a:ext uri="{FF2B5EF4-FFF2-40B4-BE49-F238E27FC236}">
                <a16:creationId xmlns:a16="http://schemas.microsoft.com/office/drawing/2014/main" id="{5F66D96B-FCC4-ACAA-763C-1D0F8BAD399F}"/>
              </a:ext>
            </a:extLst>
          </p:cNvPr>
          <p:cNvSpPr/>
          <p:nvPr/>
        </p:nvSpPr>
        <p:spPr>
          <a:xfrm>
            <a:off x="1007190" y="3281009"/>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lvl="0"/>
            <a:r>
              <a:rPr lang="en-US" dirty="0"/>
              <a:t>3.What is a deadlock, and how can semaphores be involved in deadlock situations? How can you prevent or avoid deadlocks when using semaphores?</a:t>
            </a:r>
            <a:endParaRPr sz="1600" dirty="0">
              <a:solidFill>
                <a:schemeClr val="bg1"/>
              </a:solidFill>
              <a:latin typeface="Poppins" panose="00000500000000000000" pitchFamily="2" charset="0"/>
              <a:ea typeface="Calibri"/>
              <a:cs typeface="Poppins" panose="00000500000000000000" pitchFamily="2" charset="0"/>
              <a:sym typeface="Calibri"/>
            </a:endParaRPr>
          </a:p>
        </p:txBody>
      </p:sp>
      <p:sp>
        <p:nvSpPr>
          <p:cNvPr id="3" name="Google Shape;502;p17">
            <a:extLst>
              <a:ext uri="{FF2B5EF4-FFF2-40B4-BE49-F238E27FC236}">
                <a16:creationId xmlns:a16="http://schemas.microsoft.com/office/drawing/2014/main" id="{130FFE02-865E-07BC-8338-197C898DECC6}"/>
              </a:ext>
            </a:extLst>
          </p:cNvPr>
          <p:cNvSpPr/>
          <p:nvPr/>
        </p:nvSpPr>
        <p:spPr>
          <a:xfrm>
            <a:off x="1007190" y="4346376"/>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lvl="0"/>
            <a:r>
              <a:rPr lang="en-US" dirty="0"/>
              <a:t>4. What is a Monitor, and how it used in concurrent programming?</a:t>
            </a:r>
            <a:endParaRPr sz="1600" dirty="0">
              <a:solidFill>
                <a:schemeClr val="bg1"/>
              </a:solidFill>
              <a:latin typeface="Poppins" panose="00000500000000000000" pitchFamily="2" charset="0"/>
              <a:ea typeface="Calibri"/>
              <a:cs typeface="Poppins" panose="00000500000000000000" pitchFamily="2" charset="0"/>
              <a:sym typeface="Calibri"/>
            </a:endParaRPr>
          </a:p>
        </p:txBody>
      </p:sp>
      <p:sp>
        <p:nvSpPr>
          <p:cNvPr id="4" name="Google Shape;502;p17">
            <a:extLst>
              <a:ext uri="{FF2B5EF4-FFF2-40B4-BE49-F238E27FC236}">
                <a16:creationId xmlns:a16="http://schemas.microsoft.com/office/drawing/2014/main" id="{E471B3AB-8CF5-4712-1095-F0415A16DB6C}"/>
              </a:ext>
            </a:extLst>
          </p:cNvPr>
          <p:cNvSpPr/>
          <p:nvPr/>
        </p:nvSpPr>
        <p:spPr>
          <a:xfrm>
            <a:off x="1007190" y="5225772"/>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lvl="0"/>
            <a:r>
              <a:rPr lang="en-US" dirty="0"/>
              <a:t>5.  What is meant by Inter-Process Communication?</a:t>
            </a:r>
            <a:endParaRPr sz="1600" dirty="0">
              <a:solidFill>
                <a:schemeClr val="bg1"/>
              </a:solidFill>
              <a:latin typeface="Poppins" panose="00000500000000000000" pitchFamily="2" charset="0"/>
              <a:ea typeface="Calibri"/>
              <a:cs typeface="Poppins" panose="00000500000000000000" pitchFamily="2" charset="0"/>
              <a:sym typeface="Calibri"/>
            </a:endParaRPr>
          </a:p>
        </p:txBody>
      </p:sp>
    </p:spTree>
    <p:extLst>
      <p:ext uri="{BB962C8B-B14F-4D97-AF65-F5344CB8AC3E}">
        <p14:creationId xmlns:p14="http://schemas.microsoft.com/office/powerpoint/2010/main" val="3621629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up)">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up)">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3" grpId="0" animBg="1"/>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2D86212-6AC2-BCF9-91B9-6E46BBAB7B31}"/>
              </a:ext>
            </a:extLst>
          </p:cNvPr>
          <p:cNvSpPr>
            <a:spLocks noGrp="1"/>
          </p:cNvSpPr>
          <p:nvPr>
            <p:ph type="sldNum" sz="quarter" idx="12"/>
          </p:nvPr>
        </p:nvSpPr>
        <p:spPr/>
        <p:txBody>
          <a:bodyPr/>
          <a:lstStyle/>
          <a:p>
            <a:fld id="{CBABCCC1-BF11-4F37-963E-1BCD5B23FD72}" type="slidenum">
              <a:rPr lang="en-IN" smtClean="0"/>
              <a:pPr/>
              <a:t>44</a:t>
            </a:fld>
            <a:endParaRPr lang="en-IN"/>
          </a:p>
        </p:txBody>
      </p:sp>
      <p:sp>
        <p:nvSpPr>
          <p:cNvPr id="2" name="Title 1">
            <a:extLst>
              <a:ext uri="{FF2B5EF4-FFF2-40B4-BE49-F238E27FC236}">
                <a16:creationId xmlns:a16="http://schemas.microsoft.com/office/drawing/2014/main" id="{B0FF0CF8-4C40-2FA8-549C-E59272E64E6F}"/>
              </a:ext>
            </a:extLst>
          </p:cNvPr>
          <p:cNvSpPr>
            <a:spLocks noGrp="1"/>
          </p:cNvSpPr>
          <p:nvPr>
            <p:ph type="title" idx="4294967295"/>
          </p:nvPr>
        </p:nvSpPr>
        <p:spPr>
          <a:xfrm>
            <a:off x="3121025" y="420015"/>
            <a:ext cx="9604375" cy="1049337"/>
          </a:xfrm>
        </p:spPr>
        <p:txBody>
          <a:bodyPr/>
          <a:lstStyle/>
          <a:p>
            <a:r>
              <a:rPr lang="en-US" sz="3200" dirty="0"/>
              <a:t>	</a:t>
            </a:r>
            <a:r>
              <a:rPr lang="en-US" sz="2800" b="1" dirty="0">
                <a:latin typeface="Times New Roman" panose="02020603050405020304" pitchFamily="18" charset="0"/>
                <a:cs typeface="Times New Roman" panose="02020603050405020304" pitchFamily="18" charset="0"/>
              </a:rPr>
              <a:t>TERMINAL QUESTIONS</a:t>
            </a:r>
            <a:br>
              <a:rPr lang="en-US" sz="2800" dirty="0"/>
            </a:br>
            <a:endParaRPr lang="en-IN" sz="2800" dirty="0"/>
          </a:p>
        </p:txBody>
      </p:sp>
      <p:sp>
        <p:nvSpPr>
          <p:cNvPr id="13" name="Content Placeholder 12">
            <a:extLst>
              <a:ext uri="{FF2B5EF4-FFF2-40B4-BE49-F238E27FC236}">
                <a16:creationId xmlns:a16="http://schemas.microsoft.com/office/drawing/2014/main" id="{457E04BC-4CB3-D287-3A8F-62BF1CC645E5}"/>
              </a:ext>
            </a:extLst>
          </p:cNvPr>
          <p:cNvSpPr>
            <a:spLocks noGrp="1"/>
          </p:cNvSpPr>
          <p:nvPr>
            <p:ph idx="4294967295"/>
          </p:nvPr>
        </p:nvSpPr>
        <p:spPr>
          <a:xfrm>
            <a:off x="1558730" y="1445806"/>
            <a:ext cx="9604375" cy="4175125"/>
          </a:xfrm>
        </p:spPr>
        <p:txBody>
          <a:bodyPr>
            <a:normAutofit fontScale="70000" lnSpcReduction="20000"/>
          </a:bodyPr>
          <a:lstStyle/>
          <a:p>
            <a:pPr algn="just">
              <a:buFont typeface="+mj-lt"/>
              <a:buAutoNum type="arabicPeriod"/>
            </a:pPr>
            <a:r>
              <a:rPr lang="en-US" sz="2600" b="0" i="0" dirty="0">
                <a:solidFill>
                  <a:srgbClr val="374151"/>
                </a:solidFill>
                <a:effectLst/>
                <a:latin typeface="Times New Roman" panose="02020603050405020304" pitchFamily="18" charset="0"/>
                <a:cs typeface="Times New Roman" panose="02020603050405020304" pitchFamily="18" charset="0"/>
              </a:rPr>
              <a:t>What is the primary purpose of using semaphores in concurrent programming, and how do they help in achieving synchronization?</a:t>
            </a:r>
          </a:p>
          <a:p>
            <a:pPr algn="just">
              <a:buFont typeface="+mj-lt"/>
              <a:buAutoNum type="arabicPeriod"/>
            </a:pPr>
            <a:r>
              <a:rPr lang="en-US" sz="2600" b="0" i="0" dirty="0">
                <a:solidFill>
                  <a:srgbClr val="374151"/>
                </a:solidFill>
                <a:effectLst/>
                <a:latin typeface="Times New Roman" panose="02020603050405020304" pitchFamily="18" charset="0"/>
                <a:cs typeface="Times New Roman" panose="02020603050405020304" pitchFamily="18" charset="0"/>
              </a:rPr>
              <a:t>How do you create and initialize a semaphore in a typical Unix-based terminal environment using system calls or command-line tools?</a:t>
            </a:r>
          </a:p>
          <a:p>
            <a:pPr algn="just">
              <a:buFont typeface="+mj-lt"/>
              <a:buAutoNum type="arabicPeriod"/>
            </a:pPr>
            <a:r>
              <a:rPr lang="en-US" sz="2600" b="0" i="0" dirty="0">
                <a:solidFill>
                  <a:srgbClr val="374151"/>
                </a:solidFill>
                <a:effectLst/>
                <a:latin typeface="Times New Roman" panose="02020603050405020304" pitchFamily="18" charset="0"/>
                <a:cs typeface="Times New Roman" panose="02020603050405020304" pitchFamily="18" charset="0"/>
              </a:rPr>
              <a:t>Explain the fundamental semaphore operations, "wait" (P) and "signal" (V). How are these operations used to control access to shared resources?</a:t>
            </a:r>
          </a:p>
          <a:p>
            <a:pPr algn="just">
              <a:buFont typeface="+mj-lt"/>
              <a:buAutoNum type="arabicPeriod"/>
            </a:pPr>
            <a:r>
              <a:rPr lang="en-US" sz="2600" b="0" i="0" dirty="0">
                <a:solidFill>
                  <a:srgbClr val="374151"/>
                </a:solidFill>
                <a:effectLst/>
                <a:latin typeface="Times New Roman" panose="02020603050405020304" pitchFamily="18" charset="0"/>
                <a:cs typeface="Times New Roman" panose="02020603050405020304" pitchFamily="18" charset="0"/>
              </a:rPr>
              <a:t>In a Unix-based terminal, how can you check the current value of a semaphore and its associated resources using command-line tools?</a:t>
            </a:r>
          </a:p>
          <a:p>
            <a:pPr algn="just">
              <a:buFont typeface="+mj-lt"/>
              <a:buAutoNum type="arabicPeriod"/>
            </a:pPr>
            <a:r>
              <a:rPr lang="en-US" sz="2600" b="0" i="0" dirty="0">
                <a:solidFill>
                  <a:srgbClr val="374151"/>
                </a:solidFill>
                <a:effectLst/>
                <a:latin typeface="Times New Roman" panose="02020603050405020304" pitchFamily="18" charset="0"/>
                <a:cs typeface="Times New Roman" panose="02020603050405020304" pitchFamily="18" charset="0"/>
              </a:rPr>
              <a:t>Describe a scenario where semaphores are useful in a multi-process environment. Provide an example of how you could use semaphores to address a synchronization problem in the terminal.</a:t>
            </a:r>
          </a:p>
          <a:p>
            <a:pPr algn="just">
              <a:buFont typeface="+mj-lt"/>
              <a:buAutoNum type="arabicPeriod"/>
            </a:pPr>
            <a:r>
              <a:rPr lang="en-US" sz="2600" b="0" i="0" dirty="0">
                <a:solidFill>
                  <a:srgbClr val="374151"/>
                </a:solidFill>
                <a:effectLst/>
                <a:latin typeface="Times New Roman" panose="02020603050405020304" pitchFamily="18" charset="0"/>
                <a:cs typeface="Times New Roman" panose="02020603050405020304" pitchFamily="18" charset="0"/>
              </a:rPr>
              <a:t>Can you explain how to handle errors or exceptions when working with semaphores in a terminal-based environment?</a:t>
            </a:r>
          </a:p>
          <a:p>
            <a:endParaRPr lang="en-IN" dirty="0"/>
          </a:p>
        </p:txBody>
      </p:sp>
    </p:spTree>
    <p:extLst>
      <p:ext uri="{BB962C8B-B14F-4D97-AF65-F5344CB8AC3E}">
        <p14:creationId xmlns:p14="http://schemas.microsoft.com/office/powerpoint/2010/main" val="30354045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1A584E2-B2B5-A790-4D89-91EC0F5BC230}"/>
              </a:ext>
            </a:extLst>
          </p:cNvPr>
          <p:cNvSpPr>
            <a:spLocks noGrp="1"/>
          </p:cNvSpPr>
          <p:nvPr>
            <p:ph type="sldNum" sz="quarter" idx="12"/>
          </p:nvPr>
        </p:nvSpPr>
        <p:spPr/>
        <p:txBody>
          <a:bodyPr/>
          <a:lstStyle/>
          <a:p>
            <a:fld id="{CBABCCC1-BF11-4F37-963E-1BCD5B23FD72}" type="slidenum">
              <a:rPr lang="en-IN" smtClean="0"/>
              <a:pPr/>
              <a:t>45</a:t>
            </a:fld>
            <a:endParaRPr lang="en-IN"/>
          </a:p>
        </p:txBody>
      </p:sp>
      <p:sp>
        <p:nvSpPr>
          <p:cNvPr id="2" name="Title 1">
            <a:extLst>
              <a:ext uri="{FF2B5EF4-FFF2-40B4-BE49-F238E27FC236}">
                <a16:creationId xmlns:a16="http://schemas.microsoft.com/office/drawing/2014/main" id="{0A3D3BFF-2ED9-7152-666A-A38D9CEF094D}"/>
              </a:ext>
            </a:extLst>
          </p:cNvPr>
          <p:cNvSpPr>
            <a:spLocks noGrp="1"/>
          </p:cNvSpPr>
          <p:nvPr>
            <p:ph type="title" idx="4294967295"/>
          </p:nvPr>
        </p:nvSpPr>
        <p:spPr>
          <a:xfrm>
            <a:off x="2425700" y="280195"/>
            <a:ext cx="9604375" cy="1049337"/>
          </a:xfrm>
        </p:spPr>
        <p:txBody>
          <a:bodyPr>
            <a:normAutofit fontScale="90000"/>
          </a:bodyPr>
          <a:lstStyle/>
          <a:p>
            <a:r>
              <a:rPr lang="en-US" sz="2700" b="1" dirty="0">
                <a:latin typeface="Times New Roman" panose="02020603050405020304" pitchFamily="18" charset="0"/>
                <a:cs typeface="Times New Roman" panose="02020603050405020304" pitchFamily="18" charset="0"/>
              </a:rPr>
              <a:t>REFERENCES FOR FURTHER LEARNING OF THE SESSION</a:t>
            </a:r>
            <a:br>
              <a:rPr lang="en-US" sz="2800" dirty="0">
                <a:solidFill>
                  <a:schemeClr val="bg1"/>
                </a:solidFill>
                <a:latin typeface="Poppins" panose="00000500000000000000" pitchFamily="2" charset="0"/>
                <a:cs typeface="Poppins" panose="00000500000000000000" pitchFamily="2" charset="0"/>
              </a:rPr>
            </a:br>
            <a:endParaRPr lang="en-IN" sz="2800" dirty="0"/>
          </a:p>
        </p:txBody>
      </p:sp>
      <p:sp>
        <p:nvSpPr>
          <p:cNvPr id="3" name="Content Placeholder 2">
            <a:extLst>
              <a:ext uri="{FF2B5EF4-FFF2-40B4-BE49-F238E27FC236}">
                <a16:creationId xmlns:a16="http://schemas.microsoft.com/office/drawing/2014/main" id="{CB7BADB4-6457-B93F-1AAB-87BF00A49048}"/>
              </a:ext>
            </a:extLst>
          </p:cNvPr>
          <p:cNvSpPr>
            <a:spLocks noGrp="1"/>
          </p:cNvSpPr>
          <p:nvPr>
            <p:ph idx="4294967295"/>
          </p:nvPr>
        </p:nvSpPr>
        <p:spPr>
          <a:xfrm>
            <a:off x="1863725" y="1463674"/>
            <a:ext cx="9604375" cy="4198937"/>
          </a:xfrm>
        </p:spPr>
        <p:txBody>
          <a:bodyPr>
            <a:normAutofit fontScale="25000" lnSpcReduction="20000"/>
          </a:bodyPr>
          <a:lstStyle/>
          <a:p>
            <a:pPr>
              <a:lnSpc>
                <a:spcPct val="150000"/>
              </a:lnSpc>
            </a:pPr>
            <a:r>
              <a:rPr lang="en-US" sz="5600" b="1" dirty="0"/>
              <a:t>Reference Books:</a:t>
            </a:r>
          </a:p>
          <a:p>
            <a:pPr marL="342900" lvl="0" indent="-342900">
              <a:lnSpc>
                <a:spcPct val="150000"/>
              </a:lnSpc>
              <a:buFont typeface="+mj-lt"/>
              <a:buAutoNum type="arabicPeriod"/>
            </a:pPr>
            <a:r>
              <a:rPr lang="en-US" sz="5600" b="1" dirty="0" err="1">
                <a:solidFill>
                  <a:srgbClr val="222222"/>
                </a:solidFill>
                <a:effectLst/>
                <a:latin typeface="Arial" panose="020B0604020202020204" pitchFamily="34" charset="0"/>
                <a:ea typeface="Calibri" panose="020F0502020204030204" pitchFamily="34" charset="0"/>
                <a:cs typeface="Times New Roman" panose="02020603050405020304" pitchFamily="18" charset="0"/>
              </a:rPr>
              <a:t>Arpaci-Dusseau</a:t>
            </a:r>
            <a:r>
              <a:rPr lang="en-US" sz="5600" b="1"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 </a:t>
            </a:r>
            <a:r>
              <a:rPr lang="en-US" sz="5600" b="1" dirty="0" err="1">
                <a:solidFill>
                  <a:srgbClr val="222222"/>
                </a:solidFill>
                <a:effectLst/>
                <a:latin typeface="Arial" panose="020B0604020202020204" pitchFamily="34" charset="0"/>
                <a:ea typeface="Calibri" panose="020F0502020204030204" pitchFamily="34" charset="0"/>
                <a:cs typeface="Times New Roman" panose="02020603050405020304" pitchFamily="18" charset="0"/>
              </a:rPr>
              <a:t>Remzi</a:t>
            </a:r>
            <a:r>
              <a:rPr lang="en-US" sz="5600" b="1"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 H., and Andrea C. </a:t>
            </a:r>
            <a:r>
              <a:rPr lang="en-US" sz="5600" b="1" dirty="0" err="1">
                <a:solidFill>
                  <a:srgbClr val="222222"/>
                </a:solidFill>
                <a:effectLst/>
                <a:latin typeface="Arial" panose="020B0604020202020204" pitchFamily="34" charset="0"/>
                <a:ea typeface="Calibri" panose="020F0502020204030204" pitchFamily="34" charset="0"/>
                <a:cs typeface="Times New Roman" panose="02020603050405020304" pitchFamily="18" charset="0"/>
              </a:rPr>
              <a:t>Arpaci-Dusseau</a:t>
            </a:r>
            <a:r>
              <a:rPr lang="en-US" sz="5600" b="1"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 </a:t>
            </a:r>
            <a:r>
              <a:rPr lang="en-US" sz="5600" b="1" i="1"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Operating systems: Three easy pieces</a:t>
            </a:r>
            <a:r>
              <a:rPr lang="en-US" sz="5600" b="1"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 Boston: </a:t>
            </a:r>
            <a:r>
              <a:rPr lang="en-US" sz="5600" b="1" dirty="0" err="1">
                <a:solidFill>
                  <a:srgbClr val="222222"/>
                </a:solidFill>
                <a:effectLst/>
                <a:latin typeface="Arial" panose="020B0604020202020204" pitchFamily="34" charset="0"/>
                <a:ea typeface="Calibri" panose="020F0502020204030204" pitchFamily="34" charset="0"/>
                <a:cs typeface="Times New Roman" panose="02020603050405020304" pitchFamily="18" charset="0"/>
              </a:rPr>
              <a:t>Arpaci-Dusseau</a:t>
            </a:r>
            <a:r>
              <a:rPr lang="en-US" sz="5600" b="1"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 Books LLC, 2018. </a:t>
            </a:r>
            <a:r>
              <a:rPr lang="en-US" sz="5600" b="1" dirty="0">
                <a:effectLst/>
                <a:latin typeface="Calibri" panose="020F0502020204030204" pitchFamily="34" charset="0"/>
                <a:ea typeface="Calibri" panose="020F0502020204030204" pitchFamily="34" charset="0"/>
                <a:cs typeface="Times New Roman" panose="02020603050405020304" pitchFamily="18" charset="0"/>
              </a:rPr>
              <a:t>http://pages.cs.wisc.edu/~remzi/OSTEP/    </a:t>
            </a:r>
            <a:endParaRPr lang="en-IN" sz="56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r>
              <a:rPr lang="en-US" sz="5600" b="1" dirty="0" err="1">
                <a:solidFill>
                  <a:srgbClr val="222222"/>
                </a:solidFill>
                <a:effectLst/>
                <a:latin typeface="Arial" panose="020B0604020202020204" pitchFamily="34" charset="0"/>
                <a:ea typeface="Calibri" panose="020F0502020204030204" pitchFamily="34" charset="0"/>
                <a:cs typeface="Times New Roman" panose="02020603050405020304" pitchFamily="18" charset="0"/>
              </a:rPr>
              <a:t>Silberschatz</a:t>
            </a:r>
            <a:r>
              <a:rPr lang="en-US" sz="5600" b="1"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 Abraham, Peter B. Galvin, and Greg Gagne. </a:t>
            </a:r>
            <a:r>
              <a:rPr lang="en-US" sz="5600" b="1" i="1"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Operating system concepts</a:t>
            </a:r>
            <a:r>
              <a:rPr lang="en-US" sz="5600" b="1"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 10</a:t>
            </a:r>
            <a:r>
              <a:rPr lang="en-US" sz="5600" b="1" baseline="300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th</a:t>
            </a:r>
            <a:r>
              <a:rPr lang="en-US" sz="5600" b="1"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 edition, John Wiley &amp; Sons, 2018.</a:t>
            </a:r>
            <a:endParaRPr lang="en-IN" sz="56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mj-lt"/>
              <a:buAutoNum type="arabicPeriod"/>
            </a:pPr>
            <a:r>
              <a:rPr lang="en-US" sz="5600" b="1"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Tanenbaum, Andrew. </a:t>
            </a:r>
            <a:r>
              <a:rPr lang="en-US" sz="5600" b="1" i="1"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Modern operating systems</a:t>
            </a:r>
            <a:r>
              <a:rPr lang="en-US" sz="5600" b="1"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 Pearson Education, Inc., 2009.</a:t>
            </a:r>
            <a:endParaRPr lang="en-IN" sz="56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endParaRPr lang="en-US" sz="5600" dirty="0"/>
          </a:p>
          <a:p>
            <a:pPr>
              <a:lnSpc>
                <a:spcPct val="150000"/>
              </a:lnSpc>
            </a:pPr>
            <a:r>
              <a:rPr lang="en-US" sz="5600" b="1" dirty="0"/>
              <a:t>Sites and Web links:</a:t>
            </a:r>
          </a:p>
          <a:p>
            <a:pPr marL="342900" indent="-342900">
              <a:lnSpc>
                <a:spcPct val="150000"/>
              </a:lnSpc>
              <a:buFont typeface="+mj-lt"/>
              <a:buAutoNum type="arabicPeriod"/>
            </a:pPr>
            <a:r>
              <a:rPr lang="en-US" sz="5600" b="1" dirty="0"/>
              <a:t>https://www.cse.iitb.ac.in/~mythili/os/</a:t>
            </a:r>
          </a:p>
          <a:p>
            <a:pPr marL="342900" indent="-342900">
              <a:lnSpc>
                <a:spcPct val="150000"/>
              </a:lnSpc>
              <a:buFont typeface="+mj-lt"/>
              <a:buAutoNum type="arabicPeriod"/>
            </a:pPr>
            <a:r>
              <a:rPr lang="en-US" sz="5600" b="1" dirty="0"/>
              <a:t>https://cse.iitkgp.ac.in/~sumantra/courses/os/os_pg.html</a:t>
            </a:r>
          </a:p>
          <a:p>
            <a:pPr marL="342900" indent="-342900">
              <a:lnSpc>
                <a:spcPct val="150000"/>
              </a:lnSpc>
              <a:buFont typeface="+mj-lt"/>
              <a:buAutoNum type="arabicPeriod"/>
            </a:pPr>
            <a:r>
              <a:rPr lang="en-US" sz="5600" b="1" dirty="0"/>
              <a:t>https://www.cse.iitd.ernet.in/os-lectures</a:t>
            </a:r>
          </a:p>
          <a:p>
            <a:endParaRPr lang="en-IN" dirty="0"/>
          </a:p>
        </p:txBody>
      </p:sp>
    </p:spTree>
    <p:extLst>
      <p:ext uri="{BB962C8B-B14F-4D97-AF65-F5344CB8AC3E}">
        <p14:creationId xmlns:p14="http://schemas.microsoft.com/office/powerpoint/2010/main" val="15687363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D6782F-6F77-663B-3FFB-FFBDE502F458}"/>
              </a:ext>
            </a:extLst>
          </p:cNvPr>
          <p:cNvSpPr>
            <a:spLocks noGrp="1"/>
          </p:cNvSpPr>
          <p:nvPr>
            <p:ph type="sldNum" sz="quarter" idx="12"/>
          </p:nvPr>
        </p:nvSpPr>
        <p:spPr/>
        <p:txBody>
          <a:bodyPr/>
          <a:lstStyle/>
          <a:p>
            <a:fld id="{CBABCCC1-BF11-4F37-963E-1BCD5B23FD72}" type="slidenum">
              <a:rPr lang="en-IN" smtClean="0"/>
              <a:pPr/>
              <a:t>46</a:t>
            </a:fld>
            <a:endParaRPr lang="en-IN"/>
          </a:p>
        </p:txBody>
      </p:sp>
      <p:sp>
        <p:nvSpPr>
          <p:cNvPr id="3" name="Rounded Rectangle 3">
            <a:extLst>
              <a:ext uri="{FF2B5EF4-FFF2-40B4-BE49-F238E27FC236}">
                <a16:creationId xmlns:a16="http://schemas.microsoft.com/office/drawing/2014/main" id="{F344AECB-96D7-DBE8-553E-418169D5C62B}"/>
              </a:ext>
            </a:extLst>
          </p:cNvPr>
          <p:cNvSpPr/>
          <p:nvPr/>
        </p:nvSpPr>
        <p:spPr>
          <a:xfrm>
            <a:off x="2602523" y="1856934"/>
            <a:ext cx="7920111" cy="2883877"/>
          </a:xfrm>
          <a:prstGeom prst="roundRect">
            <a:avLst/>
          </a:prstGeom>
          <a:solidFill>
            <a:schemeClr val="accent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2400" b="1" dirty="0">
                <a:latin typeface="Poppins" pitchFamily="2" charset="77"/>
                <a:cs typeface="Poppins" pitchFamily="2" charset="77"/>
              </a:rPr>
              <a:t>THANK YOU</a:t>
            </a: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r>
              <a:rPr lang="en-US" sz="2400" b="1" dirty="0">
                <a:latin typeface="Poppins" pitchFamily="2" charset="77"/>
                <a:cs typeface="Poppins" pitchFamily="2" charset="77"/>
              </a:rPr>
              <a:t>Team – Operating System </a:t>
            </a: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spTree>
    <p:extLst>
      <p:ext uri="{BB962C8B-B14F-4D97-AF65-F5344CB8AC3E}">
        <p14:creationId xmlns:p14="http://schemas.microsoft.com/office/powerpoint/2010/main" val="121029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EA035A9-F441-265B-6091-4D97CB911FBC}"/>
              </a:ext>
            </a:extLst>
          </p:cNvPr>
          <p:cNvSpPr>
            <a:spLocks noGrp="1"/>
          </p:cNvSpPr>
          <p:nvPr>
            <p:ph type="sldNum" sz="quarter" idx="12"/>
          </p:nvPr>
        </p:nvSpPr>
        <p:spPr/>
        <p:txBody>
          <a:bodyPr/>
          <a:lstStyle/>
          <a:p>
            <a:fld id="{CBABCCC1-BF11-4F37-963E-1BCD5B23FD72}" type="slidenum">
              <a:rPr lang="en-IN" smtClean="0"/>
              <a:t>5</a:t>
            </a:fld>
            <a:endParaRPr lang="en-IN"/>
          </a:p>
        </p:txBody>
      </p:sp>
      <p:sp>
        <p:nvSpPr>
          <p:cNvPr id="5" name="Title 4">
            <a:extLst>
              <a:ext uri="{FF2B5EF4-FFF2-40B4-BE49-F238E27FC236}">
                <a16:creationId xmlns:a16="http://schemas.microsoft.com/office/drawing/2014/main" id="{408A7C0D-2DD9-C6B1-27DE-B39465377487}"/>
              </a:ext>
            </a:extLst>
          </p:cNvPr>
          <p:cNvSpPr>
            <a:spLocks noGrp="1"/>
          </p:cNvSpPr>
          <p:nvPr>
            <p:ph type="title" idx="4294967295"/>
          </p:nvPr>
        </p:nvSpPr>
        <p:spPr>
          <a:xfrm>
            <a:off x="2245360" y="479843"/>
            <a:ext cx="7680960" cy="647917"/>
          </a:xfrm>
        </p:spPr>
        <p:txBody>
          <a:bodyPr>
            <a:normAutofit fontScale="90000"/>
          </a:bodyPr>
          <a:lstStyle/>
          <a:p>
            <a:r>
              <a:rPr lang="en-IN" sz="2800" dirty="0"/>
              <a:t>		</a:t>
            </a:r>
            <a:r>
              <a:rPr lang="en-IN" sz="2800" b="1" dirty="0">
                <a:solidFill>
                  <a:srgbClr val="FF0000"/>
                </a:solidFill>
                <a:cs typeface="Times New Roman" panose="02020603050405020304" pitchFamily="18" charset="0"/>
              </a:rPr>
              <a:t>Initialization of semaphore</a:t>
            </a:r>
          </a:p>
        </p:txBody>
      </p:sp>
      <p:sp>
        <p:nvSpPr>
          <p:cNvPr id="4" name="TextBox 3">
            <a:extLst>
              <a:ext uri="{FF2B5EF4-FFF2-40B4-BE49-F238E27FC236}">
                <a16:creationId xmlns:a16="http://schemas.microsoft.com/office/drawing/2014/main" id="{289CF3A4-9568-7861-A4F7-15EE833FDDFC}"/>
              </a:ext>
            </a:extLst>
          </p:cNvPr>
          <p:cNvSpPr txBox="1"/>
          <p:nvPr/>
        </p:nvSpPr>
        <p:spPr>
          <a:xfrm>
            <a:off x="1579919" y="1766567"/>
            <a:ext cx="10378816" cy="2041585"/>
          </a:xfrm>
          <a:prstGeom prst="rect">
            <a:avLst/>
          </a:prstGeom>
          <a:noFill/>
        </p:spPr>
        <p:txBody>
          <a:bodyPr wrap="square">
            <a:spAutoFit/>
          </a:bodyPr>
          <a:lstStyle/>
          <a:p>
            <a:pPr marL="769620">
              <a:lnSpc>
                <a:spcPts val="1910"/>
              </a:lnSpc>
              <a:tabLst>
                <a:tab pos="1235075" algn="l"/>
                <a:tab pos="1235710" algn="l"/>
              </a:tabLst>
            </a:pPr>
            <a:r>
              <a:rPr lang="en-US" sz="2400" b="1" dirty="0">
                <a:cs typeface="Times New Roman" panose="02020603050405020304" pitchFamily="18" charset="0"/>
              </a:rPr>
              <a:t>#include</a:t>
            </a:r>
            <a:r>
              <a:rPr lang="en-US" sz="2400" b="1" spc="-95" dirty="0">
                <a:cs typeface="Times New Roman" panose="02020603050405020304" pitchFamily="18" charset="0"/>
              </a:rPr>
              <a:t> </a:t>
            </a:r>
            <a:r>
              <a:rPr lang="en-US" sz="2400" b="1" dirty="0">
                <a:cs typeface="Times New Roman" panose="02020603050405020304" pitchFamily="18" charset="0"/>
              </a:rPr>
              <a:t>&lt;</a:t>
            </a:r>
            <a:r>
              <a:rPr lang="en-US" sz="2400" b="1" dirty="0" err="1">
                <a:cs typeface="Times New Roman" panose="02020603050405020304" pitchFamily="18" charset="0"/>
              </a:rPr>
              <a:t>semaphore.h</a:t>
            </a:r>
            <a:r>
              <a:rPr lang="en-US" sz="2400" b="1" dirty="0">
                <a:cs typeface="Times New Roman" panose="02020603050405020304" pitchFamily="18" charset="0"/>
              </a:rPr>
              <a:t>&gt;</a:t>
            </a:r>
          </a:p>
          <a:p>
            <a:pPr marL="769620">
              <a:lnSpc>
                <a:spcPts val="1910"/>
              </a:lnSpc>
              <a:tabLst>
                <a:tab pos="1235075" algn="l"/>
                <a:tab pos="1235710" algn="l"/>
              </a:tabLst>
            </a:pPr>
            <a:endParaRPr lang="en-US" sz="2400" b="1" dirty="0">
              <a:cs typeface="Times New Roman" panose="02020603050405020304" pitchFamily="18" charset="0"/>
            </a:endParaRPr>
          </a:p>
          <a:p>
            <a:pPr marL="769620">
              <a:lnSpc>
                <a:spcPts val="1910"/>
              </a:lnSpc>
              <a:tabLst>
                <a:tab pos="1235075" algn="l"/>
                <a:tab pos="1235710" algn="l"/>
              </a:tabLst>
            </a:pPr>
            <a:r>
              <a:rPr lang="en-US" sz="2400" b="1" dirty="0" err="1">
                <a:cs typeface="Times New Roman" panose="02020603050405020304" pitchFamily="18" charset="0"/>
              </a:rPr>
              <a:t>sem_t</a:t>
            </a:r>
            <a:r>
              <a:rPr lang="en-US" sz="2400" b="1" spc="-95" dirty="0">
                <a:cs typeface="Times New Roman" panose="02020603050405020304" pitchFamily="18" charset="0"/>
              </a:rPr>
              <a:t>  </a:t>
            </a:r>
            <a:r>
              <a:rPr lang="en-US" sz="2400" b="1" dirty="0">
                <a:cs typeface="Times New Roman" panose="02020603050405020304" pitchFamily="18" charset="0"/>
              </a:rPr>
              <a:t>s ;</a:t>
            </a:r>
          </a:p>
          <a:p>
            <a:pPr marL="769620">
              <a:lnSpc>
                <a:spcPts val="1910"/>
              </a:lnSpc>
              <a:tabLst>
                <a:tab pos="1235075" algn="l"/>
                <a:tab pos="1235710" algn="l"/>
              </a:tabLst>
            </a:pPr>
            <a:endParaRPr lang="en-US" sz="2400" b="1" dirty="0">
              <a:cs typeface="Times New Roman" panose="02020603050405020304" pitchFamily="18" charset="0"/>
            </a:endParaRPr>
          </a:p>
          <a:p>
            <a:pPr marL="769620">
              <a:lnSpc>
                <a:spcPts val="1910"/>
              </a:lnSpc>
              <a:tabLst>
                <a:tab pos="1235075" algn="l"/>
                <a:tab pos="1235710" algn="l"/>
              </a:tabLst>
            </a:pPr>
            <a:r>
              <a:rPr lang="en-US" sz="2400" b="1" dirty="0" err="1">
                <a:cs typeface="Times New Roman" panose="02020603050405020304" pitchFamily="18" charset="0"/>
              </a:rPr>
              <a:t>sem_init</a:t>
            </a:r>
            <a:r>
              <a:rPr lang="en-US" sz="2400" b="1" dirty="0">
                <a:cs typeface="Times New Roman" panose="02020603050405020304" pitchFamily="18" charset="0"/>
              </a:rPr>
              <a:t> (&amp;s, 0, 1); </a:t>
            </a:r>
          </a:p>
          <a:p>
            <a:pPr marL="769620">
              <a:lnSpc>
                <a:spcPts val="1910"/>
              </a:lnSpc>
              <a:tabLst>
                <a:tab pos="1235075" algn="l"/>
                <a:tab pos="1235710" algn="l"/>
              </a:tabLst>
            </a:pPr>
            <a:r>
              <a:rPr lang="en-US" sz="2400" b="1" dirty="0">
                <a:cs typeface="Times New Roman" panose="02020603050405020304" pitchFamily="18" charset="0"/>
              </a:rPr>
              <a:t>								/*</a:t>
            </a:r>
            <a:r>
              <a:rPr lang="en-US" dirty="0">
                <a:cs typeface="Times New Roman" panose="02020603050405020304" pitchFamily="18" charset="0"/>
              </a:rPr>
              <a:t>Declare a </a:t>
            </a:r>
            <a:r>
              <a:rPr lang="en-US" spc="-5" dirty="0">
                <a:cs typeface="Times New Roman" panose="02020603050405020304" pitchFamily="18" charset="0"/>
              </a:rPr>
              <a:t>semaphore  </a:t>
            </a:r>
            <a:r>
              <a:rPr lang="en-US" sz="2800" b="1" dirty="0">
                <a:cs typeface="Times New Roman" panose="02020603050405020304" pitchFamily="18" charset="0"/>
              </a:rPr>
              <a:t>s</a:t>
            </a:r>
            <a:r>
              <a:rPr lang="en-US" dirty="0">
                <a:cs typeface="Times New Roman" panose="02020603050405020304" pitchFamily="18" charset="0"/>
              </a:rPr>
              <a:t> and initialize it </a:t>
            </a:r>
            <a:r>
              <a:rPr lang="en-US" spc="-5" dirty="0">
                <a:cs typeface="Times New Roman" panose="02020603050405020304" pitchFamily="18" charset="0"/>
              </a:rPr>
              <a:t>to the </a:t>
            </a:r>
            <a:r>
              <a:rPr lang="en-US" dirty="0">
                <a:cs typeface="Times New Roman" panose="02020603050405020304" pitchFamily="18" charset="0"/>
              </a:rPr>
              <a:t>value</a:t>
            </a:r>
            <a:r>
              <a:rPr lang="en-US" spc="-180" dirty="0">
                <a:cs typeface="Times New Roman" panose="02020603050405020304" pitchFamily="18" charset="0"/>
              </a:rPr>
              <a:t> . </a:t>
            </a:r>
            <a:r>
              <a:rPr lang="en-US" spc="-5" dirty="0">
                <a:cs typeface="Times New Roman" panose="02020603050405020304" pitchFamily="18" charset="0"/>
              </a:rPr>
              <a:t>The s</a:t>
            </a:r>
            <a:r>
              <a:rPr lang="en-US" dirty="0">
                <a:cs typeface="Times New Roman" panose="02020603050405020304" pitchFamily="18" charset="0"/>
              </a:rPr>
              <a:t>econd 										argument, 0, indicates </a:t>
            </a:r>
            <a:r>
              <a:rPr lang="en-US" spc="-5" dirty="0">
                <a:cs typeface="Times New Roman" panose="02020603050405020304" pitchFamily="18" charset="0"/>
              </a:rPr>
              <a:t>that the semaphore </a:t>
            </a:r>
            <a:r>
              <a:rPr lang="en-US" dirty="0">
                <a:cs typeface="Times New Roman" panose="02020603050405020304" pitchFamily="18" charset="0"/>
              </a:rPr>
              <a:t>is </a:t>
            </a:r>
            <a:r>
              <a:rPr lang="en-US" spc="-5" dirty="0">
                <a:cs typeface="Times New Roman" panose="02020603050405020304" pitchFamily="18" charset="0"/>
              </a:rPr>
              <a:t>shared</a:t>
            </a:r>
            <a:r>
              <a:rPr lang="en-US" spc="-20" dirty="0">
                <a:cs typeface="Times New Roman" panose="02020603050405020304" pitchFamily="18" charset="0"/>
              </a:rPr>
              <a:t> 												</a:t>
            </a:r>
            <a:r>
              <a:rPr lang="en-US" dirty="0">
                <a:cs typeface="Times New Roman" panose="02020603050405020304" pitchFamily="18" charset="0"/>
              </a:rPr>
              <a:t>between </a:t>
            </a:r>
            <a:r>
              <a:rPr lang="en-US" spc="-30" dirty="0">
                <a:cs typeface="Times New Roman" panose="02020603050405020304" pitchFamily="18" charset="0"/>
              </a:rPr>
              <a:t>threads  </a:t>
            </a:r>
            <a:r>
              <a:rPr lang="en-US" spc="-20" dirty="0">
                <a:cs typeface="Times New Roman" panose="02020603050405020304" pitchFamily="18" charset="0"/>
              </a:rPr>
              <a:t>in </a:t>
            </a:r>
            <a:r>
              <a:rPr lang="en-US" spc="-30" dirty="0">
                <a:cs typeface="Times New Roman" panose="02020603050405020304" pitchFamily="18" charset="0"/>
              </a:rPr>
              <a:t>the </a:t>
            </a:r>
            <a:r>
              <a:rPr lang="en-US" spc="-35" dirty="0">
                <a:cs typeface="Times New Roman" panose="02020603050405020304" pitchFamily="18" charset="0"/>
              </a:rPr>
              <a:t>same</a:t>
            </a:r>
            <a:r>
              <a:rPr lang="en-US" spc="-10" dirty="0">
                <a:cs typeface="Times New Roman" panose="02020603050405020304" pitchFamily="18" charset="0"/>
              </a:rPr>
              <a:t> </a:t>
            </a:r>
            <a:r>
              <a:rPr lang="en-US" spc="-25" dirty="0">
                <a:cs typeface="Times New Roman" panose="02020603050405020304" pitchFamily="18" charset="0"/>
              </a:rPr>
              <a:t>process.*/</a:t>
            </a:r>
            <a:endParaRPr lang="en-US" dirty="0">
              <a:cs typeface="Times New Roman" panose="02020603050405020304" pitchFamily="18" charset="0"/>
            </a:endParaRPr>
          </a:p>
        </p:txBody>
      </p:sp>
    </p:spTree>
    <p:extLst>
      <p:ext uri="{BB962C8B-B14F-4D97-AF65-F5344CB8AC3E}">
        <p14:creationId xmlns:p14="http://schemas.microsoft.com/office/powerpoint/2010/main" val="980288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2D8CAA78-5436-F7C8-D70B-FB4FB58AA201}"/>
              </a:ext>
            </a:extLst>
          </p:cNvPr>
          <p:cNvSpPr>
            <a:spLocks noGrp="1" noChangeArrowheads="1"/>
          </p:cNvSpPr>
          <p:nvPr>
            <p:ph type="title" idx="4294967295"/>
          </p:nvPr>
        </p:nvSpPr>
        <p:spPr>
          <a:xfrm>
            <a:off x="2275840" y="349898"/>
            <a:ext cx="7294880" cy="457200"/>
          </a:xfrm>
        </p:spPr>
        <p:txBody>
          <a:bodyPr>
            <a:normAutofit fontScale="90000"/>
          </a:bodyPr>
          <a:lstStyle/>
          <a:p>
            <a:pPr eaLnBrk="1" hangingPunct="1"/>
            <a:r>
              <a:rPr lang="en-US" altLang="en-US" dirty="0"/>
              <a:t>		</a:t>
            </a:r>
            <a:r>
              <a:rPr lang="en-US" altLang="en-US" sz="3100" dirty="0">
                <a:cs typeface="Times New Roman" panose="02020603050405020304" pitchFamily="18" charset="0"/>
              </a:rPr>
              <a:t>	</a:t>
            </a:r>
            <a:r>
              <a:rPr lang="en-US" altLang="en-US" sz="3100" b="1" dirty="0">
                <a:solidFill>
                  <a:srgbClr val="FF0000"/>
                </a:solidFill>
                <a:cs typeface="Times New Roman" panose="02020603050405020304" pitchFamily="18" charset="0"/>
              </a:rPr>
              <a:t>types of Semaphore </a:t>
            </a:r>
          </a:p>
        </p:txBody>
      </p:sp>
      <p:sp>
        <p:nvSpPr>
          <p:cNvPr id="53251" name="Rectangle 3">
            <a:extLst>
              <a:ext uri="{FF2B5EF4-FFF2-40B4-BE49-F238E27FC236}">
                <a16:creationId xmlns:a16="http://schemas.microsoft.com/office/drawing/2014/main" id="{18BDB513-CC60-189B-42E7-E685B7B57559}"/>
              </a:ext>
            </a:extLst>
          </p:cNvPr>
          <p:cNvSpPr>
            <a:spLocks noGrp="1" noChangeArrowheads="1"/>
          </p:cNvSpPr>
          <p:nvPr>
            <p:ph idx="4294967295"/>
          </p:nvPr>
        </p:nvSpPr>
        <p:spPr>
          <a:xfrm>
            <a:off x="690880" y="1196294"/>
            <a:ext cx="11501120" cy="4909866"/>
          </a:xfrm>
        </p:spPr>
        <p:txBody>
          <a:bodyPr>
            <a:normAutofit fontScale="47500" lnSpcReduction="20000"/>
          </a:bodyPr>
          <a:lstStyle/>
          <a:p>
            <a:pPr lvl="1" algn="just">
              <a:tabLst>
                <a:tab pos="2001838" algn="ctr"/>
                <a:tab pos="4513263" algn="ctr"/>
              </a:tabLst>
            </a:pPr>
            <a:r>
              <a:rPr lang="en-US" altLang="en-US" sz="3400" b="1" dirty="0">
                <a:solidFill>
                  <a:srgbClr val="3366FF"/>
                </a:solidFill>
                <a:cs typeface="Times New Roman" panose="02020603050405020304" pitchFamily="18" charset="0"/>
              </a:rPr>
              <a:t>Counting semaphore </a:t>
            </a:r>
            <a:r>
              <a:rPr lang="en-US" altLang="en-US" sz="3400" dirty="0">
                <a:cs typeface="Times New Roman" panose="02020603050405020304" pitchFamily="18" charset="0"/>
              </a:rPr>
              <a:t>– integer value can range over an unrestricted domain</a:t>
            </a:r>
          </a:p>
          <a:p>
            <a:pPr lvl="1" algn="just">
              <a:tabLst>
                <a:tab pos="2001838" algn="ctr"/>
                <a:tab pos="4513263" algn="ctr"/>
              </a:tabLst>
            </a:pPr>
            <a:endParaRPr lang="en-US" altLang="en-US" sz="3400" b="1" dirty="0">
              <a:solidFill>
                <a:srgbClr val="3366FF"/>
              </a:solidFill>
              <a:cs typeface="Times New Roman" panose="02020603050405020304" pitchFamily="18" charset="0"/>
            </a:endParaRPr>
          </a:p>
          <a:p>
            <a:pPr lvl="1" algn="just">
              <a:tabLst>
                <a:tab pos="2001838" algn="ctr"/>
                <a:tab pos="4513263" algn="ctr"/>
              </a:tabLst>
            </a:pPr>
            <a:r>
              <a:rPr lang="en-US" altLang="en-US" sz="3400" b="1" dirty="0">
                <a:solidFill>
                  <a:srgbClr val="3366FF"/>
                </a:solidFill>
                <a:cs typeface="Times New Roman" panose="02020603050405020304" pitchFamily="18" charset="0"/>
              </a:rPr>
              <a:t>Binary semaphore </a:t>
            </a:r>
            <a:r>
              <a:rPr lang="en-US" altLang="en-US" sz="3400" dirty="0">
                <a:cs typeface="Times New Roman" panose="02020603050405020304" pitchFamily="18" charset="0"/>
              </a:rPr>
              <a:t>– integer value can range only between 0 and 1 </a:t>
            </a:r>
            <a:r>
              <a:rPr lang="en-US" altLang="en-US" sz="3400" dirty="0">
                <a:cs typeface="Times New Roman" panose="02020603050405020304" pitchFamily="18" charset="0"/>
                <a:sym typeface="MT Extra" panose="05050102010205020202" pitchFamily="18" charset="2"/>
              </a:rPr>
              <a:t>Same as a </a:t>
            </a:r>
            <a:r>
              <a:rPr lang="en-US" altLang="en-US" sz="3400" b="1" dirty="0">
                <a:solidFill>
                  <a:srgbClr val="3366FF"/>
                </a:solidFill>
                <a:cs typeface="Times New Roman" panose="02020603050405020304" pitchFamily="18" charset="0"/>
                <a:sym typeface="MT Extra" panose="05050102010205020202" pitchFamily="18" charset="2"/>
              </a:rPr>
              <a:t>mutex lock.</a:t>
            </a:r>
          </a:p>
          <a:p>
            <a:pPr lvl="1" algn="just">
              <a:tabLst>
                <a:tab pos="2001838" algn="ctr"/>
                <a:tab pos="4513263" algn="ctr"/>
              </a:tabLst>
            </a:pPr>
            <a:endParaRPr lang="en-US" altLang="en-US" sz="3400" b="1" dirty="0">
              <a:solidFill>
                <a:srgbClr val="3366FF"/>
              </a:solidFill>
              <a:cs typeface="Times New Roman" panose="02020603050405020304" pitchFamily="18" charset="0"/>
              <a:sym typeface="MT Extra" panose="05050102010205020202" pitchFamily="18" charset="2"/>
            </a:endParaRPr>
          </a:p>
          <a:p>
            <a:pPr lvl="2" algn="just">
              <a:tabLst>
                <a:tab pos="2001838" algn="ctr"/>
                <a:tab pos="4513263" algn="ctr"/>
              </a:tabLst>
            </a:pPr>
            <a:r>
              <a:rPr lang="en-US" altLang="en-US" sz="3400" dirty="0">
                <a:cs typeface="Times New Roman" panose="02020603050405020304" pitchFamily="18" charset="0"/>
                <a:sym typeface="MT Extra" panose="05050102010205020202" pitchFamily="18" charset="2"/>
              </a:rPr>
              <a:t>Can solve various synchronization problems.</a:t>
            </a:r>
          </a:p>
          <a:p>
            <a:pPr lvl="2" algn="just">
              <a:tabLst>
                <a:tab pos="2001838" algn="ctr"/>
                <a:tab pos="4513263" algn="ctr"/>
              </a:tabLst>
            </a:pPr>
            <a:r>
              <a:rPr lang="en-US" altLang="en-US" sz="3400" dirty="0">
                <a:cs typeface="Times New Roman" panose="02020603050405020304" pitchFamily="18" charset="0"/>
                <a:sym typeface="MT Extra" panose="05050102010205020202" pitchFamily="18" charset="2"/>
              </a:rPr>
              <a:t>Consider </a:t>
            </a:r>
            <a:r>
              <a:rPr lang="en-US" altLang="en-US" sz="3400" b="1" i="1" dirty="0">
                <a:cs typeface="Times New Roman" panose="02020603050405020304" pitchFamily="18" charset="0"/>
                <a:sym typeface="MT Extra" panose="05050102010205020202" pitchFamily="18" charset="2"/>
              </a:rPr>
              <a:t>P</a:t>
            </a:r>
            <a:r>
              <a:rPr lang="en-US" altLang="en-US" sz="3400" b="1" i="1" baseline="-25000" dirty="0">
                <a:cs typeface="Times New Roman" panose="02020603050405020304" pitchFamily="18" charset="0"/>
                <a:sym typeface="MT Extra" panose="05050102010205020202" pitchFamily="18" charset="2"/>
              </a:rPr>
              <a:t>1</a:t>
            </a:r>
            <a:r>
              <a:rPr lang="en-US" altLang="en-US" sz="3400" b="1" i="1" dirty="0">
                <a:cs typeface="Times New Roman" panose="02020603050405020304" pitchFamily="18" charset="0"/>
                <a:sym typeface="MT Extra" panose="05050102010205020202" pitchFamily="18" charset="2"/>
              </a:rPr>
              <a:t> </a:t>
            </a:r>
            <a:r>
              <a:rPr lang="en-US" altLang="en-US" sz="3400" dirty="0">
                <a:cs typeface="Times New Roman" panose="02020603050405020304" pitchFamily="18" charset="0"/>
                <a:sym typeface="MT Extra" panose="05050102010205020202" pitchFamily="18" charset="2"/>
              </a:rPr>
              <a:t> and </a:t>
            </a:r>
            <a:r>
              <a:rPr lang="en-US" altLang="en-US" sz="3400" b="1" i="1" dirty="0">
                <a:cs typeface="Times New Roman" panose="02020603050405020304" pitchFamily="18" charset="0"/>
                <a:sym typeface="MT Extra" panose="05050102010205020202" pitchFamily="18" charset="2"/>
              </a:rPr>
              <a:t>P</a:t>
            </a:r>
            <a:r>
              <a:rPr lang="en-US" altLang="en-US" sz="3400" b="1" i="1" baseline="-25000" dirty="0">
                <a:cs typeface="Times New Roman" panose="02020603050405020304" pitchFamily="18" charset="0"/>
                <a:sym typeface="MT Extra" panose="05050102010205020202" pitchFamily="18" charset="2"/>
              </a:rPr>
              <a:t>2</a:t>
            </a:r>
            <a:r>
              <a:rPr lang="en-US" altLang="en-US" sz="3400" dirty="0">
                <a:cs typeface="Times New Roman" panose="02020603050405020304" pitchFamily="18" charset="0"/>
                <a:sym typeface="MT Extra" panose="05050102010205020202" pitchFamily="18" charset="2"/>
              </a:rPr>
              <a:t> that require</a:t>
            </a:r>
            <a:r>
              <a:rPr lang="en-US" altLang="en-US" sz="3400" b="1" i="1" dirty="0">
                <a:cs typeface="Times New Roman" panose="02020603050405020304" pitchFamily="18" charset="0"/>
                <a:sym typeface="MT Extra" panose="05050102010205020202" pitchFamily="18" charset="2"/>
              </a:rPr>
              <a:t> S</a:t>
            </a:r>
            <a:r>
              <a:rPr lang="en-US" altLang="en-US" sz="3400" b="1" i="1" baseline="-25000" dirty="0">
                <a:cs typeface="Times New Roman" panose="02020603050405020304" pitchFamily="18" charset="0"/>
                <a:sym typeface="MT Extra" panose="05050102010205020202" pitchFamily="18" charset="2"/>
              </a:rPr>
              <a:t>1</a:t>
            </a:r>
            <a:r>
              <a:rPr lang="en-US" altLang="en-US" sz="3400" b="1" i="1" dirty="0">
                <a:cs typeface="Times New Roman" panose="02020603050405020304" pitchFamily="18" charset="0"/>
                <a:sym typeface="MT Extra" panose="05050102010205020202" pitchFamily="18" charset="2"/>
              </a:rPr>
              <a:t> </a:t>
            </a:r>
            <a:r>
              <a:rPr lang="en-US" altLang="en-US" sz="3400" dirty="0">
                <a:cs typeface="Times New Roman" panose="02020603050405020304" pitchFamily="18" charset="0"/>
                <a:sym typeface="MT Extra" panose="05050102010205020202" pitchFamily="18" charset="2"/>
              </a:rPr>
              <a:t>to happen before </a:t>
            </a:r>
            <a:r>
              <a:rPr lang="en-US" altLang="en-US" sz="3400" b="1" i="1" dirty="0">
                <a:cs typeface="Times New Roman" panose="02020603050405020304" pitchFamily="18" charset="0"/>
                <a:sym typeface="MT Extra" panose="05050102010205020202" pitchFamily="18" charset="2"/>
              </a:rPr>
              <a:t>S</a:t>
            </a:r>
            <a:r>
              <a:rPr lang="en-US" altLang="en-US" sz="3400" b="1" i="1" baseline="-25000" dirty="0">
                <a:cs typeface="Times New Roman" panose="02020603050405020304" pitchFamily="18" charset="0"/>
                <a:sym typeface="MT Extra" panose="05050102010205020202" pitchFamily="18" charset="2"/>
              </a:rPr>
              <a:t>2</a:t>
            </a:r>
          </a:p>
          <a:p>
            <a:pPr algn="just">
              <a:buNone/>
              <a:tabLst>
                <a:tab pos="2001838" algn="ctr"/>
                <a:tab pos="4513263" algn="ctr"/>
              </a:tabLst>
            </a:pPr>
            <a:r>
              <a:rPr lang="en-US" altLang="en-US" sz="3400" dirty="0">
                <a:cs typeface="Times New Roman" panose="02020603050405020304" pitchFamily="18" charset="0"/>
                <a:sym typeface="MT Extra" panose="05050102010205020202" pitchFamily="18" charset="2"/>
              </a:rPr>
              <a:t>       	            Create a semaphore “</a:t>
            </a:r>
            <a:r>
              <a:rPr lang="en-US" altLang="ja-JP" sz="3400" b="1" dirty="0">
                <a:solidFill>
                  <a:srgbClr val="000000"/>
                </a:solidFill>
                <a:cs typeface="Times New Roman" panose="02020603050405020304" pitchFamily="18" charset="0"/>
                <a:sym typeface="MT Extra" panose="05050102010205020202" pitchFamily="18" charset="2"/>
              </a:rPr>
              <a:t>synch</a:t>
            </a:r>
            <a:r>
              <a:rPr lang="en-US" altLang="en-US" sz="3400" dirty="0">
                <a:cs typeface="Times New Roman" panose="02020603050405020304" pitchFamily="18" charset="0"/>
                <a:sym typeface="MT Extra" panose="05050102010205020202" pitchFamily="18" charset="2"/>
              </a:rPr>
              <a:t>”</a:t>
            </a:r>
            <a:r>
              <a:rPr lang="en-US" altLang="ja-JP" sz="3400" dirty="0">
                <a:cs typeface="Times New Roman" panose="02020603050405020304" pitchFamily="18" charset="0"/>
                <a:sym typeface="MT Extra" panose="05050102010205020202" pitchFamily="18" charset="2"/>
              </a:rPr>
              <a:t> initialized to 0 </a:t>
            </a:r>
          </a:p>
          <a:p>
            <a:pPr lvl="1" algn="just">
              <a:buNone/>
              <a:tabLst>
                <a:tab pos="2001838" algn="ctr"/>
                <a:tab pos="4513263" algn="ctr"/>
              </a:tabLst>
            </a:pPr>
            <a:r>
              <a:rPr lang="en-US" altLang="en-US" sz="3400" b="1" dirty="0">
                <a:solidFill>
                  <a:srgbClr val="000000"/>
                </a:solidFill>
                <a:cs typeface="Times New Roman" panose="02020603050405020304" pitchFamily="18" charset="0"/>
                <a:sym typeface="MT Extra" panose="05050102010205020202" pitchFamily="18" charset="2"/>
              </a:rPr>
              <a:t>			P1:</a:t>
            </a:r>
          </a:p>
          <a:p>
            <a:pPr lvl="1" algn="just">
              <a:buNone/>
              <a:tabLst>
                <a:tab pos="2001838" algn="ctr"/>
                <a:tab pos="4513263" algn="ctr"/>
              </a:tabLst>
            </a:pPr>
            <a:r>
              <a:rPr lang="en-US" altLang="en-US" sz="3400" b="1" dirty="0">
                <a:solidFill>
                  <a:srgbClr val="000000"/>
                </a:solidFill>
                <a:cs typeface="Times New Roman" panose="02020603050405020304" pitchFamily="18" charset="0"/>
                <a:sym typeface="MT Extra" panose="05050102010205020202" pitchFamily="18" charset="2"/>
              </a:rPr>
              <a:t>   			S</a:t>
            </a:r>
            <a:r>
              <a:rPr lang="en-US" altLang="en-US" sz="3400" b="1" baseline="-25000" dirty="0">
                <a:solidFill>
                  <a:srgbClr val="000000"/>
                </a:solidFill>
                <a:cs typeface="Times New Roman" panose="02020603050405020304" pitchFamily="18" charset="0"/>
                <a:sym typeface="MT Extra" panose="05050102010205020202" pitchFamily="18" charset="2"/>
              </a:rPr>
              <a:t>1</a:t>
            </a:r>
            <a:r>
              <a:rPr lang="en-US" altLang="en-US" sz="3400" b="1" dirty="0">
                <a:solidFill>
                  <a:srgbClr val="000000"/>
                </a:solidFill>
                <a:cs typeface="Times New Roman" panose="02020603050405020304" pitchFamily="18" charset="0"/>
                <a:sym typeface="MT Extra" panose="05050102010205020202" pitchFamily="18" charset="2"/>
              </a:rPr>
              <a:t>;</a:t>
            </a:r>
          </a:p>
          <a:p>
            <a:pPr lvl="1" algn="just">
              <a:buNone/>
              <a:tabLst>
                <a:tab pos="2001838" algn="ctr"/>
                <a:tab pos="4513263" algn="ctr"/>
              </a:tabLst>
            </a:pPr>
            <a:r>
              <a:rPr lang="en-US" altLang="en-US" sz="3400" b="1" dirty="0">
                <a:solidFill>
                  <a:srgbClr val="000000"/>
                </a:solidFill>
                <a:cs typeface="Times New Roman" panose="02020603050405020304" pitchFamily="18" charset="0"/>
                <a:sym typeface="MT Extra" panose="05050102010205020202" pitchFamily="18" charset="2"/>
              </a:rPr>
              <a:t>  		 	signal(synch);</a:t>
            </a:r>
          </a:p>
          <a:p>
            <a:pPr lvl="1" algn="just">
              <a:buNone/>
              <a:tabLst>
                <a:tab pos="2001838" algn="ctr"/>
                <a:tab pos="4513263" algn="ctr"/>
              </a:tabLst>
            </a:pPr>
            <a:r>
              <a:rPr lang="en-US" altLang="en-US" sz="3400" b="1" dirty="0">
                <a:solidFill>
                  <a:srgbClr val="000000"/>
                </a:solidFill>
                <a:cs typeface="Times New Roman" panose="02020603050405020304" pitchFamily="18" charset="0"/>
                <a:sym typeface="MT Extra" panose="05050102010205020202" pitchFamily="18" charset="2"/>
              </a:rPr>
              <a:t>			P2:</a:t>
            </a:r>
          </a:p>
          <a:p>
            <a:pPr lvl="1" algn="just">
              <a:buNone/>
              <a:tabLst>
                <a:tab pos="2001838" algn="ctr"/>
                <a:tab pos="4513263" algn="ctr"/>
              </a:tabLst>
            </a:pPr>
            <a:r>
              <a:rPr lang="en-US" altLang="en-US" sz="3400" b="1" dirty="0">
                <a:solidFill>
                  <a:srgbClr val="000000"/>
                </a:solidFill>
                <a:cs typeface="Times New Roman" panose="02020603050405020304" pitchFamily="18" charset="0"/>
                <a:sym typeface="MT Extra" panose="05050102010205020202" pitchFamily="18" charset="2"/>
              </a:rPr>
              <a:t>   			wait(synch)</a:t>
            </a:r>
            <a:r>
              <a:rPr lang="en-US" altLang="en-US" sz="3400" dirty="0">
                <a:solidFill>
                  <a:srgbClr val="0000FF"/>
                </a:solidFill>
                <a:cs typeface="Times New Roman" panose="02020603050405020304" pitchFamily="18" charset="0"/>
                <a:sym typeface="MT Extra" panose="05050102010205020202" pitchFamily="18" charset="2"/>
              </a:rPr>
              <a:t>;</a:t>
            </a:r>
            <a:endParaRPr lang="en-US" altLang="en-US" sz="3400" b="1" dirty="0">
              <a:solidFill>
                <a:srgbClr val="000000"/>
              </a:solidFill>
              <a:cs typeface="Times New Roman" panose="02020603050405020304" pitchFamily="18" charset="0"/>
              <a:sym typeface="MT Extra" panose="05050102010205020202" pitchFamily="18" charset="2"/>
            </a:endParaRPr>
          </a:p>
          <a:p>
            <a:pPr lvl="1" algn="just">
              <a:buNone/>
              <a:tabLst>
                <a:tab pos="2001838" algn="ctr"/>
                <a:tab pos="4513263" algn="ctr"/>
              </a:tabLst>
            </a:pPr>
            <a:r>
              <a:rPr lang="en-US" altLang="en-US" sz="3400" b="1" dirty="0">
                <a:solidFill>
                  <a:srgbClr val="000000"/>
                </a:solidFill>
                <a:cs typeface="Times New Roman" panose="02020603050405020304" pitchFamily="18" charset="0"/>
                <a:sym typeface="MT Extra" panose="05050102010205020202" pitchFamily="18" charset="2"/>
              </a:rPr>
              <a:t>  			 S</a:t>
            </a:r>
            <a:r>
              <a:rPr lang="en-US" altLang="en-US" sz="3400" b="1" baseline="-25000" dirty="0">
                <a:solidFill>
                  <a:srgbClr val="000000"/>
                </a:solidFill>
                <a:cs typeface="Times New Roman" panose="02020603050405020304" pitchFamily="18" charset="0"/>
                <a:sym typeface="MT Extra" panose="05050102010205020202" pitchFamily="18" charset="2"/>
              </a:rPr>
              <a:t>2</a:t>
            </a:r>
            <a:r>
              <a:rPr lang="en-US" altLang="en-US" sz="3400" b="1" dirty="0">
                <a:solidFill>
                  <a:srgbClr val="000000"/>
                </a:solidFill>
                <a:cs typeface="Times New Roman" panose="02020603050405020304" pitchFamily="18" charset="0"/>
                <a:sym typeface="MT Extra" panose="05050102010205020202" pitchFamily="18" charset="2"/>
              </a:rPr>
              <a:t>;</a:t>
            </a:r>
            <a:endParaRPr lang="en-US" altLang="en-US" sz="3400" dirty="0">
              <a:cs typeface="Times New Roman" panose="02020603050405020304" pitchFamily="18" charset="0"/>
              <a:sym typeface="MT Extra" panose="05050102010205020202" pitchFamily="18" charset="2"/>
            </a:endParaRPr>
          </a:p>
          <a:p>
            <a:pPr lvl="2" algn="just">
              <a:tabLst>
                <a:tab pos="2001838" algn="ctr"/>
                <a:tab pos="4513263" algn="ctr"/>
              </a:tabLst>
            </a:pPr>
            <a:r>
              <a:rPr lang="en-US" altLang="en-US" sz="3400" dirty="0">
                <a:cs typeface="Times New Roman" panose="02020603050405020304" pitchFamily="18" charset="0"/>
              </a:rPr>
              <a:t>Can implement a counting semaphore </a:t>
            </a:r>
            <a:r>
              <a:rPr lang="en-US" altLang="en-US" sz="3400" b="1" i="1" dirty="0">
                <a:solidFill>
                  <a:srgbClr val="000000"/>
                </a:solidFill>
                <a:cs typeface="Times New Roman" panose="02020603050405020304" pitchFamily="18" charset="0"/>
              </a:rPr>
              <a:t>S</a:t>
            </a:r>
            <a:r>
              <a:rPr lang="en-US" altLang="en-US" sz="3400" dirty="0">
                <a:cs typeface="Times New Roman" panose="02020603050405020304" pitchFamily="18" charset="0"/>
              </a:rPr>
              <a:t> as a binary semaphore</a:t>
            </a:r>
          </a:p>
          <a:p>
            <a:pPr>
              <a:tabLst>
                <a:tab pos="2001838" algn="ctr"/>
                <a:tab pos="4513263" algn="ctr"/>
              </a:tabLst>
            </a:pPr>
            <a:endParaRPr lang="en-US" altLang="en-US" sz="1600" b="1" i="1" baseline="-25000" dirty="0">
              <a:sym typeface="MT Extra" panose="05050102010205020202" pitchFamily="18" charset="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E2861DCE-2126-41E5-1582-A1C08F6C3C67}"/>
              </a:ext>
            </a:extLst>
          </p:cNvPr>
          <p:cNvSpPr>
            <a:spLocks noGrp="1" noChangeArrowheads="1"/>
          </p:cNvSpPr>
          <p:nvPr>
            <p:ph type="title" idx="4294967295"/>
          </p:nvPr>
        </p:nvSpPr>
        <p:spPr>
          <a:xfrm>
            <a:off x="3694922" y="321128"/>
            <a:ext cx="8229600" cy="576263"/>
          </a:xfrm>
        </p:spPr>
        <p:txBody>
          <a:bodyPr>
            <a:normAutofit/>
          </a:bodyPr>
          <a:lstStyle/>
          <a:p>
            <a:pPr eaLnBrk="1" hangingPunct="1"/>
            <a:r>
              <a:rPr lang="en-US" altLang="en-US" sz="2800" b="1" dirty="0">
                <a:solidFill>
                  <a:srgbClr val="FF0000"/>
                </a:solidFill>
                <a:cs typeface="Times New Roman" panose="02020603050405020304" pitchFamily="18" charset="0"/>
              </a:rPr>
              <a:t>Semaphore Implementation</a:t>
            </a:r>
          </a:p>
        </p:txBody>
      </p:sp>
      <p:sp>
        <p:nvSpPr>
          <p:cNvPr id="55299" name="Rectangle 3">
            <a:extLst>
              <a:ext uri="{FF2B5EF4-FFF2-40B4-BE49-F238E27FC236}">
                <a16:creationId xmlns:a16="http://schemas.microsoft.com/office/drawing/2014/main" id="{EE57021E-3FC8-5A69-F02B-7B64681755A9}"/>
              </a:ext>
            </a:extLst>
          </p:cNvPr>
          <p:cNvSpPr>
            <a:spLocks noGrp="1" noChangeArrowheads="1"/>
          </p:cNvSpPr>
          <p:nvPr>
            <p:ph idx="4294967295"/>
          </p:nvPr>
        </p:nvSpPr>
        <p:spPr>
          <a:xfrm>
            <a:off x="1184988" y="1241262"/>
            <a:ext cx="10739534" cy="4996251"/>
          </a:xfrm>
        </p:spPr>
        <p:txBody>
          <a:bodyPr>
            <a:normAutofit/>
          </a:bodyPr>
          <a:lstStyle/>
          <a:p>
            <a:pPr algn="just"/>
            <a:r>
              <a:rPr lang="en-US" altLang="en-US" sz="2400" dirty="0">
                <a:cs typeface="Times New Roman" panose="02020603050405020304" pitchFamily="18" charset="0"/>
              </a:rPr>
              <a:t>Must guarantee that no two processes can execute  the </a:t>
            </a:r>
            <a:r>
              <a:rPr lang="en-US" altLang="en-US" sz="2400" b="1" dirty="0" err="1">
                <a:cs typeface="Times New Roman" panose="02020603050405020304" pitchFamily="18" charset="0"/>
              </a:rPr>
              <a:t>sem_wait</a:t>
            </a:r>
            <a:r>
              <a:rPr lang="en-US" altLang="en-US" sz="2400" b="1" dirty="0">
                <a:cs typeface="Times New Roman" panose="02020603050405020304" pitchFamily="18" charset="0"/>
              </a:rPr>
              <a:t>() </a:t>
            </a:r>
            <a:r>
              <a:rPr lang="en-US" altLang="en-US" sz="2400" dirty="0">
                <a:cs typeface="Times New Roman" panose="02020603050405020304" pitchFamily="18" charset="0"/>
              </a:rPr>
              <a:t>and </a:t>
            </a:r>
            <a:r>
              <a:rPr lang="en-US" altLang="en-US" sz="2400" b="1" dirty="0" err="1">
                <a:cs typeface="Times New Roman" panose="02020603050405020304" pitchFamily="18" charset="0"/>
              </a:rPr>
              <a:t>sem_signal</a:t>
            </a:r>
            <a:r>
              <a:rPr lang="en-US" altLang="en-US" sz="2400" b="1" dirty="0">
                <a:cs typeface="Times New Roman" panose="02020603050405020304" pitchFamily="18" charset="0"/>
              </a:rPr>
              <a:t>() </a:t>
            </a:r>
            <a:r>
              <a:rPr lang="en-US" altLang="en-US" sz="2400" dirty="0">
                <a:cs typeface="Times New Roman" panose="02020603050405020304" pitchFamily="18" charset="0"/>
              </a:rPr>
              <a:t>on the same semaphore at the same time.</a:t>
            </a:r>
          </a:p>
          <a:p>
            <a:pPr algn="just"/>
            <a:r>
              <a:rPr lang="en-US" altLang="en-US" sz="2400" dirty="0">
                <a:cs typeface="Times New Roman" panose="02020603050405020304" pitchFamily="18" charset="0"/>
              </a:rPr>
              <a:t>Thus, the implementation becomes the critical section problem where the </a:t>
            </a:r>
            <a:r>
              <a:rPr lang="en-US" altLang="en-US" sz="2400" b="1" dirty="0" err="1">
                <a:cs typeface="Times New Roman" panose="02020603050405020304" pitchFamily="18" charset="0"/>
              </a:rPr>
              <a:t>sem_wait</a:t>
            </a:r>
            <a:r>
              <a:rPr lang="en-US" altLang="en-US" sz="2400" b="1" dirty="0">
                <a:cs typeface="Times New Roman" panose="02020603050405020304" pitchFamily="18" charset="0"/>
              </a:rPr>
              <a:t>  </a:t>
            </a:r>
            <a:r>
              <a:rPr lang="en-US" altLang="en-US" sz="2400" dirty="0">
                <a:cs typeface="Times New Roman" panose="02020603050405020304" pitchFamily="18" charset="0"/>
              </a:rPr>
              <a:t>and  </a:t>
            </a:r>
            <a:r>
              <a:rPr lang="en-US" altLang="en-US" sz="2400" b="1" dirty="0" err="1">
                <a:cs typeface="Times New Roman" panose="02020603050405020304" pitchFamily="18" charset="0"/>
              </a:rPr>
              <a:t>sem_signal</a:t>
            </a:r>
            <a:r>
              <a:rPr lang="en-US" altLang="en-US" sz="2400" b="1" dirty="0">
                <a:cs typeface="Times New Roman" panose="02020603050405020304" pitchFamily="18" charset="0"/>
              </a:rPr>
              <a:t> </a:t>
            </a:r>
            <a:r>
              <a:rPr lang="en-US" altLang="en-US" sz="2400" dirty="0">
                <a:cs typeface="Times New Roman" panose="02020603050405020304" pitchFamily="18" charset="0"/>
              </a:rPr>
              <a:t>code are placed in the critical section.</a:t>
            </a:r>
          </a:p>
          <a:p>
            <a:pPr lvl="1" algn="just"/>
            <a:r>
              <a:rPr lang="en-US" altLang="en-US" sz="2400" dirty="0">
                <a:cs typeface="Times New Roman" panose="02020603050405020304" pitchFamily="18" charset="0"/>
              </a:rPr>
              <a:t>Could now have  </a:t>
            </a:r>
            <a:r>
              <a:rPr lang="en-US" altLang="en-US" sz="2400" b="1" dirty="0">
                <a:solidFill>
                  <a:srgbClr val="3366FF"/>
                </a:solidFill>
                <a:cs typeface="Times New Roman" panose="02020603050405020304" pitchFamily="18" charset="0"/>
              </a:rPr>
              <a:t>busy waiting </a:t>
            </a:r>
            <a:r>
              <a:rPr lang="en-US" altLang="en-US" sz="2400" dirty="0">
                <a:solidFill>
                  <a:srgbClr val="3366FF"/>
                </a:solidFill>
                <a:cs typeface="Times New Roman" panose="02020603050405020304" pitchFamily="18" charset="0"/>
              </a:rPr>
              <a:t> </a:t>
            </a:r>
            <a:r>
              <a:rPr lang="en-US" altLang="en-US" sz="2400" dirty="0">
                <a:cs typeface="Times New Roman" panose="02020603050405020304" pitchFamily="18" charset="0"/>
              </a:rPr>
              <a:t>in critical section implementation</a:t>
            </a:r>
          </a:p>
          <a:p>
            <a:pPr lvl="2" algn="just"/>
            <a:r>
              <a:rPr lang="en-US" altLang="en-US" sz="2400" dirty="0">
                <a:cs typeface="Times New Roman" panose="02020603050405020304" pitchFamily="18" charset="0"/>
              </a:rPr>
              <a:t>But the implementation code is short</a:t>
            </a:r>
          </a:p>
          <a:p>
            <a:pPr lvl="2" algn="just"/>
            <a:r>
              <a:rPr lang="en-US" altLang="en-US" sz="2400" dirty="0">
                <a:cs typeface="Times New Roman" panose="02020603050405020304" pitchFamily="18" charset="0"/>
              </a:rPr>
              <a:t>Little busy waiting if critical section rarely occupied</a:t>
            </a:r>
          </a:p>
          <a:p>
            <a:pPr algn="just"/>
            <a:r>
              <a:rPr lang="en-US" altLang="en-US" sz="2400" dirty="0">
                <a:cs typeface="Times New Roman" panose="02020603050405020304" pitchFamily="18" charset="0"/>
              </a:rPr>
              <a:t>Note that applications may spend lots of time in critical sections and therefore this is not a good solution</a:t>
            </a:r>
          </a:p>
          <a:p>
            <a:pPr>
              <a:buFont typeface="Monotype Sorts" pitchFamily="-84" charset="2"/>
              <a:buNone/>
            </a:pPr>
            <a:r>
              <a:rPr lang="en-US" altLang="en-US" dirty="0">
                <a:cs typeface="Times New Roman" panose="02020603050405020304" pitchFamily="18" charset="0"/>
              </a:rPr>
              <a:t> </a:t>
            </a:r>
          </a:p>
          <a:p>
            <a:pPr lvl="1">
              <a:buFont typeface="Monotype Sorts" pitchFamily="-84" charset="2"/>
              <a:buNone/>
            </a:pPr>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713A77B3-FBF1-1EFA-8C39-BF150E0B2E79}"/>
              </a:ext>
            </a:extLst>
          </p:cNvPr>
          <p:cNvSpPr>
            <a:spLocks noGrp="1" noChangeArrowheads="1"/>
          </p:cNvSpPr>
          <p:nvPr>
            <p:ph type="title" idx="4294967295"/>
          </p:nvPr>
        </p:nvSpPr>
        <p:spPr>
          <a:xfrm>
            <a:off x="1697084" y="284328"/>
            <a:ext cx="10412057" cy="609600"/>
          </a:xfrm>
        </p:spPr>
        <p:txBody>
          <a:bodyPr>
            <a:noAutofit/>
          </a:bodyPr>
          <a:lstStyle/>
          <a:p>
            <a:pPr eaLnBrk="1" hangingPunct="1"/>
            <a:r>
              <a:rPr lang="en-US" altLang="en-US" sz="2400" b="1" dirty="0">
                <a:solidFill>
                  <a:srgbClr val="FF0000"/>
                </a:solidFill>
                <a:cs typeface="Times New Roman" panose="02020603050405020304" pitchFamily="18" charset="0"/>
              </a:rPr>
              <a:t>Semaphore  Implementation  with  no  Busy  waiting </a:t>
            </a:r>
          </a:p>
        </p:txBody>
      </p:sp>
      <p:sp>
        <p:nvSpPr>
          <p:cNvPr id="57347" name="Rectangle 3">
            <a:extLst>
              <a:ext uri="{FF2B5EF4-FFF2-40B4-BE49-F238E27FC236}">
                <a16:creationId xmlns:a16="http://schemas.microsoft.com/office/drawing/2014/main" id="{5E2F68ED-EA2D-7CF8-246E-895FEA9B8343}"/>
              </a:ext>
            </a:extLst>
          </p:cNvPr>
          <p:cNvSpPr>
            <a:spLocks noGrp="1" noChangeArrowheads="1"/>
          </p:cNvSpPr>
          <p:nvPr>
            <p:ph idx="4294967295"/>
          </p:nvPr>
        </p:nvSpPr>
        <p:spPr>
          <a:xfrm>
            <a:off x="1087120" y="1004076"/>
            <a:ext cx="10617200" cy="5427204"/>
          </a:xfrm>
        </p:spPr>
        <p:txBody>
          <a:bodyPr>
            <a:noAutofit/>
          </a:bodyPr>
          <a:lstStyle/>
          <a:p>
            <a:pPr algn="just"/>
            <a:r>
              <a:rPr lang="en-US" altLang="en-US" dirty="0">
                <a:cs typeface="Times New Roman" panose="02020603050405020304" pitchFamily="18" charset="0"/>
              </a:rPr>
              <a:t>With each semaphore there is an associated waiting queue</a:t>
            </a:r>
          </a:p>
          <a:p>
            <a:pPr algn="just"/>
            <a:r>
              <a:rPr lang="en-US" altLang="en-US" dirty="0">
                <a:cs typeface="Times New Roman" panose="02020603050405020304" pitchFamily="18" charset="0"/>
              </a:rPr>
              <a:t>Each entry in a waiting queue has two data items:</a:t>
            </a:r>
          </a:p>
          <a:p>
            <a:pPr lvl="1" algn="just"/>
            <a:r>
              <a:rPr lang="en-US" altLang="en-US" sz="2000" dirty="0">
                <a:cs typeface="Times New Roman" panose="02020603050405020304" pitchFamily="18" charset="0"/>
              </a:rPr>
              <a:t> value (of type integer)</a:t>
            </a:r>
          </a:p>
          <a:p>
            <a:pPr lvl="1" algn="just"/>
            <a:r>
              <a:rPr lang="en-US" altLang="en-US" sz="2000" dirty="0">
                <a:cs typeface="Times New Roman" panose="02020603050405020304" pitchFamily="18" charset="0"/>
              </a:rPr>
              <a:t> pointer to the next record in the list</a:t>
            </a:r>
          </a:p>
          <a:p>
            <a:pPr algn="just"/>
            <a:r>
              <a:rPr lang="en-US" altLang="en-US" dirty="0">
                <a:cs typeface="Times New Roman" panose="02020603050405020304" pitchFamily="18" charset="0"/>
              </a:rPr>
              <a:t>Two operations:</a:t>
            </a:r>
          </a:p>
          <a:p>
            <a:pPr lvl="1" algn="just"/>
            <a:r>
              <a:rPr lang="en-US" altLang="en-US" sz="2000" b="1" dirty="0">
                <a:solidFill>
                  <a:srgbClr val="3366FF"/>
                </a:solidFill>
                <a:cs typeface="Times New Roman" panose="02020603050405020304" pitchFamily="18" charset="0"/>
              </a:rPr>
              <a:t>Block</a:t>
            </a:r>
            <a:r>
              <a:rPr lang="en-US" altLang="en-US" sz="2000" dirty="0">
                <a:solidFill>
                  <a:srgbClr val="3366FF"/>
                </a:solidFill>
                <a:cs typeface="Times New Roman" panose="02020603050405020304" pitchFamily="18" charset="0"/>
              </a:rPr>
              <a:t> </a:t>
            </a:r>
            <a:r>
              <a:rPr lang="en-US" altLang="en-US" sz="2000" dirty="0">
                <a:cs typeface="Times New Roman" panose="02020603050405020304" pitchFamily="18" charset="0"/>
              </a:rPr>
              <a:t>– place the process invoking the operation on the appropriate waiting queue</a:t>
            </a:r>
          </a:p>
          <a:p>
            <a:pPr lvl="1" algn="just"/>
            <a:r>
              <a:rPr lang="en-US" altLang="en-US" sz="2000" b="1" dirty="0">
                <a:solidFill>
                  <a:srgbClr val="3366FF"/>
                </a:solidFill>
                <a:cs typeface="Times New Roman" panose="02020603050405020304" pitchFamily="18" charset="0"/>
              </a:rPr>
              <a:t>Wakeup</a:t>
            </a:r>
            <a:r>
              <a:rPr lang="en-US" altLang="en-US" sz="2000" dirty="0">
                <a:solidFill>
                  <a:srgbClr val="3366FF"/>
                </a:solidFill>
                <a:cs typeface="Times New Roman" panose="02020603050405020304" pitchFamily="18" charset="0"/>
              </a:rPr>
              <a:t> </a:t>
            </a:r>
            <a:r>
              <a:rPr lang="en-US" altLang="en-US" sz="2000" dirty="0">
                <a:cs typeface="Times New Roman" panose="02020603050405020304" pitchFamily="18" charset="0"/>
              </a:rPr>
              <a:t>– remove one of the processes in the waiting queue and place it in the ready queue.</a:t>
            </a:r>
            <a:endParaRPr lang="en-US" altLang="en-US" sz="2800" dirty="0">
              <a:cs typeface="Times New Roman" panose="02020603050405020304" pitchFamily="18" charset="0"/>
            </a:endParaRPr>
          </a:p>
          <a:p>
            <a:pPr marL="457200" lvl="1" indent="0" algn="just">
              <a:lnSpc>
                <a:spcPct val="100000"/>
              </a:lnSpc>
              <a:buNone/>
            </a:pPr>
            <a:r>
              <a:rPr lang="en-US" altLang="en-US" sz="2000" b="1" dirty="0">
                <a:cs typeface="Times New Roman" panose="02020603050405020304" pitchFamily="18" charset="0"/>
              </a:rPr>
              <a:t>		typedef struct{</a:t>
            </a:r>
            <a:r>
              <a:rPr lang="en-US" altLang="en-US" b="1" dirty="0">
                <a:cs typeface="Times New Roman" panose="02020603050405020304" pitchFamily="18" charset="0"/>
              </a:rPr>
              <a:t>   </a:t>
            </a:r>
          </a:p>
          <a:p>
            <a:pPr marL="457200" lvl="1" indent="0" algn="just">
              <a:lnSpc>
                <a:spcPct val="100000"/>
              </a:lnSpc>
              <a:buNone/>
            </a:pPr>
            <a:r>
              <a:rPr lang="en-US" altLang="en-US" b="1" dirty="0">
                <a:cs typeface="Times New Roman" panose="02020603050405020304" pitchFamily="18" charset="0"/>
              </a:rPr>
              <a:t>			int value; </a:t>
            </a:r>
          </a:p>
          <a:p>
            <a:pPr>
              <a:lnSpc>
                <a:spcPct val="100000"/>
              </a:lnSpc>
              <a:buFont typeface="Monotype Sorts" pitchFamily="-84" charset="2"/>
              <a:buNone/>
            </a:pPr>
            <a:r>
              <a:rPr lang="en-US" altLang="en-US" b="1" dirty="0">
                <a:cs typeface="Times New Roman" panose="02020603050405020304" pitchFamily="18" charset="0"/>
              </a:rPr>
              <a:t>   				struct process *list; </a:t>
            </a:r>
          </a:p>
          <a:p>
            <a:pPr>
              <a:lnSpc>
                <a:spcPct val="100000"/>
              </a:lnSpc>
              <a:buFont typeface="Monotype Sorts" pitchFamily="-84" charset="2"/>
              <a:buNone/>
            </a:pPr>
            <a:r>
              <a:rPr lang="en-US" altLang="en-US" b="1" dirty="0">
                <a:cs typeface="Times New Roman" panose="02020603050405020304" pitchFamily="18" charset="0"/>
              </a:rPr>
              <a:t>  					 } semaphore; </a:t>
            </a:r>
          </a:p>
          <a:p>
            <a:pPr>
              <a:lnSpc>
                <a:spcPct val="100000"/>
              </a:lnSpc>
            </a:pPr>
            <a:endParaRPr lang="en-US" altLang="en-US" sz="1800" dirty="0">
              <a:cs typeface="Times New Roman" panose="02020603050405020304" pitchFamily="18" charset="0"/>
            </a:endParaRPr>
          </a:p>
          <a:p>
            <a:pPr lvl="1"/>
            <a:endParaRPr lang="en-US" altLang="en-US" dirty="0"/>
          </a:p>
          <a:p>
            <a:pPr>
              <a:buFont typeface="Monotype Sorts" pitchFamily="-84" charset="2"/>
              <a:buNone/>
            </a:pPr>
            <a:r>
              <a:rPr lang="en-US" altLang="en-US" sz="1800" dirty="0">
                <a:solidFill>
                  <a:srgbClr val="0000FF"/>
                </a:solidFill>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9CD66AFE-CA9D-EC75-77F4-E1AACF5EA983}"/>
              </a:ext>
            </a:extLst>
          </p:cNvPr>
          <p:cNvSpPr>
            <a:spLocks noGrp="1" noChangeArrowheads="1"/>
          </p:cNvSpPr>
          <p:nvPr>
            <p:ph type="title" idx="4294967295"/>
          </p:nvPr>
        </p:nvSpPr>
        <p:spPr>
          <a:xfrm>
            <a:off x="2613090" y="135133"/>
            <a:ext cx="8356600" cy="581025"/>
          </a:xfrm>
        </p:spPr>
        <p:txBody>
          <a:bodyPr>
            <a:normAutofit fontScale="90000"/>
          </a:bodyPr>
          <a:lstStyle/>
          <a:p>
            <a:pPr eaLnBrk="1" hangingPunct="1"/>
            <a:r>
              <a:rPr lang="en-US" altLang="en-US" sz="2400" b="1" dirty="0">
                <a:solidFill>
                  <a:srgbClr val="FF0000"/>
                </a:solidFill>
                <a:cs typeface="Times New Roman" panose="02020603050405020304" pitchFamily="18" charset="0"/>
              </a:rPr>
              <a:t>Implementation   with no Busy  waiting (Cont.)</a:t>
            </a:r>
          </a:p>
        </p:txBody>
      </p:sp>
      <p:sp>
        <p:nvSpPr>
          <p:cNvPr id="59395" name="Rectangle 3">
            <a:extLst>
              <a:ext uri="{FF2B5EF4-FFF2-40B4-BE49-F238E27FC236}">
                <a16:creationId xmlns:a16="http://schemas.microsoft.com/office/drawing/2014/main" id="{632833BB-DB4A-AE9D-E6DF-3B7805ACF805}"/>
              </a:ext>
            </a:extLst>
          </p:cNvPr>
          <p:cNvSpPr>
            <a:spLocks noGrp="1" noChangeArrowheads="1"/>
          </p:cNvSpPr>
          <p:nvPr>
            <p:ph idx="4294967295"/>
          </p:nvPr>
        </p:nvSpPr>
        <p:spPr>
          <a:xfrm>
            <a:off x="1242526" y="1166242"/>
            <a:ext cx="4077478" cy="5452447"/>
          </a:xfrm>
        </p:spPr>
        <p:txBody>
          <a:bodyPr>
            <a:noAutofit/>
          </a:bodyPr>
          <a:lstStyle/>
          <a:p>
            <a:pPr marL="0" indent="0">
              <a:buNone/>
            </a:pPr>
            <a:r>
              <a:rPr lang="en-US" altLang="en-US" sz="2400" b="1" dirty="0" err="1">
                <a:cs typeface="Times New Roman" panose="02020603050405020304" pitchFamily="18" charset="0"/>
              </a:rPr>
              <a:t>Sem_wait</a:t>
            </a:r>
            <a:r>
              <a:rPr lang="en-US" altLang="en-US" sz="2400" b="1" dirty="0">
                <a:cs typeface="Times New Roman" panose="02020603050405020304" pitchFamily="18" charset="0"/>
              </a:rPr>
              <a:t>(semaphore *S)</a:t>
            </a:r>
          </a:p>
          <a:p>
            <a:pPr marL="0" indent="0">
              <a:buNone/>
            </a:pPr>
            <a:r>
              <a:rPr lang="en-US" altLang="en-US" sz="2400" b="1" dirty="0">
                <a:cs typeface="Times New Roman" panose="02020603050405020304" pitchFamily="18" charset="0"/>
              </a:rPr>
              <a:t> { </a:t>
            </a:r>
          </a:p>
          <a:p>
            <a:pPr marL="0" indent="0">
              <a:buNone/>
            </a:pPr>
            <a:r>
              <a:rPr lang="en-US" altLang="en-US" sz="2400" b="1" dirty="0">
                <a:cs typeface="Times New Roman" panose="02020603050405020304" pitchFamily="18" charset="0"/>
              </a:rPr>
              <a:t>   S-&gt;value--; </a:t>
            </a:r>
          </a:p>
          <a:p>
            <a:pPr marL="0" indent="0">
              <a:buNone/>
            </a:pPr>
            <a:r>
              <a:rPr lang="en-US" altLang="en-US" sz="2400" b="1" dirty="0">
                <a:cs typeface="Times New Roman" panose="02020603050405020304" pitchFamily="18" charset="0"/>
              </a:rPr>
              <a:t>   if (S-&gt;value &lt; 0) {</a:t>
            </a:r>
            <a:br>
              <a:rPr lang="en-US" altLang="en-US" sz="2400" b="1" dirty="0">
                <a:cs typeface="Times New Roman" panose="02020603050405020304" pitchFamily="18" charset="0"/>
              </a:rPr>
            </a:br>
            <a:r>
              <a:rPr lang="en-US" altLang="en-US" sz="2400" b="1" dirty="0">
                <a:cs typeface="Times New Roman" panose="02020603050405020304" pitchFamily="18" charset="0"/>
              </a:rPr>
              <a:t>      add this process to S-&gt;list; </a:t>
            </a:r>
          </a:p>
          <a:p>
            <a:pPr marL="0" indent="0">
              <a:buNone/>
            </a:pPr>
            <a:r>
              <a:rPr lang="en-US" altLang="en-US" sz="2400" b="1" dirty="0">
                <a:cs typeface="Times New Roman" panose="02020603050405020304" pitchFamily="18" charset="0"/>
              </a:rPr>
              <a:t>      block(); </a:t>
            </a:r>
          </a:p>
          <a:p>
            <a:pPr marL="0" indent="0">
              <a:buNone/>
            </a:pPr>
            <a:r>
              <a:rPr lang="en-US" altLang="en-US" sz="2400" b="1" dirty="0">
                <a:cs typeface="Times New Roman" panose="02020603050405020304" pitchFamily="18" charset="0"/>
              </a:rPr>
              <a:t>   }</a:t>
            </a:r>
          </a:p>
          <a:p>
            <a:pPr marL="0" indent="0">
              <a:buNone/>
            </a:pPr>
            <a:r>
              <a:rPr lang="en-US" altLang="en-US" sz="2400" b="1" dirty="0">
                <a:cs typeface="Times New Roman" panose="02020603050405020304" pitchFamily="18" charset="0"/>
              </a:rPr>
              <a:t> }</a:t>
            </a:r>
          </a:p>
          <a:p>
            <a:pPr marL="0" indent="0">
              <a:buNone/>
            </a:pPr>
            <a:endParaRPr lang="en-US" altLang="en-US" b="1" dirty="0">
              <a:cs typeface="Times New Roman" panose="02020603050405020304" pitchFamily="18" charset="0"/>
            </a:endParaRPr>
          </a:p>
        </p:txBody>
      </p:sp>
      <p:sp>
        <p:nvSpPr>
          <p:cNvPr id="3" name="TextBox 2">
            <a:extLst>
              <a:ext uri="{FF2B5EF4-FFF2-40B4-BE49-F238E27FC236}">
                <a16:creationId xmlns:a16="http://schemas.microsoft.com/office/drawing/2014/main" id="{CA623682-D1FF-03FA-B9DE-BBF4614F54BA}"/>
              </a:ext>
            </a:extLst>
          </p:cNvPr>
          <p:cNvSpPr txBox="1"/>
          <p:nvPr/>
        </p:nvSpPr>
        <p:spPr>
          <a:xfrm>
            <a:off x="6452119" y="1166242"/>
            <a:ext cx="6102220" cy="3416320"/>
          </a:xfrm>
          <a:prstGeom prst="rect">
            <a:avLst/>
          </a:prstGeom>
          <a:noFill/>
        </p:spPr>
        <p:txBody>
          <a:bodyPr wrap="square">
            <a:spAutoFit/>
          </a:bodyPr>
          <a:lstStyle/>
          <a:p>
            <a:pPr marL="0" indent="0">
              <a:buNone/>
            </a:pPr>
            <a:r>
              <a:rPr lang="en-US" altLang="en-US" sz="2400" b="1" dirty="0" err="1">
                <a:cs typeface="Times New Roman" panose="02020603050405020304" pitchFamily="18" charset="0"/>
              </a:rPr>
              <a:t>Sem_signal</a:t>
            </a:r>
            <a:r>
              <a:rPr lang="en-US" altLang="en-US" sz="2400" b="1" dirty="0">
                <a:cs typeface="Times New Roman" panose="02020603050405020304" pitchFamily="18" charset="0"/>
              </a:rPr>
              <a:t>(semaphore *S) </a:t>
            </a:r>
          </a:p>
          <a:p>
            <a:pPr marL="0" indent="0">
              <a:buNone/>
            </a:pPr>
            <a:r>
              <a:rPr lang="en-US" altLang="en-US" sz="2400" b="1" dirty="0">
                <a:cs typeface="Times New Roman" panose="02020603050405020304" pitchFamily="18" charset="0"/>
              </a:rPr>
              <a:t>{ </a:t>
            </a:r>
          </a:p>
          <a:p>
            <a:pPr marL="0" indent="0">
              <a:buNone/>
            </a:pPr>
            <a:r>
              <a:rPr lang="en-US" altLang="en-US" sz="2400" b="1" dirty="0">
                <a:cs typeface="Times New Roman" panose="02020603050405020304" pitchFamily="18" charset="0"/>
              </a:rPr>
              <a:t>   S-&gt;value++; </a:t>
            </a:r>
          </a:p>
          <a:p>
            <a:pPr marL="0" indent="0">
              <a:buNone/>
            </a:pPr>
            <a:r>
              <a:rPr lang="en-US" altLang="en-US" sz="2400" b="1" dirty="0">
                <a:cs typeface="Times New Roman" panose="02020603050405020304" pitchFamily="18" charset="0"/>
              </a:rPr>
              <a:t>   if (S-&gt;value &lt;= 0)</a:t>
            </a:r>
          </a:p>
          <a:p>
            <a:pPr marL="0" indent="0">
              <a:buNone/>
            </a:pPr>
            <a:r>
              <a:rPr lang="en-US" altLang="en-US" sz="2400" b="1" dirty="0">
                <a:cs typeface="Times New Roman" panose="02020603050405020304" pitchFamily="18" charset="0"/>
              </a:rPr>
              <a:t> {</a:t>
            </a:r>
            <a:br>
              <a:rPr lang="en-US" altLang="en-US" sz="2400" b="1" dirty="0">
                <a:cs typeface="Times New Roman" panose="02020603050405020304" pitchFamily="18" charset="0"/>
              </a:rPr>
            </a:br>
            <a:r>
              <a:rPr lang="en-US" altLang="en-US" sz="2400" b="1" dirty="0">
                <a:cs typeface="Times New Roman" panose="02020603050405020304" pitchFamily="18" charset="0"/>
              </a:rPr>
              <a:t>      remove a process P from S-&gt;list; </a:t>
            </a:r>
          </a:p>
          <a:p>
            <a:pPr marL="0" indent="0">
              <a:buNone/>
            </a:pPr>
            <a:r>
              <a:rPr lang="en-US" altLang="en-US" sz="2400" b="1" dirty="0">
                <a:cs typeface="Times New Roman" panose="02020603050405020304" pitchFamily="18" charset="0"/>
              </a:rPr>
              <a:t>      wakeup(P); </a:t>
            </a:r>
          </a:p>
          <a:p>
            <a:pPr marL="0" indent="0">
              <a:buNone/>
            </a:pPr>
            <a:r>
              <a:rPr lang="en-US" altLang="en-US" sz="2400" b="1" dirty="0">
                <a:cs typeface="Times New Roman" panose="02020603050405020304" pitchFamily="18" charset="0"/>
              </a:rPr>
              <a:t>   }</a:t>
            </a:r>
          </a:p>
          <a:p>
            <a:pPr marL="0" indent="0">
              <a:buNone/>
            </a:pPr>
            <a:r>
              <a:rPr lang="en-US" altLang="en-US" sz="2400" b="1" dirty="0">
                <a:cs typeface="Times New Roman" panose="02020603050405020304" pitchFamily="18" charset="0"/>
              </a:rPr>
              <a:t> } </a:t>
            </a:r>
            <a:endParaRPr lang="en-IN" sz="2400" dirty="0"/>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5_6233159992279566856</Template>
  <TotalTime>1837</TotalTime>
  <Words>3836</Words>
  <Application>Microsoft Office PowerPoint</Application>
  <PresentationFormat>Widescreen</PresentationFormat>
  <Paragraphs>485</Paragraphs>
  <Slides>46</Slides>
  <Notes>11</Notes>
  <HiddenSlides>3</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46</vt:i4>
      </vt:variant>
    </vt:vector>
  </HeadingPairs>
  <TitlesOfParts>
    <vt:vector size="59" baseType="lpstr">
      <vt:lpstr>MS PGothic</vt:lpstr>
      <vt:lpstr>Arial</vt:lpstr>
      <vt:lpstr>Calibri</vt:lpstr>
      <vt:lpstr>Consolas</vt:lpstr>
      <vt:lpstr>Courier New</vt:lpstr>
      <vt:lpstr>Gill Sans MT</vt:lpstr>
      <vt:lpstr>Helvetica</vt:lpstr>
      <vt:lpstr>Monotype Sorts</vt:lpstr>
      <vt:lpstr>MT Extra</vt:lpstr>
      <vt:lpstr>Poppins</vt:lpstr>
      <vt:lpstr>Times New Roman</vt:lpstr>
      <vt:lpstr>Webdings</vt:lpstr>
      <vt:lpstr>Gallery</vt:lpstr>
      <vt:lpstr>COURSE NAME: Operating Systems  COURSE CODE: 23CS2104RA </vt:lpstr>
      <vt:lpstr>PowerPoint Presentation</vt:lpstr>
      <vt:lpstr>  Semaphores </vt:lpstr>
      <vt:lpstr> Interact  with  semaphore </vt:lpstr>
      <vt:lpstr>  Initialization of semaphore</vt:lpstr>
      <vt:lpstr>   types of Semaphore </vt:lpstr>
      <vt:lpstr>Semaphore Implementation</vt:lpstr>
      <vt:lpstr>Semaphore  Implementation  with  no  Busy  waiting </vt:lpstr>
      <vt:lpstr>Implementation   with no Busy  waiting (Cont.)</vt:lpstr>
      <vt:lpstr>Thread Trace: Single  Thread Using  A Semaphore </vt:lpstr>
      <vt:lpstr>Thread Trace: Two Threads Using A Semaphore (1 CPU)</vt:lpstr>
      <vt:lpstr>Deadlock and Starvation</vt:lpstr>
      <vt:lpstr>Classical Problems of Synchronization</vt:lpstr>
      <vt:lpstr>Bounded-Buffer Problem</vt:lpstr>
      <vt:lpstr>Bounded Buffer Problem (Cont.)</vt:lpstr>
      <vt:lpstr>Readers-Writers Problem</vt:lpstr>
      <vt:lpstr>Readers-Writers Problem</vt:lpstr>
      <vt:lpstr>WRITER PROCESS</vt:lpstr>
      <vt:lpstr>WRITER PROCESS</vt:lpstr>
      <vt:lpstr>Reader process </vt:lpstr>
      <vt:lpstr>Reader process</vt:lpstr>
      <vt:lpstr>Readers-Writers Problem (Cont.)</vt:lpstr>
      <vt:lpstr>Dining Philosopher Problem</vt:lpstr>
      <vt:lpstr>PowerPoint Presentation</vt:lpstr>
      <vt:lpstr>PowerPoint Presentation</vt:lpstr>
      <vt:lpstr>Sleeping Barber problem  </vt:lpstr>
      <vt:lpstr>Semaphore Customers = 0; Semaphore Barber = 0; Mutex Seats = 1; int FreeSeats = N;</vt:lpstr>
      <vt:lpstr>PowerPoint Presentation</vt:lpstr>
      <vt:lpstr>Problems with Semaphores</vt:lpstr>
      <vt:lpstr>Monitors</vt:lpstr>
      <vt:lpstr>Schematic view of a Monitor</vt:lpstr>
      <vt:lpstr>Condition Variables</vt:lpstr>
      <vt:lpstr> Monitor with Condition Variables</vt:lpstr>
      <vt:lpstr>Condition Variables Choices</vt:lpstr>
      <vt:lpstr>Solution to Dining Philosophers</vt:lpstr>
      <vt:lpstr>Solution to Dining Philosophers (Cont.)</vt:lpstr>
      <vt:lpstr>Solution to Dining Philosophers (Cont.)</vt:lpstr>
      <vt:lpstr>Monitor Implementation Using Semaphores</vt:lpstr>
      <vt:lpstr>Monitor Implementation – Condition Variables</vt:lpstr>
      <vt:lpstr>Monitor Implementation (Cont.)</vt:lpstr>
      <vt:lpstr>Resuming Processes within a Monitor</vt:lpstr>
      <vt:lpstr>A Monitor to Allocate Single Resource</vt:lpstr>
      <vt:lpstr>PowerPoint Presentation</vt:lpstr>
      <vt:lpstr> TERMINAL QUESTIONS </vt:lpstr>
      <vt:lpstr>REFERENCES FOR FURTHER LEARNING OF THE SESSION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 operating systems COURSE CODE-21cs2109</dc:title>
  <dc:creator>V Naresh</dc:creator>
  <cp:lastModifiedBy>narne sravanthi</cp:lastModifiedBy>
  <cp:revision>186</cp:revision>
  <dcterms:created xsi:type="dcterms:W3CDTF">2023-05-03T09:51:00Z</dcterms:created>
  <dcterms:modified xsi:type="dcterms:W3CDTF">2024-09-11T11:05:06Z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B2CB3234E9564EDA8AADF240D588BC40_13</vt:lpwstr>
  </property>
  <property fmtid="{D5CDD505-2E9C-101B-9397-08002B2CF9AE}" pid="3" name="KSOProductBuildVer">
    <vt:lpwstr>1033-12.2.0.13266</vt:lpwstr>
  </property>
</Properties>
</file>