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91" r:id="rId2"/>
    <p:sldId id="257" r:id="rId3"/>
    <p:sldId id="380" r:id="rId4"/>
    <p:sldId id="449" r:id="rId5"/>
    <p:sldId id="381" r:id="rId6"/>
    <p:sldId id="450" r:id="rId7"/>
    <p:sldId id="467" r:id="rId8"/>
    <p:sldId id="471" r:id="rId9"/>
    <p:sldId id="472" r:id="rId10"/>
    <p:sldId id="473" r:id="rId11"/>
    <p:sldId id="469" r:id="rId12"/>
    <p:sldId id="461" r:id="rId13"/>
    <p:sldId id="385" r:id="rId14"/>
    <p:sldId id="421" r:id="rId15"/>
    <p:sldId id="422" r:id="rId16"/>
    <p:sldId id="453" r:id="rId17"/>
    <p:sldId id="452" r:id="rId18"/>
    <p:sldId id="454" r:id="rId19"/>
    <p:sldId id="455" r:id="rId20"/>
    <p:sldId id="456" r:id="rId21"/>
    <p:sldId id="458" r:id="rId22"/>
    <p:sldId id="468" r:id="rId23"/>
    <p:sldId id="459" r:id="rId24"/>
    <p:sldId id="460" r:id="rId25"/>
    <p:sldId id="353" r:id="rId26"/>
    <p:sldId id="354" r:id="rId27"/>
    <p:sldId id="431" r:id="rId28"/>
    <p:sldId id="430" r:id="rId29"/>
    <p:sldId id="432" r:id="rId30"/>
    <p:sldId id="433" r:id="rId31"/>
    <p:sldId id="434" r:id="rId32"/>
    <p:sldId id="43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ne sravanthi" userId="8ff4cd17b61d8485" providerId="LiveId" clId="{56B8F03D-FB23-4252-95E2-0D6D970258AB}"/>
    <pc:docChg chg="undo custSel modSld">
      <pc:chgData name="narne sravanthi" userId="8ff4cd17b61d8485" providerId="LiveId" clId="{56B8F03D-FB23-4252-95E2-0D6D970258AB}" dt="2024-09-11T11:16:47.377" v="29" actId="2711"/>
      <pc:docMkLst>
        <pc:docMk/>
      </pc:docMkLst>
      <pc:sldChg chg="modSp mod">
        <pc:chgData name="narne sravanthi" userId="8ff4cd17b61d8485" providerId="LiveId" clId="{56B8F03D-FB23-4252-95E2-0D6D970258AB}" dt="2024-09-11T11:16:08.038" v="26" actId="2711"/>
        <pc:sldMkLst>
          <pc:docMk/>
          <pc:sldMk cId="0" sldId="353"/>
        </pc:sldMkLst>
        <pc:spChg chg="mod">
          <ac:chgData name="narne sravanthi" userId="8ff4cd17b61d8485" providerId="LiveId" clId="{56B8F03D-FB23-4252-95E2-0D6D970258AB}" dt="2024-09-11T11:16:08.038" v="26" actId="2711"/>
          <ac:spMkLst>
            <pc:docMk/>
            <pc:sldMk cId="0" sldId="353"/>
            <ac:spMk id="25603" creationId="{26C33872-C9A0-0957-AB27-2F99C05D2835}"/>
          </ac:spMkLst>
        </pc:spChg>
      </pc:sldChg>
      <pc:sldChg chg="modSp mod">
        <pc:chgData name="narne sravanthi" userId="8ff4cd17b61d8485" providerId="LiveId" clId="{56B8F03D-FB23-4252-95E2-0D6D970258AB}" dt="2024-09-11T11:11:12.892" v="3" actId="27636"/>
        <pc:sldMkLst>
          <pc:docMk/>
          <pc:sldMk cId="978182796" sldId="380"/>
        </pc:sldMkLst>
        <pc:spChg chg="mod">
          <ac:chgData name="narne sravanthi" userId="8ff4cd17b61d8485" providerId="LiveId" clId="{56B8F03D-FB23-4252-95E2-0D6D970258AB}" dt="2024-09-11T11:11:12.892" v="3" actId="27636"/>
          <ac:spMkLst>
            <pc:docMk/>
            <pc:sldMk cId="978182796" sldId="380"/>
            <ac:spMk id="3" creationId="{00000000-0000-0000-0000-000000000000}"/>
          </ac:spMkLst>
        </pc:spChg>
      </pc:sldChg>
      <pc:sldChg chg="modSp mod">
        <pc:chgData name="narne sravanthi" userId="8ff4cd17b61d8485" providerId="LiveId" clId="{56B8F03D-FB23-4252-95E2-0D6D970258AB}" dt="2024-09-11T11:11:54.734" v="4" actId="2711"/>
        <pc:sldMkLst>
          <pc:docMk/>
          <pc:sldMk cId="1824966391" sldId="381"/>
        </pc:sldMkLst>
        <pc:spChg chg="mod">
          <ac:chgData name="narne sravanthi" userId="8ff4cd17b61d8485" providerId="LiveId" clId="{56B8F03D-FB23-4252-95E2-0D6D970258AB}" dt="2024-09-11T11:11:54.734" v="4" actId="2711"/>
          <ac:spMkLst>
            <pc:docMk/>
            <pc:sldMk cId="1824966391" sldId="381"/>
            <ac:spMk id="7" creationId="{7A3A5702-783E-D2DC-2DEF-D80687749544}"/>
          </ac:spMkLst>
        </pc:spChg>
      </pc:sldChg>
      <pc:sldChg chg="modSp mod">
        <pc:chgData name="narne sravanthi" userId="8ff4cd17b61d8485" providerId="LiveId" clId="{56B8F03D-FB23-4252-95E2-0D6D970258AB}" dt="2024-09-11T11:14:02.017" v="13" actId="2711"/>
        <pc:sldMkLst>
          <pc:docMk/>
          <pc:sldMk cId="759764117" sldId="421"/>
        </pc:sldMkLst>
        <pc:spChg chg="mod">
          <ac:chgData name="narne sravanthi" userId="8ff4cd17b61d8485" providerId="LiveId" clId="{56B8F03D-FB23-4252-95E2-0D6D970258AB}" dt="2024-09-11T11:14:02.017" v="13" actId="2711"/>
          <ac:spMkLst>
            <pc:docMk/>
            <pc:sldMk cId="759764117" sldId="421"/>
            <ac:spMk id="4" creationId="{D47B4E1C-1558-A2A3-3FBC-47DC723E9D16}"/>
          </ac:spMkLst>
        </pc:spChg>
      </pc:sldChg>
      <pc:sldChg chg="modSp mod">
        <pc:chgData name="narne sravanthi" userId="8ff4cd17b61d8485" providerId="LiveId" clId="{56B8F03D-FB23-4252-95E2-0D6D970258AB}" dt="2024-09-11T11:14:10.279" v="14" actId="2711"/>
        <pc:sldMkLst>
          <pc:docMk/>
          <pc:sldMk cId="2804704169" sldId="422"/>
        </pc:sldMkLst>
        <pc:spChg chg="mod">
          <ac:chgData name="narne sravanthi" userId="8ff4cd17b61d8485" providerId="LiveId" clId="{56B8F03D-FB23-4252-95E2-0D6D970258AB}" dt="2024-09-11T11:14:10.279" v="14" actId="2711"/>
          <ac:spMkLst>
            <pc:docMk/>
            <pc:sldMk cId="2804704169" sldId="422"/>
            <ac:spMk id="16387" creationId="{00000000-0000-0000-0000-000000000000}"/>
          </ac:spMkLst>
        </pc:spChg>
      </pc:sldChg>
      <pc:sldChg chg="modSp mod">
        <pc:chgData name="narne sravanthi" userId="8ff4cd17b61d8485" providerId="LiveId" clId="{56B8F03D-FB23-4252-95E2-0D6D970258AB}" dt="2024-09-11T11:16:26.536" v="28" actId="2711"/>
        <pc:sldMkLst>
          <pc:docMk/>
          <pc:sldMk cId="4129609570" sldId="431"/>
        </pc:sldMkLst>
        <pc:spChg chg="mod">
          <ac:chgData name="narne sravanthi" userId="8ff4cd17b61d8485" providerId="LiveId" clId="{56B8F03D-FB23-4252-95E2-0D6D970258AB}" dt="2024-09-11T11:16:20.274" v="27" actId="2711"/>
          <ac:spMkLst>
            <pc:docMk/>
            <pc:sldMk cId="4129609570" sldId="431"/>
            <ac:spMk id="6" creationId="{0DB60C90-3CE9-86E3-7A93-E4360C352239}"/>
          </ac:spMkLst>
        </pc:spChg>
        <pc:spChg chg="mod">
          <ac:chgData name="narne sravanthi" userId="8ff4cd17b61d8485" providerId="LiveId" clId="{56B8F03D-FB23-4252-95E2-0D6D970258AB}" dt="2024-09-11T11:16:26.536" v="28" actId="2711"/>
          <ac:spMkLst>
            <pc:docMk/>
            <pc:sldMk cId="4129609570" sldId="431"/>
            <ac:spMk id="16387" creationId="{00000000-0000-0000-0000-000000000000}"/>
          </ac:spMkLst>
        </pc:spChg>
      </pc:sldChg>
      <pc:sldChg chg="modSp mod">
        <pc:chgData name="narne sravanthi" userId="8ff4cd17b61d8485" providerId="LiveId" clId="{56B8F03D-FB23-4252-95E2-0D6D970258AB}" dt="2024-09-11T11:16:47.377" v="29" actId="2711"/>
        <pc:sldMkLst>
          <pc:docMk/>
          <pc:sldMk cId="1070216536" sldId="433"/>
        </pc:sldMkLst>
        <pc:spChg chg="mod">
          <ac:chgData name="narne sravanthi" userId="8ff4cd17b61d8485" providerId="LiveId" clId="{56B8F03D-FB23-4252-95E2-0D6D970258AB}" dt="2024-09-11T11:16:47.377" v="29" actId="2711"/>
          <ac:spMkLst>
            <pc:docMk/>
            <pc:sldMk cId="1070216536" sldId="433"/>
            <ac:spMk id="16386" creationId="{00000000-0000-0000-0000-000000000000}"/>
          </ac:spMkLst>
        </pc:spChg>
      </pc:sldChg>
      <pc:sldChg chg="modSp mod">
        <pc:chgData name="narne sravanthi" userId="8ff4cd17b61d8485" providerId="LiveId" clId="{56B8F03D-FB23-4252-95E2-0D6D970258AB}" dt="2024-09-11T11:12:05.284" v="5" actId="2711"/>
        <pc:sldMkLst>
          <pc:docMk/>
          <pc:sldMk cId="662807056" sldId="450"/>
        </pc:sldMkLst>
        <pc:spChg chg="mod">
          <ac:chgData name="narne sravanthi" userId="8ff4cd17b61d8485" providerId="LiveId" clId="{56B8F03D-FB23-4252-95E2-0D6D970258AB}" dt="2024-09-11T11:12:05.284" v="5" actId="2711"/>
          <ac:spMkLst>
            <pc:docMk/>
            <pc:sldMk cId="662807056" sldId="450"/>
            <ac:spMk id="8" creationId="{9A26653B-830A-2393-DF95-FE7FD721D7F8}"/>
          </ac:spMkLst>
        </pc:spChg>
      </pc:sldChg>
      <pc:sldChg chg="modSp mod">
        <pc:chgData name="narne sravanthi" userId="8ff4cd17b61d8485" providerId="LiveId" clId="{56B8F03D-FB23-4252-95E2-0D6D970258AB}" dt="2024-09-11T11:14:27.044" v="15" actId="2711"/>
        <pc:sldMkLst>
          <pc:docMk/>
          <pc:sldMk cId="3445397108" sldId="452"/>
        </pc:sldMkLst>
        <pc:spChg chg="mod">
          <ac:chgData name="narne sravanthi" userId="8ff4cd17b61d8485" providerId="LiveId" clId="{56B8F03D-FB23-4252-95E2-0D6D970258AB}" dt="2024-09-11T11:14:27.044" v="15" actId="2711"/>
          <ac:spMkLst>
            <pc:docMk/>
            <pc:sldMk cId="3445397108" sldId="452"/>
            <ac:spMk id="3" creationId="{70BB3A67-D13F-C663-F0C2-18AD90D77CE9}"/>
          </ac:spMkLst>
        </pc:spChg>
      </pc:sldChg>
      <pc:sldChg chg="modSp mod">
        <pc:chgData name="narne sravanthi" userId="8ff4cd17b61d8485" providerId="LiveId" clId="{56B8F03D-FB23-4252-95E2-0D6D970258AB}" dt="2024-09-11T11:14:51.975" v="18" actId="27636"/>
        <pc:sldMkLst>
          <pc:docMk/>
          <pc:sldMk cId="419963923" sldId="454"/>
        </pc:sldMkLst>
        <pc:spChg chg="mod">
          <ac:chgData name="narne sravanthi" userId="8ff4cd17b61d8485" providerId="LiveId" clId="{56B8F03D-FB23-4252-95E2-0D6D970258AB}" dt="2024-09-11T11:14:51.975" v="18" actId="27636"/>
          <ac:spMkLst>
            <pc:docMk/>
            <pc:sldMk cId="419963923" sldId="454"/>
            <ac:spMk id="3" creationId="{22299363-89C7-C485-E177-1D0B3D235D36}"/>
          </ac:spMkLst>
        </pc:spChg>
        <pc:spChg chg="mod">
          <ac:chgData name="narne sravanthi" userId="8ff4cd17b61d8485" providerId="LiveId" clId="{56B8F03D-FB23-4252-95E2-0D6D970258AB}" dt="2024-09-11T11:14:35.068" v="16" actId="2711"/>
          <ac:spMkLst>
            <pc:docMk/>
            <pc:sldMk cId="419963923" sldId="454"/>
            <ac:spMk id="6" creationId="{9B638888-4326-68D5-A5DA-442F55F32BFB}"/>
          </ac:spMkLst>
        </pc:spChg>
      </pc:sldChg>
      <pc:sldChg chg="modSp mod">
        <pc:chgData name="narne sravanthi" userId="8ff4cd17b61d8485" providerId="LiveId" clId="{56B8F03D-FB23-4252-95E2-0D6D970258AB}" dt="2024-09-11T11:15:02.591" v="20" actId="27636"/>
        <pc:sldMkLst>
          <pc:docMk/>
          <pc:sldMk cId="1177537830" sldId="455"/>
        </pc:sldMkLst>
        <pc:spChg chg="mod">
          <ac:chgData name="narne sravanthi" userId="8ff4cd17b61d8485" providerId="LiveId" clId="{56B8F03D-FB23-4252-95E2-0D6D970258AB}" dt="2024-09-11T11:15:02.591" v="20" actId="27636"/>
          <ac:spMkLst>
            <pc:docMk/>
            <pc:sldMk cId="1177537830" sldId="455"/>
            <ac:spMk id="3" creationId="{4B881301-8B40-553E-C796-02D8EF6E7D68}"/>
          </ac:spMkLst>
        </pc:spChg>
      </pc:sldChg>
      <pc:sldChg chg="modSp mod">
        <pc:chgData name="narne sravanthi" userId="8ff4cd17b61d8485" providerId="LiveId" clId="{56B8F03D-FB23-4252-95E2-0D6D970258AB}" dt="2024-09-11T11:15:14.817" v="21" actId="2711"/>
        <pc:sldMkLst>
          <pc:docMk/>
          <pc:sldMk cId="1131369957" sldId="456"/>
        </pc:sldMkLst>
        <pc:spChg chg="mod">
          <ac:chgData name="narne sravanthi" userId="8ff4cd17b61d8485" providerId="LiveId" clId="{56B8F03D-FB23-4252-95E2-0D6D970258AB}" dt="2024-09-11T11:15:14.817" v="21" actId="2711"/>
          <ac:spMkLst>
            <pc:docMk/>
            <pc:sldMk cId="1131369957" sldId="456"/>
            <ac:spMk id="2" creationId="{00000000-0000-0000-0000-000000000000}"/>
          </ac:spMkLst>
        </pc:spChg>
      </pc:sldChg>
      <pc:sldChg chg="modSp mod">
        <pc:chgData name="narne sravanthi" userId="8ff4cd17b61d8485" providerId="LiveId" clId="{56B8F03D-FB23-4252-95E2-0D6D970258AB}" dt="2024-09-11T11:15:23.100" v="22" actId="2711"/>
        <pc:sldMkLst>
          <pc:docMk/>
          <pc:sldMk cId="679889387" sldId="458"/>
        </pc:sldMkLst>
        <pc:spChg chg="mod">
          <ac:chgData name="narne sravanthi" userId="8ff4cd17b61d8485" providerId="LiveId" clId="{56B8F03D-FB23-4252-95E2-0D6D970258AB}" dt="2024-09-11T11:15:23.100" v="22" actId="2711"/>
          <ac:spMkLst>
            <pc:docMk/>
            <pc:sldMk cId="679889387" sldId="458"/>
            <ac:spMk id="3" creationId="{B7D4353B-C75A-668D-6A00-CAC250BCB48F}"/>
          </ac:spMkLst>
        </pc:spChg>
      </pc:sldChg>
      <pc:sldChg chg="modSp mod">
        <pc:chgData name="narne sravanthi" userId="8ff4cd17b61d8485" providerId="LiveId" clId="{56B8F03D-FB23-4252-95E2-0D6D970258AB}" dt="2024-09-11T11:15:39.371" v="24" actId="2711"/>
        <pc:sldMkLst>
          <pc:docMk/>
          <pc:sldMk cId="4066747560" sldId="459"/>
        </pc:sldMkLst>
        <pc:spChg chg="mod">
          <ac:chgData name="narne sravanthi" userId="8ff4cd17b61d8485" providerId="LiveId" clId="{56B8F03D-FB23-4252-95E2-0D6D970258AB}" dt="2024-09-11T11:15:39.371" v="24" actId="2711"/>
          <ac:spMkLst>
            <pc:docMk/>
            <pc:sldMk cId="4066747560" sldId="459"/>
            <ac:spMk id="3" creationId="{4876C3A2-AD10-E40D-B3A3-0C2B42FB6D15}"/>
          </ac:spMkLst>
        </pc:spChg>
        <pc:spChg chg="mod">
          <ac:chgData name="narne sravanthi" userId="8ff4cd17b61d8485" providerId="LiveId" clId="{56B8F03D-FB23-4252-95E2-0D6D970258AB}" dt="2024-09-11T11:15:33.011" v="23" actId="2711"/>
          <ac:spMkLst>
            <pc:docMk/>
            <pc:sldMk cId="4066747560" sldId="459"/>
            <ac:spMk id="6" creationId="{8D2B25D3-983A-81C1-8C2C-20B6DD41727D}"/>
          </ac:spMkLst>
        </pc:spChg>
      </pc:sldChg>
      <pc:sldChg chg="modSp mod">
        <pc:chgData name="narne sravanthi" userId="8ff4cd17b61d8485" providerId="LiveId" clId="{56B8F03D-FB23-4252-95E2-0D6D970258AB}" dt="2024-09-11T11:15:47.039" v="25" actId="2711"/>
        <pc:sldMkLst>
          <pc:docMk/>
          <pc:sldMk cId="3904077130" sldId="460"/>
        </pc:sldMkLst>
        <pc:spChg chg="mod">
          <ac:chgData name="narne sravanthi" userId="8ff4cd17b61d8485" providerId="LiveId" clId="{56B8F03D-FB23-4252-95E2-0D6D970258AB}" dt="2024-09-11T11:15:47.039" v="25" actId="2711"/>
          <ac:spMkLst>
            <pc:docMk/>
            <pc:sldMk cId="3904077130" sldId="460"/>
            <ac:spMk id="4" creationId="{FD6D70A5-D7C9-105E-8DED-72E00FAF13E6}"/>
          </ac:spMkLst>
        </pc:spChg>
      </pc:sldChg>
      <pc:sldChg chg="modSp mod">
        <pc:chgData name="narne sravanthi" userId="8ff4cd17b61d8485" providerId="LiveId" clId="{56B8F03D-FB23-4252-95E2-0D6D970258AB}" dt="2024-09-11T11:13:37.787" v="12" actId="2711"/>
        <pc:sldMkLst>
          <pc:docMk/>
          <pc:sldMk cId="1010772459" sldId="469"/>
        </pc:sldMkLst>
        <pc:spChg chg="mod">
          <ac:chgData name="narne sravanthi" userId="8ff4cd17b61d8485" providerId="LiveId" clId="{56B8F03D-FB23-4252-95E2-0D6D970258AB}" dt="2024-09-11T11:13:37.787" v="12" actId="2711"/>
          <ac:spMkLst>
            <pc:docMk/>
            <pc:sldMk cId="1010772459" sldId="469"/>
            <ac:spMk id="5" creationId="{00000000-0000-0000-0000-000000000000}"/>
          </ac:spMkLst>
        </pc:spChg>
      </pc:sldChg>
      <pc:sldChg chg="modSp mod">
        <pc:chgData name="narne sravanthi" userId="8ff4cd17b61d8485" providerId="LiveId" clId="{56B8F03D-FB23-4252-95E2-0D6D970258AB}" dt="2024-09-11T11:12:36.035" v="10" actId="27636"/>
        <pc:sldMkLst>
          <pc:docMk/>
          <pc:sldMk cId="1119153994" sldId="471"/>
        </pc:sldMkLst>
        <pc:spChg chg="mod">
          <ac:chgData name="narne sravanthi" userId="8ff4cd17b61d8485" providerId="LiveId" clId="{56B8F03D-FB23-4252-95E2-0D6D970258AB}" dt="2024-09-11T11:12:36.035" v="10" actId="27636"/>
          <ac:spMkLst>
            <pc:docMk/>
            <pc:sldMk cId="1119153994" sldId="471"/>
            <ac:spMk id="3" creationId="{00000000-0000-0000-0000-000000000000}"/>
          </ac:spMkLst>
        </pc:spChg>
      </pc:sldChg>
      <pc:sldChg chg="modSp mod">
        <pc:chgData name="narne sravanthi" userId="8ff4cd17b61d8485" providerId="LiveId" clId="{56B8F03D-FB23-4252-95E2-0D6D970258AB}" dt="2024-09-11T11:12:54.173" v="11" actId="2711"/>
        <pc:sldMkLst>
          <pc:docMk/>
          <pc:sldMk cId="101462898" sldId="473"/>
        </pc:sldMkLst>
        <pc:spChg chg="mod">
          <ac:chgData name="narne sravanthi" userId="8ff4cd17b61d8485" providerId="LiveId" clId="{56B8F03D-FB23-4252-95E2-0D6D970258AB}" dt="2024-09-11T11:12:54.173" v="11" actId="2711"/>
          <ac:spMkLst>
            <pc:docMk/>
            <pc:sldMk cId="101462898" sldId="473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43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31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5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32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91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41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96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B3E86F2-726B-944D-6EF2-1F6B4ED27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4B544AC-6112-4724-81D1-EDCE17B261DD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484ED9A-F727-A56C-1B28-496A559A2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A11B753-701F-6EE9-8674-DFDA8B485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131FA7F3-2063-BD19-AFA3-863DA5519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9F1EDD-859F-455C-8686-61424CA79857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C8A370A4-1077-27C5-11C5-349CBDD7DF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2EF1284-BE38-F0AA-473C-E828BA152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00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68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2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C109DD-F2E5-4101-981D-1F85C50A4B91}" type="slidenum">
              <a:rPr lang="en-AU" smtClean="0"/>
              <a:pPr>
                <a:defRPr/>
              </a:pPr>
              <a:t>30</a:t>
            </a:fld>
            <a:endParaRPr lang="en-A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62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27458" y="1641975"/>
            <a:ext cx="6405597" cy="2089408"/>
          </a:xfrm>
        </p:spPr>
        <p:txBody>
          <a:bodyPr>
            <a:normAutofit/>
          </a:bodyPr>
          <a:lstStyle/>
          <a:p>
            <a:pPr marR="0" lvl="0" inden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NAME: </a:t>
            </a:r>
            <a:r>
              <a:rPr lang="en-US" sz="2400" b="1" dirty="0">
                <a:ln/>
                <a:cs typeface="Poppins" panose="00000500000000000000" pitchFamily="2" charset="0"/>
                <a:sym typeface="BioRhyme ExtraBold"/>
              </a:rPr>
              <a:t>Operating Systems </a:t>
            </a:r>
            <a:br>
              <a:rPr lang="en-US" sz="2400" b="1" dirty="0">
                <a:ln/>
                <a:cs typeface="Poppins" panose="00000500000000000000" pitchFamily="2" charset="0"/>
                <a:sym typeface="BioRhyme ExtraBold"/>
              </a:rPr>
            </a:br>
            <a:br>
              <a:rPr lang="en-US" sz="2400" b="1" dirty="0">
                <a:ln/>
                <a:cs typeface="Poppins" panose="00000500000000000000" pitchFamily="2" charset="0"/>
                <a:sym typeface="BioRhyme ExtraBold"/>
              </a:rPr>
            </a:br>
            <a:r>
              <a:rPr lang="en-US" sz="2400" b="1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CODE: </a:t>
            </a:r>
            <a:r>
              <a:rPr lang="en-IN" altLang="en-US" sz="2400" b="1" dirty="0"/>
              <a:t>2</a:t>
            </a:r>
            <a:r>
              <a:rPr lang="en-US" altLang="en-IN" sz="2400" b="1" dirty="0"/>
              <a:t>3</a:t>
            </a:r>
            <a:r>
              <a:rPr lang="en-IN" altLang="en-US" sz="2400" b="1" dirty="0"/>
              <a:t>CS2104R/A</a:t>
            </a:r>
            <a:br>
              <a:rPr lang="en-US" sz="2400" b="1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210945" y="3794946"/>
            <a:ext cx="6027459" cy="2097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rgbClr val="FF0000"/>
                </a:solidFill>
              </a:rPr>
              <a:t>Deadlock: Characterisation,</a:t>
            </a:r>
            <a:r>
              <a:rPr lang="en-IN" sz="3600" b="1" dirty="0"/>
              <a:t> </a:t>
            </a:r>
            <a:r>
              <a:rPr lang="en-IN" sz="3600" b="1" dirty="0">
                <a:solidFill>
                  <a:srgbClr val="FF0000"/>
                </a:solidFill>
              </a:rPr>
              <a:t>Prevention, Avoidance.</a:t>
            </a:r>
          </a:p>
        </p:txBody>
      </p:sp>
      <p:pic>
        <p:nvPicPr>
          <p:cNvPr id="4" name="Google Shape;464;p16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02" y="-162560"/>
            <a:ext cx="6027459" cy="6740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8702244" y="513180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- 5</a:t>
            </a:r>
            <a:endParaRPr sz="28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6027459" y="513180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CO3</a:t>
            </a:r>
            <a:endParaRPr sz="2800" b="1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7" name="Picture 2" descr="Understand Deadlock in Postgres and how to fix it – helloworlds">
            <a:extLst>
              <a:ext uri="{FF2B5EF4-FFF2-40B4-BE49-F238E27FC236}">
                <a16:creationId xmlns:a16="http://schemas.microsoft.com/office/drawing/2014/main" id="{DF33A97A-5CBE-7208-F657-0C278AD3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3429000"/>
            <a:ext cx="2686031" cy="246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33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478" y="3402518"/>
            <a:ext cx="6096000" cy="7284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Request edge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– directed edge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alt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sym typeface="Symbol" pitchFamily="18" charset="2"/>
              </a:rPr>
              <a:t>j</a:t>
            </a:r>
            <a:endParaRPr kumimoji="0" lang="en-US" altLang="en-US" sz="1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sym typeface="Symbol" pitchFamily="18" charset="2"/>
              </a:rPr>
              <a:t>Assignment edge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– directed edge 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</a:t>
            </a:r>
            <a:r>
              <a:rPr kumimoji="0" lang="en-US" alt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j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sym typeface="Symbol" pitchFamily="18" charset="2"/>
              </a:rPr>
              <a:t>P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sym typeface="Symbol" pitchFamily="18" charset="2"/>
              </a:rPr>
              <a:t>i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6" name="Picture 2" descr="Ed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t="7153" r="21314" b="6360"/>
          <a:stretch/>
        </p:blipFill>
        <p:spPr bwMode="auto">
          <a:xfrm>
            <a:off x="7892805" y="3043968"/>
            <a:ext cx="3645877" cy="281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5478" y="635785"/>
            <a:ext cx="10914184" cy="253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Edges in RAG are also of two types, one represents assignment and other represents the wait of a process for a resource.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 resource is shown as assigned to a process if the tail of the arrow is attached to an instance to the resource and the head is attached to a process.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 process is shown as waiting for a resource if the tail of an arrow is attached to the process while the head is pointing towards the resource.</a:t>
            </a:r>
          </a:p>
        </p:txBody>
      </p:sp>
      <p:pic>
        <p:nvPicPr>
          <p:cNvPr id="8" name="Picture 2" descr="OS Resource Allocation Graph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205" y="3219813"/>
            <a:ext cx="18288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OS Resource Allocation Graph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90" y="3233002"/>
            <a:ext cx="18288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50622" y="399186"/>
            <a:ext cx="9469070" cy="20313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consider 3 processes P1, P2 and P3, and two types of resources R1 and R2. </a:t>
            </a:r>
          </a:p>
          <a:p>
            <a:pPr>
              <a:lnSpc>
                <a:spcPct val="150000"/>
              </a:lnSpc>
            </a:pPr>
            <a:r>
              <a:rPr lang="en-US" dirty="0"/>
              <a:t>The resources are having 1 instance each.</a:t>
            </a:r>
          </a:p>
          <a:p>
            <a:pPr>
              <a:lnSpc>
                <a:spcPct val="150000"/>
              </a:lnSpc>
            </a:pPr>
            <a:r>
              <a:rPr lang="en-US" dirty="0"/>
              <a:t>According to the graph, R1 is being used by P1, P2 is holding R2 and waiting for R1, P3 is waiting for R1 as well as R2.</a:t>
            </a:r>
          </a:p>
        </p:txBody>
      </p:sp>
      <p:pic>
        <p:nvPicPr>
          <p:cNvPr id="2054" name="Picture 6" descr="OS Resource Allocation Graph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14" y="2699190"/>
            <a:ext cx="3759932" cy="301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47790" y="5812536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graph is deadlock free since no cycle is being formed in the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77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D7DF-A91A-A020-EAC1-1A3182D2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779" y="176441"/>
            <a:ext cx="4756181" cy="104923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Single instance RAG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BE120-B512-156B-A00F-27216AB7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34302-E378-934F-5621-1C28CA8A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76" y="1397370"/>
            <a:ext cx="8528533" cy="47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641528"/>
            <a:ext cx="4325815" cy="830997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en-US" sz="2800" b="1" dirty="0">
                <a:solidFill>
                  <a:srgbClr val="FF0000"/>
                </a:solidFill>
              </a:rPr>
              <a:t>Resource Allocation Graph</a:t>
            </a:r>
            <a:br>
              <a:rPr lang="en-US" altLang="en-US" sz="2800" b="1" dirty="0">
                <a:solidFill>
                  <a:srgbClr val="FF0000"/>
                </a:solidFill>
              </a:rPr>
            </a:b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103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287" t="926" r="25287" b="1532"/>
          <a:stretch>
            <a:fillRect/>
          </a:stretch>
        </p:blipFill>
        <p:spPr bwMode="auto">
          <a:xfrm>
            <a:off x="867509" y="1595635"/>
            <a:ext cx="4275992" cy="4475037"/>
          </a:xfrm>
          <a:prstGeom prst="rect">
            <a:avLst/>
          </a:prstGeom>
          <a:noFill/>
          <a:ln w="38100" cmpd="dbl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401682" y="641528"/>
            <a:ext cx="5093091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FF0000"/>
                </a:solidFill>
              </a:rPr>
              <a:t>RESOURCE ALLOCATION GRAPH WITH A DEADLOCK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2272" y="1595635"/>
            <a:ext cx="3931913" cy="447503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947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94487" y="1291002"/>
            <a:ext cx="6583973" cy="4533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2F5D5-0528-549F-067E-C243CFCABB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7B4E1C-1558-A2A3-3FBC-47DC723E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64" y="299281"/>
            <a:ext cx="9603275" cy="71623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Graph With A Cycle But No Deadlock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76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586154" y="1159948"/>
            <a:ext cx="11195539" cy="497372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altLang="en-US" sz="3600" dirty="0"/>
              <a:t>If graph contains no cycles </a:t>
            </a:r>
            <a:r>
              <a:rPr lang="en-US" altLang="en-US" sz="3600" dirty="0">
                <a:sym typeface="Symbol" pitchFamily="18" charset="2"/>
              </a:rPr>
              <a:t> no deadlock</a:t>
            </a:r>
          </a:p>
          <a:p>
            <a:r>
              <a:rPr lang="en-US" altLang="en-US" sz="3600" dirty="0">
                <a:sym typeface="Symbol" pitchFamily="18" charset="2"/>
              </a:rPr>
              <a:t>If graph contains a cycle </a:t>
            </a:r>
          </a:p>
          <a:p>
            <a:pPr lvl="1"/>
            <a:r>
              <a:rPr lang="en-US" altLang="en-US" sz="3600" dirty="0">
                <a:sym typeface="Symbol" pitchFamily="18" charset="2"/>
              </a:rPr>
              <a:t>if only one instance per resource type, then deadlock.</a:t>
            </a:r>
          </a:p>
          <a:p>
            <a:pPr lvl="1"/>
            <a:r>
              <a:rPr lang="en-US" altLang="en-US" sz="3600" dirty="0">
                <a:sym typeface="Symbol" pitchFamily="18" charset="2"/>
              </a:rPr>
              <a:t>if several instances per resource type, possibility of deadlock.</a:t>
            </a:r>
          </a:p>
          <a:p>
            <a:pPr>
              <a:buNone/>
            </a:pPr>
            <a:endParaRPr lang="en-IN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7B73C-D62F-9304-EF42-E1CBCDADEC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70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C12C1A-F9D9-B270-5A60-6705549FB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17" y="741764"/>
            <a:ext cx="11830883" cy="5218584"/>
          </a:xfrm>
          <a:ln>
            <a:solidFill>
              <a:srgbClr val="00B05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2C552-42A9-1EC8-8374-0630319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473664-DE17-C551-62AE-94853868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456" y="217146"/>
            <a:ext cx="10353427" cy="104923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Difference between Starvation and Deadlock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8250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3A67-D13F-C663-F0C2-18AD90D77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979" y="2121240"/>
            <a:ext cx="7420277" cy="3517560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IN" sz="4000" b="1" dirty="0"/>
              <a:t>Deadlock </a:t>
            </a:r>
            <a:r>
              <a:rPr lang="en-IN" sz="4000" b="1" dirty="0">
                <a:solidFill>
                  <a:srgbClr val="FF0000"/>
                </a:solidFill>
              </a:rPr>
              <a:t>Prevention</a:t>
            </a:r>
          </a:p>
          <a:p>
            <a:r>
              <a:rPr lang="en-IN" sz="4000" b="1" dirty="0"/>
              <a:t>Deadlock </a:t>
            </a:r>
            <a:r>
              <a:rPr lang="en-IN" sz="4000" b="1" dirty="0">
                <a:solidFill>
                  <a:srgbClr val="00B0F0"/>
                </a:solidFill>
              </a:rPr>
              <a:t>Avoidance</a:t>
            </a:r>
          </a:p>
          <a:p>
            <a:r>
              <a:rPr lang="en-IN" sz="4000" b="1" dirty="0"/>
              <a:t>Deadlock </a:t>
            </a:r>
            <a:r>
              <a:rPr lang="en-IN" sz="4000" b="1" dirty="0">
                <a:solidFill>
                  <a:srgbClr val="00B050"/>
                </a:solidFill>
              </a:rPr>
              <a:t>Detection</a:t>
            </a:r>
            <a:r>
              <a:rPr lang="en-IN" sz="4000" b="1" dirty="0"/>
              <a:t> </a:t>
            </a:r>
          </a:p>
          <a:p>
            <a:r>
              <a:rPr lang="en-IN" sz="4000" b="1" dirty="0"/>
              <a:t>Recover from Deadlock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1918A-C122-290E-BC63-76BFFADE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425516-44E8-9A64-FC8B-D58E9F82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365" y="614875"/>
            <a:ext cx="9444446" cy="104923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of Handling Deadlocks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39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9363-89C7-C485-E177-1D0B3D23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48" y="868386"/>
            <a:ext cx="10576298" cy="5200628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/>
              <a:t>The possibility of deadlock is exclud</a:t>
            </a:r>
            <a:r>
              <a:rPr lang="en-US" sz="2400" b="1" dirty="0"/>
              <a:t>e</a:t>
            </a:r>
            <a:r>
              <a:rPr lang="en-US" sz="2400" dirty="0"/>
              <a:t>d before making requests, by eliminating one of the necessary conditions for deadlock.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1.Mutual Exclusion</a:t>
            </a:r>
          </a:p>
          <a:p>
            <a:pPr marL="0" indent="0" algn="just">
              <a:buNone/>
            </a:pPr>
            <a:r>
              <a:rPr lang="en-US" sz="2400" dirty="0"/>
              <a:t>The mutual exclusion must be hold. That is , </a:t>
            </a:r>
            <a:r>
              <a:rPr lang="en-US" sz="2400" dirty="0" err="1"/>
              <a:t>atleast</a:t>
            </a:r>
            <a:r>
              <a:rPr lang="en-US" sz="2400" dirty="0"/>
              <a:t>  one resource must be non sharable. </a:t>
            </a:r>
          </a:p>
          <a:p>
            <a:pPr algn="just"/>
            <a:r>
              <a:rPr lang="en-US" sz="2400" dirty="0"/>
              <a:t>Some resources are inherently non shareable, </a:t>
            </a:r>
            <a:r>
              <a:rPr lang="en-US" sz="2400" b="1" dirty="0"/>
              <a:t>for example</a:t>
            </a:r>
            <a:r>
              <a:rPr lang="en-US" sz="2400" dirty="0"/>
              <a:t>, </a:t>
            </a:r>
            <a:r>
              <a:rPr lang="en-US" sz="2400" u="sng" dirty="0"/>
              <a:t>Printers</a:t>
            </a:r>
            <a:r>
              <a:rPr lang="en-US" sz="2400" dirty="0"/>
              <a:t>. For non shareable resources, processes require exclusive control of the resources.</a:t>
            </a:r>
          </a:p>
          <a:p>
            <a:pPr algn="just"/>
            <a:r>
              <a:rPr lang="en-US" sz="2400" dirty="0"/>
              <a:t>A </a:t>
            </a:r>
            <a:r>
              <a:rPr lang="en-US" sz="2400" b="1" dirty="0"/>
              <a:t>mutual exclusion </a:t>
            </a:r>
            <a:r>
              <a:rPr lang="en-US" sz="2400" dirty="0"/>
              <a:t>means that unshareable resources cannot be accessed simultaneously by processes.</a:t>
            </a:r>
          </a:p>
          <a:p>
            <a:pPr algn="just"/>
            <a:r>
              <a:rPr lang="en-US" sz="2400" dirty="0"/>
              <a:t>Sharable resources (</a:t>
            </a:r>
            <a:r>
              <a:rPr lang="en-US" sz="2400" b="1" dirty="0"/>
              <a:t>Read Only Files</a:t>
            </a:r>
            <a:r>
              <a:rPr lang="en-US" sz="2400" dirty="0"/>
              <a:t>) do not require mutual exclusion so don’t cause deadlock but some resources can't be shared among processes, leading to a deadlock.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52518-0990-39D8-DBFC-B12A18D6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B638888-4326-68D5-A5DA-442F55F3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234" y="232707"/>
            <a:ext cx="5781427" cy="556280"/>
          </a:xfrm>
        </p:spPr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</a:rPr>
              <a:t>Deadlock Prevention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6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1301-8B40-553E-C796-02D8EF6E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54" y="281354"/>
            <a:ext cx="11183815" cy="2297723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2. Hold and Wait</a:t>
            </a:r>
          </a:p>
          <a:p>
            <a:pPr algn="just"/>
            <a:r>
              <a:rPr lang="en-US" sz="2400" dirty="0"/>
              <a:t>Hold and wait is a condition in which a process is holding one resource while simultaneously waiting for another resource being held by another process. The process cannot continue till it gets all the required resources.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99F12-669A-F83E-93F7-2D431F3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3BEB9-A391-99CE-AEB6-84BBB955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2637691"/>
            <a:ext cx="5569244" cy="34447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5650524" y="2633899"/>
            <a:ext cx="6307013" cy="33239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Resource 1 is allocated to Process 2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Resource 2 is allocated to Process 1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Resource 3 is allocated to Process 1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Process 1 is waiting for Resource 1 and holding </a:t>
            </a:r>
            <a:r>
              <a:rPr lang="en-US" sz="2000" b="1" dirty="0"/>
              <a:t>Resource 2</a:t>
            </a:r>
            <a:r>
              <a:rPr lang="en-US" sz="2000" dirty="0"/>
              <a:t> and </a:t>
            </a:r>
            <a:r>
              <a:rPr lang="en-US" sz="2000" b="1" dirty="0"/>
              <a:t>Resource 3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Process 2 is waiting for Resource 2 and holding Resource 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75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49136-8EFF-2DA4-E893-C3BC899A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B0695E77-39FC-7B96-E679-D6D1CCADCD41}"/>
              </a:ext>
            </a:extLst>
          </p:cNvPr>
          <p:cNvSpPr/>
          <p:nvPr/>
        </p:nvSpPr>
        <p:spPr>
          <a:xfrm>
            <a:off x="4471372" y="45497"/>
            <a:ext cx="3758228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AIM OF THE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DD339-3C6C-5867-F3BF-3CDFB152B9FC}"/>
              </a:ext>
            </a:extLst>
          </p:cNvPr>
          <p:cNvSpPr txBox="1"/>
          <p:nvPr/>
        </p:nvSpPr>
        <p:spPr>
          <a:xfrm>
            <a:off x="1460714" y="444410"/>
            <a:ext cx="10731286" cy="8422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Poppins"/>
              </a:rPr>
              <a:t>To familiarize students with the basic concept of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Poppins"/>
              </a:rPr>
              <a:t> </a:t>
            </a:r>
            <a:r>
              <a:rPr lang="en-IN" dirty="0"/>
              <a:t>Deadlocks.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MT"/>
                <a:cs typeface="Poppin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Poppins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F6D0E5DA-11C1-719E-AD4C-BFFC3E79FABA}"/>
              </a:ext>
            </a:extLst>
          </p:cNvPr>
          <p:cNvSpPr/>
          <p:nvPr/>
        </p:nvSpPr>
        <p:spPr>
          <a:xfrm>
            <a:off x="3740117" y="1280889"/>
            <a:ext cx="449085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INSTRUCTIONAL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9F659-6E61-9057-057C-5A07E18557B0}"/>
              </a:ext>
            </a:extLst>
          </p:cNvPr>
          <p:cNvSpPr txBox="1"/>
          <p:nvPr/>
        </p:nvSpPr>
        <p:spPr>
          <a:xfrm>
            <a:off x="1131452" y="1740265"/>
            <a:ext cx="9929091" cy="28315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This Session is designed to: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Demonstrate what is meant by </a:t>
            </a:r>
            <a:r>
              <a:rPr lang="en-IN" dirty="0"/>
              <a:t>Deadlock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.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</a:rPr>
              <a:t>Demonstrate what is meant by a </a:t>
            </a:r>
            <a:r>
              <a:rPr lang="en-IN" dirty="0"/>
              <a:t>Characterisation of A deadlock</a:t>
            </a:r>
            <a:r>
              <a:rPr lang="en-US" dirty="0"/>
              <a:t>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/>
            </a:endParaRPr>
          </a:p>
          <a:p>
            <a:pPr marL="342900" lvl="0" indent="-342900">
              <a:buFontTx/>
              <a:buAutoNum type="arabicPeriod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Describe the </a:t>
            </a:r>
            <a:r>
              <a:rPr lang="en-US" dirty="0"/>
              <a:t>Methods of Handling Deadlocks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rPr>
              <a:t>.</a:t>
            </a:r>
          </a:p>
          <a:p>
            <a:pPr marL="342900" lvl="0" indent="-342900" defTabSz="457200">
              <a:buFontTx/>
              <a:buAutoNum type="arabicPeriod"/>
              <a:defRPr/>
            </a:pPr>
            <a:r>
              <a:rPr lang="en-US" dirty="0">
                <a:solidFill>
                  <a:prstClr val="black"/>
                </a:solidFill>
              </a:rPr>
              <a:t>Describe the banker’s Algorithm.</a:t>
            </a:r>
          </a:p>
          <a:p>
            <a:pPr lvl="0" defTabSz="457200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8FB76C61-C655-405A-2FFC-F11775F3DFF4}"/>
              </a:ext>
            </a:extLst>
          </p:cNvPr>
          <p:cNvSpPr/>
          <p:nvPr/>
        </p:nvSpPr>
        <p:spPr>
          <a:xfrm>
            <a:off x="4050128" y="3962713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LEARNING 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251FE-929F-DBE9-80E0-2FBE8CE3F39A}"/>
              </a:ext>
            </a:extLst>
          </p:cNvPr>
          <p:cNvSpPr txBox="1"/>
          <p:nvPr/>
        </p:nvSpPr>
        <p:spPr>
          <a:xfrm>
            <a:off x="1589757" y="4353411"/>
            <a:ext cx="8791575" cy="16004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At the end of this session, you should be able to: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Defines what Deadlock is.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Defines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Resource Allocation 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Summarize the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Concept of Deadlock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02E79-8219-3FAE-BDF6-A061BCBE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39259" y="789717"/>
            <a:ext cx="11652741" cy="44627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	There are two ways to eliminate hold and wait:-</a:t>
            </a:r>
            <a:endParaRPr lang="en-US" sz="2000" dirty="0"/>
          </a:p>
          <a:p>
            <a:pPr lvl="2" algn="just">
              <a:buFont typeface="+mj-lt"/>
              <a:buAutoNum type="arabicPeriod"/>
            </a:pPr>
            <a:r>
              <a:rPr lang="en-US" sz="2000" b="1" dirty="0"/>
              <a:t>By eliminating wait</a:t>
            </a:r>
            <a:r>
              <a:rPr lang="en-US" sz="2000" dirty="0"/>
              <a:t>:</a:t>
            </a:r>
          </a:p>
          <a:p>
            <a:pPr lvl="3" algn="just">
              <a:buFont typeface="Wingdings" pitchFamily="2" charset="2"/>
              <a:buChar char="§"/>
            </a:pPr>
            <a:r>
              <a:rPr lang="en-US" sz="2000" dirty="0"/>
              <a:t>The process specifies the resources it requires in advance so that it does not have to wait for allocation after execution starts.</a:t>
            </a:r>
          </a:p>
          <a:p>
            <a:pPr algn="just"/>
            <a:r>
              <a:rPr lang="en-US" sz="2000" b="1" dirty="0"/>
              <a:t>			For Example:</a:t>
            </a:r>
            <a:r>
              <a:rPr lang="en-US" sz="2000" dirty="0"/>
              <a:t> Process1 declares in advance that it requires both Resource1 and 					Resource2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		</a:t>
            </a:r>
            <a:r>
              <a:rPr lang="en-US" sz="2000" b="1" dirty="0"/>
              <a:t>2. By eliminating hold</a:t>
            </a:r>
            <a:r>
              <a:rPr lang="en-US" sz="2000" dirty="0"/>
              <a:t>:</a:t>
            </a:r>
          </a:p>
          <a:p>
            <a:pPr lvl="3" algn="just">
              <a:buFont typeface="Wingdings" pitchFamily="2" charset="2"/>
              <a:buChar char="§"/>
            </a:pPr>
            <a:r>
              <a:rPr lang="en-US" sz="2000" dirty="0"/>
              <a:t>The process has to release all resources it is currently holding before making a new request.</a:t>
            </a:r>
          </a:p>
          <a:p>
            <a:pPr algn="just"/>
            <a:r>
              <a:rPr lang="en-US" sz="2000" b="1" dirty="0"/>
              <a:t>			For Example</a:t>
            </a:r>
            <a:r>
              <a:rPr lang="en-US" sz="2000" dirty="0"/>
              <a:t> :Process1 has to release Resource2 and Resource3 before        					requesting Resource1.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b="1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No preemption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000" dirty="0"/>
              <a:t>Preemption is temporarily interrupting an executing task and later resuming it.</a:t>
            </a:r>
          </a:p>
          <a:p>
            <a:pPr algn="just"/>
            <a:r>
              <a:rPr lang="en-US" sz="2000" b="1" dirty="0"/>
              <a:t>		For example,</a:t>
            </a:r>
            <a:r>
              <a:rPr lang="en-US" sz="2000" dirty="0"/>
              <a:t> if process P1 uses a resource and a high-priority process P2 					requests for the resource, process P1 is stopped and the resources are allocated to 				P2.</a:t>
            </a:r>
          </a:p>
        </p:txBody>
      </p:sp>
    </p:spTree>
    <p:extLst>
      <p:ext uri="{BB962C8B-B14F-4D97-AF65-F5344CB8AC3E}">
        <p14:creationId xmlns:p14="http://schemas.microsoft.com/office/powerpoint/2010/main" val="113136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353B-C75A-668D-6A00-CAC250BC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83224"/>
            <a:ext cx="11254154" cy="2845776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4. Circular Wait: </a:t>
            </a:r>
            <a:r>
              <a:rPr lang="en-US" sz="2000" dirty="0"/>
              <a:t>In circular wait, two or more processes wait for resources in a circular order. We can understand this better by the diagram given below:</a:t>
            </a:r>
          </a:p>
          <a:p>
            <a:pPr algn="just"/>
            <a:r>
              <a:rPr lang="en-US" dirty="0"/>
              <a:t>To eliminate circular wait, we assign a priority to each resource. A process can only request resources in increasing order of priority.</a:t>
            </a:r>
          </a:p>
          <a:p>
            <a:pPr marL="0" indent="0" algn="just">
              <a:buNone/>
            </a:pPr>
            <a:r>
              <a:rPr lang="en-US" b="1" dirty="0"/>
              <a:t>In the example </a:t>
            </a:r>
            <a:r>
              <a:rPr lang="en-US" dirty="0"/>
              <a:t> process </a:t>
            </a:r>
            <a:r>
              <a:rPr lang="en-US" b="1" dirty="0"/>
              <a:t>P3</a:t>
            </a:r>
            <a:r>
              <a:rPr lang="en-US" dirty="0"/>
              <a:t> is requesting resource </a:t>
            </a:r>
            <a:r>
              <a:rPr lang="en-US" b="1" dirty="0"/>
              <a:t>R1</a:t>
            </a:r>
            <a:r>
              <a:rPr lang="en-US" dirty="0"/>
              <a:t>, which has a number lower than resource </a:t>
            </a:r>
            <a:r>
              <a:rPr lang="en-US" b="1" dirty="0"/>
              <a:t>R3</a:t>
            </a:r>
            <a:r>
              <a:rPr lang="en-US" dirty="0"/>
              <a:t> which is already allocated to process </a:t>
            </a:r>
            <a:r>
              <a:rPr lang="en-US" b="1" dirty="0"/>
              <a:t>P3</a:t>
            </a:r>
            <a:r>
              <a:rPr lang="en-US" dirty="0"/>
              <a:t>. So this request is invalid and cannot be made, as </a:t>
            </a:r>
            <a:r>
              <a:rPr lang="en-US" b="1" dirty="0"/>
              <a:t>R1</a:t>
            </a:r>
            <a:r>
              <a:rPr lang="en-US" dirty="0"/>
              <a:t> is already allocated to process </a:t>
            </a:r>
            <a:r>
              <a:rPr lang="en-US" b="1" dirty="0"/>
              <a:t>P1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92F1A-22CC-39AB-6849-9E217993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31F92-1F6D-195B-D287-E005BA03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92" y="3429000"/>
            <a:ext cx="5883731" cy="274282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7988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5" name="Picture 2" descr="Deadlock Prevention in Operating System | GATE No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8" t="12848" r="10720" b="3730"/>
          <a:stretch/>
        </p:blipFill>
        <p:spPr bwMode="auto">
          <a:xfrm>
            <a:off x="1441937" y="586154"/>
            <a:ext cx="9155229" cy="543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8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C3A2-AD10-E40D-B3A3-0C2B42FB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870438"/>
            <a:ext cx="11207262" cy="4703885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cs typeface="Times New Roman" panose="02020603050405020304" pitchFamily="18" charset="0"/>
              </a:rPr>
              <a:t>In deadlock avoidance, the request for any resource will be granted if the resulting state of the system doesn't cause a deadlock in the system.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The state of the system will continuously be checked for safe and unsafe states. </a:t>
            </a:r>
          </a:p>
          <a:p>
            <a:pPr algn="just"/>
            <a:r>
              <a:rPr lang="en-US" sz="2400" dirty="0">
                <a:cs typeface="Times New Roman" panose="02020603050405020304" pitchFamily="18" charset="0"/>
              </a:rPr>
              <a:t>In order to avoid deadlocks, the process must tell OS, the maximum number of resources a process can request to complete its execution.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800" b="1" dirty="0"/>
              <a:t>Resource Allocation Graph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800" b="1" dirty="0"/>
              <a:t>Banker’s Algorithm(</a:t>
            </a:r>
            <a:r>
              <a:rPr lang="en-US" altLang="en-US" sz="2400" dirty="0"/>
              <a:t>Multiple instances of a resource type)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 algn="just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530DB-1194-1B02-8348-91EDD222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2B25D3-983A-81C1-8C2C-20B6DD41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583" y="242487"/>
            <a:ext cx="6315545" cy="6279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Deadlock Avoidance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747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1621561" y="1072283"/>
            <a:ext cx="7674839" cy="15419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itchFamily="18" charset="2"/>
              </a:rPr>
              <a:t> no deadlocks</a:t>
            </a:r>
          </a:p>
          <a:p>
            <a:r>
              <a:rPr lang="en-US" altLang="en-US" dirty="0">
                <a:sym typeface="Symbol" pitchFamily="18" charset="2"/>
              </a:rPr>
              <a:t>If a system is in unsafe state  possibility of deadlock</a:t>
            </a:r>
          </a:p>
          <a:p>
            <a:r>
              <a:rPr lang="en-US" altLang="en-US" dirty="0">
                <a:sym typeface="Symbol" pitchFamily="18" charset="2"/>
              </a:rPr>
              <a:t>Avoidance  ensure that a system will never enter an unsafe state.</a:t>
            </a:r>
            <a:endParaRPr lang="en-I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3491766" y="2712182"/>
            <a:ext cx="4386142" cy="3388013"/>
          </a:xfrm>
          <a:prstGeom prst="rect">
            <a:avLst/>
          </a:prstGeom>
          <a:noFill/>
          <a:ln w="38100" cmpd="dbl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71EBD-6394-51BB-9158-036F258426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6D70A5-D7C9-105E-8DED-72E00FAF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675" y="233188"/>
            <a:ext cx="6694454" cy="599020"/>
          </a:xfrm>
        </p:spPr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Safe, Unsafe, Deadlock State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07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26C33872-C9A0-0957-AB27-2F99C05D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631" y="1155700"/>
            <a:ext cx="11078307" cy="4705838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altLang="en-US" sz="2800" b="1" dirty="0">
                <a:solidFill>
                  <a:srgbClr val="3366FF"/>
                </a:solidFill>
              </a:rPr>
              <a:t>Claim edge</a:t>
            </a:r>
            <a:r>
              <a:rPr lang="en-US" altLang="en-US" sz="2800" dirty="0">
                <a:solidFill>
                  <a:srgbClr val="3366FF"/>
                </a:solidFill>
              </a:rPr>
              <a:t>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---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dirty="0" err="1"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 indicated that process </a:t>
            </a:r>
            <a:r>
              <a:rPr lang="en-US" altLang="en-US" sz="2800" i="1" dirty="0">
                <a:sym typeface="Symbol" panose="05050102010706020507" pitchFamily="18" charset="2"/>
              </a:rPr>
              <a:t>P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 may request resource </a:t>
            </a:r>
            <a:r>
              <a:rPr lang="en-US" altLang="en-US" sz="2800" i="1" dirty="0" err="1">
                <a:sym typeface="Symbol" panose="05050102010706020507" pitchFamily="18" charset="2"/>
              </a:rPr>
              <a:t>R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; represented by a </a:t>
            </a:r>
            <a:r>
              <a:rPr lang="en-US" altLang="en-US" sz="2800" b="1" dirty="0">
                <a:sym typeface="Symbol" panose="05050102010706020507" pitchFamily="18" charset="2"/>
              </a:rPr>
              <a:t>dashed line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Claim edge converts to request edge when a process requests a resource.</a:t>
            </a:r>
          </a:p>
          <a:p>
            <a:pPr algn="just">
              <a:lnSpc>
                <a:spcPct val="10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Request edge converted to an assignment edge when the  resource is allocated to the process.</a:t>
            </a:r>
          </a:p>
          <a:p>
            <a:pPr algn="just">
              <a:lnSpc>
                <a:spcPct val="10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When a resource is released by a process, assignment edge reconverts to a claim edge.</a:t>
            </a:r>
          </a:p>
          <a:p>
            <a:pPr algn="just">
              <a:lnSpc>
                <a:spcPct val="10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Resources must be claimed </a:t>
            </a:r>
            <a:r>
              <a:rPr lang="en-US" altLang="en-US" sz="2800" i="1" dirty="0">
                <a:sym typeface="Symbol" panose="05050102010706020507" pitchFamily="18" charset="2"/>
              </a:rPr>
              <a:t>a priori</a:t>
            </a:r>
            <a:r>
              <a:rPr lang="en-US" altLang="en-US" sz="2800" dirty="0">
                <a:sym typeface="Symbol" panose="05050102010706020507" pitchFamily="18" charset="2"/>
              </a:rPr>
              <a:t> in the system.</a:t>
            </a:r>
            <a:endParaRPr lang="en-US" alt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3DA2F2-F2FE-90F1-053E-415B903F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432" y="218893"/>
            <a:ext cx="8185580" cy="572218"/>
          </a:xfrm>
        </p:spPr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Resource-Allocation Graph Scheme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4" descr="7">
            <a:extLst>
              <a:ext uri="{FF2B5EF4-FFF2-40B4-BE49-F238E27FC236}">
                <a16:creationId xmlns:a16="http://schemas.microsoft.com/office/drawing/2014/main" id="{9C13B92E-8C47-FBE8-971E-1BB80A921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64" y="1078524"/>
            <a:ext cx="4391635" cy="445034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7">
            <a:extLst>
              <a:ext uri="{FF2B5EF4-FFF2-40B4-BE49-F238E27FC236}">
                <a16:creationId xmlns:a16="http://schemas.microsoft.com/office/drawing/2014/main" id="{908AFE65-E931-B265-7DC5-7F4CF3F1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30" y="1078524"/>
            <a:ext cx="4276725" cy="44503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FBAB39-377D-63C8-18C0-EF1D992F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08" y="157247"/>
            <a:ext cx="7158165" cy="757153"/>
          </a:xfrm>
        </p:spPr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Resource-Allocation Graph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1228840" y="1253732"/>
            <a:ext cx="10648085" cy="472582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altLang="en-US" sz="3600" dirty="0"/>
              <a:t>Suppose that process</a:t>
            </a:r>
            <a:r>
              <a:rPr lang="en-US" altLang="en-US" sz="3600" i="1" dirty="0"/>
              <a:t> P</a:t>
            </a:r>
            <a:r>
              <a:rPr lang="en-US" altLang="en-US" sz="3600" i="1" baseline="-25000" dirty="0"/>
              <a:t>i</a:t>
            </a:r>
            <a:r>
              <a:rPr lang="en-US" altLang="en-US" sz="3600" dirty="0"/>
              <a:t> requests a resource </a:t>
            </a:r>
            <a:r>
              <a:rPr lang="en-US" altLang="en-US" sz="3600" i="1" dirty="0">
                <a:sym typeface="Symbol" pitchFamily="18" charset="2"/>
              </a:rPr>
              <a:t>R</a:t>
            </a:r>
            <a:r>
              <a:rPr lang="en-US" altLang="en-US" sz="3600" i="1" baseline="-25000" dirty="0">
                <a:sym typeface="Symbol" pitchFamily="18" charset="2"/>
              </a:rPr>
              <a:t>j</a:t>
            </a:r>
          </a:p>
          <a:p>
            <a:pPr algn="just"/>
            <a:r>
              <a:rPr lang="en-US" altLang="en-US" sz="3600" dirty="0">
                <a:sym typeface="Symbol" pitchFamily="18" charset="2"/>
              </a:rPr>
              <a:t>The request can be granted only if converting the request edge to an assignment edge does not result in the formation of a cycle in the resource allocation graph.</a:t>
            </a:r>
          </a:p>
          <a:p>
            <a:endParaRPr lang="en-IN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1BF1C-C3A2-90B6-88D2-6EE404BADC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B60C90-3CE9-86E3-7A93-E4360C35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465" y="204497"/>
            <a:ext cx="10415072" cy="463323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Resource-Allocation Graph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609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46287" y="1376840"/>
            <a:ext cx="5294289" cy="41682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" name="Picture 4" descr="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0511" y="1329592"/>
            <a:ext cx="4297119" cy="423887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926265" y="569735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Unsafe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E2DE0-66B6-A107-11EE-05969A616E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A21C4F-E5F5-2375-D5CE-4EE5F9C7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20" y="261057"/>
            <a:ext cx="6829391" cy="66361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Resource-Allocation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44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3829019" y="273833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Banker’s Algorithm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1451579" y="1578429"/>
            <a:ext cx="10374661" cy="435501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Multiple instances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Each process must a priori claim maximum use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requests a resource it may have to wait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gets all its resources it must return them in a finite amount of time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CBEC99-C37A-2678-12F6-87FCF6A855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22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8" y="1005252"/>
            <a:ext cx="11031417" cy="4857067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2200" dirty="0"/>
              <a:t>All the processes in a system require some resources such as central processing unit(CPU), file storage, input/output devices, </a:t>
            </a:r>
            <a:r>
              <a:rPr lang="en-US" sz="2200" dirty="0" err="1"/>
              <a:t>etc</a:t>
            </a:r>
            <a:r>
              <a:rPr lang="en-US" sz="2200" dirty="0"/>
              <a:t> to execute it.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200" dirty="0"/>
              <a:t>Once the execution is finished, the process releases the resource it was holding. However, when many processes run on a system they also compete for these resources they require for execution. This may arise a deadlock situation.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Definition</a:t>
            </a:r>
            <a:r>
              <a:rPr lang="en-US" sz="2400" dirty="0"/>
              <a:t> :A </a:t>
            </a:r>
            <a:r>
              <a:rPr lang="en-US" sz="2400" b="1" dirty="0"/>
              <a:t>deadlock</a:t>
            </a:r>
            <a:r>
              <a:rPr lang="en-US" sz="2400" dirty="0"/>
              <a:t> is a situation in which more than one process is blocked because it is holding a resource and also requires some resource that is acquired by some other waiting process . Therefore, none of the processes gets executed.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0D8796-6456-E7FA-D836-852B8295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618" y="266225"/>
            <a:ext cx="2873841" cy="1049235"/>
          </a:xfrm>
        </p:spPr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</a:rPr>
              <a:t>Deadlock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182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2460322" y="334883"/>
            <a:ext cx="9457358" cy="56935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Data Structures for the Banker</a:t>
            </a:r>
            <a:r>
              <a:rPr lang="ja-JP" altLang="en-US" sz="2800" dirty="0">
                <a:solidFill>
                  <a:srgbClr val="FF0000"/>
                </a:solidFill>
              </a:rPr>
              <a:t>’</a:t>
            </a:r>
            <a:r>
              <a:rPr lang="en-US" altLang="ja-JP" sz="2800" dirty="0">
                <a:solidFill>
                  <a:srgbClr val="FF0000"/>
                </a:solidFill>
              </a:rPr>
              <a:t>s Algorithm 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961722" y="1238794"/>
            <a:ext cx="10392078" cy="50292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900" dirty="0">
                <a:latin typeface="Helvetica" pitchFamily="-84" charset="0"/>
              </a:rPr>
              <a:t>Let </a:t>
            </a:r>
            <a:r>
              <a:rPr lang="en-US" altLang="en-US" sz="2900" i="1" dirty="0">
                <a:latin typeface="Helvetica" pitchFamily="-84" charset="0"/>
              </a:rPr>
              <a:t>n</a:t>
            </a:r>
            <a:r>
              <a:rPr lang="en-US" altLang="en-US" sz="2900" dirty="0">
                <a:latin typeface="Helvetica" pitchFamily="-84" charset="0"/>
              </a:rPr>
              <a:t> = number of processes, and </a:t>
            </a:r>
            <a:r>
              <a:rPr lang="en-US" altLang="en-US" sz="2900" i="1" dirty="0">
                <a:latin typeface="Helvetica" pitchFamily="-84" charset="0"/>
              </a:rPr>
              <a:t>m </a:t>
            </a:r>
            <a:r>
              <a:rPr lang="en-US" altLang="en-US" sz="2900" dirty="0">
                <a:latin typeface="Helvetica" pitchFamily="-84" charset="0"/>
              </a:rPr>
              <a:t>= number of resources types</a:t>
            </a:r>
            <a:endParaRPr lang="en-US" altLang="en-US" sz="2900" b="1" dirty="0"/>
          </a:p>
          <a:p>
            <a:endParaRPr lang="en-US" altLang="en-US" sz="2900" b="1" dirty="0"/>
          </a:p>
          <a:p>
            <a:r>
              <a:rPr lang="en-US" altLang="en-US" sz="2900" b="1" dirty="0"/>
              <a:t>Available</a:t>
            </a:r>
            <a:r>
              <a:rPr lang="en-US" altLang="en-US" sz="2900" i="1" dirty="0"/>
              <a:t>:</a:t>
            </a:r>
            <a:r>
              <a:rPr lang="en-US" altLang="en-US" sz="2900" dirty="0"/>
              <a:t>  Vector of length </a:t>
            </a:r>
            <a:r>
              <a:rPr lang="en-US" altLang="en-US" sz="2900" i="1" dirty="0"/>
              <a:t>m</a:t>
            </a:r>
            <a:r>
              <a:rPr lang="en-US" altLang="en-US" sz="2900" dirty="0"/>
              <a:t>. If available [</a:t>
            </a:r>
            <a:r>
              <a:rPr lang="en-US" altLang="en-US" sz="2900" i="1" dirty="0"/>
              <a:t>j</a:t>
            </a:r>
            <a:r>
              <a:rPr lang="en-US" altLang="en-US" sz="2900" dirty="0"/>
              <a:t>] = </a:t>
            </a:r>
            <a:r>
              <a:rPr lang="en-US" altLang="en-US" sz="2900" i="1" dirty="0"/>
              <a:t>k</a:t>
            </a:r>
            <a:r>
              <a:rPr lang="en-US" altLang="en-US" sz="2900" dirty="0"/>
              <a:t>, there are</a:t>
            </a:r>
            <a:r>
              <a:rPr lang="en-US" altLang="en-US" sz="2900" i="1" dirty="0"/>
              <a:t> k</a:t>
            </a:r>
            <a:r>
              <a:rPr lang="en-US" altLang="en-US" sz="2900" dirty="0"/>
              <a:t> instances of resource type </a:t>
            </a:r>
            <a:r>
              <a:rPr lang="en-US" altLang="en-US" sz="2900" i="1" dirty="0"/>
              <a:t>R</a:t>
            </a:r>
            <a:r>
              <a:rPr lang="en-US" altLang="en-US" sz="2900" i="1" baseline="-25000" dirty="0"/>
              <a:t>j</a:t>
            </a:r>
            <a:r>
              <a:rPr lang="en-US" altLang="en-US" sz="2900" baseline="-25000" dirty="0"/>
              <a:t>  </a:t>
            </a:r>
            <a:r>
              <a:rPr lang="en-US" altLang="en-US" sz="2900" dirty="0"/>
              <a:t>available</a:t>
            </a:r>
          </a:p>
          <a:p>
            <a:r>
              <a:rPr lang="en-US" altLang="en-US" sz="2900" b="1" dirty="0">
                <a:solidFill>
                  <a:srgbClr val="000000"/>
                </a:solidFill>
              </a:rPr>
              <a:t>Max</a:t>
            </a:r>
            <a:r>
              <a:rPr lang="en-US" altLang="en-US" sz="2900" i="1" dirty="0"/>
              <a:t>: n x m</a:t>
            </a:r>
            <a:r>
              <a:rPr lang="en-US" altLang="en-US" sz="2900" dirty="0"/>
              <a:t> matrix.  If </a:t>
            </a:r>
            <a:r>
              <a:rPr lang="en-US" altLang="en-US" sz="2900" i="1" dirty="0"/>
              <a:t>Max </a:t>
            </a:r>
            <a:r>
              <a:rPr lang="en-US" altLang="en-US" sz="2900" dirty="0"/>
              <a:t>[</a:t>
            </a:r>
            <a:r>
              <a:rPr lang="en-US" altLang="en-US" sz="2900" i="1" dirty="0" err="1"/>
              <a:t>i,j</a:t>
            </a:r>
            <a:r>
              <a:rPr lang="en-US" altLang="en-US" sz="2900" dirty="0"/>
              <a:t>] = </a:t>
            </a:r>
            <a:r>
              <a:rPr lang="en-US" altLang="en-US" sz="2900" i="1" dirty="0"/>
              <a:t>k</a:t>
            </a:r>
            <a:r>
              <a:rPr lang="en-US" altLang="en-US" sz="2900" dirty="0"/>
              <a:t>, then process </a:t>
            </a:r>
            <a:r>
              <a:rPr lang="en-US" altLang="en-US" sz="2900" i="1" dirty="0"/>
              <a:t>P</a:t>
            </a:r>
            <a:r>
              <a:rPr lang="en-US" altLang="en-US" sz="2900" i="1" baseline="-25000" dirty="0"/>
              <a:t>i</a:t>
            </a:r>
            <a:r>
              <a:rPr lang="en-US" altLang="en-US" sz="2900" i="1" dirty="0"/>
              <a:t> </a:t>
            </a:r>
            <a:r>
              <a:rPr lang="en-US" altLang="en-US" sz="2900" dirty="0"/>
              <a:t>may request at most</a:t>
            </a:r>
            <a:r>
              <a:rPr lang="en-US" altLang="en-US" sz="2900" i="1" dirty="0"/>
              <a:t> k </a:t>
            </a:r>
            <a:r>
              <a:rPr lang="en-US" altLang="en-US" sz="2900" dirty="0"/>
              <a:t>instances of resource type </a:t>
            </a:r>
            <a:r>
              <a:rPr lang="en-US" altLang="en-US" sz="2900" i="1" dirty="0"/>
              <a:t>R</a:t>
            </a:r>
            <a:r>
              <a:rPr lang="en-US" altLang="en-US" sz="2900" i="1" baseline="-25000" dirty="0"/>
              <a:t>j</a:t>
            </a:r>
          </a:p>
          <a:p>
            <a:r>
              <a:rPr lang="en-US" altLang="en-US" sz="2900" b="1" dirty="0">
                <a:solidFill>
                  <a:srgbClr val="000000"/>
                </a:solidFill>
              </a:rPr>
              <a:t>Allocation</a:t>
            </a:r>
            <a:r>
              <a:rPr lang="en-US" altLang="en-US" sz="2900" i="1" dirty="0"/>
              <a:t>:  n </a:t>
            </a:r>
            <a:r>
              <a:rPr lang="en-US" altLang="en-US" sz="2900" dirty="0"/>
              <a:t>x</a:t>
            </a:r>
            <a:r>
              <a:rPr lang="en-US" altLang="en-US" sz="2900" i="1" dirty="0"/>
              <a:t> m</a:t>
            </a:r>
            <a:r>
              <a:rPr lang="en-US" altLang="en-US" sz="2900" dirty="0"/>
              <a:t> matrix.  If Allocation[</a:t>
            </a:r>
            <a:r>
              <a:rPr lang="en-US" altLang="en-US" sz="2900" i="1" dirty="0" err="1"/>
              <a:t>i,j</a:t>
            </a:r>
            <a:r>
              <a:rPr lang="en-US" altLang="en-US" sz="2900" dirty="0"/>
              <a:t>] = </a:t>
            </a:r>
            <a:r>
              <a:rPr lang="en-US" altLang="en-US" sz="2900" i="1" dirty="0"/>
              <a:t>k</a:t>
            </a:r>
            <a:r>
              <a:rPr lang="en-US" altLang="en-US" sz="2900" dirty="0"/>
              <a:t> then</a:t>
            </a:r>
            <a:r>
              <a:rPr lang="en-US" altLang="en-US" sz="2900" i="1" dirty="0"/>
              <a:t> P</a:t>
            </a:r>
            <a:r>
              <a:rPr lang="en-US" altLang="en-US" sz="2900" i="1" baseline="-25000" dirty="0"/>
              <a:t>i</a:t>
            </a:r>
            <a:r>
              <a:rPr lang="en-US" altLang="en-US" sz="2900" dirty="0"/>
              <a:t> is currently allocated </a:t>
            </a:r>
            <a:r>
              <a:rPr lang="en-US" altLang="en-US" sz="2900" i="1" dirty="0"/>
              <a:t>k</a:t>
            </a:r>
            <a:r>
              <a:rPr lang="en-US" altLang="en-US" sz="2900" dirty="0"/>
              <a:t> instances of </a:t>
            </a:r>
            <a:r>
              <a:rPr lang="en-US" altLang="en-US" sz="2900" i="1" dirty="0"/>
              <a:t>R</a:t>
            </a:r>
            <a:r>
              <a:rPr lang="en-US" altLang="en-US" sz="2900" i="1" baseline="-25000" dirty="0"/>
              <a:t>j</a:t>
            </a:r>
          </a:p>
          <a:p>
            <a:r>
              <a:rPr lang="en-US" altLang="en-US" sz="2900" b="1" dirty="0">
                <a:solidFill>
                  <a:srgbClr val="000000"/>
                </a:solidFill>
              </a:rPr>
              <a:t>Need</a:t>
            </a:r>
            <a:r>
              <a:rPr lang="en-US" altLang="en-US" sz="2900" i="1" dirty="0"/>
              <a:t>:  n </a:t>
            </a:r>
            <a:r>
              <a:rPr lang="en-US" altLang="en-US" sz="2900" dirty="0"/>
              <a:t>x</a:t>
            </a:r>
            <a:r>
              <a:rPr lang="en-US" altLang="en-US" sz="2900" i="1" dirty="0"/>
              <a:t> m</a:t>
            </a:r>
            <a:r>
              <a:rPr lang="en-US" altLang="en-US" sz="2900" dirty="0"/>
              <a:t> matrix. If </a:t>
            </a:r>
            <a:r>
              <a:rPr lang="en-US" altLang="en-US" sz="2900" i="1" dirty="0"/>
              <a:t>Need</a:t>
            </a:r>
            <a:r>
              <a:rPr lang="en-US" altLang="en-US" sz="2900" dirty="0"/>
              <a:t>[</a:t>
            </a:r>
            <a:r>
              <a:rPr lang="en-US" altLang="en-US" sz="2900" i="1" dirty="0" err="1"/>
              <a:t>i,j</a:t>
            </a:r>
            <a:r>
              <a:rPr lang="en-US" altLang="en-US" sz="2900" dirty="0"/>
              <a:t>] =</a:t>
            </a:r>
            <a:r>
              <a:rPr lang="en-US" altLang="en-US" sz="2900" i="1" dirty="0"/>
              <a:t> k</a:t>
            </a:r>
            <a:r>
              <a:rPr lang="en-US" altLang="en-US" sz="2900" dirty="0"/>
              <a:t>, then</a:t>
            </a:r>
            <a:r>
              <a:rPr lang="en-US" altLang="en-US" sz="2900" i="1" dirty="0"/>
              <a:t> P</a:t>
            </a:r>
            <a:r>
              <a:rPr lang="en-US" altLang="en-US" sz="2900" i="1" baseline="-25000" dirty="0"/>
              <a:t>i</a:t>
            </a:r>
            <a:r>
              <a:rPr lang="en-US" altLang="en-US" sz="2900" dirty="0"/>
              <a:t> may need </a:t>
            </a:r>
            <a:r>
              <a:rPr lang="en-US" altLang="en-US" sz="2900" i="1" dirty="0"/>
              <a:t>k</a:t>
            </a:r>
            <a:r>
              <a:rPr lang="en-US" altLang="en-US" sz="2900" dirty="0"/>
              <a:t> more instances of </a:t>
            </a:r>
            <a:r>
              <a:rPr lang="en-US" altLang="en-US" sz="2900" i="1" dirty="0"/>
              <a:t>R</a:t>
            </a:r>
            <a:r>
              <a:rPr lang="en-US" altLang="en-US" sz="2900" i="1" baseline="-25000" dirty="0"/>
              <a:t>j</a:t>
            </a:r>
            <a:r>
              <a:rPr lang="en-US" altLang="en-US" sz="2900" baseline="-25000" dirty="0"/>
              <a:t> </a:t>
            </a:r>
            <a:r>
              <a:rPr lang="en-US" altLang="en-US" sz="2900" dirty="0"/>
              <a:t>to complete its task</a:t>
            </a:r>
          </a:p>
          <a:p>
            <a:pPr lvl="2">
              <a:buFont typeface="Webdings" pitchFamily="18" charset="2"/>
              <a:buNone/>
            </a:pPr>
            <a:br>
              <a:rPr lang="en-US" altLang="en-US" sz="2900" dirty="0"/>
            </a:br>
            <a:r>
              <a:rPr lang="en-US" altLang="en-US" sz="2900" i="1" dirty="0"/>
              <a:t>Need</a:t>
            </a:r>
            <a:r>
              <a:rPr lang="en-US" altLang="en-US" sz="2900" dirty="0"/>
              <a:t> [</a:t>
            </a:r>
            <a:r>
              <a:rPr lang="en-US" altLang="en-US" sz="2900" i="1" dirty="0" err="1"/>
              <a:t>i,j</a:t>
            </a:r>
            <a:r>
              <a:rPr lang="en-US" altLang="en-US" sz="2900" i="1" dirty="0"/>
              <a:t>]</a:t>
            </a:r>
            <a:r>
              <a:rPr lang="en-US" altLang="en-US" sz="2900" dirty="0"/>
              <a:t> = </a:t>
            </a:r>
            <a:r>
              <a:rPr lang="en-US" altLang="en-US" sz="2900" i="1" dirty="0"/>
              <a:t>Max</a:t>
            </a:r>
            <a:r>
              <a:rPr lang="en-US" altLang="en-US" sz="2900" dirty="0"/>
              <a:t>[</a:t>
            </a:r>
            <a:r>
              <a:rPr lang="en-US" altLang="en-US" sz="2900" i="1" dirty="0" err="1"/>
              <a:t>i,j</a:t>
            </a:r>
            <a:r>
              <a:rPr lang="en-US" altLang="en-US" sz="2900" dirty="0"/>
              <a:t>] – </a:t>
            </a:r>
            <a:r>
              <a:rPr lang="en-US" altLang="en-US" sz="2900" i="1" dirty="0"/>
              <a:t>Allocation</a:t>
            </a:r>
            <a:r>
              <a:rPr lang="en-US" altLang="en-US" sz="2900" dirty="0"/>
              <a:t> [</a:t>
            </a:r>
            <a:r>
              <a:rPr lang="en-US" altLang="en-US" sz="2900" i="1" dirty="0" err="1"/>
              <a:t>i,j</a:t>
            </a:r>
            <a:r>
              <a:rPr lang="en-US" altLang="en-US" sz="2900" dirty="0"/>
              <a:t>]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309B9-1D8B-3B79-803A-A8EED6FD97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216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3748465" y="271119"/>
            <a:ext cx="5822256" cy="562001"/>
          </a:xfrm>
        </p:spPr>
        <p:txBody>
          <a:bodyPr/>
          <a:lstStyle/>
          <a:p>
            <a:r>
              <a:rPr lang="en-US" altLang="en-US" dirty="0"/>
              <a:t>	</a:t>
            </a:r>
            <a:r>
              <a:rPr lang="en-US" altLang="en-US" sz="2800" dirty="0">
                <a:solidFill>
                  <a:srgbClr val="FF0000"/>
                </a:solidFill>
              </a:rPr>
              <a:t>Safety Algorithm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1451579" y="947057"/>
            <a:ext cx="10232421" cy="540929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en-US" sz="2400" dirty="0"/>
              <a:t>1</a:t>
            </a:r>
            <a:r>
              <a:rPr lang="en-US" altLang="en-US" sz="3100" dirty="0"/>
              <a:t>. Let </a:t>
            </a:r>
            <a:r>
              <a:rPr lang="en-US" altLang="en-US" sz="3100" b="1" i="1" dirty="0">
                <a:solidFill>
                  <a:srgbClr val="000000"/>
                </a:solidFill>
              </a:rPr>
              <a:t>Work</a:t>
            </a:r>
            <a:r>
              <a:rPr lang="en-US" altLang="en-US" sz="3100" i="1" dirty="0">
                <a:solidFill>
                  <a:srgbClr val="000000"/>
                </a:solidFill>
              </a:rPr>
              <a:t> </a:t>
            </a:r>
            <a:r>
              <a:rPr lang="en-US" altLang="en-US" sz="3100" dirty="0"/>
              <a:t>and </a:t>
            </a:r>
            <a:r>
              <a:rPr lang="en-US" altLang="en-US" sz="3100" b="1" i="1" dirty="0">
                <a:solidFill>
                  <a:srgbClr val="000000"/>
                </a:solidFill>
              </a:rPr>
              <a:t>Finish</a:t>
            </a:r>
            <a:r>
              <a:rPr lang="en-US" altLang="en-US" sz="3100" dirty="0">
                <a:solidFill>
                  <a:srgbClr val="000000"/>
                </a:solidFill>
              </a:rPr>
              <a:t> </a:t>
            </a:r>
            <a:r>
              <a:rPr lang="en-US" altLang="en-US" sz="3100" dirty="0"/>
              <a:t>be vectors of length</a:t>
            </a:r>
            <a:r>
              <a:rPr lang="en-US" altLang="en-US" sz="3100" i="1" dirty="0"/>
              <a:t> m</a:t>
            </a:r>
            <a:r>
              <a:rPr lang="en-US" altLang="en-US" sz="3100" dirty="0"/>
              <a:t> and</a:t>
            </a:r>
            <a:r>
              <a:rPr lang="en-US" altLang="en-US" sz="3100" i="1" dirty="0"/>
              <a:t> n</a:t>
            </a:r>
            <a:r>
              <a:rPr lang="en-US" altLang="en-US" sz="3100" dirty="0"/>
              <a:t>, respectively.  Initialize:</a:t>
            </a:r>
          </a:p>
          <a:p>
            <a:pPr marL="1543050" lvl="3" indent="-342900">
              <a:buNone/>
            </a:pPr>
            <a:r>
              <a:rPr lang="en-US" altLang="en-US" sz="3100" b="1" i="1" dirty="0"/>
              <a:t>Work </a:t>
            </a:r>
            <a:r>
              <a:rPr lang="en-US" altLang="en-US" sz="3100" b="1" dirty="0"/>
              <a:t>= </a:t>
            </a:r>
            <a:r>
              <a:rPr lang="en-US" altLang="en-US" sz="3100" b="1" i="1" dirty="0"/>
              <a:t>Available</a:t>
            </a:r>
          </a:p>
          <a:p>
            <a:pPr marL="1543050" lvl="3" indent="-342900">
              <a:buNone/>
            </a:pPr>
            <a:r>
              <a:rPr lang="en-US" altLang="en-US" sz="3100" b="1" i="1" dirty="0"/>
              <a:t>Finish </a:t>
            </a:r>
            <a:r>
              <a:rPr lang="en-US" altLang="en-US" sz="3100" b="1" dirty="0"/>
              <a:t>[</a:t>
            </a:r>
            <a:r>
              <a:rPr lang="en-US" altLang="en-US" sz="3100" b="1" i="1" dirty="0" err="1"/>
              <a:t>i</a:t>
            </a:r>
            <a:r>
              <a:rPr lang="en-US" altLang="en-US" sz="3100" b="1" dirty="0"/>
              <a:t>] =</a:t>
            </a:r>
            <a:r>
              <a:rPr lang="en-US" altLang="en-US" sz="3100" b="1" i="1" dirty="0"/>
              <a:t> false </a:t>
            </a:r>
            <a:r>
              <a:rPr lang="en-US" altLang="en-US" sz="3100" b="1" dirty="0"/>
              <a:t>for</a:t>
            </a:r>
            <a:r>
              <a:rPr lang="en-US" altLang="en-US" sz="3100" b="1" i="1" dirty="0"/>
              <a:t> </a:t>
            </a:r>
            <a:r>
              <a:rPr lang="en-US" altLang="en-US" sz="3100" b="1" i="1" dirty="0" err="1"/>
              <a:t>i</a:t>
            </a:r>
            <a:r>
              <a:rPr lang="en-US" altLang="en-US" sz="3100" b="1" dirty="0"/>
              <a:t> = 0, 1, …, </a:t>
            </a:r>
            <a:r>
              <a:rPr lang="en-US" altLang="en-US" sz="3100" b="1" i="1" dirty="0"/>
              <a:t>n- </a:t>
            </a:r>
            <a:r>
              <a:rPr lang="en-US" altLang="en-US" sz="3100" b="1" dirty="0"/>
              <a:t>1</a:t>
            </a:r>
          </a:p>
          <a:p>
            <a:pPr>
              <a:buNone/>
            </a:pPr>
            <a:r>
              <a:rPr lang="en-US" altLang="en-US" sz="3100" dirty="0"/>
              <a:t>2. Find an </a:t>
            </a:r>
            <a:r>
              <a:rPr lang="en-US" altLang="en-US" sz="3100" b="1" i="1" dirty="0" err="1"/>
              <a:t>i</a:t>
            </a:r>
            <a:r>
              <a:rPr lang="en-US" altLang="en-US" sz="3100" i="1" dirty="0"/>
              <a:t> </a:t>
            </a:r>
            <a:r>
              <a:rPr lang="en-US" altLang="en-US" sz="3100" dirty="0"/>
              <a:t>such that both: </a:t>
            </a:r>
          </a:p>
          <a:p>
            <a:pPr marL="800100" lvl="1" indent="-342900">
              <a:buNone/>
            </a:pPr>
            <a:r>
              <a:rPr lang="en-US" altLang="en-US" sz="3100" dirty="0"/>
              <a:t>(a) </a:t>
            </a:r>
            <a:r>
              <a:rPr lang="en-US" altLang="en-US" sz="3100" b="1" i="1" dirty="0"/>
              <a:t>Finish</a:t>
            </a:r>
            <a:r>
              <a:rPr lang="en-US" altLang="en-US" sz="3100" b="1" dirty="0"/>
              <a:t> [</a:t>
            </a:r>
            <a:r>
              <a:rPr lang="en-US" altLang="en-US" sz="3100" b="1" i="1" dirty="0" err="1"/>
              <a:t>i</a:t>
            </a:r>
            <a:r>
              <a:rPr lang="en-US" altLang="en-US" sz="3100" b="1" dirty="0"/>
              <a:t>] = </a:t>
            </a:r>
            <a:r>
              <a:rPr lang="en-US" altLang="en-US" sz="3100" b="1" i="1" dirty="0"/>
              <a:t>false</a:t>
            </a:r>
            <a:endParaRPr lang="en-US" altLang="en-US" sz="3100" b="1" dirty="0"/>
          </a:p>
          <a:p>
            <a:pPr marL="800100" lvl="1" indent="-342900">
              <a:buNone/>
            </a:pPr>
            <a:r>
              <a:rPr lang="en-US" altLang="en-US" sz="3100" dirty="0"/>
              <a:t>(b) </a:t>
            </a:r>
            <a:r>
              <a:rPr lang="en-US" altLang="en-US" sz="3100" b="1" i="1" dirty="0" err="1"/>
              <a:t>Need</a:t>
            </a:r>
            <a:r>
              <a:rPr lang="en-US" altLang="en-US" sz="3100" b="1" i="1" baseline="-25000" dirty="0" err="1"/>
              <a:t>i</a:t>
            </a:r>
            <a:r>
              <a:rPr lang="en-US" altLang="en-US" sz="3100" b="1" dirty="0"/>
              <a:t> </a:t>
            </a:r>
            <a:r>
              <a:rPr lang="en-US" altLang="en-US" sz="3100" b="1" dirty="0">
                <a:sym typeface="Symbol" pitchFamily="18" charset="2"/>
              </a:rPr>
              <a:t> </a:t>
            </a:r>
            <a:r>
              <a:rPr lang="en-US" altLang="en-US" sz="3100" b="1" i="1" dirty="0">
                <a:sym typeface="Symbol" pitchFamily="18" charset="2"/>
              </a:rPr>
              <a:t>Work</a:t>
            </a:r>
          </a:p>
          <a:p>
            <a:pPr marL="800100" lvl="1" indent="-342900">
              <a:buNone/>
            </a:pPr>
            <a:r>
              <a:rPr lang="en-US" altLang="en-US" sz="3100" dirty="0">
                <a:sym typeface="Symbol" pitchFamily="18" charset="2"/>
              </a:rPr>
              <a:t>If no such</a:t>
            </a:r>
            <a:r>
              <a:rPr lang="en-US" altLang="en-US" sz="3100" b="1" dirty="0">
                <a:sym typeface="Symbol" pitchFamily="18" charset="2"/>
              </a:rPr>
              <a:t> </a:t>
            </a:r>
            <a:r>
              <a:rPr lang="en-US" altLang="en-US" sz="3100" b="1" i="1" dirty="0" err="1">
                <a:sym typeface="Symbol" pitchFamily="18" charset="2"/>
              </a:rPr>
              <a:t>i</a:t>
            </a:r>
            <a:r>
              <a:rPr lang="en-US" altLang="en-US" sz="3100" b="1" i="1" dirty="0">
                <a:sym typeface="Symbol" pitchFamily="18" charset="2"/>
              </a:rPr>
              <a:t> </a:t>
            </a:r>
            <a:r>
              <a:rPr lang="en-US" altLang="en-US" sz="3100" dirty="0">
                <a:sym typeface="Symbol" pitchFamily="18" charset="2"/>
              </a:rPr>
              <a:t>exists, go to step 4</a:t>
            </a:r>
          </a:p>
          <a:p>
            <a:pPr>
              <a:buNone/>
            </a:pPr>
            <a:r>
              <a:rPr lang="en-US" altLang="en-US" sz="3100" i="1" dirty="0"/>
              <a:t>3.  </a:t>
            </a:r>
            <a:r>
              <a:rPr lang="en-US" altLang="en-US" sz="3100" b="1" i="1" dirty="0"/>
              <a:t>Work</a:t>
            </a:r>
            <a:r>
              <a:rPr lang="en-US" altLang="en-US" sz="3100" b="1" dirty="0"/>
              <a:t> = </a:t>
            </a:r>
            <a:r>
              <a:rPr lang="en-US" altLang="en-US" sz="3100" b="1" i="1" dirty="0"/>
              <a:t>Work </a:t>
            </a:r>
            <a:r>
              <a:rPr lang="en-US" altLang="en-US" sz="3100" b="1" dirty="0"/>
              <a:t>+ </a:t>
            </a:r>
            <a:r>
              <a:rPr lang="en-US" altLang="en-US" sz="3100" b="1" i="1" dirty="0" err="1"/>
              <a:t>Allocation</a:t>
            </a:r>
            <a:r>
              <a:rPr lang="en-US" altLang="en-US" sz="3100" b="1" i="1" baseline="-25000" dirty="0" err="1"/>
              <a:t>i</a:t>
            </a:r>
            <a:br>
              <a:rPr lang="en-US" altLang="en-US" sz="3100" b="1" dirty="0"/>
            </a:br>
            <a:r>
              <a:rPr lang="en-US" altLang="en-US" sz="3100" b="1" i="1" dirty="0"/>
              <a:t>Finish</a:t>
            </a:r>
            <a:r>
              <a:rPr lang="en-US" altLang="en-US" sz="3100" b="1" dirty="0"/>
              <a:t>[</a:t>
            </a:r>
            <a:r>
              <a:rPr lang="en-US" altLang="en-US" sz="3100" b="1" i="1" dirty="0" err="1"/>
              <a:t>i</a:t>
            </a:r>
            <a:r>
              <a:rPr lang="en-US" altLang="en-US" sz="3100" b="1" dirty="0"/>
              <a:t>] =</a:t>
            </a:r>
            <a:r>
              <a:rPr lang="en-US" altLang="en-US" sz="3100" b="1" i="1" dirty="0"/>
              <a:t> true</a:t>
            </a:r>
            <a:br>
              <a:rPr lang="en-US" altLang="en-US" sz="3100" b="1" dirty="0"/>
            </a:br>
            <a:r>
              <a:rPr lang="en-US" altLang="en-US" sz="3100" dirty="0"/>
              <a:t>go to step 2</a:t>
            </a:r>
          </a:p>
          <a:p>
            <a:pPr>
              <a:buNone/>
            </a:pPr>
            <a:r>
              <a:rPr lang="en-US" altLang="en-US" sz="3100" dirty="0"/>
              <a:t>4.  If </a:t>
            </a:r>
            <a:r>
              <a:rPr lang="en-US" altLang="en-US" sz="3100" b="1" i="1" dirty="0"/>
              <a:t>Finish</a:t>
            </a:r>
            <a:r>
              <a:rPr lang="en-US" altLang="en-US" sz="3100" b="1" dirty="0"/>
              <a:t> [</a:t>
            </a:r>
            <a:r>
              <a:rPr lang="en-US" altLang="en-US" sz="3100" b="1" i="1" dirty="0" err="1"/>
              <a:t>i</a:t>
            </a:r>
            <a:r>
              <a:rPr lang="en-US" altLang="en-US" sz="3100" b="1" dirty="0"/>
              <a:t>] == </a:t>
            </a:r>
            <a:r>
              <a:rPr lang="en-US" altLang="en-US" sz="3100" b="1" i="1" dirty="0"/>
              <a:t>true</a:t>
            </a:r>
            <a:r>
              <a:rPr lang="en-US" altLang="en-US" sz="3100" b="1" dirty="0"/>
              <a:t> </a:t>
            </a:r>
            <a:r>
              <a:rPr lang="en-US" altLang="en-US" sz="3100" dirty="0"/>
              <a:t>for all </a:t>
            </a:r>
            <a:r>
              <a:rPr lang="en-US" altLang="en-US" sz="3100" b="1" i="1" dirty="0" err="1"/>
              <a:t>i</a:t>
            </a:r>
            <a:r>
              <a:rPr lang="en-US" altLang="en-US" sz="3100" dirty="0"/>
              <a:t>, then the system is in a safe state</a:t>
            </a: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C2013-6C22-CA0B-F131-1ACE99FE6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17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2588725" y="279902"/>
            <a:ext cx="8765075" cy="524618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Resource-Request Algorithm for Process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i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528321" y="1089062"/>
            <a:ext cx="11572240" cy="4964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/>
              <a:t>R</a:t>
            </a:r>
            <a:r>
              <a:rPr lang="en-US" altLang="en-US" b="1" i="1" baseline="-25000" dirty="0"/>
              <a:t>j</a:t>
            </a:r>
            <a:endParaRPr lang="en-US" altLang="en-US" b="1" baseline="-25000" dirty="0"/>
          </a:p>
          <a:p>
            <a:pPr lvl="1">
              <a:buNone/>
            </a:pPr>
            <a:r>
              <a:rPr lang="en-US" altLang="en-US" sz="2000" dirty="0"/>
              <a:t>1.	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i="1" dirty="0"/>
              <a:t> </a:t>
            </a:r>
            <a:r>
              <a:rPr lang="en-US" altLang="en-US" sz="2000" b="1" dirty="0">
                <a:sym typeface="Symbol" pitchFamily="18" charset="2"/>
              </a:rPr>
              <a:t> </a:t>
            </a:r>
            <a:r>
              <a:rPr lang="en-US" altLang="en-US" sz="2000" b="1" i="1" dirty="0" err="1">
                <a:sym typeface="Symbol" pitchFamily="18" charset="2"/>
              </a:rPr>
              <a:t>Need</a:t>
            </a:r>
            <a:r>
              <a:rPr lang="en-US" altLang="en-US" sz="2000" b="1" i="1" baseline="-25000" dirty="0" err="1">
                <a:sym typeface="Symbol" pitchFamily="18" charset="2"/>
              </a:rPr>
              <a:t>i</a:t>
            </a:r>
            <a:r>
              <a:rPr lang="en-US" altLang="en-US" sz="2000" b="1" i="1" dirty="0"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buNone/>
            </a:pPr>
            <a:r>
              <a:rPr lang="en-US" altLang="en-US" sz="2000" dirty="0">
                <a:sym typeface="Symbol" pitchFamily="18" charset="2"/>
              </a:rPr>
              <a:t>2.	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itchFamily="18" charset="2"/>
              </a:rPr>
              <a:t> </a:t>
            </a:r>
            <a:r>
              <a:rPr lang="en-US" altLang="en-US" sz="2000" b="1" i="1" dirty="0">
                <a:sym typeface="Symbol" pitchFamily="18" charset="2"/>
              </a:rPr>
              <a:t>Available</a:t>
            </a:r>
            <a:r>
              <a:rPr lang="en-US" altLang="en-US" sz="2000" dirty="0">
                <a:sym typeface="Symbol" pitchFamily="18" charset="2"/>
              </a:rPr>
              <a:t>, go to step 3.  Otherwise </a:t>
            </a:r>
            <a:r>
              <a:rPr lang="en-US" altLang="en-US" sz="2000" b="1" i="1" dirty="0">
                <a:sym typeface="Symbol" pitchFamily="18" charset="2"/>
              </a:rPr>
              <a:t>P</a:t>
            </a:r>
            <a:r>
              <a:rPr lang="en-US" altLang="en-US" sz="2000" b="1" i="1" baseline="-25000" dirty="0">
                <a:sym typeface="Symbol" pitchFamily="18" charset="2"/>
              </a:rPr>
              <a:t>i</a:t>
            </a:r>
            <a:r>
              <a:rPr lang="en-US" altLang="en-US" sz="2000" dirty="0">
                <a:sym typeface="Symbol" pitchFamily="18" charset="2"/>
              </a:rPr>
              <a:t>  must wait, since resources are not available</a:t>
            </a:r>
          </a:p>
          <a:p>
            <a:pPr lvl="1">
              <a:buNone/>
            </a:pPr>
            <a:r>
              <a:rPr lang="en-US" altLang="en-US" sz="2000" dirty="0">
                <a:sym typeface="Symbol" pitchFamily="18" charset="2"/>
              </a:rPr>
              <a:t>3.	Pretend to allocate requested resources to </a:t>
            </a:r>
            <a:r>
              <a:rPr lang="en-US" altLang="en-US" sz="2000" b="1" i="1" dirty="0">
                <a:sym typeface="Symbol" pitchFamily="18" charset="2"/>
              </a:rPr>
              <a:t>P</a:t>
            </a:r>
            <a:r>
              <a:rPr lang="en-US" altLang="en-US" sz="2000" b="1" i="1" baseline="-25000" dirty="0">
                <a:sym typeface="Symbol" pitchFamily="18" charset="2"/>
              </a:rPr>
              <a:t>i</a:t>
            </a:r>
            <a:r>
              <a:rPr lang="en-US" altLang="en-US" sz="2000" dirty="0">
                <a:sym typeface="Symbol" pitchFamily="18" charset="2"/>
              </a:rPr>
              <a:t> by modifying the state as follows:</a:t>
            </a:r>
          </a:p>
          <a:p>
            <a:pPr lvl="3">
              <a:buNone/>
            </a:pPr>
            <a:r>
              <a:rPr lang="en-US" altLang="en-US" sz="2000" dirty="0">
                <a:sym typeface="Symbol" pitchFamily="18" charset="2"/>
              </a:rPr>
              <a:t>		</a:t>
            </a:r>
            <a:r>
              <a:rPr lang="en-US" altLang="en-US" sz="2000" b="1" i="1" dirty="0">
                <a:sym typeface="Symbol" pitchFamily="18" charset="2"/>
              </a:rPr>
              <a:t>Available</a:t>
            </a:r>
            <a:r>
              <a:rPr lang="en-US" altLang="en-US" sz="2000" b="1" dirty="0">
                <a:sym typeface="Symbol" pitchFamily="18" charset="2"/>
              </a:rPr>
              <a:t> = </a:t>
            </a:r>
            <a:r>
              <a:rPr lang="en-US" altLang="en-US" sz="2000" b="1" i="1" dirty="0">
                <a:sym typeface="Symbol" pitchFamily="18" charset="2"/>
              </a:rPr>
              <a:t>Available  </a:t>
            </a:r>
            <a:r>
              <a:rPr lang="en-US" altLang="en-US" sz="2000" b="1" dirty="0">
                <a:sym typeface="Symbol" pitchFamily="18" charset="2"/>
              </a:rPr>
              <a:t>–</a:t>
            </a:r>
            <a:r>
              <a:rPr lang="en-US" altLang="en-US" sz="2000" b="1" i="1" dirty="0">
                <a:sym typeface="Symbol" pitchFamily="18" charset="2"/>
              </a:rPr>
              <a:t> </a:t>
            </a:r>
            <a:r>
              <a:rPr lang="en-US" altLang="en-US" sz="2000" b="1" i="1" dirty="0" err="1">
                <a:sym typeface="Symbol" pitchFamily="18" charset="2"/>
              </a:rPr>
              <a:t>Request</a:t>
            </a:r>
            <a:r>
              <a:rPr lang="en-US" altLang="en-US" sz="2000" b="1" i="1" baseline="-25000" dirty="0" err="1">
                <a:sym typeface="Symbol" pitchFamily="18" charset="2"/>
              </a:rPr>
              <a:t>i</a:t>
            </a:r>
            <a:r>
              <a:rPr lang="en-US" altLang="en-US" sz="2000" b="1" i="1" dirty="0">
                <a:sym typeface="Symbol" pitchFamily="18" charset="2"/>
              </a:rPr>
              <a:t>;</a:t>
            </a:r>
          </a:p>
          <a:p>
            <a:pPr lvl="3">
              <a:buNone/>
            </a:pPr>
            <a:r>
              <a:rPr lang="en-US" altLang="en-US" sz="2000" b="1" dirty="0">
                <a:sym typeface="Symbol" pitchFamily="18" charset="2"/>
              </a:rPr>
              <a:t>		</a:t>
            </a:r>
            <a:r>
              <a:rPr lang="en-US" altLang="en-US" sz="2000" b="1" i="1" dirty="0" err="1">
                <a:sym typeface="Symbol" pitchFamily="18" charset="2"/>
              </a:rPr>
              <a:t>Allocation</a:t>
            </a:r>
            <a:r>
              <a:rPr lang="en-US" altLang="en-US" sz="2000" b="1" i="1" baseline="-25000" dirty="0" err="1">
                <a:sym typeface="Symbol" pitchFamily="18" charset="2"/>
              </a:rPr>
              <a:t>i</a:t>
            </a:r>
            <a:r>
              <a:rPr lang="en-US" altLang="en-US" sz="2000" b="1" baseline="-25000" dirty="0">
                <a:sym typeface="Symbol" pitchFamily="18" charset="2"/>
              </a:rPr>
              <a:t> </a:t>
            </a:r>
            <a:r>
              <a:rPr lang="en-US" altLang="en-US" sz="2000" b="1" dirty="0">
                <a:sym typeface="Symbol" pitchFamily="18" charset="2"/>
              </a:rPr>
              <a:t>= </a:t>
            </a:r>
            <a:r>
              <a:rPr lang="en-US" altLang="en-US" sz="2000" b="1" i="1" dirty="0" err="1">
                <a:sym typeface="Symbol" pitchFamily="18" charset="2"/>
              </a:rPr>
              <a:t>Allocation</a:t>
            </a:r>
            <a:r>
              <a:rPr lang="en-US" altLang="en-US" sz="2000" b="1" i="1" baseline="-25000" dirty="0" err="1">
                <a:sym typeface="Symbol" pitchFamily="18" charset="2"/>
              </a:rPr>
              <a:t>i</a:t>
            </a:r>
            <a:r>
              <a:rPr lang="en-US" altLang="en-US" sz="2000" b="1" dirty="0">
                <a:sym typeface="Symbol" pitchFamily="18" charset="2"/>
              </a:rPr>
              <a:t> + </a:t>
            </a:r>
            <a:r>
              <a:rPr lang="en-US" altLang="en-US" sz="2000" b="1" i="1" dirty="0" err="1">
                <a:sym typeface="Symbol" pitchFamily="18" charset="2"/>
              </a:rPr>
              <a:t>Request</a:t>
            </a:r>
            <a:r>
              <a:rPr lang="en-US" altLang="en-US" sz="2000" b="1" i="1" baseline="-25000" dirty="0" err="1">
                <a:sym typeface="Symbol" pitchFamily="18" charset="2"/>
              </a:rPr>
              <a:t>i</a:t>
            </a:r>
            <a:r>
              <a:rPr lang="en-US" altLang="en-US" sz="2000" b="1" dirty="0">
                <a:sym typeface="Symbol" pitchFamily="18" charset="2"/>
              </a:rPr>
              <a:t>;</a:t>
            </a:r>
          </a:p>
          <a:p>
            <a:pPr lvl="3">
              <a:buNone/>
            </a:pPr>
            <a:r>
              <a:rPr lang="en-US" altLang="en-US" sz="2000" b="1" dirty="0">
                <a:sym typeface="Symbol" pitchFamily="18" charset="2"/>
              </a:rPr>
              <a:t>		</a:t>
            </a:r>
            <a:r>
              <a:rPr lang="en-US" altLang="en-US" sz="2000" b="1" i="1" dirty="0" err="1">
                <a:sym typeface="Symbol" pitchFamily="18" charset="2"/>
              </a:rPr>
              <a:t>Need</a:t>
            </a:r>
            <a:r>
              <a:rPr lang="en-US" altLang="en-US" sz="2000" b="1" i="1" baseline="-25000" dirty="0" err="1">
                <a:sym typeface="Symbol" pitchFamily="18" charset="2"/>
              </a:rPr>
              <a:t>i</a:t>
            </a:r>
            <a:r>
              <a:rPr lang="en-US" altLang="en-US" sz="2000" b="1" i="1" dirty="0">
                <a:sym typeface="Symbol" pitchFamily="18" charset="2"/>
              </a:rPr>
              <a:t> </a:t>
            </a:r>
            <a:r>
              <a:rPr lang="en-US" altLang="en-US" sz="2000" b="1" dirty="0">
                <a:sym typeface="Symbol" pitchFamily="18" charset="2"/>
              </a:rPr>
              <a:t>=</a:t>
            </a:r>
            <a:r>
              <a:rPr lang="en-US" altLang="en-US" sz="2000" b="1" i="1" dirty="0">
                <a:sym typeface="Symbol" pitchFamily="18" charset="2"/>
              </a:rPr>
              <a:t> </a:t>
            </a:r>
            <a:r>
              <a:rPr lang="en-US" altLang="en-US" sz="2000" b="1" i="1" dirty="0" err="1">
                <a:sym typeface="Symbol" pitchFamily="18" charset="2"/>
              </a:rPr>
              <a:t>Need</a:t>
            </a:r>
            <a:r>
              <a:rPr lang="en-US" altLang="en-US" sz="2000" b="1" i="1" baseline="-25000" dirty="0" err="1">
                <a:sym typeface="Symbol" pitchFamily="18" charset="2"/>
              </a:rPr>
              <a:t>i</a:t>
            </a:r>
            <a:r>
              <a:rPr lang="en-US" altLang="en-US" sz="2000" b="1" dirty="0">
                <a:sym typeface="Symbol" pitchFamily="18" charset="2"/>
              </a:rPr>
              <a:t> – </a:t>
            </a:r>
            <a:r>
              <a:rPr lang="en-US" altLang="en-US" sz="2000" b="1" i="1" dirty="0" err="1">
                <a:sym typeface="Symbol" pitchFamily="18" charset="2"/>
              </a:rPr>
              <a:t>Request</a:t>
            </a:r>
            <a:r>
              <a:rPr lang="en-US" altLang="en-US" sz="2000" b="1" i="1" baseline="-25000" dirty="0" err="1">
                <a:sym typeface="Symbol" pitchFamily="18" charset="2"/>
              </a:rPr>
              <a:t>i</a:t>
            </a:r>
            <a:r>
              <a:rPr lang="en-US" altLang="en-US" sz="2000" b="1" i="1" dirty="0">
                <a:sym typeface="Symbol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z="2000" dirty="0">
                <a:sym typeface="Symbol" pitchFamily="18" charset="2"/>
              </a:rPr>
              <a:t>If safe  the resources are allocated to </a:t>
            </a:r>
            <a:r>
              <a:rPr lang="en-US" altLang="en-US" sz="2000" b="1" i="1" dirty="0">
                <a:sym typeface="Symbol" pitchFamily="18" charset="2"/>
              </a:rPr>
              <a:t>P</a:t>
            </a:r>
            <a:r>
              <a:rPr lang="en-US" altLang="en-US" sz="2000" b="1" i="1" baseline="-25000" dirty="0">
                <a:sym typeface="Symbol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sz="2000" dirty="0">
                <a:sym typeface="Symbol" pitchFamily="18" charset="2"/>
              </a:rPr>
              <a:t>If unsafe  </a:t>
            </a:r>
            <a:r>
              <a:rPr lang="en-US" altLang="en-US" sz="2000" b="1" i="1" dirty="0">
                <a:sym typeface="Symbol" pitchFamily="18" charset="2"/>
              </a:rPr>
              <a:t>P</a:t>
            </a:r>
            <a:r>
              <a:rPr lang="en-US" altLang="en-US" sz="2000" b="1" i="1" baseline="-25000" dirty="0">
                <a:sym typeface="Symbol" pitchFamily="18" charset="2"/>
              </a:rPr>
              <a:t>i</a:t>
            </a:r>
            <a:r>
              <a:rPr lang="en-US" altLang="en-US" sz="2000" dirty="0">
                <a:sym typeface="Symbol" pitchFamily="18" charset="2"/>
              </a:rPr>
              <a:t> must wait, and the old resource-allocation state is restored</a:t>
            </a:r>
            <a:endParaRPr lang="en-IN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F00D69-FE36-A17A-047A-26EA5C6CA5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8950" y="6356350"/>
            <a:ext cx="7048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C746C4-B4D7-4D58-8853-6A6CD50DC3A7}" type="slidenum">
              <a:rPr lang="en-AU" smtClean="0"/>
              <a:pPr>
                <a:defRPr/>
              </a:pPr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3913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33</a:t>
            </a:fld>
            <a:endParaRPr lang="en-I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1329688" y="906488"/>
            <a:ext cx="9963152" cy="4390878"/>
          </a:xfrm>
          <a:prstGeom prst="roundRect">
            <a:avLst/>
          </a:prstGeom>
          <a:solidFill>
            <a:srgbClr val="CD8D0D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6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Team – Operating System 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3054" y="2560321"/>
            <a:ext cx="3235570" cy="108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584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80A126-6037-CB03-7C12-3DE4D7BE9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92" y="1271343"/>
            <a:ext cx="5706207" cy="4334607"/>
          </a:xfrm>
          <a:ln>
            <a:solidFill>
              <a:srgbClr val="FF000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34C3-BB46-3741-6B74-65A92A5F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D54343-DB08-D77A-B5B7-898BD695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60" y="1271343"/>
            <a:ext cx="5795132" cy="430579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6AFF8D-D1CC-4E05-125E-5694B6C9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138" y="231624"/>
            <a:ext cx="5575944" cy="621131"/>
          </a:xfrm>
        </p:spPr>
        <p:txBody>
          <a:bodyPr/>
          <a:lstStyle/>
          <a:p>
            <a:r>
              <a:rPr lang="en-IN" sz="3200" b="1" dirty="0">
                <a:solidFill>
                  <a:srgbClr val="FF0000"/>
                </a:solidFill>
              </a:rPr>
              <a:t>Deadlock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62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A7988-90C9-1905-2D20-CFDD072E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594" y="371652"/>
            <a:ext cx="4024548" cy="643899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System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3A5702-783E-D2DC-2DEF-D80687749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28" y="1201178"/>
            <a:ext cx="11301572" cy="505488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System consists of resources</a:t>
            </a:r>
          </a:p>
          <a:p>
            <a:r>
              <a:rPr lang="en-US" altLang="en-US" sz="2800" dirty="0"/>
              <a:t>Resource types R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R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. . ., R</a:t>
            </a:r>
            <a:r>
              <a:rPr lang="en-US" altLang="en-US" sz="2800" baseline="-25000" dirty="0"/>
              <a:t>m</a:t>
            </a:r>
          </a:p>
          <a:p>
            <a:pPr lvl="2">
              <a:buFont typeface="Webdings" pitchFamily="18" charset="2"/>
              <a:buNone/>
            </a:pPr>
            <a:r>
              <a:rPr lang="en-US" altLang="en-US" sz="2800" dirty="0"/>
              <a:t>CPU cycles, memory space, I/O devices</a:t>
            </a:r>
          </a:p>
          <a:p>
            <a:r>
              <a:rPr lang="en-US" altLang="en-US" sz="2800" dirty="0"/>
              <a:t>Each resource type R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has W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instances.</a:t>
            </a:r>
          </a:p>
          <a:p>
            <a:r>
              <a:rPr lang="en-US" altLang="en-US" sz="2800" dirty="0"/>
              <a:t>Each process utilizes a resource as follows:</a:t>
            </a:r>
          </a:p>
          <a:p>
            <a:pPr marL="0" indent="0" fontAlgn="base">
              <a:buNone/>
            </a:pPr>
            <a:r>
              <a:rPr lang="en-US" sz="2800" dirty="0"/>
              <a:t>A process in operating system uses resources in the following way. </a:t>
            </a:r>
          </a:p>
          <a:p>
            <a:pPr lvl="1" fontAlgn="base">
              <a:lnSpc>
                <a:spcPct val="170000"/>
              </a:lnSpc>
            </a:pPr>
            <a:r>
              <a:rPr lang="en-US" sz="2600" b="1" dirty="0">
                <a:solidFill>
                  <a:srgbClr val="FF0000"/>
                </a:solidFill>
              </a:rPr>
              <a:t>Requests a resource</a:t>
            </a:r>
            <a:r>
              <a:rPr lang="en-US" sz="2600" b="1" dirty="0"/>
              <a:t> </a:t>
            </a:r>
          </a:p>
          <a:p>
            <a:pPr lvl="1" fontAlgn="base">
              <a:lnSpc>
                <a:spcPct val="170000"/>
              </a:lnSpc>
            </a:pPr>
            <a:r>
              <a:rPr lang="en-US" sz="2600" b="1" dirty="0">
                <a:solidFill>
                  <a:srgbClr val="FF0000"/>
                </a:solidFill>
              </a:rPr>
              <a:t>Use the resource</a:t>
            </a:r>
            <a:r>
              <a:rPr lang="en-US" sz="2600" b="1" dirty="0"/>
              <a:t> </a:t>
            </a:r>
          </a:p>
          <a:p>
            <a:pPr lvl="1" fontAlgn="base">
              <a:lnSpc>
                <a:spcPct val="170000"/>
              </a:lnSpc>
            </a:pPr>
            <a:r>
              <a:rPr lang="en-US" sz="2600" b="1" dirty="0">
                <a:solidFill>
                  <a:srgbClr val="FF0000"/>
                </a:solidFill>
              </a:rPr>
              <a:t>Releases the resource</a:t>
            </a:r>
            <a:r>
              <a:rPr lang="en-US" sz="2600" b="1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9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7BB7C-D990-EF39-8BC7-206BB7BE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59203E-5A34-01AD-C252-A3FC5774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6" y="237222"/>
            <a:ext cx="7911464" cy="447647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Characterisation of A deadlock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26653B-830A-2393-DF95-FE7FD721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79" y="1140432"/>
            <a:ext cx="11753636" cy="49726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000" b="1" dirty="0"/>
              <a:t>Necessary Conditions :</a:t>
            </a: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The </a:t>
            </a:r>
            <a:r>
              <a:rPr lang="en-US" sz="2000" b="1" dirty="0"/>
              <a:t>four</a:t>
            </a:r>
            <a:r>
              <a:rPr lang="en-US" sz="2000" dirty="0"/>
              <a:t> necessary conditions for a deadlock to arise are as follows.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u="sng" dirty="0"/>
              <a:t>Mutual Exclusion</a:t>
            </a:r>
            <a:r>
              <a:rPr lang="en-US" sz="2000" dirty="0"/>
              <a:t>: Only one process can use a resource at any given time i.e. the resources are non-sharable.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u="sng" dirty="0"/>
              <a:t>Hold and wait</a:t>
            </a:r>
            <a:r>
              <a:rPr lang="en-US" sz="2000" dirty="0"/>
              <a:t>: A process is holding at least one resource at a time and is waiting to acquire other resources held by some other process.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u="sng" dirty="0"/>
              <a:t>No preemption</a:t>
            </a:r>
            <a:r>
              <a:rPr lang="en-US" sz="2000" dirty="0"/>
              <a:t>: A resource cannot be taken from a process unless the process releases the resource.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 b="1" u="sng" dirty="0"/>
              <a:t>Circular Wait</a:t>
            </a:r>
            <a:r>
              <a:rPr lang="en-US" sz="2000" dirty="0"/>
              <a:t>: A set of processes are waiting for each other in a circular fashion.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b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For example</a:t>
            </a:r>
            <a:r>
              <a:rPr lang="en-US" sz="2000" dirty="0"/>
              <a:t>, lets say there are a set of processes {P0,P1​,P2​,P3​} such that P0​ depends on P1​, P1​ depends on P2​, P2​ depends on P3​ and P3​ depends on P0​. This creates a circular relation between all these processes and they have to wait forever to be executed.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80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4F2995-3598-80A6-1EC4-58C58EB5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5" y="168342"/>
            <a:ext cx="8466129" cy="431738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Characterisation of A deadlock</a:t>
            </a:r>
            <a:br>
              <a:rPr lang="en-IN" sz="3200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4098" name="Picture 2" descr="Deadlock Prevention And Avoidanc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2" y="809147"/>
            <a:ext cx="4941666" cy="301441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preemption? What is its purpose? | Homework.Stud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33" y="834225"/>
            <a:ext cx="6169883" cy="29703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Deadlock and how to avoid it? | by Saurav Singh | Medium">
            <a:extLst>
              <a:ext uri="{FF2B5EF4-FFF2-40B4-BE49-F238E27FC236}">
                <a16:creationId xmlns:a16="http://schemas.microsoft.com/office/drawing/2014/main" id="{340E023D-1EEE-1AD4-B985-7062BE15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02" y="3842510"/>
            <a:ext cx="5666695" cy="220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7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DF2378C-CB81-BBD5-8B2B-DCE5BBC8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9" y="302878"/>
            <a:ext cx="9603275" cy="683441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DEADLOCK CHARACTERIZATION(CONTINUES)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88" y="995703"/>
            <a:ext cx="8291245" cy="5034801"/>
          </a:xfrm>
          <a:ln>
            <a:solidFill>
              <a:schemeClr val="bg1"/>
            </a:solidFill>
          </a:ln>
        </p:spPr>
        <p:txBody>
          <a:bodyPr>
            <a:normAutofit fontScale="55000" lnSpcReduction="20000"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300" b="1" dirty="0"/>
              <a:t>Resource-Allocation Graph: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resource allocation graph is the </a:t>
            </a: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pictorial representation of the state of a system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 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As its name suggests, the resource allocation graph is the complete information about all the processes which are </a:t>
            </a: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holding some resources or waiting for some resources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indent="0" algn="just" defTabSz="4572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 Resource allocation graph, the process is represented by a Circle while the Resource is represented by a rectangle. Let's see the types of vertices and edges in detail.</a:t>
            </a:r>
            <a:endParaRPr kumimoji="0" lang="en-IN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r>
              <a:rPr lang="en-US" altLang="en-US" sz="3300" dirty="0"/>
              <a:t>A set of vertices </a:t>
            </a:r>
            <a:r>
              <a:rPr lang="en-US" altLang="en-US" sz="3300" i="1" dirty="0"/>
              <a:t>V</a:t>
            </a:r>
            <a:r>
              <a:rPr lang="en-US" altLang="en-US" sz="3300" dirty="0"/>
              <a:t> and a set of edges </a:t>
            </a:r>
            <a:r>
              <a:rPr lang="en-US" altLang="en-US" sz="3300" i="1" dirty="0"/>
              <a:t>E</a:t>
            </a:r>
            <a:r>
              <a:rPr lang="en-US" altLang="en-US" sz="3300" dirty="0"/>
              <a:t>.</a:t>
            </a:r>
          </a:p>
          <a:p>
            <a:r>
              <a:rPr lang="en-US" altLang="en-US" sz="3300" dirty="0"/>
              <a:t>V is partitioned into two types:</a:t>
            </a:r>
          </a:p>
          <a:p>
            <a:pPr lvl="1"/>
            <a:r>
              <a:rPr lang="en-US" altLang="en-US" sz="3300" i="1" dirty="0"/>
              <a:t>P</a:t>
            </a:r>
            <a:r>
              <a:rPr lang="en-US" altLang="en-US" sz="3300" dirty="0"/>
              <a:t> = {</a:t>
            </a:r>
            <a:r>
              <a:rPr lang="en-US" altLang="en-US" sz="3300" i="1" dirty="0"/>
              <a:t>P</a:t>
            </a:r>
            <a:r>
              <a:rPr lang="en-US" altLang="en-US" sz="3300" baseline="-25000" dirty="0"/>
              <a:t>1</a:t>
            </a:r>
            <a:r>
              <a:rPr lang="en-US" altLang="en-US" sz="3300" dirty="0"/>
              <a:t>, </a:t>
            </a:r>
            <a:r>
              <a:rPr lang="en-US" altLang="en-US" sz="3300" i="1" dirty="0"/>
              <a:t>P</a:t>
            </a:r>
            <a:r>
              <a:rPr lang="en-US" altLang="en-US" sz="3300" baseline="-25000" dirty="0"/>
              <a:t>2</a:t>
            </a:r>
            <a:r>
              <a:rPr lang="en-US" altLang="en-US" sz="3300" dirty="0"/>
              <a:t>, …, </a:t>
            </a:r>
            <a:r>
              <a:rPr lang="en-US" altLang="en-US" sz="3300" i="1" dirty="0" err="1"/>
              <a:t>P</a:t>
            </a:r>
            <a:r>
              <a:rPr lang="en-US" altLang="en-US" sz="3300" i="1" baseline="-25000" dirty="0" err="1"/>
              <a:t>n</a:t>
            </a:r>
            <a:r>
              <a:rPr lang="en-US" altLang="en-US" sz="3300" dirty="0"/>
              <a:t>}, the set consisting of all the processes in </a:t>
            </a:r>
          </a:p>
          <a:p>
            <a:pPr marL="457200" lvl="1" indent="0">
              <a:buNone/>
            </a:pPr>
            <a:r>
              <a:rPr lang="en-US" altLang="en-US" sz="3300" dirty="0"/>
              <a:t>   the system</a:t>
            </a:r>
            <a:br>
              <a:rPr lang="en-US" altLang="en-US" sz="3300" dirty="0"/>
            </a:br>
            <a:r>
              <a:rPr lang="en-US" altLang="en-US" sz="3300" i="1" dirty="0"/>
              <a:t>R</a:t>
            </a:r>
            <a:r>
              <a:rPr lang="en-US" altLang="en-US" sz="3300" dirty="0"/>
              <a:t> = {</a:t>
            </a:r>
            <a:r>
              <a:rPr lang="en-US" altLang="en-US" sz="3300" i="1" dirty="0"/>
              <a:t>R</a:t>
            </a:r>
            <a:r>
              <a:rPr lang="en-US" altLang="en-US" sz="3300" baseline="-25000" dirty="0"/>
              <a:t>1</a:t>
            </a:r>
            <a:r>
              <a:rPr lang="en-US" altLang="en-US" sz="3300" dirty="0"/>
              <a:t>, </a:t>
            </a:r>
            <a:r>
              <a:rPr lang="en-US" altLang="en-US" sz="3300" i="1" dirty="0"/>
              <a:t>R</a:t>
            </a:r>
            <a:r>
              <a:rPr lang="en-US" altLang="en-US" sz="3300" baseline="-25000" dirty="0"/>
              <a:t>2</a:t>
            </a:r>
            <a:r>
              <a:rPr lang="en-US" altLang="en-US" sz="3300" dirty="0"/>
              <a:t>, …, </a:t>
            </a:r>
            <a:r>
              <a:rPr lang="en-US" altLang="en-US" sz="3300" i="1" dirty="0"/>
              <a:t>R</a:t>
            </a:r>
            <a:r>
              <a:rPr lang="en-US" altLang="en-US" sz="3300" i="1" baseline="-25000" dirty="0"/>
              <a:t>m</a:t>
            </a:r>
            <a:r>
              <a:rPr lang="en-US" altLang="en-US" sz="3300" dirty="0"/>
              <a:t>}, the set consisting of all resource types in the system</a:t>
            </a:r>
          </a:p>
          <a:p>
            <a:pPr lvl="1"/>
            <a:endParaRPr lang="en-US" altLang="en-US" sz="33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1030" name="Picture 6" descr="OS Resource Allocation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9" y="1387011"/>
            <a:ext cx="2976081" cy="464349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15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202" y="140677"/>
            <a:ext cx="7334198" cy="58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153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OS-CO1_S3</Template>
  <TotalTime>3575</TotalTime>
  <Words>2087</Words>
  <Application>Microsoft Office PowerPoint</Application>
  <PresentationFormat>Widescreen</PresentationFormat>
  <Paragraphs>211</Paragraphs>
  <Slides>33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Gill Sans MT</vt:lpstr>
      <vt:lpstr>Helvetica</vt:lpstr>
      <vt:lpstr>Monotype Sorts</vt:lpstr>
      <vt:lpstr>Poppins</vt:lpstr>
      <vt:lpstr>Symbol</vt:lpstr>
      <vt:lpstr>Times New Roman</vt:lpstr>
      <vt:lpstr>Webdings</vt:lpstr>
      <vt:lpstr>Wingdings</vt:lpstr>
      <vt:lpstr>Gallery</vt:lpstr>
      <vt:lpstr>COURSE NAME: Operating Systems   COURSE CODE: 23CS2104R/A </vt:lpstr>
      <vt:lpstr>PowerPoint Presentation</vt:lpstr>
      <vt:lpstr>Deadlock</vt:lpstr>
      <vt:lpstr>Deadlock Example</vt:lpstr>
      <vt:lpstr>System Model</vt:lpstr>
      <vt:lpstr>Characterisation of A deadlock</vt:lpstr>
      <vt:lpstr>Characterisation of A deadlock </vt:lpstr>
      <vt:lpstr>DEADLOCK CHARACTERIZATION(CONTINUES)</vt:lpstr>
      <vt:lpstr>PowerPoint Presentation</vt:lpstr>
      <vt:lpstr>PowerPoint Presentation</vt:lpstr>
      <vt:lpstr>PowerPoint Presentation</vt:lpstr>
      <vt:lpstr>Single instance RAG</vt:lpstr>
      <vt:lpstr>Resource Allocation Graph </vt:lpstr>
      <vt:lpstr>Graph With A Cycle But No Deadlock</vt:lpstr>
      <vt:lpstr>PowerPoint Presentation</vt:lpstr>
      <vt:lpstr>Difference between Starvation and Deadlock</vt:lpstr>
      <vt:lpstr>Methods of Handling Deadlocks</vt:lpstr>
      <vt:lpstr>Deadlock Prevention</vt:lpstr>
      <vt:lpstr>PowerPoint Presentation</vt:lpstr>
      <vt:lpstr>PowerPoint Presentation</vt:lpstr>
      <vt:lpstr>PowerPoint Presentation</vt:lpstr>
      <vt:lpstr>PowerPoint Presentation</vt:lpstr>
      <vt:lpstr>Deadlock Avoidance</vt:lpstr>
      <vt:lpstr>Safe, Unsafe, Deadlock State </vt:lpstr>
      <vt:lpstr>Resource-Allocation Graph Scheme</vt:lpstr>
      <vt:lpstr>Resource-Allocation Graph</vt:lpstr>
      <vt:lpstr>Resource-Allocation Graph Algorithm</vt:lpstr>
      <vt:lpstr>Resource-Allocation Graph</vt:lpstr>
      <vt:lpstr>Banker’s Algorithm</vt:lpstr>
      <vt:lpstr>Data Structures for the Banker’s Algorithm </vt:lpstr>
      <vt:lpstr> Safety Algorithm</vt:lpstr>
      <vt:lpstr>Resource-Request Algorithm for Process 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 : Operating Systems  COURSE CODE: 21CS2109RA</dc:title>
  <dc:creator>S N V J Devi Kosuru</dc:creator>
  <cp:lastModifiedBy>narne sravanthi</cp:lastModifiedBy>
  <cp:revision>182</cp:revision>
  <dcterms:created xsi:type="dcterms:W3CDTF">2023-05-09T04:20:46Z</dcterms:created>
  <dcterms:modified xsi:type="dcterms:W3CDTF">2024-09-11T11:16:56Z</dcterms:modified>
</cp:coreProperties>
</file>