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1" r:id="rId2"/>
    <p:sldId id="392" r:id="rId3"/>
    <p:sldId id="257" r:id="rId4"/>
    <p:sldId id="258" r:id="rId5"/>
    <p:sldId id="259" r:id="rId6"/>
    <p:sldId id="260" r:id="rId7"/>
    <p:sldId id="261" r:id="rId8"/>
    <p:sldId id="262" r:id="rId9"/>
    <p:sldId id="263" r:id="rId10"/>
    <p:sldId id="264" r:id="rId11"/>
    <p:sldId id="265" r:id="rId12"/>
    <p:sldId id="266" r:id="rId13"/>
    <p:sldId id="267" r:id="rId14"/>
    <p:sldId id="271" r:id="rId15"/>
    <p:sldId id="270" r:id="rId16"/>
    <p:sldId id="386" r:id="rId17"/>
    <p:sldId id="268" r:id="rId18"/>
    <p:sldId id="387" r:id="rId19"/>
    <p:sldId id="388" r:id="rId20"/>
    <p:sldId id="351" r:id="rId21"/>
    <p:sldId id="389" r:id="rId22"/>
    <p:sldId id="366" r:id="rId23"/>
    <p:sldId id="367" r:id="rId24"/>
    <p:sldId id="368" r:id="rId25"/>
    <p:sldId id="371" r:id="rId26"/>
    <p:sldId id="369" r:id="rId27"/>
    <p:sldId id="370" r:id="rId28"/>
    <p:sldId id="372" r:id="rId29"/>
    <p:sldId id="373" r:id="rId30"/>
    <p:sldId id="374" r:id="rId31"/>
    <p:sldId id="375" r:id="rId32"/>
    <p:sldId id="376" r:id="rId33"/>
    <p:sldId id="377" r:id="rId34"/>
    <p:sldId id="378" r:id="rId35"/>
    <p:sldId id="393" r:id="rId36"/>
    <p:sldId id="381" r:id="rId37"/>
    <p:sldId id="382" r:id="rId38"/>
    <p:sldId id="394" r:id="rId39"/>
    <p:sldId id="383" r:id="rId40"/>
    <p:sldId id="384" r:id="rId41"/>
    <p:sldId id="395" r:id="rId42"/>
    <p:sldId id="380"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C2D8B2-6371-B2CE-82DB-287751411B00}" v="3" dt="2023-08-05T07:15:56.001"/>
    <p1510:client id="{79BA23F2-8CB8-6904-4A5F-B5ECD49DDDA1}" v="4" dt="2023-08-05T04:48:46.294"/>
    <p1510:client id="{D67C27E6-D3DC-9C34-1CD1-E7BD67FC6457}" v="1" dt="2023-08-05T07:16:31.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30-09-2024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30-09-2024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F0C1403D-D9A3-631D-88F2-7A62DF8366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3A4B27-B1A7-4322-9867-EBF31FFBF58D}" type="slidenum">
              <a:rPr lang="en-AU" altLang="en-US"/>
              <a:pPr>
                <a:spcBef>
                  <a:spcPct val="0"/>
                </a:spcBef>
              </a:pPr>
              <a:t>3</a:t>
            </a:fld>
            <a:endParaRPr lang="en-AU" altLang="en-US"/>
          </a:p>
        </p:txBody>
      </p:sp>
      <p:sp>
        <p:nvSpPr>
          <p:cNvPr id="18435" name="Rectangle 2">
            <a:extLst>
              <a:ext uri="{FF2B5EF4-FFF2-40B4-BE49-F238E27FC236}">
                <a16:creationId xmlns:a16="http://schemas.microsoft.com/office/drawing/2014/main" id="{34ABFFB2-8956-6DF5-0211-9834EE7D41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7F8E6E9D-7F28-B59B-9BC8-474B3A1821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41D0B87-788E-2A9A-DE61-AB9DED9A15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51BC8C-8AC3-494A-9E6F-E4337E09F922}" type="slidenum">
              <a:rPr lang="en-AU" altLang="en-US"/>
              <a:pPr>
                <a:spcBef>
                  <a:spcPct val="0"/>
                </a:spcBef>
              </a:pPr>
              <a:t>4</a:t>
            </a:fld>
            <a:endParaRPr lang="en-AU" altLang="en-US"/>
          </a:p>
        </p:txBody>
      </p:sp>
      <p:sp>
        <p:nvSpPr>
          <p:cNvPr id="20483" name="Rectangle 2">
            <a:extLst>
              <a:ext uri="{FF2B5EF4-FFF2-40B4-BE49-F238E27FC236}">
                <a16:creationId xmlns:a16="http://schemas.microsoft.com/office/drawing/2014/main" id="{F47B46A5-C8B9-726D-1D75-A9E10B50D4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616CE8A7-2A2E-3818-5E0C-F5CC024B24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DE7C9B1-FAF1-A9FC-6815-2148FAA25F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3E42C4-3E2B-4D5A-BE1A-14ABCCC325C2}" type="slidenum">
              <a:rPr lang="en-AU" altLang="en-US"/>
              <a:pPr>
                <a:spcBef>
                  <a:spcPct val="0"/>
                </a:spcBef>
              </a:pPr>
              <a:t>5</a:t>
            </a:fld>
            <a:endParaRPr lang="en-AU" altLang="en-US"/>
          </a:p>
        </p:txBody>
      </p:sp>
      <p:sp>
        <p:nvSpPr>
          <p:cNvPr id="22531" name="Rectangle 2">
            <a:extLst>
              <a:ext uri="{FF2B5EF4-FFF2-40B4-BE49-F238E27FC236}">
                <a16:creationId xmlns:a16="http://schemas.microsoft.com/office/drawing/2014/main" id="{2CFF5DBE-C9E4-0251-B368-0C0E5E9695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23A67D8D-7856-FCAE-69F7-48C4048A07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fcfs-disk-scheduling-algorithm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program-for-sstf-disk-scheduling-algorith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scan-elevator-disk-scheduling-algorithm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c-scan-disk-scheduling-algorith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look-disk-scheduling-algorith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geeksforgeeks.org/c-look-disk-scheduling-algorit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6027458" y="1641975"/>
            <a:ext cx="6405597" cy="2089408"/>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a:t>
            </a:r>
            <a:r>
              <a:rPr lang="en-US" altLang="en-IN" sz="2400" b="1" dirty="0"/>
              <a:t>3</a:t>
            </a:r>
            <a:r>
              <a:rPr lang="en-IN" altLang="en-US" sz="2400" b="1" dirty="0"/>
              <a:t>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3342640" y="4076232"/>
            <a:ext cx="8849360" cy="1731146"/>
          </a:xfrm>
        </p:spPr>
        <p:txBody>
          <a:bodyPr>
            <a:normAutofit/>
          </a:bodyPr>
          <a:lstStyle/>
          <a:p>
            <a:pPr marL="0" indent="0" algn="ctr">
              <a:buNone/>
            </a:pPr>
            <a:r>
              <a:rPr lang="en-IN" sz="3200" b="1" dirty="0">
                <a:solidFill>
                  <a:srgbClr val="FF0000"/>
                </a:solidFill>
              </a:rPr>
              <a:t>Hard disk and Disk Scheduling Algorithms</a:t>
            </a:r>
          </a:p>
          <a:p>
            <a:pPr marL="0" indent="0" algn="ctr">
              <a:buNone/>
            </a:pPr>
            <a:endParaRPr lang="en-IN" sz="3600" b="1" dirty="0">
              <a:solidFill>
                <a:srgbClr val="FF0000"/>
              </a:solidFill>
            </a:endParaRP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1"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- 2</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CO4</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30513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E1746A1-F89D-7008-8463-CC1D91FB9821}"/>
              </a:ext>
            </a:extLst>
          </p:cNvPr>
          <p:cNvSpPr>
            <a:spLocks noGrp="1"/>
          </p:cNvSpPr>
          <p:nvPr>
            <p:ph type="title"/>
          </p:nvPr>
        </p:nvSpPr>
        <p:spPr>
          <a:xfrm>
            <a:off x="3487840" y="229973"/>
            <a:ext cx="5498844" cy="554887"/>
          </a:xfrm>
        </p:spPr>
        <p:txBody>
          <a:bodyPr/>
          <a:lstStyle/>
          <a:p>
            <a:r>
              <a:rPr lang="en-US" altLang="ko-KR" dirty="0">
                <a:solidFill>
                  <a:srgbClr val="FF0000"/>
                </a:solidFill>
              </a:rPr>
              <a:t>Multiple Tracks: Seek Time</a:t>
            </a:r>
            <a:endParaRPr lang="en-US" altLang="en-US" dirty="0">
              <a:solidFill>
                <a:srgbClr val="FF0000"/>
              </a:solidFill>
            </a:endParaRPr>
          </a:p>
        </p:txBody>
      </p:sp>
      <p:pic>
        <p:nvPicPr>
          <p:cNvPr id="27651" name="Content Placeholder 5">
            <a:extLst>
              <a:ext uri="{FF2B5EF4-FFF2-40B4-BE49-F238E27FC236}">
                <a16:creationId xmlns:a16="http://schemas.microsoft.com/office/drawing/2014/main" id="{B6BD42FC-7F31-D3D4-2399-845018F0B9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3278" y="976313"/>
            <a:ext cx="10012362" cy="2986087"/>
          </a:xfrm>
        </p:spPr>
      </p:pic>
      <p:sp>
        <p:nvSpPr>
          <p:cNvPr id="27653" name="Slide Number Placeholder 4">
            <a:extLst>
              <a:ext uri="{FF2B5EF4-FFF2-40B4-BE49-F238E27FC236}">
                <a16:creationId xmlns:a16="http://schemas.microsoft.com/office/drawing/2014/main" id="{762EDE21-91D0-628F-BF6B-DC8C337FD49C}"/>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10</a:t>
            </a:fld>
            <a:endParaRPr lang="en-AU" altLang="en-US" sz="1200">
              <a:solidFill>
                <a:srgbClr val="898989"/>
              </a:solidFill>
            </a:endParaRPr>
          </a:p>
        </p:txBody>
      </p:sp>
      <p:sp>
        <p:nvSpPr>
          <p:cNvPr id="7" name="Rectangle 6">
            <a:extLst>
              <a:ext uri="{FF2B5EF4-FFF2-40B4-BE49-F238E27FC236}">
                <a16:creationId xmlns:a16="http://schemas.microsoft.com/office/drawing/2014/main" id="{7E0F13F1-0D54-4C76-9656-83465E5E9E6A}"/>
              </a:ext>
            </a:extLst>
          </p:cNvPr>
          <p:cNvSpPr/>
          <p:nvPr/>
        </p:nvSpPr>
        <p:spPr>
          <a:xfrm>
            <a:off x="1133792" y="4374545"/>
            <a:ext cx="10479088" cy="1569660"/>
          </a:xfrm>
          <a:prstGeom prst="rect">
            <a:avLst/>
          </a:prstGeom>
        </p:spPr>
        <p:txBody>
          <a:bodyPr wrap="square">
            <a:spAutoFit/>
          </a:bodyPr>
          <a:lstStyle/>
          <a:p>
            <a:pPr eaLnBrk="1" hangingPunct="1">
              <a:defRPr/>
            </a:pPr>
            <a:r>
              <a:rPr lang="en-US" altLang="ko-KR" sz="2400" b="1" dirty="0"/>
              <a:t>Seek</a:t>
            </a:r>
            <a:r>
              <a:rPr lang="en-US" altLang="ko-KR" sz="2400" dirty="0"/>
              <a:t>: Move the disk arm to the correct track</a:t>
            </a:r>
          </a:p>
          <a:p>
            <a:pPr lvl="1" eaLnBrk="1" hangingPunct="1">
              <a:defRPr/>
            </a:pPr>
            <a:r>
              <a:rPr lang="en-US" altLang="ko-KR" sz="2400" b="1" dirty="0">
                <a:solidFill>
                  <a:schemeClr val="accent6"/>
                </a:solidFill>
              </a:rPr>
              <a:t>Seek time</a:t>
            </a:r>
            <a:r>
              <a:rPr lang="en-US" altLang="ko-KR" sz="2400" dirty="0"/>
              <a:t>:</a:t>
            </a:r>
            <a:r>
              <a:rPr lang="en-US" altLang="ko-KR" sz="2400" dirty="0">
                <a:solidFill>
                  <a:schemeClr val="accent6"/>
                </a:solidFill>
              </a:rPr>
              <a:t> </a:t>
            </a:r>
            <a:r>
              <a:rPr lang="en-US" altLang="ko-KR" sz="2400" dirty="0"/>
              <a:t>Time to move the head to the track containing the desired sector.</a:t>
            </a:r>
          </a:p>
          <a:p>
            <a:pPr lvl="1" eaLnBrk="1" hangingPunct="1">
              <a:defRPr/>
            </a:pPr>
            <a:r>
              <a:rPr lang="en-US" altLang="ko-KR" sz="2400" dirty="0"/>
              <a:t>One of the most costly disk operations.</a:t>
            </a:r>
          </a:p>
          <a:p>
            <a:pPr lvl="1" eaLnBrk="1" hangingPunct="1">
              <a:defRPr/>
            </a:pPr>
            <a:endParaRPr lang="en-US" altLang="ko-K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FBEAB03-86AE-4CE5-E074-04515CA6EDD3}"/>
              </a:ext>
            </a:extLst>
          </p:cNvPr>
          <p:cNvSpPr>
            <a:spLocks noGrp="1"/>
          </p:cNvSpPr>
          <p:nvPr>
            <p:ph type="title"/>
          </p:nvPr>
        </p:nvSpPr>
        <p:spPr>
          <a:xfrm>
            <a:off x="3747739" y="296077"/>
            <a:ext cx="9603275" cy="1049235"/>
          </a:xfrm>
        </p:spPr>
        <p:txBody>
          <a:bodyPr/>
          <a:lstStyle/>
          <a:p>
            <a:r>
              <a:rPr lang="en-US" altLang="ko-KR" dirty="0">
                <a:solidFill>
                  <a:srgbClr val="FF0000"/>
                </a:solidFill>
              </a:rPr>
              <a:t>Phases of Seek</a:t>
            </a:r>
            <a:endParaRPr lang="en-US" altLang="en-US" dirty="0">
              <a:solidFill>
                <a:srgbClr val="FF0000"/>
              </a:solidFill>
            </a:endParaRPr>
          </a:p>
        </p:txBody>
      </p:sp>
      <p:sp>
        <p:nvSpPr>
          <p:cNvPr id="28675" name="Content Placeholder 2">
            <a:extLst>
              <a:ext uri="{FF2B5EF4-FFF2-40B4-BE49-F238E27FC236}">
                <a16:creationId xmlns:a16="http://schemas.microsoft.com/office/drawing/2014/main" id="{D1BEDA1E-F9A8-DFA9-BFCA-0184AFC4DA58}"/>
              </a:ext>
            </a:extLst>
          </p:cNvPr>
          <p:cNvSpPr>
            <a:spLocks noGrp="1"/>
          </p:cNvSpPr>
          <p:nvPr>
            <p:ph idx="1"/>
          </p:nvPr>
        </p:nvSpPr>
        <p:spPr>
          <a:xfrm>
            <a:off x="1294362" y="1139738"/>
            <a:ext cx="9603275" cy="4578524"/>
          </a:xfrm>
        </p:spPr>
        <p:txBody>
          <a:bodyPr>
            <a:normAutofit fontScale="92500" lnSpcReduction="20000"/>
          </a:bodyPr>
          <a:lstStyle/>
          <a:p>
            <a:r>
              <a:rPr lang="en-US" altLang="ko-KR" sz="2600" dirty="0"/>
              <a:t>Acceleration </a:t>
            </a:r>
            <a:r>
              <a:rPr lang="en-US" altLang="ko-KR" sz="2600" dirty="0">
                <a:sym typeface="Wingdings" panose="05000000000000000000" pitchFamily="2" charset="2"/>
              </a:rPr>
              <a:t> Coasting  Deceleration  Settling</a:t>
            </a:r>
          </a:p>
          <a:p>
            <a:pPr lvl="1"/>
            <a:endParaRPr lang="en-US" altLang="ko-KR" sz="2600" b="1" dirty="0">
              <a:sym typeface="Wingdings" panose="05000000000000000000" pitchFamily="2" charset="2"/>
            </a:endParaRPr>
          </a:p>
          <a:p>
            <a:pPr lvl="1"/>
            <a:r>
              <a:rPr lang="en-US" altLang="ko-KR" sz="2600" b="1" dirty="0">
                <a:sym typeface="Wingdings" panose="05000000000000000000" pitchFamily="2" charset="2"/>
              </a:rPr>
              <a:t>Acceleration</a:t>
            </a:r>
            <a:r>
              <a:rPr lang="en-US" altLang="ko-KR" sz="2600" dirty="0">
                <a:sym typeface="Wingdings" panose="05000000000000000000" pitchFamily="2" charset="2"/>
              </a:rPr>
              <a:t>: The disk arm gets moving.</a:t>
            </a:r>
          </a:p>
          <a:p>
            <a:pPr lvl="1"/>
            <a:endParaRPr lang="en-US" altLang="ko-KR" sz="2600" dirty="0">
              <a:sym typeface="Wingdings" panose="05000000000000000000" pitchFamily="2" charset="2"/>
            </a:endParaRPr>
          </a:p>
          <a:p>
            <a:pPr lvl="1"/>
            <a:r>
              <a:rPr lang="en-US" altLang="ko-KR" sz="2600" b="1" dirty="0">
                <a:sym typeface="Wingdings" panose="05000000000000000000" pitchFamily="2" charset="2"/>
              </a:rPr>
              <a:t>Coasting</a:t>
            </a:r>
            <a:r>
              <a:rPr lang="en-US" altLang="ko-KR" sz="2600" dirty="0">
                <a:sym typeface="Wingdings" panose="05000000000000000000" pitchFamily="2" charset="2"/>
              </a:rPr>
              <a:t>: The arm is moving at full speed.</a:t>
            </a:r>
          </a:p>
          <a:p>
            <a:pPr lvl="1"/>
            <a:endParaRPr lang="en-US" altLang="ko-KR" sz="2600" dirty="0">
              <a:sym typeface="Wingdings" panose="05000000000000000000" pitchFamily="2" charset="2"/>
            </a:endParaRPr>
          </a:p>
          <a:p>
            <a:pPr lvl="1"/>
            <a:r>
              <a:rPr lang="en-US" altLang="ko-KR" sz="2600" b="1" dirty="0">
                <a:sym typeface="Wingdings" panose="05000000000000000000" pitchFamily="2" charset="2"/>
              </a:rPr>
              <a:t>Deceleration</a:t>
            </a:r>
            <a:r>
              <a:rPr lang="en-US" altLang="ko-KR" sz="2600" dirty="0">
                <a:sym typeface="Wingdings" panose="05000000000000000000" pitchFamily="2" charset="2"/>
              </a:rPr>
              <a:t>: The arm slows down.</a:t>
            </a:r>
          </a:p>
          <a:p>
            <a:pPr lvl="1"/>
            <a:endParaRPr lang="en-US" altLang="ko-KR" sz="2600" dirty="0">
              <a:sym typeface="Wingdings" panose="05000000000000000000" pitchFamily="2" charset="2"/>
            </a:endParaRPr>
          </a:p>
          <a:p>
            <a:pPr lvl="1"/>
            <a:r>
              <a:rPr lang="en-US" altLang="ko-KR" sz="2600" b="1" dirty="0">
                <a:sym typeface="Wingdings" panose="05000000000000000000" pitchFamily="2" charset="2"/>
              </a:rPr>
              <a:t>Settling</a:t>
            </a:r>
            <a:r>
              <a:rPr lang="en-US" altLang="ko-KR" sz="2600" dirty="0">
                <a:sym typeface="Wingdings" panose="05000000000000000000" pitchFamily="2" charset="2"/>
              </a:rPr>
              <a:t>: The head is </a:t>
            </a:r>
            <a:r>
              <a:rPr lang="en-US" altLang="ko-KR" sz="2600" i="1" dirty="0">
                <a:sym typeface="Wingdings" panose="05000000000000000000" pitchFamily="2" charset="2"/>
              </a:rPr>
              <a:t>carefully positioned </a:t>
            </a:r>
            <a:r>
              <a:rPr lang="en-US" altLang="ko-KR" sz="2600" dirty="0">
                <a:sym typeface="Wingdings" panose="05000000000000000000" pitchFamily="2" charset="2"/>
              </a:rPr>
              <a:t>over the correct track.</a:t>
            </a:r>
          </a:p>
          <a:p>
            <a:pPr lvl="2"/>
            <a:r>
              <a:rPr lang="en-US" altLang="ko-KR" sz="2600" dirty="0">
                <a:sym typeface="Wingdings" panose="05000000000000000000" pitchFamily="2" charset="2"/>
              </a:rPr>
              <a:t>The settling time is often quite significant, e.g., 0.5 to 2ms.</a:t>
            </a:r>
          </a:p>
          <a:p>
            <a:endParaRPr lang="en-US" altLang="en-US" dirty="0"/>
          </a:p>
        </p:txBody>
      </p:sp>
      <p:sp>
        <p:nvSpPr>
          <p:cNvPr id="28677" name="Slide Number Placeholder 4">
            <a:extLst>
              <a:ext uri="{FF2B5EF4-FFF2-40B4-BE49-F238E27FC236}">
                <a16:creationId xmlns:a16="http://schemas.microsoft.com/office/drawing/2014/main" id="{4B28638B-F9DB-A787-84BC-0BEA69DD205F}"/>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11</a:t>
            </a:fld>
            <a:endParaRPr lang="en-AU"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03E0433-B688-52EA-8B97-73B259D18658}"/>
              </a:ext>
            </a:extLst>
          </p:cNvPr>
          <p:cNvSpPr>
            <a:spLocks noGrp="1"/>
          </p:cNvSpPr>
          <p:nvPr>
            <p:ph type="title"/>
          </p:nvPr>
        </p:nvSpPr>
        <p:spPr>
          <a:xfrm>
            <a:off x="4083019" y="342420"/>
            <a:ext cx="9603275" cy="1049235"/>
          </a:xfrm>
        </p:spPr>
        <p:txBody>
          <a:bodyPr/>
          <a:lstStyle/>
          <a:p>
            <a:r>
              <a:rPr lang="en-US" altLang="ko-KR" dirty="0">
                <a:solidFill>
                  <a:srgbClr val="FF0000"/>
                </a:solidFill>
              </a:rPr>
              <a:t>Transfer time</a:t>
            </a:r>
            <a:endParaRPr lang="en-US" altLang="en-US" dirty="0">
              <a:solidFill>
                <a:srgbClr val="FF0000"/>
              </a:solidFill>
            </a:endParaRPr>
          </a:p>
        </p:txBody>
      </p:sp>
      <p:sp>
        <p:nvSpPr>
          <p:cNvPr id="29699" name="Content Placeholder 2">
            <a:extLst>
              <a:ext uri="{FF2B5EF4-FFF2-40B4-BE49-F238E27FC236}">
                <a16:creationId xmlns:a16="http://schemas.microsoft.com/office/drawing/2014/main" id="{C1C4545E-58BB-8419-D350-BB5929EC42B3}"/>
              </a:ext>
            </a:extLst>
          </p:cNvPr>
          <p:cNvSpPr>
            <a:spLocks noGrp="1"/>
          </p:cNvSpPr>
          <p:nvPr>
            <p:ph idx="1"/>
          </p:nvPr>
        </p:nvSpPr>
        <p:spPr>
          <a:xfrm>
            <a:off x="1294362" y="1182612"/>
            <a:ext cx="9603275" cy="3450613"/>
          </a:xfrm>
        </p:spPr>
        <p:txBody>
          <a:bodyPr>
            <a:normAutofit fontScale="85000" lnSpcReduction="20000"/>
          </a:bodyPr>
          <a:lstStyle/>
          <a:p>
            <a:r>
              <a:rPr lang="en-US" altLang="ko-KR" sz="3200" dirty="0">
                <a:latin typeface="+mj-lt"/>
              </a:rPr>
              <a:t>The final phase of I/O</a:t>
            </a:r>
          </a:p>
          <a:p>
            <a:pPr lvl="1"/>
            <a:r>
              <a:rPr lang="en-US" altLang="ko-KR" sz="3200" dirty="0">
                <a:latin typeface="+mj-lt"/>
              </a:rPr>
              <a:t>Data is either </a:t>
            </a:r>
            <a:r>
              <a:rPr lang="en-US" altLang="ko-KR" sz="3200" i="1" dirty="0">
                <a:latin typeface="+mj-lt"/>
              </a:rPr>
              <a:t>read</a:t>
            </a:r>
            <a:r>
              <a:rPr lang="en-US" altLang="ko-KR" sz="3200" dirty="0">
                <a:latin typeface="+mj-lt"/>
              </a:rPr>
              <a:t> </a:t>
            </a:r>
            <a:r>
              <a:rPr lang="en-US" altLang="ko-KR" sz="3200" i="1" dirty="0">
                <a:latin typeface="+mj-lt"/>
              </a:rPr>
              <a:t>from</a:t>
            </a:r>
            <a:r>
              <a:rPr lang="en-US" altLang="ko-KR" sz="3200" dirty="0">
                <a:latin typeface="+mj-lt"/>
              </a:rPr>
              <a:t> or </a:t>
            </a:r>
            <a:r>
              <a:rPr lang="en-US" altLang="ko-KR" sz="3200" i="1" dirty="0">
                <a:latin typeface="+mj-lt"/>
              </a:rPr>
              <a:t>written</a:t>
            </a:r>
            <a:r>
              <a:rPr lang="en-US" altLang="ko-KR" sz="3200" dirty="0">
                <a:latin typeface="+mj-lt"/>
              </a:rPr>
              <a:t> to the surface.</a:t>
            </a:r>
          </a:p>
          <a:p>
            <a:pPr lvl="1"/>
            <a:endParaRPr lang="en-US" altLang="ko-KR" sz="3200" dirty="0">
              <a:latin typeface="+mj-lt"/>
            </a:endParaRPr>
          </a:p>
          <a:p>
            <a:r>
              <a:rPr lang="en-US" altLang="ko-KR" sz="3200" dirty="0">
                <a:latin typeface="+mj-lt"/>
              </a:rPr>
              <a:t>Complete I/O time:</a:t>
            </a:r>
          </a:p>
          <a:p>
            <a:pPr lvl="1"/>
            <a:r>
              <a:rPr lang="en-US" altLang="ko-KR" sz="3200" b="1" dirty="0">
                <a:latin typeface="+mj-lt"/>
              </a:rPr>
              <a:t>Seek Time</a:t>
            </a:r>
          </a:p>
          <a:p>
            <a:pPr lvl="1"/>
            <a:r>
              <a:rPr lang="en-US" altLang="ko-KR" sz="3200" dirty="0">
                <a:latin typeface="+mj-lt"/>
              </a:rPr>
              <a:t>Waiting for the </a:t>
            </a:r>
            <a:r>
              <a:rPr lang="en-US" altLang="ko-KR" sz="3200" b="1" dirty="0">
                <a:latin typeface="+mj-lt"/>
              </a:rPr>
              <a:t>rotational delay</a:t>
            </a:r>
          </a:p>
          <a:p>
            <a:pPr lvl="1"/>
            <a:r>
              <a:rPr lang="en-US" altLang="ko-KR" sz="3200" b="1" dirty="0">
                <a:latin typeface="+mj-lt"/>
              </a:rPr>
              <a:t>Transfer Time</a:t>
            </a:r>
            <a:endParaRPr lang="ko-KR" altLang="en-US" sz="3200" b="1" dirty="0">
              <a:latin typeface="+mj-lt"/>
            </a:endParaRPr>
          </a:p>
          <a:p>
            <a:endParaRPr lang="en-US" altLang="en-US" dirty="0"/>
          </a:p>
        </p:txBody>
      </p:sp>
      <p:sp>
        <p:nvSpPr>
          <p:cNvPr id="29701" name="Slide Number Placeholder 4">
            <a:extLst>
              <a:ext uri="{FF2B5EF4-FFF2-40B4-BE49-F238E27FC236}">
                <a16:creationId xmlns:a16="http://schemas.microsoft.com/office/drawing/2014/main" id="{ECE3BFB1-359A-32E7-1E4B-137F2E9FC768}"/>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12</a:t>
            </a:fld>
            <a:endParaRPr lang="en-AU"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D7CE53C-D214-8848-D05D-931FB73C1191}"/>
              </a:ext>
            </a:extLst>
          </p:cNvPr>
          <p:cNvSpPr>
            <a:spLocks noGrp="1"/>
          </p:cNvSpPr>
          <p:nvPr>
            <p:ph type="title"/>
          </p:nvPr>
        </p:nvSpPr>
        <p:spPr>
          <a:xfrm>
            <a:off x="4337019" y="372190"/>
            <a:ext cx="9603275" cy="1049235"/>
          </a:xfrm>
        </p:spPr>
        <p:txBody>
          <a:bodyPr/>
          <a:lstStyle/>
          <a:p>
            <a:r>
              <a:rPr lang="en-US" altLang="ko-KR" dirty="0">
                <a:solidFill>
                  <a:srgbClr val="FF0000"/>
                </a:solidFill>
              </a:rPr>
              <a:t>Track Skew</a:t>
            </a:r>
            <a:endParaRPr lang="en-US" altLang="en-US" dirty="0">
              <a:solidFill>
                <a:srgbClr val="FF0000"/>
              </a:solidFill>
            </a:endParaRPr>
          </a:p>
        </p:txBody>
      </p:sp>
      <p:sp>
        <p:nvSpPr>
          <p:cNvPr id="30723" name="Content Placeholder 2">
            <a:extLst>
              <a:ext uri="{FF2B5EF4-FFF2-40B4-BE49-F238E27FC236}">
                <a16:creationId xmlns:a16="http://schemas.microsoft.com/office/drawing/2014/main" id="{F88C26C5-1209-2D8A-A26A-3E5288E9B3AE}"/>
              </a:ext>
            </a:extLst>
          </p:cNvPr>
          <p:cNvSpPr>
            <a:spLocks noGrp="1"/>
          </p:cNvSpPr>
          <p:nvPr>
            <p:ph idx="1"/>
          </p:nvPr>
        </p:nvSpPr>
        <p:spPr>
          <a:xfrm>
            <a:off x="1294362" y="896807"/>
            <a:ext cx="9603275" cy="3450613"/>
          </a:xfrm>
        </p:spPr>
        <p:txBody>
          <a:bodyPr/>
          <a:lstStyle/>
          <a:p>
            <a:r>
              <a:rPr lang="en-US" altLang="ko-KR" sz="2400" dirty="0"/>
              <a:t>Make sure that sequential reads can be properly serviced </a:t>
            </a:r>
            <a:r>
              <a:rPr lang="en-US" altLang="ko-KR" sz="2400" b="1" dirty="0"/>
              <a:t>even when crossing track boundaries</a:t>
            </a:r>
            <a:r>
              <a:rPr lang="en-US" altLang="ko-KR" sz="2400" dirty="0"/>
              <a:t>.</a:t>
            </a:r>
          </a:p>
          <a:p>
            <a:endParaRPr lang="en-US" altLang="en-US" dirty="0"/>
          </a:p>
        </p:txBody>
      </p:sp>
      <p:sp>
        <p:nvSpPr>
          <p:cNvPr id="30725" name="Slide Number Placeholder 4">
            <a:extLst>
              <a:ext uri="{FF2B5EF4-FFF2-40B4-BE49-F238E27FC236}">
                <a16:creationId xmlns:a16="http://schemas.microsoft.com/office/drawing/2014/main" id="{35F3BB54-7B6F-F7AB-415D-80DD52750492}"/>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13</a:t>
            </a:fld>
            <a:endParaRPr lang="en-AU" altLang="en-US" sz="1200">
              <a:solidFill>
                <a:srgbClr val="898989"/>
              </a:solidFill>
            </a:endParaRPr>
          </a:p>
        </p:txBody>
      </p:sp>
      <p:pic>
        <p:nvPicPr>
          <p:cNvPr id="30726" name="Picture 5">
            <a:extLst>
              <a:ext uri="{FF2B5EF4-FFF2-40B4-BE49-F238E27FC236}">
                <a16:creationId xmlns:a16="http://schemas.microsoft.com/office/drawing/2014/main" id="{B89A0BC4-0935-897F-3CFB-62FE08E875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8535" y="2017304"/>
            <a:ext cx="754888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Box 6">
            <a:extLst>
              <a:ext uri="{FF2B5EF4-FFF2-40B4-BE49-F238E27FC236}">
                <a16:creationId xmlns:a16="http://schemas.microsoft.com/office/drawing/2014/main" id="{B12C9ED8-D5A7-5963-54E2-D56B7369F79B}"/>
              </a:ext>
            </a:extLst>
          </p:cNvPr>
          <p:cNvSpPr txBox="1">
            <a:spLocks noChangeArrowheads="1"/>
          </p:cNvSpPr>
          <p:nvPr/>
        </p:nvSpPr>
        <p:spPr bwMode="auto">
          <a:xfrm>
            <a:off x="831214" y="4797887"/>
            <a:ext cx="1066990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2857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00000"/>
              </a:lnSpc>
              <a:spcBef>
                <a:spcPct val="0"/>
              </a:spcBef>
            </a:pPr>
            <a:r>
              <a:rPr lang="en-US" altLang="ko-KR" i="1" dirty="0">
                <a:latin typeface="+mn-lt"/>
              </a:rPr>
              <a:t>Without track skew</a:t>
            </a:r>
            <a:r>
              <a:rPr lang="en-US" altLang="ko-KR" dirty="0">
                <a:latin typeface="+mn-lt"/>
              </a:rPr>
              <a:t>, the head would be moved to the next track but the desired next block would have already rotated under the head.</a:t>
            </a:r>
            <a:endParaRPr lang="ko-KR" altLang="en-US" dirty="0">
              <a:latin typeface="+mn-lt"/>
            </a:endParaRPr>
          </a:p>
          <a:p>
            <a:pPr eaLnBrk="1" hangingPunct="1">
              <a:lnSpc>
                <a:spcPct val="100000"/>
              </a:lnSpc>
              <a:spcBef>
                <a:spcPct val="0"/>
              </a:spcBef>
            </a:pPr>
            <a:endParaRPr lang="en-US" altLang="en-US" sz="1800" dirty="0">
              <a:latin typeface="+mn-lt"/>
              <a:ea typeface="Malgun Gothic" panose="020B0503020000020004" pitchFamily="34"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244E5D6-8450-3EAF-5C83-7FE0D242C454}"/>
              </a:ext>
            </a:extLst>
          </p:cNvPr>
          <p:cNvSpPr>
            <a:spLocks noGrp="1"/>
          </p:cNvSpPr>
          <p:nvPr>
            <p:ph type="title"/>
          </p:nvPr>
        </p:nvSpPr>
        <p:spPr>
          <a:xfrm>
            <a:off x="3777564" y="377218"/>
            <a:ext cx="4884655" cy="645338"/>
          </a:xfrm>
        </p:spPr>
        <p:txBody>
          <a:bodyPr/>
          <a:lstStyle/>
          <a:p>
            <a:r>
              <a:rPr lang="en-US" altLang="ko-KR" dirty="0">
                <a:solidFill>
                  <a:srgbClr val="FF0000"/>
                </a:solidFill>
              </a:rPr>
              <a:t>Cache (Track Buffer</a:t>
            </a:r>
            <a:r>
              <a:rPr lang="en-US" altLang="ko-KR" dirty="0"/>
              <a:t>)</a:t>
            </a:r>
            <a:endParaRPr lang="en-US" altLang="en-US" dirty="0"/>
          </a:p>
        </p:txBody>
      </p:sp>
      <p:sp>
        <p:nvSpPr>
          <p:cNvPr id="31747" name="Content Placeholder 2">
            <a:extLst>
              <a:ext uri="{FF2B5EF4-FFF2-40B4-BE49-F238E27FC236}">
                <a16:creationId xmlns:a16="http://schemas.microsoft.com/office/drawing/2014/main" id="{379C2F47-36C1-F1C0-C7E5-349339BC6F30}"/>
              </a:ext>
            </a:extLst>
          </p:cNvPr>
          <p:cNvSpPr>
            <a:spLocks noGrp="1"/>
          </p:cNvSpPr>
          <p:nvPr>
            <p:ph idx="1"/>
          </p:nvPr>
        </p:nvSpPr>
        <p:spPr>
          <a:xfrm>
            <a:off x="1373800" y="1853172"/>
            <a:ext cx="10239080" cy="3450613"/>
          </a:xfrm>
        </p:spPr>
        <p:txBody>
          <a:bodyPr>
            <a:normAutofit/>
          </a:bodyPr>
          <a:lstStyle/>
          <a:p>
            <a:r>
              <a:rPr lang="en-US" altLang="ko-KR" sz="3600" b="1" dirty="0"/>
              <a:t>Hold data </a:t>
            </a:r>
            <a:r>
              <a:rPr lang="en-US" altLang="ko-KR" sz="3600" dirty="0"/>
              <a:t>read from or written to the disk</a:t>
            </a:r>
          </a:p>
          <a:p>
            <a:pPr lvl="1"/>
            <a:r>
              <a:rPr lang="en-US" altLang="ko-KR" sz="3600" dirty="0"/>
              <a:t>Allow the driver to </a:t>
            </a:r>
            <a:r>
              <a:rPr lang="en-US" altLang="ko-KR" sz="3600" u="sng" dirty="0"/>
              <a:t>quickly respond</a:t>
            </a:r>
            <a:r>
              <a:rPr lang="en-US" altLang="ko-KR" sz="3600" dirty="0"/>
              <a:t> to requests.</a:t>
            </a:r>
          </a:p>
          <a:p>
            <a:pPr lvl="1"/>
            <a:r>
              <a:rPr lang="en-US" altLang="ko-KR" sz="3600" dirty="0"/>
              <a:t>Small amount of memory (usually around 8 or 16 MB)</a:t>
            </a:r>
          </a:p>
          <a:p>
            <a:endParaRPr lang="en-US" altLang="en-US" sz="3600" dirty="0"/>
          </a:p>
        </p:txBody>
      </p:sp>
      <p:sp>
        <p:nvSpPr>
          <p:cNvPr id="31749" name="Slide Number Placeholder 4">
            <a:extLst>
              <a:ext uri="{FF2B5EF4-FFF2-40B4-BE49-F238E27FC236}">
                <a16:creationId xmlns:a16="http://schemas.microsoft.com/office/drawing/2014/main" id="{AF626EDB-D358-7CE1-CF65-F92F22ECD556}"/>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14</a:t>
            </a:fld>
            <a:endParaRPr lang="en-AU"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88AA064-FCE5-E218-E4C8-F2910BC0FD67}"/>
              </a:ext>
            </a:extLst>
          </p:cNvPr>
          <p:cNvSpPr>
            <a:spLocks noGrp="1"/>
          </p:cNvSpPr>
          <p:nvPr>
            <p:ph type="title"/>
          </p:nvPr>
        </p:nvSpPr>
        <p:spPr>
          <a:xfrm>
            <a:off x="3991579" y="459079"/>
            <a:ext cx="9603275" cy="1049235"/>
          </a:xfrm>
        </p:spPr>
        <p:txBody>
          <a:bodyPr/>
          <a:lstStyle/>
          <a:p>
            <a:r>
              <a:rPr lang="en-US" altLang="ko-KR" dirty="0">
                <a:solidFill>
                  <a:srgbClr val="FF0000"/>
                </a:solidFill>
              </a:rPr>
              <a:t>Write on cache</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A577947A-1208-4876-853C-71EA6C539F55}"/>
              </a:ext>
            </a:extLst>
          </p:cNvPr>
          <p:cNvSpPr>
            <a:spLocks noGrp="1"/>
          </p:cNvSpPr>
          <p:nvPr>
            <p:ph idx="1"/>
          </p:nvPr>
        </p:nvSpPr>
        <p:spPr>
          <a:xfrm>
            <a:off x="1417119" y="1410125"/>
            <a:ext cx="9603275" cy="4037749"/>
          </a:xfrm>
        </p:spPr>
        <p:txBody>
          <a:bodyPr>
            <a:normAutofit/>
          </a:bodyPr>
          <a:lstStyle/>
          <a:p>
            <a:pPr>
              <a:defRPr/>
            </a:pPr>
            <a:r>
              <a:rPr lang="en-US" altLang="ko-KR" sz="2400" b="1" dirty="0">
                <a:latin typeface="+mj-lt"/>
              </a:rPr>
              <a:t>Write back</a:t>
            </a:r>
            <a:r>
              <a:rPr lang="en-US" altLang="ko-KR" sz="2400" dirty="0">
                <a:latin typeface="+mj-lt"/>
              </a:rPr>
              <a:t> (Immediate reporting)</a:t>
            </a:r>
          </a:p>
          <a:p>
            <a:pPr lvl="1">
              <a:defRPr/>
            </a:pPr>
            <a:r>
              <a:rPr lang="en-US" altLang="ko-KR" sz="2400" dirty="0">
                <a:latin typeface="+mj-lt"/>
              </a:rPr>
              <a:t>Acknowledge a write has completed when it has </a:t>
            </a:r>
            <a:r>
              <a:rPr lang="en-US" altLang="ko-KR" sz="2400" b="1" dirty="0">
                <a:solidFill>
                  <a:schemeClr val="accent6"/>
                </a:solidFill>
                <a:latin typeface="+mj-lt"/>
              </a:rPr>
              <a:t>put the data in its memory</a:t>
            </a:r>
            <a:r>
              <a:rPr lang="en-US" altLang="ko-KR" sz="2400" dirty="0">
                <a:latin typeface="+mj-lt"/>
              </a:rPr>
              <a:t>.</a:t>
            </a:r>
          </a:p>
          <a:p>
            <a:pPr lvl="1">
              <a:defRPr/>
            </a:pPr>
            <a:r>
              <a:rPr lang="en-US" altLang="ko-KR" sz="2400" dirty="0">
                <a:latin typeface="+mj-lt"/>
              </a:rPr>
              <a:t>faster but dangerous</a:t>
            </a:r>
          </a:p>
          <a:p>
            <a:pPr lvl="1">
              <a:defRPr/>
            </a:pPr>
            <a:endParaRPr lang="en-US" altLang="ko-KR" sz="2400" dirty="0">
              <a:latin typeface="+mj-lt"/>
            </a:endParaRPr>
          </a:p>
          <a:p>
            <a:pPr>
              <a:defRPr/>
            </a:pPr>
            <a:r>
              <a:rPr lang="en-US" altLang="ko-KR" sz="2400" b="1" dirty="0">
                <a:latin typeface="+mj-lt"/>
              </a:rPr>
              <a:t>Write through</a:t>
            </a:r>
          </a:p>
          <a:p>
            <a:pPr lvl="1">
              <a:defRPr/>
            </a:pPr>
            <a:r>
              <a:rPr lang="en-US" altLang="ko-KR" sz="2400" dirty="0">
                <a:latin typeface="+mj-lt"/>
              </a:rPr>
              <a:t>Acknowledge a write has completed after the write has </a:t>
            </a:r>
            <a:r>
              <a:rPr lang="en-US" altLang="ko-KR" sz="2400" b="1" dirty="0">
                <a:solidFill>
                  <a:schemeClr val="accent6"/>
                </a:solidFill>
                <a:latin typeface="+mj-lt"/>
              </a:rPr>
              <a:t>actually been written to disk</a:t>
            </a:r>
            <a:r>
              <a:rPr lang="en-US" altLang="ko-KR" sz="2400" dirty="0">
                <a:latin typeface="+mj-lt"/>
              </a:rPr>
              <a:t>.</a:t>
            </a:r>
            <a:endParaRPr lang="ko-KR" altLang="en-US" sz="2400" dirty="0">
              <a:latin typeface="+mj-lt"/>
            </a:endParaRPr>
          </a:p>
          <a:p>
            <a:pPr>
              <a:defRPr/>
            </a:pPr>
            <a:endParaRPr lang="en-US" dirty="0">
              <a:latin typeface="+mj-lt"/>
            </a:endParaRPr>
          </a:p>
        </p:txBody>
      </p:sp>
      <p:sp>
        <p:nvSpPr>
          <p:cNvPr id="32773" name="Slide Number Placeholder 4">
            <a:extLst>
              <a:ext uri="{FF2B5EF4-FFF2-40B4-BE49-F238E27FC236}">
                <a16:creationId xmlns:a16="http://schemas.microsoft.com/office/drawing/2014/main" id="{320C1F1B-56B2-8AAF-8138-C5DEF11B634B}"/>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15</a:t>
            </a:fld>
            <a:endParaRPr lang="en-AU"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3B4522-2B06-F853-20C3-19E2B842FA06}"/>
              </a:ext>
            </a:extLst>
          </p:cNvPr>
          <p:cNvSpPr>
            <a:spLocks noGrp="1"/>
          </p:cNvSpPr>
          <p:nvPr>
            <p:ph type="sldNum" sz="quarter" idx="12"/>
          </p:nvPr>
        </p:nvSpPr>
        <p:spPr/>
        <p:txBody>
          <a:bodyPr/>
          <a:lstStyle/>
          <a:p>
            <a:fld id="{CBABCCC1-BF11-4F37-963E-1BCD5B23FD72}" type="slidenum">
              <a:rPr lang="en-IN" smtClean="0"/>
              <a:pPr/>
              <a:t>16</a:t>
            </a:fld>
            <a:endParaRPr lang="en-IN"/>
          </a:p>
        </p:txBody>
      </p:sp>
      <p:pic>
        <p:nvPicPr>
          <p:cNvPr id="5" name="Content Placeholder 4">
            <a:extLst>
              <a:ext uri="{FF2B5EF4-FFF2-40B4-BE49-F238E27FC236}">
                <a16:creationId xmlns:a16="http://schemas.microsoft.com/office/drawing/2014/main" id="{E954ADFD-A0F6-7E36-68D4-AA54E8DA3A46}"/>
              </a:ext>
            </a:extLst>
          </p:cNvPr>
          <p:cNvPicPr>
            <a:picLocks noGrp="1" noChangeAspect="1"/>
          </p:cNvPicPr>
          <p:nvPr>
            <p:ph idx="4294967295"/>
          </p:nvPr>
        </p:nvPicPr>
        <p:blipFill>
          <a:blip r:embed="rId2"/>
          <a:stretch>
            <a:fillRect/>
          </a:stretch>
        </p:blipFill>
        <p:spPr>
          <a:xfrm>
            <a:off x="142240" y="591379"/>
            <a:ext cx="12049760" cy="5699760"/>
          </a:xfrm>
          <a:prstGeom prst="rect">
            <a:avLst/>
          </a:prstGeom>
        </p:spPr>
      </p:pic>
    </p:spTree>
    <p:extLst>
      <p:ext uri="{BB962C8B-B14F-4D97-AF65-F5344CB8AC3E}">
        <p14:creationId xmlns:p14="http://schemas.microsoft.com/office/powerpoint/2010/main" val="61760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E3115AC-408B-6921-E482-F33707994049}"/>
              </a:ext>
            </a:extLst>
          </p:cNvPr>
          <p:cNvSpPr>
            <a:spLocks noGrp="1"/>
          </p:cNvSpPr>
          <p:nvPr>
            <p:ph type="title"/>
          </p:nvPr>
        </p:nvSpPr>
        <p:spPr>
          <a:xfrm>
            <a:off x="3947922" y="215318"/>
            <a:ext cx="9603275" cy="1049235"/>
          </a:xfrm>
        </p:spPr>
        <p:txBody>
          <a:bodyPr/>
          <a:lstStyle/>
          <a:p>
            <a:r>
              <a:rPr lang="en-US" altLang="ko-KR" dirty="0">
                <a:solidFill>
                  <a:srgbClr val="FF0000"/>
                </a:solidFill>
              </a:rPr>
              <a:t>I/O Time Example</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1438014C-CB4D-42FA-9923-46D2FA6C8A9D}"/>
              </a:ext>
            </a:extLst>
          </p:cNvPr>
          <p:cNvSpPr>
            <a:spLocks noGrp="1"/>
          </p:cNvSpPr>
          <p:nvPr>
            <p:ph idx="1"/>
          </p:nvPr>
        </p:nvSpPr>
        <p:spPr>
          <a:xfrm>
            <a:off x="1294362" y="983696"/>
            <a:ext cx="9603275" cy="3450613"/>
          </a:xfrm>
        </p:spPr>
        <p:txBody>
          <a:bodyPr/>
          <a:lstStyle/>
          <a:p>
            <a:pPr>
              <a:defRPr/>
            </a:pPr>
            <a:r>
              <a:rPr lang="en-US" altLang="ko-KR" b="1" dirty="0"/>
              <a:t>Random workload</a:t>
            </a:r>
            <a:r>
              <a:rPr lang="en-US" altLang="ko-KR" dirty="0"/>
              <a:t>: Issue 4KB read to random locations on the disk</a:t>
            </a:r>
          </a:p>
          <a:p>
            <a:pPr>
              <a:defRPr/>
            </a:pPr>
            <a:r>
              <a:rPr lang="en-US" altLang="ko-KR" b="1" dirty="0"/>
              <a:t>Sequential workload</a:t>
            </a:r>
            <a:r>
              <a:rPr lang="en-US" altLang="ko-KR" dirty="0"/>
              <a:t>: Read 100MB consecutively from the disk</a:t>
            </a:r>
          </a:p>
          <a:p>
            <a:pPr marL="0" indent="0">
              <a:buFont typeface="Arial" panose="020B0604020202020204" pitchFamily="34" charset="0"/>
              <a:buNone/>
              <a:defRPr/>
            </a:pPr>
            <a:endParaRPr lang="ko-KR" altLang="en-US" dirty="0">
              <a:latin typeface="맑은 고딕" panose="020B0503020000020004" pitchFamily="50" charset="-127"/>
            </a:endParaRPr>
          </a:p>
        </p:txBody>
      </p:sp>
      <p:sp>
        <p:nvSpPr>
          <p:cNvPr id="34821" name="Slide Number Placeholder 4">
            <a:extLst>
              <a:ext uri="{FF2B5EF4-FFF2-40B4-BE49-F238E27FC236}">
                <a16:creationId xmlns:a16="http://schemas.microsoft.com/office/drawing/2014/main" id="{8089EB49-FC75-2CEC-4BEE-61BF02947997}"/>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17</a:t>
            </a:fld>
            <a:endParaRPr lang="en-AU" altLang="en-US" sz="1200">
              <a:solidFill>
                <a:srgbClr val="898989"/>
              </a:solidFill>
            </a:endParaRPr>
          </a:p>
        </p:txBody>
      </p:sp>
      <p:pic>
        <p:nvPicPr>
          <p:cNvPr id="34822" name="Picture 5">
            <a:extLst>
              <a:ext uri="{FF2B5EF4-FFF2-40B4-BE49-F238E27FC236}">
                <a16:creationId xmlns:a16="http://schemas.microsoft.com/office/drawing/2014/main" id="{72D5286C-7077-DEDA-F8EA-7A047DD163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17" y="2161390"/>
            <a:ext cx="10461398" cy="323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Box 7">
            <a:extLst>
              <a:ext uri="{FF2B5EF4-FFF2-40B4-BE49-F238E27FC236}">
                <a16:creationId xmlns:a16="http://schemas.microsoft.com/office/drawing/2014/main" id="{2388248F-8CAA-4EE2-8FA2-D112BFF70AEB}"/>
              </a:ext>
            </a:extLst>
          </p:cNvPr>
          <p:cNvSpPr txBox="1">
            <a:spLocks noChangeArrowheads="1"/>
          </p:cNvSpPr>
          <p:nvPr/>
        </p:nvSpPr>
        <p:spPr bwMode="auto">
          <a:xfrm>
            <a:off x="3756872" y="5713857"/>
            <a:ext cx="4992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ko-KR" sz="1400" b="1" dirty="0">
                <a:solidFill>
                  <a:srgbClr val="000000"/>
                </a:solidFill>
                <a:latin typeface="Malgun Gothic" panose="020B0503020000020004" pitchFamily="34" charset="-127"/>
              </a:rPr>
              <a:t>Disk Drive Performance: SCSI Versus SATA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67278B-BD3B-2548-5C1E-2E499D19D06D}"/>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6" name="TextBox 5">
            <a:extLst>
              <a:ext uri="{FF2B5EF4-FFF2-40B4-BE49-F238E27FC236}">
                <a16:creationId xmlns:a16="http://schemas.microsoft.com/office/drawing/2014/main" id="{F26AB4D5-E904-BB29-78B9-CCA0CDF32D78}"/>
              </a:ext>
            </a:extLst>
          </p:cNvPr>
          <p:cNvSpPr txBox="1"/>
          <p:nvPr/>
        </p:nvSpPr>
        <p:spPr>
          <a:xfrm>
            <a:off x="467360" y="412103"/>
            <a:ext cx="11724640" cy="5738494"/>
          </a:xfrm>
          <a:prstGeom prst="rect">
            <a:avLst/>
          </a:prstGeom>
          <a:noFill/>
        </p:spPr>
        <p:txBody>
          <a:bodyPr wrap="square">
            <a:spAutoFit/>
          </a:bodyPr>
          <a:lstStyle/>
          <a:p>
            <a:pPr fontAlgn="base">
              <a:lnSpc>
                <a:spcPct val="115000"/>
              </a:lnSpc>
              <a:spcAft>
                <a:spcPts val="850"/>
              </a:spcAft>
            </a:pPr>
            <a:r>
              <a:rPr lang="en-US" sz="3600" kern="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kern="1800" dirty="0">
                <a:solidFill>
                  <a:srgbClr val="FF0000"/>
                </a:solidFill>
                <a:effectLst/>
                <a:latin typeface="+mj-lt"/>
                <a:ea typeface="Times New Roman" panose="02020603050405020304" pitchFamily="18" charset="0"/>
                <a:cs typeface="Times New Roman" panose="02020603050405020304" pitchFamily="18" charset="0"/>
              </a:rPr>
              <a:t>PROBLEMS ON DISK</a:t>
            </a:r>
            <a:endParaRPr lang="en-IN" sz="3200" dirty="0">
              <a:solidFill>
                <a:srgbClr val="FF0000"/>
              </a:solidFill>
              <a:effectLst/>
              <a:latin typeface="+mj-lt"/>
              <a:ea typeface="Times New Roman" panose="02020603050405020304" pitchFamily="18" charset="0"/>
              <a:cs typeface="Times New Roman" panose="02020603050405020304" pitchFamily="18" charset="0"/>
            </a:endParaRPr>
          </a:p>
          <a:p>
            <a:pPr marL="342900" lvl="0" indent="-342900" fontAlgn="base">
              <a:lnSpc>
                <a:spcPct val="115000"/>
              </a:lnSpc>
              <a:spcAft>
                <a:spcPts val="850"/>
              </a:spcAft>
              <a:buFont typeface="+mj-lt"/>
              <a:buAutoNum type="arabicPeriod"/>
            </a:pPr>
            <a:r>
              <a:rPr lang="en-US" sz="2000" dirty="0">
                <a:solidFill>
                  <a:srgbClr val="303030"/>
                </a:solidFill>
                <a:effectLst/>
                <a:ea typeface="Times New Roman" panose="02020603050405020304" pitchFamily="18" charset="0"/>
                <a:cs typeface="Times New Roman" panose="02020603050405020304" pitchFamily="18" charset="0"/>
              </a:rPr>
              <a:t>Consider a disk pack with the following specifications- 16 surfaces, 128 tracks per surface, 256 sectors per track, and 512 bytes per sector. What is the capacity of the disk pack?</a:t>
            </a:r>
            <a:endParaRPr lang="en-IN" sz="2000" dirty="0">
              <a:effectLst/>
              <a:ea typeface="Times New Roman" panose="02020603050405020304" pitchFamily="18" charset="0"/>
              <a:cs typeface="Times New Roman" panose="02020603050405020304" pitchFamily="18" charset="0"/>
            </a:endParaRPr>
          </a:p>
          <a:p>
            <a:pPr fontAlgn="base">
              <a:spcBef>
                <a:spcPts val="225"/>
              </a:spcBef>
              <a:spcAft>
                <a:spcPts val="680"/>
              </a:spcAft>
            </a:pPr>
            <a:r>
              <a:rPr lang="en-US" sz="2000" dirty="0">
                <a:solidFill>
                  <a:srgbClr val="303030"/>
                </a:solidFill>
                <a:effectLst/>
                <a:ea typeface="Times New Roman" panose="02020603050405020304" pitchFamily="18" charset="0"/>
              </a:rPr>
              <a:t>Given-</a:t>
            </a:r>
            <a:endParaRPr lang="en-IN" sz="2000" dirty="0">
              <a:effectLst/>
              <a:ea typeface="Times New Roman" panose="02020603050405020304" pitchFamily="18" charset="0"/>
            </a:endParaRPr>
          </a:p>
          <a:p>
            <a:pPr marL="342900" lvl="0" indent="-342900" fontAlgn="base">
              <a:lnSpc>
                <a:spcPct val="115000"/>
              </a:lnSpc>
              <a:spcBef>
                <a:spcPts val="225"/>
              </a:spcBef>
              <a:spcAft>
                <a:spcPts val="225"/>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cs typeface="Times New Roman" panose="02020603050405020304" pitchFamily="18" charset="0"/>
              </a:rPr>
              <a:t>Number of surfaces = 16</a:t>
            </a:r>
            <a:endParaRPr lang="en-IN" sz="2000" dirty="0">
              <a:effectLst/>
              <a:ea typeface="Times New Roman" panose="02020603050405020304" pitchFamily="18" charset="0"/>
              <a:cs typeface="Times New Roman" panose="02020603050405020304" pitchFamily="18" charset="0"/>
            </a:endParaRPr>
          </a:p>
          <a:p>
            <a:pPr marL="342900" lvl="0" indent="-342900" fontAlgn="base">
              <a:lnSpc>
                <a:spcPct val="115000"/>
              </a:lnSpc>
              <a:spcBef>
                <a:spcPts val="225"/>
              </a:spcBef>
              <a:spcAft>
                <a:spcPts val="225"/>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cs typeface="Times New Roman" panose="02020603050405020304" pitchFamily="18" charset="0"/>
              </a:rPr>
              <a:t>Number of tracks per surface = 128</a:t>
            </a:r>
            <a:endParaRPr lang="en-IN" sz="2000" dirty="0">
              <a:effectLst/>
              <a:ea typeface="Times New Roman" panose="02020603050405020304" pitchFamily="18" charset="0"/>
              <a:cs typeface="Times New Roman" panose="02020603050405020304" pitchFamily="18" charset="0"/>
            </a:endParaRPr>
          </a:p>
          <a:p>
            <a:pPr marL="342900" lvl="0" indent="-342900" fontAlgn="base">
              <a:lnSpc>
                <a:spcPct val="115000"/>
              </a:lnSpc>
              <a:spcBef>
                <a:spcPts val="225"/>
              </a:spcBef>
              <a:spcAft>
                <a:spcPts val="225"/>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cs typeface="Times New Roman" panose="02020603050405020304" pitchFamily="18" charset="0"/>
              </a:rPr>
              <a:t>Number of sectors per track = 256</a:t>
            </a:r>
            <a:endParaRPr lang="en-IN" sz="2000" dirty="0">
              <a:effectLst/>
              <a:ea typeface="Times New Roman" panose="02020603050405020304" pitchFamily="18" charset="0"/>
              <a:cs typeface="Times New Roman" panose="02020603050405020304" pitchFamily="18" charset="0"/>
            </a:endParaRPr>
          </a:p>
          <a:p>
            <a:pPr marL="342900" lvl="0" indent="-342900" fontAlgn="base">
              <a:lnSpc>
                <a:spcPct val="115000"/>
              </a:lnSpc>
              <a:spcBef>
                <a:spcPts val="225"/>
              </a:spcBef>
              <a:spcAft>
                <a:spcPts val="225"/>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cs typeface="Times New Roman" panose="02020603050405020304" pitchFamily="18" charset="0"/>
              </a:rPr>
              <a:t>Number of bytes per sector = 512 bytes</a:t>
            </a:r>
            <a:endParaRPr lang="en-IN" sz="2000" dirty="0">
              <a:effectLst/>
              <a:ea typeface="Times New Roman" panose="02020603050405020304" pitchFamily="18" charset="0"/>
              <a:cs typeface="Times New Roman" panose="02020603050405020304" pitchFamily="18" charset="0"/>
            </a:endParaRPr>
          </a:p>
          <a:p>
            <a:pPr marL="342900" lvl="0" indent="-342900" fontAlgn="base">
              <a:spcBef>
                <a:spcPts val="225"/>
              </a:spcBef>
              <a:spcAft>
                <a:spcPts val="680"/>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rPr>
              <a:t>Capacity of disk pack  = Total number of surfaces x Number of tracks per surface x </a:t>
            </a:r>
            <a:endParaRPr lang="en-US" sz="2000" dirty="0">
              <a:solidFill>
                <a:srgbClr val="303030"/>
              </a:solidFill>
              <a:ea typeface="Times New Roman" panose="02020603050405020304" pitchFamily="18" charset="0"/>
            </a:endParaRPr>
          </a:p>
          <a:p>
            <a:pPr lvl="6" fontAlgn="base">
              <a:spcBef>
                <a:spcPts val="225"/>
              </a:spcBef>
              <a:spcAft>
                <a:spcPts val="680"/>
              </a:spcAft>
              <a:buSzPts val="1000"/>
              <a:tabLst>
                <a:tab pos="577850" algn="l"/>
              </a:tabLst>
            </a:pPr>
            <a:r>
              <a:rPr lang="en-US" sz="2000" dirty="0">
                <a:solidFill>
                  <a:srgbClr val="303030"/>
                </a:solidFill>
                <a:effectLst/>
                <a:ea typeface="Times New Roman" panose="02020603050405020304" pitchFamily="18" charset="0"/>
              </a:rPr>
              <a:t>	Number of sectors per track  x Number of bytes per sector</a:t>
            </a:r>
            <a:endParaRPr lang="en-IN" sz="2000" dirty="0">
              <a:effectLst/>
              <a:ea typeface="Times New Roman" panose="02020603050405020304" pitchFamily="18" charset="0"/>
            </a:endParaRPr>
          </a:p>
          <a:p>
            <a:pPr marL="342900" lvl="0" indent="-342900" fontAlgn="base">
              <a:spcBef>
                <a:spcPts val="225"/>
              </a:spcBef>
              <a:spcAft>
                <a:spcPts val="680"/>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rPr>
              <a:t>= 16 x 128 x 256 x 512 bytes</a:t>
            </a:r>
            <a:endParaRPr lang="en-IN" sz="2000" dirty="0">
              <a:effectLst/>
              <a:ea typeface="Times New Roman" panose="02020603050405020304" pitchFamily="18" charset="0"/>
            </a:endParaRPr>
          </a:p>
          <a:p>
            <a:pPr marL="342900" lvl="0" indent="-342900" fontAlgn="base">
              <a:spcBef>
                <a:spcPts val="225"/>
              </a:spcBef>
              <a:spcAft>
                <a:spcPts val="680"/>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rPr>
              <a:t>= 2</a:t>
            </a:r>
            <a:r>
              <a:rPr lang="en-US" sz="2000" baseline="30000" dirty="0">
                <a:solidFill>
                  <a:srgbClr val="303030"/>
                </a:solidFill>
                <a:effectLst/>
                <a:ea typeface="Times New Roman" panose="02020603050405020304" pitchFamily="18" charset="0"/>
              </a:rPr>
              <a:t>28</a:t>
            </a:r>
            <a:r>
              <a:rPr lang="en-US" sz="2000" dirty="0">
                <a:solidFill>
                  <a:srgbClr val="303030"/>
                </a:solidFill>
                <a:effectLst/>
                <a:ea typeface="Times New Roman" panose="02020603050405020304" pitchFamily="18" charset="0"/>
              </a:rPr>
              <a:t> bytes</a:t>
            </a:r>
            <a:endParaRPr lang="en-IN" sz="2000" dirty="0">
              <a:effectLst/>
              <a:ea typeface="Times New Roman" panose="02020603050405020304" pitchFamily="18" charset="0"/>
            </a:endParaRPr>
          </a:p>
          <a:p>
            <a:pPr marL="342900" lvl="0" indent="-342900" fontAlgn="base">
              <a:spcBef>
                <a:spcPts val="225"/>
              </a:spcBef>
              <a:spcAft>
                <a:spcPts val="680"/>
              </a:spcAft>
              <a:buSzPts val="1000"/>
              <a:buFont typeface="Symbol" panose="05050102010706020507" pitchFamily="18" charset="2"/>
              <a:buChar char=""/>
              <a:tabLst>
                <a:tab pos="577850" algn="l"/>
              </a:tabLst>
            </a:pPr>
            <a:r>
              <a:rPr lang="en-US" sz="2000" dirty="0">
                <a:solidFill>
                  <a:srgbClr val="303030"/>
                </a:solidFill>
                <a:effectLst/>
                <a:ea typeface="Times New Roman" panose="02020603050405020304" pitchFamily="18" charset="0"/>
              </a:rPr>
              <a:t>= 256 MB</a:t>
            </a:r>
            <a:endParaRPr lang="en-IN" sz="2000" dirty="0">
              <a:effectLst/>
              <a:ea typeface="Times New Roman" panose="02020603050405020304" pitchFamily="18" charset="0"/>
            </a:endParaRPr>
          </a:p>
        </p:txBody>
      </p:sp>
    </p:spTree>
    <p:extLst>
      <p:ext uri="{BB962C8B-B14F-4D97-AF65-F5344CB8AC3E}">
        <p14:creationId xmlns:p14="http://schemas.microsoft.com/office/powerpoint/2010/main" val="1000753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54D71B-30B4-306D-2323-62DD21EBB498}"/>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4" name="TextBox 3">
            <a:extLst>
              <a:ext uri="{FF2B5EF4-FFF2-40B4-BE49-F238E27FC236}">
                <a16:creationId xmlns:a16="http://schemas.microsoft.com/office/drawing/2014/main" id="{424C16AB-6CA9-DA20-8871-E448EABC467C}"/>
              </a:ext>
            </a:extLst>
          </p:cNvPr>
          <p:cNvSpPr txBox="1"/>
          <p:nvPr/>
        </p:nvSpPr>
        <p:spPr>
          <a:xfrm>
            <a:off x="71120" y="609600"/>
            <a:ext cx="12208131" cy="5101397"/>
          </a:xfrm>
          <a:prstGeom prst="rect">
            <a:avLst/>
          </a:prstGeom>
          <a:noFill/>
        </p:spPr>
        <p:txBody>
          <a:bodyPr wrap="square">
            <a:spAutoFit/>
          </a:bodyPr>
          <a:lstStyle/>
          <a:p>
            <a:pPr lvl="0" algn="just" fontAlgn="base">
              <a:spcBef>
                <a:spcPts val="225"/>
              </a:spcBef>
              <a:spcAft>
                <a:spcPts val="680"/>
              </a:spcAft>
            </a:pPr>
            <a:r>
              <a:rPr lang="en-US" dirty="0">
                <a:solidFill>
                  <a:srgbClr val="000000"/>
                </a:solidFill>
                <a:effectLst/>
                <a:ea typeface="Times New Roman" panose="02020603050405020304" pitchFamily="18" charset="0"/>
              </a:rPr>
              <a:t>1.</a:t>
            </a:r>
            <a:r>
              <a:rPr lang="en-US" b="1" dirty="0">
                <a:solidFill>
                  <a:srgbClr val="000000"/>
                </a:solidFill>
                <a:effectLst/>
                <a:ea typeface="Times New Roman" panose="02020603050405020304" pitchFamily="18" charset="0"/>
              </a:rPr>
              <a:t>A hard disk has 63 sectors per track, 10 platters each with 2 recording surfaces and 1000 cylinders. The address of a sector is given as a triple (c, h, s), where c is the cylinder number, h is the surface number and s is the sector number. Thus, the 0th sector is addressed as (0, 0, 0), the 1st sector as (0, 0, 1), and so on</a:t>
            </a:r>
            <a:br>
              <a:rPr lang="en-US" b="1" dirty="0">
                <a:solidFill>
                  <a:srgbClr val="000000"/>
                </a:solidFill>
                <a:effectLst/>
                <a:ea typeface="Times New Roman" panose="02020603050405020304" pitchFamily="18" charset="0"/>
              </a:rPr>
            </a:br>
            <a:r>
              <a:rPr lang="en-US" b="1" dirty="0">
                <a:solidFill>
                  <a:srgbClr val="000000"/>
                </a:solidFill>
                <a:effectLst/>
                <a:ea typeface="Times New Roman" panose="02020603050405020304" pitchFamily="18" charset="0"/>
              </a:rPr>
              <a:t>The address &lt;400,16,29&gt; corresponds to sector number:</a:t>
            </a:r>
            <a:endParaRPr lang="en-IN" b="1" dirty="0">
              <a:effectLst/>
              <a:ea typeface="Times New Roman" panose="02020603050405020304" pitchFamily="18" charset="0"/>
            </a:endParaRPr>
          </a:p>
          <a:p>
            <a:pPr marL="457200" algn="just" fontAlgn="base">
              <a:spcBef>
                <a:spcPts val="225"/>
              </a:spcBef>
              <a:spcAft>
                <a:spcPts val="680"/>
              </a:spcAft>
            </a:pPr>
            <a:r>
              <a:rPr lang="en-US" dirty="0">
                <a:solidFill>
                  <a:srgbClr val="000000"/>
                </a:solidFill>
                <a:effectLst/>
                <a:ea typeface="Times New Roman" panose="02020603050405020304" pitchFamily="18" charset="0"/>
              </a:rPr>
              <a:t>Solution:</a:t>
            </a:r>
            <a:endParaRPr lang="en-IN" dirty="0">
              <a:effectLst/>
              <a:ea typeface="Times New Roman" panose="02020603050405020304" pitchFamily="18" charset="0"/>
            </a:endParaRPr>
          </a:p>
          <a:p>
            <a:pPr marL="457200" algn="just" fontAlgn="base">
              <a:spcBef>
                <a:spcPts val="225"/>
              </a:spcBef>
              <a:spcAft>
                <a:spcPts val="680"/>
              </a:spcAft>
            </a:pPr>
            <a:r>
              <a:rPr lang="en-US" dirty="0">
                <a:solidFill>
                  <a:srgbClr val="000000"/>
                </a:solidFill>
                <a:effectLst/>
                <a:ea typeface="Times New Roman" panose="02020603050405020304" pitchFamily="18" charset="0"/>
                <a:cs typeface="Times New Roman" panose="02020603050405020304" pitchFamily="18" charset="0"/>
              </a:rPr>
              <a:t>The data in hard disk is arranged in the shown manner. The smallest division is sector. Sectors are then combined to make a track. Cylinder is formed by combining the tracks which lie on same dimension of platters.</a:t>
            </a:r>
          </a:p>
          <a:p>
            <a:pPr marL="288000" algn="just" fontAlgn="base">
              <a:spcBef>
                <a:spcPts val="225"/>
              </a:spcBef>
              <a:spcAft>
                <a:spcPts val="680"/>
              </a:spcAft>
              <a:tabLst>
                <a:tab pos="36000" algn="r"/>
              </a:tabLst>
            </a:pPr>
            <a:r>
              <a:rPr lang="en-US" dirty="0">
                <a:solidFill>
                  <a:srgbClr val="000000"/>
                </a:solidFill>
                <a:effectLst/>
                <a:ea typeface="Times New Roman" panose="02020603050405020304" pitchFamily="18" charset="0"/>
                <a:cs typeface="Times New Roman" panose="02020603050405020304" pitchFamily="18" charset="0"/>
              </a:rPr>
              <a:t>	Read write head access the disk. Head has to reach at a particular track and then wait for the rotation of the </a:t>
            </a:r>
            <a:r>
              <a:rPr lang="en-US" dirty="0" err="1">
                <a:solidFill>
                  <a:srgbClr val="000000"/>
                </a:solidFill>
                <a:effectLst/>
                <a:ea typeface="Times New Roman" panose="02020603050405020304" pitchFamily="18" charset="0"/>
                <a:cs typeface="Times New Roman" panose="02020603050405020304" pitchFamily="18" charset="0"/>
              </a:rPr>
              <a:t>platte</a:t>
            </a:r>
            <a:r>
              <a:rPr lang="en-US" dirty="0">
                <a:solidFill>
                  <a:srgbClr val="000000"/>
                </a:solidFill>
                <a:effectLst/>
                <a:ea typeface="Times New Roman" panose="02020603050405020304" pitchFamily="18" charset="0"/>
                <a:cs typeface="Times New Roman" panose="02020603050405020304" pitchFamily="18" charset="0"/>
              </a:rPr>
              <a:t>	so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ffectLst/>
                <a:ea typeface="Times New Roman" panose="02020603050405020304" pitchFamily="18" charset="0"/>
                <a:cs typeface="Times New Roman" panose="02020603050405020304" pitchFamily="18" charset="0"/>
              </a:rPr>
              <a:t>that	 the	 required	 sector	 comes	 under</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ffectLst/>
                <a:ea typeface="Times New Roman" panose="02020603050405020304" pitchFamily="18" charset="0"/>
                <a:cs typeface="Times New Roman" panose="02020603050405020304" pitchFamily="18" charset="0"/>
              </a:rPr>
              <a:t>it.</a:t>
            </a:r>
            <a:br>
              <a:rPr lang="en-US" dirty="0">
                <a:solidFill>
                  <a:srgbClr val="000000"/>
                </a:solidFill>
                <a:effectLst/>
                <a:ea typeface="Times New Roman" panose="02020603050405020304" pitchFamily="18" charset="0"/>
                <a:cs typeface="Times New Roman" panose="02020603050405020304" pitchFamily="18" charset="0"/>
              </a:rPr>
            </a:br>
            <a:r>
              <a:rPr lang="en-US" dirty="0">
                <a:solidFill>
                  <a:srgbClr val="000000"/>
                </a:solidFill>
                <a:effectLst/>
                <a:ea typeface="Times New Roman" panose="02020603050405020304" pitchFamily="18" charset="0"/>
                <a:cs typeface="Times New Roman" panose="02020603050405020304" pitchFamily="18" charset="0"/>
              </a:rPr>
              <a:t>Here, each platter has two surfaces, which is the r/w head can access the platter from the two sides, upper and lower.</a:t>
            </a:r>
            <a:br>
              <a:rPr lang="en-US" dirty="0">
                <a:solidFill>
                  <a:srgbClr val="000000"/>
                </a:solidFill>
                <a:effectLst/>
                <a:ea typeface="Times New Roman" panose="02020603050405020304" pitchFamily="18" charset="0"/>
                <a:cs typeface="Times New Roman" panose="02020603050405020304" pitchFamily="18" charset="0"/>
              </a:rPr>
            </a:br>
            <a:r>
              <a:rPr lang="en-US" dirty="0">
                <a:solidFill>
                  <a:srgbClr val="000000"/>
                </a:solidFill>
                <a:effectLst/>
                <a:ea typeface="Times New Roman" panose="02020603050405020304" pitchFamily="18" charset="0"/>
                <a:cs typeface="Times New Roman" panose="02020603050405020304" pitchFamily="18" charset="0"/>
              </a:rPr>
              <a:t>So,&lt;400,16,29&gt; will represent 400 cylinders are passed(0-399) and thus,</a:t>
            </a:r>
          </a:p>
          <a:p>
            <a:pPr marL="288000" algn="just" fontAlgn="base">
              <a:spcBef>
                <a:spcPts val="225"/>
              </a:spcBef>
              <a:spcAft>
                <a:spcPts val="680"/>
              </a:spcAft>
              <a:tabLst>
                <a:tab pos="36000" algn="r"/>
              </a:tabLst>
            </a:pPr>
            <a:r>
              <a:rPr lang="en-US" dirty="0">
                <a:solidFill>
                  <a:srgbClr val="000000"/>
                </a:solidFill>
                <a:effectLst/>
                <a:ea typeface="Times New Roman" panose="02020603050405020304" pitchFamily="18" charset="0"/>
                <a:cs typeface="Times New Roman" panose="02020603050405020304" pitchFamily="18" charset="0"/>
              </a:rPr>
              <a:t> for each cylinder 20 surfaces (10 platters </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000000"/>
                </a:solidFill>
                <a:effectLst/>
                <a:ea typeface="Times New Roman" panose="02020603050405020304" pitchFamily="18" charset="0"/>
                <a:cs typeface="Times New Roman" panose="02020603050405020304" pitchFamily="18" charset="0"/>
              </a:rPr>
              <a:t>2	surface	each)	</a:t>
            </a:r>
          </a:p>
          <a:p>
            <a:pPr marL="288000" algn="just" fontAlgn="base">
              <a:spcBef>
                <a:spcPts val="225"/>
              </a:spcBef>
              <a:spcAft>
                <a:spcPts val="680"/>
              </a:spcAft>
              <a:tabLst>
                <a:tab pos="36000" algn="r"/>
              </a:tabLst>
            </a:pPr>
            <a:r>
              <a:rPr lang="en-US" dirty="0">
                <a:solidFill>
                  <a:srgbClr val="000000"/>
                </a:solidFill>
                <a:effectLst/>
                <a:ea typeface="Times New Roman" panose="02020603050405020304" pitchFamily="18" charset="0"/>
                <a:cs typeface="Times New Roman" panose="02020603050405020304" pitchFamily="18" charset="0"/>
              </a:rPr>
              <a:t>and	each	cylinder	has	63	sectors	per	surface.</a:t>
            </a:r>
            <a:br>
              <a:rPr lang="en-US" dirty="0">
                <a:solidFill>
                  <a:srgbClr val="000000"/>
                </a:solidFill>
                <a:effectLst/>
                <a:ea typeface="Times New Roman" panose="02020603050405020304" pitchFamily="18" charset="0"/>
                <a:cs typeface="Times New Roman" panose="02020603050405020304" pitchFamily="18" charset="0"/>
              </a:rPr>
            </a:br>
            <a:r>
              <a:rPr lang="en-US" dirty="0">
                <a:solidFill>
                  <a:srgbClr val="000000"/>
                </a:solidFill>
                <a:effectLst/>
                <a:ea typeface="Times New Roman" panose="02020603050405020304" pitchFamily="18" charset="0"/>
                <a:cs typeface="Times New Roman" panose="02020603050405020304" pitchFamily="18" charset="0"/>
              </a:rPr>
              <a:t>	Hence we have passed 0-399 =  400 * 20 * 63 sectors +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ffectLst/>
                <a:ea typeface="Times New Roman" panose="02020603050405020304" pitchFamily="18" charset="0"/>
                <a:cs typeface="Times New Roman" panose="02020603050405020304" pitchFamily="18" charset="0"/>
              </a:rPr>
              <a:t>In 400th cylinder we have passed 16 surfaces(0-15) each of which again contains 63 sectors per cylinder so 16 * 63 sectors. + Now on the 16th surface we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ffectLst/>
                <a:ea typeface="Times New Roman" panose="02020603050405020304" pitchFamily="18" charset="0"/>
                <a:cs typeface="Times New Roman" panose="02020603050405020304" pitchFamily="18" charset="0"/>
              </a:rPr>
              <a:t>are	on 29</a:t>
            </a:r>
            <a:r>
              <a:rPr lang="en-US" baseline="30000" dirty="0">
                <a:solidFill>
                  <a:srgbClr val="000000"/>
                </a:solidFill>
                <a:effectLst/>
                <a:ea typeface="Times New Roman" panose="02020603050405020304" pitchFamily="18" charset="0"/>
                <a:cs typeface="Times New Roman" panose="02020603050405020304" pitchFamily="18" charset="0"/>
              </a:rPr>
              <a:t>th</a:t>
            </a:r>
            <a:r>
              <a:rPr lang="en-US" dirty="0">
                <a:solidFill>
                  <a:srgbClr val="000000"/>
                </a:solidFill>
                <a:effectLst/>
                <a:ea typeface="Times New Roman" panose="02020603050405020304" pitchFamily="18" charset="0"/>
                <a:cs typeface="Times New Roman" panose="02020603050405020304" pitchFamily="18" charset="0"/>
              </a:rPr>
              <a:t>	sector.</a:t>
            </a:r>
            <a:br>
              <a:rPr lang="en-US" dirty="0">
                <a:solidFill>
                  <a:srgbClr val="000000"/>
                </a:solidFill>
                <a:effectLst/>
                <a:ea typeface="Times New Roman" panose="02020603050405020304" pitchFamily="18" charset="0"/>
                <a:cs typeface="Times New Roman" panose="02020603050405020304" pitchFamily="18" charset="0"/>
              </a:rPr>
            </a:br>
            <a:r>
              <a:rPr lang="en-US" dirty="0">
                <a:solidFill>
                  <a:srgbClr val="000000"/>
                </a:solidFill>
                <a:effectLst/>
                <a:ea typeface="Times New Roman" panose="02020603050405020304" pitchFamily="18" charset="0"/>
                <a:cs typeface="Times New Roman" panose="02020603050405020304" pitchFamily="18" charset="0"/>
              </a:rPr>
              <a:t>						So, sector no = 400x20x63 + 16×63 + 29 = 505037.</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71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460714" y="444410"/>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a:t>
            </a:r>
            <a:r>
              <a:rPr lang="en-US" dirty="0">
                <a:solidFill>
                  <a:prstClr val="black"/>
                </a:solidFill>
                <a:latin typeface="Gill Sans MT"/>
                <a:cs typeface="Poppins"/>
              </a:rPr>
              <a:t>Hard Disk Drives</a:t>
            </a:r>
            <a:r>
              <a:rPr kumimoji="0" lang="en-US" sz="1800" b="0" i="0" u="none" strike="noStrike" kern="1200" cap="none" spc="0" normalizeH="0" baseline="0" noProof="0" dirty="0">
                <a:ln>
                  <a:noFill/>
                </a:ln>
                <a:solidFill>
                  <a:prstClr val="black"/>
                </a:solidFill>
                <a:effectLst/>
                <a:uLnTx/>
                <a:uFillTx/>
                <a:latin typeface="Gill Sans MT"/>
                <a:ea typeface="+mn-ea"/>
                <a:cs typeface="Poppins"/>
              </a:rPr>
              <a:t>.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lvl="0" indent="-342900">
              <a:buFontTx/>
              <a:buAutoNum type="arabicPeriod"/>
              <a:defRPr/>
            </a:pPr>
            <a:r>
              <a:rPr kumimoji="0" lang="en-US" b="0" i="0" u="none" strike="noStrike" kern="1200" cap="none" spc="0" normalizeH="0" baseline="0" noProof="0" dirty="0">
                <a:ln>
                  <a:noFill/>
                </a:ln>
                <a:solidFill>
                  <a:prstClr val="black"/>
                </a:solidFill>
                <a:effectLst/>
                <a:uLnTx/>
                <a:uFillTx/>
                <a:latin typeface="Gill Sans MT"/>
              </a:rPr>
              <a:t>Demonstrate what is meant by</a:t>
            </a:r>
            <a:r>
              <a:rPr lang="en-US" dirty="0">
                <a:solidFill>
                  <a:prstClr val="black"/>
                </a:solidFill>
                <a:latin typeface="Gill Sans MT"/>
              </a:rPr>
              <a:t> </a:t>
            </a:r>
            <a:r>
              <a:rPr lang="en-US" dirty="0">
                <a:solidFill>
                  <a:prstClr val="black"/>
                </a:solidFill>
                <a:cs typeface="Poppins"/>
              </a:rPr>
              <a:t>Hard Disk Drive</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a:t>
            </a:r>
            <a:r>
              <a:rPr lang="en-US" altLang="ko-KR" dirty="0">
                <a:solidFill>
                  <a:srgbClr val="FF0000"/>
                </a:solidFill>
              </a:rPr>
              <a:t> </a:t>
            </a:r>
            <a:r>
              <a:rPr lang="en-US" altLang="ko-KR" dirty="0"/>
              <a:t>The Rotational Delay</a:t>
            </a:r>
            <a:r>
              <a:rPr lang="en-US" dirty="0">
                <a:solidFill>
                  <a:prstClr val="black"/>
                </a:solidFill>
              </a:rPr>
              <a:t>.</a:t>
            </a:r>
            <a:endParaRPr kumimoji="0" lang="en-US" b="0" i="0" u="none" strike="noStrike" kern="1200" cap="none" spc="0" normalizeH="0" baseline="0" noProof="0" dirty="0">
              <a:ln>
                <a:noFill/>
              </a:ln>
              <a:solidFill>
                <a:prstClr val="black"/>
              </a:solidFill>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Describe the types of Disk Scheduling Algorithms.</a:t>
            </a:r>
          </a:p>
          <a:p>
            <a:pPr marL="342900" lvl="0" indent="-342900">
              <a:buFontTx/>
              <a:buAutoNum type="arabicPeriod"/>
              <a:defRPr/>
            </a:pPr>
            <a:r>
              <a:rPr lang="en-US" dirty="0">
                <a:solidFill>
                  <a:prstClr val="black"/>
                </a:solidFill>
              </a:rPr>
              <a:t>Describe the Advantages and Disadvantages of Disk Scheduling Algorithms.</a:t>
            </a: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1589757" y="4353411"/>
            <a:ext cx="8791575" cy="160043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 is meant by Hard Disk.</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a:t>
            </a:r>
            <a:r>
              <a:rPr kumimoji="0" lang="en-US" sz="1600" b="0" i="0" u="none" strike="noStrike" kern="1200" cap="none" spc="0" normalizeH="0" noProof="0" dirty="0">
                <a:ln>
                  <a:noFill/>
                </a:ln>
                <a:solidFill>
                  <a:prstClr val="black"/>
                </a:solidFill>
                <a:effectLst/>
                <a:uLnTx/>
                <a:uFillTx/>
                <a:latin typeface="Gill Sans MT"/>
                <a:ea typeface="+mn-ea"/>
                <a:cs typeface="+mn-cs"/>
              </a:rPr>
              <a:t> Disk Scheduling Algorithms</a:t>
            </a:r>
            <a:endParaRPr kumimoji="0" lang="en-US" sz="16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Summarizes the Role of</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lang="en-US" sz="1600" noProof="0" dirty="0">
                <a:solidFill>
                  <a:prstClr val="black"/>
                </a:solidFill>
                <a:latin typeface="Gill Sans MT"/>
              </a:rPr>
              <a:t>Hard Disk</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314020" y="136525"/>
            <a:ext cx="9603275" cy="490313"/>
          </a:xfrm>
        </p:spPr>
        <p:txBody>
          <a:bodyPr>
            <a:normAutofit fontScale="90000"/>
          </a:bodyPr>
          <a:lstStyle/>
          <a:p>
            <a:r>
              <a:rPr lang="en-IN" sz="3600" b="1" dirty="0">
                <a:solidFill>
                  <a:srgbClr val="FF0000"/>
                </a:solidFill>
              </a:rPr>
              <a:t>Disk Scheduling</a:t>
            </a:r>
            <a:endParaRPr lang="en-US" altLang="en-US" sz="3600" b="1" dirty="0">
              <a:solidFill>
                <a:srgbClr val="FF0000"/>
              </a:solidFill>
            </a:endParaRPr>
          </a:p>
        </p:txBody>
      </p:sp>
      <p:sp>
        <p:nvSpPr>
          <p:cNvPr id="24581" name="Slide Number Placeholder 4"/>
          <p:cNvSpPr>
            <a:spLocks noGrp="1"/>
          </p:cNvSpPr>
          <p:nvPr>
            <p:ph type="sldNum" sz="quarter" idx="4294967295"/>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758F80F3-A932-4B99-AF78-0D4236CC88D7}" type="slidenum">
              <a:rPr lang="en-AU" altLang="en-US" sz="1200">
                <a:solidFill>
                  <a:srgbClr val="898989"/>
                </a:solidFill>
              </a:rPr>
              <a:pPr>
                <a:lnSpc>
                  <a:spcPct val="100000"/>
                </a:lnSpc>
                <a:spcBef>
                  <a:spcPct val="0"/>
                </a:spcBef>
                <a:buFontTx/>
                <a:buNone/>
              </a:pPr>
              <a:t>20</a:t>
            </a:fld>
            <a:endParaRPr lang="en-AU" altLang="en-US" sz="1200">
              <a:solidFill>
                <a:srgbClr val="898989"/>
              </a:solidFill>
            </a:endParaRPr>
          </a:p>
        </p:txBody>
      </p:sp>
      <p:sp>
        <p:nvSpPr>
          <p:cNvPr id="3" name="Content Placeholder 2">
            <a:extLst>
              <a:ext uri="{FF2B5EF4-FFF2-40B4-BE49-F238E27FC236}">
                <a16:creationId xmlns:a16="http://schemas.microsoft.com/office/drawing/2014/main" id="{C176443D-B325-235A-D1B6-165931E9D71B}"/>
              </a:ext>
            </a:extLst>
          </p:cNvPr>
          <p:cNvSpPr>
            <a:spLocks noGrp="1"/>
          </p:cNvSpPr>
          <p:nvPr>
            <p:ph idx="1"/>
          </p:nvPr>
        </p:nvSpPr>
        <p:spPr>
          <a:xfrm>
            <a:off x="240323" y="1281626"/>
            <a:ext cx="12043118" cy="5820214"/>
          </a:xfrm>
        </p:spPr>
        <p:txBody>
          <a:bodyPr>
            <a:normAutofit/>
          </a:bodyPr>
          <a:lstStyle/>
          <a:p>
            <a:r>
              <a:rPr lang="en-US" b="1" dirty="0">
                <a:solidFill>
                  <a:srgbClr val="FF0000"/>
                </a:solidFill>
                <a:effectLst/>
              </a:rPr>
              <a:t>Disk scheduling </a:t>
            </a:r>
            <a:r>
              <a:rPr lang="en-US" dirty="0">
                <a:effectLst/>
              </a:rPr>
              <a:t>is done by operating systems to schedule I/O requests arriving for the disk. Disk scheduling is also known as I/O Scheduling.</a:t>
            </a:r>
          </a:p>
          <a:p>
            <a:pPr marL="0" indent="0">
              <a:buNone/>
            </a:pPr>
            <a:r>
              <a:rPr lang="en-US" dirty="0">
                <a:effectLst/>
              </a:rPr>
              <a:t>	Whenever a process needs I/O to or from the disk, it issues a system call to the operating system.</a:t>
            </a:r>
          </a:p>
          <a:p>
            <a:pPr marL="0" indent="0">
              <a:buNone/>
            </a:pPr>
            <a:r>
              <a:rPr lang="en-US" dirty="0"/>
              <a:t>	</a:t>
            </a:r>
            <a:r>
              <a:rPr lang="en-US" dirty="0">
                <a:effectLst/>
              </a:rPr>
              <a:t> The Request Specifies several pieces of information :</a:t>
            </a:r>
          </a:p>
          <a:p>
            <a:pPr marL="0" indent="0">
              <a:buNone/>
            </a:pPr>
            <a:r>
              <a:rPr lang="en-US" dirty="0">
                <a:effectLst/>
              </a:rPr>
              <a:t>		1. Whether This operation is in Input or Output.</a:t>
            </a:r>
          </a:p>
          <a:p>
            <a:pPr marL="0" indent="0">
              <a:buNone/>
            </a:pPr>
            <a:r>
              <a:rPr lang="en-US" dirty="0">
                <a:effectLst/>
              </a:rPr>
              <a:t>		2. What is the Disk Address for the Transfer?</a:t>
            </a:r>
          </a:p>
          <a:p>
            <a:pPr marL="0" indent="0">
              <a:buNone/>
            </a:pPr>
            <a:r>
              <a:rPr lang="en-US" dirty="0">
                <a:effectLst/>
              </a:rPr>
              <a:t>		3. What is the Memory Address for the Transfer?</a:t>
            </a:r>
          </a:p>
          <a:p>
            <a:pPr marL="0" indent="0">
              <a:buNone/>
            </a:pPr>
            <a:r>
              <a:rPr lang="en-US" dirty="0">
                <a:effectLst/>
              </a:rPr>
              <a:t>		4. What is the Number of Sectors to be Transferred?</a:t>
            </a:r>
          </a:p>
          <a:p>
            <a:pPr marL="0" indent="0">
              <a:buNone/>
            </a:pPr>
            <a:r>
              <a:rPr lang="en-US" dirty="0"/>
              <a:t>	If the desired disk drive and Controllers are available , The request can be serviced immediately. 	Otherwise, any new Request for the service will be placed in the queue of pending requests for that drive.</a:t>
            </a:r>
            <a:endParaRPr lang="en-US" dirty="0">
              <a:effectLst/>
            </a:endParaRPr>
          </a:p>
          <a:p>
            <a:pPr>
              <a:buFont typeface="Arial" panose="020B0604020202020204" pitchFamily="34" charset="0"/>
              <a:buChar char="•"/>
            </a:pPr>
            <a:endParaRPr lang="en-US" dirty="0"/>
          </a:p>
          <a:p>
            <a:endParaRPr lang="en-US" sz="2400" dirty="0">
              <a:effectLst/>
            </a:endParaRPr>
          </a:p>
          <a:p>
            <a:endParaRPr lang="en-US" dirty="0">
              <a:effectLst/>
            </a:endParaRPr>
          </a:p>
          <a:p>
            <a:endParaRPr lang="en-IN" dirty="0"/>
          </a:p>
        </p:txBody>
      </p:sp>
    </p:spTree>
    <p:extLst>
      <p:ext uri="{BB962C8B-B14F-4D97-AF65-F5344CB8AC3E}">
        <p14:creationId xmlns:p14="http://schemas.microsoft.com/office/powerpoint/2010/main" val="1519772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A2C5B-07B3-F7DC-25F1-BAD421BF7369}"/>
              </a:ext>
            </a:extLst>
          </p:cNvPr>
          <p:cNvSpPr>
            <a:spLocks noGrp="1"/>
          </p:cNvSpPr>
          <p:nvPr>
            <p:ph idx="1"/>
          </p:nvPr>
        </p:nvSpPr>
        <p:spPr>
          <a:xfrm>
            <a:off x="1001214" y="392231"/>
            <a:ext cx="10440436" cy="5898908"/>
          </a:xfrm>
        </p:spPr>
        <p:txBody>
          <a:bodyPr>
            <a:normAutofit/>
          </a:bodyPr>
          <a:lstStyle/>
          <a:p>
            <a:pPr marL="0" indent="0">
              <a:buNone/>
            </a:pPr>
            <a:r>
              <a:rPr lang="en-US" b="1" dirty="0">
                <a:solidFill>
                  <a:srgbClr val="FF0000"/>
                </a:solidFill>
              </a:rPr>
              <a:t>    	</a:t>
            </a:r>
            <a:r>
              <a:rPr lang="en-US" sz="2800" b="1" dirty="0">
                <a:solidFill>
                  <a:srgbClr val="FF0000"/>
                </a:solidFill>
              </a:rPr>
              <a:t>KEY TERMS ASSOCIATED WITH DISK SCHEDULING</a:t>
            </a:r>
          </a:p>
          <a:p>
            <a:pPr marL="0" indent="0">
              <a:buNone/>
            </a:pPr>
            <a:endParaRPr lang="en-US" sz="2800" b="1" dirty="0">
              <a:solidFill>
                <a:srgbClr val="FF0000"/>
              </a:solidFill>
            </a:endParaRPr>
          </a:p>
          <a:p>
            <a:pPr algn="just">
              <a:buFont typeface="Arial" panose="020B0604020202020204" pitchFamily="34" charset="0"/>
              <a:buChar char="•"/>
            </a:pPr>
            <a:r>
              <a:rPr lang="en-US" b="1" dirty="0">
                <a:solidFill>
                  <a:srgbClr val="FF0000"/>
                </a:solidFill>
              </a:rPr>
              <a:t>Seek Time</a:t>
            </a:r>
            <a:r>
              <a:rPr lang="en-US" b="1" dirty="0"/>
              <a:t>: </a:t>
            </a:r>
            <a:r>
              <a:rPr lang="en-US" dirty="0"/>
              <a:t>Seek time is the time taken to locate the disk arm to a specified track where the data is to be read or written. So the disk scheduling algorithm that gives a minimum average seek time is better.</a:t>
            </a:r>
          </a:p>
          <a:p>
            <a:pPr algn="just">
              <a:buFont typeface="Arial" panose="020B0604020202020204" pitchFamily="34" charset="0"/>
              <a:buChar char="•"/>
            </a:pPr>
            <a:r>
              <a:rPr lang="en-US" b="1" dirty="0">
                <a:solidFill>
                  <a:srgbClr val="FF0000"/>
                </a:solidFill>
              </a:rPr>
              <a:t>Rotational Latency</a:t>
            </a:r>
            <a:r>
              <a:rPr lang="en-US" b="1" dirty="0"/>
              <a:t>:</a:t>
            </a:r>
            <a:r>
              <a:rPr lang="en-US" dirty="0"/>
              <a:t> Rotational Latency is the time taken by the desired sector of the disk to rotate into a position so that it can access the read/write heads. So the disk scheduling algorithm that gives minimum rotational latency is better.</a:t>
            </a:r>
          </a:p>
          <a:p>
            <a:pPr algn="just">
              <a:buFont typeface="Arial" panose="020B0604020202020204" pitchFamily="34" charset="0"/>
              <a:buChar char="•"/>
            </a:pPr>
            <a:r>
              <a:rPr lang="en-US" b="1" dirty="0">
                <a:solidFill>
                  <a:srgbClr val="FF0000"/>
                </a:solidFill>
              </a:rPr>
              <a:t>Transfer Time:</a:t>
            </a:r>
            <a:r>
              <a:rPr lang="en-US" dirty="0">
                <a:solidFill>
                  <a:srgbClr val="FF0000"/>
                </a:solidFill>
              </a:rPr>
              <a:t> </a:t>
            </a:r>
            <a:r>
              <a:rPr lang="en-US" dirty="0"/>
              <a:t>Transfer time is the time to transfer the data. It depends on the rotating speed of the disk and the number of bytes to be transferred.</a:t>
            </a:r>
          </a:p>
          <a:p>
            <a:pPr algn="just" rtl="0"/>
            <a:r>
              <a:rPr lang="en-US" b="1" dirty="0">
                <a:solidFill>
                  <a:srgbClr val="FF0000"/>
                </a:solidFill>
              </a:rPr>
              <a:t>Disk Access Time:</a:t>
            </a:r>
            <a:r>
              <a:rPr lang="en-US" dirty="0">
                <a:solidFill>
                  <a:srgbClr val="FF0000"/>
                </a:solidFill>
              </a:rPr>
              <a:t> </a:t>
            </a:r>
            <a:r>
              <a:rPr lang="en-US" dirty="0"/>
              <a:t>Disk Access Time = Seek Time + Rotational Latency + Transfer Time</a:t>
            </a:r>
          </a:p>
          <a:p>
            <a:pPr marL="0" indent="0" algn="just" rtl="0">
              <a:buNone/>
            </a:pPr>
            <a:r>
              <a:rPr lang="en-US" dirty="0"/>
              <a:t>		       Total Seek Time = Total head Movement * Seek Time</a:t>
            </a:r>
          </a:p>
          <a:p>
            <a:endParaRPr lang="en-IN" dirty="0"/>
          </a:p>
        </p:txBody>
      </p:sp>
      <p:sp>
        <p:nvSpPr>
          <p:cNvPr id="4" name="Slide Number Placeholder 3">
            <a:extLst>
              <a:ext uri="{FF2B5EF4-FFF2-40B4-BE49-F238E27FC236}">
                <a16:creationId xmlns:a16="http://schemas.microsoft.com/office/drawing/2014/main" id="{DBCA82C2-EC13-A941-4DEC-DFC8BF0CAABC}"/>
              </a:ext>
            </a:extLst>
          </p:cNvPr>
          <p:cNvSpPr>
            <a:spLocks noGrp="1"/>
          </p:cNvSpPr>
          <p:nvPr>
            <p:ph type="sldNum" sz="quarter" idx="12"/>
          </p:nvPr>
        </p:nvSpPr>
        <p:spPr/>
        <p:txBody>
          <a:bodyPr/>
          <a:lstStyle/>
          <a:p>
            <a:fld id="{CBABCCC1-BF11-4F37-963E-1BCD5B23FD72}" type="slidenum">
              <a:rPr lang="en-IN" smtClean="0"/>
              <a:pPr/>
              <a:t>21</a:t>
            </a:fld>
            <a:endParaRPr lang="en-IN"/>
          </a:p>
        </p:txBody>
      </p:sp>
    </p:spTree>
    <p:extLst>
      <p:ext uri="{BB962C8B-B14F-4D97-AF65-F5344CB8AC3E}">
        <p14:creationId xmlns:p14="http://schemas.microsoft.com/office/powerpoint/2010/main" val="136269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3D1D53-06FE-49D5-1511-08BADBB96678}"/>
              </a:ext>
            </a:extLst>
          </p:cNvPr>
          <p:cNvPicPr>
            <a:picLocks noGrp="1" noChangeAspect="1"/>
          </p:cNvPicPr>
          <p:nvPr>
            <p:ph idx="1"/>
          </p:nvPr>
        </p:nvPicPr>
        <p:blipFill>
          <a:blip r:embed="rId2"/>
          <a:stretch>
            <a:fillRect/>
          </a:stretch>
        </p:blipFill>
        <p:spPr>
          <a:xfrm>
            <a:off x="125412" y="985521"/>
            <a:ext cx="11948404" cy="4196080"/>
          </a:xfrm>
        </p:spPr>
      </p:pic>
      <p:sp>
        <p:nvSpPr>
          <p:cNvPr id="4" name="Slide Number Placeholder 3">
            <a:extLst>
              <a:ext uri="{FF2B5EF4-FFF2-40B4-BE49-F238E27FC236}">
                <a16:creationId xmlns:a16="http://schemas.microsoft.com/office/drawing/2014/main" id="{49767E1F-B44B-19EB-4350-DCF0C83C53AA}"/>
              </a:ext>
            </a:extLst>
          </p:cNvPr>
          <p:cNvSpPr>
            <a:spLocks noGrp="1"/>
          </p:cNvSpPr>
          <p:nvPr>
            <p:ph type="sldNum" sz="quarter" idx="12"/>
          </p:nvPr>
        </p:nvSpPr>
        <p:spPr/>
        <p:txBody>
          <a:bodyPr/>
          <a:lstStyle/>
          <a:p>
            <a:fld id="{CBABCCC1-BF11-4F37-963E-1BCD5B23FD72}" type="slidenum">
              <a:rPr lang="en-IN" smtClean="0"/>
              <a:pPr/>
              <a:t>22</a:t>
            </a:fld>
            <a:endParaRPr lang="en-IN"/>
          </a:p>
        </p:txBody>
      </p:sp>
    </p:spTree>
    <p:extLst>
      <p:ext uri="{BB962C8B-B14F-4D97-AF65-F5344CB8AC3E}">
        <p14:creationId xmlns:p14="http://schemas.microsoft.com/office/powerpoint/2010/main" val="4216650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FA42-FE2E-5C6A-0EDA-D9C969D3ACA9}"/>
              </a:ext>
            </a:extLst>
          </p:cNvPr>
          <p:cNvSpPr>
            <a:spLocks noGrp="1"/>
          </p:cNvSpPr>
          <p:nvPr>
            <p:ph type="title"/>
          </p:nvPr>
        </p:nvSpPr>
        <p:spPr>
          <a:xfrm>
            <a:off x="1521917" y="342420"/>
            <a:ext cx="9603275" cy="1049235"/>
          </a:xfrm>
        </p:spPr>
        <p:txBody>
          <a:bodyPr/>
          <a:lstStyle/>
          <a:p>
            <a:r>
              <a:rPr lang="en-IN" b="1" dirty="0">
                <a:solidFill>
                  <a:srgbClr val="FF0000"/>
                </a:solidFill>
              </a:rPr>
              <a:t>           Disk Scheduling Algorithms</a:t>
            </a:r>
          </a:p>
        </p:txBody>
      </p:sp>
      <p:sp>
        <p:nvSpPr>
          <p:cNvPr id="3" name="Content Placeholder 2">
            <a:extLst>
              <a:ext uri="{FF2B5EF4-FFF2-40B4-BE49-F238E27FC236}">
                <a16:creationId xmlns:a16="http://schemas.microsoft.com/office/drawing/2014/main" id="{A08445E9-45EA-93B4-81C7-BC5CCB52DBAD}"/>
              </a:ext>
            </a:extLst>
          </p:cNvPr>
          <p:cNvSpPr>
            <a:spLocks noGrp="1"/>
          </p:cNvSpPr>
          <p:nvPr>
            <p:ph idx="1"/>
          </p:nvPr>
        </p:nvSpPr>
        <p:spPr>
          <a:xfrm>
            <a:off x="1451579" y="1063870"/>
            <a:ext cx="9603275" cy="4914900"/>
          </a:xfrm>
        </p:spPr>
        <p:txBody>
          <a:bodyPr/>
          <a:lstStyle/>
          <a:p>
            <a:pPr>
              <a:buFont typeface="Arial" panose="020B0604020202020204" pitchFamily="34" charset="0"/>
              <a:buChar char="•"/>
            </a:pPr>
            <a:r>
              <a:rPr lang="en-IN" sz="3200" dirty="0">
                <a:cs typeface="Times New Roman" panose="02020603050405020304" pitchFamily="18" charset="0"/>
              </a:rPr>
              <a:t>FCFS (First Come First Serve)</a:t>
            </a:r>
          </a:p>
          <a:p>
            <a:pPr>
              <a:buFont typeface="Arial" panose="020B0604020202020204" pitchFamily="34" charset="0"/>
              <a:buChar char="•"/>
            </a:pPr>
            <a:r>
              <a:rPr lang="en-IN" sz="3200" dirty="0">
                <a:cs typeface="Times New Roman" panose="02020603050405020304" pitchFamily="18" charset="0"/>
              </a:rPr>
              <a:t>SSTF (Shortest Seek Time First)</a:t>
            </a:r>
          </a:p>
          <a:p>
            <a:pPr>
              <a:buFont typeface="Arial" panose="020B0604020202020204" pitchFamily="34" charset="0"/>
              <a:buChar char="•"/>
            </a:pPr>
            <a:r>
              <a:rPr lang="en-IN" sz="3200" dirty="0">
                <a:cs typeface="Times New Roman" panose="02020603050405020304" pitchFamily="18" charset="0"/>
              </a:rPr>
              <a:t>SCAN (Elevator Algorithm)</a:t>
            </a:r>
          </a:p>
          <a:p>
            <a:pPr>
              <a:buFont typeface="Arial" panose="020B0604020202020204" pitchFamily="34" charset="0"/>
              <a:buChar char="•"/>
            </a:pPr>
            <a:r>
              <a:rPr lang="en-IN" sz="3200" dirty="0">
                <a:cs typeface="Times New Roman" panose="02020603050405020304" pitchFamily="18" charset="0"/>
              </a:rPr>
              <a:t>C-SCAN (Circular SCAN)</a:t>
            </a:r>
          </a:p>
          <a:p>
            <a:pPr>
              <a:buFont typeface="Arial" panose="020B0604020202020204" pitchFamily="34" charset="0"/>
              <a:buChar char="•"/>
            </a:pPr>
            <a:r>
              <a:rPr lang="en-IN" sz="3200" dirty="0">
                <a:cs typeface="Times New Roman" panose="02020603050405020304" pitchFamily="18" charset="0"/>
              </a:rPr>
              <a:t>LOOK</a:t>
            </a:r>
          </a:p>
          <a:p>
            <a:pPr>
              <a:buFont typeface="Arial" panose="020B0604020202020204" pitchFamily="34" charset="0"/>
              <a:buChar char="•"/>
            </a:pPr>
            <a:r>
              <a:rPr lang="en-IN" sz="3200" dirty="0">
                <a:cs typeface="Times New Roman" panose="02020603050405020304" pitchFamily="18" charset="0"/>
              </a:rPr>
              <a:t>C-LOOK</a:t>
            </a:r>
          </a:p>
          <a:p>
            <a:endParaRPr lang="en-IN" dirty="0"/>
          </a:p>
        </p:txBody>
      </p:sp>
      <p:sp>
        <p:nvSpPr>
          <p:cNvPr id="4" name="Slide Number Placeholder 3">
            <a:extLst>
              <a:ext uri="{FF2B5EF4-FFF2-40B4-BE49-F238E27FC236}">
                <a16:creationId xmlns:a16="http://schemas.microsoft.com/office/drawing/2014/main" id="{449CCB56-EF85-B799-C6A1-EB2AD4E51C59}"/>
              </a:ext>
            </a:extLst>
          </p:cNvPr>
          <p:cNvSpPr>
            <a:spLocks noGrp="1"/>
          </p:cNvSpPr>
          <p:nvPr>
            <p:ph type="sldNum" sz="quarter" idx="12"/>
          </p:nvPr>
        </p:nvSpPr>
        <p:spPr/>
        <p:txBody>
          <a:bodyPr/>
          <a:lstStyle/>
          <a:p>
            <a:fld id="{CBABCCC1-BF11-4F37-963E-1BCD5B23FD72}" type="slidenum">
              <a:rPr lang="en-IN" smtClean="0"/>
              <a:pPr/>
              <a:t>23</a:t>
            </a:fld>
            <a:endParaRPr lang="en-IN"/>
          </a:p>
        </p:txBody>
      </p:sp>
    </p:spTree>
    <p:extLst>
      <p:ext uri="{BB962C8B-B14F-4D97-AF65-F5344CB8AC3E}">
        <p14:creationId xmlns:p14="http://schemas.microsoft.com/office/powerpoint/2010/main" val="84510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E946-A7F4-1351-FD9B-60BE65564894}"/>
              </a:ext>
            </a:extLst>
          </p:cNvPr>
          <p:cNvSpPr>
            <a:spLocks noGrp="1"/>
          </p:cNvSpPr>
          <p:nvPr>
            <p:ph type="title"/>
          </p:nvPr>
        </p:nvSpPr>
        <p:spPr>
          <a:xfrm>
            <a:off x="2071339" y="389441"/>
            <a:ext cx="9603275" cy="593458"/>
          </a:xfrm>
        </p:spPr>
        <p:txBody>
          <a:bodyPr>
            <a:normAutofit fontScale="90000"/>
          </a:bodyPr>
          <a:lstStyle/>
          <a:p>
            <a:r>
              <a:rPr lang="en-US" b="1" dirty="0"/>
              <a:t>            </a:t>
            </a:r>
            <a:r>
              <a:rPr lang="en-US" sz="3600" b="1" dirty="0">
                <a:solidFill>
                  <a:srgbClr val="FF0000"/>
                </a:solidFill>
              </a:rPr>
              <a:t>FCFS (First Come First Serve)</a:t>
            </a:r>
            <a:br>
              <a:rPr lang="en-US" b="1" dirty="0"/>
            </a:br>
            <a:endParaRPr lang="en-IN" dirty="0"/>
          </a:p>
        </p:txBody>
      </p:sp>
      <p:sp>
        <p:nvSpPr>
          <p:cNvPr id="3" name="Content Placeholder 2">
            <a:extLst>
              <a:ext uri="{FF2B5EF4-FFF2-40B4-BE49-F238E27FC236}">
                <a16:creationId xmlns:a16="http://schemas.microsoft.com/office/drawing/2014/main" id="{68689D0D-799F-F29C-7DDC-AB33E8F8F2DF}"/>
              </a:ext>
            </a:extLst>
          </p:cNvPr>
          <p:cNvSpPr>
            <a:spLocks noGrp="1"/>
          </p:cNvSpPr>
          <p:nvPr>
            <p:ph idx="1"/>
          </p:nvPr>
        </p:nvSpPr>
        <p:spPr>
          <a:xfrm>
            <a:off x="407583" y="1329135"/>
            <a:ext cx="11652338" cy="1739185"/>
          </a:xfrm>
        </p:spPr>
        <p:txBody>
          <a:bodyPr/>
          <a:lstStyle/>
          <a:p>
            <a:pPr marL="0" indent="0" algn="just" rtl="0">
              <a:buNone/>
            </a:pPr>
            <a:r>
              <a:rPr lang="en-US" sz="2800" dirty="0">
                <a:effectLst/>
                <a:hlinkClick r:id="rId2"/>
              </a:rPr>
              <a:t>FCFS</a:t>
            </a:r>
            <a:r>
              <a:rPr lang="en-US" sz="2800" dirty="0">
                <a:effectLst/>
              </a:rPr>
              <a:t> is the simplest of all Disk Scheduling Algorithms. In FCFS, the requests are addressed in the order they arrive in the disk queue. Let us understand this with the help of an example.</a:t>
            </a:r>
          </a:p>
          <a:p>
            <a:pPr algn="just" rtl="0"/>
            <a:endParaRPr lang="en-US" dirty="0"/>
          </a:p>
          <a:p>
            <a:pPr algn="just" rtl="0"/>
            <a:endParaRPr lang="en-US" dirty="0">
              <a:effectLst/>
            </a:endParaRPr>
          </a:p>
          <a:p>
            <a:endParaRPr lang="en-IN" dirty="0"/>
          </a:p>
        </p:txBody>
      </p:sp>
      <p:sp>
        <p:nvSpPr>
          <p:cNvPr id="4" name="Slide Number Placeholder 3">
            <a:extLst>
              <a:ext uri="{FF2B5EF4-FFF2-40B4-BE49-F238E27FC236}">
                <a16:creationId xmlns:a16="http://schemas.microsoft.com/office/drawing/2014/main" id="{EC38C6AA-FAC2-1013-D685-E28DF7DA3AE8}"/>
              </a:ext>
            </a:extLst>
          </p:cNvPr>
          <p:cNvSpPr>
            <a:spLocks noGrp="1"/>
          </p:cNvSpPr>
          <p:nvPr>
            <p:ph type="sldNum" sz="quarter" idx="12"/>
          </p:nvPr>
        </p:nvSpPr>
        <p:spPr/>
        <p:txBody>
          <a:bodyPr/>
          <a:lstStyle/>
          <a:p>
            <a:fld id="{CBABCCC1-BF11-4F37-963E-1BCD5B23FD72}" type="slidenum">
              <a:rPr lang="en-IN" smtClean="0"/>
              <a:pPr/>
              <a:t>24</a:t>
            </a:fld>
            <a:endParaRPr lang="en-IN"/>
          </a:p>
        </p:txBody>
      </p:sp>
      <p:sp>
        <p:nvSpPr>
          <p:cNvPr id="5" name="Rectangle 1">
            <a:extLst>
              <a:ext uri="{FF2B5EF4-FFF2-40B4-BE49-F238E27FC236}">
                <a16:creationId xmlns:a16="http://schemas.microsoft.com/office/drawing/2014/main" id="{1A0FAD4F-7D1A-1B95-AE90-105B52643518}"/>
              </a:ext>
            </a:extLst>
          </p:cNvPr>
          <p:cNvSpPr>
            <a:spLocks noChangeArrowheads="1"/>
          </p:cNvSpPr>
          <p:nvPr/>
        </p:nvSpPr>
        <p:spPr bwMode="auto">
          <a:xfrm>
            <a:off x="407582" y="3556345"/>
            <a:ext cx="1165233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cs typeface="Times New Roman" panose="02020603050405020304" pitchFamily="18" charset="0"/>
              </a:rPr>
              <a:t>Example:</a:t>
            </a:r>
            <a:endParaRPr kumimoji="0" lang="en-US" altLang="en-US" sz="2800" b="0" i="0" u="none" strike="noStrike" cap="none" normalizeH="0" baseline="0" dirty="0">
              <a:ln>
                <a:noFill/>
              </a:ln>
              <a:solidFill>
                <a:srgbClr val="FF0000"/>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Suppose the order of request is- (82,170,43,140,24,16,190)</a:t>
            </a:r>
            <a:br>
              <a:rPr kumimoji="0" lang="en-US" altLang="en-US" sz="2800" b="0" i="0" u="none" strike="noStrike" cap="none" normalizeH="0" baseline="0" dirty="0">
                <a:ln>
                  <a:noFill/>
                </a:ln>
                <a:solidFill>
                  <a:schemeClr val="tx1"/>
                </a:solidFill>
                <a:effectLst/>
                <a:cs typeface="Times New Roman" panose="02020603050405020304" pitchFamily="18" charset="0"/>
              </a:rPr>
            </a:br>
            <a:r>
              <a:rPr kumimoji="0" lang="en-US" altLang="en-US" sz="2800" b="0" i="0" u="none" strike="noStrike" cap="none" normalizeH="0" baseline="0" dirty="0">
                <a:ln>
                  <a:noFill/>
                </a:ln>
                <a:solidFill>
                  <a:schemeClr val="tx1"/>
                </a:solidFill>
                <a:effectLst/>
                <a:cs typeface="Times New Roman" panose="02020603050405020304" pitchFamily="18" charset="0"/>
              </a:rPr>
              <a:t>And current position of Read/Write head is: 50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So, Total overhead movement  (Total distance covered by the disk arm)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 (82-50)+(170-82)+(170-43)+(140-43)+(140-24)+(24-16)+(190-16) =642 </a:t>
            </a:r>
          </a:p>
        </p:txBody>
      </p:sp>
    </p:spTree>
    <p:extLst>
      <p:ext uri="{BB962C8B-B14F-4D97-AF65-F5344CB8AC3E}">
        <p14:creationId xmlns:p14="http://schemas.microsoft.com/office/powerpoint/2010/main" val="2074197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A5C12BC-9170-3266-A1D4-3F77809244EC}"/>
              </a:ext>
            </a:extLst>
          </p:cNvPr>
          <p:cNvPicPr>
            <a:picLocks noGrp="1" noChangeAspect="1"/>
          </p:cNvPicPr>
          <p:nvPr>
            <p:ph idx="1"/>
          </p:nvPr>
        </p:nvPicPr>
        <p:blipFill>
          <a:blip r:embed="rId2"/>
          <a:stretch>
            <a:fillRect/>
          </a:stretch>
        </p:blipFill>
        <p:spPr>
          <a:xfrm>
            <a:off x="1219701" y="910349"/>
            <a:ext cx="10563616" cy="4778757"/>
          </a:xfrm>
        </p:spPr>
      </p:pic>
      <p:sp>
        <p:nvSpPr>
          <p:cNvPr id="4" name="Slide Number Placeholder 3">
            <a:extLst>
              <a:ext uri="{FF2B5EF4-FFF2-40B4-BE49-F238E27FC236}">
                <a16:creationId xmlns:a16="http://schemas.microsoft.com/office/drawing/2014/main" id="{C267F53A-7332-5081-254D-279AA2CE643D}"/>
              </a:ext>
            </a:extLst>
          </p:cNvPr>
          <p:cNvSpPr>
            <a:spLocks noGrp="1"/>
          </p:cNvSpPr>
          <p:nvPr>
            <p:ph type="sldNum" sz="quarter" idx="12"/>
          </p:nvPr>
        </p:nvSpPr>
        <p:spPr/>
        <p:txBody>
          <a:bodyPr/>
          <a:lstStyle/>
          <a:p>
            <a:fld id="{CBABCCC1-BF11-4F37-963E-1BCD5B23FD72}" type="slidenum">
              <a:rPr lang="en-IN" smtClean="0"/>
              <a:pPr/>
              <a:t>25</a:t>
            </a:fld>
            <a:endParaRPr lang="en-IN"/>
          </a:p>
        </p:txBody>
      </p:sp>
      <p:sp>
        <p:nvSpPr>
          <p:cNvPr id="3" name="TextBox 2">
            <a:extLst>
              <a:ext uri="{FF2B5EF4-FFF2-40B4-BE49-F238E27FC236}">
                <a16:creationId xmlns:a16="http://schemas.microsoft.com/office/drawing/2014/main" id="{E899C13F-E40F-7F0F-3741-D235D8B0C8AE}"/>
              </a:ext>
            </a:extLst>
          </p:cNvPr>
          <p:cNvSpPr txBox="1"/>
          <p:nvPr/>
        </p:nvSpPr>
        <p:spPr>
          <a:xfrm>
            <a:off x="3532249" y="267454"/>
            <a:ext cx="6101080" cy="584775"/>
          </a:xfrm>
          <a:prstGeom prst="rect">
            <a:avLst/>
          </a:prstGeom>
          <a:noFill/>
        </p:spPr>
        <p:txBody>
          <a:bodyPr wrap="square">
            <a:spAutoFit/>
          </a:bodyPr>
          <a:lstStyle/>
          <a:p>
            <a:r>
              <a:rPr lang="en-US" sz="3200" b="1" dirty="0">
                <a:solidFill>
                  <a:srgbClr val="FF0000"/>
                </a:solidFill>
              </a:rPr>
              <a:t>FCFS </a:t>
            </a:r>
            <a:r>
              <a:rPr lang="en-US" sz="2800" b="1" dirty="0">
                <a:solidFill>
                  <a:srgbClr val="FF0000"/>
                </a:solidFill>
              </a:rPr>
              <a:t>(First Come First Serve)</a:t>
            </a:r>
            <a:endParaRPr lang="en-IN" sz="2800" dirty="0"/>
          </a:p>
        </p:txBody>
      </p:sp>
    </p:spTree>
    <p:extLst>
      <p:ext uri="{BB962C8B-B14F-4D97-AF65-F5344CB8AC3E}">
        <p14:creationId xmlns:p14="http://schemas.microsoft.com/office/powerpoint/2010/main" val="2707374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C4DE5-FE32-E7D9-9A44-CF3A48043520}"/>
              </a:ext>
            </a:extLst>
          </p:cNvPr>
          <p:cNvSpPr>
            <a:spLocks noGrp="1"/>
          </p:cNvSpPr>
          <p:nvPr>
            <p:ph idx="1"/>
          </p:nvPr>
        </p:nvSpPr>
        <p:spPr>
          <a:xfrm>
            <a:off x="1699871" y="1313376"/>
            <a:ext cx="9603275" cy="5583115"/>
          </a:xfrm>
        </p:spPr>
        <p:txBody>
          <a:bodyPr>
            <a:normAutofit/>
          </a:bodyPr>
          <a:lstStyle/>
          <a:p>
            <a:pPr marL="0" indent="0" algn="just" rtl="0">
              <a:buNone/>
            </a:pPr>
            <a:r>
              <a:rPr lang="en-US" sz="2400" b="1" dirty="0">
                <a:solidFill>
                  <a:srgbClr val="FF0000"/>
                </a:solidFill>
                <a:effectLst/>
              </a:rPr>
              <a:t> Advantages</a:t>
            </a:r>
            <a:endParaRPr lang="en-US" sz="2400" dirty="0">
              <a:solidFill>
                <a:srgbClr val="FF0000"/>
              </a:solidFill>
              <a:effectLst/>
            </a:endParaRPr>
          </a:p>
          <a:p>
            <a:pPr algn="just" rtl="0"/>
            <a:r>
              <a:rPr lang="en-US" sz="2400" dirty="0"/>
              <a:t>Here are some of the advantages of First Come First Serve.</a:t>
            </a:r>
          </a:p>
          <a:p>
            <a:pPr algn="just">
              <a:buFont typeface="Arial" panose="020B0604020202020204" pitchFamily="34" charset="0"/>
              <a:buChar char="•"/>
            </a:pPr>
            <a:r>
              <a:rPr lang="en-US" sz="2400" dirty="0"/>
              <a:t>Every request gets a fair chance</a:t>
            </a:r>
          </a:p>
          <a:p>
            <a:pPr algn="just">
              <a:buFont typeface="Arial" panose="020B0604020202020204" pitchFamily="34" charset="0"/>
              <a:buChar char="•"/>
            </a:pPr>
            <a:r>
              <a:rPr lang="en-US" sz="2400" dirty="0"/>
              <a:t>No indefinite post </a:t>
            </a:r>
            <a:r>
              <a:rPr lang="en-US" sz="2400" dirty="0" err="1"/>
              <a:t>ponement</a:t>
            </a:r>
            <a:r>
              <a:rPr lang="en-US" sz="2400" b="1" dirty="0">
                <a:solidFill>
                  <a:srgbClr val="FF0000"/>
                </a:solidFill>
                <a:effectLst/>
              </a:rPr>
              <a:t>.</a:t>
            </a:r>
          </a:p>
          <a:p>
            <a:pPr marL="0" indent="0" algn="just">
              <a:buNone/>
            </a:pPr>
            <a:r>
              <a:rPr lang="en-US" sz="2400" b="1" dirty="0">
                <a:solidFill>
                  <a:srgbClr val="FF0000"/>
                </a:solidFill>
                <a:effectLst/>
              </a:rPr>
              <a:t> Disadvantages</a:t>
            </a:r>
            <a:endParaRPr lang="en-US" sz="2400" dirty="0">
              <a:solidFill>
                <a:srgbClr val="FF0000"/>
              </a:solidFill>
              <a:effectLst/>
            </a:endParaRPr>
          </a:p>
          <a:p>
            <a:pPr algn="just" rtl="0"/>
            <a:r>
              <a:rPr lang="en-US" sz="2400" dirty="0"/>
              <a:t>Here are some of the disadvantages of First Come First Serve.</a:t>
            </a:r>
          </a:p>
          <a:p>
            <a:pPr algn="just">
              <a:buFont typeface="Arial" panose="020B0604020202020204" pitchFamily="34" charset="0"/>
              <a:buChar char="•"/>
            </a:pPr>
            <a:r>
              <a:rPr lang="en-US" sz="2400" dirty="0"/>
              <a:t>Does not try to optimize seek time</a:t>
            </a:r>
          </a:p>
          <a:p>
            <a:pPr algn="just">
              <a:buFont typeface="Arial" panose="020B0604020202020204" pitchFamily="34" charset="0"/>
              <a:buChar char="•"/>
            </a:pPr>
            <a:r>
              <a:rPr lang="en-US" sz="2400" dirty="0"/>
              <a:t>May not provide the best possible service</a:t>
            </a:r>
          </a:p>
          <a:p>
            <a:pPr algn="just"/>
            <a:endParaRPr lang="en-IN" sz="2400" dirty="0"/>
          </a:p>
        </p:txBody>
      </p:sp>
      <p:sp>
        <p:nvSpPr>
          <p:cNvPr id="4" name="Slide Number Placeholder 3">
            <a:extLst>
              <a:ext uri="{FF2B5EF4-FFF2-40B4-BE49-F238E27FC236}">
                <a16:creationId xmlns:a16="http://schemas.microsoft.com/office/drawing/2014/main" id="{7188C4C1-48F2-BB2D-E5AD-986CB9D8692F}"/>
              </a:ext>
            </a:extLst>
          </p:cNvPr>
          <p:cNvSpPr>
            <a:spLocks noGrp="1"/>
          </p:cNvSpPr>
          <p:nvPr>
            <p:ph type="sldNum" sz="quarter" idx="12"/>
          </p:nvPr>
        </p:nvSpPr>
        <p:spPr/>
        <p:txBody>
          <a:bodyPr/>
          <a:lstStyle/>
          <a:p>
            <a:fld id="{CBABCCC1-BF11-4F37-963E-1BCD5B23FD72}" type="slidenum">
              <a:rPr lang="en-IN" smtClean="0"/>
              <a:pPr/>
              <a:t>26</a:t>
            </a:fld>
            <a:endParaRPr lang="en-IN"/>
          </a:p>
        </p:txBody>
      </p:sp>
      <p:sp>
        <p:nvSpPr>
          <p:cNvPr id="5" name="TextBox 4">
            <a:extLst>
              <a:ext uri="{FF2B5EF4-FFF2-40B4-BE49-F238E27FC236}">
                <a16:creationId xmlns:a16="http://schemas.microsoft.com/office/drawing/2014/main" id="{0D9792F2-BF1F-01A5-7163-2B7A8AE4B19A}"/>
              </a:ext>
            </a:extLst>
          </p:cNvPr>
          <p:cNvSpPr txBox="1"/>
          <p:nvPr/>
        </p:nvSpPr>
        <p:spPr>
          <a:xfrm>
            <a:off x="5448300" y="166999"/>
            <a:ext cx="6101080" cy="584775"/>
          </a:xfrm>
          <a:prstGeom prst="rect">
            <a:avLst/>
          </a:prstGeom>
          <a:noFill/>
        </p:spPr>
        <p:txBody>
          <a:bodyPr wrap="square">
            <a:spAutoFit/>
          </a:bodyPr>
          <a:lstStyle/>
          <a:p>
            <a:r>
              <a:rPr lang="en-US" sz="3200" b="1" dirty="0">
                <a:solidFill>
                  <a:srgbClr val="FF0000"/>
                </a:solidFill>
                <a:latin typeface="+mj-lt"/>
              </a:rPr>
              <a:t>FCFS</a:t>
            </a:r>
            <a:r>
              <a:rPr lang="en-US" sz="1800" b="1" dirty="0">
                <a:solidFill>
                  <a:srgbClr val="FF0000"/>
                </a:solidFill>
              </a:rPr>
              <a:t> </a:t>
            </a:r>
            <a:endParaRPr lang="en-IN" dirty="0"/>
          </a:p>
        </p:txBody>
      </p:sp>
    </p:spTree>
    <p:extLst>
      <p:ext uri="{BB962C8B-B14F-4D97-AF65-F5344CB8AC3E}">
        <p14:creationId xmlns:p14="http://schemas.microsoft.com/office/powerpoint/2010/main" val="178025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365E-AB85-3DB1-34FE-DA3D3D37536E}"/>
              </a:ext>
            </a:extLst>
          </p:cNvPr>
          <p:cNvSpPr>
            <a:spLocks noGrp="1"/>
          </p:cNvSpPr>
          <p:nvPr>
            <p:ph type="title"/>
          </p:nvPr>
        </p:nvSpPr>
        <p:spPr>
          <a:xfrm>
            <a:off x="1948434" y="464567"/>
            <a:ext cx="9603275" cy="1049235"/>
          </a:xfrm>
        </p:spPr>
        <p:txBody>
          <a:bodyPr/>
          <a:lstStyle/>
          <a:p>
            <a:r>
              <a:rPr lang="en-US" b="1" dirty="0">
                <a:solidFill>
                  <a:srgbClr val="FF0000"/>
                </a:solidFill>
              </a:rPr>
              <a:t>	SSTF (Shortest Seek Time First)</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81ACDF9-76B1-CA37-93B7-428D51B91C7F}"/>
              </a:ext>
            </a:extLst>
          </p:cNvPr>
          <p:cNvSpPr>
            <a:spLocks noGrp="1"/>
          </p:cNvSpPr>
          <p:nvPr>
            <p:ph idx="1"/>
          </p:nvPr>
        </p:nvSpPr>
        <p:spPr>
          <a:xfrm>
            <a:off x="570956" y="1328543"/>
            <a:ext cx="11499123" cy="2084933"/>
          </a:xfrm>
        </p:spPr>
        <p:txBody>
          <a:bodyPr>
            <a:normAutofit lnSpcReduction="10000"/>
          </a:bodyPr>
          <a:lstStyle/>
          <a:p>
            <a:pPr marL="0" indent="0" algn="just" rtl="0">
              <a:buNone/>
            </a:pPr>
            <a:r>
              <a:rPr lang="en-US" sz="2800" dirty="0">
                <a:effectLst/>
              </a:rPr>
              <a:t>In </a:t>
            </a:r>
            <a:r>
              <a:rPr lang="en-US" sz="2800" dirty="0">
                <a:effectLst/>
                <a:hlinkClick r:id="rId2"/>
              </a:rPr>
              <a:t>SSTF (Shortest Seek Time First)</a:t>
            </a:r>
            <a:r>
              <a:rPr lang="en-US" sz="2800" dirty="0">
                <a:effectLst/>
              </a:rPr>
              <a:t>, requests having the shortest seek time are executed first. So, the seek time of every request is calculated in advance in the queue and then they are scheduled according to their calculated seek time. </a:t>
            </a:r>
          </a:p>
          <a:p>
            <a:pPr algn="just" rtl="0"/>
            <a:endParaRPr lang="en-US" dirty="0">
              <a:effectLst/>
            </a:endParaRPr>
          </a:p>
          <a:p>
            <a:endParaRPr lang="en-IN" dirty="0"/>
          </a:p>
        </p:txBody>
      </p:sp>
      <p:sp>
        <p:nvSpPr>
          <p:cNvPr id="4" name="Slide Number Placeholder 3">
            <a:extLst>
              <a:ext uri="{FF2B5EF4-FFF2-40B4-BE49-F238E27FC236}">
                <a16:creationId xmlns:a16="http://schemas.microsoft.com/office/drawing/2014/main" id="{A8D83160-7EC7-5D15-5FBA-ACF76C83055A}"/>
              </a:ext>
            </a:extLst>
          </p:cNvPr>
          <p:cNvSpPr>
            <a:spLocks noGrp="1"/>
          </p:cNvSpPr>
          <p:nvPr>
            <p:ph type="sldNum" sz="quarter" idx="12"/>
          </p:nvPr>
        </p:nvSpPr>
        <p:spPr/>
        <p:txBody>
          <a:bodyPr/>
          <a:lstStyle/>
          <a:p>
            <a:fld id="{CBABCCC1-BF11-4F37-963E-1BCD5B23FD72}" type="slidenum">
              <a:rPr lang="en-IN" smtClean="0"/>
              <a:pPr/>
              <a:t>27</a:t>
            </a:fld>
            <a:endParaRPr lang="en-IN"/>
          </a:p>
        </p:txBody>
      </p:sp>
      <p:sp>
        <p:nvSpPr>
          <p:cNvPr id="5" name="Rectangle 1">
            <a:extLst>
              <a:ext uri="{FF2B5EF4-FFF2-40B4-BE49-F238E27FC236}">
                <a16:creationId xmlns:a16="http://schemas.microsoft.com/office/drawing/2014/main" id="{A2D4E0E7-3D6E-6C79-6721-DBEF298ED93F}"/>
              </a:ext>
            </a:extLst>
          </p:cNvPr>
          <p:cNvSpPr>
            <a:spLocks noChangeArrowheads="1"/>
          </p:cNvSpPr>
          <p:nvPr/>
        </p:nvSpPr>
        <p:spPr bwMode="auto">
          <a:xfrm>
            <a:off x="792587" y="3420038"/>
            <a:ext cx="1141784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800" b="1" dirty="0">
                <a:solidFill>
                  <a:srgbClr val="FF0000"/>
                </a:solidFill>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Suppose the order of request is- (82,170,43,140,24,16,190) And the current position of the Read/Write head is: 50 So,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cs typeface="Times New Roman" panose="02020603050405020304" pitchFamily="18" charset="0"/>
              </a:rPr>
              <a:t>T</a:t>
            </a:r>
            <a:r>
              <a:rPr kumimoji="0" lang="en-US" altLang="en-US" sz="2800" b="0" i="0" u="none" strike="noStrike" cap="none" normalizeH="0" baseline="0" dirty="0">
                <a:ln>
                  <a:noFill/>
                </a:ln>
                <a:solidFill>
                  <a:schemeClr val="tx1"/>
                </a:solidFill>
                <a:effectLst/>
                <a:cs typeface="Times New Roman" panose="02020603050405020304" pitchFamily="18" charset="0"/>
              </a:rPr>
              <a:t>otal overhead movement (total distance covered by the disk arm)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 (50-43)+(43-24)+(24-16)+(82-16)+(140-82)+(170-140)+(190-170) =208 </a:t>
            </a:r>
          </a:p>
        </p:txBody>
      </p:sp>
    </p:spTree>
    <p:extLst>
      <p:ext uri="{BB962C8B-B14F-4D97-AF65-F5344CB8AC3E}">
        <p14:creationId xmlns:p14="http://schemas.microsoft.com/office/powerpoint/2010/main" val="978421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DDC7-F16F-48E5-7333-04F04288C91A}"/>
              </a:ext>
            </a:extLst>
          </p:cNvPr>
          <p:cNvSpPr>
            <a:spLocks noGrp="1"/>
          </p:cNvSpPr>
          <p:nvPr>
            <p:ph type="title"/>
          </p:nvPr>
        </p:nvSpPr>
        <p:spPr>
          <a:xfrm>
            <a:off x="2061179" y="444311"/>
            <a:ext cx="9603275" cy="1049235"/>
          </a:xfrm>
        </p:spPr>
        <p:txBody>
          <a:bodyPr/>
          <a:lstStyle/>
          <a:p>
            <a:r>
              <a:rPr lang="en-US" b="1" dirty="0">
                <a:solidFill>
                  <a:srgbClr val="FF0000"/>
                </a:solidFill>
              </a:rPr>
              <a:t>        SSTF (Shortest Seek Time First)</a:t>
            </a:r>
            <a:br>
              <a:rPr lang="en-US" b="1" dirty="0">
                <a:solidFill>
                  <a:srgbClr val="FF0000"/>
                </a:solidFill>
              </a:rPr>
            </a:br>
            <a:endParaRPr lang="en-IN" dirty="0"/>
          </a:p>
        </p:txBody>
      </p:sp>
      <p:pic>
        <p:nvPicPr>
          <p:cNvPr id="6" name="Content Placeholder 5">
            <a:extLst>
              <a:ext uri="{FF2B5EF4-FFF2-40B4-BE49-F238E27FC236}">
                <a16:creationId xmlns:a16="http://schemas.microsoft.com/office/drawing/2014/main" id="{06DBC6FB-0CFE-5989-37C1-57873E362711}"/>
              </a:ext>
            </a:extLst>
          </p:cNvPr>
          <p:cNvPicPr>
            <a:picLocks noGrp="1" noChangeAspect="1"/>
          </p:cNvPicPr>
          <p:nvPr>
            <p:ph idx="1"/>
          </p:nvPr>
        </p:nvPicPr>
        <p:blipFill>
          <a:blip r:embed="rId2"/>
          <a:stretch>
            <a:fillRect/>
          </a:stretch>
        </p:blipFill>
        <p:spPr>
          <a:xfrm>
            <a:off x="812800" y="1493546"/>
            <a:ext cx="11023289" cy="4559935"/>
          </a:xfrm>
        </p:spPr>
      </p:pic>
      <p:sp>
        <p:nvSpPr>
          <p:cNvPr id="4" name="Slide Number Placeholder 3">
            <a:extLst>
              <a:ext uri="{FF2B5EF4-FFF2-40B4-BE49-F238E27FC236}">
                <a16:creationId xmlns:a16="http://schemas.microsoft.com/office/drawing/2014/main" id="{DE59ECC6-8A32-DA7D-9807-026389E4B1EB}"/>
              </a:ext>
            </a:extLst>
          </p:cNvPr>
          <p:cNvSpPr>
            <a:spLocks noGrp="1"/>
          </p:cNvSpPr>
          <p:nvPr>
            <p:ph type="sldNum" sz="quarter" idx="12"/>
          </p:nvPr>
        </p:nvSpPr>
        <p:spPr/>
        <p:txBody>
          <a:bodyPr/>
          <a:lstStyle/>
          <a:p>
            <a:fld id="{CBABCCC1-BF11-4F37-963E-1BCD5B23FD72}" type="slidenum">
              <a:rPr lang="en-IN" smtClean="0"/>
              <a:pPr/>
              <a:t>28</a:t>
            </a:fld>
            <a:endParaRPr lang="en-IN"/>
          </a:p>
        </p:txBody>
      </p:sp>
    </p:spTree>
    <p:extLst>
      <p:ext uri="{BB962C8B-B14F-4D97-AF65-F5344CB8AC3E}">
        <p14:creationId xmlns:p14="http://schemas.microsoft.com/office/powerpoint/2010/main" val="3451237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F44E4-3215-679C-3D90-7734688534D0}"/>
              </a:ext>
            </a:extLst>
          </p:cNvPr>
          <p:cNvSpPr>
            <a:spLocks noGrp="1"/>
          </p:cNvSpPr>
          <p:nvPr>
            <p:ph idx="1"/>
          </p:nvPr>
        </p:nvSpPr>
        <p:spPr>
          <a:xfrm>
            <a:off x="1451579" y="1280160"/>
            <a:ext cx="9603275" cy="5423048"/>
          </a:xfrm>
        </p:spPr>
        <p:txBody>
          <a:bodyPr>
            <a:normAutofit/>
          </a:bodyPr>
          <a:lstStyle/>
          <a:p>
            <a:pPr marL="0" indent="0" algn="just" rtl="0">
              <a:buNone/>
            </a:pPr>
            <a:r>
              <a:rPr lang="en-US" sz="2200" b="1" dirty="0">
                <a:solidFill>
                  <a:srgbClr val="FF0000"/>
                </a:solidFill>
                <a:effectLst/>
                <a:latin typeface="+mj-lt"/>
              </a:rPr>
              <a:t>Advantages </a:t>
            </a:r>
            <a:r>
              <a:rPr lang="en-US" sz="2200" dirty="0"/>
              <a:t>Here are some of the advantages of Shortest Seek Time First.</a:t>
            </a:r>
          </a:p>
          <a:p>
            <a:pPr algn="just">
              <a:buFont typeface="Arial" panose="020B0604020202020204" pitchFamily="34" charset="0"/>
              <a:buChar char="•"/>
            </a:pPr>
            <a:r>
              <a:rPr lang="en-US" sz="2200" dirty="0"/>
              <a:t>The average Response Time decreases</a:t>
            </a:r>
          </a:p>
          <a:p>
            <a:pPr algn="just">
              <a:buFont typeface="Arial" panose="020B0604020202020204" pitchFamily="34" charset="0"/>
              <a:buChar char="•"/>
            </a:pPr>
            <a:r>
              <a:rPr lang="en-US" sz="2200" dirty="0"/>
              <a:t>Throughput increases</a:t>
            </a:r>
          </a:p>
          <a:p>
            <a:pPr marL="0" indent="0" algn="just">
              <a:buNone/>
            </a:pPr>
            <a:r>
              <a:rPr lang="en-US" sz="2200" b="1" dirty="0">
                <a:solidFill>
                  <a:srgbClr val="FF0000"/>
                </a:solidFill>
                <a:effectLst/>
                <a:latin typeface="+mj-lt"/>
              </a:rPr>
              <a:t>Disadvantages</a:t>
            </a:r>
            <a:endParaRPr lang="en-US" sz="2200" dirty="0">
              <a:solidFill>
                <a:srgbClr val="FF0000"/>
              </a:solidFill>
              <a:effectLst/>
              <a:latin typeface="+mj-lt"/>
            </a:endParaRPr>
          </a:p>
          <a:p>
            <a:pPr algn="just" rtl="0"/>
            <a:r>
              <a:rPr lang="en-US" sz="2200" dirty="0"/>
              <a:t>Here are some of the disadvantages of Shortest Seek Time First.</a:t>
            </a:r>
          </a:p>
          <a:p>
            <a:pPr algn="just">
              <a:buFont typeface="Arial" panose="020B0604020202020204" pitchFamily="34" charset="0"/>
              <a:buChar char="•"/>
            </a:pPr>
            <a:r>
              <a:rPr lang="en-US" sz="2200" dirty="0"/>
              <a:t>Overhead to calculate seek time in advance</a:t>
            </a:r>
          </a:p>
          <a:p>
            <a:pPr algn="just">
              <a:buFont typeface="Arial" panose="020B0604020202020204" pitchFamily="34" charset="0"/>
              <a:buChar char="•"/>
            </a:pPr>
            <a:r>
              <a:rPr lang="en-US" sz="2200" dirty="0"/>
              <a:t>Can cause Starvation for a request if it has a higher seek time as compared to incoming requests</a:t>
            </a:r>
          </a:p>
          <a:p>
            <a:pPr algn="just">
              <a:buFont typeface="Arial" panose="020B0604020202020204" pitchFamily="34" charset="0"/>
              <a:buChar char="•"/>
            </a:pPr>
            <a:r>
              <a:rPr lang="en-US" sz="2200" dirty="0"/>
              <a:t>The high variance of response time as SSTF favors only some requests</a:t>
            </a:r>
          </a:p>
          <a:p>
            <a:pPr algn="just"/>
            <a:endParaRPr lang="en-IN" dirty="0"/>
          </a:p>
        </p:txBody>
      </p:sp>
      <p:sp>
        <p:nvSpPr>
          <p:cNvPr id="4" name="Slide Number Placeholder 3">
            <a:extLst>
              <a:ext uri="{FF2B5EF4-FFF2-40B4-BE49-F238E27FC236}">
                <a16:creationId xmlns:a16="http://schemas.microsoft.com/office/drawing/2014/main" id="{9EE7DF3E-C087-EE33-70C0-3D177F5F41C5}"/>
              </a:ext>
            </a:extLst>
          </p:cNvPr>
          <p:cNvSpPr>
            <a:spLocks noGrp="1"/>
          </p:cNvSpPr>
          <p:nvPr>
            <p:ph type="sldNum" sz="quarter" idx="12"/>
          </p:nvPr>
        </p:nvSpPr>
        <p:spPr/>
        <p:txBody>
          <a:bodyPr/>
          <a:lstStyle/>
          <a:p>
            <a:fld id="{CBABCCC1-BF11-4F37-963E-1BCD5B23FD72}" type="slidenum">
              <a:rPr lang="en-IN" smtClean="0"/>
              <a:pPr/>
              <a:t>29</a:t>
            </a:fld>
            <a:endParaRPr lang="en-IN"/>
          </a:p>
        </p:txBody>
      </p:sp>
      <p:sp>
        <p:nvSpPr>
          <p:cNvPr id="5" name="TextBox 4">
            <a:extLst>
              <a:ext uri="{FF2B5EF4-FFF2-40B4-BE49-F238E27FC236}">
                <a16:creationId xmlns:a16="http://schemas.microsoft.com/office/drawing/2014/main" id="{77EB3F01-B765-26DC-EF6D-91358608D1D8}"/>
              </a:ext>
            </a:extLst>
          </p:cNvPr>
          <p:cNvSpPr txBox="1"/>
          <p:nvPr/>
        </p:nvSpPr>
        <p:spPr>
          <a:xfrm>
            <a:off x="5600700" y="232943"/>
            <a:ext cx="6101080" cy="584775"/>
          </a:xfrm>
          <a:prstGeom prst="rect">
            <a:avLst/>
          </a:prstGeom>
          <a:noFill/>
        </p:spPr>
        <p:txBody>
          <a:bodyPr wrap="square">
            <a:spAutoFit/>
          </a:bodyPr>
          <a:lstStyle/>
          <a:p>
            <a:pPr marL="0" indent="0" algn="just" rtl="0">
              <a:buNone/>
            </a:pPr>
            <a:r>
              <a:rPr lang="en-US" sz="3200" b="1" dirty="0">
                <a:solidFill>
                  <a:srgbClr val="FF0000"/>
                </a:solidFill>
              </a:rPr>
              <a:t>SSTF </a:t>
            </a:r>
            <a:endParaRPr lang="en-US" sz="3200" dirty="0">
              <a:solidFill>
                <a:srgbClr val="FF0000"/>
              </a:solidFill>
              <a:effectLst/>
              <a:latin typeface="+mj-lt"/>
            </a:endParaRPr>
          </a:p>
        </p:txBody>
      </p:sp>
    </p:spTree>
    <p:extLst>
      <p:ext uri="{BB962C8B-B14F-4D97-AF65-F5344CB8AC3E}">
        <p14:creationId xmlns:p14="http://schemas.microsoft.com/office/powerpoint/2010/main" val="407161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E33E5BEE-9E65-4B40-9DD0-51CC9306935B}"/>
              </a:ext>
            </a:extLst>
          </p:cNvPr>
          <p:cNvSpPr>
            <a:spLocks noGrp="1" noChangeArrowheads="1"/>
          </p:cNvSpPr>
          <p:nvPr>
            <p:ph idx="1"/>
          </p:nvPr>
        </p:nvSpPr>
        <p:spPr>
          <a:xfrm>
            <a:off x="1177259" y="1517892"/>
            <a:ext cx="9603275" cy="3450613"/>
          </a:xfrm>
        </p:spPr>
        <p:txBody>
          <a:bodyPr>
            <a:normAutofit fontScale="92500" lnSpcReduction="10000"/>
          </a:bodyPr>
          <a:lstStyle/>
          <a:p>
            <a:pPr>
              <a:defRPr/>
            </a:pPr>
            <a:r>
              <a:rPr lang="en-US" altLang="ko-KR" sz="2800" dirty="0"/>
              <a:t>Hard disk driver have been </a:t>
            </a:r>
            <a:r>
              <a:rPr lang="en-US" altLang="ko-KR" sz="2800" b="1" dirty="0">
                <a:solidFill>
                  <a:schemeClr val="accent6"/>
                </a:solidFill>
              </a:rPr>
              <a:t>The main form of persistent data storage </a:t>
            </a:r>
            <a:r>
              <a:rPr lang="en-US" altLang="ko-KR" sz="2800" dirty="0"/>
              <a:t>in computer systems for decades.</a:t>
            </a:r>
          </a:p>
          <a:p>
            <a:pPr lvl="1">
              <a:defRPr/>
            </a:pPr>
            <a:r>
              <a:rPr lang="en-US" altLang="ko-KR" sz="2800" dirty="0"/>
              <a:t>The drive consists of a large number of </a:t>
            </a:r>
            <a:r>
              <a:rPr lang="en-US" altLang="ko-KR" sz="2800" b="1" dirty="0"/>
              <a:t>sectors</a:t>
            </a:r>
            <a:r>
              <a:rPr lang="en-US" altLang="ko-KR" sz="2800" dirty="0"/>
              <a:t> (512-byte blocks).</a:t>
            </a:r>
          </a:p>
          <a:p>
            <a:pPr marL="457200" lvl="1" indent="0">
              <a:buNone/>
              <a:defRPr/>
            </a:pPr>
            <a:r>
              <a:rPr lang="en-US" altLang="ko-KR" sz="2800" b="1" dirty="0"/>
              <a:t>Address Space : </a:t>
            </a:r>
          </a:p>
          <a:p>
            <a:pPr lvl="2">
              <a:defRPr/>
            </a:pPr>
            <a:r>
              <a:rPr lang="en-US" altLang="ko-KR" sz="2800" dirty="0"/>
              <a:t>We can view the disk with </a:t>
            </a:r>
            <a:r>
              <a:rPr lang="en-US" altLang="ko-KR" sz="2800" dirty="0">
                <a:cs typeface="Courier New" pitchFamily="49" charset="0"/>
              </a:rPr>
              <a:t>n</a:t>
            </a:r>
            <a:r>
              <a:rPr lang="en-US" altLang="ko-KR" sz="2800" dirty="0"/>
              <a:t> sectors as </a:t>
            </a:r>
            <a:r>
              <a:rPr lang="en-US" altLang="ko-KR" sz="2800" u="sng" dirty="0"/>
              <a:t>an array of</a:t>
            </a:r>
            <a:r>
              <a:rPr lang="en-US" altLang="ko-KR" sz="2800" i="1" dirty="0"/>
              <a:t> </a:t>
            </a:r>
            <a:r>
              <a:rPr lang="en-US" altLang="ko-KR" sz="2800" dirty="0"/>
              <a:t>sectors; </a:t>
            </a:r>
            <a:r>
              <a:rPr lang="en-US" altLang="ko-KR" sz="2800" dirty="0">
                <a:cs typeface="Courier New" pitchFamily="49" charset="0"/>
              </a:rPr>
              <a:t>0</a:t>
            </a:r>
            <a:r>
              <a:rPr lang="en-US" altLang="ko-KR" sz="2800" dirty="0"/>
              <a:t> to </a:t>
            </a:r>
            <a:r>
              <a:rPr lang="en-US" altLang="ko-KR" sz="2800" dirty="0">
                <a:cs typeface="Courier New" pitchFamily="49" charset="0"/>
              </a:rPr>
              <a:t>n-1</a:t>
            </a:r>
            <a:r>
              <a:rPr lang="en-US" altLang="ko-KR" sz="2800" dirty="0"/>
              <a:t>.</a:t>
            </a:r>
          </a:p>
          <a:p>
            <a:pPr eaLnBrk="1" hangingPunct="1">
              <a:buFont typeface="Arial" panose="020B0604020202020204" pitchFamily="34" charset="0"/>
              <a:buNone/>
              <a:defRPr/>
            </a:pPr>
            <a:endParaRPr lang="en-AU" altLang="en-US" dirty="0"/>
          </a:p>
        </p:txBody>
      </p:sp>
      <p:sp>
        <p:nvSpPr>
          <p:cNvPr id="17411" name="Title 4">
            <a:extLst>
              <a:ext uri="{FF2B5EF4-FFF2-40B4-BE49-F238E27FC236}">
                <a16:creationId xmlns:a16="http://schemas.microsoft.com/office/drawing/2014/main" id="{C3367657-AC1C-7AA1-7BE1-DB6392E8DE1C}"/>
              </a:ext>
            </a:extLst>
          </p:cNvPr>
          <p:cNvSpPr>
            <a:spLocks noGrp="1"/>
          </p:cNvSpPr>
          <p:nvPr>
            <p:ph type="title"/>
          </p:nvPr>
        </p:nvSpPr>
        <p:spPr>
          <a:xfrm>
            <a:off x="4212805" y="281844"/>
            <a:ext cx="4095453" cy="1049235"/>
          </a:xfrm>
        </p:spPr>
        <p:txBody>
          <a:bodyPr/>
          <a:lstStyle/>
          <a:p>
            <a:pPr algn="just"/>
            <a:r>
              <a:rPr lang="en-US" altLang="ko-KR" dirty="0">
                <a:solidFill>
                  <a:srgbClr val="FF0000"/>
                </a:solidFill>
              </a:rPr>
              <a:t>Hard Disk Driver</a:t>
            </a:r>
            <a:endParaRPr lang="en-IN" alt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FDD9-02E7-7ECA-19EC-EFFF4F5FDA43}"/>
              </a:ext>
            </a:extLst>
          </p:cNvPr>
          <p:cNvSpPr>
            <a:spLocks noGrp="1"/>
          </p:cNvSpPr>
          <p:nvPr>
            <p:ph type="title"/>
          </p:nvPr>
        </p:nvSpPr>
        <p:spPr>
          <a:xfrm>
            <a:off x="2854960" y="411998"/>
            <a:ext cx="8159869" cy="917138"/>
          </a:xfrm>
        </p:spPr>
        <p:txBody>
          <a:bodyPr>
            <a:normAutofit fontScale="90000"/>
          </a:bodyPr>
          <a:lstStyle/>
          <a:p>
            <a:r>
              <a:rPr lang="en-US" b="1" dirty="0"/>
              <a:t>                                  </a:t>
            </a:r>
            <a:r>
              <a:rPr lang="en-US" b="1" dirty="0">
                <a:solidFill>
                  <a:srgbClr val="FF0000"/>
                </a:solidFill>
              </a:rPr>
              <a:t>SCAN</a:t>
            </a:r>
            <a:br>
              <a:rPr lang="en-US" b="1" dirty="0"/>
            </a:br>
            <a:endParaRPr lang="en-IN" dirty="0"/>
          </a:p>
        </p:txBody>
      </p:sp>
      <p:sp>
        <p:nvSpPr>
          <p:cNvPr id="3" name="Content Placeholder 2">
            <a:extLst>
              <a:ext uri="{FF2B5EF4-FFF2-40B4-BE49-F238E27FC236}">
                <a16:creationId xmlns:a16="http://schemas.microsoft.com/office/drawing/2014/main" id="{DFBDFFE5-67E4-ADC1-C302-8ED3FD4D726C}"/>
              </a:ext>
            </a:extLst>
          </p:cNvPr>
          <p:cNvSpPr>
            <a:spLocks noGrp="1"/>
          </p:cNvSpPr>
          <p:nvPr>
            <p:ph idx="1"/>
          </p:nvPr>
        </p:nvSpPr>
        <p:spPr>
          <a:xfrm>
            <a:off x="760699" y="1329136"/>
            <a:ext cx="11116341" cy="2099864"/>
          </a:xfrm>
        </p:spPr>
        <p:txBody>
          <a:bodyPr>
            <a:normAutofit/>
          </a:bodyPr>
          <a:lstStyle/>
          <a:p>
            <a:pPr marL="0" indent="0" algn="just" rtl="0">
              <a:buNone/>
            </a:pPr>
            <a:r>
              <a:rPr lang="en-US" sz="2400" dirty="0">
                <a:effectLst/>
                <a:cs typeface="Times New Roman" panose="02020603050405020304" pitchFamily="18" charset="0"/>
              </a:rPr>
              <a:t>In the </a:t>
            </a:r>
            <a:r>
              <a:rPr lang="en-US" sz="2400" dirty="0">
                <a:effectLst/>
                <a:cs typeface="Times New Roman" panose="02020603050405020304" pitchFamily="18" charset="0"/>
                <a:hlinkClick r:id="rId2"/>
              </a:rPr>
              <a:t>SCAN algorithm</a:t>
            </a:r>
            <a:r>
              <a:rPr lang="en-US" sz="2400" dirty="0">
                <a:effectLst/>
                <a:cs typeface="Times New Roman" panose="02020603050405020304" pitchFamily="18" charset="0"/>
              </a:rPr>
              <a:t> the disk arm moves in a particular direction and services the requests coming in its path and after reaching the end of the disk, it reverses its direction and again services the request arriving in its path. So, this algorithm works as an elevator and is hence also known as an </a:t>
            </a:r>
            <a:r>
              <a:rPr lang="en-US" sz="2400" b="1" dirty="0">
                <a:effectLst/>
                <a:cs typeface="Times New Roman" panose="02020603050405020304" pitchFamily="18" charset="0"/>
              </a:rPr>
              <a:t>elevator algorithm.</a:t>
            </a:r>
            <a:endParaRPr lang="en-US" sz="2400" dirty="0">
              <a:effectLst/>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554D268-BC9E-FEB1-DE4B-83C44A998B9F}"/>
              </a:ext>
            </a:extLst>
          </p:cNvPr>
          <p:cNvSpPr>
            <a:spLocks noGrp="1"/>
          </p:cNvSpPr>
          <p:nvPr>
            <p:ph type="sldNum" sz="quarter" idx="12"/>
          </p:nvPr>
        </p:nvSpPr>
        <p:spPr/>
        <p:txBody>
          <a:bodyPr/>
          <a:lstStyle/>
          <a:p>
            <a:fld id="{CBABCCC1-BF11-4F37-963E-1BCD5B23FD72}" type="slidenum">
              <a:rPr lang="en-IN" smtClean="0"/>
              <a:pPr/>
              <a:t>30</a:t>
            </a:fld>
            <a:endParaRPr lang="en-IN"/>
          </a:p>
        </p:txBody>
      </p:sp>
      <p:sp>
        <p:nvSpPr>
          <p:cNvPr id="5" name="Rectangle 1">
            <a:extLst>
              <a:ext uri="{FF2B5EF4-FFF2-40B4-BE49-F238E27FC236}">
                <a16:creationId xmlns:a16="http://schemas.microsoft.com/office/drawing/2014/main" id="{99C6A95E-90F4-DAED-07B9-4A918ADD8486}"/>
              </a:ext>
            </a:extLst>
          </p:cNvPr>
          <p:cNvSpPr>
            <a:spLocks noChangeArrowheads="1"/>
          </p:cNvSpPr>
          <p:nvPr/>
        </p:nvSpPr>
        <p:spPr bwMode="auto">
          <a:xfrm>
            <a:off x="843984" y="3415874"/>
            <a:ext cx="1142929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2400" b="1" dirty="0">
                <a:solidFill>
                  <a:srgbClr val="FF0000"/>
                </a:solidFill>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Suppose the requests to be addressed are-82,170,43,140,24,16,190. And the Read/Write arm is at 50, and it is also given that the disk arm should move </a:t>
            </a:r>
            <a:r>
              <a:rPr kumimoji="0" lang="en-US" altLang="en-US" sz="2400" b="1" i="0" u="none" strike="noStrike" cap="none" normalizeH="0" baseline="0" dirty="0">
                <a:ln>
                  <a:noFill/>
                </a:ln>
                <a:solidFill>
                  <a:schemeClr val="tx1"/>
                </a:solidFill>
                <a:effectLst/>
                <a:cs typeface="Times New Roman" panose="02020603050405020304" pitchFamily="18" charset="0"/>
              </a:rPr>
              <a:t>“towards the larger value”.</a:t>
            </a:r>
            <a:endParaRPr kumimoji="0" lang="en-US" altLang="en-US" sz="2400" b="0"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Therefore, the total overhead movement  (total distance covered by the disk arm)  is calculated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 (199-50) + (199-16) = 332 </a:t>
            </a:r>
          </a:p>
        </p:txBody>
      </p:sp>
    </p:spTree>
    <p:extLst>
      <p:ext uri="{BB962C8B-B14F-4D97-AF65-F5344CB8AC3E}">
        <p14:creationId xmlns:p14="http://schemas.microsoft.com/office/powerpoint/2010/main" val="2787759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A920-F1EA-DE92-0B37-55C39EF9A4BD}"/>
              </a:ext>
            </a:extLst>
          </p:cNvPr>
          <p:cNvSpPr>
            <a:spLocks noGrp="1"/>
          </p:cNvSpPr>
          <p:nvPr>
            <p:ph type="title"/>
          </p:nvPr>
        </p:nvSpPr>
        <p:spPr>
          <a:xfrm>
            <a:off x="1294361" y="459079"/>
            <a:ext cx="9603275" cy="1049235"/>
          </a:xfrm>
        </p:spPr>
        <p:txBody>
          <a:bodyPr/>
          <a:lstStyle/>
          <a:p>
            <a:r>
              <a:rPr lang="en-US" b="1" dirty="0"/>
              <a:t> </a:t>
            </a:r>
            <a:r>
              <a:rPr lang="en-US" b="1" dirty="0">
                <a:solidFill>
                  <a:srgbClr val="FF0000"/>
                </a:solidFill>
              </a:rPr>
              <a:t>                                    SCAN</a:t>
            </a:r>
            <a:br>
              <a:rPr lang="en-US" b="1" dirty="0"/>
            </a:br>
            <a:endParaRPr lang="en-IN" dirty="0"/>
          </a:p>
        </p:txBody>
      </p:sp>
      <p:pic>
        <p:nvPicPr>
          <p:cNvPr id="6" name="Content Placeholder 5">
            <a:extLst>
              <a:ext uri="{FF2B5EF4-FFF2-40B4-BE49-F238E27FC236}">
                <a16:creationId xmlns:a16="http://schemas.microsoft.com/office/drawing/2014/main" id="{99B711AD-AAFD-EB02-7ECD-C8840CA0159D}"/>
              </a:ext>
            </a:extLst>
          </p:cNvPr>
          <p:cNvPicPr>
            <a:picLocks noGrp="1" noChangeAspect="1"/>
          </p:cNvPicPr>
          <p:nvPr>
            <p:ph idx="1"/>
          </p:nvPr>
        </p:nvPicPr>
        <p:blipFill>
          <a:blip r:embed="rId2"/>
          <a:stretch>
            <a:fillRect/>
          </a:stretch>
        </p:blipFill>
        <p:spPr>
          <a:xfrm>
            <a:off x="605202" y="1183004"/>
            <a:ext cx="10981592" cy="4608196"/>
          </a:xfrm>
        </p:spPr>
      </p:pic>
      <p:sp>
        <p:nvSpPr>
          <p:cNvPr id="4" name="Slide Number Placeholder 3">
            <a:extLst>
              <a:ext uri="{FF2B5EF4-FFF2-40B4-BE49-F238E27FC236}">
                <a16:creationId xmlns:a16="http://schemas.microsoft.com/office/drawing/2014/main" id="{3486C5B2-5C37-1FED-110F-AB316FD4A65A}"/>
              </a:ext>
            </a:extLst>
          </p:cNvPr>
          <p:cNvSpPr>
            <a:spLocks noGrp="1"/>
          </p:cNvSpPr>
          <p:nvPr>
            <p:ph type="sldNum" sz="quarter" idx="12"/>
          </p:nvPr>
        </p:nvSpPr>
        <p:spPr/>
        <p:txBody>
          <a:bodyPr/>
          <a:lstStyle/>
          <a:p>
            <a:fld id="{CBABCCC1-BF11-4F37-963E-1BCD5B23FD72}" type="slidenum">
              <a:rPr lang="en-IN" smtClean="0"/>
              <a:pPr/>
              <a:t>31</a:t>
            </a:fld>
            <a:endParaRPr lang="en-IN"/>
          </a:p>
        </p:txBody>
      </p:sp>
    </p:spTree>
    <p:extLst>
      <p:ext uri="{BB962C8B-B14F-4D97-AF65-F5344CB8AC3E}">
        <p14:creationId xmlns:p14="http://schemas.microsoft.com/office/powerpoint/2010/main" val="791946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7AE57-B3B8-2C15-9249-8A34AF62132F}"/>
              </a:ext>
            </a:extLst>
          </p:cNvPr>
          <p:cNvSpPr>
            <a:spLocks noGrp="1"/>
          </p:cNvSpPr>
          <p:nvPr>
            <p:ph idx="1"/>
          </p:nvPr>
        </p:nvSpPr>
        <p:spPr>
          <a:xfrm>
            <a:off x="1827499" y="1297857"/>
            <a:ext cx="9603275" cy="5486399"/>
          </a:xfrm>
        </p:spPr>
        <p:txBody>
          <a:bodyPr>
            <a:normAutofit/>
          </a:bodyPr>
          <a:lstStyle/>
          <a:p>
            <a:pPr marL="0" indent="0" algn="just" rtl="0">
              <a:buNone/>
            </a:pPr>
            <a:r>
              <a:rPr lang="en-US" sz="2400" b="1" dirty="0">
                <a:solidFill>
                  <a:srgbClr val="FF0000"/>
                </a:solidFill>
                <a:effectLst/>
              </a:rPr>
              <a:t>Advantages</a:t>
            </a:r>
            <a:endParaRPr lang="en-US" sz="2400" dirty="0">
              <a:solidFill>
                <a:srgbClr val="FF0000"/>
              </a:solidFill>
              <a:effectLst/>
            </a:endParaRPr>
          </a:p>
          <a:p>
            <a:pPr rtl="0"/>
            <a:r>
              <a:rPr lang="en-US" sz="2400" dirty="0"/>
              <a:t>Here are some of the advantages of the SCAN Algorithm.</a:t>
            </a:r>
          </a:p>
          <a:p>
            <a:pPr>
              <a:buFont typeface="Arial" panose="020B0604020202020204" pitchFamily="34" charset="0"/>
              <a:buChar char="•"/>
            </a:pPr>
            <a:r>
              <a:rPr lang="en-US" sz="2400" dirty="0"/>
              <a:t>High throughput</a:t>
            </a:r>
          </a:p>
          <a:p>
            <a:pPr>
              <a:buFont typeface="Arial" panose="020B0604020202020204" pitchFamily="34" charset="0"/>
              <a:buChar char="•"/>
            </a:pPr>
            <a:r>
              <a:rPr lang="en-US" sz="2400" dirty="0"/>
              <a:t>Low variance of response time</a:t>
            </a:r>
          </a:p>
          <a:p>
            <a:pPr>
              <a:buFont typeface="Arial" panose="020B0604020202020204" pitchFamily="34" charset="0"/>
              <a:buChar char="•"/>
            </a:pPr>
            <a:r>
              <a:rPr lang="en-US" sz="2400" dirty="0"/>
              <a:t>Average response time</a:t>
            </a:r>
          </a:p>
          <a:p>
            <a:pPr marL="0" indent="0" algn="just" rtl="0">
              <a:buNone/>
            </a:pPr>
            <a:r>
              <a:rPr lang="en-US" sz="2400" b="1" dirty="0">
                <a:solidFill>
                  <a:srgbClr val="FF0000"/>
                </a:solidFill>
                <a:effectLst/>
              </a:rPr>
              <a:t>Disadvantages </a:t>
            </a:r>
            <a:endParaRPr lang="en-US" sz="2400" dirty="0">
              <a:solidFill>
                <a:srgbClr val="FF0000"/>
              </a:solidFill>
              <a:effectLst/>
            </a:endParaRPr>
          </a:p>
          <a:p>
            <a:pPr rtl="0"/>
            <a:r>
              <a:rPr lang="en-US" sz="2400" dirty="0"/>
              <a:t>Here are some of the disadvantages of the SCAN Algorithm.</a:t>
            </a:r>
          </a:p>
          <a:p>
            <a:pPr>
              <a:buFont typeface="Arial" panose="020B0604020202020204" pitchFamily="34" charset="0"/>
              <a:buChar char="•"/>
            </a:pPr>
            <a:r>
              <a:rPr lang="en-US" sz="2400" dirty="0"/>
              <a:t>Long waiting time for requests for locations just visited by disk arm</a:t>
            </a:r>
          </a:p>
          <a:p>
            <a:endParaRPr lang="en-IN" sz="2400" dirty="0"/>
          </a:p>
        </p:txBody>
      </p:sp>
      <p:sp>
        <p:nvSpPr>
          <p:cNvPr id="4" name="Slide Number Placeholder 3">
            <a:extLst>
              <a:ext uri="{FF2B5EF4-FFF2-40B4-BE49-F238E27FC236}">
                <a16:creationId xmlns:a16="http://schemas.microsoft.com/office/drawing/2014/main" id="{1B7BC100-4998-6E7A-80F7-2F4655678BF6}"/>
              </a:ext>
            </a:extLst>
          </p:cNvPr>
          <p:cNvSpPr>
            <a:spLocks noGrp="1"/>
          </p:cNvSpPr>
          <p:nvPr>
            <p:ph type="sldNum" sz="quarter" idx="12"/>
          </p:nvPr>
        </p:nvSpPr>
        <p:spPr/>
        <p:txBody>
          <a:bodyPr/>
          <a:lstStyle/>
          <a:p>
            <a:fld id="{CBABCCC1-BF11-4F37-963E-1BCD5B23FD72}" type="slidenum">
              <a:rPr lang="en-IN" smtClean="0"/>
              <a:pPr/>
              <a:t>32</a:t>
            </a:fld>
            <a:endParaRPr lang="en-IN"/>
          </a:p>
        </p:txBody>
      </p:sp>
      <p:sp>
        <p:nvSpPr>
          <p:cNvPr id="5" name="TextBox 4">
            <a:extLst>
              <a:ext uri="{FF2B5EF4-FFF2-40B4-BE49-F238E27FC236}">
                <a16:creationId xmlns:a16="http://schemas.microsoft.com/office/drawing/2014/main" id="{C6A9706D-0A73-3992-9D02-D86DC2EA990C}"/>
              </a:ext>
            </a:extLst>
          </p:cNvPr>
          <p:cNvSpPr txBox="1"/>
          <p:nvPr/>
        </p:nvSpPr>
        <p:spPr>
          <a:xfrm>
            <a:off x="5986780" y="296592"/>
            <a:ext cx="6101080" cy="584775"/>
          </a:xfrm>
          <a:prstGeom prst="rect">
            <a:avLst/>
          </a:prstGeom>
          <a:noFill/>
        </p:spPr>
        <p:txBody>
          <a:bodyPr wrap="square">
            <a:spAutoFit/>
          </a:bodyPr>
          <a:lstStyle/>
          <a:p>
            <a:r>
              <a:rPr lang="en-US" sz="3200" b="1" dirty="0">
                <a:solidFill>
                  <a:srgbClr val="FF0000"/>
                </a:solidFill>
              </a:rPr>
              <a:t>SCAN</a:t>
            </a:r>
            <a:endParaRPr lang="en-IN" sz="3200" dirty="0"/>
          </a:p>
        </p:txBody>
      </p:sp>
    </p:spTree>
    <p:extLst>
      <p:ext uri="{BB962C8B-B14F-4D97-AF65-F5344CB8AC3E}">
        <p14:creationId xmlns:p14="http://schemas.microsoft.com/office/powerpoint/2010/main" val="400581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7A0A-F48F-AC53-8513-D0FAA174ECAA}"/>
              </a:ext>
            </a:extLst>
          </p:cNvPr>
          <p:cNvSpPr>
            <a:spLocks noGrp="1"/>
          </p:cNvSpPr>
          <p:nvPr>
            <p:ph type="title"/>
          </p:nvPr>
        </p:nvSpPr>
        <p:spPr>
          <a:xfrm>
            <a:off x="1294361" y="574932"/>
            <a:ext cx="9603275" cy="1049235"/>
          </a:xfrm>
        </p:spPr>
        <p:txBody>
          <a:bodyPr/>
          <a:lstStyle/>
          <a:p>
            <a:r>
              <a:rPr lang="en-US" b="1" dirty="0">
                <a:solidFill>
                  <a:srgbClr val="FF0000"/>
                </a:solidFill>
              </a:rPr>
              <a:t>                                 C-SCAN</a:t>
            </a:r>
            <a:br>
              <a:rPr lang="en-US" b="1" dirty="0"/>
            </a:br>
            <a:endParaRPr lang="en-IN" dirty="0"/>
          </a:p>
        </p:txBody>
      </p:sp>
      <p:sp>
        <p:nvSpPr>
          <p:cNvPr id="3" name="Content Placeholder 2">
            <a:extLst>
              <a:ext uri="{FF2B5EF4-FFF2-40B4-BE49-F238E27FC236}">
                <a16:creationId xmlns:a16="http://schemas.microsoft.com/office/drawing/2014/main" id="{5DD4A83F-D067-728E-6D85-ABE8EF9D6EE1}"/>
              </a:ext>
            </a:extLst>
          </p:cNvPr>
          <p:cNvSpPr>
            <a:spLocks noGrp="1"/>
          </p:cNvSpPr>
          <p:nvPr>
            <p:ph idx="1"/>
          </p:nvPr>
        </p:nvSpPr>
        <p:spPr>
          <a:xfrm>
            <a:off x="788875" y="1207216"/>
            <a:ext cx="11088165" cy="1883136"/>
          </a:xfrm>
        </p:spPr>
        <p:txBody>
          <a:bodyPr/>
          <a:lstStyle/>
          <a:p>
            <a:pPr marL="0" indent="0" algn="just" rtl="0">
              <a:buNone/>
            </a:pPr>
            <a:r>
              <a:rPr lang="en-US" sz="2400" dirty="0">
                <a:effectLst/>
                <a:cs typeface="Times New Roman" panose="02020603050405020304" pitchFamily="18" charset="0"/>
              </a:rPr>
              <a:t>In the </a:t>
            </a:r>
            <a:r>
              <a:rPr lang="en-US" sz="2400" dirty="0">
                <a:effectLst/>
                <a:cs typeface="Times New Roman" panose="02020603050405020304" pitchFamily="18" charset="0"/>
                <a:hlinkClick r:id="rId2"/>
              </a:rPr>
              <a:t>SCAN algorithm</a:t>
            </a:r>
            <a:r>
              <a:rPr lang="en-US" sz="2400" dirty="0">
                <a:effectLst/>
                <a:cs typeface="Times New Roman" panose="02020603050405020304" pitchFamily="18" charset="0"/>
              </a:rPr>
              <a:t>, the disk arm again scans the path that has been scanned, after reversing its direction. So, it may be possible that too many requests are waiting at the other end or there may be zero or few requests pending at the scanned area.</a:t>
            </a:r>
          </a:p>
          <a:p>
            <a:endParaRPr lang="en-IN" dirty="0"/>
          </a:p>
        </p:txBody>
      </p:sp>
      <p:sp>
        <p:nvSpPr>
          <p:cNvPr id="4" name="Slide Number Placeholder 3">
            <a:extLst>
              <a:ext uri="{FF2B5EF4-FFF2-40B4-BE49-F238E27FC236}">
                <a16:creationId xmlns:a16="http://schemas.microsoft.com/office/drawing/2014/main" id="{6E527B2E-2130-C608-3080-C7E978D9232D}"/>
              </a:ext>
            </a:extLst>
          </p:cNvPr>
          <p:cNvSpPr>
            <a:spLocks noGrp="1"/>
          </p:cNvSpPr>
          <p:nvPr>
            <p:ph type="sldNum" sz="quarter" idx="12"/>
          </p:nvPr>
        </p:nvSpPr>
        <p:spPr/>
        <p:txBody>
          <a:bodyPr/>
          <a:lstStyle/>
          <a:p>
            <a:fld id="{CBABCCC1-BF11-4F37-963E-1BCD5B23FD72}" type="slidenum">
              <a:rPr lang="en-IN" smtClean="0"/>
              <a:pPr/>
              <a:t>33</a:t>
            </a:fld>
            <a:endParaRPr lang="en-IN"/>
          </a:p>
        </p:txBody>
      </p:sp>
      <p:sp>
        <p:nvSpPr>
          <p:cNvPr id="5" name="Rectangle 1">
            <a:extLst>
              <a:ext uri="{FF2B5EF4-FFF2-40B4-BE49-F238E27FC236}">
                <a16:creationId xmlns:a16="http://schemas.microsoft.com/office/drawing/2014/main" id="{9F500A78-4FAA-3B4A-5C83-63059178AB2C}"/>
              </a:ext>
            </a:extLst>
          </p:cNvPr>
          <p:cNvSpPr>
            <a:spLocks noChangeArrowheads="1"/>
          </p:cNvSpPr>
          <p:nvPr/>
        </p:nvSpPr>
        <p:spPr bwMode="auto">
          <a:xfrm>
            <a:off x="942892" y="2822620"/>
            <a:ext cx="110881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2400" b="1" dirty="0">
                <a:solidFill>
                  <a:srgbClr val="FF0000"/>
                </a:solidFill>
              </a:rPr>
              <a:t>Example: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Suppose the requests to be addressed are-82,170,43,140,24,16,190. And the Read/Write arm is at 50, and it is also given that the disk arm should move </a:t>
            </a:r>
            <a:r>
              <a:rPr kumimoji="0" lang="en-US" altLang="en-US" sz="2400" b="1" i="0" u="none" strike="noStrike" cap="none" normalizeH="0" baseline="0" dirty="0">
                <a:ln>
                  <a:noFill/>
                </a:ln>
                <a:solidFill>
                  <a:schemeClr val="tx1"/>
                </a:solidFill>
                <a:effectLst/>
                <a:cs typeface="Times New Roman" panose="02020603050405020304" pitchFamily="18" charset="0"/>
              </a:rPr>
              <a:t>“towards the larger value”.</a:t>
            </a:r>
            <a:endParaRPr kumimoji="0" lang="en-US" altLang="en-US" sz="2400" b="0"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So, the total overhead movement  (total distance covered by the disk arm) is calculated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=(199-50) + (199-0) + (43-0) = 391 </a:t>
            </a:r>
          </a:p>
        </p:txBody>
      </p:sp>
    </p:spTree>
    <p:extLst>
      <p:ext uri="{BB962C8B-B14F-4D97-AF65-F5344CB8AC3E}">
        <p14:creationId xmlns:p14="http://schemas.microsoft.com/office/powerpoint/2010/main" val="3064025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ED88-585A-BA3C-E991-8767C467BCC7}"/>
              </a:ext>
            </a:extLst>
          </p:cNvPr>
          <p:cNvSpPr>
            <a:spLocks noGrp="1"/>
          </p:cNvSpPr>
          <p:nvPr>
            <p:ph type="title"/>
          </p:nvPr>
        </p:nvSpPr>
        <p:spPr>
          <a:xfrm>
            <a:off x="1294361" y="407367"/>
            <a:ext cx="9603275" cy="1049235"/>
          </a:xfrm>
        </p:spPr>
        <p:txBody>
          <a:bodyPr/>
          <a:lstStyle/>
          <a:p>
            <a:r>
              <a:rPr lang="en-US" b="1" dirty="0">
                <a:solidFill>
                  <a:srgbClr val="FF0000"/>
                </a:solidFill>
              </a:rPr>
              <a:t>                                C-SCAN</a:t>
            </a:r>
            <a:br>
              <a:rPr lang="en-US" b="1" dirty="0"/>
            </a:br>
            <a:endParaRPr lang="en-IN" dirty="0"/>
          </a:p>
        </p:txBody>
      </p:sp>
      <p:pic>
        <p:nvPicPr>
          <p:cNvPr id="6" name="Content Placeholder 5">
            <a:extLst>
              <a:ext uri="{FF2B5EF4-FFF2-40B4-BE49-F238E27FC236}">
                <a16:creationId xmlns:a16="http://schemas.microsoft.com/office/drawing/2014/main" id="{B69800F6-6311-3281-3EF3-44A00B413411}"/>
              </a:ext>
            </a:extLst>
          </p:cNvPr>
          <p:cNvPicPr>
            <a:picLocks noGrp="1" noChangeAspect="1"/>
          </p:cNvPicPr>
          <p:nvPr>
            <p:ph idx="1"/>
          </p:nvPr>
        </p:nvPicPr>
        <p:blipFill>
          <a:blip r:embed="rId2"/>
          <a:stretch>
            <a:fillRect/>
          </a:stretch>
        </p:blipFill>
        <p:spPr>
          <a:xfrm>
            <a:off x="719502" y="1071244"/>
            <a:ext cx="10752992" cy="4719955"/>
          </a:xfrm>
        </p:spPr>
      </p:pic>
      <p:sp>
        <p:nvSpPr>
          <p:cNvPr id="4" name="Slide Number Placeholder 3">
            <a:extLst>
              <a:ext uri="{FF2B5EF4-FFF2-40B4-BE49-F238E27FC236}">
                <a16:creationId xmlns:a16="http://schemas.microsoft.com/office/drawing/2014/main" id="{B29DE4F3-383A-C78D-A54E-91AA20E8169C}"/>
              </a:ext>
            </a:extLst>
          </p:cNvPr>
          <p:cNvSpPr>
            <a:spLocks noGrp="1"/>
          </p:cNvSpPr>
          <p:nvPr>
            <p:ph type="sldNum" sz="quarter" idx="12"/>
          </p:nvPr>
        </p:nvSpPr>
        <p:spPr/>
        <p:txBody>
          <a:bodyPr/>
          <a:lstStyle/>
          <a:p>
            <a:fld id="{CBABCCC1-BF11-4F37-963E-1BCD5B23FD72}" type="slidenum">
              <a:rPr lang="en-IN" smtClean="0"/>
              <a:pPr/>
              <a:t>34</a:t>
            </a:fld>
            <a:endParaRPr lang="en-IN"/>
          </a:p>
        </p:txBody>
      </p:sp>
    </p:spTree>
    <p:extLst>
      <p:ext uri="{BB962C8B-B14F-4D97-AF65-F5344CB8AC3E}">
        <p14:creationId xmlns:p14="http://schemas.microsoft.com/office/powerpoint/2010/main" val="1049780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73E55-58F2-334A-4385-FDD9A1E63D02}"/>
              </a:ext>
            </a:extLst>
          </p:cNvPr>
          <p:cNvSpPr>
            <a:spLocks noGrp="1"/>
          </p:cNvSpPr>
          <p:nvPr>
            <p:ph idx="1"/>
          </p:nvPr>
        </p:nvSpPr>
        <p:spPr>
          <a:xfrm>
            <a:off x="1239109" y="859591"/>
            <a:ext cx="10608341" cy="5431548"/>
          </a:xfrm>
        </p:spPr>
        <p:txBody>
          <a:bodyPr>
            <a:noAutofit/>
          </a:bodyPr>
          <a:lstStyle/>
          <a:p>
            <a:pPr marL="0" indent="0" algn="just">
              <a:buNone/>
            </a:pPr>
            <a:r>
              <a:rPr lang="en-US" b="1" dirty="0">
                <a:solidFill>
                  <a:srgbClr val="FF0000"/>
                </a:solidFill>
              </a:rPr>
              <a:t>Advantages:</a:t>
            </a:r>
            <a:endParaRPr lang="en-US" dirty="0">
              <a:solidFill>
                <a:srgbClr val="FF0000"/>
              </a:solidFill>
            </a:endParaRPr>
          </a:p>
          <a:p>
            <a:pPr algn="just">
              <a:buFont typeface="Arial" panose="020B0604020202020204" pitchFamily="34" charset="0"/>
              <a:buChar char="•"/>
            </a:pPr>
            <a:r>
              <a:rPr lang="en-US" b="1" dirty="0"/>
              <a:t>Uniform wait times</a:t>
            </a:r>
            <a:r>
              <a:rPr lang="en-US" dirty="0"/>
              <a:t>: C-SCAN provides more uniform waiting times compared to SCAN, as the arm movement is unidirectional, ensuring all requests in one direction are served in one sweep.</a:t>
            </a:r>
          </a:p>
          <a:p>
            <a:pPr algn="just">
              <a:buFont typeface="Arial" panose="020B0604020202020204" pitchFamily="34" charset="0"/>
              <a:buChar char="•"/>
            </a:pPr>
            <a:r>
              <a:rPr lang="en-US" b="1" dirty="0"/>
              <a:t>Fairness</a:t>
            </a:r>
            <a:r>
              <a:rPr lang="en-US" dirty="0"/>
              <a:t>: Each request gets serviced without being bypassed or postponed for long due to the circular nature, ensuring fairness for all requests.</a:t>
            </a:r>
          </a:p>
          <a:p>
            <a:pPr algn="just">
              <a:buFont typeface="Arial" panose="020B0604020202020204" pitchFamily="34" charset="0"/>
              <a:buChar char="•"/>
            </a:pPr>
            <a:r>
              <a:rPr lang="en-US" b="1" dirty="0"/>
              <a:t>Reduced arm movement</a:t>
            </a:r>
            <a:r>
              <a:rPr lang="en-US" dirty="0"/>
              <a:t>: By moving the disk arm in one direction and jumping back to the start after reaching the end, it prevents back-and-forth movements, improving performance.</a:t>
            </a:r>
          </a:p>
          <a:p>
            <a:pPr marL="0" indent="0" algn="just">
              <a:buNone/>
            </a:pPr>
            <a:r>
              <a:rPr lang="en-US" b="1" dirty="0">
                <a:solidFill>
                  <a:srgbClr val="FF0000"/>
                </a:solidFill>
              </a:rPr>
              <a:t>Disadvantages:</a:t>
            </a:r>
            <a:endParaRPr lang="en-US" dirty="0">
              <a:solidFill>
                <a:srgbClr val="FF0000"/>
              </a:solidFill>
            </a:endParaRPr>
          </a:p>
          <a:p>
            <a:pPr algn="just">
              <a:buFont typeface="Arial" panose="020B0604020202020204" pitchFamily="34" charset="0"/>
              <a:buChar char="•"/>
            </a:pPr>
            <a:r>
              <a:rPr lang="en-US" b="1" dirty="0"/>
              <a:t>Longer wait times for some requests</a:t>
            </a:r>
            <a:r>
              <a:rPr lang="en-US" dirty="0"/>
              <a:t>: Some requests, especially those closer to the start of the disk, may experience longer wait times, as the disk arm must complete a full cycle before returning to serve them.</a:t>
            </a:r>
          </a:p>
          <a:p>
            <a:pPr algn="just">
              <a:buFont typeface="Arial" panose="020B0604020202020204" pitchFamily="34" charset="0"/>
              <a:buChar char="•"/>
            </a:pPr>
            <a:r>
              <a:rPr lang="en-US" b="1" dirty="0"/>
              <a:t>Idle time during reverse</a:t>
            </a:r>
            <a:r>
              <a:rPr lang="en-US" dirty="0"/>
              <a:t>: The jump back to the beginning of the disk can create idle time where no requests are served.</a:t>
            </a:r>
          </a:p>
          <a:p>
            <a:pPr algn="just"/>
            <a:endParaRPr lang="en-IN" dirty="0"/>
          </a:p>
        </p:txBody>
      </p:sp>
      <p:sp>
        <p:nvSpPr>
          <p:cNvPr id="4" name="Slide Number Placeholder 3">
            <a:extLst>
              <a:ext uri="{FF2B5EF4-FFF2-40B4-BE49-F238E27FC236}">
                <a16:creationId xmlns:a16="http://schemas.microsoft.com/office/drawing/2014/main" id="{A8506B13-5245-FF11-73AB-410FCA5B44EA}"/>
              </a:ext>
            </a:extLst>
          </p:cNvPr>
          <p:cNvSpPr>
            <a:spLocks noGrp="1"/>
          </p:cNvSpPr>
          <p:nvPr>
            <p:ph type="sldNum" sz="quarter" idx="12"/>
          </p:nvPr>
        </p:nvSpPr>
        <p:spPr/>
        <p:txBody>
          <a:bodyPr/>
          <a:lstStyle/>
          <a:p>
            <a:fld id="{CBABCCC1-BF11-4F37-963E-1BCD5B23FD72}" type="slidenum">
              <a:rPr lang="en-IN" smtClean="0"/>
              <a:pPr/>
              <a:t>35</a:t>
            </a:fld>
            <a:endParaRPr lang="en-IN"/>
          </a:p>
        </p:txBody>
      </p:sp>
      <p:sp>
        <p:nvSpPr>
          <p:cNvPr id="8" name="TextBox 7">
            <a:extLst>
              <a:ext uri="{FF2B5EF4-FFF2-40B4-BE49-F238E27FC236}">
                <a16:creationId xmlns:a16="http://schemas.microsoft.com/office/drawing/2014/main" id="{4B49B97E-F0D1-9402-F871-323467680B41}"/>
              </a:ext>
            </a:extLst>
          </p:cNvPr>
          <p:cNvSpPr txBox="1"/>
          <p:nvPr/>
        </p:nvSpPr>
        <p:spPr>
          <a:xfrm>
            <a:off x="5690490" y="295120"/>
            <a:ext cx="6156960" cy="584775"/>
          </a:xfrm>
          <a:prstGeom prst="rect">
            <a:avLst/>
          </a:prstGeom>
          <a:noFill/>
        </p:spPr>
        <p:txBody>
          <a:bodyPr wrap="square">
            <a:spAutoFit/>
          </a:bodyPr>
          <a:lstStyle/>
          <a:p>
            <a:r>
              <a:rPr lang="en-US" sz="3200" b="1" dirty="0">
                <a:solidFill>
                  <a:srgbClr val="FF0000"/>
                </a:solidFill>
                <a:latin typeface="+mj-lt"/>
              </a:rPr>
              <a:t>C-SCAN</a:t>
            </a:r>
            <a:endParaRPr lang="en-IN" sz="3200" dirty="0">
              <a:latin typeface="+mj-lt"/>
            </a:endParaRPr>
          </a:p>
        </p:txBody>
      </p:sp>
    </p:spTree>
    <p:extLst>
      <p:ext uri="{BB962C8B-B14F-4D97-AF65-F5344CB8AC3E}">
        <p14:creationId xmlns:p14="http://schemas.microsoft.com/office/powerpoint/2010/main" val="1661721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EB673-14D8-81E3-F1B6-F42110612FF1}"/>
              </a:ext>
            </a:extLst>
          </p:cNvPr>
          <p:cNvSpPr>
            <a:spLocks noGrp="1"/>
          </p:cNvSpPr>
          <p:nvPr>
            <p:ph idx="1"/>
          </p:nvPr>
        </p:nvSpPr>
        <p:spPr>
          <a:xfrm>
            <a:off x="247881" y="1072041"/>
            <a:ext cx="11801879" cy="2245200"/>
          </a:xfrm>
        </p:spPr>
        <p:txBody>
          <a:bodyPr>
            <a:normAutofit lnSpcReduction="10000"/>
          </a:bodyPr>
          <a:lstStyle/>
          <a:p>
            <a:pPr marL="0" indent="0" algn="just" rtl="0">
              <a:buNone/>
            </a:pPr>
            <a:r>
              <a:rPr lang="en-US" sz="2400" dirty="0">
                <a:effectLst/>
                <a:cs typeface="Times New Roman" panose="02020603050405020304" pitchFamily="18" charset="0"/>
                <a:hlinkClick r:id="rId2"/>
              </a:rPr>
              <a:t>LOOK Algorithm</a:t>
            </a:r>
            <a:r>
              <a:rPr lang="en-US" sz="2400" dirty="0">
                <a:effectLst/>
                <a:cs typeface="Times New Roman" panose="02020603050405020304" pitchFamily="18" charset="0"/>
              </a:rPr>
              <a:t> is similar to the SCAN disk scheduling algorithm except for the difference that the disk arm in spite of going to the end of the disk goes only to the last request to be serviced in front of the head and then reverses its direction from there only. Thus it prevents the extra delay that occurs due to unnecessary traversal to the end of the disk.</a:t>
            </a:r>
          </a:p>
          <a:p>
            <a:pPr marL="0" indent="0" algn="just">
              <a:buNone/>
            </a:pPr>
            <a:r>
              <a:rPr lang="en-US" sz="2400" b="1" dirty="0">
                <a:solidFill>
                  <a:srgbClr val="FF0000"/>
                </a:solidFill>
              </a:rPr>
              <a:t>Example:</a:t>
            </a:r>
          </a:p>
          <a:p>
            <a:pPr algn="just" rtl="0"/>
            <a:endParaRPr lang="en-US" sz="2400" dirty="0">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D135C6F-A42A-F9AF-31B9-5C2539405B4F}"/>
              </a:ext>
            </a:extLst>
          </p:cNvPr>
          <p:cNvSpPr>
            <a:spLocks noGrp="1"/>
          </p:cNvSpPr>
          <p:nvPr>
            <p:ph type="sldNum" sz="quarter" idx="12"/>
          </p:nvPr>
        </p:nvSpPr>
        <p:spPr/>
        <p:txBody>
          <a:bodyPr/>
          <a:lstStyle/>
          <a:p>
            <a:fld id="{CBABCCC1-BF11-4F37-963E-1BCD5B23FD72}" type="slidenum">
              <a:rPr lang="en-IN" smtClean="0"/>
              <a:pPr/>
              <a:t>36</a:t>
            </a:fld>
            <a:endParaRPr lang="en-IN"/>
          </a:p>
        </p:txBody>
      </p:sp>
      <p:sp>
        <p:nvSpPr>
          <p:cNvPr id="5" name="Rectangle 1">
            <a:extLst>
              <a:ext uri="{FF2B5EF4-FFF2-40B4-BE49-F238E27FC236}">
                <a16:creationId xmlns:a16="http://schemas.microsoft.com/office/drawing/2014/main" id="{133AF1F5-D69C-2AF8-47F3-CCE4A78A007D}"/>
              </a:ext>
            </a:extLst>
          </p:cNvPr>
          <p:cNvSpPr>
            <a:spLocks noChangeArrowheads="1"/>
          </p:cNvSpPr>
          <p:nvPr/>
        </p:nvSpPr>
        <p:spPr bwMode="auto">
          <a:xfrm>
            <a:off x="441177" y="3317240"/>
            <a:ext cx="1167970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Suppose the requests to be addressed are-82,170,43,140,24,16,190. And the Read/Write arm is at 50, and it is also given that the disk arm should move </a:t>
            </a:r>
            <a:r>
              <a:rPr kumimoji="0" lang="en-US" altLang="en-US" sz="2800" b="1" i="0" u="none" strike="noStrike" cap="none" normalizeH="0" baseline="0" dirty="0">
                <a:ln>
                  <a:noFill/>
                </a:ln>
                <a:solidFill>
                  <a:schemeClr val="tx1"/>
                </a:solidFill>
                <a:effectLst/>
                <a:cs typeface="Times New Roman" panose="02020603050405020304" pitchFamily="18" charset="0"/>
              </a:rPr>
              <a:t>“towards the larger value”.</a:t>
            </a:r>
            <a:r>
              <a:rPr kumimoji="0" lang="en-US" altLang="en-US" sz="2800" b="0" i="0" u="none" strike="noStrike" cap="none" normalizeH="0" baseline="0" dirty="0">
                <a:ln>
                  <a:noFill/>
                </a:ln>
                <a:solidFill>
                  <a:schemeClr val="tx1"/>
                </a:solidFill>
                <a:effectLst/>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So, the total overhead movement  (total distance covered by the disk arm) is calculated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cs typeface="Times New Roman" panose="02020603050405020304" pitchFamily="18" charset="0"/>
              </a:rPr>
              <a:t>		= (190-50) + (190-16) = 314 </a:t>
            </a:r>
          </a:p>
        </p:txBody>
      </p:sp>
      <p:sp>
        <p:nvSpPr>
          <p:cNvPr id="6" name="TextBox 5">
            <a:extLst>
              <a:ext uri="{FF2B5EF4-FFF2-40B4-BE49-F238E27FC236}">
                <a16:creationId xmlns:a16="http://schemas.microsoft.com/office/drawing/2014/main" id="{E7182727-B756-0B6E-7EF7-19DDF74CA0DB}"/>
              </a:ext>
            </a:extLst>
          </p:cNvPr>
          <p:cNvSpPr txBox="1"/>
          <p:nvPr/>
        </p:nvSpPr>
        <p:spPr>
          <a:xfrm>
            <a:off x="4747260" y="339144"/>
            <a:ext cx="6101080" cy="584775"/>
          </a:xfrm>
          <a:prstGeom prst="rect">
            <a:avLst/>
          </a:prstGeom>
          <a:noFill/>
        </p:spPr>
        <p:txBody>
          <a:bodyPr wrap="square">
            <a:spAutoFit/>
          </a:bodyPr>
          <a:lstStyle/>
          <a:p>
            <a:r>
              <a:rPr lang="en-US" sz="3200" b="1" dirty="0">
                <a:solidFill>
                  <a:srgbClr val="FF0000"/>
                </a:solidFill>
                <a:latin typeface="+mj-lt"/>
                <a:cs typeface="Times New Roman" panose="02020603050405020304" pitchFamily="18" charset="0"/>
              </a:rPr>
              <a:t>LOOK</a:t>
            </a:r>
            <a:endParaRPr lang="en-IN" sz="3200" dirty="0"/>
          </a:p>
        </p:txBody>
      </p:sp>
    </p:spTree>
    <p:extLst>
      <p:ext uri="{BB962C8B-B14F-4D97-AF65-F5344CB8AC3E}">
        <p14:creationId xmlns:p14="http://schemas.microsoft.com/office/powerpoint/2010/main" val="965775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04CE-C4ED-9DAF-6AF6-7E50D6DDE25E}"/>
              </a:ext>
            </a:extLst>
          </p:cNvPr>
          <p:cNvSpPr>
            <a:spLocks noGrp="1"/>
          </p:cNvSpPr>
          <p:nvPr>
            <p:ph type="title"/>
          </p:nvPr>
        </p:nvSpPr>
        <p:spPr>
          <a:xfrm>
            <a:off x="1294361" y="205144"/>
            <a:ext cx="9603275" cy="1049235"/>
          </a:xfrm>
        </p:spPr>
        <p:txBody>
          <a:bodyPr/>
          <a:lstStyle/>
          <a:p>
            <a:r>
              <a:rPr lang="en-US" sz="3200" b="1" dirty="0">
                <a:solidFill>
                  <a:srgbClr val="FF0000"/>
                </a:solidFill>
                <a:latin typeface="+mj-lt"/>
                <a:cs typeface="Times New Roman" panose="02020603050405020304" pitchFamily="18" charset="0"/>
              </a:rPr>
              <a:t>                                    LOOK</a:t>
            </a:r>
            <a:endParaRPr lang="en-IN" dirty="0"/>
          </a:p>
        </p:txBody>
      </p:sp>
      <p:pic>
        <p:nvPicPr>
          <p:cNvPr id="6" name="Content Placeholder 5">
            <a:extLst>
              <a:ext uri="{FF2B5EF4-FFF2-40B4-BE49-F238E27FC236}">
                <a16:creationId xmlns:a16="http://schemas.microsoft.com/office/drawing/2014/main" id="{AA24EE65-86AA-406C-8D54-C5750B99C948}"/>
              </a:ext>
            </a:extLst>
          </p:cNvPr>
          <p:cNvPicPr>
            <a:picLocks noGrp="1" noChangeAspect="1"/>
          </p:cNvPicPr>
          <p:nvPr>
            <p:ph idx="1"/>
          </p:nvPr>
        </p:nvPicPr>
        <p:blipFill>
          <a:blip r:embed="rId2"/>
          <a:stretch>
            <a:fillRect/>
          </a:stretch>
        </p:blipFill>
        <p:spPr>
          <a:xfrm>
            <a:off x="688728" y="868044"/>
            <a:ext cx="10814539" cy="4852036"/>
          </a:xfrm>
        </p:spPr>
      </p:pic>
      <p:sp>
        <p:nvSpPr>
          <p:cNvPr id="4" name="Slide Number Placeholder 3">
            <a:extLst>
              <a:ext uri="{FF2B5EF4-FFF2-40B4-BE49-F238E27FC236}">
                <a16:creationId xmlns:a16="http://schemas.microsoft.com/office/drawing/2014/main" id="{7DBB49ED-61F2-9A96-A43A-57998CF0AE50}"/>
              </a:ext>
            </a:extLst>
          </p:cNvPr>
          <p:cNvSpPr>
            <a:spLocks noGrp="1"/>
          </p:cNvSpPr>
          <p:nvPr>
            <p:ph type="sldNum" sz="quarter" idx="12"/>
          </p:nvPr>
        </p:nvSpPr>
        <p:spPr/>
        <p:txBody>
          <a:bodyPr/>
          <a:lstStyle/>
          <a:p>
            <a:fld id="{CBABCCC1-BF11-4F37-963E-1BCD5B23FD72}" type="slidenum">
              <a:rPr lang="en-IN" smtClean="0"/>
              <a:pPr/>
              <a:t>37</a:t>
            </a:fld>
            <a:endParaRPr lang="en-IN"/>
          </a:p>
        </p:txBody>
      </p:sp>
    </p:spTree>
    <p:extLst>
      <p:ext uri="{BB962C8B-B14F-4D97-AF65-F5344CB8AC3E}">
        <p14:creationId xmlns:p14="http://schemas.microsoft.com/office/powerpoint/2010/main" val="1756778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83550-EC59-4353-B845-B71966676BBA}"/>
              </a:ext>
            </a:extLst>
          </p:cNvPr>
          <p:cNvSpPr>
            <a:spLocks noGrp="1"/>
          </p:cNvSpPr>
          <p:nvPr>
            <p:ph idx="1"/>
          </p:nvPr>
        </p:nvSpPr>
        <p:spPr>
          <a:xfrm>
            <a:off x="1461739" y="1503680"/>
            <a:ext cx="10476261" cy="4460505"/>
          </a:xfrm>
        </p:spPr>
        <p:txBody>
          <a:bodyPr>
            <a:normAutofit fontScale="92500" lnSpcReduction="20000"/>
          </a:bodyPr>
          <a:lstStyle/>
          <a:p>
            <a:pPr marL="0" indent="0" algn="just">
              <a:buNone/>
            </a:pPr>
            <a:r>
              <a:rPr lang="en-US" b="1" dirty="0">
                <a:solidFill>
                  <a:srgbClr val="FF0000"/>
                </a:solidFill>
              </a:rPr>
              <a:t>Advantages:</a:t>
            </a:r>
            <a:endParaRPr lang="en-US" dirty="0">
              <a:solidFill>
                <a:srgbClr val="FF0000"/>
              </a:solidFill>
            </a:endParaRPr>
          </a:p>
          <a:p>
            <a:pPr algn="just">
              <a:buFont typeface="Arial" panose="020B0604020202020204" pitchFamily="34" charset="0"/>
              <a:buChar char="•"/>
            </a:pPr>
            <a:r>
              <a:rPr lang="en-US" b="1" dirty="0"/>
              <a:t>Optimized movement</a:t>
            </a:r>
            <a:r>
              <a:rPr lang="en-US" dirty="0"/>
              <a:t>: Unlike SCAN, LOOK stops at the last request in each direction, avoiding unnecessary traversal to the physical end of the disk.</a:t>
            </a:r>
          </a:p>
          <a:p>
            <a:pPr algn="just">
              <a:buFont typeface="Arial" panose="020B0604020202020204" pitchFamily="34" charset="0"/>
              <a:buChar char="•"/>
            </a:pPr>
            <a:r>
              <a:rPr lang="en-US" b="1" dirty="0"/>
              <a:t>Better performance</a:t>
            </a:r>
            <a:r>
              <a:rPr lang="en-US" dirty="0"/>
              <a:t>: Because the arm does not always have to go to the far end of the disk, it can save time and improve overall performance.</a:t>
            </a:r>
          </a:p>
          <a:p>
            <a:pPr algn="just">
              <a:buFont typeface="Arial" panose="020B0604020202020204" pitchFamily="34" charset="0"/>
              <a:buChar char="•"/>
            </a:pPr>
            <a:r>
              <a:rPr lang="en-US" b="1" dirty="0"/>
              <a:t>Reduced average seek time</a:t>
            </a:r>
            <a:r>
              <a:rPr lang="en-US" dirty="0"/>
              <a:t>: LOOK often provides a lower average seek time because it minimizes unnecessary arm movements.</a:t>
            </a:r>
          </a:p>
          <a:p>
            <a:pPr marL="0" indent="0" algn="just">
              <a:buNone/>
            </a:pPr>
            <a:r>
              <a:rPr lang="en-US" b="1" dirty="0">
                <a:solidFill>
                  <a:srgbClr val="FF0000"/>
                </a:solidFill>
              </a:rPr>
              <a:t>Disadvantages:</a:t>
            </a:r>
            <a:endParaRPr lang="en-US" dirty="0">
              <a:solidFill>
                <a:srgbClr val="FF0000"/>
              </a:solidFill>
            </a:endParaRPr>
          </a:p>
          <a:p>
            <a:pPr algn="just">
              <a:buFont typeface="Arial" panose="020B0604020202020204" pitchFamily="34" charset="0"/>
              <a:buChar char="•"/>
            </a:pPr>
            <a:r>
              <a:rPr lang="en-US" b="1" dirty="0"/>
              <a:t>More variability in wait times</a:t>
            </a:r>
            <a:r>
              <a:rPr lang="en-US" dirty="0"/>
              <a:t>: Depending on where requests are located, some requests may experience significantly longer wait times than others.</a:t>
            </a:r>
          </a:p>
          <a:p>
            <a:pPr algn="just">
              <a:buFont typeface="Arial" panose="020B0604020202020204" pitchFamily="34" charset="0"/>
              <a:buChar char="•"/>
            </a:pPr>
            <a:r>
              <a:rPr lang="en-US" b="1" dirty="0"/>
              <a:t>Complexity</a:t>
            </a:r>
            <a:r>
              <a:rPr lang="en-US" dirty="0"/>
              <a:t>: Slightly more complex to implement compared to simpler algorithms like FCFS or SCAN.</a:t>
            </a:r>
          </a:p>
          <a:p>
            <a:pPr algn="just"/>
            <a:endParaRPr lang="en-IN" dirty="0"/>
          </a:p>
        </p:txBody>
      </p:sp>
      <p:sp>
        <p:nvSpPr>
          <p:cNvPr id="4" name="Slide Number Placeholder 3">
            <a:extLst>
              <a:ext uri="{FF2B5EF4-FFF2-40B4-BE49-F238E27FC236}">
                <a16:creationId xmlns:a16="http://schemas.microsoft.com/office/drawing/2014/main" id="{1F5C7BDF-EDCC-AF6A-16B5-EBD43D90AEB9}"/>
              </a:ext>
            </a:extLst>
          </p:cNvPr>
          <p:cNvSpPr>
            <a:spLocks noGrp="1"/>
          </p:cNvSpPr>
          <p:nvPr>
            <p:ph type="sldNum" sz="quarter" idx="12"/>
          </p:nvPr>
        </p:nvSpPr>
        <p:spPr/>
        <p:txBody>
          <a:bodyPr/>
          <a:lstStyle/>
          <a:p>
            <a:fld id="{CBABCCC1-BF11-4F37-963E-1BCD5B23FD72}" type="slidenum">
              <a:rPr lang="en-IN" smtClean="0"/>
              <a:pPr/>
              <a:t>38</a:t>
            </a:fld>
            <a:endParaRPr lang="en-IN"/>
          </a:p>
        </p:txBody>
      </p:sp>
      <p:sp>
        <p:nvSpPr>
          <p:cNvPr id="6" name="TextBox 5">
            <a:extLst>
              <a:ext uri="{FF2B5EF4-FFF2-40B4-BE49-F238E27FC236}">
                <a16:creationId xmlns:a16="http://schemas.microsoft.com/office/drawing/2014/main" id="{E767F551-8A77-69B0-D3FE-183FA96183A5}"/>
              </a:ext>
            </a:extLst>
          </p:cNvPr>
          <p:cNvSpPr txBox="1"/>
          <p:nvPr/>
        </p:nvSpPr>
        <p:spPr>
          <a:xfrm>
            <a:off x="5468620" y="524483"/>
            <a:ext cx="2303780" cy="584775"/>
          </a:xfrm>
          <a:prstGeom prst="rect">
            <a:avLst/>
          </a:prstGeom>
          <a:noFill/>
        </p:spPr>
        <p:txBody>
          <a:bodyPr wrap="square">
            <a:spAutoFit/>
          </a:bodyPr>
          <a:lstStyle/>
          <a:p>
            <a:r>
              <a:rPr lang="en-US" sz="3200" b="1" dirty="0">
                <a:solidFill>
                  <a:srgbClr val="FF0000"/>
                </a:solidFill>
                <a:latin typeface="+mj-lt"/>
                <a:cs typeface="Times New Roman" panose="02020603050405020304" pitchFamily="18" charset="0"/>
              </a:rPr>
              <a:t>LOOK</a:t>
            </a:r>
            <a:endParaRPr lang="en-IN" sz="3200" dirty="0"/>
          </a:p>
        </p:txBody>
      </p:sp>
    </p:spTree>
    <p:extLst>
      <p:ext uri="{BB962C8B-B14F-4D97-AF65-F5344CB8AC3E}">
        <p14:creationId xmlns:p14="http://schemas.microsoft.com/office/powerpoint/2010/main" val="2417509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75B-4D8F-C6E1-4748-01ABD077A48B}"/>
              </a:ext>
            </a:extLst>
          </p:cNvPr>
          <p:cNvSpPr>
            <a:spLocks noGrp="1"/>
          </p:cNvSpPr>
          <p:nvPr>
            <p:ph type="title"/>
          </p:nvPr>
        </p:nvSpPr>
        <p:spPr>
          <a:xfrm>
            <a:off x="5009390" y="279900"/>
            <a:ext cx="2984238" cy="1049235"/>
          </a:xfrm>
        </p:spPr>
        <p:txBody>
          <a:bodyPr/>
          <a:lstStyle/>
          <a:p>
            <a:r>
              <a:rPr lang="en-US" b="1" dirty="0">
                <a:solidFill>
                  <a:srgbClr val="FF0000"/>
                </a:solidFill>
              </a:rPr>
              <a:t>C-LOOK</a:t>
            </a:r>
            <a:br>
              <a:rPr lang="en-US" b="1" dirty="0"/>
            </a:br>
            <a:endParaRPr lang="en-IN" dirty="0"/>
          </a:p>
        </p:txBody>
      </p:sp>
      <p:sp>
        <p:nvSpPr>
          <p:cNvPr id="3" name="Content Placeholder 2">
            <a:extLst>
              <a:ext uri="{FF2B5EF4-FFF2-40B4-BE49-F238E27FC236}">
                <a16:creationId xmlns:a16="http://schemas.microsoft.com/office/drawing/2014/main" id="{4A6AA741-4670-237B-262F-3F88CA167047}"/>
              </a:ext>
            </a:extLst>
          </p:cNvPr>
          <p:cNvSpPr>
            <a:spLocks noGrp="1"/>
          </p:cNvSpPr>
          <p:nvPr>
            <p:ph idx="1"/>
          </p:nvPr>
        </p:nvSpPr>
        <p:spPr>
          <a:xfrm>
            <a:off x="334108" y="1134208"/>
            <a:ext cx="11756291" cy="4919274"/>
          </a:xfrm>
        </p:spPr>
        <p:txBody>
          <a:bodyPr>
            <a:normAutofit/>
          </a:bodyPr>
          <a:lstStyle/>
          <a:p>
            <a:pPr marL="0" indent="0" algn="just" rtl="0">
              <a:buNone/>
            </a:pPr>
            <a:r>
              <a:rPr lang="en-US" sz="2400" dirty="0">
                <a:effectLst/>
                <a:cs typeface="Times New Roman" panose="02020603050405020304" pitchFamily="18" charset="0"/>
              </a:rPr>
              <a:t>As LOOK is similar to the SCAN algorithm, in a similar way, </a:t>
            </a:r>
            <a:r>
              <a:rPr lang="en-US" sz="2400" dirty="0">
                <a:effectLst/>
                <a:cs typeface="Times New Roman" panose="02020603050405020304" pitchFamily="18" charset="0"/>
                <a:hlinkClick r:id="rId2">
                  <a:extLst>
                    <a:ext uri="{A12FA001-AC4F-418D-AE19-62706E023703}">
                      <ahyp:hlinkClr xmlns:ahyp="http://schemas.microsoft.com/office/drawing/2018/hyperlinkcolor" val="tx"/>
                    </a:ext>
                  </a:extLst>
                </a:hlinkClick>
              </a:rPr>
              <a:t>C-LOOK</a:t>
            </a:r>
            <a:r>
              <a:rPr lang="en-US" sz="2400" dirty="0">
                <a:effectLst/>
                <a:cs typeface="Times New Roman" panose="02020603050405020304" pitchFamily="18" charset="0"/>
              </a:rPr>
              <a:t> is similar to the CSCAN disk scheduling algorithm. In CLOOK, the disk arm in spite of going to the end goes only to the last request to be serviced in front of the head and then from there goes to the other end’s last request.</a:t>
            </a:r>
          </a:p>
          <a:p>
            <a:pPr marL="0" indent="0">
              <a:buNone/>
            </a:pPr>
            <a:r>
              <a:rPr lang="en-US" sz="3200" b="1" dirty="0">
                <a:solidFill>
                  <a:srgbClr val="FF0000"/>
                </a:solidFill>
              </a:rPr>
              <a:t>Example:</a:t>
            </a:r>
          </a:p>
          <a:p>
            <a:pPr marL="0" indent="0">
              <a:buNone/>
            </a:pPr>
            <a:r>
              <a:rPr lang="en-US" sz="2400" dirty="0">
                <a:cs typeface="Times New Roman" panose="02020603050405020304" pitchFamily="18" charset="0"/>
              </a:rPr>
              <a:t>Suppose the requests to be addressed are-82,170,43,140,24,16,190. And the Read/Write arm is at 50, and it is also given that the disk arm should move </a:t>
            </a:r>
            <a:r>
              <a:rPr lang="en-US" sz="2400" b="1" dirty="0">
                <a:cs typeface="Times New Roman" panose="02020603050405020304" pitchFamily="18" charset="0"/>
              </a:rPr>
              <a:t>“towards the larger value”</a:t>
            </a:r>
            <a:r>
              <a:rPr lang="en-US" sz="2400" dirty="0">
                <a:cs typeface="Times New Roman" panose="02020603050405020304" pitchFamily="18" charset="0"/>
              </a:rPr>
              <a:t> </a:t>
            </a:r>
          </a:p>
          <a:p>
            <a:pPr marL="0" indent="0">
              <a:buNone/>
            </a:pPr>
            <a:endParaRPr lang="en-US" sz="2400" dirty="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3D0E6BE-628A-AFE9-1BDC-927CF8BF9F45}"/>
              </a:ext>
            </a:extLst>
          </p:cNvPr>
          <p:cNvSpPr>
            <a:spLocks noGrp="1"/>
          </p:cNvSpPr>
          <p:nvPr>
            <p:ph type="sldNum" sz="quarter" idx="12"/>
          </p:nvPr>
        </p:nvSpPr>
        <p:spPr/>
        <p:txBody>
          <a:bodyPr/>
          <a:lstStyle/>
          <a:p>
            <a:fld id="{CBABCCC1-BF11-4F37-963E-1BCD5B23FD72}" type="slidenum">
              <a:rPr lang="en-IN" smtClean="0"/>
              <a:pPr/>
              <a:t>39</a:t>
            </a:fld>
            <a:endParaRPr lang="en-IN"/>
          </a:p>
        </p:txBody>
      </p:sp>
      <p:sp>
        <p:nvSpPr>
          <p:cNvPr id="5" name="Rectangle 1">
            <a:extLst>
              <a:ext uri="{FF2B5EF4-FFF2-40B4-BE49-F238E27FC236}">
                <a16:creationId xmlns:a16="http://schemas.microsoft.com/office/drawing/2014/main" id="{D6F11752-714D-4371-97CA-B394083D3518}"/>
              </a:ext>
            </a:extLst>
          </p:cNvPr>
          <p:cNvSpPr>
            <a:spLocks noChangeArrowheads="1"/>
          </p:cNvSpPr>
          <p:nvPr/>
        </p:nvSpPr>
        <p:spPr bwMode="auto">
          <a:xfrm>
            <a:off x="263770" y="5150032"/>
            <a:ext cx="11369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So, the total overhead movement  (total distance covered by the disk arm) is calculated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Times New Roman" panose="02020603050405020304" pitchFamily="18" charset="0"/>
              </a:rPr>
              <a:t>= (190-50) + (190-16) + (43-16) = 341 </a:t>
            </a:r>
          </a:p>
        </p:txBody>
      </p:sp>
    </p:spTree>
    <p:extLst>
      <p:ext uri="{BB962C8B-B14F-4D97-AF65-F5344CB8AC3E}">
        <p14:creationId xmlns:p14="http://schemas.microsoft.com/office/powerpoint/2010/main" val="80035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AD7F7A8B-981D-68A2-236B-1B2D20D44C01}"/>
              </a:ext>
            </a:extLst>
          </p:cNvPr>
          <p:cNvSpPr>
            <a:spLocks noGrp="1"/>
          </p:cNvSpPr>
          <p:nvPr>
            <p:ph type="title"/>
          </p:nvPr>
        </p:nvSpPr>
        <p:spPr>
          <a:xfrm>
            <a:off x="5109179" y="397537"/>
            <a:ext cx="3211861" cy="689583"/>
          </a:xfrm>
        </p:spPr>
        <p:txBody>
          <a:bodyPr/>
          <a:lstStyle/>
          <a:p>
            <a:r>
              <a:rPr lang="en-US" altLang="ko-KR" dirty="0">
                <a:solidFill>
                  <a:srgbClr val="FF0000"/>
                </a:solidFill>
              </a:rPr>
              <a:t>Interface</a:t>
            </a:r>
            <a:endParaRPr lang="en-IN" altLang="en-US" dirty="0">
              <a:solidFill>
                <a:srgbClr val="FF0000"/>
              </a:solidFill>
            </a:endParaRPr>
          </a:p>
        </p:txBody>
      </p:sp>
      <p:sp>
        <p:nvSpPr>
          <p:cNvPr id="16387" name="Content Placeholder 4">
            <a:extLst>
              <a:ext uri="{FF2B5EF4-FFF2-40B4-BE49-F238E27FC236}">
                <a16:creationId xmlns:a16="http://schemas.microsoft.com/office/drawing/2014/main" id="{7A5277FE-7788-4592-BE17-2CD768DF94AE}"/>
              </a:ext>
            </a:extLst>
          </p:cNvPr>
          <p:cNvSpPr>
            <a:spLocks noGrp="1"/>
          </p:cNvSpPr>
          <p:nvPr>
            <p:ph idx="1"/>
          </p:nvPr>
        </p:nvSpPr>
        <p:spPr>
          <a:xfrm>
            <a:off x="1593819" y="1446772"/>
            <a:ext cx="9603275" cy="4435868"/>
          </a:xfrm>
        </p:spPr>
        <p:txBody>
          <a:bodyPr>
            <a:normAutofit fontScale="70000" lnSpcReduction="20000"/>
          </a:bodyPr>
          <a:lstStyle/>
          <a:p>
            <a:pPr>
              <a:defRPr/>
            </a:pPr>
            <a:r>
              <a:rPr lang="en-US" altLang="ko-KR" sz="2900" dirty="0"/>
              <a:t>The only guarantee is that a single 512-byte write is </a:t>
            </a:r>
            <a:r>
              <a:rPr lang="en-US" altLang="ko-KR" sz="2900" b="1" dirty="0">
                <a:solidFill>
                  <a:schemeClr val="accent6"/>
                </a:solidFill>
              </a:rPr>
              <a:t>atomic</a:t>
            </a:r>
            <a:r>
              <a:rPr lang="en-US" altLang="ko-KR" sz="2900" dirty="0"/>
              <a:t>.</a:t>
            </a:r>
          </a:p>
          <a:p>
            <a:pPr>
              <a:defRPr/>
            </a:pPr>
            <a:endParaRPr lang="en-US" altLang="ko-KR" sz="2900" dirty="0"/>
          </a:p>
          <a:p>
            <a:pPr>
              <a:defRPr/>
            </a:pPr>
            <a:r>
              <a:rPr lang="en-US" altLang="ko-KR" sz="2900" dirty="0"/>
              <a:t>Multi-sector operations are possible.</a:t>
            </a:r>
          </a:p>
          <a:p>
            <a:pPr lvl="1">
              <a:defRPr/>
            </a:pPr>
            <a:r>
              <a:rPr lang="en-US" altLang="ko-KR" sz="2900" dirty="0"/>
              <a:t>Many file systems will read or write 4KB at a time.</a:t>
            </a:r>
          </a:p>
          <a:p>
            <a:pPr lvl="1">
              <a:defRPr/>
            </a:pPr>
            <a:r>
              <a:rPr lang="en-US" altLang="ko-KR" sz="2900" b="1" dirty="0"/>
              <a:t>Torn write</a:t>
            </a:r>
            <a:r>
              <a:rPr lang="en-US" altLang="ko-KR" sz="2900" dirty="0"/>
              <a:t>:</a:t>
            </a:r>
          </a:p>
          <a:p>
            <a:pPr lvl="2">
              <a:defRPr/>
            </a:pPr>
            <a:r>
              <a:rPr lang="en-US" altLang="ko-KR" sz="2900" dirty="0"/>
              <a:t>If an untimely power loss occurs, only a portion of a larger write may complete.</a:t>
            </a:r>
          </a:p>
          <a:p>
            <a:pPr lvl="1">
              <a:defRPr/>
            </a:pPr>
            <a:endParaRPr lang="en-US" altLang="ko-KR" sz="2900" dirty="0"/>
          </a:p>
          <a:p>
            <a:pPr>
              <a:defRPr/>
            </a:pPr>
            <a:r>
              <a:rPr lang="en-US" altLang="ko-KR" sz="2900" dirty="0"/>
              <a:t>Accessing blocks in </a:t>
            </a:r>
            <a:r>
              <a:rPr lang="en-US" altLang="ko-KR" sz="2900" b="1" dirty="0"/>
              <a:t>a contiguous chunk </a:t>
            </a:r>
            <a:r>
              <a:rPr lang="en-US" altLang="ko-KR" sz="2900" dirty="0"/>
              <a:t>is the fastest access mode.</a:t>
            </a:r>
          </a:p>
          <a:p>
            <a:pPr lvl="1">
              <a:defRPr/>
            </a:pPr>
            <a:r>
              <a:rPr lang="en-US" altLang="ko-KR" sz="2900" dirty="0"/>
              <a:t>A sequential read or write</a:t>
            </a:r>
          </a:p>
          <a:p>
            <a:pPr lvl="1">
              <a:defRPr/>
            </a:pPr>
            <a:r>
              <a:rPr lang="en-US" altLang="ko-KR" sz="2900" dirty="0"/>
              <a:t>Much faster than any more random access pattern.</a:t>
            </a:r>
          </a:p>
          <a:p>
            <a:pPr>
              <a:defRPr/>
            </a:pPr>
            <a:endParaRPr lang="en-I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22B5EA-5948-7424-EA86-90BF3F19BB1E}"/>
              </a:ext>
            </a:extLst>
          </p:cNvPr>
          <p:cNvPicPr>
            <a:picLocks noGrp="1" noChangeAspect="1"/>
          </p:cNvPicPr>
          <p:nvPr>
            <p:ph idx="1"/>
          </p:nvPr>
        </p:nvPicPr>
        <p:blipFill>
          <a:blip r:embed="rId2"/>
          <a:stretch>
            <a:fillRect/>
          </a:stretch>
        </p:blipFill>
        <p:spPr>
          <a:xfrm>
            <a:off x="979300" y="859986"/>
            <a:ext cx="10233398" cy="5138028"/>
          </a:xfrm>
        </p:spPr>
      </p:pic>
      <p:sp>
        <p:nvSpPr>
          <p:cNvPr id="4" name="Slide Number Placeholder 3">
            <a:extLst>
              <a:ext uri="{FF2B5EF4-FFF2-40B4-BE49-F238E27FC236}">
                <a16:creationId xmlns:a16="http://schemas.microsoft.com/office/drawing/2014/main" id="{879D6740-23D5-37E3-5B55-2C4628FA263D}"/>
              </a:ext>
            </a:extLst>
          </p:cNvPr>
          <p:cNvSpPr>
            <a:spLocks noGrp="1"/>
          </p:cNvSpPr>
          <p:nvPr>
            <p:ph type="sldNum" sz="quarter" idx="12"/>
          </p:nvPr>
        </p:nvSpPr>
        <p:spPr/>
        <p:txBody>
          <a:bodyPr/>
          <a:lstStyle/>
          <a:p>
            <a:fld id="{CBABCCC1-BF11-4F37-963E-1BCD5B23FD72}" type="slidenum">
              <a:rPr lang="en-IN" smtClean="0"/>
              <a:pPr/>
              <a:t>40</a:t>
            </a:fld>
            <a:endParaRPr lang="en-IN"/>
          </a:p>
        </p:txBody>
      </p:sp>
      <p:sp>
        <p:nvSpPr>
          <p:cNvPr id="3" name="TextBox 2">
            <a:extLst>
              <a:ext uri="{FF2B5EF4-FFF2-40B4-BE49-F238E27FC236}">
                <a16:creationId xmlns:a16="http://schemas.microsoft.com/office/drawing/2014/main" id="{0ECF4549-4686-D35C-D9CE-775645266DDD}"/>
              </a:ext>
            </a:extLst>
          </p:cNvPr>
          <p:cNvSpPr txBox="1"/>
          <p:nvPr/>
        </p:nvSpPr>
        <p:spPr>
          <a:xfrm>
            <a:off x="4716780" y="215114"/>
            <a:ext cx="6101080" cy="1077218"/>
          </a:xfrm>
          <a:prstGeom prst="rect">
            <a:avLst/>
          </a:prstGeom>
          <a:noFill/>
        </p:spPr>
        <p:txBody>
          <a:bodyPr wrap="square">
            <a:spAutoFit/>
          </a:bodyPr>
          <a:lstStyle/>
          <a:p>
            <a:r>
              <a:rPr lang="en-US" sz="3200" b="1" dirty="0">
                <a:solidFill>
                  <a:srgbClr val="FF0000"/>
                </a:solidFill>
              </a:rPr>
              <a:t>C-LOOK</a:t>
            </a:r>
            <a:br>
              <a:rPr lang="en-US" sz="3200" b="1" dirty="0"/>
            </a:br>
            <a:r>
              <a:rPr lang="en-US" sz="3200" b="1" dirty="0"/>
              <a:t>  </a:t>
            </a:r>
            <a:endParaRPr lang="en-IN" sz="3200" dirty="0"/>
          </a:p>
        </p:txBody>
      </p:sp>
    </p:spTree>
    <p:extLst>
      <p:ext uri="{BB962C8B-B14F-4D97-AF65-F5344CB8AC3E}">
        <p14:creationId xmlns:p14="http://schemas.microsoft.com/office/powerpoint/2010/main" val="3396298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1A909-4B18-00F9-470D-AB2E1E380F34}"/>
              </a:ext>
            </a:extLst>
          </p:cNvPr>
          <p:cNvSpPr>
            <a:spLocks noGrp="1"/>
          </p:cNvSpPr>
          <p:nvPr>
            <p:ph idx="1"/>
          </p:nvPr>
        </p:nvSpPr>
        <p:spPr>
          <a:xfrm>
            <a:off x="1441419" y="1040372"/>
            <a:ext cx="10588021" cy="4212348"/>
          </a:xfrm>
        </p:spPr>
        <p:txBody>
          <a:bodyPr>
            <a:noAutofit/>
          </a:bodyPr>
          <a:lstStyle/>
          <a:p>
            <a:pPr marL="0" indent="0" algn="just">
              <a:buNone/>
            </a:pPr>
            <a:r>
              <a:rPr lang="en-US" b="1" dirty="0">
                <a:solidFill>
                  <a:srgbClr val="FF0000"/>
                </a:solidFill>
              </a:rPr>
              <a:t>Advantages:</a:t>
            </a:r>
            <a:endParaRPr lang="en-US" dirty="0">
              <a:solidFill>
                <a:srgbClr val="FF0000"/>
              </a:solidFill>
            </a:endParaRPr>
          </a:p>
          <a:p>
            <a:pPr algn="just">
              <a:buFont typeface="Arial" panose="020B0604020202020204" pitchFamily="34" charset="0"/>
              <a:buChar char="•"/>
            </a:pPr>
            <a:r>
              <a:rPr lang="en-US" b="1" dirty="0"/>
              <a:t>Efficient movement</a:t>
            </a:r>
            <a:r>
              <a:rPr lang="en-US" dirty="0"/>
              <a:t>: Like C-SCAN, C-LOOK avoids back-and-forth movement, but it further reduces unnecessary arm movement by stopping at the furthest request.</a:t>
            </a:r>
          </a:p>
          <a:p>
            <a:pPr algn="just">
              <a:buFont typeface="Arial" panose="020B0604020202020204" pitchFamily="34" charset="0"/>
              <a:buChar char="•"/>
            </a:pPr>
            <a:r>
              <a:rPr lang="en-US" b="1" dirty="0"/>
              <a:t>Better response time</a:t>
            </a:r>
            <a:r>
              <a:rPr lang="en-US" dirty="0"/>
              <a:t>: By skipping the unnecessary end traversal, it can provide faster response times for disk I/O compared to C-SCAN.</a:t>
            </a:r>
          </a:p>
          <a:p>
            <a:pPr algn="just">
              <a:buFont typeface="Arial" panose="020B0604020202020204" pitchFamily="34" charset="0"/>
              <a:buChar char="•"/>
            </a:pPr>
            <a:r>
              <a:rPr lang="en-US" b="1" dirty="0"/>
              <a:t>Fairness</a:t>
            </a:r>
            <a:r>
              <a:rPr lang="en-US" dirty="0"/>
              <a:t>: Similar to C-SCAN, it ensures that all requests are served in a circular manner, providing fairness.</a:t>
            </a:r>
          </a:p>
          <a:p>
            <a:pPr marL="0" indent="0" algn="just">
              <a:buNone/>
            </a:pPr>
            <a:r>
              <a:rPr lang="en-US" b="1" dirty="0">
                <a:solidFill>
                  <a:srgbClr val="FF0000"/>
                </a:solidFill>
              </a:rPr>
              <a:t>Disadvantages:</a:t>
            </a:r>
            <a:endParaRPr lang="en-US" dirty="0">
              <a:solidFill>
                <a:srgbClr val="FF0000"/>
              </a:solidFill>
            </a:endParaRPr>
          </a:p>
          <a:p>
            <a:pPr algn="just">
              <a:buFont typeface="Arial" panose="020B0604020202020204" pitchFamily="34" charset="0"/>
              <a:buChar char="•"/>
            </a:pPr>
            <a:r>
              <a:rPr lang="en-US" b="1" dirty="0"/>
              <a:t>Long wait times for some requests</a:t>
            </a:r>
            <a:r>
              <a:rPr lang="en-US" dirty="0"/>
              <a:t>: Similar to C-SCAN, requests near the starting point may have to wait longer if they are not in the current direction of the disk arm.</a:t>
            </a:r>
          </a:p>
          <a:p>
            <a:pPr algn="just">
              <a:buFont typeface="Arial" panose="020B0604020202020204" pitchFamily="34" charset="0"/>
              <a:buChar char="•"/>
            </a:pPr>
            <a:r>
              <a:rPr lang="en-US" b="1" dirty="0"/>
              <a:t>Jump inefficiency</a:t>
            </a:r>
            <a:r>
              <a:rPr lang="en-US" dirty="0"/>
              <a:t>: The algorithm requires a jump back to the start after reaching the farthest request, which could still lead to idle times and inefficiencies in certain situations.</a:t>
            </a:r>
          </a:p>
          <a:p>
            <a:pPr algn="just"/>
            <a:endParaRPr lang="en-IN" dirty="0"/>
          </a:p>
        </p:txBody>
      </p:sp>
      <p:sp>
        <p:nvSpPr>
          <p:cNvPr id="4" name="Slide Number Placeholder 3">
            <a:extLst>
              <a:ext uri="{FF2B5EF4-FFF2-40B4-BE49-F238E27FC236}">
                <a16:creationId xmlns:a16="http://schemas.microsoft.com/office/drawing/2014/main" id="{D2AA5422-5352-1A1B-7F69-A2823FEEE67F}"/>
              </a:ext>
            </a:extLst>
          </p:cNvPr>
          <p:cNvSpPr>
            <a:spLocks noGrp="1"/>
          </p:cNvSpPr>
          <p:nvPr>
            <p:ph type="sldNum" sz="quarter" idx="12"/>
          </p:nvPr>
        </p:nvSpPr>
        <p:spPr/>
        <p:txBody>
          <a:bodyPr/>
          <a:lstStyle/>
          <a:p>
            <a:fld id="{CBABCCC1-BF11-4F37-963E-1BCD5B23FD72}" type="slidenum">
              <a:rPr lang="en-IN" smtClean="0"/>
              <a:pPr/>
              <a:t>41</a:t>
            </a:fld>
            <a:endParaRPr lang="en-IN"/>
          </a:p>
        </p:txBody>
      </p:sp>
      <p:sp>
        <p:nvSpPr>
          <p:cNvPr id="8" name="TextBox 7">
            <a:extLst>
              <a:ext uri="{FF2B5EF4-FFF2-40B4-BE49-F238E27FC236}">
                <a16:creationId xmlns:a16="http://schemas.microsoft.com/office/drawing/2014/main" id="{7AAA1605-3307-F1B2-55E8-568FBAD8B2F3}"/>
              </a:ext>
            </a:extLst>
          </p:cNvPr>
          <p:cNvSpPr txBox="1"/>
          <p:nvPr/>
        </p:nvSpPr>
        <p:spPr>
          <a:xfrm>
            <a:off x="5031740" y="394041"/>
            <a:ext cx="2842260" cy="1077218"/>
          </a:xfrm>
          <a:prstGeom prst="rect">
            <a:avLst/>
          </a:prstGeom>
          <a:noFill/>
        </p:spPr>
        <p:txBody>
          <a:bodyPr wrap="square">
            <a:spAutoFit/>
          </a:bodyPr>
          <a:lstStyle/>
          <a:p>
            <a:r>
              <a:rPr lang="en-US" sz="3200" b="1" dirty="0">
                <a:solidFill>
                  <a:srgbClr val="FF0000"/>
                </a:solidFill>
              </a:rPr>
              <a:t>C-LOOK</a:t>
            </a:r>
            <a:br>
              <a:rPr lang="en-US" sz="3200" b="1" dirty="0"/>
            </a:br>
            <a:endParaRPr lang="en-IN" sz="3200" dirty="0"/>
          </a:p>
        </p:txBody>
      </p:sp>
    </p:spTree>
    <p:extLst>
      <p:ext uri="{BB962C8B-B14F-4D97-AF65-F5344CB8AC3E}">
        <p14:creationId xmlns:p14="http://schemas.microsoft.com/office/powerpoint/2010/main" val="528833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9BCE6-F5F0-9D05-F1BC-F23C54475A5D}"/>
              </a:ext>
            </a:extLst>
          </p:cNvPr>
          <p:cNvSpPr>
            <a:spLocks noGrp="1"/>
          </p:cNvSpPr>
          <p:nvPr>
            <p:ph idx="1"/>
          </p:nvPr>
        </p:nvSpPr>
        <p:spPr>
          <a:xfrm>
            <a:off x="963899" y="1060692"/>
            <a:ext cx="9603275" cy="3450613"/>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                                 </a:t>
            </a:r>
            <a:r>
              <a:rPr lang="en-US" sz="4000" dirty="0">
                <a:solidFill>
                  <a:srgbClr val="FF0000"/>
                </a:solidFill>
                <a:latin typeface="+mj-lt"/>
                <a:cs typeface="Times New Roman" panose="02020603050405020304" pitchFamily="18" charset="0"/>
              </a:rPr>
              <a:t>Input:</a:t>
            </a:r>
          </a:p>
          <a:p>
            <a:r>
              <a:rPr lang="en-US" sz="2800" b="1" dirty="0">
                <a:cs typeface="Times New Roman" panose="02020603050405020304" pitchFamily="18" charset="0"/>
              </a:rPr>
              <a:t>Request sequence = {176, 79, 34, 60, 92, 11, 41, 114}</a:t>
            </a:r>
          </a:p>
          <a:p>
            <a:r>
              <a:rPr lang="en-US" sz="2800" b="1" dirty="0">
                <a:cs typeface="Times New Roman" panose="02020603050405020304" pitchFamily="18" charset="0"/>
              </a:rPr>
              <a:t>Initial head position = 50</a:t>
            </a:r>
          </a:p>
          <a:p>
            <a:r>
              <a:rPr lang="en-US" sz="2800" b="1" dirty="0">
                <a:cs typeface="Times New Roman" panose="02020603050405020304" pitchFamily="18" charset="0"/>
              </a:rPr>
              <a:t>Find Total Head Movements by Using FCFS, SSTF, SCAN, CSCAN, LOOK, CLOOK Algorithms.</a:t>
            </a:r>
            <a:endParaRPr lang="en-IN" sz="2800" b="1"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64510E-E948-E78B-4AA7-3527813590EA}"/>
              </a:ext>
            </a:extLst>
          </p:cNvPr>
          <p:cNvSpPr>
            <a:spLocks noGrp="1"/>
          </p:cNvSpPr>
          <p:nvPr>
            <p:ph type="sldNum" sz="quarter" idx="12"/>
          </p:nvPr>
        </p:nvSpPr>
        <p:spPr/>
        <p:txBody>
          <a:bodyPr/>
          <a:lstStyle/>
          <a:p>
            <a:fld id="{CBABCCC1-BF11-4F37-963E-1BCD5B23FD72}" type="slidenum">
              <a:rPr lang="en-IN" smtClean="0"/>
              <a:pPr/>
              <a:t>42</a:t>
            </a:fld>
            <a:endParaRPr lang="en-IN"/>
          </a:p>
        </p:txBody>
      </p:sp>
    </p:spTree>
    <p:extLst>
      <p:ext uri="{BB962C8B-B14F-4D97-AF65-F5344CB8AC3E}">
        <p14:creationId xmlns:p14="http://schemas.microsoft.com/office/powerpoint/2010/main" val="165966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43</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858520" y="711200"/>
            <a:ext cx="10474960" cy="4876800"/>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Content Placeholder 1">
            <a:extLst>
              <a:ext uri="{FF2B5EF4-FFF2-40B4-BE49-F238E27FC236}">
                <a16:creationId xmlns:a16="http://schemas.microsoft.com/office/drawing/2014/main" id="{BFBDC147-6671-E611-DBDB-5A17E2A72F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914400"/>
            <a:ext cx="7823200" cy="3302000"/>
          </a:xfrm>
        </p:spPr>
      </p:pic>
      <p:sp>
        <p:nvSpPr>
          <p:cNvPr id="21507" name="Title 4">
            <a:extLst>
              <a:ext uri="{FF2B5EF4-FFF2-40B4-BE49-F238E27FC236}">
                <a16:creationId xmlns:a16="http://schemas.microsoft.com/office/drawing/2014/main" id="{0F3654AA-8861-494B-9CAC-B45ED81593C6}"/>
              </a:ext>
            </a:extLst>
          </p:cNvPr>
          <p:cNvSpPr>
            <a:spLocks noGrp="1"/>
          </p:cNvSpPr>
          <p:nvPr>
            <p:ph type="title"/>
          </p:nvPr>
        </p:nvSpPr>
        <p:spPr>
          <a:xfrm>
            <a:off x="3671888" y="201612"/>
            <a:ext cx="10515600" cy="685800"/>
          </a:xfrm>
        </p:spPr>
        <p:txBody>
          <a:bodyPr/>
          <a:lstStyle/>
          <a:p>
            <a:r>
              <a:rPr lang="en-US" altLang="ko-KR" dirty="0">
                <a:solidFill>
                  <a:srgbClr val="FF0000"/>
                </a:solidFill>
              </a:rPr>
              <a:t>Basic Geometry</a:t>
            </a:r>
            <a:endParaRPr lang="en-IN" altLang="en-US" dirty="0">
              <a:solidFill>
                <a:srgbClr val="FF0000"/>
              </a:solidFill>
            </a:endParaRPr>
          </a:p>
        </p:txBody>
      </p:sp>
      <p:sp>
        <p:nvSpPr>
          <p:cNvPr id="21509" name="TextBox 2">
            <a:extLst>
              <a:ext uri="{FF2B5EF4-FFF2-40B4-BE49-F238E27FC236}">
                <a16:creationId xmlns:a16="http://schemas.microsoft.com/office/drawing/2014/main" id="{3D1D77AB-D70B-E8CA-ED4E-CFCEB9390FC7}"/>
              </a:ext>
            </a:extLst>
          </p:cNvPr>
          <p:cNvSpPr txBox="1">
            <a:spLocks noChangeArrowheads="1"/>
          </p:cNvSpPr>
          <p:nvPr/>
        </p:nvSpPr>
        <p:spPr bwMode="auto">
          <a:xfrm>
            <a:off x="3671888" y="4216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21510" name="Rectangle 3">
            <a:extLst>
              <a:ext uri="{FF2B5EF4-FFF2-40B4-BE49-F238E27FC236}">
                <a16:creationId xmlns:a16="http://schemas.microsoft.com/office/drawing/2014/main" id="{4B2BD560-BC59-2EC8-9357-7FDA843F92CF}"/>
              </a:ext>
            </a:extLst>
          </p:cNvPr>
          <p:cNvSpPr>
            <a:spLocks noChangeArrowheads="1"/>
          </p:cNvSpPr>
          <p:nvPr/>
        </p:nvSpPr>
        <p:spPr bwMode="auto">
          <a:xfrm>
            <a:off x="1096963" y="4216400"/>
            <a:ext cx="100091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ko-KR" sz="2400" b="1" dirty="0">
                <a:latin typeface="+mj-lt"/>
              </a:rPr>
              <a:t>Platter </a:t>
            </a:r>
            <a:r>
              <a:rPr lang="en-US" altLang="ko-KR" sz="2400" dirty="0">
                <a:latin typeface="+mj-lt"/>
              </a:rPr>
              <a:t>(Aluminum coated with a thin magnetic layer)</a:t>
            </a:r>
          </a:p>
          <a:p>
            <a:pPr lvl="1" eaLnBrk="1" hangingPunct="1">
              <a:lnSpc>
                <a:spcPct val="100000"/>
              </a:lnSpc>
              <a:spcBef>
                <a:spcPct val="0"/>
              </a:spcBef>
            </a:pPr>
            <a:r>
              <a:rPr lang="en-US" altLang="ko-KR" dirty="0">
                <a:latin typeface="+mj-lt"/>
              </a:rPr>
              <a:t>A circular hard surface</a:t>
            </a:r>
          </a:p>
          <a:p>
            <a:pPr lvl="1" eaLnBrk="1" hangingPunct="1">
              <a:lnSpc>
                <a:spcPct val="100000"/>
              </a:lnSpc>
              <a:spcBef>
                <a:spcPct val="0"/>
              </a:spcBef>
            </a:pPr>
            <a:r>
              <a:rPr lang="en-US" altLang="ko-KR" dirty="0">
                <a:latin typeface="+mj-lt"/>
              </a:rPr>
              <a:t>Data is stored persistently by inducing magnetic changes to it.</a:t>
            </a:r>
          </a:p>
          <a:p>
            <a:pPr lvl="1" eaLnBrk="1" hangingPunct="1">
              <a:lnSpc>
                <a:spcPct val="100000"/>
              </a:lnSpc>
              <a:spcBef>
                <a:spcPct val="0"/>
              </a:spcBef>
            </a:pPr>
            <a:r>
              <a:rPr lang="en-US" altLang="ko-KR" dirty="0">
                <a:latin typeface="+mj-lt"/>
              </a:rPr>
              <a:t>Each platter has 2 sides, each called a </a:t>
            </a:r>
            <a:r>
              <a:rPr lang="en-US" altLang="ko-KR" b="1" dirty="0">
                <a:latin typeface="+mj-lt"/>
              </a:rPr>
              <a:t>surface</a:t>
            </a:r>
            <a:r>
              <a:rPr lang="en-US" altLang="ko-KR" dirty="0">
                <a:latin typeface="+mj-lt"/>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25D75D3-B21E-500F-DB86-713709BEDE5E}"/>
              </a:ext>
            </a:extLst>
          </p:cNvPr>
          <p:cNvSpPr>
            <a:spLocks noGrp="1"/>
          </p:cNvSpPr>
          <p:nvPr>
            <p:ph type="title"/>
          </p:nvPr>
        </p:nvSpPr>
        <p:spPr>
          <a:xfrm>
            <a:off x="3209259" y="455322"/>
            <a:ext cx="5873781" cy="1049235"/>
          </a:xfrm>
        </p:spPr>
        <p:txBody>
          <a:bodyPr/>
          <a:lstStyle/>
          <a:p>
            <a:r>
              <a:rPr lang="en-US" altLang="ko-KR" dirty="0">
                <a:solidFill>
                  <a:srgbClr val="FF0000"/>
                </a:solidFill>
              </a:rPr>
              <a:t>Basic Geometry (Cont.)</a:t>
            </a:r>
            <a:endParaRPr lang="en-IN" altLang="en-US" dirty="0">
              <a:solidFill>
                <a:srgbClr val="FF0000"/>
              </a:solidFill>
            </a:endParaRPr>
          </a:p>
        </p:txBody>
      </p:sp>
      <p:sp>
        <p:nvSpPr>
          <p:cNvPr id="18435" name="Content Placeholder 2">
            <a:extLst>
              <a:ext uri="{FF2B5EF4-FFF2-40B4-BE49-F238E27FC236}">
                <a16:creationId xmlns:a16="http://schemas.microsoft.com/office/drawing/2014/main" id="{1446944A-3A9E-4C34-B7E4-CFC675C3329B}"/>
              </a:ext>
            </a:extLst>
          </p:cNvPr>
          <p:cNvSpPr>
            <a:spLocks noGrp="1"/>
          </p:cNvSpPr>
          <p:nvPr>
            <p:ph idx="1"/>
          </p:nvPr>
        </p:nvSpPr>
        <p:spPr>
          <a:xfrm>
            <a:off x="1451579" y="1568692"/>
            <a:ext cx="9603275" cy="4659388"/>
          </a:xfrm>
        </p:spPr>
        <p:txBody>
          <a:bodyPr>
            <a:normAutofit lnSpcReduction="10000"/>
          </a:bodyPr>
          <a:lstStyle/>
          <a:p>
            <a:pPr>
              <a:defRPr/>
            </a:pPr>
            <a:r>
              <a:rPr lang="en-US" altLang="ko-KR" sz="2200" b="1" dirty="0">
                <a:latin typeface="+mj-lt"/>
              </a:rPr>
              <a:t>Spindle</a:t>
            </a:r>
          </a:p>
          <a:p>
            <a:pPr lvl="1" algn="just">
              <a:defRPr/>
            </a:pPr>
            <a:r>
              <a:rPr lang="en-US" altLang="ko-KR" sz="2200" dirty="0">
                <a:latin typeface="+mj-lt"/>
              </a:rPr>
              <a:t> The spindle is connected to a motor that spins the platters around.</a:t>
            </a:r>
          </a:p>
          <a:p>
            <a:pPr lvl="1" algn="just">
              <a:defRPr/>
            </a:pPr>
            <a:r>
              <a:rPr lang="en-US" altLang="ko-KR" sz="2200" dirty="0">
                <a:latin typeface="+mj-lt"/>
              </a:rPr>
              <a:t>The rate of rotations is measured in </a:t>
            </a:r>
            <a:r>
              <a:rPr lang="en-US" altLang="ko-KR" sz="2200" b="1" dirty="0">
                <a:solidFill>
                  <a:schemeClr val="accent6"/>
                </a:solidFill>
                <a:latin typeface="+mj-lt"/>
              </a:rPr>
              <a:t>RPM</a:t>
            </a:r>
            <a:r>
              <a:rPr lang="en-US" altLang="ko-KR" sz="2200" b="1" dirty="0">
                <a:latin typeface="+mj-lt"/>
              </a:rPr>
              <a:t> </a:t>
            </a:r>
            <a:r>
              <a:rPr lang="en-US" altLang="ko-KR" sz="2200" dirty="0">
                <a:latin typeface="+mj-lt"/>
              </a:rPr>
              <a:t>(Rotations Per Minute).</a:t>
            </a:r>
          </a:p>
          <a:p>
            <a:pPr lvl="2" algn="just">
              <a:defRPr/>
            </a:pPr>
            <a:r>
              <a:rPr lang="en-US" altLang="ko-KR" sz="2200" dirty="0">
                <a:latin typeface="+mj-lt"/>
              </a:rPr>
              <a:t>Typical modern systems RPM values: 7,200 RPM to 15,000 RPM.</a:t>
            </a:r>
          </a:p>
          <a:p>
            <a:pPr lvl="2" algn="just">
              <a:defRPr/>
            </a:pPr>
            <a:r>
              <a:rPr lang="en-US" altLang="ko-KR" sz="2200" dirty="0">
                <a:latin typeface="+mj-lt"/>
              </a:rPr>
              <a:t> E.g..., 10000 RPM: A single rotation takes about 6 </a:t>
            </a:r>
            <a:r>
              <a:rPr lang="en-US" altLang="ko-KR" sz="2200" dirty="0" err="1">
                <a:latin typeface="+mj-lt"/>
              </a:rPr>
              <a:t>ms.</a:t>
            </a:r>
            <a:endParaRPr lang="en-US" altLang="ko-KR" sz="2200" dirty="0">
              <a:latin typeface="+mj-lt"/>
            </a:endParaRPr>
          </a:p>
          <a:p>
            <a:pPr algn="just">
              <a:defRPr/>
            </a:pPr>
            <a:endParaRPr lang="en-US" altLang="ko-KR" sz="2200" dirty="0">
              <a:latin typeface="+mj-lt"/>
            </a:endParaRPr>
          </a:p>
          <a:p>
            <a:pPr algn="just">
              <a:defRPr/>
            </a:pPr>
            <a:r>
              <a:rPr lang="en-US" altLang="ko-KR" sz="2200" b="1" dirty="0">
                <a:latin typeface="+mj-lt"/>
              </a:rPr>
              <a:t>Track</a:t>
            </a:r>
          </a:p>
          <a:p>
            <a:pPr lvl="1" algn="just">
              <a:defRPr/>
            </a:pPr>
            <a:r>
              <a:rPr lang="en-US" altLang="ko-KR" sz="2200" dirty="0">
                <a:latin typeface="+mj-lt"/>
              </a:rPr>
              <a:t>Concentric circles of sectors.</a:t>
            </a:r>
          </a:p>
          <a:p>
            <a:pPr lvl="1" algn="just">
              <a:defRPr/>
            </a:pPr>
            <a:r>
              <a:rPr lang="en-US" altLang="ko-KR" sz="2200" dirty="0">
                <a:latin typeface="+mj-lt"/>
              </a:rPr>
              <a:t>Data is encoded on each surface in a track.</a:t>
            </a:r>
          </a:p>
          <a:p>
            <a:pPr lvl="1" algn="just">
              <a:defRPr/>
            </a:pPr>
            <a:r>
              <a:rPr lang="en-US" altLang="ko-KR" sz="2200" dirty="0">
                <a:latin typeface="+mj-lt"/>
              </a:rPr>
              <a:t>A single surface contains many thousands and thousands of tracks.</a:t>
            </a:r>
            <a:endParaRPr lang="ko-KR" altLang="en-US" sz="2200" dirty="0">
              <a:latin typeface="+mj-lt"/>
            </a:endParaRPr>
          </a:p>
          <a:p>
            <a:pPr>
              <a:defRPr/>
            </a:pPr>
            <a:endParaRPr lang="en-IN" altLang="en-US" dirty="0"/>
          </a:p>
        </p:txBody>
      </p:sp>
      <p:sp>
        <p:nvSpPr>
          <p:cNvPr id="23557" name="Slide Number Placeholder 4">
            <a:extLst>
              <a:ext uri="{FF2B5EF4-FFF2-40B4-BE49-F238E27FC236}">
                <a16:creationId xmlns:a16="http://schemas.microsoft.com/office/drawing/2014/main" id="{CCA7699E-7CCB-8B60-32C6-F95B4AA00121}"/>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6</a:t>
            </a:fld>
            <a:endParaRPr lang="en-AU"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56FC07D-C5C0-FA8F-BD89-2E10758AB43D}"/>
              </a:ext>
            </a:extLst>
          </p:cNvPr>
          <p:cNvSpPr>
            <a:spLocks noGrp="1"/>
          </p:cNvSpPr>
          <p:nvPr>
            <p:ph type="title"/>
          </p:nvPr>
        </p:nvSpPr>
        <p:spPr>
          <a:xfrm>
            <a:off x="3701245" y="222352"/>
            <a:ext cx="9603275" cy="1049235"/>
          </a:xfrm>
        </p:spPr>
        <p:txBody>
          <a:bodyPr/>
          <a:lstStyle/>
          <a:p>
            <a:r>
              <a:rPr lang="en-US" altLang="ko-KR" dirty="0">
                <a:solidFill>
                  <a:srgbClr val="FF0000"/>
                </a:solidFill>
              </a:rPr>
              <a:t>A Simple Disk Drive</a:t>
            </a:r>
            <a:endParaRPr lang="en-US" altLang="en-US" dirty="0">
              <a:solidFill>
                <a:srgbClr val="FF0000"/>
              </a:solidFill>
            </a:endParaRPr>
          </a:p>
        </p:txBody>
      </p:sp>
      <p:pic>
        <p:nvPicPr>
          <p:cNvPr id="24579" name="Content Placeholder 5">
            <a:extLst>
              <a:ext uri="{FF2B5EF4-FFF2-40B4-BE49-F238E27FC236}">
                <a16:creationId xmlns:a16="http://schemas.microsoft.com/office/drawing/2014/main" id="{8BFFC582-E852-60C4-A97A-262173B7E5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71662" y="1180147"/>
            <a:ext cx="8116391" cy="3044825"/>
          </a:xfrm>
        </p:spPr>
      </p:pic>
      <p:sp>
        <p:nvSpPr>
          <p:cNvPr id="24581" name="Slide Number Placeholder 4">
            <a:extLst>
              <a:ext uri="{FF2B5EF4-FFF2-40B4-BE49-F238E27FC236}">
                <a16:creationId xmlns:a16="http://schemas.microsoft.com/office/drawing/2014/main" id="{CBEB06F1-68BA-4C1A-FCD5-628232794E32}"/>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7</a:t>
            </a:fld>
            <a:endParaRPr lang="en-AU" altLang="en-US" sz="1200">
              <a:solidFill>
                <a:srgbClr val="898989"/>
              </a:solidFill>
            </a:endParaRPr>
          </a:p>
        </p:txBody>
      </p:sp>
      <p:sp>
        <p:nvSpPr>
          <p:cNvPr id="7" name="Rectangle 6">
            <a:extLst>
              <a:ext uri="{FF2B5EF4-FFF2-40B4-BE49-F238E27FC236}">
                <a16:creationId xmlns:a16="http://schemas.microsoft.com/office/drawing/2014/main" id="{504D253F-E7C6-4F3D-84F6-432670616074}"/>
              </a:ext>
            </a:extLst>
          </p:cNvPr>
          <p:cNvSpPr/>
          <p:nvPr/>
        </p:nvSpPr>
        <p:spPr>
          <a:xfrm>
            <a:off x="880745" y="4608751"/>
            <a:ext cx="10594975" cy="1200329"/>
          </a:xfrm>
          <a:prstGeom prst="rect">
            <a:avLst/>
          </a:prstGeom>
        </p:spPr>
        <p:txBody>
          <a:bodyPr>
            <a:spAutoFit/>
          </a:bodyPr>
          <a:lstStyle/>
          <a:p>
            <a:pPr eaLnBrk="1" hangingPunct="1">
              <a:defRPr/>
            </a:pPr>
            <a:r>
              <a:rPr lang="en-US" altLang="ko-KR" sz="2400" b="1" dirty="0"/>
              <a:t>Disk head </a:t>
            </a:r>
            <a:r>
              <a:rPr lang="en-US" altLang="ko-KR" sz="2400" dirty="0"/>
              <a:t>(One head per surface of the drive)</a:t>
            </a:r>
            <a:endParaRPr lang="en-US" altLang="ko-KR" sz="2400" b="1" dirty="0"/>
          </a:p>
          <a:p>
            <a:pPr marL="742950" lvl="1" indent="-285750" eaLnBrk="1" hangingPunct="1">
              <a:buFont typeface="Arial" panose="020B0604020202020204" pitchFamily="34" charset="0"/>
              <a:buChar char="•"/>
              <a:defRPr/>
            </a:pPr>
            <a:r>
              <a:rPr lang="en-US" altLang="ko-KR" sz="2400" dirty="0"/>
              <a:t>The process of </a:t>
            </a:r>
            <a:r>
              <a:rPr lang="en-US" altLang="ko-KR" sz="2400" i="1" dirty="0"/>
              <a:t>reading</a:t>
            </a:r>
            <a:r>
              <a:rPr lang="en-US" altLang="ko-KR" sz="2400" dirty="0"/>
              <a:t> and </a:t>
            </a:r>
            <a:r>
              <a:rPr lang="en-US" altLang="ko-KR" sz="2400" i="1" dirty="0"/>
              <a:t>writing</a:t>
            </a:r>
            <a:r>
              <a:rPr lang="en-US" altLang="ko-KR" sz="2400" dirty="0"/>
              <a:t> is accomplished by the </a:t>
            </a:r>
            <a:r>
              <a:rPr lang="en-US" altLang="ko-KR" sz="2400" b="1" dirty="0">
                <a:solidFill>
                  <a:schemeClr val="accent6"/>
                </a:solidFill>
              </a:rPr>
              <a:t>disk head</a:t>
            </a:r>
            <a:r>
              <a:rPr lang="en-US" altLang="ko-KR" sz="2400" dirty="0"/>
              <a:t>.</a:t>
            </a:r>
          </a:p>
          <a:p>
            <a:pPr marL="742950" lvl="1" indent="-285750" eaLnBrk="1" hangingPunct="1">
              <a:buFont typeface="Arial" panose="020B0604020202020204" pitchFamily="34" charset="0"/>
              <a:buChar char="•"/>
              <a:defRPr/>
            </a:pPr>
            <a:r>
              <a:rPr lang="en-US" altLang="ko-KR" sz="2400" dirty="0"/>
              <a:t>Attached to a single disk arm, which moves across the surface.</a:t>
            </a:r>
            <a:endParaRPr lang="ko-KR"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2F7665D-EA94-73D3-9E5C-DDB8CE115B0C}"/>
              </a:ext>
            </a:extLst>
          </p:cNvPr>
          <p:cNvSpPr>
            <a:spLocks noGrp="1"/>
          </p:cNvSpPr>
          <p:nvPr>
            <p:ph type="title"/>
          </p:nvPr>
        </p:nvSpPr>
        <p:spPr>
          <a:xfrm>
            <a:off x="3869659" y="136525"/>
            <a:ext cx="4451381" cy="1049235"/>
          </a:xfrm>
        </p:spPr>
        <p:txBody>
          <a:bodyPr/>
          <a:lstStyle/>
          <a:p>
            <a:r>
              <a:rPr lang="en-US" altLang="ko-KR" dirty="0">
                <a:solidFill>
                  <a:srgbClr val="FF0000"/>
                </a:solidFill>
              </a:rPr>
              <a:t>Example of a Disk</a:t>
            </a:r>
            <a:endParaRPr lang="en-US" altLang="en-US" dirty="0">
              <a:solidFill>
                <a:srgbClr val="FF0000"/>
              </a:solidFill>
            </a:endParaRPr>
          </a:p>
        </p:txBody>
      </p:sp>
      <p:pic>
        <p:nvPicPr>
          <p:cNvPr id="25603" name="Content Placeholder 5">
            <a:extLst>
              <a:ext uri="{FF2B5EF4-FFF2-40B4-BE49-F238E27FC236}">
                <a16:creationId xmlns:a16="http://schemas.microsoft.com/office/drawing/2014/main" id="{222E5722-956F-BCED-BC22-CC1C1B996D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4640" y="661142"/>
            <a:ext cx="11602720" cy="5323840"/>
          </a:xfrm>
        </p:spPr>
      </p:pic>
      <p:sp>
        <p:nvSpPr>
          <p:cNvPr id="25605" name="Slide Number Placeholder 4">
            <a:extLst>
              <a:ext uri="{FF2B5EF4-FFF2-40B4-BE49-F238E27FC236}">
                <a16:creationId xmlns:a16="http://schemas.microsoft.com/office/drawing/2014/main" id="{6DF12CA8-CB18-B1E7-E6EB-2ED12C0803DC}"/>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8</a:t>
            </a:fld>
            <a:endParaRPr lang="en-AU"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1FC6F7C-A594-990C-A596-CCCA761BFF00}"/>
              </a:ext>
            </a:extLst>
          </p:cNvPr>
          <p:cNvSpPr>
            <a:spLocks noGrp="1"/>
          </p:cNvSpPr>
          <p:nvPr>
            <p:ph type="title"/>
          </p:nvPr>
        </p:nvSpPr>
        <p:spPr>
          <a:xfrm>
            <a:off x="1818237" y="152503"/>
            <a:ext cx="9603275" cy="1049235"/>
          </a:xfrm>
        </p:spPr>
        <p:txBody>
          <a:bodyPr/>
          <a:lstStyle/>
          <a:p>
            <a:r>
              <a:rPr lang="en-US" altLang="ko-KR" dirty="0">
                <a:solidFill>
                  <a:srgbClr val="FF0000"/>
                </a:solidFill>
              </a:rPr>
              <a:t>Single-track Latency: The Rotational Delay</a:t>
            </a:r>
            <a:endParaRPr lang="en-US" altLang="en-US" dirty="0">
              <a:solidFill>
                <a:srgbClr val="FF0000"/>
              </a:solidFill>
            </a:endParaRPr>
          </a:p>
        </p:txBody>
      </p:sp>
      <p:pic>
        <p:nvPicPr>
          <p:cNvPr id="26627" name="Content Placeholder 5">
            <a:extLst>
              <a:ext uri="{FF2B5EF4-FFF2-40B4-BE49-F238E27FC236}">
                <a16:creationId xmlns:a16="http://schemas.microsoft.com/office/drawing/2014/main" id="{9B3EAEF3-65DD-4EF5-FA6C-953B32E6FF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7998" y="998758"/>
            <a:ext cx="8890952" cy="2983265"/>
          </a:xfrm>
        </p:spPr>
      </p:pic>
      <p:sp>
        <p:nvSpPr>
          <p:cNvPr id="26629" name="Slide Number Placeholder 4">
            <a:extLst>
              <a:ext uri="{FF2B5EF4-FFF2-40B4-BE49-F238E27FC236}">
                <a16:creationId xmlns:a16="http://schemas.microsoft.com/office/drawing/2014/main" id="{2594E11A-FD17-9D6B-945D-8FBFEBA0869E}"/>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Bef>
                <a:spcPct val="0"/>
              </a:spcBef>
              <a:buFontTx/>
              <a:buNone/>
            </a:pPr>
            <a:fld id="{FF0169D1-EE78-46C2-93B8-52EECB870D55}" type="slidenum">
              <a:rPr lang="en-AU" altLang="en-US" smtClean="0"/>
              <a:pPr>
                <a:lnSpc>
                  <a:spcPct val="100000"/>
                </a:lnSpc>
                <a:spcBef>
                  <a:spcPct val="0"/>
                </a:spcBef>
                <a:buFontTx/>
                <a:buNone/>
              </a:pPr>
              <a:t>9</a:t>
            </a:fld>
            <a:endParaRPr lang="en-AU" altLang="en-US" sz="1200">
              <a:solidFill>
                <a:srgbClr val="898989"/>
              </a:solidFill>
            </a:endParaRPr>
          </a:p>
        </p:txBody>
      </p:sp>
      <p:sp>
        <p:nvSpPr>
          <p:cNvPr id="7" name="Rectangle 6">
            <a:extLst>
              <a:ext uri="{FF2B5EF4-FFF2-40B4-BE49-F238E27FC236}">
                <a16:creationId xmlns:a16="http://schemas.microsoft.com/office/drawing/2014/main" id="{2460F627-6180-4833-B956-0E64C116BE6B}"/>
              </a:ext>
            </a:extLst>
          </p:cNvPr>
          <p:cNvSpPr>
            <a:spLocks noRot="1" noChangeAspect="1" noMove="1" noResize="1" noEditPoints="1" noAdjustHandles="1" noChangeArrowheads="1" noChangeShapeType="1" noTextEdit="1"/>
          </p:cNvSpPr>
          <p:nvPr/>
        </p:nvSpPr>
        <p:spPr>
          <a:xfrm>
            <a:off x="1150960" y="3982023"/>
            <a:ext cx="8197755" cy="1315168"/>
          </a:xfrm>
          <a:prstGeom prst="rect">
            <a:avLst/>
          </a:prstGeom>
          <a:blipFill rotWithShape="0">
            <a:blip r:embed="rId3"/>
            <a:stretch>
              <a:fillRect l="-669" t="-2315" b="-6944"/>
            </a:stretch>
          </a:blipFill>
        </p:spPr>
        <p:txBody>
          <a:bodyPr/>
          <a:lstStyle/>
          <a:p>
            <a:pPr>
              <a:defRPr/>
            </a:pPr>
            <a:r>
              <a:rPr lang="en-US" dirty="0">
                <a:noFill/>
              </a:rPr>
              <a:t> </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1271</TotalTime>
  <Words>2977</Words>
  <Application>Microsoft Office PowerPoint</Application>
  <PresentationFormat>Widescreen</PresentationFormat>
  <Paragraphs>292</Paragraphs>
  <Slides>43</Slides>
  <Notes>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Malgun Gothic</vt:lpstr>
      <vt:lpstr>Malgun Gothic</vt:lpstr>
      <vt:lpstr>Arial</vt:lpstr>
      <vt:lpstr>Calibri</vt:lpstr>
      <vt:lpstr>Courier New</vt:lpstr>
      <vt:lpstr>Gill Sans MT</vt:lpstr>
      <vt:lpstr>Poppins</vt:lpstr>
      <vt:lpstr>Symbol</vt:lpstr>
      <vt:lpstr>Times New Roman</vt:lpstr>
      <vt:lpstr>Wingdings</vt:lpstr>
      <vt:lpstr>Gallery</vt:lpstr>
      <vt:lpstr>COURSE NAME: Operating Systems   COURSE CODE: 23CS2104R/a </vt:lpstr>
      <vt:lpstr>PowerPoint Presentation</vt:lpstr>
      <vt:lpstr>Hard Disk Driver</vt:lpstr>
      <vt:lpstr>Interface</vt:lpstr>
      <vt:lpstr>Basic Geometry</vt:lpstr>
      <vt:lpstr>Basic Geometry (Cont.)</vt:lpstr>
      <vt:lpstr>A Simple Disk Drive</vt:lpstr>
      <vt:lpstr>Example of a Disk</vt:lpstr>
      <vt:lpstr>Single-track Latency: The Rotational Delay</vt:lpstr>
      <vt:lpstr>Multiple Tracks: Seek Time</vt:lpstr>
      <vt:lpstr>Phases of Seek</vt:lpstr>
      <vt:lpstr>Transfer time</vt:lpstr>
      <vt:lpstr>Track Skew</vt:lpstr>
      <vt:lpstr>Cache (Track Buffer)</vt:lpstr>
      <vt:lpstr>Write on cache</vt:lpstr>
      <vt:lpstr>PowerPoint Presentation</vt:lpstr>
      <vt:lpstr>I/O Time Example</vt:lpstr>
      <vt:lpstr>PowerPoint Presentation</vt:lpstr>
      <vt:lpstr>PowerPoint Presentation</vt:lpstr>
      <vt:lpstr>Disk Scheduling</vt:lpstr>
      <vt:lpstr>PowerPoint Presentation</vt:lpstr>
      <vt:lpstr>PowerPoint Presentation</vt:lpstr>
      <vt:lpstr>           Disk Scheduling Algorithms</vt:lpstr>
      <vt:lpstr>            FCFS (First Come First Serve) </vt:lpstr>
      <vt:lpstr>PowerPoint Presentation</vt:lpstr>
      <vt:lpstr>PowerPoint Presentation</vt:lpstr>
      <vt:lpstr> SSTF (Shortest Seek Time First) </vt:lpstr>
      <vt:lpstr>        SSTF (Shortest Seek Time First) </vt:lpstr>
      <vt:lpstr>PowerPoint Presentation</vt:lpstr>
      <vt:lpstr>                                  SCAN </vt:lpstr>
      <vt:lpstr>                                     SCAN </vt:lpstr>
      <vt:lpstr>PowerPoint Presentation</vt:lpstr>
      <vt:lpstr>                                 C-SCAN </vt:lpstr>
      <vt:lpstr>                                C-SCAN </vt:lpstr>
      <vt:lpstr>PowerPoint Presentation</vt:lpstr>
      <vt:lpstr>PowerPoint Presentation</vt:lpstr>
      <vt:lpstr>                                    LOOK</vt:lpstr>
      <vt:lpstr>PowerPoint Presentation</vt:lpstr>
      <vt:lpstr>C-LOOK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105</cp:revision>
  <dcterms:created xsi:type="dcterms:W3CDTF">2023-05-09T04:20:46Z</dcterms:created>
  <dcterms:modified xsi:type="dcterms:W3CDTF">2024-09-30T07:00:04Z</dcterms:modified>
</cp:coreProperties>
</file>