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handoutMasterIdLst>
    <p:handoutMasterId r:id="rId38"/>
  </p:handoutMasterIdLst>
  <p:sldIdLst>
    <p:sldId id="256" r:id="rId2"/>
    <p:sldId id="399" r:id="rId3"/>
    <p:sldId id="364" r:id="rId4"/>
    <p:sldId id="375" r:id="rId5"/>
    <p:sldId id="365" r:id="rId6"/>
    <p:sldId id="259" r:id="rId7"/>
    <p:sldId id="260" r:id="rId8"/>
    <p:sldId id="261" r:id="rId9"/>
    <p:sldId id="262" r:id="rId10"/>
    <p:sldId id="263" r:id="rId11"/>
    <p:sldId id="367" r:id="rId12"/>
    <p:sldId id="366" r:id="rId13"/>
    <p:sldId id="368" r:id="rId14"/>
    <p:sldId id="369" r:id="rId15"/>
    <p:sldId id="257" r:id="rId16"/>
    <p:sldId id="258" r:id="rId17"/>
    <p:sldId id="370" r:id="rId18"/>
    <p:sldId id="371" r:id="rId19"/>
    <p:sldId id="353" r:id="rId20"/>
    <p:sldId id="372" r:id="rId21"/>
    <p:sldId id="373" r:id="rId22"/>
    <p:sldId id="374" r:id="rId23"/>
    <p:sldId id="264" r:id="rId24"/>
    <p:sldId id="265" r:id="rId25"/>
    <p:sldId id="266" r:id="rId26"/>
    <p:sldId id="352" r:id="rId27"/>
    <p:sldId id="350" r:id="rId28"/>
    <p:sldId id="355" r:id="rId29"/>
    <p:sldId id="356" r:id="rId30"/>
    <p:sldId id="357" r:id="rId31"/>
    <p:sldId id="362" r:id="rId32"/>
    <p:sldId id="363" r:id="rId33"/>
    <p:sldId id="359" r:id="rId34"/>
    <p:sldId id="360" r:id="rId35"/>
    <p:sldId id="29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53442-EF09-4D91-B6EA-41479A3A9272}" v="199" dt="2024-10-05T17:53:17.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7F053442-EF09-4D91-B6EA-41479A3A9272}"/>
    <pc:docChg chg="undo custSel addSld delSld modSld sldOrd">
      <pc:chgData name="narne sravanthi" userId="8ff4cd17b61d8485" providerId="LiveId" clId="{7F053442-EF09-4D91-B6EA-41479A3A9272}" dt="2024-10-05T17:53:17.268" v="590" actId="6549"/>
      <pc:docMkLst>
        <pc:docMk/>
      </pc:docMkLst>
      <pc:sldChg chg="modSp mod">
        <pc:chgData name="narne sravanthi" userId="8ff4cd17b61d8485" providerId="LiveId" clId="{7F053442-EF09-4D91-B6EA-41479A3A9272}" dt="2024-10-05T17:46:08.528" v="397" actId="20577"/>
        <pc:sldMkLst>
          <pc:docMk/>
          <pc:sldMk cId="2503091" sldId="256"/>
        </pc:sldMkLst>
        <pc:spChg chg="mod">
          <ac:chgData name="narne sravanthi" userId="8ff4cd17b61d8485" providerId="LiveId" clId="{7F053442-EF09-4D91-B6EA-41479A3A9272}" dt="2024-10-05T17:46:08.528" v="397" actId="20577"/>
          <ac:spMkLst>
            <pc:docMk/>
            <pc:sldMk cId="2503091" sldId="256"/>
            <ac:spMk id="2" creationId="{BDA69B8D-BF65-4ADD-F76F-77EA72FFCB8F}"/>
          </ac:spMkLst>
        </pc:spChg>
        <pc:spChg chg="mod">
          <ac:chgData name="narne sravanthi" userId="8ff4cd17b61d8485" providerId="LiveId" clId="{7F053442-EF09-4D91-B6EA-41479A3A9272}" dt="2024-10-05T17:45:07.492" v="382" actId="1076"/>
          <ac:spMkLst>
            <pc:docMk/>
            <pc:sldMk cId="2503091" sldId="256"/>
            <ac:spMk id="3" creationId="{5F640656-3048-2A08-BF39-81705306F79A}"/>
          </ac:spMkLst>
        </pc:spChg>
      </pc:sldChg>
      <pc:sldChg chg="modSp add mod">
        <pc:chgData name="narne sravanthi" userId="8ff4cd17b61d8485" providerId="LiveId" clId="{7F053442-EF09-4D91-B6EA-41479A3A9272}" dt="2024-10-05T17:26:54.787" v="14" actId="113"/>
        <pc:sldMkLst>
          <pc:docMk/>
          <pc:sldMk cId="0" sldId="257"/>
        </pc:sldMkLst>
        <pc:spChg chg="mod">
          <ac:chgData name="narne sravanthi" userId="8ff4cd17b61d8485" providerId="LiveId" clId="{7F053442-EF09-4D91-B6EA-41479A3A9272}" dt="2024-10-05T17:26:29.418" v="8" actId="14100"/>
          <ac:spMkLst>
            <pc:docMk/>
            <pc:sldMk cId="0" sldId="257"/>
            <ac:spMk id="2" creationId="{00000000-0000-0000-0000-000000000000}"/>
          </ac:spMkLst>
        </pc:spChg>
        <pc:spChg chg="mod">
          <ac:chgData name="narne sravanthi" userId="8ff4cd17b61d8485" providerId="LiveId" clId="{7F053442-EF09-4D91-B6EA-41479A3A9272}" dt="2024-10-05T17:26:54.787" v="14" actId="113"/>
          <ac:spMkLst>
            <pc:docMk/>
            <pc:sldMk cId="0" sldId="257"/>
            <ac:spMk id="3" creationId="{00000000-0000-0000-0000-000000000000}"/>
          </ac:spMkLst>
        </pc:spChg>
      </pc:sldChg>
      <pc:sldChg chg="modSp add mod">
        <pc:chgData name="narne sravanthi" userId="8ff4cd17b61d8485" providerId="LiveId" clId="{7F053442-EF09-4D91-B6EA-41479A3A9272}" dt="2024-10-05T17:27:51.294" v="32" actId="123"/>
        <pc:sldMkLst>
          <pc:docMk/>
          <pc:sldMk cId="0" sldId="258"/>
        </pc:sldMkLst>
        <pc:spChg chg="mod">
          <ac:chgData name="narne sravanthi" userId="8ff4cd17b61d8485" providerId="LiveId" clId="{7F053442-EF09-4D91-B6EA-41479A3A9272}" dt="2024-10-05T17:27:03.369" v="16" actId="1076"/>
          <ac:spMkLst>
            <pc:docMk/>
            <pc:sldMk cId="0" sldId="258"/>
            <ac:spMk id="2" creationId="{00000000-0000-0000-0000-000000000000}"/>
          </ac:spMkLst>
        </pc:spChg>
        <pc:spChg chg="mod">
          <ac:chgData name="narne sravanthi" userId="8ff4cd17b61d8485" providerId="LiveId" clId="{7F053442-EF09-4D91-B6EA-41479A3A9272}" dt="2024-10-05T17:27:51.294" v="32" actId="123"/>
          <ac:spMkLst>
            <pc:docMk/>
            <pc:sldMk cId="0" sldId="258"/>
            <ac:spMk id="3" creationId="{00000000-0000-0000-0000-000000000000}"/>
          </ac:spMkLst>
        </pc:spChg>
      </pc:sldChg>
      <pc:sldChg chg="modSp add del mod">
        <pc:chgData name="narne sravanthi" userId="8ff4cd17b61d8485" providerId="LiveId" clId="{7F053442-EF09-4D91-B6EA-41479A3A9272}" dt="2024-10-05T17:31:06.050" v="90" actId="20577"/>
        <pc:sldMkLst>
          <pc:docMk/>
          <pc:sldMk cId="0" sldId="264"/>
        </pc:sldMkLst>
        <pc:spChg chg="mod">
          <ac:chgData name="narne sravanthi" userId="8ff4cd17b61d8485" providerId="LiveId" clId="{7F053442-EF09-4D91-B6EA-41479A3A9272}" dt="2024-10-05T17:30:49.893" v="83" actId="1076"/>
          <ac:spMkLst>
            <pc:docMk/>
            <pc:sldMk cId="0" sldId="264"/>
            <ac:spMk id="2" creationId="{00000000-0000-0000-0000-000000000000}"/>
          </ac:spMkLst>
        </pc:spChg>
        <pc:spChg chg="mod">
          <ac:chgData name="narne sravanthi" userId="8ff4cd17b61d8485" providerId="LiveId" clId="{7F053442-EF09-4D91-B6EA-41479A3A9272}" dt="2024-10-05T17:31:06.050" v="90" actId="20577"/>
          <ac:spMkLst>
            <pc:docMk/>
            <pc:sldMk cId="0" sldId="264"/>
            <ac:spMk id="3" creationId="{00000000-0000-0000-0000-000000000000}"/>
          </ac:spMkLst>
        </pc:spChg>
      </pc:sldChg>
      <pc:sldChg chg="modSp add mod">
        <pc:chgData name="narne sravanthi" userId="8ff4cd17b61d8485" providerId="LiveId" clId="{7F053442-EF09-4D91-B6EA-41479A3A9272}" dt="2024-10-05T17:31:35.413" v="100" actId="20577"/>
        <pc:sldMkLst>
          <pc:docMk/>
          <pc:sldMk cId="0" sldId="265"/>
        </pc:sldMkLst>
        <pc:spChg chg="mod">
          <ac:chgData name="narne sravanthi" userId="8ff4cd17b61d8485" providerId="LiveId" clId="{7F053442-EF09-4D91-B6EA-41479A3A9272}" dt="2024-10-05T17:31:17.982" v="93" actId="14100"/>
          <ac:spMkLst>
            <pc:docMk/>
            <pc:sldMk cId="0" sldId="265"/>
            <ac:spMk id="2" creationId="{00000000-0000-0000-0000-000000000000}"/>
          </ac:spMkLst>
        </pc:spChg>
        <pc:spChg chg="mod">
          <ac:chgData name="narne sravanthi" userId="8ff4cd17b61d8485" providerId="LiveId" clId="{7F053442-EF09-4D91-B6EA-41479A3A9272}" dt="2024-10-05T17:31:35.413" v="100" actId="20577"/>
          <ac:spMkLst>
            <pc:docMk/>
            <pc:sldMk cId="0" sldId="265"/>
            <ac:spMk id="3" creationId="{00000000-0000-0000-0000-000000000000}"/>
          </ac:spMkLst>
        </pc:spChg>
      </pc:sldChg>
      <pc:sldChg chg="modSp add mod">
        <pc:chgData name="narne sravanthi" userId="8ff4cd17b61d8485" providerId="LiveId" clId="{7F053442-EF09-4D91-B6EA-41479A3A9272}" dt="2024-10-05T17:32:27.868" v="114" actId="20577"/>
        <pc:sldMkLst>
          <pc:docMk/>
          <pc:sldMk cId="0" sldId="266"/>
        </pc:sldMkLst>
        <pc:spChg chg="mod">
          <ac:chgData name="narne sravanthi" userId="8ff4cd17b61d8485" providerId="LiveId" clId="{7F053442-EF09-4D91-B6EA-41479A3A9272}" dt="2024-10-05T17:31:50.442" v="104" actId="14100"/>
          <ac:spMkLst>
            <pc:docMk/>
            <pc:sldMk cId="0" sldId="266"/>
            <ac:spMk id="2" creationId="{00000000-0000-0000-0000-000000000000}"/>
          </ac:spMkLst>
        </pc:spChg>
        <pc:spChg chg="mod">
          <ac:chgData name="narne sravanthi" userId="8ff4cd17b61d8485" providerId="LiveId" clId="{7F053442-EF09-4D91-B6EA-41479A3A9272}" dt="2024-10-05T17:32:27.868" v="114" actId="20577"/>
          <ac:spMkLst>
            <pc:docMk/>
            <pc:sldMk cId="0" sldId="266"/>
            <ac:spMk id="3" creationId="{00000000-0000-0000-0000-000000000000}"/>
          </ac:spMkLst>
        </pc:spChg>
      </pc:sldChg>
      <pc:sldChg chg="modSp mod">
        <pc:chgData name="narne sravanthi" userId="8ff4cd17b61d8485" providerId="LiveId" clId="{7F053442-EF09-4D91-B6EA-41479A3A9272}" dt="2024-10-05T17:36:00.095" v="208" actId="14100"/>
        <pc:sldMkLst>
          <pc:docMk/>
          <pc:sldMk cId="1044441076" sldId="350"/>
        </pc:sldMkLst>
        <pc:spChg chg="mod">
          <ac:chgData name="narne sravanthi" userId="8ff4cd17b61d8485" providerId="LiveId" clId="{7F053442-EF09-4D91-B6EA-41479A3A9272}" dt="2024-10-05T17:35:30.799" v="184" actId="14100"/>
          <ac:spMkLst>
            <pc:docMk/>
            <pc:sldMk cId="1044441076" sldId="350"/>
            <ac:spMk id="2" creationId="{00000000-0000-0000-0000-000000000000}"/>
          </ac:spMkLst>
        </pc:spChg>
        <pc:spChg chg="mod">
          <ac:chgData name="narne sravanthi" userId="8ff4cd17b61d8485" providerId="LiveId" clId="{7F053442-EF09-4D91-B6EA-41479A3A9272}" dt="2024-10-05T17:36:00.095" v="208" actId="14100"/>
          <ac:spMkLst>
            <pc:docMk/>
            <pc:sldMk cId="1044441076" sldId="350"/>
            <ac:spMk id="3" creationId="{00000000-0000-0000-0000-000000000000}"/>
          </ac:spMkLst>
        </pc:spChg>
      </pc:sldChg>
      <pc:sldChg chg="del">
        <pc:chgData name="narne sravanthi" userId="8ff4cd17b61d8485" providerId="LiveId" clId="{7F053442-EF09-4D91-B6EA-41479A3A9272}" dt="2024-10-05T17:33:15.491" v="116" actId="47"/>
        <pc:sldMkLst>
          <pc:docMk/>
          <pc:sldMk cId="3549029364" sldId="351"/>
        </pc:sldMkLst>
      </pc:sldChg>
      <pc:sldChg chg="modSp mod">
        <pc:chgData name="narne sravanthi" userId="8ff4cd17b61d8485" providerId="LiveId" clId="{7F053442-EF09-4D91-B6EA-41479A3A9272}" dt="2024-10-05T17:35:18.580" v="181" actId="20577"/>
        <pc:sldMkLst>
          <pc:docMk/>
          <pc:sldMk cId="850553830" sldId="352"/>
        </pc:sldMkLst>
        <pc:spChg chg="mod">
          <ac:chgData name="narne sravanthi" userId="8ff4cd17b61d8485" providerId="LiveId" clId="{7F053442-EF09-4D91-B6EA-41479A3A9272}" dt="2024-10-05T17:34:47.611" v="132" actId="1076"/>
          <ac:spMkLst>
            <pc:docMk/>
            <pc:sldMk cId="850553830" sldId="352"/>
            <ac:spMk id="2" creationId="{00000000-0000-0000-0000-000000000000}"/>
          </ac:spMkLst>
        </pc:spChg>
        <pc:spChg chg="mod">
          <ac:chgData name="narne sravanthi" userId="8ff4cd17b61d8485" providerId="LiveId" clId="{7F053442-EF09-4D91-B6EA-41479A3A9272}" dt="2024-10-05T17:35:18.580" v="181" actId="20577"/>
          <ac:spMkLst>
            <pc:docMk/>
            <pc:sldMk cId="850553830" sldId="352"/>
            <ac:spMk id="3" creationId="{00000000-0000-0000-0000-000000000000}"/>
          </ac:spMkLst>
        </pc:spChg>
      </pc:sldChg>
      <pc:sldChg chg="modSp mod ord">
        <pc:chgData name="narne sravanthi" userId="8ff4cd17b61d8485" providerId="LiveId" clId="{7F053442-EF09-4D91-B6EA-41479A3A9272}" dt="2024-10-05T17:34:02.909" v="124"/>
        <pc:sldMkLst>
          <pc:docMk/>
          <pc:sldMk cId="2401773829" sldId="353"/>
        </pc:sldMkLst>
        <pc:spChg chg="mod">
          <ac:chgData name="narne sravanthi" userId="8ff4cd17b61d8485" providerId="LiveId" clId="{7F053442-EF09-4D91-B6EA-41479A3A9272}" dt="2024-10-05T17:33:30.247" v="119" actId="1076"/>
          <ac:spMkLst>
            <pc:docMk/>
            <pc:sldMk cId="2401773829" sldId="353"/>
            <ac:spMk id="2" creationId="{00000000-0000-0000-0000-000000000000}"/>
          </ac:spMkLst>
        </pc:spChg>
        <pc:picChg chg="mod">
          <ac:chgData name="narne sravanthi" userId="8ff4cd17b61d8485" providerId="LiveId" clId="{7F053442-EF09-4D91-B6EA-41479A3A9272}" dt="2024-10-05T17:33:39.081" v="122" actId="14100"/>
          <ac:picMkLst>
            <pc:docMk/>
            <pc:sldMk cId="2401773829" sldId="353"/>
            <ac:picMk id="1026" creationId="{00000000-0000-0000-0000-000000000000}"/>
          </ac:picMkLst>
        </pc:picChg>
      </pc:sldChg>
      <pc:sldChg chg="del">
        <pc:chgData name="narne sravanthi" userId="8ff4cd17b61d8485" providerId="LiveId" clId="{7F053442-EF09-4D91-B6EA-41479A3A9272}" dt="2024-10-05T17:33:11.374" v="115" actId="47"/>
        <pc:sldMkLst>
          <pc:docMk/>
          <pc:sldMk cId="4112269585" sldId="354"/>
        </pc:sldMkLst>
      </pc:sldChg>
      <pc:sldChg chg="modSp mod">
        <pc:chgData name="narne sravanthi" userId="8ff4cd17b61d8485" providerId="LiveId" clId="{7F053442-EF09-4D91-B6EA-41479A3A9272}" dt="2024-10-05T17:36:37.704" v="224" actId="14100"/>
        <pc:sldMkLst>
          <pc:docMk/>
          <pc:sldMk cId="3795184875" sldId="355"/>
        </pc:sldMkLst>
        <pc:spChg chg="mod">
          <ac:chgData name="narne sravanthi" userId="8ff4cd17b61d8485" providerId="LiveId" clId="{7F053442-EF09-4D91-B6EA-41479A3A9272}" dt="2024-10-05T17:36:27.791" v="221" actId="14100"/>
          <ac:spMkLst>
            <pc:docMk/>
            <pc:sldMk cId="3795184875" sldId="355"/>
            <ac:spMk id="2" creationId="{00000000-0000-0000-0000-000000000000}"/>
          </ac:spMkLst>
        </pc:spChg>
        <pc:spChg chg="mod">
          <ac:chgData name="narne sravanthi" userId="8ff4cd17b61d8485" providerId="LiveId" clId="{7F053442-EF09-4D91-B6EA-41479A3A9272}" dt="2024-10-05T17:36:37.704" v="224" actId="14100"/>
          <ac:spMkLst>
            <pc:docMk/>
            <pc:sldMk cId="3795184875" sldId="355"/>
            <ac:spMk id="3" creationId="{00000000-0000-0000-0000-000000000000}"/>
          </ac:spMkLst>
        </pc:spChg>
      </pc:sldChg>
      <pc:sldChg chg="modSp mod">
        <pc:chgData name="narne sravanthi" userId="8ff4cd17b61d8485" providerId="LiveId" clId="{7F053442-EF09-4D91-B6EA-41479A3A9272}" dt="2024-10-05T17:36:58.035" v="229" actId="1076"/>
        <pc:sldMkLst>
          <pc:docMk/>
          <pc:sldMk cId="4246523598" sldId="356"/>
        </pc:sldMkLst>
        <pc:spChg chg="mod">
          <ac:chgData name="narne sravanthi" userId="8ff4cd17b61d8485" providerId="LiveId" clId="{7F053442-EF09-4D91-B6EA-41479A3A9272}" dt="2024-10-05T17:36:48.135" v="226" actId="1076"/>
          <ac:spMkLst>
            <pc:docMk/>
            <pc:sldMk cId="4246523598" sldId="356"/>
            <ac:spMk id="2" creationId="{00000000-0000-0000-0000-000000000000}"/>
          </ac:spMkLst>
        </pc:spChg>
        <pc:spChg chg="mod">
          <ac:chgData name="narne sravanthi" userId="8ff4cd17b61d8485" providerId="LiveId" clId="{7F053442-EF09-4D91-B6EA-41479A3A9272}" dt="2024-10-05T17:36:58.035" v="229" actId="1076"/>
          <ac:spMkLst>
            <pc:docMk/>
            <pc:sldMk cId="4246523598" sldId="356"/>
            <ac:spMk id="3" creationId="{00000000-0000-0000-0000-000000000000}"/>
          </ac:spMkLst>
        </pc:spChg>
      </pc:sldChg>
      <pc:sldChg chg="modSp mod">
        <pc:chgData name="narne sravanthi" userId="8ff4cd17b61d8485" providerId="LiveId" clId="{7F053442-EF09-4D91-B6EA-41479A3A9272}" dt="2024-10-05T17:37:26.270" v="236" actId="1076"/>
        <pc:sldMkLst>
          <pc:docMk/>
          <pc:sldMk cId="186299150" sldId="357"/>
        </pc:sldMkLst>
        <pc:spChg chg="mod">
          <ac:chgData name="narne sravanthi" userId="8ff4cd17b61d8485" providerId="LiveId" clId="{7F053442-EF09-4D91-B6EA-41479A3A9272}" dt="2024-10-05T17:37:18.987" v="234" actId="14100"/>
          <ac:spMkLst>
            <pc:docMk/>
            <pc:sldMk cId="186299150" sldId="357"/>
            <ac:spMk id="2" creationId="{00000000-0000-0000-0000-000000000000}"/>
          </ac:spMkLst>
        </pc:spChg>
        <pc:spChg chg="mod">
          <ac:chgData name="narne sravanthi" userId="8ff4cd17b61d8485" providerId="LiveId" clId="{7F053442-EF09-4D91-B6EA-41479A3A9272}" dt="2024-10-05T17:37:26.270" v="236" actId="1076"/>
          <ac:spMkLst>
            <pc:docMk/>
            <pc:sldMk cId="186299150" sldId="357"/>
            <ac:spMk id="3" creationId="{00000000-0000-0000-0000-000000000000}"/>
          </ac:spMkLst>
        </pc:spChg>
      </pc:sldChg>
      <pc:sldChg chg="modSp mod">
        <pc:chgData name="narne sravanthi" userId="8ff4cd17b61d8485" providerId="LiveId" clId="{7F053442-EF09-4D91-B6EA-41479A3A9272}" dt="2024-10-05T17:39:30.261" v="315" actId="15"/>
        <pc:sldMkLst>
          <pc:docMk/>
          <pc:sldMk cId="3916802134" sldId="359"/>
        </pc:sldMkLst>
        <pc:spChg chg="mod">
          <ac:chgData name="narne sravanthi" userId="8ff4cd17b61d8485" providerId="LiveId" clId="{7F053442-EF09-4D91-B6EA-41479A3A9272}" dt="2024-10-05T17:39:04.183" v="309" actId="1076"/>
          <ac:spMkLst>
            <pc:docMk/>
            <pc:sldMk cId="3916802134" sldId="359"/>
            <ac:spMk id="2" creationId="{00000000-0000-0000-0000-000000000000}"/>
          </ac:spMkLst>
        </pc:spChg>
        <pc:spChg chg="mod">
          <ac:chgData name="narne sravanthi" userId="8ff4cd17b61d8485" providerId="LiveId" clId="{7F053442-EF09-4D91-B6EA-41479A3A9272}" dt="2024-10-05T17:39:30.261" v="315" actId="15"/>
          <ac:spMkLst>
            <pc:docMk/>
            <pc:sldMk cId="3916802134" sldId="359"/>
            <ac:spMk id="3" creationId="{00000000-0000-0000-0000-000000000000}"/>
          </ac:spMkLst>
        </pc:spChg>
      </pc:sldChg>
      <pc:sldChg chg="modSp mod">
        <pc:chgData name="narne sravanthi" userId="8ff4cd17b61d8485" providerId="LiveId" clId="{7F053442-EF09-4D91-B6EA-41479A3A9272}" dt="2024-10-05T17:40:26.833" v="347" actId="123"/>
        <pc:sldMkLst>
          <pc:docMk/>
          <pc:sldMk cId="2671089412" sldId="360"/>
        </pc:sldMkLst>
        <pc:spChg chg="mod">
          <ac:chgData name="narne sravanthi" userId="8ff4cd17b61d8485" providerId="LiveId" clId="{7F053442-EF09-4D91-B6EA-41479A3A9272}" dt="2024-10-05T17:39:43.270" v="318" actId="14100"/>
          <ac:spMkLst>
            <pc:docMk/>
            <pc:sldMk cId="2671089412" sldId="360"/>
            <ac:spMk id="2" creationId="{00000000-0000-0000-0000-000000000000}"/>
          </ac:spMkLst>
        </pc:spChg>
        <pc:spChg chg="mod">
          <ac:chgData name="narne sravanthi" userId="8ff4cd17b61d8485" providerId="LiveId" clId="{7F053442-EF09-4D91-B6EA-41479A3A9272}" dt="2024-10-05T17:40:26.833" v="347" actId="123"/>
          <ac:spMkLst>
            <pc:docMk/>
            <pc:sldMk cId="2671089412" sldId="360"/>
            <ac:spMk id="3" creationId="{00000000-0000-0000-0000-000000000000}"/>
          </ac:spMkLst>
        </pc:spChg>
      </pc:sldChg>
      <pc:sldChg chg="modSp mod">
        <pc:chgData name="narne sravanthi" userId="8ff4cd17b61d8485" providerId="LiveId" clId="{7F053442-EF09-4D91-B6EA-41479A3A9272}" dt="2024-10-05T17:38:05.954" v="261" actId="14100"/>
        <pc:sldMkLst>
          <pc:docMk/>
          <pc:sldMk cId="3743613062" sldId="362"/>
        </pc:sldMkLst>
        <pc:spChg chg="mod">
          <ac:chgData name="narne sravanthi" userId="8ff4cd17b61d8485" providerId="LiveId" clId="{7F053442-EF09-4D91-B6EA-41479A3A9272}" dt="2024-10-05T17:37:39.042" v="239" actId="1076"/>
          <ac:spMkLst>
            <pc:docMk/>
            <pc:sldMk cId="3743613062" sldId="362"/>
            <ac:spMk id="2" creationId="{00000000-0000-0000-0000-000000000000}"/>
          </ac:spMkLst>
        </pc:spChg>
        <pc:spChg chg="mod">
          <ac:chgData name="narne sravanthi" userId="8ff4cd17b61d8485" providerId="LiveId" clId="{7F053442-EF09-4D91-B6EA-41479A3A9272}" dt="2024-10-05T17:38:05.954" v="261" actId="14100"/>
          <ac:spMkLst>
            <pc:docMk/>
            <pc:sldMk cId="3743613062" sldId="362"/>
            <ac:spMk id="3" creationId="{00000000-0000-0000-0000-000000000000}"/>
          </ac:spMkLst>
        </pc:spChg>
      </pc:sldChg>
      <pc:sldChg chg="modSp mod">
        <pc:chgData name="narne sravanthi" userId="8ff4cd17b61d8485" providerId="LiveId" clId="{7F053442-EF09-4D91-B6EA-41479A3A9272}" dt="2024-10-05T17:38:49.936" v="305" actId="1076"/>
        <pc:sldMkLst>
          <pc:docMk/>
          <pc:sldMk cId="858087937" sldId="363"/>
        </pc:sldMkLst>
        <pc:spChg chg="mod">
          <ac:chgData name="narne sravanthi" userId="8ff4cd17b61d8485" providerId="LiveId" clId="{7F053442-EF09-4D91-B6EA-41479A3A9272}" dt="2024-10-05T17:38:49.936" v="305" actId="1076"/>
          <ac:spMkLst>
            <pc:docMk/>
            <pc:sldMk cId="858087937" sldId="363"/>
            <ac:spMk id="2" creationId="{00000000-0000-0000-0000-000000000000}"/>
          </ac:spMkLst>
        </pc:spChg>
        <pc:spChg chg="mod">
          <ac:chgData name="narne sravanthi" userId="8ff4cd17b61d8485" providerId="LiveId" clId="{7F053442-EF09-4D91-B6EA-41479A3A9272}" dt="2024-10-05T17:38:44.616" v="304" actId="20577"/>
          <ac:spMkLst>
            <pc:docMk/>
            <pc:sldMk cId="858087937" sldId="363"/>
            <ac:spMk id="3" creationId="{00000000-0000-0000-0000-000000000000}"/>
          </ac:spMkLst>
        </pc:spChg>
      </pc:sldChg>
      <pc:sldChg chg="modSp mod">
        <pc:chgData name="narne sravanthi" userId="8ff4cd17b61d8485" providerId="LiveId" clId="{7F053442-EF09-4D91-B6EA-41479A3A9272}" dt="2024-10-05T17:40:47.164" v="348" actId="255"/>
        <pc:sldMkLst>
          <pc:docMk/>
          <pc:sldMk cId="3040387737" sldId="364"/>
        </pc:sldMkLst>
        <pc:spChg chg="mod">
          <ac:chgData name="narne sravanthi" userId="8ff4cd17b61d8485" providerId="LiveId" clId="{7F053442-EF09-4D91-B6EA-41479A3A9272}" dt="2024-10-05T17:40:47.164" v="348" actId="255"/>
          <ac:spMkLst>
            <pc:docMk/>
            <pc:sldMk cId="3040387737" sldId="364"/>
            <ac:spMk id="2" creationId="{0A2571BA-ECFE-3C30-E64B-3E4E54FB901D}"/>
          </ac:spMkLst>
        </pc:spChg>
      </pc:sldChg>
      <pc:sldChg chg="ord">
        <pc:chgData name="narne sravanthi" userId="8ff4cd17b61d8485" providerId="LiveId" clId="{7F053442-EF09-4D91-B6EA-41479A3A9272}" dt="2024-10-05T17:44:34.787" v="379"/>
        <pc:sldMkLst>
          <pc:docMk/>
          <pc:sldMk cId="1943203265" sldId="365"/>
        </pc:sldMkLst>
      </pc:sldChg>
      <pc:sldChg chg="modSp add mod">
        <pc:chgData name="narne sravanthi" userId="8ff4cd17b61d8485" providerId="LiveId" clId="{7F053442-EF09-4D91-B6EA-41479A3A9272}" dt="2024-10-05T17:28:21.758" v="41" actId="20577"/>
        <pc:sldMkLst>
          <pc:docMk/>
          <pc:sldMk cId="0" sldId="370"/>
        </pc:sldMkLst>
        <pc:spChg chg="mod">
          <ac:chgData name="narne sravanthi" userId="8ff4cd17b61d8485" providerId="LiveId" clId="{7F053442-EF09-4D91-B6EA-41479A3A9272}" dt="2024-10-05T17:28:02.928" v="35" actId="14100"/>
          <ac:spMkLst>
            <pc:docMk/>
            <pc:sldMk cId="0" sldId="370"/>
            <ac:spMk id="2" creationId="{00000000-0000-0000-0000-000000000000}"/>
          </ac:spMkLst>
        </pc:spChg>
        <pc:spChg chg="mod">
          <ac:chgData name="narne sravanthi" userId="8ff4cd17b61d8485" providerId="LiveId" clId="{7F053442-EF09-4D91-B6EA-41479A3A9272}" dt="2024-10-05T17:28:21.758" v="41" actId="20577"/>
          <ac:spMkLst>
            <pc:docMk/>
            <pc:sldMk cId="0" sldId="370"/>
            <ac:spMk id="3" creationId="{00000000-0000-0000-0000-000000000000}"/>
          </ac:spMkLst>
        </pc:spChg>
      </pc:sldChg>
      <pc:sldChg chg="del">
        <pc:chgData name="narne sravanthi" userId="8ff4cd17b61d8485" providerId="LiveId" clId="{7F053442-EF09-4D91-B6EA-41479A3A9272}" dt="2024-10-05T17:21:41.758" v="1" actId="47"/>
        <pc:sldMkLst>
          <pc:docMk/>
          <pc:sldMk cId="2761513665" sldId="370"/>
        </pc:sldMkLst>
      </pc:sldChg>
      <pc:sldChg chg="modSp add mod">
        <pc:chgData name="narne sravanthi" userId="8ff4cd17b61d8485" providerId="LiveId" clId="{7F053442-EF09-4D91-B6EA-41479A3A9272}" dt="2024-10-05T17:28:59.476" v="51" actId="255"/>
        <pc:sldMkLst>
          <pc:docMk/>
          <pc:sldMk cId="0" sldId="371"/>
        </pc:sldMkLst>
        <pc:spChg chg="mod">
          <ac:chgData name="narne sravanthi" userId="8ff4cd17b61d8485" providerId="LiveId" clId="{7F053442-EF09-4D91-B6EA-41479A3A9272}" dt="2024-10-05T17:28:30.636" v="43" actId="1076"/>
          <ac:spMkLst>
            <pc:docMk/>
            <pc:sldMk cId="0" sldId="371"/>
            <ac:spMk id="2" creationId="{00000000-0000-0000-0000-000000000000}"/>
          </ac:spMkLst>
        </pc:spChg>
        <pc:spChg chg="mod">
          <ac:chgData name="narne sravanthi" userId="8ff4cd17b61d8485" providerId="LiveId" clId="{7F053442-EF09-4D91-B6EA-41479A3A9272}" dt="2024-10-05T17:28:59.476" v="51" actId="255"/>
          <ac:spMkLst>
            <pc:docMk/>
            <pc:sldMk cId="0" sldId="371"/>
            <ac:spMk id="3" creationId="{00000000-0000-0000-0000-000000000000}"/>
          </ac:spMkLst>
        </pc:spChg>
      </pc:sldChg>
      <pc:sldChg chg="modSp add mod">
        <pc:chgData name="narne sravanthi" userId="8ff4cd17b61d8485" providerId="LiveId" clId="{7F053442-EF09-4D91-B6EA-41479A3A9272}" dt="2024-10-05T17:29:33.382" v="60" actId="20577"/>
        <pc:sldMkLst>
          <pc:docMk/>
          <pc:sldMk cId="0" sldId="372"/>
        </pc:sldMkLst>
        <pc:spChg chg="mod">
          <ac:chgData name="narne sravanthi" userId="8ff4cd17b61d8485" providerId="LiveId" clId="{7F053442-EF09-4D91-B6EA-41479A3A9272}" dt="2024-10-05T17:29:12.711" v="54" actId="14100"/>
          <ac:spMkLst>
            <pc:docMk/>
            <pc:sldMk cId="0" sldId="372"/>
            <ac:spMk id="2" creationId="{00000000-0000-0000-0000-000000000000}"/>
          </ac:spMkLst>
        </pc:spChg>
        <pc:spChg chg="mod">
          <ac:chgData name="narne sravanthi" userId="8ff4cd17b61d8485" providerId="LiveId" clId="{7F053442-EF09-4D91-B6EA-41479A3A9272}" dt="2024-10-05T17:29:33.382" v="60" actId="20577"/>
          <ac:spMkLst>
            <pc:docMk/>
            <pc:sldMk cId="0" sldId="372"/>
            <ac:spMk id="3" creationId="{00000000-0000-0000-0000-000000000000}"/>
          </ac:spMkLst>
        </pc:spChg>
      </pc:sldChg>
      <pc:sldChg chg="modSp add mod">
        <pc:chgData name="narne sravanthi" userId="8ff4cd17b61d8485" providerId="LiveId" clId="{7F053442-EF09-4D91-B6EA-41479A3A9272}" dt="2024-10-05T17:30:07.648" v="71" actId="14100"/>
        <pc:sldMkLst>
          <pc:docMk/>
          <pc:sldMk cId="0" sldId="373"/>
        </pc:sldMkLst>
        <pc:spChg chg="mod">
          <ac:chgData name="narne sravanthi" userId="8ff4cd17b61d8485" providerId="LiveId" clId="{7F053442-EF09-4D91-B6EA-41479A3A9272}" dt="2024-10-05T17:29:44.344" v="62" actId="1076"/>
          <ac:spMkLst>
            <pc:docMk/>
            <pc:sldMk cId="0" sldId="373"/>
            <ac:spMk id="2" creationId="{00000000-0000-0000-0000-000000000000}"/>
          </ac:spMkLst>
        </pc:spChg>
        <pc:spChg chg="mod">
          <ac:chgData name="narne sravanthi" userId="8ff4cd17b61d8485" providerId="LiveId" clId="{7F053442-EF09-4D91-B6EA-41479A3A9272}" dt="2024-10-05T17:30:07.648" v="71" actId="14100"/>
          <ac:spMkLst>
            <pc:docMk/>
            <pc:sldMk cId="0" sldId="373"/>
            <ac:spMk id="3" creationId="{00000000-0000-0000-0000-000000000000}"/>
          </ac:spMkLst>
        </pc:spChg>
      </pc:sldChg>
      <pc:sldChg chg="modSp add mod">
        <pc:chgData name="narne sravanthi" userId="8ff4cd17b61d8485" providerId="LiveId" clId="{7F053442-EF09-4D91-B6EA-41479A3A9272}" dt="2024-10-05T17:30:39.263" v="81" actId="20577"/>
        <pc:sldMkLst>
          <pc:docMk/>
          <pc:sldMk cId="0" sldId="374"/>
        </pc:sldMkLst>
        <pc:spChg chg="mod">
          <ac:chgData name="narne sravanthi" userId="8ff4cd17b61d8485" providerId="LiveId" clId="{7F053442-EF09-4D91-B6EA-41479A3A9272}" dt="2024-10-05T17:30:25.540" v="74" actId="14100"/>
          <ac:spMkLst>
            <pc:docMk/>
            <pc:sldMk cId="0" sldId="374"/>
            <ac:spMk id="2" creationId="{00000000-0000-0000-0000-000000000000}"/>
          </ac:spMkLst>
        </pc:spChg>
        <pc:spChg chg="mod">
          <ac:chgData name="narne sravanthi" userId="8ff4cd17b61d8485" providerId="LiveId" clId="{7F053442-EF09-4D91-B6EA-41479A3A9272}" dt="2024-10-05T17:30:39.263" v="81" actId="20577"/>
          <ac:spMkLst>
            <pc:docMk/>
            <pc:sldMk cId="0" sldId="374"/>
            <ac:spMk id="3" creationId="{00000000-0000-0000-0000-000000000000}"/>
          </ac:spMkLst>
        </pc:spChg>
      </pc:sldChg>
      <pc:sldChg chg="addSp delSp modSp new mod">
        <pc:chgData name="narne sravanthi" userId="8ff4cd17b61d8485" providerId="LiveId" clId="{7F053442-EF09-4D91-B6EA-41479A3A9272}" dt="2024-10-05T17:44:21.107" v="375" actId="14100"/>
        <pc:sldMkLst>
          <pc:docMk/>
          <pc:sldMk cId="309497105" sldId="375"/>
        </pc:sldMkLst>
        <pc:spChg chg="del">
          <ac:chgData name="narne sravanthi" userId="8ff4cd17b61d8485" providerId="LiveId" clId="{7F053442-EF09-4D91-B6EA-41479A3A9272}" dt="2024-10-05T17:43:24.538" v="351" actId="478"/>
          <ac:spMkLst>
            <pc:docMk/>
            <pc:sldMk cId="309497105" sldId="375"/>
            <ac:spMk id="2" creationId="{7A71A417-EB3A-46F2-1699-1C6405CC2C90}"/>
          </ac:spMkLst>
        </pc:spChg>
        <pc:spChg chg="del">
          <ac:chgData name="narne sravanthi" userId="8ff4cd17b61d8485" providerId="LiveId" clId="{7F053442-EF09-4D91-B6EA-41479A3A9272}" dt="2024-10-05T17:43:19.815" v="350" actId="22"/>
          <ac:spMkLst>
            <pc:docMk/>
            <pc:sldMk cId="309497105" sldId="375"/>
            <ac:spMk id="3" creationId="{D1E7AA16-A14E-8B34-6878-BAA929DE775F}"/>
          </ac:spMkLst>
        </pc:spChg>
        <pc:spChg chg="add mod">
          <ac:chgData name="narne sravanthi" userId="8ff4cd17b61d8485" providerId="LiveId" clId="{7F053442-EF09-4D91-B6EA-41479A3A9272}" dt="2024-10-05T17:44:21.107" v="375" actId="14100"/>
          <ac:spMkLst>
            <pc:docMk/>
            <pc:sldMk cId="309497105" sldId="375"/>
            <ac:spMk id="8" creationId="{F6A59518-604F-FD10-D5B8-B6C7432FD4A4}"/>
          </ac:spMkLst>
        </pc:spChg>
        <pc:picChg chg="add mod ord">
          <ac:chgData name="narne sravanthi" userId="8ff4cd17b61d8485" providerId="LiveId" clId="{7F053442-EF09-4D91-B6EA-41479A3A9272}" dt="2024-10-05T17:43:35.447" v="355" actId="14100"/>
          <ac:picMkLst>
            <pc:docMk/>
            <pc:sldMk cId="309497105" sldId="375"/>
            <ac:picMk id="6" creationId="{3428EA3F-FF43-214E-8846-44A970877347}"/>
          </ac:picMkLst>
        </pc:picChg>
      </pc:sldChg>
      <pc:sldChg chg="modSp">
        <pc:chgData name="narne sravanthi" userId="8ff4cd17b61d8485" providerId="LiveId" clId="{7F053442-EF09-4D91-B6EA-41479A3A9272}" dt="2024-10-05T17:53:17.268" v="590" actId="6549"/>
        <pc:sldMkLst>
          <pc:docMk/>
          <pc:sldMk cId="2911844575" sldId="399"/>
        </pc:sldMkLst>
        <pc:spChg chg="mod">
          <ac:chgData name="narne sravanthi" userId="8ff4cd17b61d8485" providerId="LiveId" clId="{7F053442-EF09-4D91-B6EA-41479A3A9272}" dt="2024-10-05T17:47:24.862" v="453" actId="20577"/>
          <ac:spMkLst>
            <pc:docMk/>
            <pc:sldMk cId="2911844575" sldId="399"/>
            <ac:spMk id="4" creationId="{EECDD339-3C6C-5867-F3BF-3CDFB152B9FC}"/>
          </ac:spMkLst>
        </pc:spChg>
        <pc:spChg chg="mod">
          <ac:chgData name="narne sravanthi" userId="8ff4cd17b61d8485" providerId="LiveId" clId="{7F053442-EF09-4D91-B6EA-41479A3A9272}" dt="2024-10-05T17:49:37.564" v="517" actId="20577"/>
          <ac:spMkLst>
            <pc:docMk/>
            <pc:sldMk cId="2911844575" sldId="399"/>
            <ac:spMk id="6" creationId="{25E9F659-6E61-9057-057C-5A07E18557B0}"/>
          </ac:spMkLst>
        </pc:spChg>
        <pc:spChg chg="mod">
          <ac:chgData name="narne sravanthi" userId="8ff4cd17b61d8485" providerId="LiveId" clId="{7F053442-EF09-4D91-B6EA-41479A3A9272}" dt="2024-10-05T17:53:17.268" v="590" actId="6549"/>
          <ac:spMkLst>
            <pc:docMk/>
            <pc:sldMk cId="2911844575" sldId="399"/>
            <ac:spMk id="8" creationId="{EBD251FE-929F-DBE9-80E0-2FBE8CE3F3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05-10-2024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echtarget.com/whatis/definition/operating-system-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5831841" y="1638529"/>
            <a:ext cx="6360160" cy="1560649"/>
          </a:xfrm>
        </p:spPr>
        <p:txBody>
          <a:bodyPr>
            <a:no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  </a:t>
            </a:r>
            <a:r>
              <a:rPr lang="en-IN" altLang="en-US" sz="2400" b="1" dirty="0"/>
              <a:t>23CS2104R/A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a:xfrm>
            <a:off x="4455160" y="3658822"/>
            <a:ext cx="7442972" cy="2389536"/>
          </a:xfrm>
        </p:spPr>
        <p:txBody>
          <a:bodyPr>
            <a:normAutofit/>
          </a:bodyPr>
          <a:lstStyle/>
          <a:p>
            <a:pPr algn="ctr"/>
            <a:r>
              <a:rPr lang="en-US" sz="2800" b="1" dirty="0">
                <a:solidFill>
                  <a:srgbClr val="FF0000"/>
                </a:solidFill>
              </a:rPr>
              <a:t>Real-time and Embedded Systems, Fault Tolerance.</a:t>
            </a:r>
            <a:endParaRPr lang="en-IN" sz="2800" b="1" dirty="0">
              <a:solidFill>
                <a:srgbClr val="FF0000"/>
              </a:solidFill>
            </a:endParaRP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- 6</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CO4</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725" y="489559"/>
            <a:ext cx="7571275" cy="607721"/>
          </a:xfrm>
        </p:spPr>
        <p:txBody>
          <a:bodyPr/>
          <a:lstStyle/>
          <a:p>
            <a:r>
              <a:rPr dirty="0">
                <a:solidFill>
                  <a:srgbClr val="FF0000"/>
                </a:solidFill>
              </a:rPr>
              <a:t>Applications of Real-Time Systems</a:t>
            </a:r>
          </a:p>
        </p:txBody>
      </p:sp>
      <p:sp>
        <p:nvSpPr>
          <p:cNvPr id="3" name="Content Placeholder 2"/>
          <p:cNvSpPr>
            <a:spLocks noGrp="1"/>
          </p:cNvSpPr>
          <p:nvPr>
            <p:ph idx="1"/>
          </p:nvPr>
        </p:nvSpPr>
        <p:spPr>
          <a:xfrm>
            <a:off x="1009231" y="1304532"/>
            <a:ext cx="10730261" cy="4760988"/>
          </a:xfrm>
        </p:spPr>
        <p:txBody>
          <a:bodyPr>
            <a:noAutofit/>
          </a:bodyPr>
          <a:lstStyle/>
          <a:p>
            <a:pPr marL="0" indent="0" algn="just">
              <a:buNone/>
            </a:pPr>
            <a:r>
              <a:rPr sz="2400" b="1" dirty="0"/>
              <a:t>Automotive Systems:</a:t>
            </a:r>
          </a:p>
          <a:p>
            <a:pPr algn="just"/>
            <a:r>
              <a:rPr sz="2400" dirty="0"/>
              <a:t>Real-time systems control engine operations, transmission, and safety features like ABS.</a:t>
            </a:r>
          </a:p>
          <a:p>
            <a:pPr marL="0" indent="0" algn="just">
              <a:buNone/>
            </a:pPr>
            <a:r>
              <a:rPr sz="2400" dirty="0"/>
              <a:t> </a:t>
            </a:r>
            <a:r>
              <a:rPr sz="2400" b="1" dirty="0"/>
              <a:t>Healthcare Devices:</a:t>
            </a:r>
          </a:p>
          <a:p>
            <a:pPr algn="just"/>
            <a:r>
              <a:rPr sz="2400" dirty="0"/>
              <a:t> Pacemakers and diagnostic systems must respond to medical events in </a:t>
            </a:r>
            <a:r>
              <a:rPr lang="en-IN" sz="2400" dirty="0"/>
              <a:t>real time</a:t>
            </a:r>
            <a:r>
              <a:rPr sz="2400" dirty="0"/>
              <a:t>.</a:t>
            </a:r>
          </a:p>
          <a:p>
            <a:pPr marL="0" indent="0" algn="just">
              <a:buNone/>
            </a:pPr>
            <a:r>
              <a:rPr sz="2400" b="1" dirty="0"/>
              <a:t>Defense Systems:</a:t>
            </a:r>
          </a:p>
          <a:p>
            <a:pPr algn="just"/>
            <a:r>
              <a:rPr lang="en-IN" sz="2400" dirty="0"/>
              <a:t> </a:t>
            </a:r>
            <a:r>
              <a:rPr sz="2400" dirty="0"/>
              <a:t>Missile guidance, radar, and defense mechanisms rely on real-time computing to process inputs and outputs quickly.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1ECB-0FA0-A533-1BA4-53F25E678774}"/>
              </a:ext>
            </a:extLst>
          </p:cNvPr>
          <p:cNvSpPr>
            <a:spLocks noGrp="1"/>
          </p:cNvSpPr>
          <p:nvPr>
            <p:ph type="title"/>
          </p:nvPr>
        </p:nvSpPr>
        <p:spPr>
          <a:xfrm>
            <a:off x="2157458" y="342420"/>
            <a:ext cx="8688101" cy="1049235"/>
          </a:xfrm>
        </p:spPr>
        <p:txBody>
          <a:bodyPr/>
          <a:lstStyle/>
          <a:p>
            <a:r>
              <a:rPr lang="en-US" b="1" i="0" dirty="0">
                <a:solidFill>
                  <a:srgbClr val="FF0000"/>
                </a:solidFill>
                <a:effectLst/>
              </a:rPr>
              <a:t>Terms related to real-time system</a:t>
            </a:r>
            <a:br>
              <a:rPr lang="en-US" b="1" i="0"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26F17E5A-488F-CE1A-28ED-3BD0DE2B02A2}"/>
              </a:ext>
            </a:extLst>
          </p:cNvPr>
          <p:cNvSpPr>
            <a:spLocks noGrp="1"/>
          </p:cNvSpPr>
          <p:nvPr>
            <p:ph idx="1"/>
          </p:nvPr>
        </p:nvSpPr>
        <p:spPr>
          <a:xfrm>
            <a:off x="924561" y="1030212"/>
            <a:ext cx="11267440" cy="4872748"/>
          </a:xfrm>
        </p:spPr>
        <p:txBody>
          <a:bodyPr>
            <a:noAutofit/>
          </a:bodyPr>
          <a:lstStyle/>
          <a:p>
            <a:pPr algn="just" fontAlgn="base"/>
            <a:r>
              <a:rPr lang="en-US" sz="2400" b="1" i="0" dirty="0">
                <a:solidFill>
                  <a:srgbClr val="273239"/>
                </a:solidFill>
                <a:effectLst/>
              </a:rPr>
              <a:t>Job: </a:t>
            </a:r>
            <a:r>
              <a:rPr lang="en-US" sz="2400" b="0" i="0" dirty="0">
                <a:solidFill>
                  <a:srgbClr val="273239"/>
                </a:solidFill>
                <a:effectLst/>
              </a:rPr>
              <a:t>A job is a small piece of work that can be assigned to a processor and may or may not require resources. </a:t>
            </a:r>
          </a:p>
          <a:p>
            <a:pPr algn="just" fontAlgn="base"/>
            <a:r>
              <a:rPr lang="en-US" sz="2400" b="1" i="0" dirty="0">
                <a:solidFill>
                  <a:srgbClr val="273239"/>
                </a:solidFill>
                <a:effectLst/>
              </a:rPr>
              <a:t>Task:</a:t>
            </a:r>
            <a:r>
              <a:rPr lang="en-US" sz="2400" b="0" i="0" dirty="0">
                <a:solidFill>
                  <a:srgbClr val="273239"/>
                </a:solidFill>
                <a:effectLst/>
              </a:rPr>
              <a:t> A set of related jobs that jointly provide some system functionality. </a:t>
            </a:r>
          </a:p>
          <a:p>
            <a:pPr algn="just" fontAlgn="base"/>
            <a:r>
              <a:rPr lang="en-US" sz="2400" b="1" i="0" dirty="0">
                <a:solidFill>
                  <a:srgbClr val="273239"/>
                </a:solidFill>
                <a:effectLst/>
              </a:rPr>
              <a:t>Release time of a job: </a:t>
            </a:r>
            <a:r>
              <a:rPr lang="en-US" sz="2400" b="0" i="0" dirty="0">
                <a:solidFill>
                  <a:srgbClr val="273239"/>
                </a:solidFill>
                <a:effectLst/>
              </a:rPr>
              <a:t>It is the time at which the job becomes ready for execution. </a:t>
            </a:r>
          </a:p>
          <a:p>
            <a:pPr algn="just" fontAlgn="base"/>
            <a:r>
              <a:rPr lang="en-US" sz="2400" b="1" i="0" dirty="0">
                <a:solidFill>
                  <a:srgbClr val="273239"/>
                </a:solidFill>
                <a:effectLst/>
              </a:rPr>
              <a:t>Execution time of a job:</a:t>
            </a:r>
            <a:r>
              <a:rPr lang="en-US" sz="2400" b="0" i="0" dirty="0">
                <a:solidFill>
                  <a:srgbClr val="273239"/>
                </a:solidFill>
                <a:effectLst/>
              </a:rPr>
              <a:t> It is the time taken by the job to finish its execution. </a:t>
            </a:r>
          </a:p>
          <a:p>
            <a:pPr algn="just" fontAlgn="base"/>
            <a:r>
              <a:rPr lang="en-US" sz="2400" b="1" i="0" dirty="0">
                <a:solidFill>
                  <a:srgbClr val="273239"/>
                </a:solidFill>
                <a:effectLst/>
              </a:rPr>
              <a:t>Deadline of a job:</a:t>
            </a:r>
            <a:r>
              <a:rPr lang="en-US" sz="2400" b="0" i="0" dirty="0">
                <a:solidFill>
                  <a:srgbClr val="273239"/>
                </a:solidFill>
                <a:effectLst/>
              </a:rPr>
              <a:t> It is the time by which a job should finish its execution. Deadline is of two types: absolute deadline and relative deadline. </a:t>
            </a:r>
          </a:p>
          <a:p>
            <a:pPr algn="just" fontAlgn="base"/>
            <a:r>
              <a:rPr lang="en-US" sz="2400" b="1" i="0" dirty="0">
                <a:solidFill>
                  <a:srgbClr val="273239"/>
                </a:solidFill>
                <a:effectLst/>
              </a:rPr>
              <a:t>Response time of a job:</a:t>
            </a:r>
            <a:r>
              <a:rPr lang="en-US" sz="2400" b="0" i="0" dirty="0">
                <a:solidFill>
                  <a:srgbClr val="273239"/>
                </a:solidFill>
                <a:effectLst/>
              </a:rPr>
              <a:t> It is the length of time from the release time of a job to the instant when it finishes. </a:t>
            </a:r>
          </a:p>
          <a:p>
            <a:pPr algn="just"/>
            <a:endParaRPr lang="en-IN" sz="2400" dirty="0"/>
          </a:p>
        </p:txBody>
      </p:sp>
      <p:sp>
        <p:nvSpPr>
          <p:cNvPr id="4" name="Slide Number Placeholder 3">
            <a:extLst>
              <a:ext uri="{FF2B5EF4-FFF2-40B4-BE49-F238E27FC236}">
                <a16:creationId xmlns:a16="http://schemas.microsoft.com/office/drawing/2014/main" id="{FCC089EC-0C7E-34AE-3D03-430810EA4DD4}"/>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2794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07367-52FD-CDDA-2343-BE9A979AC75A}"/>
              </a:ext>
            </a:extLst>
          </p:cNvPr>
          <p:cNvSpPr>
            <a:spLocks noGrp="1"/>
          </p:cNvSpPr>
          <p:nvPr>
            <p:ph idx="1"/>
          </p:nvPr>
        </p:nvSpPr>
        <p:spPr>
          <a:xfrm>
            <a:off x="1471899" y="1275738"/>
            <a:ext cx="10720101" cy="4694185"/>
          </a:xfrm>
        </p:spPr>
        <p:txBody>
          <a:bodyPr>
            <a:normAutofit lnSpcReduction="10000"/>
          </a:bodyPr>
          <a:lstStyle/>
          <a:p>
            <a:pPr algn="just" fontAlgn="base"/>
            <a:r>
              <a:rPr lang="en-US" sz="2400" b="0" i="0" dirty="0">
                <a:solidFill>
                  <a:srgbClr val="273239"/>
                </a:solidFill>
                <a:effectLst/>
              </a:rPr>
              <a:t>The maximum allowable response time of a job is called its </a:t>
            </a:r>
            <a:r>
              <a:rPr lang="en-US" sz="2400" b="1" i="0" dirty="0">
                <a:solidFill>
                  <a:srgbClr val="273239"/>
                </a:solidFill>
                <a:effectLst/>
              </a:rPr>
              <a:t>relative deadline</a:t>
            </a:r>
            <a:r>
              <a:rPr lang="en-US" sz="2400" b="0" i="0" dirty="0">
                <a:solidFill>
                  <a:srgbClr val="273239"/>
                </a:solidFill>
                <a:effectLst/>
              </a:rPr>
              <a:t>. </a:t>
            </a:r>
          </a:p>
          <a:p>
            <a:pPr algn="just" fontAlgn="base"/>
            <a:r>
              <a:rPr lang="en-US" sz="2400" b="0" i="0" dirty="0">
                <a:solidFill>
                  <a:srgbClr val="273239"/>
                </a:solidFill>
                <a:effectLst/>
              </a:rPr>
              <a:t>The </a:t>
            </a:r>
            <a:r>
              <a:rPr lang="en-US" sz="2400" b="1" i="0" dirty="0">
                <a:solidFill>
                  <a:srgbClr val="273239"/>
                </a:solidFill>
                <a:effectLst/>
              </a:rPr>
              <a:t>absolute deadline </a:t>
            </a:r>
            <a:r>
              <a:rPr lang="en-US" sz="2400" b="0" i="0" dirty="0">
                <a:solidFill>
                  <a:srgbClr val="273239"/>
                </a:solidFill>
                <a:effectLst/>
              </a:rPr>
              <a:t>of a job is equal to its relative deadline plus its release time. </a:t>
            </a:r>
          </a:p>
          <a:p>
            <a:pPr algn="just" fontAlgn="base"/>
            <a:r>
              <a:rPr lang="en-US" sz="2400" b="0" i="0" dirty="0">
                <a:solidFill>
                  <a:srgbClr val="273239"/>
                </a:solidFill>
                <a:effectLst/>
              </a:rPr>
              <a:t>Processors are also known as active resources. They are essential for the execution of a job. A job must have one or more processors in order to execute and proceed towards completion. Example: computer, transmission links. </a:t>
            </a:r>
          </a:p>
          <a:p>
            <a:pPr algn="just" fontAlgn="base"/>
            <a:r>
              <a:rPr lang="en-US" sz="2400" b="0" i="0" dirty="0">
                <a:solidFill>
                  <a:srgbClr val="273239"/>
                </a:solidFill>
                <a:effectLst/>
              </a:rPr>
              <a:t>Resources are also known as passive resources. A job may or may not require a resource during its execution. Example: memory, mutex. </a:t>
            </a:r>
          </a:p>
          <a:p>
            <a:pPr algn="just" fontAlgn="base"/>
            <a:r>
              <a:rPr lang="en-US" sz="2400" b="0" i="0" dirty="0">
                <a:solidFill>
                  <a:srgbClr val="273239"/>
                </a:solidFill>
                <a:effectLst/>
              </a:rPr>
              <a:t>Two resources are identical if they can be used interchangeably else they are heterogeneous. </a:t>
            </a:r>
            <a:endParaRPr lang="en-IN" sz="2400" dirty="0"/>
          </a:p>
        </p:txBody>
      </p:sp>
      <p:sp>
        <p:nvSpPr>
          <p:cNvPr id="4" name="Slide Number Placeholder 3">
            <a:extLst>
              <a:ext uri="{FF2B5EF4-FFF2-40B4-BE49-F238E27FC236}">
                <a16:creationId xmlns:a16="http://schemas.microsoft.com/office/drawing/2014/main" id="{76450B5B-B392-96B4-DAED-E1A9A19F6FB0}"/>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6" name="TextBox 5">
            <a:extLst>
              <a:ext uri="{FF2B5EF4-FFF2-40B4-BE49-F238E27FC236}">
                <a16:creationId xmlns:a16="http://schemas.microsoft.com/office/drawing/2014/main" id="{1CC7D31D-77E2-B71F-FC0E-859D5FB43765}"/>
              </a:ext>
            </a:extLst>
          </p:cNvPr>
          <p:cNvSpPr txBox="1"/>
          <p:nvPr/>
        </p:nvSpPr>
        <p:spPr>
          <a:xfrm>
            <a:off x="2188829" y="198520"/>
            <a:ext cx="9286239" cy="1077218"/>
          </a:xfrm>
          <a:prstGeom prst="rect">
            <a:avLst/>
          </a:prstGeom>
          <a:noFill/>
        </p:spPr>
        <p:txBody>
          <a:bodyPr wrap="square">
            <a:spAutoFit/>
          </a:bodyPr>
          <a:lstStyle/>
          <a:p>
            <a:r>
              <a:rPr lang="en-US" sz="3200" b="1" i="0" dirty="0">
                <a:solidFill>
                  <a:srgbClr val="FF0000"/>
                </a:solidFill>
                <a:effectLst/>
              </a:rPr>
              <a:t>TERMS RELATED TO REAL-TIME SYSTEM</a:t>
            </a:r>
            <a:br>
              <a:rPr lang="en-US" sz="3200" b="1" i="0" dirty="0">
                <a:solidFill>
                  <a:srgbClr val="FF0000"/>
                </a:solidFill>
                <a:effectLst/>
              </a:rPr>
            </a:br>
            <a:endParaRPr lang="en-IN" sz="3200" dirty="0"/>
          </a:p>
        </p:txBody>
      </p:sp>
    </p:spTree>
    <p:extLst>
      <p:ext uri="{BB962C8B-B14F-4D97-AF65-F5344CB8AC3E}">
        <p14:creationId xmlns:p14="http://schemas.microsoft.com/office/powerpoint/2010/main" val="40089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D252-80DE-7E07-38EF-E5C48730789F}"/>
              </a:ext>
            </a:extLst>
          </p:cNvPr>
          <p:cNvSpPr>
            <a:spLocks noGrp="1"/>
          </p:cNvSpPr>
          <p:nvPr>
            <p:ph type="title"/>
          </p:nvPr>
        </p:nvSpPr>
        <p:spPr>
          <a:xfrm>
            <a:off x="4977099" y="497038"/>
            <a:ext cx="3343941" cy="693900"/>
          </a:xfrm>
        </p:spPr>
        <p:txBody>
          <a:bodyPr>
            <a:normAutofit fontScale="90000"/>
          </a:bodyPr>
          <a:lstStyle/>
          <a:p>
            <a:r>
              <a:rPr lang="en-US" sz="3600" b="1" i="0" dirty="0">
                <a:solidFill>
                  <a:srgbClr val="FF0000"/>
                </a:solidFill>
                <a:effectLst/>
              </a:rPr>
              <a:t>Advantages</a:t>
            </a:r>
            <a:br>
              <a:rPr lang="en-US" b="1" i="0"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488FBAC1-12D7-3F72-C198-43B62DBE26DC}"/>
              </a:ext>
            </a:extLst>
          </p:cNvPr>
          <p:cNvSpPr>
            <a:spLocks noGrp="1"/>
          </p:cNvSpPr>
          <p:nvPr>
            <p:ph idx="1"/>
          </p:nvPr>
        </p:nvSpPr>
        <p:spPr>
          <a:xfrm>
            <a:off x="1294361" y="1255831"/>
            <a:ext cx="10897639" cy="5035308"/>
          </a:xfrm>
        </p:spPr>
        <p:txBody>
          <a:bodyPr>
            <a:noAutofit/>
          </a:bodyPr>
          <a:lstStyle/>
          <a:p>
            <a:pPr algn="just" fontAlgn="base">
              <a:buFont typeface="Arial" panose="020B0604020202020204" pitchFamily="34" charset="0"/>
              <a:buChar char="•"/>
            </a:pPr>
            <a:r>
              <a:rPr lang="en-US" b="0" i="0" dirty="0">
                <a:solidFill>
                  <a:srgbClr val="273239"/>
                </a:solidFill>
                <a:effectLst/>
              </a:rPr>
              <a:t>Real-time systems provide immediate and accurate responses to external events, making them suitable for critical applications such as air traffic control, medical equipment, and industrial automation.</a:t>
            </a:r>
          </a:p>
          <a:p>
            <a:pPr algn="just" fontAlgn="base">
              <a:buFont typeface="Arial" panose="020B0604020202020204" pitchFamily="34" charset="0"/>
              <a:buChar char="•"/>
            </a:pPr>
            <a:r>
              <a:rPr lang="en-US" b="0" i="0" dirty="0">
                <a:solidFill>
                  <a:srgbClr val="273239"/>
                </a:solidFill>
                <a:effectLst/>
              </a:rPr>
              <a:t>They can automate complex tasks that would otherwise be impossible to perform manually, thus improving productivity and efficiency.</a:t>
            </a:r>
          </a:p>
          <a:p>
            <a:pPr algn="just" fontAlgn="base">
              <a:buFont typeface="Arial" panose="020B0604020202020204" pitchFamily="34" charset="0"/>
              <a:buChar char="•"/>
            </a:pPr>
            <a:r>
              <a:rPr lang="en-US" b="0" i="0" dirty="0">
                <a:solidFill>
                  <a:srgbClr val="273239"/>
                </a:solidFill>
                <a:effectLst/>
              </a:rPr>
              <a:t>Real-time systems can reduce human error by automating tasks that require precision, accuracy, and consistency.</a:t>
            </a:r>
          </a:p>
          <a:p>
            <a:pPr algn="just" fontAlgn="base">
              <a:buFont typeface="Arial" panose="020B0604020202020204" pitchFamily="34" charset="0"/>
              <a:buChar char="•"/>
            </a:pPr>
            <a:r>
              <a:rPr lang="en-US" b="0" i="0" dirty="0">
                <a:solidFill>
                  <a:srgbClr val="273239"/>
                </a:solidFill>
                <a:effectLst/>
              </a:rPr>
              <a:t>They can help to reduce costs by minimizing the need for human intervention and reducing the risk of errors.</a:t>
            </a:r>
          </a:p>
          <a:p>
            <a:pPr algn="just" fontAlgn="base">
              <a:buFont typeface="Arial" panose="020B0604020202020204" pitchFamily="34" charset="0"/>
              <a:buChar char="•"/>
            </a:pPr>
            <a:r>
              <a:rPr lang="en-US" b="0" i="0" dirty="0">
                <a:solidFill>
                  <a:srgbClr val="273239"/>
                </a:solidFill>
                <a:effectLst/>
              </a:rPr>
              <a:t>Real-time systems can be customized to meet specific requirements, making them ideal for a wide range of applications.</a:t>
            </a:r>
          </a:p>
          <a:p>
            <a:pPr algn="just"/>
            <a:endParaRPr lang="en-IN" dirty="0"/>
          </a:p>
        </p:txBody>
      </p:sp>
      <p:sp>
        <p:nvSpPr>
          <p:cNvPr id="4" name="Slide Number Placeholder 3">
            <a:extLst>
              <a:ext uri="{FF2B5EF4-FFF2-40B4-BE49-F238E27FC236}">
                <a16:creationId xmlns:a16="http://schemas.microsoft.com/office/drawing/2014/main" id="{90254EB1-71AF-59DF-DA4D-E0063CC60286}"/>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334051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ECC-F0E0-469A-87C0-7D820959C3D5}"/>
              </a:ext>
            </a:extLst>
          </p:cNvPr>
          <p:cNvSpPr>
            <a:spLocks noGrp="1"/>
          </p:cNvSpPr>
          <p:nvPr>
            <p:ph type="title"/>
          </p:nvPr>
        </p:nvSpPr>
        <p:spPr>
          <a:xfrm>
            <a:off x="4256125" y="469239"/>
            <a:ext cx="3994181" cy="721699"/>
          </a:xfrm>
        </p:spPr>
        <p:txBody>
          <a:bodyPr>
            <a:noAutofit/>
          </a:bodyPr>
          <a:lstStyle/>
          <a:p>
            <a:r>
              <a:rPr lang="en-US" b="1" i="0" dirty="0">
                <a:solidFill>
                  <a:srgbClr val="FF0000"/>
                </a:solidFill>
                <a:effectLst/>
              </a:rPr>
              <a:t>Disadvantages</a:t>
            </a:r>
            <a:br>
              <a:rPr lang="en-US" b="1" i="0"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E8BF24C4-C557-373D-BBD6-C6CE6BDB1613}"/>
              </a:ext>
            </a:extLst>
          </p:cNvPr>
          <p:cNvSpPr>
            <a:spLocks noGrp="1"/>
          </p:cNvSpPr>
          <p:nvPr>
            <p:ph idx="1"/>
          </p:nvPr>
        </p:nvSpPr>
        <p:spPr>
          <a:xfrm>
            <a:off x="1090658" y="1528317"/>
            <a:ext cx="10821701" cy="4762822"/>
          </a:xfrm>
        </p:spPr>
        <p:txBody>
          <a:bodyPr>
            <a:noAutofit/>
          </a:bodyPr>
          <a:lstStyle/>
          <a:p>
            <a:pPr algn="l" fontAlgn="base">
              <a:buFont typeface="Arial" panose="020B0604020202020204" pitchFamily="34" charset="0"/>
              <a:buChar char="•"/>
            </a:pPr>
            <a:r>
              <a:rPr lang="en-US" b="0" i="0" dirty="0">
                <a:solidFill>
                  <a:srgbClr val="273239"/>
                </a:solidFill>
                <a:effectLst/>
              </a:rPr>
              <a:t>Real-time systems can be complex and difficult to design, implement, and test, requiring specialized skills and expertise.</a:t>
            </a:r>
          </a:p>
          <a:p>
            <a:pPr algn="l" fontAlgn="base">
              <a:buFont typeface="Arial" panose="020B0604020202020204" pitchFamily="34" charset="0"/>
              <a:buChar char="•"/>
            </a:pPr>
            <a:r>
              <a:rPr lang="en-US" b="0" i="0" dirty="0">
                <a:solidFill>
                  <a:srgbClr val="273239"/>
                </a:solidFill>
                <a:effectLst/>
              </a:rPr>
              <a:t>They can be expensive to develop, as they require specialized hardware and software components.</a:t>
            </a:r>
          </a:p>
          <a:p>
            <a:pPr algn="l" fontAlgn="base">
              <a:buFont typeface="Arial" panose="020B0604020202020204" pitchFamily="34" charset="0"/>
              <a:buChar char="•"/>
            </a:pPr>
            <a:r>
              <a:rPr lang="en-US" b="0" i="0" dirty="0">
                <a:solidFill>
                  <a:srgbClr val="273239"/>
                </a:solidFill>
                <a:effectLst/>
              </a:rPr>
              <a:t>Real-time systems are typically less flexible than other types of computer systems, as they must adhere to strict timing requirements and cannot be easily modified or adapted to changing circumstances.</a:t>
            </a:r>
          </a:p>
          <a:p>
            <a:pPr algn="l" fontAlgn="base">
              <a:buFont typeface="Arial" panose="020B0604020202020204" pitchFamily="34" charset="0"/>
              <a:buChar char="•"/>
            </a:pPr>
            <a:r>
              <a:rPr lang="en-US" b="0" i="0" dirty="0">
                <a:solidFill>
                  <a:srgbClr val="273239"/>
                </a:solidFill>
                <a:effectLst/>
              </a:rPr>
              <a:t>They can be vulnerable to failures and malfunctions, which can have serious consequences in critical applications.</a:t>
            </a:r>
          </a:p>
          <a:p>
            <a:pPr algn="l" fontAlgn="base">
              <a:buFont typeface="Arial" panose="020B0604020202020204" pitchFamily="34" charset="0"/>
              <a:buChar char="•"/>
            </a:pPr>
            <a:r>
              <a:rPr lang="en-US" b="0" i="0" dirty="0">
                <a:solidFill>
                  <a:srgbClr val="273239"/>
                </a:solidFill>
                <a:effectLst/>
              </a:rPr>
              <a:t>Real-time systems require careful planning and management, as they must be continually monitored and maintained to ensure they operate correctly.</a:t>
            </a:r>
          </a:p>
          <a:p>
            <a:endParaRPr lang="en-IN" dirty="0"/>
          </a:p>
        </p:txBody>
      </p:sp>
      <p:sp>
        <p:nvSpPr>
          <p:cNvPr id="4" name="Slide Number Placeholder 3">
            <a:extLst>
              <a:ext uri="{FF2B5EF4-FFF2-40B4-BE49-F238E27FC236}">
                <a16:creationId xmlns:a16="http://schemas.microsoft.com/office/drawing/2014/main" id="{91C6512E-7D64-B389-D09B-B65CE3B76CAB}"/>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403604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4645" y="438759"/>
            <a:ext cx="7083595" cy="1049235"/>
          </a:xfrm>
        </p:spPr>
        <p:txBody>
          <a:bodyPr/>
          <a:lstStyle/>
          <a:p>
            <a:r>
              <a:rPr dirty="0">
                <a:solidFill>
                  <a:srgbClr val="FF0000"/>
                </a:solidFill>
              </a:rPr>
              <a:t>What is an Embedded System</a:t>
            </a:r>
          </a:p>
        </p:txBody>
      </p:sp>
      <p:sp>
        <p:nvSpPr>
          <p:cNvPr id="3" name="Content Placeholder 2"/>
          <p:cNvSpPr>
            <a:spLocks noGrp="1"/>
          </p:cNvSpPr>
          <p:nvPr>
            <p:ph idx="1"/>
          </p:nvPr>
        </p:nvSpPr>
        <p:spPr>
          <a:xfrm>
            <a:off x="1451579" y="1676400"/>
            <a:ext cx="10537221" cy="3789945"/>
          </a:xfrm>
        </p:spPr>
        <p:txBody>
          <a:bodyPr>
            <a:noAutofit/>
          </a:bodyPr>
          <a:lstStyle/>
          <a:p>
            <a:pPr marL="0" indent="0">
              <a:buNone/>
            </a:pPr>
            <a:r>
              <a:rPr sz="2800" dirty="0"/>
              <a:t>An embedded system is a dedicated computer system designed to perform a specific function or a set of functions.</a:t>
            </a:r>
          </a:p>
          <a:p>
            <a:pPr marL="0" indent="0">
              <a:buNone/>
            </a:pPr>
            <a:r>
              <a:rPr sz="2800" b="1" dirty="0"/>
              <a:t>Characteristics:</a:t>
            </a:r>
          </a:p>
          <a:p>
            <a:r>
              <a:rPr sz="2800" dirty="0"/>
              <a:t>- Task-specific</a:t>
            </a:r>
          </a:p>
          <a:p>
            <a:r>
              <a:rPr sz="2800" dirty="0"/>
              <a:t>- Operates in real-time</a:t>
            </a:r>
          </a:p>
          <a:p>
            <a:r>
              <a:rPr sz="2800" dirty="0"/>
              <a:t>- Resource-constrained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179" y="479399"/>
            <a:ext cx="9603275" cy="1049235"/>
          </a:xfrm>
        </p:spPr>
        <p:txBody>
          <a:bodyPr/>
          <a:lstStyle/>
          <a:p>
            <a:r>
              <a:rPr dirty="0">
                <a:solidFill>
                  <a:srgbClr val="FF0000"/>
                </a:solidFill>
              </a:rPr>
              <a:t>Components of an Embedded System</a:t>
            </a:r>
          </a:p>
        </p:txBody>
      </p:sp>
      <p:sp>
        <p:nvSpPr>
          <p:cNvPr id="3" name="Content Placeholder 2"/>
          <p:cNvSpPr>
            <a:spLocks noGrp="1"/>
          </p:cNvSpPr>
          <p:nvPr>
            <p:ph idx="1"/>
          </p:nvPr>
        </p:nvSpPr>
        <p:spPr>
          <a:xfrm>
            <a:off x="1583659" y="1365492"/>
            <a:ext cx="9603275" cy="4700028"/>
          </a:xfrm>
        </p:spPr>
        <p:txBody>
          <a:bodyPr>
            <a:noAutofit/>
          </a:bodyPr>
          <a:lstStyle/>
          <a:p>
            <a:r>
              <a:rPr sz="2400" dirty="0"/>
              <a:t>Hardware Components:</a:t>
            </a:r>
          </a:p>
          <a:p>
            <a:pPr marL="0" indent="0">
              <a:buNone/>
            </a:pPr>
            <a:r>
              <a:rPr lang="en-IN" sz="2400" dirty="0"/>
              <a:t>	</a:t>
            </a:r>
            <a:r>
              <a:rPr sz="2400" dirty="0"/>
              <a:t>- Microcontroller / Microprocessor</a:t>
            </a:r>
          </a:p>
          <a:p>
            <a:pPr marL="0" indent="0">
              <a:buNone/>
            </a:pPr>
            <a:r>
              <a:rPr lang="en-IN" sz="2400" dirty="0"/>
              <a:t>	</a:t>
            </a:r>
            <a:r>
              <a:rPr sz="2400" dirty="0"/>
              <a:t>- Memory (ROM, RAM, EEPROM)</a:t>
            </a:r>
          </a:p>
          <a:p>
            <a:pPr marL="0" indent="0">
              <a:buNone/>
            </a:pPr>
            <a:r>
              <a:rPr lang="en-IN" sz="2400" dirty="0"/>
              <a:t>	</a:t>
            </a:r>
            <a:r>
              <a:rPr sz="2400" dirty="0"/>
              <a:t>- Sensors</a:t>
            </a:r>
          </a:p>
          <a:p>
            <a:pPr marL="0" indent="0">
              <a:buNone/>
            </a:pPr>
            <a:r>
              <a:rPr lang="en-IN" sz="2400" dirty="0"/>
              <a:t>	</a:t>
            </a:r>
            <a:r>
              <a:rPr sz="2400" dirty="0"/>
              <a:t>- Actuators</a:t>
            </a:r>
          </a:p>
          <a:p>
            <a:r>
              <a:rPr sz="2400" dirty="0"/>
              <a:t>Software Components:</a:t>
            </a:r>
            <a:br>
              <a:rPr sz="2400" dirty="0"/>
            </a:br>
            <a:r>
              <a:rPr lang="en-IN" sz="2400" dirty="0"/>
              <a:t>	</a:t>
            </a:r>
            <a:r>
              <a:rPr sz="2400" dirty="0"/>
              <a:t>- Firmware</a:t>
            </a:r>
            <a:br>
              <a:rPr sz="2400" dirty="0"/>
            </a:br>
            <a:r>
              <a:rPr lang="en-IN" sz="2400" dirty="0"/>
              <a:t>	</a:t>
            </a:r>
            <a:r>
              <a:rPr sz="2400" dirty="0"/>
              <a:t>- Real-Time Operating System (RTOS)</a:t>
            </a:r>
            <a:br>
              <a:rPr sz="2400" dirty="0"/>
            </a:br>
            <a:r>
              <a:rPr lang="en-IN" sz="2400" dirty="0"/>
              <a:t>	</a:t>
            </a:r>
            <a:r>
              <a:rPr sz="2400" dirty="0"/>
              <a:t>- Device Drivers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19" y="530199"/>
            <a:ext cx="6645941" cy="1049235"/>
          </a:xfrm>
        </p:spPr>
        <p:txBody>
          <a:bodyPr/>
          <a:lstStyle/>
          <a:p>
            <a:r>
              <a:rPr dirty="0">
                <a:solidFill>
                  <a:srgbClr val="FF0000"/>
                </a:solidFill>
              </a:rPr>
              <a:t>Types of Embedded Systems</a:t>
            </a:r>
          </a:p>
        </p:txBody>
      </p:sp>
      <p:sp>
        <p:nvSpPr>
          <p:cNvPr id="3" name="Content Placeholder 2"/>
          <p:cNvSpPr>
            <a:spLocks noGrp="1"/>
          </p:cNvSpPr>
          <p:nvPr>
            <p:ph idx="1"/>
          </p:nvPr>
        </p:nvSpPr>
        <p:spPr>
          <a:xfrm>
            <a:off x="1451579" y="2015732"/>
            <a:ext cx="10537221" cy="3450613"/>
          </a:xfrm>
        </p:spPr>
        <p:txBody>
          <a:bodyPr>
            <a:normAutofit/>
          </a:bodyPr>
          <a:lstStyle/>
          <a:p>
            <a:r>
              <a:rPr sz="2400" dirty="0"/>
              <a:t>Small Scale: 8-bit or 16-bit microcontrollers</a:t>
            </a:r>
          </a:p>
          <a:p>
            <a:pPr marL="0" indent="0">
              <a:buNone/>
            </a:pPr>
            <a:r>
              <a:rPr lang="en-IN" sz="2400" dirty="0"/>
              <a:t>	</a:t>
            </a:r>
            <a:r>
              <a:rPr sz="2400" dirty="0"/>
              <a:t>- Example: Digital Watches</a:t>
            </a:r>
          </a:p>
          <a:p>
            <a:r>
              <a:rPr sz="2400" dirty="0"/>
              <a:t>Medium Scale: 16-bit or 32-bit processors</a:t>
            </a:r>
            <a:br>
              <a:rPr sz="2400" dirty="0"/>
            </a:br>
            <a:r>
              <a:rPr lang="en-IN" sz="2400" dirty="0"/>
              <a:t>	</a:t>
            </a:r>
            <a:r>
              <a:rPr sz="2400" dirty="0"/>
              <a:t>- Example: Home Appliances</a:t>
            </a:r>
          </a:p>
          <a:p>
            <a:r>
              <a:rPr sz="2400" dirty="0"/>
              <a:t>Large Scale: High-end processors like ARM</a:t>
            </a:r>
            <a:br>
              <a:rPr sz="2400" dirty="0"/>
            </a:br>
            <a:r>
              <a:rPr lang="en-IN" sz="2400" dirty="0"/>
              <a:t>	</a:t>
            </a:r>
            <a:r>
              <a:rPr sz="2400" dirty="0"/>
              <a:t>- Example: Smartphones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79" y="611479"/>
            <a:ext cx="9603275" cy="1049235"/>
          </a:xfrm>
        </p:spPr>
        <p:txBody>
          <a:bodyPr/>
          <a:lstStyle/>
          <a:p>
            <a:r>
              <a:rPr dirty="0">
                <a:solidFill>
                  <a:srgbClr val="FF0000"/>
                </a:solidFill>
              </a:rPr>
              <a:t>Real-Time Embedded Systems</a:t>
            </a:r>
          </a:p>
        </p:txBody>
      </p:sp>
      <p:sp>
        <p:nvSpPr>
          <p:cNvPr id="3" name="Content Placeholder 2"/>
          <p:cNvSpPr>
            <a:spLocks noGrp="1"/>
          </p:cNvSpPr>
          <p:nvPr>
            <p:ph idx="1"/>
          </p:nvPr>
        </p:nvSpPr>
        <p:spPr>
          <a:xfrm>
            <a:off x="1451579" y="2015732"/>
            <a:ext cx="10303541" cy="3450613"/>
          </a:xfrm>
        </p:spPr>
        <p:txBody>
          <a:bodyPr>
            <a:normAutofit/>
          </a:bodyPr>
          <a:lstStyle/>
          <a:p>
            <a:pPr marL="0" indent="0">
              <a:buNone/>
            </a:pPr>
            <a:r>
              <a:rPr sz="2800" dirty="0"/>
              <a:t>Definition: Systems that meet precise timing requirements.</a:t>
            </a:r>
          </a:p>
          <a:p>
            <a:r>
              <a:rPr sz="2800" dirty="0"/>
              <a:t>Hard Real-Time: Missing deadlines results in failure</a:t>
            </a:r>
            <a:br>
              <a:rPr sz="2800" dirty="0"/>
            </a:br>
            <a:r>
              <a:rPr lang="en-IN" sz="2800" dirty="0"/>
              <a:t>	</a:t>
            </a:r>
            <a:r>
              <a:rPr sz="2800" dirty="0"/>
              <a:t>- Example: Pacemakers</a:t>
            </a:r>
          </a:p>
          <a:p>
            <a:r>
              <a:rPr sz="2800" dirty="0"/>
              <a:t>Soft Real-Time: Deadlines are flexible</a:t>
            </a:r>
            <a:br>
              <a:rPr sz="2800" dirty="0"/>
            </a:br>
            <a:r>
              <a:rPr lang="en-IN" sz="2800" dirty="0"/>
              <a:t>	</a:t>
            </a:r>
            <a:r>
              <a:rPr sz="2800" dirty="0"/>
              <a:t>- Example: Multimedia Streaming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339" y="554202"/>
            <a:ext cx="10740421" cy="1049235"/>
          </a:xfrm>
        </p:spPr>
        <p:txBody>
          <a:bodyPr/>
          <a:lstStyle/>
          <a:p>
            <a:r>
              <a:rPr lang="en-US" b="1" dirty="0">
                <a:solidFill>
                  <a:srgbClr val="FF0000"/>
                </a:solidFill>
              </a:rPr>
              <a:t>Structure of Embedded Real-time System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19</a:t>
            </a:fld>
            <a:endParaRPr lang="en-IN"/>
          </a:p>
        </p:txBody>
      </p:sp>
      <p:pic>
        <p:nvPicPr>
          <p:cNvPr id="1026" name="Picture 2" descr="https://media.geeksforgeeks.org/wp-content/uploads/20200803021221/Untitled-Diagram-18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16124"/>
            <a:ext cx="10261599"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77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real-time</a:t>
            </a:r>
            <a:r>
              <a:rPr lang="en-US" dirty="0">
                <a:solidFill>
                  <a:prstClr val="black"/>
                </a:solidFill>
                <a:latin typeface="Gill Sans MT"/>
                <a:cs typeface="Poppins"/>
              </a:rPr>
              <a:t> and Embedded Systems</a:t>
            </a: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Demonstrate what is meant by</a:t>
            </a:r>
            <a:r>
              <a:rPr lang="en-US" dirty="0">
                <a:solidFill>
                  <a:prstClr val="black"/>
                </a:solidFill>
                <a:latin typeface="Gill Sans MT"/>
              </a:rPr>
              <a:t> </a:t>
            </a:r>
            <a:r>
              <a:rPr lang="en-US" dirty="0">
                <a:solidFill>
                  <a:prstClr val="black"/>
                </a:solidFill>
                <a:cs typeface="Poppins"/>
              </a:rPr>
              <a:t>Real-time Systems</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a:t>
            </a:r>
            <a:r>
              <a:rPr lang="en-US" dirty="0">
                <a:solidFill>
                  <a:prstClr val="black"/>
                </a:solidFill>
                <a:cs typeface="Poppins"/>
              </a:rPr>
              <a:t>Embedded Systems</a:t>
            </a:r>
            <a:r>
              <a:rPr lang="en-US" dirty="0">
                <a:solidFill>
                  <a:prstClr val="black"/>
                </a:solidFill>
              </a:rPr>
              <a:t>.</a:t>
            </a:r>
            <a:endParaRPr kumimoji="0" lang="en-US" b="0" i="0" u="none" strike="noStrike" kern="1200" cap="none" spc="0" normalizeH="0" baseline="0" noProof="0" dirty="0">
              <a:ln>
                <a:noFill/>
              </a:ln>
              <a:solidFill>
                <a:prstClr val="black"/>
              </a:solidFill>
              <a:effectLst/>
              <a:uLnTx/>
              <a:uFillTx/>
              <a:latin typeface="Gill Sans MT"/>
            </a:endParaRP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Describe the types of </a:t>
            </a:r>
            <a:r>
              <a:rPr lang="en-US" dirty="0">
                <a:solidFill>
                  <a:prstClr val="black"/>
                </a:solidFill>
                <a:cs typeface="Poppins"/>
              </a:rPr>
              <a:t>Real-time Systems and Embedded Systems</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Describe the Advantages and Disadvantages of </a:t>
            </a:r>
            <a:r>
              <a:rPr lang="en-US" dirty="0">
                <a:solidFill>
                  <a:prstClr val="black"/>
                </a:solidFill>
                <a:cs typeface="Poppins"/>
              </a:rPr>
              <a:t>Real-time and Embedded Systems</a:t>
            </a:r>
            <a:r>
              <a:rPr lang="en-US" dirty="0">
                <a:solidFill>
                  <a:prstClr val="black"/>
                </a:solidFill>
              </a:rPr>
              <a:t>.</a:t>
            </a: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Is Realtime Systems.</a:t>
            </a:r>
          </a:p>
          <a:p>
            <a:pPr marL="342900" indent="-342900">
              <a:buFontTx/>
              <a:buAutoNum type="arabicPeriod"/>
              <a:defRPr/>
            </a:pPr>
            <a:r>
              <a:rPr lang="en-US" sz="1600" dirty="0">
                <a:solidFill>
                  <a:prstClr val="black"/>
                </a:solidFill>
              </a:rPr>
              <a:t>Defines what Is Embedded Systems.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Gill Sans MT"/>
                <a:ea typeface="+mn-ea"/>
                <a:cs typeface="+mn-cs"/>
              </a:rPr>
              <a:t>Summarize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Role of</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lang="en-US" sz="1600" noProof="0" dirty="0">
                <a:solidFill>
                  <a:prstClr val="black"/>
                </a:solidFill>
                <a:latin typeface="Gill Sans MT"/>
              </a:rPr>
              <a:t>Realtime and Embedded Systems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339" y="550519"/>
            <a:ext cx="8454421" cy="1049235"/>
          </a:xfrm>
        </p:spPr>
        <p:txBody>
          <a:bodyPr/>
          <a:lstStyle/>
          <a:p>
            <a:r>
              <a:rPr dirty="0">
                <a:solidFill>
                  <a:srgbClr val="FF0000"/>
                </a:solidFill>
              </a:rPr>
              <a:t>Microcontroller vs. Microprocessor</a:t>
            </a:r>
          </a:p>
        </p:txBody>
      </p:sp>
      <p:sp>
        <p:nvSpPr>
          <p:cNvPr id="3" name="Content Placeholder 2"/>
          <p:cNvSpPr>
            <a:spLocks noGrp="1"/>
          </p:cNvSpPr>
          <p:nvPr>
            <p:ph idx="1"/>
          </p:nvPr>
        </p:nvSpPr>
        <p:spPr>
          <a:xfrm>
            <a:off x="863601" y="2015732"/>
            <a:ext cx="11104880" cy="3450613"/>
          </a:xfrm>
        </p:spPr>
        <p:txBody>
          <a:bodyPr>
            <a:normAutofit/>
          </a:bodyPr>
          <a:lstStyle/>
          <a:p>
            <a:r>
              <a:rPr sz="2800" dirty="0"/>
              <a:t>Microcontroller: Single-chip integrating CPU, memory, and peripherals.</a:t>
            </a:r>
          </a:p>
          <a:p>
            <a:pPr marL="0" indent="0">
              <a:buNone/>
            </a:pPr>
            <a:r>
              <a:rPr lang="en-IN" sz="2800" dirty="0"/>
              <a:t>	</a:t>
            </a:r>
            <a:r>
              <a:rPr sz="2800" dirty="0"/>
              <a:t>- Example: Arduino</a:t>
            </a:r>
          </a:p>
          <a:p>
            <a:r>
              <a:rPr sz="2800" dirty="0"/>
              <a:t>Microprocessor: General-purpose CPU requiring external peripherals.</a:t>
            </a:r>
            <a:br>
              <a:rPr sz="2800" dirty="0"/>
            </a:br>
            <a:r>
              <a:rPr lang="en-IN" sz="2800" dirty="0"/>
              <a:t>	</a:t>
            </a:r>
            <a:r>
              <a:rPr sz="2800" dirty="0"/>
              <a:t>- Example: Intel x86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059" y="520039"/>
            <a:ext cx="9603275" cy="1049235"/>
          </a:xfrm>
        </p:spPr>
        <p:txBody>
          <a:bodyPr/>
          <a:lstStyle/>
          <a:p>
            <a:r>
              <a:rPr dirty="0">
                <a:solidFill>
                  <a:srgbClr val="FF0000"/>
                </a:solidFill>
              </a:rPr>
              <a:t>Embedded System Software</a:t>
            </a:r>
          </a:p>
        </p:txBody>
      </p:sp>
      <p:sp>
        <p:nvSpPr>
          <p:cNvPr id="3" name="Content Placeholder 2"/>
          <p:cNvSpPr>
            <a:spLocks noGrp="1"/>
          </p:cNvSpPr>
          <p:nvPr>
            <p:ph idx="1"/>
          </p:nvPr>
        </p:nvSpPr>
        <p:spPr>
          <a:xfrm>
            <a:off x="1451579" y="2015732"/>
            <a:ext cx="10740421" cy="3450613"/>
          </a:xfrm>
        </p:spPr>
        <p:txBody>
          <a:bodyPr>
            <a:normAutofit/>
          </a:bodyPr>
          <a:lstStyle/>
          <a:p>
            <a:r>
              <a:rPr sz="2800" dirty="0"/>
              <a:t>Embedded Firmware: </a:t>
            </a:r>
            <a:r>
              <a:rPr lang="en-IN" sz="2800" dirty="0"/>
              <a:t>	</a:t>
            </a:r>
            <a:r>
              <a:rPr sz="2800" dirty="0"/>
              <a:t>Software tightly coupled with hardware.</a:t>
            </a:r>
          </a:p>
          <a:p>
            <a:r>
              <a:rPr sz="2800" dirty="0"/>
              <a:t>Languages: </a:t>
            </a:r>
            <a:r>
              <a:rPr lang="en-IN" sz="2800" dirty="0"/>
              <a:t>			</a:t>
            </a:r>
            <a:r>
              <a:rPr sz="2800" dirty="0"/>
              <a:t>C, C++, Assembly</a:t>
            </a:r>
          </a:p>
          <a:p>
            <a:r>
              <a:rPr sz="2800" dirty="0"/>
              <a:t>RTOS: </a:t>
            </a:r>
            <a:r>
              <a:rPr lang="en-IN" sz="2800" dirty="0"/>
              <a:t>			</a:t>
            </a:r>
            <a:r>
              <a:rPr sz="2800" dirty="0"/>
              <a:t>Manages real-time tasks and synchronization.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019" y="540359"/>
            <a:ext cx="6574821" cy="1049235"/>
          </a:xfrm>
        </p:spPr>
        <p:txBody>
          <a:bodyPr/>
          <a:lstStyle/>
          <a:p>
            <a:r>
              <a:rPr dirty="0">
                <a:solidFill>
                  <a:srgbClr val="FF0000"/>
                </a:solidFill>
              </a:rPr>
              <a:t>Communication Interfaces</a:t>
            </a:r>
          </a:p>
        </p:txBody>
      </p:sp>
      <p:sp>
        <p:nvSpPr>
          <p:cNvPr id="3" name="Content Placeholder 2"/>
          <p:cNvSpPr>
            <a:spLocks noGrp="1"/>
          </p:cNvSpPr>
          <p:nvPr>
            <p:ph idx="1"/>
          </p:nvPr>
        </p:nvSpPr>
        <p:spPr/>
        <p:txBody>
          <a:bodyPr>
            <a:normAutofit/>
          </a:bodyPr>
          <a:lstStyle/>
          <a:p>
            <a:r>
              <a:rPr sz="2400" dirty="0"/>
              <a:t>Common Protocols:</a:t>
            </a:r>
          </a:p>
          <a:p>
            <a:pPr marL="0" indent="0">
              <a:buNone/>
            </a:pPr>
            <a:r>
              <a:rPr lang="en-IN" sz="2400" dirty="0"/>
              <a:t>	</a:t>
            </a:r>
            <a:r>
              <a:rPr sz="2400" dirty="0"/>
              <a:t>- I2C: Two-wire communication</a:t>
            </a:r>
          </a:p>
          <a:p>
            <a:pPr marL="0" indent="0">
              <a:buNone/>
            </a:pPr>
            <a:r>
              <a:rPr lang="en-IN" sz="2400" dirty="0"/>
              <a:t>	</a:t>
            </a:r>
            <a:r>
              <a:rPr sz="2400" dirty="0"/>
              <a:t>- SPI: High-speed communication</a:t>
            </a:r>
          </a:p>
          <a:p>
            <a:pPr marL="0" indent="0">
              <a:buNone/>
            </a:pPr>
            <a:r>
              <a:rPr lang="en-IN" sz="2400" dirty="0"/>
              <a:t>	</a:t>
            </a:r>
            <a:r>
              <a:rPr sz="2400" dirty="0"/>
              <a:t>- CAN: Automotive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939" y="428599"/>
            <a:ext cx="9603275" cy="1049235"/>
          </a:xfrm>
        </p:spPr>
        <p:txBody>
          <a:bodyPr/>
          <a:lstStyle/>
          <a:p>
            <a:r>
              <a:rPr dirty="0">
                <a:solidFill>
                  <a:srgbClr val="FF0000"/>
                </a:solidFill>
              </a:rPr>
              <a:t>Applications of Embedded Systems</a:t>
            </a:r>
          </a:p>
        </p:txBody>
      </p:sp>
      <p:sp>
        <p:nvSpPr>
          <p:cNvPr id="3" name="Content Placeholder 2"/>
          <p:cNvSpPr>
            <a:spLocks noGrp="1"/>
          </p:cNvSpPr>
          <p:nvPr>
            <p:ph idx="1"/>
          </p:nvPr>
        </p:nvSpPr>
        <p:spPr/>
        <p:txBody>
          <a:bodyPr>
            <a:normAutofit/>
          </a:bodyPr>
          <a:lstStyle/>
          <a:p>
            <a:r>
              <a:rPr sz="2400" dirty="0"/>
              <a:t>Consumer Electronics: </a:t>
            </a:r>
            <a:r>
              <a:rPr lang="en-IN" sz="2400" dirty="0"/>
              <a:t>	</a:t>
            </a:r>
            <a:r>
              <a:rPr sz="2400" dirty="0"/>
              <a:t>Smartphones</a:t>
            </a:r>
          </a:p>
          <a:p>
            <a:r>
              <a:rPr sz="2400" dirty="0"/>
              <a:t>Automotive Systems: </a:t>
            </a:r>
            <a:r>
              <a:rPr lang="en-IN" sz="2400" dirty="0"/>
              <a:t>	</a:t>
            </a:r>
            <a:r>
              <a:rPr sz="2400" dirty="0"/>
              <a:t>ABS, Airbags</a:t>
            </a:r>
          </a:p>
          <a:p>
            <a:r>
              <a:rPr sz="2400" dirty="0"/>
              <a:t>Healthcare: </a:t>
            </a:r>
            <a:r>
              <a:rPr lang="en-IN" sz="2400" dirty="0"/>
              <a:t>			</a:t>
            </a:r>
            <a:r>
              <a:rPr sz="2400" dirty="0"/>
              <a:t>Medical Devices</a:t>
            </a:r>
          </a:p>
          <a:p>
            <a:r>
              <a:rPr sz="2400" dirty="0"/>
              <a:t>Industrial Automation: </a:t>
            </a:r>
            <a:r>
              <a:rPr lang="en-IN" sz="2400" dirty="0"/>
              <a:t>	</a:t>
            </a:r>
            <a:r>
              <a:rPr sz="2400" dirty="0"/>
              <a:t>Robotics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819" y="459079"/>
            <a:ext cx="9603275" cy="739801"/>
          </a:xfrm>
        </p:spPr>
        <p:txBody>
          <a:bodyPr/>
          <a:lstStyle/>
          <a:p>
            <a:r>
              <a:rPr dirty="0">
                <a:solidFill>
                  <a:srgbClr val="FF0000"/>
                </a:solidFill>
              </a:rPr>
              <a:t>Challenges in Embedded Systems Design</a:t>
            </a:r>
          </a:p>
        </p:txBody>
      </p:sp>
      <p:sp>
        <p:nvSpPr>
          <p:cNvPr id="3" name="Content Placeholder 2"/>
          <p:cNvSpPr>
            <a:spLocks noGrp="1"/>
          </p:cNvSpPr>
          <p:nvPr>
            <p:ph idx="1"/>
          </p:nvPr>
        </p:nvSpPr>
        <p:spPr/>
        <p:txBody>
          <a:bodyPr>
            <a:normAutofit/>
          </a:bodyPr>
          <a:lstStyle/>
          <a:p>
            <a:r>
              <a:rPr sz="2800" dirty="0"/>
              <a:t>Challenges:</a:t>
            </a:r>
          </a:p>
          <a:p>
            <a:pPr marL="0" indent="0">
              <a:buNone/>
            </a:pPr>
            <a:r>
              <a:rPr lang="en-IN" sz="2800" dirty="0"/>
              <a:t>	</a:t>
            </a:r>
            <a:r>
              <a:rPr sz="2800" dirty="0"/>
              <a:t>- Resource Constraints</a:t>
            </a:r>
          </a:p>
          <a:p>
            <a:pPr marL="0" indent="0">
              <a:buNone/>
            </a:pPr>
            <a:r>
              <a:rPr lang="en-IN" sz="2800" dirty="0"/>
              <a:t>	</a:t>
            </a:r>
            <a:r>
              <a:rPr sz="2800" dirty="0"/>
              <a:t>- Real-Time Performance</a:t>
            </a:r>
          </a:p>
          <a:p>
            <a:pPr marL="0" indent="0">
              <a:buNone/>
            </a:pPr>
            <a:r>
              <a:rPr lang="en-IN" sz="2800" dirty="0"/>
              <a:t>	</a:t>
            </a:r>
            <a:r>
              <a:rPr sz="2800" dirty="0"/>
              <a:t>- Power Consumption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739" y="469239"/>
            <a:ext cx="8069115" cy="699161"/>
          </a:xfrm>
        </p:spPr>
        <p:txBody>
          <a:bodyPr/>
          <a:lstStyle/>
          <a:p>
            <a:r>
              <a:rPr dirty="0">
                <a:solidFill>
                  <a:srgbClr val="FF0000"/>
                </a:solidFill>
              </a:rPr>
              <a:t>Future Trends in Embedded Systems</a:t>
            </a:r>
          </a:p>
        </p:txBody>
      </p:sp>
      <p:sp>
        <p:nvSpPr>
          <p:cNvPr id="3" name="Content Placeholder 2"/>
          <p:cNvSpPr>
            <a:spLocks noGrp="1"/>
          </p:cNvSpPr>
          <p:nvPr>
            <p:ph idx="1"/>
          </p:nvPr>
        </p:nvSpPr>
        <p:spPr/>
        <p:txBody>
          <a:bodyPr>
            <a:normAutofit/>
          </a:bodyPr>
          <a:lstStyle/>
          <a:p>
            <a:r>
              <a:rPr sz="2400" dirty="0"/>
              <a:t>Trends:</a:t>
            </a:r>
          </a:p>
          <a:p>
            <a:pPr marL="0" indent="0">
              <a:buNone/>
            </a:pPr>
            <a:r>
              <a:rPr lang="en-IN" sz="2400" dirty="0"/>
              <a:t>	</a:t>
            </a:r>
            <a:r>
              <a:rPr sz="2400" dirty="0"/>
              <a:t>- IoT: </a:t>
            </a:r>
            <a:r>
              <a:rPr lang="en-IN" sz="2400" dirty="0"/>
              <a:t>	</a:t>
            </a:r>
            <a:r>
              <a:rPr sz="2400" dirty="0"/>
              <a:t>Internet of Things</a:t>
            </a:r>
          </a:p>
          <a:p>
            <a:pPr marL="0" indent="0">
              <a:buNone/>
            </a:pPr>
            <a:r>
              <a:rPr lang="en-IN" sz="2400" dirty="0"/>
              <a:t>	</a:t>
            </a:r>
            <a:r>
              <a:rPr sz="2400" dirty="0"/>
              <a:t>- Edge Computing: </a:t>
            </a:r>
            <a:r>
              <a:rPr lang="en-IN" sz="2400" dirty="0"/>
              <a:t>	</a:t>
            </a:r>
            <a:r>
              <a:rPr sz="2400" dirty="0"/>
              <a:t>Data processing close to the source</a:t>
            </a:r>
          </a:p>
          <a:p>
            <a:pPr marL="0" indent="0">
              <a:buNone/>
            </a:pPr>
            <a:r>
              <a:rPr lang="en-IN" sz="2400" dirty="0"/>
              <a:t>	</a:t>
            </a:r>
            <a:r>
              <a:rPr sz="2400" dirty="0"/>
              <a:t>- AI in Embedded Systems</a:t>
            </a:r>
            <a:r>
              <a:rPr lang="en-IN" sz="2400" dirty="0"/>
              <a:t>.</a:t>
            </a: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739" y="459503"/>
            <a:ext cx="4004341" cy="658097"/>
          </a:xfrm>
        </p:spPr>
        <p:txBody>
          <a:bodyPr/>
          <a:lstStyle/>
          <a:p>
            <a:r>
              <a:rPr lang="en-US" b="1" dirty="0">
                <a:solidFill>
                  <a:srgbClr val="FF0000"/>
                </a:solidFill>
              </a:rPr>
              <a:t>Actuator</a:t>
            </a:r>
          </a:p>
        </p:txBody>
      </p:sp>
      <p:sp>
        <p:nvSpPr>
          <p:cNvPr id="3" name="Content Placeholder 2"/>
          <p:cNvSpPr>
            <a:spLocks noGrp="1"/>
          </p:cNvSpPr>
          <p:nvPr>
            <p:ph idx="1"/>
          </p:nvPr>
        </p:nvSpPr>
        <p:spPr>
          <a:xfrm>
            <a:off x="902938" y="1590018"/>
            <a:ext cx="10740422" cy="4059143"/>
          </a:xfrm>
        </p:spPr>
        <p:txBody>
          <a:bodyPr>
            <a:noAutofit/>
          </a:bodyPr>
          <a:lstStyle/>
          <a:p>
            <a:pPr algn="just"/>
            <a:r>
              <a:rPr lang="en-US" sz="2400" dirty="0"/>
              <a:t> The actuator is the device that is the reverse of the sensor. The actuator is used to convert electrical events into physical signals while the sensor is used to do the reverse job. It may convert electrical signals into physical events or characteristics according to the requirements of the user.</a:t>
            </a:r>
          </a:p>
          <a:p>
            <a:pPr algn="just"/>
            <a:r>
              <a:rPr lang="en-US" sz="2400" dirty="0"/>
              <a:t>It takes input from the system and gives output to the environment. </a:t>
            </a:r>
          </a:p>
          <a:p>
            <a:pPr algn="just"/>
            <a:r>
              <a:rPr lang="en-US" sz="2400" dirty="0"/>
              <a:t> The output obtained from the actuator may be in the form of any physical action. </a:t>
            </a:r>
          </a:p>
          <a:p>
            <a:pPr algn="just"/>
            <a:r>
              <a:rPr lang="en-US" sz="2400" dirty="0"/>
              <a:t>Some of the commonly used actuators are heaters and motors.</a:t>
            </a:r>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85055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4699" y="422480"/>
            <a:ext cx="2084101" cy="1049235"/>
          </a:xfrm>
        </p:spPr>
        <p:txBody>
          <a:bodyPr/>
          <a:lstStyle/>
          <a:p>
            <a:r>
              <a:rPr lang="en-US" b="1" dirty="0">
                <a:solidFill>
                  <a:srgbClr val="FF0000"/>
                </a:solidFill>
              </a:rPr>
              <a:t>Sensor </a:t>
            </a:r>
            <a:endParaRPr lang="en-US" dirty="0">
              <a:solidFill>
                <a:srgbClr val="FF0000"/>
              </a:solidFill>
            </a:endParaRPr>
          </a:p>
        </p:txBody>
      </p:sp>
      <p:sp>
        <p:nvSpPr>
          <p:cNvPr id="3" name="Content Placeholder 2"/>
          <p:cNvSpPr>
            <a:spLocks noGrp="1"/>
          </p:cNvSpPr>
          <p:nvPr>
            <p:ph idx="1"/>
          </p:nvPr>
        </p:nvSpPr>
        <p:spPr>
          <a:xfrm>
            <a:off x="862496" y="1696246"/>
            <a:ext cx="10872304" cy="3950501"/>
          </a:xfrm>
        </p:spPr>
        <p:txBody>
          <a:bodyPr>
            <a:noAutofit/>
          </a:bodyPr>
          <a:lstStyle/>
          <a:p>
            <a:pPr algn="just"/>
            <a:r>
              <a:rPr lang="en-US" sz="2400" dirty="0"/>
              <a:t>Sensor is used to sense the environment from time to time. </a:t>
            </a:r>
          </a:p>
          <a:p>
            <a:pPr algn="just"/>
            <a:r>
              <a:rPr lang="en-US" sz="2400" dirty="0"/>
              <a:t>It is used to convert physical events or characteristics into electrical signals. </a:t>
            </a:r>
          </a:p>
          <a:p>
            <a:pPr algn="just"/>
            <a:r>
              <a:rPr lang="en-US" sz="2400" dirty="0"/>
              <a:t>This is a hardware device that takes input from the environment and gives output to the system. </a:t>
            </a:r>
          </a:p>
          <a:p>
            <a:pPr algn="just"/>
            <a:r>
              <a:rPr lang="en-US" sz="2400" dirty="0"/>
              <a:t>The sensed data from the environment is processed to determine the corrective actions necessary.</a:t>
            </a:r>
          </a:p>
        </p:txBody>
      </p:sp>
      <p:sp>
        <p:nvSpPr>
          <p:cNvPr id="4" name="Slide Number Placeholder 3"/>
          <p:cNvSpPr>
            <a:spLocks noGrp="1"/>
          </p:cNvSpPr>
          <p:nvPr>
            <p:ph type="sldNum" sz="quarter" idx="12"/>
          </p:nvPr>
        </p:nvSpPr>
        <p:spPr/>
        <p:txBody>
          <a:bodyPr/>
          <a:lstStyle/>
          <a:p>
            <a:fld id="{CBABCCC1-BF11-4F37-963E-1BCD5B23FD72}" type="slidenum">
              <a:rPr lang="en-IN" smtClean="0"/>
              <a:t>27</a:t>
            </a:fld>
            <a:endParaRPr lang="en-IN"/>
          </a:p>
        </p:txBody>
      </p:sp>
    </p:spTree>
    <p:extLst>
      <p:ext uri="{BB962C8B-B14F-4D97-AF65-F5344CB8AC3E}">
        <p14:creationId xmlns:p14="http://schemas.microsoft.com/office/powerpoint/2010/main" val="104444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19" y="431007"/>
            <a:ext cx="7103141" cy="635793"/>
          </a:xfrm>
        </p:spPr>
        <p:txBody>
          <a:bodyPr/>
          <a:lstStyle/>
          <a:p>
            <a:r>
              <a:rPr lang="en-US" b="1" dirty="0">
                <a:solidFill>
                  <a:srgbClr val="FF0000"/>
                </a:solidFill>
              </a:rPr>
              <a:t>Real-time Operating system</a:t>
            </a:r>
          </a:p>
        </p:txBody>
      </p:sp>
      <p:sp>
        <p:nvSpPr>
          <p:cNvPr id="3" name="Content Placeholder 2"/>
          <p:cNvSpPr>
            <a:spLocks noGrp="1"/>
          </p:cNvSpPr>
          <p:nvPr>
            <p:ph idx="1"/>
          </p:nvPr>
        </p:nvSpPr>
        <p:spPr>
          <a:xfrm>
            <a:off x="913099" y="1718075"/>
            <a:ext cx="10557541" cy="4357605"/>
          </a:xfrm>
        </p:spPr>
        <p:txBody>
          <a:bodyPr>
            <a:normAutofit/>
          </a:bodyPr>
          <a:lstStyle/>
          <a:p>
            <a:pPr algn="just"/>
            <a:r>
              <a:rPr lang="en-US" sz="2400" dirty="0"/>
              <a:t>Real-time</a:t>
            </a:r>
            <a:r>
              <a:rPr lang="en-US" sz="2400" b="1" dirty="0"/>
              <a:t> operating systems (RTOS)</a:t>
            </a:r>
            <a:r>
              <a:rPr lang="en-US" sz="2400" dirty="0"/>
              <a:t> are used in environments where a large number of events, mostly external to the computer system, must be accepted and processed in a short time or within certain deadlines. </a:t>
            </a:r>
          </a:p>
          <a:p>
            <a:pPr algn="just"/>
            <a:r>
              <a:rPr lang="en-US" sz="2400" dirty="0"/>
              <a:t>such applications are industrial control, telephone switching equipment, flight control, and real-time simulations.</a:t>
            </a:r>
          </a:p>
          <a:p>
            <a:pPr algn="just"/>
            <a:r>
              <a:rPr lang="en-US" sz="2400" dirty="0"/>
              <a:t>With an RTOS, the processing time is measured in tenths of seconds. This system is time-bound and has a fixed deadline.</a:t>
            </a:r>
          </a:p>
        </p:txBody>
      </p:sp>
      <p:sp>
        <p:nvSpPr>
          <p:cNvPr id="4" name="Slide Number Placeholder 3"/>
          <p:cNvSpPr>
            <a:spLocks noGrp="1"/>
          </p:cNvSpPr>
          <p:nvPr>
            <p:ph type="sldNum" sz="quarter" idx="12"/>
          </p:nvPr>
        </p:nvSpPr>
        <p:spPr/>
        <p:txBody>
          <a:bodyPr/>
          <a:lstStyle/>
          <a:p>
            <a:fld id="{CBABCCC1-BF11-4F37-963E-1BCD5B23FD72}" type="slidenum">
              <a:rPr lang="en-IN" smtClean="0"/>
              <a:t>28</a:t>
            </a:fld>
            <a:endParaRPr lang="en-IN"/>
          </a:p>
        </p:txBody>
      </p:sp>
    </p:spTree>
    <p:extLst>
      <p:ext uri="{BB962C8B-B14F-4D97-AF65-F5344CB8AC3E}">
        <p14:creationId xmlns:p14="http://schemas.microsoft.com/office/powerpoint/2010/main" val="3795184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725" y="337159"/>
            <a:ext cx="9603275" cy="1049235"/>
          </a:xfrm>
        </p:spPr>
        <p:txBody>
          <a:bodyPr/>
          <a:lstStyle/>
          <a:p>
            <a:r>
              <a:rPr lang="en-US" b="1" dirty="0">
                <a:solidFill>
                  <a:srgbClr val="FF0000"/>
                </a:solidFill>
              </a:rPr>
              <a:t>Embedded operating system</a:t>
            </a:r>
          </a:p>
        </p:txBody>
      </p:sp>
      <p:sp>
        <p:nvSpPr>
          <p:cNvPr id="3" name="Content Placeholder 2"/>
          <p:cNvSpPr>
            <a:spLocks noGrp="1"/>
          </p:cNvSpPr>
          <p:nvPr>
            <p:ph idx="1"/>
          </p:nvPr>
        </p:nvSpPr>
        <p:spPr>
          <a:xfrm>
            <a:off x="963899" y="1703693"/>
            <a:ext cx="10740421" cy="3450613"/>
          </a:xfrm>
        </p:spPr>
        <p:txBody>
          <a:bodyPr>
            <a:noAutofit/>
          </a:bodyPr>
          <a:lstStyle/>
          <a:p>
            <a:pPr algn="just"/>
            <a:r>
              <a:rPr lang="en-US" sz="2800" dirty="0"/>
              <a:t>An embedded operating system is a specialized operating system (</a:t>
            </a:r>
            <a:r>
              <a:rPr lang="en-US" sz="2800" u="sng" dirty="0">
                <a:hlinkClick r:id="rId2"/>
              </a:rPr>
              <a:t>OS</a:t>
            </a:r>
            <a:r>
              <a:rPr lang="en-US" sz="2800" dirty="0"/>
              <a:t>) designed to perform a specific task for a device that is not a computer.</a:t>
            </a:r>
          </a:p>
          <a:p>
            <a:pPr algn="just"/>
            <a:r>
              <a:rPr lang="en-US" sz="2800" dirty="0"/>
              <a:t>The main job of an embedded OS is to run the code that allows the device to do its job. </a:t>
            </a:r>
          </a:p>
          <a:p>
            <a:pPr algn="just"/>
            <a:r>
              <a:rPr lang="en-US" sz="2800" dirty="0"/>
              <a:t>The embedded OS also makes the device's hardware accessible to software that is running on top of the OS.</a:t>
            </a:r>
          </a:p>
        </p:txBody>
      </p:sp>
      <p:sp>
        <p:nvSpPr>
          <p:cNvPr id="4" name="Slide Number Placeholder 3"/>
          <p:cNvSpPr>
            <a:spLocks noGrp="1"/>
          </p:cNvSpPr>
          <p:nvPr>
            <p:ph type="sldNum" sz="quarter" idx="12"/>
          </p:nvPr>
        </p:nvSpPr>
        <p:spPr/>
        <p:txBody>
          <a:bodyPr/>
          <a:lstStyle/>
          <a:p>
            <a:fld id="{CBABCCC1-BF11-4F37-963E-1BCD5B23FD72}" type="slidenum">
              <a:rPr lang="en-IN" smtClean="0"/>
              <a:t>29</a:t>
            </a:fld>
            <a:endParaRPr lang="en-IN"/>
          </a:p>
        </p:txBody>
      </p:sp>
    </p:spTree>
    <p:extLst>
      <p:ext uri="{BB962C8B-B14F-4D97-AF65-F5344CB8AC3E}">
        <p14:creationId xmlns:p14="http://schemas.microsoft.com/office/powerpoint/2010/main" val="42465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71BA-ECFE-3C30-E64B-3E4E54FB901D}"/>
              </a:ext>
            </a:extLst>
          </p:cNvPr>
          <p:cNvSpPr>
            <a:spLocks noGrp="1"/>
          </p:cNvSpPr>
          <p:nvPr>
            <p:ph type="title"/>
          </p:nvPr>
        </p:nvSpPr>
        <p:spPr>
          <a:xfrm>
            <a:off x="3747739" y="225399"/>
            <a:ext cx="4664741" cy="638201"/>
          </a:xfrm>
        </p:spPr>
        <p:txBody>
          <a:bodyPr>
            <a:normAutofit fontScale="90000"/>
          </a:bodyPr>
          <a:lstStyle/>
          <a:p>
            <a:pPr fontAlgn="base"/>
            <a:r>
              <a:rPr lang="en-IN" sz="3600" b="1" i="0" dirty="0">
                <a:solidFill>
                  <a:srgbClr val="FF0000"/>
                </a:solidFill>
                <a:effectLst/>
              </a:rPr>
              <a:t>Real-Time</a:t>
            </a:r>
            <a:r>
              <a:rPr lang="en-IN" b="1" i="0" dirty="0">
                <a:solidFill>
                  <a:srgbClr val="FF0000"/>
                </a:solidFill>
                <a:effectLst/>
              </a:rPr>
              <a:t> </a:t>
            </a:r>
            <a:r>
              <a:rPr lang="en-IN" sz="3600" b="1" i="0" dirty="0">
                <a:solidFill>
                  <a:srgbClr val="FF0000"/>
                </a:solidFill>
                <a:effectLst/>
              </a:rPr>
              <a:t>Systems</a:t>
            </a:r>
          </a:p>
        </p:txBody>
      </p:sp>
      <p:sp>
        <p:nvSpPr>
          <p:cNvPr id="4" name="Slide Number Placeholder 3">
            <a:extLst>
              <a:ext uri="{FF2B5EF4-FFF2-40B4-BE49-F238E27FC236}">
                <a16:creationId xmlns:a16="http://schemas.microsoft.com/office/drawing/2014/main" id="{4B1700C6-7447-97DF-EE7F-22534C17D197}"/>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0AA5769E-DFEC-64B4-E658-4FEB1BB6AAAE}"/>
              </a:ext>
            </a:extLst>
          </p:cNvPr>
          <p:cNvSpPr txBox="1"/>
          <p:nvPr/>
        </p:nvSpPr>
        <p:spPr>
          <a:xfrm>
            <a:off x="904619" y="1298416"/>
            <a:ext cx="11193780" cy="2554545"/>
          </a:xfrm>
          <a:prstGeom prst="rect">
            <a:avLst/>
          </a:prstGeom>
          <a:noFill/>
        </p:spPr>
        <p:txBody>
          <a:bodyPr wrap="square">
            <a:spAutoFit/>
          </a:bodyPr>
          <a:lstStyle/>
          <a:p>
            <a:pPr algn="just"/>
            <a:r>
              <a:rPr lang="en-US" sz="2400" b="0" i="0" dirty="0">
                <a:solidFill>
                  <a:srgbClr val="273239"/>
                </a:solidFill>
                <a:effectLst/>
              </a:rPr>
              <a:t>A real-time system means that the system is subjected to real-time, i.e., the response should be guaranteed within a specified timing constraint or the system should meet the specified deadline. </a:t>
            </a:r>
            <a:r>
              <a:rPr lang="en-US" sz="2400" dirty="0"/>
              <a:t>A real-time system responds to events or stimuli within a specific time frame, ensuring predictable behavior.</a:t>
            </a:r>
          </a:p>
          <a:p>
            <a:pPr algn="just"/>
            <a:endParaRPr lang="en-US" sz="4000" dirty="0"/>
          </a:p>
          <a:p>
            <a:pPr algn="just"/>
            <a:endParaRPr lang="en-IN" sz="2400" dirty="0"/>
          </a:p>
        </p:txBody>
      </p:sp>
      <p:sp>
        <p:nvSpPr>
          <p:cNvPr id="8" name="TextBox 7">
            <a:extLst>
              <a:ext uri="{FF2B5EF4-FFF2-40B4-BE49-F238E27FC236}">
                <a16:creationId xmlns:a16="http://schemas.microsoft.com/office/drawing/2014/main" id="{E7484129-5362-8B4D-A6A1-19CD238B2F76}"/>
              </a:ext>
            </a:extLst>
          </p:cNvPr>
          <p:cNvSpPr txBox="1"/>
          <p:nvPr/>
        </p:nvSpPr>
        <p:spPr>
          <a:xfrm>
            <a:off x="866140" y="2980993"/>
            <a:ext cx="10980420" cy="3046988"/>
          </a:xfrm>
          <a:prstGeom prst="rect">
            <a:avLst/>
          </a:prstGeom>
          <a:noFill/>
        </p:spPr>
        <p:txBody>
          <a:bodyPr wrap="square">
            <a:spAutoFit/>
          </a:bodyPr>
          <a:lstStyle/>
          <a:p>
            <a:r>
              <a:rPr lang="en-US" sz="2400" dirty="0">
                <a:solidFill>
                  <a:srgbClr val="FF0000"/>
                </a:solidFill>
              </a:rPr>
              <a:t>Characteristics:</a:t>
            </a:r>
          </a:p>
          <a:p>
            <a:r>
              <a:rPr lang="en-US" sz="2400" dirty="0"/>
              <a:t>  - </a:t>
            </a:r>
            <a:r>
              <a:rPr lang="en-US" sz="2400" b="1" dirty="0"/>
              <a:t>Deterministic: </a:t>
            </a:r>
            <a:r>
              <a:rPr lang="en-US" sz="2400" dirty="0"/>
              <a:t>The system must perform actions within defined time limits.</a:t>
            </a:r>
          </a:p>
          <a:p>
            <a:r>
              <a:rPr lang="en-US" sz="2400" dirty="0"/>
              <a:t>  - </a:t>
            </a:r>
            <a:r>
              <a:rPr lang="en-US" sz="2400" b="1" dirty="0"/>
              <a:t>Time-bound: 	   </a:t>
            </a:r>
            <a:r>
              <a:rPr lang="en-US" sz="2400" dirty="0"/>
              <a:t>It must respect deadlines.</a:t>
            </a:r>
          </a:p>
          <a:p>
            <a:r>
              <a:rPr lang="en-US" sz="2400" dirty="0"/>
              <a:t>  - </a:t>
            </a:r>
            <a:r>
              <a:rPr lang="en-US" sz="2400" b="1" dirty="0"/>
              <a:t>Predictability:  </a:t>
            </a:r>
            <a:r>
              <a:rPr lang="en-US" sz="2400" dirty="0"/>
              <a:t>The system's behavior is predictable under all operating conditions.</a:t>
            </a:r>
          </a:p>
          <a:p>
            <a:endParaRPr lang="en-US" sz="2400" dirty="0"/>
          </a:p>
          <a:p>
            <a:r>
              <a:rPr lang="en-US" sz="2400" dirty="0">
                <a:solidFill>
                  <a:srgbClr val="FF0000"/>
                </a:solidFill>
              </a:rPr>
              <a:t>Examples:</a:t>
            </a:r>
          </a:p>
          <a:p>
            <a:r>
              <a:rPr lang="en-US" sz="2400" dirty="0"/>
              <a:t>  - Aircraft control systems (flight management).</a:t>
            </a:r>
          </a:p>
          <a:p>
            <a:r>
              <a:rPr lang="en-US" sz="2400" dirty="0"/>
              <a:t>  - Robotics (precise motor control).</a:t>
            </a:r>
            <a:endParaRPr lang="en-IN" sz="2400" dirty="0"/>
          </a:p>
        </p:txBody>
      </p:sp>
    </p:spTree>
    <p:extLst>
      <p:ext uri="{BB962C8B-B14F-4D97-AF65-F5344CB8AC3E}">
        <p14:creationId xmlns:p14="http://schemas.microsoft.com/office/powerpoint/2010/main" val="3040387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3753" y="296541"/>
            <a:ext cx="5015512" cy="729619"/>
          </a:xfrm>
        </p:spPr>
        <p:txBody>
          <a:bodyPr/>
          <a:lstStyle/>
          <a:p>
            <a:r>
              <a:rPr lang="en-US" b="1" dirty="0">
                <a:solidFill>
                  <a:srgbClr val="FF0000"/>
                </a:solidFill>
              </a:rPr>
              <a:t>Fault  tolerance</a:t>
            </a:r>
            <a:endParaRPr lang="en-US" dirty="0">
              <a:solidFill>
                <a:srgbClr val="FF0000"/>
              </a:solidFill>
            </a:endParaRPr>
          </a:p>
        </p:txBody>
      </p:sp>
      <p:sp>
        <p:nvSpPr>
          <p:cNvPr id="3" name="Content Placeholder 2"/>
          <p:cNvSpPr>
            <a:spLocks noGrp="1"/>
          </p:cNvSpPr>
          <p:nvPr>
            <p:ph idx="1"/>
          </p:nvPr>
        </p:nvSpPr>
        <p:spPr>
          <a:xfrm>
            <a:off x="1266245" y="1488016"/>
            <a:ext cx="10470527" cy="4176838"/>
          </a:xfrm>
        </p:spPr>
        <p:txBody>
          <a:bodyPr>
            <a:noAutofit/>
          </a:bodyPr>
          <a:lstStyle/>
          <a:p>
            <a:r>
              <a:rPr lang="en-US" sz="2400" b="1" dirty="0"/>
              <a:t>Fault tolerance</a:t>
            </a:r>
            <a:r>
              <a:rPr lang="en-US" sz="2400" dirty="0"/>
              <a:t> is a process that enables an operating system to respond to a failure in hardware or software. </a:t>
            </a:r>
          </a:p>
          <a:p>
            <a:r>
              <a:rPr lang="en-US" sz="2400" dirty="0"/>
              <a:t>This fault-tolerance definition refers to the system’s ability to continue operating despite failures or malfunctions.</a:t>
            </a:r>
          </a:p>
          <a:p>
            <a:r>
              <a:rPr lang="en-US" sz="2400" dirty="0"/>
              <a:t>Fault tolerance can be built into a system to remove the risk of it having a single point of failure. </a:t>
            </a:r>
          </a:p>
          <a:p>
            <a:r>
              <a:rPr lang="en-US" sz="2400" dirty="0"/>
              <a:t>The key benefit of fault tolerance is to minimize or avoid the risk of systems becoming unavailable due to a component error. </a:t>
            </a:r>
          </a:p>
        </p:txBody>
      </p:sp>
      <p:sp>
        <p:nvSpPr>
          <p:cNvPr id="4" name="Slide Number Placeholder 3"/>
          <p:cNvSpPr>
            <a:spLocks noGrp="1"/>
          </p:cNvSpPr>
          <p:nvPr>
            <p:ph type="sldNum" sz="quarter" idx="12"/>
          </p:nvPr>
        </p:nvSpPr>
        <p:spPr/>
        <p:txBody>
          <a:bodyPr/>
          <a:lstStyle/>
          <a:p>
            <a:fld id="{CBABCCC1-BF11-4F37-963E-1BCD5B23FD72}" type="slidenum">
              <a:rPr lang="en-IN" smtClean="0"/>
              <a:t>30</a:t>
            </a:fld>
            <a:endParaRPr lang="en-IN"/>
          </a:p>
        </p:txBody>
      </p:sp>
    </p:spTree>
    <p:extLst>
      <p:ext uri="{BB962C8B-B14F-4D97-AF65-F5344CB8AC3E}">
        <p14:creationId xmlns:p14="http://schemas.microsoft.com/office/powerpoint/2010/main" val="186299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779" y="459079"/>
            <a:ext cx="10740421" cy="1049235"/>
          </a:xfrm>
        </p:spPr>
        <p:txBody>
          <a:bodyPr/>
          <a:lstStyle/>
          <a:p>
            <a:r>
              <a:rPr lang="en-US" b="1" dirty="0">
                <a:solidFill>
                  <a:srgbClr val="FF0000"/>
                </a:solidFill>
              </a:rPr>
              <a:t>Hardware Fault-tolerance Techniques</a:t>
            </a:r>
            <a:endParaRPr lang="en-US" dirty="0">
              <a:solidFill>
                <a:srgbClr val="FF0000"/>
              </a:solidFill>
            </a:endParaRPr>
          </a:p>
        </p:txBody>
      </p:sp>
      <p:sp>
        <p:nvSpPr>
          <p:cNvPr id="3" name="Content Placeholder 2"/>
          <p:cNvSpPr>
            <a:spLocks noGrp="1"/>
          </p:cNvSpPr>
          <p:nvPr>
            <p:ph idx="1"/>
          </p:nvPr>
        </p:nvSpPr>
        <p:spPr>
          <a:xfrm>
            <a:off x="1136619" y="1792212"/>
            <a:ext cx="10740421" cy="3450613"/>
          </a:xfrm>
        </p:spPr>
        <p:txBody>
          <a:bodyPr>
            <a:normAutofit/>
          </a:bodyPr>
          <a:lstStyle/>
          <a:p>
            <a:pPr algn="just"/>
            <a:r>
              <a:rPr lang="en-US" sz="2400" dirty="0"/>
              <a:t>Making a hardware fault-tolerance is simple as compared to software. </a:t>
            </a:r>
          </a:p>
          <a:p>
            <a:pPr algn="just"/>
            <a:r>
              <a:rPr lang="en-US" sz="2400" dirty="0"/>
              <a:t>Fault-tolerance techniques make the hardware work properly and give correct results even if some fault occurs in the hardware part of the system.</a:t>
            </a:r>
          </a:p>
          <a:p>
            <a:pPr algn="just"/>
            <a:r>
              <a:rPr lang="en-US" sz="2400" dirty="0"/>
              <a:t>Build in Self Test(BST) and Triple Modular Redundancy(TMR) two techniques used for hardware fault-tolerance</a:t>
            </a:r>
          </a:p>
        </p:txBody>
      </p:sp>
      <p:sp>
        <p:nvSpPr>
          <p:cNvPr id="4" name="Slide Number Placeholder 3"/>
          <p:cNvSpPr>
            <a:spLocks noGrp="1"/>
          </p:cNvSpPr>
          <p:nvPr>
            <p:ph type="sldNum" sz="quarter" idx="12"/>
          </p:nvPr>
        </p:nvSpPr>
        <p:spPr/>
        <p:txBody>
          <a:bodyPr/>
          <a:lstStyle/>
          <a:p>
            <a:fld id="{CBABCCC1-BF11-4F37-963E-1BCD5B23FD72}" type="slidenum">
              <a:rPr lang="en-IN" smtClean="0"/>
              <a:t>31</a:t>
            </a:fld>
            <a:endParaRPr lang="en-IN"/>
          </a:p>
        </p:txBody>
      </p:sp>
    </p:spTree>
    <p:extLst>
      <p:ext uri="{BB962C8B-B14F-4D97-AF65-F5344CB8AC3E}">
        <p14:creationId xmlns:p14="http://schemas.microsoft.com/office/powerpoint/2010/main" val="3743613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779" y="459079"/>
            <a:ext cx="10740421" cy="1049235"/>
          </a:xfrm>
        </p:spPr>
        <p:txBody>
          <a:bodyPr/>
          <a:lstStyle/>
          <a:p>
            <a:r>
              <a:rPr lang="en-US" b="1" dirty="0">
                <a:solidFill>
                  <a:srgbClr val="FF0000"/>
                </a:solidFill>
              </a:rPr>
              <a:t>Hardware Fault-tolerance Techniques</a:t>
            </a:r>
            <a:endParaRPr lang="en-US" dirty="0">
              <a:solidFill>
                <a:srgbClr val="FF0000"/>
              </a:solidFill>
            </a:endParaRPr>
          </a:p>
        </p:txBody>
      </p:sp>
      <p:sp>
        <p:nvSpPr>
          <p:cNvPr id="3" name="Content Placeholder 2"/>
          <p:cNvSpPr>
            <a:spLocks noGrp="1"/>
          </p:cNvSpPr>
          <p:nvPr>
            <p:ph idx="1"/>
          </p:nvPr>
        </p:nvSpPr>
        <p:spPr>
          <a:xfrm>
            <a:off x="1451579" y="2015732"/>
            <a:ext cx="10557541" cy="3450613"/>
          </a:xfrm>
        </p:spPr>
        <p:txBody>
          <a:bodyPr>
            <a:normAutofit/>
          </a:bodyPr>
          <a:lstStyle/>
          <a:p>
            <a:pPr algn="just"/>
            <a:r>
              <a:rPr lang="en-US" sz="2400" b="1" dirty="0"/>
              <a:t>BIST</a:t>
            </a:r>
            <a:r>
              <a:rPr lang="en-US" sz="2400" dirty="0"/>
              <a:t>: When the system detects a fault, it switches out the faulty component and switches in the redundancy of it. The system reconfigures itself in case of fault occurrence.</a:t>
            </a:r>
          </a:p>
          <a:p>
            <a:pPr algn="just"/>
            <a:r>
              <a:rPr lang="en-US" sz="2400" b="1" dirty="0"/>
              <a:t>TMR: </a:t>
            </a:r>
            <a:r>
              <a:rPr lang="en-US" sz="2400" dirty="0"/>
              <a:t>Three redundant copies of critical components are generated and all these three copies are run concurrently.</a:t>
            </a:r>
          </a:p>
        </p:txBody>
      </p:sp>
      <p:sp>
        <p:nvSpPr>
          <p:cNvPr id="4" name="Slide Number Placeholder 3"/>
          <p:cNvSpPr>
            <a:spLocks noGrp="1"/>
          </p:cNvSpPr>
          <p:nvPr>
            <p:ph type="sldNum" sz="quarter" idx="12"/>
          </p:nvPr>
        </p:nvSpPr>
        <p:spPr/>
        <p:txBody>
          <a:bodyPr/>
          <a:lstStyle/>
          <a:p>
            <a:fld id="{CBABCCC1-BF11-4F37-963E-1BCD5B23FD72}" type="slidenum">
              <a:rPr lang="en-IN" smtClean="0"/>
              <a:t>32</a:t>
            </a:fld>
            <a:endParaRPr lang="en-IN"/>
          </a:p>
        </p:txBody>
      </p:sp>
    </p:spTree>
    <p:extLst>
      <p:ext uri="{BB962C8B-B14F-4D97-AF65-F5344CB8AC3E}">
        <p14:creationId xmlns:p14="http://schemas.microsoft.com/office/powerpoint/2010/main" val="858087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42420"/>
            <a:ext cx="10506741" cy="1049235"/>
          </a:xfrm>
        </p:spPr>
        <p:txBody>
          <a:bodyPr/>
          <a:lstStyle/>
          <a:p>
            <a:r>
              <a:rPr lang="en-US" b="1" dirty="0">
                <a:solidFill>
                  <a:srgbClr val="FF0000"/>
                </a:solidFill>
              </a:rPr>
              <a:t>Software Fault-tolerance Techniques</a:t>
            </a:r>
            <a:endParaRPr lang="en-US" dirty="0">
              <a:solidFill>
                <a:srgbClr val="FF0000"/>
              </a:solidFill>
            </a:endParaRPr>
          </a:p>
        </p:txBody>
      </p:sp>
      <p:sp>
        <p:nvSpPr>
          <p:cNvPr id="3" name="Content Placeholder 2"/>
          <p:cNvSpPr>
            <a:spLocks noGrp="1"/>
          </p:cNvSpPr>
          <p:nvPr>
            <p:ph idx="1"/>
          </p:nvPr>
        </p:nvSpPr>
        <p:spPr>
          <a:xfrm>
            <a:off x="1065499" y="1568692"/>
            <a:ext cx="10506741" cy="4722447"/>
          </a:xfrm>
        </p:spPr>
        <p:txBody>
          <a:bodyPr>
            <a:normAutofit/>
          </a:bodyPr>
          <a:lstStyle/>
          <a:p>
            <a:r>
              <a:rPr lang="en-US" sz="2400" dirty="0"/>
              <a:t>Software fault-tolerance techniques are used to make the software reliable in the condition of fault occurrence and failure. </a:t>
            </a:r>
          </a:p>
          <a:p>
            <a:r>
              <a:rPr lang="en-US" sz="2400" dirty="0"/>
              <a:t>Techniques used in Software Fault-tolerance Techniques</a:t>
            </a:r>
          </a:p>
          <a:p>
            <a:pPr lvl="1">
              <a:buFont typeface="Wingdings" panose="05000000000000000000" pitchFamily="2" charset="2"/>
              <a:buChar char="Ø"/>
            </a:pPr>
            <a:r>
              <a:rPr lang="en-US" sz="2200" dirty="0"/>
              <a:t>N-version Programming</a:t>
            </a:r>
          </a:p>
          <a:p>
            <a:pPr lvl="1">
              <a:buFont typeface="Wingdings" panose="05000000000000000000" pitchFamily="2" charset="2"/>
              <a:buChar char="Ø"/>
            </a:pPr>
            <a:r>
              <a:rPr lang="en-US" sz="2200" dirty="0"/>
              <a:t>Recovery Blocks</a:t>
            </a:r>
          </a:p>
          <a:p>
            <a:pPr lvl="1">
              <a:buFont typeface="Wingdings" panose="05000000000000000000" pitchFamily="2" charset="2"/>
              <a:buChar char="Ø"/>
            </a:pPr>
            <a:r>
              <a:rPr lang="en-US" sz="2200" dirty="0"/>
              <a:t>Check-pointing and Rollback Recovery</a:t>
            </a:r>
          </a:p>
        </p:txBody>
      </p:sp>
      <p:sp>
        <p:nvSpPr>
          <p:cNvPr id="4" name="Slide Number Placeholder 3"/>
          <p:cNvSpPr>
            <a:spLocks noGrp="1"/>
          </p:cNvSpPr>
          <p:nvPr>
            <p:ph type="sldNum" sz="quarter" idx="12"/>
          </p:nvPr>
        </p:nvSpPr>
        <p:spPr/>
        <p:txBody>
          <a:bodyPr/>
          <a:lstStyle/>
          <a:p>
            <a:fld id="{CBABCCC1-BF11-4F37-963E-1BCD5B23FD72}" type="slidenum">
              <a:rPr lang="en-IN" smtClean="0"/>
              <a:t>33</a:t>
            </a:fld>
            <a:endParaRPr lang="en-IN"/>
          </a:p>
        </p:txBody>
      </p:sp>
    </p:spTree>
    <p:extLst>
      <p:ext uri="{BB962C8B-B14F-4D97-AF65-F5344CB8AC3E}">
        <p14:creationId xmlns:p14="http://schemas.microsoft.com/office/powerpoint/2010/main" val="3916802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92123"/>
            <a:ext cx="10628661" cy="806758"/>
          </a:xfrm>
        </p:spPr>
        <p:txBody>
          <a:bodyPr/>
          <a:lstStyle/>
          <a:p>
            <a:r>
              <a:rPr lang="en-US" b="1" dirty="0">
                <a:solidFill>
                  <a:srgbClr val="FF0000"/>
                </a:solidFill>
              </a:rPr>
              <a:t>Software Fault-tolerance Techniques</a:t>
            </a:r>
            <a:endParaRPr lang="en-US" dirty="0">
              <a:solidFill>
                <a:srgbClr val="FF0000"/>
              </a:solidFill>
            </a:endParaRPr>
          </a:p>
        </p:txBody>
      </p:sp>
      <p:sp>
        <p:nvSpPr>
          <p:cNvPr id="3" name="Content Placeholder 2"/>
          <p:cNvSpPr>
            <a:spLocks noGrp="1"/>
          </p:cNvSpPr>
          <p:nvPr>
            <p:ph idx="1"/>
          </p:nvPr>
        </p:nvSpPr>
        <p:spPr>
          <a:xfrm>
            <a:off x="1004538" y="1603917"/>
            <a:ext cx="10628661" cy="4135578"/>
          </a:xfrm>
        </p:spPr>
        <p:txBody>
          <a:bodyPr>
            <a:noAutofit/>
          </a:bodyPr>
          <a:lstStyle/>
          <a:p>
            <a:pPr algn="just"/>
            <a:r>
              <a:rPr lang="en-US" sz="2400" b="1" dirty="0"/>
              <a:t>N-version Programming: </a:t>
            </a:r>
            <a:r>
              <a:rPr lang="en-US" sz="2400" dirty="0"/>
              <a:t>In N-version programming, all the redundant copies are run concurrently and the result obtained is different from each processing. </a:t>
            </a:r>
          </a:p>
          <a:p>
            <a:pPr algn="just"/>
            <a:r>
              <a:rPr lang="en-US" sz="2400" b="1" dirty="0"/>
              <a:t>Recovery Blocks: </a:t>
            </a:r>
            <a:r>
              <a:rPr lang="en-US" sz="2400" dirty="0"/>
              <a:t>In the recovery block, all the redundant copies are not run concurrently and these copies are run one by one. </a:t>
            </a:r>
          </a:p>
          <a:p>
            <a:pPr algn="just"/>
            <a:r>
              <a:rPr lang="en-US" sz="2400" b="1" dirty="0"/>
              <a:t>Check-pointing and Rollback Recovery: </a:t>
            </a:r>
            <a:r>
              <a:rPr lang="en-US" sz="2400" dirty="0"/>
              <a:t>In this technique, the system is tested each time when we perform some computation. This technique is useful when there is processor failure or data corruption.</a:t>
            </a:r>
          </a:p>
        </p:txBody>
      </p:sp>
      <p:sp>
        <p:nvSpPr>
          <p:cNvPr id="4" name="Slide Number Placeholder 3"/>
          <p:cNvSpPr>
            <a:spLocks noGrp="1"/>
          </p:cNvSpPr>
          <p:nvPr>
            <p:ph type="sldNum" sz="quarter" idx="12"/>
          </p:nvPr>
        </p:nvSpPr>
        <p:spPr/>
        <p:txBody>
          <a:bodyPr/>
          <a:lstStyle/>
          <a:p>
            <a:fld id="{CBABCCC1-BF11-4F37-963E-1BCD5B23FD72}" type="slidenum">
              <a:rPr lang="en-IN" smtClean="0"/>
              <a:t>34</a:t>
            </a:fld>
            <a:endParaRPr lang="en-IN"/>
          </a:p>
        </p:txBody>
      </p:sp>
    </p:spTree>
    <p:extLst>
      <p:ext uri="{BB962C8B-B14F-4D97-AF65-F5344CB8AC3E}">
        <p14:creationId xmlns:p14="http://schemas.microsoft.com/office/powerpoint/2010/main" val="2671089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35</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428EA3F-FF43-214E-8846-44A970877347}"/>
              </a:ext>
            </a:extLst>
          </p:cNvPr>
          <p:cNvPicPr>
            <a:picLocks noGrp="1" noChangeAspect="1"/>
          </p:cNvPicPr>
          <p:nvPr>
            <p:ph idx="1"/>
          </p:nvPr>
        </p:nvPicPr>
        <p:blipFill>
          <a:blip r:embed="rId2"/>
          <a:stretch>
            <a:fillRect/>
          </a:stretch>
        </p:blipFill>
        <p:spPr>
          <a:xfrm>
            <a:off x="538481" y="1341120"/>
            <a:ext cx="11501120" cy="4490720"/>
          </a:xfrm>
        </p:spPr>
      </p:pic>
      <p:sp>
        <p:nvSpPr>
          <p:cNvPr id="4" name="Slide Number Placeholder 3">
            <a:extLst>
              <a:ext uri="{FF2B5EF4-FFF2-40B4-BE49-F238E27FC236}">
                <a16:creationId xmlns:a16="http://schemas.microsoft.com/office/drawing/2014/main" id="{CB2DB7F0-9BC5-5E42-5566-5B3EB53ACDF7}"/>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8" name="TextBox 7">
            <a:extLst>
              <a:ext uri="{FF2B5EF4-FFF2-40B4-BE49-F238E27FC236}">
                <a16:creationId xmlns:a16="http://schemas.microsoft.com/office/drawing/2014/main" id="{F6A59518-604F-FD10-D5B8-B6C7432FD4A4}"/>
              </a:ext>
            </a:extLst>
          </p:cNvPr>
          <p:cNvSpPr txBox="1"/>
          <p:nvPr/>
        </p:nvSpPr>
        <p:spPr>
          <a:xfrm>
            <a:off x="2448560" y="297046"/>
            <a:ext cx="8463280" cy="584775"/>
          </a:xfrm>
          <a:prstGeom prst="rect">
            <a:avLst/>
          </a:prstGeom>
          <a:noFill/>
        </p:spPr>
        <p:txBody>
          <a:bodyPr wrap="square">
            <a:spAutoFit/>
          </a:bodyPr>
          <a:lstStyle/>
          <a:p>
            <a:r>
              <a:rPr lang="en-IN" sz="3200" b="1" i="0" dirty="0">
                <a:solidFill>
                  <a:srgbClr val="FF0000"/>
                </a:solidFill>
                <a:effectLst/>
              </a:rPr>
              <a:t>STRUCTURE OF REAL-TIME SYSTEMS</a:t>
            </a:r>
            <a:endParaRPr lang="en-IN" sz="3200" dirty="0"/>
          </a:p>
        </p:txBody>
      </p:sp>
    </p:spTree>
    <p:extLst>
      <p:ext uri="{BB962C8B-B14F-4D97-AF65-F5344CB8AC3E}">
        <p14:creationId xmlns:p14="http://schemas.microsoft.com/office/powerpoint/2010/main" val="30949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7CB9-2A5B-3420-7779-1B02B76F281E}"/>
              </a:ext>
            </a:extLst>
          </p:cNvPr>
          <p:cNvSpPr>
            <a:spLocks noGrp="1"/>
          </p:cNvSpPr>
          <p:nvPr>
            <p:ph type="title"/>
          </p:nvPr>
        </p:nvSpPr>
        <p:spPr>
          <a:xfrm>
            <a:off x="1595120" y="210340"/>
            <a:ext cx="10596880" cy="1049235"/>
          </a:xfrm>
        </p:spPr>
        <p:txBody>
          <a:bodyPr>
            <a:noAutofit/>
          </a:bodyPr>
          <a:lstStyle/>
          <a:p>
            <a:r>
              <a:rPr lang="en-US" b="1" i="0" dirty="0">
                <a:solidFill>
                  <a:srgbClr val="FF0000"/>
                </a:solidFill>
                <a:effectLst/>
              </a:rPr>
              <a:t>Types of real-time systems based on 				timing constraints</a:t>
            </a:r>
            <a:br>
              <a:rPr lang="en-US" b="1" i="0"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EA0D6C07-557B-B94F-A41B-CF398E37874A}"/>
              </a:ext>
            </a:extLst>
          </p:cNvPr>
          <p:cNvSpPr>
            <a:spLocks noGrp="1"/>
          </p:cNvSpPr>
          <p:nvPr>
            <p:ph idx="1"/>
          </p:nvPr>
        </p:nvSpPr>
        <p:spPr>
          <a:xfrm>
            <a:off x="537828" y="1391655"/>
            <a:ext cx="11654171" cy="4998985"/>
          </a:xfrm>
        </p:spPr>
        <p:txBody>
          <a:bodyPr>
            <a:noAutofit/>
          </a:bodyPr>
          <a:lstStyle/>
          <a:p>
            <a:pPr algn="just" fontAlgn="base">
              <a:buFont typeface="+mj-lt"/>
              <a:buAutoNum type="arabicPeriod"/>
            </a:pPr>
            <a:r>
              <a:rPr lang="en-US" b="1" i="0" dirty="0">
                <a:solidFill>
                  <a:srgbClr val="273239"/>
                </a:solidFill>
                <a:effectLst/>
              </a:rPr>
              <a:t>Hard real-time system: </a:t>
            </a:r>
            <a:r>
              <a:rPr lang="en-US" b="0" i="0" dirty="0">
                <a:solidFill>
                  <a:srgbClr val="273239"/>
                </a:solidFill>
                <a:effectLst/>
              </a:rPr>
              <a:t>This type of system can never miss its deadline. Missing the deadline may have disastrous consequences. The usefulness of results produced by a hard real-time system decreases abruptly and may become negative if tardiness increases (How late a real-time system completes its task concerning its deadline).  </a:t>
            </a:r>
            <a:r>
              <a:rPr lang="en-US" b="1" i="0" dirty="0">
                <a:solidFill>
                  <a:srgbClr val="273239"/>
                </a:solidFill>
                <a:effectLst/>
              </a:rPr>
              <a:t>Example:</a:t>
            </a:r>
            <a:r>
              <a:rPr lang="en-US" b="0" i="0" dirty="0">
                <a:solidFill>
                  <a:srgbClr val="273239"/>
                </a:solidFill>
                <a:effectLst/>
              </a:rPr>
              <a:t> Flight controller system. </a:t>
            </a:r>
          </a:p>
          <a:p>
            <a:pPr algn="just" fontAlgn="base">
              <a:buFont typeface="+mj-lt"/>
              <a:buAutoNum type="arabicPeriod"/>
            </a:pPr>
            <a:r>
              <a:rPr lang="en-US" b="1" i="0" dirty="0">
                <a:solidFill>
                  <a:srgbClr val="273239"/>
                </a:solidFill>
                <a:effectLst/>
              </a:rPr>
              <a:t>Soft real-time system:</a:t>
            </a:r>
            <a:r>
              <a:rPr lang="en-US" b="0" i="0" dirty="0">
                <a:solidFill>
                  <a:srgbClr val="273239"/>
                </a:solidFill>
                <a:effectLst/>
              </a:rPr>
              <a:t> This type of system can miss its deadline occasionally with some acceptably low probability. Missing the deadline has no disastrous consequences. The usefulness of results produced by a soft real-time system decreases gradually with an increase in tardiness. Example: Telephone switches. </a:t>
            </a:r>
          </a:p>
          <a:p>
            <a:pPr algn="just" fontAlgn="base">
              <a:buFont typeface="+mj-lt"/>
              <a:buAutoNum type="arabicPeriod"/>
            </a:pPr>
            <a:r>
              <a:rPr lang="en-US" b="1" i="0" dirty="0">
                <a:solidFill>
                  <a:srgbClr val="273239"/>
                </a:solidFill>
                <a:effectLst/>
              </a:rPr>
              <a:t>Firm Real-Time Systems:</a:t>
            </a:r>
            <a:r>
              <a:rPr lang="en-US" b="0" i="0" dirty="0">
                <a:solidFill>
                  <a:srgbClr val="273239"/>
                </a:solidFill>
                <a:effectLst/>
              </a:rPr>
              <a:t> These are systems that lie between hard and soft real-time systems. In firm real-time systems, missing a deadline is tolerable, but the usefulness of the output decreases with time. Examples of firm real-time systems include online trading systems, online auction systems, and reservation systems.</a:t>
            </a:r>
          </a:p>
          <a:p>
            <a:pPr algn="just"/>
            <a:endParaRPr lang="en-IN" dirty="0"/>
          </a:p>
        </p:txBody>
      </p:sp>
      <p:sp>
        <p:nvSpPr>
          <p:cNvPr id="4" name="Slide Number Placeholder 3">
            <a:extLst>
              <a:ext uri="{FF2B5EF4-FFF2-40B4-BE49-F238E27FC236}">
                <a16:creationId xmlns:a16="http://schemas.microsoft.com/office/drawing/2014/main" id="{1C1FB891-FD17-11F7-BFF9-5CDE089FA701}"/>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19432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9605" y="281461"/>
            <a:ext cx="7286795" cy="653260"/>
          </a:xfrm>
        </p:spPr>
        <p:txBody>
          <a:bodyPr/>
          <a:lstStyle/>
          <a:p>
            <a:r>
              <a:rPr dirty="0">
                <a:solidFill>
                  <a:srgbClr val="FF0000"/>
                </a:solidFill>
              </a:rPr>
              <a:t>Real-Time System Requirements</a:t>
            </a:r>
          </a:p>
        </p:txBody>
      </p:sp>
      <p:sp>
        <p:nvSpPr>
          <p:cNvPr id="3" name="Content Placeholder 2"/>
          <p:cNvSpPr>
            <a:spLocks noGrp="1"/>
          </p:cNvSpPr>
          <p:nvPr>
            <p:ph idx="1"/>
          </p:nvPr>
        </p:nvSpPr>
        <p:spPr>
          <a:xfrm>
            <a:off x="944880" y="1182612"/>
            <a:ext cx="11247120" cy="5197868"/>
          </a:xfrm>
        </p:spPr>
        <p:txBody>
          <a:bodyPr>
            <a:noAutofit/>
          </a:bodyPr>
          <a:lstStyle/>
          <a:p>
            <a:pPr marL="0" indent="0" algn="just">
              <a:buNone/>
            </a:pPr>
            <a:r>
              <a:rPr sz="2400" b="1" dirty="0"/>
              <a:t>Timing Constraints</a:t>
            </a:r>
          </a:p>
          <a:p>
            <a:pPr algn="just"/>
            <a:r>
              <a:rPr sz="2400" dirty="0"/>
              <a:t>  Each task must </a:t>
            </a:r>
            <a:r>
              <a:rPr lang="en-IN" sz="2400" dirty="0"/>
              <a:t>be completed</a:t>
            </a:r>
            <a:r>
              <a:rPr sz="2400" dirty="0"/>
              <a:t> within a specific time (deadline).</a:t>
            </a:r>
          </a:p>
          <a:p>
            <a:pPr algn="just"/>
            <a:r>
              <a:rPr sz="2400" dirty="0"/>
              <a:t>  Example: In healthcare, a pacemaker must send electrical impulses at precise intervals.</a:t>
            </a:r>
          </a:p>
          <a:p>
            <a:pPr marL="0" indent="0" algn="just">
              <a:buNone/>
            </a:pPr>
            <a:r>
              <a:rPr sz="2400" b="1" dirty="0"/>
              <a:t>Reliability and Availability</a:t>
            </a:r>
          </a:p>
          <a:p>
            <a:pPr algn="just"/>
            <a:r>
              <a:rPr sz="2400" dirty="0"/>
              <a:t>  The system should always be operational (high uptime), as failure could have severe consequences.</a:t>
            </a:r>
          </a:p>
          <a:p>
            <a:pPr marL="0" indent="0" algn="just">
              <a:buNone/>
            </a:pPr>
            <a:r>
              <a:rPr sz="2400" dirty="0"/>
              <a:t> </a:t>
            </a:r>
            <a:r>
              <a:rPr sz="2400" b="1" dirty="0"/>
              <a:t>Predictability</a:t>
            </a:r>
          </a:p>
          <a:p>
            <a:pPr algn="just"/>
            <a:r>
              <a:rPr sz="2400" dirty="0"/>
              <a:t>  The system should behave consistently under all circumstances to ensure proper operation.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379" y="509879"/>
            <a:ext cx="7631461" cy="678841"/>
          </a:xfrm>
        </p:spPr>
        <p:txBody>
          <a:bodyPr/>
          <a:lstStyle/>
          <a:p>
            <a:r>
              <a:rPr dirty="0">
                <a:solidFill>
                  <a:srgbClr val="FF0000"/>
                </a:solidFill>
              </a:rPr>
              <a:t>Components of a Real-Time System</a:t>
            </a:r>
          </a:p>
        </p:txBody>
      </p:sp>
      <p:sp>
        <p:nvSpPr>
          <p:cNvPr id="3" name="Content Placeholder 2"/>
          <p:cNvSpPr>
            <a:spLocks noGrp="1"/>
          </p:cNvSpPr>
          <p:nvPr>
            <p:ph idx="1"/>
          </p:nvPr>
        </p:nvSpPr>
        <p:spPr>
          <a:xfrm>
            <a:off x="1370299" y="1336891"/>
            <a:ext cx="10557541" cy="4433989"/>
          </a:xfrm>
        </p:spPr>
        <p:txBody>
          <a:bodyPr>
            <a:noAutofit/>
          </a:bodyPr>
          <a:lstStyle/>
          <a:p>
            <a:pPr marL="0" indent="0">
              <a:buNone/>
            </a:pPr>
            <a:r>
              <a:rPr sz="2400" b="1" dirty="0"/>
              <a:t>Real-Time Operating System (RTOS):</a:t>
            </a:r>
          </a:p>
          <a:p>
            <a:r>
              <a:rPr sz="2400" dirty="0"/>
              <a:t>  Manages hardware and software resources in real-time, ensuring tasks meet deadlines.</a:t>
            </a:r>
          </a:p>
          <a:p>
            <a:pPr marL="0" indent="0">
              <a:buNone/>
            </a:pPr>
            <a:r>
              <a:rPr sz="2400" b="1" dirty="0"/>
              <a:t>Task Scheduling:</a:t>
            </a:r>
          </a:p>
          <a:p>
            <a:r>
              <a:rPr sz="2400" dirty="0"/>
              <a:t>  Determines when and how tasks are executed, ensuring the system meets its time requirements.</a:t>
            </a:r>
          </a:p>
          <a:p>
            <a:pPr marL="0" indent="0">
              <a:buNone/>
            </a:pPr>
            <a:r>
              <a:rPr sz="2400" dirty="0"/>
              <a:t> </a:t>
            </a:r>
            <a:r>
              <a:rPr sz="2400" b="1" dirty="0"/>
              <a:t>Resource Management:</a:t>
            </a:r>
          </a:p>
          <a:p>
            <a:r>
              <a:rPr sz="2400" dirty="0"/>
              <a:t>  Allocates processor time, memory, and other resources efficiently among tasks.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019" y="342420"/>
            <a:ext cx="8027701" cy="1049235"/>
          </a:xfrm>
        </p:spPr>
        <p:txBody>
          <a:bodyPr/>
          <a:lstStyle/>
          <a:p>
            <a:r>
              <a:rPr dirty="0">
                <a:solidFill>
                  <a:srgbClr val="FF0000"/>
                </a:solidFill>
              </a:rPr>
              <a:t>Real-Time Scheduling Algorithms</a:t>
            </a:r>
          </a:p>
        </p:txBody>
      </p:sp>
      <p:sp>
        <p:nvSpPr>
          <p:cNvPr id="3" name="Content Placeholder 2"/>
          <p:cNvSpPr>
            <a:spLocks noGrp="1"/>
          </p:cNvSpPr>
          <p:nvPr>
            <p:ph idx="1"/>
          </p:nvPr>
        </p:nvSpPr>
        <p:spPr>
          <a:xfrm>
            <a:off x="1156939" y="1182612"/>
            <a:ext cx="10699781" cy="4872748"/>
          </a:xfrm>
        </p:spPr>
        <p:txBody>
          <a:bodyPr>
            <a:noAutofit/>
          </a:bodyPr>
          <a:lstStyle/>
          <a:p>
            <a:pPr marL="0" indent="0">
              <a:buNone/>
            </a:pPr>
            <a:r>
              <a:rPr sz="2400" b="1" dirty="0"/>
              <a:t>Rate Monotonic Scheduling (RMS):</a:t>
            </a:r>
          </a:p>
          <a:p>
            <a:r>
              <a:rPr sz="2400" dirty="0"/>
              <a:t>  Tasks with shorter execution times are given higher priority. Ideal for static task sets.</a:t>
            </a:r>
          </a:p>
          <a:p>
            <a:pPr marL="0" indent="0">
              <a:buNone/>
            </a:pPr>
            <a:r>
              <a:rPr sz="2400" dirty="0"/>
              <a:t> </a:t>
            </a:r>
            <a:r>
              <a:rPr sz="2400" b="1" dirty="0"/>
              <a:t>Earliest Deadline First (EDF):</a:t>
            </a:r>
          </a:p>
          <a:p>
            <a:r>
              <a:rPr sz="2400" dirty="0"/>
              <a:t>  Tasks with the nearest deadlines are executed first, providing flexibility in task scheduling.</a:t>
            </a:r>
          </a:p>
          <a:p>
            <a:pPr marL="0" indent="0">
              <a:buNone/>
            </a:pPr>
            <a:r>
              <a:rPr sz="2400" dirty="0"/>
              <a:t> </a:t>
            </a:r>
            <a:r>
              <a:rPr sz="2400" b="1" dirty="0"/>
              <a:t>Priority Inversion:</a:t>
            </a:r>
          </a:p>
          <a:p>
            <a:r>
              <a:rPr sz="2400" dirty="0"/>
              <a:t>  A situation where lower-priority tasks hold resources needed by higher-priority tasks, causing delays.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191" y="301781"/>
            <a:ext cx="8048795" cy="673580"/>
          </a:xfrm>
        </p:spPr>
        <p:txBody>
          <a:bodyPr/>
          <a:lstStyle/>
          <a:p>
            <a:r>
              <a:rPr dirty="0">
                <a:solidFill>
                  <a:srgbClr val="FF0000"/>
                </a:solidFill>
              </a:rPr>
              <a:t>Real-Time System Design Challenges</a:t>
            </a:r>
          </a:p>
        </p:txBody>
      </p:sp>
      <p:sp>
        <p:nvSpPr>
          <p:cNvPr id="3" name="Content Placeholder 2"/>
          <p:cNvSpPr>
            <a:spLocks noGrp="1"/>
          </p:cNvSpPr>
          <p:nvPr>
            <p:ph idx="1"/>
          </p:nvPr>
        </p:nvSpPr>
        <p:spPr>
          <a:xfrm>
            <a:off x="1046481" y="1192772"/>
            <a:ext cx="11145520" cy="5736348"/>
          </a:xfrm>
        </p:spPr>
        <p:txBody>
          <a:bodyPr>
            <a:noAutofit/>
          </a:bodyPr>
          <a:lstStyle/>
          <a:p>
            <a:pPr marL="0" indent="0">
              <a:buNone/>
            </a:pPr>
            <a:r>
              <a:rPr sz="2400" b="1" dirty="0"/>
              <a:t>Predicting Task Execution Time:</a:t>
            </a:r>
          </a:p>
          <a:p>
            <a:r>
              <a:rPr sz="2400" dirty="0"/>
              <a:t>Real-time systems must guarantee that each task </a:t>
            </a:r>
            <a:r>
              <a:rPr lang="en-IN" sz="2400" dirty="0"/>
              <a:t>is completed</a:t>
            </a:r>
            <a:r>
              <a:rPr sz="2400" dirty="0"/>
              <a:t> within its deadline. Accurately predicting execution time is crucial.</a:t>
            </a:r>
          </a:p>
          <a:p>
            <a:pPr marL="0" indent="0">
              <a:buNone/>
            </a:pPr>
            <a:r>
              <a:rPr sz="2400" b="1" dirty="0"/>
              <a:t>Handling External Interrupts:</a:t>
            </a:r>
          </a:p>
          <a:p>
            <a:r>
              <a:rPr sz="2400" dirty="0"/>
              <a:t>Interrupts from hardware or sensors must be processed immediately, as they affect real-time system behavior.</a:t>
            </a:r>
          </a:p>
          <a:p>
            <a:pPr marL="0" indent="0">
              <a:buNone/>
            </a:pPr>
            <a:r>
              <a:rPr sz="2400" b="1" dirty="0"/>
              <a:t> Deadlocks and Priority Inversions:</a:t>
            </a:r>
          </a:p>
          <a:p>
            <a:pPr algn="just"/>
            <a:r>
              <a:rPr sz="2400" dirty="0"/>
              <a:t>Special attention is needed to avoid deadlocks and prevent priority inversion from delaying high-priority tasks.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961</TotalTime>
  <Words>2234</Words>
  <Application>Microsoft Office PowerPoint</Application>
  <PresentationFormat>Widescreen</PresentationFormat>
  <Paragraphs>213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Gill Sans MT</vt:lpstr>
      <vt:lpstr>Poppins</vt:lpstr>
      <vt:lpstr>Wingdings</vt:lpstr>
      <vt:lpstr>Gallery</vt:lpstr>
      <vt:lpstr>COURSE NAME : Operating Systems  COURSE CODE :  23CS2104R/A </vt:lpstr>
      <vt:lpstr>PowerPoint Presentation</vt:lpstr>
      <vt:lpstr>Real-Time Systems</vt:lpstr>
      <vt:lpstr>PowerPoint Presentation</vt:lpstr>
      <vt:lpstr>Types of real-time systems based on     timing constraints </vt:lpstr>
      <vt:lpstr>Real-Time System Requirements</vt:lpstr>
      <vt:lpstr>Components of a Real-Time System</vt:lpstr>
      <vt:lpstr>Real-Time Scheduling Algorithms</vt:lpstr>
      <vt:lpstr>Real-Time System Design Challenges</vt:lpstr>
      <vt:lpstr>Applications of Real-Time Systems</vt:lpstr>
      <vt:lpstr>Terms related to real-time system </vt:lpstr>
      <vt:lpstr>PowerPoint Presentation</vt:lpstr>
      <vt:lpstr>Advantages </vt:lpstr>
      <vt:lpstr>Disadvantages </vt:lpstr>
      <vt:lpstr>What is an Embedded System</vt:lpstr>
      <vt:lpstr>Components of an Embedded System</vt:lpstr>
      <vt:lpstr>Types of Embedded Systems</vt:lpstr>
      <vt:lpstr>Real-Time Embedded Systems</vt:lpstr>
      <vt:lpstr>Structure of Embedded Real-time System </vt:lpstr>
      <vt:lpstr>Microcontroller vs. Microprocessor</vt:lpstr>
      <vt:lpstr>Embedded System Software</vt:lpstr>
      <vt:lpstr>Communication Interfaces</vt:lpstr>
      <vt:lpstr>Applications of Embedded Systems</vt:lpstr>
      <vt:lpstr>Challenges in Embedded Systems Design</vt:lpstr>
      <vt:lpstr>Future Trends in Embedded Systems</vt:lpstr>
      <vt:lpstr>Actuator</vt:lpstr>
      <vt:lpstr>Sensor </vt:lpstr>
      <vt:lpstr>Real-time Operating system</vt:lpstr>
      <vt:lpstr>Embedded operating system</vt:lpstr>
      <vt:lpstr>Fault  tolerance</vt:lpstr>
      <vt:lpstr>Hardware Fault-tolerance Techniques</vt:lpstr>
      <vt:lpstr>Hardware Fault-tolerance Techniques</vt:lpstr>
      <vt:lpstr>Software Fault-tolerance Techniques</vt:lpstr>
      <vt:lpstr>Software Fault-tolerance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88</cp:revision>
  <dcterms:created xsi:type="dcterms:W3CDTF">2023-05-09T04:20:46Z</dcterms:created>
  <dcterms:modified xsi:type="dcterms:W3CDTF">2024-10-05T17:53:23Z</dcterms:modified>
</cp:coreProperties>
</file>