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310" r:id="rId4"/>
    <p:sldId id="273" r:id="rId5"/>
    <p:sldId id="257" r:id="rId6"/>
    <p:sldId id="280" r:id="rId7"/>
    <p:sldId id="281" r:id="rId8"/>
    <p:sldId id="282" r:id="rId9"/>
    <p:sldId id="288" r:id="rId10"/>
    <p:sldId id="284" r:id="rId11"/>
    <p:sldId id="301" r:id="rId12"/>
    <p:sldId id="296" r:id="rId13"/>
    <p:sldId id="297" r:id="rId14"/>
    <p:sldId id="285" r:id="rId15"/>
    <p:sldId id="286" r:id="rId16"/>
    <p:sldId id="279" r:id="rId17"/>
    <p:sldId id="27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2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fld>
            <a:endParaRPr lang="en-IN"/>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Process Mining Virtual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214G1A3211</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M.CHARAN BABU</a:t>
            </a:r>
            <a:endParaRPr lang="en-US" sz="2600" b="0" dirty="0">
              <a:effectLst>
                <a:outerShdw blurRad="38100" dist="38100" dir="2700000" algn="tl">
                  <a:srgbClr val="000000">
                    <a:alpha val="43137"/>
                  </a:srgbClr>
                </a:outerShdw>
              </a:effectLst>
            </a:endParaRPr>
          </a:p>
          <a:p>
            <a:pPr>
              <a:spcBef>
                <a:spcPts val="300"/>
              </a:spcBef>
            </a:pPr>
            <a:r>
              <a:rPr lang="en-US" sz="1200" b="0" dirty="0"/>
              <a:t>Roll No. 204G1A3211</a:t>
            </a:r>
            <a:endParaRPr lang="en-US" sz="1200" b="0" dirty="0"/>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endParaRPr lang="en-US" sz="4200" b="0" dirty="0">
              <a:effectLst>
                <a:outerShdw blurRad="38100" dist="38100" dir="2700000" algn="tl">
                  <a:srgbClr val="000000">
                    <a:alpha val="43137"/>
                  </a:srgbClr>
                </a:outerShdw>
              </a:effectLst>
            </a:endParaRP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endParaRPr lang="en-US" sz="6500" b="0" dirty="0">
              <a:solidFill>
                <a:srgbClr val="FF0000"/>
              </a:solidFill>
              <a:effectLst>
                <a:outerShdw blurRad="38100" dist="38100" dir="2700000" algn="tl">
                  <a:srgbClr val="000000">
                    <a:alpha val="43137"/>
                  </a:srgbClr>
                </a:outerShdw>
              </a:effectLst>
            </a:endParaRP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endParaRPr lang="en-US" sz="2300" dirty="0"/>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755009" y="319087"/>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endParaRPr lang="en-IN" sz="1600" i="1" dirty="0">
              <a:solidFill>
                <a:srgbClr val="000000"/>
              </a:solidFill>
              <a:latin typeface="Times New Roman" panose="02020603050405020304" pitchFamily="18" charset="0"/>
              <a:ea typeface="Calibri" panose="020F0502020204030204" pitchFamily="34"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Modules</a:t>
            </a:r>
            <a:endParaRPr lang="en-IN" altLang="en-US"/>
          </a:p>
        </p:txBody>
      </p:sp>
      <p:sp>
        <p:nvSpPr>
          <p:cNvPr id="3" name="Content Placeholder 2"/>
          <p:cNvSpPr>
            <a:spLocks noGrp="1"/>
          </p:cNvSpPr>
          <p:nvPr>
            <p:ph idx="1"/>
          </p:nvPr>
        </p:nvSpPr>
        <p:spPr/>
        <p:txBody>
          <a:bodyPr/>
          <a:p>
            <a:r>
              <a:rPr lang="en-IN" altLang="en-US"/>
              <a:t>process mining</a:t>
            </a:r>
            <a:endParaRPr lang="en-IN" altLang="en-US"/>
          </a:p>
          <a:p>
            <a:r>
              <a:rPr lang="en-IN" altLang="en-US"/>
              <a:t>celonis process mining fundamentals</a:t>
            </a:r>
            <a:endParaRPr lang="en-IN" altLang="en-US"/>
          </a:p>
          <a:p>
            <a:r>
              <a:rPr lang="en-IN" altLang="en-US"/>
              <a:t>technical rising star</a:t>
            </a:r>
            <a:endParaRPr lang="en-IN" altLang="en-US"/>
          </a:p>
          <a:p>
            <a:r>
              <a:rPr lang="en-IN" altLang="en-US"/>
              <a:t>EMS</a:t>
            </a:r>
            <a:endParaRPr lang="en-IN" altLang="en-US"/>
          </a:p>
        </p:txBody>
      </p:sp>
      <p:pic>
        <p:nvPicPr>
          <p:cNvPr id="5" name="Picture 4" descr="WhatsApp Image 2023-08-29 at 19.31.48"/>
          <p:cNvPicPr>
            <a:picLocks noChangeAspect="1"/>
          </p:cNvPicPr>
          <p:nvPr/>
        </p:nvPicPr>
        <p:blipFill>
          <a:blip r:embed="rId1"/>
          <a:stretch>
            <a:fillRect/>
          </a:stretch>
        </p:blipFill>
        <p:spPr>
          <a:xfrm>
            <a:off x="455295" y="2988945"/>
            <a:ext cx="8025765" cy="36677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Process Mining Fundamentals</a:t>
            </a:r>
            <a:endParaRPr lang="en-IN" altLang="en-US"/>
          </a:p>
        </p:txBody>
      </p:sp>
      <p:sp>
        <p:nvSpPr>
          <p:cNvPr id="3" name="Content Placeholder 2"/>
          <p:cNvSpPr>
            <a:spLocks noGrp="1"/>
          </p:cNvSpPr>
          <p:nvPr>
            <p:ph idx="1"/>
          </p:nvPr>
        </p:nvSpPr>
        <p:spPr/>
        <p:txBody>
          <a:bodyPr>
            <a:normAutofit/>
          </a:bodyPr>
          <a:p>
            <a:r>
              <a:rPr lang="en-IN" altLang="en-US"/>
              <a:t>Process Mining Fundamentals:</a:t>
            </a:r>
            <a:endParaRPr lang="en-IN" altLang="en-US"/>
          </a:p>
          <a:p>
            <a:r>
              <a:rPr lang="en-IN" altLang="en-US" sz="2000"/>
              <a:t>Process mining involves analyzing event data to gain insights into processes.</a:t>
            </a:r>
            <a:endParaRPr lang="en-IN" altLang="en-US" sz="2000"/>
          </a:p>
          <a:p>
            <a:pPr marL="0" indent="0">
              <a:buNone/>
            </a:pPr>
            <a:r>
              <a:rPr lang="en-IN" altLang="en-US" sz="2000"/>
              <a:t> Its fundamentals include:</a:t>
            </a:r>
            <a:endParaRPr lang="en-IN" altLang="en-US" sz="2000"/>
          </a:p>
          <a:p>
            <a:r>
              <a:rPr lang="en-IN" altLang="en-US" sz="2000" b="1"/>
              <a:t>Data Extraction</a:t>
            </a:r>
            <a:r>
              <a:rPr lang="en-IN" altLang="en-US" sz="2000"/>
              <a:t>: Collecting </a:t>
            </a:r>
            <a:r>
              <a:rPr lang="en-IN" altLang="en-US" sz="1800"/>
              <a:t>event logs from IT systems that record process-related </a:t>
            </a:r>
            <a:endParaRPr lang="en-IN" altLang="en-US" sz="1800"/>
          </a:p>
          <a:p>
            <a:pPr marL="0" indent="0">
              <a:buNone/>
            </a:pPr>
            <a:r>
              <a:rPr lang="en-IN" altLang="en-US" sz="1800"/>
              <a:t>activities.</a:t>
            </a:r>
            <a:endParaRPr lang="en-IN" altLang="en-US" sz="1800"/>
          </a:p>
          <a:p>
            <a:r>
              <a:rPr lang="en-IN" altLang="en-US" sz="1800" b="1"/>
              <a:t>Preprocessing</a:t>
            </a:r>
            <a:r>
              <a:rPr lang="en-IN" altLang="en-US" sz="1800"/>
              <a:t>: Cleaning and transforming raw data into a suitable format for analysis.</a:t>
            </a:r>
            <a:endParaRPr lang="en-IN" altLang="en-US" sz="1800"/>
          </a:p>
          <a:p>
            <a:r>
              <a:rPr lang="en-IN" altLang="en-US" sz="1800" b="1"/>
              <a:t>Process Discovery: </a:t>
            </a:r>
            <a:r>
              <a:rPr lang="en-IN" altLang="en-US" sz="1800"/>
              <a:t>Creating process models (e.g., flowcharts, Petri nets) from event logs</a:t>
            </a:r>
            <a:endParaRPr lang="en-IN" altLang="en-US" sz="1800"/>
          </a:p>
          <a:p>
            <a:pPr marL="0" indent="0">
              <a:buNone/>
            </a:pPr>
            <a:r>
              <a:rPr lang="en-IN" altLang="en-US" sz="1800"/>
              <a:t>   to visualize process flows.</a:t>
            </a:r>
            <a:endParaRPr lang="en-IN" altLang="en-US" sz="1800"/>
          </a:p>
          <a:p>
            <a:r>
              <a:rPr lang="en-IN" altLang="en-US" sz="1800" b="1"/>
              <a:t>Conformance Checking</a:t>
            </a:r>
            <a:r>
              <a:rPr lang="en-IN" altLang="en-US" sz="1800"/>
              <a:t>: Comparing discovered models with actual data to identify deviations</a:t>
            </a:r>
            <a:endParaRPr lang="en-IN" altLang="en-US" sz="1800"/>
          </a:p>
          <a:p>
            <a:r>
              <a:rPr lang="en-IN" altLang="en-US" sz="1800"/>
              <a:t> and compliance issues.</a:t>
            </a:r>
            <a:endParaRPr lang="en-IN" altLang="en-US" sz="1800"/>
          </a:p>
          <a:p>
            <a:r>
              <a:rPr lang="en-IN" altLang="en-US" sz="1800" b="1"/>
              <a:t>Enhancement</a:t>
            </a:r>
            <a:r>
              <a:rPr lang="en-IN" altLang="en-US" sz="1800"/>
              <a:t>: Iteratively improving process models based on analysis results and expert knowledge</a:t>
            </a:r>
            <a:endParaRPr lang="en-IN"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Execution Management Consulting For Students</a:t>
            </a:r>
            <a:endParaRPr lang="en-IN" altLang="en-US"/>
          </a:p>
        </p:txBody>
      </p:sp>
      <p:sp>
        <p:nvSpPr>
          <p:cNvPr id="3" name="Content Placeholder 2"/>
          <p:cNvSpPr>
            <a:spLocks noGrp="1"/>
          </p:cNvSpPr>
          <p:nvPr>
            <p:ph idx="1"/>
          </p:nvPr>
        </p:nvSpPr>
        <p:spPr/>
        <p:txBody>
          <a:bodyPr>
            <a:normAutofit fontScale="80000"/>
          </a:bodyPr>
          <a:p>
            <a:pPr marL="0" indent="0">
              <a:buNone/>
            </a:pPr>
            <a:r>
              <a:rPr lang="en-US"/>
              <a:t>specific institution or organization using this term to get a clear understanding of what it entails in the context of process mining and its application to students.</a:t>
            </a:r>
            <a:endParaRPr lang="en-US"/>
          </a:p>
          <a:p>
            <a:r>
              <a:rPr lang="en-US" b="1"/>
              <a:t>Education and Training</a:t>
            </a:r>
            <a:r>
              <a:rPr lang="en-US"/>
              <a:t>: </a:t>
            </a:r>
            <a:r>
              <a:rPr lang="en-US" sz="2570"/>
              <a:t>Students should receive training and education in process mining concepts, techniques, and tools. This can be done through coursework, workshops, online resources, and tutorials.</a:t>
            </a:r>
            <a:endParaRPr lang="en-US" sz="2570"/>
          </a:p>
          <a:p>
            <a:pPr marL="0" indent="0">
              <a:buNone/>
            </a:pPr>
            <a:endParaRPr lang="en-US" sz="2570"/>
          </a:p>
          <a:p>
            <a:r>
              <a:rPr lang="en-US" sz="2570" b="1"/>
              <a:t>Hands-On Experience</a:t>
            </a:r>
            <a:r>
              <a:rPr lang="en-US" sz="2570"/>
              <a:t>: Practical experience is crucial. Students can work on real-world case studies, participate in process mining competitions, or collaborate with organizations to analyze their processes and identify improvements.</a:t>
            </a:r>
            <a:endParaRPr lang="en-US" sz="2570"/>
          </a:p>
          <a:p>
            <a:endParaRPr lang="en-US" sz="2570"/>
          </a:p>
          <a:p>
            <a:r>
              <a:rPr lang="en-US" sz="2570" b="1"/>
              <a:t>Consulting Projects</a:t>
            </a:r>
            <a:r>
              <a:rPr lang="en-US" sz="2570"/>
              <a:t>: Students can engage in consulting projects where they work with real organizations to apply process mining techniques. This could involve analyzing process data, identifying bottlenecks, suggesting optimizations, and presenting findings to the organization.</a:t>
            </a:r>
            <a:endParaRPr lang="en-US" sz="2570"/>
          </a:p>
          <a:p>
            <a:endParaRPr lang="en-US" sz="2570"/>
          </a:p>
          <a:p>
            <a:r>
              <a:rPr lang="en-US" sz="2570" b="1"/>
              <a:t>Collaboration with Experts</a:t>
            </a:r>
            <a:r>
              <a:rPr lang="en-US" sz="2570"/>
              <a:t>: Students should connect with experienced professionals in the field of process mining. This could be through networking events, conferences, or mentorship programs.</a:t>
            </a:r>
            <a:endParaRPr lang="en-US" sz="257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Real Time Examples</a:t>
            </a:r>
            <a:endParaRPr lang="en-IN" dirty="0"/>
          </a:p>
        </p:txBody>
      </p:sp>
      <p:sp>
        <p:nvSpPr>
          <p:cNvPr id="3" name="Content Placeholder 2"/>
          <p:cNvSpPr>
            <a:spLocks noGrp="1"/>
          </p:cNvSpPr>
          <p:nvPr>
            <p:ph idx="1"/>
          </p:nvPr>
        </p:nvSpPr>
        <p:spPr>
          <a:xfrm>
            <a:off x="20" y="1082445"/>
            <a:ext cx="11779135" cy="5573275"/>
          </a:xfrm>
        </p:spPr>
        <p:txBody>
          <a:bodyPr>
            <a:noAutofit/>
          </a:bodyPr>
          <a:lstStyle/>
          <a:p>
            <a:r>
              <a:rPr lang="en-IN" altLang="en-US" sz="1800" b="0" i="0" dirty="0">
                <a:solidFill>
                  <a:srgbClr val="374151"/>
                </a:solidFill>
                <a:effectLst/>
              </a:rPr>
              <a:t> </a:t>
            </a:r>
            <a:r>
              <a:rPr lang="en-US" sz="1800" b="1" i="0" dirty="0">
                <a:effectLst/>
              </a:rPr>
              <a:t>Telecommunications: Customer Service Analysis</a:t>
            </a:r>
            <a:r>
              <a:rPr lang="en-US" sz="1800" b="0" i="0" dirty="0">
                <a:solidFill>
                  <a:srgbClr val="374151"/>
                </a:solidFill>
                <a:effectLst/>
              </a:rPr>
              <a:t> </a:t>
            </a:r>
            <a:endParaRPr lang="en-US" sz="1800" b="0" i="0" dirty="0">
              <a:solidFill>
                <a:srgbClr val="374151"/>
              </a:solidFill>
              <a:effectLst/>
            </a:endParaRPr>
          </a:p>
          <a:p>
            <a:pPr>
              <a:buFont typeface="Arial" panose="020B0604020202020204" pitchFamily="34" charset="0"/>
              <a:buChar char="•"/>
            </a:pPr>
            <a:r>
              <a:rPr lang="en-US" sz="1800" b="0" i="0" dirty="0">
                <a:solidFill>
                  <a:srgbClr val="374151"/>
                </a:solidFill>
                <a:effectLst/>
              </a:rPr>
              <a:t>Telecommunication companies can use process mining to analyze customer service interactions. By tracking customer inquiries, support requests, and resolution processes, they can identify pain points in real time. </a:t>
            </a:r>
            <a:endParaRPr lang="en-US" sz="1800" b="0" i="0" dirty="0">
              <a:solidFill>
                <a:srgbClr val="374151"/>
              </a:solidFill>
              <a:effectLst/>
            </a:endParaRPr>
          </a:p>
          <a:p>
            <a:r>
              <a:rPr lang="en-US" sz="1800" b="1" i="0" dirty="0">
                <a:effectLst/>
              </a:rPr>
              <a:t>Financial Services: Loan Application Processing</a:t>
            </a:r>
            <a:r>
              <a:rPr lang="en-US" sz="1800" b="0" i="0" dirty="0">
                <a:solidFill>
                  <a:srgbClr val="374151"/>
                </a:solidFill>
                <a:effectLst/>
              </a:rPr>
              <a:t> </a:t>
            </a:r>
            <a:endParaRPr lang="en-US" sz="1800" b="0" i="0" dirty="0">
              <a:solidFill>
                <a:srgbClr val="374151"/>
              </a:solidFill>
              <a:effectLst/>
            </a:endParaRPr>
          </a:p>
          <a:p>
            <a:pPr>
              <a:buFont typeface="Arial" panose="020B0604020202020204" pitchFamily="34" charset="0"/>
              <a:buChar char="•"/>
            </a:pPr>
            <a:r>
              <a:rPr lang="en-US" sz="1800" b="0" i="0" dirty="0">
                <a:solidFill>
                  <a:srgbClr val="374151"/>
                </a:solidFill>
                <a:effectLst/>
              </a:rPr>
              <a:t>Banks and financial institutions can use process mining to analyze the loan application process. By tracking the various stages of application review, document verification, and approval, they can identify bottlenecks and areas where the process is taking longer than necessary.</a:t>
            </a:r>
            <a:endParaRPr lang="en-US" sz="1800" b="0" i="0" dirty="0">
              <a:solidFill>
                <a:srgbClr val="374151"/>
              </a:solidFill>
              <a:effectLst/>
            </a:endParaRPr>
          </a:p>
          <a:p>
            <a:r>
              <a:rPr lang="en-US" sz="1800" b="1" i="0" dirty="0">
                <a:effectLst/>
              </a:rPr>
              <a:t>Manufacturing Industry: Production Line Optimization</a:t>
            </a:r>
            <a:endParaRPr lang="en-US" sz="1800" b="1" i="0" dirty="0">
              <a:effectLst/>
            </a:endParaRPr>
          </a:p>
          <a:p>
            <a:pPr>
              <a:buFont typeface="Arial" panose="020B0604020202020204" pitchFamily="34" charset="0"/>
              <a:buChar char="•"/>
            </a:pPr>
            <a:r>
              <a:rPr lang="en-US" sz="1800" b="0" i="0" dirty="0">
                <a:solidFill>
                  <a:srgbClr val="374151"/>
                </a:solidFill>
                <a:effectLst/>
              </a:rPr>
              <a:t>Using process mining, a manufacturing company can analyze data from sensors and equipment on their production line. By visualizing the flow of materials, identifying bottlenecks, and analyzing deviations from standard procedure.</a:t>
            </a:r>
            <a:endParaRPr lang="en-US" sz="1800" b="0" i="0" dirty="0">
              <a:solidFill>
                <a:srgbClr val="374151"/>
              </a:solidFill>
              <a:effectLst/>
            </a:endParaRPr>
          </a:p>
          <a:p>
            <a:r>
              <a:rPr lang="en-US" sz="1800" b="1" i="0" dirty="0">
                <a:effectLst/>
              </a:rPr>
              <a:t>Healthcare Sector: Patient Journey Analysis</a:t>
            </a:r>
            <a:r>
              <a:rPr lang="en-US" sz="1800" b="0" i="0" dirty="0">
                <a:solidFill>
                  <a:srgbClr val="374151"/>
                </a:solidFill>
                <a:effectLst/>
              </a:rPr>
              <a:t> </a:t>
            </a:r>
            <a:endParaRPr lang="en-US" sz="1800" b="0" i="0" dirty="0">
              <a:solidFill>
                <a:srgbClr val="374151"/>
              </a:solidFill>
              <a:effectLst/>
            </a:endParaRPr>
          </a:p>
          <a:p>
            <a:pPr>
              <a:buFont typeface="Arial" panose="020B0604020202020204" pitchFamily="34" charset="0"/>
              <a:buChar char="•"/>
            </a:pPr>
            <a:r>
              <a:rPr lang="en-US" sz="1800" b="0" i="0" dirty="0">
                <a:solidFill>
                  <a:srgbClr val="374151"/>
                </a:solidFill>
                <a:effectLst/>
              </a:rPr>
              <a:t>Hospitals can utilize process mining to analyze the patient journey, from admission to discharge. By tracking events like patient interactions, test results, and treatment processes, healthcare providers can identify delays, redundancies, and potential areas for improvement in real time.</a:t>
            </a:r>
            <a:endParaRPr lang="en-US" sz="1800" b="0" i="0" dirty="0">
              <a:solidFill>
                <a:srgbClr val="374151"/>
              </a:solidFill>
              <a:effectLst/>
            </a:endParaRPr>
          </a:p>
          <a:p>
            <a:r>
              <a:rPr lang="en-US" sz="1800" b="1" i="0" dirty="0">
                <a:effectLst/>
              </a:rPr>
              <a:t>Logistics: Freight Tracking and Optimization</a:t>
            </a:r>
            <a:r>
              <a:rPr lang="en-US" sz="1800" b="0" i="0" dirty="0">
                <a:solidFill>
                  <a:srgbClr val="374151"/>
                </a:solidFill>
                <a:effectLst/>
              </a:rPr>
              <a:t> </a:t>
            </a:r>
            <a:endParaRPr lang="en-US" sz="1800" b="0" i="0" dirty="0">
              <a:solidFill>
                <a:srgbClr val="374151"/>
              </a:solidFill>
              <a:effectLst/>
            </a:endParaRPr>
          </a:p>
          <a:p>
            <a:pPr>
              <a:buFont typeface="Arial" panose="020B0604020202020204" pitchFamily="34" charset="0"/>
              <a:buChar char="•"/>
            </a:pPr>
            <a:r>
              <a:rPr lang="en-US" sz="1800" b="0" i="0" dirty="0">
                <a:solidFill>
                  <a:srgbClr val="374151"/>
                </a:solidFill>
                <a:effectLst/>
              </a:rPr>
              <a:t>Logistics companies can leverage process mining to track the movement of freight in real time. By analyzing data from GPS trackers, shipment records, and warehouse operations, they can identify the most efficient routes, optimize delivery schedules, and reduce transit times</a:t>
            </a:r>
            <a:endParaRPr lang="en-US" sz="1800" b="0" i="0" dirty="0">
              <a:solidFill>
                <a:srgbClr val="374151"/>
              </a:solidFill>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62" y="232759"/>
            <a:ext cx="12192000" cy="714892"/>
          </a:xfrm>
        </p:spPr>
        <p:txBody>
          <a:bodyPr/>
          <a:lstStyle/>
          <a:p>
            <a:r>
              <a:rPr lang="en-IN" dirty="0"/>
              <a:t>Learning Outcomes</a:t>
            </a:r>
            <a:endParaRPr lang="en-IN" dirty="0"/>
          </a:p>
        </p:txBody>
      </p:sp>
      <p:sp>
        <p:nvSpPr>
          <p:cNvPr id="3" name="Content Placeholder 2"/>
          <p:cNvSpPr>
            <a:spLocks noGrp="1"/>
          </p:cNvSpPr>
          <p:nvPr>
            <p:ph idx="1"/>
          </p:nvPr>
        </p:nvSpPr>
        <p:spPr/>
        <p:txBody>
          <a:bodyPr/>
          <a:lstStyle/>
          <a:p>
            <a:pPr>
              <a:buFont typeface="Arial" panose="020B0604020202020204" pitchFamily="34" charset="0"/>
              <a:buChar char="•"/>
            </a:pPr>
            <a:r>
              <a:rPr lang="en-IN" sz="1800" dirty="0"/>
              <a:t>After completion of this task I learnt about basic knowledge of Process Mining</a:t>
            </a:r>
            <a:endParaRPr lang="en-IN" sz="1800" dirty="0"/>
          </a:p>
          <a:p>
            <a:pPr>
              <a:buFont typeface="Arial" panose="020B0604020202020204" pitchFamily="34" charset="0"/>
              <a:buChar char="•"/>
            </a:pPr>
            <a:r>
              <a:rPr lang="en-IN" sz="1800" dirty="0"/>
              <a:t>Steps of process mining.</a:t>
            </a:r>
            <a:endParaRPr lang="en-IN" sz="1800" dirty="0"/>
          </a:p>
          <a:p>
            <a:pPr>
              <a:buFont typeface="Arial" panose="020B0604020202020204" pitchFamily="34" charset="0"/>
              <a:buChar char="•"/>
            </a:pPr>
            <a:r>
              <a:rPr lang="en-IN" sz="1800" dirty="0"/>
              <a:t>Technologies that involved in Process Mining.</a:t>
            </a:r>
            <a:endParaRPr lang="en-IN" sz="1800" dirty="0"/>
          </a:p>
          <a:p>
            <a:pPr>
              <a:buFont typeface="Arial" panose="020B0604020202020204" pitchFamily="34" charset="0"/>
              <a:buChar char="•"/>
            </a:pPr>
            <a:r>
              <a:rPr lang="en-IN" sz="1800" dirty="0"/>
              <a:t>Applications and Real Time Examples.</a:t>
            </a:r>
            <a:endParaRPr lang="en-IN" sz="1800" dirty="0"/>
          </a:p>
          <a:p>
            <a:pPr>
              <a:buFont typeface="Arial" panose="020B0604020202020204" pitchFamily="34" charset="0"/>
              <a:buChar char="•"/>
            </a:pPr>
            <a:endParaRPr lang="en-IN" sz="1800" dirty="0"/>
          </a:p>
          <a:p>
            <a:pPr>
              <a:buFont typeface="Arial" panose="020B0604020202020204" pitchFamily="34" charset="0"/>
              <a:buChar char="•"/>
            </a:pPr>
            <a:endParaRPr lang="en-IN"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a:t>
            </a:r>
            <a:endParaRPr lang="en-IN" dirty="0"/>
          </a:p>
        </p:txBody>
      </p:sp>
      <p:pic>
        <p:nvPicPr>
          <p:cNvPr id="3" name="Content Placeholder 2"/>
          <p:cNvPicPr>
            <a:picLocks noGrp="1"/>
          </p:cNvPicPr>
          <p:nvPr>
            <p:ph idx="1"/>
          </p:nvPr>
        </p:nvPicPr>
        <p:blipFill>
          <a:blip r:embed="rId1"/>
          <a:stretch>
            <a:fillRect/>
          </a:stretch>
        </p:blipFill>
        <p:spPr>
          <a:xfrm>
            <a:off x="1140884" y="1107038"/>
            <a:ext cx="9592732" cy="4128180"/>
          </a:xfrm>
          <a:prstGeom prst="rect">
            <a:avLst/>
          </a:prstGeom>
          <a:ln w="0">
            <a:noFill/>
          </a:ln>
        </p:spPr>
      </p:pic>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dirty="0"/>
              <a:t>Repository Name Like: Summer Internship - I</a:t>
            </a:r>
            <a:endParaRPr lang="en-US" dirty="0"/>
          </a:p>
          <a:p>
            <a:pPr marL="457200" indent="-457200"/>
            <a:r>
              <a:rPr lang="en-US" dirty="0"/>
              <a:t>Under that include document, presentation and Certificate(Pdf).</a:t>
            </a: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Contents</a:t>
            </a:r>
            <a:endParaRPr lang="en-IN" altLang="en-US"/>
          </a:p>
        </p:txBody>
      </p:sp>
      <p:sp>
        <p:nvSpPr>
          <p:cNvPr id="3" name="Content Placeholder 2"/>
          <p:cNvSpPr>
            <a:spLocks noGrp="1"/>
          </p:cNvSpPr>
          <p:nvPr>
            <p:ph idx="1"/>
          </p:nvPr>
        </p:nvSpPr>
        <p:spPr/>
        <p:txBody>
          <a:bodyPr/>
          <a:p>
            <a:r>
              <a:rPr lang="en-IN" altLang="en-US"/>
              <a:t>Course objective</a:t>
            </a:r>
            <a:endParaRPr lang="en-IN" altLang="en-US"/>
          </a:p>
          <a:p>
            <a:r>
              <a:rPr lang="en-IN" altLang="en-US"/>
              <a:t>Introduction</a:t>
            </a:r>
            <a:endParaRPr lang="en-IN" altLang="en-US"/>
          </a:p>
          <a:p>
            <a:r>
              <a:rPr lang="en-IN" altLang="en-US"/>
              <a:t>Technology</a:t>
            </a:r>
            <a:endParaRPr lang="en-IN" altLang="en-US"/>
          </a:p>
          <a:p>
            <a:r>
              <a:rPr lang="en-IN" altLang="en-US"/>
              <a:t>Applications</a:t>
            </a:r>
            <a:endParaRPr lang="en-IN" altLang="en-US"/>
          </a:p>
          <a:p>
            <a:r>
              <a:rPr lang="en-IN" altLang="en-US"/>
              <a:t>Modulations</a:t>
            </a:r>
            <a:endParaRPr lang="en-IN" altLang="en-US"/>
          </a:p>
          <a:p>
            <a:r>
              <a:rPr lang="en-IN" altLang="en-US"/>
              <a:t>Real Time Applications</a:t>
            </a:r>
            <a:endParaRPr lang="en-IN" altLang="en-US"/>
          </a:p>
          <a:p>
            <a:r>
              <a:rPr lang="en-IN" altLang="en-US"/>
              <a:t>Learning outcomes</a:t>
            </a:r>
            <a:endParaRPr lang="en-IN" altLang="en-US"/>
          </a:p>
          <a:p>
            <a:r>
              <a:rPr lang="en-IN" altLang="en-US"/>
              <a:t>Github link</a:t>
            </a:r>
            <a:endParaRPr lang="en-IN" altLang="en-US"/>
          </a:p>
          <a:p>
            <a:r>
              <a:rPr lang="en-IN" altLang="en-US"/>
              <a:t>Queries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a:bodyPr>
          <a:lstStyle/>
          <a:p>
            <a:pPr marL="0" indent="0">
              <a:lnSpc>
                <a:spcPct val="150000"/>
              </a:lnSpc>
              <a:spcBef>
                <a:spcPts val="500"/>
              </a:spcBef>
              <a:spcAft>
                <a:spcPts val="500"/>
              </a:spcAft>
              <a:buNone/>
            </a:pPr>
            <a:r>
              <a:rPr lang="en-US" dirty="0"/>
              <a:t>Course Objective:</a:t>
            </a:r>
            <a:endParaRPr lang="en-US" dirty="0"/>
          </a:p>
          <a:p>
            <a:pPr>
              <a:lnSpc>
                <a:spcPct val="150000"/>
              </a:lnSpc>
              <a:spcBef>
                <a:spcPts val="500"/>
              </a:spcBef>
              <a:spcAft>
                <a:spcPts val="500"/>
              </a:spcAft>
            </a:pPr>
            <a:r>
              <a:rPr lang="en-US" sz="1800" b="0" i="0" dirty="0">
                <a:solidFill>
                  <a:srgbClr val="202124"/>
                </a:solidFill>
                <a:effectLst/>
              </a:rPr>
              <a:t>The course </a:t>
            </a:r>
            <a:r>
              <a:rPr lang="en-US" sz="1800" b="0" i="0" dirty="0">
                <a:solidFill>
                  <a:srgbClr val="040C28"/>
                </a:solidFill>
                <a:effectLst/>
              </a:rPr>
              <a:t>explains the key analysis techniques in process mining</a:t>
            </a:r>
            <a:r>
              <a:rPr lang="en-US" sz="1800" b="0" i="0" dirty="0">
                <a:solidFill>
                  <a:srgbClr val="202124"/>
                </a:solidFill>
                <a:effectLst/>
              </a:rPr>
              <a:t>. Participants will learn various process discovery algorithms. These can be used to automatically learn process models from raw event data. Various other process analysis techniques that use event data will be presented.</a:t>
            </a:r>
            <a:endParaRPr lang="en-US" sz="1800" b="0" i="0" dirty="0">
              <a:solidFill>
                <a:srgbClr val="202124"/>
              </a:solidFill>
              <a:effectLst/>
            </a:endParaRPr>
          </a:p>
          <a:p>
            <a:pPr>
              <a:lnSpc>
                <a:spcPct val="150000"/>
              </a:lnSpc>
              <a:spcBef>
                <a:spcPts val="500"/>
              </a:spcBef>
              <a:spcAft>
                <a:spcPts val="500"/>
              </a:spcAft>
            </a:pPr>
            <a:r>
              <a:rPr lang="en-US" sz="1800" b="0" i="0" dirty="0">
                <a:solidFill>
                  <a:srgbClr val="4D5156"/>
                </a:solidFill>
                <a:effectLst/>
              </a:rPr>
              <a:t>Process mining applies data science to </a:t>
            </a:r>
            <a:r>
              <a:rPr lang="en-US" sz="1800" b="0" i="0" dirty="0">
                <a:solidFill>
                  <a:srgbClr val="040C28"/>
                </a:solidFill>
                <a:effectLst/>
              </a:rPr>
              <a:t>discover, validate and improve workflows</a:t>
            </a:r>
            <a:r>
              <a:rPr lang="en-US" sz="1800" b="0" i="0" dirty="0">
                <a:solidFill>
                  <a:srgbClr val="4D5156"/>
                </a:solidFill>
                <a:effectLst/>
              </a:rPr>
              <a:t>. By combining data mining and process analytics, organizations can mine log data from their information systems to understand the performance of their processes, revealing bottlenecks and other areas of improvement.</a:t>
            </a:r>
            <a:endParaRPr lang="en-US" sz="1800" b="0" i="0" dirty="0">
              <a:solidFill>
                <a:srgbClr val="202124"/>
              </a:solidFill>
              <a:effectLst/>
            </a:endParaRPr>
          </a:p>
          <a:p>
            <a:pPr>
              <a:lnSpc>
                <a:spcPct val="150000"/>
              </a:lnSpc>
              <a:spcBef>
                <a:spcPts val="500"/>
              </a:spcBef>
              <a:spcAft>
                <a:spcPts val="500"/>
              </a:spcAft>
            </a:pPr>
            <a:endParaRPr lang="en-US" sz="1600" dirty="0"/>
          </a:p>
          <a:p>
            <a:pPr marL="0" indent="0">
              <a:lnSpc>
                <a:spcPct val="150000"/>
              </a:lnSpc>
              <a:spcBef>
                <a:spcPts val="500"/>
              </a:spcBef>
              <a:spcAft>
                <a:spcPts val="500"/>
              </a:spcAft>
              <a:buNone/>
            </a:pPr>
            <a:endParaRPr lang="en-IN" dirty="0"/>
          </a:p>
        </p:txBody>
      </p:sp>
      <p:sp>
        <p:nvSpPr>
          <p:cNvPr id="4" name="Text Box 3"/>
          <p:cNvSpPr txBox="1"/>
          <p:nvPr/>
        </p:nvSpPr>
        <p:spPr>
          <a:xfrm>
            <a:off x="5682615" y="154305"/>
            <a:ext cx="309880" cy="368300"/>
          </a:xfrm>
          <a:prstGeom prst="rect">
            <a:avLst/>
          </a:prstGeom>
          <a:noFill/>
        </p:spPr>
        <p:txBody>
          <a:bodyPr wrap="none" rtlCol="0">
            <a:spAutoFit/>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8" y="232759"/>
            <a:ext cx="12192000" cy="714892"/>
          </a:xfrm>
        </p:spPr>
        <p:txBody>
          <a:bodyPr/>
          <a:lstStyle/>
          <a:p>
            <a:r>
              <a:rPr lang="en-US" dirty="0"/>
              <a:t>Introduction</a:t>
            </a:r>
            <a:endParaRPr lang="en-IN" dirty="0"/>
          </a:p>
        </p:txBody>
      </p:sp>
      <p:sp>
        <p:nvSpPr>
          <p:cNvPr id="6" name="Content Placeholder 2"/>
          <p:cNvSpPr>
            <a:spLocks noGrp="1"/>
          </p:cNvSpPr>
          <p:nvPr>
            <p:ph idx="1"/>
          </p:nvPr>
        </p:nvSpPr>
        <p:spPr>
          <a:xfrm>
            <a:off x="199505" y="1097279"/>
            <a:ext cx="11779135" cy="5394960"/>
          </a:xfrm>
        </p:spPr>
        <p:txBody>
          <a:bodyPr>
            <a:noAutofit/>
          </a:bodyPr>
          <a:lstStyle/>
          <a:p>
            <a:pPr marL="457200" indent="-457200"/>
            <a:r>
              <a:rPr lang="en-US" sz="1800" b="0" i="0" dirty="0">
                <a:solidFill>
                  <a:srgbClr val="4D5156"/>
                </a:solidFill>
                <a:effectLst/>
              </a:rPr>
              <a:t>Process mining applies data science to </a:t>
            </a:r>
            <a:r>
              <a:rPr lang="en-US" sz="1800" b="0" i="0" dirty="0">
                <a:solidFill>
                  <a:srgbClr val="040C28"/>
                </a:solidFill>
                <a:effectLst/>
              </a:rPr>
              <a:t>discover, validate and improve workflows</a:t>
            </a:r>
            <a:r>
              <a:rPr lang="en-US" sz="1800" b="0" i="0" dirty="0">
                <a:solidFill>
                  <a:srgbClr val="4D5156"/>
                </a:solidFill>
                <a:effectLst/>
              </a:rPr>
              <a:t>. By combining data mining and process analytics, organizations can mine log data from their information systems to understand the performance of their processes, revealing bottlenecks and other areas of improvement.</a:t>
            </a:r>
            <a:endParaRPr lang="en-US" sz="1800" b="1" dirty="0"/>
          </a:p>
          <a:p>
            <a:pPr marL="457200" indent="-457200"/>
            <a:r>
              <a:rPr lang="en-IN" sz="1800" dirty="0">
                <a:solidFill>
                  <a:srgbClr val="000000"/>
                </a:solidFill>
                <a:effectLst/>
                <a:ea typeface="Times New Roman" panose="02020603050405020304" pitchFamily="18" charset="0"/>
              </a:rPr>
              <a:t>Process mining is a technique that uses data from computer systems to understand home work processes happen in real life. It helps organizations find ways to improve these </a:t>
            </a:r>
            <a:r>
              <a:rPr lang="en-IN" sz="1800" dirty="0" err="1">
                <a:solidFill>
                  <a:srgbClr val="000000"/>
                </a:solidFill>
                <a:effectLst/>
                <a:ea typeface="Times New Roman" panose="02020603050405020304" pitchFamily="18" charset="0"/>
              </a:rPr>
              <a:t>processesby</a:t>
            </a:r>
            <a:r>
              <a:rPr lang="en-IN" sz="1800" dirty="0">
                <a:solidFill>
                  <a:srgbClr val="000000"/>
                </a:solidFill>
                <a:effectLst/>
                <a:ea typeface="Times New Roman" panose="02020603050405020304" pitchFamily="18" charset="0"/>
              </a:rPr>
              <a:t> analysing the data and identifying areas where things could be done more efficiently or effectively.</a:t>
            </a:r>
            <a:endParaRPr lang="en-IN" sz="1800" dirty="0">
              <a:solidFill>
                <a:srgbClr val="000000"/>
              </a:solidFill>
              <a:effectLst/>
              <a:ea typeface="Times New Roman" panose="02020603050405020304" pitchFamily="18" charset="0"/>
            </a:endParaRPr>
          </a:p>
          <a:p>
            <a:pPr marL="457200" indent="-457200"/>
            <a:r>
              <a:rPr lang="en-US" sz="1800" dirty="0"/>
              <a:t>At its core, process mining leverages event logs and data collected from various information systems, such as enterprise resource planning (ERP) systems, customer relationship </a:t>
            </a:r>
            <a:r>
              <a:rPr lang="en-US" sz="1800" dirty="0" err="1"/>
              <a:t>managementCRM</a:t>
            </a:r>
            <a:r>
              <a:rPr lang="en-US" sz="1800" dirty="0"/>
              <a:t>) systems, and workflow management tools</a:t>
            </a:r>
            <a:endParaRPr lang="en-US" sz="1800" b="1" dirty="0"/>
          </a:p>
          <a:p>
            <a:pPr marL="0" indent="0">
              <a:buNone/>
            </a:pPr>
            <a:endParaRPr lang="en-US" sz="1800" b="1" dirty="0"/>
          </a:p>
          <a:p>
            <a:pPr marL="0" indent="0">
              <a:buNone/>
            </a:pPr>
            <a:endParaRPr lang="en-US" sz="1800" b="1" dirty="0"/>
          </a:p>
        </p:txBody>
      </p:sp>
      <p:pic>
        <p:nvPicPr>
          <p:cNvPr id="1026" name="Picture 2" descr="Process Mining Explained - YouTub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14839" y="3781408"/>
            <a:ext cx="5238343" cy="23294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8" y="240851"/>
            <a:ext cx="12192000" cy="714892"/>
          </a:xfrm>
        </p:spPr>
        <p:txBody>
          <a:bodyPr/>
          <a:lstStyle/>
          <a:p>
            <a:r>
              <a:rPr lang="en-IN" dirty="0"/>
              <a:t>Steps for Process Mining</a:t>
            </a:r>
            <a:endParaRPr lang="en-IN" dirty="0"/>
          </a:p>
        </p:txBody>
      </p:sp>
      <p:sp>
        <p:nvSpPr>
          <p:cNvPr id="3" name="Content Placeholder 2"/>
          <p:cNvSpPr>
            <a:spLocks noGrp="1"/>
          </p:cNvSpPr>
          <p:nvPr>
            <p:ph idx="1"/>
          </p:nvPr>
        </p:nvSpPr>
        <p:spPr>
          <a:xfrm>
            <a:off x="186117" y="955743"/>
            <a:ext cx="8579040" cy="3365405"/>
          </a:xfrm>
        </p:spPr>
        <p:txBody>
          <a:bodyPr>
            <a:normAutofit fontScale="92500" lnSpcReduction="20000"/>
          </a:bodyPr>
          <a:lstStyle/>
          <a:p>
            <a:r>
              <a:rPr lang="en-IN" dirty="0"/>
              <a:t>There are 6 steps involved in process mining:</a:t>
            </a:r>
            <a:endParaRPr lang="en-IN" sz="2000" dirty="0">
              <a:latin typeface="Google Sans"/>
            </a:endParaRPr>
          </a:p>
          <a:p>
            <a:pPr marR="553720" lvl="0" fontAlgn="base">
              <a:lnSpc>
                <a:spcPct val="107000"/>
              </a:lnSpc>
              <a:spcAft>
                <a:spcPts val="580"/>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Planning </a:t>
            </a:r>
            <a:endParaRPr lang="en-IN" sz="1945" u="none" strike="noStrike" kern="100" dirty="0">
              <a:solidFill>
                <a:srgbClr val="000000"/>
              </a:solidFill>
              <a:effectLst/>
              <a:uFill>
                <a:solidFill>
                  <a:srgbClr val="000000"/>
                </a:solidFill>
              </a:uFill>
              <a:ea typeface="Times New Roman" panose="02020603050405020304" pitchFamily="18" charset="0"/>
            </a:endParaRPr>
          </a:p>
          <a:p>
            <a:pPr marR="553720" lvl="0" fontAlgn="base">
              <a:lnSpc>
                <a:spcPct val="107000"/>
              </a:lnSpc>
              <a:spcAft>
                <a:spcPts val="580"/>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Extraction </a:t>
            </a:r>
            <a:endParaRPr lang="en-IN" sz="1945" u="none" strike="noStrike" kern="100" dirty="0">
              <a:solidFill>
                <a:srgbClr val="000000"/>
              </a:solidFill>
              <a:effectLst/>
              <a:uFill>
                <a:solidFill>
                  <a:srgbClr val="000000"/>
                </a:solidFill>
              </a:uFill>
              <a:ea typeface="Times New Roman" panose="02020603050405020304" pitchFamily="18" charset="0"/>
            </a:endParaRPr>
          </a:p>
          <a:p>
            <a:pPr marR="553720" fontAlgn="base">
              <a:lnSpc>
                <a:spcPct val="107000"/>
              </a:lnSpc>
              <a:spcAft>
                <a:spcPts val="580"/>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Data Processing </a:t>
            </a:r>
            <a:endParaRPr lang="en-IN" sz="1945" u="none" strike="noStrike" kern="100" dirty="0">
              <a:solidFill>
                <a:srgbClr val="000000"/>
              </a:solidFill>
              <a:effectLst/>
              <a:uFill>
                <a:solidFill>
                  <a:srgbClr val="000000"/>
                </a:solidFill>
              </a:uFill>
              <a:ea typeface="Times New Roman" panose="02020603050405020304" pitchFamily="18" charset="0"/>
            </a:endParaRPr>
          </a:p>
          <a:p>
            <a:pPr marR="553720" lvl="0" fontAlgn="base">
              <a:lnSpc>
                <a:spcPct val="107000"/>
              </a:lnSpc>
              <a:spcAft>
                <a:spcPts val="580"/>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Mining and Analysis </a:t>
            </a:r>
            <a:endParaRPr lang="en-IN" sz="1945" u="none" strike="noStrike" kern="100" dirty="0">
              <a:solidFill>
                <a:srgbClr val="000000"/>
              </a:solidFill>
              <a:effectLst/>
              <a:uFill>
                <a:solidFill>
                  <a:srgbClr val="000000"/>
                </a:solidFill>
              </a:uFill>
              <a:ea typeface="Times New Roman" panose="02020603050405020304" pitchFamily="18" charset="0"/>
            </a:endParaRPr>
          </a:p>
          <a:p>
            <a:pPr marR="553720" fontAlgn="base">
              <a:lnSpc>
                <a:spcPct val="107000"/>
              </a:lnSpc>
              <a:spcAft>
                <a:spcPts val="580"/>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Evaluation </a:t>
            </a:r>
            <a:endParaRPr lang="en-IN" sz="1945" u="none" strike="noStrike" kern="100" dirty="0">
              <a:solidFill>
                <a:srgbClr val="000000"/>
              </a:solidFill>
              <a:effectLst/>
              <a:uFill>
                <a:solidFill>
                  <a:srgbClr val="000000"/>
                </a:solidFill>
              </a:uFill>
              <a:ea typeface="Times New Roman" panose="02020603050405020304" pitchFamily="18" charset="0"/>
            </a:endParaRPr>
          </a:p>
          <a:p>
            <a:pPr marR="553720" fontAlgn="base">
              <a:lnSpc>
                <a:spcPct val="107000"/>
              </a:lnSpc>
              <a:spcAft>
                <a:spcPts val="1165"/>
              </a:spcAft>
              <a:buClr>
                <a:srgbClr val="000000"/>
              </a:buClr>
              <a:buSzPts val="1200"/>
              <a:buFont typeface="Wingdings" panose="05000000000000000000" pitchFamily="2" charset="2"/>
              <a:buChar char="§"/>
            </a:pPr>
            <a:r>
              <a:rPr lang="en-IN" sz="1945" u="none" strike="noStrike" kern="100" dirty="0">
                <a:solidFill>
                  <a:srgbClr val="000000"/>
                </a:solidFill>
                <a:effectLst/>
                <a:uFill>
                  <a:solidFill>
                    <a:srgbClr val="000000"/>
                  </a:solidFill>
                </a:uFill>
                <a:ea typeface="Times New Roman" panose="02020603050405020304" pitchFamily="18" charset="0"/>
              </a:rPr>
              <a:t>Improvement And Support </a:t>
            </a:r>
            <a:endParaRPr lang="en-IN" sz="1800" u="none" strike="noStrike" kern="100" dirty="0">
              <a:solidFill>
                <a:srgbClr val="000000"/>
              </a:solidFill>
              <a:effectLst/>
              <a:uFill>
                <a:solidFill>
                  <a:srgbClr val="000000"/>
                </a:solidFill>
              </a:uFill>
              <a:latin typeface="Google Sans"/>
              <a:ea typeface="Times New Roman" panose="02020603050405020304" pitchFamily="18" charset="0"/>
            </a:endParaRPr>
          </a:p>
          <a:p>
            <a:pPr marL="0" marR="553720" indent="0" fontAlgn="base">
              <a:lnSpc>
                <a:spcPct val="107000"/>
              </a:lnSpc>
              <a:spcAft>
                <a:spcPts val="1165"/>
              </a:spcAft>
              <a:buClr>
                <a:srgbClr val="000000"/>
              </a:buClr>
              <a:buSzPts val="1200"/>
              <a:buNone/>
            </a:pPr>
            <a:endParaRPr lang="en-IN" sz="1800" u="none" strike="noStrike" kern="100" dirty="0">
              <a:solidFill>
                <a:srgbClr val="000000"/>
              </a:solidFill>
              <a:effectLst/>
              <a:uFill>
                <a:solidFill>
                  <a:srgbClr val="000000"/>
                </a:solidFill>
              </a:uFill>
              <a:latin typeface="Google Sans"/>
              <a:ea typeface="Times New Roman" panose="02020603050405020304" pitchFamily="18" charset="0"/>
            </a:endParaRPr>
          </a:p>
          <a:p>
            <a:pPr>
              <a:buFont typeface="Courier New" panose="02070309020205020404" pitchFamily="49" charset="0"/>
              <a:buChar char="o"/>
            </a:pPr>
            <a:endParaRPr lang="en-IN" sz="2000" dirty="0">
              <a:latin typeface="Google Sans"/>
            </a:endParaRPr>
          </a:p>
          <a:p>
            <a:pPr marL="0" indent="0">
              <a:buNone/>
            </a:pPr>
            <a:endParaRPr lang="en-IN" dirty="0"/>
          </a:p>
        </p:txBody>
      </p:sp>
      <p:sp>
        <p:nvSpPr>
          <p:cNvPr id="4" name="AutoShape 2" descr="Process Mining Models and How to Use Them in Your Business"/>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Process Mining Models and How to Use Them in Your Business"/>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030" name="Picture 6" descr="Process Mining Models and How to Use Them in Your Busines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1999" y="2273862"/>
            <a:ext cx="3981281" cy="39061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for Process Mining</a:t>
            </a:r>
            <a:endParaRPr lang="en-IN" dirty="0"/>
          </a:p>
        </p:txBody>
      </p:sp>
      <p:sp>
        <p:nvSpPr>
          <p:cNvPr id="3" name="Content Placeholder 2"/>
          <p:cNvSpPr>
            <a:spLocks noGrp="1"/>
          </p:cNvSpPr>
          <p:nvPr>
            <p:ph idx="1"/>
          </p:nvPr>
        </p:nvSpPr>
        <p:spPr>
          <a:xfrm>
            <a:off x="0" y="947420"/>
            <a:ext cx="11978640" cy="5615940"/>
          </a:xfrm>
        </p:spPr>
        <p:txBody>
          <a:bodyPr>
            <a:noAutofit/>
          </a:bodyPr>
          <a:lstStyle/>
          <a:p>
            <a:r>
              <a:rPr lang="en-IN" sz="1800" dirty="0">
                <a:solidFill>
                  <a:schemeClr val="accent1">
                    <a:lumMod val="50000"/>
                  </a:schemeClr>
                </a:solidFill>
              </a:rPr>
              <a:t>Planning:</a:t>
            </a:r>
            <a:endParaRPr lang="en-IN" sz="1800" dirty="0">
              <a:solidFill>
                <a:schemeClr val="accent1">
                  <a:lumMod val="50000"/>
                </a:schemeClr>
              </a:solidFill>
            </a:endParaRPr>
          </a:p>
          <a:p>
            <a:pPr marL="0" indent="0">
              <a:buNone/>
            </a:pPr>
            <a:r>
              <a:rPr lang="en-US" sz="1800" dirty="0"/>
              <a:t>A process mining project starts with selecting the business processes to be </a:t>
            </a:r>
            <a:r>
              <a:rPr lang="en-US" sz="1800" dirty="0" err="1"/>
              <a:t>analysed</a:t>
            </a:r>
            <a:r>
              <a:rPr lang="en-US" sz="1800" dirty="0"/>
              <a:t> and improved, ideally formed around a research question. Research questions can be related to different aspects, e.g. quality, time, resource, cost.</a:t>
            </a:r>
            <a:endParaRPr lang="en-US" sz="1800" dirty="0"/>
          </a:p>
          <a:p>
            <a:r>
              <a:rPr lang="en-US" sz="1800" dirty="0">
                <a:solidFill>
                  <a:schemeClr val="accent1">
                    <a:lumMod val="50000"/>
                  </a:schemeClr>
                </a:solidFill>
              </a:rPr>
              <a:t>Extraction:</a:t>
            </a:r>
            <a:endParaRPr lang="en-US" sz="1800" dirty="0">
              <a:solidFill>
                <a:schemeClr val="accent1">
                  <a:lumMod val="50000"/>
                </a:schemeClr>
              </a:solidFill>
            </a:endParaRPr>
          </a:p>
          <a:p>
            <a:pPr marL="0" indent="0">
              <a:buNone/>
            </a:pPr>
            <a:r>
              <a:rPr lang="en-US" sz="1800" dirty="0">
                <a:solidFill>
                  <a:srgbClr val="000A54"/>
                </a:solidFill>
              </a:rPr>
              <a:t>Data Extraction</a:t>
            </a:r>
            <a:r>
              <a:rPr lang="en-US" sz="1800" i="0" dirty="0">
                <a:solidFill>
                  <a:srgbClr val="212529"/>
                </a:solidFill>
                <a:effectLst/>
              </a:rPr>
              <a:t> </a:t>
            </a:r>
            <a:r>
              <a:rPr lang="en-US" sz="1800" b="0" i="0" dirty="0">
                <a:solidFill>
                  <a:srgbClr val="212529"/>
                </a:solidFill>
                <a:effectLst/>
              </a:rPr>
              <a:t>describes the extraction of data from a system. In the context of process mining, this means that event data is extracted from an IT system to perform </a:t>
            </a:r>
            <a:r>
              <a:rPr lang="en-US" sz="1800" b="0" i="0" dirty="0">
                <a:solidFill>
                  <a:schemeClr val="tx1">
                    <a:lumMod val="95000"/>
                    <a:lumOff val="5000"/>
                  </a:schemeClr>
                </a:solidFill>
                <a:effectLst/>
              </a:rPr>
              <a:t>a </a:t>
            </a:r>
            <a:r>
              <a:rPr lang="en-US" sz="1800" b="0" i="0" u="none" strike="noStrike" dirty="0">
                <a:solidFill>
                  <a:schemeClr val="tx1">
                    <a:lumMod val="95000"/>
                    <a:lumOff val="5000"/>
                  </a:schemeClr>
                </a:solidFill>
                <a:effectLst/>
              </a:rPr>
              <a:t> Data Transformation </a:t>
            </a:r>
            <a:r>
              <a:rPr lang="en-US" sz="1800" b="0" i="0" dirty="0">
                <a:solidFill>
                  <a:schemeClr val="tx1">
                    <a:lumMod val="95000"/>
                    <a:lumOff val="5000"/>
                  </a:schemeClr>
                </a:solidFill>
                <a:effectLst/>
              </a:rPr>
              <a:t>and analysis</a:t>
            </a:r>
            <a:r>
              <a:rPr lang="en-US" sz="1800" dirty="0">
                <a:solidFill>
                  <a:schemeClr val="tx1">
                    <a:lumMod val="95000"/>
                    <a:lumOff val="5000"/>
                  </a:schemeClr>
                </a:solidFill>
              </a:rPr>
              <a:t>.</a:t>
            </a:r>
            <a:endParaRPr lang="en-US" sz="1800" dirty="0">
              <a:solidFill>
                <a:schemeClr val="accent1">
                  <a:lumMod val="50000"/>
                </a:schemeClr>
              </a:solidFill>
            </a:endParaRPr>
          </a:p>
          <a:p>
            <a:r>
              <a:rPr lang="en-IN" sz="1800" dirty="0">
                <a:solidFill>
                  <a:schemeClr val="accent1">
                    <a:lumMod val="50000"/>
                  </a:schemeClr>
                </a:solidFill>
              </a:rPr>
              <a:t>Data processing:</a:t>
            </a:r>
            <a:endParaRPr lang="en-IN" sz="1800" dirty="0">
              <a:solidFill>
                <a:schemeClr val="accent1">
                  <a:lumMod val="50000"/>
                </a:schemeClr>
              </a:solidFill>
            </a:endParaRPr>
          </a:p>
          <a:p>
            <a:pPr marL="0" indent="0">
              <a:buNone/>
            </a:pPr>
            <a:r>
              <a:rPr lang="en-IN" sz="1800" dirty="0">
                <a:solidFill>
                  <a:srgbClr val="000000"/>
                </a:solidFill>
                <a:effectLst/>
                <a:ea typeface="Times New Roman" panose="02020603050405020304" pitchFamily="18" charset="0"/>
              </a:rPr>
              <a:t>The main objective of this stage is to create event logs as different views of the obtained event data and to process event logs in a way that is optimal for the mining and analysis stage</a:t>
            </a:r>
            <a:endParaRPr lang="en-IN" sz="1800" dirty="0">
              <a:solidFill>
                <a:srgbClr val="000000"/>
              </a:solidFill>
              <a:effectLst/>
              <a:ea typeface="Times New Roman" panose="02020603050405020304" pitchFamily="18" charset="0"/>
            </a:endParaRPr>
          </a:p>
          <a:p>
            <a:r>
              <a:rPr lang="en-IN" sz="1800" dirty="0">
                <a:solidFill>
                  <a:schemeClr val="accent1">
                    <a:lumMod val="50000"/>
                  </a:schemeClr>
                </a:solidFill>
              </a:rPr>
              <a:t>Mining and Analysis:</a:t>
            </a:r>
            <a:endParaRPr lang="en-IN" sz="1800" dirty="0">
              <a:solidFill>
                <a:schemeClr val="accent1">
                  <a:lumMod val="50000"/>
                </a:schemeClr>
              </a:solidFill>
            </a:endParaRPr>
          </a:p>
          <a:p>
            <a:pPr marL="0" indent="0">
              <a:buNone/>
            </a:pPr>
            <a:r>
              <a:rPr lang="en-IN" sz="1800" dirty="0">
                <a:solidFill>
                  <a:srgbClr val="000000"/>
                </a:solidFill>
                <a:effectLst/>
                <a:ea typeface="Times New Roman" panose="02020603050405020304" pitchFamily="18" charset="0"/>
              </a:rPr>
              <a:t> </a:t>
            </a:r>
            <a:r>
              <a:rPr lang="en-US" sz="1800" dirty="0"/>
              <a:t>In this stage process mining techniques are being applied on event logs and aim to answer research questions and gain insight into process performance and compliance</a:t>
            </a:r>
            <a:endParaRPr lang="en-IN" sz="1800" dirty="0">
              <a:solidFill>
                <a:schemeClr val="accent1">
                  <a:lumMod val="50000"/>
                </a:schemeClr>
              </a:solidFill>
            </a:endParaRPr>
          </a:p>
          <a:p>
            <a:r>
              <a:rPr lang="en-IN" sz="1800" dirty="0">
                <a:solidFill>
                  <a:srgbClr val="000000"/>
                </a:solidFill>
                <a:effectLst/>
                <a:ea typeface="Times New Roman" panose="02020603050405020304" pitchFamily="18" charset="0"/>
              </a:rPr>
              <a:t> </a:t>
            </a:r>
            <a:r>
              <a:rPr lang="en-IN" sz="1800" dirty="0">
                <a:solidFill>
                  <a:schemeClr val="accent1">
                    <a:lumMod val="50000"/>
                  </a:schemeClr>
                </a:solidFill>
                <a:effectLst/>
                <a:ea typeface="Times New Roman" panose="02020603050405020304" pitchFamily="18" charset="0"/>
              </a:rPr>
              <a:t>Evaluation:</a:t>
            </a:r>
            <a:endParaRPr lang="en-IN" sz="1800" dirty="0">
              <a:solidFill>
                <a:schemeClr val="accent1">
                  <a:lumMod val="50000"/>
                </a:schemeClr>
              </a:solidFill>
              <a:effectLst/>
              <a:ea typeface="Times New Roman" panose="02020603050405020304" pitchFamily="18" charset="0"/>
            </a:endParaRPr>
          </a:p>
          <a:p>
            <a:pPr marL="0" indent="0">
              <a:buNone/>
            </a:pPr>
            <a:r>
              <a:rPr lang="en-IN" sz="1800" dirty="0">
                <a:solidFill>
                  <a:srgbClr val="000000"/>
                </a:solidFill>
                <a:effectLst/>
                <a:ea typeface="Times New Roman" panose="02020603050405020304" pitchFamily="18" charset="0"/>
              </a:rPr>
              <a:t>By diagnosing the findings, it is established if the results were interpreted correctly and interesting results are being distinguished from expected ones. </a:t>
            </a:r>
            <a:endParaRPr lang="en-IN" sz="1800" dirty="0">
              <a:solidFill>
                <a:schemeClr val="accent1">
                  <a:lumMod val="50000"/>
                </a:schemeClr>
              </a:solidFill>
            </a:endParaRPr>
          </a:p>
          <a:p>
            <a:r>
              <a:rPr lang="en-IN" sz="1800" dirty="0">
                <a:solidFill>
                  <a:schemeClr val="accent1">
                    <a:lumMod val="50000"/>
                  </a:schemeClr>
                </a:solidFill>
              </a:rPr>
              <a:t>Improvement and Support:</a:t>
            </a:r>
            <a:r>
              <a:rPr lang="en-US" sz="1800" dirty="0"/>
              <a:t>Process mining provides operational support by detecting problematic running cases, predicting their future or suggesting recommended actions</a:t>
            </a:r>
            <a:endParaRPr lang="en-IN" sz="1800" dirty="0">
              <a:solidFill>
                <a:schemeClr val="accent1">
                  <a:lumMod val="50000"/>
                </a:schemeClr>
              </a:solidFill>
            </a:endParaRPr>
          </a:p>
          <a:p>
            <a:pPr marL="0" indent="0">
              <a:buNone/>
            </a:pPr>
            <a:endParaRPr lang="en-IN" sz="1800" dirty="0">
              <a:solidFill>
                <a:schemeClr val="accent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a:t>
            </a:r>
            <a:endParaRPr lang="en-IN" dirty="0"/>
          </a:p>
        </p:txBody>
      </p:sp>
      <p:sp>
        <p:nvSpPr>
          <p:cNvPr id="3" name="Content Placeholder 2"/>
          <p:cNvSpPr>
            <a:spLocks noGrp="1"/>
          </p:cNvSpPr>
          <p:nvPr>
            <p:ph idx="1"/>
          </p:nvPr>
        </p:nvSpPr>
        <p:spPr/>
        <p:txBody>
          <a:bodyPr>
            <a:normAutofit lnSpcReduction="20000"/>
          </a:bodyPr>
          <a:lstStyle/>
          <a:p>
            <a:r>
              <a:rPr lang="en-US" sz="1945" dirty="0"/>
              <a:t>Process mining utilizes a combination of techniques and technologies to </a:t>
            </a:r>
            <a:r>
              <a:rPr lang="en-US" sz="1945" dirty="0" err="1"/>
              <a:t>analyse</a:t>
            </a:r>
            <a:r>
              <a:rPr lang="en-US" sz="1945" dirty="0"/>
              <a:t> event logs and extract insights from processes. Here are the key technologies involved in process mining: </a:t>
            </a:r>
            <a:endParaRPr lang="en-US" sz="1945" dirty="0"/>
          </a:p>
          <a:p>
            <a:r>
              <a:rPr lang="en-US" sz="1945" b="1" dirty="0"/>
              <a:t>1.</a:t>
            </a:r>
            <a:r>
              <a:rPr lang="en-US" sz="1945" b="1" dirty="0"/>
              <a:t> Event Log Data</a:t>
            </a:r>
            <a:r>
              <a:rPr lang="en-US" sz="1945" dirty="0"/>
              <a:t>:</a:t>
            </a:r>
            <a:endParaRPr lang="en-US" sz="1945" dirty="0"/>
          </a:p>
          <a:p>
            <a:pPr>
              <a:buFont typeface="Arial" panose="020B0604020202020204" pitchFamily="34" charset="0"/>
              <a:buChar char="•"/>
            </a:pPr>
            <a:r>
              <a:rPr lang="en-US" sz="1945" dirty="0"/>
              <a:t> Event logs are at the core of process mining. These logs record various events, activities, and interactions in a structured format, usually with timestamps. </a:t>
            </a:r>
            <a:endParaRPr lang="en-US" sz="1945" dirty="0"/>
          </a:p>
          <a:p>
            <a:r>
              <a:rPr lang="en-US" sz="1945" b="1" dirty="0"/>
              <a:t>2. Data Collection and Integration:</a:t>
            </a:r>
            <a:endParaRPr lang="en-US" sz="1945" b="1" dirty="0"/>
          </a:p>
          <a:p>
            <a:pPr>
              <a:buFont typeface="Arial" panose="020B0604020202020204" pitchFamily="34" charset="0"/>
              <a:buChar char="•"/>
            </a:pPr>
            <a:r>
              <a:rPr lang="en-US" sz="1945" dirty="0"/>
              <a:t>APIs (Application Programming Interfaces): APIs are used to collect data from different systems and integrate it into a unified format for analysis.</a:t>
            </a:r>
            <a:endParaRPr lang="en-US" sz="1945" dirty="0"/>
          </a:p>
          <a:p>
            <a:pPr>
              <a:buFont typeface="Arial" panose="020B0604020202020204" pitchFamily="34" charset="0"/>
              <a:buChar char="•"/>
            </a:pPr>
            <a:r>
              <a:rPr lang="en-US" sz="1945" dirty="0"/>
              <a:t>ETL (Extract, Transform, Load) Tools: ETL tools help in extracting data from various sources, transforming it into a suitable format, and loading it into a central repository.</a:t>
            </a:r>
            <a:endParaRPr lang="en-US" sz="1945" dirty="0"/>
          </a:p>
          <a:p>
            <a:r>
              <a:rPr lang="en-US" sz="1945" dirty="0"/>
              <a:t> </a:t>
            </a:r>
            <a:r>
              <a:rPr lang="en-US" sz="1945" b="1" dirty="0"/>
              <a:t>3. Process </a:t>
            </a:r>
            <a:r>
              <a:rPr lang="en-IN" altLang="en-US" sz="1945" b="1" dirty="0"/>
              <a:t>Enhancement Tool</a:t>
            </a:r>
            <a:r>
              <a:rPr lang="en-US" sz="1945" dirty="0"/>
              <a:t>:</a:t>
            </a:r>
            <a:endParaRPr lang="en-US" sz="1945" dirty="0"/>
          </a:p>
          <a:p>
            <a:r>
              <a:rPr lang="en-IN" altLang="en-US" sz="1945" dirty="0"/>
              <a:t>these tools are suggest process improvements based on analysis results,aiding in making informed decidions aboout hoe to streamline and optimization process</a:t>
            </a:r>
            <a:endParaRPr lang="en-US" sz="1945" dirty="0"/>
          </a:p>
          <a:p>
            <a:r>
              <a:rPr lang="en-IN" altLang="en-US" sz="1945" dirty="0"/>
              <a:t> </a:t>
            </a:r>
            <a:r>
              <a:rPr lang="en-US" sz="1945" dirty="0"/>
              <a:t> </a:t>
            </a:r>
            <a:r>
              <a:rPr lang="en-US" sz="1945" b="1" dirty="0"/>
              <a:t>4.Process Visualization</a:t>
            </a:r>
            <a:r>
              <a:rPr lang="en-US" sz="1945" dirty="0"/>
              <a:t>: </a:t>
            </a:r>
            <a:endParaRPr lang="en-US" sz="1945" dirty="0"/>
          </a:p>
          <a:p>
            <a:pPr>
              <a:buFont typeface="Arial" panose="020B0604020202020204" pitchFamily="34" charset="0"/>
              <a:buChar char="•"/>
            </a:pPr>
            <a:r>
              <a:rPr lang="en-US" sz="1945" dirty="0"/>
              <a:t>Process modelling notations like BPMN (Business Process Model and Notation) are used to visually represent process flows. </a:t>
            </a:r>
            <a:r>
              <a:rPr lang="en-US" sz="1945" dirty="0"/>
              <a:t>Visualization libraries and tools help in creating interactive and informative visualization of process data.</a:t>
            </a:r>
            <a:endParaRPr lang="en-IN" sz="19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Technology</a:t>
            </a:r>
            <a:endParaRPr lang="en-IN" dirty="0"/>
          </a:p>
        </p:txBody>
      </p:sp>
      <p:sp>
        <p:nvSpPr>
          <p:cNvPr id="3" name="Content Placeholder 2"/>
          <p:cNvSpPr>
            <a:spLocks noGrp="1"/>
          </p:cNvSpPr>
          <p:nvPr>
            <p:ph idx="1"/>
          </p:nvPr>
        </p:nvSpPr>
        <p:spPr/>
        <p:txBody>
          <a:bodyPr/>
          <a:lstStyle/>
          <a:p>
            <a:r>
              <a:rPr lang="en-US" sz="1600" b="1" dirty="0">
                <a:latin typeface="Google Sans"/>
              </a:rPr>
              <a:t> </a:t>
            </a:r>
            <a:r>
              <a:rPr lang="en-US" sz="1800" b="1" dirty="0"/>
              <a:t>5.Machine Learning and AI</a:t>
            </a:r>
            <a:r>
              <a:rPr lang="en-US" sz="1800" dirty="0"/>
              <a:t>: </a:t>
            </a:r>
            <a:endParaRPr lang="en-US" sz="1800" dirty="0"/>
          </a:p>
          <a:p>
            <a:pPr>
              <a:buFont typeface="Arial" panose="020B0604020202020204" pitchFamily="34" charset="0"/>
              <a:buChar char="•"/>
            </a:pPr>
            <a:r>
              <a:rPr lang="en-US" sz="1800" dirty="0"/>
              <a:t>Machine learning algorithms can be applied for predictive analytics, anomaly detection, and clustering in process mining. AI techniques enhance process discovery, conformance checking, and performance prediction</a:t>
            </a:r>
            <a:endParaRPr lang="en-US" sz="1800" dirty="0"/>
          </a:p>
          <a:p>
            <a:r>
              <a:rPr lang="en-US" sz="1800" b="1" dirty="0"/>
              <a:t>6.Cloud Computing: </a:t>
            </a:r>
            <a:endParaRPr lang="en-US" sz="1800" b="1" dirty="0"/>
          </a:p>
          <a:p>
            <a:pPr>
              <a:buFont typeface="Arial" panose="020B0604020202020204" pitchFamily="34" charset="0"/>
              <a:buChar char="•"/>
            </a:pPr>
            <a:r>
              <a:rPr lang="en-US" sz="1800" dirty="0"/>
              <a:t>Cloud platforms such as AWS, Azure, and Google Cloud offer scalable infrastructure for storing and processing large volumes of data.</a:t>
            </a:r>
            <a:endParaRPr lang="en-US" sz="1800" dirty="0"/>
          </a:p>
          <a:p>
            <a:pPr>
              <a:buFont typeface="Arial" panose="020B0604020202020204" pitchFamily="34" charset="0"/>
              <a:buChar char="•"/>
            </a:pPr>
            <a:endParaRPr lang="en-US" sz="1800" dirty="0"/>
          </a:p>
          <a:p>
            <a:pPr marL="0" indent="0">
              <a:buNone/>
            </a:pPr>
            <a:endParaRPr lang="en-IN" sz="1800" dirty="0"/>
          </a:p>
        </p:txBody>
      </p:sp>
      <p:pic>
        <p:nvPicPr>
          <p:cNvPr id="4" name="Picture 3" descr="dataprocessing-scaled"/>
          <p:cNvPicPr>
            <a:picLocks noChangeAspect="1"/>
          </p:cNvPicPr>
          <p:nvPr/>
        </p:nvPicPr>
        <p:blipFill>
          <a:blip r:embed="rId1"/>
          <a:stretch>
            <a:fillRect/>
          </a:stretch>
        </p:blipFill>
        <p:spPr>
          <a:xfrm>
            <a:off x="348615" y="3403600"/>
            <a:ext cx="5701030" cy="2171700"/>
          </a:xfrm>
          <a:prstGeom prst="rect">
            <a:avLst/>
          </a:prstGeom>
        </p:spPr>
      </p:pic>
      <p:pic>
        <p:nvPicPr>
          <p:cNvPr id="5" name="Picture 4" descr="data-processing-concept-in-circle-vector-22616168"/>
          <p:cNvPicPr>
            <a:picLocks noChangeAspect="1"/>
          </p:cNvPicPr>
          <p:nvPr/>
        </p:nvPicPr>
        <p:blipFill>
          <a:blip r:embed="rId2"/>
          <a:stretch>
            <a:fillRect/>
          </a:stretch>
        </p:blipFill>
        <p:spPr>
          <a:xfrm>
            <a:off x="6502400" y="3232150"/>
            <a:ext cx="4259580" cy="2138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a:xfrm>
            <a:off x="0" y="948055"/>
            <a:ext cx="11808460" cy="5686425"/>
          </a:xfrm>
        </p:spPr>
        <p:txBody>
          <a:bodyPr>
            <a:normAutofit fontScale="25000"/>
          </a:bodyPr>
          <a:lstStyle/>
          <a:p>
            <a:pPr marL="6350" indent="-6350">
              <a:lnSpc>
                <a:spcPct val="107000"/>
              </a:lnSpc>
              <a:spcAft>
                <a:spcPts val="1545"/>
              </a:spcAft>
            </a:pPr>
            <a:r>
              <a:rPr lang="en-IN" sz="7200" b="1" kern="100" dirty="0">
                <a:solidFill>
                  <a:srgbClr val="000000"/>
                </a:solidFill>
                <a:effectLst/>
                <a:ea typeface="Times New Roman" panose="02020603050405020304" pitchFamily="18" charset="0"/>
              </a:rPr>
              <a:t>Buisness Process Reengineering:</a:t>
            </a:r>
            <a:endParaRPr lang="en-IN" sz="7200" b="1" kern="100" dirty="0">
              <a:solidFill>
                <a:srgbClr val="000000"/>
              </a:solidFill>
              <a:effectLst/>
              <a:ea typeface="Times New Roman" panose="02020603050405020304" pitchFamily="18" charset="0"/>
            </a:endParaRPr>
          </a:p>
          <a:p>
            <a:pPr>
              <a:lnSpc>
                <a:spcPct val="107000"/>
              </a:lnSpc>
              <a:spcAft>
                <a:spcPts val="1545"/>
              </a:spcAft>
              <a:buFont typeface="Arial" panose="020B0604020202020204" pitchFamily="34" charset="0"/>
              <a:buChar char="•"/>
            </a:pPr>
            <a:r>
              <a:rPr lang="en-IN" sz="7200" kern="100" dirty="0">
                <a:solidFill>
                  <a:srgbClr val="000000"/>
                </a:solidFill>
                <a:effectLst/>
                <a:ea typeface="Times New Roman" panose="02020603050405020304" pitchFamily="18" charset="0"/>
              </a:rPr>
              <a:t>Oraganizations can redesign process based on process mining insights,leading to more efficent and effective workflows.</a:t>
            </a:r>
            <a:endParaRPr lang="en-IN" sz="7200" kern="100" dirty="0">
              <a:solidFill>
                <a:srgbClr val="000000"/>
              </a:solidFill>
              <a:effectLst/>
              <a:ea typeface="Times New Roman" panose="02020603050405020304" pitchFamily="18" charset="0"/>
            </a:endParaRPr>
          </a:p>
          <a:p>
            <a:pPr marL="6350" indent="-6350">
              <a:lnSpc>
                <a:spcPct val="107000"/>
              </a:lnSpc>
              <a:spcAft>
                <a:spcPts val="1545"/>
              </a:spcAft>
            </a:pPr>
            <a:r>
              <a:rPr lang="en-IN" sz="7200" kern="100" dirty="0">
                <a:solidFill>
                  <a:srgbClr val="000000"/>
                </a:solidFill>
                <a:effectLst/>
                <a:ea typeface="Times New Roman" panose="02020603050405020304" pitchFamily="18" charset="0"/>
              </a:rPr>
              <a:t> </a:t>
            </a:r>
            <a:r>
              <a:rPr lang="en-IN" sz="7200" b="1" kern="100" dirty="0">
                <a:solidFill>
                  <a:srgbClr val="000000"/>
                </a:solidFill>
                <a:effectLst/>
                <a:ea typeface="Times New Roman" panose="02020603050405020304" pitchFamily="18" charset="0"/>
              </a:rPr>
              <a:t>Healthcare: </a:t>
            </a:r>
            <a:endParaRPr lang="en-IN" sz="7200" b="1" kern="100" dirty="0">
              <a:solidFill>
                <a:srgbClr val="000000"/>
              </a:solidFill>
              <a:effectLst/>
              <a:ea typeface="Times New Roman" panose="02020603050405020304" pitchFamily="18" charset="0"/>
            </a:endParaRPr>
          </a:p>
          <a:p>
            <a:pPr marL="0" indent="0">
              <a:lnSpc>
                <a:spcPct val="107000"/>
              </a:lnSpc>
              <a:spcAft>
                <a:spcPts val="1545"/>
              </a:spcAft>
              <a:buNone/>
            </a:pPr>
            <a:r>
              <a:rPr lang="en-IN" sz="7200" kern="100" dirty="0">
                <a:solidFill>
                  <a:srgbClr val="000000"/>
                </a:solidFill>
                <a:effectLst/>
                <a:ea typeface="Times New Roman" panose="02020603050405020304" pitchFamily="18" charset="0"/>
              </a:rPr>
              <a:t>In healthcare, process mining can be used to </a:t>
            </a:r>
            <a:r>
              <a:rPr lang="en-IN" sz="7200" kern="100" dirty="0" err="1">
                <a:solidFill>
                  <a:srgbClr val="000000"/>
                </a:solidFill>
                <a:effectLst/>
                <a:ea typeface="Times New Roman" panose="02020603050405020304" pitchFamily="18" charset="0"/>
              </a:rPr>
              <a:t>analyze</a:t>
            </a:r>
            <a:r>
              <a:rPr lang="en-IN" sz="7200" kern="100" dirty="0">
                <a:solidFill>
                  <a:srgbClr val="000000"/>
                </a:solidFill>
                <a:effectLst/>
                <a:ea typeface="Times New Roman" panose="02020603050405020304" pitchFamily="18" charset="0"/>
              </a:rPr>
              <a:t> patient care pathways, identify areas for reducing waiting times, and optimize hospital workflows. It can also assist in complying with regulations and enhancing patient safety. </a:t>
            </a:r>
            <a:endParaRPr lang="en-IN" sz="7200" kern="100" dirty="0">
              <a:solidFill>
                <a:srgbClr val="000000"/>
              </a:solidFill>
              <a:effectLst/>
              <a:ea typeface="Times New Roman" panose="02020603050405020304" pitchFamily="18" charset="0"/>
            </a:endParaRPr>
          </a:p>
          <a:p>
            <a:pPr marL="6350" indent="-6350">
              <a:lnSpc>
                <a:spcPct val="107000"/>
              </a:lnSpc>
              <a:spcAft>
                <a:spcPts val="1560"/>
              </a:spcAft>
            </a:pPr>
            <a:r>
              <a:rPr lang="en-IN" sz="7200" b="1" kern="100" dirty="0">
                <a:solidFill>
                  <a:srgbClr val="000000"/>
                </a:solidFill>
                <a:effectLst/>
                <a:ea typeface="Times New Roman" panose="02020603050405020304" pitchFamily="18" charset="0"/>
              </a:rPr>
              <a:t>Information Technology (IT) Management: </a:t>
            </a:r>
            <a:endParaRPr lang="en-IN" sz="7200" b="1" kern="100" dirty="0">
              <a:solidFill>
                <a:srgbClr val="000000"/>
              </a:solidFill>
              <a:ea typeface="Times New Roman" panose="02020603050405020304" pitchFamily="18" charset="0"/>
            </a:endParaRPr>
          </a:p>
          <a:p>
            <a:pPr marL="0" indent="0">
              <a:lnSpc>
                <a:spcPct val="107000"/>
              </a:lnSpc>
              <a:spcAft>
                <a:spcPts val="1560"/>
              </a:spcAft>
              <a:buNone/>
            </a:pPr>
            <a:r>
              <a:rPr lang="en-IN" sz="7200" dirty="0">
                <a:solidFill>
                  <a:srgbClr val="000000"/>
                </a:solidFill>
                <a:effectLst/>
                <a:ea typeface="Times New Roman" panose="02020603050405020304" pitchFamily="18" charset="0"/>
              </a:rPr>
              <a:t>IT departments can use process mining to </a:t>
            </a:r>
            <a:r>
              <a:rPr lang="en-IN" sz="7200" dirty="0" err="1">
                <a:solidFill>
                  <a:srgbClr val="000000"/>
                </a:solidFill>
                <a:effectLst/>
                <a:ea typeface="Times New Roman" panose="02020603050405020304" pitchFamily="18" charset="0"/>
              </a:rPr>
              <a:t>analyze</a:t>
            </a:r>
            <a:r>
              <a:rPr lang="en-IN" sz="7200" dirty="0">
                <a:solidFill>
                  <a:srgbClr val="000000"/>
                </a:solidFill>
                <a:effectLst/>
                <a:ea typeface="Times New Roman" panose="02020603050405020304" pitchFamily="18" charset="0"/>
              </a:rPr>
              <a:t> IT service management processes, identify incidents, and optimize response times. It also aids in tracking changes and managing the IT infrastructure more efficiently</a:t>
            </a:r>
            <a:endParaRPr lang="en-IN" sz="7200" dirty="0">
              <a:solidFill>
                <a:srgbClr val="000000"/>
              </a:solidFill>
              <a:effectLst/>
              <a:ea typeface="Times New Roman" panose="02020603050405020304" pitchFamily="18" charset="0"/>
            </a:endParaRPr>
          </a:p>
          <a:p>
            <a:pPr marL="6350" indent="-6350">
              <a:lnSpc>
                <a:spcPct val="107000"/>
              </a:lnSpc>
              <a:spcAft>
                <a:spcPts val="1560"/>
              </a:spcAft>
            </a:pPr>
            <a:r>
              <a:rPr lang="en-IN" sz="7200" b="1" kern="100" dirty="0">
                <a:solidFill>
                  <a:srgbClr val="000000"/>
                </a:solidFill>
                <a:effectLst/>
                <a:ea typeface="Times New Roman" panose="02020603050405020304" pitchFamily="18" charset="0"/>
              </a:rPr>
              <a:t>Predictive Analytics:</a:t>
            </a:r>
            <a:endParaRPr lang="en-IN" sz="7200" b="1" kern="100" dirty="0">
              <a:solidFill>
                <a:srgbClr val="000000"/>
              </a:solidFill>
              <a:effectLst/>
              <a:ea typeface="Times New Roman" panose="02020603050405020304" pitchFamily="18" charset="0"/>
            </a:endParaRPr>
          </a:p>
          <a:p>
            <a:pPr>
              <a:lnSpc>
                <a:spcPct val="107000"/>
              </a:lnSpc>
              <a:spcAft>
                <a:spcPts val="1560"/>
              </a:spcAft>
              <a:buFont typeface="Arial" panose="020B0604020202020204" pitchFamily="34" charset="0"/>
              <a:buChar char="•"/>
            </a:pPr>
            <a:r>
              <a:rPr lang="en-IN" sz="7200" kern="100" dirty="0">
                <a:solidFill>
                  <a:srgbClr val="000000"/>
                </a:solidFill>
                <a:effectLst/>
                <a:ea typeface="Times New Roman" panose="02020603050405020304" pitchFamily="18" charset="0"/>
              </a:rPr>
              <a:t>By analyzing historical data,process mining can predict future processs behaviour and help organizations proactively adress issues. </a:t>
            </a:r>
            <a:endParaRPr lang="en-IN" sz="7200" kern="100" dirty="0">
              <a:solidFill>
                <a:srgbClr val="000000"/>
              </a:solidFill>
              <a:effectLst/>
              <a:ea typeface="Times New Roman" panose="02020603050405020304" pitchFamily="18" charset="0"/>
            </a:endParaRPr>
          </a:p>
          <a:p>
            <a:pPr marL="6350" indent="-6350">
              <a:lnSpc>
                <a:spcPct val="107000"/>
              </a:lnSpc>
              <a:spcAft>
                <a:spcPts val="1560"/>
              </a:spcAft>
            </a:pPr>
            <a:endParaRPr lang="en-IN" sz="7200" kern="100" dirty="0">
              <a:solidFill>
                <a:srgbClr val="000000"/>
              </a:solidFill>
              <a:ea typeface="Times New Roman" panose="02020603050405020304" pitchFamily="18" charset="0"/>
            </a:endParaRPr>
          </a:p>
          <a:p>
            <a:pPr marL="6350" indent="-6350">
              <a:lnSpc>
                <a:spcPct val="107000"/>
              </a:lnSpc>
              <a:spcAft>
                <a:spcPts val="1560"/>
              </a:spcAft>
            </a:pPr>
            <a:endParaRPr lang="en-IN" sz="1900" kern="100" dirty="0">
              <a:solidFill>
                <a:srgbClr val="000000"/>
              </a:solidFill>
              <a:effectLst/>
              <a:latin typeface="Google Sans"/>
              <a:ea typeface="Times New Roman" panose="02020603050405020304" pitchFamily="18" charset="0"/>
            </a:endParaRPr>
          </a:p>
          <a:p>
            <a:pPr marL="6350" indent="-6350">
              <a:lnSpc>
                <a:spcPct val="107000"/>
              </a:lnSpc>
              <a:spcAft>
                <a:spcPts val="1560"/>
              </a:spcAft>
            </a:pPr>
            <a:endParaRPr lang="en-IN" sz="1900" kern="100" dirty="0">
              <a:solidFill>
                <a:srgbClr val="000000"/>
              </a:solidFill>
              <a:effectLst/>
              <a:latin typeface="Google Sans"/>
              <a:ea typeface="Times New Roman" panose="02020603050405020304" pitchFamily="18" charset="0"/>
            </a:endParaRPr>
          </a:p>
          <a:p>
            <a:pPr marL="0" indent="0">
              <a:lnSpc>
                <a:spcPct val="107000"/>
              </a:lnSpc>
              <a:spcAft>
                <a:spcPts val="1545"/>
              </a:spcAft>
              <a:buNone/>
            </a:pPr>
            <a:endParaRPr lang="en-IN" sz="1600" kern="100" dirty="0">
              <a:solidFill>
                <a:srgbClr val="000000"/>
              </a:solidFill>
              <a:effectLst/>
              <a:latin typeface="Google Sans"/>
              <a:ea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9407</Words>
  <Application>WPS Presentation</Application>
  <PresentationFormat>Widescreen</PresentationFormat>
  <Paragraphs>171</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Times New Roman</vt:lpstr>
      <vt:lpstr>Courier New</vt:lpstr>
      <vt:lpstr>Calibri</vt:lpstr>
      <vt:lpstr>Google Sans</vt:lpstr>
      <vt:lpstr>Segoe Print</vt:lpstr>
      <vt:lpstr>Times New Roman</vt:lpstr>
      <vt:lpstr>Microsoft YaHei</vt:lpstr>
      <vt:lpstr>Arial Unicode MS</vt:lpstr>
      <vt:lpstr>Custom Design</vt:lpstr>
      <vt:lpstr>PowerPoint 演示文稿</vt:lpstr>
      <vt:lpstr>PowerPoint 演示文稿</vt:lpstr>
      <vt:lpstr>Contents</vt:lpstr>
      <vt:lpstr>Introduction</vt:lpstr>
      <vt:lpstr>Steps for Process Mining</vt:lpstr>
      <vt:lpstr>Steps for Process Mining</vt:lpstr>
      <vt:lpstr>Technology</vt:lpstr>
      <vt:lpstr>Technology</vt:lpstr>
      <vt:lpstr>Applications</vt:lpstr>
      <vt:lpstr>Modules</vt:lpstr>
      <vt:lpstr>Modules</vt:lpstr>
      <vt:lpstr>Execution Management Consulting For Students</vt:lpstr>
      <vt:lpstr>Real Time Examples</vt:lpstr>
      <vt:lpstr>Learning Outcomes</vt:lpstr>
      <vt:lpstr>Git Hub Dashboard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cp:lastModifiedBy>
  <cp:revision>119</cp:revision>
  <dcterms:created xsi:type="dcterms:W3CDTF">2019-06-11T05:35:00Z</dcterms:created>
  <dcterms:modified xsi:type="dcterms:W3CDTF">2023-08-30T01:12:36Z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8557A521D102428B86136374A4433A9C</vt:lpwstr>
  </property>
  <property fmtid="{D5CDD505-2E9C-101B-9397-08002B2CF9AE}" pid="3" name="KSOProductBuildVer">
    <vt:lpwstr>1033-11.2.0.11219</vt:lpwstr>
  </property>
</Properties>
</file>