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9" r:id="rId5"/>
    <p:sldId id="263" r:id="rId6"/>
    <p:sldId id="264" r:id="rId7"/>
    <p:sldId id="270" r:id="rId8"/>
    <p:sldId id="265" r:id="rId9"/>
    <p:sldId id="266" r:id="rId10"/>
    <p:sldId id="268" r:id="rId11"/>
    <p:sldId id="267" r:id="rId12"/>
  </p:sldIdLst>
  <p:sldSz cx="18288000" cy="10287000"/>
  <p:notesSz cx="6858000" cy="9144000"/>
  <p:embeddedFontLst>
    <p:embeddedFont>
      <p:font typeface="Montserrat Classic" panose="020B0604020202020204" charset="0"/>
      <p:regular r:id="rId13"/>
    </p:embeddedFont>
    <p:embeddedFont>
      <p:font typeface="Open Sans" panose="020B0606030504020204" pitchFamily="34" charset="0"/>
      <p:regular r:id="rId14"/>
      <p:bold r:id="rId15"/>
      <p:italic r:id="rId16"/>
      <p:boldItalic r:id="rId17"/>
    </p:embeddedFont>
    <p:embeddedFont>
      <p:font typeface="Open Sans Bold" panose="020B0806030504020204" charset="0"/>
      <p:regular r:id="rId18"/>
    </p:embeddedFont>
    <p:embeddedFont>
      <p:font typeface="Prompt Medium" panose="00000600000000000000" pitchFamily="2" charset="-34"/>
      <p:regular r:id="rId19"/>
      <p: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4DB"/>
    <a:srgbClr val="8F7B50"/>
    <a:srgbClr val="AB94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7.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8.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8.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E4DB"/>
        </a:solidFill>
        <a:effectLst/>
      </p:bgPr>
    </p:bg>
    <p:spTree>
      <p:nvGrpSpPr>
        <p:cNvPr id="1" name=""/>
        <p:cNvGrpSpPr/>
        <p:nvPr/>
      </p:nvGrpSpPr>
      <p:grpSpPr>
        <a:xfrm>
          <a:off x="0" y="0"/>
          <a:ext cx="0" cy="0"/>
          <a:chOff x="0" y="0"/>
          <a:chExt cx="0" cy="0"/>
        </a:xfrm>
      </p:grpSpPr>
      <p:sp>
        <p:nvSpPr>
          <p:cNvPr id="2" name="Freeform 2"/>
          <p:cNvSpPr/>
          <p:nvPr/>
        </p:nvSpPr>
        <p:spPr>
          <a:xfrm>
            <a:off x="0" y="0"/>
            <a:ext cx="1531140" cy="1454583"/>
          </a:xfrm>
          <a:custGeom>
            <a:avLst/>
            <a:gdLst/>
            <a:ahLst/>
            <a:cxnLst/>
            <a:rect l="l" t="t" r="r" b="b"/>
            <a:pathLst>
              <a:path w="1531140" h="1454583">
                <a:moveTo>
                  <a:pt x="0" y="0"/>
                </a:moveTo>
                <a:lnTo>
                  <a:pt x="1531140" y="0"/>
                </a:lnTo>
                <a:lnTo>
                  <a:pt x="1531140" y="1454583"/>
                </a:lnTo>
                <a:lnTo>
                  <a:pt x="0" y="14545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7259300" y="-296721"/>
            <a:ext cx="599039" cy="10943762"/>
          </a:xfrm>
          <a:prstGeom prst="rect">
            <a:avLst/>
          </a:prstGeom>
          <a:solidFill>
            <a:srgbClr val="8F7B50"/>
          </a:solidFill>
        </p:spPr>
      </p:sp>
      <p:sp>
        <p:nvSpPr>
          <p:cNvPr id="4" name="Freeform 4"/>
          <p:cNvSpPr/>
          <p:nvPr/>
        </p:nvSpPr>
        <p:spPr>
          <a:xfrm rot="-5400000">
            <a:off x="7894654" y="8159709"/>
            <a:ext cx="953843" cy="1627025"/>
          </a:xfrm>
          <a:custGeom>
            <a:avLst/>
            <a:gdLst/>
            <a:ahLst/>
            <a:cxnLst/>
            <a:rect l="l" t="t" r="r" b="b"/>
            <a:pathLst>
              <a:path w="953843" h="1627025">
                <a:moveTo>
                  <a:pt x="0" y="0"/>
                </a:moveTo>
                <a:lnTo>
                  <a:pt x="953844" y="0"/>
                </a:lnTo>
                <a:lnTo>
                  <a:pt x="953844" y="1627025"/>
                </a:lnTo>
                <a:lnTo>
                  <a:pt x="0" y="16270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128788" y="8229600"/>
            <a:ext cx="3554158" cy="4114800"/>
          </a:xfrm>
          <a:custGeom>
            <a:avLst/>
            <a:gdLst/>
            <a:ahLst/>
            <a:cxnLst/>
            <a:rect l="l" t="t" r="r" b="b"/>
            <a:pathLst>
              <a:path w="3554158" h="4114800">
                <a:moveTo>
                  <a:pt x="0" y="0"/>
                </a:moveTo>
                <a:lnTo>
                  <a:pt x="3554159" y="0"/>
                </a:lnTo>
                <a:lnTo>
                  <a:pt x="355415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6295700" y="-672985"/>
            <a:ext cx="1396671" cy="1400276"/>
          </a:xfrm>
          <a:custGeom>
            <a:avLst/>
            <a:gdLst/>
            <a:ahLst/>
            <a:cxnLst/>
            <a:rect l="l" t="t" r="r" b="b"/>
            <a:pathLst>
              <a:path w="1396671" h="1400276">
                <a:moveTo>
                  <a:pt x="0" y="0"/>
                </a:moveTo>
                <a:lnTo>
                  <a:pt x="1396671" y="0"/>
                </a:lnTo>
                <a:lnTo>
                  <a:pt x="1396671" y="1400277"/>
                </a:lnTo>
                <a:lnTo>
                  <a:pt x="0" y="1400277"/>
                </a:lnTo>
                <a:lnTo>
                  <a:pt x="0" y="0"/>
                </a:lnTo>
                <a:close/>
              </a:path>
            </a:pathLst>
          </a:custGeom>
          <a:blipFill>
            <a:blip r:embed="rId8">
              <a:extLst>
                <a:ext uri="{96DAC541-7B7A-43D3-8B79-37D633B846F1}">
                  <asvg:svgBlip xmlns:asvg="http://schemas.microsoft.com/office/drawing/2016/SVG/main" r:embed="rId9"/>
                </a:ext>
              </a:extLst>
            </a:blip>
            <a:stretch>
              <a:fillRect l="-49727" b="-46728"/>
            </a:stretch>
          </a:blipFill>
        </p:spPr>
      </p:sp>
      <p:sp>
        <p:nvSpPr>
          <p:cNvPr id="7" name="AutoShape 7"/>
          <p:cNvSpPr/>
          <p:nvPr/>
        </p:nvSpPr>
        <p:spPr>
          <a:xfrm flipV="1">
            <a:off x="16887522" y="-2813963"/>
            <a:ext cx="0" cy="6492240"/>
          </a:xfrm>
          <a:prstGeom prst="line">
            <a:avLst/>
          </a:prstGeom>
          <a:ln w="47625" cap="rnd">
            <a:solidFill>
              <a:srgbClr val="8F7B50"/>
            </a:solidFill>
            <a:prstDash val="solid"/>
            <a:headEnd type="none" w="sm" len="sm"/>
            <a:tailEnd type="none" w="sm" len="sm"/>
          </a:ln>
        </p:spPr>
      </p:sp>
      <p:sp>
        <p:nvSpPr>
          <p:cNvPr id="8" name="TextBox 8"/>
          <p:cNvSpPr txBox="1"/>
          <p:nvPr/>
        </p:nvSpPr>
        <p:spPr>
          <a:xfrm>
            <a:off x="1531140" y="4130665"/>
            <a:ext cx="14685752" cy="1599605"/>
          </a:xfrm>
          <a:prstGeom prst="rect">
            <a:avLst/>
          </a:prstGeom>
        </p:spPr>
        <p:txBody>
          <a:bodyPr lIns="0" tIns="0" rIns="0" bIns="0" rtlCol="0" anchor="t">
            <a:spAutoFit/>
          </a:bodyPr>
          <a:lstStyle/>
          <a:p>
            <a:pPr algn="ctr">
              <a:lnSpc>
                <a:spcPts val="6115"/>
              </a:lnSpc>
            </a:pPr>
            <a:r>
              <a:rPr lang="en-US" sz="5995" b="1" dirty="0">
                <a:ln w="9525">
                  <a:solidFill>
                    <a:schemeClr val="bg1"/>
                  </a:solidFill>
                  <a:prstDash val="solid"/>
                </a:ln>
                <a:solidFill>
                  <a:srgbClr val="8F7B50"/>
                </a:solidFill>
                <a:effectLst>
                  <a:outerShdw blurRad="12700" dist="38100" dir="2700000" algn="tl" rotWithShape="0">
                    <a:schemeClr val="bg1">
                      <a:lumMod val="50000"/>
                    </a:schemeClr>
                  </a:outerShdw>
                </a:effectLst>
                <a:latin typeface="Prompt Medium"/>
                <a:ea typeface="Prompt Medium"/>
                <a:cs typeface="Prompt Medium"/>
                <a:sym typeface="Prompt Medium"/>
              </a:rPr>
              <a:t>AI Chatbot For </a:t>
            </a:r>
          </a:p>
          <a:p>
            <a:pPr algn="ctr">
              <a:lnSpc>
                <a:spcPts val="6115"/>
              </a:lnSpc>
            </a:pPr>
            <a:r>
              <a:rPr lang="en-US" sz="5995" b="1" dirty="0">
                <a:ln w="9525">
                  <a:solidFill>
                    <a:schemeClr val="bg1"/>
                  </a:solidFill>
                  <a:prstDash val="solid"/>
                </a:ln>
                <a:solidFill>
                  <a:srgbClr val="8F7B50"/>
                </a:solidFill>
                <a:effectLst>
                  <a:outerShdw blurRad="12700" dist="38100" dir="2700000" algn="tl" rotWithShape="0">
                    <a:schemeClr val="bg1">
                      <a:lumMod val="50000"/>
                    </a:schemeClr>
                  </a:outerShdw>
                </a:effectLst>
                <a:latin typeface="Prompt Medium"/>
                <a:ea typeface="Prompt Medium"/>
                <a:cs typeface="Prompt Medium"/>
                <a:sym typeface="Prompt Medium"/>
              </a:rPr>
              <a:t>College Event Reminder</a:t>
            </a:r>
          </a:p>
        </p:txBody>
      </p:sp>
      <p:sp>
        <p:nvSpPr>
          <p:cNvPr id="9" name="TextBox 9"/>
          <p:cNvSpPr txBox="1"/>
          <p:nvPr/>
        </p:nvSpPr>
        <p:spPr>
          <a:xfrm>
            <a:off x="1376665" y="1970254"/>
            <a:ext cx="15534670" cy="917448"/>
          </a:xfrm>
          <a:prstGeom prst="rect">
            <a:avLst/>
          </a:prstGeom>
        </p:spPr>
        <p:txBody>
          <a:bodyPr lIns="0" tIns="0" rIns="0" bIns="0" rtlCol="0" anchor="t">
            <a:spAutoFit/>
          </a:bodyPr>
          <a:lstStyle/>
          <a:p>
            <a:pPr algn="l">
              <a:lnSpc>
                <a:spcPts val="6936"/>
              </a:lnSpc>
            </a:pPr>
            <a:r>
              <a:rPr lang="en-US" sz="6800" b="1">
                <a:solidFill>
                  <a:srgbClr val="8F7B50"/>
                </a:solidFill>
                <a:latin typeface="Prompt Medium"/>
                <a:ea typeface="Prompt Medium"/>
                <a:cs typeface="Prompt Medium"/>
                <a:sym typeface="Prompt Medium"/>
              </a:rPr>
              <a:t>MALNAD COLLEGE OF ENGINEERING </a:t>
            </a:r>
          </a:p>
        </p:txBody>
      </p:sp>
      <p:sp>
        <p:nvSpPr>
          <p:cNvPr id="10" name="TextBox 10"/>
          <p:cNvSpPr txBox="1"/>
          <p:nvPr/>
        </p:nvSpPr>
        <p:spPr>
          <a:xfrm>
            <a:off x="2270905" y="7127367"/>
            <a:ext cx="3268623" cy="1102233"/>
          </a:xfrm>
          <a:prstGeom prst="rect">
            <a:avLst/>
          </a:prstGeom>
        </p:spPr>
        <p:txBody>
          <a:bodyPr lIns="0" tIns="0" rIns="0" bIns="0" rtlCol="0" anchor="t">
            <a:spAutoFit/>
          </a:bodyPr>
          <a:lstStyle/>
          <a:p>
            <a:pPr algn="ctr">
              <a:lnSpc>
                <a:spcPts val="2855"/>
              </a:lnSpc>
              <a:spcBef>
                <a:spcPct val="0"/>
              </a:spcBef>
            </a:pPr>
            <a:r>
              <a:rPr lang="en-US" sz="2799" b="1">
                <a:solidFill>
                  <a:srgbClr val="8F7B50"/>
                </a:solidFill>
                <a:latin typeface="Open Sans Bold"/>
                <a:ea typeface="Open Sans Bold"/>
                <a:cs typeface="Open Sans Bold"/>
                <a:sym typeface="Open Sans Bold"/>
              </a:rPr>
              <a:t>Guided By:</a:t>
            </a:r>
          </a:p>
          <a:p>
            <a:pPr algn="ctr">
              <a:lnSpc>
                <a:spcPts val="2855"/>
              </a:lnSpc>
              <a:spcBef>
                <a:spcPct val="0"/>
              </a:spcBef>
            </a:pPr>
            <a:r>
              <a:rPr lang="en-US" sz="2799">
                <a:solidFill>
                  <a:srgbClr val="8F7B50"/>
                </a:solidFill>
                <a:latin typeface="Open Sans"/>
                <a:ea typeface="Open Sans"/>
                <a:cs typeface="Open Sans"/>
                <a:sym typeface="Open Sans"/>
              </a:rPr>
              <a:t> Mrs. Harshitha S</a:t>
            </a:r>
          </a:p>
          <a:p>
            <a:pPr algn="ctr">
              <a:lnSpc>
                <a:spcPts val="2855"/>
              </a:lnSpc>
              <a:spcBef>
                <a:spcPct val="0"/>
              </a:spcBef>
            </a:pPr>
            <a:r>
              <a:rPr lang="en-US" sz="2799">
                <a:solidFill>
                  <a:srgbClr val="8F7B50"/>
                </a:solidFill>
                <a:latin typeface="Open Sans"/>
                <a:ea typeface="Open Sans"/>
                <a:cs typeface="Open Sans"/>
                <a:sym typeface="Open Sans"/>
              </a:rPr>
              <a:t> Assistant Professor</a:t>
            </a:r>
          </a:p>
        </p:txBody>
      </p:sp>
      <p:sp>
        <p:nvSpPr>
          <p:cNvPr id="11" name="TextBox 11"/>
          <p:cNvSpPr txBox="1"/>
          <p:nvPr/>
        </p:nvSpPr>
        <p:spPr>
          <a:xfrm>
            <a:off x="11583358" y="7127367"/>
            <a:ext cx="3277672" cy="1826133"/>
          </a:xfrm>
          <a:prstGeom prst="rect">
            <a:avLst/>
          </a:prstGeom>
        </p:spPr>
        <p:txBody>
          <a:bodyPr lIns="0" tIns="0" rIns="0" bIns="0" rtlCol="0" anchor="t">
            <a:spAutoFit/>
          </a:bodyPr>
          <a:lstStyle/>
          <a:p>
            <a:pPr algn="ctr">
              <a:lnSpc>
                <a:spcPts val="2855"/>
              </a:lnSpc>
              <a:spcBef>
                <a:spcPct val="0"/>
              </a:spcBef>
            </a:pPr>
            <a:r>
              <a:rPr lang="en-US" sz="2799" b="1">
                <a:solidFill>
                  <a:srgbClr val="8F7B50"/>
                </a:solidFill>
                <a:latin typeface="Open Sans Bold"/>
                <a:ea typeface="Open Sans Bold"/>
                <a:cs typeface="Open Sans Bold"/>
                <a:sym typeface="Open Sans Bold"/>
              </a:rPr>
              <a:t>Submitted By:</a:t>
            </a:r>
          </a:p>
          <a:p>
            <a:pPr algn="ctr">
              <a:lnSpc>
                <a:spcPts val="2855"/>
              </a:lnSpc>
              <a:spcBef>
                <a:spcPct val="0"/>
              </a:spcBef>
            </a:pPr>
            <a:r>
              <a:rPr lang="en-US" sz="2799">
                <a:solidFill>
                  <a:srgbClr val="8F7B50"/>
                </a:solidFill>
                <a:latin typeface="Open Sans"/>
                <a:ea typeface="Open Sans"/>
                <a:cs typeface="Open Sans"/>
                <a:sym typeface="Open Sans"/>
              </a:rPr>
              <a:t> Janavi H Gowda</a:t>
            </a:r>
          </a:p>
          <a:p>
            <a:pPr algn="ctr">
              <a:lnSpc>
                <a:spcPts val="2855"/>
              </a:lnSpc>
              <a:spcBef>
                <a:spcPct val="0"/>
              </a:spcBef>
            </a:pPr>
            <a:r>
              <a:rPr lang="en-US" sz="2799">
                <a:solidFill>
                  <a:srgbClr val="8F7B50"/>
                </a:solidFill>
                <a:latin typeface="Open Sans"/>
                <a:ea typeface="Open Sans"/>
                <a:cs typeface="Open Sans"/>
                <a:sym typeface="Open Sans"/>
              </a:rPr>
              <a:t> Hajira Kulsum</a:t>
            </a:r>
          </a:p>
          <a:p>
            <a:pPr algn="ctr">
              <a:lnSpc>
                <a:spcPts val="2855"/>
              </a:lnSpc>
              <a:spcBef>
                <a:spcPct val="0"/>
              </a:spcBef>
            </a:pPr>
            <a:r>
              <a:rPr lang="en-US" sz="2799">
                <a:solidFill>
                  <a:srgbClr val="8F7B50"/>
                </a:solidFill>
                <a:latin typeface="Open Sans"/>
                <a:ea typeface="Open Sans"/>
                <a:cs typeface="Open Sans"/>
                <a:sym typeface="Open Sans"/>
              </a:rPr>
              <a:t> Apeksha H S</a:t>
            </a:r>
          </a:p>
          <a:p>
            <a:pPr algn="ctr">
              <a:lnSpc>
                <a:spcPts val="2855"/>
              </a:lnSpc>
              <a:spcBef>
                <a:spcPct val="0"/>
              </a:spcBef>
            </a:pPr>
            <a:r>
              <a:rPr lang="en-US" sz="2799">
                <a:solidFill>
                  <a:srgbClr val="8F7B50"/>
                </a:solidFill>
                <a:latin typeface="Open Sans"/>
                <a:ea typeface="Open Sans"/>
                <a:cs typeface="Open Sans"/>
                <a:sym typeface="Open Sans"/>
              </a:rPr>
              <a:t> P Sharanabasappa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B947F"/>
        </a:solidFill>
        <a:effectLst/>
      </p:bgPr>
    </p:bg>
    <p:spTree>
      <p:nvGrpSpPr>
        <p:cNvPr id="1" name="">
          <a:extLst>
            <a:ext uri="{FF2B5EF4-FFF2-40B4-BE49-F238E27FC236}">
              <a16:creationId xmlns:a16="http://schemas.microsoft.com/office/drawing/2014/main" id="{C0228B39-ED44-35A1-F37B-4E8402EAD8B7}"/>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8AFBC4FE-C65A-EB64-9597-6A36132925E0}"/>
              </a:ext>
            </a:extLst>
          </p:cNvPr>
          <p:cNvSpPr txBox="1"/>
          <p:nvPr/>
        </p:nvSpPr>
        <p:spPr>
          <a:xfrm>
            <a:off x="1028701" y="480060"/>
            <a:ext cx="7505700" cy="1249679"/>
          </a:xfrm>
          <a:prstGeom prst="rect">
            <a:avLst/>
          </a:prstGeom>
        </p:spPr>
        <p:txBody>
          <a:bodyPr wrap="square" lIns="0" tIns="0" rIns="0" bIns="0" rtlCol="0" anchor="t">
            <a:spAutoFit/>
          </a:bodyPr>
          <a:lstStyle/>
          <a:p>
            <a:pPr algn="l">
              <a:lnSpc>
                <a:spcPts val="9434"/>
              </a:lnSpc>
              <a:spcBef>
                <a:spcPct val="0"/>
              </a:spcBef>
            </a:pPr>
            <a:r>
              <a:rPr lang="en-US" sz="9249" b="1" dirty="0">
                <a:solidFill>
                  <a:srgbClr val="E8E4DB"/>
                </a:solidFill>
                <a:latin typeface="Montserrat Classic"/>
                <a:ea typeface="Montserrat Classic"/>
                <a:cs typeface="Montserrat Classic"/>
                <a:sym typeface="Montserrat Classic"/>
              </a:rPr>
              <a:t>REFRENCES</a:t>
            </a:r>
          </a:p>
        </p:txBody>
      </p:sp>
      <p:sp>
        <p:nvSpPr>
          <p:cNvPr id="3" name="TextBox 3">
            <a:extLst>
              <a:ext uri="{FF2B5EF4-FFF2-40B4-BE49-F238E27FC236}">
                <a16:creationId xmlns:a16="http://schemas.microsoft.com/office/drawing/2014/main" id="{68F2DF5F-21C8-80FA-6449-1677A1433660}"/>
              </a:ext>
            </a:extLst>
          </p:cNvPr>
          <p:cNvSpPr txBox="1"/>
          <p:nvPr/>
        </p:nvSpPr>
        <p:spPr>
          <a:xfrm>
            <a:off x="738637" y="1257300"/>
            <a:ext cx="16787363" cy="10100907"/>
          </a:xfrm>
          <a:prstGeom prst="rect">
            <a:avLst/>
          </a:prstGeom>
        </p:spPr>
        <p:txBody>
          <a:bodyPr wrap="square" lIns="0" tIns="0" rIns="0" bIns="0" rtlCol="0" anchor="t">
            <a:spAutoFit/>
          </a:bodyPr>
          <a:lstStyle/>
          <a:p>
            <a:pPr marL="280672" lvl="1" algn="just">
              <a:lnSpc>
                <a:spcPts val="3640"/>
              </a:lnSpc>
            </a:pPr>
            <a:endParaRPr lang="en-US" sz="2400" dirty="0">
              <a:solidFill>
                <a:srgbClr val="000000"/>
              </a:solidFill>
              <a:latin typeface="Montserrat Classic" panose="020B0604020202020204" charset="0"/>
              <a:sym typeface="Montserrat Classic"/>
            </a:endParaRPr>
          </a:p>
          <a:p>
            <a:pPr marL="280672" lvl="1" algn="just">
              <a:lnSpc>
                <a:spcPts val="3640"/>
              </a:lnSpc>
            </a:pPr>
            <a:r>
              <a:rPr lang="en-US" sz="2400" dirty="0">
                <a:latin typeface="Montserrat Classic" panose="020B0604020202020204" charset="0"/>
              </a:rPr>
              <a:t>[1] Nur Azizul </a:t>
            </a:r>
            <a:r>
              <a:rPr lang="en-US" sz="2400" dirty="0" err="1">
                <a:latin typeface="Montserrat Classic" panose="020B0604020202020204" charset="0"/>
              </a:rPr>
              <a:t>Haqimi</a:t>
            </a:r>
            <a:r>
              <a:rPr lang="en-US" sz="2400" dirty="0">
                <a:latin typeface="Montserrat Classic" panose="020B0604020202020204" charset="0"/>
              </a:rPr>
              <a:t>, </a:t>
            </a:r>
            <a:r>
              <a:rPr lang="en-US" sz="2400" dirty="0" err="1">
                <a:latin typeface="Montserrat Classic" panose="020B0604020202020204" charset="0"/>
              </a:rPr>
              <a:t>Rendra</a:t>
            </a:r>
            <a:r>
              <a:rPr lang="en-US" sz="2400" dirty="0">
                <a:latin typeface="Montserrat Classic" panose="020B0604020202020204" charset="0"/>
              </a:rPr>
              <a:t> Tri Kusuma (2025), </a:t>
            </a:r>
            <a:r>
              <a:rPr lang="en-US" sz="2400" i="1" dirty="0">
                <a:latin typeface="Montserrat Classic" panose="020B0604020202020204" charset="0"/>
              </a:rPr>
              <a:t>“Timeline Reminder System Bot and Telegram Assistant Chatbot for University Students and Lecturers”</a:t>
            </a:r>
            <a:r>
              <a:rPr lang="en-US" sz="2400" dirty="0">
                <a:latin typeface="Montserrat Classic" panose="020B0604020202020204" charset="0"/>
              </a:rPr>
              <a:t>, Universitas </a:t>
            </a:r>
            <a:r>
              <a:rPr lang="en-US" sz="2400" dirty="0" err="1">
                <a:latin typeface="Montserrat Classic" panose="020B0604020202020204" charset="0"/>
              </a:rPr>
              <a:t>Sebelas</a:t>
            </a:r>
            <a:r>
              <a:rPr lang="en-US" sz="2400" dirty="0">
                <a:latin typeface="Montserrat Classic" panose="020B0604020202020204" charset="0"/>
              </a:rPr>
              <a:t> Maret.</a:t>
            </a:r>
          </a:p>
          <a:p>
            <a:pPr marL="280672" lvl="1" algn="just">
              <a:lnSpc>
                <a:spcPts val="3640"/>
              </a:lnSpc>
            </a:pPr>
            <a:endParaRPr lang="en-US" sz="2400" dirty="0">
              <a:latin typeface="Montserrat Classic" panose="020B0604020202020204" charset="0"/>
            </a:endParaRPr>
          </a:p>
          <a:p>
            <a:pPr marL="280672" lvl="1" algn="just">
              <a:lnSpc>
                <a:spcPts val="3640"/>
              </a:lnSpc>
            </a:pPr>
            <a:r>
              <a:rPr lang="en-US" sz="2400" dirty="0">
                <a:latin typeface="Montserrat Classic" panose="020B0604020202020204" charset="0"/>
              </a:rPr>
              <a:t>[2] Shivranjani Sunderrajan, Smriti Tiwari, Seema Bhatkar (2023), “</a:t>
            </a:r>
            <a:r>
              <a:rPr lang="en-US" sz="2400" i="1" dirty="0">
                <a:latin typeface="Montserrat Classic" panose="020B0604020202020204" charset="0"/>
              </a:rPr>
              <a:t>AI-Based Students Chatbot</a:t>
            </a:r>
            <a:r>
              <a:rPr lang="en-US" sz="2400" dirty="0">
                <a:latin typeface="Montserrat Classic" panose="020B0604020202020204" charset="0"/>
              </a:rPr>
              <a:t>”, </a:t>
            </a:r>
            <a:r>
              <a:rPr lang="en-US" sz="2400" dirty="0" err="1">
                <a:latin typeface="Montserrat Classic" panose="020B0604020202020204" charset="0"/>
              </a:rPr>
              <a:t>Vidyalankar</a:t>
            </a:r>
            <a:r>
              <a:rPr lang="en-US" sz="2400" dirty="0">
                <a:latin typeface="Montserrat Classic" panose="020B0604020202020204" charset="0"/>
              </a:rPr>
              <a:t> School of Information Technology.</a:t>
            </a:r>
          </a:p>
          <a:p>
            <a:pPr marL="280672" lvl="1" algn="just">
              <a:lnSpc>
                <a:spcPts val="3640"/>
              </a:lnSpc>
            </a:pPr>
            <a:endParaRPr lang="en-US" sz="2400" dirty="0">
              <a:latin typeface="Montserrat Classic" panose="020B0604020202020204" charset="0"/>
            </a:endParaRPr>
          </a:p>
          <a:p>
            <a:pPr marL="280672" lvl="1" algn="just">
              <a:lnSpc>
                <a:spcPts val="3640"/>
              </a:lnSpc>
            </a:pPr>
            <a:r>
              <a:rPr lang="en-GB" sz="2400" dirty="0">
                <a:latin typeface="Montserrat Classic" panose="020B0604020202020204" charset="0"/>
              </a:rPr>
              <a:t>[3] S. Matilda, Harish A (2023), </a:t>
            </a:r>
            <a:r>
              <a:rPr lang="en-GB" sz="2400" i="1" dirty="0">
                <a:latin typeface="Montserrat Classic" panose="020B0604020202020204" charset="0"/>
              </a:rPr>
              <a:t>“Chatbot for College Management System Using AI”</a:t>
            </a:r>
            <a:r>
              <a:rPr lang="en-GB" sz="2400" dirty="0">
                <a:latin typeface="Montserrat Classic" panose="020B0604020202020204" charset="0"/>
              </a:rPr>
              <a:t>, IFET College of Engineering.</a:t>
            </a:r>
          </a:p>
          <a:p>
            <a:pPr marL="280672" lvl="1" algn="just">
              <a:lnSpc>
                <a:spcPts val="3640"/>
              </a:lnSpc>
            </a:pPr>
            <a:endParaRPr lang="en-GB" sz="2400" dirty="0">
              <a:latin typeface="Montserrat Classic" panose="020B0604020202020204" charset="0"/>
            </a:endParaRPr>
          </a:p>
          <a:p>
            <a:pPr marL="280672" lvl="1" algn="just">
              <a:lnSpc>
                <a:spcPts val="3640"/>
              </a:lnSpc>
            </a:pPr>
            <a:r>
              <a:rPr lang="en-US" sz="2400" dirty="0">
                <a:latin typeface="Montserrat Classic" panose="020B0604020202020204" charset="0"/>
              </a:rPr>
              <a:t>[4] Ram Manoj Sharma (2023), </a:t>
            </a:r>
            <a:r>
              <a:rPr lang="en-US" sz="2400" i="1" dirty="0">
                <a:latin typeface="Montserrat Classic" panose="020B0604020202020204" charset="0"/>
              </a:rPr>
              <a:t>“Chatbot-Based College Information System”</a:t>
            </a:r>
            <a:r>
              <a:rPr lang="en-US" sz="2400" dirty="0">
                <a:latin typeface="Montserrat Classic" panose="020B0604020202020204" charset="0"/>
              </a:rPr>
              <a:t>, DAV College, </a:t>
            </a:r>
            <a:r>
              <a:rPr lang="en-US" sz="2400" dirty="0" err="1">
                <a:latin typeface="Montserrat Classic" panose="020B0604020202020204" charset="0"/>
              </a:rPr>
              <a:t>Malout</a:t>
            </a:r>
            <a:r>
              <a:rPr lang="en-US" sz="2400" dirty="0">
                <a:latin typeface="Montserrat Classic" panose="020B0604020202020204" charset="0"/>
              </a:rPr>
              <a:t>.</a:t>
            </a:r>
          </a:p>
          <a:p>
            <a:pPr marL="280672" lvl="1" algn="just">
              <a:lnSpc>
                <a:spcPts val="3640"/>
              </a:lnSpc>
            </a:pPr>
            <a:endParaRPr lang="en-US" sz="2400" dirty="0">
              <a:latin typeface="Montserrat Classic" panose="020B0604020202020204" charset="0"/>
            </a:endParaRPr>
          </a:p>
          <a:p>
            <a:pPr marL="280672" lvl="1" algn="just">
              <a:lnSpc>
                <a:spcPts val="3640"/>
              </a:lnSpc>
            </a:pPr>
            <a:r>
              <a:rPr lang="en-US" sz="2400" dirty="0">
                <a:latin typeface="Montserrat Classic" panose="020B0604020202020204" charset="0"/>
              </a:rPr>
              <a:t>[5] Andy Nguyen, Marios </a:t>
            </a:r>
            <a:r>
              <a:rPr lang="en-US" sz="2400" dirty="0" err="1">
                <a:latin typeface="Montserrat Classic" panose="020B0604020202020204" charset="0"/>
              </a:rPr>
              <a:t>Kremantzis</a:t>
            </a:r>
            <a:r>
              <a:rPr lang="en-US" sz="2400" dirty="0">
                <a:latin typeface="Montserrat Classic" panose="020B0604020202020204" charset="0"/>
              </a:rPr>
              <a:t>, </a:t>
            </a:r>
            <a:r>
              <a:rPr lang="en-US" sz="2400" dirty="0" err="1">
                <a:latin typeface="Montserrat Classic" panose="020B0604020202020204" charset="0"/>
              </a:rPr>
              <a:t>Aniekan</a:t>
            </a:r>
            <a:r>
              <a:rPr lang="en-US" sz="2400" dirty="0">
                <a:latin typeface="Montserrat Classic" panose="020B0604020202020204" charset="0"/>
              </a:rPr>
              <a:t> Essien, Ilias </a:t>
            </a:r>
            <a:r>
              <a:rPr lang="en-US" sz="2400" dirty="0" err="1">
                <a:latin typeface="Montserrat Classic" panose="020B0604020202020204" charset="0"/>
              </a:rPr>
              <a:t>Petrounias</a:t>
            </a:r>
            <a:r>
              <a:rPr lang="en-US" sz="2400" dirty="0">
                <a:latin typeface="Montserrat Classic" panose="020B0604020202020204" charset="0"/>
              </a:rPr>
              <a:t>, Samira Hosseini (2023), </a:t>
            </a:r>
            <a:r>
              <a:rPr lang="en-US" sz="2400" i="1" dirty="0">
                <a:latin typeface="Montserrat Classic" panose="020B0604020202020204" charset="0"/>
              </a:rPr>
              <a:t>“Enhancing Student Engagement Through Artificial Intelligence (AI): Understanding the Basics, Opportunities, and Challenges”</a:t>
            </a:r>
            <a:r>
              <a:rPr lang="en-US" sz="2400" dirty="0">
                <a:latin typeface="Montserrat Classic" panose="020B0604020202020204" charset="0"/>
              </a:rPr>
              <a:t>, Multinational Collaboration across Europe and Latin America.</a:t>
            </a:r>
          </a:p>
          <a:p>
            <a:pPr marL="280672" lvl="1" algn="just">
              <a:lnSpc>
                <a:spcPts val="3640"/>
              </a:lnSpc>
            </a:pPr>
            <a:endParaRPr lang="en-US" sz="2400" dirty="0">
              <a:latin typeface="Montserrat Classic" panose="020B0604020202020204" charset="0"/>
            </a:endParaRPr>
          </a:p>
          <a:p>
            <a:pPr marL="280672" lvl="1" algn="just">
              <a:lnSpc>
                <a:spcPts val="3640"/>
              </a:lnSpc>
            </a:pPr>
            <a:r>
              <a:rPr lang="en-US" sz="2400" dirty="0">
                <a:latin typeface="Montserrat Classic" panose="020B0604020202020204" charset="0"/>
              </a:rPr>
              <a:t>[6] </a:t>
            </a:r>
            <a:r>
              <a:rPr lang="en-US" sz="2400" dirty="0" err="1">
                <a:latin typeface="Montserrat Classic" panose="020B0604020202020204" charset="0"/>
              </a:rPr>
              <a:t>Nahdatul</a:t>
            </a:r>
            <a:r>
              <a:rPr lang="en-US" sz="2400" dirty="0">
                <a:latin typeface="Montserrat Classic" panose="020B0604020202020204" charset="0"/>
              </a:rPr>
              <a:t> Akma Ahmad, Mohamad Hafiz Che Hamid, </a:t>
            </a:r>
            <a:r>
              <a:rPr lang="en-US" sz="2400" dirty="0" err="1">
                <a:latin typeface="Montserrat Classic" panose="020B0604020202020204" charset="0"/>
              </a:rPr>
              <a:t>Azaliza</a:t>
            </a:r>
            <a:r>
              <a:rPr lang="en-US" sz="2400" dirty="0">
                <a:latin typeface="Montserrat Classic" panose="020B0604020202020204" charset="0"/>
              </a:rPr>
              <a:t> Zainal, </a:t>
            </a:r>
            <a:r>
              <a:rPr lang="en-US" sz="2400" dirty="0" err="1">
                <a:latin typeface="Montserrat Classic" panose="020B0604020202020204" charset="0"/>
              </a:rPr>
              <a:t>Zirawani</a:t>
            </a:r>
            <a:r>
              <a:rPr lang="en-US" sz="2400" dirty="0">
                <a:latin typeface="Montserrat Classic" panose="020B0604020202020204" charset="0"/>
              </a:rPr>
              <a:t> Baharum (2023), “UNISEL Bot: Designing a Simple Chatbot System for University FAQs”, University Selangor (UNISEL), Malaysia.</a:t>
            </a:r>
          </a:p>
          <a:p>
            <a:pPr marL="280672" lvl="1" algn="just">
              <a:lnSpc>
                <a:spcPts val="3640"/>
              </a:lnSpc>
            </a:pPr>
            <a:endParaRPr lang="en-US" sz="2400" dirty="0">
              <a:latin typeface="Montserrat Classic" panose="020B0604020202020204" charset="0"/>
            </a:endParaRPr>
          </a:p>
          <a:p>
            <a:pPr marL="280672" lvl="1" algn="just">
              <a:lnSpc>
                <a:spcPts val="3640"/>
              </a:lnSpc>
            </a:pPr>
            <a:endParaRPr lang="en-US" sz="2400" dirty="0">
              <a:latin typeface="Montserrat Classic" panose="020B0604020202020204" charset="0"/>
            </a:endParaRPr>
          </a:p>
          <a:p>
            <a:pPr marL="280672" lvl="1" algn="just">
              <a:lnSpc>
                <a:spcPts val="3640"/>
              </a:lnSpc>
            </a:pPr>
            <a:endParaRPr lang="en-US" sz="2400" dirty="0">
              <a:solidFill>
                <a:srgbClr val="000000"/>
              </a:solidFill>
              <a:latin typeface="Montserrat Classic" panose="020B0604020202020204" charset="0"/>
              <a:sym typeface="Montserrat Classic"/>
            </a:endParaRPr>
          </a:p>
          <a:p>
            <a:pPr marL="280672" lvl="1" algn="just">
              <a:lnSpc>
                <a:spcPts val="3640"/>
              </a:lnSpc>
            </a:pPr>
            <a:endParaRPr lang="en-US" sz="2400" dirty="0">
              <a:solidFill>
                <a:srgbClr val="000000"/>
              </a:solidFill>
              <a:latin typeface="Montserrat Classic" panose="020B0604020202020204" charset="0"/>
              <a:ea typeface="Montserrat Classic"/>
              <a:cs typeface="Montserrat Classic"/>
              <a:sym typeface="Montserrat Classic"/>
            </a:endParaRPr>
          </a:p>
        </p:txBody>
      </p:sp>
      <p:sp>
        <p:nvSpPr>
          <p:cNvPr id="4" name="Freeform 4">
            <a:extLst>
              <a:ext uri="{FF2B5EF4-FFF2-40B4-BE49-F238E27FC236}">
                <a16:creationId xmlns:a16="http://schemas.microsoft.com/office/drawing/2014/main" id="{58A9AB3F-0713-C190-A16D-E2EF8E73486F}"/>
              </a:ext>
            </a:extLst>
          </p:cNvPr>
          <p:cNvSpPr/>
          <p:nvPr/>
        </p:nvSpPr>
        <p:spPr>
          <a:xfrm>
            <a:off x="-969788" y="8255281"/>
            <a:ext cx="3416851" cy="3955834"/>
          </a:xfrm>
          <a:custGeom>
            <a:avLst/>
            <a:gdLst/>
            <a:ahLst/>
            <a:cxnLst/>
            <a:rect l="l" t="t" r="r" b="b"/>
            <a:pathLst>
              <a:path w="3416851" h="3955834">
                <a:moveTo>
                  <a:pt x="0" y="0"/>
                </a:moveTo>
                <a:lnTo>
                  <a:pt x="3416851" y="0"/>
                </a:lnTo>
                <a:lnTo>
                  <a:pt x="3416851" y="3955833"/>
                </a:lnTo>
                <a:lnTo>
                  <a:pt x="0" y="39558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2423641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8E4DB"/>
        </a:solidFill>
        <a:effectLst/>
      </p:bgPr>
    </p:bg>
    <p:spTree>
      <p:nvGrpSpPr>
        <p:cNvPr id="1" name=""/>
        <p:cNvGrpSpPr/>
        <p:nvPr/>
      </p:nvGrpSpPr>
      <p:grpSpPr>
        <a:xfrm>
          <a:off x="0" y="0"/>
          <a:ext cx="0" cy="0"/>
          <a:chOff x="0" y="0"/>
          <a:chExt cx="0" cy="0"/>
        </a:xfrm>
      </p:grpSpPr>
      <p:sp>
        <p:nvSpPr>
          <p:cNvPr id="2" name="AutoShape 2"/>
          <p:cNvSpPr/>
          <p:nvPr/>
        </p:nvSpPr>
        <p:spPr>
          <a:xfrm>
            <a:off x="3550480" y="15983"/>
            <a:ext cx="14737520" cy="10287000"/>
          </a:xfrm>
          <a:prstGeom prst="rect">
            <a:avLst/>
          </a:prstGeom>
          <a:solidFill>
            <a:srgbClr val="AB947F"/>
          </a:solidFill>
        </p:spPr>
      </p:sp>
      <p:sp>
        <p:nvSpPr>
          <p:cNvPr id="3" name="Freeform 3"/>
          <p:cNvSpPr/>
          <p:nvPr/>
        </p:nvSpPr>
        <p:spPr>
          <a:xfrm>
            <a:off x="-35083" y="-27288"/>
            <a:ext cx="2127566" cy="2021188"/>
          </a:xfrm>
          <a:custGeom>
            <a:avLst/>
            <a:gdLst/>
            <a:ahLst/>
            <a:cxnLst/>
            <a:rect l="l" t="t" r="r" b="b"/>
            <a:pathLst>
              <a:path w="2127566" h="2021188">
                <a:moveTo>
                  <a:pt x="0" y="0"/>
                </a:moveTo>
                <a:lnTo>
                  <a:pt x="2127566" y="0"/>
                </a:lnTo>
                <a:lnTo>
                  <a:pt x="2127566" y="2021188"/>
                </a:lnTo>
                <a:lnTo>
                  <a:pt x="0" y="20211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15531681" y="7832370"/>
            <a:ext cx="1627541" cy="2776190"/>
          </a:xfrm>
          <a:custGeom>
            <a:avLst/>
            <a:gdLst/>
            <a:ahLst/>
            <a:cxnLst/>
            <a:rect l="l" t="t" r="r" b="b"/>
            <a:pathLst>
              <a:path w="1627541" h="2776190">
                <a:moveTo>
                  <a:pt x="0" y="0"/>
                </a:moveTo>
                <a:lnTo>
                  <a:pt x="1627541" y="0"/>
                </a:lnTo>
                <a:lnTo>
                  <a:pt x="1627541" y="2776190"/>
                </a:lnTo>
                <a:lnTo>
                  <a:pt x="0" y="27761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5393139" y="-1961933"/>
            <a:ext cx="3766192" cy="4360281"/>
          </a:xfrm>
          <a:custGeom>
            <a:avLst/>
            <a:gdLst/>
            <a:ahLst/>
            <a:cxnLst/>
            <a:rect l="l" t="t" r="r" b="b"/>
            <a:pathLst>
              <a:path w="3766192" h="4360281">
                <a:moveTo>
                  <a:pt x="0" y="0"/>
                </a:moveTo>
                <a:lnTo>
                  <a:pt x="3766193" y="0"/>
                </a:lnTo>
                <a:lnTo>
                  <a:pt x="3766193" y="4360280"/>
                </a:lnTo>
                <a:lnTo>
                  <a:pt x="0" y="43602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062825" y="8503559"/>
            <a:ext cx="1889214" cy="1894091"/>
          </a:xfrm>
          <a:custGeom>
            <a:avLst/>
            <a:gdLst/>
            <a:ahLst/>
            <a:cxnLst/>
            <a:rect l="l" t="t" r="r" b="b"/>
            <a:pathLst>
              <a:path w="1889214" h="1894091">
                <a:moveTo>
                  <a:pt x="0" y="0"/>
                </a:moveTo>
                <a:lnTo>
                  <a:pt x="1889214" y="0"/>
                </a:lnTo>
                <a:lnTo>
                  <a:pt x="1889214" y="1894092"/>
                </a:lnTo>
                <a:lnTo>
                  <a:pt x="0" y="1894092"/>
                </a:lnTo>
                <a:lnTo>
                  <a:pt x="0" y="0"/>
                </a:lnTo>
                <a:close/>
              </a:path>
            </a:pathLst>
          </a:custGeom>
          <a:blipFill>
            <a:blip r:embed="rId8">
              <a:extLst>
                <a:ext uri="{96DAC541-7B7A-43D3-8B79-37D633B846F1}">
                  <asvg:svgBlip xmlns:asvg="http://schemas.microsoft.com/office/drawing/2016/SVG/main" r:embed="rId9"/>
                </a:ext>
              </a:extLst>
            </a:blip>
            <a:stretch>
              <a:fillRect l="-49727" b="-46728"/>
            </a:stretch>
          </a:blipFill>
        </p:spPr>
      </p:sp>
      <p:sp>
        <p:nvSpPr>
          <p:cNvPr id="7" name="TextBox 7"/>
          <p:cNvSpPr txBox="1"/>
          <p:nvPr/>
        </p:nvSpPr>
        <p:spPr>
          <a:xfrm>
            <a:off x="5060001" y="3035354"/>
            <a:ext cx="12673545" cy="2785686"/>
          </a:xfrm>
          <a:prstGeom prst="rect">
            <a:avLst/>
          </a:prstGeom>
        </p:spPr>
        <p:txBody>
          <a:bodyPr lIns="0" tIns="0" rIns="0" bIns="0" rtlCol="0" anchor="t">
            <a:spAutoFit/>
          </a:bodyPr>
          <a:lstStyle/>
          <a:p>
            <a:pPr algn="l">
              <a:lnSpc>
                <a:spcPts val="22734"/>
              </a:lnSpc>
            </a:pPr>
            <a:r>
              <a:rPr lang="en-US" sz="16238" b="1">
                <a:solidFill>
                  <a:srgbClr val="FFFFFF"/>
                </a:solidFill>
                <a:latin typeface="Prompt Medium"/>
                <a:ea typeface="Prompt Medium"/>
                <a:cs typeface="Prompt Medium"/>
                <a:sym typeface="Prompt Medium"/>
              </a:rPr>
              <a:t>Thank You</a:t>
            </a:r>
          </a:p>
        </p:txBody>
      </p:sp>
      <p:sp>
        <p:nvSpPr>
          <p:cNvPr id="8" name="AutoShape 8"/>
          <p:cNvSpPr/>
          <p:nvPr/>
        </p:nvSpPr>
        <p:spPr>
          <a:xfrm>
            <a:off x="5060001" y="6889696"/>
            <a:ext cx="1162714" cy="0"/>
          </a:xfrm>
          <a:prstGeom prst="line">
            <a:avLst/>
          </a:prstGeom>
          <a:ln w="47625" cap="rnd">
            <a:solidFill>
              <a:srgbClr val="FFFFFF"/>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E4DB"/>
        </a:solidFill>
        <a:effectLst/>
      </p:bgPr>
    </p:bg>
    <p:spTree>
      <p:nvGrpSpPr>
        <p:cNvPr id="1" name=""/>
        <p:cNvGrpSpPr/>
        <p:nvPr/>
      </p:nvGrpSpPr>
      <p:grpSpPr>
        <a:xfrm>
          <a:off x="0" y="0"/>
          <a:ext cx="0" cy="0"/>
          <a:chOff x="0" y="0"/>
          <a:chExt cx="0" cy="0"/>
        </a:xfrm>
      </p:grpSpPr>
      <p:sp>
        <p:nvSpPr>
          <p:cNvPr id="2" name="Freeform 2"/>
          <p:cNvSpPr/>
          <p:nvPr/>
        </p:nvSpPr>
        <p:spPr>
          <a:xfrm flipH="1">
            <a:off x="16389011" y="0"/>
            <a:ext cx="2026321" cy="1925005"/>
          </a:xfrm>
          <a:custGeom>
            <a:avLst/>
            <a:gdLst/>
            <a:ahLst/>
            <a:cxnLst/>
            <a:rect l="l" t="t" r="r" b="b"/>
            <a:pathLst>
              <a:path w="2026321" h="1925005">
                <a:moveTo>
                  <a:pt x="2026321" y="0"/>
                </a:moveTo>
                <a:lnTo>
                  <a:pt x="0" y="0"/>
                </a:lnTo>
                <a:lnTo>
                  <a:pt x="0" y="1925005"/>
                </a:lnTo>
                <a:lnTo>
                  <a:pt x="2026321" y="1925005"/>
                </a:lnTo>
                <a:lnTo>
                  <a:pt x="2026321"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5851727" y="8229600"/>
            <a:ext cx="3554158" cy="4114800"/>
          </a:xfrm>
          <a:custGeom>
            <a:avLst/>
            <a:gdLst/>
            <a:ahLst/>
            <a:cxnLst/>
            <a:rect l="l" t="t" r="r" b="b"/>
            <a:pathLst>
              <a:path w="3554158" h="4114800">
                <a:moveTo>
                  <a:pt x="3554159" y="0"/>
                </a:moveTo>
                <a:lnTo>
                  <a:pt x="0" y="0"/>
                </a:lnTo>
                <a:lnTo>
                  <a:pt x="0" y="4114800"/>
                </a:lnTo>
                <a:lnTo>
                  <a:pt x="3554159" y="4114800"/>
                </a:lnTo>
                <a:lnTo>
                  <a:pt x="3554159"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84460" y="2734250"/>
            <a:ext cx="16119079" cy="4818499"/>
          </a:xfrm>
          <a:prstGeom prst="rect">
            <a:avLst/>
          </a:prstGeom>
        </p:spPr>
        <p:txBody>
          <a:bodyPr lIns="0" tIns="0" rIns="0" bIns="0" rtlCol="0" anchor="t">
            <a:spAutoFit/>
          </a:bodyPr>
          <a:lstStyle/>
          <a:p>
            <a:pPr algn="just">
              <a:lnSpc>
                <a:spcPts val="3779"/>
              </a:lnSpc>
            </a:pPr>
            <a:r>
              <a:rPr lang="en-GB" sz="2700" dirty="0">
                <a:solidFill>
                  <a:srgbClr val="000000"/>
                </a:solidFill>
                <a:latin typeface="Montserrat Classic"/>
                <a:ea typeface="Montserrat Classic"/>
                <a:cs typeface="Montserrat Classic"/>
                <a:sym typeface="Montserrat Classic"/>
              </a:rPr>
              <a:t>In the rapidly evolving field of artificial intelligence, chatbots have become essential tools for enhancing user engagement and operational efficiency. This project introduces an advanced chatbot designed for departmental event management and personalized reminders. By integrating natural language processing (NLP) with a robust memory architecture, the chatbot can store and manage event-related information based on user-specified dates, keeping students and faculty informed about relevant activities. Additionally, it offers personalized reminders tailored to individual preferences and schedules. Inspired by recent advancements in chatbot memory structures, particularly narrative memory, this initiative aims to create a chatbot that not only shares information but also provides a more interactive and personalized experience in the academic environment.</a:t>
            </a:r>
            <a:endParaRPr lang="en-US" sz="2700" dirty="0">
              <a:solidFill>
                <a:srgbClr val="000000"/>
              </a:solidFill>
              <a:latin typeface="Montserrat Classic"/>
              <a:ea typeface="Montserrat Classic"/>
              <a:cs typeface="Montserrat Classic"/>
              <a:sym typeface="Montserrat Classic"/>
            </a:endParaRPr>
          </a:p>
        </p:txBody>
      </p:sp>
      <p:sp>
        <p:nvSpPr>
          <p:cNvPr id="5" name="TextBox 5"/>
          <p:cNvSpPr txBox="1"/>
          <p:nvPr/>
        </p:nvSpPr>
        <p:spPr>
          <a:xfrm>
            <a:off x="1028700" y="489542"/>
            <a:ext cx="7457643" cy="1240242"/>
          </a:xfrm>
          <a:prstGeom prst="rect">
            <a:avLst/>
          </a:prstGeom>
        </p:spPr>
        <p:txBody>
          <a:bodyPr lIns="0" tIns="0" rIns="0" bIns="0" rtlCol="0" anchor="t">
            <a:spAutoFit/>
          </a:bodyPr>
          <a:lstStyle/>
          <a:p>
            <a:pPr algn="l">
              <a:lnSpc>
                <a:spcPts val="9438"/>
              </a:lnSpc>
              <a:spcBef>
                <a:spcPct val="0"/>
              </a:spcBef>
            </a:pPr>
            <a:r>
              <a:rPr lang="en-US" sz="9253" b="1" dirty="0">
                <a:solidFill>
                  <a:srgbClr val="9B8A65"/>
                </a:solidFill>
                <a:latin typeface="Prompt Medium"/>
                <a:ea typeface="Prompt Medium"/>
                <a:cs typeface="Prompt Medium"/>
                <a:sym typeface="Prompt Medium"/>
              </a:rPr>
              <a:t>ABSTRACT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B947F"/>
        </a:solidFill>
        <a:effectLst/>
      </p:bgPr>
    </p:bg>
    <p:spTree>
      <p:nvGrpSpPr>
        <p:cNvPr id="1" name=""/>
        <p:cNvGrpSpPr/>
        <p:nvPr/>
      </p:nvGrpSpPr>
      <p:grpSpPr>
        <a:xfrm>
          <a:off x="0" y="0"/>
          <a:ext cx="0" cy="0"/>
          <a:chOff x="0" y="0"/>
          <a:chExt cx="0" cy="0"/>
        </a:xfrm>
      </p:grpSpPr>
      <p:sp>
        <p:nvSpPr>
          <p:cNvPr id="2" name="Freeform 2"/>
          <p:cNvSpPr/>
          <p:nvPr/>
        </p:nvSpPr>
        <p:spPr>
          <a:xfrm flipH="1">
            <a:off x="16389011" y="0"/>
            <a:ext cx="2026321" cy="1925005"/>
          </a:xfrm>
          <a:custGeom>
            <a:avLst/>
            <a:gdLst/>
            <a:ahLst/>
            <a:cxnLst/>
            <a:rect l="l" t="t" r="r" b="b"/>
            <a:pathLst>
              <a:path w="2026321" h="1925005">
                <a:moveTo>
                  <a:pt x="2026321" y="0"/>
                </a:moveTo>
                <a:lnTo>
                  <a:pt x="0" y="0"/>
                </a:lnTo>
                <a:lnTo>
                  <a:pt x="0" y="1925005"/>
                </a:lnTo>
                <a:lnTo>
                  <a:pt x="2026321" y="1925005"/>
                </a:lnTo>
                <a:lnTo>
                  <a:pt x="2026321"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5851727" y="8229600"/>
            <a:ext cx="3554158" cy="4114800"/>
          </a:xfrm>
          <a:custGeom>
            <a:avLst/>
            <a:gdLst/>
            <a:ahLst/>
            <a:cxnLst/>
            <a:rect l="l" t="t" r="r" b="b"/>
            <a:pathLst>
              <a:path w="3554158" h="4114800">
                <a:moveTo>
                  <a:pt x="3554159" y="0"/>
                </a:moveTo>
                <a:lnTo>
                  <a:pt x="0" y="0"/>
                </a:lnTo>
                <a:lnTo>
                  <a:pt x="0" y="4114800"/>
                </a:lnTo>
                <a:lnTo>
                  <a:pt x="3554159" y="4114800"/>
                </a:lnTo>
                <a:lnTo>
                  <a:pt x="3554159"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028700" y="489542"/>
            <a:ext cx="12319812" cy="1240242"/>
          </a:xfrm>
          <a:prstGeom prst="rect">
            <a:avLst/>
          </a:prstGeom>
        </p:spPr>
        <p:txBody>
          <a:bodyPr lIns="0" tIns="0" rIns="0" bIns="0" rtlCol="0" anchor="t">
            <a:spAutoFit/>
          </a:bodyPr>
          <a:lstStyle/>
          <a:p>
            <a:pPr algn="l">
              <a:lnSpc>
                <a:spcPts val="9438"/>
              </a:lnSpc>
              <a:spcBef>
                <a:spcPct val="0"/>
              </a:spcBef>
            </a:pPr>
            <a:r>
              <a:rPr lang="en-US" sz="9253" b="1" dirty="0">
                <a:solidFill>
                  <a:srgbClr val="E8E4DB"/>
                </a:solidFill>
                <a:latin typeface="Prompt Medium"/>
                <a:ea typeface="Prompt Medium"/>
                <a:cs typeface="Prompt Medium"/>
                <a:sym typeface="Prompt Medium"/>
              </a:rPr>
              <a:t>LITERATURE SURVEY</a:t>
            </a:r>
          </a:p>
        </p:txBody>
      </p:sp>
      <p:graphicFrame>
        <p:nvGraphicFramePr>
          <p:cNvPr id="6" name="Table 5">
            <a:extLst>
              <a:ext uri="{FF2B5EF4-FFF2-40B4-BE49-F238E27FC236}">
                <a16:creationId xmlns:a16="http://schemas.microsoft.com/office/drawing/2014/main" id="{53E055BA-DD46-5049-16DF-04AF3E438B20}"/>
              </a:ext>
            </a:extLst>
          </p:cNvPr>
          <p:cNvGraphicFramePr>
            <a:graphicFrameLocks noGrp="1"/>
          </p:cNvGraphicFramePr>
          <p:nvPr>
            <p:extLst>
              <p:ext uri="{D42A27DB-BD31-4B8C-83A1-F6EECF244321}">
                <p14:modId xmlns:p14="http://schemas.microsoft.com/office/powerpoint/2010/main" val="3429219534"/>
              </p:ext>
            </p:extLst>
          </p:nvPr>
        </p:nvGraphicFramePr>
        <p:xfrm>
          <a:off x="1028700" y="1725976"/>
          <a:ext cx="16230600" cy="8050484"/>
        </p:xfrm>
        <a:graphic>
          <a:graphicData uri="http://schemas.openxmlformats.org/drawingml/2006/table">
            <a:tbl>
              <a:tblPr firstRow="1" bandRow="1">
                <a:tableStyleId>{5C22544A-7EE6-4342-B048-85BDC9FD1C3A}</a:tableStyleId>
              </a:tblPr>
              <a:tblGrid>
                <a:gridCol w="3246120">
                  <a:extLst>
                    <a:ext uri="{9D8B030D-6E8A-4147-A177-3AD203B41FA5}">
                      <a16:colId xmlns:a16="http://schemas.microsoft.com/office/drawing/2014/main" val="3724104699"/>
                    </a:ext>
                  </a:extLst>
                </a:gridCol>
                <a:gridCol w="3246120">
                  <a:extLst>
                    <a:ext uri="{9D8B030D-6E8A-4147-A177-3AD203B41FA5}">
                      <a16:colId xmlns:a16="http://schemas.microsoft.com/office/drawing/2014/main" val="1388680412"/>
                    </a:ext>
                  </a:extLst>
                </a:gridCol>
                <a:gridCol w="3246120">
                  <a:extLst>
                    <a:ext uri="{9D8B030D-6E8A-4147-A177-3AD203B41FA5}">
                      <a16:colId xmlns:a16="http://schemas.microsoft.com/office/drawing/2014/main" val="1072687133"/>
                    </a:ext>
                  </a:extLst>
                </a:gridCol>
                <a:gridCol w="3246120">
                  <a:extLst>
                    <a:ext uri="{9D8B030D-6E8A-4147-A177-3AD203B41FA5}">
                      <a16:colId xmlns:a16="http://schemas.microsoft.com/office/drawing/2014/main" val="1792440490"/>
                    </a:ext>
                  </a:extLst>
                </a:gridCol>
                <a:gridCol w="3246120">
                  <a:extLst>
                    <a:ext uri="{9D8B030D-6E8A-4147-A177-3AD203B41FA5}">
                      <a16:colId xmlns:a16="http://schemas.microsoft.com/office/drawing/2014/main" val="2166916479"/>
                    </a:ext>
                  </a:extLst>
                </a:gridCol>
              </a:tblGrid>
              <a:tr h="524092">
                <a:tc>
                  <a:txBody>
                    <a:bodyPr/>
                    <a:lstStyle/>
                    <a:p>
                      <a:pPr algn="ctr" fontAlgn="ctr"/>
                      <a:r>
                        <a:rPr lang="en-US" sz="2400" b="1" i="0" u="none" strike="noStrike" dirty="0">
                          <a:solidFill>
                            <a:srgbClr val="8F7B50"/>
                          </a:solidFill>
                          <a:effectLst/>
                          <a:latin typeface="Montserrat Classic" panose="020B0604020202020204" charset="0"/>
                        </a:rPr>
                        <a:t>Paper Title and author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E4DB"/>
                    </a:solidFill>
                  </a:tcPr>
                </a:tc>
                <a:tc>
                  <a:txBody>
                    <a:bodyPr/>
                    <a:lstStyle/>
                    <a:p>
                      <a:pPr algn="ctr" fontAlgn="ctr"/>
                      <a:r>
                        <a:rPr lang="en-GB" sz="2400" b="1" i="0" u="none" strike="noStrike" dirty="0">
                          <a:solidFill>
                            <a:srgbClr val="8F7B50"/>
                          </a:solidFill>
                          <a:effectLst/>
                          <a:latin typeface="Montserrat Classic" panose="020B0604020202020204" charset="0"/>
                        </a:rPr>
                        <a:t>Publication and year</a:t>
                      </a:r>
                      <a:endParaRPr lang="en-US" sz="2400" b="1" i="0" u="none" strike="noStrike" dirty="0">
                        <a:solidFill>
                          <a:srgbClr val="8F7B50"/>
                        </a:solidFill>
                        <a:effectLst/>
                        <a:latin typeface="Montserrat Classic" panose="020B060402020202020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E4DB"/>
                    </a:solidFill>
                  </a:tcPr>
                </a:tc>
                <a:tc>
                  <a:txBody>
                    <a:bodyPr/>
                    <a:lstStyle/>
                    <a:p>
                      <a:pPr algn="ctr" fontAlgn="ctr"/>
                      <a:r>
                        <a:rPr lang="en-US" sz="2400" b="1" i="0" u="none" strike="noStrike" dirty="0">
                          <a:solidFill>
                            <a:srgbClr val="8F7B50"/>
                          </a:solidFill>
                          <a:effectLst/>
                          <a:latin typeface="Montserrat Classic" panose="020B0604020202020204" charset="0"/>
                        </a:rPr>
                        <a:t>Advantages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E4DB"/>
                    </a:solidFill>
                  </a:tcPr>
                </a:tc>
                <a:tc>
                  <a:txBody>
                    <a:bodyPr/>
                    <a:lstStyle/>
                    <a:p>
                      <a:pPr algn="ctr" rtl="0" fontAlgn="ctr"/>
                      <a:r>
                        <a:rPr lang="en-US" sz="2400" b="1" i="0" u="none" strike="noStrike" dirty="0">
                          <a:solidFill>
                            <a:srgbClr val="8F7B50"/>
                          </a:solidFill>
                          <a:effectLst/>
                          <a:latin typeface="Montserrat Classic" panose="020B0604020202020204" charset="0"/>
                        </a:rPr>
                        <a:t>Methodology Used</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E4DB"/>
                    </a:solidFill>
                  </a:tcPr>
                </a:tc>
                <a:tc>
                  <a:txBody>
                    <a:bodyPr/>
                    <a:lstStyle/>
                    <a:p>
                      <a:pPr algn="ctr" fontAlgn="ctr"/>
                      <a:r>
                        <a:rPr lang="en-US" sz="2400" b="1" i="0" u="none" strike="noStrike" dirty="0">
                          <a:solidFill>
                            <a:srgbClr val="8F7B50"/>
                          </a:solidFill>
                          <a:effectLst/>
                          <a:latin typeface="Montserrat Classic" panose="020B0604020202020204" charset="0"/>
                        </a:rPr>
                        <a:t>Drawbacks/Limitations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E4DB"/>
                    </a:solidFill>
                  </a:tcPr>
                </a:tc>
                <a:extLst>
                  <a:ext uri="{0D108BD9-81ED-4DB2-BD59-A6C34878D82A}">
                    <a16:rowId xmlns:a16="http://schemas.microsoft.com/office/drawing/2014/main" val="2758137263"/>
                  </a:ext>
                </a:extLst>
              </a:tr>
              <a:tr h="2373584">
                <a:tc>
                  <a:txBody>
                    <a:bodyPr/>
                    <a:lstStyle/>
                    <a:p>
                      <a:pPr algn="just"/>
                      <a:r>
                        <a:rPr lang="en-GB" sz="2000" dirty="0">
                          <a:solidFill>
                            <a:srgbClr val="8F7B50"/>
                          </a:solidFill>
                          <a:latin typeface="Montserrat Classic" panose="020B0604020202020204" charset="0"/>
                        </a:rPr>
                        <a:t>Teach AI How to Code: Using LLMs as Teachable Agents for Programming Education</a:t>
                      </a:r>
                    </a:p>
                    <a:p>
                      <a:pPr algn="just"/>
                      <a:endParaRPr lang="en-GB" sz="2000" dirty="0">
                        <a:solidFill>
                          <a:srgbClr val="8F7B50"/>
                        </a:solidFill>
                        <a:latin typeface="Montserrat Classic" panose="020B0604020202020204" charset="0"/>
                      </a:endParaRPr>
                    </a:p>
                    <a:p>
                      <a:pPr algn="just"/>
                      <a:r>
                        <a:rPr lang="en-US" sz="2000" dirty="0" err="1">
                          <a:solidFill>
                            <a:schemeClr val="tx1">
                              <a:lumMod val="95000"/>
                              <a:lumOff val="5000"/>
                            </a:schemeClr>
                          </a:solidFill>
                          <a:latin typeface="Montserrat Classic" panose="020B0604020202020204" charset="0"/>
                        </a:rPr>
                        <a:t>Hyoungwook</a:t>
                      </a:r>
                      <a:r>
                        <a:rPr lang="en-US" sz="2000" dirty="0">
                          <a:solidFill>
                            <a:schemeClr val="tx1">
                              <a:lumMod val="95000"/>
                              <a:lumOff val="5000"/>
                            </a:schemeClr>
                          </a:solidFill>
                          <a:latin typeface="Montserrat Classic" panose="020B0604020202020204" charset="0"/>
                        </a:rPr>
                        <a:t> Jin et 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E4DB"/>
                    </a:solidFill>
                  </a:tcPr>
                </a:tc>
                <a:tc>
                  <a:txBody>
                    <a:bodyPr/>
                    <a:lstStyle/>
                    <a:p>
                      <a:pPr lvl="0" algn="just" fontAlgn="ctr"/>
                      <a:r>
                        <a:rPr lang="en-US" sz="2000" dirty="0" err="1">
                          <a:solidFill>
                            <a:srgbClr val="8F7B50"/>
                          </a:solidFill>
                          <a:latin typeface="Montserrat Classic" panose="020B0604020202020204" charset="0"/>
                        </a:rPr>
                        <a:t>arXiv</a:t>
                      </a:r>
                      <a:r>
                        <a:rPr lang="en-US" sz="2000" dirty="0">
                          <a:solidFill>
                            <a:srgbClr val="8F7B50"/>
                          </a:solidFill>
                          <a:latin typeface="Montserrat Classic" panose="020B0604020202020204" charset="0"/>
                        </a:rPr>
                        <a:t> (Preprint, 2023)</a:t>
                      </a:r>
                      <a:endParaRPr lang="en-GB" sz="2000" b="0" i="0" u="none" strike="noStrike" dirty="0">
                        <a:solidFill>
                          <a:srgbClr val="8F7B50"/>
                        </a:solidFill>
                        <a:effectLst/>
                        <a:latin typeface="Montserrat Classic"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E4DB"/>
                    </a:solidFill>
                  </a:tcPr>
                </a:tc>
                <a:tc>
                  <a:txBody>
                    <a:bodyPr/>
                    <a:lstStyle/>
                    <a:p>
                      <a:pPr algn="just" fontAlgn="ctr"/>
                      <a:r>
                        <a:rPr lang="en-GB" sz="2000" dirty="0">
                          <a:solidFill>
                            <a:srgbClr val="8F7B50"/>
                          </a:solidFill>
                          <a:latin typeface="Montserrat Classic" panose="020B0604020202020204" charset="0"/>
                        </a:rPr>
                        <a:t>Facilitates learning by teaching; identifies knowledge gaps</a:t>
                      </a:r>
                      <a:endParaRPr lang="en-GB" sz="2000" b="0" i="0" u="none" strike="noStrike" dirty="0">
                        <a:solidFill>
                          <a:srgbClr val="8F7B50"/>
                        </a:solidFill>
                        <a:effectLst/>
                        <a:latin typeface="Montserrat Classic"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E4DB"/>
                    </a:solidFill>
                  </a:tcPr>
                </a:tc>
                <a:tc>
                  <a:txBody>
                    <a:bodyPr/>
                    <a:lstStyle/>
                    <a:p>
                      <a:pPr algn="just" fontAlgn="ctr"/>
                      <a:r>
                        <a:rPr lang="en-GB" sz="2000" dirty="0">
                          <a:solidFill>
                            <a:srgbClr val="8F7B50"/>
                          </a:solidFill>
                          <a:latin typeface="Montserrat Classic" panose="020B0604020202020204" charset="0"/>
                        </a:rPr>
                        <a:t>Prompting pipeline to restrain LLM knowledge; </a:t>
                      </a:r>
                      <a:r>
                        <a:rPr lang="en-GB" sz="2000" dirty="0" err="1">
                          <a:solidFill>
                            <a:srgbClr val="8F7B50"/>
                          </a:solidFill>
                          <a:latin typeface="Montserrat Classic" panose="020B0604020202020204" charset="0"/>
                        </a:rPr>
                        <a:t>TeachYou</a:t>
                      </a:r>
                      <a:r>
                        <a:rPr lang="en-GB" sz="2000" dirty="0">
                          <a:solidFill>
                            <a:srgbClr val="8F7B50"/>
                          </a:solidFill>
                          <a:latin typeface="Montserrat Classic" panose="020B0604020202020204" charset="0"/>
                        </a:rPr>
                        <a:t> and </a:t>
                      </a:r>
                      <a:r>
                        <a:rPr lang="en-GB" sz="2000" dirty="0" err="1">
                          <a:solidFill>
                            <a:srgbClr val="8F7B50"/>
                          </a:solidFill>
                          <a:latin typeface="Montserrat Classic" panose="020B0604020202020204" charset="0"/>
                        </a:rPr>
                        <a:t>AlgoBo</a:t>
                      </a:r>
                      <a:r>
                        <a:rPr lang="en-GB" sz="2000" dirty="0">
                          <a:solidFill>
                            <a:srgbClr val="8F7B50"/>
                          </a:solidFill>
                          <a:latin typeface="Montserrat Classic" panose="020B0604020202020204" charset="0"/>
                        </a:rPr>
                        <a:t> systems</a:t>
                      </a:r>
                      <a:endParaRPr lang="en-GB" sz="2000" b="0" i="0" u="none" strike="noStrike" dirty="0">
                        <a:solidFill>
                          <a:srgbClr val="8F7B50"/>
                        </a:solidFill>
                        <a:effectLst/>
                        <a:latin typeface="Montserrat Classic"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E4DB"/>
                    </a:solidFill>
                  </a:tcPr>
                </a:tc>
                <a:tc>
                  <a:txBody>
                    <a:bodyPr/>
                    <a:lstStyle/>
                    <a:p>
                      <a:pPr algn="just" fontAlgn="ctr"/>
                      <a:r>
                        <a:rPr lang="en-GB" sz="2000" dirty="0">
                          <a:solidFill>
                            <a:srgbClr val="8F7B50"/>
                          </a:solidFill>
                          <a:latin typeface="Montserrat Classic" panose="020B0604020202020204" charset="0"/>
                        </a:rPr>
                        <a:t>LLMs' expansive knowledge may discourage learner teaching</a:t>
                      </a:r>
                      <a:endParaRPr lang="en-GB" sz="2000" b="0" i="0" u="none" strike="noStrike" dirty="0">
                        <a:solidFill>
                          <a:srgbClr val="8F7B50"/>
                        </a:solidFill>
                        <a:effectLst/>
                        <a:latin typeface="Montserrat Classic"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E4DB"/>
                    </a:solidFill>
                  </a:tcPr>
                </a:tc>
                <a:extLst>
                  <a:ext uri="{0D108BD9-81ED-4DB2-BD59-A6C34878D82A}">
                    <a16:rowId xmlns:a16="http://schemas.microsoft.com/office/drawing/2014/main" val="1513288195"/>
                  </a:ext>
                </a:extLst>
              </a:tr>
              <a:tr h="2407920">
                <a:tc>
                  <a:txBody>
                    <a:bodyPr/>
                    <a:lstStyle/>
                    <a:p>
                      <a:pPr algn="just"/>
                      <a:r>
                        <a:rPr lang="en-GB" sz="2000" dirty="0">
                          <a:solidFill>
                            <a:srgbClr val="8F7B50"/>
                          </a:solidFill>
                          <a:latin typeface="Montserrat Classic" panose="020B0604020202020204" charset="0"/>
                        </a:rPr>
                        <a:t>Using AI Chatbots in Education: Recent Advances, Challenges, and Use Cases	</a:t>
                      </a:r>
                      <a:endParaRPr lang="en-US" sz="2000" dirty="0">
                        <a:solidFill>
                          <a:srgbClr val="8F7B50"/>
                        </a:solidFill>
                        <a:latin typeface="Montserrat Classic"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E4DB"/>
                    </a:solidFill>
                  </a:tcPr>
                </a:tc>
                <a:tc>
                  <a:txBody>
                    <a:bodyPr/>
                    <a:lstStyle/>
                    <a:p>
                      <a:pPr algn="just"/>
                      <a:r>
                        <a:rPr lang="en-GB" sz="2000" dirty="0">
                          <a:solidFill>
                            <a:srgbClr val="8F7B50"/>
                          </a:solidFill>
                          <a:latin typeface="Montserrat Classic" panose="020B0604020202020204" charset="0"/>
                        </a:rPr>
                        <a:t>MDPI or IEEE (Journal/Conference, 2024)	</a:t>
                      </a:r>
                      <a:endParaRPr lang="en-US" sz="2000" dirty="0">
                        <a:solidFill>
                          <a:srgbClr val="8F7B50"/>
                        </a:solidFill>
                        <a:latin typeface="Montserrat Classic"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E4DB"/>
                    </a:solidFill>
                  </a:tcPr>
                </a:tc>
                <a:tc>
                  <a:txBody>
                    <a:bodyPr/>
                    <a:lstStyle/>
                    <a:p>
                      <a:pPr algn="just"/>
                      <a:r>
                        <a:rPr lang="en-GB" sz="2000" dirty="0">
                          <a:solidFill>
                            <a:srgbClr val="8F7B50"/>
                          </a:solidFill>
                          <a:latin typeface="Montserrat Classic" panose="020B0604020202020204" charset="0"/>
                        </a:rPr>
                        <a:t>Comprehensive overview of latest advances; practical educational applications; highlights challenges like data privacy and ethical concerns.</a:t>
                      </a:r>
                      <a:endParaRPr lang="en-US" sz="2000" dirty="0">
                        <a:solidFill>
                          <a:srgbClr val="8F7B50"/>
                        </a:solidFill>
                        <a:latin typeface="Montserrat Classic"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E4DB"/>
                    </a:solidFill>
                  </a:tcPr>
                </a:tc>
                <a:tc>
                  <a:txBody>
                    <a:bodyPr/>
                    <a:lstStyle/>
                    <a:p>
                      <a:pPr algn="just"/>
                      <a:r>
                        <a:rPr lang="en-GB" sz="2000" dirty="0">
                          <a:solidFill>
                            <a:srgbClr val="8F7B50"/>
                          </a:solidFill>
                          <a:latin typeface="Montserrat Classic" panose="020B0604020202020204" charset="0"/>
                        </a:rPr>
                        <a:t>Review of state-of-the-art LLMs and NLP techniques; focus on transformer architectures like GPT and BERT; case studies of real-world chatbot implementations.</a:t>
                      </a:r>
                      <a:endParaRPr lang="en-US" sz="2000" dirty="0">
                        <a:solidFill>
                          <a:srgbClr val="8F7B50"/>
                        </a:solidFill>
                        <a:latin typeface="Montserrat Classic"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E4DB"/>
                    </a:solidFill>
                  </a:tcPr>
                </a:tc>
                <a:tc>
                  <a:txBody>
                    <a:bodyPr/>
                    <a:lstStyle/>
                    <a:p>
                      <a:pPr algn="just"/>
                      <a:r>
                        <a:rPr lang="en-GB" sz="2000" dirty="0">
                          <a:solidFill>
                            <a:srgbClr val="8F7B50"/>
                          </a:solidFill>
                          <a:latin typeface="Montserrat Classic" panose="020B0604020202020204" charset="0"/>
                        </a:rPr>
                        <a:t>Data security issues; bias and fairness concerns; dependency on data quality and quantity.</a:t>
                      </a:r>
                      <a:endParaRPr lang="en-US" sz="2000" dirty="0">
                        <a:solidFill>
                          <a:srgbClr val="8F7B50"/>
                        </a:solidFill>
                        <a:latin typeface="Montserrat Classic"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E4DB"/>
                    </a:solidFill>
                  </a:tcPr>
                </a:tc>
                <a:extLst>
                  <a:ext uri="{0D108BD9-81ED-4DB2-BD59-A6C34878D82A}">
                    <a16:rowId xmlns:a16="http://schemas.microsoft.com/office/drawing/2014/main" val="2651824622"/>
                  </a:ext>
                </a:extLst>
              </a:tr>
              <a:tr h="2407920">
                <a:tc>
                  <a:txBody>
                    <a:bodyPr/>
                    <a:lstStyle/>
                    <a:p>
                      <a:pPr algn="just" fontAlgn="ctr"/>
                      <a:r>
                        <a:rPr lang="en-GB" sz="2000" b="0" i="0" u="none" strike="noStrike" dirty="0">
                          <a:solidFill>
                            <a:srgbClr val="8F7B50"/>
                          </a:solidFill>
                          <a:effectLst/>
                          <a:latin typeface="Montserrat Classic" panose="020B0604020202020204" charset="0"/>
                        </a:rPr>
                        <a:t>An Intelligent Chat-bot using Natural Language Processing</a:t>
                      </a:r>
                    </a:p>
                    <a:p>
                      <a:pPr algn="just" fontAlgn="ctr"/>
                      <a:endParaRPr lang="en-GB" sz="2000" b="0" i="0" u="none" strike="noStrike" dirty="0">
                        <a:solidFill>
                          <a:srgbClr val="8F7B50"/>
                        </a:solidFill>
                        <a:effectLst/>
                        <a:latin typeface="Montserrat Classic" panose="020B0604020202020204" charset="0"/>
                      </a:endParaRPr>
                    </a:p>
                    <a:p>
                      <a:pPr algn="just" fontAlgn="ctr"/>
                      <a:r>
                        <a:rPr lang="en-GB" sz="2000" b="0" i="0" u="none" strike="noStrike" dirty="0">
                          <a:solidFill>
                            <a:schemeClr val="tx1">
                              <a:lumMod val="95000"/>
                              <a:lumOff val="5000"/>
                            </a:schemeClr>
                          </a:solidFill>
                          <a:effectLst/>
                          <a:latin typeface="Montserrat Classic" panose="020B0604020202020204" charset="0"/>
                        </a:rPr>
                        <a:t>Rishabh Shah et al.</a:t>
                      </a:r>
                      <a:r>
                        <a:rPr lang="en-GB" sz="2000" b="0" i="0" u="none" strike="noStrike" dirty="0">
                          <a:solidFill>
                            <a:srgbClr val="8F7B50"/>
                          </a:solidFill>
                          <a:effectLst/>
                          <a:latin typeface="Montserrat Classic" panose="020B0604020202020204"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E4DB"/>
                    </a:solidFill>
                  </a:tcPr>
                </a:tc>
                <a:tc>
                  <a:txBody>
                    <a:bodyPr/>
                    <a:lstStyle/>
                    <a:p>
                      <a:pPr algn="just" fontAlgn="ctr"/>
                      <a:r>
                        <a:rPr lang="en-GB" sz="2000" b="0" i="0" u="none" strike="noStrike" dirty="0">
                          <a:solidFill>
                            <a:srgbClr val="8F7B50"/>
                          </a:solidFill>
                          <a:effectLst/>
                          <a:latin typeface="Montserrat Classic" panose="020B0604020202020204" charset="0"/>
                        </a:rPr>
                        <a:t>International Journal of Engineering Research (Journal, 2017)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E4DB"/>
                    </a:solidFill>
                  </a:tcPr>
                </a:tc>
                <a:tc>
                  <a:txBody>
                    <a:bodyPr/>
                    <a:lstStyle/>
                    <a:p>
                      <a:pPr algn="just" fontAlgn="ctr"/>
                      <a:r>
                        <a:rPr lang="en-GB" sz="2000" b="0" i="0" u="none" strike="noStrike" dirty="0">
                          <a:solidFill>
                            <a:srgbClr val="8F7B50"/>
                          </a:solidFill>
                          <a:effectLst/>
                          <a:latin typeface="Montserrat Classic" panose="020B0604020202020204" charset="0"/>
                        </a:rPr>
                        <a:t>Understands queries in text and speech formats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E4DB"/>
                    </a:solidFill>
                  </a:tcPr>
                </a:tc>
                <a:tc>
                  <a:txBody>
                    <a:bodyPr/>
                    <a:lstStyle/>
                    <a:p>
                      <a:pPr algn="just" fontAlgn="ctr"/>
                      <a:r>
                        <a:rPr lang="en-GB" sz="2000" b="0" i="0" u="none" strike="noStrike" dirty="0">
                          <a:solidFill>
                            <a:srgbClr val="8F7B50"/>
                          </a:solidFill>
                          <a:effectLst/>
                          <a:latin typeface="Montserrat Classic" panose="020B0604020202020204" charset="0"/>
                        </a:rPr>
                        <a:t>NLP techniques; keyword recognition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E4DB"/>
                    </a:solidFill>
                  </a:tcPr>
                </a:tc>
                <a:tc>
                  <a:txBody>
                    <a:bodyPr/>
                    <a:lstStyle/>
                    <a:p>
                      <a:pPr algn="just" fontAlgn="ctr"/>
                      <a:r>
                        <a:rPr lang="en-GB" sz="2000" b="0" i="0" u="none" strike="noStrike" dirty="0">
                          <a:solidFill>
                            <a:srgbClr val="8F7B50"/>
                          </a:solidFill>
                          <a:effectLst/>
                          <a:latin typeface="Montserrat Classic" panose="020B0604020202020204" charset="0"/>
                        </a:rPr>
                        <a:t>Limited to specific domains; scalability issues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E4DB"/>
                    </a:solidFill>
                  </a:tcPr>
                </a:tc>
                <a:extLst>
                  <a:ext uri="{0D108BD9-81ED-4DB2-BD59-A6C34878D82A}">
                    <a16:rowId xmlns:a16="http://schemas.microsoft.com/office/drawing/2014/main" val="204425238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E4DB"/>
        </a:solidFill>
        <a:effectLst/>
      </p:bgPr>
    </p:bg>
    <p:spTree>
      <p:nvGrpSpPr>
        <p:cNvPr id="1" name="">
          <a:extLst>
            <a:ext uri="{FF2B5EF4-FFF2-40B4-BE49-F238E27FC236}">
              <a16:creationId xmlns:a16="http://schemas.microsoft.com/office/drawing/2014/main" id="{415C4E00-0F0B-236A-5C1E-4C367058C27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1495A9E-79B2-42B4-838C-48C28224C0D9}"/>
              </a:ext>
            </a:extLst>
          </p:cNvPr>
          <p:cNvSpPr/>
          <p:nvPr/>
        </p:nvSpPr>
        <p:spPr>
          <a:xfrm flipH="1">
            <a:off x="16389011" y="0"/>
            <a:ext cx="2026321" cy="1925005"/>
          </a:xfrm>
          <a:custGeom>
            <a:avLst/>
            <a:gdLst/>
            <a:ahLst/>
            <a:cxnLst/>
            <a:rect l="l" t="t" r="r" b="b"/>
            <a:pathLst>
              <a:path w="2026321" h="1925005">
                <a:moveTo>
                  <a:pt x="2026321" y="0"/>
                </a:moveTo>
                <a:lnTo>
                  <a:pt x="0" y="0"/>
                </a:lnTo>
                <a:lnTo>
                  <a:pt x="0" y="1925005"/>
                </a:lnTo>
                <a:lnTo>
                  <a:pt x="2026321" y="1925005"/>
                </a:lnTo>
                <a:lnTo>
                  <a:pt x="2026321"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E9F839DA-9637-6331-8AC0-CA827C122504}"/>
              </a:ext>
            </a:extLst>
          </p:cNvPr>
          <p:cNvSpPr/>
          <p:nvPr/>
        </p:nvSpPr>
        <p:spPr>
          <a:xfrm flipH="1">
            <a:off x="15851727" y="8229600"/>
            <a:ext cx="3554158" cy="4114800"/>
          </a:xfrm>
          <a:custGeom>
            <a:avLst/>
            <a:gdLst/>
            <a:ahLst/>
            <a:cxnLst/>
            <a:rect l="l" t="t" r="r" b="b"/>
            <a:pathLst>
              <a:path w="3554158" h="4114800">
                <a:moveTo>
                  <a:pt x="3554159" y="0"/>
                </a:moveTo>
                <a:lnTo>
                  <a:pt x="0" y="0"/>
                </a:lnTo>
                <a:lnTo>
                  <a:pt x="0" y="4114800"/>
                </a:lnTo>
                <a:lnTo>
                  <a:pt x="3554159" y="4114800"/>
                </a:lnTo>
                <a:lnTo>
                  <a:pt x="3554159"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a:extLst>
              <a:ext uri="{FF2B5EF4-FFF2-40B4-BE49-F238E27FC236}">
                <a16:creationId xmlns:a16="http://schemas.microsoft.com/office/drawing/2014/main" id="{8E2F6564-1D9E-67E0-F332-DEAA7C25984D}"/>
              </a:ext>
            </a:extLst>
          </p:cNvPr>
          <p:cNvSpPr txBox="1"/>
          <p:nvPr/>
        </p:nvSpPr>
        <p:spPr>
          <a:xfrm>
            <a:off x="1028700" y="489542"/>
            <a:ext cx="12319812" cy="1260025"/>
          </a:xfrm>
          <a:prstGeom prst="rect">
            <a:avLst/>
          </a:prstGeom>
        </p:spPr>
        <p:txBody>
          <a:bodyPr lIns="0" tIns="0" rIns="0" bIns="0" rtlCol="0" anchor="t">
            <a:spAutoFit/>
          </a:bodyPr>
          <a:lstStyle/>
          <a:p>
            <a:pPr algn="l">
              <a:lnSpc>
                <a:spcPts val="9438"/>
              </a:lnSpc>
              <a:spcBef>
                <a:spcPct val="0"/>
              </a:spcBef>
            </a:pPr>
            <a:r>
              <a:rPr lang="en-US" sz="9253" b="1" dirty="0">
                <a:solidFill>
                  <a:srgbClr val="8F7B50"/>
                </a:solidFill>
                <a:latin typeface="Prompt Medium"/>
                <a:ea typeface="Prompt Medium"/>
                <a:cs typeface="Prompt Medium"/>
                <a:sym typeface="Prompt Medium"/>
              </a:rPr>
              <a:t>LITERATURE SURVEY</a:t>
            </a:r>
          </a:p>
        </p:txBody>
      </p:sp>
      <p:graphicFrame>
        <p:nvGraphicFramePr>
          <p:cNvPr id="6" name="Table 5">
            <a:extLst>
              <a:ext uri="{FF2B5EF4-FFF2-40B4-BE49-F238E27FC236}">
                <a16:creationId xmlns:a16="http://schemas.microsoft.com/office/drawing/2014/main" id="{6C6E8B74-0A4E-AFDF-C283-6A71CAF75097}"/>
              </a:ext>
            </a:extLst>
          </p:cNvPr>
          <p:cNvGraphicFramePr>
            <a:graphicFrameLocks noGrp="1"/>
          </p:cNvGraphicFramePr>
          <p:nvPr>
            <p:extLst>
              <p:ext uri="{D42A27DB-BD31-4B8C-83A1-F6EECF244321}">
                <p14:modId xmlns:p14="http://schemas.microsoft.com/office/powerpoint/2010/main" val="2570305305"/>
              </p:ext>
            </p:extLst>
          </p:nvPr>
        </p:nvGraphicFramePr>
        <p:xfrm>
          <a:off x="1028700" y="1725976"/>
          <a:ext cx="16230600" cy="7851889"/>
        </p:xfrm>
        <a:graphic>
          <a:graphicData uri="http://schemas.openxmlformats.org/drawingml/2006/table">
            <a:tbl>
              <a:tblPr firstRow="1" bandRow="1">
                <a:tableStyleId>{5C22544A-7EE6-4342-B048-85BDC9FD1C3A}</a:tableStyleId>
              </a:tblPr>
              <a:tblGrid>
                <a:gridCol w="3246120">
                  <a:extLst>
                    <a:ext uri="{9D8B030D-6E8A-4147-A177-3AD203B41FA5}">
                      <a16:colId xmlns:a16="http://schemas.microsoft.com/office/drawing/2014/main" val="3724104699"/>
                    </a:ext>
                  </a:extLst>
                </a:gridCol>
                <a:gridCol w="3246120">
                  <a:extLst>
                    <a:ext uri="{9D8B030D-6E8A-4147-A177-3AD203B41FA5}">
                      <a16:colId xmlns:a16="http://schemas.microsoft.com/office/drawing/2014/main" val="3553461910"/>
                    </a:ext>
                  </a:extLst>
                </a:gridCol>
                <a:gridCol w="3246120">
                  <a:extLst>
                    <a:ext uri="{9D8B030D-6E8A-4147-A177-3AD203B41FA5}">
                      <a16:colId xmlns:a16="http://schemas.microsoft.com/office/drawing/2014/main" val="1072687133"/>
                    </a:ext>
                  </a:extLst>
                </a:gridCol>
                <a:gridCol w="3246120">
                  <a:extLst>
                    <a:ext uri="{9D8B030D-6E8A-4147-A177-3AD203B41FA5}">
                      <a16:colId xmlns:a16="http://schemas.microsoft.com/office/drawing/2014/main" val="1792440490"/>
                    </a:ext>
                  </a:extLst>
                </a:gridCol>
                <a:gridCol w="3246120">
                  <a:extLst>
                    <a:ext uri="{9D8B030D-6E8A-4147-A177-3AD203B41FA5}">
                      <a16:colId xmlns:a16="http://schemas.microsoft.com/office/drawing/2014/main" val="2166916479"/>
                    </a:ext>
                  </a:extLst>
                </a:gridCol>
              </a:tblGrid>
              <a:tr h="532180">
                <a:tc>
                  <a:txBody>
                    <a:bodyPr/>
                    <a:lstStyle/>
                    <a:p>
                      <a:pPr algn="ctr" fontAlgn="ctr"/>
                      <a:r>
                        <a:rPr lang="en-US" sz="2400" b="1" i="0" u="none" strike="noStrike" dirty="0">
                          <a:solidFill>
                            <a:srgbClr val="E8E4DB"/>
                          </a:solidFill>
                          <a:effectLst/>
                          <a:latin typeface="Montserrat Classic" panose="020B0604020202020204" charset="0"/>
                        </a:rPr>
                        <a:t>Paper Title and author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B947F"/>
                    </a:solidFill>
                  </a:tcPr>
                </a:tc>
                <a:tc>
                  <a:txBody>
                    <a:bodyPr/>
                    <a:lstStyle/>
                    <a:p>
                      <a:pPr algn="ctr" fontAlgn="ctr"/>
                      <a:r>
                        <a:rPr lang="en-GB" sz="2400" b="1" i="0" u="none" strike="noStrike" dirty="0">
                          <a:solidFill>
                            <a:srgbClr val="E8E4DB"/>
                          </a:solidFill>
                          <a:effectLst/>
                          <a:latin typeface="Montserrat Classic" panose="020B0604020202020204" charset="0"/>
                        </a:rPr>
                        <a:t>Publication and year</a:t>
                      </a:r>
                      <a:endParaRPr lang="en-US" sz="2400" b="1" i="0" u="none" strike="noStrike" dirty="0">
                        <a:solidFill>
                          <a:srgbClr val="E8E4DB"/>
                        </a:solidFill>
                        <a:effectLst/>
                        <a:latin typeface="Montserrat Classic" panose="020B060402020202020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B947F"/>
                    </a:solidFill>
                  </a:tcPr>
                </a:tc>
                <a:tc>
                  <a:txBody>
                    <a:bodyPr/>
                    <a:lstStyle/>
                    <a:p>
                      <a:pPr algn="ctr" fontAlgn="ctr"/>
                      <a:r>
                        <a:rPr lang="en-US" sz="2400" b="1" i="0" u="none" strike="noStrike" dirty="0">
                          <a:solidFill>
                            <a:srgbClr val="E8E4DB"/>
                          </a:solidFill>
                          <a:effectLst/>
                          <a:latin typeface="Montserrat Classic" panose="020B0604020202020204" charset="0"/>
                        </a:rPr>
                        <a:t>Advantages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B947F"/>
                    </a:solidFill>
                  </a:tcPr>
                </a:tc>
                <a:tc>
                  <a:txBody>
                    <a:bodyPr/>
                    <a:lstStyle/>
                    <a:p>
                      <a:pPr algn="ctr" rtl="0" fontAlgn="ctr"/>
                      <a:r>
                        <a:rPr lang="en-US" sz="2400" b="1" i="0" u="none" strike="noStrike" dirty="0">
                          <a:solidFill>
                            <a:srgbClr val="E8E4DB"/>
                          </a:solidFill>
                          <a:effectLst/>
                          <a:latin typeface="Montserrat Classic" panose="020B0604020202020204" charset="0"/>
                        </a:rPr>
                        <a:t>Methodology Used</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B947F"/>
                    </a:solidFill>
                  </a:tcPr>
                </a:tc>
                <a:tc>
                  <a:txBody>
                    <a:bodyPr/>
                    <a:lstStyle/>
                    <a:p>
                      <a:pPr algn="ctr" fontAlgn="ctr"/>
                      <a:r>
                        <a:rPr lang="en-US" sz="2400" b="1" i="0" u="none" strike="noStrike" dirty="0">
                          <a:solidFill>
                            <a:srgbClr val="E8E4DB"/>
                          </a:solidFill>
                          <a:effectLst/>
                          <a:latin typeface="Montserrat Classic" panose="020B0604020202020204" charset="0"/>
                        </a:rPr>
                        <a:t>Drawbacks/Limitations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B947F"/>
                    </a:solidFill>
                  </a:tcPr>
                </a:tc>
                <a:extLst>
                  <a:ext uri="{0D108BD9-81ED-4DB2-BD59-A6C34878D82A}">
                    <a16:rowId xmlns:a16="http://schemas.microsoft.com/office/drawing/2014/main" val="2758137263"/>
                  </a:ext>
                </a:extLst>
              </a:tr>
              <a:tr h="2112435">
                <a:tc>
                  <a:txBody>
                    <a:bodyPr/>
                    <a:lstStyle/>
                    <a:p>
                      <a:pPr algn="just" fontAlgn="ctr"/>
                      <a:r>
                        <a:rPr lang="en-US" sz="2000" b="0" i="0" u="none" strike="noStrike" dirty="0">
                          <a:solidFill>
                            <a:srgbClr val="E8E4DB"/>
                          </a:solidFill>
                          <a:effectLst/>
                          <a:latin typeface="Montserrat Classic" panose="020B0604020202020204" charset="0"/>
                        </a:rPr>
                        <a:t>Chatbot-based College Information System	</a:t>
                      </a:r>
                    </a:p>
                    <a:p>
                      <a:pPr algn="just" fontAlgn="ctr"/>
                      <a:endParaRPr lang="en-US" sz="2000" b="0" i="0" u="none" strike="noStrike" dirty="0">
                        <a:solidFill>
                          <a:srgbClr val="E8E4DB"/>
                        </a:solidFill>
                        <a:effectLst/>
                        <a:latin typeface="Montserrat Classic" panose="020B0604020202020204" charset="0"/>
                      </a:endParaRPr>
                    </a:p>
                    <a:p>
                      <a:pPr algn="just" fontAlgn="ctr"/>
                      <a:r>
                        <a:rPr lang="en-US" sz="2000" b="0" i="0" u="none" strike="noStrike" dirty="0">
                          <a:solidFill>
                            <a:schemeClr val="tx1">
                              <a:lumMod val="95000"/>
                              <a:lumOff val="5000"/>
                            </a:schemeClr>
                          </a:solidFill>
                          <a:effectLst/>
                          <a:latin typeface="Montserrat Classic" panose="020B0604020202020204" charset="0"/>
                        </a:rPr>
                        <a:t>Ram Manoj Sharma</a:t>
                      </a: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B947F"/>
                    </a:solidFill>
                  </a:tcPr>
                </a:tc>
                <a:tc>
                  <a:txBody>
                    <a:bodyPr/>
                    <a:lstStyle/>
                    <a:p>
                      <a:pPr algn="just" fontAlgn="ctr"/>
                      <a:r>
                        <a:rPr lang="en-GB" sz="2000" b="0" i="0" u="none" strike="noStrike" dirty="0">
                          <a:solidFill>
                            <a:srgbClr val="E8E4DB"/>
                          </a:solidFill>
                          <a:effectLst/>
                          <a:latin typeface="Montserrat Classic" panose="020B0604020202020204" charset="0"/>
                        </a:rPr>
                        <a:t>RESEARCH REVIEW International Journal of Multidisciplinary (Journal, 2019)	</a:t>
                      </a: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B947F"/>
                    </a:solidFill>
                  </a:tcPr>
                </a:tc>
                <a:tc>
                  <a:txBody>
                    <a:bodyPr/>
                    <a:lstStyle/>
                    <a:p>
                      <a:pPr algn="just" fontAlgn="ctr"/>
                      <a:r>
                        <a:rPr lang="en-GB" sz="2000" b="0" i="0" u="none" strike="noStrike" dirty="0">
                          <a:solidFill>
                            <a:srgbClr val="E8E4DB"/>
                          </a:solidFill>
                          <a:effectLst/>
                          <a:latin typeface="Montserrat Classic" panose="020B0604020202020204" charset="0"/>
                        </a:rPr>
                        <a:t>Provides conversational interface for college-related queries.</a:t>
                      </a: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B947F"/>
                    </a:solidFill>
                  </a:tcPr>
                </a:tc>
                <a:tc>
                  <a:txBody>
                    <a:bodyPr/>
                    <a:lstStyle/>
                    <a:p>
                      <a:pPr algn="just" fontAlgn="ctr"/>
                      <a:r>
                        <a:rPr lang="en-GB" sz="2000" b="0" i="0" u="none" strike="noStrike" dirty="0">
                          <a:solidFill>
                            <a:srgbClr val="E8E4DB"/>
                          </a:solidFill>
                          <a:effectLst/>
                          <a:latin typeface="Montserrat Classic" panose="020B0604020202020204" charset="0"/>
                        </a:rPr>
                        <a:t>AI and machine learning algorithms; database-driven responses</a:t>
                      </a: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B947F"/>
                    </a:solidFill>
                  </a:tcPr>
                </a:tc>
                <a:tc>
                  <a:txBody>
                    <a:bodyPr/>
                    <a:lstStyle/>
                    <a:p>
                      <a:pPr algn="just" fontAlgn="ctr"/>
                      <a:r>
                        <a:rPr lang="en-GB" sz="2000" b="0" i="0" u="none" strike="noStrike" dirty="0">
                          <a:solidFill>
                            <a:srgbClr val="E8E4DB"/>
                          </a:solidFill>
                          <a:effectLst/>
                          <a:latin typeface="Montserrat Classic" panose="020B0604020202020204" charset="0"/>
                        </a:rPr>
                        <a:t>Limited to predefined responses; may not handle complex queries</a:t>
                      </a: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B947F"/>
                    </a:solidFill>
                  </a:tcPr>
                </a:tc>
                <a:extLst>
                  <a:ext uri="{0D108BD9-81ED-4DB2-BD59-A6C34878D82A}">
                    <a16:rowId xmlns:a16="http://schemas.microsoft.com/office/drawing/2014/main" val="1513288195"/>
                  </a:ext>
                </a:extLst>
              </a:tr>
              <a:tr h="2470474">
                <a:tc>
                  <a:txBody>
                    <a:bodyPr/>
                    <a:lstStyle/>
                    <a:p>
                      <a:pPr algn="just" fontAlgn="ctr"/>
                      <a:r>
                        <a:rPr lang="en-GB" sz="2000" b="0" i="0" u="none" strike="noStrike" dirty="0">
                          <a:solidFill>
                            <a:srgbClr val="E8E4DB"/>
                          </a:solidFill>
                          <a:effectLst/>
                          <a:latin typeface="Montserrat Classic" panose="020B0604020202020204" charset="0"/>
                        </a:rPr>
                        <a:t>A Review on the Use of Large Language Models as Virtual Tutors</a:t>
                      </a: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B947F"/>
                    </a:solidFill>
                  </a:tcP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n-GB" sz="2000" b="0" i="0" u="none" strike="noStrike" dirty="0">
                          <a:solidFill>
                            <a:srgbClr val="E8E4DB"/>
                          </a:solidFill>
                          <a:effectLst/>
                          <a:latin typeface="Montserrat Classic" panose="020B0604020202020204" charset="0"/>
                        </a:rPr>
                        <a:t>Science &amp; Education (Journal, 2024)</a:t>
                      </a:r>
                    </a:p>
                    <a:p>
                      <a:pPr algn="just" fontAlgn="ctr"/>
                      <a:endParaRPr lang="en-GB" sz="2000" b="0" i="0" u="none" strike="noStrike" dirty="0">
                        <a:solidFill>
                          <a:srgbClr val="E8E4DB"/>
                        </a:solidFill>
                        <a:effectLst/>
                        <a:latin typeface="Montserrat Classic" panose="020B0604020202020204" charset="0"/>
                      </a:endParaRP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B947F"/>
                    </a:solidFill>
                  </a:tcP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n-GB" sz="2000" b="0" i="0" u="none" strike="noStrike" dirty="0">
                          <a:solidFill>
                            <a:srgbClr val="E8E4DB"/>
                          </a:solidFill>
                          <a:effectLst/>
                          <a:latin typeface="Montserrat Classic" panose="020B0604020202020204" charset="0"/>
                        </a:rPr>
                        <a:t>Application of LLMs as virtual assistants in education</a:t>
                      </a:r>
                    </a:p>
                    <a:p>
                      <a:pPr algn="just" fontAlgn="ctr"/>
                      <a:endParaRPr lang="en-GB" sz="2000" b="0" i="0" u="none" strike="noStrike" dirty="0">
                        <a:solidFill>
                          <a:srgbClr val="E8E4DB"/>
                        </a:solidFill>
                        <a:effectLst/>
                        <a:latin typeface="Montserrat Classic" panose="020B0604020202020204" charset="0"/>
                      </a:endParaRP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B947F"/>
                    </a:solidFill>
                  </a:tcPr>
                </a:tc>
                <a:tc>
                  <a:txBody>
                    <a:bodyPr/>
                    <a:lstStyle/>
                    <a:p>
                      <a:pPr algn="just" fontAlgn="ctr"/>
                      <a:r>
                        <a:rPr lang="en-GB" sz="2000" b="0" i="0" u="none" strike="noStrike" dirty="0">
                          <a:solidFill>
                            <a:srgbClr val="E8E4DB"/>
                          </a:solidFill>
                          <a:effectLst/>
                          <a:latin typeface="Montserrat Classic" panose="020B0604020202020204" charset="0"/>
                        </a:rPr>
                        <a:t>Use of GPT-3, BERT, SBERT, </a:t>
                      </a:r>
                      <a:r>
                        <a:rPr lang="en-GB" sz="2000" b="0" i="0" u="none" strike="noStrike" dirty="0" err="1">
                          <a:solidFill>
                            <a:srgbClr val="E8E4DB"/>
                          </a:solidFill>
                          <a:effectLst/>
                          <a:latin typeface="Montserrat Classic" panose="020B0604020202020204" charset="0"/>
                        </a:rPr>
                        <a:t>MathBERT</a:t>
                      </a:r>
                      <a:r>
                        <a:rPr lang="en-GB" sz="2000" b="0" i="0" u="none" strike="noStrike" dirty="0">
                          <a:solidFill>
                            <a:srgbClr val="E8E4DB"/>
                          </a:solidFill>
                          <a:effectLst/>
                          <a:latin typeface="Montserrat Classic" panose="020B0604020202020204" charset="0"/>
                        </a:rPr>
                        <a:t> models</a:t>
                      </a: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B947F"/>
                    </a:solidFill>
                  </a:tcPr>
                </a:tc>
                <a:tc>
                  <a:txBody>
                    <a:bodyPr/>
                    <a:lstStyle/>
                    <a:p>
                      <a:pPr algn="just" fontAlgn="ctr"/>
                      <a:r>
                        <a:rPr lang="en-GB" sz="2000" b="0" i="0" u="none" strike="noStrike" dirty="0">
                          <a:solidFill>
                            <a:srgbClr val="E8E4DB"/>
                          </a:solidFill>
                          <a:effectLst/>
                          <a:latin typeface="Montserrat Classic" panose="020B0604020202020204" charset="0"/>
                        </a:rPr>
                        <a:t>Potential negative impact on learning processes</a:t>
                      </a: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B947F"/>
                    </a:solidFill>
                  </a:tcPr>
                </a:tc>
                <a:extLst>
                  <a:ext uri="{0D108BD9-81ED-4DB2-BD59-A6C34878D82A}">
                    <a16:rowId xmlns:a16="http://schemas.microsoft.com/office/drawing/2014/main" val="2651824622"/>
                  </a:ext>
                </a:extLst>
              </a:tr>
              <a:tr h="2112435">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solidFill>
                            <a:srgbClr val="E8E4DB"/>
                          </a:solidFill>
                          <a:latin typeface="Montserrat Classic" panose="020B0604020202020204" charset="0"/>
                        </a:rPr>
                        <a:t>UNISEL Bot: Designing Simple Chatbot System for University FAQs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000" dirty="0">
                        <a:solidFill>
                          <a:srgbClr val="E8E4DB"/>
                        </a:solidFill>
                        <a:latin typeface="Montserrat Classic" panose="020B060402020202020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err="1">
                          <a:solidFill>
                            <a:schemeClr val="tx1">
                              <a:lumMod val="95000"/>
                              <a:lumOff val="5000"/>
                            </a:schemeClr>
                          </a:solidFill>
                          <a:latin typeface="Montserrat Classic" panose="020B0604020202020204" charset="0"/>
                        </a:rPr>
                        <a:t>Norshima</a:t>
                      </a:r>
                      <a:r>
                        <a:rPr lang="en-US" sz="2000" dirty="0">
                          <a:solidFill>
                            <a:schemeClr val="tx1">
                              <a:lumMod val="95000"/>
                              <a:lumOff val="5000"/>
                            </a:schemeClr>
                          </a:solidFill>
                          <a:latin typeface="Montserrat Classic" panose="020B0604020202020204" charset="0"/>
                        </a:rPr>
                        <a:t> Zakaria, Noraini Ibrahim, Sharifah Abdullah</a:t>
                      </a:r>
                    </a:p>
                    <a:p>
                      <a:pPr algn="just"/>
                      <a:endParaRPr lang="en-US" sz="2000" dirty="0">
                        <a:solidFill>
                          <a:srgbClr val="E8E4DB"/>
                        </a:solidFill>
                        <a:latin typeface="Montserrat Classic"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B947F"/>
                    </a:solidFill>
                  </a:tcPr>
                </a:tc>
                <a:tc>
                  <a:txBody>
                    <a:bodyPr/>
                    <a:lstStyle/>
                    <a:p>
                      <a:pPr algn="just"/>
                      <a:r>
                        <a:rPr lang="en-US" sz="2000" i="1" dirty="0">
                          <a:solidFill>
                            <a:srgbClr val="E8E4DB"/>
                          </a:solidFill>
                          <a:latin typeface="Montserrat Classic" panose="020B0604020202020204" charset="0"/>
                        </a:rPr>
                        <a:t>International Journal of Interactive Mobile Technologies (</a:t>
                      </a:r>
                      <a:r>
                        <a:rPr lang="en-US" sz="2000" i="1" dirty="0" err="1">
                          <a:solidFill>
                            <a:srgbClr val="E8E4DB"/>
                          </a:solidFill>
                          <a:latin typeface="Montserrat Classic" panose="020B0604020202020204" charset="0"/>
                        </a:rPr>
                        <a:t>iJIM</a:t>
                      </a:r>
                      <a:r>
                        <a:rPr lang="en-US" sz="2000" i="1" dirty="0">
                          <a:solidFill>
                            <a:srgbClr val="E8E4DB"/>
                          </a:solidFill>
                          <a:latin typeface="Montserrat Classic" panose="020B0604020202020204" charset="0"/>
                        </a:rPr>
                        <a:t>)</a:t>
                      </a:r>
                      <a:r>
                        <a:rPr lang="en-US" sz="2000" dirty="0">
                          <a:solidFill>
                            <a:srgbClr val="E8E4DB"/>
                          </a:solidFill>
                          <a:latin typeface="Montserrat Classic" panose="020B0604020202020204" charset="0"/>
                        </a:rPr>
                        <a:t>, 2020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B947F"/>
                    </a:solidFill>
                  </a:tcPr>
                </a:tc>
                <a:tc>
                  <a:txBody>
                    <a:bodyPr/>
                    <a:lstStyle/>
                    <a:p>
                      <a:pPr algn="just"/>
                      <a:r>
                        <a:rPr lang="en-GB" sz="2000">
                          <a:solidFill>
                            <a:srgbClr val="E8E4DB"/>
                          </a:solidFill>
                          <a:latin typeface="Montserrat Classic" panose="020B0604020202020204" charset="0"/>
                        </a:rPr>
                        <a:t>Simple, user-friendly interface; effectively answers common university questions; reduces staff workload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B947F"/>
                    </a:solidFill>
                  </a:tcPr>
                </a:tc>
                <a:tc>
                  <a:txBody>
                    <a:bodyPr/>
                    <a:lstStyle/>
                    <a:p>
                      <a:pPr algn="just"/>
                      <a:r>
                        <a:rPr lang="en-GB" sz="2000" dirty="0">
                          <a:solidFill>
                            <a:srgbClr val="E8E4DB"/>
                          </a:solidFill>
                          <a:latin typeface="Montserrat Classic" panose="020B0604020202020204" charset="0"/>
                        </a:rPr>
                        <a:t>Rule-based system combined with NLP techniques for intent matching and FAQ retrieval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B947F"/>
                    </a:solidFill>
                  </a:tcPr>
                </a:tc>
                <a:tc>
                  <a:txBody>
                    <a:bodyPr/>
                    <a:lstStyle/>
                    <a:p>
                      <a:pPr algn="just"/>
                      <a:r>
                        <a:rPr lang="en-GB" sz="2000" dirty="0">
                          <a:solidFill>
                            <a:srgbClr val="E8E4DB"/>
                          </a:solidFill>
                          <a:latin typeface="Montserrat Classic" panose="020B0604020202020204" charset="0"/>
                        </a:rPr>
                        <a:t>Limited to pre-defined FAQ scope; lacks advanced understanding or context awareness</a:t>
                      </a:r>
                      <a:endParaRPr lang="en-US" sz="2000" dirty="0">
                        <a:solidFill>
                          <a:srgbClr val="E8E4DB"/>
                        </a:solidFill>
                        <a:latin typeface="Montserrat Classic"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AB947F"/>
                    </a:solidFill>
                  </a:tcPr>
                </a:tc>
                <a:extLst>
                  <a:ext uri="{0D108BD9-81ED-4DB2-BD59-A6C34878D82A}">
                    <a16:rowId xmlns:a16="http://schemas.microsoft.com/office/drawing/2014/main" val="2044252385"/>
                  </a:ext>
                </a:extLst>
              </a:tr>
            </a:tbl>
          </a:graphicData>
        </a:graphic>
      </p:graphicFrame>
    </p:spTree>
    <p:extLst>
      <p:ext uri="{BB962C8B-B14F-4D97-AF65-F5344CB8AC3E}">
        <p14:creationId xmlns:p14="http://schemas.microsoft.com/office/powerpoint/2010/main" val="4183608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B947F"/>
        </a:solidFill>
        <a:effectLst/>
      </p:bgPr>
    </p:bg>
    <p:spTree>
      <p:nvGrpSpPr>
        <p:cNvPr id="1" name=""/>
        <p:cNvGrpSpPr/>
        <p:nvPr/>
      </p:nvGrpSpPr>
      <p:grpSpPr>
        <a:xfrm>
          <a:off x="0" y="0"/>
          <a:ext cx="0" cy="0"/>
          <a:chOff x="0" y="0"/>
          <a:chExt cx="0" cy="0"/>
        </a:xfrm>
      </p:grpSpPr>
      <p:sp>
        <p:nvSpPr>
          <p:cNvPr id="2" name="AutoShape 2"/>
          <p:cNvSpPr/>
          <p:nvPr/>
        </p:nvSpPr>
        <p:spPr>
          <a:xfrm>
            <a:off x="1385570" y="2734913"/>
            <a:ext cx="713740" cy="0"/>
          </a:xfrm>
          <a:prstGeom prst="line">
            <a:avLst/>
          </a:prstGeom>
          <a:ln w="47625" cap="rnd">
            <a:solidFill>
              <a:srgbClr val="000000"/>
            </a:solidFill>
            <a:prstDash val="solid"/>
            <a:headEnd type="none" w="sm" len="sm"/>
            <a:tailEnd type="none" w="sm" len="sm"/>
          </a:ln>
        </p:spPr>
      </p:sp>
      <p:sp>
        <p:nvSpPr>
          <p:cNvPr id="3" name="Freeform 3"/>
          <p:cNvSpPr/>
          <p:nvPr/>
        </p:nvSpPr>
        <p:spPr>
          <a:xfrm>
            <a:off x="17141124" y="9139819"/>
            <a:ext cx="703968" cy="705785"/>
          </a:xfrm>
          <a:custGeom>
            <a:avLst/>
            <a:gdLst/>
            <a:ahLst/>
            <a:cxnLst/>
            <a:rect l="l" t="t" r="r" b="b"/>
            <a:pathLst>
              <a:path w="703968" h="705785">
                <a:moveTo>
                  <a:pt x="0" y="0"/>
                </a:moveTo>
                <a:lnTo>
                  <a:pt x="703968" y="0"/>
                </a:lnTo>
                <a:lnTo>
                  <a:pt x="703968" y="705785"/>
                </a:lnTo>
                <a:lnTo>
                  <a:pt x="0" y="705785"/>
                </a:lnTo>
                <a:lnTo>
                  <a:pt x="0" y="0"/>
                </a:lnTo>
                <a:close/>
              </a:path>
            </a:pathLst>
          </a:custGeom>
          <a:blipFill>
            <a:blip r:embed="rId2">
              <a:extLst>
                <a:ext uri="{96DAC541-7B7A-43D3-8B79-37D633B846F1}">
                  <asvg:svgBlip xmlns:asvg="http://schemas.microsoft.com/office/drawing/2016/SVG/main" r:embed="rId3"/>
                </a:ext>
              </a:extLst>
            </a:blip>
            <a:stretch>
              <a:fillRect l="-49727" b="-46728"/>
            </a:stretch>
          </a:blipFill>
        </p:spPr>
      </p:sp>
      <p:sp>
        <p:nvSpPr>
          <p:cNvPr id="4" name="TextBox 4"/>
          <p:cNvSpPr txBox="1"/>
          <p:nvPr/>
        </p:nvSpPr>
        <p:spPr>
          <a:xfrm>
            <a:off x="1783150" y="2951383"/>
            <a:ext cx="14721700" cy="5217795"/>
          </a:xfrm>
          <a:prstGeom prst="rect">
            <a:avLst/>
          </a:prstGeom>
        </p:spPr>
        <p:txBody>
          <a:bodyPr lIns="0" tIns="0" rIns="0" bIns="0" rtlCol="0" anchor="t">
            <a:spAutoFit/>
          </a:bodyPr>
          <a:lstStyle/>
          <a:p>
            <a:pPr algn="just">
              <a:lnSpc>
                <a:spcPts val="3780"/>
              </a:lnSpc>
            </a:pPr>
            <a:r>
              <a:rPr lang="en-US" sz="2700" dirty="0">
                <a:solidFill>
                  <a:srgbClr val="000000"/>
                </a:solidFill>
                <a:latin typeface="Montserrat Classic"/>
                <a:ea typeface="Montserrat Classic"/>
                <a:cs typeface="Montserrat Classic"/>
                <a:sym typeface="Montserrat Classic"/>
              </a:rPr>
              <a:t>Despite the increasing availability of information through traditional college communication channels, such as manual announcements, emails, and notice boards, students often face challenges in accessing timely and relevant information regarding admissions, course offerings, campus activities, and academic support. These traditional reminder systems can lead to missed deadlines, reduced engagement, and scheduling conflicts, as faculty members struggle to keep track of lectures and meetings, while students frequently forget exam dates, assignment deadlines, and extracurricular activities. This gap highlights the need for an intelligent, user-friendly chatbot solution that leverages artificial intelligence and natural language processing to facilitate seamless communication, enhance student engagement, and streamline information dissemination within educational institutions.</a:t>
            </a:r>
          </a:p>
        </p:txBody>
      </p:sp>
      <p:sp>
        <p:nvSpPr>
          <p:cNvPr id="5" name="TextBox 5"/>
          <p:cNvSpPr txBox="1"/>
          <p:nvPr/>
        </p:nvSpPr>
        <p:spPr>
          <a:xfrm>
            <a:off x="1028700" y="489585"/>
            <a:ext cx="14443363" cy="1259897"/>
          </a:xfrm>
          <a:prstGeom prst="rect">
            <a:avLst/>
          </a:prstGeom>
        </p:spPr>
        <p:txBody>
          <a:bodyPr lIns="0" tIns="0" rIns="0" bIns="0" rtlCol="0" anchor="t">
            <a:spAutoFit/>
          </a:bodyPr>
          <a:lstStyle/>
          <a:p>
            <a:pPr algn="l">
              <a:lnSpc>
                <a:spcPts val="9434"/>
              </a:lnSpc>
              <a:spcBef>
                <a:spcPct val="0"/>
              </a:spcBef>
            </a:pPr>
            <a:r>
              <a:rPr lang="en-US" sz="9249" b="1" dirty="0">
                <a:solidFill>
                  <a:srgbClr val="E8E4DB"/>
                </a:solidFill>
                <a:latin typeface="Prompt Medium"/>
                <a:ea typeface="Prompt Medium"/>
                <a:cs typeface="Prompt Medium"/>
                <a:sym typeface="Prompt Medium"/>
              </a:rPr>
              <a:t>PROBLEM</a:t>
            </a:r>
            <a:r>
              <a:rPr lang="en-US" sz="9249" b="1" dirty="0">
                <a:solidFill>
                  <a:srgbClr val="9B8A65"/>
                </a:solidFill>
                <a:latin typeface="Prompt Medium"/>
                <a:ea typeface="Prompt Medium"/>
                <a:cs typeface="Prompt Medium"/>
                <a:sym typeface="Prompt Medium"/>
              </a:rPr>
              <a:t> </a:t>
            </a:r>
            <a:r>
              <a:rPr lang="en-US" sz="9249" b="1" dirty="0">
                <a:solidFill>
                  <a:srgbClr val="E8E4DB"/>
                </a:solidFill>
                <a:latin typeface="Prompt Medium"/>
                <a:ea typeface="Prompt Medium"/>
                <a:cs typeface="Prompt Medium"/>
                <a:sym typeface="Prompt Medium"/>
              </a:rPr>
              <a:t>STATEMENT</a:t>
            </a:r>
          </a:p>
        </p:txBody>
      </p:sp>
      <p:sp>
        <p:nvSpPr>
          <p:cNvPr id="6" name="Freeform 6"/>
          <p:cNvSpPr/>
          <p:nvPr/>
        </p:nvSpPr>
        <p:spPr>
          <a:xfrm>
            <a:off x="-859491" y="8031920"/>
            <a:ext cx="3446397" cy="3990040"/>
          </a:xfrm>
          <a:custGeom>
            <a:avLst/>
            <a:gdLst/>
            <a:ahLst/>
            <a:cxnLst/>
            <a:rect l="l" t="t" r="r" b="b"/>
            <a:pathLst>
              <a:path w="3446397" h="3990040">
                <a:moveTo>
                  <a:pt x="0" y="0"/>
                </a:moveTo>
                <a:lnTo>
                  <a:pt x="3446398" y="0"/>
                </a:lnTo>
                <a:lnTo>
                  <a:pt x="3446398" y="3990041"/>
                </a:lnTo>
                <a:lnTo>
                  <a:pt x="0" y="39900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E4DB"/>
        </a:solidFill>
        <a:effectLst/>
      </p:bgPr>
    </p:bg>
    <p:spTree>
      <p:nvGrpSpPr>
        <p:cNvPr id="1" name=""/>
        <p:cNvGrpSpPr/>
        <p:nvPr/>
      </p:nvGrpSpPr>
      <p:grpSpPr>
        <a:xfrm>
          <a:off x="0" y="0"/>
          <a:ext cx="0" cy="0"/>
          <a:chOff x="0" y="0"/>
          <a:chExt cx="0" cy="0"/>
        </a:xfrm>
      </p:grpSpPr>
      <p:sp>
        <p:nvSpPr>
          <p:cNvPr id="2" name="TextBox 2"/>
          <p:cNvSpPr txBox="1"/>
          <p:nvPr/>
        </p:nvSpPr>
        <p:spPr>
          <a:xfrm>
            <a:off x="1028700" y="362268"/>
            <a:ext cx="7460914" cy="1384931"/>
          </a:xfrm>
          <a:prstGeom prst="rect">
            <a:avLst/>
          </a:prstGeom>
        </p:spPr>
        <p:txBody>
          <a:bodyPr wrap="square" lIns="0" tIns="0" rIns="0" bIns="0" rtlCol="0" anchor="t">
            <a:spAutoFit/>
          </a:bodyPr>
          <a:lstStyle/>
          <a:p>
            <a:pPr algn="l">
              <a:lnSpc>
                <a:spcPts val="10729"/>
              </a:lnSpc>
            </a:pPr>
            <a:r>
              <a:rPr lang="en-US" sz="9249" b="1" dirty="0">
                <a:solidFill>
                  <a:srgbClr val="8F7B50"/>
                </a:solidFill>
                <a:latin typeface="Prompt Medium"/>
                <a:ea typeface="Prompt Medium"/>
                <a:cs typeface="Prompt Medium"/>
                <a:sym typeface="Prompt Medium"/>
              </a:rPr>
              <a:t>OBJECTIVES</a:t>
            </a:r>
          </a:p>
        </p:txBody>
      </p:sp>
      <p:sp>
        <p:nvSpPr>
          <p:cNvPr id="3" name="TextBox 3"/>
          <p:cNvSpPr txBox="1"/>
          <p:nvPr/>
        </p:nvSpPr>
        <p:spPr>
          <a:xfrm>
            <a:off x="1174364" y="1885220"/>
            <a:ext cx="7969636" cy="396240"/>
          </a:xfrm>
          <a:prstGeom prst="rect">
            <a:avLst/>
          </a:prstGeom>
        </p:spPr>
        <p:txBody>
          <a:bodyPr lIns="0" tIns="0" rIns="0" bIns="0" rtlCol="0" anchor="t">
            <a:spAutoFit/>
          </a:bodyPr>
          <a:lstStyle/>
          <a:p>
            <a:pPr algn="l">
              <a:lnSpc>
                <a:spcPts val="3359"/>
              </a:lnSpc>
            </a:pPr>
            <a:r>
              <a:rPr lang="en-US" sz="2400" b="1" dirty="0">
                <a:solidFill>
                  <a:srgbClr val="343D1A"/>
                </a:solidFill>
                <a:latin typeface="Prompt Medium"/>
                <a:ea typeface="Prompt Medium"/>
                <a:cs typeface="Prompt Medium"/>
                <a:sym typeface="Prompt Medium"/>
              </a:rPr>
              <a:t>Develop a Memory-Enhanced Chatbot</a:t>
            </a:r>
          </a:p>
        </p:txBody>
      </p:sp>
      <p:sp>
        <p:nvSpPr>
          <p:cNvPr id="4" name="TextBox 4"/>
          <p:cNvSpPr txBox="1"/>
          <p:nvPr/>
        </p:nvSpPr>
        <p:spPr>
          <a:xfrm>
            <a:off x="1174364" y="2452910"/>
            <a:ext cx="6660862" cy="3106420"/>
          </a:xfrm>
          <a:prstGeom prst="rect">
            <a:avLst/>
          </a:prstGeom>
        </p:spPr>
        <p:txBody>
          <a:bodyPr lIns="0" tIns="0" rIns="0" bIns="0" rtlCol="0" anchor="t">
            <a:spAutoFit/>
          </a:bodyPr>
          <a:lstStyle/>
          <a:p>
            <a:pPr marL="0" lvl="0" indent="0" algn="just">
              <a:lnSpc>
                <a:spcPts val="3079"/>
              </a:lnSpc>
              <a:spcBef>
                <a:spcPct val="0"/>
              </a:spcBef>
            </a:pPr>
            <a:r>
              <a:rPr lang="en-US" sz="2199" dirty="0">
                <a:solidFill>
                  <a:srgbClr val="8F7B50"/>
                </a:solidFill>
                <a:latin typeface="Montserrat Classic"/>
                <a:ea typeface="Montserrat Classic"/>
                <a:cs typeface="Montserrat Classic"/>
                <a:sym typeface="Montserrat Classic"/>
              </a:rPr>
              <a:t>Const</a:t>
            </a:r>
            <a:r>
              <a:rPr lang="en-US" sz="2199" u="none" dirty="0">
                <a:solidFill>
                  <a:srgbClr val="8F7B50"/>
                </a:solidFill>
                <a:latin typeface="Montserrat Classic"/>
                <a:ea typeface="Montserrat Classic"/>
                <a:cs typeface="Montserrat Classic"/>
                <a:sym typeface="Montserrat Classic"/>
              </a:rPr>
              <a:t>ruct a chatbot capable of storing and retrieving departmental event information, utilizing advanced memory structures to maintain context and continuity in conversations. This approach aligns with findings that emphasize the importance of memory retention in sustaining meaningful dialogues over multiple interactions. </a:t>
            </a:r>
          </a:p>
        </p:txBody>
      </p:sp>
      <p:sp>
        <p:nvSpPr>
          <p:cNvPr id="5" name="Freeform 5"/>
          <p:cNvSpPr/>
          <p:nvPr/>
        </p:nvSpPr>
        <p:spPr>
          <a:xfrm rot="-5400000">
            <a:off x="16443112" y="8743802"/>
            <a:ext cx="953843" cy="1627025"/>
          </a:xfrm>
          <a:custGeom>
            <a:avLst/>
            <a:gdLst/>
            <a:ahLst/>
            <a:cxnLst/>
            <a:rect l="l" t="t" r="r" b="b"/>
            <a:pathLst>
              <a:path w="953843" h="1627025">
                <a:moveTo>
                  <a:pt x="0" y="0"/>
                </a:moveTo>
                <a:lnTo>
                  <a:pt x="953844" y="0"/>
                </a:lnTo>
                <a:lnTo>
                  <a:pt x="953844" y="1627025"/>
                </a:lnTo>
                <a:lnTo>
                  <a:pt x="0" y="16270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011509" y="7756181"/>
            <a:ext cx="3554158" cy="4114800"/>
          </a:xfrm>
          <a:custGeom>
            <a:avLst/>
            <a:gdLst/>
            <a:ahLst/>
            <a:cxnLst/>
            <a:rect l="l" t="t" r="r" b="b"/>
            <a:pathLst>
              <a:path w="3554158" h="4114800">
                <a:moveTo>
                  <a:pt x="0" y="0"/>
                </a:moveTo>
                <a:lnTo>
                  <a:pt x="3554158" y="0"/>
                </a:lnTo>
                <a:lnTo>
                  <a:pt x="355415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6599065" y="-672985"/>
            <a:ext cx="1396671" cy="1400276"/>
          </a:xfrm>
          <a:custGeom>
            <a:avLst/>
            <a:gdLst/>
            <a:ahLst/>
            <a:cxnLst/>
            <a:rect l="l" t="t" r="r" b="b"/>
            <a:pathLst>
              <a:path w="1396671" h="1400276">
                <a:moveTo>
                  <a:pt x="0" y="0"/>
                </a:moveTo>
                <a:lnTo>
                  <a:pt x="1396670" y="0"/>
                </a:lnTo>
                <a:lnTo>
                  <a:pt x="1396670" y="1400277"/>
                </a:lnTo>
                <a:lnTo>
                  <a:pt x="0" y="1400277"/>
                </a:lnTo>
                <a:lnTo>
                  <a:pt x="0" y="0"/>
                </a:lnTo>
                <a:close/>
              </a:path>
            </a:pathLst>
          </a:custGeom>
          <a:blipFill>
            <a:blip r:embed="rId6">
              <a:extLst>
                <a:ext uri="{96DAC541-7B7A-43D3-8B79-37D633B846F1}">
                  <asvg:svgBlip xmlns:asvg="http://schemas.microsoft.com/office/drawing/2016/SVG/main" r:embed="rId7"/>
                </a:ext>
              </a:extLst>
            </a:blip>
            <a:stretch>
              <a:fillRect l="-49727" b="-46728"/>
            </a:stretch>
          </a:blipFill>
        </p:spPr>
      </p:sp>
      <p:sp>
        <p:nvSpPr>
          <p:cNvPr id="8" name="TextBox 8"/>
          <p:cNvSpPr txBox="1"/>
          <p:nvPr/>
        </p:nvSpPr>
        <p:spPr>
          <a:xfrm>
            <a:off x="9763910" y="1885220"/>
            <a:ext cx="7969636" cy="396240"/>
          </a:xfrm>
          <a:prstGeom prst="rect">
            <a:avLst/>
          </a:prstGeom>
        </p:spPr>
        <p:txBody>
          <a:bodyPr lIns="0" tIns="0" rIns="0" bIns="0" rtlCol="0" anchor="t">
            <a:spAutoFit/>
          </a:bodyPr>
          <a:lstStyle/>
          <a:p>
            <a:pPr algn="l">
              <a:lnSpc>
                <a:spcPts val="3359"/>
              </a:lnSpc>
            </a:pPr>
            <a:r>
              <a:rPr lang="en-US" sz="2400" b="1" dirty="0">
                <a:solidFill>
                  <a:srgbClr val="343D1A"/>
                </a:solidFill>
                <a:latin typeface="Prompt Medium"/>
                <a:ea typeface="Prompt Medium"/>
                <a:cs typeface="Prompt Medium"/>
                <a:sym typeface="Prompt Medium"/>
              </a:rPr>
              <a:t>Implement Personalized Reminder Systems</a:t>
            </a:r>
          </a:p>
        </p:txBody>
      </p:sp>
      <p:sp>
        <p:nvSpPr>
          <p:cNvPr id="9" name="TextBox 9"/>
          <p:cNvSpPr txBox="1"/>
          <p:nvPr/>
        </p:nvSpPr>
        <p:spPr>
          <a:xfrm>
            <a:off x="9798387" y="2452910"/>
            <a:ext cx="6660862" cy="3533211"/>
          </a:xfrm>
          <a:prstGeom prst="rect">
            <a:avLst/>
          </a:prstGeom>
        </p:spPr>
        <p:txBody>
          <a:bodyPr lIns="0" tIns="0" rIns="0" bIns="0" rtlCol="0" anchor="t">
            <a:spAutoFit/>
          </a:bodyPr>
          <a:lstStyle/>
          <a:p>
            <a:pPr marL="0" lvl="0" indent="0" algn="just">
              <a:lnSpc>
                <a:spcPts val="3079"/>
              </a:lnSpc>
              <a:spcBef>
                <a:spcPct val="0"/>
              </a:spcBef>
            </a:pPr>
            <a:r>
              <a:rPr lang="en-US" sz="2199" u="none" strike="noStrike">
                <a:solidFill>
                  <a:srgbClr val="8F7B50"/>
                </a:solidFill>
                <a:latin typeface="Montserrat Classic"/>
                <a:ea typeface="Montserrat Classic"/>
                <a:cs typeface="Montserrat Classic"/>
                <a:sym typeface="Montserrat Classic"/>
              </a:rPr>
              <a:t>Design a system that delivers tailored reminders to users about upcoming events, assignments, and deadlines, thereby enhancing individual time management and organizational skills. The effectiveness of personalized reminders has been demonstrated in various applications, including support for individuals with cognitive impairments. </a:t>
            </a:r>
          </a:p>
        </p:txBody>
      </p:sp>
      <p:sp>
        <p:nvSpPr>
          <p:cNvPr id="10" name="TextBox 10"/>
          <p:cNvSpPr txBox="1"/>
          <p:nvPr/>
        </p:nvSpPr>
        <p:spPr>
          <a:xfrm>
            <a:off x="1174364" y="6984021"/>
            <a:ext cx="6660862" cy="1544320"/>
          </a:xfrm>
          <a:prstGeom prst="rect">
            <a:avLst/>
          </a:prstGeom>
        </p:spPr>
        <p:txBody>
          <a:bodyPr lIns="0" tIns="0" rIns="0" bIns="0" rtlCol="0" anchor="t">
            <a:spAutoFit/>
          </a:bodyPr>
          <a:lstStyle/>
          <a:p>
            <a:pPr marL="0" lvl="0" indent="0" algn="just">
              <a:lnSpc>
                <a:spcPts val="3079"/>
              </a:lnSpc>
              <a:spcBef>
                <a:spcPct val="0"/>
              </a:spcBef>
            </a:pPr>
            <a:r>
              <a:rPr lang="en-US" sz="2199" u="none" strike="noStrike">
                <a:solidFill>
                  <a:srgbClr val="8F7B50"/>
                </a:solidFill>
                <a:latin typeface="Montserrat Classic"/>
                <a:ea typeface="Montserrat Classic"/>
                <a:cs typeface="Montserrat Classic"/>
                <a:sym typeface="Montserrat Classic"/>
              </a:rPr>
              <a:t> Implement robust data protection measures to safeguard user information, adhering to best practices in data security and privacy regulations. </a:t>
            </a:r>
          </a:p>
        </p:txBody>
      </p:sp>
      <p:sp>
        <p:nvSpPr>
          <p:cNvPr id="11" name="TextBox 11"/>
          <p:cNvSpPr txBox="1"/>
          <p:nvPr/>
        </p:nvSpPr>
        <p:spPr>
          <a:xfrm>
            <a:off x="1174364" y="6431061"/>
            <a:ext cx="7969636" cy="396240"/>
          </a:xfrm>
          <a:prstGeom prst="rect">
            <a:avLst/>
          </a:prstGeom>
        </p:spPr>
        <p:txBody>
          <a:bodyPr lIns="0" tIns="0" rIns="0" bIns="0" rtlCol="0" anchor="t">
            <a:spAutoFit/>
          </a:bodyPr>
          <a:lstStyle/>
          <a:p>
            <a:pPr algn="l">
              <a:lnSpc>
                <a:spcPts val="3359"/>
              </a:lnSpc>
            </a:pPr>
            <a:r>
              <a:rPr lang="en-US" sz="2400" b="1">
                <a:solidFill>
                  <a:srgbClr val="343D1A"/>
                </a:solidFill>
                <a:latin typeface="Prompt Medium"/>
                <a:ea typeface="Prompt Medium"/>
                <a:cs typeface="Prompt Medium"/>
                <a:sym typeface="Prompt Medium"/>
              </a:rPr>
              <a:t>Ensure Data Security and Privacy</a:t>
            </a:r>
          </a:p>
        </p:txBody>
      </p:sp>
      <p:sp>
        <p:nvSpPr>
          <p:cNvPr id="12" name="TextBox 12"/>
          <p:cNvSpPr txBox="1"/>
          <p:nvPr/>
        </p:nvSpPr>
        <p:spPr>
          <a:xfrm>
            <a:off x="9763910" y="6431061"/>
            <a:ext cx="7969636" cy="396240"/>
          </a:xfrm>
          <a:prstGeom prst="rect">
            <a:avLst/>
          </a:prstGeom>
        </p:spPr>
        <p:txBody>
          <a:bodyPr lIns="0" tIns="0" rIns="0" bIns="0" rtlCol="0" anchor="t">
            <a:spAutoFit/>
          </a:bodyPr>
          <a:lstStyle/>
          <a:p>
            <a:pPr algn="l">
              <a:lnSpc>
                <a:spcPts val="3359"/>
              </a:lnSpc>
            </a:pPr>
            <a:r>
              <a:rPr lang="en-US" sz="2400" b="1">
                <a:solidFill>
                  <a:srgbClr val="343D1A"/>
                </a:solidFill>
                <a:latin typeface="Prompt Medium"/>
                <a:ea typeface="Prompt Medium"/>
                <a:cs typeface="Prompt Medium"/>
                <a:sym typeface="Prompt Medium"/>
              </a:rPr>
              <a:t>Evaluate Performance and User Satisfaction</a:t>
            </a:r>
          </a:p>
        </p:txBody>
      </p:sp>
      <p:sp>
        <p:nvSpPr>
          <p:cNvPr id="13" name="TextBox 13"/>
          <p:cNvSpPr txBox="1"/>
          <p:nvPr/>
        </p:nvSpPr>
        <p:spPr>
          <a:xfrm>
            <a:off x="9763910" y="6937251"/>
            <a:ext cx="6660862" cy="2325370"/>
          </a:xfrm>
          <a:prstGeom prst="rect">
            <a:avLst/>
          </a:prstGeom>
        </p:spPr>
        <p:txBody>
          <a:bodyPr lIns="0" tIns="0" rIns="0" bIns="0" rtlCol="0" anchor="t">
            <a:spAutoFit/>
          </a:bodyPr>
          <a:lstStyle/>
          <a:p>
            <a:pPr marL="0" lvl="0" indent="0" algn="just">
              <a:lnSpc>
                <a:spcPts val="3079"/>
              </a:lnSpc>
              <a:spcBef>
                <a:spcPct val="0"/>
              </a:spcBef>
            </a:pPr>
            <a:r>
              <a:rPr lang="en-US" sz="2199" u="none" strike="noStrike">
                <a:solidFill>
                  <a:srgbClr val="8F7B50"/>
                </a:solidFill>
                <a:latin typeface="Montserrat Classic"/>
                <a:ea typeface="Montserrat Classic"/>
                <a:cs typeface="Montserrat Classic"/>
                <a:sym typeface="Montserrat Classic"/>
              </a:rPr>
              <a:t>Conduct comprehensive testing and user feedback sessions to assess the chatbot’s performance, accuracy in event retrieval, effectiveness of reminders, and overall user satisfaction, ensuring continuous improvement and alignment with user needs.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E4DB"/>
        </a:solidFill>
        <a:effectLst/>
      </p:bgPr>
    </p:bg>
    <p:spTree>
      <p:nvGrpSpPr>
        <p:cNvPr id="1" name="">
          <a:extLst>
            <a:ext uri="{FF2B5EF4-FFF2-40B4-BE49-F238E27FC236}">
              <a16:creationId xmlns:a16="http://schemas.microsoft.com/office/drawing/2014/main" id="{5FB357D3-F79B-F260-3B01-F501BBADA6C8}"/>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FB0814A7-981A-3EAE-F42C-44A7791B7E2A}"/>
              </a:ext>
            </a:extLst>
          </p:cNvPr>
          <p:cNvSpPr txBox="1"/>
          <p:nvPr/>
        </p:nvSpPr>
        <p:spPr>
          <a:xfrm>
            <a:off x="1028700" y="362268"/>
            <a:ext cx="7460914" cy="1384931"/>
          </a:xfrm>
          <a:prstGeom prst="rect">
            <a:avLst/>
          </a:prstGeom>
        </p:spPr>
        <p:txBody>
          <a:bodyPr wrap="square" lIns="0" tIns="0" rIns="0" bIns="0" rtlCol="0" anchor="t">
            <a:spAutoFit/>
          </a:bodyPr>
          <a:lstStyle/>
          <a:p>
            <a:pPr algn="l">
              <a:lnSpc>
                <a:spcPts val="10729"/>
              </a:lnSpc>
            </a:pPr>
            <a:r>
              <a:rPr lang="en-US" sz="9249" b="1" dirty="0">
                <a:solidFill>
                  <a:srgbClr val="8F7B50"/>
                </a:solidFill>
                <a:latin typeface="Prompt Medium"/>
                <a:ea typeface="Prompt Medium"/>
                <a:cs typeface="Prompt Medium"/>
                <a:sym typeface="Prompt Medium"/>
              </a:rPr>
              <a:t>OBJECTIVES</a:t>
            </a:r>
          </a:p>
        </p:txBody>
      </p:sp>
      <p:sp>
        <p:nvSpPr>
          <p:cNvPr id="3" name="TextBox 3">
            <a:extLst>
              <a:ext uri="{FF2B5EF4-FFF2-40B4-BE49-F238E27FC236}">
                <a16:creationId xmlns:a16="http://schemas.microsoft.com/office/drawing/2014/main" id="{4892C343-3035-323E-5C38-BE0A151E2157}"/>
              </a:ext>
            </a:extLst>
          </p:cNvPr>
          <p:cNvSpPr txBox="1"/>
          <p:nvPr/>
        </p:nvSpPr>
        <p:spPr>
          <a:xfrm>
            <a:off x="1174364" y="1885220"/>
            <a:ext cx="7969636" cy="419346"/>
          </a:xfrm>
          <a:prstGeom prst="rect">
            <a:avLst/>
          </a:prstGeom>
        </p:spPr>
        <p:txBody>
          <a:bodyPr lIns="0" tIns="0" rIns="0" bIns="0" rtlCol="0" anchor="t">
            <a:spAutoFit/>
          </a:bodyPr>
          <a:lstStyle/>
          <a:p>
            <a:pPr algn="l">
              <a:lnSpc>
                <a:spcPts val="3359"/>
              </a:lnSpc>
            </a:pPr>
            <a:r>
              <a:rPr lang="en-US" sz="2400" b="1" dirty="0">
                <a:solidFill>
                  <a:srgbClr val="343D1A"/>
                </a:solidFill>
                <a:latin typeface="Prompt Medium"/>
                <a:ea typeface="Prompt Medium"/>
                <a:cs typeface="Prompt Medium"/>
                <a:sym typeface="Prompt Medium"/>
              </a:rPr>
              <a:t>Multi-language Support</a:t>
            </a:r>
          </a:p>
        </p:txBody>
      </p:sp>
      <p:sp>
        <p:nvSpPr>
          <p:cNvPr id="4" name="TextBox 4">
            <a:extLst>
              <a:ext uri="{FF2B5EF4-FFF2-40B4-BE49-F238E27FC236}">
                <a16:creationId xmlns:a16="http://schemas.microsoft.com/office/drawing/2014/main" id="{CCCF8CFD-802F-101A-48AA-D570FD482533}"/>
              </a:ext>
            </a:extLst>
          </p:cNvPr>
          <p:cNvSpPr txBox="1"/>
          <p:nvPr/>
        </p:nvSpPr>
        <p:spPr>
          <a:xfrm>
            <a:off x="1174364" y="2452910"/>
            <a:ext cx="6660862" cy="3135667"/>
          </a:xfrm>
          <a:prstGeom prst="rect">
            <a:avLst/>
          </a:prstGeom>
        </p:spPr>
        <p:txBody>
          <a:bodyPr lIns="0" tIns="0" rIns="0" bIns="0" rtlCol="0" anchor="t">
            <a:spAutoFit/>
          </a:bodyPr>
          <a:lstStyle/>
          <a:p>
            <a:pPr marL="0" lvl="0" indent="0" algn="just">
              <a:lnSpc>
                <a:spcPts val="3079"/>
              </a:lnSpc>
              <a:spcBef>
                <a:spcPct val="0"/>
              </a:spcBef>
            </a:pPr>
            <a:r>
              <a:rPr lang="en-US" sz="2199" dirty="0">
                <a:solidFill>
                  <a:srgbClr val="8F7B50"/>
                </a:solidFill>
                <a:latin typeface="Montserrat Classic"/>
                <a:ea typeface="Montserrat Classic"/>
                <a:cs typeface="Montserrat Classic"/>
                <a:sym typeface="Montserrat Classic"/>
              </a:rPr>
              <a:t>Enables communication in multiple regional or user-preferred languages.</a:t>
            </a:r>
          </a:p>
          <a:p>
            <a:pPr marL="0" lvl="0" indent="0" algn="just">
              <a:lnSpc>
                <a:spcPts val="3079"/>
              </a:lnSpc>
              <a:spcBef>
                <a:spcPct val="0"/>
              </a:spcBef>
            </a:pPr>
            <a:r>
              <a:rPr lang="en-US" sz="2199" dirty="0">
                <a:solidFill>
                  <a:srgbClr val="8F7B50"/>
                </a:solidFill>
                <a:latin typeface="Montserrat Classic"/>
                <a:ea typeface="Montserrat Classic"/>
                <a:cs typeface="Montserrat Classic"/>
                <a:sym typeface="Montserrat Classic"/>
              </a:rPr>
              <a:t>Uses NLP-based translation for real-time interpretation and response.</a:t>
            </a:r>
          </a:p>
          <a:p>
            <a:pPr marL="0" lvl="0" indent="0" algn="just">
              <a:lnSpc>
                <a:spcPts val="3079"/>
              </a:lnSpc>
              <a:spcBef>
                <a:spcPct val="0"/>
              </a:spcBef>
            </a:pPr>
            <a:r>
              <a:rPr lang="en-US" sz="2199" dirty="0">
                <a:solidFill>
                  <a:srgbClr val="8F7B50"/>
                </a:solidFill>
                <a:latin typeface="Montserrat Classic"/>
                <a:ea typeface="Montserrat Classic"/>
                <a:cs typeface="Montserrat Classic"/>
                <a:sym typeface="Montserrat Classic"/>
              </a:rPr>
              <a:t>Improves inclusivity for users from diverse linguistic backgrounds.</a:t>
            </a:r>
          </a:p>
          <a:p>
            <a:pPr marL="0" lvl="0" indent="0" algn="just">
              <a:lnSpc>
                <a:spcPts val="3079"/>
              </a:lnSpc>
              <a:spcBef>
                <a:spcPct val="0"/>
              </a:spcBef>
            </a:pPr>
            <a:r>
              <a:rPr lang="en-US" sz="2199" dirty="0">
                <a:solidFill>
                  <a:srgbClr val="8F7B50"/>
                </a:solidFill>
                <a:latin typeface="Montserrat Classic"/>
                <a:ea typeface="Montserrat Classic"/>
                <a:cs typeface="Montserrat Classic"/>
                <a:sym typeface="Montserrat Classic"/>
              </a:rPr>
              <a:t>Tools Used: Google Translate API, Multilingual BERT.</a:t>
            </a:r>
            <a:r>
              <a:rPr lang="en-US" sz="2199" u="none" dirty="0">
                <a:solidFill>
                  <a:srgbClr val="8F7B50"/>
                </a:solidFill>
                <a:latin typeface="Montserrat Classic"/>
                <a:ea typeface="Montserrat Classic"/>
                <a:cs typeface="Montserrat Classic"/>
                <a:sym typeface="Montserrat Classic"/>
              </a:rPr>
              <a:t>. </a:t>
            </a:r>
          </a:p>
        </p:txBody>
      </p:sp>
      <p:sp>
        <p:nvSpPr>
          <p:cNvPr id="5" name="Freeform 5">
            <a:extLst>
              <a:ext uri="{FF2B5EF4-FFF2-40B4-BE49-F238E27FC236}">
                <a16:creationId xmlns:a16="http://schemas.microsoft.com/office/drawing/2014/main" id="{3B5A63D6-4EF3-4B28-5116-D31FC43FCD2E}"/>
              </a:ext>
            </a:extLst>
          </p:cNvPr>
          <p:cNvSpPr/>
          <p:nvPr/>
        </p:nvSpPr>
        <p:spPr>
          <a:xfrm rot="-5400000">
            <a:off x="16443112" y="8743802"/>
            <a:ext cx="953843" cy="1627025"/>
          </a:xfrm>
          <a:custGeom>
            <a:avLst/>
            <a:gdLst/>
            <a:ahLst/>
            <a:cxnLst/>
            <a:rect l="l" t="t" r="r" b="b"/>
            <a:pathLst>
              <a:path w="953843" h="1627025">
                <a:moveTo>
                  <a:pt x="0" y="0"/>
                </a:moveTo>
                <a:lnTo>
                  <a:pt x="953844" y="0"/>
                </a:lnTo>
                <a:lnTo>
                  <a:pt x="953844" y="1627025"/>
                </a:lnTo>
                <a:lnTo>
                  <a:pt x="0" y="16270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a:extLst>
              <a:ext uri="{FF2B5EF4-FFF2-40B4-BE49-F238E27FC236}">
                <a16:creationId xmlns:a16="http://schemas.microsoft.com/office/drawing/2014/main" id="{FCFA87C1-38CD-8E49-C05F-0E6609D52038}"/>
              </a:ext>
            </a:extLst>
          </p:cNvPr>
          <p:cNvSpPr/>
          <p:nvPr/>
        </p:nvSpPr>
        <p:spPr>
          <a:xfrm>
            <a:off x="-1011509" y="7756181"/>
            <a:ext cx="3554158" cy="4114800"/>
          </a:xfrm>
          <a:custGeom>
            <a:avLst/>
            <a:gdLst/>
            <a:ahLst/>
            <a:cxnLst/>
            <a:rect l="l" t="t" r="r" b="b"/>
            <a:pathLst>
              <a:path w="3554158" h="4114800">
                <a:moveTo>
                  <a:pt x="0" y="0"/>
                </a:moveTo>
                <a:lnTo>
                  <a:pt x="3554158" y="0"/>
                </a:lnTo>
                <a:lnTo>
                  <a:pt x="355415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a:extLst>
              <a:ext uri="{FF2B5EF4-FFF2-40B4-BE49-F238E27FC236}">
                <a16:creationId xmlns:a16="http://schemas.microsoft.com/office/drawing/2014/main" id="{407DD7D5-F633-49C0-071A-1229CD83362B}"/>
              </a:ext>
            </a:extLst>
          </p:cNvPr>
          <p:cNvSpPr/>
          <p:nvPr/>
        </p:nvSpPr>
        <p:spPr>
          <a:xfrm>
            <a:off x="16599065" y="-672985"/>
            <a:ext cx="1396671" cy="1400276"/>
          </a:xfrm>
          <a:custGeom>
            <a:avLst/>
            <a:gdLst/>
            <a:ahLst/>
            <a:cxnLst/>
            <a:rect l="l" t="t" r="r" b="b"/>
            <a:pathLst>
              <a:path w="1396671" h="1400276">
                <a:moveTo>
                  <a:pt x="0" y="0"/>
                </a:moveTo>
                <a:lnTo>
                  <a:pt x="1396670" y="0"/>
                </a:lnTo>
                <a:lnTo>
                  <a:pt x="1396670" y="1400277"/>
                </a:lnTo>
                <a:lnTo>
                  <a:pt x="0" y="1400277"/>
                </a:lnTo>
                <a:lnTo>
                  <a:pt x="0" y="0"/>
                </a:lnTo>
                <a:close/>
              </a:path>
            </a:pathLst>
          </a:custGeom>
          <a:blipFill>
            <a:blip r:embed="rId6">
              <a:extLst>
                <a:ext uri="{96DAC541-7B7A-43D3-8B79-37D633B846F1}">
                  <asvg:svgBlip xmlns:asvg="http://schemas.microsoft.com/office/drawing/2016/SVG/main" r:embed="rId7"/>
                </a:ext>
              </a:extLst>
            </a:blip>
            <a:stretch>
              <a:fillRect l="-49727" b="-46728"/>
            </a:stretch>
          </a:blipFill>
        </p:spPr>
      </p:sp>
      <p:sp>
        <p:nvSpPr>
          <p:cNvPr id="8" name="TextBox 8">
            <a:extLst>
              <a:ext uri="{FF2B5EF4-FFF2-40B4-BE49-F238E27FC236}">
                <a16:creationId xmlns:a16="http://schemas.microsoft.com/office/drawing/2014/main" id="{F794E0B1-C2AC-F911-60AF-0C2B6D3CF1D2}"/>
              </a:ext>
            </a:extLst>
          </p:cNvPr>
          <p:cNvSpPr txBox="1"/>
          <p:nvPr/>
        </p:nvSpPr>
        <p:spPr>
          <a:xfrm>
            <a:off x="9763910" y="1885220"/>
            <a:ext cx="7969636" cy="419346"/>
          </a:xfrm>
          <a:prstGeom prst="rect">
            <a:avLst/>
          </a:prstGeom>
        </p:spPr>
        <p:txBody>
          <a:bodyPr lIns="0" tIns="0" rIns="0" bIns="0" rtlCol="0" anchor="t">
            <a:spAutoFit/>
          </a:bodyPr>
          <a:lstStyle/>
          <a:p>
            <a:pPr algn="l">
              <a:lnSpc>
                <a:spcPts val="3359"/>
              </a:lnSpc>
            </a:pPr>
            <a:r>
              <a:rPr lang="en-US" sz="2400" b="1" dirty="0">
                <a:solidFill>
                  <a:srgbClr val="343D1A"/>
                </a:solidFill>
                <a:latin typeface="Prompt Medium"/>
                <a:ea typeface="Prompt Medium"/>
                <a:cs typeface="Prompt Medium"/>
                <a:sym typeface="Prompt Medium"/>
              </a:rPr>
              <a:t>Voice Assistant Integration</a:t>
            </a:r>
          </a:p>
        </p:txBody>
      </p:sp>
      <p:sp>
        <p:nvSpPr>
          <p:cNvPr id="9" name="TextBox 9">
            <a:extLst>
              <a:ext uri="{FF2B5EF4-FFF2-40B4-BE49-F238E27FC236}">
                <a16:creationId xmlns:a16="http://schemas.microsoft.com/office/drawing/2014/main" id="{D6E9876D-DF20-330A-508A-14CCF62DA152}"/>
              </a:ext>
            </a:extLst>
          </p:cNvPr>
          <p:cNvSpPr txBox="1"/>
          <p:nvPr/>
        </p:nvSpPr>
        <p:spPr>
          <a:xfrm>
            <a:off x="9798387" y="2452910"/>
            <a:ext cx="6660862" cy="3135667"/>
          </a:xfrm>
          <a:prstGeom prst="rect">
            <a:avLst/>
          </a:prstGeom>
        </p:spPr>
        <p:txBody>
          <a:bodyPr lIns="0" tIns="0" rIns="0" bIns="0" rtlCol="0" anchor="t">
            <a:spAutoFit/>
          </a:bodyPr>
          <a:lstStyle/>
          <a:p>
            <a:pPr marL="0" lvl="0" indent="0" algn="just">
              <a:lnSpc>
                <a:spcPts val="3079"/>
              </a:lnSpc>
              <a:spcBef>
                <a:spcPct val="0"/>
              </a:spcBef>
            </a:pPr>
            <a:r>
              <a:rPr lang="en-GB" sz="2199" u="none" strike="noStrike" dirty="0">
                <a:solidFill>
                  <a:srgbClr val="8F7B50"/>
                </a:solidFill>
                <a:latin typeface="Montserrat Classic"/>
                <a:ea typeface="Montserrat Classic"/>
                <a:cs typeface="Montserrat Classic"/>
                <a:sym typeface="Montserrat Classic"/>
              </a:rPr>
              <a:t>Adds speech-to-text and text-to-speech capabilities.</a:t>
            </a:r>
          </a:p>
          <a:p>
            <a:pPr marL="0" lvl="0" indent="0" algn="just">
              <a:lnSpc>
                <a:spcPts val="3079"/>
              </a:lnSpc>
              <a:spcBef>
                <a:spcPct val="0"/>
              </a:spcBef>
            </a:pPr>
            <a:r>
              <a:rPr lang="en-GB" sz="2199" u="none" strike="noStrike" dirty="0">
                <a:solidFill>
                  <a:srgbClr val="8F7B50"/>
                </a:solidFill>
                <a:latin typeface="Montserrat Classic"/>
                <a:ea typeface="Montserrat Classic"/>
                <a:cs typeface="Montserrat Classic"/>
                <a:sym typeface="Montserrat Classic"/>
              </a:rPr>
              <a:t>Allows users to interact with the chatbot using voice commands.</a:t>
            </a:r>
          </a:p>
          <a:p>
            <a:pPr marL="0" lvl="0" indent="0" algn="just">
              <a:lnSpc>
                <a:spcPts val="3079"/>
              </a:lnSpc>
              <a:spcBef>
                <a:spcPct val="0"/>
              </a:spcBef>
            </a:pPr>
            <a:r>
              <a:rPr lang="en-GB" sz="2199" u="none" strike="noStrike" dirty="0">
                <a:solidFill>
                  <a:srgbClr val="8F7B50"/>
                </a:solidFill>
                <a:latin typeface="Montserrat Classic"/>
                <a:ea typeface="Montserrat Classic"/>
                <a:cs typeface="Montserrat Classic"/>
                <a:sym typeface="Montserrat Classic"/>
              </a:rPr>
              <a:t>Enhances accessibility for mobile users and individuals with visual impairments.</a:t>
            </a:r>
          </a:p>
          <a:p>
            <a:pPr marL="0" lvl="0" indent="0" algn="just">
              <a:lnSpc>
                <a:spcPts val="3079"/>
              </a:lnSpc>
              <a:spcBef>
                <a:spcPct val="0"/>
              </a:spcBef>
            </a:pPr>
            <a:r>
              <a:rPr lang="en-GB" sz="2199" u="none" strike="noStrike" dirty="0">
                <a:solidFill>
                  <a:srgbClr val="8F7B50"/>
                </a:solidFill>
                <a:latin typeface="Montserrat Classic"/>
                <a:ea typeface="Montserrat Classic"/>
                <a:cs typeface="Montserrat Classic"/>
                <a:sym typeface="Montserrat Classic"/>
              </a:rPr>
              <a:t>Tools Used: Google Speech API, Mozilla </a:t>
            </a:r>
            <a:r>
              <a:rPr lang="en-GB" sz="2199" u="none" strike="noStrike" dirty="0" err="1">
                <a:solidFill>
                  <a:srgbClr val="8F7B50"/>
                </a:solidFill>
                <a:latin typeface="Montserrat Classic"/>
                <a:ea typeface="Montserrat Classic"/>
                <a:cs typeface="Montserrat Classic"/>
                <a:sym typeface="Montserrat Classic"/>
              </a:rPr>
              <a:t>DeepSpeech</a:t>
            </a:r>
            <a:r>
              <a:rPr lang="en-GB" sz="2199" u="none" strike="noStrike" dirty="0">
                <a:solidFill>
                  <a:srgbClr val="8F7B50"/>
                </a:solidFill>
                <a:latin typeface="Montserrat Classic"/>
                <a:ea typeface="Montserrat Classic"/>
                <a:cs typeface="Montserrat Classic"/>
                <a:sym typeface="Montserrat Classic"/>
              </a:rPr>
              <a:t>.</a:t>
            </a:r>
            <a:endParaRPr lang="en-US" sz="2199" u="none" strike="noStrike" dirty="0">
              <a:solidFill>
                <a:srgbClr val="8F7B50"/>
              </a:solidFill>
              <a:latin typeface="Montserrat Classic"/>
              <a:ea typeface="Montserrat Classic"/>
              <a:cs typeface="Montserrat Classic"/>
              <a:sym typeface="Montserrat Classic"/>
            </a:endParaRPr>
          </a:p>
        </p:txBody>
      </p:sp>
      <p:sp>
        <p:nvSpPr>
          <p:cNvPr id="12" name="TextBox 12">
            <a:extLst>
              <a:ext uri="{FF2B5EF4-FFF2-40B4-BE49-F238E27FC236}">
                <a16:creationId xmlns:a16="http://schemas.microsoft.com/office/drawing/2014/main" id="{C55D2F61-C2B6-0DB6-9C5D-82B450E1E753}"/>
              </a:ext>
            </a:extLst>
          </p:cNvPr>
          <p:cNvSpPr txBox="1"/>
          <p:nvPr/>
        </p:nvSpPr>
        <p:spPr>
          <a:xfrm>
            <a:off x="5813569" y="6248833"/>
            <a:ext cx="7969636" cy="419346"/>
          </a:xfrm>
          <a:prstGeom prst="rect">
            <a:avLst/>
          </a:prstGeom>
        </p:spPr>
        <p:txBody>
          <a:bodyPr lIns="0" tIns="0" rIns="0" bIns="0" rtlCol="0" anchor="t">
            <a:spAutoFit/>
          </a:bodyPr>
          <a:lstStyle/>
          <a:p>
            <a:pPr algn="l">
              <a:lnSpc>
                <a:spcPts val="3359"/>
              </a:lnSpc>
            </a:pPr>
            <a:r>
              <a:rPr lang="en-US" sz="2400" b="1" dirty="0">
                <a:solidFill>
                  <a:srgbClr val="343D1A"/>
                </a:solidFill>
                <a:latin typeface="Prompt Medium"/>
                <a:ea typeface="Prompt Medium"/>
                <a:cs typeface="Prompt Medium"/>
                <a:sym typeface="Prompt Medium"/>
              </a:rPr>
              <a:t>Smart Group Reminders &amp; Event Planning</a:t>
            </a:r>
          </a:p>
        </p:txBody>
      </p:sp>
      <p:sp>
        <p:nvSpPr>
          <p:cNvPr id="13" name="TextBox 13">
            <a:extLst>
              <a:ext uri="{FF2B5EF4-FFF2-40B4-BE49-F238E27FC236}">
                <a16:creationId xmlns:a16="http://schemas.microsoft.com/office/drawing/2014/main" id="{2F7C7388-FE22-5747-D88D-A95A4B8EB05D}"/>
              </a:ext>
            </a:extLst>
          </p:cNvPr>
          <p:cNvSpPr txBox="1"/>
          <p:nvPr/>
        </p:nvSpPr>
        <p:spPr>
          <a:xfrm>
            <a:off x="5813569" y="6755023"/>
            <a:ext cx="6660862" cy="2325370"/>
          </a:xfrm>
          <a:prstGeom prst="rect">
            <a:avLst/>
          </a:prstGeom>
        </p:spPr>
        <p:txBody>
          <a:bodyPr lIns="0" tIns="0" rIns="0" bIns="0" rtlCol="0" anchor="t">
            <a:spAutoFit/>
          </a:bodyPr>
          <a:lstStyle/>
          <a:p>
            <a:pPr marL="0" lvl="0" indent="0" algn="just">
              <a:lnSpc>
                <a:spcPts val="3079"/>
              </a:lnSpc>
              <a:spcBef>
                <a:spcPct val="0"/>
              </a:spcBef>
            </a:pPr>
            <a:r>
              <a:rPr lang="en-GB" sz="2199" u="none" strike="noStrike" dirty="0">
                <a:solidFill>
                  <a:srgbClr val="8F7B50"/>
                </a:solidFill>
                <a:latin typeface="Montserrat Classic"/>
                <a:ea typeface="Montserrat Classic"/>
                <a:cs typeface="Montserrat Classic"/>
                <a:sym typeface="Montserrat Classic"/>
              </a:rPr>
              <a:t>Identify groups of users with similar academic or extracurricular interests using clustering techniques. Send targeted event reminders to these groups and suggest group-based event opportunities. Increases engagement and ensures more relevant communication.</a:t>
            </a:r>
            <a:endParaRPr lang="en-US" sz="2199" u="none" strike="noStrike" dirty="0">
              <a:solidFill>
                <a:srgbClr val="8F7B50"/>
              </a:solidFill>
              <a:latin typeface="Montserrat Classic"/>
              <a:ea typeface="Montserrat Classic"/>
              <a:cs typeface="Montserrat Classic"/>
              <a:sym typeface="Montserrat Classic"/>
            </a:endParaRPr>
          </a:p>
        </p:txBody>
      </p:sp>
    </p:spTree>
    <p:extLst>
      <p:ext uri="{BB962C8B-B14F-4D97-AF65-F5344CB8AC3E}">
        <p14:creationId xmlns:p14="http://schemas.microsoft.com/office/powerpoint/2010/main" val="1916312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B947F"/>
        </a:solidFill>
        <a:effectLst/>
      </p:bgPr>
    </p:bg>
    <p:spTree>
      <p:nvGrpSpPr>
        <p:cNvPr id="1" name=""/>
        <p:cNvGrpSpPr/>
        <p:nvPr/>
      </p:nvGrpSpPr>
      <p:grpSpPr>
        <a:xfrm>
          <a:off x="0" y="0"/>
          <a:ext cx="0" cy="0"/>
          <a:chOff x="0" y="0"/>
          <a:chExt cx="0" cy="0"/>
        </a:xfrm>
      </p:grpSpPr>
      <p:sp>
        <p:nvSpPr>
          <p:cNvPr id="2" name="TextBox 2"/>
          <p:cNvSpPr txBox="1"/>
          <p:nvPr/>
        </p:nvSpPr>
        <p:spPr>
          <a:xfrm>
            <a:off x="1028700" y="480060"/>
            <a:ext cx="19808277" cy="1249679"/>
          </a:xfrm>
          <a:prstGeom prst="rect">
            <a:avLst/>
          </a:prstGeom>
        </p:spPr>
        <p:txBody>
          <a:bodyPr lIns="0" tIns="0" rIns="0" bIns="0" rtlCol="0" anchor="t">
            <a:spAutoFit/>
          </a:bodyPr>
          <a:lstStyle/>
          <a:p>
            <a:pPr algn="l">
              <a:lnSpc>
                <a:spcPts val="9434"/>
              </a:lnSpc>
              <a:spcBef>
                <a:spcPct val="0"/>
              </a:spcBef>
            </a:pPr>
            <a:r>
              <a:rPr lang="en-US" sz="9249" b="1" dirty="0">
                <a:solidFill>
                  <a:srgbClr val="E8E4DB"/>
                </a:solidFill>
                <a:latin typeface="Montserrat Classic"/>
                <a:ea typeface="Montserrat Classic"/>
                <a:cs typeface="Montserrat Classic"/>
                <a:sym typeface="Montserrat Classic"/>
              </a:rPr>
              <a:t>TECHNICAL</a:t>
            </a:r>
            <a:r>
              <a:rPr lang="en-US" sz="9249" b="1" dirty="0">
                <a:solidFill>
                  <a:srgbClr val="9B8A65"/>
                </a:solidFill>
                <a:latin typeface="Montserrat Classic"/>
                <a:ea typeface="Montserrat Classic"/>
                <a:cs typeface="Montserrat Classic"/>
                <a:sym typeface="Montserrat Classic"/>
              </a:rPr>
              <a:t> </a:t>
            </a:r>
            <a:r>
              <a:rPr lang="en-US" sz="9249" b="1" dirty="0">
                <a:solidFill>
                  <a:srgbClr val="E8E4DB"/>
                </a:solidFill>
                <a:latin typeface="Montserrat Classic"/>
                <a:ea typeface="Montserrat Classic"/>
                <a:cs typeface="Montserrat Classic"/>
                <a:sym typeface="Montserrat Classic"/>
              </a:rPr>
              <a:t>REQUIRMENTS</a:t>
            </a:r>
          </a:p>
        </p:txBody>
      </p:sp>
      <p:sp>
        <p:nvSpPr>
          <p:cNvPr id="3" name="TextBox 3"/>
          <p:cNvSpPr txBox="1"/>
          <p:nvPr/>
        </p:nvSpPr>
        <p:spPr>
          <a:xfrm>
            <a:off x="1028700" y="1274848"/>
            <a:ext cx="16022428" cy="8668385"/>
          </a:xfrm>
          <a:prstGeom prst="rect">
            <a:avLst/>
          </a:prstGeom>
        </p:spPr>
        <p:txBody>
          <a:bodyPr lIns="0" tIns="0" rIns="0" bIns="0" rtlCol="0" anchor="t">
            <a:spAutoFit/>
          </a:bodyPr>
          <a:lstStyle/>
          <a:p>
            <a:pPr algn="just">
              <a:lnSpc>
                <a:spcPts val="3640"/>
              </a:lnSpc>
            </a:pPr>
            <a:endParaRPr dirty="0"/>
          </a:p>
          <a:p>
            <a:pPr marL="561344" lvl="1" indent="-280672" algn="just">
              <a:lnSpc>
                <a:spcPts val="3640"/>
              </a:lnSpc>
              <a:buAutoNum type="arabicPeriod"/>
            </a:pPr>
            <a:r>
              <a:rPr lang="en-US" sz="2600" dirty="0">
                <a:solidFill>
                  <a:srgbClr val="000000"/>
                </a:solidFill>
                <a:latin typeface="Montserrat Classic"/>
                <a:ea typeface="Montserrat Classic"/>
                <a:cs typeface="Montserrat Classic"/>
                <a:sym typeface="Montserrat Classic"/>
              </a:rPr>
              <a:t>Natural Language Processing:</a:t>
            </a:r>
          </a:p>
          <a:p>
            <a:pPr marL="1122688" lvl="2" indent="-374229" algn="just">
              <a:lnSpc>
                <a:spcPts val="3640"/>
              </a:lnSpc>
              <a:buFont typeface="Arial"/>
              <a:buChar char="⚬"/>
            </a:pPr>
            <a:r>
              <a:rPr lang="en-US" sz="2600" dirty="0">
                <a:solidFill>
                  <a:srgbClr val="000000"/>
                </a:solidFill>
                <a:latin typeface="Montserrat Classic"/>
                <a:ea typeface="Montserrat Classic"/>
                <a:cs typeface="Montserrat Classic"/>
                <a:sym typeface="Montserrat Classic"/>
              </a:rPr>
              <a:t>Understanding of NLP concepts and techniques for processing user input and generating responses.</a:t>
            </a:r>
          </a:p>
          <a:p>
            <a:pPr marL="561344" lvl="1" indent="-280672" algn="just">
              <a:lnSpc>
                <a:spcPts val="3640"/>
              </a:lnSpc>
              <a:buAutoNum type="arabicPeriod"/>
            </a:pPr>
            <a:r>
              <a:rPr lang="en-US" sz="2600" dirty="0">
                <a:solidFill>
                  <a:srgbClr val="000000"/>
                </a:solidFill>
                <a:latin typeface="Montserrat Classic"/>
                <a:ea typeface="Montserrat Classic"/>
                <a:cs typeface="Montserrat Classic"/>
                <a:sym typeface="Montserrat Classic"/>
              </a:rPr>
              <a:t>Machine Learning:</a:t>
            </a:r>
          </a:p>
          <a:p>
            <a:pPr marL="1122688" lvl="2" indent="-374229" algn="just">
              <a:lnSpc>
                <a:spcPts val="3640"/>
              </a:lnSpc>
              <a:buFont typeface="Arial"/>
              <a:buChar char="⚬"/>
            </a:pPr>
            <a:r>
              <a:rPr lang="en-US" sz="2600" dirty="0">
                <a:solidFill>
                  <a:srgbClr val="000000"/>
                </a:solidFill>
                <a:latin typeface="Montserrat Classic"/>
                <a:ea typeface="Montserrat Classic"/>
                <a:cs typeface="Montserrat Classic"/>
                <a:sym typeface="Montserrat Classic"/>
              </a:rPr>
              <a:t>Knowledge of machine learning algorithms and model training to improve the chatbot's response accuracy over time.</a:t>
            </a:r>
          </a:p>
          <a:p>
            <a:pPr marL="561344" lvl="1" indent="-280672" algn="just">
              <a:lnSpc>
                <a:spcPts val="3640"/>
              </a:lnSpc>
              <a:buAutoNum type="arabicPeriod"/>
            </a:pPr>
            <a:r>
              <a:rPr lang="en-US" sz="2600" dirty="0">
                <a:solidFill>
                  <a:srgbClr val="000000"/>
                </a:solidFill>
                <a:latin typeface="Montserrat Classic"/>
                <a:ea typeface="Montserrat Classic"/>
                <a:cs typeface="Montserrat Classic"/>
                <a:sym typeface="Montserrat Classic"/>
              </a:rPr>
              <a:t>Database Management:</a:t>
            </a:r>
          </a:p>
          <a:p>
            <a:pPr marL="1122688" lvl="2" indent="-374229" algn="just">
              <a:lnSpc>
                <a:spcPts val="3640"/>
              </a:lnSpc>
              <a:buFont typeface="Arial"/>
              <a:buChar char="⚬"/>
            </a:pPr>
            <a:r>
              <a:rPr lang="en-US" sz="2600" dirty="0">
                <a:solidFill>
                  <a:srgbClr val="000000"/>
                </a:solidFill>
                <a:latin typeface="Montserrat Classic"/>
                <a:ea typeface="Montserrat Classic"/>
                <a:cs typeface="Montserrat Classic"/>
                <a:sym typeface="Montserrat Classic"/>
              </a:rPr>
              <a:t>Familiarity with database design and management for storing user interactions and chatbot responses.</a:t>
            </a:r>
          </a:p>
          <a:p>
            <a:pPr marL="561344" lvl="1" indent="-280672" algn="just">
              <a:lnSpc>
                <a:spcPts val="3640"/>
              </a:lnSpc>
              <a:buAutoNum type="arabicPeriod"/>
            </a:pPr>
            <a:r>
              <a:rPr lang="en-US" sz="2600" dirty="0">
                <a:solidFill>
                  <a:srgbClr val="000000"/>
                </a:solidFill>
                <a:latin typeface="Montserrat Classic"/>
                <a:ea typeface="Montserrat Classic"/>
                <a:cs typeface="Montserrat Classic"/>
                <a:sym typeface="Montserrat Classic"/>
              </a:rPr>
              <a:t>User Interface Design:</a:t>
            </a:r>
          </a:p>
          <a:p>
            <a:pPr marL="1122688" lvl="2" indent="-374229" algn="just">
              <a:lnSpc>
                <a:spcPts val="3640"/>
              </a:lnSpc>
              <a:buFont typeface="Arial"/>
              <a:buChar char="⚬"/>
            </a:pPr>
            <a:r>
              <a:rPr lang="en-US" sz="2600" dirty="0">
                <a:solidFill>
                  <a:srgbClr val="000000"/>
                </a:solidFill>
                <a:latin typeface="Montserrat Classic"/>
                <a:ea typeface="Montserrat Classic"/>
                <a:cs typeface="Montserrat Classic"/>
                <a:sym typeface="Montserrat Classic"/>
              </a:rPr>
              <a:t>Skills in designing user-friendly interfaces for both web and mobile applications to enhance user experience.</a:t>
            </a:r>
          </a:p>
          <a:p>
            <a:pPr marL="561344" lvl="1" indent="-280672" algn="just">
              <a:lnSpc>
                <a:spcPts val="3640"/>
              </a:lnSpc>
              <a:buAutoNum type="arabicPeriod"/>
            </a:pPr>
            <a:r>
              <a:rPr lang="en-US" sz="2600" dirty="0">
                <a:solidFill>
                  <a:srgbClr val="000000"/>
                </a:solidFill>
                <a:latin typeface="Montserrat Classic"/>
                <a:ea typeface="Montserrat Classic"/>
                <a:cs typeface="Montserrat Classic"/>
                <a:sym typeface="Montserrat Classic"/>
              </a:rPr>
              <a:t>API Integration:</a:t>
            </a:r>
          </a:p>
          <a:p>
            <a:pPr marL="1122688" lvl="2" indent="-374229" algn="just">
              <a:lnSpc>
                <a:spcPts val="3640"/>
              </a:lnSpc>
              <a:buFont typeface="Arial"/>
              <a:buChar char="⚬"/>
            </a:pPr>
            <a:r>
              <a:rPr lang="en-US" sz="2600" dirty="0">
                <a:solidFill>
                  <a:srgbClr val="000000"/>
                </a:solidFill>
                <a:latin typeface="Montserrat Classic"/>
                <a:ea typeface="Montserrat Classic"/>
                <a:cs typeface="Montserrat Classic"/>
                <a:sym typeface="Montserrat Classic"/>
              </a:rPr>
              <a:t>Ability to integrate third-party APIs for additional functionalities, such as sending email transcripts or notifications.</a:t>
            </a:r>
          </a:p>
          <a:p>
            <a:pPr marL="561344" lvl="1" indent="-280672" algn="just">
              <a:lnSpc>
                <a:spcPts val="3640"/>
              </a:lnSpc>
              <a:buAutoNum type="arabicPeriod"/>
            </a:pPr>
            <a:r>
              <a:rPr lang="en-US" sz="2600" dirty="0">
                <a:solidFill>
                  <a:srgbClr val="000000"/>
                </a:solidFill>
                <a:latin typeface="Montserrat Classic"/>
                <a:ea typeface="Montserrat Classic"/>
                <a:cs typeface="Montserrat Classic"/>
                <a:sym typeface="Montserrat Classic"/>
              </a:rPr>
              <a:t>Testing and Debugging:</a:t>
            </a:r>
          </a:p>
          <a:p>
            <a:pPr marL="1122688" lvl="2" indent="-374229" algn="just">
              <a:lnSpc>
                <a:spcPts val="3640"/>
              </a:lnSpc>
              <a:buFont typeface="Arial"/>
              <a:buChar char="⚬"/>
            </a:pPr>
            <a:r>
              <a:rPr lang="en-US" sz="2600" dirty="0">
                <a:solidFill>
                  <a:srgbClr val="000000"/>
                </a:solidFill>
                <a:latin typeface="Montserrat Classic"/>
                <a:ea typeface="Montserrat Classic"/>
                <a:cs typeface="Montserrat Classic"/>
                <a:sym typeface="Montserrat Classic"/>
              </a:rPr>
              <a:t>Proficiency in testing methodologies to ensure the chatbot functions correctly and efficiently under various scenarios.</a:t>
            </a:r>
          </a:p>
        </p:txBody>
      </p:sp>
      <p:sp>
        <p:nvSpPr>
          <p:cNvPr id="4" name="Freeform 4"/>
          <p:cNvSpPr/>
          <p:nvPr/>
        </p:nvSpPr>
        <p:spPr>
          <a:xfrm>
            <a:off x="-969788" y="8255281"/>
            <a:ext cx="3416851" cy="3955834"/>
          </a:xfrm>
          <a:custGeom>
            <a:avLst/>
            <a:gdLst/>
            <a:ahLst/>
            <a:cxnLst/>
            <a:rect l="l" t="t" r="r" b="b"/>
            <a:pathLst>
              <a:path w="3416851" h="3955834">
                <a:moveTo>
                  <a:pt x="0" y="0"/>
                </a:moveTo>
                <a:lnTo>
                  <a:pt x="3416851" y="0"/>
                </a:lnTo>
                <a:lnTo>
                  <a:pt x="3416851" y="3955833"/>
                </a:lnTo>
                <a:lnTo>
                  <a:pt x="0" y="39558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E4DB"/>
        </a:solidFill>
        <a:effectLst/>
      </p:bgPr>
    </p:bg>
    <p:spTree>
      <p:nvGrpSpPr>
        <p:cNvPr id="1" name=""/>
        <p:cNvGrpSpPr/>
        <p:nvPr/>
      </p:nvGrpSpPr>
      <p:grpSpPr>
        <a:xfrm>
          <a:off x="0" y="0"/>
          <a:ext cx="0" cy="0"/>
          <a:chOff x="0" y="0"/>
          <a:chExt cx="0" cy="0"/>
        </a:xfrm>
      </p:grpSpPr>
      <p:sp>
        <p:nvSpPr>
          <p:cNvPr id="2" name="TextBox 2"/>
          <p:cNvSpPr txBox="1"/>
          <p:nvPr/>
        </p:nvSpPr>
        <p:spPr>
          <a:xfrm>
            <a:off x="1028700" y="489585"/>
            <a:ext cx="10629900" cy="1205458"/>
          </a:xfrm>
          <a:prstGeom prst="rect">
            <a:avLst/>
          </a:prstGeom>
        </p:spPr>
        <p:txBody>
          <a:bodyPr wrap="square" lIns="0" tIns="0" rIns="0" bIns="0" rtlCol="0" anchor="t">
            <a:spAutoFit/>
          </a:bodyPr>
          <a:lstStyle/>
          <a:p>
            <a:pPr algn="l">
              <a:lnSpc>
                <a:spcPts val="9434"/>
              </a:lnSpc>
              <a:spcBef>
                <a:spcPct val="0"/>
              </a:spcBef>
            </a:pPr>
            <a:r>
              <a:rPr lang="en-US" sz="9249" b="1" dirty="0">
                <a:solidFill>
                  <a:srgbClr val="8F7B50"/>
                </a:solidFill>
                <a:latin typeface="Montserrat Classic" panose="020B0604020202020204" charset="0"/>
                <a:ea typeface="Prompt Medium"/>
                <a:cs typeface="Prompt Medium"/>
                <a:sym typeface="Prompt Medium"/>
              </a:rPr>
              <a:t>METHODOLOGY</a:t>
            </a:r>
          </a:p>
        </p:txBody>
      </p:sp>
      <p:sp>
        <p:nvSpPr>
          <p:cNvPr id="3" name="Freeform 3"/>
          <p:cNvSpPr/>
          <p:nvPr/>
        </p:nvSpPr>
        <p:spPr>
          <a:xfrm rot="-5400000">
            <a:off x="16154382" y="8455072"/>
            <a:ext cx="1167262" cy="1991066"/>
          </a:xfrm>
          <a:custGeom>
            <a:avLst/>
            <a:gdLst/>
            <a:ahLst/>
            <a:cxnLst/>
            <a:rect l="l" t="t" r="r" b="b"/>
            <a:pathLst>
              <a:path w="1167262" h="1991066">
                <a:moveTo>
                  <a:pt x="0" y="0"/>
                </a:moveTo>
                <a:lnTo>
                  <a:pt x="1167263" y="0"/>
                </a:lnTo>
                <a:lnTo>
                  <a:pt x="1167263" y="1991066"/>
                </a:lnTo>
                <a:lnTo>
                  <a:pt x="0" y="19910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969788" y="8255281"/>
            <a:ext cx="3416851" cy="3955834"/>
          </a:xfrm>
          <a:custGeom>
            <a:avLst/>
            <a:gdLst/>
            <a:ahLst/>
            <a:cxnLst/>
            <a:rect l="l" t="t" r="r" b="b"/>
            <a:pathLst>
              <a:path w="3416851" h="3955834">
                <a:moveTo>
                  <a:pt x="0" y="0"/>
                </a:moveTo>
                <a:lnTo>
                  <a:pt x="3416851" y="0"/>
                </a:lnTo>
                <a:lnTo>
                  <a:pt x="3416851" y="3955833"/>
                </a:lnTo>
                <a:lnTo>
                  <a:pt x="0" y="395583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5" name="Group 14">
            <a:extLst>
              <a:ext uri="{FF2B5EF4-FFF2-40B4-BE49-F238E27FC236}">
                <a16:creationId xmlns:a16="http://schemas.microsoft.com/office/drawing/2014/main" id="{BFEAEE0E-8EED-0FA8-A8E5-70ABF043F076}"/>
              </a:ext>
            </a:extLst>
          </p:cNvPr>
          <p:cNvGrpSpPr/>
          <p:nvPr/>
        </p:nvGrpSpPr>
        <p:grpSpPr>
          <a:xfrm>
            <a:off x="5006782" y="1643999"/>
            <a:ext cx="8274436" cy="7614301"/>
            <a:chOff x="5006782" y="1643999"/>
            <a:chExt cx="8274436" cy="7614301"/>
          </a:xfrm>
        </p:grpSpPr>
        <p:grpSp>
          <p:nvGrpSpPr>
            <p:cNvPr id="5" name="Group 5"/>
            <p:cNvGrpSpPr/>
            <p:nvPr/>
          </p:nvGrpSpPr>
          <p:grpSpPr>
            <a:xfrm>
              <a:off x="5006782" y="1643999"/>
              <a:ext cx="8274436" cy="7614301"/>
              <a:chOff x="0" y="37386"/>
              <a:chExt cx="11032582" cy="10152400"/>
            </a:xfrm>
          </p:grpSpPr>
          <p:sp>
            <p:nvSpPr>
              <p:cNvPr id="6" name="Freeform 6"/>
              <p:cNvSpPr/>
              <p:nvPr/>
            </p:nvSpPr>
            <p:spPr>
              <a:xfrm>
                <a:off x="0" y="37386"/>
                <a:ext cx="11032582" cy="6126715"/>
              </a:xfrm>
              <a:custGeom>
                <a:avLst/>
                <a:gdLst/>
                <a:ahLst/>
                <a:cxnLst/>
                <a:rect l="l" t="t" r="r" b="b"/>
                <a:pathLst>
                  <a:path w="11032582" h="6126715">
                    <a:moveTo>
                      <a:pt x="0" y="0"/>
                    </a:moveTo>
                    <a:lnTo>
                      <a:pt x="11032582" y="0"/>
                    </a:lnTo>
                    <a:lnTo>
                      <a:pt x="11032582" y="6126715"/>
                    </a:lnTo>
                    <a:lnTo>
                      <a:pt x="0" y="6126715"/>
                    </a:lnTo>
                    <a:lnTo>
                      <a:pt x="0" y="0"/>
                    </a:lnTo>
                    <a:close/>
                  </a:path>
                </a:pathLst>
              </a:custGeom>
              <a:blipFill>
                <a:blip r:embed="rId6"/>
                <a:stretch>
                  <a:fillRect b="-130435"/>
                </a:stretch>
              </a:blipFill>
            </p:spPr>
          </p:sp>
          <p:sp>
            <p:nvSpPr>
              <p:cNvPr id="7" name="Freeform 7"/>
              <p:cNvSpPr/>
              <p:nvPr/>
            </p:nvSpPr>
            <p:spPr>
              <a:xfrm>
                <a:off x="0" y="8795494"/>
                <a:ext cx="11032582" cy="1394292"/>
              </a:xfrm>
              <a:custGeom>
                <a:avLst/>
                <a:gdLst/>
                <a:ahLst/>
                <a:cxnLst/>
                <a:rect l="l" t="t" r="r" b="b"/>
                <a:pathLst>
                  <a:path w="11032582" h="1394292">
                    <a:moveTo>
                      <a:pt x="0" y="0"/>
                    </a:moveTo>
                    <a:lnTo>
                      <a:pt x="11032582" y="0"/>
                    </a:lnTo>
                    <a:lnTo>
                      <a:pt x="11032582" y="1394292"/>
                    </a:lnTo>
                    <a:lnTo>
                      <a:pt x="0" y="1394292"/>
                    </a:lnTo>
                    <a:lnTo>
                      <a:pt x="0" y="0"/>
                    </a:lnTo>
                    <a:close/>
                  </a:path>
                </a:pathLst>
              </a:custGeom>
              <a:blipFill>
                <a:blip r:embed="rId6"/>
                <a:stretch>
                  <a:fillRect t="-912567"/>
                </a:stretch>
              </a:blipFill>
            </p:spPr>
          </p:sp>
          <p:sp>
            <p:nvSpPr>
              <p:cNvPr id="9" name="TextBox 9"/>
              <p:cNvSpPr txBox="1"/>
              <p:nvPr/>
            </p:nvSpPr>
            <p:spPr>
              <a:xfrm>
                <a:off x="1578275" y="3829544"/>
                <a:ext cx="1385183" cy="319489"/>
              </a:xfrm>
              <a:prstGeom prst="rect">
                <a:avLst/>
              </a:prstGeom>
              <a:solidFill>
                <a:schemeClr val="bg1"/>
              </a:solidFill>
            </p:spPr>
            <p:txBody>
              <a:bodyPr wrap="square" lIns="0" tIns="0" rIns="0" bIns="0" rtlCol="0" anchor="t">
                <a:spAutoFit/>
              </a:bodyPr>
              <a:lstStyle/>
              <a:p>
                <a:pPr algn="ctr">
                  <a:lnSpc>
                    <a:spcPts val="1998"/>
                  </a:lnSpc>
                </a:pPr>
                <a:r>
                  <a:rPr lang="en-US" sz="1427" b="1" dirty="0">
                    <a:solidFill>
                      <a:srgbClr val="000000"/>
                    </a:solidFill>
                    <a:latin typeface="Open Sans Bold"/>
                    <a:ea typeface="Open Sans Bold"/>
                    <a:cs typeface="Open Sans Bold"/>
                    <a:sym typeface="Open Sans Bold"/>
                  </a:rPr>
                  <a:t>Logged in?</a:t>
                </a:r>
              </a:p>
            </p:txBody>
          </p:sp>
          <p:sp>
            <p:nvSpPr>
              <p:cNvPr id="10" name="TextBox 10"/>
              <p:cNvSpPr txBox="1"/>
              <p:nvPr/>
            </p:nvSpPr>
            <p:spPr>
              <a:xfrm>
                <a:off x="4443242" y="3829543"/>
                <a:ext cx="1488507" cy="319489"/>
              </a:xfrm>
              <a:prstGeom prst="rect">
                <a:avLst/>
              </a:prstGeom>
              <a:solidFill>
                <a:schemeClr val="bg1"/>
              </a:solidFill>
            </p:spPr>
            <p:txBody>
              <a:bodyPr wrap="square" lIns="0" tIns="0" rIns="0" bIns="0" rtlCol="0" anchor="t">
                <a:spAutoFit/>
              </a:bodyPr>
              <a:lstStyle/>
              <a:p>
                <a:pPr algn="ctr">
                  <a:lnSpc>
                    <a:spcPts val="1998"/>
                  </a:lnSpc>
                </a:pPr>
                <a:r>
                  <a:rPr lang="en-US" sz="1427" b="1" dirty="0">
                    <a:solidFill>
                      <a:srgbClr val="000000"/>
                    </a:solidFill>
                    <a:latin typeface="Open Sans Bold"/>
                    <a:ea typeface="Open Sans Bold"/>
                    <a:cs typeface="Open Sans Bold"/>
                    <a:sym typeface="Open Sans Bold"/>
                  </a:rPr>
                  <a:t>Login  </a:t>
                </a:r>
              </a:p>
            </p:txBody>
          </p:sp>
          <p:sp>
            <p:nvSpPr>
              <p:cNvPr id="11" name="Freeform 11"/>
              <p:cNvSpPr/>
              <p:nvPr/>
            </p:nvSpPr>
            <p:spPr>
              <a:xfrm>
                <a:off x="0" y="6086694"/>
                <a:ext cx="11032582" cy="2833518"/>
              </a:xfrm>
              <a:custGeom>
                <a:avLst/>
                <a:gdLst/>
                <a:ahLst/>
                <a:cxnLst/>
                <a:rect l="l" t="t" r="r" b="b"/>
                <a:pathLst>
                  <a:path w="11032582" h="2833518">
                    <a:moveTo>
                      <a:pt x="0" y="0"/>
                    </a:moveTo>
                    <a:lnTo>
                      <a:pt x="11032582" y="0"/>
                    </a:lnTo>
                    <a:lnTo>
                      <a:pt x="11032582" y="2833518"/>
                    </a:lnTo>
                    <a:lnTo>
                      <a:pt x="0" y="2833518"/>
                    </a:lnTo>
                    <a:lnTo>
                      <a:pt x="0" y="0"/>
                    </a:lnTo>
                    <a:close/>
                  </a:path>
                </a:pathLst>
              </a:custGeom>
              <a:blipFill>
                <a:blip r:embed="rId6"/>
                <a:stretch>
                  <a:fillRect t="-286633" b="-111621"/>
                </a:stretch>
              </a:blipFill>
            </p:spPr>
          </p:sp>
          <p:sp>
            <p:nvSpPr>
              <p:cNvPr id="12" name="TextBox 12"/>
              <p:cNvSpPr txBox="1"/>
              <p:nvPr/>
            </p:nvSpPr>
            <p:spPr>
              <a:xfrm>
                <a:off x="5891109" y="5858782"/>
                <a:ext cx="1770128" cy="305318"/>
              </a:xfrm>
              <a:prstGeom prst="rect">
                <a:avLst/>
              </a:prstGeom>
            </p:spPr>
            <p:txBody>
              <a:bodyPr lIns="0" tIns="0" rIns="0" bIns="0" rtlCol="0" anchor="t">
                <a:spAutoFit/>
              </a:bodyPr>
              <a:lstStyle/>
              <a:p>
                <a:pPr algn="ctr">
                  <a:lnSpc>
                    <a:spcPts val="1998"/>
                  </a:lnSpc>
                </a:pPr>
                <a:r>
                  <a:rPr lang="en-US" sz="1427" b="1" dirty="0">
                    <a:solidFill>
                      <a:srgbClr val="FFFFFF"/>
                    </a:solidFill>
                    <a:latin typeface="Open Sans Bold"/>
                    <a:ea typeface="Open Sans Bold"/>
                    <a:cs typeface="Open Sans Bold"/>
                    <a:sym typeface="Open Sans Bold"/>
                  </a:rPr>
                  <a:t>   ..</a:t>
                </a:r>
              </a:p>
            </p:txBody>
          </p:sp>
        </p:grpSp>
        <p:sp>
          <p:nvSpPr>
            <p:cNvPr id="13" name="Rectangle 12">
              <a:extLst>
                <a:ext uri="{FF2B5EF4-FFF2-40B4-BE49-F238E27FC236}">
                  <a16:creationId xmlns:a16="http://schemas.microsoft.com/office/drawing/2014/main" id="{3673AB86-A8B2-AE4F-154E-0FBF72BB309A}"/>
                </a:ext>
              </a:extLst>
            </p:cNvPr>
            <p:cNvSpPr/>
            <p:nvPr/>
          </p:nvSpPr>
          <p:spPr>
            <a:xfrm>
              <a:off x="8203302" y="5499518"/>
              <a:ext cx="1462786" cy="59599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dirty="0">
                  <a:solidFill>
                    <a:sysClr val="windowText" lastClr="000000"/>
                  </a:solidFill>
                </a:rPr>
                <a:t>Input name, USN and Password  </a:t>
              </a:r>
              <a:endParaRPr lang="en-US" sz="1400" b="1" dirty="0">
                <a:solidFill>
                  <a:sysClr val="windowText" lastClr="000000"/>
                </a:solidFill>
              </a:endParaRPr>
            </a:p>
          </p:txBody>
        </p:sp>
        <p:sp>
          <p:nvSpPr>
            <p:cNvPr id="14" name="Rectangle 13">
              <a:extLst>
                <a:ext uri="{FF2B5EF4-FFF2-40B4-BE49-F238E27FC236}">
                  <a16:creationId xmlns:a16="http://schemas.microsoft.com/office/drawing/2014/main" id="{45860A90-0C7B-0F28-9D98-907021D41AB7}"/>
                </a:ext>
              </a:extLst>
            </p:cNvPr>
            <p:cNvSpPr/>
            <p:nvPr/>
          </p:nvSpPr>
          <p:spPr>
            <a:xfrm>
              <a:off x="9906000" y="6010047"/>
              <a:ext cx="353618" cy="22898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1271</Words>
  <Application>Microsoft Office PowerPoint</Application>
  <PresentationFormat>Custom</PresentationFormat>
  <Paragraphs>122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Prompt Medium</vt:lpstr>
      <vt:lpstr>Calibri</vt:lpstr>
      <vt:lpstr>Montserrat Classic</vt:lpstr>
      <vt:lpstr>Open Sans Bold</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MALNAD COLLEGE OF ENGINEERING</dc:title>
  <dc:creator>hajira kulsum</dc:creator>
  <cp:lastModifiedBy>hajira kulsum</cp:lastModifiedBy>
  <cp:revision>8</cp:revision>
  <dcterms:created xsi:type="dcterms:W3CDTF">2006-08-16T00:00:00Z</dcterms:created>
  <dcterms:modified xsi:type="dcterms:W3CDTF">2025-05-23T08:57:43Z</dcterms:modified>
  <dc:identifier>DAGlRjcQUPo</dc:identifier>
</cp:coreProperties>
</file>