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ECD4F-5167-42CF-B143-E3FA61080385}" v="3317" dt="2024-04-09T05:36:35.22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3592" autoAdjust="0"/>
  </p:normalViewPr>
  <p:slideViewPr>
    <p:cSldViewPr snapToGrid="0" snapToObjects="1" showGuides="1">
      <p:cViewPr varScale="1">
        <p:scale>
          <a:sx n="115" d="100"/>
          <a:sy n="115" d="100"/>
        </p:scale>
        <p:origin x="31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haranjeetsingh/Downloads/JobsListed%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haranjeetsingh/Downloads/popular-languag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Jobs Posted as per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Sheet!$B$1</c:f>
              <c:strCache>
                <c:ptCount val="1"/>
                <c:pt idx="0">
                  <c:v>Number of Jobs</c:v>
                </c:pt>
              </c:strCache>
            </c:strRef>
          </c:tx>
          <c:spPr>
            <a:solidFill>
              <a:schemeClr val="accent1"/>
            </a:solidFill>
            <a:ln>
              <a:noFill/>
            </a:ln>
            <a:effectLst/>
          </c:spPr>
          <c:invertIfNegative val="0"/>
          <c:cat>
            <c:strRef>
              <c:f>Sheet!$A$2:$A$5</c:f>
              <c:strCache>
                <c:ptCount val="4"/>
                <c:pt idx="0">
                  <c:v>Los Angeles</c:v>
                </c:pt>
                <c:pt idx="1">
                  <c:v>Seattle</c:v>
                </c:pt>
                <c:pt idx="2">
                  <c:v>Detroit</c:v>
                </c:pt>
                <c:pt idx="3">
                  <c:v>Washington DC</c:v>
                </c:pt>
              </c:strCache>
            </c:strRef>
          </c:cat>
          <c:val>
            <c:numRef>
              <c:f>Sheet!$B$2:$B$5</c:f>
              <c:numCache>
                <c:formatCode>General</c:formatCode>
                <c:ptCount val="4"/>
                <c:pt idx="0">
                  <c:v>640</c:v>
                </c:pt>
                <c:pt idx="1">
                  <c:v>3375</c:v>
                </c:pt>
                <c:pt idx="2">
                  <c:v>3945</c:v>
                </c:pt>
                <c:pt idx="3">
                  <c:v>5316</c:v>
                </c:pt>
              </c:numCache>
            </c:numRef>
          </c:val>
          <c:extLst>
            <c:ext xmlns:c16="http://schemas.microsoft.com/office/drawing/2014/chart" uri="{C3380CC4-5D6E-409C-BE32-E72D297353CC}">
              <c16:uniqueId val="{00000000-C860-514A-89E1-6914B33F5DE6}"/>
            </c:ext>
          </c:extLst>
        </c:ser>
        <c:dLbls>
          <c:showLegendKey val="0"/>
          <c:showVal val="0"/>
          <c:showCatName val="0"/>
          <c:showSerName val="0"/>
          <c:showPercent val="0"/>
          <c:showBubbleSize val="0"/>
        </c:dLbls>
        <c:gapWidth val="219"/>
        <c:axId val="1533502991"/>
        <c:axId val="1533400559"/>
      </c:barChart>
      <c:catAx>
        <c:axId val="15335029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Cities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400559"/>
        <c:crosses val="autoZero"/>
        <c:auto val="1"/>
        <c:lblAlgn val="ctr"/>
        <c:lblOffset val="100"/>
        <c:noMultiLvlLbl val="0"/>
      </c:catAx>
      <c:valAx>
        <c:axId val="15334005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Job Postings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50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'popular-languages'!$B$1</c:f>
              <c:strCache>
                <c:ptCount val="1"/>
                <c:pt idx="0">
                  <c:v>Average Salaries</c:v>
                </c:pt>
              </c:strCache>
            </c:strRef>
          </c:tx>
          <c:spPr>
            <a:solidFill>
              <a:schemeClr val="accent1"/>
            </a:solidFill>
            <a:ln>
              <a:noFill/>
            </a:ln>
            <a:effectLst/>
          </c:spPr>
          <c:invertIfNegative val="0"/>
          <c:cat>
            <c:strRef>
              <c:f>'popular-languages'!$A$2:$A$11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'popular-languages'!$B$2:$B$11</c:f>
              <c:numCache>
                <c:formatCode>_([$$-409]* #,##0.00_);_([$$-409]* \(#,##0.00\);_([$$-409]* "-"??_);_(@_)</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7C78-CA42-A905-E48E115D40C6}"/>
            </c:ext>
          </c:extLst>
        </c:ser>
        <c:dLbls>
          <c:showLegendKey val="0"/>
          <c:showVal val="0"/>
          <c:showCatName val="0"/>
          <c:showSerName val="0"/>
          <c:showPercent val="0"/>
          <c:showBubbleSize val="0"/>
        </c:dLbls>
        <c:gapWidth val="182"/>
        <c:axId val="1684129663"/>
        <c:axId val="1684609999"/>
      </c:barChart>
      <c:catAx>
        <c:axId val="16841296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Languages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609999"/>
        <c:crosses val="autoZero"/>
        <c:auto val="1"/>
        <c:lblAlgn val="ctr"/>
        <c:lblOffset val="100"/>
        <c:noMultiLvlLbl val="0"/>
      </c:catAx>
      <c:valAx>
        <c:axId val="1684609999"/>
        <c:scaling>
          <c:orientation val="minMax"/>
        </c:scaling>
        <c:delete val="0"/>
        <c:axPos val="b"/>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129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6.xml"/><Relationship Id="rId3" Type="http://schemas.openxmlformats.org/officeDocument/2006/relationships/image" Target="../media/image6.png"/><Relationship Id="rId21" Type="http://schemas.openxmlformats.org/officeDocument/2006/relationships/image" Target="../media/image4.png"/><Relationship Id="rId25" Type="http://schemas.openxmlformats.org/officeDocument/2006/relationships/customXml" Target="../ink/ink15.xml"/><Relationship Id="rId2" Type="http://schemas.openxmlformats.org/officeDocument/2006/relationships/notesSlide" Target="../notesSlides/notesSlide1.xml"/><Relationship Id="rId20" Type="http://schemas.openxmlformats.org/officeDocument/2006/relationships/customXml" Target="../ink/ink11.xml"/><Relationship Id="rId1" Type="http://schemas.openxmlformats.org/officeDocument/2006/relationships/slideLayout" Target="../slideLayouts/slideLayout4.xml"/><Relationship Id="rId24" Type="http://schemas.openxmlformats.org/officeDocument/2006/relationships/customXml" Target="../ink/ink14.xml"/><Relationship Id="rId23" Type="http://schemas.openxmlformats.org/officeDocument/2006/relationships/customXml" Target="../ink/ink13.xml"/><Relationship Id="rId28" Type="http://schemas.openxmlformats.org/officeDocument/2006/relationships/customXml" Target="../ink/ink18.xml"/><Relationship Id="rId19" Type="http://schemas.openxmlformats.org/officeDocument/2006/relationships/customXml" Target="../ink/ink10.xml"/><Relationship Id="rId4" Type="http://schemas.openxmlformats.org/officeDocument/2006/relationships/customXml" Target="../ink/ink9.xml"/><Relationship Id="rId22" Type="http://schemas.openxmlformats.org/officeDocument/2006/relationships/customXml" Target="../ink/ink12.xml"/><Relationship Id="rId27" Type="http://schemas.openxmlformats.org/officeDocument/2006/relationships/customXml" Target="../ink/ink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530213" cy="1325563"/>
          </a:xfrm>
        </p:spPr>
        <p:txBody>
          <a:bodyPr anchor="ctr">
            <a:normAutofit fontScale="90000"/>
          </a:bodyPr>
          <a:lstStyle/>
          <a:p>
            <a:r>
              <a:rPr lang="en-US" dirty="0">
                <a:solidFill>
                  <a:srgbClr val="0E659B"/>
                </a:solidFill>
                <a:latin typeface="IBM Plex Mono SemiBold"/>
              </a:rPr>
              <a:t>Capstone Project – Tech Trend Analysis</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564768"/>
            <a:ext cx="5215316" cy="1241310"/>
          </a:xfrm>
        </p:spPr>
        <p:txBody>
          <a:bodyPr vert="horz" lIns="91440" tIns="45720" rIns="91440" bIns="45720" rtlCol="0" anchor="t">
            <a:normAutofit/>
          </a:bodyPr>
          <a:lstStyle/>
          <a:p>
            <a:pPr marL="0" indent="0">
              <a:buNone/>
            </a:pPr>
            <a:r>
              <a:rPr lang="en-US" dirty="0">
                <a:latin typeface="IBM Plex Mono Text"/>
              </a:rPr>
              <a:t>Charanjeet Singh</a:t>
            </a:r>
            <a:endParaRPr lang="en-US" dirty="0"/>
          </a:p>
          <a:p>
            <a:pPr marL="0" indent="0">
              <a:buNone/>
            </a:pPr>
            <a:r>
              <a:rPr lang="en-US" dirty="0">
                <a:latin typeface="IBM Plex Mono Text"/>
              </a:rPr>
              <a:t>8th April 2024</a:t>
            </a:r>
            <a:endParaRPr lang="en-US" dirty="0"/>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r>
              <a:rPr lang="en-US" dirty="0" err="1"/>
              <a:t>MySQl</a:t>
            </a:r>
            <a:r>
              <a:rPr lang="en-US" dirty="0"/>
              <a:t> is the most used </a:t>
            </a:r>
            <a:r>
              <a:rPr lang="en-US" dirty="0" err="1"/>
              <a:t>databse</a:t>
            </a:r>
            <a:r>
              <a:rPr lang="en-US" dirty="0"/>
              <a:t> currently however it slips to the 4</a:t>
            </a:r>
            <a:r>
              <a:rPr lang="en-US" baseline="30000" dirty="0"/>
              <a:t>th</a:t>
            </a:r>
            <a:r>
              <a:rPr lang="en-US" dirty="0"/>
              <a:t> position in the desired </a:t>
            </a:r>
            <a:r>
              <a:rPr lang="en-US" dirty="0" err="1"/>
              <a:t>databse</a:t>
            </a:r>
            <a:r>
              <a:rPr lang="en-US" dirty="0"/>
              <a:t> chart.  </a:t>
            </a:r>
          </a:p>
          <a:p>
            <a:r>
              <a:rPr lang="en-US" dirty="0" err="1"/>
              <a:t>PostgresSQL</a:t>
            </a:r>
            <a:r>
              <a:rPr lang="en-US" dirty="0"/>
              <a:t> is the 2</a:t>
            </a:r>
            <a:r>
              <a:rPr lang="en-US" baseline="30000" dirty="0"/>
              <a:t>nd</a:t>
            </a:r>
            <a:r>
              <a:rPr lang="en-US" dirty="0"/>
              <a:t> most used language and is the most desired </a:t>
            </a:r>
            <a:r>
              <a:rPr lang="en-US" dirty="0" err="1"/>
              <a:t>databse</a:t>
            </a:r>
            <a:r>
              <a:rPr lang="en-US" dirty="0"/>
              <a:t>.</a:t>
            </a:r>
          </a:p>
          <a:p>
            <a:r>
              <a:rPr lang="en-US" dirty="0"/>
              <a:t>Following Postgres, </a:t>
            </a:r>
            <a:r>
              <a:rPr lang="en-US" dirty="0" err="1"/>
              <a:t>MongoDb</a:t>
            </a:r>
            <a:r>
              <a:rPr lang="en-US" dirty="0"/>
              <a:t> and Redis replaces the 2</a:t>
            </a:r>
            <a:r>
              <a:rPr lang="en-US" baseline="30000" dirty="0"/>
              <a:t>nd</a:t>
            </a:r>
            <a:r>
              <a:rPr lang="en-US" dirty="0"/>
              <a:t> and third spot </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r>
              <a:rPr lang="en-US" dirty="0" err="1"/>
              <a:t>MySQl</a:t>
            </a:r>
            <a:r>
              <a:rPr lang="en-US" dirty="0"/>
              <a:t> slipping from 1</a:t>
            </a:r>
            <a:r>
              <a:rPr lang="en-US" baseline="30000" dirty="0"/>
              <a:t>st</a:t>
            </a:r>
            <a:r>
              <a:rPr lang="en-US" dirty="0"/>
              <a:t> to 4</a:t>
            </a:r>
            <a:r>
              <a:rPr lang="en-US" baseline="30000" dirty="0"/>
              <a:t>th</a:t>
            </a:r>
            <a:r>
              <a:rPr lang="en-US" dirty="0"/>
              <a:t> position is alarming as it shows that </a:t>
            </a:r>
            <a:r>
              <a:rPr lang="en-US" dirty="0" err="1"/>
              <a:t>repondents</a:t>
            </a:r>
            <a:r>
              <a:rPr lang="en-US" dirty="0"/>
              <a:t> are losing interest in the </a:t>
            </a:r>
            <a:r>
              <a:rPr lang="en-US" dirty="0" err="1"/>
              <a:t>databse</a:t>
            </a:r>
            <a:r>
              <a:rPr lang="en-US" dirty="0"/>
              <a:t> which can impact hiring.</a:t>
            </a:r>
          </a:p>
          <a:p>
            <a:r>
              <a:rPr lang="en-US" dirty="0" err="1"/>
              <a:t>PostgresSQL</a:t>
            </a:r>
            <a:r>
              <a:rPr lang="en-US" dirty="0"/>
              <a:t> is rising desire implies that more and more companies are using it and there are better tools and </a:t>
            </a:r>
            <a:r>
              <a:rPr lang="en-US" dirty="0" err="1"/>
              <a:t>technologis</a:t>
            </a:r>
            <a:r>
              <a:rPr lang="en-US" dirty="0"/>
              <a:t> available for integration with this database.</a:t>
            </a:r>
          </a:p>
          <a:p>
            <a:r>
              <a:rPr lang="en-US" dirty="0"/>
              <a:t>Similar is the case with </a:t>
            </a:r>
            <a:r>
              <a:rPr lang="en-US" dirty="0" err="1"/>
              <a:t>MongoDb</a:t>
            </a:r>
            <a:r>
              <a:rPr lang="en-US" dirty="0"/>
              <a:t> and Redis. As more and more integration is available, the cost of the database will also fall making them more accessible for the smaller companies.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rPr>
              <a:t>https://github.com/CharanjeetI2D/IBM_Capstone_Project/blob/main/IBMDashboardAssignment.pdf</a:t>
            </a:r>
            <a:endParaRPr lang="en-US" dirty="0">
              <a:latin typeface="IBM Plex Mono Text"/>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5" name="Picture 4" descr="A collage of different types of data&#10;&#10;Description automatically generated">
            <a:extLst>
              <a:ext uri="{FF2B5EF4-FFF2-40B4-BE49-F238E27FC236}">
                <a16:creationId xmlns:a16="http://schemas.microsoft.com/office/drawing/2014/main" id="{E3B8225A-80F3-61EC-7DFE-E76301DDB4CE}"/>
              </a:ext>
            </a:extLst>
          </p:cNvPr>
          <p:cNvPicPr>
            <a:picLocks noChangeAspect="1"/>
          </p:cNvPicPr>
          <p:nvPr/>
        </p:nvPicPr>
        <p:blipFill rotWithShape="1">
          <a:blip r:embed="rId2"/>
          <a:srcRect l="2431" t="1832" r="1647" b="6021"/>
          <a:stretch/>
        </p:blipFill>
        <p:spPr>
          <a:xfrm>
            <a:off x="2086812" y="1451818"/>
            <a:ext cx="8247118" cy="475070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5" name="Picture 4" descr="A close-up of a graph&#10;&#10;Description automatically generated">
            <a:extLst>
              <a:ext uri="{FF2B5EF4-FFF2-40B4-BE49-F238E27FC236}">
                <a16:creationId xmlns:a16="http://schemas.microsoft.com/office/drawing/2014/main" id="{1129677A-18CF-CFE4-4E51-D2064929C997}"/>
              </a:ext>
            </a:extLst>
          </p:cNvPr>
          <p:cNvPicPr>
            <a:picLocks noChangeAspect="1"/>
          </p:cNvPicPr>
          <p:nvPr/>
        </p:nvPicPr>
        <p:blipFill>
          <a:blip r:embed="rId2"/>
          <a:stretch>
            <a:fillRect/>
          </a:stretch>
        </p:blipFill>
        <p:spPr>
          <a:xfrm>
            <a:off x="2076309" y="1696105"/>
            <a:ext cx="8038088" cy="4721459"/>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5" name="Picture 4" descr="A screenshot of a graph and a diagram&#10;&#10;Description automatically generated">
            <a:extLst>
              <a:ext uri="{FF2B5EF4-FFF2-40B4-BE49-F238E27FC236}">
                <a16:creationId xmlns:a16="http://schemas.microsoft.com/office/drawing/2014/main" id="{0C556DDC-609F-8012-93F6-0EC11765525F}"/>
              </a:ext>
            </a:extLst>
          </p:cNvPr>
          <p:cNvPicPr>
            <a:picLocks noChangeAspect="1"/>
          </p:cNvPicPr>
          <p:nvPr/>
        </p:nvPicPr>
        <p:blipFill>
          <a:blip r:embed="rId2"/>
          <a:stretch>
            <a:fillRect/>
          </a:stretch>
        </p:blipFill>
        <p:spPr>
          <a:xfrm>
            <a:off x="1935345" y="1694216"/>
            <a:ext cx="8321309" cy="479503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r>
              <a:rPr lang="en-US" sz="2000" dirty="0"/>
              <a:t>Python will see a strong rise as it has one of the highest jump from 56M to 65M respondents interested in it.</a:t>
            </a:r>
          </a:p>
          <a:p>
            <a:r>
              <a:rPr lang="en-US" sz="2000" dirty="0"/>
              <a:t> </a:t>
            </a:r>
            <a:r>
              <a:rPr lang="en-US" sz="2000" dirty="0" err="1"/>
              <a:t>PostgresSQL</a:t>
            </a:r>
            <a:r>
              <a:rPr lang="en-US" sz="2000" dirty="0"/>
              <a:t>, MongoDB and Redis databases will become more accessible with reducing cost and increasing Integrations with other technologies and cloud.</a:t>
            </a:r>
          </a:p>
          <a:p>
            <a:r>
              <a:rPr lang="en-US" sz="2000" dirty="0" err="1"/>
              <a:t>Webframes</a:t>
            </a:r>
            <a:r>
              <a:rPr lang="en-US" sz="2000" dirty="0"/>
              <a:t> like </a:t>
            </a:r>
            <a:r>
              <a:rPr lang="en-US" sz="2000" dirty="0" err="1"/>
              <a:t>React.js</a:t>
            </a:r>
            <a:r>
              <a:rPr lang="en-US" sz="2000" dirty="0"/>
              <a:t>, </a:t>
            </a:r>
            <a:r>
              <a:rPr lang="en-US" sz="2000" dirty="0" err="1"/>
              <a:t>Vue.js</a:t>
            </a:r>
            <a:r>
              <a:rPr lang="en-US" sz="2000" dirty="0"/>
              <a:t> and angular are on the rise along with continued support to </a:t>
            </a:r>
            <a:r>
              <a:rPr lang="en-US" sz="2000" dirty="0" err="1"/>
              <a:t>Javascript</a:t>
            </a:r>
            <a:r>
              <a:rPr lang="en-US" sz="2000" dirty="0"/>
              <a:t>.</a:t>
            </a:r>
          </a:p>
          <a:p>
            <a:r>
              <a:rPr lang="en-US" sz="2000" dirty="0"/>
              <a:t>There is a big difference in Men and Women respondents as per to the gender distribution pie chart.</a:t>
            </a:r>
          </a:p>
          <a:p>
            <a:endParaRPr lang="en-US" sz="2000"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7500" lnSpcReduction="20000"/>
          </a:bodyPr>
          <a:lstStyle/>
          <a:p>
            <a:pPr marL="0" indent="0">
              <a:buNone/>
            </a:pPr>
            <a:r>
              <a:rPr lang="en-US" dirty="0"/>
              <a:t>Findings</a:t>
            </a:r>
          </a:p>
          <a:p>
            <a:pPr marL="0" indent="0">
              <a:buNone/>
            </a:pPr>
            <a:endParaRPr lang="en-US" dirty="0"/>
          </a:p>
          <a:p>
            <a:r>
              <a:rPr lang="en-US" dirty="0"/>
              <a:t>Programming languages like </a:t>
            </a:r>
            <a:r>
              <a:rPr lang="en-US" dirty="0" err="1"/>
              <a:t>Javascript</a:t>
            </a:r>
            <a:r>
              <a:rPr lang="en-US" dirty="0"/>
              <a:t>, Python, HTML/CSS and SQL will continue to dominate the market with new features and updates, while languages like C++ and PHP continues to decline.</a:t>
            </a:r>
          </a:p>
          <a:p>
            <a:r>
              <a:rPr lang="en-US" dirty="0"/>
              <a:t>With more affordability  and integrations </a:t>
            </a:r>
            <a:r>
              <a:rPr lang="en-US" dirty="0" err="1"/>
              <a:t>PostgresSQL</a:t>
            </a:r>
            <a:r>
              <a:rPr lang="en-US" dirty="0"/>
              <a:t>, </a:t>
            </a:r>
            <a:r>
              <a:rPr lang="en-US" dirty="0" err="1"/>
              <a:t>MongoDb</a:t>
            </a:r>
            <a:r>
              <a:rPr lang="en-US" dirty="0"/>
              <a:t> and Redis can see a sharp increase in usage.</a:t>
            </a:r>
          </a:p>
          <a:p>
            <a:r>
              <a:rPr lang="en-US" dirty="0"/>
              <a:t>With With just 6% of women in respondents its safe to assume that there is a big difference between availability if Men and Women developers in the market.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7500" lnSpcReduction="20000"/>
          </a:bodyPr>
          <a:lstStyle/>
          <a:p>
            <a:pPr marL="0" indent="0">
              <a:buNone/>
            </a:pPr>
            <a:r>
              <a:rPr lang="en-US" dirty="0"/>
              <a:t>Implications</a:t>
            </a:r>
          </a:p>
          <a:p>
            <a:pPr marL="0" indent="0">
              <a:buNone/>
            </a:pPr>
            <a:endParaRPr lang="en-US" dirty="0"/>
          </a:p>
          <a:p>
            <a:r>
              <a:rPr lang="en-US" dirty="0"/>
              <a:t>With JavaScript and Python rising there will be a larger talent pool available making it easier for companies to hire developers.</a:t>
            </a:r>
          </a:p>
          <a:p>
            <a:r>
              <a:rPr lang="en-US" dirty="0"/>
              <a:t>Companies can move from one database based on the new features, cost, integration and efficiency of </a:t>
            </a:r>
            <a:r>
              <a:rPr lang="en-US" dirty="0" err="1"/>
              <a:t>Databses</a:t>
            </a:r>
            <a:r>
              <a:rPr lang="en-US" dirty="0"/>
              <a:t>.</a:t>
            </a:r>
          </a:p>
          <a:p>
            <a:r>
              <a:rPr lang="en-US" dirty="0"/>
              <a:t>It will be difficult to maintain diversity in the teams in the current situation as there is a large difference in women and men developer as per to the </a:t>
            </a:r>
            <a:r>
              <a:rPr lang="en-US" dirty="0" err="1"/>
              <a:t>survery</a:t>
            </a:r>
            <a:r>
              <a:rPr lang="en-US" dirty="0"/>
              <a: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 Continue to expand teams on the </a:t>
            </a:r>
            <a:r>
              <a:rPr lang="en-US" dirty="0" err="1"/>
              <a:t>Javascript</a:t>
            </a:r>
            <a:r>
              <a:rPr lang="en-US" dirty="0"/>
              <a:t> projects and find more opportunities where </a:t>
            </a:r>
            <a:r>
              <a:rPr lang="en-US" dirty="0" err="1"/>
              <a:t>Javascript</a:t>
            </a:r>
            <a:r>
              <a:rPr lang="en-US" dirty="0"/>
              <a:t> can be leveraged along with the </a:t>
            </a:r>
            <a:r>
              <a:rPr lang="en-US" dirty="0" err="1"/>
              <a:t>webframes</a:t>
            </a:r>
            <a:r>
              <a:rPr lang="en-US" dirty="0"/>
              <a:t> like React, Vue and Angular.</a:t>
            </a:r>
          </a:p>
          <a:p>
            <a:r>
              <a:rPr lang="en-US" dirty="0"/>
              <a:t>Explore new databases as they become more cost effective and efficient with new technological advancements.</a:t>
            </a:r>
          </a:p>
          <a:p>
            <a:r>
              <a:rPr lang="en-US" dirty="0"/>
              <a:t>Due to less Women developers in the job market, avoid stricter </a:t>
            </a:r>
            <a:r>
              <a:rPr lang="en-US" dirty="0" err="1"/>
              <a:t>criterias</a:t>
            </a:r>
            <a:r>
              <a:rPr lang="en-US" dirty="0"/>
              <a:t> during evaluation and provide trainings for growth. </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Respondents as per to the country</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6" name="Picture 5" descr="A map of the world&#10;&#10;Description automatically generated">
            <a:extLst>
              <a:ext uri="{FF2B5EF4-FFF2-40B4-BE49-F238E27FC236}">
                <a16:creationId xmlns:a16="http://schemas.microsoft.com/office/drawing/2014/main" id="{EEC59423-9091-7432-BB57-B5E85F67C235}"/>
              </a:ext>
            </a:extLst>
          </p:cNvPr>
          <p:cNvPicPr>
            <a:picLocks noChangeAspect="1"/>
          </p:cNvPicPr>
          <p:nvPr/>
        </p:nvPicPr>
        <p:blipFill>
          <a:blip r:embed="rId3"/>
          <a:stretch>
            <a:fillRect/>
          </a:stretch>
        </p:blipFill>
        <p:spPr>
          <a:xfrm>
            <a:off x="5469842" y="2426258"/>
            <a:ext cx="4521650" cy="3750705"/>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7" name="Chart 6">
            <a:extLst>
              <a:ext uri="{FF2B5EF4-FFF2-40B4-BE49-F238E27FC236}">
                <a16:creationId xmlns:a16="http://schemas.microsoft.com/office/drawing/2014/main" id="{8356D479-FD50-4869-426A-2ED06B44AE9D}"/>
              </a:ext>
            </a:extLst>
          </p:cNvPr>
          <p:cNvGraphicFramePr>
            <a:graphicFrameLocks/>
          </p:cNvGraphicFramePr>
          <p:nvPr>
            <p:extLst>
              <p:ext uri="{D42A27DB-BD31-4B8C-83A1-F6EECF244321}">
                <p14:modId xmlns:p14="http://schemas.microsoft.com/office/powerpoint/2010/main" val="1308223800"/>
              </p:ext>
            </p:extLst>
          </p:nvPr>
        </p:nvGraphicFramePr>
        <p:xfrm>
          <a:off x="1124521" y="1527695"/>
          <a:ext cx="9218691" cy="46482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6" name="Chart 5">
            <a:extLst>
              <a:ext uri="{FF2B5EF4-FFF2-40B4-BE49-F238E27FC236}">
                <a16:creationId xmlns:a16="http://schemas.microsoft.com/office/drawing/2014/main" id="{F43D57E8-5650-F232-DDC9-DBD8E669F832}"/>
              </a:ext>
            </a:extLst>
          </p:cNvPr>
          <p:cNvGraphicFramePr>
            <a:graphicFrameLocks/>
          </p:cNvGraphicFramePr>
          <p:nvPr>
            <p:extLst>
              <p:ext uri="{D42A27DB-BD31-4B8C-83A1-F6EECF244321}">
                <p14:modId xmlns:p14="http://schemas.microsoft.com/office/powerpoint/2010/main" val="3485439840"/>
              </p:ext>
            </p:extLst>
          </p:nvPr>
        </p:nvGraphicFramePr>
        <p:xfrm>
          <a:off x="1574800" y="1708614"/>
          <a:ext cx="90424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pPr lvl="1"/>
            <a:endParaRPr lang="en-US" sz="1800" dirty="0">
              <a:latin typeface="IBM Plex Mono Text"/>
            </a:endParaRPr>
          </a:p>
          <a:p>
            <a:pPr lvl="1"/>
            <a:r>
              <a:rPr lang="en-US" sz="1800" dirty="0" err="1">
                <a:latin typeface="IBM Plex Mono Text"/>
              </a:rPr>
              <a:t>Javascript</a:t>
            </a:r>
            <a:r>
              <a:rPr lang="en-US" sz="1800" dirty="0">
                <a:latin typeface="IBM Plex Mono Text"/>
              </a:rPr>
              <a:t> maintains its top position in both the </a:t>
            </a:r>
            <a:r>
              <a:rPr lang="en-US" sz="1800" dirty="0" err="1">
                <a:latin typeface="IBM Plex Mono Text"/>
              </a:rPr>
              <a:t>surverys</a:t>
            </a:r>
            <a:r>
              <a:rPr lang="en-US" sz="1800" dirty="0">
                <a:latin typeface="IBM Plex Mono Text"/>
              </a:rPr>
              <a:t> followed by rise of Python to second position as desired language . Go and Kotlin takes the bottom 2 position replacing PHP and C++ as desired languages.</a:t>
            </a:r>
          </a:p>
          <a:p>
            <a:pPr lvl="1"/>
            <a:r>
              <a:rPr lang="en-US" sz="1800" dirty="0">
                <a:latin typeface="IBM Plex Mono Text"/>
              </a:rPr>
              <a:t>MySQL, </a:t>
            </a:r>
            <a:r>
              <a:rPr lang="en-US" sz="1800" dirty="0" err="1">
                <a:latin typeface="IBM Plex Mono Text"/>
              </a:rPr>
              <a:t>PostgrestSQl</a:t>
            </a:r>
            <a:r>
              <a:rPr lang="en-US" sz="1800" dirty="0">
                <a:latin typeface="IBM Plex Mono Text"/>
              </a:rPr>
              <a:t> and MS </a:t>
            </a:r>
            <a:r>
              <a:rPr lang="en-US" sz="1800" dirty="0" err="1">
                <a:latin typeface="IBM Plex Mono Text"/>
              </a:rPr>
              <a:t>SQl</a:t>
            </a:r>
            <a:r>
              <a:rPr lang="en-US" sz="1800" dirty="0">
                <a:latin typeface="IBM Plex Mono Text"/>
              </a:rPr>
              <a:t> Server dominates the current top positions however the desired databases data show interest in </a:t>
            </a:r>
            <a:r>
              <a:rPr lang="en-US" sz="1800" dirty="0" err="1">
                <a:latin typeface="IBM Plex Mono Text"/>
              </a:rPr>
              <a:t>PostgrestSQL</a:t>
            </a:r>
            <a:r>
              <a:rPr lang="en-US" sz="1800" dirty="0">
                <a:latin typeface="IBM Plex Mono Text"/>
              </a:rPr>
              <a:t>, MongoDB and Redis as highly desired.</a:t>
            </a:r>
            <a:endParaRPr lang="en-US" sz="1800" dirty="0"/>
          </a:p>
          <a:p>
            <a:pPr lvl="1"/>
            <a:r>
              <a:rPr lang="en-US" sz="1800" dirty="0" err="1">
                <a:latin typeface="IBM Plex Mono Text"/>
              </a:rPr>
              <a:t>JQuery</a:t>
            </a:r>
            <a:r>
              <a:rPr lang="en-US" sz="1800" dirty="0">
                <a:latin typeface="IBM Plex Mono Text"/>
              </a:rPr>
              <a:t> the most used </a:t>
            </a:r>
            <a:r>
              <a:rPr lang="en-US" sz="1800" dirty="0" err="1">
                <a:latin typeface="IBM Plex Mono Text"/>
              </a:rPr>
              <a:t>webframe</a:t>
            </a:r>
            <a:r>
              <a:rPr lang="en-US" sz="1800" dirty="0">
                <a:latin typeface="IBM Plex Mono Text"/>
              </a:rPr>
              <a:t> currently might observe big shift downwards with the increasing popularity of React.js, View.js and Angular being part of </a:t>
            </a:r>
            <a:r>
              <a:rPr lang="en-US" sz="1800" dirty="0" err="1">
                <a:latin typeface="IBM Plex Mono Text"/>
              </a:rPr>
              <a:t>Javascript</a:t>
            </a:r>
            <a:r>
              <a:rPr lang="en-US" sz="1800" dirty="0">
                <a:latin typeface="IBM Plex Mono Text"/>
              </a:rPr>
              <a:t>.</a:t>
            </a:r>
          </a:p>
          <a:p>
            <a:pPr lvl="1"/>
            <a:r>
              <a:rPr lang="en-US" sz="1800" dirty="0">
                <a:latin typeface="IBM Plex Mono Text"/>
              </a:rPr>
              <a:t>The aggregated data says that out of 100% Respondents 93.5% were male and 6.5% Woman which explains there will be challenges in maintaining diversity in the development teams.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80314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latin typeface="IBM Plex Mono Text"/>
              </a:rPr>
              <a:t>We have 2 datasets from Stack Overflow Developer Survey 2019 which I will use to visualize and </a:t>
            </a:r>
            <a:r>
              <a:rPr lang="en-US" sz="2000" dirty="0" err="1">
                <a:latin typeface="IBM Plex Mono Text"/>
              </a:rPr>
              <a:t>analyse</a:t>
            </a:r>
            <a:r>
              <a:rPr lang="en-US" sz="2000" dirty="0">
                <a:latin typeface="IBM Plex Mono Text"/>
              </a:rPr>
              <a:t> the current usage, future trends of technologies and demographics patterns using various types of charts.</a:t>
            </a:r>
          </a:p>
          <a:p>
            <a:r>
              <a:rPr lang="en-US" sz="2000" dirty="0">
                <a:latin typeface="IBM Plex Mono Text"/>
              </a:rPr>
              <a:t>The Cognos Analytics Dashboard has 3 tabs - Current Technology Usage, Future Technology trend and Demographics.</a:t>
            </a:r>
          </a:p>
          <a:p>
            <a:pPr lvl="1"/>
            <a:r>
              <a:rPr lang="en-US" sz="1600" dirty="0">
                <a:latin typeface="IBM Plex Mono Text"/>
              </a:rPr>
              <a:t>Current Technology Trend tab shows the current usage of top 10 Languages, Databases, Platforms and </a:t>
            </a:r>
            <a:r>
              <a:rPr lang="en-US" sz="1600" dirty="0" err="1">
                <a:latin typeface="IBM Plex Mono Text"/>
              </a:rPr>
              <a:t>Webframes</a:t>
            </a:r>
            <a:r>
              <a:rPr lang="en-US" sz="1600" dirty="0">
                <a:latin typeface="IBM Plex Mono Text"/>
              </a:rPr>
              <a:t> used by respondents. </a:t>
            </a:r>
          </a:p>
          <a:p>
            <a:pPr lvl="1"/>
            <a:r>
              <a:rPr lang="en-US" sz="1600" dirty="0">
                <a:latin typeface="IBM Plex Mono Text"/>
              </a:rPr>
              <a:t>Future Technology trends tab visualizes the desired languages, </a:t>
            </a:r>
            <a:r>
              <a:rPr lang="en-US" sz="1600" dirty="0" err="1">
                <a:latin typeface="IBM Plex Mono Text"/>
              </a:rPr>
              <a:t>databses</a:t>
            </a:r>
            <a:r>
              <a:rPr lang="en-US" sz="1600" dirty="0">
                <a:latin typeface="IBM Plex Mono Text"/>
              </a:rPr>
              <a:t>, platforms and </a:t>
            </a:r>
            <a:r>
              <a:rPr lang="en-US" sz="1600" dirty="0" err="1">
                <a:latin typeface="IBM Plex Mono Text"/>
              </a:rPr>
              <a:t>webframes</a:t>
            </a:r>
            <a:r>
              <a:rPr lang="en-US" sz="1600" dirty="0">
                <a:latin typeface="IBM Plex Mono Text"/>
              </a:rPr>
              <a:t>.</a:t>
            </a:r>
          </a:p>
          <a:p>
            <a:pPr lvl="1"/>
            <a:r>
              <a:rPr lang="en-US" sz="1600" dirty="0">
                <a:latin typeface="IBM Plex Mono Text"/>
              </a:rPr>
              <a:t>Demographics tab has visuals of Gender, Countries, Age and Education level of the respondents.</a:t>
            </a:r>
          </a:p>
          <a:p>
            <a:pPr marL="0" indent="0">
              <a:buNone/>
            </a:pPr>
            <a:endParaRPr lang="en-US" sz="2000" dirty="0">
              <a:latin typeface="IBM Plex Mono Tex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6" name="Content Placeholder 5">
            <a:extLst>
              <a:ext uri="{FF2B5EF4-FFF2-40B4-BE49-F238E27FC236}">
                <a16:creationId xmlns:a16="http://schemas.microsoft.com/office/drawing/2014/main" id="{9EC11B4C-EDAE-137F-06D4-A55138E9EF97}"/>
              </a:ext>
            </a:extLst>
          </p:cNvPr>
          <p:cNvSpPr>
            <a:spLocks noGrp="1"/>
          </p:cNvSpPr>
          <p:nvPr>
            <p:ph sz="half" idx="2"/>
          </p:nvPr>
        </p:nvSpPr>
        <p:spPr>
          <a:xfrm>
            <a:off x="4304371" y="1471961"/>
            <a:ext cx="7049429" cy="4705002"/>
          </a:xfrm>
        </p:spPr>
        <p:txBody>
          <a:bodyPr vert="horz" lIns="91440" tIns="45720" rIns="91440" bIns="45720" rtlCol="0" anchor="t">
            <a:noAutofit/>
          </a:bodyPr>
          <a:lstStyle/>
          <a:p>
            <a:r>
              <a:rPr lang="en-IN" sz="2000" dirty="0">
                <a:latin typeface="IBM Plex Mono Text"/>
              </a:rPr>
              <a:t>I have used </a:t>
            </a:r>
            <a:r>
              <a:rPr lang="en-IN" sz="2000" dirty="0" err="1">
                <a:latin typeface="IBM Plex Mono Text"/>
              </a:rPr>
              <a:t>survery</a:t>
            </a:r>
            <a:r>
              <a:rPr lang="en-IN" sz="2000" dirty="0">
                <a:latin typeface="IBM Plex Mono Text"/>
              </a:rPr>
              <a:t> data </a:t>
            </a:r>
            <a:r>
              <a:rPr lang="en-IN" sz="2000" b="1" dirty="0">
                <a:latin typeface="IBM Plex Mono Text"/>
              </a:rPr>
              <a:t>m5_survey_data_technologies_normalised.csv </a:t>
            </a:r>
            <a:r>
              <a:rPr lang="en-IN" sz="2000" dirty="0">
                <a:latin typeface="IBM Plex Mono Text"/>
              </a:rPr>
              <a:t>dataset to compare the data of Technology trends. This dataset contains the number of Respondents, </a:t>
            </a:r>
            <a:r>
              <a:rPr lang="en-IN" sz="2000" dirty="0" err="1">
                <a:latin typeface="IBM Plex Mono Text"/>
              </a:rPr>
              <a:t>LanguagesWorkedwith</a:t>
            </a:r>
            <a:r>
              <a:rPr lang="en-IN" sz="2000" dirty="0">
                <a:latin typeface="IBM Plex Mono Text"/>
              </a:rPr>
              <a:t>, </a:t>
            </a:r>
            <a:r>
              <a:rPr lang="en-IN" sz="2000" dirty="0" err="1">
                <a:latin typeface="IBM Plex Mono Text"/>
              </a:rPr>
              <a:t>LanguagesDesiredNextyear</a:t>
            </a:r>
            <a:r>
              <a:rPr lang="en-IN" sz="2000" dirty="0">
                <a:latin typeface="IBM Plex Mono Text"/>
              </a:rPr>
              <a:t>, </a:t>
            </a:r>
            <a:r>
              <a:rPr lang="en-IN" sz="2000" dirty="0" err="1">
                <a:latin typeface="IBM Plex Mono Text"/>
              </a:rPr>
              <a:t>DatabaseWorkedwith</a:t>
            </a:r>
            <a:r>
              <a:rPr lang="en-IN" sz="2000" dirty="0">
                <a:latin typeface="IBM Plex Mono Text"/>
              </a:rPr>
              <a:t>, </a:t>
            </a:r>
            <a:r>
              <a:rPr lang="en-IN" sz="2000" dirty="0" err="1">
                <a:latin typeface="IBM Plex Mono Text"/>
              </a:rPr>
              <a:t>DatabaseDesiredNextYear</a:t>
            </a:r>
            <a:r>
              <a:rPr lang="en-IN" sz="2000" dirty="0">
                <a:latin typeface="IBM Plex Mono Text"/>
              </a:rPr>
              <a:t>, </a:t>
            </a:r>
            <a:r>
              <a:rPr lang="en-IN" sz="2000" dirty="0" err="1">
                <a:latin typeface="IBM Plex Mono Text"/>
              </a:rPr>
              <a:t>PlatformWorkedWith</a:t>
            </a:r>
            <a:r>
              <a:rPr lang="en-IN" sz="2000" dirty="0">
                <a:latin typeface="IBM Plex Mono Text"/>
              </a:rPr>
              <a:t>, </a:t>
            </a:r>
            <a:r>
              <a:rPr lang="en-IN" sz="2000" dirty="0" err="1">
                <a:latin typeface="IBM Plex Mono Text"/>
              </a:rPr>
              <a:t>PlatformDesiredNextYear</a:t>
            </a:r>
            <a:r>
              <a:rPr lang="en-IN" sz="2000" dirty="0">
                <a:latin typeface="IBM Plex Mono Text"/>
              </a:rPr>
              <a:t>, </a:t>
            </a:r>
            <a:r>
              <a:rPr lang="en-IN" sz="2000" dirty="0" err="1">
                <a:latin typeface="IBM Plex Mono Text"/>
              </a:rPr>
              <a:t>WebframeWorkedWith</a:t>
            </a:r>
            <a:r>
              <a:rPr lang="en-IN" sz="2000" dirty="0">
                <a:latin typeface="IBM Plex Mono Text"/>
              </a:rPr>
              <a:t>, </a:t>
            </a:r>
            <a:r>
              <a:rPr lang="en-IN" sz="2000" dirty="0" err="1">
                <a:latin typeface="IBM Plex Mono Text"/>
              </a:rPr>
              <a:t>WebFrameDesiredNextYear</a:t>
            </a:r>
            <a:r>
              <a:rPr lang="en-IN" sz="2000" dirty="0">
                <a:latin typeface="IBM Plex Mono Text"/>
              </a:rPr>
              <a:t>.</a:t>
            </a:r>
          </a:p>
          <a:p>
            <a:r>
              <a:rPr lang="en-IN" sz="2000" dirty="0">
                <a:latin typeface="IBM Plex Mono Text"/>
              </a:rPr>
              <a:t>To </a:t>
            </a:r>
            <a:r>
              <a:rPr lang="en-IN" sz="2000" dirty="0" err="1">
                <a:latin typeface="IBM Plex Mono Text"/>
              </a:rPr>
              <a:t>analyze</a:t>
            </a:r>
            <a:r>
              <a:rPr lang="en-IN" sz="2000" dirty="0">
                <a:latin typeface="IBM Plex Mono Text"/>
              </a:rPr>
              <a:t> the demographics of the respondents I have used another dataset </a:t>
            </a:r>
            <a:r>
              <a:rPr lang="en-IN" sz="2000" b="1" dirty="0">
                <a:latin typeface="IBM Plex Mono Text"/>
              </a:rPr>
              <a:t>m5_survey_data_demographics.csv. </a:t>
            </a:r>
            <a:r>
              <a:rPr lang="en-IN" sz="2000" dirty="0">
                <a:latin typeface="IBM Plex Mono Text"/>
              </a:rPr>
              <a:t>It contains details like Age, Gender, Country and </a:t>
            </a:r>
            <a:r>
              <a:rPr lang="en-IN" sz="2000" dirty="0" err="1">
                <a:latin typeface="IBM Plex Mono Text"/>
              </a:rPr>
              <a:t>EducationLevel</a:t>
            </a:r>
            <a:r>
              <a:rPr lang="en-IN" sz="2000" dirty="0">
                <a:latin typeface="IBM Plex Mono Text"/>
              </a:rPr>
              <a:t>.</a:t>
            </a:r>
          </a:p>
          <a:p>
            <a:r>
              <a:rPr lang="en-IN" sz="2000" dirty="0">
                <a:latin typeface="IBM Plex Mono Text"/>
              </a:rPr>
              <a:t>There are more tables which can be used but as per to the project requirement I have limited my dashboards to only needed chats and visualizations.</a:t>
            </a:r>
          </a:p>
          <a:p>
            <a:r>
              <a:rPr lang="en-IN" sz="2000" dirty="0">
                <a:latin typeface="IBM Plex Mono Text"/>
              </a:rPr>
              <a:t>The data is clean and ready for the use.</a:t>
            </a:r>
            <a:endParaRPr lang="en-US" sz="2000" dirty="0">
              <a:latin typeface="IBM Plex Mono Text"/>
            </a:endParaRP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8" name="Content Placeholder 2">
            <a:extLst>
              <a:ext uri="{FF2B5EF4-FFF2-40B4-BE49-F238E27FC236}">
                <a16:creationId xmlns:a16="http://schemas.microsoft.com/office/drawing/2014/main" id="{74622052-4F11-0152-FBC6-31A391BD67F9}"/>
              </a:ext>
            </a:extLst>
          </p:cNvPr>
          <p:cNvSpPr txBox="1">
            <a:spLocks/>
          </p:cNvSpPr>
          <p:nvPr/>
        </p:nvSpPr>
        <p:spPr>
          <a:xfrm>
            <a:off x="758283" y="1516566"/>
            <a:ext cx="10595517" cy="46603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Top 10 Languages – To compare the top 10 Languages currently used and desired I have used Bar Graph using count of respondents and name of the languages with different colors assigned to each language.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Top 10 Databases - To compare the top 10 Databases used and desired I have used Column Bar chart with Number of respondents on Y axis and Name of the language on X Axis, bars are colored as per to the language.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 depict and show relationships between </a:t>
            </a:r>
            <a:r>
              <a:rPr lang="en-US" sz="1800" dirty="0" err="1">
                <a:latin typeface="Arial" panose="020B0604020202020204" pitchFamily="34" charset="0"/>
                <a:cs typeface="Arial" panose="020B0604020202020204" pitchFamily="34" charset="0"/>
              </a:rPr>
              <a:t>webframes</a:t>
            </a:r>
            <a:r>
              <a:rPr lang="en-US" sz="1800" dirty="0">
                <a:latin typeface="Arial" panose="020B0604020202020204" pitchFamily="34" charset="0"/>
                <a:cs typeface="Arial" panose="020B0604020202020204" pitchFamily="34" charset="0"/>
              </a:rPr>
              <a:t> and respondents I have used Word Map and Tree Map with addition of marker size as a dimension to allow for the size comparison.</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 depict the demographics, I have used Pie chart for Gender distribution, Map chart for location of respondents, Line chart for age groups and stack bar chart to see the distribution of education levels in Men and woman.</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descr="A graph of different colored bars&#10;&#10;Description automatically generated">
            <a:extLst>
              <a:ext uri="{FF2B5EF4-FFF2-40B4-BE49-F238E27FC236}">
                <a16:creationId xmlns:a16="http://schemas.microsoft.com/office/drawing/2014/main" id="{9499E84F-7343-C29B-D033-6D358A04F05F}"/>
              </a:ext>
            </a:extLst>
          </p:cNvPr>
          <p:cNvPicPr>
            <a:picLocks noChangeAspect="1"/>
          </p:cNvPicPr>
          <p:nvPr/>
        </p:nvPicPr>
        <p:blipFill>
          <a:blip r:embed="rId3"/>
          <a:stretch>
            <a:fillRect/>
          </a:stretch>
        </p:blipFill>
        <p:spPr>
          <a:xfrm>
            <a:off x="5742959" y="2327824"/>
            <a:ext cx="6096000" cy="3376423"/>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5D1629E5-9103-FB45-36B2-5C9A68BBDFA9}"/>
              </a:ext>
            </a:extLst>
          </p:cNvPr>
          <p:cNvPicPr>
            <a:picLocks noChangeAspect="1"/>
          </p:cNvPicPr>
          <p:nvPr/>
        </p:nvPicPr>
        <p:blipFill>
          <a:blip r:embed="rId4"/>
          <a:stretch>
            <a:fillRect/>
          </a:stretch>
        </p:blipFill>
        <p:spPr>
          <a:xfrm>
            <a:off x="74904" y="2323805"/>
            <a:ext cx="6096000" cy="338404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sz="2000" dirty="0"/>
              <a:t>Findings</a:t>
            </a:r>
          </a:p>
          <a:p>
            <a:r>
              <a:rPr lang="en-US" sz="2000" dirty="0" err="1"/>
              <a:t>Javascript</a:t>
            </a:r>
            <a:r>
              <a:rPr lang="en-US" sz="2000" dirty="0"/>
              <a:t> maintains the top position in both current usage and desired language.</a:t>
            </a:r>
          </a:p>
          <a:p>
            <a:r>
              <a:rPr lang="en-US" sz="2000" dirty="0"/>
              <a:t>Python which in current usage is on the 5</a:t>
            </a:r>
            <a:r>
              <a:rPr lang="en-US" sz="2000" baseline="30000" dirty="0"/>
              <a:t>th</a:t>
            </a:r>
            <a:r>
              <a:rPr lang="en-US" sz="2000" dirty="0"/>
              <a:t> position is the is second most desired language as observed in the Next Year chart.</a:t>
            </a:r>
          </a:p>
          <a:p>
            <a:r>
              <a:rPr lang="en-US" sz="2000" dirty="0"/>
              <a:t>PHP and C++ are the least used languages and are being replaced by Kotlin and Go as desired languages.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sz="2000" dirty="0"/>
              <a:t>Implications</a:t>
            </a:r>
          </a:p>
          <a:p>
            <a:r>
              <a:rPr lang="en-US" sz="2000" dirty="0"/>
              <a:t>Projects based on </a:t>
            </a:r>
            <a:r>
              <a:rPr lang="en-US" sz="2000" dirty="0" err="1"/>
              <a:t>Javascript</a:t>
            </a:r>
            <a:r>
              <a:rPr lang="en-US" sz="2000" dirty="0"/>
              <a:t> will continue growing next year. There will be a strong demand of Developers who are proficient in </a:t>
            </a:r>
            <a:r>
              <a:rPr lang="en-US" sz="2000" dirty="0" err="1"/>
              <a:t>Javascript</a:t>
            </a:r>
            <a:r>
              <a:rPr lang="en-US" sz="2000" dirty="0"/>
              <a:t> which can lead to higher salary demands.</a:t>
            </a:r>
          </a:p>
          <a:p>
            <a:r>
              <a:rPr lang="en-US" sz="2000" dirty="0"/>
              <a:t>Pythons simple programming syntax makes it one of the strongly desired language, we can expect surge projects which has python in their stack and larger pool of people with such skills.</a:t>
            </a:r>
          </a:p>
          <a:p>
            <a:r>
              <a:rPr lang="en-US" sz="2000" dirty="0"/>
              <a:t>With the decline in PHP and C++ we can expect difficulty in finding people interested in work on such projects using these languages.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5" name="Picture 4" descr="A graph of a number of data&#10;&#10;Description automatically generated">
            <a:extLst>
              <a:ext uri="{FF2B5EF4-FFF2-40B4-BE49-F238E27FC236}">
                <a16:creationId xmlns:a16="http://schemas.microsoft.com/office/drawing/2014/main" id="{6B380042-7F18-356B-93B1-16EA3457EDC6}"/>
              </a:ext>
            </a:extLst>
          </p:cNvPr>
          <p:cNvPicPr>
            <a:picLocks noChangeAspect="1"/>
          </p:cNvPicPr>
          <p:nvPr/>
        </p:nvPicPr>
        <p:blipFill>
          <a:blip r:embed="rId2"/>
          <a:stretch>
            <a:fillRect/>
          </a:stretch>
        </p:blipFill>
        <p:spPr>
          <a:xfrm>
            <a:off x="458652" y="3089026"/>
            <a:ext cx="4922655" cy="2713227"/>
          </a:xfrm>
          <a:prstGeom prst="rect">
            <a:avLst/>
          </a:prstGeom>
        </p:spPr>
      </p:pic>
      <p:pic>
        <p:nvPicPr>
          <p:cNvPr id="6" name="Picture 5" descr="A graph of different colored squares&#10;&#10;Description automatically generated">
            <a:extLst>
              <a:ext uri="{FF2B5EF4-FFF2-40B4-BE49-F238E27FC236}">
                <a16:creationId xmlns:a16="http://schemas.microsoft.com/office/drawing/2014/main" id="{FE88960D-C16F-6B46-E690-F56F9C825C50}"/>
              </a:ext>
            </a:extLst>
          </p:cNvPr>
          <p:cNvPicPr>
            <a:picLocks noChangeAspect="1"/>
          </p:cNvPicPr>
          <p:nvPr/>
        </p:nvPicPr>
        <p:blipFill>
          <a:blip r:embed="rId3"/>
          <a:stretch>
            <a:fillRect/>
          </a:stretch>
        </p:blipFill>
        <p:spPr>
          <a:xfrm>
            <a:off x="6311787" y="2921004"/>
            <a:ext cx="5273310" cy="287716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1010</TotalTime>
  <Words>1230</Words>
  <Application>Microsoft Macintosh PowerPoint</Application>
  <PresentationFormat>Widescreen</PresentationFormat>
  <Paragraphs>100</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Capstone Project – Tech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Charanjeet Singh</cp:lastModifiedBy>
  <cp:revision>535</cp:revision>
  <dcterms:created xsi:type="dcterms:W3CDTF">2020-10-28T18:29:43Z</dcterms:created>
  <dcterms:modified xsi:type="dcterms:W3CDTF">2024-04-09T12:21:24Z</dcterms:modified>
</cp:coreProperties>
</file>