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3"/>
  </p:notesMasterIdLst>
  <p:sldIdLst>
    <p:sldId id="256" r:id="rId2"/>
    <p:sldId id="257" r:id="rId3"/>
    <p:sldId id="258" r:id="rId4"/>
    <p:sldId id="259" r:id="rId5"/>
    <p:sldId id="260" r:id="rId6"/>
    <p:sldId id="261" r:id="rId7"/>
    <p:sldId id="266" r:id="rId8"/>
    <p:sldId id="262" r:id="rId9"/>
    <p:sldId id="263" r:id="rId10"/>
    <p:sldId id="264" r:id="rId11"/>
    <p:sldId id="265" r:id="rId12"/>
  </p:sldIdLst>
  <p:sldSz cx="9144000" cy="5143500" type="screen16x9"/>
  <p:notesSz cx="6858000" cy="9144000"/>
  <p:embeddedFontLst>
    <p:embeddedFont>
      <p:font typeface="Gill Sans MT" panose="020B0502020104020203" pitchFamily="34" charset="0"/>
      <p:regular r:id="rId14"/>
      <p:bold r:id="rId15"/>
      <p:italic r:id="rId16"/>
      <p:boldItalic r:id="rId17"/>
    </p:embeddedFont>
    <p:embeddedFont>
      <p:font typeface="Lato" panose="020F0502020204030203" pitchFamily="34" charset="0"/>
      <p:regular r:id="rId18"/>
      <p:bold r:id="rId19"/>
      <p:italic r:id="rId20"/>
      <p:boldItalic r:id="rId2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224"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diagrams/_rels/data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FA3DA8-BAD8-49A8-894C-17F41412409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CA2D01B-00B9-4AC8-8BF3-FEC5BB6FDCB1}">
      <dgm:prSet/>
      <dgm:spPr/>
      <dgm:t>
        <a:bodyPr/>
        <a:lstStyle/>
        <a:p>
          <a:r>
            <a:rPr lang="en-US" b="0"/>
            <a:t>The main objectives of the project are:</a:t>
          </a:r>
          <a:endParaRPr lang="en-US"/>
        </a:p>
      </dgm:t>
    </dgm:pt>
    <dgm:pt modelId="{F677DA1E-B001-4114-AB13-5A1E4C30A793}" type="parTrans" cxnId="{27DB6E04-68CA-4E5C-9BD0-4C58B590E8FB}">
      <dgm:prSet/>
      <dgm:spPr/>
      <dgm:t>
        <a:bodyPr/>
        <a:lstStyle/>
        <a:p>
          <a:endParaRPr lang="en-US"/>
        </a:p>
      </dgm:t>
    </dgm:pt>
    <dgm:pt modelId="{1240A6BE-610C-4819-B4DD-48EEDB558247}" type="sibTrans" cxnId="{27DB6E04-68CA-4E5C-9BD0-4C58B590E8FB}">
      <dgm:prSet/>
      <dgm:spPr/>
      <dgm:t>
        <a:bodyPr/>
        <a:lstStyle/>
        <a:p>
          <a:endParaRPr lang="en-US"/>
        </a:p>
      </dgm:t>
    </dgm:pt>
    <dgm:pt modelId="{D969659B-C022-4CA7-B4D2-B2542E8BF9E2}">
      <dgm:prSet/>
      <dgm:spPr/>
      <dgm:t>
        <a:bodyPr/>
        <a:lstStyle/>
        <a:p>
          <a:r>
            <a:rPr lang="en-US" b="0"/>
            <a:t>The primary goal of the project is to design and implement the ABSA(Aspect-Based Sentiment Analysis) model which extracts the sentiments at the aspect level. The whole project is divided into two sub tasks ACSA (Aspect Category Sentiment Analysis)task and ATSA(Aspect Term Sentiment Analysis).</a:t>
          </a:r>
          <a:endParaRPr lang="en-US"/>
        </a:p>
      </dgm:t>
    </dgm:pt>
    <dgm:pt modelId="{EFDE1D1F-518A-49DF-BBAF-4160C6DC1299}" type="parTrans" cxnId="{E8BCD22D-AE45-4775-A235-A18373E48056}">
      <dgm:prSet/>
      <dgm:spPr/>
      <dgm:t>
        <a:bodyPr/>
        <a:lstStyle/>
        <a:p>
          <a:endParaRPr lang="en-US"/>
        </a:p>
      </dgm:t>
    </dgm:pt>
    <dgm:pt modelId="{4D6BC972-8BBF-4DEE-86D1-990E88CD6A4E}" type="sibTrans" cxnId="{E8BCD22D-AE45-4775-A235-A18373E48056}">
      <dgm:prSet/>
      <dgm:spPr/>
      <dgm:t>
        <a:bodyPr/>
        <a:lstStyle/>
        <a:p>
          <a:endParaRPr lang="en-US"/>
        </a:p>
      </dgm:t>
    </dgm:pt>
    <dgm:pt modelId="{B7155174-B79B-4649-B75C-5267E9FBBA34}">
      <dgm:prSet/>
      <dgm:spPr/>
      <dgm:t>
        <a:bodyPr/>
        <a:lstStyle/>
        <a:p>
          <a:r>
            <a:rPr lang="en-US" b="0"/>
            <a:t>The project aims to integrate self-attention mechanism to ABSA model  which allows to focus on semantic relationships and long-range dependencies in a sequence .</a:t>
          </a:r>
          <a:endParaRPr lang="en-US"/>
        </a:p>
      </dgm:t>
    </dgm:pt>
    <dgm:pt modelId="{E8C45183-2771-4EEC-B4BB-42B41696E098}" type="parTrans" cxnId="{10B2611F-47E0-4775-B786-72568212DF68}">
      <dgm:prSet/>
      <dgm:spPr/>
      <dgm:t>
        <a:bodyPr/>
        <a:lstStyle/>
        <a:p>
          <a:endParaRPr lang="en-US"/>
        </a:p>
      </dgm:t>
    </dgm:pt>
    <dgm:pt modelId="{F4BD3402-77E4-4FFC-B0EE-967537D53FC2}" type="sibTrans" cxnId="{10B2611F-47E0-4775-B786-72568212DF68}">
      <dgm:prSet/>
      <dgm:spPr/>
      <dgm:t>
        <a:bodyPr/>
        <a:lstStyle/>
        <a:p>
          <a:endParaRPr lang="en-US"/>
        </a:p>
      </dgm:t>
    </dgm:pt>
    <dgm:pt modelId="{8BA9A296-2F68-4063-8ED1-C44AE1DEDD3A}">
      <dgm:prSet/>
      <dgm:spPr/>
      <dgm:t>
        <a:bodyPr/>
        <a:lstStyle/>
        <a:p>
          <a:r>
            <a:rPr lang="en-US" b="0"/>
            <a:t>The other objective of the project is to incorporate Gated Convolutional Networks which captures the local patterns and dependencies</a:t>
          </a:r>
          <a:endParaRPr lang="en-US"/>
        </a:p>
      </dgm:t>
    </dgm:pt>
    <dgm:pt modelId="{328DD1B6-8540-443F-BC6B-CE2F8E358C82}" type="parTrans" cxnId="{A018EBC8-CCC2-4F85-9A54-889E976DCA3D}">
      <dgm:prSet/>
      <dgm:spPr/>
      <dgm:t>
        <a:bodyPr/>
        <a:lstStyle/>
        <a:p>
          <a:endParaRPr lang="en-US"/>
        </a:p>
      </dgm:t>
    </dgm:pt>
    <dgm:pt modelId="{0D0E4C06-F08B-4942-8523-1ED05BA0FF89}" type="sibTrans" cxnId="{A018EBC8-CCC2-4F85-9A54-889E976DCA3D}">
      <dgm:prSet/>
      <dgm:spPr/>
      <dgm:t>
        <a:bodyPr/>
        <a:lstStyle/>
        <a:p>
          <a:endParaRPr lang="en-US"/>
        </a:p>
      </dgm:t>
    </dgm:pt>
    <dgm:pt modelId="{EBC4C59C-E3A6-4157-9F5F-ACA2DC80E639}" type="pres">
      <dgm:prSet presAssocID="{D6FA3DA8-BAD8-49A8-894C-17F414124099}" presName="linear" presStyleCnt="0">
        <dgm:presLayoutVars>
          <dgm:animLvl val="lvl"/>
          <dgm:resizeHandles val="exact"/>
        </dgm:presLayoutVars>
      </dgm:prSet>
      <dgm:spPr/>
    </dgm:pt>
    <dgm:pt modelId="{3C8D7C6E-9DB0-44B6-8AE5-555EC7551259}" type="pres">
      <dgm:prSet presAssocID="{DCA2D01B-00B9-4AC8-8BF3-FEC5BB6FDCB1}" presName="parentText" presStyleLbl="node1" presStyleIdx="0" presStyleCnt="1">
        <dgm:presLayoutVars>
          <dgm:chMax val="0"/>
          <dgm:bulletEnabled val="1"/>
        </dgm:presLayoutVars>
      </dgm:prSet>
      <dgm:spPr/>
    </dgm:pt>
    <dgm:pt modelId="{612F2CB7-4B7D-4616-9AA5-D70B9921F9D0}" type="pres">
      <dgm:prSet presAssocID="{DCA2D01B-00B9-4AC8-8BF3-FEC5BB6FDCB1}" presName="childText" presStyleLbl="revTx" presStyleIdx="0" presStyleCnt="1">
        <dgm:presLayoutVars>
          <dgm:bulletEnabled val="1"/>
        </dgm:presLayoutVars>
      </dgm:prSet>
      <dgm:spPr/>
    </dgm:pt>
  </dgm:ptLst>
  <dgm:cxnLst>
    <dgm:cxn modelId="{27DB6E04-68CA-4E5C-9BD0-4C58B590E8FB}" srcId="{D6FA3DA8-BAD8-49A8-894C-17F414124099}" destId="{DCA2D01B-00B9-4AC8-8BF3-FEC5BB6FDCB1}" srcOrd="0" destOrd="0" parTransId="{F677DA1E-B001-4114-AB13-5A1E4C30A793}" sibTransId="{1240A6BE-610C-4819-B4DD-48EEDB558247}"/>
    <dgm:cxn modelId="{0D53A505-6442-4F8D-8270-C927228B093D}" type="presOf" srcId="{D969659B-C022-4CA7-B4D2-B2542E8BF9E2}" destId="{612F2CB7-4B7D-4616-9AA5-D70B9921F9D0}" srcOrd="0" destOrd="0" presId="urn:microsoft.com/office/officeart/2005/8/layout/vList2"/>
    <dgm:cxn modelId="{10B2611F-47E0-4775-B786-72568212DF68}" srcId="{DCA2D01B-00B9-4AC8-8BF3-FEC5BB6FDCB1}" destId="{B7155174-B79B-4649-B75C-5267E9FBBA34}" srcOrd="1" destOrd="0" parTransId="{E8C45183-2771-4EEC-B4BB-42B41696E098}" sibTransId="{F4BD3402-77E4-4FFC-B0EE-967537D53FC2}"/>
    <dgm:cxn modelId="{E8BCD22D-AE45-4775-A235-A18373E48056}" srcId="{DCA2D01B-00B9-4AC8-8BF3-FEC5BB6FDCB1}" destId="{D969659B-C022-4CA7-B4D2-B2542E8BF9E2}" srcOrd="0" destOrd="0" parTransId="{EFDE1D1F-518A-49DF-BBAF-4160C6DC1299}" sibTransId="{4D6BC972-8BBF-4DEE-86D1-990E88CD6A4E}"/>
    <dgm:cxn modelId="{1094075B-D957-48BD-B098-AB51EED1E017}" type="presOf" srcId="{8BA9A296-2F68-4063-8ED1-C44AE1DEDD3A}" destId="{612F2CB7-4B7D-4616-9AA5-D70B9921F9D0}" srcOrd="0" destOrd="2" presId="urn:microsoft.com/office/officeart/2005/8/layout/vList2"/>
    <dgm:cxn modelId="{B39CDA62-3D5B-4165-9413-1D6911123695}" type="presOf" srcId="{B7155174-B79B-4649-B75C-5267E9FBBA34}" destId="{612F2CB7-4B7D-4616-9AA5-D70B9921F9D0}" srcOrd="0" destOrd="1" presId="urn:microsoft.com/office/officeart/2005/8/layout/vList2"/>
    <dgm:cxn modelId="{A73EA96B-DCFF-4FE9-8FA4-351AFA720F03}" type="presOf" srcId="{DCA2D01B-00B9-4AC8-8BF3-FEC5BB6FDCB1}" destId="{3C8D7C6E-9DB0-44B6-8AE5-555EC7551259}" srcOrd="0" destOrd="0" presId="urn:microsoft.com/office/officeart/2005/8/layout/vList2"/>
    <dgm:cxn modelId="{54B60B8A-9A47-46CB-95D2-89330BDAE473}" type="presOf" srcId="{D6FA3DA8-BAD8-49A8-894C-17F414124099}" destId="{EBC4C59C-E3A6-4157-9F5F-ACA2DC80E639}" srcOrd="0" destOrd="0" presId="urn:microsoft.com/office/officeart/2005/8/layout/vList2"/>
    <dgm:cxn modelId="{A018EBC8-CCC2-4F85-9A54-889E976DCA3D}" srcId="{DCA2D01B-00B9-4AC8-8BF3-FEC5BB6FDCB1}" destId="{8BA9A296-2F68-4063-8ED1-C44AE1DEDD3A}" srcOrd="2" destOrd="0" parTransId="{328DD1B6-8540-443F-BC6B-CE2F8E358C82}" sibTransId="{0D0E4C06-F08B-4942-8523-1ED05BA0FF89}"/>
    <dgm:cxn modelId="{45096A07-266B-4D6E-868D-1911A2225886}" type="presParOf" srcId="{EBC4C59C-E3A6-4157-9F5F-ACA2DC80E639}" destId="{3C8D7C6E-9DB0-44B6-8AE5-555EC7551259}" srcOrd="0" destOrd="0" presId="urn:microsoft.com/office/officeart/2005/8/layout/vList2"/>
    <dgm:cxn modelId="{939C4761-C993-444E-9CA8-EE02C344673F}" type="presParOf" srcId="{EBC4C59C-E3A6-4157-9F5F-ACA2DC80E639}" destId="{612F2CB7-4B7D-4616-9AA5-D70B9921F9D0}"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237096-D0C7-4ACE-8448-F71EF1A75B32}" type="doc">
      <dgm:prSet loTypeId="urn:microsoft.com/office/officeart/2005/8/layout/vList2" loCatId="list" qsTypeId="urn:microsoft.com/office/officeart/2005/8/quickstyle/simple5" qsCatId="simple" csTypeId="urn:microsoft.com/office/officeart/2005/8/colors/colorful1" csCatId="colorful" phldr="1"/>
      <dgm:spPr/>
      <dgm:t>
        <a:bodyPr/>
        <a:lstStyle/>
        <a:p>
          <a:endParaRPr lang="en-US"/>
        </a:p>
      </dgm:t>
    </dgm:pt>
    <dgm:pt modelId="{60E890CF-BFD7-4CF4-B871-CE721C6B8EA7}">
      <dgm:prSet/>
      <dgm:spPr/>
      <dgm:t>
        <a:bodyPr/>
        <a:lstStyle/>
        <a:p>
          <a:r>
            <a:rPr lang="en-US" b="0"/>
            <a:t>To address the issues of cross-domain sentiment analysis, the project introduces numerous novel methods, including aspect-based sentiment analysis, sentiment-aware word embeddings, and transfer learning techniques. </a:t>
          </a:r>
          <a:endParaRPr lang="en-US"/>
        </a:p>
      </dgm:t>
    </dgm:pt>
    <dgm:pt modelId="{E1EA31D8-45DF-4352-A1A7-F92040E55DDB}" type="parTrans" cxnId="{35A390DD-C172-4F47-8F8D-C698364C152E}">
      <dgm:prSet/>
      <dgm:spPr/>
      <dgm:t>
        <a:bodyPr/>
        <a:lstStyle/>
        <a:p>
          <a:endParaRPr lang="en-US"/>
        </a:p>
      </dgm:t>
    </dgm:pt>
    <dgm:pt modelId="{8BAF3974-5986-4D8E-BB57-63E082DC09F7}" type="sibTrans" cxnId="{35A390DD-C172-4F47-8F8D-C698364C152E}">
      <dgm:prSet/>
      <dgm:spPr/>
      <dgm:t>
        <a:bodyPr/>
        <a:lstStyle/>
        <a:p>
          <a:endParaRPr lang="en-US"/>
        </a:p>
      </dgm:t>
    </dgm:pt>
    <dgm:pt modelId="{0BDA4B69-7A4F-4511-98A3-16C2A0FFA7A3}">
      <dgm:prSet/>
      <dgm:spPr/>
      <dgm:t>
        <a:bodyPr/>
        <a:lstStyle/>
        <a:p>
          <a:r>
            <a:rPr lang="en-US" b="0" dirty="0"/>
            <a:t>In the past, a time serial algorithm is implemented using  Long Short-Term Memory (LSTM) or Recurrent Neural Network (RNN), which requires longer training time and has more complex architecture. Furthermore, many earlier models are unable of learning the internal structure elements of sentences successfully. In this project  aspect-category sentiment  analysis (ACSA) and aspect-term sentiment analysis (ATSA) are implemented to extract the aspects of the sentiments of the sequence.</a:t>
          </a:r>
          <a:endParaRPr lang="en-US" dirty="0"/>
        </a:p>
      </dgm:t>
    </dgm:pt>
    <dgm:pt modelId="{85149782-445D-4C0A-856D-314A7C8E6128}" type="parTrans" cxnId="{6817AFED-829F-4D46-8597-AAD63A0313DC}">
      <dgm:prSet/>
      <dgm:spPr/>
      <dgm:t>
        <a:bodyPr/>
        <a:lstStyle/>
        <a:p>
          <a:endParaRPr lang="en-US"/>
        </a:p>
      </dgm:t>
    </dgm:pt>
    <dgm:pt modelId="{CACE98E2-E10D-4B68-8DCE-F18708DD3EDC}" type="sibTrans" cxnId="{6817AFED-829F-4D46-8597-AAD63A0313DC}">
      <dgm:prSet/>
      <dgm:spPr/>
      <dgm:t>
        <a:bodyPr/>
        <a:lstStyle/>
        <a:p>
          <a:endParaRPr lang="en-US"/>
        </a:p>
      </dgm:t>
    </dgm:pt>
    <dgm:pt modelId="{9D5AB2EA-F486-4297-9894-31FB55B13EAA}" type="pres">
      <dgm:prSet presAssocID="{15237096-D0C7-4ACE-8448-F71EF1A75B32}" presName="linear" presStyleCnt="0">
        <dgm:presLayoutVars>
          <dgm:animLvl val="lvl"/>
          <dgm:resizeHandles val="exact"/>
        </dgm:presLayoutVars>
      </dgm:prSet>
      <dgm:spPr/>
    </dgm:pt>
    <dgm:pt modelId="{216C8C5B-D5A2-4635-B1ED-461E33C8C543}" type="pres">
      <dgm:prSet presAssocID="{60E890CF-BFD7-4CF4-B871-CE721C6B8EA7}" presName="parentText" presStyleLbl="node1" presStyleIdx="0" presStyleCnt="1">
        <dgm:presLayoutVars>
          <dgm:chMax val="0"/>
          <dgm:bulletEnabled val="1"/>
        </dgm:presLayoutVars>
      </dgm:prSet>
      <dgm:spPr/>
    </dgm:pt>
    <dgm:pt modelId="{076DBC1B-7CC2-43DE-8595-943611AD06B9}" type="pres">
      <dgm:prSet presAssocID="{60E890CF-BFD7-4CF4-B871-CE721C6B8EA7}" presName="childText" presStyleLbl="revTx" presStyleIdx="0" presStyleCnt="1">
        <dgm:presLayoutVars>
          <dgm:bulletEnabled val="1"/>
        </dgm:presLayoutVars>
      </dgm:prSet>
      <dgm:spPr/>
    </dgm:pt>
  </dgm:ptLst>
  <dgm:cxnLst>
    <dgm:cxn modelId="{9DE19A95-B690-46DA-94BB-E9406BC8BAF8}" type="presOf" srcId="{15237096-D0C7-4ACE-8448-F71EF1A75B32}" destId="{9D5AB2EA-F486-4297-9894-31FB55B13EAA}" srcOrd="0" destOrd="0" presId="urn:microsoft.com/office/officeart/2005/8/layout/vList2"/>
    <dgm:cxn modelId="{35A390DD-C172-4F47-8F8D-C698364C152E}" srcId="{15237096-D0C7-4ACE-8448-F71EF1A75B32}" destId="{60E890CF-BFD7-4CF4-B871-CE721C6B8EA7}" srcOrd="0" destOrd="0" parTransId="{E1EA31D8-45DF-4352-A1A7-F92040E55DDB}" sibTransId="{8BAF3974-5986-4D8E-BB57-63E082DC09F7}"/>
    <dgm:cxn modelId="{18211BE9-24EE-460E-AF4A-47D925C75AE7}" type="presOf" srcId="{60E890CF-BFD7-4CF4-B871-CE721C6B8EA7}" destId="{216C8C5B-D5A2-4635-B1ED-461E33C8C543}" srcOrd="0" destOrd="0" presId="urn:microsoft.com/office/officeart/2005/8/layout/vList2"/>
    <dgm:cxn modelId="{AE12DCE9-5D87-496F-9ECC-50DDAA4BA5B2}" type="presOf" srcId="{0BDA4B69-7A4F-4511-98A3-16C2A0FFA7A3}" destId="{076DBC1B-7CC2-43DE-8595-943611AD06B9}" srcOrd="0" destOrd="0" presId="urn:microsoft.com/office/officeart/2005/8/layout/vList2"/>
    <dgm:cxn modelId="{6817AFED-829F-4D46-8597-AAD63A0313DC}" srcId="{60E890CF-BFD7-4CF4-B871-CE721C6B8EA7}" destId="{0BDA4B69-7A4F-4511-98A3-16C2A0FFA7A3}" srcOrd="0" destOrd="0" parTransId="{85149782-445D-4C0A-856D-314A7C8E6128}" sibTransId="{CACE98E2-E10D-4B68-8DCE-F18708DD3EDC}"/>
    <dgm:cxn modelId="{6DB14528-7025-45D2-8C94-77D4749D5FD6}" type="presParOf" srcId="{9D5AB2EA-F486-4297-9894-31FB55B13EAA}" destId="{216C8C5B-D5A2-4635-B1ED-461E33C8C543}" srcOrd="0" destOrd="0" presId="urn:microsoft.com/office/officeart/2005/8/layout/vList2"/>
    <dgm:cxn modelId="{DB7F4C96-25FE-4231-B8D7-0DAD9B363DD3}" type="presParOf" srcId="{9D5AB2EA-F486-4297-9894-31FB55B13EAA}" destId="{076DBC1B-7CC2-43DE-8595-943611AD06B9}"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67DA91-5605-4E95-846D-2069C2C0D160}"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55C75D4-BE0A-43C6-B9E5-B3359822142B}">
      <dgm:prSet/>
      <dgm:spPr/>
      <dgm:t>
        <a:bodyPr/>
        <a:lstStyle/>
        <a:p>
          <a:pPr>
            <a:lnSpc>
              <a:spcPct val="100000"/>
            </a:lnSpc>
          </a:pPr>
          <a:r>
            <a:rPr lang="en-US" b="0"/>
            <a:t>For the experimental analysis  SemEval dataset is used. For ACSA (Aspect Category Sentiment Analysis)task, we use restaurant dataset of SemEval 2016 , and for the ATSA(Aspect Term Sentiment Analysis) task, we use the original restaurant and laptop datasets of SemEval 2014. </a:t>
          </a:r>
          <a:endParaRPr lang="en-US"/>
        </a:p>
      </dgm:t>
    </dgm:pt>
    <dgm:pt modelId="{74AC57A8-7A02-487E-9D91-2051257CB60D}" type="parTrans" cxnId="{B5233752-B29E-4A67-8B39-3FBCB71B35EC}">
      <dgm:prSet/>
      <dgm:spPr/>
      <dgm:t>
        <a:bodyPr/>
        <a:lstStyle/>
        <a:p>
          <a:endParaRPr lang="en-US"/>
        </a:p>
      </dgm:t>
    </dgm:pt>
    <dgm:pt modelId="{6A4605DE-9821-433E-9C2B-C9F180DC359E}" type="sibTrans" cxnId="{B5233752-B29E-4A67-8B39-3FBCB71B35EC}">
      <dgm:prSet/>
      <dgm:spPr/>
      <dgm:t>
        <a:bodyPr/>
        <a:lstStyle/>
        <a:p>
          <a:pPr>
            <a:lnSpc>
              <a:spcPct val="100000"/>
            </a:lnSpc>
          </a:pPr>
          <a:endParaRPr lang="en-US"/>
        </a:p>
      </dgm:t>
    </dgm:pt>
    <dgm:pt modelId="{A7C420D1-28EB-4ECE-A97E-87892E4ADD48}">
      <dgm:prSet/>
      <dgm:spPr/>
      <dgm:t>
        <a:bodyPr/>
        <a:lstStyle/>
        <a:p>
          <a:pPr>
            <a:lnSpc>
              <a:spcPct val="100000"/>
            </a:lnSpc>
          </a:pPr>
          <a:r>
            <a:rPr lang="en-US" b="0"/>
            <a:t>In the experimental analysis we used following parameters.</a:t>
          </a:r>
          <a:endParaRPr lang="en-US"/>
        </a:p>
      </dgm:t>
    </dgm:pt>
    <dgm:pt modelId="{7B05C95B-1BE7-43CB-9F74-408189CAD12C}" type="parTrans" cxnId="{29827527-08FD-4F12-8E63-46814C104766}">
      <dgm:prSet/>
      <dgm:spPr/>
      <dgm:t>
        <a:bodyPr/>
        <a:lstStyle/>
        <a:p>
          <a:endParaRPr lang="en-US"/>
        </a:p>
      </dgm:t>
    </dgm:pt>
    <dgm:pt modelId="{B3754185-585F-4B03-894A-70BF0EB858FD}" type="sibTrans" cxnId="{29827527-08FD-4F12-8E63-46814C104766}">
      <dgm:prSet/>
      <dgm:spPr/>
      <dgm:t>
        <a:bodyPr/>
        <a:lstStyle/>
        <a:p>
          <a:pPr>
            <a:lnSpc>
              <a:spcPct val="100000"/>
            </a:lnSpc>
          </a:pPr>
          <a:endParaRPr lang="en-US"/>
        </a:p>
      </dgm:t>
    </dgm:pt>
    <dgm:pt modelId="{67F4182E-8320-454C-855C-68A0EAF0B214}">
      <dgm:prSet/>
      <dgm:spPr/>
      <dgm:t>
        <a:bodyPr/>
        <a:lstStyle/>
        <a:p>
          <a:pPr>
            <a:lnSpc>
              <a:spcPct val="100000"/>
            </a:lnSpc>
          </a:pPr>
          <a:r>
            <a:rPr lang="en-US" b="0"/>
            <a:t>A 300-dimension pre-trained GloVe vectors for the initialization of word embeddings</a:t>
          </a:r>
          <a:endParaRPr lang="en-US"/>
        </a:p>
      </dgm:t>
    </dgm:pt>
    <dgm:pt modelId="{DE64BE9A-9DE3-4D5A-A628-9ED6E65D68C0}" type="parTrans" cxnId="{063188E4-77FE-4765-94F5-CE5C6CEF2902}">
      <dgm:prSet/>
      <dgm:spPr/>
      <dgm:t>
        <a:bodyPr/>
        <a:lstStyle/>
        <a:p>
          <a:endParaRPr lang="en-US"/>
        </a:p>
      </dgm:t>
    </dgm:pt>
    <dgm:pt modelId="{958DD4C2-3BB1-45EC-92C4-41D0FDE6F1DB}" type="sibTrans" cxnId="{063188E4-77FE-4765-94F5-CE5C6CEF2902}">
      <dgm:prSet/>
      <dgm:spPr/>
      <dgm:t>
        <a:bodyPr/>
        <a:lstStyle/>
        <a:p>
          <a:pPr>
            <a:lnSpc>
              <a:spcPct val="100000"/>
            </a:lnSpc>
          </a:pPr>
          <a:endParaRPr lang="en-US"/>
        </a:p>
      </dgm:t>
    </dgm:pt>
    <dgm:pt modelId="{67C03409-A71E-482F-8F09-AD668C2017F0}">
      <dgm:prSet/>
      <dgm:spPr/>
      <dgm:t>
        <a:bodyPr/>
        <a:lstStyle/>
        <a:p>
          <a:pPr>
            <a:lnSpc>
              <a:spcPct val="100000"/>
            </a:lnSpc>
          </a:pPr>
          <a:r>
            <a:rPr lang="en-US" b="0"/>
            <a:t>self-attention, the head number is set to 1 for test and dropout rate  to 0.5 to prevent over fitting</a:t>
          </a:r>
          <a:endParaRPr lang="en-US"/>
        </a:p>
      </dgm:t>
    </dgm:pt>
    <dgm:pt modelId="{B9D51440-8F58-40A9-B213-89BD72346E1B}" type="parTrans" cxnId="{2C248BB5-919F-4703-9D11-34B921B7AFE2}">
      <dgm:prSet/>
      <dgm:spPr/>
      <dgm:t>
        <a:bodyPr/>
        <a:lstStyle/>
        <a:p>
          <a:endParaRPr lang="en-US"/>
        </a:p>
      </dgm:t>
    </dgm:pt>
    <dgm:pt modelId="{5DBE7218-9D4F-4072-B723-3B49ECC36194}" type="sibTrans" cxnId="{2C248BB5-919F-4703-9D11-34B921B7AFE2}">
      <dgm:prSet/>
      <dgm:spPr/>
      <dgm:t>
        <a:bodyPr/>
        <a:lstStyle/>
        <a:p>
          <a:endParaRPr lang="en-US"/>
        </a:p>
      </dgm:t>
    </dgm:pt>
    <dgm:pt modelId="{07B8AD98-254D-407E-B453-7D3EF777880F}" type="pres">
      <dgm:prSet presAssocID="{DF67DA91-5605-4E95-846D-2069C2C0D160}" presName="root" presStyleCnt="0">
        <dgm:presLayoutVars>
          <dgm:dir/>
          <dgm:resizeHandles val="exact"/>
        </dgm:presLayoutVars>
      </dgm:prSet>
      <dgm:spPr/>
    </dgm:pt>
    <dgm:pt modelId="{40B664B5-00A3-4468-9489-EBA9E8793AED}" type="pres">
      <dgm:prSet presAssocID="{DF67DA91-5605-4E95-846D-2069C2C0D160}" presName="container" presStyleCnt="0">
        <dgm:presLayoutVars>
          <dgm:dir/>
          <dgm:resizeHandles val="exact"/>
        </dgm:presLayoutVars>
      </dgm:prSet>
      <dgm:spPr/>
    </dgm:pt>
    <dgm:pt modelId="{132C83D4-AABA-42C1-8EFB-A05D5CA790C2}" type="pres">
      <dgm:prSet presAssocID="{755C75D4-BE0A-43C6-B9E5-B3359822142B}" presName="compNode" presStyleCnt="0"/>
      <dgm:spPr/>
    </dgm:pt>
    <dgm:pt modelId="{DC8C0B84-6911-4257-A3BB-76C9CA529F1F}" type="pres">
      <dgm:prSet presAssocID="{755C75D4-BE0A-43C6-B9E5-B3359822142B}" presName="iconBgRect" presStyleLbl="bgShp" presStyleIdx="0" presStyleCnt="4"/>
      <dgm:spPr/>
    </dgm:pt>
    <dgm:pt modelId="{E38452E2-F2CE-4157-BF1D-87E7FBA136CC}" type="pres">
      <dgm:prSet presAssocID="{755C75D4-BE0A-43C6-B9E5-B3359822142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E5303040-4336-4B69-A3D3-E597F6789C0B}" type="pres">
      <dgm:prSet presAssocID="{755C75D4-BE0A-43C6-B9E5-B3359822142B}" presName="spaceRect" presStyleCnt="0"/>
      <dgm:spPr/>
    </dgm:pt>
    <dgm:pt modelId="{AABCC0EC-003B-4192-84C7-1B878038897A}" type="pres">
      <dgm:prSet presAssocID="{755C75D4-BE0A-43C6-B9E5-B3359822142B}" presName="textRect" presStyleLbl="revTx" presStyleIdx="0" presStyleCnt="4">
        <dgm:presLayoutVars>
          <dgm:chMax val="1"/>
          <dgm:chPref val="1"/>
        </dgm:presLayoutVars>
      </dgm:prSet>
      <dgm:spPr/>
    </dgm:pt>
    <dgm:pt modelId="{8F984EB0-993A-457D-BE8E-40E80DF96190}" type="pres">
      <dgm:prSet presAssocID="{6A4605DE-9821-433E-9C2B-C9F180DC359E}" presName="sibTrans" presStyleLbl="sibTrans2D1" presStyleIdx="0" presStyleCnt="0"/>
      <dgm:spPr/>
    </dgm:pt>
    <dgm:pt modelId="{2638D0C0-BA42-4EBF-AE97-939B96C23581}" type="pres">
      <dgm:prSet presAssocID="{A7C420D1-28EB-4ECE-A97E-87892E4ADD48}" presName="compNode" presStyleCnt="0"/>
      <dgm:spPr/>
    </dgm:pt>
    <dgm:pt modelId="{616F7CB8-458F-479C-A061-81A945A947FB}" type="pres">
      <dgm:prSet presAssocID="{A7C420D1-28EB-4ECE-A97E-87892E4ADD48}" presName="iconBgRect" presStyleLbl="bgShp" presStyleIdx="1" presStyleCnt="4"/>
      <dgm:spPr/>
    </dgm:pt>
    <dgm:pt modelId="{D3032D30-AF9C-4BDD-B5A0-55D03E3508A5}" type="pres">
      <dgm:prSet presAssocID="{A7C420D1-28EB-4ECE-A97E-87892E4ADD4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at"/>
        </a:ext>
      </dgm:extLst>
    </dgm:pt>
    <dgm:pt modelId="{5924175A-118A-44C7-9C4F-5BF69427FA91}" type="pres">
      <dgm:prSet presAssocID="{A7C420D1-28EB-4ECE-A97E-87892E4ADD48}" presName="spaceRect" presStyleCnt="0"/>
      <dgm:spPr/>
    </dgm:pt>
    <dgm:pt modelId="{380BF9DA-A672-4E26-8662-8BB73945F4DC}" type="pres">
      <dgm:prSet presAssocID="{A7C420D1-28EB-4ECE-A97E-87892E4ADD48}" presName="textRect" presStyleLbl="revTx" presStyleIdx="1" presStyleCnt="4">
        <dgm:presLayoutVars>
          <dgm:chMax val="1"/>
          <dgm:chPref val="1"/>
        </dgm:presLayoutVars>
      </dgm:prSet>
      <dgm:spPr/>
    </dgm:pt>
    <dgm:pt modelId="{0D1E4AD9-80F6-4C1D-B206-F2090C93DA0D}" type="pres">
      <dgm:prSet presAssocID="{B3754185-585F-4B03-894A-70BF0EB858FD}" presName="sibTrans" presStyleLbl="sibTrans2D1" presStyleIdx="0" presStyleCnt="0"/>
      <dgm:spPr/>
    </dgm:pt>
    <dgm:pt modelId="{67774939-680B-46BD-8BCF-E211809E6491}" type="pres">
      <dgm:prSet presAssocID="{67F4182E-8320-454C-855C-68A0EAF0B214}" presName="compNode" presStyleCnt="0"/>
      <dgm:spPr/>
    </dgm:pt>
    <dgm:pt modelId="{906832C7-3BE4-4FB1-B3E5-DCAFA994F299}" type="pres">
      <dgm:prSet presAssocID="{67F4182E-8320-454C-855C-68A0EAF0B214}" presName="iconBgRect" presStyleLbl="bgShp" presStyleIdx="2" presStyleCnt="4"/>
      <dgm:spPr/>
    </dgm:pt>
    <dgm:pt modelId="{A5CA3048-C265-4701-9F18-FED6FE2EF708}" type="pres">
      <dgm:prSet presAssocID="{67F4182E-8320-454C-855C-68A0EAF0B21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seball Hat"/>
        </a:ext>
      </dgm:extLst>
    </dgm:pt>
    <dgm:pt modelId="{5F670007-0201-4DDA-8BEA-D4FE02001869}" type="pres">
      <dgm:prSet presAssocID="{67F4182E-8320-454C-855C-68A0EAF0B214}" presName="spaceRect" presStyleCnt="0"/>
      <dgm:spPr/>
    </dgm:pt>
    <dgm:pt modelId="{13EE0B05-F37B-4133-BAA6-B4CEAEB7531C}" type="pres">
      <dgm:prSet presAssocID="{67F4182E-8320-454C-855C-68A0EAF0B214}" presName="textRect" presStyleLbl="revTx" presStyleIdx="2" presStyleCnt="4">
        <dgm:presLayoutVars>
          <dgm:chMax val="1"/>
          <dgm:chPref val="1"/>
        </dgm:presLayoutVars>
      </dgm:prSet>
      <dgm:spPr/>
    </dgm:pt>
    <dgm:pt modelId="{E84A0162-69B3-4CC4-8739-F41B700592C0}" type="pres">
      <dgm:prSet presAssocID="{958DD4C2-3BB1-45EC-92C4-41D0FDE6F1DB}" presName="sibTrans" presStyleLbl="sibTrans2D1" presStyleIdx="0" presStyleCnt="0"/>
      <dgm:spPr/>
    </dgm:pt>
    <dgm:pt modelId="{97E6EC30-4C19-45A4-B6B0-D2A91865624E}" type="pres">
      <dgm:prSet presAssocID="{67C03409-A71E-482F-8F09-AD668C2017F0}" presName="compNode" presStyleCnt="0"/>
      <dgm:spPr/>
    </dgm:pt>
    <dgm:pt modelId="{25AACC3D-59FE-42EC-97CB-DBCE8401E5D3}" type="pres">
      <dgm:prSet presAssocID="{67C03409-A71E-482F-8F09-AD668C2017F0}" presName="iconBgRect" presStyleLbl="bgShp" presStyleIdx="3" presStyleCnt="4"/>
      <dgm:spPr/>
    </dgm:pt>
    <dgm:pt modelId="{16B4E352-39C9-4BFB-9807-CB9E4B5D08DC}" type="pres">
      <dgm:prSet presAssocID="{67C03409-A71E-482F-8F09-AD668C2017F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esentation with Checklist"/>
        </a:ext>
      </dgm:extLst>
    </dgm:pt>
    <dgm:pt modelId="{69229B96-54A2-4D05-A38B-0C159F2C6D3F}" type="pres">
      <dgm:prSet presAssocID="{67C03409-A71E-482F-8F09-AD668C2017F0}" presName="spaceRect" presStyleCnt="0"/>
      <dgm:spPr/>
    </dgm:pt>
    <dgm:pt modelId="{81012046-23F7-4062-A8E4-06488828B518}" type="pres">
      <dgm:prSet presAssocID="{67C03409-A71E-482F-8F09-AD668C2017F0}" presName="textRect" presStyleLbl="revTx" presStyleIdx="3" presStyleCnt="4">
        <dgm:presLayoutVars>
          <dgm:chMax val="1"/>
          <dgm:chPref val="1"/>
        </dgm:presLayoutVars>
      </dgm:prSet>
      <dgm:spPr/>
    </dgm:pt>
  </dgm:ptLst>
  <dgm:cxnLst>
    <dgm:cxn modelId="{043CA004-9609-4641-939F-5984C14B3F73}" type="presOf" srcId="{A7C420D1-28EB-4ECE-A97E-87892E4ADD48}" destId="{380BF9DA-A672-4E26-8662-8BB73945F4DC}" srcOrd="0" destOrd="0" presId="urn:microsoft.com/office/officeart/2018/2/layout/IconCircleList"/>
    <dgm:cxn modelId="{29827527-08FD-4F12-8E63-46814C104766}" srcId="{DF67DA91-5605-4E95-846D-2069C2C0D160}" destId="{A7C420D1-28EB-4ECE-A97E-87892E4ADD48}" srcOrd="1" destOrd="0" parTransId="{7B05C95B-1BE7-43CB-9F74-408189CAD12C}" sibTransId="{B3754185-585F-4B03-894A-70BF0EB858FD}"/>
    <dgm:cxn modelId="{EC954A28-6DED-4E63-8F29-4FA05ED8D51A}" type="presOf" srcId="{958DD4C2-3BB1-45EC-92C4-41D0FDE6F1DB}" destId="{E84A0162-69B3-4CC4-8739-F41B700592C0}" srcOrd="0" destOrd="0" presId="urn:microsoft.com/office/officeart/2018/2/layout/IconCircleList"/>
    <dgm:cxn modelId="{B5233752-B29E-4A67-8B39-3FBCB71B35EC}" srcId="{DF67DA91-5605-4E95-846D-2069C2C0D160}" destId="{755C75D4-BE0A-43C6-B9E5-B3359822142B}" srcOrd="0" destOrd="0" parTransId="{74AC57A8-7A02-487E-9D91-2051257CB60D}" sibTransId="{6A4605DE-9821-433E-9C2B-C9F180DC359E}"/>
    <dgm:cxn modelId="{1A52D958-4220-4F72-B2D0-CC1B62040625}" type="presOf" srcId="{B3754185-585F-4B03-894A-70BF0EB858FD}" destId="{0D1E4AD9-80F6-4C1D-B206-F2090C93DA0D}" srcOrd="0" destOrd="0" presId="urn:microsoft.com/office/officeart/2018/2/layout/IconCircleList"/>
    <dgm:cxn modelId="{2C248BB5-919F-4703-9D11-34B921B7AFE2}" srcId="{DF67DA91-5605-4E95-846D-2069C2C0D160}" destId="{67C03409-A71E-482F-8F09-AD668C2017F0}" srcOrd="3" destOrd="0" parTransId="{B9D51440-8F58-40A9-B213-89BD72346E1B}" sibTransId="{5DBE7218-9D4F-4072-B723-3B49ECC36194}"/>
    <dgm:cxn modelId="{1E3733BC-67B4-47C9-B89C-F57A43756A0E}" type="presOf" srcId="{DF67DA91-5605-4E95-846D-2069C2C0D160}" destId="{07B8AD98-254D-407E-B453-7D3EF777880F}" srcOrd="0" destOrd="0" presId="urn:microsoft.com/office/officeart/2018/2/layout/IconCircleList"/>
    <dgm:cxn modelId="{A6CC60C0-CCE2-41E2-82CA-5A5EC1D264B2}" type="presOf" srcId="{6A4605DE-9821-433E-9C2B-C9F180DC359E}" destId="{8F984EB0-993A-457D-BE8E-40E80DF96190}" srcOrd="0" destOrd="0" presId="urn:microsoft.com/office/officeart/2018/2/layout/IconCircleList"/>
    <dgm:cxn modelId="{A6CE48C2-3A58-408D-8E75-F202C6CDF59D}" type="presOf" srcId="{67C03409-A71E-482F-8F09-AD668C2017F0}" destId="{81012046-23F7-4062-A8E4-06488828B518}" srcOrd="0" destOrd="0" presId="urn:microsoft.com/office/officeart/2018/2/layout/IconCircleList"/>
    <dgm:cxn modelId="{A1AB8AC8-4F08-4A01-9662-40F7F1BDE716}" type="presOf" srcId="{67F4182E-8320-454C-855C-68A0EAF0B214}" destId="{13EE0B05-F37B-4133-BAA6-B4CEAEB7531C}" srcOrd="0" destOrd="0" presId="urn:microsoft.com/office/officeart/2018/2/layout/IconCircleList"/>
    <dgm:cxn modelId="{7A0017DC-39DC-434C-A613-7D93F0A5990C}" type="presOf" srcId="{755C75D4-BE0A-43C6-B9E5-B3359822142B}" destId="{AABCC0EC-003B-4192-84C7-1B878038897A}" srcOrd="0" destOrd="0" presId="urn:microsoft.com/office/officeart/2018/2/layout/IconCircleList"/>
    <dgm:cxn modelId="{063188E4-77FE-4765-94F5-CE5C6CEF2902}" srcId="{DF67DA91-5605-4E95-846D-2069C2C0D160}" destId="{67F4182E-8320-454C-855C-68A0EAF0B214}" srcOrd="2" destOrd="0" parTransId="{DE64BE9A-9DE3-4D5A-A628-9ED6E65D68C0}" sibTransId="{958DD4C2-3BB1-45EC-92C4-41D0FDE6F1DB}"/>
    <dgm:cxn modelId="{411749BB-2228-4B68-BAFA-325ACF1F2092}" type="presParOf" srcId="{07B8AD98-254D-407E-B453-7D3EF777880F}" destId="{40B664B5-00A3-4468-9489-EBA9E8793AED}" srcOrd="0" destOrd="0" presId="urn:microsoft.com/office/officeart/2018/2/layout/IconCircleList"/>
    <dgm:cxn modelId="{7861C0F6-4D9A-4D37-BA3D-1D35318A23B4}" type="presParOf" srcId="{40B664B5-00A3-4468-9489-EBA9E8793AED}" destId="{132C83D4-AABA-42C1-8EFB-A05D5CA790C2}" srcOrd="0" destOrd="0" presId="urn:microsoft.com/office/officeart/2018/2/layout/IconCircleList"/>
    <dgm:cxn modelId="{6E2FA601-7739-405D-9CB5-9E2F6AEB140F}" type="presParOf" srcId="{132C83D4-AABA-42C1-8EFB-A05D5CA790C2}" destId="{DC8C0B84-6911-4257-A3BB-76C9CA529F1F}" srcOrd="0" destOrd="0" presId="urn:microsoft.com/office/officeart/2018/2/layout/IconCircleList"/>
    <dgm:cxn modelId="{97B11FA6-9585-404D-9F18-DD6074BD7D92}" type="presParOf" srcId="{132C83D4-AABA-42C1-8EFB-A05D5CA790C2}" destId="{E38452E2-F2CE-4157-BF1D-87E7FBA136CC}" srcOrd="1" destOrd="0" presId="urn:microsoft.com/office/officeart/2018/2/layout/IconCircleList"/>
    <dgm:cxn modelId="{7D9313B8-F74F-49F6-92EB-A70E94467D04}" type="presParOf" srcId="{132C83D4-AABA-42C1-8EFB-A05D5CA790C2}" destId="{E5303040-4336-4B69-A3D3-E597F6789C0B}" srcOrd="2" destOrd="0" presId="urn:microsoft.com/office/officeart/2018/2/layout/IconCircleList"/>
    <dgm:cxn modelId="{D8945DFB-6741-43FD-9215-FADC9B940B73}" type="presParOf" srcId="{132C83D4-AABA-42C1-8EFB-A05D5CA790C2}" destId="{AABCC0EC-003B-4192-84C7-1B878038897A}" srcOrd="3" destOrd="0" presId="urn:microsoft.com/office/officeart/2018/2/layout/IconCircleList"/>
    <dgm:cxn modelId="{2976B92E-B912-424B-A0C1-8712999B6F1E}" type="presParOf" srcId="{40B664B5-00A3-4468-9489-EBA9E8793AED}" destId="{8F984EB0-993A-457D-BE8E-40E80DF96190}" srcOrd="1" destOrd="0" presId="urn:microsoft.com/office/officeart/2018/2/layout/IconCircleList"/>
    <dgm:cxn modelId="{6E8593E9-3D6A-496B-9709-6CDE36B86E06}" type="presParOf" srcId="{40B664B5-00A3-4468-9489-EBA9E8793AED}" destId="{2638D0C0-BA42-4EBF-AE97-939B96C23581}" srcOrd="2" destOrd="0" presId="urn:microsoft.com/office/officeart/2018/2/layout/IconCircleList"/>
    <dgm:cxn modelId="{B77E7D84-7B95-4040-8CCE-22E2359D8F86}" type="presParOf" srcId="{2638D0C0-BA42-4EBF-AE97-939B96C23581}" destId="{616F7CB8-458F-479C-A061-81A945A947FB}" srcOrd="0" destOrd="0" presId="urn:microsoft.com/office/officeart/2018/2/layout/IconCircleList"/>
    <dgm:cxn modelId="{3F06C90F-4EEA-41CA-AA08-9229B8BF6316}" type="presParOf" srcId="{2638D0C0-BA42-4EBF-AE97-939B96C23581}" destId="{D3032D30-AF9C-4BDD-B5A0-55D03E3508A5}" srcOrd="1" destOrd="0" presId="urn:microsoft.com/office/officeart/2018/2/layout/IconCircleList"/>
    <dgm:cxn modelId="{B222D71F-5EE9-469C-B190-6C1E0CADB540}" type="presParOf" srcId="{2638D0C0-BA42-4EBF-AE97-939B96C23581}" destId="{5924175A-118A-44C7-9C4F-5BF69427FA91}" srcOrd="2" destOrd="0" presId="urn:microsoft.com/office/officeart/2018/2/layout/IconCircleList"/>
    <dgm:cxn modelId="{25A4CF8E-DD7F-440A-BB3C-D1C902AC8E3E}" type="presParOf" srcId="{2638D0C0-BA42-4EBF-AE97-939B96C23581}" destId="{380BF9DA-A672-4E26-8662-8BB73945F4DC}" srcOrd="3" destOrd="0" presId="urn:microsoft.com/office/officeart/2018/2/layout/IconCircleList"/>
    <dgm:cxn modelId="{6341BB94-8FDF-4387-9C65-CD50E07DF7D2}" type="presParOf" srcId="{40B664B5-00A3-4468-9489-EBA9E8793AED}" destId="{0D1E4AD9-80F6-4C1D-B206-F2090C93DA0D}" srcOrd="3" destOrd="0" presId="urn:microsoft.com/office/officeart/2018/2/layout/IconCircleList"/>
    <dgm:cxn modelId="{C1CA8A0C-7E86-48A7-AC62-39A7AF1AFFA2}" type="presParOf" srcId="{40B664B5-00A3-4468-9489-EBA9E8793AED}" destId="{67774939-680B-46BD-8BCF-E211809E6491}" srcOrd="4" destOrd="0" presId="urn:microsoft.com/office/officeart/2018/2/layout/IconCircleList"/>
    <dgm:cxn modelId="{90F2E1AC-A12D-42E7-989A-8C13C15A02A7}" type="presParOf" srcId="{67774939-680B-46BD-8BCF-E211809E6491}" destId="{906832C7-3BE4-4FB1-B3E5-DCAFA994F299}" srcOrd="0" destOrd="0" presId="urn:microsoft.com/office/officeart/2018/2/layout/IconCircleList"/>
    <dgm:cxn modelId="{CAACFE33-5644-4EBB-A6A2-7603926C881B}" type="presParOf" srcId="{67774939-680B-46BD-8BCF-E211809E6491}" destId="{A5CA3048-C265-4701-9F18-FED6FE2EF708}" srcOrd="1" destOrd="0" presId="urn:microsoft.com/office/officeart/2018/2/layout/IconCircleList"/>
    <dgm:cxn modelId="{0508BFA1-D648-4D7C-BB13-A5D4CA9E052E}" type="presParOf" srcId="{67774939-680B-46BD-8BCF-E211809E6491}" destId="{5F670007-0201-4DDA-8BEA-D4FE02001869}" srcOrd="2" destOrd="0" presId="urn:microsoft.com/office/officeart/2018/2/layout/IconCircleList"/>
    <dgm:cxn modelId="{82241774-CF27-4896-8D1B-1F8242D98429}" type="presParOf" srcId="{67774939-680B-46BD-8BCF-E211809E6491}" destId="{13EE0B05-F37B-4133-BAA6-B4CEAEB7531C}" srcOrd="3" destOrd="0" presId="urn:microsoft.com/office/officeart/2018/2/layout/IconCircleList"/>
    <dgm:cxn modelId="{4CCCA975-FFD3-4940-B3D5-3B14E559C52E}" type="presParOf" srcId="{40B664B5-00A3-4468-9489-EBA9E8793AED}" destId="{E84A0162-69B3-4CC4-8739-F41B700592C0}" srcOrd="5" destOrd="0" presId="urn:microsoft.com/office/officeart/2018/2/layout/IconCircleList"/>
    <dgm:cxn modelId="{363FC6E9-FB1E-4A29-8998-E7A7BEB2399A}" type="presParOf" srcId="{40B664B5-00A3-4468-9489-EBA9E8793AED}" destId="{97E6EC30-4C19-45A4-B6B0-D2A91865624E}" srcOrd="6" destOrd="0" presId="urn:microsoft.com/office/officeart/2018/2/layout/IconCircleList"/>
    <dgm:cxn modelId="{5929B5BE-9C67-428F-A1A8-1B55DE55CB28}" type="presParOf" srcId="{97E6EC30-4C19-45A4-B6B0-D2A91865624E}" destId="{25AACC3D-59FE-42EC-97CB-DBCE8401E5D3}" srcOrd="0" destOrd="0" presId="urn:microsoft.com/office/officeart/2018/2/layout/IconCircleList"/>
    <dgm:cxn modelId="{1AAC5CD3-84A8-47D7-9401-F315224877A3}" type="presParOf" srcId="{97E6EC30-4C19-45A4-B6B0-D2A91865624E}" destId="{16B4E352-39C9-4BFB-9807-CB9E4B5D08DC}" srcOrd="1" destOrd="0" presId="urn:microsoft.com/office/officeart/2018/2/layout/IconCircleList"/>
    <dgm:cxn modelId="{FFAA3B93-FAD8-4439-AA9A-2DDA7D812115}" type="presParOf" srcId="{97E6EC30-4C19-45A4-B6B0-D2A91865624E}" destId="{69229B96-54A2-4D05-A38B-0C159F2C6D3F}" srcOrd="2" destOrd="0" presId="urn:microsoft.com/office/officeart/2018/2/layout/IconCircleList"/>
    <dgm:cxn modelId="{12AEB942-0C0F-4DA5-B9BB-DE20EBA5C998}" type="presParOf" srcId="{97E6EC30-4C19-45A4-B6B0-D2A91865624E}" destId="{81012046-23F7-4062-A8E4-06488828B518}"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D7C6E-9DB0-44B6-8AE5-555EC7551259}">
      <dsp:nvSpPr>
        <dsp:cNvPr id="0" name=""/>
        <dsp:cNvSpPr/>
      </dsp:nvSpPr>
      <dsp:spPr>
        <a:xfrm>
          <a:off x="0" y="40036"/>
          <a:ext cx="8482012" cy="5382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kern="1200"/>
            <a:t>The main objectives of the project are:</a:t>
          </a:r>
          <a:endParaRPr lang="en-US" sz="2300" kern="1200"/>
        </a:p>
      </dsp:txBody>
      <dsp:txXfrm>
        <a:off x="26273" y="66309"/>
        <a:ext cx="8429466" cy="485654"/>
      </dsp:txXfrm>
    </dsp:sp>
    <dsp:sp modelId="{612F2CB7-4B7D-4616-9AA5-D70B9921F9D0}">
      <dsp:nvSpPr>
        <dsp:cNvPr id="0" name=""/>
        <dsp:cNvSpPr/>
      </dsp:nvSpPr>
      <dsp:spPr>
        <a:xfrm>
          <a:off x="0" y="578236"/>
          <a:ext cx="8482012" cy="2332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30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b="0" kern="1200"/>
            <a:t>The primary goal of the project is to design and implement the ABSA(Aspect-Based Sentiment Analysis) model which extracts the sentiments at the aspect level. The whole project is divided into two sub tasks ACSA (Aspect Category Sentiment Analysis)task and ATSA(Aspect Term Sentiment Analysis).</a:t>
          </a:r>
          <a:endParaRPr lang="en-US" sz="1800" kern="1200"/>
        </a:p>
        <a:p>
          <a:pPr marL="171450" lvl="1" indent="-171450" algn="l" defTabSz="800100">
            <a:lnSpc>
              <a:spcPct val="90000"/>
            </a:lnSpc>
            <a:spcBef>
              <a:spcPct val="0"/>
            </a:spcBef>
            <a:spcAft>
              <a:spcPct val="20000"/>
            </a:spcAft>
            <a:buChar char="•"/>
          </a:pPr>
          <a:r>
            <a:rPr lang="en-US" sz="1800" b="0" kern="1200"/>
            <a:t>The project aims to integrate self-attention mechanism to ABSA model  which allows to focus on semantic relationships and long-range dependencies in a sequence .</a:t>
          </a:r>
          <a:endParaRPr lang="en-US" sz="1800" kern="1200"/>
        </a:p>
        <a:p>
          <a:pPr marL="171450" lvl="1" indent="-171450" algn="l" defTabSz="800100">
            <a:lnSpc>
              <a:spcPct val="90000"/>
            </a:lnSpc>
            <a:spcBef>
              <a:spcPct val="0"/>
            </a:spcBef>
            <a:spcAft>
              <a:spcPct val="20000"/>
            </a:spcAft>
            <a:buChar char="•"/>
          </a:pPr>
          <a:r>
            <a:rPr lang="en-US" sz="1800" b="0" kern="1200"/>
            <a:t>The other objective of the project is to incorporate Gated Convolutional Networks which captures the local patterns and dependencies</a:t>
          </a:r>
          <a:endParaRPr lang="en-US" sz="1800" kern="1200"/>
        </a:p>
      </dsp:txBody>
      <dsp:txXfrm>
        <a:off x="0" y="578236"/>
        <a:ext cx="8482012" cy="23328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6C8C5B-D5A2-4635-B1ED-461E33C8C543}">
      <dsp:nvSpPr>
        <dsp:cNvPr id="0" name=""/>
        <dsp:cNvSpPr/>
      </dsp:nvSpPr>
      <dsp:spPr>
        <a:xfrm>
          <a:off x="0" y="21449"/>
          <a:ext cx="7429500" cy="1289340"/>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kern="1200"/>
            <a:t>To address the issues of cross-domain sentiment analysis, the project introduces numerous novel methods, including aspect-based sentiment analysis, sentiment-aware word embeddings, and transfer learning techniques. </a:t>
          </a:r>
          <a:endParaRPr lang="en-US" sz="1900" kern="1200"/>
        </a:p>
      </dsp:txBody>
      <dsp:txXfrm>
        <a:off x="62940" y="84389"/>
        <a:ext cx="7303620" cy="1163460"/>
      </dsp:txXfrm>
    </dsp:sp>
    <dsp:sp modelId="{076DBC1B-7CC2-43DE-8595-943611AD06B9}">
      <dsp:nvSpPr>
        <dsp:cNvPr id="0" name=""/>
        <dsp:cNvSpPr/>
      </dsp:nvSpPr>
      <dsp:spPr>
        <a:xfrm>
          <a:off x="0" y="1310789"/>
          <a:ext cx="7429500" cy="1258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5887"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b="0" kern="1200" dirty="0"/>
            <a:t>In the past, a time serial algorithm is implemented using  Long Short-Term Memory (LSTM) or Recurrent Neural Network (RNN), which requires longer training time and has more complex architecture. Furthermore, many earlier models are unable of learning the internal structure elements of sentences successfully. In this project  aspect-category sentiment  analysis (ACSA) and aspect-term sentiment analysis (ATSA) are implemented to extract the aspects of the sentiments of the sequence.</a:t>
          </a:r>
          <a:endParaRPr lang="en-US" sz="1500" kern="1200" dirty="0"/>
        </a:p>
      </dsp:txBody>
      <dsp:txXfrm>
        <a:off x="0" y="1310789"/>
        <a:ext cx="7429500" cy="12585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8C0B84-6911-4257-A3BB-76C9CA529F1F}">
      <dsp:nvSpPr>
        <dsp:cNvPr id="0" name=""/>
        <dsp:cNvSpPr/>
      </dsp:nvSpPr>
      <dsp:spPr>
        <a:xfrm>
          <a:off x="37425" y="4506"/>
          <a:ext cx="973665" cy="97366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8452E2-F2CE-4157-BF1D-87E7FBA136CC}">
      <dsp:nvSpPr>
        <dsp:cNvPr id="0" name=""/>
        <dsp:cNvSpPr/>
      </dsp:nvSpPr>
      <dsp:spPr>
        <a:xfrm>
          <a:off x="241895" y="208976"/>
          <a:ext cx="564725" cy="5647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BCC0EC-003B-4192-84C7-1B878038897A}">
      <dsp:nvSpPr>
        <dsp:cNvPr id="0" name=""/>
        <dsp:cNvSpPr/>
      </dsp:nvSpPr>
      <dsp:spPr>
        <a:xfrm>
          <a:off x="1219733" y="4506"/>
          <a:ext cx="2295067" cy="9736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kern="1200"/>
            <a:t>For the experimental analysis  SemEval dataset is used. For ACSA (Aspect Category Sentiment Analysis)task, we use restaurant dataset of SemEval 2016 , and for the ATSA(Aspect Term Sentiment Analysis) task, we use the original restaurant and laptop datasets of SemEval 2014. </a:t>
          </a:r>
          <a:endParaRPr lang="en-US" sz="1100" kern="1200"/>
        </a:p>
      </dsp:txBody>
      <dsp:txXfrm>
        <a:off x="1219733" y="4506"/>
        <a:ext cx="2295067" cy="973665"/>
      </dsp:txXfrm>
    </dsp:sp>
    <dsp:sp modelId="{616F7CB8-458F-479C-A061-81A945A947FB}">
      <dsp:nvSpPr>
        <dsp:cNvPr id="0" name=""/>
        <dsp:cNvSpPr/>
      </dsp:nvSpPr>
      <dsp:spPr>
        <a:xfrm>
          <a:off x="3914699" y="4506"/>
          <a:ext cx="973665" cy="97366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032D30-AF9C-4BDD-B5A0-55D03E3508A5}">
      <dsp:nvSpPr>
        <dsp:cNvPr id="0" name=""/>
        <dsp:cNvSpPr/>
      </dsp:nvSpPr>
      <dsp:spPr>
        <a:xfrm>
          <a:off x="4119168" y="208976"/>
          <a:ext cx="564725" cy="5647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0BF9DA-A672-4E26-8662-8BB73945F4DC}">
      <dsp:nvSpPr>
        <dsp:cNvPr id="0" name=""/>
        <dsp:cNvSpPr/>
      </dsp:nvSpPr>
      <dsp:spPr>
        <a:xfrm>
          <a:off x="5097006" y="4506"/>
          <a:ext cx="2295067" cy="9736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kern="1200"/>
            <a:t>In the experimental analysis we used following parameters.</a:t>
          </a:r>
          <a:endParaRPr lang="en-US" sz="1100" kern="1200"/>
        </a:p>
      </dsp:txBody>
      <dsp:txXfrm>
        <a:off x="5097006" y="4506"/>
        <a:ext cx="2295067" cy="973665"/>
      </dsp:txXfrm>
    </dsp:sp>
    <dsp:sp modelId="{906832C7-3BE4-4FB1-B3E5-DCAFA994F299}">
      <dsp:nvSpPr>
        <dsp:cNvPr id="0" name=""/>
        <dsp:cNvSpPr/>
      </dsp:nvSpPr>
      <dsp:spPr>
        <a:xfrm>
          <a:off x="37425" y="1378868"/>
          <a:ext cx="973665" cy="97366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CA3048-C265-4701-9F18-FED6FE2EF708}">
      <dsp:nvSpPr>
        <dsp:cNvPr id="0" name=""/>
        <dsp:cNvSpPr/>
      </dsp:nvSpPr>
      <dsp:spPr>
        <a:xfrm>
          <a:off x="241895" y="1583338"/>
          <a:ext cx="564725" cy="5647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EE0B05-F37B-4133-BAA6-B4CEAEB7531C}">
      <dsp:nvSpPr>
        <dsp:cNvPr id="0" name=""/>
        <dsp:cNvSpPr/>
      </dsp:nvSpPr>
      <dsp:spPr>
        <a:xfrm>
          <a:off x="1219733" y="1378868"/>
          <a:ext cx="2295067" cy="9736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kern="1200"/>
            <a:t>A 300-dimension pre-trained GloVe vectors for the initialization of word embeddings</a:t>
          </a:r>
          <a:endParaRPr lang="en-US" sz="1100" kern="1200"/>
        </a:p>
      </dsp:txBody>
      <dsp:txXfrm>
        <a:off x="1219733" y="1378868"/>
        <a:ext cx="2295067" cy="973665"/>
      </dsp:txXfrm>
    </dsp:sp>
    <dsp:sp modelId="{25AACC3D-59FE-42EC-97CB-DBCE8401E5D3}">
      <dsp:nvSpPr>
        <dsp:cNvPr id="0" name=""/>
        <dsp:cNvSpPr/>
      </dsp:nvSpPr>
      <dsp:spPr>
        <a:xfrm>
          <a:off x="3914699" y="1378868"/>
          <a:ext cx="973665" cy="97366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B4E352-39C9-4BFB-9807-CB9E4B5D08DC}">
      <dsp:nvSpPr>
        <dsp:cNvPr id="0" name=""/>
        <dsp:cNvSpPr/>
      </dsp:nvSpPr>
      <dsp:spPr>
        <a:xfrm>
          <a:off x="4119168" y="1583338"/>
          <a:ext cx="564725" cy="56472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012046-23F7-4062-A8E4-06488828B518}">
      <dsp:nvSpPr>
        <dsp:cNvPr id="0" name=""/>
        <dsp:cNvSpPr/>
      </dsp:nvSpPr>
      <dsp:spPr>
        <a:xfrm>
          <a:off x="5097006" y="1378868"/>
          <a:ext cx="2295067" cy="9736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kern="1200"/>
            <a:t>self-attention, the head number is set to 1 for test and dropout rate  to 0.5 to prevent over fitting</a:t>
          </a:r>
          <a:endParaRPr lang="en-US" sz="1100" kern="1200"/>
        </a:p>
      </dsp:txBody>
      <dsp:txXfrm>
        <a:off x="5097006" y="1378868"/>
        <a:ext cx="2295067" cy="97366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5c90e1352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5c90e1352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5c90e1352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5c90e1352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5c90e1352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5c90e1352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5c90e1352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5c90e1352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5c90e1352e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5c90e1352e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5c90e1352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5c90e1352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5c90e1352e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5c90e1352e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5c90e1352e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5c90e1352e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7/24/2024</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248284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124666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717099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457200"/>
            <a:ext cx="7429466" cy="2571750"/>
          </a:xfrm>
        </p:spPr>
        <p:txBody>
          <a:bodyPr anchor="ctr">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58" y="3314700"/>
            <a:ext cx="7428344" cy="1028699"/>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2678134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643827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8188439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843394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19637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058148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96681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562886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48A87A34-81AB-432B-8DAE-1953F412C126}" type="datetimeFigureOut">
              <a:rPr lang="en-US" smtClean="0"/>
              <a:t>7/24/2024</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437316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48A87A34-81AB-432B-8DAE-1953F412C126}" type="datetimeFigureOut">
              <a:rPr lang="en-US" smtClean="0"/>
              <a:pPr/>
              <a:t>7/24/2024</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722777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jpe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jpeg"/><Relationship Id="rId7" Type="http://schemas.openxmlformats.org/officeDocument/2006/relationships/diagramColors" Target="../diagrams/colors3.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71"/>
        <p:cNvGrpSpPr/>
        <p:nvPr/>
      </p:nvGrpSpPr>
      <p:grpSpPr>
        <a:xfrm>
          <a:off x="0" y="0"/>
          <a:ext cx="0" cy="0"/>
          <a:chOff x="0" y="0"/>
          <a:chExt cx="0" cy="0"/>
        </a:xfrm>
      </p:grpSpPr>
      <p:sp>
        <p:nvSpPr>
          <p:cNvPr id="78" name="Rectangle 77">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75" name="Picture 74">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76" name="Straight Connector 75">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13335" y="2646406"/>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9" name="Rectangle 78">
            <a:extLst>
              <a:ext uri="{FF2B5EF4-FFF2-40B4-BE49-F238E27FC236}">
                <a16:creationId xmlns:a16="http://schemas.microsoft.com/office/drawing/2014/main" id="{4F6621CF-F493-40D5-98AE-24A9D3AD43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3" y="0"/>
            <a:ext cx="9146155" cy="3712701"/>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Google Shape;72;p13"/>
          <p:cNvSpPr txBox="1">
            <a:spLocks noGrp="1"/>
          </p:cNvSpPr>
          <p:nvPr>
            <p:ph type="title"/>
          </p:nvPr>
        </p:nvSpPr>
        <p:spPr>
          <a:xfrm>
            <a:off x="3809172" y="482600"/>
            <a:ext cx="4481967" cy="3095659"/>
          </a:xfrm>
          <a:prstGeom prst="rect">
            <a:avLst/>
          </a:prstGeom>
        </p:spPr>
        <p:txBody>
          <a:bodyPr spcFirstLastPara="1" vert="horz" lIns="91440" tIns="45720" rIns="91440" bIns="0" rtlCol="0" anchor="ctr" anchorCtr="0">
            <a:normAutofit/>
          </a:bodyPr>
          <a:lstStyle/>
          <a:p>
            <a:pPr lvl="0" defTabSz="914400"/>
            <a:r>
              <a:rPr lang="en-US" sz="2000"/>
              <a:t>Enhancing Aspect-Based Sentiment Analysis Using Self Attention and Gated Convolutional Networks</a:t>
            </a:r>
            <a:br>
              <a:rPr lang="en-US" sz="2000"/>
            </a:br>
            <a:br>
              <a:rPr lang="en-US" sz="2000"/>
            </a:br>
            <a:r>
              <a:rPr lang="en-US" sz="2000"/>
              <a:t>Authors - Jian Yang and Juan Yang</a:t>
            </a:r>
            <a:br>
              <a:rPr lang="en-US" sz="2000"/>
            </a:br>
            <a:r>
              <a:rPr lang="en-US" sz="2000"/>
              <a:t>Published year- December 24,2020 </a:t>
            </a:r>
            <a:br>
              <a:rPr lang="en-US" sz="2000"/>
            </a:br>
            <a:br>
              <a:rPr lang="en-US" sz="2000"/>
            </a:br>
            <a:endParaRPr lang="en-US" sz="2000"/>
          </a:p>
        </p:txBody>
      </p:sp>
      <p:sp>
        <p:nvSpPr>
          <p:cNvPr id="134" name="Rectangle 133">
            <a:extLst>
              <a:ext uri="{FF2B5EF4-FFF2-40B4-BE49-F238E27FC236}">
                <a16:creationId xmlns:a16="http://schemas.microsoft.com/office/drawing/2014/main" id="{CADEE02A-D296-42EA-88F5-7803F69CE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3712701"/>
            <a:ext cx="9143772" cy="1430799"/>
          </a:xfrm>
          <a:prstGeom prst="rect">
            <a:avLst/>
          </a:prstGeom>
          <a:solidFill>
            <a:schemeClr val="accent1"/>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D6F9E82F-EA29-6999-8A36-8FDDB56805DF}"/>
              </a:ext>
            </a:extLst>
          </p:cNvPr>
          <p:cNvSpPr>
            <a:spLocks noGrp="1"/>
          </p:cNvSpPr>
          <p:nvPr>
            <p:ph type="body" sz="half" idx="2"/>
          </p:nvPr>
        </p:nvSpPr>
        <p:spPr>
          <a:xfrm>
            <a:off x="3809172" y="3838673"/>
            <a:ext cx="4481967" cy="733216"/>
          </a:xfrm>
        </p:spPr>
        <p:txBody>
          <a:bodyPr vert="horz" lIns="91440" tIns="91440" rIns="91440" bIns="91440" rtlCol="0">
            <a:normAutofit/>
          </a:bodyPr>
          <a:lstStyle/>
          <a:p>
            <a:pPr defTabSz="914400">
              <a:lnSpc>
                <a:spcPct val="110000"/>
              </a:lnSpc>
              <a:spcBef>
                <a:spcPts val="1000"/>
              </a:spcBef>
            </a:pPr>
            <a:r>
              <a:rPr lang="en-US" sz="1700" cap="all">
                <a:solidFill>
                  <a:srgbClr val="FFFFFF"/>
                </a:solidFill>
              </a:rPr>
              <a:t>Name: Sai Charan Kalikota</a:t>
            </a:r>
            <a:br>
              <a:rPr lang="en-US" sz="1700" cap="all">
                <a:solidFill>
                  <a:srgbClr val="FFFFFF"/>
                </a:solidFill>
              </a:rPr>
            </a:br>
            <a:r>
              <a:rPr lang="en-US" sz="1700" cap="all">
                <a:solidFill>
                  <a:srgbClr val="FFFFFF"/>
                </a:solidFill>
              </a:rPr>
              <a:t>ID: 700755456</a:t>
            </a:r>
          </a:p>
        </p:txBody>
      </p:sp>
      <p:pic>
        <p:nvPicPr>
          <p:cNvPr id="74" name="Picture 73">
            <a:extLst>
              <a:ext uri="{FF2B5EF4-FFF2-40B4-BE49-F238E27FC236}">
                <a16:creationId xmlns:a16="http://schemas.microsoft.com/office/drawing/2014/main" id="{15E9D8D0-47B6-3D69-3A54-8CDAE0CCF7BA}"/>
              </a:ext>
            </a:extLst>
          </p:cNvPr>
          <p:cNvPicPr>
            <a:picLocks noChangeAspect="1"/>
          </p:cNvPicPr>
          <p:nvPr/>
        </p:nvPicPr>
        <p:blipFill>
          <a:blip r:embed="rId4"/>
          <a:srcRect l="22714" r="32016"/>
          <a:stretch/>
        </p:blipFill>
        <p:spPr>
          <a:xfrm>
            <a:off x="2384" y="-1"/>
            <a:ext cx="3488338" cy="514350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72"/>
                                        </p:tgtEl>
                                        <p:attrNameLst>
                                          <p:attrName>style.visibility</p:attrName>
                                        </p:attrNameLst>
                                      </p:cBhvr>
                                      <p:to>
                                        <p:strVal val="visible"/>
                                      </p:to>
                                    </p:set>
                                    <p:animEffect transition="in" filter="fade">
                                      <p:cBhvr>
                                        <p:cTn id="7" dur="4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a:spLocks noGrp="1"/>
          </p:cNvSpPr>
          <p:nvPr>
            <p:ph type="title" idx="4294967295"/>
          </p:nvPr>
        </p:nvSpPr>
        <p:spPr>
          <a:xfrm>
            <a:off x="0" y="712788"/>
            <a:ext cx="5197475" cy="7667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chemeClr val="dk1"/>
                </a:solidFill>
              </a:rPr>
              <a:t>Results</a:t>
            </a:r>
            <a:endParaRPr sz="3600">
              <a:solidFill>
                <a:schemeClr val="dk1"/>
              </a:solidFill>
            </a:endParaRPr>
          </a:p>
          <a:p>
            <a:pPr marL="0" lvl="0" indent="0" algn="l" rtl="0">
              <a:spcBef>
                <a:spcPts val="1600"/>
              </a:spcBef>
              <a:spcAft>
                <a:spcPts val="1600"/>
              </a:spcAft>
              <a:buNone/>
            </a:pPr>
            <a:endParaRPr sz="3600">
              <a:solidFill>
                <a:schemeClr val="dk1"/>
              </a:solidFill>
            </a:endParaRPr>
          </a:p>
        </p:txBody>
      </p:sp>
      <p:sp>
        <p:nvSpPr>
          <p:cNvPr id="123" name="Google Shape;123;p21"/>
          <p:cNvSpPr txBox="1">
            <a:spLocks noGrp="1"/>
          </p:cNvSpPr>
          <p:nvPr>
            <p:ph type="title" idx="4294967295"/>
          </p:nvPr>
        </p:nvSpPr>
        <p:spPr>
          <a:xfrm>
            <a:off x="0" y="1479550"/>
            <a:ext cx="7188200" cy="3290888"/>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2"/>
              </a:buClr>
              <a:buSzPts val="1100"/>
              <a:buFont typeface="Arial"/>
              <a:buNone/>
            </a:pPr>
            <a:r>
              <a:rPr lang="en" sz="1600" b="0" dirty="0">
                <a:latin typeface="Lato"/>
                <a:ea typeface="Lato"/>
                <a:cs typeface="Lato"/>
                <a:sym typeface="Lato"/>
              </a:rPr>
              <a:t>Experiments shows that the new model based on gating mechanism, combined with convolutional neural networks (CNN) and self-attention mechanism has improvement on both ACSA and ATSA tasks, which proves the effectiveness of this model.</a:t>
            </a:r>
            <a:endParaRPr sz="1600" b="0" dirty="0">
              <a:latin typeface="Lato"/>
              <a:ea typeface="Lato"/>
              <a:cs typeface="Lato"/>
              <a:sym typeface="Lato"/>
            </a:endParaRPr>
          </a:p>
          <a:p>
            <a:pPr marL="0" lvl="0" indent="0" algn="just" rtl="0">
              <a:lnSpc>
                <a:spcPct val="115000"/>
              </a:lnSpc>
              <a:spcBef>
                <a:spcPts val="1600"/>
              </a:spcBef>
              <a:spcAft>
                <a:spcPts val="0"/>
              </a:spcAft>
              <a:buNone/>
            </a:pPr>
            <a:endParaRPr sz="1700" b="0" dirty="0">
              <a:latin typeface="Lato"/>
              <a:ea typeface="Lato"/>
              <a:cs typeface="Lato"/>
              <a:sym typeface="Lato"/>
            </a:endParaRPr>
          </a:p>
          <a:p>
            <a:pPr marL="0" lvl="0" indent="0" algn="just" rtl="0">
              <a:lnSpc>
                <a:spcPct val="115000"/>
              </a:lnSpc>
              <a:spcBef>
                <a:spcPts val="1600"/>
              </a:spcBef>
              <a:spcAft>
                <a:spcPts val="0"/>
              </a:spcAft>
              <a:buNone/>
            </a:pPr>
            <a:endParaRPr sz="1700" b="0" dirty="0">
              <a:latin typeface="Lato"/>
              <a:ea typeface="Lato"/>
              <a:cs typeface="Lato"/>
              <a:sym typeface="Lato"/>
            </a:endParaRPr>
          </a:p>
          <a:p>
            <a:pPr marL="0" lvl="0" indent="0" algn="l" rtl="0">
              <a:lnSpc>
                <a:spcPct val="115000"/>
              </a:lnSpc>
              <a:spcBef>
                <a:spcPts val="1600"/>
              </a:spcBef>
              <a:spcAft>
                <a:spcPts val="1600"/>
              </a:spcAft>
              <a:buNone/>
            </a:pPr>
            <a:endParaRPr sz="1700" dirty="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title" idx="4294967295"/>
          </p:nvPr>
        </p:nvSpPr>
        <p:spPr>
          <a:xfrm>
            <a:off x="0" y="712788"/>
            <a:ext cx="5197475" cy="7667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rPr>
              <a:t>References</a:t>
            </a:r>
            <a:endParaRPr sz="2400"/>
          </a:p>
        </p:txBody>
      </p:sp>
      <p:sp>
        <p:nvSpPr>
          <p:cNvPr id="129" name="Google Shape;129;p22"/>
          <p:cNvSpPr txBox="1">
            <a:spLocks noGrp="1"/>
          </p:cNvSpPr>
          <p:nvPr>
            <p:ph type="title" idx="4294967295"/>
          </p:nvPr>
        </p:nvSpPr>
        <p:spPr>
          <a:xfrm>
            <a:off x="0" y="1233488"/>
            <a:ext cx="6783388" cy="33147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400" dirty="0">
                <a:latin typeface="Lato"/>
                <a:ea typeface="Lato"/>
                <a:cs typeface="Lato"/>
                <a:sym typeface="Lato"/>
              </a:rPr>
              <a:t>[1].K. Bayraktar, U. Yavanoglu and A. Ozbilen, "A Rule-Based Holistic Approach for Turkish Aspect-Based Sentiment Analysis," 2019 IEEE International Conference on Big Data (Big Data), Los Angeles, CA, USA, 2019, pp. 2154-2158, doi: 10.1109/BigData47090.2019.9005473.</a:t>
            </a:r>
            <a:endParaRPr sz="1400" dirty="0">
              <a:latin typeface="Lato"/>
              <a:ea typeface="Lato"/>
              <a:cs typeface="Lato"/>
              <a:sym typeface="Lato"/>
            </a:endParaRPr>
          </a:p>
          <a:p>
            <a:pPr marL="0" lvl="0" indent="0" algn="just" rtl="0">
              <a:lnSpc>
                <a:spcPct val="115000"/>
              </a:lnSpc>
              <a:spcBef>
                <a:spcPts val="1600"/>
              </a:spcBef>
              <a:spcAft>
                <a:spcPts val="0"/>
              </a:spcAft>
              <a:buNone/>
            </a:pPr>
            <a:r>
              <a:rPr lang="en" sz="1400" dirty="0">
                <a:latin typeface="Lato"/>
                <a:ea typeface="Lato"/>
                <a:cs typeface="Lato"/>
                <a:sym typeface="Lato"/>
              </a:rPr>
              <a:t>[2].J. Ma, X. Cai, D. Wei, H. Cao, J. Liu and X. Zhuang, "Aspect-Based Attention LSTM for Aspect-Level Sentiment Analysis," 2021 3rd World Symposium on Artificial Intelligence (WSAI), Guangzhou, China, 2021, pp. 46-50, doi: 10.1109/WSAI51899.2021.9486323.</a:t>
            </a:r>
            <a:endParaRPr sz="1400" dirty="0">
              <a:latin typeface="Lato"/>
              <a:ea typeface="Lato"/>
              <a:cs typeface="Lato"/>
              <a:sym typeface="Lato"/>
            </a:endParaRPr>
          </a:p>
          <a:p>
            <a:pPr marL="0" lvl="0" indent="0" algn="just" rtl="0">
              <a:lnSpc>
                <a:spcPct val="115000"/>
              </a:lnSpc>
              <a:spcBef>
                <a:spcPts val="1600"/>
              </a:spcBef>
              <a:spcAft>
                <a:spcPts val="1600"/>
              </a:spcAft>
              <a:buNone/>
            </a:pPr>
            <a:r>
              <a:rPr lang="en" sz="1400" dirty="0">
                <a:latin typeface="Lato"/>
                <a:ea typeface="Lato"/>
                <a:cs typeface="Lato"/>
                <a:sym typeface="Lato"/>
              </a:rPr>
              <a:t>[3].W. L. Kay Khine and N. T. Thwet Aung, "Multi-Aspect Attention Model for Aspect-based Sentiment Classification Using Deep Learning," 2020 International Conference on Advanced Information Technologies (ICAIT), Yangon, Myanmar, 2020, pp. 206-211, doi: 10.1109/ICAIT51105.2020.9261803.</a:t>
            </a:r>
            <a:endParaRPr sz="1400" dirty="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4"/>
          <p:cNvSpPr txBox="1">
            <a:spLocks noGrp="1"/>
          </p:cNvSpPr>
          <p:nvPr>
            <p:ph type="title" idx="4294967295"/>
          </p:nvPr>
        </p:nvSpPr>
        <p:spPr>
          <a:xfrm>
            <a:off x="0" y="712788"/>
            <a:ext cx="5197475" cy="7667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rPr>
              <a:t>Motivation</a:t>
            </a:r>
            <a:endParaRPr sz="2400"/>
          </a:p>
        </p:txBody>
      </p:sp>
      <p:sp>
        <p:nvSpPr>
          <p:cNvPr id="78" name="Google Shape;78;p14"/>
          <p:cNvSpPr txBox="1">
            <a:spLocks noGrp="1"/>
          </p:cNvSpPr>
          <p:nvPr>
            <p:ph type="title" idx="4294967295"/>
          </p:nvPr>
        </p:nvSpPr>
        <p:spPr>
          <a:xfrm>
            <a:off x="1011238" y="1516063"/>
            <a:ext cx="8132762" cy="3068637"/>
          </a:xfrm>
          <a:prstGeom prst="rect">
            <a:avLst/>
          </a:prstGeom>
        </p:spPr>
        <p:txBody>
          <a:bodyPr spcFirstLastPara="1" wrap="square" lIns="91425" tIns="91425" rIns="91425" bIns="91425" anchor="t" anchorCtr="0">
            <a:noAutofit/>
          </a:bodyPr>
          <a:lstStyle/>
          <a:p>
            <a:pPr lvl="0" algn="just" rtl="0">
              <a:lnSpc>
                <a:spcPct val="115000"/>
              </a:lnSpc>
              <a:spcBef>
                <a:spcPts val="0"/>
              </a:spcBef>
              <a:spcAft>
                <a:spcPts val="0"/>
              </a:spcAft>
            </a:pPr>
            <a:r>
              <a:rPr lang="en" sz="1600" b="0" dirty="0">
                <a:latin typeface="Lato"/>
                <a:ea typeface="Lato"/>
                <a:cs typeface="Lato"/>
                <a:sym typeface="Lato"/>
              </a:rPr>
              <a:t>Traditional sentiment analysis a straightforward technique to classify the text into positive, negative and neutral and typical sentiment analysis has limitations. Traditional sentiment analysis fails to capture sentiments towards understanding individual features negations and complex context in the text. The motivation behind this study is to explore detailed and nuanced insights in the text using more advanced techniques like  Aspect-Based Sentiment Analysis to gain comprehensive sentiment understanding</a:t>
            </a:r>
            <a:r>
              <a:rPr lang="en" sz="1800" b="0" dirty="0">
                <a:latin typeface="Lato"/>
                <a:ea typeface="Lato"/>
                <a:cs typeface="Lato"/>
                <a:sym typeface="Lato"/>
              </a:rPr>
              <a:t>.</a:t>
            </a:r>
            <a:endParaRPr sz="1800" b="0" dirty="0">
              <a:latin typeface="Lato"/>
              <a:ea typeface="Lato"/>
              <a:cs typeface="Lato"/>
              <a:sym typeface="Lato"/>
            </a:endParaRPr>
          </a:p>
          <a:p>
            <a:pPr marL="0" lvl="0" indent="0" algn="just" rtl="0">
              <a:lnSpc>
                <a:spcPct val="115000"/>
              </a:lnSpc>
              <a:spcBef>
                <a:spcPts val="1600"/>
              </a:spcBef>
              <a:spcAft>
                <a:spcPts val="1600"/>
              </a:spcAft>
              <a:buNone/>
            </a:pPr>
            <a:endParaRPr sz="1800" b="0" dirty="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5"/>
          <p:cNvSpPr txBox="1">
            <a:spLocks noGrp="1"/>
          </p:cNvSpPr>
          <p:nvPr>
            <p:ph type="title" idx="4294967295"/>
          </p:nvPr>
        </p:nvSpPr>
        <p:spPr>
          <a:xfrm>
            <a:off x="0" y="712788"/>
            <a:ext cx="5197475" cy="7667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rPr>
              <a:t>Problem statement</a:t>
            </a:r>
            <a:endParaRPr sz="2400"/>
          </a:p>
        </p:txBody>
      </p:sp>
      <p:sp>
        <p:nvSpPr>
          <p:cNvPr id="84" name="Google Shape;84;p15"/>
          <p:cNvSpPr txBox="1">
            <a:spLocks noGrp="1"/>
          </p:cNvSpPr>
          <p:nvPr>
            <p:ph type="title" idx="4294967295"/>
          </p:nvPr>
        </p:nvSpPr>
        <p:spPr>
          <a:xfrm>
            <a:off x="814388" y="1571625"/>
            <a:ext cx="8329612" cy="3068638"/>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600" b="0" dirty="0">
                <a:latin typeface="Lato"/>
                <a:ea typeface="Lato"/>
                <a:cs typeface="Lato"/>
                <a:sym typeface="Lato"/>
              </a:rPr>
              <a:t>The focus of this research is on addressing the challenges of traditional sentiment analysis by implementing Aspect-Based Sentiment Analysis, which involves identifying specific aspects of the text and also deals with cross-domain sentiment analysis, where traditional sentiment analysis methods fail to generalise data from various domains.</a:t>
            </a:r>
            <a:endParaRPr sz="1600" b="0" dirty="0">
              <a:latin typeface="Lato"/>
              <a:ea typeface="Lato"/>
              <a:cs typeface="Lato"/>
              <a:sym typeface="Lato"/>
            </a:endParaRPr>
          </a:p>
          <a:p>
            <a:pPr marL="0" lvl="0" indent="0" algn="just" rtl="0">
              <a:lnSpc>
                <a:spcPct val="115000"/>
              </a:lnSpc>
              <a:spcBef>
                <a:spcPts val="1600"/>
              </a:spcBef>
              <a:spcAft>
                <a:spcPts val="0"/>
              </a:spcAft>
              <a:buNone/>
            </a:pPr>
            <a:endParaRPr sz="1800" b="0" dirty="0">
              <a:latin typeface="Lato"/>
              <a:ea typeface="Lato"/>
              <a:cs typeface="Lato"/>
              <a:sym typeface="Lato"/>
            </a:endParaRPr>
          </a:p>
          <a:p>
            <a:pPr marL="0" lvl="0" indent="0" algn="just" rtl="0">
              <a:lnSpc>
                <a:spcPct val="115000"/>
              </a:lnSpc>
              <a:spcBef>
                <a:spcPts val="1600"/>
              </a:spcBef>
              <a:spcAft>
                <a:spcPts val="0"/>
              </a:spcAft>
              <a:buClr>
                <a:schemeClr val="dk2"/>
              </a:buClr>
              <a:buSzPts val="1100"/>
              <a:buFont typeface="Arial"/>
              <a:buNone/>
            </a:pPr>
            <a:endParaRPr sz="1800" b="0" dirty="0">
              <a:latin typeface="Lato"/>
              <a:ea typeface="Lato"/>
              <a:cs typeface="Lato"/>
              <a:sym typeface="Lato"/>
            </a:endParaRPr>
          </a:p>
          <a:p>
            <a:pPr marL="0" lvl="0" indent="0" algn="l" rtl="0">
              <a:lnSpc>
                <a:spcPct val="115000"/>
              </a:lnSpc>
              <a:spcBef>
                <a:spcPts val="1600"/>
              </a:spcBef>
              <a:spcAft>
                <a:spcPts val="1600"/>
              </a:spcAft>
              <a:buNone/>
            </a:pPr>
            <a:endParaRPr sz="1800" b="0" dirty="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title" idx="4294967295"/>
          </p:nvPr>
        </p:nvSpPr>
        <p:spPr>
          <a:xfrm>
            <a:off x="0" y="712788"/>
            <a:ext cx="5197475" cy="7667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rPr>
              <a:t>Objectives</a:t>
            </a:r>
            <a:endParaRPr sz="2400"/>
          </a:p>
        </p:txBody>
      </p:sp>
      <p:graphicFrame>
        <p:nvGraphicFramePr>
          <p:cNvPr id="92" name="Google Shape;90;p16">
            <a:extLst>
              <a:ext uri="{FF2B5EF4-FFF2-40B4-BE49-F238E27FC236}">
                <a16:creationId xmlns:a16="http://schemas.microsoft.com/office/drawing/2014/main" id="{E9CBABD5-5622-5CE3-2303-B95850651312}"/>
              </a:ext>
            </a:extLst>
          </p:cNvPr>
          <p:cNvGraphicFramePr/>
          <p:nvPr/>
        </p:nvGraphicFramePr>
        <p:xfrm>
          <a:off x="502500" y="1277531"/>
          <a:ext cx="8482012" cy="29511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Shape 94"/>
        <p:cNvGrpSpPr/>
        <p:nvPr/>
      </p:nvGrpSpPr>
      <p:grpSpPr>
        <a:xfrm>
          <a:off x="0" y="0"/>
          <a:ext cx="0" cy="0"/>
          <a:chOff x="0" y="0"/>
          <a:chExt cx="0" cy="0"/>
        </a:xfrm>
      </p:grpSpPr>
      <p:sp>
        <p:nvSpPr>
          <p:cNvPr id="95" name="Google Shape;95;p17"/>
          <p:cNvSpPr txBox="1">
            <a:spLocks noGrp="1"/>
          </p:cNvSpPr>
          <p:nvPr>
            <p:ph type="title" idx="4294967295"/>
          </p:nvPr>
        </p:nvSpPr>
        <p:spPr>
          <a:xfrm>
            <a:off x="0" y="755650"/>
            <a:ext cx="7429500" cy="819150"/>
          </a:xfrm>
          <a:prstGeom prst="rect">
            <a:avLst/>
          </a:prstGeom>
        </p:spPr>
        <p:txBody>
          <a:bodyPr spcFirstLastPara="1" vert="horz" lIns="91440" tIns="45720" rIns="91440" bIns="45720" rtlCol="0" anchor="ctr" anchorCtr="0">
            <a:normAutofit/>
          </a:bodyPr>
          <a:lstStyle/>
          <a:p>
            <a:pPr marL="0" lvl="0" indent="0" algn="ctr" defTabSz="914400">
              <a:spcAft>
                <a:spcPts val="1600"/>
              </a:spcAft>
            </a:pPr>
            <a:r>
              <a:rPr lang="en-US" sz="3600"/>
              <a:t>Contributions-I</a:t>
            </a:r>
          </a:p>
        </p:txBody>
      </p:sp>
      <p:graphicFrame>
        <p:nvGraphicFramePr>
          <p:cNvPr id="98" name="Google Shape;96;p17">
            <a:extLst>
              <a:ext uri="{FF2B5EF4-FFF2-40B4-BE49-F238E27FC236}">
                <a16:creationId xmlns:a16="http://schemas.microsoft.com/office/drawing/2014/main" id="{4AE39D0E-6601-634E-BD6E-8C623D2797BE}"/>
              </a:ext>
            </a:extLst>
          </p:cNvPr>
          <p:cNvGraphicFramePr/>
          <p:nvPr>
            <p:extLst>
              <p:ext uri="{D42A27DB-BD31-4B8C-83A1-F6EECF244321}">
                <p14:modId xmlns:p14="http://schemas.microsoft.com/office/powerpoint/2010/main" val="1969519579"/>
              </p:ext>
            </p:extLst>
          </p:nvPr>
        </p:nvGraphicFramePr>
        <p:xfrm>
          <a:off x="857250" y="1689100"/>
          <a:ext cx="7429500" cy="25907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idx="4294967295"/>
          </p:nvPr>
        </p:nvSpPr>
        <p:spPr>
          <a:xfrm>
            <a:off x="0" y="712788"/>
            <a:ext cx="5197475" cy="7667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rPr>
              <a:t>Contributions-II</a:t>
            </a:r>
            <a:endParaRPr sz="2400"/>
          </a:p>
        </p:txBody>
      </p:sp>
      <p:sp>
        <p:nvSpPr>
          <p:cNvPr id="102" name="Google Shape;102;p18"/>
          <p:cNvSpPr txBox="1">
            <a:spLocks noGrp="1"/>
          </p:cNvSpPr>
          <p:nvPr>
            <p:ph type="title" idx="4294967295"/>
          </p:nvPr>
        </p:nvSpPr>
        <p:spPr>
          <a:xfrm>
            <a:off x="1179513" y="1479550"/>
            <a:ext cx="7964487" cy="3068638"/>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1600"/>
              </a:spcAft>
              <a:buNone/>
            </a:pPr>
            <a:r>
              <a:rPr lang="en" sz="1600" b="0" dirty="0">
                <a:latin typeface="Lato"/>
                <a:ea typeface="Lato"/>
                <a:cs typeface="Lato"/>
                <a:sym typeface="Lato"/>
              </a:rPr>
              <a:t>Sentence structure plays a crucial role in  Aspect-Based Sentiment Analysis. ambiguous or complex sentence structures may make it challenging for the model to accurately pinpoint the aspects, leading to potential errors in sentiment analysis. To avoid this problem self-attention algorithm and gating mechanisms are incorporated. Using self-attention mechanism we extract the structural features of the data and by CNN we extract the general features of the data in the end we combine to make a final classification. </a:t>
            </a:r>
            <a:endParaRPr sz="1600" b="0" dirty="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B93C5D5E-6F9A-B64D-56BE-D1B5D586FAA2}"/>
              </a:ext>
            </a:extLst>
          </p:cNvPr>
          <p:cNvPicPr>
            <a:picLocks noChangeAspect="1"/>
          </p:cNvPicPr>
          <p:nvPr/>
        </p:nvPicPr>
        <p:blipFill>
          <a:blip r:embed="rId2">
            <a:duotone>
              <a:schemeClr val="bg2">
                <a:shade val="45000"/>
                <a:satMod val="135000"/>
              </a:schemeClr>
              <a:prstClr val="white"/>
            </a:duotone>
            <a:alphaModFix amt="50000"/>
          </a:blip>
          <a:srcRect t="1219" r="-2" b="14508"/>
          <a:stretch/>
        </p:blipFill>
        <p:spPr>
          <a:xfrm>
            <a:off x="228" y="10"/>
            <a:ext cx="9143772" cy="5143490"/>
          </a:xfrm>
          <a:prstGeom prst="rect">
            <a:avLst/>
          </a:prstGeom>
        </p:spPr>
      </p:pic>
      <p:cxnSp>
        <p:nvCxnSpPr>
          <p:cNvPr id="46" name="Straight Connector 45">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2DBEFDB7-6691-4BF2-D503-BBB38EAA4144}"/>
              </a:ext>
            </a:extLst>
          </p:cNvPr>
          <p:cNvSpPr>
            <a:spLocks noGrp="1"/>
          </p:cNvSpPr>
          <p:nvPr>
            <p:ph type="title"/>
          </p:nvPr>
        </p:nvSpPr>
        <p:spPr>
          <a:xfrm>
            <a:off x="1088684" y="603389"/>
            <a:ext cx="7202456" cy="786926"/>
          </a:xfrm>
        </p:spPr>
        <p:txBody>
          <a:bodyPr>
            <a:normAutofit/>
          </a:bodyPr>
          <a:lstStyle/>
          <a:p>
            <a:r>
              <a:rPr lang="en-US" dirty="0"/>
              <a:t>Critical Analysis</a:t>
            </a:r>
          </a:p>
        </p:txBody>
      </p:sp>
      <p:sp>
        <p:nvSpPr>
          <p:cNvPr id="47" name="Rectangle 46">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E4BD54-0FE8-9F55-0175-CC78CCAAB134}"/>
              </a:ext>
            </a:extLst>
          </p:cNvPr>
          <p:cNvSpPr>
            <a:spLocks noGrp="1"/>
          </p:cNvSpPr>
          <p:nvPr>
            <p:ph idx="1"/>
          </p:nvPr>
        </p:nvSpPr>
        <p:spPr>
          <a:xfrm>
            <a:off x="1088684" y="1511799"/>
            <a:ext cx="7202456" cy="2587959"/>
          </a:xfrm>
        </p:spPr>
        <p:txBody>
          <a:bodyPr>
            <a:normAutofit/>
          </a:bodyPr>
          <a:lstStyle/>
          <a:p>
            <a:pPr>
              <a:lnSpc>
                <a:spcPct val="110000"/>
              </a:lnSpc>
            </a:pPr>
            <a:r>
              <a:rPr lang="en-US" sz="1200" kern="100">
                <a:effectLst/>
                <a:latin typeface="Lato" panose="020F0502020204030203" pitchFamily="34" charset="0"/>
                <a:ea typeface="Lato" panose="020F0502020204030203" pitchFamily="34" charset="0"/>
                <a:cs typeface="Lato" panose="020F0502020204030203" pitchFamily="34" charset="0"/>
              </a:rPr>
              <a:t>THE DOCUMENT SUCCESSFULLY OUTLINES THE IMPORTANCE AND RELEVANCE OF ABSA IN CONTEMPORARY SENTIMENT ANALYSIS TASKS. IT PROVIDES A DETAILED ACCOUNT OF THE VARIOUS METHODOLOGIES EMPLOYED IN ABSA, EFFECTIVELY BRIDGING THE GAP BETWEEN THEORETICAL CONCEPTS AND PRACTICAL APPLICATIONS. HOWEVER, THE PAPER COULD BENEFIT FROM A MORE CRITICAL EXAMINATION OF THE LIMITATIONS AND POTENTIAL BIASES INHERENT IN ABSA MODELS. FOR INSTANCE, THE DISCUSSION ON THE CHALLENGES COULD BE EXPANDED TO INCLUDE MORE EXAMPLES OF HOW CULTURAL AND LINGUISTIC DIFFERENCES IMPACT THE PERFORMANCE OF ABSA SYSTEMS. ADDITIONALLY, WHILE THE DOCUMENT TOUCHES UPON THE EVALUATION METRICS FOR ABSA, A MORE DETAILED COMPARISON OF DIFFERENT MODELS USING THESE METRICS WOULD ENHANCE THE READER'S UNDERSTANDING OF THEIR RELATIVE STRENGTHS AND WEAKNESSES.</a:t>
            </a:r>
          </a:p>
          <a:p>
            <a:pPr>
              <a:lnSpc>
                <a:spcPct val="110000"/>
              </a:lnSpc>
            </a:pPr>
            <a:endParaRPr lang="en-US" sz="1200"/>
          </a:p>
        </p:txBody>
      </p:sp>
      <p:pic>
        <p:nvPicPr>
          <p:cNvPr id="48" name="Picture 47">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49" name="Straight Connector 48">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3165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Shape 106"/>
        <p:cNvGrpSpPr/>
        <p:nvPr/>
      </p:nvGrpSpPr>
      <p:grpSpPr>
        <a:xfrm>
          <a:off x="0" y="0"/>
          <a:ext cx="0" cy="0"/>
          <a:chOff x="0" y="0"/>
          <a:chExt cx="0" cy="0"/>
        </a:xfrm>
      </p:grpSpPr>
      <p:sp>
        <p:nvSpPr>
          <p:cNvPr id="107" name="Google Shape;107;p19"/>
          <p:cNvSpPr txBox="1">
            <a:spLocks noGrp="1"/>
          </p:cNvSpPr>
          <p:nvPr>
            <p:ph type="title" idx="4294967295"/>
          </p:nvPr>
        </p:nvSpPr>
        <p:spPr>
          <a:xfrm>
            <a:off x="0" y="463550"/>
            <a:ext cx="7429500" cy="1109663"/>
          </a:xfrm>
          <a:prstGeom prst="rect">
            <a:avLst/>
          </a:prstGeom>
        </p:spPr>
        <p:txBody>
          <a:bodyPr spcFirstLastPara="1" vert="horz" lIns="91440" tIns="45720" rIns="91440" bIns="45720" rtlCol="0" anchor="ctr" anchorCtr="0">
            <a:normAutofit/>
          </a:bodyPr>
          <a:lstStyle/>
          <a:p>
            <a:pPr marL="0" lvl="0" indent="0" defTabSz="914400">
              <a:spcAft>
                <a:spcPts val="0"/>
              </a:spcAft>
            </a:pPr>
            <a:r>
              <a:rPr lang="en-US" sz="3600"/>
              <a:t>Results</a:t>
            </a:r>
          </a:p>
          <a:p>
            <a:pPr marL="0" lvl="0" indent="0" defTabSz="914400">
              <a:spcAft>
                <a:spcPts val="1600"/>
              </a:spcAft>
            </a:pPr>
            <a:endParaRPr lang="en-US" sz="3600"/>
          </a:p>
        </p:txBody>
      </p:sp>
      <p:graphicFrame>
        <p:nvGraphicFramePr>
          <p:cNvPr id="110" name="Google Shape;108;p19">
            <a:extLst>
              <a:ext uri="{FF2B5EF4-FFF2-40B4-BE49-F238E27FC236}">
                <a16:creationId xmlns:a16="http://schemas.microsoft.com/office/drawing/2014/main" id="{FDED9CBE-33AB-7A75-A341-E2AB99B052E0}"/>
              </a:ext>
            </a:extLst>
          </p:cNvPr>
          <p:cNvGraphicFramePr/>
          <p:nvPr>
            <p:extLst>
              <p:ext uri="{D42A27DB-BD31-4B8C-83A1-F6EECF244321}">
                <p14:modId xmlns:p14="http://schemas.microsoft.com/office/powerpoint/2010/main" val="2660701123"/>
              </p:ext>
            </p:extLst>
          </p:nvPr>
        </p:nvGraphicFramePr>
        <p:xfrm>
          <a:off x="856059" y="1814115"/>
          <a:ext cx="7429500" cy="23570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112"/>
        <p:cNvGrpSpPr/>
        <p:nvPr/>
      </p:nvGrpSpPr>
      <p:grpSpPr>
        <a:xfrm>
          <a:off x="0" y="0"/>
          <a:ext cx="0" cy="0"/>
          <a:chOff x="0" y="0"/>
          <a:chExt cx="0" cy="0"/>
        </a:xfrm>
      </p:grpSpPr>
      <p:sp>
        <p:nvSpPr>
          <p:cNvPr id="122" name="Rectangle 121">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24" name="Picture 123">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26" name="Straight Connector 125">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13" name="Google Shape;113;p20"/>
          <p:cNvSpPr txBox="1">
            <a:spLocks noGrp="1"/>
          </p:cNvSpPr>
          <p:nvPr>
            <p:ph type="title" idx="4294967295"/>
          </p:nvPr>
        </p:nvSpPr>
        <p:spPr>
          <a:xfrm>
            <a:off x="1088684" y="603389"/>
            <a:ext cx="7202456" cy="786926"/>
          </a:xfrm>
          <a:prstGeom prst="rect">
            <a:avLst/>
          </a:prstGeom>
        </p:spPr>
        <p:txBody>
          <a:bodyPr spcFirstLastPara="1" vert="horz" lIns="91440" tIns="45720" rIns="91440" bIns="45720" rtlCol="0" anchor="t" anchorCtr="0">
            <a:normAutofit/>
          </a:bodyPr>
          <a:lstStyle/>
          <a:p>
            <a:pPr marL="0" lvl="0" indent="0" defTabSz="914400">
              <a:spcAft>
                <a:spcPts val="0"/>
              </a:spcAft>
            </a:pPr>
            <a:r>
              <a:rPr lang="en-US" sz="3200"/>
              <a:t>Results</a:t>
            </a:r>
          </a:p>
          <a:p>
            <a:pPr marL="0" lvl="0" indent="0" defTabSz="914400">
              <a:spcAft>
                <a:spcPts val="1600"/>
              </a:spcAft>
            </a:pPr>
            <a:endParaRPr lang="en-US" sz="3200"/>
          </a:p>
        </p:txBody>
      </p:sp>
      <p:grpSp>
        <p:nvGrpSpPr>
          <p:cNvPr id="236" name="Group 235">
            <a:extLst>
              <a:ext uri="{FF2B5EF4-FFF2-40B4-BE49-F238E27FC236}">
                <a16:creationId xmlns:a16="http://schemas.microsoft.com/office/drawing/2014/main" id="{1AC5E365-88BF-414F-BCAA-44E1BE4AC1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70808" y="1509607"/>
            <a:ext cx="3723054" cy="2594899"/>
            <a:chOff x="6094411" y="2012810"/>
            <a:chExt cx="4964072" cy="3459865"/>
          </a:xfrm>
        </p:grpSpPr>
        <p:sp>
          <p:nvSpPr>
            <p:cNvPr id="237" name="Rectangle 236">
              <a:extLst>
                <a:ext uri="{FF2B5EF4-FFF2-40B4-BE49-F238E27FC236}">
                  <a16:creationId xmlns:a16="http://schemas.microsoft.com/office/drawing/2014/main" id="{85C39A7A-76D9-48CC-8686-30B2A070B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4411" y="2012810"/>
              <a:ext cx="4964072" cy="3459865"/>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8" name="Rectangle 237">
              <a:extLst>
                <a:ext uri="{FF2B5EF4-FFF2-40B4-BE49-F238E27FC236}">
                  <a16:creationId xmlns:a16="http://schemas.microsoft.com/office/drawing/2014/main" id="{EE1C69C7-755B-4C1D-874A-17E9D20D32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3318" y="2182137"/>
              <a:ext cx="4631437" cy="313000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39" name="Rectangle 238">
            <a:extLst>
              <a:ext uri="{FF2B5EF4-FFF2-40B4-BE49-F238E27FC236}">
                <a16:creationId xmlns:a16="http://schemas.microsoft.com/office/drawing/2014/main" id="{84E2BAA0-0780-4EAF-A0FF-5E327B4E6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0283" y="1759397"/>
            <a:ext cx="3218569" cy="2098220"/>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4" name="Google Shape;114;p20"/>
          <p:cNvPicPr preferRelativeResize="0"/>
          <p:nvPr/>
        </p:nvPicPr>
        <p:blipFill>
          <a:blip r:embed="rId4">
            <a:alphaModFix/>
          </a:blip>
          <a:stretch>
            <a:fillRect/>
          </a:stretch>
        </p:blipFill>
        <p:spPr>
          <a:xfrm>
            <a:off x="6570045" y="2357931"/>
            <a:ext cx="1321232" cy="529611"/>
          </a:xfrm>
          <a:prstGeom prst="rect">
            <a:avLst/>
          </a:prstGeom>
          <a:noFill/>
          <a:ln>
            <a:noFill/>
          </a:ln>
        </p:spPr>
      </p:pic>
      <p:pic>
        <p:nvPicPr>
          <p:cNvPr id="115" name="Google Shape;115;p20"/>
          <p:cNvPicPr preferRelativeResize="0"/>
          <p:nvPr/>
        </p:nvPicPr>
        <p:blipFill>
          <a:blip r:embed="rId5">
            <a:alphaModFix/>
          </a:blip>
          <a:stretch>
            <a:fillRect/>
          </a:stretch>
        </p:blipFill>
        <p:spPr>
          <a:xfrm>
            <a:off x="4993895" y="2357931"/>
            <a:ext cx="1446328" cy="529611"/>
          </a:xfrm>
          <a:prstGeom prst="rect">
            <a:avLst/>
          </a:prstGeom>
          <a:noFill/>
          <a:ln>
            <a:noFill/>
          </a:ln>
        </p:spPr>
      </p:pic>
      <p:sp>
        <p:nvSpPr>
          <p:cNvPr id="116" name="Google Shape;116;p20"/>
          <p:cNvSpPr txBox="1"/>
          <p:nvPr/>
        </p:nvSpPr>
        <p:spPr>
          <a:xfrm>
            <a:off x="4934901" y="2963878"/>
            <a:ext cx="1505372" cy="291499"/>
          </a:xfrm>
          <a:prstGeom prst="rect">
            <a:avLst/>
          </a:prstGeom>
          <a:noFill/>
          <a:ln>
            <a:noFill/>
          </a:ln>
        </p:spPr>
        <p:txBody>
          <a:bodyPr spcFirstLastPara="1" wrap="square" lIns="91425" tIns="91425" rIns="91425" bIns="91425" anchor="t" anchorCtr="0">
            <a:noAutofit/>
          </a:bodyPr>
          <a:lstStyle/>
          <a:p>
            <a:pPr defTabSz="151562">
              <a:spcAft>
                <a:spcPts val="390"/>
              </a:spcAft>
            </a:pPr>
            <a:r>
              <a:rPr lang="en-US" sz="597" i="1" kern="1200">
                <a:solidFill>
                  <a:schemeClr val="tx1"/>
                </a:solidFill>
                <a:latin typeface="Lato"/>
                <a:ea typeface="Lato"/>
                <a:cs typeface="Lato"/>
                <a:sym typeface="Lato"/>
              </a:rPr>
              <a:t>FIG.1.AVERAGE ACCURACY OF MODELS FOR ATSA IN 10</a:t>
            </a:r>
          </a:p>
          <a:p>
            <a:pPr defTabSz="151562">
              <a:spcAft>
                <a:spcPts val="390"/>
              </a:spcAft>
              <a:buClr>
                <a:schemeClr val="dk2"/>
              </a:buClr>
              <a:buSzPts val="1100"/>
            </a:pPr>
            <a:r>
              <a:rPr lang="en-US" sz="597" i="1" kern="1200">
                <a:solidFill>
                  <a:schemeClr val="tx1"/>
                </a:solidFill>
                <a:latin typeface="Lato"/>
                <a:ea typeface="Lato"/>
                <a:cs typeface="Lato"/>
                <a:sym typeface="Lato"/>
              </a:rPr>
              <a:t>EXPERIMENTS</a:t>
            </a:r>
          </a:p>
          <a:p>
            <a:pPr marL="0" lvl="0" indent="0" algn="l" rtl="0">
              <a:spcBef>
                <a:spcPts val="0"/>
              </a:spcBef>
              <a:spcAft>
                <a:spcPts val="600"/>
              </a:spcAft>
              <a:buNone/>
            </a:pPr>
            <a:endParaRPr lang="en-US">
              <a:latin typeface="Lato"/>
              <a:ea typeface="Lato"/>
              <a:cs typeface="Lato"/>
              <a:sym typeface="Lato"/>
            </a:endParaRPr>
          </a:p>
        </p:txBody>
      </p:sp>
      <p:sp>
        <p:nvSpPr>
          <p:cNvPr id="117" name="Google Shape;117;p20"/>
          <p:cNvSpPr txBox="1"/>
          <p:nvPr/>
        </p:nvSpPr>
        <p:spPr>
          <a:xfrm>
            <a:off x="6555359" y="2949051"/>
            <a:ext cx="1374409" cy="291499"/>
          </a:xfrm>
          <a:prstGeom prst="rect">
            <a:avLst/>
          </a:prstGeom>
          <a:noFill/>
          <a:ln>
            <a:noFill/>
          </a:ln>
        </p:spPr>
        <p:txBody>
          <a:bodyPr spcFirstLastPara="1" wrap="square" lIns="91425" tIns="91425" rIns="91425" bIns="91425" anchor="t" anchorCtr="0">
            <a:noAutofit/>
          </a:bodyPr>
          <a:lstStyle/>
          <a:p>
            <a:pPr defTabSz="151562">
              <a:spcAft>
                <a:spcPts val="390"/>
              </a:spcAft>
            </a:pPr>
            <a:r>
              <a:rPr lang="en-US" sz="597" i="1" kern="1200">
                <a:solidFill>
                  <a:schemeClr val="tx1"/>
                </a:solidFill>
                <a:latin typeface="Lato"/>
                <a:ea typeface="Lato"/>
                <a:cs typeface="Lato"/>
                <a:sym typeface="Lato"/>
              </a:rPr>
              <a:t>FIG.2.AVERAGE ACCURACY OF MODELS FOR ACSA IN 10</a:t>
            </a:r>
          </a:p>
          <a:p>
            <a:pPr defTabSz="151562">
              <a:spcAft>
                <a:spcPts val="390"/>
              </a:spcAft>
            </a:pPr>
            <a:r>
              <a:rPr lang="en-US" sz="597" i="1" kern="1200">
                <a:solidFill>
                  <a:schemeClr val="tx1"/>
                </a:solidFill>
                <a:latin typeface="Lato"/>
                <a:ea typeface="Lato"/>
                <a:cs typeface="Lato"/>
                <a:sym typeface="Lato"/>
              </a:rPr>
              <a:t>EXPERIMENTS</a:t>
            </a:r>
          </a:p>
          <a:p>
            <a:pPr marL="0" lvl="0" indent="0" algn="l" rtl="0">
              <a:spcBef>
                <a:spcPts val="0"/>
              </a:spcBef>
              <a:spcAft>
                <a:spcPts val="600"/>
              </a:spcAft>
              <a:buNone/>
            </a:pPr>
            <a:endParaRPr lang="en-US">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901</TotalTime>
  <Words>919</Words>
  <Application>Microsoft Office PowerPoint</Application>
  <PresentationFormat>On-screen Show (16:9)</PresentationFormat>
  <Paragraphs>36</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Lato</vt:lpstr>
      <vt:lpstr>Arial</vt:lpstr>
      <vt:lpstr>Gill Sans MT</vt:lpstr>
      <vt:lpstr>Gallery</vt:lpstr>
      <vt:lpstr>Enhancing Aspect-Based Sentiment Analysis Using Self Attention and Gated Convolutional Networks  Authors - Jian Yang and Juan Yang Published year- December 24,2020   </vt:lpstr>
      <vt:lpstr>Motivation</vt:lpstr>
      <vt:lpstr>Problem statement</vt:lpstr>
      <vt:lpstr>Objectives</vt:lpstr>
      <vt:lpstr>Contributions-I</vt:lpstr>
      <vt:lpstr>Contributions-II</vt:lpstr>
      <vt:lpstr>Critical Analysis</vt:lpstr>
      <vt:lpstr>Results </vt:lpstr>
      <vt:lpstr>Results </vt:lpstr>
      <vt:lpstr>Results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saicharan kalikota</cp:lastModifiedBy>
  <cp:revision>7</cp:revision>
  <dcterms:modified xsi:type="dcterms:W3CDTF">2024-07-25T04:41:58Z</dcterms:modified>
</cp:coreProperties>
</file>