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Barlow Bold" charset="1" panose="00000800000000000000"/>
      <p:regular r:id="rId19"/>
    </p:embeddedFont>
    <p:embeddedFont>
      <p:font typeface="Barlow Semi-Bold" charset="1" panose="00000700000000000000"/>
      <p:regular r:id="rId20"/>
    </p:embeddedFont>
    <p:embeddedFont>
      <p:font typeface="Barlow" charset="1" panose="00000500000000000000"/>
      <p:regular r:id="rId21"/>
    </p:embeddedFont>
    <p:embeddedFont>
      <p:font typeface="Canva Sans Bold" charset="1" panose="020B0803030501040103"/>
      <p:regular r:id="rId22"/>
    </p:embeddedFont>
    <p:embeddedFont>
      <p:font typeface="Canva Sans" charset="1" panose="020B05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jpeg" Type="http://schemas.openxmlformats.org/officeDocument/2006/relationships/image"/><Relationship Id="rId4" Target="../media/image6.jpeg" Type="http://schemas.openxmlformats.org/officeDocument/2006/relationships/image"/><Relationship Id="rId5"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54546" y="857250"/>
            <a:ext cx="16978908"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Barlow Bold"/>
              </a:rPr>
              <a:t>De-hazing De-smoking algorithm</a:t>
            </a:r>
          </a:p>
        </p:txBody>
      </p:sp>
      <p:sp>
        <p:nvSpPr>
          <p:cNvPr name="TextBox 3" id="3"/>
          <p:cNvSpPr txBox="true"/>
          <p:nvPr/>
        </p:nvSpPr>
        <p:spPr>
          <a:xfrm rot="0">
            <a:off x="1028700" y="4661852"/>
            <a:ext cx="4221100" cy="771525"/>
          </a:xfrm>
          <a:prstGeom prst="rect">
            <a:avLst/>
          </a:prstGeom>
        </p:spPr>
        <p:txBody>
          <a:bodyPr anchor="t" rtlCol="false" tIns="0" lIns="0" bIns="0" rIns="0">
            <a:spAutoFit/>
          </a:bodyPr>
          <a:lstStyle/>
          <a:p>
            <a:pPr algn="l">
              <a:lnSpc>
                <a:spcPts val="6300"/>
              </a:lnSpc>
            </a:pPr>
            <a:r>
              <a:rPr lang="en-US" sz="4500">
                <a:solidFill>
                  <a:srgbClr val="000000"/>
                </a:solidFill>
                <a:latin typeface="Barlow Semi-Bold"/>
              </a:rPr>
              <a:t>Title :</a:t>
            </a:r>
          </a:p>
        </p:txBody>
      </p:sp>
      <p:sp>
        <p:nvSpPr>
          <p:cNvPr name="TextBox 4" id="4"/>
          <p:cNvSpPr txBox="true"/>
          <p:nvPr/>
        </p:nvSpPr>
        <p:spPr>
          <a:xfrm rot="0">
            <a:off x="1028700" y="5578404"/>
            <a:ext cx="16230600" cy="589915"/>
          </a:xfrm>
          <a:prstGeom prst="rect">
            <a:avLst/>
          </a:prstGeom>
        </p:spPr>
        <p:txBody>
          <a:bodyPr anchor="t" rtlCol="false" tIns="0" lIns="0" bIns="0" rIns="0">
            <a:spAutoFit/>
          </a:bodyPr>
          <a:lstStyle/>
          <a:p>
            <a:pPr algn="l">
              <a:lnSpc>
                <a:spcPts val="4759"/>
              </a:lnSpc>
            </a:pPr>
            <a:r>
              <a:rPr lang="en-US" sz="3399" spc="13">
                <a:solidFill>
                  <a:srgbClr val="000000"/>
                </a:solidFill>
                <a:latin typeface="Barlow"/>
              </a:rPr>
              <a:t>AI-ML based intelligent de-smoking/de-hazing algorithm</a:t>
            </a:r>
          </a:p>
        </p:txBody>
      </p:sp>
      <p:sp>
        <p:nvSpPr>
          <p:cNvPr name="TextBox 5" id="5"/>
          <p:cNvSpPr txBox="true"/>
          <p:nvPr/>
        </p:nvSpPr>
        <p:spPr>
          <a:xfrm rot="0">
            <a:off x="1028700" y="6777919"/>
            <a:ext cx="4221100" cy="771525"/>
          </a:xfrm>
          <a:prstGeom prst="rect">
            <a:avLst/>
          </a:prstGeom>
        </p:spPr>
        <p:txBody>
          <a:bodyPr anchor="t" rtlCol="false" tIns="0" lIns="0" bIns="0" rIns="0">
            <a:spAutoFit/>
          </a:bodyPr>
          <a:lstStyle/>
          <a:p>
            <a:pPr algn="l">
              <a:lnSpc>
                <a:spcPts val="6300"/>
              </a:lnSpc>
            </a:pPr>
            <a:r>
              <a:rPr lang="en-US" sz="4500">
                <a:solidFill>
                  <a:srgbClr val="000000"/>
                </a:solidFill>
                <a:latin typeface="Barlow Semi-Bold"/>
              </a:rPr>
              <a:t>Domain:</a:t>
            </a:r>
          </a:p>
        </p:txBody>
      </p:sp>
      <p:sp>
        <p:nvSpPr>
          <p:cNvPr name="TextBox 6" id="6"/>
          <p:cNvSpPr txBox="true"/>
          <p:nvPr/>
        </p:nvSpPr>
        <p:spPr>
          <a:xfrm rot="0">
            <a:off x="1028700" y="7692319"/>
            <a:ext cx="16230600" cy="589915"/>
          </a:xfrm>
          <a:prstGeom prst="rect">
            <a:avLst/>
          </a:prstGeom>
        </p:spPr>
        <p:txBody>
          <a:bodyPr anchor="t" rtlCol="false" tIns="0" lIns="0" bIns="0" rIns="0">
            <a:spAutoFit/>
          </a:bodyPr>
          <a:lstStyle/>
          <a:p>
            <a:pPr algn="l">
              <a:lnSpc>
                <a:spcPts val="4759"/>
              </a:lnSpc>
            </a:pPr>
            <a:r>
              <a:rPr lang="en-US" sz="3399" spc="13">
                <a:solidFill>
                  <a:srgbClr val="000000"/>
                </a:solidFill>
                <a:latin typeface="Barlow"/>
              </a:rPr>
              <a:t>Disaster Management</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71550"/>
            <a:ext cx="16230600" cy="8406130"/>
          </a:xfrm>
          <a:prstGeom prst="rect">
            <a:avLst/>
          </a:prstGeom>
        </p:spPr>
        <p:txBody>
          <a:bodyPr anchor="t" rtlCol="false" tIns="0" lIns="0" bIns="0" rIns="0">
            <a:spAutoFit/>
          </a:bodyPr>
          <a:lstStyle/>
          <a:p>
            <a:pPr algn="just" marL="604523" indent="-302261" lvl="1">
              <a:lnSpc>
                <a:spcPts val="3920"/>
              </a:lnSpc>
              <a:buFont typeface="Arial"/>
              <a:buChar char="•"/>
            </a:pPr>
            <a:r>
              <a:rPr lang="en-US" sz="2800">
                <a:solidFill>
                  <a:srgbClr val="000000"/>
                </a:solidFill>
                <a:latin typeface="Canva Sans Bold"/>
              </a:rPr>
              <a:t>3.</a:t>
            </a:r>
            <a:r>
              <a:rPr lang="en-US" sz="2800">
                <a:solidFill>
                  <a:srgbClr val="000000"/>
                </a:solidFill>
                <a:latin typeface="Canva Sans"/>
              </a:rPr>
              <a:t> </a:t>
            </a:r>
            <a:r>
              <a:rPr lang="en-US" sz="2800">
                <a:solidFill>
                  <a:srgbClr val="000000"/>
                </a:solidFill>
                <a:latin typeface="Canva Sans Bold"/>
              </a:rPr>
              <a:t>Process Image</a:t>
            </a:r>
          </a:p>
          <a:p>
            <a:pPr algn="just" marL="1209045" indent="-403015" lvl="2">
              <a:lnSpc>
                <a:spcPts val="3920"/>
              </a:lnSpc>
              <a:buFont typeface="Arial"/>
              <a:buChar char="⚬"/>
            </a:pPr>
            <a:r>
              <a:rPr lang="en-US" sz="2800">
                <a:solidFill>
                  <a:srgbClr val="000000"/>
                </a:solidFill>
                <a:latin typeface="Canva Sans"/>
              </a:rPr>
              <a:t>Actor: User</a:t>
            </a:r>
          </a:p>
          <a:p>
            <a:pPr algn="just" marL="1209045" indent="-403015" lvl="2">
              <a:lnSpc>
                <a:spcPts val="3920"/>
              </a:lnSpc>
              <a:buFont typeface="Arial"/>
              <a:buChar char="⚬"/>
            </a:pPr>
            <a:r>
              <a:rPr lang="en-US" sz="2800">
                <a:solidFill>
                  <a:srgbClr val="000000"/>
                </a:solidFill>
                <a:latin typeface="Canva Sans"/>
              </a:rPr>
              <a:t>Description: Once the dehazing mode is selected, the system processes the uploaded image using the chosen settings. In automatic mode, the system applies built-in algorithms to remove haze from the image. In manual mode, the system adjusts the dehazing parameters based on the user's input and processes the image accordingly.</a:t>
            </a:r>
          </a:p>
          <a:p>
            <a:pPr algn="just" marL="604523" indent="-302261" lvl="1">
              <a:lnSpc>
                <a:spcPts val="3920"/>
              </a:lnSpc>
              <a:buFont typeface="Arial"/>
              <a:buChar char="•"/>
            </a:pPr>
            <a:r>
              <a:rPr lang="en-US" sz="2800">
                <a:solidFill>
                  <a:srgbClr val="000000"/>
                </a:solidFill>
                <a:latin typeface="Canva Sans Bold"/>
              </a:rPr>
              <a:t>4.</a:t>
            </a:r>
            <a:r>
              <a:rPr lang="en-US" sz="2800">
                <a:solidFill>
                  <a:srgbClr val="000000"/>
                </a:solidFill>
                <a:latin typeface="Canva Sans"/>
              </a:rPr>
              <a:t> </a:t>
            </a:r>
            <a:r>
              <a:rPr lang="en-US" sz="2800">
                <a:solidFill>
                  <a:srgbClr val="000000"/>
                </a:solidFill>
                <a:latin typeface="Canva Sans Bold"/>
              </a:rPr>
              <a:t>View Dehazed Image</a:t>
            </a:r>
          </a:p>
          <a:p>
            <a:pPr algn="just" marL="1209045" indent="-403015" lvl="2">
              <a:lnSpc>
                <a:spcPts val="3920"/>
              </a:lnSpc>
              <a:buFont typeface="Arial"/>
              <a:buChar char="⚬"/>
            </a:pPr>
            <a:r>
              <a:rPr lang="en-US" sz="2800">
                <a:solidFill>
                  <a:srgbClr val="000000"/>
                </a:solidFill>
                <a:latin typeface="Canva Sans"/>
              </a:rPr>
              <a:t>Actor: User</a:t>
            </a:r>
          </a:p>
          <a:p>
            <a:pPr algn="just" marL="1209045" indent="-403015" lvl="2">
              <a:lnSpc>
                <a:spcPts val="3920"/>
              </a:lnSpc>
              <a:buFont typeface="Arial"/>
              <a:buChar char="⚬"/>
            </a:pPr>
            <a:r>
              <a:rPr lang="en-US" sz="2800">
                <a:solidFill>
                  <a:srgbClr val="000000"/>
                </a:solidFill>
                <a:latin typeface="Canva Sans"/>
              </a:rPr>
              <a:t>Description: After processing, the system presents the dehazed image to the user for review. The user can examine the result and assess whether the dehazing process has achieved the desired outcome in improving image clarity and removing haze artifacts.</a:t>
            </a:r>
          </a:p>
          <a:p>
            <a:pPr algn="just" marL="604523" indent="-302261" lvl="1">
              <a:lnSpc>
                <a:spcPts val="3920"/>
              </a:lnSpc>
              <a:buFont typeface="Arial"/>
              <a:buChar char="•"/>
            </a:pPr>
            <a:r>
              <a:rPr lang="en-US" sz="2800">
                <a:solidFill>
                  <a:srgbClr val="000000"/>
                </a:solidFill>
                <a:latin typeface="Canva Sans Bold"/>
              </a:rPr>
              <a:t>5. Download Dehazed Image</a:t>
            </a:r>
          </a:p>
          <a:p>
            <a:pPr algn="just" marL="1209045" indent="-403015" lvl="2">
              <a:lnSpc>
                <a:spcPts val="3920"/>
              </a:lnSpc>
              <a:buFont typeface="Arial"/>
              <a:buChar char="⚬"/>
            </a:pPr>
            <a:r>
              <a:rPr lang="en-US" sz="2800">
                <a:solidFill>
                  <a:srgbClr val="000000"/>
                </a:solidFill>
                <a:latin typeface="Canva Sans"/>
              </a:rPr>
              <a:t>Actor: User</a:t>
            </a:r>
          </a:p>
          <a:p>
            <a:pPr algn="just" marL="1209045" indent="-403015" lvl="2">
              <a:lnSpc>
                <a:spcPts val="3920"/>
              </a:lnSpc>
              <a:buFont typeface="Arial"/>
              <a:buChar char="⚬"/>
            </a:pPr>
            <a:r>
              <a:rPr lang="en-US" sz="2800">
                <a:solidFill>
                  <a:srgbClr val="000000"/>
                </a:solidFill>
                <a:latin typeface="Canva Sans"/>
              </a:rPr>
              <a:t>Description: If satisfied with the dehazed image, the user can proceed to download the final result. The system provides an option for the user to save the dehazed image to their device or preferred storage location for further use or sharing purposes.</a:t>
            </a:r>
          </a:p>
          <a:p>
            <a:pPr algn="just">
              <a:lnSpc>
                <a:spcPts val="392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675800"/>
            <a:ext cx="16230600" cy="4520611"/>
          </a:xfrm>
          <a:custGeom>
            <a:avLst/>
            <a:gdLst/>
            <a:ahLst/>
            <a:cxnLst/>
            <a:rect r="r" b="b" t="t" l="l"/>
            <a:pathLst>
              <a:path h="4520611" w="16230600">
                <a:moveTo>
                  <a:pt x="0" y="0"/>
                </a:moveTo>
                <a:lnTo>
                  <a:pt x="16230600" y="0"/>
                </a:lnTo>
                <a:lnTo>
                  <a:pt x="16230600" y="4520611"/>
                </a:lnTo>
                <a:lnTo>
                  <a:pt x="0" y="4520611"/>
                </a:lnTo>
                <a:lnTo>
                  <a:pt x="0" y="0"/>
                </a:lnTo>
                <a:close/>
              </a:path>
            </a:pathLst>
          </a:custGeom>
          <a:blipFill>
            <a:blip r:embed="rId2"/>
            <a:stretch>
              <a:fillRect l="0" t="-978" r="0" b="0"/>
            </a:stretch>
          </a:blipFill>
        </p:spPr>
      </p:sp>
      <p:sp>
        <p:nvSpPr>
          <p:cNvPr name="TextBox 3" id="3"/>
          <p:cNvSpPr txBox="true"/>
          <p:nvPr/>
        </p:nvSpPr>
        <p:spPr>
          <a:xfrm rot="0">
            <a:off x="1028700" y="1597090"/>
            <a:ext cx="16230600" cy="887095"/>
          </a:xfrm>
          <a:prstGeom prst="rect">
            <a:avLst/>
          </a:prstGeom>
        </p:spPr>
        <p:txBody>
          <a:bodyPr anchor="t" rtlCol="false" tIns="0" lIns="0" bIns="0" rIns="0">
            <a:spAutoFit/>
          </a:bodyPr>
          <a:lstStyle/>
          <a:p>
            <a:pPr algn="l">
              <a:lnSpc>
                <a:spcPts val="7279"/>
              </a:lnSpc>
            </a:pPr>
            <a:r>
              <a:rPr lang="en-US" sz="5199">
                <a:solidFill>
                  <a:srgbClr val="000000"/>
                </a:solidFill>
                <a:latin typeface="Canva Sans Bold"/>
              </a:rPr>
              <a:t>Input:</a:t>
            </a:r>
          </a:p>
        </p:txBody>
      </p:sp>
      <p:sp>
        <p:nvSpPr>
          <p:cNvPr name="TextBox 4" id="4"/>
          <p:cNvSpPr txBox="true"/>
          <p:nvPr/>
        </p:nvSpPr>
        <p:spPr>
          <a:xfrm rot="0">
            <a:off x="9144000" y="1597090"/>
            <a:ext cx="8115300" cy="887095"/>
          </a:xfrm>
          <a:prstGeom prst="rect">
            <a:avLst/>
          </a:prstGeom>
        </p:spPr>
        <p:txBody>
          <a:bodyPr anchor="t" rtlCol="false" tIns="0" lIns="0" bIns="0" rIns="0">
            <a:spAutoFit/>
          </a:bodyPr>
          <a:lstStyle/>
          <a:p>
            <a:pPr algn="l">
              <a:lnSpc>
                <a:spcPts val="7279"/>
              </a:lnSpc>
            </a:pPr>
            <a:r>
              <a:rPr lang="en-US" sz="5199">
                <a:solidFill>
                  <a:srgbClr val="000000"/>
                </a:solidFill>
                <a:latin typeface="Canva Sans Bold"/>
              </a:rPr>
              <a:t>Expected Output: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38329" y="1820545"/>
            <a:ext cx="1901639" cy="2342416"/>
          </a:xfrm>
          <a:custGeom>
            <a:avLst/>
            <a:gdLst/>
            <a:ahLst/>
            <a:cxnLst/>
            <a:rect r="r" b="b" t="t" l="l"/>
            <a:pathLst>
              <a:path h="2342416" w="1901639">
                <a:moveTo>
                  <a:pt x="0" y="0"/>
                </a:moveTo>
                <a:lnTo>
                  <a:pt x="1901639" y="0"/>
                </a:lnTo>
                <a:lnTo>
                  <a:pt x="1901639" y="2342416"/>
                </a:lnTo>
                <a:lnTo>
                  <a:pt x="0" y="2342416"/>
                </a:lnTo>
                <a:lnTo>
                  <a:pt x="0" y="0"/>
                </a:lnTo>
                <a:close/>
              </a:path>
            </a:pathLst>
          </a:custGeom>
          <a:blipFill>
            <a:blip r:embed="rId2"/>
            <a:stretch>
              <a:fillRect l="0" t="0" r="0" b="0"/>
            </a:stretch>
          </a:blipFill>
        </p:spPr>
      </p:sp>
      <p:sp>
        <p:nvSpPr>
          <p:cNvPr name="Freeform 3" id="3"/>
          <p:cNvSpPr/>
          <p:nvPr/>
        </p:nvSpPr>
        <p:spPr>
          <a:xfrm flipH="false" flipV="false" rot="0">
            <a:off x="13146286" y="1820545"/>
            <a:ext cx="2266566" cy="2266566"/>
          </a:xfrm>
          <a:custGeom>
            <a:avLst/>
            <a:gdLst/>
            <a:ahLst/>
            <a:cxnLst/>
            <a:rect r="r" b="b" t="t" l="l"/>
            <a:pathLst>
              <a:path h="2266566" w="2266566">
                <a:moveTo>
                  <a:pt x="0" y="0"/>
                </a:moveTo>
                <a:lnTo>
                  <a:pt x="2266566" y="0"/>
                </a:lnTo>
                <a:lnTo>
                  <a:pt x="2266566" y="2266566"/>
                </a:lnTo>
                <a:lnTo>
                  <a:pt x="0" y="2266566"/>
                </a:lnTo>
                <a:lnTo>
                  <a:pt x="0" y="0"/>
                </a:lnTo>
                <a:close/>
              </a:path>
            </a:pathLst>
          </a:custGeom>
          <a:blipFill>
            <a:blip r:embed="rId3"/>
            <a:stretch>
              <a:fillRect l="0" t="0" r="0" b="0"/>
            </a:stretch>
          </a:blipFill>
        </p:spPr>
      </p:sp>
      <p:sp>
        <p:nvSpPr>
          <p:cNvPr name="TextBox 4" id="4"/>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5" id="5"/>
          <p:cNvSpPr txBox="true"/>
          <p:nvPr/>
        </p:nvSpPr>
        <p:spPr>
          <a:xfrm rot="0">
            <a:off x="1028700" y="2328887"/>
            <a:ext cx="7164538" cy="2343301"/>
          </a:xfrm>
          <a:prstGeom prst="rect">
            <a:avLst/>
          </a:prstGeom>
        </p:spPr>
        <p:txBody>
          <a:bodyPr anchor="t" rtlCol="false" tIns="0" lIns="0" bIns="0" rIns="0">
            <a:spAutoFit/>
          </a:bodyPr>
          <a:lstStyle/>
          <a:p>
            <a:pPr algn="l" marL="727380" indent="-363690" lvl="1">
              <a:lnSpc>
                <a:spcPts val="4716"/>
              </a:lnSpc>
              <a:buFont typeface="Arial"/>
              <a:buChar char="•"/>
            </a:pPr>
            <a:r>
              <a:rPr lang="en-US" sz="3369">
                <a:solidFill>
                  <a:srgbClr val="000000"/>
                </a:solidFill>
                <a:latin typeface="Canva Sans"/>
              </a:rPr>
              <a:t>OpenCV</a:t>
            </a:r>
          </a:p>
          <a:p>
            <a:pPr algn="l" marL="727380" indent="-363690" lvl="1">
              <a:lnSpc>
                <a:spcPts val="4716"/>
              </a:lnSpc>
              <a:buFont typeface="Arial"/>
              <a:buChar char="•"/>
            </a:pPr>
            <a:r>
              <a:rPr lang="en-US" sz="3369">
                <a:solidFill>
                  <a:srgbClr val="000000"/>
                </a:solidFill>
                <a:latin typeface="Canva Sans"/>
              </a:rPr>
              <a:t>Machine learning</a:t>
            </a:r>
          </a:p>
          <a:p>
            <a:pPr algn="l" marL="727380" indent="-363690" lvl="1">
              <a:lnSpc>
                <a:spcPts val="4716"/>
              </a:lnSpc>
              <a:buFont typeface="Arial"/>
              <a:buChar char="•"/>
            </a:pPr>
            <a:r>
              <a:rPr lang="en-US" sz="3369">
                <a:solidFill>
                  <a:srgbClr val="000000"/>
                </a:solidFill>
                <a:latin typeface="Canva Sans"/>
              </a:rPr>
              <a:t>Python</a:t>
            </a:r>
          </a:p>
          <a:p>
            <a:pPr algn="l" marL="727380" indent="-363690" lvl="1">
              <a:lnSpc>
                <a:spcPts val="4716"/>
              </a:lnSpc>
              <a:buFont typeface="Arial"/>
              <a:buChar char="•"/>
            </a:pPr>
            <a:r>
              <a:rPr lang="en-US" sz="3369">
                <a:solidFill>
                  <a:srgbClr val="000000"/>
                </a:solidFill>
                <a:latin typeface="Canva Sans"/>
              </a:rPr>
              <a:t>PyTorch</a:t>
            </a:r>
          </a:p>
        </p:txBody>
      </p:sp>
      <p:sp>
        <p:nvSpPr>
          <p:cNvPr name="Freeform 6" id="6"/>
          <p:cNvSpPr/>
          <p:nvPr/>
        </p:nvSpPr>
        <p:spPr>
          <a:xfrm flipH="false" flipV="false" rot="0">
            <a:off x="13095991" y="4917125"/>
            <a:ext cx="2367156" cy="2367156"/>
          </a:xfrm>
          <a:custGeom>
            <a:avLst/>
            <a:gdLst/>
            <a:ahLst/>
            <a:cxnLst/>
            <a:rect r="r" b="b" t="t" l="l"/>
            <a:pathLst>
              <a:path h="2367156" w="2367156">
                <a:moveTo>
                  <a:pt x="0" y="0"/>
                </a:moveTo>
                <a:lnTo>
                  <a:pt x="2367156" y="0"/>
                </a:lnTo>
                <a:lnTo>
                  <a:pt x="2367156" y="2367156"/>
                </a:lnTo>
                <a:lnTo>
                  <a:pt x="0" y="2367156"/>
                </a:lnTo>
                <a:lnTo>
                  <a:pt x="0" y="0"/>
                </a:lnTo>
                <a:close/>
              </a:path>
            </a:pathLst>
          </a:custGeom>
          <a:blipFill>
            <a:blip r:embed="rId4"/>
            <a:stretch>
              <a:fillRect l="0" t="0" r="0" b="0"/>
            </a:stretch>
          </a:blipFill>
        </p:spPr>
      </p:sp>
      <p:sp>
        <p:nvSpPr>
          <p:cNvPr name="Freeform 7" id="7"/>
          <p:cNvSpPr/>
          <p:nvPr/>
        </p:nvSpPr>
        <p:spPr>
          <a:xfrm flipH="false" flipV="false" rot="0">
            <a:off x="9780979" y="4589907"/>
            <a:ext cx="2216340" cy="2694374"/>
          </a:xfrm>
          <a:custGeom>
            <a:avLst/>
            <a:gdLst/>
            <a:ahLst/>
            <a:cxnLst/>
            <a:rect r="r" b="b" t="t" l="l"/>
            <a:pathLst>
              <a:path h="2694374" w="2216340">
                <a:moveTo>
                  <a:pt x="0" y="0"/>
                </a:moveTo>
                <a:lnTo>
                  <a:pt x="2216340" y="0"/>
                </a:lnTo>
                <a:lnTo>
                  <a:pt x="2216340" y="2694374"/>
                </a:lnTo>
                <a:lnTo>
                  <a:pt x="0" y="2694374"/>
                </a:lnTo>
                <a:lnTo>
                  <a:pt x="0" y="0"/>
                </a:lnTo>
                <a:close/>
              </a:path>
            </a:pathLst>
          </a:custGeom>
          <a:blipFill>
            <a:blip r:embed="rId5"/>
            <a:stretch>
              <a:fillRect l="0" t="0" r="0" b="0"/>
            </a:stretch>
          </a:blipFill>
        </p:spPr>
      </p:sp>
      <p:sp>
        <p:nvSpPr>
          <p:cNvPr name="TextBox 8" id="8"/>
          <p:cNvSpPr txBox="true"/>
          <p:nvPr/>
        </p:nvSpPr>
        <p:spPr>
          <a:xfrm rot="0">
            <a:off x="1028700" y="933450"/>
            <a:ext cx="8110538" cy="887095"/>
          </a:xfrm>
          <a:prstGeom prst="rect">
            <a:avLst/>
          </a:prstGeom>
        </p:spPr>
        <p:txBody>
          <a:bodyPr anchor="t" rtlCol="false" tIns="0" lIns="0" bIns="0" rIns="0">
            <a:spAutoFit/>
          </a:bodyPr>
          <a:lstStyle/>
          <a:p>
            <a:pPr algn="l">
              <a:lnSpc>
                <a:spcPts val="7279"/>
              </a:lnSpc>
            </a:pPr>
            <a:r>
              <a:rPr lang="en-US" sz="5199">
                <a:solidFill>
                  <a:srgbClr val="000000"/>
                </a:solidFill>
                <a:latin typeface="Canva Sans Bold"/>
              </a:rPr>
              <a:t>Technology stack:</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33450"/>
            <a:ext cx="8110538" cy="887095"/>
          </a:xfrm>
          <a:prstGeom prst="rect">
            <a:avLst/>
          </a:prstGeom>
        </p:spPr>
        <p:txBody>
          <a:bodyPr anchor="t" rtlCol="false" tIns="0" lIns="0" bIns="0" rIns="0">
            <a:spAutoFit/>
          </a:bodyPr>
          <a:lstStyle/>
          <a:p>
            <a:pPr algn="l">
              <a:lnSpc>
                <a:spcPts val="7279"/>
              </a:lnSpc>
            </a:pPr>
            <a:r>
              <a:rPr lang="en-US" sz="5199">
                <a:solidFill>
                  <a:srgbClr val="000000"/>
                </a:solidFill>
                <a:latin typeface="Canva Sans Bold"/>
              </a:rPr>
              <a:t>Team Members:</a:t>
            </a:r>
          </a:p>
        </p:txBody>
      </p:sp>
      <p:sp>
        <p:nvSpPr>
          <p:cNvPr name="TextBox 3" id="3"/>
          <p:cNvSpPr txBox="true"/>
          <p:nvPr/>
        </p:nvSpPr>
        <p:spPr>
          <a:xfrm rot="0">
            <a:off x="1028700" y="2328887"/>
            <a:ext cx="16082905" cy="1752751"/>
          </a:xfrm>
          <a:prstGeom prst="rect">
            <a:avLst/>
          </a:prstGeom>
        </p:spPr>
        <p:txBody>
          <a:bodyPr anchor="t" rtlCol="false" tIns="0" lIns="0" bIns="0" rIns="0">
            <a:spAutoFit/>
          </a:bodyPr>
          <a:lstStyle/>
          <a:p>
            <a:pPr algn="l" marL="727380" indent="-363690" lvl="1">
              <a:lnSpc>
                <a:spcPts val="4716"/>
              </a:lnSpc>
              <a:buFont typeface="Arial"/>
              <a:buChar char="•"/>
            </a:pPr>
            <a:r>
              <a:rPr lang="en-US" sz="3369">
                <a:solidFill>
                  <a:srgbClr val="000000"/>
                </a:solidFill>
                <a:latin typeface="Canva Sans"/>
              </a:rPr>
              <a:t>P.Bhargav 1602-21-737-013</a:t>
            </a:r>
          </a:p>
          <a:p>
            <a:pPr algn="l" marL="727380" indent="-363690" lvl="1">
              <a:lnSpc>
                <a:spcPts val="4716"/>
              </a:lnSpc>
              <a:buFont typeface="Arial"/>
              <a:buChar char="•"/>
            </a:pPr>
            <a:r>
              <a:rPr lang="en-US" sz="3369">
                <a:solidFill>
                  <a:srgbClr val="000000"/>
                </a:solidFill>
                <a:latin typeface="Canva Sans"/>
              </a:rPr>
              <a:t>P.Sai charan 1602-21-737-045</a:t>
            </a:r>
          </a:p>
          <a:p>
            <a:pPr algn="l" marL="727380" indent="-363690" lvl="1">
              <a:lnSpc>
                <a:spcPts val="4716"/>
              </a:lnSpc>
              <a:buFont typeface="Arial"/>
              <a:buChar char="•"/>
            </a:pPr>
            <a:r>
              <a:rPr lang="en-US" sz="3369">
                <a:solidFill>
                  <a:srgbClr val="000000"/>
                </a:solidFill>
                <a:latin typeface="Canva Sans"/>
              </a:rPr>
              <a:t>D.Jayanth 1602-21-737-022</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33450"/>
            <a:ext cx="10024631" cy="887095"/>
          </a:xfrm>
          <a:prstGeom prst="rect">
            <a:avLst/>
          </a:prstGeom>
        </p:spPr>
        <p:txBody>
          <a:bodyPr anchor="t" rtlCol="false" tIns="0" lIns="0" bIns="0" rIns="0">
            <a:spAutoFit/>
          </a:bodyPr>
          <a:lstStyle/>
          <a:p>
            <a:pPr algn="l">
              <a:lnSpc>
                <a:spcPts val="7279"/>
              </a:lnSpc>
            </a:pPr>
            <a:r>
              <a:rPr lang="en-US" sz="5199">
                <a:solidFill>
                  <a:srgbClr val="000000"/>
                </a:solidFill>
                <a:latin typeface="Canva Sans Bold"/>
              </a:rPr>
              <a:t>Problem Statement:</a:t>
            </a:r>
          </a:p>
        </p:txBody>
      </p:sp>
      <p:sp>
        <p:nvSpPr>
          <p:cNvPr name="TextBox 3" id="3"/>
          <p:cNvSpPr txBox="true"/>
          <p:nvPr/>
        </p:nvSpPr>
        <p:spPr>
          <a:xfrm rot="0">
            <a:off x="1028700" y="2129956"/>
            <a:ext cx="16230600" cy="178054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Design and Development of AI-ML based intelligent de- smoking/de-hazing algorithm for reproducing images of the area under fire specifically for indoor fire hazards to aid the rescue operation.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33450"/>
            <a:ext cx="6625205" cy="887095"/>
          </a:xfrm>
          <a:prstGeom prst="rect">
            <a:avLst/>
          </a:prstGeom>
        </p:spPr>
        <p:txBody>
          <a:bodyPr anchor="t" rtlCol="false" tIns="0" lIns="0" bIns="0" rIns="0">
            <a:spAutoFit/>
          </a:bodyPr>
          <a:lstStyle/>
          <a:p>
            <a:pPr algn="l">
              <a:lnSpc>
                <a:spcPts val="7279"/>
              </a:lnSpc>
            </a:pPr>
            <a:r>
              <a:rPr lang="en-US" sz="5199">
                <a:solidFill>
                  <a:srgbClr val="000000"/>
                </a:solidFill>
                <a:latin typeface="Canva Sans Bold"/>
              </a:rPr>
              <a:t>Motivation:</a:t>
            </a:r>
          </a:p>
        </p:txBody>
      </p:sp>
      <p:sp>
        <p:nvSpPr>
          <p:cNvPr name="TextBox 3" id="3"/>
          <p:cNvSpPr txBox="true"/>
          <p:nvPr/>
        </p:nvSpPr>
        <p:spPr>
          <a:xfrm rot="0">
            <a:off x="1028700" y="2063588"/>
            <a:ext cx="16230600" cy="53809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The motivation behind the project is to address the challenges faced by the fire department during critical rescue scenarios. Indoor fire accidents, wildfires, or any other fire calamities result in thick smoke or haze, creating difficulties in vision. By clearing the vision, we can identify the victims of the calamity. The project aims to create an intelligent algorithm that effectively mitigates smoke and haze in real-time images feeds, empowering rescue teams with enhanced visibility. This improvement can facilitate efficient navigation, accelerate victim location, optimize resource allocation, and foster better communication among team members.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33450"/>
            <a:ext cx="6773807" cy="887095"/>
          </a:xfrm>
          <a:prstGeom prst="rect">
            <a:avLst/>
          </a:prstGeom>
        </p:spPr>
        <p:txBody>
          <a:bodyPr anchor="t" rtlCol="false" tIns="0" lIns="0" bIns="0" rIns="0">
            <a:spAutoFit/>
          </a:bodyPr>
          <a:lstStyle/>
          <a:p>
            <a:pPr algn="l">
              <a:lnSpc>
                <a:spcPts val="7279"/>
              </a:lnSpc>
            </a:pPr>
            <a:r>
              <a:rPr lang="en-US" sz="5199">
                <a:solidFill>
                  <a:srgbClr val="000000"/>
                </a:solidFill>
                <a:latin typeface="Canva Sans Bold"/>
              </a:rPr>
              <a:t>Abstract:</a:t>
            </a:r>
          </a:p>
        </p:txBody>
      </p:sp>
      <p:sp>
        <p:nvSpPr>
          <p:cNvPr name="TextBox 3" id="3"/>
          <p:cNvSpPr txBox="true"/>
          <p:nvPr/>
        </p:nvSpPr>
        <p:spPr>
          <a:xfrm rot="0">
            <a:off x="1028700" y="2063588"/>
            <a:ext cx="16230600" cy="53809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The project aims to develop an intelligent de-smoking/de-hazing algorithm using AI and ML technologies to address challenges encountered during critical rescue scenarios, specifically in indoor fire accidents, wildfires, or other fire calamities. Thick smoke or haze generated in such situations improves visibility, hindering effective rescue operations. The proposed algorithm seeks to clear vision in real-time video feeds, empowering rescue teams with enhanced visibility. This enhancement is expected to facilitate efficient navigation, expedite victim location, optimize resource allocation, and improve communication among team members.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33450"/>
            <a:ext cx="7585487" cy="887095"/>
          </a:xfrm>
          <a:prstGeom prst="rect">
            <a:avLst/>
          </a:prstGeom>
        </p:spPr>
        <p:txBody>
          <a:bodyPr anchor="t" rtlCol="false" tIns="0" lIns="0" bIns="0" rIns="0">
            <a:spAutoFit/>
          </a:bodyPr>
          <a:lstStyle/>
          <a:p>
            <a:pPr algn="l">
              <a:lnSpc>
                <a:spcPts val="7279"/>
              </a:lnSpc>
            </a:pPr>
            <a:r>
              <a:rPr lang="en-US" sz="5199">
                <a:solidFill>
                  <a:srgbClr val="000000"/>
                </a:solidFill>
                <a:latin typeface="Canva Sans Bold"/>
              </a:rPr>
              <a:t>Features:</a:t>
            </a:r>
          </a:p>
        </p:txBody>
      </p:sp>
      <p:sp>
        <p:nvSpPr>
          <p:cNvPr name="TextBox 3" id="3"/>
          <p:cNvSpPr txBox="true"/>
          <p:nvPr/>
        </p:nvSpPr>
        <p:spPr>
          <a:xfrm rot="0">
            <a:off x="1028700" y="1950516"/>
            <a:ext cx="16230600" cy="658114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Vision enhancement.</a:t>
            </a:r>
          </a:p>
          <a:p>
            <a:pPr algn="l" marL="1468119" indent="-489373" lvl="2">
              <a:lnSpc>
                <a:spcPts val="4759"/>
              </a:lnSpc>
              <a:buFont typeface="Arial"/>
              <a:buChar char="⚬"/>
            </a:pPr>
            <a:r>
              <a:rPr lang="en-US" sz="3399">
                <a:solidFill>
                  <a:srgbClr val="000000"/>
                </a:solidFill>
                <a:latin typeface="Canva Sans"/>
              </a:rPr>
              <a:t>Contrast Enhancement</a:t>
            </a:r>
          </a:p>
          <a:p>
            <a:pPr algn="l" marL="1468119" indent="-489373" lvl="2">
              <a:lnSpc>
                <a:spcPts val="4759"/>
              </a:lnSpc>
              <a:buFont typeface="Arial"/>
              <a:buChar char="⚬"/>
            </a:pPr>
            <a:r>
              <a:rPr lang="en-US" sz="3399">
                <a:solidFill>
                  <a:srgbClr val="000000"/>
                </a:solidFill>
                <a:latin typeface="Canva Sans"/>
              </a:rPr>
              <a:t>Color Restoration</a:t>
            </a:r>
          </a:p>
          <a:p>
            <a:pPr algn="l" marL="1468119" indent="-489373" lvl="2">
              <a:lnSpc>
                <a:spcPts val="4759"/>
              </a:lnSpc>
              <a:buFont typeface="Arial"/>
              <a:buChar char="⚬"/>
            </a:pPr>
            <a:r>
              <a:rPr lang="en-US" sz="3399">
                <a:solidFill>
                  <a:srgbClr val="000000"/>
                </a:solidFill>
                <a:latin typeface="Canva Sans"/>
              </a:rPr>
              <a:t>Edge Detection</a:t>
            </a:r>
          </a:p>
          <a:p>
            <a:pPr algn="l" marL="734059" indent="-367030" lvl="1">
              <a:lnSpc>
                <a:spcPts val="4759"/>
              </a:lnSpc>
              <a:buFont typeface="Arial"/>
              <a:buChar char="•"/>
            </a:pPr>
            <a:r>
              <a:rPr lang="en-US" sz="3399">
                <a:solidFill>
                  <a:srgbClr val="000000"/>
                </a:solidFill>
                <a:latin typeface="Canva Sans"/>
              </a:rPr>
              <a:t>Adaptive Parameter Adjustment</a:t>
            </a:r>
          </a:p>
          <a:p>
            <a:pPr algn="l" marL="734059" indent="-367030" lvl="1">
              <a:lnSpc>
                <a:spcPts val="4759"/>
              </a:lnSpc>
              <a:buFont typeface="Arial"/>
              <a:buChar char="•"/>
            </a:pPr>
            <a:r>
              <a:rPr lang="en-US" sz="3399">
                <a:solidFill>
                  <a:srgbClr val="000000"/>
                </a:solidFill>
                <a:latin typeface="Canva Sans"/>
              </a:rPr>
              <a:t>High-Resolution Support</a:t>
            </a:r>
          </a:p>
          <a:p>
            <a:pPr algn="l" marL="734059" indent="-367030" lvl="1">
              <a:lnSpc>
                <a:spcPts val="4759"/>
              </a:lnSpc>
              <a:buFont typeface="Arial"/>
              <a:buChar char="•"/>
            </a:pPr>
            <a:r>
              <a:rPr lang="en-US" sz="3399">
                <a:solidFill>
                  <a:srgbClr val="000000"/>
                </a:solidFill>
                <a:latin typeface="Canva Sans"/>
              </a:rPr>
              <a:t>User-Friendly Interface</a:t>
            </a:r>
          </a:p>
          <a:p>
            <a:pPr algn="l" marL="734059" indent="-367030" lvl="1">
              <a:lnSpc>
                <a:spcPts val="4759"/>
              </a:lnSpc>
              <a:buFont typeface="Arial"/>
              <a:buChar char="•"/>
            </a:pPr>
            <a:r>
              <a:rPr lang="en-US" sz="3399">
                <a:solidFill>
                  <a:srgbClr val="000000"/>
                </a:solidFill>
                <a:latin typeface="Canva Sans"/>
              </a:rPr>
              <a:t>Cross-Platform Accessibility</a:t>
            </a:r>
          </a:p>
          <a:p>
            <a:pPr algn="l">
              <a:lnSpc>
                <a:spcPts val="4759"/>
              </a:lnSpc>
            </a:pPr>
          </a:p>
          <a:p>
            <a:pPr algn="l">
              <a:lnSpc>
                <a:spcPts val="4759"/>
              </a:lnSpc>
            </a:pPr>
          </a:p>
          <a:p>
            <a:pPr algn="l">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955260"/>
            <a:ext cx="16082905" cy="7711089"/>
          </a:xfrm>
          <a:prstGeom prst="rect">
            <a:avLst/>
          </a:prstGeom>
        </p:spPr>
        <p:txBody>
          <a:bodyPr anchor="t" rtlCol="false" tIns="0" lIns="0" bIns="0" rIns="0">
            <a:spAutoFit/>
          </a:bodyPr>
          <a:lstStyle/>
          <a:p>
            <a:pPr algn="l">
              <a:lnSpc>
                <a:spcPts val="4716"/>
              </a:lnSpc>
            </a:pPr>
          </a:p>
          <a:p>
            <a:pPr algn="l" marL="727380" indent="-363690" lvl="1">
              <a:lnSpc>
                <a:spcPts val="4716"/>
              </a:lnSpc>
              <a:buFont typeface="Arial"/>
              <a:buChar char="•"/>
            </a:pPr>
            <a:r>
              <a:rPr lang="en-US" sz="3369">
                <a:solidFill>
                  <a:srgbClr val="000000"/>
                </a:solidFill>
                <a:latin typeface="Canva Sans"/>
              </a:rPr>
              <a:t>Surveillance</a:t>
            </a:r>
          </a:p>
          <a:p>
            <a:pPr algn="l" marL="727380" indent="-363690" lvl="1">
              <a:lnSpc>
                <a:spcPts val="4716"/>
              </a:lnSpc>
              <a:buFont typeface="Arial"/>
              <a:buChar char="•"/>
            </a:pPr>
            <a:r>
              <a:rPr lang="en-US" sz="3369">
                <a:solidFill>
                  <a:srgbClr val="000000"/>
                </a:solidFill>
                <a:latin typeface="Canva Sans"/>
              </a:rPr>
              <a:t>Military and Defense</a:t>
            </a:r>
          </a:p>
          <a:p>
            <a:pPr algn="l" marL="727380" indent="-363690" lvl="1">
              <a:lnSpc>
                <a:spcPts val="4716"/>
              </a:lnSpc>
              <a:buFont typeface="Arial"/>
              <a:buChar char="•"/>
            </a:pPr>
            <a:r>
              <a:rPr lang="en-US" sz="3369">
                <a:solidFill>
                  <a:srgbClr val="000000"/>
                </a:solidFill>
                <a:latin typeface="Canva Sans"/>
              </a:rPr>
              <a:t>Implementation platforms</a:t>
            </a:r>
          </a:p>
          <a:p>
            <a:pPr algn="l" marL="1454759" indent="-484920" lvl="2">
              <a:lnSpc>
                <a:spcPts val="4716"/>
              </a:lnSpc>
              <a:buFont typeface="Arial"/>
              <a:buChar char="⚬"/>
            </a:pPr>
            <a:r>
              <a:rPr lang="en-US" sz="3369">
                <a:solidFill>
                  <a:srgbClr val="000000"/>
                </a:solidFill>
                <a:latin typeface="Canva Sans"/>
              </a:rPr>
              <a:t>CCTV’s</a:t>
            </a:r>
          </a:p>
          <a:p>
            <a:pPr algn="l" marL="727380" indent="-363690" lvl="1">
              <a:lnSpc>
                <a:spcPts val="4716"/>
              </a:lnSpc>
              <a:buFont typeface="Arial"/>
              <a:buChar char="•"/>
            </a:pPr>
            <a:r>
              <a:rPr lang="en-US" sz="3369">
                <a:solidFill>
                  <a:srgbClr val="000000"/>
                </a:solidFill>
                <a:latin typeface="Canva Sans"/>
              </a:rPr>
              <a:t>Underwater Imaging</a:t>
            </a:r>
          </a:p>
          <a:p>
            <a:pPr algn="l" marL="727380" indent="-363690" lvl="1">
              <a:lnSpc>
                <a:spcPts val="4716"/>
              </a:lnSpc>
              <a:buFont typeface="Arial"/>
              <a:buChar char="•"/>
            </a:pPr>
            <a:r>
              <a:rPr lang="en-US" sz="3369">
                <a:solidFill>
                  <a:srgbClr val="000000"/>
                </a:solidFill>
                <a:latin typeface="Canva Sans"/>
              </a:rPr>
              <a:t>Fire Department</a:t>
            </a:r>
          </a:p>
          <a:p>
            <a:pPr algn="l" marL="727380" indent="-363690" lvl="1">
              <a:lnSpc>
                <a:spcPts val="4716"/>
              </a:lnSpc>
              <a:buFont typeface="Arial"/>
              <a:buChar char="•"/>
            </a:pPr>
            <a:r>
              <a:rPr lang="en-US" sz="3369">
                <a:solidFill>
                  <a:srgbClr val="000000"/>
                </a:solidFill>
                <a:latin typeface="Canva Sans"/>
              </a:rPr>
              <a:t>Aiding Autonomous Vehicles</a:t>
            </a:r>
          </a:p>
          <a:p>
            <a:pPr algn="l" marL="727380" indent="-363690" lvl="1">
              <a:lnSpc>
                <a:spcPts val="4716"/>
              </a:lnSpc>
              <a:buFont typeface="Arial"/>
              <a:buChar char="•"/>
            </a:pPr>
            <a:r>
              <a:rPr lang="en-US" sz="3369">
                <a:solidFill>
                  <a:srgbClr val="000000"/>
                </a:solidFill>
                <a:latin typeface="Canva Sans"/>
              </a:rPr>
              <a:t>Environmental Monitoring</a:t>
            </a:r>
          </a:p>
          <a:p>
            <a:pPr algn="l" marL="727380" indent="-363690" lvl="1">
              <a:lnSpc>
                <a:spcPts val="4716"/>
              </a:lnSpc>
              <a:buFont typeface="Arial"/>
              <a:buChar char="•"/>
            </a:pPr>
            <a:r>
              <a:rPr lang="en-US" sz="3369">
                <a:solidFill>
                  <a:srgbClr val="000000"/>
                </a:solidFill>
                <a:latin typeface="Canva Sans"/>
              </a:rPr>
              <a:t>Medical Imaging</a:t>
            </a:r>
          </a:p>
          <a:p>
            <a:pPr algn="l" marL="727380" indent="-363690" lvl="1">
              <a:lnSpc>
                <a:spcPts val="4716"/>
              </a:lnSpc>
              <a:buFont typeface="Arial"/>
              <a:buChar char="•"/>
            </a:pPr>
            <a:r>
              <a:rPr lang="en-US" sz="3369">
                <a:solidFill>
                  <a:srgbClr val="000000"/>
                </a:solidFill>
                <a:latin typeface="Canva Sans"/>
              </a:rPr>
              <a:t>Archaeology</a:t>
            </a:r>
          </a:p>
          <a:p>
            <a:pPr algn="l" marL="727380" indent="-363690" lvl="1">
              <a:lnSpc>
                <a:spcPts val="4716"/>
              </a:lnSpc>
              <a:buFont typeface="Arial"/>
              <a:buChar char="•"/>
            </a:pPr>
            <a:r>
              <a:rPr lang="en-US" sz="3369">
                <a:solidFill>
                  <a:srgbClr val="000000"/>
                </a:solidFill>
                <a:latin typeface="Canva Sans"/>
              </a:rPr>
              <a:t>Content Creation and Enhancement</a:t>
            </a:r>
          </a:p>
          <a:p>
            <a:pPr algn="l">
              <a:lnSpc>
                <a:spcPts val="4716"/>
              </a:lnSpc>
            </a:pPr>
          </a:p>
        </p:txBody>
      </p:sp>
      <p:sp>
        <p:nvSpPr>
          <p:cNvPr name="TextBox 3" id="3"/>
          <p:cNvSpPr txBox="true"/>
          <p:nvPr/>
        </p:nvSpPr>
        <p:spPr>
          <a:xfrm rot="0">
            <a:off x="1028700" y="933450"/>
            <a:ext cx="7585487" cy="887095"/>
          </a:xfrm>
          <a:prstGeom prst="rect">
            <a:avLst/>
          </a:prstGeom>
        </p:spPr>
        <p:txBody>
          <a:bodyPr anchor="t" rtlCol="false" tIns="0" lIns="0" bIns="0" rIns="0">
            <a:spAutoFit/>
          </a:bodyPr>
          <a:lstStyle/>
          <a:p>
            <a:pPr algn="l">
              <a:lnSpc>
                <a:spcPts val="7279"/>
              </a:lnSpc>
            </a:pPr>
            <a:r>
              <a:rPr lang="en-US" sz="5199">
                <a:solidFill>
                  <a:srgbClr val="000000"/>
                </a:solidFill>
                <a:latin typeface="Canva Sans Bold"/>
              </a:rPr>
              <a:t>Uses: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43645" y="1424623"/>
            <a:ext cx="15200710" cy="8410963"/>
          </a:xfrm>
          <a:custGeom>
            <a:avLst/>
            <a:gdLst/>
            <a:ahLst/>
            <a:cxnLst/>
            <a:rect r="r" b="b" t="t" l="l"/>
            <a:pathLst>
              <a:path h="8410963" w="15200710">
                <a:moveTo>
                  <a:pt x="0" y="0"/>
                </a:moveTo>
                <a:lnTo>
                  <a:pt x="15200710" y="0"/>
                </a:lnTo>
                <a:lnTo>
                  <a:pt x="15200710" y="8410963"/>
                </a:lnTo>
                <a:lnTo>
                  <a:pt x="0" y="8410963"/>
                </a:lnTo>
                <a:lnTo>
                  <a:pt x="0" y="0"/>
                </a:lnTo>
                <a:close/>
              </a:path>
            </a:pathLst>
          </a:custGeom>
          <a:blipFill>
            <a:blip r:embed="rId2"/>
            <a:stretch>
              <a:fillRect l="0" t="0" r="0" b="-5848"/>
            </a:stretch>
          </a:blipFill>
        </p:spPr>
      </p:sp>
      <p:sp>
        <p:nvSpPr>
          <p:cNvPr name="TextBox 3" id="3"/>
          <p:cNvSpPr txBox="true"/>
          <p:nvPr/>
        </p:nvSpPr>
        <p:spPr>
          <a:xfrm rot="0">
            <a:off x="1028700" y="537527"/>
            <a:ext cx="11600004" cy="887095"/>
          </a:xfrm>
          <a:prstGeom prst="rect">
            <a:avLst/>
          </a:prstGeom>
        </p:spPr>
        <p:txBody>
          <a:bodyPr anchor="t" rtlCol="false" tIns="0" lIns="0" bIns="0" rIns="0">
            <a:spAutoFit/>
          </a:bodyPr>
          <a:lstStyle/>
          <a:p>
            <a:pPr algn="l">
              <a:lnSpc>
                <a:spcPts val="7279"/>
              </a:lnSpc>
            </a:pPr>
            <a:r>
              <a:rPr lang="en-US" sz="5199">
                <a:solidFill>
                  <a:srgbClr val="000000"/>
                </a:solidFill>
                <a:latin typeface="Canva Sans Bold"/>
              </a:rPr>
              <a:t>System Architecture​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915544" y="2017313"/>
            <a:ext cx="10456913" cy="7766014"/>
          </a:xfrm>
          <a:custGeom>
            <a:avLst/>
            <a:gdLst/>
            <a:ahLst/>
            <a:cxnLst/>
            <a:rect r="r" b="b" t="t" l="l"/>
            <a:pathLst>
              <a:path h="7766014" w="10456913">
                <a:moveTo>
                  <a:pt x="0" y="0"/>
                </a:moveTo>
                <a:lnTo>
                  <a:pt x="10456912" y="0"/>
                </a:lnTo>
                <a:lnTo>
                  <a:pt x="10456912" y="7766014"/>
                </a:lnTo>
                <a:lnTo>
                  <a:pt x="0" y="7766014"/>
                </a:lnTo>
                <a:lnTo>
                  <a:pt x="0" y="0"/>
                </a:lnTo>
                <a:close/>
              </a:path>
            </a:pathLst>
          </a:custGeom>
          <a:blipFill>
            <a:blip r:embed="rId2"/>
            <a:stretch>
              <a:fillRect l="0" t="0" r="0" b="0"/>
            </a:stretch>
          </a:blipFill>
        </p:spPr>
      </p:sp>
      <p:sp>
        <p:nvSpPr>
          <p:cNvPr name="TextBox 3" id="3"/>
          <p:cNvSpPr txBox="true"/>
          <p:nvPr/>
        </p:nvSpPr>
        <p:spPr>
          <a:xfrm rot="0">
            <a:off x="1028700" y="933450"/>
            <a:ext cx="6201537" cy="887095"/>
          </a:xfrm>
          <a:prstGeom prst="rect">
            <a:avLst/>
          </a:prstGeom>
        </p:spPr>
        <p:txBody>
          <a:bodyPr anchor="t" rtlCol="false" tIns="0" lIns="0" bIns="0" rIns="0">
            <a:spAutoFit/>
          </a:bodyPr>
          <a:lstStyle/>
          <a:p>
            <a:pPr algn="l">
              <a:lnSpc>
                <a:spcPts val="7279"/>
              </a:lnSpc>
            </a:pPr>
            <a:r>
              <a:rPr lang="en-US" sz="5199">
                <a:solidFill>
                  <a:srgbClr val="000000"/>
                </a:solidFill>
                <a:latin typeface="Canva Sans Bold"/>
              </a:rPr>
              <a:t>Use case Diagram</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33450"/>
            <a:ext cx="8115300" cy="887095"/>
          </a:xfrm>
          <a:prstGeom prst="rect">
            <a:avLst/>
          </a:prstGeom>
        </p:spPr>
        <p:txBody>
          <a:bodyPr anchor="t" rtlCol="false" tIns="0" lIns="0" bIns="0" rIns="0">
            <a:spAutoFit/>
          </a:bodyPr>
          <a:lstStyle/>
          <a:p>
            <a:pPr algn="l">
              <a:lnSpc>
                <a:spcPts val="7279"/>
              </a:lnSpc>
            </a:pPr>
            <a:r>
              <a:rPr lang="en-US" sz="5199">
                <a:solidFill>
                  <a:srgbClr val="000000"/>
                </a:solidFill>
                <a:latin typeface="Canva Sans Bold"/>
              </a:rPr>
              <a:t>Use Case Description:</a:t>
            </a:r>
          </a:p>
        </p:txBody>
      </p:sp>
      <p:sp>
        <p:nvSpPr>
          <p:cNvPr name="TextBox 3" id="3"/>
          <p:cNvSpPr txBox="true"/>
          <p:nvPr/>
        </p:nvSpPr>
        <p:spPr>
          <a:xfrm rot="0">
            <a:off x="1028700" y="2223717"/>
            <a:ext cx="16230600" cy="64249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00000"/>
                </a:solidFill>
                <a:latin typeface="Canva Sans Bold"/>
              </a:rPr>
              <a:t>1.</a:t>
            </a:r>
            <a:r>
              <a:rPr lang="en-US" sz="2799">
                <a:solidFill>
                  <a:srgbClr val="000000"/>
                </a:solidFill>
                <a:latin typeface="Canva Sans"/>
              </a:rPr>
              <a:t> </a:t>
            </a:r>
            <a:r>
              <a:rPr lang="en-US" sz="2799">
                <a:solidFill>
                  <a:srgbClr val="000000"/>
                </a:solidFill>
                <a:latin typeface="Canva Sans Bold"/>
              </a:rPr>
              <a:t>Upload Image</a:t>
            </a:r>
          </a:p>
          <a:p>
            <a:pPr algn="l" marL="1209039" indent="-403013" lvl="2">
              <a:lnSpc>
                <a:spcPts val="3919"/>
              </a:lnSpc>
              <a:buFont typeface="Arial"/>
              <a:buChar char="⚬"/>
            </a:pPr>
            <a:r>
              <a:rPr lang="en-US" sz="2799">
                <a:solidFill>
                  <a:srgbClr val="000000"/>
                </a:solidFill>
                <a:latin typeface="Canva Sans"/>
              </a:rPr>
              <a:t>Actor: User</a:t>
            </a:r>
          </a:p>
          <a:p>
            <a:pPr algn="l" marL="1209039" indent="-403013" lvl="2">
              <a:lnSpc>
                <a:spcPts val="3919"/>
              </a:lnSpc>
              <a:buFont typeface="Arial"/>
              <a:buChar char="⚬"/>
            </a:pPr>
            <a:r>
              <a:rPr lang="en-US" sz="2799">
                <a:solidFill>
                  <a:srgbClr val="000000"/>
                </a:solidFill>
                <a:latin typeface="Canva Sans"/>
              </a:rPr>
              <a:t>Description: The user initiates the dehazing process by uploading an image to the system. This image may be sourced from the user's device or an integrated cloud storage service. Upon upload, the image is made available for processing by the system.</a:t>
            </a:r>
          </a:p>
          <a:p>
            <a:pPr algn="l" marL="604519" indent="-302260" lvl="1">
              <a:lnSpc>
                <a:spcPts val="3919"/>
              </a:lnSpc>
              <a:buFont typeface="Arial"/>
              <a:buChar char="•"/>
            </a:pPr>
            <a:r>
              <a:rPr lang="en-US" sz="2799">
                <a:solidFill>
                  <a:srgbClr val="000000"/>
                </a:solidFill>
                <a:latin typeface="Canva Sans Bold"/>
              </a:rPr>
              <a:t>2.</a:t>
            </a:r>
            <a:r>
              <a:rPr lang="en-US" sz="2799">
                <a:solidFill>
                  <a:srgbClr val="000000"/>
                </a:solidFill>
                <a:latin typeface="Canva Sans"/>
              </a:rPr>
              <a:t> </a:t>
            </a:r>
            <a:r>
              <a:rPr lang="en-US" sz="2799">
                <a:solidFill>
                  <a:srgbClr val="000000"/>
                </a:solidFill>
                <a:latin typeface="Canva Sans Bold"/>
              </a:rPr>
              <a:t>Select Dehazing Mode</a:t>
            </a:r>
          </a:p>
          <a:p>
            <a:pPr algn="l" marL="1209039" indent="-403013" lvl="2">
              <a:lnSpc>
                <a:spcPts val="3919"/>
              </a:lnSpc>
              <a:buFont typeface="Arial"/>
              <a:buChar char="⚬"/>
            </a:pPr>
            <a:r>
              <a:rPr lang="en-US" sz="2799">
                <a:solidFill>
                  <a:srgbClr val="000000"/>
                </a:solidFill>
                <a:latin typeface="Canva Sans"/>
              </a:rPr>
              <a:t>Actor: User</a:t>
            </a:r>
          </a:p>
          <a:p>
            <a:pPr algn="l" marL="1209039" indent="-403013" lvl="2">
              <a:lnSpc>
                <a:spcPts val="3919"/>
              </a:lnSpc>
              <a:buFont typeface="Arial"/>
              <a:buChar char="⚬"/>
            </a:pPr>
            <a:r>
              <a:rPr lang="en-US" sz="2799">
                <a:solidFill>
                  <a:srgbClr val="000000"/>
                </a:solidFill>
                <a:latin typeface="Canva Sans"/>
              </a:rPr>
              <a:t>Description: After uploading the image, the user selects the dehazing mode, choosing between automatic or manual settings adjustment. In automatic mode, the system applies pre-defined parameters for dehazing. In manual mode, the user has the option to adjust specific parameters like airlight estimation, boundary constraint, and regularization to customize the dehazing process according to their preferences.</a:t>
            </a:r>
          </a:p>
          <a:p>
            <a:pPr algn="l">
              <a:lnSpc>
                <a:spcPts val="391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DAF-XRmh28c</dc:identifier>
  <dcterms:modified xsi:type="dcterms:W3CDTF">2011-08-01T06:04:30Z</dcterms:modified>
  <cp:revision>1</cp:revision>
  <dc:title>De-hazing</dc:title>
</cp:coreProperties>
</file>