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05" r:id="rId5"/>
    <p:sldId id="258" r:id="rId6"/>
    <p:sldId id="260" r:id="rId7"/>
    <p:sldId id="316" r:id="rId8"/>
    <p:sldId id="290" r:id="rId9"/>
    <p:sldId id="313" r:id="rId10"/>
    <p:sldId id="291" r:id="rId11"/>
    <p:sldId id="317" r:id="rId12"/>
    <p:sldId id="314" r:id="rId13"/>
    <p:sldId id="304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1B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4/8/2025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295D8B2-9056-5F99-524B-992D6B71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301914"/>
            <a:ext cx="7478990" cy="1209886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2FF3FC0-4D75-161D-C48F-E663E849A4B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1208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E211A-2B25-73F9-8610-7F479B5C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1AC5D-4652-E05B-977E-27B58CD8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EC35B749-8DE8-ADCB-2F86-C87BF3917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27093" y="703251"/>
            <a:ext cx="2338939" cy="5687058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030EDAE8-F31E-51B4-86B8-F173F8DA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25640" y="113030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D79DEA20-1D89-DBC1-6D1C-7E4145FFF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906897" y="598075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927774AB-5184-F8DC-EBAD-8B9668923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327093" y="598075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350B783-78C6-EE38-DA71-7E78047B5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5836" y="7032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3A7970F0-3A4F-145C-49D5-4CE5EE447C6C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499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 userDrawn="1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8B0F28F-0C6C-C34B-89FA-14F172472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22023" y="1671090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40AE24D-CA4C-6015-CE13-8F5F9A3F807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61547" y="1677447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5">
            <a:extLst>
              <a:ext uri="{FF2B5EF4-FFF2-40B4-BE49-F238E27FC236}">
                <a16:creationId xmlns:a16="http://schemas.microsoft.com/office/drawing/2014/main" id="{FF2249B5-E3EF-2A61-DA34-6F638565C4B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22023" y="2424339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27FB7B6-1333-FBCB-1F39-EFF7587DB75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461547" y="2430696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5">
            <a:extLst>
              <a:ext uri="{FF2B5EF4-FFF2-40B4-BE49-F238E27FC236}">
                <a16:creationId xmlns:a16="http://schemas.microsoft.com/office/drawing/2014/main" id="{EAE0F2F7-60FC-481B-75C8-43B1393874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22023" y="3171231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3DA225-1218-80C3-2B80-287832B27A8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480598" y="3177588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5">
            <a:extLst>
              <a:ext uri="{FF2B5EF4-FFF2-40B4-BE49-F238E27FC236}">
                <a16:creationId xmlns:a16="http://schemas.microsoft.com/office/drawing/2014/main" id="{3B492BAE-C9D1-4D61-4697-76847AB5785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2023" y="3931308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DE5D6F0-65E5-A0F7-C7F2-45363510923A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480598" y="3937665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5">
            <a:extLst>
              <a:ext uri="{FF2B5EF4-FFF2-40B4-BE49-F238E27FC236}">
                <a16:creationId xmlns:a16="http://schemas.microsoft.com/office/drawing/2014/main" id="{8370CE8B-96AD-BF95-4CDC-EC8FB535A0B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2023" y="4692553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FC95A06-731A-62D0-CFDA-7D84D69DCFC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461546" y="4698910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32BC545E-C050-7044-0FAE-4503651589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0263A07-4780-099C-AAEB-E705934ECC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9109AE7-CBA2-795C-05B3-A830D267799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4" name="Straight Connector 2">
            <a:extLst>
              <a:ext uri="{FF2B5EF4-FFF2-40B4-BE49-F238E27FC236}">
                <a16:creationId xmlns:a16="http://schemas.microsoft.com/office/drawing/2014/main" id="{6E9E6CBF-EE80-8615-4945-008D73DD0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2413762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">
            <a:extLst>
              <a:ext uri="{FF2B5EF4-FFF2-40B4-BE49-F238E27FC236}">
                <a16:creationId xmlns:a16="http://schemas.microsoft.com/office/drawing/2014/main" id="{F871899F-7393-04EB-4674-884247701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3150078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">
            <a:extLst>
              <a:ext uri="{FF2B5EF4-FFF2-40B4-BE49-F238E27FC236}">
                <a16:creationId xmlns:a16="http://schemas.microsoft.com/office/drawing/2014/main" id="{FAB95E92-379E-B22D-D07C-62BB874EF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3895592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">
            <a:extLst>
              <a:ext uri="{FF2B5EF4-FFF2-40B4-BE49-F238E27FC236}">
                <a16:creationId xmlns:a16="http://schemas.microsoft.com/office/drawing/2014/main" id="{16EA8662-B4F9-3505-F72F-B02B538B0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4659839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3">
            <a:extLst>
              <a:ext uri="{FF2B5EF4-FFF2-40B4-BE49-F238E27FC236}">
                <a16:creationId xmlns:a16="http://schemas.microsoft.com/office/drawing/2014/main" id="{FFE9B368-D527-01EB-F0D1-C30D8E6DF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9FE232FF-D2BE-4E0E-DA3B-FD396BC3B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329111F0-F918-BC57-289A-D24923BD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693E98BD-67D0-8DD3-774C-EAEDE6113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1439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F92CF81-475B-E11D-832D-0072BAC9D8A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57675" y="1231969"/>
            <a:ext cx="7025387" cy="4711631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32BC545E-C050-7044-0FAE-4503651589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0263A07-4780-099C-AAEB-E705934ECC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9109AE7-CBA2-795C-05B3-A830D267799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FFE9B368-D527-01EB-F0D1-C30D8E6DF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9FE232FF-D2BE-4E0E-DA3B-FD396BC3B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329111F0-F918-BC57-289A-D24923BD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693E98BD-67D0-8DD3-774C-EAEDE6113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214773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9B066B4-ACB0-28F0-C3B6-67C63A589E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1" y="1485900"/>
            <a:ext cx="10504000" cy="44577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80879DF8-9526-92CF-8230-C70EF354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07FD68B-1AD6-101F-D3DE-DAF3C92C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1AC2A36-7979-BA48-54B9-95E1A6C4051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5ABBDD1E-8CA9-5C8B-14F1-96A2532D5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9DB0A1A7-C301-36DF-8F7A-18719CBF0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355DAF5-28E4-5925-6DA3-38CCBA1F4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11D44271-EF1F-8303-4243-8A72DF6D0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865388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49B89C60-EF19-F6F1-7257-C0BC3472E62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3375" y="190500"/>
            <a:ext cx="11525250" cy="593883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B5C6FA2-90C7-08DA-BDF0-89E45ACA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BBD8900-DDD8-D599-6C12-EA7E0804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585E52-E701-4675-88B0-9E59E89AD1CD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556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5D99071-8469-2F9D-85C7-7549823171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1" y="1876425"/>
            <a:ext cx="10504000" cy="40671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433F8CD-8B1C-F759-42F9-3B3374AA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B3DFB43-803E-641F-E9EF-8CD3098D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FD39A52-5EC5-CA59-5294-453476F7F89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0E0B388F-0FE0-B6D7-F2BC-FC99409AC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51DEDEB4-48CF-C1E9-4407-F0CABC147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891DE7FF-C57C-1CD5-FF97-087CC77A1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F6627F8D-557C-C989-6B73-4EC3FE6F5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790031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56A1C0D-8354-4EBB-BAC5-55B8932C331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67375" y="2385975"/>
            <a:ext cx="5680626" cy="2454796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2CB2F7E1-9F23-D397-D992-8D69FD51E1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CA2385B-8506-2D5D-F07B-2E09284ADD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368BEC8-7387-5B4D-7CCA-4C8B0CE3337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95E810B7-3620-D906-C0C4-97BC02CE6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F1124C05-E6B0-DDED-8F57-17508F5D8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C47281E-14E9-4F7A-156F-6A77FE744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AFCD36A2-457D-5843-DE05-EAE43B17D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1715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513B916-63AB-A388-7882-766F60A6E4B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00649" y="2258568"/>
            <a:ext cx="6147351" cy="355701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22DB2-1C39-84E4-0FE0-A2F296AF50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DD7F3D-2965-DB48-7373-4FBBF68B0A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1BDB344-D893-6274-41D1-D5E6DA9282D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30682207-BEA6-1CC7-B6FF-820FE21D9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90806" y="0"/>
            <a:ext cx="401193" cy="39773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001EA4F1-77C1-276D-08ED-B686A2670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92033" y="397734"/>
            <a:ext cx="399377" cy="40026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14B00C23-DE19-2EC5-068B-4FBE8A2E4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92050" y="0"/>
            <a:ext cx="401193" cy="39773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67A03CBB-1F42-A2CB-AE12-A7B11C168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90806" y="797994"/>
            <a:ext cx="399377" cy="40026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85974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109587"/>
            <a:ext cx="4145582" cy="463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E45B5BB-1826-D3AB-22C7-5A160F6D107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9699" y="1109587"/>
            <a:ext cx="6128301" cy="4638825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3427F-794A-5F66-49D6-54CFCA291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98473E-336E-B13F-2690-DA45206C89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B3D79-D6C0-B872-9C9F-86900C2B6083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FF662FE3-8DEC-6672-AB7C-3EB25539D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2" y="0"/>
            <a:ext cx="431229" cy="4275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FE3D795-418D-1CFF-7D7B-61B867947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30578" y="427511"/>
            <a:ext cx="429278" cy="430227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49AF0560-4C26-5021-7336-24E0BBFD9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8556" y="0"/>
            <a:ext cx="431229" cy="4275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310526FF-AF06-7908-5126-67880AE66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50" y="857739"/>
            <a:ext cx="429278" cy="430227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08644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22D5403-D428-6D60-B735-641C0CE3ACA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219699" y="877457"/>
            <a:ext cx="6128301" cy="4940660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9FE67-9C10-4AC5-7AE5-D720C34F5C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F1751D-4268-7C4C-9272-15243170DB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12790-A345-6FB8-B114-DFC78AB292F7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01788450-E182-A40F-B153-45B57049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A46BB82-91CD-56DD-D57B-19FC1EE1E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708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1CC7238A-D2BC-B9DF-D479-D4DBB26BD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7472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F064613E-7729-DDB1-C84F-F320364DC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334527" y="0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432B79C-CB19-6360-5BA9-72FBDF13C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62291" y="42271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48474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9B5BB62-1676-802D-28CA-B06F5C2C949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19625" y="831918"/>
            <a:ext cx="6728375" cy="5171363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B616CCD-D701-115B-BB1B-C182994067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F643B98-6E2D-806D-A578-B5CF198C6A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B716E9F-8D35-9090-39B7-A4E34B7FF90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997D301-30B0-BF10-46FB-ADBABF36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53196826-9F2A-FE50-5F19-F64F9F72A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33EA388E-880F-C7E5-E2E5-D90A7662F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F63E94EF-2901-1535-5D14-9F1233BF2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89801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4983704-B583-1052-563A-B53363B74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4540250"/>
            <a:ext cx="7833895" cy="86995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4DABCCA-E2E8-7FB3-9E94-2D5CBC433A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0" y="5731072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60C90-A64D-EA57-C250-7F6B5C62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744C9-267E-88FA-6A9B-D9965A1C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68B97-7F5A-074A-AA5F-405C1C9A90B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92430EE9-AA9B-55F5-E9EB-2477BBEC5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6786" y="1352403"/>
            <a:ext cx="2338939" cy="415319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C7710BA9-6D74-7E0A-A6C5-03915DAC3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5333" y="177237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71C9C084-8011-DA6C-04F3-93DAB6DE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751830" y="462244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C3458FEB-30A1-907F-9C24-4DB1C688A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172026" y="462244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A4B7D57A-D0D1-0C35-57C7-0CBB2D3DD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5529" y="1352403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330337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669" y="1028700"/>
            <a:ext cx="5783531" cy="25641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884089"/>
            <a:ext cx="3710549" cy="361792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BCEA338A-52D9-0816-CAB3-FE7C85C1B6E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87669" y="3724275"/>
            <a:ext cx="5783531" cy="209384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4FCEBF4-A201-29D0-0511-FF3BAD45898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CEC21B3-BB52-2743-D2A3-D05704BF480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2DFE063-623F-4A4C-D225-E3BC57C2D65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D0761C03-82B7-8061-6D98-03110525E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AC4381C4-E2B3-2C2D-6058-129ADD63D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5FBDCDFF-CE22-1BF5-A139-19CBC1B86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31D80EB8-1E31-D433-19FB-D564A1A4B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17280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828" y="1467469"/>
            <a:ext cx="5976078" cy="174124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FE79FA3-EB7B-08A9-30C4-84F82ED3EB8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64829" y="3428999"/>
            <a:ext cx="5976077" cy="238911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CEF7B94-8DF5-CD59-61D5-3089382676E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4CF5E1F-98F4-D429-818E-9D44CFA3E3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22A3235-521E-4C45-CDC3-6698C386574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65336" y="1467469"/>
            <a:ext cx="2659081" cy="4320000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AEB61E72-1084-D791-0662-FC100A43B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C1C729B3-1B41-5507-CBAC-58E69275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DD336441-2E54-E218-F16A-B0ECE84AE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5884BEB0-5C9E-8AE1-4760-285A440E1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866433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39720A26-C873-5C29-E72D-90F3B1CB32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90001" y="1895475"/>
            <a:ext cx="6845169" cy="392264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8505280F-C00B-D852-D936-3C62B327FA1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649DE42-A034-6938-4645-DADFDF1A59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3716C51-B5CA-9A24-279D-F2F076975B91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F3807AB-A960-C1FA-B9B5-5323E912F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D00BC8B3-50EE-3DC1-51C9-B5585196D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011860CD-6625-E573-D0AB-DD780DDB0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F15E657D-9708-6AD2-41B6-BCE5D3F9A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501558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90" y="1320799"/>
            <a:ext cx="4030964" cy="242570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A31E21B6-315E-0EE4-C02E-A0648CAB508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90891" y="3914775"/>
            <a:ext cx="4030963" cy="180229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6543" y="1320799"/>
            <a:ext cx="5030611" cy="439627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8964B-53EF-958B-94E5-11C4DD04DA0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77FF109-7F0F-4A2E-9FA3-C6EABE92F2D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9D5FAC-A9EF-AE3D-A67A-DB8A3E688775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6530E643-5E7C-7FB1-4446-DF0D50DAB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33D1D9F1-47C9-B6B1-B30A-198D9FE7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708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95518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D72E3C85-5B78-070D-0E85-F61C36C6DE2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85613" y="2505074"/>
            <a:ext cx="4349557" cy="34982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E81AE97C-0D8A-97CD-143B-4E873DF8D45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D6DCA34A-BD0C-B4B3-3A81-BC2314E693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8F7D4F-C51A-2B0B-3320-9FFF5DEF75C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913B7FA-DF66-9A42-9196-7AD2A8E70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AFF422F5-A586-964B-51D9-B6E8BCE80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5D2898C3-C59B-1BEB-28CF-DD2150F0E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900C280-B9AD-55EC-A2F2-5BF549615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84142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70DBB60-4744-4506-B04A-029A56CA36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63" y="2505074"/>
            <a:ext cx="4349557" cy="34982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FB3F20AB-D164-609C-9D26-6BE8679C14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E316387-4B77-3018-C8D4-20B9C9A4F7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C9441A4-CAF7-5B2A-2ADE-FC2E4365252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ED2DB15-A178-88C7-5262-D5BF96969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761A9A58-8325-8CF2-D7A3-B44FA3E26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F55789C7-6AFB-B4A6-ADA1-CA1E7D5BD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BF7BEB2F-49A2-5201-C771-B110DEB1D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59435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EB8BE4E3-0A8E-B7FF-17E3-5F829F6F7B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25065" y="1962150"/>
            <a:ext cx="4510106" cy="404113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BE74478-B59C-F28B-B6EC-90D5793F31E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5A0F753-A2C8-3093-4545-3E25F7C420C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C5C86C9-7977-210C-FF76-5D76368777C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5FC2361-0921-A5EE-A48C-3AE54D6F1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FFDD853F-6E3C-53A6-7449-4BF464A4C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2B35B4EF-EFBB-90E4-C362-B0E484C41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12EA2A9A-71AC-7D92-AA4D-2E791ED6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707476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C1E2C21-EE4B-2C8B-7CB9-35AD1DFBB81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73491" y="1971674"/>
            <a:ext cx="4571999" cy="40316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D8EF016-30D8-AA3C-015A-9589348E6E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A0C6602-1676-63D6-1D45-CB08F670860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B99027E-21B7-3B09-FAEC-51F2F6D9436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DE6F2C8-E586-9C4B-CC6E-8B149A29B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2C0B3833-ED9E-3D8F-8DE7-0EF738885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C0B80A75-F7DC-AECC-C696-A3DCFAD3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24644226-D2C8-98C1-9FFC-9F9CEDB3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26253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68866772-5D8C-7D5B-603A-E01C3829C24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946432" y="2524125"/>
            <a:ext cx="3388738" cy="3479156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0856071-9E72-6DF2-24DA-6DDD1D79073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8681BCF4-A353-2281-3C52-1E845F1D2C5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5B11221-490C-0DC9-8606-B7DFB7A2F599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8744F2A-4738-CC83-ECD1-CF75C356A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4623F3AC-8D7A-9C6C-3513-8FF1E16B4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13E313C-E903-EF50-5599-0068431AE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D438454-D855-FBEA-6F68-E21B6174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661707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E80394F-C876-E714-3A69-F59CC53100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56823" y="2495550"/>
            <a:ext cx="3388745" cy="350773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25AF93-C1B3-16E8-C0D6-0020B156A62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9154FF2-CCF0-894A-78AD-CCE657F16A7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C4A122A-B87C-0622-0330-09EB9AC986A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1C31CA3-9481-9C28-BA6D-C5B25DFD6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E8DEDD24-7A3F-101A-D9B9-BC14A2532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CDC830B8-4070-6414-56D5-754C22B5D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48221A83-6D02-160E-DC65-A7888C470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084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318302"/>
            <a:ext cx="8229600" cy="262115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E36AD52-10AA-8FF2-9DBD-006BB4149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068762"/>
            <a:ext cx="7620000" cy="94773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9CFCA-5141-8256-021F-92BB3135FF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37125" y="5676900"/>
            <a:ext cx="2317750" cy="26670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B9120-E38E-CE16-47F0-8F3DC507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04969-9E31-5ADB-27D8-169E092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9EEE4-FE5A-9A5A-EB28-51E4823454B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78DD2050-C149-DC86-FA33-E64001825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C1A9F0B7-7647-0A46-600F-093B3C386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B7E9B1FA-8FCD-502C-664D-87E4130B7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C0313B8D-267E-4E67-9BB2-73FFF5738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80289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345FCE3-693B-9463-54D7-0D1001E3775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73454" y="3009900"/>
            <a:ext cx="3273552" cy="299338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6D3ACBF-734F-AE25-9603-59B9EBFEC36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6ACF095-08CC-B967-EAF6-461C7D6FA73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87C7E7D-1817-9262-B005-EB5E3734C1C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BF1DE08-0842-0E3E-8231-68FD0BB71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2C58A66E-429E-1DA0-6F92-1617CE0BB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71DA3FA5-CE31-5A8A-E3BB-7F74B533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3696DE3F-0564-CCBB-8009-781ACB372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771131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4EA3A98-C5E3-B2CD-9EFA-62B317B0BCF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38800" y="4509559"/>
            <a:ext cx="5696373" cy="151652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58A34-E3F0-8B8A-BCFB-8358498FC20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0300A-4E7A-2EDB-59D2-1CB0DA1006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06D6A-CC2F-C84A-C8E6-8CE8C62B619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7CA0D19C-970E-A781-D287-30B0BFD98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5B2C7366-AEAB-C81B-8135-B3607F496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AE621B01-C155-8ABE-4692-F3D9CBECB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61983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92DBEFC-CE96-296C-F6BD-DA8A229B49F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971926" y="3785800"/>
            <a:ext cx="7363248" cy="224028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FBC6B-537B-DB90-4A5A-5A8D081296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70822BA-F7DF-D952-F905-8B49D67C88C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F0DC4AA-2D43-DFEB-33A4-3DB62C2B2AF0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675A4C-482A-AB12-4B1E-BD0B580F4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11FC9B7C-6843-C1E4-D432-4CADCA89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58AA8C0-7CA2-E4C7-E229-75A563253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618833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B250CB0-816D-4BD3-B674-5CF861DACCD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010026" y="824389"/>
            <a:ext cx="7337974" cy="224780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215D636A-1DE5-272B-114F-84F7EF0D97A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6768F1E-5D7B-152B-B6A1-4925F25D34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E2C08477-322B-6E2E-FD4D-5289E084598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5C381C5-01BE-F8A2-36AD-180115739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36B65BB7-D378-0ECA-A109-4CC2BB36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5FEB09A4-E771-AF7D-C489-A1F87985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498F6B0F-FE97-F1CA-4FE0-F8CDBBBCA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821761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8F81365-87E5-251B-1BCF-ABF6619D4CB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219950" y="2081048"/>
            <a:ext cx="4158013" cy="3945033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AF5F04F-3552-0155-4200-E7A1C4EFAB5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AB6C59A-71D8-22D7-CE98-1DDAF46D2A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B553B0B-2158-2C4D-C27C-A2D2B55F9A7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2655BF5-7AA7-4039-DC01-2AEA1413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70227A5-2556-848F-9137-2A55DE728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DD5B85F0-622A-57B2-715A-66B3AF0AA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2C03148-53E0-2169-1532-E2E4B419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2826272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18A94AB-7FF2-4DBC-2B05-B19E76917E4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38800" y="852884"/>
            <a:ext cx="5696373" cy="517319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1C7FBB2-8AD5-E6A9-791C-CE7DA966EC6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4309A19-5C82-3309-2A28-547A4E7EAE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4D373E6-1C6D-8642-5490-D3B1F9F41D2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473A0C8E-77D0-D5C8-307B-938157217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853E42F0-47C8-3EB7-1F19-F750A4801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E2F9F7F0-85E0-B87D-444C-C2361D332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9E29C1-F3F8-A591-16E9-2B7A137D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9114404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657603" cy="149570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FA52BEC-7ABC-50F9-535E-F0C3BE9893A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57726" y="831919"/>
            <a:ext cx="6677448" cy="5152355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E123173-E773-532C-8CA5-400A6815435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4CE1EE5A-6450-C886-E63C-4D2E9F5F0F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1CC321-2957-0400-79AD-699C25EDFF9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653F13E-2E6C-4DEC-51C1-AC1142651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B5FF15E2-F953-F376-A1FD-4F85C5A9A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E9E4F101-61A5-5CE5-F69B-1EBC00B9F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F5CBF912-5007-F0D7-FEDB-0AAACC658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1482812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7566C-1DB3-3053-2D65-3353F53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C67142C-CD26-C72B-6EA2-E6A713FE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F084B0-A6AE-6292-8F5C-7E786E2330DC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727DF714-C121-7D10-E524-F558DCE25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EF42BA3-468C-2222-DED4-2658FD4EC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2344784D-4A93-9D44-F60E-ECA216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865086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7B175625-28E2-7846-AD8B-E2BBAFA3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2E075ED2-332A-D37B-CD4C-EA172485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00DC182-9551-1CCF-EA40-A9AF8871196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651EF77C-884C-E95D-2E87-346463DC0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B00D3FB-6E6F-D7BB-BA5C-536657B29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155AE513-87FB-0260-2E5B-F2B0C90A8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FA5F7C82-7362-042D-3AB6-62465CF33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374275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48517417-50F3-3145-756F-4329495F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201B9B22-62B7-A5FB-8C81-A533C121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4932EF6-F6A7-A4CA-3842-3D63A1E830D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Freeform 3">
            <a:extLst>
              <a:ext uri="{FF2B5EF4-FFF2-40B4-BE49-F238E27FC236}">
                <a16:creationId xmlns:a16="http://schemas.microsoft.com/office/drawing/2014/main" id="{16461C7F-0799-5184-39D8-D6CF9CB69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Freeform 16">
            <a:extLst>
              <a:ext uri="{FF2B5EF4-FFF2-40B4-BE49-F238E27FC236}">
                <a16:creationId xmlns:a16="http://schemas.microsoft.com/office/drawing/2014/main" id="{1AB745B1-1B39-DCB5-CAC0-E02861EC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E58E144-4CEE-6B86-8095-3B46EB993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297A7982-7C87-B89D-0F9A-1D024915B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599743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 descr="A person in a yellow sweater is writing with a blue pen at a desk, with colorful sticky notes and a calendar on the wall behind.">
            <a:extLst>
              <a:ext uri="{FF2B5EF4-FFF2-40B4-BE49-F238E27FC236}">
                <a16:creationId xmlns:a16="http://schemas.microsoft.com/office/drawing/2014/main" id="{04CD25B5-7E35-A0A0-4AAE-9BE1A85EE2B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9625"/>
            <a:ext cx="121920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838150"/>
            <a:ext cx="11149965" cy="78638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DAD88DE-3BF6-67A2-120C-857D25673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9" y="5702288"/>
            <a:ext cx="8624129" cy="42705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A6201C7-6FBA-D43A-E82E-228F01096E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19341" y="5702288"/>
            <a:ext cx="2396383" cy="427050"/>
          </a:xfrm>
        </p:spPr>
        <p:txBody>
          <a:bodyPr lIns="0" tIns="0" rIns="0" bIns="0" anchor="ctr"/>
          <a:lstStyle>
            <a:lvl1pPr marL="0" indent="0" algn="l">
              <a:buFontTx/>
              <a:buNone/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8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28441-CA48-25FF-5FE1-39F3C36F71D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85ED-11CB-C644-3DC0-F0E848C79E7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A443-8077-37E3-F841-2049B5CDE319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45756D65-7C24-CF09-54A3-91DC74A6B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413532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9637255-2E56-FC74-9109-A3BC8AEE0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37255" y="413532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86B62C6B-94C9-CB1E-C499-3150C5B45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17059" y="3708277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360217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5864E89-BB6D-F63B-20D5-0E9DEC6622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F025B81-7CF7-78BA-1674-18CF4DE476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23D931-6346-BB46-A603-5C7481EFE45C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6733AE5-0D5D-A6C7-9D11-033BA4AB8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309A476-4267-6CB4-13B1-8D2102BB5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343934B-DBB1-E411-29F1-D4F47D1C4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A96F8A92-525B-C0D8-CE7E-E6EEF7AAC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365316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605F54-6987-5B06-7D18-385EEFEEE5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095E3AF-7096-6917-C862-1471009732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BB9F0A5-060E-CE98-CA0A-2FFDD32FB84B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63448F8-6FFE-99E6-1EC9-6E8BC4C94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C888063-E967-0D50-92DE-2034B012A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A7E5103-84AB-E8CD-5150-A57DE1BA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483C990-24B0-5FD0-A784-8BCF7C3A1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4483532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29043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39A2652-0965-F6B5-998E-C6EC1B9B6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9A8381-0C69-883F-03D9-9538D02E4A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EA39D9-C31E-649F-A5D9-FC2D4FBB0D4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3508BFF-967B-7F9C-3CCA-964277E91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1E38BD0-21B6-FA26-3444-7A989E773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929281-B727-BC89-C33C-8528BE54F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ECBD4466-8AC5-BD1F-02CF-6D2B94267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0273429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E0A9585-A565-1E09-F363-A3DEA1CD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84C34B2-083C-67DC-0E99-BBF28970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783C94B-157D-363E-D14B-8143686ED985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D366AB2-A7F4-A00A-3A7B-7396211E6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9FCA9424-B180-2655-AFED-3266DF551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B0844FC-89AA-45F7-A714-E64A76774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595B788-868A-7FA0-C709-CBA8A0C71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8799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980DDEE-7632-5B14-2A7D-F464069D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EFC7477-C7AB-0A53-28EC-B2442381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6BA9CEE-497B-FB1A-BD98-BCAB19CD214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785004F-1ADA-1298-F7E0-485F06F79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B29BC594-7BEC-EA95-A133-62AECD003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FB334FB5-4544-6AE6-65D1-7B0CA148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AEBDF47B-1697-98AE-5AB2-116A9418D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422547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400" b="1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752F6-9906-5EF0-9EBD-78264824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A1C345E-2909-5A3B-3F9D-85DA8F33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A358B9-2E33-0212-774A-0BEE4F1C0DF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9D72564-9320-8BDC-5429-4297A80AE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4582CBD-7728-C3BB-38BD-E6258C78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8B2BC26B-9D23-6156-465F-97E28214C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26894E8A-9EF3-4D19-E4F4-E1A01D2F9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56736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DF661-6990-4747-C277-61246E52EC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823" y="2147455"/>
            <a:ext cx="5143920" cy="38786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2FE29D-91CF-B2DE-DEA2-75EF5BE788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1251" y="2147455"/>
            <a:ext cx="5143920" cy="38786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D182AF1D-5CFE-B9F5-3337-E5B575C5EB0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85FD5EF-4D46-8AA7-AE04-64FE00AE2A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85744AF-3F93-372A-A9B2-90594BF4CD1A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CC48AFE3-82F7-4801-D20D-7CF473527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54B2C388-87FD-655A-2A84-89019A067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2D06BE1A-02B2-BE27-526E-ACEC6A91F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205F9FCA-7E9D-1601-F2B7-45FEA18C2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0241571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55B0019-E601-A7C3-16B6-D9384E6F33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823" y="2863423"/>
            <a:ext cx="5143920" cy="31626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5346D32-CCA3-0C2B-EA94-34F543B3E3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1251" y="2863423"/>
            <a:ext cx="5143920" cy="31626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842E1163-D084-CFE8-91C4-8A5E0B945CD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C35327D-7E30-F96B-2813-5DEACA25381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7EE915EA-3D19-3199-076B-D976C811E67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B83838BE-9616-1EA8-0CAA-CE2B04CA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86683AC4-F6DB-94C2-AD96-26F92E109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0AEA82EC-B8F1-CB92-3134-784B6A5BB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56806C72-68EE-29A0-AAA3-2780E2D6B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654867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701800"/>
            <a:ext cx="3567642" cy="36025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AC11847F-5B72-C042-167E-94C2B8781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29288"/>
            <a:ext cx="11335168" cy="4287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677568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3774ACF-453F-191A-8CC1-5062D32E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4FE0305-D16E-A2B4-2416-317566F4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21345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833056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701800"/>
            <a:ext cx="3567642" cy="36025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49777E-486A-1EE1-4DCC-7807B59343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09096" y="1336906"/>
            <a:ext cx="302943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78450C3-9C1B-5B22-AE7F-83B461FBA2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9097" y="2238515"/>
            <a:ext cx="302943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539111F-180A-37D3-EFC1-AABF8658EB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434483" y="1330558"/>
            <a:ext cx="302943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42939A1-742B-B657-0846-E84E08ACFF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34484" y="2232167"/>
            <a:ext cx="302943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AB50A18-7321-5FD1-42D3-6E701DDF7AB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699156" y="3746037"/>
            <a:ext cx="303937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1DD7BC4-1A61-78FC-EE2F-AE4309C375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9095" y="4648058"/>
            <a:ext cx="303937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2A14645-19C8-2EFA-9685-56E6E108B72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24543" y="3746037"/>
            <a:ext cx="303937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6965213-DD73-73BF-B3D1-70B65D211C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34482" y="4648058"/>
            <a:ext cx="303937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AC11847F-5B72-C042-167E-94C2B8781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29288"/>
            <a:ext cx="11335168" cy="4287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D0F390-488B-84A0-E155-B38935DD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1335" y="165364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9771D8-E91F-4141-E9EB-45FEF9EEF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1335" y="405954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A72A46-086A-E4C6-3555-235740365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6722" y="164729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5DB63E-048A-0C77-A82F-F71D245B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6722" y="405954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3774ACF-453F-191A-8CC1-5062D32E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4FE0305-D16E-A2B4-2416-317566F4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AFC9A4DA-3A9C-2881-43D7-C1B787FC84C5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677568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84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29554"/>
            <a:ext cx="5434584" cy="3475236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6" descr="A desk with a calculator, documents, a smartphone, and a pen holder.">
            <a:extLst>
              <a:ext uri="{FF2B5EF4-FFF2-40B4-BE49-F238E27FC236}">
                <a16:creationId xmlns:a16="http://schemas.microsoft.com/office/drawing/2014/main" id="{ABFA94BE-E127-8C23-A23C-2E91D1FDB5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 flipH="1">
            <a:off x="860889" y="1399070"/>
            <a:ext cx="4648035" cy="46480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238" y="4731335"/>
            <a:ext cx="5240899" cy="1184585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C497256-245E-EC2A-B917-DEDA61B3F8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34238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8EEF3AA-A630-9D65-D67D-432EA12FE2C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B0AD288-50C0-FC9F-DFF2-F33E76C918A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012F6B-7CD7-7D6F-0D9F-2BF6EC538CD2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0C2D5054-A5B7-56F1-E3F8-365E2EC80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2278804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942476-48A2-D607-B84B-FD88A7D3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29708" y="2719093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29751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33" y="863598"/>
            <a:ext cx="5017040" cy="18130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2D9C35C-FE7A-2606-3BF7-0DD55FE91DE5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054095" y="28356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AA255E-A9F7-64F2-4185-89F6B230D3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4096" y="37373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38EEC2C-D0E1-7BF6-1F07-61A2FA4156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054093" y="454460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D113AFF-B32F-701A-C199-5993F526E2D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54094" y="5446215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BB38F7B-AD18-9B5A-2040-A338BD98347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525097" y="111490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756C2BDB-B9FA-A823-794C-40C06F2E5D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016518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19914AD-BD15-D5E8-214B-C0514EABB2A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25101" y="28356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4E8AD6EB-E1C4-9DF7-5E39-F1AE37674A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37373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59DFA9A-949C-E801-CEB3-53DADD3E400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25099" y="454460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084F1887-0950-B872-45A0-E42DC90567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446215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AFC5CB-6377-F1F8-D257-8B5480903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8" y="342659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C4409F-782A-C9BD-37FF-F2C0AB501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6" y="513550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F91057-1EA6-930F-A379-A9645B787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4" y="1705804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4A6F2E-6C27-C29A-8E76-227CDF4D4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2" y="342659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760381-09C0-1651-094D-2E5E8BD72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513550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696E249F-C7EB-0231-EA81-C6E82F1B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2F4E0AA4-270D-BB51-BA89-08B5EA19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A3C9FF1E-A0F4-D3AE-6CB4-5CF407A8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1C2BF18A-B722-B5FE-1AC8-E44F0580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25109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32" y="617759"/>
            <a:ext cx="10553138" cy="9234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2D9C35C-FE7A-2606-3BF7-0DD55FE91DE5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054095" y="181874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AA255E-A9F7-64F2-4185-89F6B230D3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4096" y="2723284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38EEC2C-D0E1-7BF6-1F07-61A2FA4156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054093" y="334477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D113AFF-B32F-701A-C199-5993F526E2D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54094" y="4249313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530C7-8376-4FE6-5A73-9B4E9D257CAB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54093" y="4881064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1B61E22B-AF0A-C90B-8B8C-B2C63BE626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54094" y="5785601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BB38F7B-AD18-9B5A-2040-A338BD98347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525097" y="181874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756C2BDB-B9FA-A823-794C-40C06F2E5D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723284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19914AD-BD15-D5E8-214B-C0514EABB2A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25101" y="335665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4E8AD6EB-E1C4-9DF7-5E39-F1AE37674A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4261192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59DFA9A-949C-E801-CEB3-53DADD3E400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25099" y="4882684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084F1887-0950-B872-45A0-E42DC90567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787221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AFC5CB-6377-F1F8-D257-8B5480903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8" y="394755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C4409F-782A-C9BD-37FF-F2C0AB501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6" y="547358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F91057-1EA6-930F-A379-A9645B787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4" y="240964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4A6F2E-6C27-C29A-8E76-227CDF4D4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2" y="240964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760381-09C0-1651-094D-2E5E8BD72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393567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696E249F-C7EB-0231-EA81-C6E82F1B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A3C9FF1E-A0F4-D3AE-6CB4-5CF407A8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1C2BF18A-B722-B5FE-1AC8-E44F0580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34779-527A-5D76-E4D2-BEEF319A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547196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892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667" y="692150"/>
            <a:ext cx="7450900" cy="14251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776666E-7119-B52E-FB68-3B3762183BE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60428" y="2247809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A452D41-C9BA-952A-1233-7B2AFD8E16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0428" y="2932209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BE004D1-5250-D529-63E8-D7A6A2F7490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160428" y="3626741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86CD502-5D37-1384-6492-19F8B23360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0428" y="4311141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0316264-A121-B24F-98A5-242A5231F5F0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160426" y="5007045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5B7BE60-7193-978E-6A88-D93FDB6BCF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60426" y="5691445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AB9C2D-EF70-4793-0770-45AB789D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7" y="262316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979DF8-EAB5-42E3-6949-8BF5D7FC7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7" y="400209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389006-92B2-44E1-05B9-63CEF740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5" y="5382397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A8073F2C-75C1-4EFD-ACEF-2412096F0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616018" y="616016"/>
            <a:ext cx="2512194" cy="128016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691DEB88-9026-FEE1-C106-50BC212B9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2512194"/>
            <a:ext cx="853043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6" name="Freeform 16">
            <a:extLst>
              <a:ext uri="{FF2B5EF4-FFF2-40B4-BE49-F238E27FC236}">
                <a16:creationId xmlns:a16="http://schemas.microsoft.com/office/drawing/2014/main" id="{E3EA5E87-295F-6B28-01CC-520C2033F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2399" y="2938198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5B4F6E93-8D13-7176-E85D-E46C3846A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6520" y="3364202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6813543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142" y="685800"/>
            <a:ext cx="8024925" cy="13832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B1B3EBC-C7FD-69C9-A274-AE0B16E568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52901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2E5F29BF-A1AA-50E3-082A-4997EDAF0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2901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F4D059E-B311-65A2-2D14-32C312C65A8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5999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08C1360-CA37-9A42-8D0D-FE5146D9A4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9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CBF8A61-F268-DBEC-3A71-276133A0308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52901" y="4217739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5628BB4-2617-B1EE-BE54-D48D73165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52901" y="5119348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232C023-22C2-15B5-1EA8-FAFD166590ED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095999" y="4217739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99CD57-9C00-D521-A88E-4AF5244B95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5999" y="5119348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8F9830-6CB2-C6C4-A110-8AADF245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2ECF78-2347-7CD1-E87F-5E95BABA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0" y="481030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40AB3A-8BC7-EDD9-9DBE-DF506490D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8240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8EAA15-F279-CDE3-F64F-03F2A2A00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8238" y="481030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CA1CBF79-B5C7-F284-50BB-C0969F47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295822" y="616016"/>
            <a:ext cx="2512194" cy="128016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FEF8202E-3787-8182-81F2-347166F6D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8956" y="2512194"/>
            <a:ext cx="853043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83504BD9-659D-44DF-0F6B-2F024CBE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11836" y="2938198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C3024DBD-1AD0-300F-64F2-0ADCB8FBF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7715" y="3364202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5366255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7373297-846C-B4F3-2B4F-7AB97FC873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2963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F525C49-1EC6-C953-952A-9C0B673F9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963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4D0FE35-68B7-F8D6-CFD1-FA9AE7517FC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14263" y="215144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2752734-4009-4317-3AF6-6A2D2B0A0F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4263" y="305305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0EE8E11-D9DD-B95E-ECD4-34947EE437F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42963" y="424442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6DD13A8-A9ED-518F-C15C-F89B3B857A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963" y="512104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ACCAAF8-2578-CDD3-CBDF-95070976770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814263" y="424442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E07E49F-49EA-D6C8-1A6C-BCB77F0FEA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4263" y="512104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C3116-5FC4-6D3C-9771-11C3CF263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E2B9F7-9DDE-CBEC-A4E9-73708DD5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4833758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82B66F-2669-735B-E964-201CA9FBA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502" y="4833758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16373B-443E-532C-AC6E-284D76B5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502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35023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D6CC9D-1E5C-D330-5CD9-485C58B3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41175" y="3004398"/>
            <a:ext cx="784800" cy="784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74759C-61C1-FED5-2A8C-C5D3CD76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7671" y="3002349"/>
            <a:ext cx="784800" cy="78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4431B5-DD99-71D2-6D14-EBE9A5B4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44263" y="3950290"/>
            <a:ext cx="784800" cy="78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C6EF5-D5F7-A6AA-6C1D-F9BF9E689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5472" y="3950290"/>
            <a:ext cx="784800" cy="784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6035-603A-F70F-118F-FC83CACBFE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61307" y="3016592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7373297-846C-B4F3-2B4F-7AB97FC873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437" y="2147363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F525C49-1EC6-C953-952A-9C0B673F9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38" y="3048973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C16475F-7D04-6978-B09C-8CBA2E8755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7803" y="3014543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D5AC1D6-4159-2429-73E9-F8E5DA71D56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307544" y="2151213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DED373C-D520-D9F6-9244-C1F73ADC25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07545" y="3052823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5673F17-6226-04BC-206C-F63523AE4D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61307" y="3962484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42C4EE3-A8A6-1B37-DA6B-13956FE630D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39382" y="388944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B6576A4B-AB76-1DDB-B0B7-C9C24D5F54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383" y="479105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0D5317D-991E-1344-1A36-B0F5969698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7803" y="3962484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DF615FF-E36B-2394-D68D-256FA30A47F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318489" y="38932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CC95B08F-877F-131A-AF95-391849EF259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18490" y="47949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349861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37B0EB-F14C-5109-A398-76A971A01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2377981"/>
            <a:ext cx="786131" cy="7861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7C7831-094F-DC73-ABE4-58346EBE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3330122"/>
            <a:ext cx="786131" cy="786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DA70C-C404-995E-82CC-B1CAF5DEA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4276331"/>
            <a:ext cx="786131" cy="7861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E0CA1-4B4A-1F9F-D817-EE7391752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5221472"/>
            <a:ext cx="786131" cy="786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EB8CDDE-7062-F7C7-533A-0DA1D6C015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23731" y="2390840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CC87BA9-040D-417A-7068-4C09FF10C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32496" y="181330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9518C1D8-FCEA-D90E-8BD0-37CE0ABCB8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497" y="2714917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1CD6A-D944-23B5-CFA7-F82D8CBBC08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23731" y="3342981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F26A924-72D6-0586-A600-24324D505F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803482" y="2732050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3D40CBC9-BDEF-8DC3-976F-5B19A88111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03483" y="3633660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B41CC40-8BC9-AE2E-16F6-78BAB06C11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23731" y="4289190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0823E073-A7AB-E504-F4B0-2F50B06AF25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132494" y="3693652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062D47-A566-F3EE-0166-49A05CB851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32494" y="4591538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7E5E086-4986-52F6-53FB-2CC51E3DF1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23731" y="5234331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9148521-054A-FDD8-BB08-0FCA3A47DB1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803482" y="4651530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81477D1-4074-4385-6007-BCDA998F1B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03483" y="5553140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3704670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A771-3360-4848-8058-9B276218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C0542-750D-FC8A-65A4-8612385F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7B329-1D46-AA3A-055D-010B0A72A11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8531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D4FD12B5-C08B-43C2-5F7C-4A28BC1E9DB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10100" y="831919"/>
            <a:ext cx="6672962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BB5203DB-DA17-33CF-A295-FF44A678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974E1595-A81A-1E52-AAE8-D2DBC7A0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2E19276-C47C-E9F4-D239-56927281C56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EB1EA01-7484-3B83-FC1C-4E2EF8B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323DC105-DFF8-5F1B-F380-BF0A6726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62DAC594-AD47-415E-86E0-31A1DD15E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306EBC57-7C1A-9AEC-B52A-63C69BA6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289757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lIns="0" tIns="0" rIns="0" bIns="0"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 lIns="0" tIns="0" rIns="0" bIns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5E64A7F7-28BB-5654-376A-7A7D528A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0437C5B-B26C-24D8-A8DA-B6DB447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FCE7284-F893-7EA9-F6A5-BF2268D7B273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6ED5BD17-2EF7-5E4E-DBF9-911CFE3CE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2634C39-C549-08B5-2FE0-966AF95D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AEA0BD0-7286-BB32-CA93-F0152E676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82CA0F8-B7A8-D555-863E-E2FD09DF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42175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354136"/>
            <a:ext cx="6045200" cy="3116263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58EC3A8-5CCE-85FA-B884-EEEE215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4540249"/>
            <a:ext cx="6042025" cy="1363927"/>
          </a:xfrm>
        </p:spPr>
        <p:txBody>
          <a:bodyPr lIns="0" tIns="0" rIns="0" bIns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D62EC8-93A3-40EF-101F-50FBD2D5AD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0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5" name="Picture Placeholder 6" descr="A desk with a calculator, documents, a smartphone, and a pen holder.">
            <a:extLst>
              <a:ext uri="{FF2B5EF4-FFF2-40B4-BE49-F238E27FC236}">
                <a16:creationId xmlns:a16="http://schemas.microsoft.com/office/drawing/2014/main" id="{A4C2926A-B086-77E7-6749-96E15205D1B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00956" y="1509621"/>
            <a:ext cx="4535049" cy="45350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0C734-CA33-6E49-8DC7-58412A53CE9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AF6CF-C42D-7D83-ED28-050993A06F5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73787-AD5F-AE86-8867-8BABB73AD9C7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0E59924-35CD-287B-17A2-484E741FB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2278804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CB918F-9B11-F269-BA0F-2847E01A7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47140" y="2719093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94064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D1D85E0-4E77-E90F-B8F2-FDEFE828375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7175" y="2847974"/>
            <a:ext cx="10435887" cy="328136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57D1C-CDC2-0E5D-67EA-B14368C82A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60D4B17-6359-315B-E9E9-E55BB02E15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013EED-67B4-03D8-79CD-3FC93A0C4C1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D98746BD-760E-A84C-738A-E2024BE7B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tx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A92588C-728C-AC98-0CBB-CDC6D09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319525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251456"/>
            <a:ext cx="10861675" cy="18420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319336D0-54B4-2AA8-29AE-C4D3A2D1971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25462" y="1028700"/>
            <a:ext cx="3657600" cy="24003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CB7DA-9AEE-6FA1-087D-DA71265B9DC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127E333-BC16-126E-3672-5F9DE9B4CF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42A9DAD-A20E-2993-8C88-487838E87FA0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08EE525-BA35-6816-DAD0-0CA759D8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335174" y="42870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30CC9933-AFEE-4AFD-2132-FF5A8D515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4236" y="-3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tx1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462893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18412-3738-E9A2-F4DD-CDD60FBC7FA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B346E-048F-3002-6F84-0D7265B6FCE8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566DC-DD77-AECA-A19F-397663A3DADC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674A01-4078-B7D5-B0F6-A66942F0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251456"/>
            <a:ext cx="10861675" cy="18420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7B67F74-84C3-4C87-39A2-F4160715D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335174" y="42870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8F16829-F829-2546-91E9-CE7CD44D7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4236" y="-3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4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5735344" y="469430"/>
            <a:ext cx="6032576" cy="43936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43790D7-8F49-6362-2C15-0D2A18396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5344" y="4923140"/>
            <a:ext cx="6045200" cy="90466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5" name="Picture Placeholder 14" descr="A desk with a calculator, documents, a smartphone, and a pen holder.">
            <a:extLst>
              <a:ext uri="{FF2B5EF4-FFF2-40B4-BE49-F238E27FC236}">
                <a16:creationId xmlns:a16="http://schemas.microsoft.com/office/drawing/2014/main" id="{A6C00183-3017-A379-A605-4279744E29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52020" y="872259"/>
            <a:ext cx="4496227" cy="49555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18DA9E6-714B-8B49-FC71-2A3686BA5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0" y="421938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4DACD4B-FDF2-BE97-FE71-B6B203433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29709" y="433710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2B5D3330-70C1-37CF-8D22-BAF459ADF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8256" y="433710"/>
            <a:ext cx="440975" cy="43855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0600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656600" y="478859"/>
            <a:ext cx="5780382" cy="43936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A4A035C-5A23-A717-776A-3A8312AAE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4940300"/>
            <a:ext cx="5776582" cy="1017588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4" descr="A desk with a calculator, documents, a smartphone, and a pen holder.">
            <a:extLst>
              <a:ext uri="{FF2B5EF4-FFF2-40B4-BE49-F238E27FC236}">
                <a16:creationId xmlns:a16="http://schemas.microsoft.com/office/drawing/2014/main" id="{7941C6F0-1082-A975-460C-150A11F578A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 flipH="1">
            <a:off x="6632810" y="858935"/>
            <a:ext cx="4737811" cy="496853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4FBD0B6-3F8E-9BE9-5706-64F2B4624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91" y="421938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AF9602F-7F10-CD5B-8E33-183ECE8F5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847140" y="433710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19D0C73D-F93A-5A6B-5C89-EC8FC5CA9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7852769" y="433710"/>
            <a:ext cx="440975" cy="43855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4042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3686476" y="2077397"/>
            <a:ext cx="7168298" cy="20313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D347E0-792A-5E80-87D0-12F035F27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6474" y="4237195"/>
            <a:ext cx="7168299" cy="1017588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13BD3B82-4EEE-63B8-0322-AD8AD67EE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2310063" cy="6858000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6BC6B37B-E720-B522-1D01-8ED48EF9C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0196" y="42643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2B5D3330-70C1-37CF-8D22-BAF459ADF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F1805FA6-8298-F291-CE24-576994C4B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10062" y="64309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26625098-E177-27B9-FFD9-614B8B574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89866" y="64309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45466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204"/>
              <a:t>Click to edit Master text styles</a:t>
            </a:r>
            <a:endParaRPr lang="en-US"/>
          </a:p>
          <a:p>
            <a:pPr lvl="1"/>
            <a:r>
              <a:rPr lang="en-US" sz="1204"/>
              <a:t>Second level</a:t>
            </a:r>
          </a:p>
          <a:p>
            <a:pPr lvl="2"/>
            <a:r>
              <a:rPr lang="en-US" sz="1204"/>
              <a:t>Third level</a:t>
            </a:r>
          </a:p>
          <a:p>
            <a:pPr lvl="3"/>
            <a:r>
              <a:rPr lang="en-US" sz="1204"/>
              <a:t>Fourth level</a:t>
            </a:r>
          </a:p>
          <a:p>
            <a:pPr lvl="4"/>
            <a:r>
              <a:rPr lang="en-US" sz="1204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half" hasCustomPrompt="1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Date Placeholder 7"/>
          <p:cNvSpPr>
            <a:spLocks noGrp="1"/>
          </p:cNvSpPr>
          <p:nvPr>
            <p:ph type="dt" sz="half" hasCustomPrompt="1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01/23/2025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hasCustomPrompt="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8950C38-3E77-AE3C-1D49-D1FC8532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00819"/>
            <a:ext cx="10858500" cy="8278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0" r:id="rId2"/>
    <p:sldLayoutId id="2147483707" r:id="rId3"/>
    <p:sldLayoutId id="2147483712" r:id="rId4"/>
    <p:sldLayoutId id="2147483721" r:id="rId5"/>
    <p:sldLayoutId id="2147483714" r:id="rId6"/>
    <p:sldLayoutId id="2147483722" r:id="rId7"/>
    <p:sldLayoutId id="2147483723" r:id="rId8"/>
    <p:sldLayoutId id="2147483719" r:id="rId9"/>
    <p:sldLayoutId id="2147483731" r:id="rId10"/>
    <p:sldLayoutId id="2147483732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89" r:id="rId36"/>
    <p:sldLayoutId id="2147483690" r:id="rId37"/>
    <p:sldLayoutId id="2147483691" r:id="rId38"/>
    <p:sldLayoutId id="2147483692" r:id="rId39"/>
    <p:sldLayoutId id="2147483716" r:id="rId40"/>
    <p:sldLayoutId id="2147483717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30" r:id="rId49"/>
    <p:sldLayoutId id="2147483725" r:id="rId50"/>
    <p:sldLayoutId id="2147483733" r:id="rId51"/>
    <p:sldLayoutId id="2147483726" r:id="rId52"/>
    <p:sldLayoutId id="2147483727" r:id="rId53"/>
    <p:sldLayoutId id="2147483724" r:id="rId54"/>
    <p:sldLayoutId id="2147483728" r:id="rId55"/>
    <p:sldLayoutId id="2147483729" r:id="rId56"/>
    <p:sldLayoutId id="2147483700" r:id="rId57"/>
    <p:sldLayoutId id="2147483701" r:id="rId58"/>
    <p:sldLayoutId id="2147483702" r:id="rId59"/>
    <p:sldLayoutId id="2147483703" r:id="rId60"/>
    <p:sldLayoutId id="2147483704" r:id="rId61"/>
    <p:sldLayoutId id="2147483661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24BFD-6D30-5A70-844F-CA99578E9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26CA1-4A23-56D2-B3FF-35C820A20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2498465"/>
            <a:ext cx="8442696" cy="1876475"/>
          </a:xfrm>
        </p:spPr>
        <p:txBody>
          <a:bodyPr lIns="0" tIns="0" rIns="0" bIns="0"/>
          <a:lstStyle/>
          <a:p>
            <a:r>
              <a:rPr lang="en-US" b="0" dirty="0">
                <a:ea typeface="+mj-lt"/>
                <a:cs typeface="+mj-lt"/>
              </a:rPr>
              <a:t>Superstore Sales &amp; Profit Analysis using Power BI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58D93-3185-9FC4-A093-C53C34B10383}"/>
              </a:ext>
            </a:extLst>
          </p:cNvPr>
          <p:cNvSpPr txBox="1"/>
          <p:nvPr/>
        </p:nvSpPr>
        <p:spPr>
          <a:xfrm>
            <a:off x="518081" y="4373424"/>
            <a:ext cx="18584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By</a:t>
            </a:r>
          </a:p>
          <a:p>
            <a:r>
              <a:rPr lang="en-US" dirty="0"/>
              <a:t>N. Sri Charan</a:t>
            </a:r>
          </a:p>
        </p:txBody>
      </p:sp>
    </p:spTree>
    <p:extLst>
      <p:ext uri="{BB962C8B-B14F-4D97-AF65-F5344CB8AC3E}">
        <p14:creationId xmlns:p14="http://schemas.microsoft.com/office/powerpoint/2010/main" val="93196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CB9F4-13E7-6A92-16FE-0D6401FF5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062319-98A6-EF00-1F08-BE57C025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b">
            <a:normAutofit/>
          </a:bodyPr>
          <a:lstStyle/>
          <a:p>
            <a:r>
              <a:rPr lang="en-US"/>
              <a:t>Thank You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352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id="{181B677F-5449-79E7-D9CB-491179DB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Objective</a:t>
            </a:r>
            <a:endParaRPr lang="en-US">
              <a:ea typeface="Meiryo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580B25-4806-7F36-F324-A3BFC602097B}"/>
              </a:ext>
            </a:extLst>
          </p:cNvPr>
          <p:cNvSpPr txBox="1"/>
          <p:nvPr/>
        </p:nvSpPr>
        <p:spPr>
          <a:xfrm>
            <a:off x="5407037" y="2073479"/>
            <a:ext cx="298395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B1BFC"/>
                </a:solidFill>
                <a:ea typeface="+mn-lt"/>
                <a:cs typeface="+mn-lt"/>
              </a:rPr>
              <a:t>Purpose of the Analysis:</a:t>
            </a:r>
            <a:endParaRPr lang="en-US" dirty="0">
              <a:solidFill>
                <a:srgbClr val="2B1BFC"/>
              </a:solidFill>
              <a:ea typeface="+mn-lt"/>
              <a:cs typeface="+mn-lt"/>
            </a:endParaRPr>
          </a:p>
          <a:p>
            <a:endParaRPr lang="en-US" b="1" dirty="0">
              <a:solidFill>
                <a:srgbClr val="2B1BFC"/>
              </a:solidFill>
              <a:ea typeface="+mn-lt"/>
              <a:cs typeface="+mn-lt"/>
            </a:endParaRPr>
          </a:p>
          <a:p>
            <a:endParaRPr lang="en-US" b="1" dirty="0">
              <a:solidFill>
                <a:srgbClr val="2B1BFC"/>
              </a:solidFill>
              <a:ea typeface="+mn-lt"/>
              <a:cs typeface="+mn-lt"/>
            </a:endParaRPr>
          </a:p>
          <a:p>
            <a:pPr>
              <a:buFont typeface="Arial"/>
            </a:pPr>
            <a:endParaRPr lang="en-US" dirty="0">
              <a:solidFill>
                <a:srgbClr val="2B1BFC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2B1BFC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CF1E48-F8E7-BC6A-29F7-9B0F4FE40C01}"/>
              </a:ext>
            </a:extLst>
          </p:cNvPr>
          <p:cNvSpPr txBox="1"/>
          <p:nvPr/>
        </p:nvSpPr>
        <p:spPr>
          <a:xfrm>
            <a:off x="5408266" y="2821180"/>
            <a:ext cx="46120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dirty="0"/>
              <a:t>Understand sales and profit patterns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11EFEC-8B27-1859-3A9E-DA29D7BED1EC}"/>
              </a:ext>
            </a:extLst>
          </p:cNvPr>
          <p:cNvSpPr txBox="1"/>
          <p:nvPr/>
        </p:nvSpPr>
        <p:spPr>
          <a:xfrm>
            <a:off x="5416580" y="4318205"/>
            <a:ext cx="65318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dirty="0"/>
              <a:t>Identify best-performing segments, regions, and categories</a:t>
            </a:r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972F5C-ABA5-392C-1B1F-83D114FFE147}"/>
              </a:ext>
            </a:extLst>
          </p:cNvPr>
          <p:cNvSpPr txBox="1"/>
          <p:nvPr/>
        </p:nvSpPr>
        <p:spPr>
          <a:xfrm>
            <a:off x="5412461" y="3554661"/>
            <a:ext cx="54887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Gain actionable business insights from visual data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835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878912B2-205A-3E85-13D6-8287D44B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3915691" cy="4940661"/>
          </a:xfrm>
        </p:spPr>
        <p:txBody>
          <a:bodyPr lIns="0" tIns="0" rIns="0" bIns="0" anchor="ctr">
            <a:noAutofit/>
          </a:bodyPr>
          <a:lstStyle/>
          <a:p>
            <a:r>
              <a:rPr lang="en-US" sz="4400" dirty="0">
                <a:ea typeface="+mj-lt"/>
                <a:cs typeface="+mj-lt"/>
              </a:rPr>
              <a:t>Tools &amp;</a:t>
            </a:r>
            <a:br>
              <a:rPr lang="en-US" sz="4400" dirty="0">
                <a:ea typeface="+mj-lt"/>
                <a:cs typeface="+mj-lt"/>
              </a:rPr>
            </a:br>
            <a:r>
              <a:rPr lang="en-US" sz="4400" dirty="0">
                <a:ea typeface="+mj-lt"/>
                <a:cs typeface="+mj-lt"/>
              </a:rPr>
              <a:t>Process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8E2D1FA-43CF-6CCD-B933-27F813EEBA8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 anchor="ctr">
            <a:normAutofit/>
          </a:bodyPr>
          <a:lstStyle/>
          <a:p>
            <a:endParaRPr lang="en-US" sz="1800" b="1" dirty="0"/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Power BI</a:t>
            </a:r>
            <a:r>
              <a:rPr lang="en-US" sz="1800" dirty="0">
                <a:ea typeface="+mn-lt"/>
                <a:cs typeface="+mn-lt"/>
              </a:rPr>
              <a:t> for dashboard creation and analysis</a:t>
            </a: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Excel</a:t>
            </a:r>
            <a:r>
              <a:rPr lang="en-US" sz="1800" dirty="0">
                <a:ea typeface="+mn-lt"/>
                <a:cs typeface="+mn-lt"/>
              </a:rPr>
              <a:t> for initial date formatting</a:t>
            </a:r>
            <a:endParaRPr lang="en-US" sz="1800" dirty="0"/>
          </a:p>
          <a:p>
            <a:endParaRPr lang="en-US" sz="1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Steps involved:</a:t>
            </a:r>
            <a:endParaRPr lang="en-US" sz="1800" dirty="0"/>
          </a:p>
          <a:p>
            <a:pPr marL="5143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Data Cleaning (date format issues)</a:t>
            </a:r>
            <a:endParaRPr lang="en-US" sz="1600"/>
          </a:p>
          <a:p>
            <a:pPr marL="5143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Chart Creation</a:t>
            </a:r>
            <a:endParaRPr lang="en-US" sz="1600"/>
          </a:p>
          <a:p>
            <a:pPr marL="5143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Insight Extraction</a:t>
            </a:r>
            <a:endParaRPr lang="en-US" sz="1600"/>
          </a:p>
          <a:p>
            <a:pPr marL="514350" lvl="1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Dashboard Design</a:t>
            </a:r>
            <a:endParaRPr lang="en-US" sz="1600"/>
          </a:p>
          <a:p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494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B8757-5254-C7E9-634D-B540EED652C2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638882" y="639193"/>
            <a:ext cx="5682754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b="0" dirty="0">
                <a:solidFill>
                  <a:schemeClr val="tx1"/>
                </a:solidFill>
                <a:ea typeface="+mj-lt"/>
                <a:cs typeface="+mj-lt"/>
              </a:rPr>
              <a:t>Sales &amp; Profit by Region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F751E-8268-3290-50C5-291355468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5219377" cy="1013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"West and East regions lead in both sales </a:t>
            </a:r>
            <a:r>
              <a:rPr lang="en-US" sz="2000" kern="1200" dirty="0">
                <a:ea typeface="+mn-lt"/>
                <a:cs typeface="+mn-lt"/>
              </a:rPr>
              <a:t>and </a:t>
            </a:r>
            <a:r>
              <a:rPr lang="en-US" sz="2000" dirty="0">
                <a:ea typeface="+mn-lt"/>
                <a:cs typeface="+mn-lt"/>
              </a:rPr>
              <a:t>profit. Central shows decent sales but lower profit, indicating a potential margin issue."</a:t>
            </a:r>
            <a:endParaRPr lang="en-US" sz="2000"/>
          </a:p>
          <a:p>
            <a:pPr>
              <a:lnSpc>
                <a:spcPct val="90000"/>
              </a:lnSpc>
            </a:pPr>
            <a:endParaRPr lang="en-US" sz="2000" kern="1200" dirty="0">
              <a:latin typeface="+mn-lt"/>
            </a:endParaRP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aph of sales and sum of profit&#10;&#10;AI-generated content may be incorrect.">
            <a:extLst>
              <a:ext uri="{FF2B5EF4-FFF2-40B4-BE49-F238E27FC236}">
                <a16:creationId xmlns:a16="http://schemas.microsoft.com/office/drawing/2014/main" id="{DB7E3A72-B430-53D9-0C93-E21D378F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0" r="543" b="1667"/>
          <a:stretch/>
        </p:blipFill>
        <p:spPr>
          <a:xfrm>
            <a:off x="6421192" y="868650"/>
            <a:ext cx="5624865" cy="51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0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2">
            <a:extLst>
              <a:ext uri="{FF2B5EF4-FFF2-40B4-BE49-F238E27FC236}">
                <a16:creationId xmlns:a16="http://schemas.microsoft.com/office/drawing/2014/main" id="{B9688706-3EC1-978E-8B68-D5AD9E77164D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5706931" y="2677760"/>
            <a:ext cx="7168298" cy="1304006"/>
          </a:xfrm>
        </p:spPr>
        <p:txBody>
          <a:bodyPr lIns="0" tIns="0" rIns="0" bIns="0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Sales by Segment</a:t>
            </a:r>
            <a:endParaRPr lang="en-US" altLang="zh-CN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0104B4D8-36AF-3F81-D0A2-6565901A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6929" y="4087104"/>
            <a:ext cx="6371663" cy="119076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"Consumer segment dominates sales, accounting for more than half of all revenue."</a:t>
            </a:r>
            <a:endParaRPr lang="en-US" dirty="0"/>
          </a:p>
        </p:txBody>
      </p:sp>
      <p:pic>
        <p:nvPicPr>
          <p:cNvPr id="2" name="Picture 1" descr="A blue and orange pie chart">
            <a:extLst>
              <a:ext uri="{FF2B5EF4-FFF2-40B4-BE49-F238E27FC236}">
                <a16:creationId xmlns:a16="http://schemas.microsoft.com/office/drawing/2014/main" id="{7E8D5DC4-6041-0483-9772-2ED343704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8" y="2038423"/>
            <a:ext cx="4941456" cy="278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7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A3C2-5C7E-DE44-F92B-45F06DA6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90" y="1320799"/>
            <a:ext cx="4030964" cy="2425701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Profit Trend by Year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EB4A-64CF-81AE-83C3-AC1A04E857A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90891" y="3914775"/>
            <a:ext cx="4030963" cy="76815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  <a:sym typeface="Poppins Bold"/>
              </a:rPr>
              <a:t>"Profit shows a steady upward trend from 2014 to 2017, with a sharp rise in 2016."</a:t>
            </a:r>
            <a:endParaRPr lang="en-US"/>
          </a:p>
        </p:txBody>
      </p:sp>
      <p:pic>
        <p:nvPicPr>
          <p:cNvPr id="4" name="Picture 3" descr="A graph showing a line">
            <a:extLst>
              <a:ext uri="{FF2B5EF4-FFF2-40B4-BE49-F238E27FC236}">
                <a16:creationId xmlns:a16="http://schemas.microsoft.com/office/drawing/2014/main" id="{F48031E5-D127-645C-BDBE-2C1900116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619" y="1585410"/>
            <a:ext cx="6524173" cy="368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2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568E780-4539-957E-0963-07744ED21719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5735344" y="469430"/>
            <a:ext cx="6032576" cy="439368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Sales by Sub-Category</a:t>
            </a:r>
            <a:endParaRPr lang="en-US" altLang="zh-CN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1788B73-53C4-A74F-AD87-9D62A68E7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5344" y="4923140"/>
            <a:ext cx="6045200" cy="904668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altLang="zh-CN" dirty="0">
                <a:ea typeface="+mn-lt"/>
                <a:cs typeface="+mn-lt"/>
              </a:rPr>
              <a:t>Tracking and understanding your income sources and spending habits</a:t>
            </a:r>
            <a:endParaRPr lang="zh-CN" altLang="en-US" dirty="0"/>
          </a:p>
        </p:txBody>
      </p:sp>
      <p:pic>
        <p:nvPicPr>
          <p:cNvPr id="2" name="Picture 1" descr="A graph with blue bars">
            <a:extLst>
              <a:ext uri="{FF2B5EF4-FFF2-40B4-BE49-F238E27FC236}">
                <a16:creationId xmlns:a16="http://schemas.microsoft.com/office/drawing/2014/main" id="{D2D3D327-47F6-413B-EA9B-5B5D88A377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27"/>
          <a:stretch/>
        </p:blipFill>
        <p:spPr>
          <a:xfrm>
            <a:off x="808181" y="871010"/>
            <a:ext cx="4382178" cy="495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3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089D-D324-02D4-60F7-7B2977CBCF03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7853770" y="1199432"/>
            <a:ext cx="4658667" cy="328730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Profit vs Sales by Sub-Category</a:t>
            </a:r>
            <a:endParaRPr lang="en-US" dirty="0">
              <a:ea typeface="Meiry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8BC54-19B2-E248-E4C1-07EB0F85A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429" y="4890482"/>
            <a:ext cx="10758714" cy="784926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latin typeface="Meiryo"/>
                <a:ea typeface="+mn-lt"/>
                <a:cs typeface="+mn-lt"/>
              </a:rPr>
              <a:t>"Phones and Copiers generate both high sales and high profit. Tables show high sales but low profit."</a:t>
            </a:r>
            <a:endParaRPr lang="en-US" dirty="0">
              <a:latin typeface="Meiryo"/>
              <a:ea typeface="Meiryo"/>
            </a:endParaRPr>
          </a:p>
        </p:txBody>
      </p:sp>
      <p:pic>
        <p:nvPicPr>
          <p:cNvPr id="8" name="Picture 7" descr="A graph with blue dots&#10;&#10;AI-generated content may be incorrect.">
            <a:extLst>
              <a:ext uri="{FF2B5EF4-FFF2-40B4-BE49-F238E27FC236}">
                <a16:creationId xmlns:a16="http://schemas.microsoft.com/office/drawing/2014/main" id="{CE07A812-B505-8F9A-E618-ED0BBCAE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98" y="862015"/>
            <a:ext cx="6510648" cy="362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E884-F561-4E4D-994B-875C596F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Summary &amp; Storyboard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71B1B-4EB6-37C1-E1DF-DF66349284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4E96A-38C2-639F-6019-5D210FDE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173" y="2564101"/>
            <a:ext cx="4536166" cy="427115"/>
          </a:xfrm>
        </p:spPr>
        <p:txBody>
          <a:bodyPr>
            <a:normAutofit fontScale="92500"/>
          </a:bodyPr>
          <a:lstStyle/>
          <a:p>
            <a:pPr marL="285750" indent="-285750">
              <a:buChar char="•"/>
            </a:pPr>
            <a:r>
              <a:rPr lang="en-US" dirty="0">
                <a:ea typeface="+mj-lt"/>
                <a:cs typeface="+mj-lt"/>
              </a:rPr>
              <a:t>Steady profit growth from 2014–2017</a:t>
            </a:r>
            <a:endParaRPr lang="en-US" altLang="zh-CN">
              <a:ea typeface="Meiryo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1ACEAD-937C-9F38-68FB-6183FE6A7B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7E23B8-19A1-9E2B-7919-2BECD158CB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261" y="4475240"/>
            <a:ext cx="4961990" cy="388312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West and East </a:t>
            </a:r>
            <a:r>
              <a:rPr lang="en-US" sz="1800" dirty="0">
                <a:latin typeface="Meiryo"/>
                <a:ea typeface="+mn-lt"/>
                <a:cs typeface="+mn-lt"/>
              </a:rPr>
              <a:t>regions</a:t>
            </a:r>
            <a:r>
              <a:rPr lang="en-US" sz="1800" dirty="0">
                <a:ea typeface="+mn-lt"/>
                <a:cs typeface="+mn-lt"/>
              </a:rPr>
              <a:t> are high performers</a:t>
            </a:r>
            <a:endParaRPr lang="en-US" sz="1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D73369-E589-A89A-4AC6-0D8712AAE0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3940A0-B5C0-EA7F-EC46-CB6B4CA9A4E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68158" y="3565780"/>
            <a:ext cx="5545395" cy="1075226"/>
          </a:xfrm>
        </p:spPr>
        <p:txBody>
          <a:bodyPr/>
          <a:lstStyle/>
          <a:p>
            <a:pPr marL="285750" indent="-285750">
              <a:buChar char="•"/>
            </a:pPr>
            <a:r>
              <a:rPr lang="en-US" dirty="0">
                <a:ea typeface="+mj-lt"/>
                <a:cs typeface="+mj-lt"/>
              </a:rPr>
              <a:t>Phones and Chairs </a:t>
            </a:r>
            <a:r>
              <a:rPr lang="en-IN" dirty="0"/>
              <a:t>generated the highest sales</a:t>
            </a:r>
            <a:endParaRPr lang="en-US" dirty="0">
              <a:ea typeface="Meiryo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Meiryo"/>
            </a:endParaRPr>
          </a:p>
          <a:p>
            <a:endParaRPr lang="en-US" altLang="zh-CN" dirty="0">
              <a:ea typeface="Meiryo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1338A1B-8F04-31B8-555B-C4136C332A1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AF5B86-3C6C-1FAE-7DA0-81332B7DEBE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568158" y="5234235"/>
            <a:ext cx="5623135" cy="572794"/>
          </a:xfrm>
        </p:spPr>
        <p:txBody>
          <a:bodyPr>
            <a:noAutofit/>
          </a:bodyPr>
          <a:lstStyle/>
          <a:p>
            <a:pPr marL="285750" indent="-285750">
              <a:buChar char="•"/>
            </a:pPr>
            <a:r>
              <a:rPr lang="en-US" dirty="0">
                <a:ea typeface="+mj-lt"/>
                <a:cs typeface="+mj-lt"/>
              </a:rPr>
              <a:t>Consumer segment drives the highest revenue</a:t>
            </a:r>
            <a:endParaRPr 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1002092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9dd060f-7b3c-4145-bd9c-ea0aa73d6332.ppt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6578c4c7-e13b-4bc2-a48b-0d493a2b6cfe.pptx"/>
</p:tagLst>
</file>

<file path=ppt/theme/theme1.xml><?xml version="1.0" encoding="utf-8"?>
<a:theme xmlns:a="http://schemas.openxmlformats.org/drawingml/2006/main" name="Custom">
  <a:themeElements>
    <a:clrScheme name="自定义 11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8076FD"/>
      </a:accent1>
      <a:accent2>
        <a:srgbClr val="232328"/>
      </a:accent2>
      <a:accent3>
        <a:srgbClr val="4EA6DC"/>
      </a:accent3>
      <a:accent4>
        <a:srgbClr val="4775E7"/>
      </a:accent4>
      <a:accent5>
        <a:srgbClr val="AC6AE8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2">
      <a:majorFont>
        <a:latin typeface="Meiryo"/>
        <a:ea typeface=""/>
        <a:cs typeface=""/>
      </a:majorFont>
      <a:minorFont>
        <a:latin typeface="Franklin Gothic Book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55E0DC9-32A2-412B-BBED-98FD58D61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09CA36-217E-44A9-8C48-2D0E3203A4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1FBFC-04F0-4094-926E-15D44DB73A0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214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Meiryo</vt:lpstr>
      <vt:lpstr>Aptos</vt:lpstr>
      <vt:lpstr>Arial</vt:lpstr>
      <vt:lpstr>Arial,Sans-Serif</vt:lpstr>
      <vt:lpstr>Franklin Gothic Book</vt:lpstr>
      <vt:lpstr>Custom</vt:lpstr>
      <vt:lpstr>Superstore Sales &amp; Profit Analysis using Power BI</vt:lpstr>
      <vt:lpstr>Objective</vt:lpstr>
      <vt:lpstr>Tools &amp; Process</vt:lpstr>
      <vt:lpstr>Sales &amp; Profit by Region</vt:lpstr>
      <vt:lpstr>Sales by Segment</vt:lpstr>
      <vt:lpstr>Profit Trend by Year</vt:lpstr>
      <vt:lpstr>Sales by Sub-Category</vt:lpstr>
      <vt:lpstr>Profit vs Sales by Sub-Category</vt:lpstr>
      <vt:lpstr>Summary &amp; Storyboard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 Sri Charan .</dc:creator>
  <cp:keywords/>
  <dc:description/>
  <cp:lastModifiedBy>N Sri Charan .</cp:lastModifiedBy>
  <cp:revision>247</cp:revision>
  <dcterms:created xsi:type="dcterms:W3CDTF">2025-04-08T13:45:53Z</dcterms:created>
  <dcterms:modified xsi:type="dcterms:W3CDTF">2025-04-08T14:50:25Z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