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6" r:id="rId18"/>
    <p:sldId id="279" r:id="rId19"/>
    <p:sldId id="278" r:id="rId20"/>
    <p:sldId id="280" r:id="rId21"/>
    <p:sldId id="277"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38B4C-4650-455E-B2E0-851FEF35BFAA}"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83888-AA6B-4275-A62C-0E9F8E51E458}" type="slidenum">
              <a:rPr lang="en-IN" smtClean="0"/>
              <a:t>‹#›</a:t>
            </a:fld>
            <a:endParaRPr lang="en-IN"/>
          </a:p>
        </p:txBody>
      </p:sp>
    </p:spTree>
    <p:extLst>
      <p:ext uri="{BB962C8B-B14F-4D97-AF65-F5344CB8AC3E}">
        <p14:creationId xmlns:p14="http://schemas.microsoft.com/office/powerpoint/2010/main" val="202083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183888-AA6B-4275-A62C-0E9F8E51E458}" type="slidenum">
              <a:rPr lang="en-IN" smtClean="0"/>
              <a:t>2</a:t>
            </a:fld>
            <a:endParaRPr lang="en-IN"/>
          </a:p>
        </p:txBody>
      </p:sp>
    </p:spTree>
    <p:extLst>
      <p:ext uri="{BB962C8B-B14F-4D97-AF65-F5344CB8AC3E}">
        <p14:creationId xmlns:p14="http://schemas.microsoft.com/office/powerpoint/2010/main" val="3916155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18F1EEF-71C4-455E-A0E7-7C278563488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29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EB6B2-CD08-48EF-AB3D-4207255F0607}"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234939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953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40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1682223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84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227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41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65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13453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EB6B2-CD08-48EF-AB3D-4207255F0607}"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F1EEF-71C4-455E-A0E7-7C278563488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00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EB6B2-CD08-48EF-AB3D-4207255F0607}"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165450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EB6B2-CD08-48EF-AB3D-4207255F0607}"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8F1EEF-71C4-455E-A0E7-7C278563488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EB6B2-CD08-48EF-AB3D-4207255F0607}"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8F1EEF-71C4-455E-A0E7-7C278563488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97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EB6B2-CD08-48EF-AB3D-4207255F0607}"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335048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EB6B2-CD08-48EF-AB3D-4207255F0607}"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F1EEF-71C4-455E-A0E7-7C278563488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89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EB6B2-CD08-48EF-AB3D-4207255F0607}"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F1EEF-71C4-455E-A0E7-7C278563488F}" type="slidenum">
              <a:rPr lang="en-IN" smtClean="0"/>
              <a:t>‹#›</a:t>
            </a:fld>
            <a:endParaRPr lang="en-IN"/>
          </a:p>
        </p:txBody>
      </p:sp>
    </p:spTree>
    <p:extLst>
      <p:ext uri="{BB962C8B-B14F-4D97-AF65-F5344CB8AC3E}">
        <p14:creationId xmlns:p14="http://schemas.microsoft.com/office/powerpoint/2010/main" val="344370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5EB6B2-CD08-48EF-AB3D-4207255F0607}" type="datetimeFigureOut">
              <a:rPr lang="en-IN" smtClean="0"/>
              <a:t>21-04-2025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8F1EEF-71C4-455E-A0E7-7C278563488F}" type="slidenum">
              <a:rPr lang="en-IN" smtClean="0"/>
              <a:t>‹#›</a:t>
            </a:fld>
            <a:endParaRPr lang="en-IN"/>
          </a:p>
        </p:txBody>
      </p:sp>
    </p:spTree>
    <p:extLst>
      <p:ext uri="{BB962C8B-B14F-4D97-AF65-F5344CB8AC3E}">
        <p14:creationId xmlns:p14="http://schemas.microsoft.com/office/powerpoint/2010/main" val="78963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C9C-33A0-6A00-5B17-132FE29230F1}"/>
              </a:ext>
            </a:extLst>
          </p:cNvPr>
          <p:cNvSpPr>
            <a:spLocks noGrp="1"/>
          </p:cNvSpPr>
          <p:nvPr>
            <p:ph type="ctrTitle"/>
          </p:nvPr>
        </p:nvSpPr>
        <p:spPr/>
        <p:txBody>
          <a:bodyPr/>
          <a:lstStyle/>
          <a:p>
            <a:r>
              <a:rPr lang="en-IN" b="1" dirty="0"/>
              <a:t>Foodies Spot With Data Science</a:t>
            </a:r>
          </a:p>
        </p:txBody>
      </p:sp>
      <p:sp>
        <p:nvSpPr>
          <p:cNvPr id="3" name="Subtitle 2">
            <a:extLst>
              <a:ext uri="{FF2B5EF4-FFF2-40B4-BE49-F238E27FC236}">
                <a16:creationId xmlns:a16="http://schemas.microsoft.com/office/drawing/2014/main" id="{699FB0AE-944A-6C0A-C8AE-42C657201D36}"/>
              </a:ext>
            </a:extLst>
          </p:cNvPr>
          <p:cNvSpPr>
            <a:spLocks noGrp="1"/>
          </p:cNvSpPr>
          <p:nvPr>
            <p:ph type="subTitle" idx="1"/>
          </p:nvPr>
        </p:nvSpPr>
        <p:spPr/>
        <p:txBody>
          <a:bodyPr>
            <a:normAutofit fontScale="62500" lnSpcReduction="20000"/>
          </a:bodyPr>
          <a:lstStyle/>
          <a:p>
            <a:pPr algn="l"/>
            <a:r>
              <a:rPr lang="en-IN" dirty="0"/>
              <a:t>Batch No. : B9						           			Project Guide :</a:t>
            </a:r>
          </a:p>
          <a:p>
            <a:pPr algn="l"/>
            <a:r>
              <a:rPr lang="en-IN" dirty="0"/>
              <a:t>H </a:t>
            </a:r>
            <a:r>
              <a:rPr lang="en-IN" dirty="0" err="1"/>
              <a:t>Prijwal</a:t>
            </a:r>
            <a:r>
              <a:rPr lang="en-IN" dirty="0"/>
              <a:t> Reddy	  21N31A0583					 	MR. MANOJ KUMAR </a:t>
            </a:r>
          </a:p>
          <a:p>
            <a:pPr algn="l"/>
            <a:r>
              <a:rPr lang="en-IN" dirty="0"/>
              <a:t>G Sai Charan Reddy    21N31A0579</a:t>
            </a:r>
          </a:p>
          <a:p>
            <a:pPr algn="l"/>
            <a:r>
              <a:rPr lang="en-IN" dirty="0"/>
              <a:t>J Harshith Kumar       21N31A0589</a:t>
            </a:r>
          </a:p>
        </p:txBody>
      </p:sp>
    </p:spTree>
    <p:extLst>
      <p:ext uri="{BB962C8B-B14F-4D97-AF65-F5344CB8AC3E}">
        <p14:creationId xmlns:p14="http://schemas.microsoft.com/office/powerpoint/2010/main" val="66016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7020C-2426-AF12-EB7D-18EB385B525A}"/>
              </a:ext>
            </a:extLst>
          </p:cNvPr>
          <p:cNvSpPr txBox="1"/>
          <p:nvPr/>
        </p:nvSpPr>
        <p:spPr>
          <a:xfrm>
            <a:off x="941832" y="877824"/>
            <a:ext cx="2386584"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Class </a:t>
            </a:r>
            <a:br>
              <a:rPr lang="en-IN" sz="3600" b="1" dirty="0">
                <a:solidFill>
                  <a:schemeClr val="tx1"/>
                </a:solidFill>
                <a:latin typeface="Arial" panose="020B0604020202020204" pitchFamily="34" charset="0"/>
                <a:cs typeface="Arial" panose="020B0604020202020204" pitchFamily="34" charset="0"/>
              </a:rPr>
            </a:br>
            <a:r>
              <a:rPr lang="en-IN" sz="3600" b="1" dirty="0">
                <a:solidFill>
                  <a:schemeClr val="tx1"/>
                </a:solidFill>
                <a:latin typeface="Arial" panose="020B0604020202020204" pitchFamily="34" charset="0"/>
                <a:cs typeface="Arial" panose="020B0604020202020204" pitchFamily="34" charset="0"/>
              </a:rPr>
              <a:t>Diagram:</a:t>
            </a:r>
            <a:endParaRPr lang="en-IN" sz="3600" dirty="0"/>
          </a:p>
        </p:txBody>
      </p:sp>
      <p:pic>
        <p:nvPicPr>
          <p:cNvPr id="4" name="Picture 3">
            <a:extLst>
              <a:ext uri="{FF2B5EF4-FFF2-40B4-BE49-F238E27FC236}">
                <a16:creationId xmlns:a16="http://schemas.microsoft.com/office/drawing/2014/main" id="{0B32F283-A081-2D8E-EFF0-33B8EB98F9DC}"/>
              </a:ext>
            </a:extLst>
          </p:cNvPr>
          <p:cNvPicPr>
            <a:picLocks noChangeAspect="1"/>
          </p:cNvPicPr>
          <p:nvPr/>
        </p:nvPicPr>
        <p:blipFill>
          <a:blip r:embed="rId2"/>
          <a:stretch>
            <a:fillRect/>
          </a:stretch>
        </p:blipFill>
        <p:spPr>
          <a:xfrm>
            <a:off x="3743915" y="795790"/>
            <a:ext cx="6232885" cy="5266419"/>
          </a:xfrm>
          <a:prstGeom prst="rect">
            <a:avLst/>
          </a:prstGeom>
        </p:spPr>
      </p:pic>
    </p:spTree>
    <p:extLst>
      <p:ext uri="{BB962C8B-B14F-4D97-AF65-F5344CB8AC3E}">
        <p14:creationId xmlns:p14="http://schemas.microsoft.com/office/powerpoint/2010/main" val="110340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0CEDF-1A28-839A-6DB6-35AFE4E81082}"/>
              </a:ext>
            </a:extLst>
          </p:cNvPr>
          <p:cNvSpPr txBox="1"/>
          <p:nvPr/>
        </p:nvSpPr>
        <p:spPr>
          <a:xfrm>
            <a:off x="886968" y="1005840"/>
            <a:ext cx="2551176"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Use Case Diagram:</a:t>
            </a:r>
            <a:endParaRPr lang="en-IN" sz="3600" dirty="0"/>
          </a:p>
        </p:txBody>
      </p:sp>
      <p:pic>
        <p:nvPicPr>
          <p:cNvPr id="4" name="Picture 3">
            <a:extLst>
              <a:ext uri="{FF2B5EF4-FFF2-40B4-BE49-F238E27FC236}">
                <a16:creationId xmlns:a16="http://schemas.microsoft.com/office/drawing/2014/main" id="{8148DE33-230C-957F-4CEB-57CE04580CFE}"/>
              </a:ext>
            </a:extLst>
          </p:cNvPr>
          <p:cNvPicPr>
            <a:picLocks noChangeAspect="1"/>
          </p:cNvPicPr>
          <p:nvPr/>
        </p:nvPicPr>
        <p:blipFill>
          <a:blip r:embed="rId2"/>
          <a:stretch>
            <a:fillRect/>
          </a:stretch>
        </p:blipFill>
        <p:spPr>
          <a:xfrm>
            <a:off x="4068228" y="1005840"/>
            <a:ext cx="5744136" cy="4562156"/>
          </a:xfrm>
          <a:prstGeom prst="rect">
            <a:avLst/>
          </a:prstGeom>
        </p:spPr>
      </p:pic>
    </p:spTree>
    <p:extLst>
      <p:ext uri="{BB962C8B-B14F-4D97-AF65-F5344CB8AC3E}">
        <p14:creationId xmlns:p14="http://schemas.microsoft.com/office/powerpoint/2010/main" val="363688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EB042-16DA-60BA-379E-4A26A06A18C7}"/>
              </a:ext>
            </a:extLst>
          </p:cNvPr>
          <p:cNvSpPr txBox="1"/>
          <p:nvPr/>
        </p:nvSpPr>
        <p:spPr>
          <a:xfrm>
            <a:off x="841248" y="896112"/>
            <a:ext cx="3108960"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Sequence Diagram:</a:t>
            </a:r>
            <a:endParaRPr lang="en-IN" sz="3600" dirty="0"/>
          </a:p>
        </p:txBody>
      </p:sp>
      <p:pic>
        <p:nvPicPr>
          <p:cNvPr id="4" name="Picture 3">
            <a:extLst>
              <a:ext uri="{FF2B5EF4-FFF2-40B4-BE49-F238E27FC236}">
                <a16:creationId xmlns:a16="http://schemas.microsoft.com/office/drawing/2014/main" id="{D4328052-3F46-4C70-83D4-F6B50451F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208" y="713231"/>
            <a:ext cx="6373368" cy="5440681"/>
          </a:xfrm>
          <a:prstGeom prst="rect">
            <a:avLst/>
          </a:prstGeom>
        </p:spPr>
      </p:pic>
    </p:spTree>
    <p:extLst>
      <p:ext uri="{BB962C8B-B14F-4D97-AF65-F5344CB8AC3E}">
        <p14:creationId xmlns:p14="http://schemas.microsoft.com/office/powerpoint/2010/main" val="152316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03D6B-C96F-C81B-6372-7F3C01DD5B84}"/>
              </a:ext>
            </a:extLst>
          </p:cNvPr>
          <p:cNvSpPr txBox="1"/>
          <p:nvPr/>
        </p:nvSpPr>
        <p:spPr>
          <a:xfrm>
            <a:off x="813816" y="905256"/>
            <a:ext cx="2596896"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Activity </a:t>
            </a:r>
            <a:br>
              <a:rPr lang="en-IN" sz="3600" b="1" dirty="0">
                <a:solidFill>
                  <a:schemeClr val="tx1"/>
                </a:solidFill>
                <a:latin typeface="Arial" panose="020B0604020202020204" pitchFamily="34" charset="0"/>
                <a:cs typeface="Arial" panose="020B0604020202020204" pitchFamily="34" charset="0"/>
              </a:rPr>
            </a:br>
            <a:r>
              <a:rPr lang="en-IN" sz="3600" b="1" dirty="0">
                <a:solidFill>
                  <a:schemeClr val="tx1"/>
                </a:solidFill>
                <a:latin typeface="Arial" panose="020B0604020202020204" pitchFamily="34" charset="0"/>
                <a:cs typeface="Arial" panose="020B0604020202020204" pitchFamily="34" charset="0"/>
              </a:rPr>
              <a:t>Diagram:</a:t>
            </a:r>
            <a:endParaRPr lang="en-IN" sz="3600" dirty="0"/>
          </a:p>
        </p:txBody>
      </p:sp>
      <p:pic>
        <p:nvPicPr>
          <p:cNvPr id="6" name="Picture 5">
            <a:extLst>
              <a:ext uri="{FF2B5EF4-FFF2-40B4-BE49-F238E27FC236}">
                <a16:creationId xmlns:a16="http://schemas.microsoft.com/office/drawing/2014/main" id="{61C61245-9525-0A95-A738-BF0A3ACC8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366" y="694943"/>
            <a:ext cx="6096234" cy="5468113"/>
          </a:xfrm>
          <a:prstGeom prst="rect">
            <a:avLst/>
          </a:prstGeom>
        </p:spPr>
      </p:pic>
    </p:spTree>
    <p:extLst>
      <p:ext uri="{BB962C8B-B14F-4D97-AF65-F5344CB8AC3E}">
        <p14:creationId xmlns:p14="http://schemas.microsoft.com/office/powerpoint/2010/main" val="123470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DB59B-C798-5CA7-20B3-45C059636107}"/>
              </a:ext>
            </a:extLst>
          </p:cNvPr>
          <p:cNvSpPr txBox="1"/>
          <p:nvPr/>
        </p:nvSpPr>
        <p:spPr>
          <a:xfrm>
            <a:off x="822960" y="969264"/>
            <a:ext cx="3008376"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Component Diagram:</a:t>
            </a:r>
            <a:endParaRPr lang="en-IN" sz="3600" dirty="0"/>
          </a:p>
        </p:txBody>
      </p:sp>
      <p:pic>
        <p:nvPicPr>
          <p:cNvPr id="4" name="Picture 3">
            <a:extLst>
              <a:ext uri="{FF2B5EF4-FFF2-40B4-BE49-F238E27FC236}">
                <a16:creationId xmlns:a16="http://schemas.microsoft.com/office/drawing/2014/main" id="{D9A04CAD-90A7-FC16-16D6-23207A878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376" y="1086383"/>
            <a:ext cx="5553743" cy="4422425"/>
          </a:xfrm>
          <a:prstGeom prst="rect">
            <a:avLst/>
          </a:prstGeom>
        </p:spPr>
      </p:pic>
    </p:spTree>
    <p:extLst>
      <p:ext uri="{BB962C8B-B14F-4D97-AF65-F5344CB8AC3E}">
        <p14:creationId xmlns:p14="http://schemas.microsoft.com/office/powerpoint/2010/main" val="148213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514D-C113-0A8C-624C-C530DF2F099B}"/>
              </a:ext>
            </a:extLst>
          </p:cNvPr>
          <p:cNvSpPr>
            <a:spLocks noGrp="1"/>
          </p:cNvSpPr>
          <p:nvPr>
            <p:ph type="title"/>
          </p:nvPr>
        </p:nvSpPr>
        <p:spPr/>
        <p:txBody>
          <a:bodyPr>
            <a:normAutofit/>
          </a:bodyPr>
          <a:lstStyle/>
          <a:p>
            <a:r>
              <a:rPr lang="en-US" sz="3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Module(s) Specifications</a:t>
            </a:r>
            <a:endParaRPr lang="en-IN" sz="3600" dirty="0">
              <a:latin typeface="Arial" panose="020B0604020202020204" pitchFamily="34" charset="0"/>
              <a:cs typeface="Arial" panose="020B0604020202020204" pitchFamily="34" charset="0"/>
            </a:endParaRPr>
          </a:p>
        </p:txBody>
      </p:sp>
      <p:sp>
        <p:nvSpPr>
          <p:cNvPr id="37" name="Rectangle 34">
            <a:extLst>
              <a:ext uri="{FF2B5EF4-FFF2-40B4-BE49-F238E27FC236}">
                <a16:creationId xmlns:a16="http://schemas.microsoft.com/office/drawing/2014/main" id="{9E2A91EA-95FF-6F98-B8A5-34D6647C5AA6}"/>
              </a:ext>
            </a:extLst>
          </p:cNvPr>
          <p:cNvSpPr>
            <a:spLocks noGrp="1" noChangeArrowheads="1"/>
          </p:cNvSpPr>
          <p:nvPr>
            <p:ph idx="1"/>
          </p:nvPr>
        </p:nvSpPr>
        <p:spPr bwMode="auto">
          <a:xfrm>
            <a:off x="1042416" y="2814958"/>
            <a:ext cx="1012240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Module 1: User Interaction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module manages user login, registration, and profile management.</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It ensures a personalized dashboard with easy navigation through menus, order history, and saved preferences, enhancing user experience.</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Module 2: Order Placement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Handles the entire process of browsing food items, customizing orders, adding them to the cart, and securely processing payments. It confirms the order and updates the inventory once the order is placed.</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Module 3: Reporting and Analytics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Provides admins with tools to generate sales reports, track inventory,</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and analyze customer behavior. It helps optimize menu offerings and improve operational efficiency through data-driven insights.</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Module 4: Notifications and Updates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Ensures timely communication by sending order status updates, promotional offers, inventory alerts, and admin notifications. It keeps users and administrators informed about relevant events and changes.</a:t>
            </a:r>
          </a:p>
        </p:txBody>
      </p:sp>
    </p:spTree>
    <p:extLst>
      <p:ext uri="{BB962C8B-B14F-4D97-AF65-F5344CB8AC3E}">
        <p14:creationId xmlns:p14="http://schemas.microsoft.com/office/powerpoint/2010/main" val="149577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08AAE-7309-CA94-726A-1FFAE446A802}"/>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pic>
        <p:nvPicPr>
          <p:cNvPr id="4" name="Picture 3">
            <a:extLst>
              <a:ext uri="{FF2B5EF4-FFF2-40B4-BE49-F238E27FC236}">
                <a16:creationId xmlns:a16="http://schemas.microsoft.com/office/drawing/2014/main" id="{CCEAF26D-9FFA-F6AE-FE55-8CB7D613B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73" y="2187881"/>
            <a:ext cx="5382705" cy="3571896"/>
          </a:xfrm>
          <a:prstGeom prst="rect">
            <a:avLst/>
          </a:prstGeom>
        </p:spPr>
      </p:pic>
      <p:pic>
        <p:nvPicPr>
          <p:cNvPr id="6" name="Picture 5">
            <a:extLst>
              <a:ext uri="{FF2B5EF4-FFF2-40B4-BE49-F238E27FC236}">
                <a16:creationId xmlns:a16="http://schemas.microsoft.com/office/drawing/2014/main" id="{EC3C6B13-A939-9CB4-2FEB-5680DF521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77" y="2187881"/>
            <a:ext cx="4999349" cy="3571896"/>
          </a:xfrm>
          <a:prstGeom prst="rect">
            <a:avLst/>
          </a:prstGeom>
        </p:spPr>
      </p:pic>
      <p:sp>
        <p:nvSpPr>
          <p:cNvPr id="7" name="TextBox 6">
            <a:extLst>
              <a:ext uri="{FF2B5EF4-FFF2-40B4-BE49-F238E27FC236}">
                <a16:creationId xmlns:a16="http://schemas.microsoft.com/office/drawing/2014/main" id="{DC57FDB5-5A5E-C299-5C94-7AA4BDDDFD8F}"/>
              </a:ext>
            </a:extLst>
          </p:cNvPr>
          <p:cNvSpPr txBox="1"/>
          <p:nvPr/>
        </p:nvSpPr>
        <p:spPr>
          <a:xfrm>
            <a:off x="2045616" y="5759776"/>
            <a:ext cx="3101418"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Sign Up page</a:t>
            </a:r>
          </a:p>
          <a:p>
            <a:pPr algn="ct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F3A46A2-5E72-3EA7-6417-11DCC69D7A21}"/>
              </a:ext>
            </a:extLst>
          </p:cNvPr>
          <p:cNvSpPr txBox="1"/>
          <p:nvPr/>
        </p:nvSpPr>
        <p:spPr>
          <a:xfrm>
            <a:off x="7695415" y="5759776"/>
            <a:ext cx="245096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Login Page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2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697C4-B798-47E3-19F4-B620D242DC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C47467-83D0-E335-E459-08CD0FBF6C53}"/>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sp>
        <p:nvSpPr>
          <p:cNvPr id="7" name="TextBox 6">
            <a:extLst>
              <a:ext uri="{FF2B5EF4-FFF2-40B4-BE49-F238E27FC236}">
                <a16:creationId xmlns:a16="http://schemas.microsoft.com/office/drawing/2014/main" id="{215DC76E-A0F0-9073-04AE-284F84492E97}"/>
              </a:ext>
            </a:extLst>
          </p:cNvPr>
          <p:cNvSpPr txBox="1"/>
          <p:nvPr/>
        </p:nvSpPr>
        <p:spPr>
          <a:xfrm>
            <a:off x="2045616" y="5759776"/>
            <a:ext cx="3101418"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Landing Page</a:t>
            </a:r>
          </a:p>
          <a:p>
            <a:pPr algn="ct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4416904-BD77-9233-B69C-C6EF4EE4231E}"/>
              </a:ext>
            </a:extLst>
          </p:cNvPr>
          <p:cNvSpPr txBox="1"/>
          <p:nvPr/>
        </p:nvSpPr>
        <p:spPr>
          <a:xfrm>
            <a:off x="7695415" y="5759776"/>
            <a:ext cx="245096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Cart</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4A40DA5-24B5-F165-664A-AEC2C326D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06" y="2136201"/>
            <a:ext cx="5071622" cy="3623575"/>
          </a:xfrm>
          <a:prstGeom prst="rect">
            <a:avLst/>
          </a:prstGeom>
        </p:spPr>
      </p:pic>
      <p:pic>
        <p:nvPicPr>
          <p:cNvPr id="10" name="Picture 9">
            <a:extLst>
              <a:ext uri="{FF2B5EF4-FFF2-40B4-BE49-F238E27FC236}">
                <a16:creationId xmlns:a16="http://schemas.microsoft.com/office/drawing/2014/main" id="{A6C876E7-E2B5-560E-5B91-AF12C87D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6" y="2136201"/>
            <a:ext cx="5562600" cy="3693442"/>
          </a:xfrm>
          <a:prstGeom prst="rect">
            <a:avLst/>
          </a:prstGeom>
        </p:spPr>
      </p:pic>
    </p:spTree>
    <p:extLst>
      <p:ext uri="{BB962C8B-B14F-4D97-AF65-F5344CB8AC3E}">
        <p14:creationId xmlns:p14="http://schemas.microsoft.com/office/powerpoint/2010/main" val="352654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AFDFD-F3B7-FD78-C942-A7B2DFA13E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D7C33A-D67A-BDF9-367C-7055B7D13F6A}"/>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sp>
        <p:nvSpPr>
          <p:cNvPr id="7" name="TextBox 6">
            <a:extLst>
              <a:ext uri="{FF2B5EF4-FFF2-40B4-BE49-F238E27FC236}">
                <a16:creationId xmlns:a16="http://schemas.microsoft.com/office/drawing/2014/main" id="{5B1B05CB-54C3-8BBA-C7D6-57AAC9CC4357}"/>
              </a:ext>
            </a:extLst>
          </p:cNvPr>
          <p:cNvSpPr txBox="1"/>
          <p:nvPr/>
        </p:nvSpPr>
        <p:spPr>
          <a:xfrm>
            <a:off x="2045616" y="5759776"/>
            <a:ext cx="310141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 Bill pdf</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D6AE546-3108-8FD4-CA4A-FF6981BCE7CE}"/>
              </a:ext>
            </a:extLst>
          </p:cNvPr>
          <p:cNvSpPr txBox="1"/>
          <p:nvPr/>
        </p:nvSpPr>
        <p:spPr>
          <a:xfrm>
            <a:off x="7695415" y="5759776"/>
            <a:ext cx="245096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Orders Page</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9702663-B8D3-9D11-222F-1E555016F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61" y="2187881"/>
            <a:ext cx="4614078" cy="3347441"/>
          </a:xfrm>
          <a:prstGeom prst="rect">
            <a:avLst/>
          </a:prstGeom>
        </p:spPr>
      </p:pic>
      <p:pic>
        <p:nvPicPr>
          <p:cNvPr id="6" name="Picture 5">
            <a:extLst>
              <a:ext uri="{FF2B5EF4-FFF2-40B4-BE49-F238E27FC236}">
                <a16:creationId xmlns:a16="http://schemas.microsoft.com/office/drawing/2014/main" id="{9CD849F8-777F-A9D6-C7B5-D5C3A23C8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40" y="2102421"/>
            <a:ext cx="5794340" cy="3657355"/>
          </a:xfrm>
          <a:prstGeom prst="rect">
            <a:avLst/>
          </a:prstGeom>
        </p:spPr>
      </p:pic>
    </p:spTree>
    <p:extLst>
      <p:ext uri="{BB962C8B-B14F-4D97-AF65-F5344CB8AC3E}">
        <p14:creationId xmlns:p14="http://schemas.microsoft.com/office/powerpoint/2010/main" val="77502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041C-25F3-4C11-D93E-2912CA1D1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28A32E-DAE2-C0E1-6FF8-82B9A4D7A2C6}"/>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sp>
        <p:nvSpPr>
          <p:cNvPr id="7" name="TextBox 6">
            <a:extLst>
              <a:ext uri="{FF2B5EF4-FFF2-40B4-BE49-F238E27FC236}">
                <a16:creationId xmlns:a16="http://schemas.microsoft.com/office/drawing/2014/main" id="{012E177E-EC7E-3886-C440-9E65924BA444}"/>
              </a:ext>
            </a:extLst>
          </p:cNvPr>
          <p:cNvSpPr txBox="1"/>
          <p:nvPr/>
        </p:nvSpPr>
        <p:spPr>
          <a:xfrm>
            <a:off x="4185500" y="5759775"/>
            <a:ext cx="3101418"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Admin panel</a:t>
            </a:r>
          </a:p>
          <a:p>
            <a:pPr algn="ct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222401-8C62-D62F-4D83-E576AEFE8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28" y="2187881"/>
            <a:ext cx="5561815" cy="3551454"/>
          </a:xfrm>
          <a:prstGeom prst="rect">
            <a:avLst/>
          </a:prstGeom>
        </p:spPr>
      </p:pic>
      <p:pic>
        <p:nvPicPr>
          <p:cNvPr id="6" name="Picture 5">
            <a:extLst>
              <a:ext uri="{FF2B5EF4-FFF2-40B4-BE49-F238E27FC236}">
                <a16:creationId xmlns:a16="http://schemas.microsoft.com/office/drawing/2014/main" id="{AABF1C9F-5E8B-766B-F46B-EABBDD3CB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643" y="2208320"/>
            <a:ext cx="4883085" cy="3551455"/>
          </a:xfrm>
          <a:prstGeom prst="rect">
            <a:avLst/>
          </a:prstGeom>
        </p:spPr>
      </p:pic>
    </p:spTree>
    <p:extLst>
      <p:ext uri="{BB962C8B-B14F-4D97-AF65-F5344CB8AC3E}">
        <p14:creationId xmlns:p14="http://schemas.microsoft.com/office/powerpoint/2010/main" val="354931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F34E-0F10-DA24-0CB3-1FAEE041364F}"/>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Introduction :</a:t>
            </a:r>
          </a:p>
        </p:txBody>
      </p:sp>
      <p:sp>
        <p:nvSpPr>
          <p:cNvPr id="9" name="Rectangle 6">
            <a:extLst>
              <a:ext uri="{FF2B5EF4-FFF2-40B4-BE49-F238E27FC236}">
                <a16:creationId xmlns:a16="http://schemas.microsoft.com/office/drawing/2014/main" id="{72F7E75F-2056-24BE-EF14-2282F394A840}"/>
              </a:ext>
            </a:extLst>
          </p:cNvPr>
          <p:cNvSpPr>
            <a:spLocks noGrp="1" noChangeArrowheads="1"/>
          </p:cNvSpPr>
          <p:nvPr>
            <p:ph idx="1"/>
          </p:nvPr>
        </p:nvSpPr>
        <p:spPr bwMode="auto">
          <a:xfrm>
            <a:off x="1295401" y="2305917"/>
            <a:ext cx="980541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Efficient market management is essential for streamlining operations and enhancing customer satisfaction in today’s competitive landscape. This system leverages modern web technologies like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React.js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Firebase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simplify market operations, providing real-time inventory tracking, seamless order processing, and personalized user</a:t>
            </a:r>
            <a:r>
              <a:rPr lang="en-US" altLang="en-US" sz="2000" dirty="0">
                <a:solidFill>
                  <a:schemeClr val="tx1"/>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experiences. For administrators, it offers advanced tools for managing sales, tracking trends, and generating reports, ensuring data-driven decision-making. With its responsive design and secure authentication, the system transforms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traditionalmarket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operations into a more efficient and customer-focused process.</a:t>
            </a:r>
          </a:p>
        </p:txBody>
      </p:sp>
    </p:spTree>
    <p:extLst>
      <p:ext uri="{BB962C8B-B14F-4D97-AF65-F5344CB8AC3E}">
        <p14:creationId xmlns:p14="http://schemas.microsoft.com/office/powerpoint/2010/main" val="6253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ABD83-D42A-7748-C6E0-9FD05CB337D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E845F2-5FBE-6F2B-B32F-66756BBA9605}"/>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sp>
        <p:nvSpPr>
          <p:cNvPr id="7" name="TextBox 6">
            <a:extLst>
              <a:ext uri="{FF2B5EF4-FFF2-40B4-BE49-F238E27FC236}">
                <a16:creationId xmlns:a16="http://schemas.microsoft.com/office/drawing/2014/main" id="{08144F83-AA85-E9FD-5760-D1F01ED98455}"/>
              </a:ext>
            </a:extLst>
          </p:cNvPr>
          <p:cNvSpPr txBox="1"/>
          <p:nvPr/>
        </p:nvSpPr>
        <p:spPr>
          <a:xfrm>
            <a:off x="4779390" y="5674934"/>
            <a:ext cx="3101418"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Inventory Manager</a:t>
            </a:r>
          </a:p>
          <a:p>
            <a:pPr algn="ct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3ACDC6A-BE87-7244-B48B-670572863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419" y="987552"/>
            <a:ext cx="6457361" cy="4581330"/>
          </a:xfrm>
          <a:prstGeom prst="rect">
            <a:avLst/>
          </a:prstGeom>
        </p:spPr>
      </p:pic>
    </p:spTree>
    <p:extLst>
      <p:ext uri="{BB962C8B-B14F-4D97-AF65-F5344CB8AC3E}">
        <p14:creationId xmlns:p14="http://schemas.microsoft.com/office/powerpoint/2010/main" val="181163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E1281-FF12-5745-0746-9C9BF3E9071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67BA36-8B17-EF98-F8F7-D0A04631A0B5}"/>
              </a:ext>
            </a:extLst>
          </p:cNvPr>
          <p:cNvSpPr txBox="1"/>
          <p:nvPr/>
        </p:nvSpPr>
        <p:spPr>
          <a:xfrm>
            <a:off x="1106424" y="987552"/>
            <a:ext cx="2496312" cy="1200329"/>
          </a:xfrm>
          <a:prstGeom prst="rect">
            <a:avLst/>
          </a:prstGeom>
          <a:noFill/>
        </p:spPr>
        <p:txBody>
          <a:bodyPr wrap="square" rtlCol="0">
            <a:spAutoFit/>
          </a:bodyPr>
          <a:lstStyle/>
          <a:p>
            <a:r>
              <a:rPr lang="en-IN" sz="3600" b="1" dirty="0"/>
              <a:t>Output Screen:</a:t>
            </a:r>
          </a:p>
        </p:txBody>
      </p:sp>
      <p:sp>
        <p:nvSpPr>
          <p:cNvPr id="7" name="TextBox 6">
            <a:extLst>
              <a:ext uri="{FF2B5EF4-FFF2-40B4-BE49-F238E27FC236}">
                <a16:creationId xmlns:a16="http://schemas.microsoft.com/office/drawing/2014/main" id="{13736F6B-ECCE-6E06-1BE5-6A8528FE7696}"/>
              </a:ext>
            </a:extLst>
          </p:cNvPr>
          <p:cNvSpPr txBox="1"/>
          <p:nvPr/>
        </p:nvSpPr>
        <p:spPr>
          <a:xfrm>
            <a:off x="2045616" y="5759776"/>
            <a:ext cx="3101418"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 Authenticator</a:t>
            </a:r>
          </a:p>
          <a:p>
            <a:pPr algn="ct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D85E98B-FBDD-62C5-E6F1-71825C50E0E5}"/>
              </a:ext>
            </a:extLst>
          </p:cNvPr>
          <p:cNvSpPr txBox="1"/>
          <p:nvPr/>
        </p:nvSpPr>
        <p:spPr>
          <a:xfrm>
            <a:off x="7695415" y="5759776"/>
            <a:ext cx="245096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 Real Time </a:t>
            </a:r>
            <a:r>
              <a:rPr lang="en-US" dirty="0" err="1">
                <a:latin typeface="Arial" panose="020B0604020202020204" pitchFamily="34" charset="0"/>
                <a:cs typeface="Arial" panose="020B0604020202020204" pitchFamily="34" charset="0"/>
              </a:rPr>
              <a:t>DataBase</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BC128A5-8F8F-AA4E-AD57-190812CB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63" y="2187881"/>
            <a:ext cx="5624659" cy="3429000"/>
          </a:xfrm>
          <a:prstGeom prst="rect">
            <a:avLst/>
          </a:prstGeom>
        </p:spPr>
      </p:pic>
      <p:pic>
        <p:nvPicPr>
          <p:cNvPr id="6" name="Picture 5">
            <a:extLst>
              <a:ext uri="{FF2B5EF4-FFF2-40B4-BE49-F238E27FC236}">
                <a16:creationId xmlns:a16="http://schemas.microsoft.com/office/drawing/2014/main" id="{C04BF8BA-BDA6-A090-7DBE-B3F38E896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922" y="2187881"/>
            <a:ext cx="4788815" cy="3429000"/>
          </a:xfrm>
          <a:prstGeom prst="rect">
            <a:avLst/>
          </a:prstGeom>
        </p:spPr>
      </p:pic>
    </p:spTree>
    <p:extLst>
      <p:ext uri="{BB962C8B-B14F-4D97-AF65-F5344CB8AC3E}">
        <p14:creationId xmlns:p14="http://schemas.microsoft.com/office/powerpoint/2010/main" val="332333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74A6-56DC-496F-CFC4-21655CC0B42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71694E2-A354-570E-A473-721017F9CE48}"/>
              </a:ext>
            </a:extLst>
          </p:cNvPr>
          <p:cNvSpPr>
            <a:spLocks noGrp="1"/>
          </p:cNvSpPr>
          <p:nvPr>
            <p:ph idx="1"/>
          </p:nvPr>
        </p:nvSpPr>
        <p:spPr/>
        <p:txBody>
          <a:bodyPr>
            <a:normAutofit fontScale="92500" lnSpcReduction="1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Foodie Spot </a:t>
            </a:r>
            <a:r>
              <a:rPr lang="en-IN" dirty="0">
                <a:latin typeface="Arial" panose="020B0604020202020204" pitchFamily="34" charset="0"/>
                <a:cs typeface="Arial" panose="020B0604020202020204" pitchFamily="34" charset="0"/>
              </a:rPr>
              <a:t>application is designed to streamline cafeteria operations and enhance the user experience. With robust modules for user interaction, order placement, reporting and analytics, and notifications, the system offers a seamless and efficient solution for both customers and administrators. Users can easily browse the menu, customize orders, and make secure payments, while administrators gain valuable insights into sales trends, inventory management, and customer preferences. By integrating real-time updates and personalized features, </a:t>
            </a:r>
            <a:r>
              <a:rPr lang="en-IN" b="1" dirty="0">
                <a:latin typeface="Arial" panose="020B0604020202020204" pitchFamily="34" charset="0"/>
                <a:cs typeface="Arial" panose="020B0604020202020204" pitchFamily="34" charset="0"/>
              </a:rPr>
              <a:t>Foodie Spot</a:t>
            </a:r>
            <a:r>
              <a:rPr lang="en-IN" dirty="0">
                <a:latin typeface="Arial" panose="020B0604020202020204" pitchFamily="34" charset="0"/>
                <a:cs typeface="Arial" panose="020B0604020202020204" pitchFamily="34" charset="0"/>
              </a:rPr>
              <a:t> optimizes cafeteria management and improves operational efficiency, creating a win-win scenario for both customers and staff.</a:t>
            </a:r>
          </a:p>
        </p:txBody>
      </p:sp>
    </p:spTree>
    <p:extLst>
      <p:ext uri="{BB962C8B-B14F-4D97-AF65-F5344CB8AC3E}">
        <p14:creationId xmlns:p14="http://schemas.microsoft.com/office/powerpoint/2010/main" val="86735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B0FF-195A-CC34-83FF-C240E4D5172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Scope:</a:t>
            </a:r>
          </a:p>
        </p:txBody>
      </p:sp>
      <p:sp>
        <p:nvSpPr>
          <p:cNvPr id="4" name="Rectangle 1">
            <a:extLst>
              <a:ext uri="{FF2B5EF4-FFF2-40B4-BE49-F238E27FC236}">
                <a16:creationId xmlns:a16="http://schemas.microsoft.com/office/drawing/2014/main" id="{BC3B7FB5-CEF1-3E16-A5CA-D797230F9E7C}"/>
              </a:ext>
            </a:extLst>
          </p:cNvPr>
          <p:cNvSpPr>
            <a:spLocks noGrp="1" noChangeArrowheads="1"/>
          </p:cNvSpPr>
          <p:nvPr>
            <p:ph idx="1"/>
          </p:nvPr>
        </p:nvSpPr>
        <p:spPr bwMode="auto">
          <a:xfrm>
            <a:off x="932688" y="2424499"/>
            <a:ext cx="105247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AI-Driven Recommendations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Implement machine learning algorithms to recommend food items</a:t>
            </a:r>
            <a:endParaRPr lang="en-US" altLang="en-US" sz="1800" dirty="0">
              <a:solidFill>
                <a:schemeClr val="tx1"/>
              </a:solidFill>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based on user preferences, past orders, and seasonal trends, enhancing the personalization aspect.</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Order Tracking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 users to track their orders in real-time, providing updates on the</a:t>
            </a:r>
          </a:p>
          <a:p>
            <a:pPr marL="0" marR="0" lvl="0" indent="0"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order’s progress from kitchen to delivery.</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Loyalty Programs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Introduce reward systems and loyalty programs where users can earn points for</a:t>
            </a:r>
          </a:p>
          <a:p>
            <a:pPr marL="0" marR="0" lvl="0" indent="0"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each order, which can be redeemed for discounts or free meals.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Advanced Analytics for Admins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Expand the reporting features by integrating predictive analytics to forecast trends consumption, optimize inventory, and automate restocking based on usage patterns.</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Integration with IoT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Incorporate smart kitchen devices to monitor food preparation</a:t>
            </a: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real-time, </a:t>
            </a:r>
          </a:p>
          <a:p>
            <a:pPr marL="0" marR="0" lvl="0" indent="0"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ensuring freshness and quality, while also optimizing kitchen workflows.</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Multi-location Support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Scale the platform to support multiple cafeteria locations, allowing users to </a:t>
            </a:r>
          </a:p>
          <a:p>
            <a:pPr marL="0" marR="0" lvl="0" indent="0"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order from different outlets and admins to manage operations across locations seamlessly.</a:t>
            </a:r>
          </a:p>
        </p:txBody>
      </p:sp>
    </p:spTree>
    <p:extLst>
      <p:ext uri="{BB962C8B-B14F-4D97-AF65-F5344CB8AC3E}">
        <p14:creationId xmlns:p14="http://schemas.microsoft.com/office/powerpoint/2010/main" val="393869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F5850-7A0C-B8D2-83B3-EA970F27C0B3}"/>
              </a:ext>
            </a:extLst>
          </p:cNvPr>
          <p:cNvSpPr txBox="1"/>
          <p:nvPr/>
        </p:nvSpPr>
        <p:spPr>
          <a:xfrm>
            <a:off x="3547872" y="2971800"/>
            <a:ext cx="5449824" cy="769441"/>
          </a:xfrm>
          <a:prstGeom prst="rect">
            <a:avLst/>
          </a:prstGeom>
          <a:noFill/>
        </p:spPr>
        <p:txBody>
          <a:bodyPr wrap="square" rtlCol="0">
            <a:spAutoFit/>
          </a:bodyPr>
          <a:lstStyle/>
          <a:p>
            <a:pPr algn="ctr"/>
            <a:r>
              <a:rPr lang="en-IN" sz="4400" dirty="0"/>
              <a:t>THANK YOU </a:t>
            </a:r>
            <a:r>
              <a:rPr lang="en-IN" sz="4400" dirty="0">
                <a:sym typeface="Wingdings" panose="05000000000000000000" pitchFamily="2" charset="2"/>
              </a:rPr>
              <a:t></a:t>
            </a:r>
            <a:endParaRPr lang="en-IN" sz="4400" dirty="0"/>
          </a:p>
        </p:txBody>
      </p:sp>
    </p:spTree>
    <p:extLst>
      <p:ext uri="{BB962C8B-B14F-4D97-AF65-F5344CB8AC3E}">
        <p14:creationId xmlns:p14="http://schemas.microsoft.com/office/powerpoint/2010/main" val="50692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6264-5C55-184F-0973-ADD85C9DF61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Abstract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2E4B33-8350-9F49-76C5-D457D597BD20}"/>
              </a:ext>
            </a:extLst>
          </p:cNvPr>
          <p:cNvSpPr>
            <a:spLocks noGrp="1"/>
          </p:cNvSpPr>
          <p:nvPr>
            <p:ph idx="1"/>
          </p:nvPr>
        </p:nvSpPr>
        <p:spPr>
          <a:xfrm>
            <a:off x="1295401" y="2368296"/>
            <a:ext cx="9601196" cy="3507572"/>
          </a:xfrm>
        </p:spPr>
        <p:txBody>
          <a:bodyPr>
            <a:normAutofit/>
          </a:bodyPr>
          <a:lstStyle/>
          <a:p>
            <a:pPr marL="457200" lvl="1" indent="0">
              <a:buNone/>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457200" lvl="1" indent="0">
              <a:buNone/>
            </a:pPr>
            <a:r>
              <a:rPr lang="en-US" altLang="en-US" dirty="0">
                <a:solidFill>
                  <a:schemeClr val="tx1"/>
                </a:solidFill>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Foodie Spot is a modern web application designed to streamline food ordering and management in cafeterias. Built with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React.js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Firebase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it offers a seamless user experience with real-time inventory updates, personalized order history, and secure authentication. For administrators, it provides tools for managing orders, analyzing sales, and generating reports using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Recharts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a:t>
            </a:r>
            <a:r>
              <a:rPr lang="en-US" altLang="en-US" dirty="0">
                <a:solidFill>
                  <a:schemeClr val="tx1"/>
                </a:solidFill>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JSPDF</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its responsive design and data-driven insights, Foodie Spot simplifies cafeteria</a:t>
            </a:r>
            <a:r>
              <a:rPr lang="en-US" altLang="en-US" dirty="0">
                <a:solidFill>
                  <a:schemeClr val="tx1"/>
                </a:solidFill>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operations, catering to both user convenience and management 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76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CC76-CF15-4E2A-C70D-620E6B9D8486}"/>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Existing and Proposed System :</a:t>
            </a:r>
          </a:p>
        </p:txBody>
      </p:sp>
      <p:sp>
        <p:nvSpPr>
          <p:cNvPr id="3" name="Text Placeholder 2">
            <a:extLst>
              <a:ext uri="{FF2B5EF4-FFF2-40B4-BE49-F238E27FC236}">
                <a16:creationId xmlns:a16="http://schemas.microsoft.com/office/drawing/2014/main" id="{36D44FB0-D218-FF8B-9479-69EF7A80241D}"/>
              </a:ext>
            </a:extLst>
          </p:cNvPr>
          <p:cNvSpPr>
            <a:spLocks noGrp="1"/>
          </p:cNvSpPr>
          <p:nvPr>
            <p:ph type="body" idx="1"/>
          </p:nvPr>
        </p:nvSpPr>
        <p:spPr>
          <a:xfrm>
            <a:off x="1115568" y="2514599"/>
            <a:ext cx="4898136" cy="512065"/>
          </a:xfrm>
        </p:spPr>
        <p:txBody>
          <a:bodyPr/>
          <a:lstStyle/>
          <a:p>
            <a:r>
              <a:rPr lang="en-IN" dirty="0">
                <a:latin typeface="Arial" panose="020B0604020202020204" pitchFamily="34" charset="0"/>
                <a:cs typeface="Arial" panose="020B0604020202020204" pitchFamily="34" charset="0"/>
              </a:rPr>
              <a:t>Existing System : </a:t>
            </a:r>
          </a:p>
        </p:txBody>
      </p:sp>
      <p:sp>
        <p:nvSpPr>
          <p:cNvPr id="5" name="Text Placeholder 4">
            <a:extLst>
              <a:ext uri="{FF2B5EF4-FFF2-40B4-BE49-F238E27FC236}">
                <a16:creationId xmlns:a16="http://schemas.microsoft.com/office/drawing/2014/main" id="{6DD146B6-BD9F-C72F-0065-05BE43930857}"/>
              </a:ext>
            </a:extLst>
          </p:cNvPr>
          <p:cNvSpPr>
            <a:spLocks noGrp="1"/>
          </p:cNvSpPr>
          <p:nvPr>
            <p:ph type="body" sz="quarter" idx="3"/>
          </p:nvPr>
        </p:nvSpPr>
        <p:spPr>
          <a:xfrm>
            <a:off x="6013704" y="2514599"/>
            <a:ext cx="4885270" cy="512065"/>
          </a:xfrm>
        </p:spPr>
        <p:txBody>
          <a:bodyPr/>
          <a:lstStyle/>
          <a:p>
            <a:r>
              <a:rPr lang="en-IN" dirty="0">
                <a:latin typeface="Arial" panose="020B0604020202020204" pitchFamily="34" charset="0"/>
                <a:cs typeface="Arial" panose="020B0604020202020204" pitchFamily="34" charset="0"/>
              </a:rPr>
              <a:t>Proposed System :</a:t>
            </a:r>
          </a:p>
        </p:txBody>
      </p:sp>
      <p:sp>
        <p:nvSpPr>
          <p:cNvPr id="7" name="Rectangle 1">
            <a:extLst>
              <a:ext uri="{FF2B5EF4-FFF2-40B4-BE49-F238E27FC236}">
                <a16:creationId xmlns:a16="http://schemas.microsoft.com/office/drawing/2014/main" id="{0939C248-E180-4743-9C47-820FF452958A}"/>
              </a:ext>
            </a:extLst>
          </p:cNvPr>
          <p:cNvSpPr>
            <a:spLocks noGrp="1" noChangeArrowheads="1"/>
          </p:cNvSpPr>
          <p:nvPr>
            <p:ph sz="half" idx="2"/>
          </p:nvPr>
        </p:nvSpPr>
        <p:spPr bwMode="auto">
          <a:xfrm>
            <a:off x="886968" y="2855943"/>
            <a:ext cx="63825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Relies heavily on manual processes or outdated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software.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Lacks real-time inventory updates, leading to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inefficient stock management.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functionality customer personalization,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such as order history or recommendations. </a:t>
            </a: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4.Operational delays due to poor integration and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slow processes.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4">
            <a:extLst>
              <a:ext uri="{FF2B5EF4-FFF2-40B4-BE49-F238E27FC236}">
                <a16:creationId xmlns:a16="http://schemas.microsoft.com/office/drawing/2014/main" id="{838A2951-600F-568B-910B-4BBFADFB1180}"/>
              </a:ext>
            </a:extLst>
          </p:cNvPr>
          <p:cNvSpPr>
            <a:spLocks noGrp="1" noChangeArrowheads="1"/>
          </p:cNvSpPr>
          <p:nvPr>
            <p:ph sz="quarter" idx="4"/>
          </p:nvPr>
        </p:nvSpPr>
        <p:spPr bwMode="auto">
          <a:xfrm>
            <a:off x="6096000" y="2843784"/>
            <a:ext cx="5577950" cy="2946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stock updates for accurate inventory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management.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Seamless user experience with responsive design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order history.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Advanced sales analytics with Recharts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PDF reports via JSPDF.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Secure Firebase authentication for efficient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operations.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51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4BF7-97D2-EAC7-5FCB-48BE6EFD7410}"/>
              </a:ext>
            </a:extLst>
          </p:cNvPr>
          <p:cNvSpPr>
            <a:spLocks noGrp="1"/>
          </p:cNvSpPr>
          <p:nvPr>
            <p:ph type="title"/>
          </p:nvPr>
        </p:nvSpPr>
        <p:spPr/>
        <p:txBody>
          <a:bodyPr/>
          <a:lstStyle/>
          <a:p>
            <a:r>
              <a:rPr lang="en-IN" b="1" dirty="0">
                <a:solidFill>
                  <a:schemeClr val="tx1"/>
                </a:solidFill>
                <a:latin typeface="Arial" panose="020B0604020202020204" pitchFamily="34" charset="0"/>
                <a:cs typeface="Arial" panose="020B0604020202020204" pitchFamily="34" charset="0"/>
              </a:rPr>
              <a:t>Literature Survey</a:t>
            </a:r>
            <a:endParaRPr lang="en-IN" dirty="0"/>
          </a:p>
        </p:txBody>
      </p:sp>
      <p:sp>
        <p:nvSpPr>
          <p:cNvPr id="5" name="Rectangle 2">
            <a:extLst>
              <a:ext uri="{FF2B5EF4-FFF2-40B4-BE49-F238E27FC236}">
                <a16:creationId xmlns:a16="http://schemas.microsoft.com/office/drawing/2014/main" id="{59BC44B3-C6CD-84E0-18EF-2845AD87CBEB}"/>
              </a:ext>
            </a:extLst>
          </p:cNvPr>
          <p:cNvSpPr>
            <a:spLocks noGrp="1" noChangeArrowheads="1"/>
          </p:cNvSpPr>
          <p:nvPr>
            <p:ph idx="1"/>
          </p:nvPr>
        </p:nvSpPr>
        <p:spPr bwMode="auto">
          <a:xfrm>
            <a:off x="1295402" y="2562384"/>
            <a:ext cx="94945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chemeClr val="tx1"/>
                </a:solidFill>
                <a:effectLst/>
                <a:latin typeface="Arial" panose="020B0604020202020204" pitchFamily="34" charset="0"/>
              </a:rPr>
              <a:t>Foodie Spot </a:t>
            </a:r>
            <a:r>
              <a:rPr kumimoji="0" lang="en-IN" altLang="en-US" sz="1800" b="0" i="0" u="none" strike="noStrike" cap="none" normalizeH="0" baseline="0" dirty="0">
                <a:ln>
                  <a:noFill/>
                </a:ln>
                <a:solidFill>
                  <a:schemeClr val="tx1"/>
                </a:solidFill>
                <a:effectLst/>
                <a:latin typeface="Arial" panose="020B0604020202020204" pitchFamily="34" charset="0"/>
              </a:rPr>
              <a:t>is an innovative web application built with </a:t>
            </a:r>
            <a:r>
              <a:rPr kumimoji="0" lang="en-IN" altLang="en-US" sz="1800" b="1" i="0" u="none" strike="noStrike" cap="none" normalizeH="0" baseline="0" dirty="0">
                <a:ln>
                  <a:noFill/>
                </a:ln>
                <a:solidFill>
                  <a:schemeClr val="tx1"/>
                </a:solidFill>
                <a:effectLst/>
                <a:latin typeface="Arial" panose="020B0604020202020204" pitchFamily="34" charset="0"/>
              </a:rPr>
              <a:t>React.js</a:t>
            </a:r>
            <a:r>
              <a:rPr kumimoji="0" lang="en-IN" altLang="en-US" sz="1800" b="0" i="0" u="none" strike="noStrike" cap="none" normalizeH="0" baseline="0" dirty="0">
                <a:ln>
                  <a:noFill/>
                </a:ln>
                <a:solidFill>
                  <a:schemeClr val="tx1"/>
                </a:solidFill>
                <a:effectLst/>
                <a:latin typeface="Arial" panose="020B0604020202020204" pitchFamily="34" charset="0"/>
              </a:rPr>
              <a:t> and </a:t>
            </a:r>
            <a:r>
              <a:rPr kumimoji="0" lang="en-IN" altLang="en-US" sz="1800" b="1" i="0" u="none" strike="noStrike" cap="none" normalizeH="0" baseline="0" dirty="0">
                <a:ln>
                  <a:noFill/>
                </a:ln>
                <a:solidFill>
                  <a:schemeClr val="tx1"/>
                </a:solidFill>
                <a:effectLst/>
                <a:latin typeface="Arial" panose="020B0604020202020204" pitchFamily="34" charset="0"/>
              </a:rPr>
              <a:t>Firebase</a:t>
            </a:r>
            <a:r>
              <a:rPr kumimoji="0" lang="en-IN" altLang="en-US" sz="1800" b="0" i="0" u="none" strike="noStrike" cap="none" normalizeH="0" baseline="0" dirty="0">
                <a:ln>
                  <a:noFill/>
                </a:ln>
                <a:solidFill>
                  <a:schemeClr val="tx1"/>
                </a:solidFill>
                <a:effectLst/>
                <a:latin typeface="Arial" panose="020B0604020202020204" pitchFamily="34" charset="0"/>
              </a:rPr>
              <a:t>, designed to streamline food ordering and cafeteria management. It provides users with a seamless experience, offering </a:t>
            </a:r>
            <a:r>
              <a:rPr kumimoji="0" lang="en-IN" altLang="en-US" sz="1800" b="1" i="0" u="none" strike="noStrike" cap="none" normalizeH="0" baseline="0" dirty="0">
                <a:ln>
                  <a:noFill/>
                </a:ln>
                <a:solidFill>
                  <a:schemeClr val="tx1"/>
                </a:solidFill>
                <a:effectLst/>
                <a:latin typeface="Arial" panose="020B0604020202020204" pitchFamily="34" charset="0"/>
              </a:rPr>
              <a:t>real-time inventory updates</a:t>
            </a:r>
            <a:r>
              <a:rPr kumimoji="0" lang="en-IN" altLang="en-US" sz="1800" b="0" i="0" u="none" strike="noStrike" cap="none" normalizeH="0" baseline="0" dirty="0">
                <a:ln>
                  <a:noFill/>
                </a:ln>
                <a:solidFill>
                  <a:schemeClr val="tx1"/>
                </a:solidFill>
                <a:effectLst/>
                <a:latin typeface="Arial" panose="020B0604020202020204" pitchFamily="34" charset="0"/>
              </a:rPr>
              <a:t>, </a:t>
            </a:r>
            <a:r>
              <a:rPr kumimoji="0" lang="en-IN" altLang="en-US" sz="1800" b="1" i="0" u="none" strike="noStrike" cap="none" normalizeH="0" baseline="0" dirty="0">
                <a:ln>
                  <a:noFill/>
                </a:ln>
                <a:solidFill>
                  <a:schemeClr val="tx1"/>
                </a:solidFill>
                <a:effectLst/>
                <a:latin typeface="Arial" panose="020B0604020202020204" pitchFamily="34" charset="0"/>
              </a:rPr>
              <a:t>secure authentication</a:t>
            </a:r>
            <a:r>
              <a:rPr kumimoji="0" lang="en-IN" altLang="en-US" sz="1800" b="0" i="0" u="none" strike="noStrike" cap="none" normalizeH="0" baseline="0" dirty="0">
                <a:ln>
                  <a:noFill/>
                </a:ln>
                <a:solidFill>
                  <a:schemeClr val="tx1"/>
                </a:solidFill>
                <a:effectLst/>
                <a:latin typeface="Arial" panose="020B0604020202020204" pitchFamily="34" charset="0"/>
              </a:rPr>
              <a:t>, and </a:t>
            </a:r>
            <a:r>
              <a:rPr kumimoji="0" lang="en-IN" altLang="en-US" sz="1800" b="1" i="0" u="none" strike="noStrike" cap="none" normalizeH="0" baseline="0" dirty="0">
                <a:ln>
                  <a:noFill/>
                </a:ln>
                <a:solidFill>
                  <a:schemeClr val="tx1"/>
                </a:solidFill>
                <a:effectLst/>
                <a:latin typeface="Arial" panose="020B0604020202020204" pitchFamily="34" charset="0"/>
              </a:rPr>
              <a:t>personalized order history</a:t>
            </a:r>
            <a:r>
              <a:rPr kumimoji="0" lang="en-IN" altLang="en-US" sz="1800" b="0" i="0" u="none" strike="noStrike" cap="none" normalizeH="0" baseline="0" dirty="0">
                <a:ln>
                  <a:noFill/>
                </a:ln>
                <a:solidFill>
                  <a:schemeClr val="tx1"/>
                </a:solidFill>
                <a:effectLst/>
                <a:latin typeface="Arial" panose="020B0604020202020204" pitchFamily="34" charset="0"/>
              </a:rPr>
              <a:t> to improve user engagement. For administrators, the application includes tools to manage orders, track sales, and generate detailed reports using </a:t>
            </a:r>
            <a:r>
              <a:rPr kumimoji="0" lang="en-IN" altLang="en-US" sz="1800" b="1" i="0" u="none" strike="noStrike" cap="none" normalizeH="0" baseline="0" dirty="0">
                <a:ln>
                  <a:noFill/>
                </a:ln>
                <a:solidFill>
                  <a:schemeClr val="tx1"/>
                </a:solidFill>
                <a:effectLst/>
                <a:latin typeface="Arial" panose="020B0604020202020204" pitchFamily="34" charset="0"/>
              </a:rPr>
              <a:t>Recharts</a:t>
            </a:r>
            <a:r>
              <a:rPr kumimoji="0" lang="en-IN" altLang="en-US" sz="1800" b="0" i="0" u="none" strike="noStrike" cap="none" normalizeH="0" baseline="0" dirty="0">
                <a:ln>
                  <a:noFill/>
                </a:ln>
                <a:solidFill>
                  <a:schemeClr val="tx1"/>
                </a:solidFill>
                <a:effectLst/>
                <a:latin typeface="Arial" panose="020B0604020202020204" pitchFamily="34" charset="0"/>
              </a:rPr>
              <a:t> for data visualization and </a:t>
            </a:r>
            <a:r>
              <a:rPr kumimoji="0" lang="en-IN" altLang="en-US" sz="1800" b="1" i="0" u="none" strike="noStrike" cap="none" normalizeH="0" baseline="0" dirty="0">
                <a:ln>
                  <a:noFill/>
                </a:ln>
                <a:solidFill>
                  <a:schemeClr val="tx1"/>
                </a:solidFill>
                <a:effectLst/>
                <a:latin typeface="Arial" panose="020B0604020202020204" pitchFamily="34" charset="0"/>
              </a:rPr>
              <a:t>JSPDF</a:t>
            </a:r>
            <a:r>
              <a:rPr kumimoji="0" lang="en-IN" altLang="en-US" sz="1800" b="0" i="0" u="none" strike="noStrike" cap="none" normalizeH="0" baseline="0" dirty="0">
                <a:ln>
                  <a:noFill/>
                </a:ln>
                <a:solidFill>
                  <a:schemeClr val="tx1"/>
                </a:solidFill>
                <a:effectLst/>
                <a:latin typeface="Arial" panose="020B0604020202020204" pitchFamily="34" charset="0"/>
              </a:rPr>
              <a:t> for PDF reports. The app’s </a:t>
            </a:r>
            <a:r>
              <a:rPr kumimoji="0" lang="en-IN" altLang="en-US" sz="1800" b="1" i="0" u="none" strike="noStrike" cap="none" normalizeH="0" baseline="0" dirty="0">
                <a:ln>
                  <a:noFill/>
                </a:ln>
                <a:solidFill>
                  <a:schemeClr val="tx1"/>
                </a:solidFill>
                <a:effectLst/>
                <a:latin typeface="Arial" panose="020B0604020202020204" pitchFamily="34" charset="0"/>
              </a:rPr>
              <a:t>responsive design</a:t>
            </a:r>
            <a:r>
              <a:rPr kumimoji="0" lang="en-IN" altLang="en-US" sz="1800" b="0" i="0" u="none" strike="noStrike" cap="none" normalizeH="0" baseline="0" dirty="0">
                <a:ln>
                  <a:noFill/>
                </a:ln>
                <a:solidFill>
                  <a:schemeClr val="tx1"/>
                </a:solidFill>
                <a:effectLst/>
                <a:latin typeface="Arial" panose="020B0604020202020204" pitchFamily="34" charset="0"/>
              </a:rPr>
              <a:t> ensures it functions smoothly across various devices, making it accessible and convenient for all users. By integrating these features, **Foodie Spot** enhances cafeteria operations, improves user satisfaction, and helps administrators make data-driven decisions for more efficient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16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8CA4-B08D-C7EE-9975-3B149784D64C}"/>
              </a:ext>
            </a:extLst>
          </p:cNvPr>
          <p:cNvSpPr>
            <a:spLocks noGrp="1"/>
          </p:cNvSpPr>
          <p:nvPr>
            <p:ph type="title"/>
          </p:nvPr>
        </p:nvSpPr>
        <p:spPr/>
        <p:txBody>
          <a:bodyPr/>
          <a:lstStyle/>
          <a:p>
            <a:r>
              <a:rPr lang="en-IN" b="1" dirty="0">
                <a:solidFill>
                  <a:schemeClr val="tx1"/>
                </a:solidFill>
                <a:latin typeface="Arial" panose="020B0604020202020204" pitchFamily="34" charset="0"/>
                <a:cs typeface="Arial" panose="020B0604020202020204" pitchFamily="34" charset="0"/>
              </a:rPr>
              <a:t>Software requirements: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F189C4-63EE-D333-E092-24833E6B9AA5}"/>
              </a:ext>
            </a:extLst>
          </p:cNvPr>
          <p:cNvSpPr>
            <a:spLocks noGrp="1"/>
          </p:cNvSpPr>
          <p:nvPr>
            <p:ph idx="1"/>
          </p:nvPr>
        </p:nvSpPr>
        <p:spPr/>
        <p:txBody>
          <a:bodyPr>
            <a:noAutofit/>
          </a:bodyPr>
          <a:lstStyle/>
          <a:p>
            <a:r>
              <a:rPr lang="en-IN" sz="1100" b="1" dirty="0">
                <a:latin typeface="Arial" panose="020B0604020202020204" pitchFamily="34" charset="0"/>
                <a:cs typeface="Arial" panose="020B0604020202020204" pitchFamily="34" charset="0"/>
              </a:rPr>
              <a:t>1. Operating System: </a:t>
            </a:r>
            <a:r>
              <a:rPr lang="en-IN" sz="1100" dirty="0">
                <a:latin typeface="Arial" panose="020B0604020202020204" pitchFamily="34" charset="0"/>
                <a:cs typeface="Arial" panose="020B0604020202020204" pitchFamily="34" charset="0"/>
              </a:rPr>
              <a:t>Windows 10 or higher / macOS / Linux (Ubuntu or similar)</a:t>
            </a:r>
          </a:p>
          <a:p>
            <a:r>
              <a:rPr lang="en-IN" sz="1100" b="1" dirty="0">
                <a:latin typeface="Arial" panose="020B0604020202020204" pitchFamily="34" charset="0"/>
                <a:cs typeface="Arial" panose="020B0604020202020204" pitchFamily="34" charset="0"/>
              </a:rPr>
              <a:t>2. Web Browser: </a:t>
            </a:r>
            <a:r>
              <a:rPr lang="en-IN" sz="1100" dirty="0">
                <a:latin typeface="Arial" panose="020B0604020202020204" pitchFamily="34" charset="0"/>
                <a:cs typeface="Arial" panose="020B0604020202020204" pitchFamily="34" charset="0"/>
              </a:rPr>
              <a:t>Google Chrome, Mozilla Firefox, Safari, or Microsoft Edge (latest versions)</a:t>
            </a:r>
          </a:p>
          <a:p>
            <a:r>
              <a:rPr lang="en-IN" sz="1100" b="1" dirty="0">
                <a:latin typeface="Arial" panose="020B0604020202020204" pitchFamily="34" charset="0"/>
                <a:cs typeface="Arial" panose="020B0604020202020204" pitchFamily="34" charset="0"/>
              </a:rPr>
              <a:t>3. Development Tools:</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Code Editor</a:t>
            </a:r>
            <a:r>
              <a:rPr lang="en-IN" sz="1100" dirty="0">
                <a:latin typeface="Arial" panose="020B0604020202020204" pitchFamily="34" charset="0"/>
                <a:cs typeface="Arial" panose="020B0604020202020204" pitchFamily="34" charset="0"/>
              </a:rPr>
              <a:t>: Visual Studio Code, Sublime Text, or IntelliJ IDEA</a:t>
            </a:r>
          </a:p>
          <a:p>
            <a:r>
              <a:rPr lang="en-IN" sz="1100" b="1" dirty="0">
                <a:latin typeface="Arial" panose="020B0604020202020204" pitchFamily="34" charset="0"/>
                <a:cs typeface="Arial" panose="020B0604020202020204" pitchFamily="34" charset="0"/>
              </a:rPr>
              <a:t>4. Backend &amp; Database:</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Node.js</a:t>
            </a:r>
            <a:r>
              <a:rPr lang="en-IN" sz="1100" dirty="0">
                <a:latin typeface="Arial" panose="020B0604020202020204" pitchFamily="34" charset="0"/>
                <a:cs typeface="Arial" panose="020B0604020202020204" pitchFamily="34" charset="0"/>
              </a:rPr>
              <a:t> (for backend development with React.js)</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Firebase</a:t>
            </a:r>
            <a:r>
              <a:rPr lang="en-IN" sz="1100" dirty="0">
                <a:latin typeface="Arial" panose="020B0604020202020204" pitchFamily="34" charset="0"/>
                <a:cs typeface="Arial" panose="020B0604020202020204" pitchFamily="34" charset="0"/>
              </a:rPr>
              <a:t> (for real-time database, authentication, and hosting)</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MongoDB</a:t>
            </a:r>
            <a:r>
              <a:rPr lang="en-IN" sz="1100" dirty="0">
                <a:latin typeface="Arial" panose="020B0604020202020204" pitchFamily="34" charset="0"/>
                <a:cs typeface="Arial" panose="020B0604020202020204" pitchFamily="34" charset="0"/>
              </a:rPr>
              <a:t> (alternative if using a different database setup)</a:t>
            </a:r>
          </a:p>
          <a:p>
            <a:r>
              <a:rPr lang="en-IN" sz="1100" b="1" dirty="0">
                <a:latin typeface="Arial" panose="020B0604020202020204" pitchFamily="34" charset="0"/>
                <a:cs typeface="Arial" panose="020B0604020202020204" pitchFamily="34" charset="0"/>
              </a:rPr>
              <a:t>5. Libraries &amp; Frameworks:</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React.js</a:t>
            </a:r>
            <a:r>
              <a:rPr lang="en-IN" sz="1100" dirty="0">
                <a:latin typeface="Arial" panose="020B0604020202020204" pitchFamily="34" charset="0"/>
                <a:cs typeface="Arial" panose="020B0604020202020204" pitchFamily="34" charset="0"/>
              </a:rPr>
              <a:t> (for front-end development)</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Firebase SDK</a:t>
            </a:r>
            <a:r>
              <a:rPr lang="en-IN" sz="1100" dirty="0">
                <a:latin typeface="Arial" panose="020B0604020202020204" pitchFamily="34" charset="0"/>
                <a:cs typeface="Arial" panose="020B0604020202020204" pitchFamily="34" charset="0"/>
              </a:rPr>
              <a:t> (for Firebase integration)</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Recharts</a:t>
            </a:r>
            <a:r>
              <a:rPr lang="en-IN" sz="1100" dirty="0">
                <a:latin typeface="Arial" panose="020B0604020202020204" pitchFamily="34" charset="0"/>
                <a:cs typeface="Arial" panose="020B0604020202020204" pitchFamily="34" charset="0"/>
              </a:rPr>
              <a:t> (for data visualization)</a:t>
            </a:r>
          </a:p>
          <a:p>
            <a:pPr lvl="1">
              <a:buFont typeface="Arial" panose="020B0604020202020204" pitchFamily="34" charset="0"/>
              <a:buChar char="•"/>
            </a:pPr>
            <a:r>
              <a:rPr lang="en-IN" sz="1100" b="1" dirty="0">
                <a:latin typeface="Arial" panose="020B0604020202020204" pitchFamily="34" charset="0"/>
                <a:cs typeface="Arial" panose="020B0604020202020204" pitchFamily="34" charset="0"/>
              </a:rPr>
              <a:t>JSPDF</a:t>
            </a:r>
            <a:r>
              <a:rPr lang="en-IN" sz="1100" dirty="0">
                <a:latin typeface="Arial" panose="020B0604020202020204" pitchFamily="34" charset="0"/>
                <a:cs typeface="Arial" panose="020B0604020202020204" pitchFamily="34" charset="0"/>
              </a:rPr>
              <a:t> (for PDF report generation)</a:t>
            </a:r>
          </a:p>
          <a:p>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34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D102-5F35-4A6B-6076-2F82B86C1C90}"/>
              </a:ext>
            </a:extLst>
          </p:cNvPr>
          <p:cNvSpPr>
            <a:spLocks noGrp="1"/>
          </p:cNvSpPr>
          <p:nvPr>
            <p:ph type="title"/>
          </p:nvPr>
        </p:nvSpPr>
        <p:spPr/>
        <p:txBody>
          <a:bodyPr/>
          <a:lstStyle/>
          <a:p>
            <a:r>
              <a:rPr lang="en-IN" b="1" dirty="0">
                <a:solidFill>
                  <a:schemeClr val="tx1"/>
                </a:solidFill>
                <a:latin typeface="Arial" panose="020B0604020202020204" pitchFamily="34" charset="0"/>
                <a:cs typeface="Arial" panose="020B0604020202020204" pitchFamily="34" charset="0"/>
              </a:rPr>
              <a:t>Hardware requirements:</a:t>
            </a:r>
            <a:endParaRPr lang="en-IN" dirty="0"/>
          </a:p>
        </p:txBody>
      </p:sp>
      <p:sp>
        <p:nvSpPr>
          <p:cNvPr id="3" name="Content Placeholder 2">
            <a:extLst>
              <a:ext uri="{FF2B5EF4-FFF2-40B4-BE49-F238E27FC236}">
                <a16:creationId xmlns:a16="http://schemas.microsoft.com/office/drawing/2014/main" id="{EFCA4576-D781-B3C9-097A-60B78F0E8249}"/>
              </a:ext>
            </a:extLst>
          </p:cNvPr>
          <p:cNvSpPr>
            <a:spLocks noGrp="1"/>
          </p:cNvSpPr>
          <p:nvPr>
            <p:ph idx="1"/>
          </p:nvPr>
        </p:nvSpPr>
        <p:spPr/>
        <p:txBody>
          <a:bodyPr>
            <a:normAutofit fontScale="70000" lnSpcReduction="20000"/>
          </a:bodyPr>
          <a:lstStyle/>
          <a:p>
            <a:pPr algn="just"/>
            <a:r>
              <a:rPr lang="en-US" sz="2400" b="1" dirty="0">
                <a:solidFill>
                  <a:schemeClr val="tx1"/>
                </a:solidFill>
                <a:latin typeface="Arial" panose="020B0604020202020204" pitchFamily="34" charset="0"/>
                <a:cs typeface="Arial" panose="020B0604020202020204" pitchFamily="34" charset="0"/>
              </a:rPr>
              <a:t>Processor :</a:t>
            </a:r>
            <a:r>
              <a:rPr lang="en-US" sz="2400" dirty="0">
                <a:solidFill>
                  <a:schemeClr val="tx1"/>
                </a:solidFill>
                <a:latin typeface="Arial" panose="020B0604020202020204" pitchFamily="34" charset="0"/>
                <a:cs typeface="Arial" panose="020B0604020202020204" pitchFamily="34" charset="0"/>
              </a:rPr>
              <a:t> Intel Core i5 or higher / AMD Ryzen 5 or higher (for better performance, especially when handling large datasets and model training).</a:t>
            </a:r>
          </a:p>
          <a:p>
            <a:pPr algn="just"/>
            <a:r>
              <a:rPr lang="en-US" sz="2400" b="1" dirty="0">
                <a:solidFill>
                  <a:schemeClr val="tx1"/>
                </a:solidFill>
                <a:latin typeface="Arial" panose="020B0604020202020204" pitchFamily="34" charset="0"/>
                <a:cs typeface="Arial" panose="020B0604020202020204" pitchFamily="34" charset="0"/>
              </a:rPr>
              <a:t>RAM :</a:t>
            </a:r>
            <a:r>
              <a:rPr lang="en-US" sz="2400" dirty="0">
                <a:solidFill>
                  <a:schemeClr val="tx1"/>
                </a:solidFill>
                <a:latin typeface="Arial" panose="020B0604020202020204" pitchFamily="34" charset="0"/>
                <a:cs typeface="Arial" panose="020B0604020202020204" pitchFamily="34" charset="0"/>
              </a:rPr>
              <a:t> Minimum 8 GB (16 GB or higher recommended for faster processing of large datasets and complex model training).</a:t>
            </a:r>
          </a:p>
          <a:p>
            <a:pPr algn="just"/>
            <a:r>
              <a:rPr lang="en-US" sz="2400" b="1" dirty="0">
                <a:solidFill>
                  <a:schemeClr val="tx1"/>
                </a:solidFill>
                <a:latin typeface="Arial" panose="020B0604020202020204" pitchFamily="34" charset="0"/>
                <a:cs typeface="Arial" panose="020B0604020202020204" pitchFamily="34" charset="0"/>
              </a:rPr>
              <a:t>Storage :</a:t>
            </a:r>
            <a:r>
              <a:rPr lang="en-US" sz="2400" dirty="0">
                <a:solidFill>
                  <a:schemeClr val="tx1"/>
                </a:solidFill>
                <a:latin typeface="Arial" panose="020B0604020202020204" pitchFamily="34" charset="0"/>
                <a:cs typeface="Arial" panose="020B0604020202020204" pitchFamily="34" charset="0"/>
              </a:rPr>
              <a:t> At least 256 GB SSD (Solid State Drive) or HDD, with SSD recommended for faster data access and storage .Additional space for datasets, model artifacts, and logs (~10-20 GB).</a:t>
            </a:r>
          </a:p>
          <a:p>
            <a:pPr algn="just"/>
            <a:r>
              <a:rPr lang="en-US" sz="2400" b="1" dirty="0">
                <a:solidFill>
                  <a:schemeClr val="tx1"/>
                </a:solidFill>
                <a:latin typeface="Arial" panose="020B0604020202020204" pitchFamily="34" charset="0"/>
                <a:cs typeface="Arial" panose="020B0604020202020204" pitchFamily="34" charset="0"/>
              </a:rPr>
              <a:t>GPU</a:t>
            </a:r>
            <a:r>
              <a:rPr lang="en-US" sz="2400" dirty="0">
                <a:solidFill>
                  <a:schemeClr val="tx1"/>
                </a:solidFill>
                <a:latin typeface="Arial" panose="020B0604020202020204" pitchFamily="34" charset="0"/>
                <a:cs typeface="Arial" panose="020B0604020202020204" pitchFamily="34" charset="0"/>
              </a:rPr>
              <a:t> (optional but recommended) </a:t>
            </a:r>
            <a:r>
              <a:rPr lang="en-US" sz="2400" b="1" dirty="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A dedicated GPU such as NVIDIA GTX 1050 Ti or higher (for faster model training, especially if dealing with large datasets or deep learning models).</a:t>
            </a:r>
          </a:p>
          <a:p>
            <a:pPr algn="just"/>
            <a:r>
              <a:rPr lang="en-US" sz="2400" b="1" dirty="0">
                <a:solidFill>
                  <a:schemeClr val="tx1"/>
                </a:solidFill>
                <a:latin typeface="Arial" panose="020B0604020202020204" pitchFamily="34" charset="0"/>
                <a:cs typeface="Arial" panose="020B0604020202020204" pitchFamily="34" charset="0"/>
              </a:rPr>
              <a:t>Internet Connection : </a:t>
            </a:r>
            <a:r>
              <a:rPr lang="en-US" sz="2400" dirty="0">
                <a:solidFill>
                  <a:schemeClr val="tx1"/>
                </a:solidFill>
                <a:latin typeface="Arial" panose="020B0604020202020204" pitchFamily="34" charset="0"/>
                <a:cs typeface="Arial" panose="020B0604020202020204" pitchFamily="34" charset="0"/>
              </a:rPr>
              <a:t>Required for downloading libraries, dependencies, and datasets if necessary.</a:t>
            </a:r>
            <a:endParaRPr lang="en-IN" sz="24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1880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625AF-61C2-59F6-2847-E1E672BC2C64}"/>
              </a:ext>
            </a:extLst>
          </p:cNvPr>
          <p:cNvSpPr txBox="1"/>
          <p:nvPr/>
        </p:nvSpPr>
        <p:spPr>
          <a:xfrm>
            <a:off x="914400" y="896112"/>
            <a:ext cx="3502152"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System Design:</a:t>
            </a:r>
            <a:endParaRPr lang="en-IN" sz="3600" dirty="0"/>
          </a:p>
        </p:txBody>
      </p:sp>
      <p:pic>
        <p:nvPicPr>
          <p:cNvPr id="4" name="Picture 3">
            <a:extLst>
              <a:ext uri="{FF2B5EF4-FFF2-40B4-BE49-F238E27FC236}">
                <a16:creationId xmlns:a16="http://schemas.microsoft.com/office/drawing/2014/main" id="{24F551C4-4692-33ED-4C02-4C05D3704936}"/>
              </a:ext>
            </a:extLst>
          </p:cNvPr>
          <p:cNvPicPr>
            <a:picLocks noChangeAspect="1"/>
          </p:cNvPicPr>
          <p:nvPr/>
        </p:nvPicPr>
        <p:blipFill>
          <a:blip r:embed="rId2"/>
          <a:stretch>
            <a:fillRect/>
          </a:stretch>
        </p:blipFill>
        <p:spPr>
          <a:xfrm>
            <a:off x="3794706" y="842601"/>
            <a:ext cx="6230219" cy="5172797"/>
          </a:xfrm>
          <a:prstGeom prst="rect">
            <a:avLst/>
          </a:prstGeom>
        </p:spPr>
      </p:pic>
    </p:spTree>
    <p:extLst>
      <p:ext uri="{BB962C8B-B14F-4D97-AF65-F5344CB8AC3E}">
        <p14:creationId xmlns:p14="http://schemas.microsoft.com/office/powerpoint/2010/main" val="344289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90662-F2FA-157A-1F1B-DE8EA456117F}"/>
              </a:ext>
            </a:extLst>
          </p:cNvPr>
          <p:cNvSpPr txBox="1"/>
          <p:nvPr/>
        </p:nvSpPr>
        <p:spPr>
          <a:xfrm>
            <a:off x="950976" y="941832"/>
            <a:ext cx="3008376" cy="1200329"/>
          </a:xfrm>
          <a:prstGeom prst="rect">
            <a:avLst/>
          </a:prstGeom>
          <a:noFill/>
        </p:spPr>
        <p:txBody>
          <a:bodyPr wrap="square" rtlCol="0">
            <a:spAutoFit/>
          </a:bodyPr>
          <a:lstStyle/>
          <a:p>
            <a:r>
              <a:rPr lang="en-IN" sz="3600" b="1" dirty="0">
                <a:solidFill>
                  <a:schemeClr val="tx1"/>
                </a:solidFill>
                <a:latin typeface="Arial" panose="020B0604020202020204" pitchFamily="34" charset="0"/>
                <a:cs typeface="Arial" panose="020B0604020202020204" pitchFamily="34" charset="0"/>
              </a:rPr>
              <a:t>Architecture Diagra</a:t>
            </a:r>
            <a:r>
              <a:rPr lang="en-IN" sz="3600" b="1" dirty="0">
                <a:latin typeface="Arial" panose="020B0604020202020204" pitchFamily="34" charset="0"/>
                <a:cs typeface="Arial" panose="020B0604020202020204" pitchFamily="34" charset="0"/>
              </a:rPr>
              <a:t>m</a:t>
            </a:r>
            <a:r>
              <a:rPr lang="en-IN" sz="3600" b="1" dirty="0">
                <a:solidFill>
                  <a:schemeClr val="tx1"/>
                </a:solidFill>
                <a:latin typeface="Arial" panose="020B0604020202020204" pitchFamily="34" charset="0"/>
                <a:cs typeface="Arial" panose="020B0604020202020204" pitchFamily="34" charset="0"/>
              </a:rPr>
              <a:t>:</a:t>
            </a:r>
            <a:endParaRPr lang="en-IN" sz="3600" dirty="0"/>
          </a:p>
        </p:txBody>
      </p:sp>
      <p:pic>
        <p:nvPicPr>
          <p:cNvPr id="4" name="Picture 3">
            <a:extLst>
              <a:ext uri="{FF2B5EF4-FFF2-40B4-BE49-F238E27FC236}">
                <a16:creationId xmlns:a16="http://schemas.microsoft.com/office/drawing/2014/main" id="{C2C9B0CB-4D44-B63C-093E-FEC2CE653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752" y="1588163"/>
            <a:ext cx="6668431" cy="4039164"/>
          </a:xfrm>
          <a:prstGeom prst="rect">
            <a:avLst/>
          </a:prstGeom>
        </p:spPr>
      </p:pic>
    </p:spTree>
    <p:extLst>
      <p:ext uri="{BB962C8B-B14F-4D97-AF65-F5344CB8AC3E}">
        <p14:creationId xmlns:p14="http://schemas.microsoft.com/office/powerpoint/2010/main" val="32017232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198</TotalTime>
  <Words>1244</Words>
  <Application>Microsoft Office PowerPoint</Application>
  <PresentationFormat>Widescreen</PresentationFormat>
  <Paragraphs>101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Wingdings</vt:lpstr>
      <vt:lpstr>Organic</vt:lpstr>
      <vt:lpstr>Foodies Spot With Data Science</vt:lpstr>
      <vt:lpstr>Introduction :</vt:lpstr>
      <vt:lpstr>Abstract : </vt:lpstr>
      <vt:lpstr>Existing and Proposed System :</vt:lpstr>
      <vt:lpstr>Literature Survey</vt:lpstr>
      <vt:lpstr>Software requirements:</vt:lpstr>
      <vt:lpstr>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Specifications</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PRIJWAL REDDY</dc:creator>
  <cp:lastModifiedBy>Charan Reddy</cp:lastModifiedBy>
  <cp:revision>4</cp:revision>
  <dcterms:created xsi:type="dcterms:W3CDTF">2024-12-30T12:50:57Z</dcterms:created>
  <dcterms:modified xsi:type="dcterms:W3CDTF">2025-04-21T15:23:55Z</dcterms:modified>
</cp:coreProperties>
</file>