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sldIdLst>
    <p:sldId id="258" r:id="rId2"/>
    <p:sldId id="259" r:id="rId3"/>
    <p:sldId id="275" r:id="rId4"/>
    <p:sldId id="277" r:id="rId5"/>
    <p:sldId id="278" r:id="rId6"/>
    <p:sldId id="279" r:id="rId7"/>
    <p:sldId id="282" r:id="rId8"/>
    <p:sldId id="270" r:id="rId9"/>
    <p:sldId id="284" r:id="rId10"/>
    <p:sldId id="285" r:id="rId11"/>
    <p:sldId id="272" r:id="rId12"/>
    <p:sldId id="263" r:id="rId13"/>
    <p:sldId id="276" r:id="rId14"/>
    <p:sldId id="274" r:id="rId15"/>
    <p:sldId id="281" r:id="rId16"/>
    <p:sldId id="28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263D13-C35C-2878-2CA8-768D36208D01}" v="54" vWet="90" dt="2022-08-05T19:19:03.784"/>
    <p1510:client id="{2E17F9C9-C01A-3116-8F59-30A8972C525E}" v="146" dt="2022-08-04T16:13:58.429"/>
    <p1510:client id="{31512703-4164-F745-BA9F-374DED1374A0}" v="16" dt="2022-08-05T19:16:42.306"/>
    <p1510:client id="{31B716D2-A322-4B6D-99ED-45F22C412FED}" v="107" dt="2022-08-02T12:58:01.762"/>
    <p1510:client id="{3408B1FC-FD0B-C300-E8AD-853AEDA2214B}" v="99" dt="2022-08-04T16:46:32.456"/>
    <p1510:client id="{420F6F11-7DAE-15C7-B8DC-735FE3F22B01}" v="18" dt="2022-08-05T19:25:33.937"/>
    <p1510:client id="{51E68197-3DE5-74C5-9309-6A0D96D138E2}" v="1" dt="2022-08-02T13:08:22.871"/>
    <p1510:client id="{5614E671-7230-6931-B991-121BDF1AB966}" v="3" dt="2022-08-02T13:10:14.997"/>
    <p1510:client id="{71B569AF-0BBC-5EB6-6DF3-E466D1B73C7E}" v="22" dt="2022-08-04T15:48:12.062"/>
    <p1510:client id="{8303B5CE-CB06-DF17-1F33-B2FEB6564EA6}" v="19" dt="2022-08-02T15:20:56.711"/>
    <p1510:client id="{AFC59A72-1DB2-F6F2-0C5F-827C042A1CF9}" v="285" dt="2022-08-05T05:06:40.067"/>
    <p1510:client id="{B1868355-81D8-FE5E-2E87-719C08AA9175}" v="5" dt="2022-08-05T19:24:52.430"/>
    <p1510:client id="{C9C65C9A-3993-CC48-EF2F-EF7532FCF85A}" v="18" dt="2022-08-05T17:11:21.759"/>
    <p1510:client id="{CE8E9DF7-25D9-486F-969A-87D3C7AD41F6}" v="137" dt="2022-08-04T16:24:12.301"/>
    <p1510:client id="{D023E609-22A5-AB09-656B-541F762023FA}" v="3" dt="2022-08-06T03:16:34.534"/>
    <p1510:client id="{DF0E7490-1F3F-7B4B-51E9-BB663563083E}" v="6" dt="2022-08-05T04:06:46.993"/>
    <p1510:client id="{FC05D2AA-CCBC-6849-41A6-A5EC789CBB6A}" v="15" dt="2022-08-06T03:19:54.9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390438-6A25-4A5C-A289-6E1DCC13D57F}"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F5A9A96E-28EC-4784-8566-8599AA140C86}">
      <dgm:prSet/>
      <dgm:spPr/>
      <dgm:t>
        <a:bodyPr/>
        <a:lstStyle/>
        <a:p>
          <a:r>
            <a:rPr lang="en-US" dirty="0"/>
            <a:t>LOGISTIC REGRESSION</a:t>
          </a:r>
        </a:p>
      </dgm:t>
    </dgm:pt>
    <dgm:pt modelId="{66D51CAB-D73E-4614-9720-64223D8D4171}" type="parTrans" cxnId="{48882808-F83A-457A-83C1-8E88E8D3E5AA}">
      <dgm:prSet/>
      <dgm:spPr/>
      <dgm:t>
        <a:bodyPr/>
        <a:lstStyle/>
        <a:p>
          <a:endParaRPr lang="en-US"/>
        </a:p>
      </dgm:t>
    </dgm:pt>
    <dgm:pt modelId="{C647B341-6675-45EE-9686-6D303B5B817B}" type="sibTrans" cxnId="{48882808-F83A-457A-83C1-8E88E8D3E5AA}">
      <dgm:prSet/>
      <dgm:spPr/>
      <dgm:t>
        <a:bodyPr/>
        <a:lstStyle/>
        <a:p>
          <a:endParaRPr lang="en-US"/>
        </a:p>
      </dgm:t>
    </dgm:pt>
    <dgm:pt modelId="{10FB44AE-5F65-40B2-9332-5D237744EA3F}">
      <dgm:prSet/>
      <dgm:spPr/>
      <dgm:t>
        <a:bodyPr/>
        <a:lstStyle/>
        <a:p>
          <a:r>
            <a:rPr lang="en-US" dirty="0">
              <a:latin typeface="Neue Haas Grotesk Text Pro"/>
            </a:rPr>
            <a:t>DECISION</a:t>
          </a:r>
          <a:r>
            <a:rPr lang="en-US" dirty="0"/>
            <a:t> TREE</a:t>
          </a:r>
        </a:p>
      </dgm:t>
    </dgm:pt>
    <dgm:pt modelId="{E9EA6056-53AA-4759-9EC3-EDF5EF2B1AFA}" type="parTrans" cxnId="{5F705CAA-5016-4BF6-B51C-23733572F184}">
      <dgm:prSet/>
      <dgm:spPr/>
      <dgm:t>
        <a:bodyPr/>
        <a:lstStyle/>
        <a:p>
          <a:endParaRPr lang="en-US"/>
        </a:p>
      </dgm:t>
    </dgm:pt>
    <dgm:pt modelId="{2DB1851A-5918-42A3-A6C3-AC7F7E85F65A}" type="sibTrans" cxnId="{5F705CAA-5016-4BF6-B51C-23733572F184}">
      <dgm:prSet/>
      <dgm:spPr/>
      <dgm:t>
        <a:bodyPr/>
        <a:lstStyle/>
        <a:p>
          <a:endParaRPr lang="en-US"/>
        </a:p>
      </dgm:t>
    </dgm:pt>
    <dgm:pt modelId="{469F6DA6-6F1A-490D-A0DE-D50E2356A500}">
      <dgm:prSet/>
      <dgm:spPr/>
      <dgm:t>
        <a:bodyPr/>
        <a:lstStyle/>
        <a:p>
          <a:r>
            <a:rPr lang="en-US" dirty="0"/>
            <a:t>K- NEAREST NEIGHBOR (KNN)</a:t>
          </a:r>
        </a:p>
      </dgm:t>
    </dgm:pt>
    <dgm:pt modelId="{B3925374-2EE6-4BE8-BE74-07C7D3CA7133}" type="parTrans" cxnId="{6DD7FB37-EE3E-44B8-BEE4-F1C8EF4DCACA}">
      <dgm:prSet/>
      <dgm:spPr/>
      <dgm:t>
        <a:bodyPr/>
        <a:lstStyle/>
        <a:p>
          <a:endParaRPr lang="en-US"/>
        </a:p>
      </dgm:t>
    </dgm:pt>
    <dgm:pt modelId="{FF246A8A-2276-475E-A55A-40C60CB141BB}" type="sibTrans" cxnId="{6DD7FB37-EE3E-44B8-BEE4-F1C8EF4DCACA}">
      <dgm:prSet/>
      <dgm:spPr/>
      <dgm:t>
        <a:bodyPr/>
        <a:lstStyle/>
        <a:p>
          <a:endParaRPr lang="en-US"/>
        </a:p>
      </dgm:t>
    </dgm:pt>
    <dgm:pt modelId="{D1318755-2A47-43C4-BA92-DF4931859DE9}">
      <dgm:prSet/>
      <dgm:spPr/>
      <dgm:t>
        <a:bodyPr/>
        <a:lstStyle/>
        <a:p>
          <a:r>
            <a:rPr lang="en-US" dirty="0"/>
            <a:t>NAIVE BAYES </a:t>
          </a:r>
        </a:p>
      </dgm:t>
    </dgm:pt>
    <dgm:pt modelId="{B86E08CF-2CF1-4388-B16D-2F07B9850B25}" type="parTrans" cxnId="{D96504D0-C3C1-4D0D-BC62-E93573D1BED1}">
      <dgm:prSet/>
      <dgm:spPr/>
      <dgm:t>
        <a:bodyPr/>
        <a:lstStyle/>
        <a:p>
          <a:endParaRPr lang="en-US"/>
        </a:p>
      </dgm:t>
    </dgm:pt>
    <dgm:pt modelId="{A6ECA3D9-1774-4BCC-B03E-DCD9FBEF3735}" type="sibTrans" cxnId="{D96504D0-C3C1-4D0D-BC62-E93573D1BED1}">
      <dgm:prSet/>
      <dgm:spPr/>
      <dgm:t>
        <a:bodyPr/>
        <a:lstStyle/>
        <a:p>
          <a:endParaRPr lang="en-US"/>
        </a:p>
      </dgm:t>
    </dgm:pt>
    <dgm:pt modelId="{34AAB291-5199-4A08-BDD4-C8092A4D90BB}">
      <dgm:prSet/>
      <dgm:spPr/>
      <dgm:t>
        <a:bodyPr/>
        <a:lstStyle/>
        <a:p>
          <a:r>
            <a:rPr lang="en-US" dirty="0"/>
            <a:t>RANDOM FOREST</a:t>
          </a:r>
        </a:p>
      </dgm:t>
    </dgm:pt>
    <dgm:pt modelId="{9DCA3BF4-7DC3-4109-B1D1-A9631E323664}" type="parTrans" cxnId="{AD9C828D-B9C4-4FED-8536-9387A8991B16}">
      <dgm:prSet/>
      <dgm:spPr/>
      <dgm:t>
        <a:bodyPr/>
        <a:lstStyle/>
        <a:p>
          <a:endParaRPr lang="en-US"/>
        </a:p>
      </dgm:t>
    </dgm:pt>
    <dgm:pt modelId="{F52E09CD-F8DF-4413-A1BB-A02FD477F375}" type="sibTrans" cxnId="{AD9C828D-B9C4-4FED-8536-9387A8991B16}">
      <dgm:prSet/>
      <dgm:spPr/>
      <dgm:t>
        <a:bodyPr/>
        <a:lstStyle/>
        <a:p>
          <a:endParaRPr lang="en-US"/>
        </a:p>
      </dgm:t>
    </dgm:pt>
    <dgm:pt modelId="{BACFC5FD-BED9-4A4E-B9D5-9847E35852BB}">
      <dgm:prSet/>
      <dgm:spPr/>
      <dgm:t>
        <a:bodyPr/>
        <a:lstStyle/>
        <a:p>
          <a:r>
            <a:rPr lang="en-US" dirty="0"/>
            <a:t>SUPPORT VECTOR MACHINE (SVM)</a:t>
          </a:r>
        </a:p>
      </dgm:t>
    </dgm:pt>
    <dgm:pt modelId="{8E857918-29C5-4827-AE5E-231F1FDBFED7}" type="parTrans" cxnId="{B3503429-B161-417C-8F3B-2DF7FD57BDD5}">
      <dgm:prSet/>
      <dgm:spPr/>
      <dgm:t>
        <a:bodyPr/>
        <a:lstStyle/>
        <a:p>
          <a:endParaRPr lang="en-US"/>
        </a:p>
      </dgm:t>
    </dgm:pt>
    <dgm:pt modelId="{B78069AC-2B8F-44B1-A659-1E88A7469486}" type="sibTrans" cxnId="{B3503429-B161-417C-8F3B-2DF7FD57BDD5}">
      <dgm:prSet/>
      <dgm:spPr/>
      <dgm:t>
        <a:bodyPr/>
        <a:lstStyle/>
        <a:p>
          <a:endParaRPr lang="en-US"/>
        </a:p>
      </dgm:t>
    </dgm:pt>
    <dgm:pt modelId="{7593EBD5-1190-4A55-8287-0A2DB204E38E}" type="pres">
      <dgm:prSet presAssocID="{19390438-6A25-4A5C-A289-6E1DCC13D57F}" presName="diagram" presStyleCnt="0">
        <dgm:presLayoutVars>
          <dgm:dir/>
          <dgm:resizeHandles val="exact"/>
        </dgm:presLayoutVars>
      </dgm:prSet>
      <dgm:spPr/>
    </dgm:pt>
    <dgm:pt modelId="{4AF0F18C-BE3E-45D5-A9AD-E6E41DE3597F}" type="pres">
      <dgm:prSet presAssocID="{F5A9A96E-28EC-4784-8566-8599AA140C86}" presName="node" presStyleLbl="node1" presStyleIdx="0" presStyleCnt="6">
        <dgm:presLayoutVars>
          <dgm:bulletEnabled val="1"/>
        </dgm:presLayoutVars>
      </dgm:prSet>
      <dgm:spPr/>
    </dgm:pt>
    <dgm:pt modelId="{728469B8-DCCB-464A-AD94-194EA048B753}" type="pres">
      <dgm:prSet presAssocID="{C647B341-6675-45EE-9686-6D303B5B817B}" presName="sibTrans" presStyleCnt="0"/>
      <dgm:spPr/>
    </dgm:pt>
    <dgm:pt modelId="{9B1BC546-04AE-4011-86D9-0D5D0506E598}" type="pres">
      <dgm:prSet presAssocID="{10FB44AE-5F65-40B2-9332-5D237744EA3F}" presName="node" presStyleLbl="node1" presStyleIdx="1" presStyleCnt="6">
        <dgm:presLayoutVars>
          <dgm:bulletEnabled val="1"/>
        </dgm:presLayoutVars>
      </dgm:prSet>
      <dgm:spPr/>
    </dgm:pt>
    <dgm:pt modelId="{A6013B5C-873C-4ECC-BE43-B5DD8345C700}" type="pres">
      <dgm:prSet presAssocID="{2DB1851A-5918-42A3-A6C3-AC7F7E85F65A}" presName="sibTrans" presStyleCnt="0"/>
      <dgm:spPr/>
    </dgm:pt>
    <dgm:pt modelId="{5B752B6E-57E8-4918-892F-F6FDE56533BF}" type="pres">
      <dgm:prSet presAssocID="{469F6DA6-6F1A-490D-A0DE-D50E2356A500}" presName="node" presStyleLbl="node1" presStyleIdx="2" presStyleCnt="6">
        <dgm:presLayoutVars>
          <dgm:bulletEnabled val="1"/>
        </dgm:presLayoutVars>
      </dgm:prSet>
      <dgm:spPr/>
    </dgm:pt>
    <dgm:pt modelId="{4A836F95-595F-41E6-B88A-D2CD0DC78E68}" type="pres">
      <dgm:prSet presAssocID="{FF246A8A-2276-475E-A55A-40C60CB141BB}" presName="sibTrans" presStyleCnt="0"/>
      <dgm:spPr/>
    </dgm:pt>
    <dgm:pt modelId="{BB0D7002-872D-4B5E-9127-F8CDAF14BC55}" type="pres">
      <dgm:prSet presAssocID="{D1318755-2A47-43C4-BA92-DF4931859DE9}" presName="node" presStyleLbl="node1" presStyleIdx="3" presStyleCnt="6">
        <dgm:presLayoutVars>
          <dgm:bulletEnabled val="1"/>
        </dgm:presLayoutVars>
      </dgm:prSet>
      <dgm:spPr/>
    </dgm:pt>
    <dgm:pt modelId="{0A468ACA-48EF-4CAC-8128-3EAB562A1F62}" type="pres">
      <dgm:prSet presAssocID="{A6ECA3D9-1774-4BCC-B03E-DCD9FBEF3735}" presName="sibTrans" presStyleCnt="0"/>
      <dgm:spPr/>
    </dgm:pt>
    <dgm:pt modelId="{A6EB7D6B-5AAC-4494-AEB8-455BB4888127}" type="pres">
      <dgm:prSet presAssocID="{34AAB291-5199-4A08-BDD4-C8092A4D90BB}" presName="node" presStyleLbl="node1" presStyleIdx="4" presStyleCnt="6">
        <dgm:presLayoutVars>
          <dgm:bulletEnabled val="1"/>
        </dgm:presLayoutVars>
      </dgm:prSet>
      <dgm:spPr/>
    </dgm:pt>
    <dgm:pt modelId="{505C97AE-BA5E-4B39-A73D-E4E3EC87A67C}" type="pres">
      <dgm:prSet presAssocID="{F52E09CD-F8DF-4413-A1BB-A02FD477F375}" presName="sibTrans" presStyleCnt="0"/>
      <dgm:spPr/>
    </dgm:pt>
    <dgm:pt modelId="{C405D4F9-6856-452B-AF38-BD5A8BB1CAC9}" type="pres">
      <dgm:prSet presAssocID="{BACFC5FD-BED9-4A4E-B9D5-9847E35852BB}" presName="node" presStyleLbl="node1" presStyleIdx="5" presStyleCnt="6">
        <dgm:presLayoutVars>
          <dgm:bulletEnabled val="1"/>
        </dgm:presLayoutVars>
      </dgm:prSet>
      <dgm:spPr/>
    </dgm:pt>
  </dgm:ptLst>
  <dgm:cxnLst>
    <dgm:cxn modelId="{48882808-F83A-457A-83C1-8E88E8D3E5AA}" srcId="{19390438-6A25-4A5C-A289-6E1DCC13D57F}" destId="{F5A9A96E-28EC-4784-8566-8599AA140C86}" srcOrd="0" destOrd="0" parTransId="{66D51CAB-D73E-4614-9720-64223D8D4171}" sibTransId="{C647B341-6675-45EE-9686-6D303B5B817B}"/>
    <dgm:cxn modelId="{3B84E80B-2905-4D78-AC75-BC4137DDC634}" type="presOf" srcId="{10FB44AE-5F65-40B2-9332-5D237744EA3F}" destId="{9B1BC546-04AE-4011-86D9-0D5D0506E598}" srcOrd="0" destOrd="0" presId="urn:microsoft.com/office/officeart/2005/8/layout/default"/>
    <dgm:cxn modelId="{B3503429-B161-417C-8F3B-2DF7FD57BDD5}" srcId="{19390438-6A25-4A5C-A289-6E1DCC13D57F}" destId="{BACFC5FD-BED9-4A4E-B9D5-9847E35852BB}" srcOrd="5" destOrd="0" parTransId="{8E857918-29C5-4827-AE5E-231F1FDBFED7}" sibTransId="{B78069AC-2B8F-44B1-A659-1E88A7469486}"/>
    <dgm:cxn modelId="{6DD7FB37-EE3E-44B8-BEE4-F1C8EF4DCACA}" srcId="{19390438-6A25-4A5C-A289-6E1DCC13D57F}" destId="{469F6DA6-6F1A-490D-A0DE-D50E2356A500}" srcOrd="2" destOrd="0" parTransId="{B3925374-2EE6-4BE8-BE74-07C7D3CA7133}" sibTransId="{FF246A8A-2276-475E-A55A-40C60CB141BB}"/>
    <dgm:cxn modelId="{F9D5A550-95C4-401B-9D30-9F41FB786F35}" type="presOf" srcId="{F5A9A96E-28EC-4784-8566-8599AA140C86}" destId="{4AF0F18C-BE3E-45D5-A9AD-E6E41DE3597F}" srcOrd="0" destOrd="0" presId="urn:microsoft.com/office/officeart/2005/8/layout/default"/>
    <dgm:cxn modelId="{D9827F85-9234-4050-92D0-C3DAB676CA9B}" type="presOf" srcId="{19390438-6A25-4A5C-A289-6E1DCC13D57F}" destId="{7593EBD5-1190-4A55-8287-0A2DB204E38E}" srcOrd="0" destOrd="0" presId="urn:microsoft.com/office/officeart/2005/8/layout/default"/>
    <dgm:cxn modelId="{D176ED8B-0931-4CA6-B372-1751EB0FB3D7}" type="presOf" srcId="{34AAB291-5199-4A08-BDD4-C8092A4D90BB}" destId="{A6EB7D6B-5AAC-4494-AEB8-455BB4888127}" srcOrd="0" destOrd="0" presId="urn:microsoft.com/office/officeart/2005/8/layout/default"/>
    <dgm:cxn modelId="{AD9C828D-B9C4-4FED-8536-9387A8991B16}" srcId="{19390438-6A25-4A5C-A289-6E1DCC13D57F}" destId="{34AAB291-5199-4A08-BDD4-C8092A4D90BB}" srcOrd="4" destOrd="0" parTransId="{9DCA3BF4-7DC3-4109-B1D1-A9631E323664}" sibTransId="{F52E09CD-F8DF-4413-A1BB-A02FD477F375}"/>
    <dgm:cxn modelId="{5F705CAA-5016-4BF6-B51C-23733572F184}" srcId="{19390438-6A25-4A5C-A289-6E1DCC13D57F}" destId="{10FB44AE-5F65-40B2-9332-5D237744EA3F}" srcOrd="1" destOrd="0" parTransId="{E9EA6056-53AA-4759-9EC3-EDF5EF2B1AFA}" sibTransId="{2DB1851A-5918-42A3-A6C3-AC7F7E85F65A}"/>
    <dgm:cxn modelId="{CE1710B8-3BBB-44E6-9999-549B4823599B}" type="presOf" srcId="{BACFC5FD-BED9-4A4E-B9D5-9847E35852BB}" destId="{C405D4F9-6856-452B-AF38-BD5A8BB1CAC9}" srcOrd="0" destOrd="0" presId="urn:microsoft.com/office/officeart/2005/8/layout/default"/>
    <dgm:cxn modelId="{B7FA7DCE-071C-4765-A3C6-38038892F22B}" type="presOf" srcId="{469F6DA6-6F1A-490D-A0DE-D50E2356A500}" destId="{5B752B6E-57E8-4918-892F-F6FDE56533BF}" srcOrd="0" destOrd="0" presId="urn:microsoft.com/office/officeart/2005/8/layout/default"/>
    <dgm:cxn modelId="{D96504D0-C3C1-4D0D-BC62-E93573D1BED1}" srcId="{19390438-6A25-4A5C-A289-6E1DCC13D57F}" destId="{D1318755-2A47-43C4-BA92-DF4931859DE9}" srcOrd="3" destOrd="0" parTransId="{B86E08CF-2CF1-4388-B16D-2F07B9850B25}" sibTransId="{A6ECA3D9-1774-4BCC-B03E-DCD9FBEF3735}"/>
    <dgm:cxn modelId="{EFAFFFF2-0E47-4618-96F8-507F165F8488}" type="presOf" srcId="{D1318755-2A47-43C4-BA92-DF4931859DE9}" destId="{BB0D7002-872D-4B5E-9127-F8CDAF14BC55}" srcOrd="0" destOrd="0" presId="urn:microsoft.com/office/officeart/2005/8/layout/default"/>
    <dgm:cxn modelId="{54F98D1B-D7F5-42A3-8E75-0C06C498219D}" type="presParOf" srcId="{7593EBD5-1190-4A55-8287-0A2DB204E38E}" destId="{4AF0F18C-BE3E-45D5-A9AD-E6E41DE3597F}" srcOrd="0" destOrd="0" presId="urn:microsoft.com/office/officeart/2005/8/layout/default"/>
    <dgm:cxn modelId="{FD232EBE-809A-45D9-B66F-F607B9D81929}" type="presParOf" srcId="{7593EBD5-1190-4A55-8287-0A2DB204E38E}" destId="{728469B8-DCCB-464A-AD94-194EA048B753}" srcOrd="1" destOrd="0" presId="urn:microsoft.com/office/officeart/2005/8/layout/default"/>
    <dgm:cxn modelId="{4699DA88-061B-447C-BB28-7AF68F266F50}" type="presParOf" srcId="{7593EBD5-1190-4A55-8287-0A2DB204E38E}" destId="{9B1BC546-04AE-4011-86D9-0D5D0506E598}" srcOrd="2" destOrd="0" presId="urn:microsoft.com/office/officeart/2005/8/layout/default"/>
    <dgm:cxn modelId="{70A75890-4699-43FB-A733-B05F81EA64BA}" type="presParOf" srcId="{7593EBD5-1190-4A55-8287-0A2DB204E38E}" destId="{A6013B5C-873C-4ECC-BE43-B5DD8345C700}" srcOrd="3" destOrd="0" presId="urn:microsoft.com/office/officeart/2005/8/layout/default"/>
    <dgm:cxn modelId="{549ACF3F-CEAA-4241-B8E7-DBC775214EC2}" type="presParOf" srcId="{7593EBD5-1190-4A55-8287-0A2DB204E38E}" destId="{5B752B6E-57E8-4918-892F-F6FDE56533BF}" srcOrd="4" destOrd="0" presId="urn:microsoft.com/office/officeart/2005/8/layout/default"/>
    <dgm:cxn modelId="{59769E6A-62CF-49A4-9A69-21D36BC65EF7}" type="presParOf" srcId="{7593EBD5-1190-4A55-8287-0A2DB204E38E}" destId="{4A836F95-595F-41E6-B88A-D2CD0DC78E68}" srcOrd="5" destOrd="0" presId="urn:microsoft.com/office/officeart/2005/8/layout/default"/>
    <dgm:cxn modelId="{6ACF23A4-A975-4456-AED2-AA1F9865EEDB}" type="presParOf" srcId="{7593EBD5-1190-4A55-8287-0A2DB204E38E}" destId="{BB0D7002-872D-4B5E-9127-F8CDAF14BC55}" srcOrd="6" destOrd="0" presId="urn:microsoft.com/office/officeart/2005/8/layout/default"/>
    <dgm:cxn modelId="{AFC1B83D-7E46-44A4-9362-B57461ECB716}" type="presParOf" srcId="{7593EBD5-1190-4A55-8287-0A2DB204E38E}" destId="{0A468ACA-48EF-4CAC-8128-3EAB562A1F62}" srcOrd="7" destOrd="0" presId="urn:microsoft.com/office/officeart/2005/8/layout/default"/>
    <dgm:cxn modelId="{EC698E9C-AA88-4E13-B4ED-632872FF65CB}" type="presParOf" srcId="{7593EBD5-1190-4A55-8287-0A2DB204E38E}" destId="{A6EB7D6B-5AAC-4494-AEB8-455BB4888127}" srcOrd="8" destOrd="0" presId="urn:microsoft.com/office/officeart/2005/8/layout/default"/>
    <dgm:cxn modelId="{A546B587-9B36-49DE-9532-F86A118B99BB}" type="presParOf" srcId="{7593EBD5-1190-4A55-8287-0A2DB204E38E}" destId="{505C97AE-BA5E-4B39-A73D-E4E3EC87A67C}" srcOrd="9" destOrd="0" presId="urn:microsoft.com/office/officeart/2005/8/layout/default"/>
    <dgm:cxn modelId="{67B88F74-7C71-47AA-8CD2-8EF037277F08}" type="presParOf" srcId="{7593EBD5-1190-4A55-8287-0A2DB204E38E}" destId="{C405D4F9-6856-452B-AF38-BD5A8BB1CAC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F0F18C-BE3E-45D5-A9AD-E6E41DE3597F}">
      <dsp:nvSpPr>
        <dsp:cNvPr id="0" name=""/>
        <dsp:cNvSpPr/>
      </dsp:nvSpPr>
      <dsp:spPr>
        <a:xfrm>
          <a:off x="0" y="42780"/>
          <a:ext cx="3286125" cy="1971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LOGISTIC REGRESSION</a:t>
          </a:r>
        </a:p>
      </dsp:txBody>
      <dsp:txXfrm>
        <a:off x="0" y="42780"/>
        <a:ext cx="3286125" cy="1971675"/>
      </dsp:txXfrm>
    </dsp:sp>
    <dsp:sp modelId="{9B1BC546-04AE-4011-86D9-0D5D0506E598}">
      <dsp:nvSpPr>
        <dsp:cNvPr id="0" name=""/>
        <dsp:cNvSpPr/>
      </dsp:nvSpPr>
      <dsp:spPr>
        <a:xfrm>
          <a:off x="3614737" y="42780"/>
          <a:ext cx="3286125" cy="19716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latin typeface="Neue Haas Grotesk Text Pro"/>
            </a:rPr>
            <a:t>DECISION</a:t>
          </a:r>
          <a:r>
            <a:rPr lang="en-US" sz="3100" kern="1200" dirty="0"/>
            <a:t> TREE</a:t>
          </a:r>
        </a:p>
      </dsp:txBody>
      <dsp:txXfrm>
        <a:off x="3614737" y="42780"/>
        <a:ext cx="3286125" cy="1971675"/>
      </dsp:txXfrm>
    </dsp:sp>
    <dsp:sp modelId="{5B752B6E-57E8-4918-892F-F6FDE56533BF}">
      <dsp:nvSpPr>
        <dsp:cNvPr id="0" name=""/>
        <dsp:cNvSpPr/>
      </dsp:nvSpPr>
      <dsp:spPr>
        <a:xfrm>
          <a:off x="7229475" y="42780"/>
          <a:ext cx="3286125" cy="19716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K- NEAREST NEIGHBOR (KNN)</a:t>
          </a:r>
        </a:p>
      </dsp:txBody>
      <dsp:txXfrm>
        <a:off x="7229475" y="42780"/>
        <a:ext cx="3286125" cy="1971675"/>
      </dsp:txXfrm>
    </dsp:sp>
    <dsp:sp modelId="{BB0D7002-872D-4B5E-9127-F8CDAF14BC55}">
      <dsp:nvSpPr>
        <dsp:cNvPr id="0" name=""/>
        <dsp:cNvSpPr/>
      </dsp:nvSpPr>
      <dsp:spPr>
        <a:xfrm>
          <a:off x="0" y="2343068"/>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NAIVE BAYES </a:t>
          </a:r>
        </a:p>
      </dsp:txBody>
      <dsp:txXfrm>
        <a:off x="0" y="2343068"/>
        <a:ext cx="3286125" cy="1971675"/>
      </dsp:txXfrm>
    </dsp:sp>
    <dsp:sp modelId="{A6EB7D6B-5AAC-4494-AEB8-455BB4888127}">
      <dsp:nvSpPr>
        <dsp:cNvPr id="0" name=""/>
        <dsp:cNvSpPr/>
      </dsp:nvSpPr>
      <dsp:spPr>
        <a:xfrm>
          <a:off x="3614737" y="2343068"/>
          <a:ext cx="3286125" cy="19716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RANDOM FOREST</a:t>
          </a:r>
        </a:p>
      </dsp:txBody>
      <dsp:txXfrm>
        <a:off x="3614737" y="2343068"/>
        <a:ext cx="3286125" cy="1971675"/>
      </dsp:txXfrm>
    </dsp:sp>
    <dsp:sp modelId="{C405D4F9-6856-452B-AF38-BD5A8BB1CAC9}">
      <dsp:nvSpPr>
        <dsp:cNvPr id="0" name=""/>
        <dsp:cNvSpPr/>
      </dsp:nvSpPr>
      <dsp:spPr>
        <a:xfrm>
          <a:off x="7229475" y="2343068"/>
          <a:ext cx="3286125" cy="1971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SUPPORT VECTOR MACHINE (SVM)</a:t>
          </a:r>
        </a:p>
      </dsp:txBody>
      <dsp:txXfrm>
        <a:off x="7229475" y="2343068"/>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8/5/2022</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8791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8/5/2022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39491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8/5/2022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7418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8/5/2022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27268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8/5/2022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8893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8/5/2022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7035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8/5/2022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83138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8/5/2022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90420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8/5/2022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06766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8/5/2022</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84081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8/5/2022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45511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8/5/2022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757180369"/>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58" r:id="rId6"/>
    <p:sldLayoutId id="2147483854" r:id="rId7"/>
    <p:sldLayoutId id="2147483855" r:id="rId8"/>
    <p:sldLayoutId id="2147483856" r:id="rId9"/>
    <p:sldLayoutId id="2147483857" r:id="rId10"/>
    <p:sldLayoutId id="2147483859"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eeexplore.ieee.org/document/9418375" TargetMode="External"/><Relationship Id="rId2" Type="http://schemas.openxmlformats.org/officeDocument/2006/relationships/hyperlink" Target="https://ieeexplore.ieee.org/document/9557312" TargetMode="External"/><Relationship Id="rId1" Type="http://schemas.openxmlformats.org/officeDocument/2006/relationships/slideLayout" Target="../slideLayouts/slideLayout2.xml"/><Relationship Id="rId4" Type="http://schemas.openxmlformats.org/officeDocument/2006/relationships/hyperlink" Target="https://www.irjet.net/archives/V9/i4/IRJET-V9I4214"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Rectangle 6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3">
            <a:extLst>
              <a:ext uri="{FF2B5EF4-FFF2-40B4-BE49-F238E27FC236}">
                <a16:creationId xmlns:a16="http://schemas.microsoft.com/office/drawing/2014/main" id="{77617E86-3A88-0717-3B3F-22C672F9E93E}"/>
              </a:ext>
            </a:extLst>
          </p:cNvPr>
          <p:cNvPicPr>
            <a:picLocks noChangeAspect="1"/>
          </p:cNvPicPr>
          <p:nvPr/>
        </p:nvPicPr>
        <p:blipFill rotWithShape="1">
          <a:blip r:embed="rId2"/>
          <a:srcRect t="7865" b="7865"/>
          <a:stretch/>
        </p:blipFill>
        <p:spPr>
          <a:xfrm>
            <a:off x="-3047" y="10"/>
            <a:ext cx="12191999" cy="6857990"/>
          </a:xfrm>
          <a:prstGeom prst="rect">
            <a:avLst/>
          </a:prstGeom>
        </p:spPr>
      </p:pic>
      <p:sp>
        <p:nvSpPr>
          <p:cNvPr id="71" name="Rectangle 7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BBFCB1-3D1E-4000-8171-F7E342AD53DA}"/>
              </a:ext>
            </a:extLst>
          </p:cNvPr>
          <p:cNvSpPr>
            <a:spLocks noGrp="1"/>
          </p:cNvSpPr>
          <p:nvPr>
            <p:ph type="title"/>
          </p:nvPr>
        </p:nvSpPr>
        <p:spPr>
          <a:xfrm>
            <a:off x="643466" y="643467"/>
            <a:ext cx="10905059" cy="3330353"/>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3600" b="0">
                <a:solidFill>
                  <a:schemeClr val="bg1"/>
                </a:solidFill>
              </a:rPr>
              <a:t>CROP RECOMMENDATION SYSTEM</a:t>
            </a:r>
          </a:p>
        </p:txBody>
      </p:sp>
      <p:cxnSp>
        <p:nvCxnSpPr>
          <p:cNvPr id="73" name="Straight Connector 72">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21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8AFE2BA5-0845-18DD-C84E-3A3D12CCDA73}"/>
              </a:ext>
            </a:extLst>
          </p:cNvPr>
          <p:cNvPicPr>
            <a:picLocks noChangeAspect="1"/>
          </p:cNvPicPr>
          <p:nvPr/>
        </p:nvPicPr>
        <p:blipFill>
          <a:blip r:embed="rId2"/>
          <a:stretch>
            <a:fillRect/>
          </a:stretch>
        </p:blipFill>
        <p:spPr>
          <a:xfrm>
            <a:off x="919090" y="352724"/>
            <a:ext cx="10351653" cy="6160485"/>
          </a:xfrm>
          <a:prstGeom prst="rect">
            <a:avLst/>
          </a:prstGeom>
        </p:spPr>
      </p:pic>
    </p:spTree>
    <p:extLst>
      <p:ext uri="{BB962C8B-B14F-4D97-AF65-F5344CB8AC3E}">
        <p14:creationId xmlns:p14="http://schemas.microsoft.com/office/powerpoint/2010/main" val="2014031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application&#10;&#10;Description automatically generated">
            <a:extLst>
              <a:ext uri="{FF2B5EF4-FFF2-40B4-BE49-F238E27FC236}">
                <a16:creationId xmlns:a16="http://schemas.microsoft.com/office/drawing/2014/main" id="{FA6FB34A-2BE3-051E-7B5F-DB6B5B046231}"/>
              </a:ext>
            </a:extLst>
          </p:cNvPr>
          <p:cNvPicPr>
            <a:picLocks noChangeAspect="1"/>
          </p:cNvPicPr>
          <p:nvPr/>
        </p:nvPicPr>
        <p:blipFill>
          <a:blip r:embed="rId2"/>
          <a:stretch>
            <a:fillRect/>
          </a:stretch>
        </p:blipFill>
        <p:spPr>
          <a:xfrm>
            <a:off x="7793866" y="1076994"/>
            <a:ext cx="4095480" cy="4843535"/>
          </a:xfrm>
          <a:prstGeom prst="rect">
            <a:avLst/>
          </a:prstGeom>
        </p:spPr>
      </p:pic>
      <p:pic>
        <p:nvPicPr>
          <p:cNvPr id="3" name="Picture 3" descr="Diagram&#10;&#10;Description automatically generated">
            <a:extLst>
              <a:ext uri="{FF2B5EF4-FFF2-40B4-BE49-F238E27FC236}">
                <a16:creationId xmlns:a16="http://schemas.microsoft.com/office/drawing/2014/main" id="{799CE4B4-3DF6-721D-D36A-CF2BA9DFF98E}"/>
              </a:ext>
            </a:extLst>
          </p:cNvPr>
          <p:cNvPicPr>
            <a:picLocks noChangeAspect="1"/>
          </p:cNvPicPr>
          <p:nvPr/>
        </p:nvPicPr>
        <p:blipFill>
          <a:blip r:embed="rId3"/>
          <a:stretch>
            <a:fillRect/>
          </a:stretch>
        </p:blipFill>
        <p:spPr>
          <a:xfrm>
            <a:off x="377781" y="471431"/>
            <a:ext cx="7229339" cy="6054659"/>
          </a:xfrm>
          <a:prstGeom prst="rect">
            <a:avLst/>
          </a:prstGeom>
        </p:spPr>
      </p:pic>
    </p:spTree>
    <p:extLst>
      <p:ext uri="{BB962C8B-B14F-4D97-AF65-F5344CB8AC3E}">
        <p14:creationId xmlns:p14="http://schemas.microsoft.com/office/powerpoint/2010/main" val="1172280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Diagram&#10;&#10;Description automatically generated">
            <a:extLst>
              <a:ext uri="{FF2B5EF4-FFF2-40B4-BE49-F238E27FC236}">
                <a16:creationId xmlns:a16="http://schemas.microsoft.com/office/drawing/2014/main" id="{D39C0C19-F62B-F01A-4E1B-422F0F234D22}"/>
              </a:ext>
            </a:extLst>
          </p:cNvPr>
          <p:cNvPicPr>
            <a:picLocks noChangeAspect="1"/>
          </p:cNvPicPr>
          <p:nvPr/>
        </p:nvPicPr>
        <p:blipFill>
          <a:blip r:embed="rId2"/>
          <a:stretch>
            <a:fillRect/>
          </a:stretch>
        </p:blipFill>
        <p:spPr>
          <a:xfrm>
            <a:off x="4921994" y="820485"/>
            <a:ext cx="7151713" cy="5523713"/>
          </a:xfrm>
          <a:prstGeom prst="rect">
            <a:avLst/>
          </a:prstGeom>
        </p:spPr>
      </p:pic>
      <p:pic>
        <p:nvPicPr>
          <p:cNvPr id="6" name="Picture 6" descr="Chart, line chart&#10;&#10;Description automatically generated">
            <a:extLst>
              <a:ext uri="{FF2B5EF4-FFF2-40B4-BE49-F238E27FC236}">
                <a16:creationId xmlns:a16="http://schemas.microsoft.com/office/drawing/2014/main" id="{665DB35D-BA29-0411-9128-0C07742F7013}"/>
              </a:ext>
            </a:extLst>
          </p:cNvPr>
          <p:cNvPicPr>
            <a:picLocks noChangeAspect="1"/>
          </p:cNvPicPr>
          <p:nvPr/>
        </p:nvPicPr>
        <p:blipFill>
          <a:blip r:embed="rId3"/>
          <a:stretch>
            <a:fillRect/>
          </a:stretch>
        </p:blipFill>
        <p:spPr>
          <a:xfrm>
            <a:off x="206063" y="857549"/>
            <a:ext cx="4707226" cy="5529268"/>
          </a:xfrm>
          <a:prstGeom prst="rect">
            <a:avLst/>
          </a:prstGeom>
        </p:spPr>
      </p:pic>
    </p:spTree>
    <p:extLst>
      <p:ext uri="{BB962C8B-B14F-4D97-AF65-F5344CB8AC3E}">
        <p14:creationId xmlns:p14="http://schemas.microsoft.com/office/powerpoint/2010/main" val="143084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line chart&#10;&#10;Description automatically generated">
            <a:extLst>
              <a:ext uri="{FF2B5EF4-FFF2-40B4-BE49-F238E27FC236}">
                <a16:creationId xmlns:a16="http://schemas.microsoft.com/office/drawing/2014/main" id="{FC5ECB4E-B929-FE81-4FFA-A51281E2635F}"/>
              </a:ext>
            </a:extLst>
          </p:cNvPr>
          <p:cNvPicPr>
            <a:picLocks noChangeAspect="1"/>
          </p:cNvPicPr>
          <p:nvPr/>
        </p:nvPicPr>
        <p:blipFill>
          <a:blip r:embed="rId2"/>
          <a:stretch>
            <a:fillRect/>
          </a:stretch>
        </p:blipFill>
        <p:spPr>
          <a:xfrm>
            <a:off x="1039660" y="602483"/>
            <a:ext cx="10123117" cy="5663474"/>
          </a:xfrm>
          <a:prstGeom prst="rect">
            <a:avLst/>
          </a:prstGeom>
        </p:spPr>
      </p:pic>
    </p:spTree>
    <p:extLst>
      <p:ext uri="{BB962C8B-B14F-4D97-AF65-F5344CB8AC3E}">
        <p14:creationId xmlns:p14="http://schemas.microsoft.com/office/powerpoint/2010/main" val="2326095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2">
            <a:extLst>
              <a:ext uri="{FF2B5EF4-FFF2-40B4-BE49-F238E27FC236}">
                <a16:creationId xmlns:a16="http://schemas.microsoft.com/office/drawing/2014/main" id="{1B0549EF-E3A5-48D7-9134-A4E08C0E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4">
            <a:extLst>
              <a:ext uri="{FF2B5EF4-FFF2-40B4-BE49-F238E27FC236}">
                <a16:creationId xmlns:a16="http://schemas.microsoft.com/office/drawing/2014/main" id="{216DD803-634F-4EF2-A1E7-B1911DEE9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438860"/>
            <a:ext cx="11167447" cy="575276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26">
            <a:extLst>
              <a:ext uri="{FF2B5EF4-FFF2-40B4-BE49-F238E27FC236}">
                <a16:creationId xmlns:a16="http://schemas.microsoft.com/office/drawing/2014/main" id="{A77B63F8-D1F3-4D40-B2D4-779BAE82B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58398" y="-4818940"/>
            <a:ext cx="167069" cy="1051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2" descr="Chart, bar chart&#10;&#10;Description automatically generated">
            <a:extLst>
              <a:ext uri="{FF2B5EF4-FFF2-40B4-BE49-F238E27FC236}">
                <a16:creationId xmlns:a16="http://schemas.microsoft.com/office/drawing/2014/main" id="{BF034F3C-43AF-5F4D-5CBC-276D24EC7BD7}"/>
              </a:ext>
            </a:extLst>
          </p:cNvPr>
          <p:cNvPicPr>
            <a:picLocks noChangeAspect="1"/>
          </p:cNvPicPr>
          <p:nvPr/>
        </p:nvPicPr>
        <p:blipFill rotWithShape="1">
          <a:blip r:embed="rId2"/>
          <a:srcRect b="466"/>
          <a:stretch/>
        </p:blipFill>
        <p:spPr>
          <a:xfrm>
            <a:off x="884132" y="825086"/>
            <a:ext cx="10515600" cy="5050151"/>
          </a:xfrm>
          <a:prstGeom prst="rect">
            <a:avLst/>
          </a:prstGeom>
        </p:spPr>
      </p:pic>
    </p:spTree>
    <p:extLst>
      <p:ext uri="{BB962C8B-B14F-4D97-AF65-F5344CB8AC3E}">
        <p14:creationId xmlns:p14="http://schemas.microsoft.com/office/powerpoint/2010/main" val="2757733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804D95-8DF2-838C-DA6B-B2DEC95CF9E8}"/>
              </a:ext>
            </a:extLst>
          </p:cNvPr>
          <p:cNvSpPr>
            <a:spLocks noGrp="1"/>
          </p:cNvSpPr>
          <p:nvPr>
            <p:ph type="title"/>
          </p:nvPr>
        </p:nvSpPr>
        <p:spPr>
          <a:xfrm>
            <a:off x="621792" y="1161288"/>
            <a:ext cx="3602736" cy="4526280"/>
          </a:xfrm>
        </p:spPr>
        <p:txBody>
          <a:bodyPr>
            <a:normAutofit/>
          </a:bodyPr>
          <a:lstStyle/>
          <a:p>
            <a:r>
              <a:rPr lang="en-US"/>
              <a:t>FUTUTRE SCOPE</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449E7F0-73AF-A825-C905-1B18E6AF3FE8}"/>
              </a:ext>
            </a:extLst>
          </p:cNvPr>
          <p:cNvSpPr>
            <a:spLocks noGrp="1"/>
          </p:cNvSpPr>
          <p:nvPr>
            <p:ph idx="1"/>
          </p:nvPr>
        </p:nvSpPr>
        <p:spPr>
          <a:xfrm>
            <a:off x="5434149" y="932688"/>
            <a:ext cx="5916603" cy="4992624"/>
          </a:xfrm>
        </p:spPr>
        <p:txBody>
          <a:bodyPr vert="horz" lIns="91440" tIns="45720" rIns="91440" bIns="45720" rtlCol="0" anchor="ctr">
            <a:normAutofit/>
          </a:bodyPr>
          <a:lstStyle/>
          <a:p>
            <a:r>
              <a:rPr lang="en-US" sz="2000">
                <a:ea typeface="+mn-lt"/>
                <a:cs typeface="+mn-lt"/>
              </a:rPr>
              <a:t>At present this project limited the scope only to a crop recommendation system, but this in the future can be extended to other areas such as fertilizer recommendations, where in a person can get the information of the fertilizer suitable for his crop. Another extended application of this could be plant disease classification using CNN and giving a remedy to that disease. As agriculture is quite an unexplored area, the scope for such a type of project is tremendous.</a:t>
            </a:r>
            <a:endParaRPr lang="en-US" sz="2000"/>
          </a:p>
        </p:txBody>
      </p:sp>
    </p:spTree>
    <p:extLst>
      <p:ext uri="{BB962C8B-B14F-4D97-AF65-F5344CB8AC3E}">
        <p14:creationId xmlns:p14="http://schemas.microsoft.com/office/powerpoint/2010/main" val="1789099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038B7-7A60-4016-B58C-16570C440134}"/>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4C489E21-02FA-2B0E-979D-7132A37E525C}"/>
              </a:ext>
            </a:extLst>
          </p:cNvPr>
          <p:cNvSpPr>
            <a:spLocks noGrp="1"/>
          </p:cNvSpPr>
          <p:nvPr>
            <p:ph idx="1"/>
          </p:nvPr>
        </p:nvSpPr>
        <p:spPr>
          <a:xfrm>
            <a:off x="473884" y="2478024"/>
            <a:ext cx="9646759" cy="2952230"/>
          </a:xfrm>
        </p:spPr>
        <p:txBody>
          <a:bodyPr vert="horz" lIns="91440" tIns="45720" rIns="91440" bIns="45720" rtlCol="0" anchor="t">
            <a:normAutofit fontScale="92500" lnSpcReduction="10000"/>
          </a:bodyPr>
          <a:lstStyle/>
          <a:p>
            <a:r>
              <a:rPr lang="en-US" sz="2000">
                <a:ea typeface="+mn-lt"/>
                <a:cs typeface="+mn-lt"/>
              </a:rPr>
              <a:t>WB-CPI: Weather Based Crop Prediction in India Using Big Data Analytics IEE Journal- </a:t>
            </a:r>
            <a:r>
              <a:rPr lang="en-US" sz="2000">
                <a:ea typeface="+mn-lt"/>
                <a:cs typeface="+mn-lt"/>
                <a:hlinkClick r:id="rId2"/>
              </a:rPr>
              <a:t>https://ieeexplore.ieee.org/document/9557312</a:t>
            </a:r>
            <a:endParaRPr lang="en-US" sz="2000"/>
          </a:p>
          <a:p>
            <a:r>
              <a:rPr lang="en-US" sz="2000">
                <a:ea typeface="+mn-lt"/>
                <a:cs typeface="+mn-lt"/>
              </a:rPr>
              <a:t>Intelligent Crop Recommendation System using                                       Machine Learning- </a:t>
            </a:r>
            <a:r>
              <a:rPr lang="en-US" sz="2000">
                <a:ea typeface="+mn-lt"/>
                <a:cs typeface="+mn-lt"/>
                <a:hlinkClick r:id="rId3"/>
              </a:rPr>
              <a:t>https://ieeexplore.ieee.org/document/9418375</a:t>
            </a:r>
            <a:endParaRPr lang="en-US" sz="2000"/>
          </a:p>
          <a:p>
            <a:r>
              <a:rPr lang="en-US" sz="2000">
                <a:ea typeface="+mn-lt"/>
                <a:cs typeface="+mn-lt"/>
              </a:rPr>
              <a:t>Crop Recommendation System Using Machine Learning Algorithms- </a:t>
            </a:r>
            <a:r>
              <a:rPr lang="en-US" sz="2000" u="sng">
                <a:solidFill>
                  <a:srgbClr val="00B0F0"/>
                </a:solidFill>
                <a:ea typeface="+mn-lt"/>
                <a:cs typeface="+mn-lt"/>
                <a:hlinkClick r:id="rId4"/>
              </a:rPr>
              <a:t>https://www.irjet.net/archives/V9/i4/IRJET-V9I4214</a:t>
            </a:r>
            <a:endParaRPr lang="en-US" sz="2000" u="sng">
              <a:solidFill>
                <a:srgbClr val="00B0F0"/>
              </a:solidFill>
            </a:endParaRPr>
          </a:p>
          <a:p>
            <a:r>
              <a:rPr lang="en-US" sz="2000">
                <a:ea typeface="+mn-lt"/>
                <a:cs typeface="+mn-lt"/>
              </a:rPr>
              <a:t>Data Mining - Concepts and Techniques, Jiawei Han and Micheline Kamber, Second Edition, 2006</a:t>
            </a:r>
            <a:endParaRPr lang="en-US" sz="2000" u="sng">
              <a:solidFill>
                <a:srgbClr val="00B0F0"/>
              </a:solidFill>
            </a:endParaRPr>
          </a:p>
          <a:p>
            <a:endParaRPr lang="en-US" u="sng">
              <a:solidFill>
                <a:srgbClr val="00B0F0"/>
              </a:solidFill>
            </a:endParaRPr>
          </a:p>
          <a:p>
            <a:endParaRPr lang="en-US" u="sng">
              <a:solidFill>
                <a:srgbClr val="00B0F0"/>
              </a:solidFill>
            </a:endParaRPr>
          </a:p>
          <a:p>
            <a:pPr marL="0" indent="0">
              <a:buNone/>
            </a:pPr>
            <a:endParaRPr lang="en-US"/>
          </a:p>
          <a:p>
            <a:endParaRPr lang="en-US"/>
          </a:p>
        </p:txBody>
      </p:sp>
    </p:spTree>
    <p:extLst>
      <p:ext uri="{BB962C8B-B14F-4D97-AF65-F5344CB8AC3E}">
        <p14:creationId xmlns:p14="http://schemas.microsoft.com/office/powerpoint/2010/main" val="2593623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picture containing nature&#10;&#10;Description automatically generated">
            <a:extLst>
              <a:ext uri="{FF2B5EF4-FFF2-40B4-BE49-F238E27FC236}">
                <a16:creationId xmlns:a16="http://schemas.microsoft.com/office/drawing/2014/main" id="{CBDDDE9A-D342-1710-32A0-D889F315A7DD}"/>
              </a:ext>
            </a:extLst>
          </p:cNvPr>
          <p:cNvPicPr>
            <a:picLocks noChangeAspect="1"/>
          </p:cNvPicPr>
          <p:nvPr/>
        </p:nvPicPr>
        <p:blipFill rotWithShape="1">
          <a:blip r:embed="rId2"/>
          <a:srcRect t="4727" b="3810"/>
          <a:stretch/>
        </p:blipFill>
        <p:spPr>
          <a:xfrm>
            <a:off x="20" y="10"/>
            <a:ext cx="12191981" cy="6857990"/>
          </a:xfrm>
          <a:prstGeom prst="rect">
            <a:avLst/>
          </a:prstGeom>
        </p:spPr>
      </p:pic>
      <p:sp>
        <p:nvSpPr>
          <p:cNvPr id="14" name="Rectangle 13">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ACFDC-C814-0B9A-A04F-CEE6B6B0C97B}"/>
              </a:ext>
            </a:extLst>
          </p:cNvPr>
          <p:cNvSpPr>
            <a:spLocks noGrp="1"/>
          </p:cNvSpPr>
          <p:nvPr>
            <p:ph type="title"/>
          </p:nvPr>
        </p:nvSpPr>
        <p:spPr>
          <a:xfrm>
            <a:off x="185587" y="3389721"/>
            <a:ext cx="9078562" cy="3062013"/>
          </a:xfrm>
        </p:spPr>
        <p:txBody>
          <a:bodyPr vert="horz" lIns="91440" tIns="45720" rIns="91440" bIns="45720" rtlCol="0" anchor="b">
            <a:normAutofit/>
          </a:bodyPr>
          <a:lstStyle/>
          <a:p>
            <a:r>
              <a:rPr lang="en-US" sz="2600" b="0">
                <a:solidFill>
                  <a:schemeClr val="bg1"/>
                </a:solidFill>
              </a:rPr>
              <a:t>GROUP MEMBERS:</a:t>
            </a:r>
            <a:br>
              <a:rPr lang="en-US" sz="2600" b="0"/>
            </a:br>
            <a:endParaRPr lang="en-US" sz="2600" b="0">
              <a:solidFill>
                <a:schemeClr val="bg1"/>
              </a:solidFill>
            </a:endParaRPr>
          </a:p>
          <a:p>
            <a:r>
              <a:rPr lang="en-US" sz="2600" b="0">
                <a:solidFill>
                  <a:schemeClr val="bg1"/>
                </a:solidFill>
              </a:rPr>
              <a:t> B. LAKSHMIKANTH REDDY – CB.EN.U4CCE20011</a:t>
            </a:r>
          </a:p>
          <a:p>
            <a:r>
              <a:rPr lang="en-US" sz="2600" b="0">
                <a:solidFill>
                  <a:schemeClr val="bg1"/>
                </a:solidFill>
              </a:rPr>
              <a:t> D. ABHIRAM                             – CB.EN.U4CCE20021</a:t>
            </a:r>
          </a:p>
          <a:p>
            <a:r>
              <a:rPr lang="en-US" sz="2600" b="0">
                <a:solidFill>
                  <a:schemeClr val="bg1"/>
                </a:solidFill>
              </a:rPr>
              <a:t> K. SAI HRITHIK                        – CB.EN.U4CCE20027 </a:t>
            </a:r>
          </a:p>
          <a:p>
            <a:r>
              <a:rPr lang="en-US" sz="2600" b="0">
                <a:solidFill>
                  <a:schemeClr val="bg1"/>
                </a:solidFill>
              </a:rPr>
              <a:t> N. CHARAN REDDY               – CB.EN.U4CCE20035</a:t>
            </a:r>
          </a:p>
          <a:p>
            <a:endParaRPr lang="en-US" sz="2600">
              <a:solidFill>
                <a:schemeClr val="bg1"/>
              </a:solidFill>
            </a:endParaRPr>
          </a:p>
        </p:txBody>
      </p:sp>
    </p:spTree>
    <p:extLst>
      <p:ext uri="{BB962C8B-B14F-4D97-AF65-F5344CB8AC3E}">
        <p14:creationId xmlns:p14="http://schemas.microsoft.com/office/powerpoint/2010/main" val="24152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DF2A46-9C45-554E-7A62-27D9952BE419}"/>
              </a:ext>
            </a:extLst>
          </p:cNvPr>
          <p:cNvSpPr>
            <a:spLocks noGrp="1"/>
          </p:cNvSpPr>
          <p:nvPr>
            <p:ph type="title"/>
          </p:nvPr>
        </p:nvSpPr>
        <p:spPr>
          <a:xfrm>
            <a:off x="621792" y="1161288"/>
            <a:ext cx="3602736" cy="4526280"/>
          </a:xfrm>
        </p:spPr>
        <p:txBody>
          <a:bodyPr>
            <a:normAutofit/>
          </a:bodyPr>
          <a:lstStyle/>
          <a:p>
            <a:r>
              <a:rPr lang="en-US" sz="3100"/>
              <a:t>INTRODUCTION</a:t>
            </a:r>
          </a:p>
        </p:txBody>
      </p:sp>
      <p:sp>
        <p:nvSpPr>
          <p:cNvPr id="23" name="Rectangle 22">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53C8F90-DF69-4F69-7452-0C670785DE2D}"/>
              </a:ext>
            </a:extLst>
          </p:cNvPr>
          <p:cNvSpPr>
            <a:spLocks noGrp="1"/>
          </p:cNvSpPr>
          <p:nvPr>
            <p:ph idx="1"/>
          </p:nvPr>
        </p:nvSpPr>
        <p:spPr>
          <a:xfrm>
            <a:off x="5434149" y="932688"/>
            <a:ext cx="5916603" cy="4992624"/>
          </a:xfrm>
        </p:spPr>
        <p:txBody>
          <a:bodyPr vert="horz" lIns="91440" tIns="45720" rIns="91440" bIns="45720" rtlCol="0" anchor="ctr">
            <a:normAutofit/>
          </a:bodyPr>
          <a:lstStyle/>
          <a:p>
            <a:pPr>
              <a:lnSpc>
                <a:spcPct val="100000"/>
              </a:lnSpc>
            </a:pPr>
            <a:r>
              <a:rPr lang="en-US" sz="2000">
                <a:ea typeface="+mn-lt"/>
                <a:cs typeface="+mn-lt"/>
              </a:rPr>
              <a:t>The situation of farmers is not good in India. Despite employing half the population in agriculture, the agriculture sector contributes to only 20% of Indian GDP. </a:t>
            </a:r>
          </a:p>
          <a:p>
            <a:pPr>
              <a:lnSpc>
                <a:spcPct val="100000"/>
              </a:lnSpc>
            </a:pPr>
            <a:r>
              <a:rPr lang="en-US" sz="2000">
                <a:ea typeface="+mn-lt"/>
                <a:cs typeface="+mn-lt"/>
              </a:rPr>
              <a:t>Hence, it is in dire need of improvement to make a good and profitable yield and a practical need without harming the nature. That’s where technology comes in and can have major effects on agricultural sector. </a:t>
            </a:r>
          </a:p>
          <a:p>
            <a:pPr>
              <a:lnSpc>
                <a:spcPct val="100000"/>
              </a:lnSpc>
            </a:pPr>
            <a:r>
              <a:rPr lang="en-US" sz="2000">
                <a:ea typeface="+mn-lt"/>
                <a:cs typeface="+mn-lt"/>
              </a:rPr>
              <a:t>Basically, this project aims to tackle the difficulties faced by the farmers and aims to provide a correct crop for the farmers to grow and avoid the undesirable results by providing effective solutions using machine learning techniques.</a:t>
            </a:r>
            <a:endParaRPr lang="en-US" sz="2000"/>
          </a:p>
        </p:txBody>
      </p:sp>
    </p:spTree>
    <p:extLst>
      <p:ext uri="{BB962C8B-B14F-4D97-AF65-F5344CB8AC3E}">
        <p14:creationId xmlns:p14="http://schemas.microsoft.com/office/powerpoint/2010/main" val="3119714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86C71A-5D0F-A8E6-28D7-C2F4817A2BDE}"/>
              </a:ext>
            </a:extLst>
          </p:cNvPr>
          <p:cNvSpPr>
            <a:spLocks noGrp="1"/>
          </p:cNvSpPr>
          <p:nvPr>
            <p:ph type="title"/>
          </p:nvPr>
        </p:nvSpPr>
        <p:spPr>
          <a:xfrm>
            <a:off x="621792" y="1161288"/>
            <a:ext cx="3602736" cy="4526280"/>
          </a:xfrm>
        </p:spPr>
        <p:txBody>
          <a:bodyPr>
            <a:normAutofit/>
          </a:bodyPr>
          <a:lstStyle/>
          <a:p>
            <a:r>
              <a:rPr lang="en-US"/>
              <a:t>OBJECTIVE</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188715E-B17B-01E3-3A83-F4A0F571A1C3}"/>
              </a:ext>
            </a:extLst>
          </p:cNvPr>
          <p:cNvSpPr>
            <a:spLocks noGrp="1"/>
          </p:cNvSpPr>
          <p:nvPr>
            <p:ph idx="1"/>
          </p:nvPr>
        </p:nvSpPr>
        <p:spPr>
          <a:xfrm>
            <a:off x="5434149" y="932688"/>
            <a:ext cx="5916603" cy="4992624"/>
          </a:xfrm>
        </p:spPr>
        <p:txBody>
          <a:bodyPr vert="horz" lIns="91440" tIns="45720" rIns="91440" bIns="45720" rtlCol="0" anchor="ctr">
            <a:normAutofit/>
          </a:bodyPr>
          <a:lstStyle/>
          <a:p>
            <a:pPr>
              <a:lnSpc>
                <a:spcPct val="100000"/>
              </a:lnSpc>
            </a:pPr>
            <a:r>
              <a:rPr lang="en-US" sz="1900">
                <a:ea typeface="+mn-lt"/>
                <a:cs typeface="+mn-lt"/>
              </a:rPr>
              <a:t>Agriculture practices in the country are largely primitive and technological change in the sector is slow. Effective technology can be used to increase the yield and to reduce the maximum possible challenges in this field.</a:t>
            </a:r>
          </a:p>
          <a:p>
            <a:pPr>
              <a:lnSpc>
                <a:spcPct val="100000"/>
              </a:lnSpc>
            </a:pPr>
            <a:r>
              <a:rPr lang="en-US" sz="1900">
                <a:ea typeface="+mn-lt"/>
                <a:cs typeface="+mn-lt"/>
              </a:rPr>
              <a:t> Most of the times it is observed that farmers tend to sow the crop according to its market value and possible financial profits rather than taking factors like soil conditions, sustainability etc. into the account. This may lead to undesirable results for farmers and for the nature of soil too. </a:t>
            </a:r>
          </a:p>
          <a:p>
            <a:pPr>
              <a:lnSpc>
                <a:spcPct val="100000"/>
              </a:lnSpc>
            </a:pPr>
            <a:r>
              <a:rPr lang="en-US" sz="1900">
                <a:ea typeface="+mn-lt"/>
                <a:cs typeface="+mn-lt"/>
              </a:rPr>
              <a:t>In today’s time, technologies like machine learning and deep learning can become game changers in such fields if they are used in a proper manner</a:t>
            </a:r>
            <a:endParaRPr lang="en-US" sz="1900"/>
          </a:p>
        </p:txBody>
      </p:sp>
    </p:spTree>
    <p:extLst>
      <p:ext uri="{BB962C8B-B14F-4D97-AF65-F5344CB8AC3E}">
        <p14:creationId xmlns:p14="http://schemas.microsoft.com/office/powerpoint/2010/main" val="528185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4">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A wall covered with sticky notes.">
            <a:extLst>
              <a:ext uri="{FF2B5EF4-FFF2-40B4-BE49-F238E27FC236}">
                <a16:creationId xmlns:a16="http://schemas.microsoft.com/office/drawing/2014/main" id="{A65D90C8-094F-EC52-20E1-E62ECA9AB254}"/>
              </a:ext>
            </a:extLst>
          </p:cNvPr>
          <p:cNvPicPr>
            <a:picLocks noChangeAspect="1"/>
          </p:cNvPicPr>
          <p:nvPr/>
        </p:nvPicPr>
        <p:blipFill rotWithShape="1">
          <a:blip r:embed="rId2"/>
          <a:srcRect l="14694" r="19229" b="-1"/>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14" name="Freeform: Shape 16">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8">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520A77-D1A4-E589-50F4-29F459376666}"/>
              </a:ext>
            </a:extLst>
          </p:cNvPr>
          <p:cNvSpPr>
            <a:spLocks noGrp="1"/>
          </p:cNvSpPr>
          <p:nvPr>
            <p:ph type="title"/>
          </p:nvPr>
        </p:nvSpPr>
        <p:spPr>
          <a:xfrm>
            <a:off x="374904" y="856488"/>
            <a:ext cx="4992624" cy="1243584"/>
          </a:xfrm>
        </p:spPr>
        <p:txBody>
          <a:bodyPr anchor="ctr">
            <a:normAutofit/>
          </a:bodyPr>
          <a:lstStyle/>
          <a:p>
            <a:r>
              <a:rPr lang="en-US" sz="3400"/>
              <a:t>IMPLEMENTATION</a:t>
            </a:r>
          </a:p>
        </p:txBody>
      </p:sp>
      <p:sp>
        <p:nvSpPr>
          <p:cNvPr id="21" name="Rectangle 20">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0CF6131-D883-4520-9399-6AA7DC0B544B}"/>
              </a:ext>
            </a:extLst>
          </p:cNvPr>
          <p:cNvSpPr>
            <a:spLocks noGrp="1"/>
          </p:cNvSpPr>
          <p:nvPr>
            <p:ph idx="1"/>
          </p:nvPr>
        </p:nvSpPr>
        <p:spPr>
          <a:xfrm>
            <a:off x="374904" y="2522949"/>
            <a:ext cx="5065776" cy="3402363"/>
          </a:xfrm>
        </p:spPr>
        <p:txBody>
          <a:bodyPr vert="horz" lIns="91440" tIns="45720" rIns="91440" bIns="45720" rtlCol="0" anchor="t">
            <a:normAutofit/>
          </a:bodyPr>
          <a:lstStyle/>
          <a:p>
            <a:pPr>
              <a:lnSpc>
                <a:spcPct val="100000"/>
              </a:lnSpc>
            </a:pPr>
            <a:r>
              <a:rPr lang="en-US" sz="1500" dirty="0"/>
              <a:t>IMPORTING LIBRARIES</a:t>
            </a:r>
          </a:p>
          <a:p>
            <a:pPr>
              <a:lnSpc>
                <a:spcPct val="100000"/>
              </a:lnSpc>
            </a:pPr>
            <a:r>
              <a:rPr lang="en-US" sz="1500" dirty="0"/>
              <a:t>IMPORTING DATASET</a:t>
            </a:r>
          </a:p>
          <a:p>
            <a:pPr>
              <a:lnSpc>
                <a:spcPct val="100000"/>
              </a:lnSpc>
            </a:pPr>
            <a:r>
              <a:rPr lang="en-US" sz="1500" dirty="0"/>
              <a:t>COLUMN DESCRIPTION</a:t>
            </a:r>
          </a:p>
          <a:p>
            <a:pPr>
              <a:lnSpc>
                <a:spcPct val="100000"/>
              </a:lnSpc>
            </a:pPr>
            <a:r>
              <a:rPr lang="en-US" sz="1500" dirty="0"/>
              <a:t>EXPLORATORY ANALYSIS</a:t>
            </a:r>
          </a:p>
          <a:p>
            <a:pPr>
              <a:lnSpc>
                <a:spcPct val="100000"/>
              </a:lnSpc>
            </a:pPr>
            <a:r>
              <a:rPr lang="en-US" sz="1500" dirty="0"/>
              <a:t>PAIR PLOTS AND HEAT MAP</a:t>
            </a:r>
          </a:p>
          <a:p>
            <a:pPr>
              <a:lnSpc>
                <a:spcPct val="100000"/>
              </a:lnSpc>
            </a:pPr>
            <a:r>
              <a:rPr lang="en-US" sz="1500" dirty="0"/>
              <a:t>DATA PREPROCESSING</a:t>
            </a:r>
          </a:p>
          <a:p>
            <a:pPr>
              <a:lnSpc>
                <a:spcPct val="100000"/>
              </a:lnSpc>
            </a:pPr>
            <a:r>
              <a:rPr lang="en-US" sz="1500" dirty="0"/>
              <a:t>APPLYING MACHINE LEARNING MODELS</a:t>
            </a:r>
          </a:p>
          <a:p>
            <a:pPr>
              <a:lnSpc>
                <a:spcPct val="100000"/>
              </a:lnSpc>
            </a:pPr>
            <a:r>
              <a:rPr lang="en-US" sz="1500" dirty="0"/>
              <a:t>COMPARSION</a:t>
            </a:r>
          </a:p>
          <a:p>
            <a:pPr>
              <a:lnSpc>
                <a:spcPct val="100000"/>
              </a:lnSpc>
            </a:pPr>
            <a:r>
              <a:rPr lang="en-US" sz="1500" dirty="0"/>
              <a:t>PREDICTION</a:t>
            </a:r>
          </a:p>
        </p:txBody>
      </p:sp>
    </p:spTree>
    <p:extLst>
      <p:ext uri="{BB962C8B-B14F-4D97-AF65-F5344CB8AC3E}">
        <p14:creationId xmlns:p14="http://schemas.microsoft.com/office/powerpoint/2010/main" val="310448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C12701-B1B4-152B-10F3-F688CB7070FC}"/>
              </a:ext>
            </a:extLst>
          </p:cNvPr>
          <p:cNvSpPr>
            <a:spLocks noGrp="1"/>
          </p:cNvSpPr>
          <p:nvPr>
            <p:ph type="title"/>
          </p:nvPr>
        </p:nvSpPr>
        <p:spPr>
          <a:xfrm>
            <a:off x="841248" y="256032"/>
            <a:ext cx="10506456" cy="1014984"/>
          </a:xfrm>
        </p:spPr>
        <p:txBody>
          <a:bodyPr anchor="b">
            <a:normAutofit/>
          </a:bodyPr>
          <a:lstStyle/>
          <a:p>
            <a:r>
              <a:rPr lang="en-US" sz="3700"/>
              <a:t>APPLYING MACHINE LEARNING MODELS</a:t>
            </a:r>
          </a:p>
        </p:txBody>
      </p:sp>
      <p:sp>
        <p:nvSpPr>
          <p:cNvPr id="22" name="Rectangle 2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6" name="Content Placeholder 2">
            <a:extLst>
              <a:ext uri="{FF2B5EF4-FFF2-40B4-BE49-F238E27FC236}">
                <a16:creationId xmlns:a16="http://schemas.microsoft.com/office/drawing/2014/main" id="{1C481822-95F5-A472-F269-D7EA51B9A71B}"/>
              </a:ext>
            </a:extLst>
          </p:cNvPr>
          <p:cNvGraphicFramePr>
            <a:graphicFrameLocks noGrp="1"/>
          </p:cNvGraphicFramePr>
          <p:nvPr>
            <p:ph idx="1"/>
            <p:extLst>
              <p:ext uri="{D42A27DB-BD31-4B8C-83A1-F6EECF244321}">
                <p14:modId xmlns:p14="http://schemas.microsoft.com/office/powerpoint/2010/main" val="371441344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488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2F0F2-FE15-12B6-A0E1-BE2C7042759D}"/>
              </a:ext>
            </a:extLst>
          </p:cNvPr>
          <p:cNvSpPr>
            <a:spLocks noGrp="1"/>
          </p:cNvSpPr>
          <p:nvPr>
            <p:ph type="ctrTitle"/>
          </p:nvPr>
        </p:nvSpPr>
        <p:spPr>
          <a:xfrm>
            <a:off x="838199" y="1093788"/>
            <a:ext cx="10506455" cy="2967208"/>
          </a:xfrm>
        </p:spPr>
        <p:txBody>
          <a:bodyPr>
            <a:normAutofit/>
          </a:bodyPr>
          <a:lstStyle/>
          <a:p>
            <a:r>
              <a:rPr lang="en-US"/>
              <a:t>RESULTS</a:t>
            </a:r>
          </a:p>
        </p:txBody>
      </p:sp>
      <p:sp>
        <p:nvSpPr>
          <p:cNvPr id="16"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1065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D7D12574-25F0-4BB1-AA48-9DE7527AF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31CAA1-96B8-3783-3545-404365C2965D}"/>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Elements Vs Density </a:t>
            </a:r>
          </a:p>
        </p:txBody>
      </p:sp>
      <p:sp>
        <p:nvSpPr>
          <p:cNvPr id="27" name="Rectangle: Rounded Corners 2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12" name="Picture 12" descr="Chart, histogram&#10;&#10;Description automatically generated">
            <a:extLst>
              <a:ext uri="{FF2B5EF4-FFF2-40B4-BE49-F238E27FC236}">
                <a16:creationId xmlns:a16="http://schemas.microsoft.com/office/drawing/2014/main" id="{AE6E4126-5652-27D8-E70E-09AA544B6DB4}"/>
              </a:ext>
            </a:extLst>
          </p:cNvPr>
          <p:cNvPicPr>
            <a:picLocks noGrp="1" noChangeAspect="1"/>
          </p:cNvPicPr>
          <p:nvPr>
            <p:ph sz="half" idx="1"/>
          </p:nvPr>
        </p:nvPicPr>
        <p:blipFill>
          <a:blip r:embed="rId2"/>
          <a:stretch>
            <a:fillRect/>
          </a:stretch>
        </p:blipFill>
        <p:spPr>
          <a:xfrm>
            <a:off x="320040" y="2810901"/>
            <a:ext cx="3703320" cy="3741895"/>
          </a:xfrm>
          <a:prstGeom prst="rect">
            <a:avLst/>
          </a:prstGeom>
        </p:spPr>
      </p:pic>
      <p:pic>
        <p:nvPicPr>
          <p:cNvPr id="14" name="Picture 14" descr="Chart, histogram&#10;&#10;Description automatically generated">
            <a:extLst>
              <a:ext uri="{FF2B5EF4-FFF2-40B4-BE49-F238E27FC236}">
                <a16:creationId xmlns:a16="http://schemas.microsoft.com/office/drawing/2014/main" id="{399516AE-9D29-5635-BB1A-CA27C0F76BB8}"/>
              </a:ext>
            </a:extLst>
          </p:cNvPr>
          <p:cNvPicPr>
            <a:picLocks noChangeAspect="1"/>
          </p:cNvPicPr>
          <p:nvPr/>
        </p:nvPicPr>
        <p:blipFill>
          <a:blip r:embed="rId3"/>
          <a:stretch>
            <a:fillRect/>
          </a:stretch>
        </p:blipFill>
        <p:spPr>
          <a:xfrm>
            <a:off x="4089559" y="2817512"/>
            <a:ext cx="3858101" cy="3728674"/>
          </a:xfrm>
          <a:prstGeom prst="rect">
            <a:avLst/>
          </a:prstGeom>
        </p:spPr>
      </p:pic>
      <p:pic>
        <p:nvPicPr>
          <p:cNvPr id="13" name="Picture 13" descr="Chart, histogram&#10;&#10;Description automatically generated">
            <a:extLst>
              <a:ext uri="{FF2B5EF4-FFF2-40B4-BE49-F238E27FC236}">
                <a16:creationId xmlns:a16="http://schemas.microsoft.com/office/drawing/2014/main" id="{EFEAA6B8-1980-810C-18AC-579178E3A2AF}"/>
              </a:ext>
            </a:extLst>
          </p:cNvPr>
          <p:cNvPicPr>
            <a:picLocks noGrp="1" noChangeAspect="1"/>
          </p:cNvPicPr>
          <p:nvPr>
            <p:ph sz="half" idx="2"/>
          </p:nvPr>
        </p:nvPicPr>
        <p:blipFill>
          <a:blip r:embed="rId4"/>
          <a:stretch>
            <a:fillRect/>
          </a:stretch>
        </p:blipFill>
        <p:spPr>
          <a:xfrm>
            <a:off x="7963186" y="2819493"/>
            <a:ext cx="3905726" cy="3724711"/>
          </a:xfrm>
          <a:prstGeom prst="rect">
            <a:avLst/>
          </a:prstGeom>
        </p:spPr>
      </p:pic>
    </p:spTree>
    <p:extLst>
      <p:ext uri="{BB962C8B-B14F-4D97-AF65-F5344CB8AC3E}">
        <p14:creationId xmlns:p14="http://schemas.microsoft.com/office/powerpoint/2010/main" val="2226294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ckground pattern&#10;&#10;Description automatically generated">
            <a:extLst>
              <a:ext uri="{FF2B5EF4-FFF2-40B4-BE49-F238E27FC236}">
                <a16:creationId xmlns:a16="http://schemas.microsoft.com/office/drawing/2014/main" id="{DF55AB71-0941-7DAE-ACC0-6AAA467E1739}"/>
              </a:ext>
            </a:extLst>
          </p:cNvPr>
          <p:cNvPicPr>
            <a:picLocks noChangeAspect="1"/>
          </p:cNvPicPr>
          <p:nvPr/>
        </p:nvPicPr>
        <p:blipFill>
          <a:blip r:embed="rId2"/>
          <a:stretch>
            <a:fillRect/>
          </a:stretch>
        </p:blipFill>
        <p:spPr>
          <a:xfrm>
            <a:off x="812800" y="651230"/>
            <a:ext cx="10566400" cy="5542840"/>
          </a:xfrm>
          <a:prstGeom prst="rect">
            <a:avLst/>
          </a:prstGeom>
        </p:spPr>
      </p:pic>
    </p:spTree>
    <p:extLst>
      <p:ext uri="{BB962C8B-B14F-4D97-AF65-F5344CB8AC3E}">
        <p14:creationId xmlns:p14="http://schemas.microsoft.com/office/powerpoint/2010/main" val="1563818138"/>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AccentBoxVTI</vt:lpstr>
      <vt:lpstr>CROP RECOMMENDATION SYSTEM</vt:lpstr>
      <vt:lpstr>GROUP MEMBERS:   B. LAKSHMIKANTH REDDY – CB.EN.U4CCE20011  D. ABHIRAM                             – CB.EN.U4CCE20021  K. SAI HRITHIK                        – CB.EN.U4CCE20027   N. CHARAN REDDY               – CB.EN.U4CCE20035 </vt:lpstr>
      <vt:lpstr>INTRODUCTION</vt:lpstr>
      <vt:lpstr>OBJECTIVE</vt:lpstr>
      <vt:lpstr>IMPLEMENTATION</vt:lpstr>
      <vt:lpstr>APPLYING MACHINE LEARNING MODELS</vt:lpstr>
      <vt:lpstr>RESULTS</vt:lpstr>
      <vt:lpstr>Elements Vs Density </vt:lpstr>
      <vt:lpstr>PowerPoint Presentation</vt:lpstr>
      <vt:lpstr>PowerPoint Presentation</vt:lpstr>
      <vt:lpstr>PowerPoint Presentation</vt:lpstr>
      <vt:lpstr>PowerPoint Presentation</vt:lpstr>
      <vt:lpstr>PowerPoint Presentation</vt:lpstr>
      <vt:lpstr>PowerPoint Presentation</vt:lpstr>
      <vt:lpstr>FUTUTRE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21</cp:revision>
  <dcterms:created xsi:type="dcterms:W3CDTF">2022-08-02T12:44:23Z</dcterms:created>
  <dcterms:modified xsi:type="dcterms:W3CDTF">2022-08-06T03:20:17Z</dcterms:modified>
</cp:coreProperties>
</file>