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90" r:id="rId3"/>
    <p:sldId id="289" r:id="rId4"/>
    <p:sldId id="259" r:id="rId5"/>
    <p:sldId id="292" r:id="rId6"/>
    <p:sldId id="260" r:id="rId7"/>
    <p:sldId id="261" r:id="rId8"/>
    <p:sldId id="262" r:id="rId9"/>
    <p:sldId id="282" r:id="rId10"/>
    <p:sldId id="284" r:id="rId11"/>
    <p:sldId id="285" r:id="rId12"/>
    <p:sldId id="286" r:id="rId13"/>
    <p:sldId id="287" r:id="rId14"/>
    <p:sldId id="265" r:id="rId15"/>
    <p:sldId id="266" r:id="rId16"/>
    <p:sldId id="274" r:id="rId17"/>
    <p:sldId id="275" r:id="rId18"/>
    <p:sldId id="276" r:id="rId19"/>
    <p:sldId id="281" r:id="rId20"/>
    <p:sldId id="278" r:id="rId21"/>
    <p:sldId id="280" r:id="rId22"/>
    <p:sldId id="288" r:id="rId23"/>
    <p:sldId id="29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14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8E611E6-23C8-4F6C-9585-81351CBDEE0C}" type="datetimeFigureOut">
              <a:rPr lang="en-US" smtClean="0"/>
              <a:pPr/>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169F8-961D-4931-A9A4-0664145B9C22}" type="slidenum">
              <a:rPr lang="en-US" smtClean="0"/>
              <a:pPr/>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611E6-23C8-4F6C-9585-81351CBDEE0C}" type="datetimeFigureOut">
              <a:rPr lang="en-US" smtClean="0"/>
              <a:pPr/>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611E6-23C8-4F6C-9585-81351CBDEE0C}" type="datetimeFigureOut">
              <a:rPr lang="en-US" smtClean="0"/>
              <a:pPr/>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28E611E6-23C8-4F6C-9585-81351CBDEE0C}" type="datetimeFigureOut">
              <a:rPr lang="en-US" smtClean="0"/>
              <a:pPr/>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169F8-961D-4931-A9A4-0664145B9C22}" type="slidenum">
              <a:rPr lang="en-US" smtClean="0"/>
              <a:pPr/>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611E6-23C8-4F6C-9585-81351CBDEE0C}" type="datetimeFigureOut">
              <a:rPr lang="en-US" smtClean="0"/>
              <a:pPr/>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28E611E6-23C8-4F6C-9585-81351CBDEE0C}" type="datetimeFigureOut">
              <a:rPr lang="en-US" smtClean="0"/>
              <a:pPr/>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8E611E6-23C8-4F6C-9585-81351CBDEE0C}" type="datetimeFigureOut">
              <a:rPr lang="en-US" smtClean="0"/>
              <a:pPr/>
              <a:t>3/10/2020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E611E6-23C8-4F6C-9585-81351CBDEE0C}" type="datetimeFigureOut">
              <a:rPr lang="en-US" smtClean="0"/>
              <a:pPr/>
              <a:t>3/10/2020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611E6-23C8-4F6C-9585-81351CBDEE0C}" type="datetimeFigureOut">
              <a:rPr lang="en-US" smtClean="0"/>
              <a:pPr/>
              <a:t>3/10/2020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611E6-23C8-4F6C-9585-81351CBDEE0C}" type="datetimeFigureOut">
              <a:rPr lang="en-US" smtClean="0"/>
              <a:pPr/>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611E6-23C8-4F6C-9585-81351CBDEE0C}" type="datetimeFigureOut">
              <a:rPr lang="en-US" smtClean="0"/>
              <a:pPr/>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D169F8-961D-4931-A9A4-0664145B9C2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28E611E6-23C8-4F6C-9585-81351CBDEE0C}" type="datetimeFigureOut">
              <a:rPr lang="en-US" smtClean="0"/>
              <a:pPr/>
              <a:t>3/10/2020</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0CD169F8-961D-4931-A9A4-0664145B9C2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Schedule backup using google drive </a:t>
            </a: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2576512" y="3861048"/>
            <a:ext cx="3990975" cy="21145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571472" y="357166"/>
            <a:ext cx="7786742" cy="1752600"/>
          </a:xfrm>
        </p:spPr>
        <p:txBody>
          <a:bodyPr>
            <a:normAutofit/>
          </a:bodyPr>
          <a:lstStyle/>
          <a:p>
            <a:r>
              <a:rPr lang="en-US" dirty="0" smtClean="0">
                <a:solidFill>
                  <a:schemeClr val="tx1"/>
                </a:solidFill>
                <a:latin typeface="Times New Roman" pitchFamily="18" charset="0"/>
                <a:cs typeface="Times New Roman" pitchFamily="18" charset="0"/>
              </a:rPr>
              <a:t>Enter your Gmail ID on which you are using Google Drive and then hit Enter. This will open the following view for you to enter the Password for this Gmail account:</a:t>
            </a:r>
          </a:p>
          <a:p>
            <a:endParaRPr lang="en-US" dirty="0">
              <a:solidFill>
                <a:schemeClr val="tx1"/>
              </a:solidFill>
            </a:endParaRPr>
          </a:p>
        </p:txBody>
      </p:sp>
      <p:pic>
        <p:nvPicPr>
          <p:cNvPr id="4" name="Picture 2" descr="C:\Users\Admin\Downloads\Screenshot from 2020-02-12 12-21-23.png"/>
          <p:cNvPicPr>
            <a:picLocks noGrp="1" noChangeAspect="1" noChangeArrowheads="1"/>
          </p:cNvPicPr>
          <p:nvPr>
            <p:ph idx="4294967295"/>
          </p:nvPr>
        </p:nvPicPr>
        <p:blipFill>
          <a:blip r:embed="rId2"/>
          <a:srcRect/>
          <a:stretch>
            <a:fillRect/>
          </a:stretch>
        </p:blipFill>
        <p:spPr bwMode="auto">
          <a:xfrm>
            <a:off x="1259632" y="1484784"/>
            <a:ext cx="6738938" cy="3789363"/>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000100" y="285728"/>
            <a:ext cx="7429552" cy="5447528"/>
          </a:xfrm>
        </p:spPr>
        <p:txBody>
          <a:bodyPr/>
          <a:lstStyle/>
          <a:p>
            <a:r>
              <a:rPr lang="en-US" sz="2400" dirty="0" smtClean="0">
                <a:solidFill>
                  <a:schemeClr val="tx1"/>
                </a:solidFill>
                <a:latin typeface="Times New Roman" pitchFamily="18" charset="0"/>
                <a:cs typeface="Times New Roman" pitchFamily="18" charset="0"/>
              </a:rPr>
              <a:t>Enter your password and hit Enter. The following dialog will appear:</a:t>
            </a:r>
          </a:p>
          <a:p>
            <a:endParaRPr lang="en-US" dirty="0">
              <a:solidFill>
                <a:schemeClr val="tx1"/>
              </a:solidFill>
              <a:latin typeface="Times New Roman" pitchFamily="18" charset="0"/>
              <a:cs typeface="Times New Roman" pitchFamily="18" charset="0"/>
            </a:endParaRPr>
          </a:p>
          <a:p>
            <a:endParaRPr lang="en-US" dirty="0" smtClean="0">
              <a:solidFill>
                <a:schemeClr val="tx1"/>
              </a:solidFill>
              <a:latin typeface="Times New Roman" pitchFamily="18" charset="0"/>
              <a:cs typeface="Times New Roman" pitchFamily="18" charset="0"/>
            </a:endParaRPr>
          </a:p>
          <a:p>
            <a:endParaRPr lang="en-US" dirty="0">
              <a:solidFill>
                <a:schemeClr val="tx1"/>
              </a:solidFill>
            </a:endParaRPr>
          </a:p>
        </p:txBody>
      </p:sp>
      <p:pic>
        <p:nvPicPr>
          <p:cNvPr id="4" name="Picture 2" descr="C:\Users\Admin\Downloads\Screenshot from 2020-02-12 12-21-35.png"/>
          <p:cNvPicPr>
            <a:picLocks noChangeAspect="1" noChangeArrowheads="1"/>
          </p:cNvPicPr>
          <p:nvPr/>
        </p:nvPicPr>
        <p:blipFill>
          <a:blip r:embed="rId2"/>
          <a:srcRect/>
          <a:stretch>
            <a:fillRect/>
          </a:stretch>
        </p:blipFill>
        <p:spPr bwMode="auto">
          <a:xfrm>
            <a:off x="1000100" y="1620284"/>
            <a:ext cx="7316316" cy="4078982"/>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714348" y="428604"/>
            <a:ext cx="7715304" cy="1752600"/>
          </a:xfrm>
        </p:spPr>
        <p:txBody>
          <a:bodyPr>
            <a:normAutofit/>
          </a:bodyPr>
          <a:lstStyle/>
          <a:p>
            <a:pPr fontAlgn="base"/>
            <a:r>
              <a:rPr lang="en-US" dirty="0" smtClean="0">
                <a:solidFill>
                  <a:schemeClr val="tx1"/>
                </a:solidFill>
                <a:latin typeface="Times New Roman" pitchFamily="18" charset="0"/>
                <a:cs typeface="Times New Roman" pitchFamily="18" charset="0"/>
              </a:rPr>
              <a:t>Through this dialog, you will be able to view the list of permissions you are allowing GNOME, or your local system, over your Google Drive.</a:t>
            </a:r>
          </a:p>
          <a:p>
            <a:pPr fontAlgn="base"/>
            <a:r>
              <a:rPr lang="en-US" dirty="0" smtClean="0">
                <a:solidFill>
                  <a:schemeClr val="tx1"/>
                </a:solidFill>
                <a:latin typeface="Times New Roman" pitchFamily="18" charset="0"/>
                <a:cs typeface="Times New Roman" pitchFamily="18" charset="0"/>
              </a:rPr>
              <a:t>Click the Allow button in order to give your Gnome access to your Google Drive. This will open the following dialog for you:</a:t>
            </a:r>
          </a:p>
          <a:p>
            <a:endParaRPr lang="en-US" dirty="0">
              <a:solidFill>
                <a:schemeClr val="tx1"/>
              </a:solidFill>
            </a:endParaRPr>
          </a:p>
        </p:txBody>
      </p:sp>
      <p:pic>
        <p:nvPicPr>
          <p:cNvPr id="5122" name="Picture 2" descr="C:\Users\Admin\Downloads\Screenshot from 2020-02-12 12-21-43.png"/>
          <p:cNvPicPr>
            <a:picLocks noGrp="1" noChangeAspect="1" noChangeArrowheads="1"/>
          </p:cNvPicPr>
          <p:nvPr>
            <p:ph idx="4294967295"/>
          </p:nvPr>
        </p:nvPicPr>
        <p:blipFill>
          <a:blip r:embed="rId2"/>
          <a:srcRect/>
          <a:stretch>
            <a:fillRect/>
          </a:stretch>
        </p:blipFill>
        <p:spPr bwMode="auto">
          <a:xfrm>
            <a:off x="1187624" y="1988840"/>
            <a:ext cx="7043051" cy="396044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dmin\Downloads\Screenshot from 2020-02-12 11-30-15 (1).png"/>
          <p:cNvPicPr>
            <a:picLocks noGrp="1" noChangeAspect="1" noChangeArrowheads="1"/>
          </p:cNvPicPr>
          <p:nvPr>
            <p:ph sz="quarter" idx="13"/>
          </p:nvPr>
        </p:nvPicPr>
        <p:blipFill>
          <a:blip r:embed="rId2"/>
          <a:stretch>
            <a:fillRect/>
          </a:stretch>
        </p:blipFill>
        <p:spPr bwMode="auto">
          <a:xfrm>
            <a:off x="1043608" y="1052736"/>
            <a:ext cx="7318771" cy="41148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6632"/>
            <a:ext cx="7924800" cy="1368152"/>
          </a:xfrm>
        </p:spPr>
        <p:txBody>
          <a:bodyPr>
            <a:normAutofit fontScale="90000"/>
          </a:bodyPr>
          <a:lstStyle/>
          <a:p>
            <a:pPr algn="ctr"/>
            <a:r>
              <a:rPr lang="en-US" sz="3200" b="1" dirty="0">
                <a:latin typeface="Times New Roman" pitchFamily="18" charset="0"/>
                <a:cs typeface="Times New Roman" pitchFamily="18" charset="0"/>
              </a:rPr>
              <a:t>Google Drive via </a:t>
            </a:r>
            <a:r>
              <a:rPr lang="en-US" sz="3200" b="1" dirty="0" err="1">
                <a:latin typeface="Times New Roman" pitchFamily="18" charset="0"/>
                <a:cs typeface="Times New Roman" pitchFamily="18" charset="0"/>
              </a:rPr>
              <a:t>google</a:t>
            </a:r>
            <a:r>
              <a:rPr lang="en-US" sz="3200" b="1" dirty="0">
                <a:latin typeface="Times New Roman" pitchFamily="18" charset="0"/>
                <a:cs typeface="Times New Roman" pitchFamily="18" charset="0"/>
              </a:rPr>
              <a:t>-drive-</a:t>
            </a:r>
            <a:r>
              <a:rPr lang="en-US" sz="3200" b="1" dirty="0" err="1">
                <a:latin typeface="Times New Roman" pitchFamily="18" charset="0"/>
                <a:cs typeface="Times New Roman" pitchFamily="18" charset="0"/>
              </a:rPr>
              <a:t>ocamlfuse</a:t>
            </a:r>
            <a:r>
              <a:rPr lang="en-US" sz="3200" b="1" dirty="0">
                <a:latin typeface="Times New Roman" pitchFamily="18" charset="0"/>
                <a:cs typeface="Times New Roman" pitchFamily="18" charset="0"/>
              </a:rPr>
              <a:t> PPA</a:t>
            </a:r>
            <a:br>
              <a:rPr lang="en-US" sz="3200" b="1"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a:bodyPr>
          <a:lstStyle/>
          <a:p>
            <a:r>
              <a:rPr lang="en-US" sz="2600" dirty="0" smtClean="0">
                <a:latin typeface="Times New Roman" pitchFamily="18" charset="0"/>
                <a:cs typeface="Times New Roman" pitchFamily="18" charset="0"/>
              </a:rPr>
              <a:t>In </a:t>
            </a:r>
            <a:r>
              <a:rPr lang="en-US" sz="2600" dirty="0">
                <a:latin typeface="Times New Roman" pitchFamily="18" charset="0"/>
                <a:cs typeface="Times New Roman" pitchFamily="18" charset="0"/>
              </a:rPr>
              <a:t>case from any reason the above access to your Google Drive fails using </a:t>
            </a:r>
            <a:r>
              <a:rPr lang="en-US" sz="2600" dirty="0" smtClean="0">
                <a:latin typeface="Times New Roman" pitchFamily="18" charset="0"/>
                <a:cs typeface="Times New Roman" pitchFamily="18" charset="0"/>
              </a:rPr>
              <a:t>GNOME Online Accounts</a:t>
            </a:r>
            <a:r>
              <a:rPr lang="en-US" sz="2600" dirty="0">
                <a:latin typeface="Times New Roman" pitchFamily="18" charset="0"/>
                <a:cs typeface="Times New Roman" pitchFamily="18" charset="0"/>
              </a:rPr>
              <a:t> you can install </a:t>
            </a:r>
            <a:r>
              <a:rPr lang="en-US" sz="2600" dirty="0" smtClean="0">
                <a:latin typeface="Times New Roman" pitchFamily="18" charset="0"/>
                <a:cs typeface="Times New Roman" pitchFamily="18" charset="0"/>
              </a:rPr>
              <a:t>google-drive-</a:t>
            </a:r>
            <a:r>
              <a:rPr lang="en-US" sz="2600" dirty="0" err="1" smtClean="0">
                <a:latin typeface="Times New Roman" pitchFamily="18" charset="0"/>
                <a:cs typeface="Times New Roman" pitchFamily="18" charset="0"/>
              </a:rPr>
              <a:t>ocamlfuse</a:t>
            </a:r>
            <a:r>
              <a:rPr lang="en-US" sz="2600" dirty="0">
                <a:latin typeface="Times New Roman" pitchFamily="18" charset="0"/>
                <a:cs typeface="Times New Roman" pitchFamily="18" charset="0"/>
              </a:rPr>
              <a:t> by executing the below commands</a:t>
            </a:r>
            <a:r>
              <a:rPr lang="en-US" sz="2600" dirty="0" smtClean="0">
                <a:latin typeface="Times New Roman" pitchFamily="18" charset="0"/>
                <a:cs typeface="Times New Roman" pitchFamily="18" charset="0"/>
              </a:rPr>
              <a:t>:</a:t>
            </a:r>
          </a:p>
          <a:p>
            <a:pPr algn="ctr">
              <a:buNone/>
            </a:pPr>
            <a:r>
              <a:rPr lang="en-US" sz="2400" b="1" dirty="0" smtClean="0">
                <a:solidFill>
                  <a:srgbClr val="FF0000"/>
                </a:solidFill>
                <a:latin typeface="Times New Roman" pitchFamily="18" charset="0"/>
                <a:cs typeface="Times New Roman" pitchFamily="18" charset="0"/>
              </a:rPr>
              <a:t>    $ </a:t>
            </a:r>
            <a:r>
              <a:rPr lang="en-US" sz="2400" b="1" dirty="0" err="1" smtClean="0">
                <a:solidFill>
                  <a:srgbClr val="FF0000"/>
                </a:solidFill>
                <a:latin typeface="Times New Roman" pitchFamily="18" charset="0"/>
                <a:cs typeface="Times New Roman" pitchFamily="18" charset="0"/>
              </a:rPr>
              <a:t>sudo</a:t>
            </a:r>
            <a:r>
              <a:rPr lang="en-US" sz="2400" b="1" dirty="0" smtClean="0">
                <a:solidFill>
                  <a:srgbClr val="FF0000"/>
                </a:solidFill>
                <a:latin typeface="Times New Roman" pitchFamily="18" charset="0"/>
                <a:cs typeface="Times New Roman" pitchFamily="18" charset="0"/>
              </a:rPr>
              <a:t> add-apt-repository </a:t>
            </a:r>
            <a:r>
              <a:rPr lang="en-US" sz="2400" b="1" dirty="0" err="1" smtClean="0">
                <a:solidFill>
                  <a:srgbClr val="FF0000"/>
                </a:solidFill>
                <a:latin typeface="Times New Roman" pitchFamily="18" charset="0"/>
                <a:cs typeface="Times New Roman" pitchFamily="18" charset="0"/>
              </a:rPr>
              <a:t>ppa:alessandro-strada</a:t>
            </a:r>
            <a:r>
              <a:rPr lang="en-US" sz="2400" b="1" dirty="0" smtClean="0">
                <a:solidFill>
                  <a:srgbClr val="FF0000"/>
                </a:solidFill>
                <a:latin typeface="Times New Roman" pitchFamily="18" charset="0"/>
                <a:cs typeface="Times New Roman" pitchFamily="18" charset="0"/>
              </a:rPr>
              <a:t>/</a:t>
            </a:r>
            <a:r>
              <a:rPr lang="en-US" sz="2400" b="1" dirty="0" err="1" smtClean="0">
                <a:solidFill>
                  <a:srgbClr val="FF0000"/>
                </a:solidFill>
                <a:latin typeface="Times New Roman" pitchFamily="18" charset="0"/>
                <a:cs typeface="Times New Roman" pitchFamily="18" charset="0"/>
              </a:rPr>
              <a:t>ppa</a:t>
            </a:r>
            <a:endParaRPr lang="en-US" sz="2400" b="1" dirty="0">
              <a:solidFill>
                <a:srgbClr val="FF0000"/>
              </a:solidFill>
              <a:latin typeface="Times New Roman" pitchFamily="18" charset="0"/>
              <a:cs typeface="Times New Roman" pitchFamily="18" charset="0"/>
            </a:endParaRPr>
          </a:p>
          <a:p>
            <a:pPr algn="ctr">
              <a:buNone/>
            </a:pPr>
            <a:r>
              <a:rPr lang="en-US" sz="2400" b="1" dirty="0" smtClean="0">
                <a:solidFill>
                  <a:srgbClr val="FF0000"/>
                </a:solidFill>
                <a:latin typeface="Times New Roman" pitchFamily="18" charset="0"/>
                <a:cs typeface="Times New Roman" pitchFamily="18" charset="0"/>
              </a:rPr>
              <a:t> $ </a:t>
            </a:r>
            <a:r>
              <a:rPr lang="en-US" sz="2400" b="1" dirty="0" err="1" smtClean="0">
                <a:solidFill>
                  <a:srgbClr val="FF0000"/>
                </a:solidFill>
                <a:latin typeface="Times New Roman" pitchFamily="18" charset="0"/>
                <a:cs typeface="Times New Roman" pitchFamily="18" charset="0"/>
              </a:rPr>
              <a:t>sudo</a:t>
            </a:r>
            <a:r>
              <a:rPr lang="en-US" sz="2400" b="1" dirty="0" smtClean="0">
                <a:solidFill>
                  <a:srgbClr val="FF0000"/>
                </a:solidFill>
                <a:latin typeface="Times New Roman" pitchFamily="18" charset="0"/>
                <a:cs typeface="Times New Roman" pitchFamily="18" charset="0"/>
              </a:rPr>
              <a:t> apt install </a:t>
            </a:r>
            <a:r>
              <a:rPr lang="en-US" sz="2400" b="1" dirty="0" err="1" smtClean="0">
                <a:solidFill>
                  <a:srgbClr val="FF0000"/>
                </a:solidFill>
                <a:latin typeface="Times New Roman" pitchFamily="18" charset="0"/>
                <a:cs typeface="Times New Roman" pitchFamily="18" charset="0"/>
              </a:rPr>
              <a:t>google</a:t>
            </a:r>
            <a:r>
              <a:rPr lang="en-US" sz="2400" b="1" dirty="0" smtClean="0">
                <a:solidFill>
                  <a:srgbClr val="FF0000"/>
                </a:solidFill>
                <a:latin typeface="Times New Roman" pitchFamily="18" charset="0"/>
                <a:cs typeface="Times New Roman" pitchFamily="18" charset="0"/>
              </a:rPr>
              <a:t>-drive-</a:t>
            </a:r>
            <a:r>
              <a:rPr lang="en-US" sz="2400" b="1" dirty="0" err="1" smtClean="0">
                <a:solidFill>
                  <a:srgbClr val="FF0000"/>
                </a:solidFill>
                <a:latin typeface="Times New Roman" pitchFamily="18" charset="0"/>
                <a:cs typeface="Times New Roman" pitchFamily="18" charset="0"/>
              </a:rPr>
              <a:t>ocamlfuse</a:t>
            </a:r>
            <a:endParaRPr lang="en-US" sz="2400" b="1" dirty="0">
              <a:solidFill>
                <a:srgbClr val="FF0000"/>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57158" y="357166"/>
            <a:ext cx="8229600" cy="6072230"/>
          </a:xfrm>
        </p:spPr>
        <p:txBody>
          <a:bodyPr>
            <a:normAutofit/>
          </a:bodyPr>
          <a:lstStyle/>
          <a:p>
            <a:r>
              <a:rPr lang="en-US" sz="2600" dirty="0" smtClean="0">
                <a:latin typeface="Times New Roman" pitchFamily="18" charset="0"/>
                <a:cs typeface="Times New Roman" pitchFamily="18" charset="0"/>
              </a:rPr>
              <a:t>Next, create a directory which you want to use to access your Google Drive files. For example, create google-drive directory within your user local directory:</a:t>
            </a:r>
          </a:p>
          <a:p>
            <a:endParaRPr lang="en-US" sz="2600" dirty="0" smtClean="0">
              <a:latin typeface="Times New Roman" pitchFamily="18" charset="0"/>
              <a:cs typeface="Times New Roman" pitchFamily="18" charset="0"/>
            </a:endParaRPr>
          </a:p>
          <a:p>
            <a:pPr algn="ctr">
              <a:buNone/>
            </a:pPr>
            <a:r>
              <a:rPr lang="en-US" sz="2600" b="1" dirty="0" smtClean="0">
                <a:solidFill>
                  <a:srgbClr val="FF0000"/>
                </a:solidFill>
                <a:latin typeface="Times New Roman" pitchFamily="18" charset="0"/>
                <a:cs typeface="Times New Roman" pitchFamily="18" charset="0"/>
              </a:rPr>
              <a:t>$ </a:t>
            </a:r>
            <a:r>
              <a:rPr lang="en-US" sz="2600" b="1" dirty="0" err="1" smtClean="0">
                <a:solidFill>
                  <a:srgbClr val="FF0000"/>
                </a:solidFill>
                <a:latin typeface="Times New Roman" pitchFamily="18" charset="0"/>
                <a:cs typeface="Times New Roman" pitchFamily="18" charset="0"/>
              </a:rPr>
              <a:t>mkdir</a:t>
            </a:r>
            <a:r>
              <a:rPr lang="en-US" sz="2600" b="1" dirty="0" smtClean="0">
                <a:solidFill>
                  <a:srgbClr val="FF0000"/>
                </a:solidFill>
                <a:latin typeface="Times New Roman" pitchFamily="18" charset="0"/>
                <a:cs typeface="Times New Roman" pitchFamily="18" charset="0"/>
              </a:rPr>
              <a:t> ~/google-drive</a:t>
            </a:r>
          </a:p>
          <a:p>
            <a:pPr algn="ctr">
              <a:buNone/>
            </a:pPr>
            <a:endParaRPr lang="en-US" sz="2600" b="1" dirty="0" smtClean="0">
              <a:solidFill>
                <a:srgbClr val="FF0000"/>
              </a:solidFill>
              <a:latin typeface="Times New Roman" pitchFamily="18" charset="0"/>
              <a:cs typeface="Times New Roman" pitchFamily="18" charset="0"/>
            </a:endParaRPr>
          </a:p>
          <a:p>
            <a:r>
              <a:rPr lang="en-US" sz="2600" dirty="0">
                <a:latin typeface="Times New Roman" pitchFamily="18" charset="0"/>
                <a:cs typeface="Times New Roman" pitchFamily="18" charset="0"/>
              </a:rPr>
              <a:t>At this stage, point </a:t>
            </a:r>
            <a:r>
              <a:rPr lang="en-US" sz="2600" dirty="0" smtClean="0">
                <a:latin typeface="Times New Roman" pitchFamily="18" charset="0"/>
                <a:cs typeface="Times New Roman" pitchFamily="18" charset="0"/>
              </a:rPr>
              <a:t>google-drive-</a:t>
            </a:r>
            <a:r>
              <a:rPr lang="en-US" sz="2600" dirty="0" err="1" smtClean="0">
                <a:latin typeface="Times New Roman" pitchFamily="18" charset="0"/>
                <a:cs typeface="Times New Roman" pitchFamily="18" charset="0"/>
              </a:rPr>
              <a:t>ocamlfuse</a:t>
            </a:r>
            <a:r>
              <a:rPr lang="en-US" sz="2600" dirty="0">
                <a:latin typeface="Times New Roman" pitchFamily="18" charset="0"/>
                <a:cs typeface="Times New Roman" pitchFamily="18" charset="0"/>
              </a:rPr>
              <a:t> to this newly created </a:t>
            </a:r>
            <a:r>
              <a:rPr lang="en-US" sz="2600" dirty="0" smtClean="0">
                <a:latin typeface="Times New Roman" pitchFamily="18" charset="0"/>
                <a:cs typeface="Times New Roman" pitchFamily="18" charset="0"/>
              </a:rPr>
              <a:t>directory:</a:t>
            </a:r>
          </a:p>
          <a:p>
            <a:endParaRPr lang="en-US" sz="2600" dirty="0" smtClean="0">
              <a:latin typeface="Times New Roman" pitchFamily="18" charset="0"/>
              <a:cs typeface="Times New Roman" pitchFamily="18" charset="0"/>
            </a:endParaRPr>
          </a:p>
          <a:p>
            <a:pPr algn="ctr">
              <a:buNone/>
            </a:pPr>
            <a:r>
              <a:rPr lang="en-US" sz="2600" b="1" dirty="0" smtClean="0">
                <a:solidFill>
                  <a:srgbClr val="FF0000"/>
                </a:solidFill>
                <a:latin typeface="Times New Roman" pitchFamily="18" charset="0"/>
                <a:cs typeface="Times New Roman" pitchFamily="18" charset="0"/>
              </a:rPr>
              <a:t>$ </a:t>
            </a:r>
            <a:r>
              <a:rPr lang="en-US" sz="2600" b="1" dirty="0" err="1" smtClean="0">
                <a:solidFill>
                  <a:srgbClr val="FF0000"/>
                </a:solidFill>
                <a:latin typeface="Times New Roman" pitchFamily="18" charset="0"/>
                <a:cs typeface="Times New Roman" pitchFamily="18" charset="0"/>
              </a:rPr>
              <a:t>google</a:t>
            </a:r>
            <a:r>
              <a:rPr lang="en-US" sz="2600" b="1" dirty="0" smtClean="0">
                <a:solidFill>
                  <a:srgbClr val="FF0000"/>
                </a:solidFill>
                <a:latin typeface="Times New Roman" pitchFamily="18" charset="0"/>
                <a:cs typeface="Times New Roman" pitchFamily="18" charset="0"/>
              </a:rPr>
              <a:t>-drive-</a:t>
            </a:r>
            <a:r>
              <a:rPr lang="en-US" sz="2600" b="1" dirty="0" err="1" smtClean="0">
                <a:solidFill>
                  <a:srgbClr val="FF0000"/>
                </a:solidFill>
                <a:latin typeface="Times New Roman" pitchFamily="18" charset="0"/>
                <a:cs typeface="Times New Roman" pitchFamily="18" charset="0"/>
              </a:rPr>
              <a:t>ocamlfuse</a:t>
            </a:r>
            <a:r>
              <a:rPr lang="en-US" sz="2600" b="1" dirty="0" smtClean="0">
                <a:solidFill>
                  <a:srgbClr val="FF0000"/>
                </a:solidFill>
                <a:latin typeface="Times New Roman" pitchFamily="18" charset="0"/>
                <a:cs typeface="Times New Roman" pitchFamily="18" charset="0"/>
              </a:rPr>
              <a:t> </a:t>
            </a:r>
            <a:endParaRPr lang="en-US" sz="2600" b="1" dirty="0">
              <a:solidFill>
                <a:srgbClr val="FF0000"/>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312" y="260648"/>
            <a:ext cx="7924800" cy="1431032"/>
          </a:xfrm>
        </p:spPr>
        <p:txBody>
          <a:bodyPr>
            <a:normAutofit fontScale="90000"/>
          </a:bodyPr>
          <a:lstStyle/>
          <a:p>
            <a:pPr algn="ctr"/>
            <a:r>
              <a:rPr lang="en-US" sz="3600" dirty="0" smtClean="0">
                <a:latin typeface="Times New Roman" pitchFamily="18" charset="0"/>
                <a:cs typeface="Times New Roman" pitchFamily="18" charset="0"/>
              </a:rPr>
              <a:t>Schedule backup to Google drive for every 5 </a:t>
            </a:r>
            <a:r>
              <a:rPr lang="en-US" sz="3600" dirty="0" err="1" smtClean="0">
                <a:latin typeface="Times New Roman" pitchFamily="18" charset="0"/>
                <a:cs typeface="Times New Roman" pitchFamily="18" charset="0"/>
              </a:rPr>
              <a:t>mins</a:t>
            </a:r>
            <a:r>
              <a:rPr lang="en-US" sz="3600" dirty="0" smtClean="0">
                <a:latin typeface="Times New Roman" pitchFamily="18" charset="0"/>
                <a:cs typeface="Times New Roman" pitchFamily="18" charset="0"/>
              </a:rPr>
              <a:t> or hours or months</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3"/>
          </p:nvPr>
        </p:nvSpPr>
        <p:spPr>
          <a:xfrm>
            <a:off x="573596" y="1916832"/>
            <a:ext cx="7924800" cy="4114800"/>
          </a:xfrm>
        </p:spPr>
        <p:txBody>
          <a:bodyPr>
            <a:normAutofit/>
          </a:bodyPr>
          <a:lstStyle/>
          <a:p>
            <a:pPr>
              <a:buNone/>
            </a:pPr>
            <a:r>
              <a:rPr lang="en-US" sz="2000" b="1" dirty="0" smtClean="0"/>
              <a:t>1.Execute a </a:t>
            </a:r>
            <a:r>
              <a:rPr lang="en-US" sz="2000" b="1" dirty="0" err="1" smtClean="0"/>
              <a:t>cron</a:t>
            </a:r>
            <a:r>
              <a:rPr lang="en-US" sz="2000" b="1" dirty="0" smtClean="0"/>
              <a:t> job every 5 Minutes</a:t>
            </a:r>
          </a:p>
          <a:p>
            <a:r>
              <a:rPr lang="en-US" sz="2600" dirty="0" smtClean="0">
                <a:latin typeface="Times New Roman" pitchFamily="18" charset="0"/>
                <a:cs typeface="Times New Roman" pitchFamily="18" charset="0"/>
              </a:rPr>
              <a:t>The first field is for Minutes. If you specify * in this field, it runs every minutes. If you specify */5 in the 1st field, it runs every 5 minutes as shown below.</a:t>
            </a:r>
          </a:p>
          <a:p>
            <a:pPr algn="ctr">
              <a:buNone/>
            </a:pPr>
            <a:r>
              <a:rPr lang="en-US" sz="2600" dirty="0" smtClean="0">
                <a:latin typeface="Times New Roman" pitchFamily="18" charset="0"/>
                <a:cs typeface="Times New Roman" pitchFamily="18" charset="0"/>
              </a:rPr>
              <a:t> </a:t>
            </a:r>
            <a:r>
              <a:rPr lang="en-US" sz="2600" b="1" dirty="0" smtClean="0">
                <a:solidFill>
                  <a:srgbClr val="FF0000"/>
                </a:solidFill>
                <a:latin typeface="Times New Roman" pitchFamily="18" charset="0"/>
                <a:cs typeface="Times New Roman" pitchFamily="18" charset="0"/>
              </a:rPr>
              <a:t>*/5 * * * * /home/folder/backup.sh</a:t>
            </a:r>
          </a:p>
        </p:txBody>
      </p:sp>
      <p:cxnSp>
        <p:nvCxnSpPr>
          <p:cNvPr id="10" name="Elbow Connector 9"/>
          <p:cNvCxnSpPr/>
          <p:nvPr/>
        </p:nvCxnSpPr>
        <p:spPr>
          <a:xfrm rot="16200000" flipH="1">
            <a:off x="2710907" y="4437112"/>
            <a:ext cx="985882" cy="432048"/>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Elbow Connector 11"/>
          <p:cNvCxnSpPr/>
          <p:nvPr/>
        </p:nvCxnSpPr>
        <p:spPr>
          <a:xfrm rot="16200000" flipH="1">
            <a:off x="2296054" y="4592243"/>
            <a:ext cx="1152128" cy="288032"/>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Elbow Connector 13"/>
          <p:cNvCxnSpPr/>
          <p:nvPr/>
        </p:nvCxnSpPr>
        <p:spPr>
          <a:xfrm rot="5400000">
            <a:off x="1871700" y="4617132"/>
            <a:ext cx="936104" cy="288032"/>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Elbow Connector 19"/>
          <p:cNvCxnSpPr/>
          <p:nvPr/>
        </p:nvCxnSpPr>
        <p:spPr>
          <a:xfrm rot="16200000" flipH="1">
            <a:off x="4109505" y="4514677"/>
            <a:ext cx="852982" cy="57606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flipH="1">
            <a:off x="3491880" y="4376217"/>
            <a:ext cx="75608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a:off x="3491880" y="4046240"/>
            <a:ext cx="0" cy="329977"/>
          </a:xfrm>
          <a:prstGeom prst="line">
            <a:avLst/>
          </a:prstGeom>
        </p:spPr>
        <p:style>
          <a:lnRef idx="1">
            <a:schemeClr val="accent2"/>
          </a:lnRef>
          <a:fillRef idx="0">
            <a:schemeClr val="accent2"/>
          </a:fillRef>
          <a:effectRef idx="0">
            <a:schemeClr val="accent2"/>
          </a:effectRef>
          <a:fontRef idx="minor">
            <a:schemeClr val="tx1"/>
          </a:fontRef>
        </p:style>
      </p:cxnSp>
      <p:sp>
        <p:nvSpPr>
          <p:cNvPr id="30" name="TextBox 29"/>
          <p:cNvSpPr txBox="1"/>
          <p:nvPr/>
        </p:nvSpPr>
        <p:spPr>
          <a:xfrm>
            <a:off x="1907704" y="5445224"/>
            <a:ext cx="3312368" cy="369332"/>
          </a:xfrm>
          <a:prstGeom prst="rect">
            <a:avLst/>
          </a:prstGeom>
          <a:noFill/>
        </p:spPr>
        <p:txBody>
          <a:bodyPr wrap="square" rtlCol="0">
            <a:spAutoFit/>
          </a:bodyPr>
          <a:lstStyle/>
          <a:p>
            <a:r>
              <a:rPr lang="en-IN" dirty="0" smtClean="0"/>
              <a:t>Min       Hour     DOM    </a:t>
            </a:r>
            <a:r>
              <a:rPr lang="en-IN" dirty="0"/>
              <a:t>M</a:t>
            </a:r>
            <a:r>
              <a:rPr lang="en-IN" dirty="0" smtClean="0"/>
              <a:t>onth   DOW </a:t>
            </a:r>
            <a:endParaRPr lang="en-IN" dirty="0"/>
          </a:p>
        </p:txBody>
      </p:sp>
      <p:cxnSp>
        <p:nvCxnSpPr>
          <p:cNvPr id="44" name="Elbow Connector 43"/>
          <p:cNvCxnSpPr/>
          <p:nvPr/>
        </p:nvCxnSpPr>
        <p:spPr>
          <a:xfrm rot="16200000" flipH="1">
            <a:off x="3164625" y="4153568"/>
            <a:ext cx="934849" cy="87734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428604"/>
            <a:ext cx="8229600" cy="5697559"/>
          </a:xfrm>
        </p:spPr>
        <p:txBody>
          <a:bodyPr>
            <a:normAutofit/>
          </a:bodyPr>
          <a:lstStyle/>
          <a:p>
            <a:pPr>
              <a:buNone/>
            </a:pPr>
            <a:r>
              <a:rPr lang="en-US" sz="2800" b="1" dirty="0" smtClean="0">
                <a:latin typeface="Times New Roman" pitchFamily="18" charset="0"/>
                <a:cs typeface="Times New Roman" pitchFamily="18" charset="0"/>
              </a:rPr>
              <a:t>2. Execute a </a:t>
            </a:r>
            <a:r>
              <a:rPr lang="en-US" sz="2800" b="1" dirty="0" err="1" smtClean="0">
                <a:latin typeface="Times New Roman" pitchFamily="18" charset="0"/>
                <a:cs typeface="Times New Roman" pitchFamily="18" charset="0"/>
              </a:rPr>
              <a:t>cron</a:t>
            </a:r>
            <a:r>
              <a:rPr lang="en-US" sz="2800" b="1" dirty="0" smtClean="0">
                <a:latin typeface="Times New Roman" pitchFamily="18" charset="0"/>
                <a:cs typeface="Times New Roman" pitchFamily="18" charset="0"/>
              </a:rPr>
              <a:t> job every 5 Hours</a:t>
            </a:r>
          </a:p>
          <a:p>
            <a:r>
              <a:rPr lang="en-US" sz="2600" dirty="0" smtClean="0">
                <a:latin typeface="Times New Roman" pitchFamily="18" charset="0"/>
                <a:cs typeface="Times New Roman" pitchFamily="18" charset="0"/>
              </a:rPr>
              <a:t>The second field is for hours. If you specify * in this field, it runs every hour. If you specify */5 in the 2nd field, it runs every 5 hours as shown below.</a:t>
            </a:r>
          </a:p>
          <a:p>
            <a:endParaRPr lang="en-US" sz="2600" dirty="0" smtClean="0">
              <a:latin typeface="Times New Roman" pitchFamily="18" charset="0"/>
              <a:cs typeface="Times New Roman" pitchFamily="18" charset="0"/>
            </a:endParaRPr>
          </a:p>
          <a:p>
            <a:pPr algn="ctr">
              <a:buNone/>
            </a:pPr>
            <a:r>
              <a:rPr lang="en-US" sz="2600" b="1" dirty="0" smtClean="0">
                <a:solidFill>
                  <a:srgbClr val="FF0000"/>
                </a:solidFill>
                <a:latin typeface="Times New Roman" pitchFamily="18" charset="0"/>
                <a:cs typeface="Times New Roman" pitchFamily="18" charset="0"/>
              </a:rPr>
              <a:t>0 */5 * * * /home/folder/backup.sh</a:t>
            </a:r>
          </a:p>
          <a:p>
            <a:endParaRPr lang="en-US" sz="2600" b="1" dirty="0" smtClean="0">
              <a:latin typeface="Times New Roman" pitchFamily="18" charset="0"/>
              <a:cs typeface="Times New Roman" pitchFamily="18" charset="0"/>
            </a:endParaRPr>
          </a:p>
          <a:p>
            <a:pPr>
              <a:buNone/>
            </a:pPr>
            <a:r>
              <a:rPr lang="en-US" sz="2600" b="1" dirty="0" smtClean="0">
                <a:latin typeface="Times New Roman" pitchFamily="18" charset="0"/>
                <a:cs typeface="Times New Roman" pitchFamily="18" charset="0"/>
              </a:rPr>
              <a:t>   Note:</a:t>
            </a:r>
            <a:r>
              <a:rPr lang="en-US" sz="2600" dirty="0" smtClean="0">
                <a:latin typeface="Times New Roman" pitchFamily="18" charset="0"/>
                <a:cs typeface="Times New Roman" pitchFamily="18" charset="0"/>
              </a:rPr>
              <a:t> In the same way, use */2 for every 2 hours, */3 for every 3 hours, */4 for every 4 hours, etc.</a:t>
            </a:r>
          </a:p>
          <a:p>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285728"/>
            <a:ext cx="8229600" cy="5840435"/>
          </a:xfrm>
        </p:spPr>
        <p:txBody>
          <a:bodyPr>
            <a:normAutofit/>
          </a:bodyPr>
          <a:lstStyle/>
          <a:p>
            <a:pPr>
              <a:buNone/>
            </a:pPr>
            <a:r>
              <a:rPr lang="en-US" sz="2800" b="1" dirty="0" smtClean="0"/>
              <a:t>3.Execute a job every 5th weekday</a:t>
            </a:r>
          </a:p>
          <a:p>
            <a:r>
              <a:rPr lang="en-US" sz="2600" dirty="0" smtClean="0">
                <a:latin typeface="Times New Roman" pitchFamily="18" charset="0"/>
                <a:cs typeface="Times New Roman" pitchFamily="18" charset="0"/>
              </a:rPr>
              <a:t>This example is not about scheduling “every 5 days”. But this is for scheduling “every 5th weekday”.</a:t>
            </a:r>
          </a:p>
          <a:p>
            <a:r>
              <a:rPr lang="en-US" sz="2600" dirty="0" smtClean="0">
                <a:latin typeface="Times New Roman" pitchFamily="18" charset="0"/>
                <a:cs typeface="Times New Roman" pitchFamily="18" charset="0"/>
              </a:rPr>
              <a:t>The 5th field is DOW (day of the week). If you specify * in this field, it runs every day. To run every Friday, specify either 5 of Fri in this field.</a:t>
            </a:r>
          </a:p>
          <a:p>
            <a:r>
              <a:rPr lang="en-US" sz="2600" dirty="0" smtClean="0">
                <a:latin typeface="Times New Roman" pitchFamily="18" charset="0"/>
                <a:cs typeface="Times New Roman" pitchFamily="18" charset="0"/>
              </a:rPr>
              <a:t>The following example runs the backup.sh every Friday at midnight.</a:t>
            </a:r>
          </a:p>
          <a:p>
            <a:pPr algn="ctr">
              <a:buNone/>
            </a:pPr>
            <a:r>
              <a:rPr lang="en-US" sz="2600" dirty="0" smtClean="0">
                <a:latin typeface="Times New Roman" pitchFamily="18" charset="0"/>
                <a:cs typeface="Times New Roman" pitchFamily="18" charset="0"/>
              </a:rPr>
              <a:t>	</a:t>
            </a:r>
            <a:r>
              <a:rPr lang="en-US" sz="2600" b="1" dirty="0" smtClean="0">
                <a:solidFill>
                  <a:srgbClr val="FF0000"/>
                </a:solidFill>
                <a:latin typeface="Times New Roman" pitchFamily="18" charset="0"/>
                <a:cs typeface="Times New Roman" pitchFamily="18" charset="0"/>
              </a:rPr>
              <a:t>0 0 * * 5 /home/</a:t>
            </a:r>
            <a:r>
              <a:rPr lang="en-US" sz="2600" b="1" dirty="0" err="1" smtClean="0">
                <a:solidFill>
                  <a:srgbClr val="FF0000"/>
                </a:solidFill>
                <a:latin typeface="Times New Roman" pitchFamily="18" charset="0"/>
                <a:cs typeface="Times New Roman" pitchFamily="18" charset="0"/>
              </a:rPr>
              <a:t>ramesh</a:t>
            </a:r>
            <a:r>
              <a:rPr lang="en-US" sz="2600" b="1" dirty="0" smtClean="0">
                <a:solidFill>
                  <a:srgbClr val="FF0000"/>
                </a:solidFill>
                <a:latin typeface="Times New Roman" pitchFamily="18" charset="0"/>
                <a:cs typeface="Times New Roman" pitchFamily="18" charset="0"/>
              </a:rPr>
              <a:t>/backup.sh</a:t>
            </a:r>
          </a:p>
          <a:p>
            <a:pPr algn="ctr">
              <a:buNone/>
            </a:pPr>
            <a:r>
              <a:rPr lang="en-US" sz="2600" dirty="0" smtClean="0">
                <a:latin typeface="Times New Roman" pitchFamily="18" charset="0"/>
                <a:cs typeface="Times New Roman" pitchFamily="18" charset="0"/>
              </a:rPr>
              <a:t> (or)</a:t>
            </a:r>
          </a:p>
          <a:p>
            <a:pPr algn="ctr">
              <a:buNone/>
            </a:pPr>
            <a:r>
              <a:rPr lang="en-US" sz="2600" dirty="0" smtClean="0">
                <a:latin typeface="Times New Roman" pitchFamily="18" charset="0"/>
                <a:cs typeface="Times New Roman" pitchFamily="18" charset="0"/>
              </a:rPr>
              <a:t>	 </a:t>
            </a:r>
            <a:r>
              <a:rPr lang="en-US" sz="2600" b="1" dirty="0" smtClean="0">
                <a:solidFill>
                  <a:srgbClr val="FF0000"/>
                </a:solidFill>
                <a:latin typeface="Times New Roman" pitchFamily="18" charset="0"/>
                <a:cs typeface="Times New Roman" pitchFamily="18" charset="0"/>
              </a:rPr>
              <a:t>0 0 * * Fri /home/</a:t>
            </a:r>
            <a:r>
              <a:rPr lang="en-US" sz="2600" b="1" dirty="0" err="1" smtClean="0">
                <a:solidFill>
                  <a:srgbClr val="FF0000"/>
                </a:solidFill>
                <a:latin typeface="Times New Roman" pitchFamily="18" charset="0"/>
                <a:cs typeface="Times New Roman" pitchFamily="18" charset="0"/>
              </a:rPr>
              <a:t>ramesh</a:t>
            </a:r>
            <a:r>
              <a:rPr lang="en-US" sz="2600" b="1" dirty="0" smtClean="0">
                <a:solidFill>
                  <a:srgbClr val="FF0000"/>
                </a:solidFill>
                <a:latin typeface="Times New Roman" pitchFamily="18" charset="0"/>
                <a:cs typeface="Times New Roman" pitchFamily="18" charset="0"/>
              </a:rPr>
              <a:t>/backup.sh</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428604"/>
            <a:ext cx="8229600" cy="5697559"/>
          </a:xfrm>
        </p:spPr>
        <p:txBody>
          <a:bodyPr>
            <a:normAutofit/>
          </a:bodyPr>
          <a:lstStyle/>
          <a:p>
            <a:pPr>
              <a:buNone/>
            </a:pPr>
            <a:r>
              <a:rPr lang="en-US" sz="2800" dirty="0" smtClean="0">
                <a:latin typeface="Times New Roman" pitchFamily="18" charset="0"/>
                <a:cs typeface="Times New Roman" pitchFamily="18" charset="0"/>
              </a:rPr>
              <a:t>You can either user number or the corresponding three letter acronym for the weekday as shown below.</a:t>
            </a:r>
          </a:p>
          <a:p>
            <a:r>
              <a:rPr lang="en-US" sz="2800" dirty="0" smtClean="0">
                <a:latin typeface="Times New Roman" pitchFamily="18" charset="0"/>
                <a:cs typeface="Times New Roman" pitchFamily="18" charset="0"/>
              </a:rPr>
              <a:t>0=Sun</a:t>
            </a:r>
          </a:p>
          <a:p>
            <a:r>
              <a:rPr lang="en-US" sz="2800" dirty="0" smtClean="0">
                <a:latin typeface="Times New Roman" pitchFamily="18" charset="0"/>
                <a:cs typeface="Times New Roman" pitchFamily="18" charset="0"/>
              </a:rPr>
              <a:t>1=Mon</a:t>
            </a:r>
          </a:p>
          <a:p>
            <a:r>
              <a:rPr lang="en-US" sz="2800" dirty="0" smtClean="0">
                <a:latin typeface="Times New Roman" pitchFamily="18" charset="0"/>
                <a:cs typeface="Times New Roman" pitchFamily="18" charset="0"/>
              </a:rPr>
              <a:t>2=Tue</a:t>
            </a:r>
          </a:p>
          <a:p>
            <a:r>
              <a:rPr lang="en-US" sz="2800" dirty="0" smtClean="0">
                <a:latin typeface="Times New Roman" pitchFamily="18" charset="0"/>
                <a:cs typeface="Times New Roman" pitchFamily="18" charset="0"/>
              </a:rPr>
              <a:t>3=Wed</a:t>
            </a:r>
          </a:p>
          <a:p>
            <a:r>
              <a:rPr lang="en-US" sz="2800" dirty="0" smtClean="0">
                <a:latin typeface="Times New Roman" pitchFamily="18" charset="0"/>
                <a:cs typeface="Times New Roman" pitchFamily="18" charset="0"/>
              </a:rPr>
              <a:t>4=Thu</a:t>
            </a:r>
          </a:p>
          <a:p>
            <a:r>
              <a:rPr lang="en-US" sz="2800" dirty="0" smtClean="0">
                <a:latin typeface="Times New Roman" pitchFamily="18" charset="0"/>
                <a:cs typeface="Times New Roman" pitchFamily="18" charset="0"/>
              </a:rPr>
              <a:t>5=Fri</a:t>
            </a:r>
          </a:p>
          <a:p>
            <a:r>
              <a:rPr lang="en-US" sz="2800" dirty="0" smtClean="0">
                <a:latin typeface="Times New Roman" pitchFamily="18" charset="0"/>
                <a:cs typeface="Times New Roman" pitchFamily="18" charset="0"/>
              </a:rPr>
              <a:t>6=Sat</a:t>
            </a:r>
          </a:p>
          <a:p>
            <a:pPr>
              <a:buNone/>
            </a:pPr>
            <a:endParaRPr lang="en-US" b="1" dirty="0" smtClean="0"/>
          </a:p>
          <a:p>
            <a:pPr>
              <a:buNone/>
            </a:pPr>
            <a:endParaRPr lang="en-US" b="1"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What is backup  ????</a:t>
            </a:r>
            <a:endParaRPr lang="en-IN" dirty="0"/>
          </a:p>
        </p:txBody>
      </p:sp>
      <p:sp>
        <p:nvSpPr>
          <p:cNvPr id="3" name="Content Placeholder 2"/>
          <p:cNvSpPr>
            <a:spLocks noGrp="1"/>
          </p:cNvSpPr>
          <p:nvPr>
            <p:ph sz="quarter" idx="13"/>
          </p:nvPr>
        </p:nvSpPr>
        <p:spPr/>
        <p:txBody>
          <a:bodyPr>
            <a:normAutofit fontScale="92500" lnSpcReduction="10000"/>
          </a:bodyPr>
          <a:lstStyle/>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backup</a:t>
            </a:r>
            <a:r>
              <a:rPr lang="en-IN" sz="2000" dirty="0">
                <a:latin typeface="Times New Roman" panose="02020603050405020304" pitchFamily="18" charset="0"/>
                <a:cs typeface="Times New Roman" panose="02020603050405020304" pitchFamily="18" charset="0"/>
              </a:rPr>
              <a:t>, or </a:t>
            </a:r>
            <a:r>
              <a:rPr lang="en-IN" sz="2000" b="1" dirty="0">
                <a:latin typeface="Times New Roman" panose="02020603050405020304" pitchFamily="18" charset="0"/>
                <a:cs typeface="Times New Roman" panose="02020603050405020304" pitchFamily="18" charset="0"/>
              </a:rPr>
              <a:t>data backup</a:t>
            </a:r>
            <a:r>
              <a:rPr lang="en-IN" sz="2000" dirty="0">
                <a:latin typeface="Times New Roman" panose="02020603050405020304" pitchFamily="18" charset="0"/>
                <a:cs typeface="Times New Roman" panose="02020603050405020304" pitchFamily="18" charset="0"/>
              </a:rPr>
              <a:t> is a copy of </a:t>
            </a:r>
            <a:r>
              <a:rPr lang="en-IN" sz="2000" dirty="0" smtClean="0">
                <a:latin typeface="Times New Roman" panose="02020603050405020304" pitchFamily="18" charset="0"/>
                <a:cs typeface="Times New Roman" panose="02020603050405020304" pitchFamily="18" charset="0"/>
              </a:rPr>
              <a:t>computer data</a:t>
            </a:r>
            <a:r>
              <a:rPr lang="en-IN" sz="2000" dirty="0">
                <a:latin typeface="Times New Roman" panose="02020603050405020304" pitchFamily="18" charset="0"/>
                <a:cs typeface="Times New Roman" panose="02020603050405020304" pitchFamily="18" charset="0"/>
              </a:rPr>
              <a:t> taken and stored elsewhere so that it may be used to restore the original after a </a:t>
            </a:r>
            <a:r>
              <a:rPr lang="en-IN" sz="2000" dirty="0" smtClean="0">
                <a:latin typeface="Times New Roman" panose="02020603050405020304" pitchFamily="18" charset="0"/>
                <a:cs typeface="Times New Roman" panose="02020603050405020304" pitchFamily="18" charset="0"/>
              </a:rPr>
              <a:t>data loss</a:t>
            </a:r>
            <a:r>
              <a:rPr lang="en-IN" sz="2000" dirty="0">
                <a:latin typeface="Times New Roman" panose="02020603050405020304" pitchFamily="18" charset="0"/>
                <a:cs typeface="Times New Roman" panose="02020603050405020304" pitchFamily="18" charset="0"/>
              </a:rPr>
              <a:t> event</a:t>
            </a:r>
            <a:r>
              <a:rPr lang="en-IN" sz="2000" dirty="0" smtClean="0">
                <a:latin typeface="Times New Roman" panose="02020603050405020304" pitchFamily="18" charset="0"/>
                <a:cs typeface="Times New Roman" panose="02020603050405020304" pitchFamily="18" charset="0"/>
              </a:rPr>
              <a:t>.</a:t>
            </a:r>
          </a:p>
          <a:p>
            <a:r>
              <a:rPr lang="en-IN" sz="2000" dirty="0"/>
              <a:t> Backups can be used to recover data after its loss from </a:t>
            </a:r>
            <a:r>
              <a:rPr lang="en-IN" sz="2000" dirty="0" smtClean="0"/>
              <a:t>data deletion</a:t>
            </a:r>
            <a:r>
              <a:rPr lang="en-IN" sz="2000" dirty="0"/>
              <a:t> or </a:t>
            </a:r>
            <a:r>
              <a:rPr lang="en-IN" sz="2000" dirty="0" smtClean="0"/>
              <a:t>corruption, </a:t>
            </a:r>
            <a:r>
              <a:rPr lang="en-IN" sz="2000" dirty="0"/>
              <a:t>or to recover data </a:t>
            </a:r>
            <a:r>
              <a:rPr lang="en-IN" sz="2000" dirty="0" smtClean="0"/>
              <a:t>.</a:t>
            </a:r>
          </a:p>
          <a:p>
            <a:r>
              <a:rPr lang="en-IN" sz="2000" b="1" dirty="0"/>
              <a:t>Storage </a:t>
            </a:r>
            <a:r>
              <a:rPr lang="en-IN" sz="2000" b="1" dirty="0" smtClean="0"/>
              <a:t>media</a:t>
            </a:r>
            <a:endParaRPr lang="en-IN" sz="2000" b="1" dirty="0"/>
          </a:p>
          <a:p>
            <a:pPr lvl="1"/>
            <a:r>
              <a:rPr lang="en-IN" sz="2000" b="1" dirty="0"/>
              <a:t>Magnetic tape</a:t>
            </a:r>
          </a:p>
          <a:p>
            <a:pPr lvl="1"/>
            <a:r>
              <a:rPr lang="en-IN" sz="2000" b="1" dirty="0"/>
              <a:t>Hard disk</a:t>
            </a:r>
          </a:p>
          <a:p>
            <a:pPr lvl="1"/>
            <a:r>
              <a:rPr lang="en-IN" sz="2000" b="1" dirty="0"/>
              <a:t>Optical storage</a:t>
            </a:r>
          </a:p>
          <a:p>
            <a:pPr lvl="1"/>
            <a:r>
              <a:rPr lang="en-IN" sz="2000" b="1" dirty="0"/>
              <a:t>Solid-state drive</a:t>
            </a:r>
          </a:p>
          <a:p>
            <a:pPr lvl="1"/>
            <a:r>
              <a:rPr lang="en-IN" sz="2000" b="1" dirty="0"/>
              <a:t>Remote backup service</a:t>
            </a:r>
          </a:p>
          <a:p>
            <a:pPr lvl="1"/>
            <a:endParaRPr lang="en-IN" sz="2000" b="1" dirty="0" smtClean="0"/>
          </a:p>
        </p:txBody>
      </p:sp>
    </p:spTree>
    <p:extLst>
      <p:ext uri="{BB962C8B-B14F-4D97-AF65-F5344CB8AC3E}">
        <p14:creationId xmlns:p14="http://schemas.microsoft.com/office/powerpoint/2010/main" val="259717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428604"/>
            <a:ext cx="8229600" cy="4584571"/>
          </a:xfrm>
        </p:spPr>
        <p:txBody>
          <a:bodyPr>
            <a:noAutofit/>
          </a:bodyPr>
          <a:lstStyle/>
          <a:p>
            <a:r>
              <a:rPr lang="en-US" sz="2400" dirty="0" smtClean="0"/>
              <a:t>The third field is for DOM (Day of the Month). If you specify * in this field, it runs every day of the month. If you specify 1 in this month, it runs 1st of the month.</a:t>
            </a:r>
          </a:p>
          <a:p>
            <a:r>
              <a:rPr lang="en-US" sz="2400" dirty="0" smtClean="0"/>
              <a:t>The following example runs the backup.sh twice a year. </a:t>
            </a:r>
            <a:r>
              <a:rPr lang="en-US" sz="2400" dirty="0" err="1" smtClean="0"/>
              <a:t>i.e</a:t>
            </a:r>
            <a:r>
              <a:rPr lang="en-US" sz="2400" dirty="0" smtClean="0"/>
              <a:t> 1st May at midnight, and 1st Oct at midnight.</a:t>
            </a:r>
          </a:p>
          <a:p>
            <a:pPr>
              <a:buNone/>
            </a:pPr>
            <a:r>
              <a:rPr lang="en-US" sz="2400" dirty="0" smtClean="0"/>
              <a:t>	</a:t>
            </a:r>
            <a:r>
              <a:rPr lang="en-US" sz="2400" b="1" dirty="0" smtClean="0">
                <a:solidFill>
                  <a:srgbClr val="FF0000"/>
                </a:solidFill>
              </a:rPr>
              <a:t>	0 0 1 5,10 * /home/</a:t>
            </a:r>
            <a:r>
              <a:rPr lang="en-US" sz="2400" b="1" dirty="0" err="1" smtClean="0">
                <a:solidFill>
                  <a:srgbClr val="FF0000"/>
                </a:solidFill>
              </a:rPr>
              <a:t>ramesh</a:t>
            </a:r>
            <a:r>
              <a:rPr lang="en-US" sz="2400" b="1" dirty="0" smtClean="0">
                <a:solidFill>
                  <a:srgbClr val="FF0000"/>
                </a:solidFill>
              </a:rPr>
              <a:t>/backup.sh</a:t>
            </a:r>
          </a:p>
          <a:p>
            <a:pPr>
              <a:buNone/>
            </a:pPr>
            <a:r>
              <a:rPr lang="en-US" sz="2400" dirty="0" smtClean="0"/>
              <a:t>					 (or)</a:t>
            </a:r>
          </a:p>
          <a:p>
            <a:pPr>
              <a:buNone/>
            </a:pPr>
            <a:r>
              <a:rPr lang="en-US" sz="2400" dirty="0" smtClean="0">
                <a:solidFill>
                  <a:srgbClr val="FF0000"/>
                </a:solidFill>
              </a:rPr>
              <a:t>           </a:t>
            </a:r>
            <a:r>
              <a:rPr lang="en-US" sz="2400" b="1" dirty="0" smtClean="0">
                <a:solidFill>
                  <a:srgbClr val="FF0000"/>
                </a:solidFill>
              </a:rPr>
              <a:t>0 0 1 </a:t>
            </a:r>
            <a:r>
              <a:rPr lang="en-US" sz="2400" b="1" dirty="0" err="1" smtClean="0">
                <a:solidFill>
                  <a:srgbClr val="FF0000"/>
                </a:solidFill>
              </a:rPr>
              <a:t>May,Oct</a:t>
            </a:r>
            <a:r>
              <a:rPr lang="en-US" sz="2400" b="1" dirty="0" smtClean="0">
                <a:solidFill>
                  <a:srgbClr val="FF0000"/>
                </a:solidFill>
              </a:rPr>
              <a:t> * /home/</a:t>
            </a:r>
            <a:r>
              <a:rPr lang="en-US" sz="2400" b="1" dirty="0" err="1" smtClean="0">
                <a:solidFill>
                  <a:srgbClr val="FF0000"/>
                </a:solidFill>
              </a:rPr>
              <a:t>ramesh</a:t>
            </a:r>
            <a:r>
              <a:rPr lang="en-US" sz="2400" b="1" dirty="0" smtClean="0">
                <a:solidFill>
                  <a:srgbClr val="FF0000"/>
                </a:solidFill>
              </a:rPr>
              <a:t>/backup.sh</a:t>
            </a:r>
            <a:endParaRPr lang="en-US" sz="2400" b="1" dirty="0" smtClean="0"/>
          </a:p>
          <a:p>
            <a:pPr>
              <a:buNone/>
            </a:pPr>
            <a:r>
              <a:rPr lang="en-US" sz="2400" dirty="0" smtClean="0"/>
              <a:t>		</a:t>
            </a:r>
          </a:p>
          <a:p>
            <a:endParaRPr lang="en-US" sz="2400" dirty="0" smtClean="0"/>
          </a:p>
          <a:p>
            <a:endParaRPr 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Code to backup for </a:t>
            </a:r>
            <a:r>
              <a:rPr lang="en-US" dirty="0" err="1" smtClean="0"/>
              <a:t>gdrive</a:t>
            </a:r>
            <a:endParaRPr lang="en-US" dirty="0"/>
          </a:p>
        </p:txBody>
      </p:sp>
      <p:sp>
        <p:nvSpPr>
          <p:cNvPr id="3" name="Content Placeholder 2"/>
          <p:cNvSpPr>
            <a:spLocks noGrp="1"/>
          </p:cNvSpPr>
          <p:nvPr>
            <p:ph sz="quarter" idx="13"/>
          </p:nvPr>
        </p:nvSpPr>
        <p:spPr>
          <a:xfrm>
            <a:off x="683568" y="2492896"/>
            <a:ext cx="7924800" cy="4114800"/>
          </a:xfrm>
        </p:spPr>
        <p:txBody>
          <a:bodyPr>
            <a:normAutofit/>
          </a:bodyPr>
          <a:lstStyle/>
          <a:p>
            <a:r>
              <a:rPr lang="en-US" sz="2800" dirty="0" err="1" smtClean="0"/>
              <a:t>Mysqldump</a:t>
            </a:r>
            <a:r>
              <a:rPr lang="en-US" sz="2800" dirty="0" smtClean="0"/>
              <a:t> –u root -p cit &gt; /home/cit/</a:t>
            </a:r>
            <a:r>
              <a:rPr lang="en-US" sz="2800" dirty="0" err="1" smtClean="0"/>
              <a:t>google</a:t>
            </a:r>
            <a:r>
              <a:rPr lang="en-US" sz="2800" dirty="0" smtClean="0"/>
              <a:t>-drive</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435280" cy="1584176"/>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Schedule backup</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2400" b="1" dirty="0" smtClean="0">
                <a:solidFill>
                  <a:srgbClr val="FF0000"/>
                </a:solidFill>
                <a:latin typeface="Times New Roman" panose="02020603050405020304" pitchFamily="18" charset="0"/>
                <a:cs typeface="Times New Roman" panose="02020603050405020304" pitchFamily="18" charset="0"/>
              </a:rPr>
              <a:t> </a:t>
            </a:r>
            <a:r>
              <a:rPr lang="en-US" sz="2400" b="1" dirty="0" err="1" smtClean="0">
                <a:solidFill>
                  <a:srgbClr val="FF0000"/>
                </a:solidFill>
                <a:latin typeface="Times New Roman" panose="02020603050405020304" pitchFamily="18" charset="0"/>
                <a:cs typeface="Times New Roman" panose="02020603050405020304" pitchFamily="18" charset="0"/>
              </a:rPr>
              <a:t>cronetab</a:t>
            </a:r>
            <a:r>
              <a:rPr lang="en-US" sz="2400" b="1" dirty="0" smtClean="0">
                <a:solidFill>
                  <a:srgbClr val="FF0000"/>
                </a:solidFill>
                <a:latin typeface="Times New Roman" panose="02020603050405020304" pitchFamily="18" charset="0"/>
                <a:cs typeface="Times New Roman" panose="02020603050405020304" pitchFamily="18" charset="0"/>
              </a:rPr>
              <a:t> –e</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Picture 2" descr="C:\Users\Admin\Downloads\Screenshot from 2020-02-12 11-25-57 (1).png"/>
          <p:cNvPicPr>
            <a:picLocks noGrp="1" noChangeAspect="1" noChangeArrowheads="1"/>
          </p:cNvPicPr>
          <p:nvPr>
            <p:ph sz="quarter" idx="13"/>
          </p:nvPr>
        </p:nvPicPr>
        <p:blipFill>
          <a:blip r:embed="rId2"/>
          <a:stretch>
            <a:fillRect/>
          </a:stretch>
        </p:blipFill>
        <p:spPr bwMode="auto">
          <a:xfrm>
            <a:off x="827584" y="1772816"/>
            <a:ext cx="7318771" cy="454684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sz="quarter" idx="13"/>
          </p:nvPr>
        </p:nvSpPr>
        <p:spPr/>
        <p:txBody>
          <a:bodyPr>
            <a:normAutofit/>
          </a:bodyPr>
          <a:lstStyle/>
          <a:p>
            <a:r>
              <a:rPr lang="en-IN" sz="2800" b="1" dirty="0"/>
              <a:t>It’s </a:t>
            </a:r>
            <a:r>
              <a:rPr lang="en-IN" sz="2800" b="1" dirty="0" smtClean="0"/>
              <a:t>fast</a:t>
            </a:r>
          </a:p>
          <a:p>
            <a:r>
              <a:rPr lang="en-IN" sz="2800" b="1" dirty="0"/>
              <a:t>It’s </a:t>
            </a:r>
            <a:r>
              <a:rPr lang="en-IN" sz="2800" b="1" dirty="0" smtClean="0"/>
              <a:t>secure</a:t>
            </a:r>
          </a:p>
          <a:p>
            <a:r>
              <a:rPr lang="en-IN" sz="2800" b="1" dirty="0"/>
              <a:t>Recovery is easy</a:t>
            </a:r>
            <a:endParaRPr lang="en-IN" sz="2800" dirty="0"/>
          </a:p>
        </p:txBody>
      </p:sp>
    </p:spTree>
    <p:extLst>
      <p:ext uri="{BB962C8B-B14F-4D97-AF65-F5344CB8AC3E}">
        <p14:creationId xmlns:p14="http://schemas.microsoft.com/office/powerpoint/2010/main" val="1535828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dirty="0" smtClean="0"/>
              <a:t>Before </a:t>
            </a:r>
            <a:r>
              <a:rPr lang="en-IN" sz="3600" dirty="0" err="1" smtClean="0"/>
              <a:t>crontab</a:t>
            </a:r>
            <a:endParaRPr lang="en-IN" sz="3600" dirty="0"/>
          </a:p>
        </p:txBody>
      </p:sp>
      <p:sp>
        <p:nvSpPr>
          <p:cNvPr id="3" name="Content Placeholder 2"/>
          <p:cNvSpPr>
            <a:spLocks noGrp="1"/>
          </p:cNvSpPr>
          <p:nvPr>
            <p:ph sz="quarter" idx="13"/>
          </p:nvPr>
        </p:nvSpPr>
        <p:spPr/>
        <p:txBody>
          <a:bodyPr>
            <a:normAutofit/>
          </a:bodyPr>
          <a:lstStyle/>
          <a:p>
            <a:r>
              <a:rPr lang="en-IN" sz="2400" dirty="0" smtClean="0"/>
              <a:t>MANUAL BACKUP:</a:t>
            </a:r>
          </a:p>
          <a:p>
            <a:r>
              <a:rPr lang="en-IN" sz="2400" dirty="0"/>
              <a:t> you manually backup the website every time you feel it’s necessary</a:t>
            </a:r>
            <a:r>
              <a:rPr lang="en-IN" sz="2400" dirty="0" smtClean="0"/>
              <a:t>.</a:t>
            </a:r>
          </a:p>
          <a:p>
            <a:r>
              <a:rPr lang="en-IN" sz="2400" dirty="0"/>
              <a:t>Depending on which service you go for, there are specific instructions and ways of backing up the website. Another form of manual backup is manually downloading and creating </a:t>
            </a:r>
            <a:r>
              <a:rPr lang="en-IN" sz="2400"/>
              <a:t>backups </a:t>
            </a:r>
            <a:r>
              <a:rPr lang="en-IN" sz="2400" smtClean="0"/>
              <a:t>for </a:t>
            </a:r>
            <a:r>
              <a:rPr lang="en-IN" sz="2400" dirty="0"/>
              <a:t>all your files </a:t>
            </a:r>
            <a:r>
              <a:rPr lang="en-IN" sz="2400"/>
              <a:t>and </a:t>
            </a:r>
            <a:r>
              <a:rPr lang="en-IN" sz="2400" smtClean="0"/>
              <a:t>data.</a:t>
            </a:r>
            <a:endParaRPr lang="en-IN" sz="2400" dirty="0"/>
          </a:p>
        </p:txBody>
      </p:sp>
    </p:spTree>
    <p:extLst>
      <p:ext uri="{BB962C8B-B14F-4D97-AF65-F5344CB8AC3E}">
        <p14:creationId xmlns:p14="http://schemas.microsoft.com/office/powerpoint/2010/main" val="5101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smtClean="0">
                <a:latin typeface="Times New Roman" pitchFamily="18" charset="0"/>
                <a:cs typeface="Times New Roman" pitchFamily="18" charset="0"/>
              </a:rPr>
              <a:t>crontab</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in Linux</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a:bodyPr>
          <a:lstStyle/>
          <a:p>
            <a:r>
              <a:rPr lang="en-US" sz="2000" dirty="0">
                <a:latin typeface="Times New Roman" pitchFamily="18" charset="0"/>
                <a:cs typeface="Times New Roman" pitchFamily="18" charset="0"/>
              </a:rPr>
              <a:t>The </a:t>
            </a:r>
            <a:r>
              <a:rPr lang="en-US" sz="2000" b="1" dirty="0" err="1">
                <a:latin typeface="Times New Roman" pitchFamily="18" charset="0"/>
                <a:cs typeface="Times New Roman" pitchFamily="18" charset="0"/>
              </a:rPr>
              <a:t>crontab</a:t>
            </a:r>
            <a:r>
              <a:rPr lang="en-US" sz="2000" dirty="0">
                <a:latin typeface="Times New Roman" pitchFamily="18" charset="0"/>
                <a:cs typeface="Times New Roman" pitchFamily="18" charset="0"/>
              </a:rPr>
              <a:t> is a list of commands that you want to run on a regular schedule, and also the name of the command used to manage that list. </a:t>
            </a:r>
          </a:p>
        </p:txBody>
      </p:sp>
      <p:pic>
        <p:nvPicPr>
          <p:cNvPr id="5" name="Picture 4"/>
          <p:cNvPicPr>
            <a:picLocks noChangeAspect="1"/>
          </p:cNvPicPr>
          <p:nvPr/>
        </p:nvPicPr>
        <p:blipFill>
          <a:blip r:embed="rId2"/>
          <a:stretch>
            <a:fillRect/>
          </a:stretch>
        </p:blipFill>
        <p:spPr>
          <a:xfrm>
            <a:off x="2051720" y="3028949"/>
            <a:ext cx="4608512" cy="20210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71600" y="620688"/>
            <a:ext cx="7339378" cy="4114800"/>
          </a:xfrm>
        </p:spPr>
      </p:pic>
    </p:spTree>
    <p:extLst>
      <p:ext uri="{BB962C8B-B14F-4D97-AF65-F5344CB8AC3E}">
        <p14:creationId xmlns:p14="http://schemas.microsoft.com/office/powerpoint/2010/main" val="2581522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7924800" cy="1431032"/>
          </a:xfrm>
        </p:spPr>
        <p:txBody>
          <a:bodyPr>
            <a:noAutofit/>
          </a:bodyPr>
          <a:lstStyle/>
          <a:p>
            <a:pPr algn="ct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a:latin typeface="Times New Roman" pitchFamily="18" charset="0"/>
                <a:cs typeface="Times New Roman" pitchFamily="18" charset="0"/>
              </a:rPr>
              <a:t/>
            </a:r>
            <a:br>
              <a:rPr lang="en-US" sz="3200" dirty="0">
                <a:latin typeface="Times New Roman" pitchFamily="18" charset="0"/>
                <a:cs typeface="Times New Roman" pitchFamily="18" charset="0"/>
              </a:rPr>
            </a:br>
            <a:r>
              <a:rPr lang="en-US" sz="3200" dirty="0" smtClean="0">
                <a:latin typeface="Times New Roman" pitchFamily="18" charset="0"/>
                <a:cs typeface="Times New Roman" pitchFamily="18" charset="0"/>
              </a:rPr>
              <a:t>                                                                Step 1: Install and Open Gnome Online Accounts</a:t>
            </a:r>
            <a:endParaRPr lang="en-US" sz="3200"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Autofit/>
          </a:bodyPr>
          <a:lstStyle/>
          <a:p>
            <a:pPr fontAlgn="base"/>
            <a:endParaRPr lang="en-US" sz="2400" dirty="0" smtClean="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Open </a:t>
            </a:r>
            <a:r>
              <a:rPr lang="en-US" sz="2400" dirty="0">
                <a:latin typeface="Times New Roman" pitchFamily="18" charset="0"/>
                <a:cs typeface="Times New Roman" pitchFamily="18" charset="0"/>
              </a:rPr>
              <a:t>the Ubuntu command line, the Terminal, either through the system Dash or the </a:t>
            </a:r>
            <a:r>
              <a:rPr lang="en-US" sz="2400" dirty="0" err="1">
                <a:latin typeface="Times New Roman" pitchFamily="18" charset="0"/>
                <a:cs typeface="Times New Roman" pitchFamily="18" charset="0"/>
              </a:rPr>
              <a:t>Ctrl+Alt+T</a:t>
            </a:r>
            <a:r>
              <a:rPr lang="en-US" sz="2400" dirty="0">
                <a:latin typeface="Times New Roman" pitchFamily="18" charset="0"/>
                <a:cs typeface="Times New Roman" pitchFamily="18" charset="0"/>
              </a:rPr>
              <a:t> shortcut. Once the Terminal application opens, enter the following command as </a:t>
            </a:r>
            <a:r>
              <a:rPr lang="en-US" sz="2400" dirty="0" err="1">
                <a:latin typeface="Times New Roman" pitchFamily="18" charset="0"/>
                <a:cs typeface="Times New Roman" pitchFamily="18" charset="0"/>
              </a:rPr>
              <a:t>sudo</a:t>
            </a:r>
            <a:r>
              <a:rPr lang="en-US" sz="2400" dirty="0" smtClean="0">
                <a:latin typeface="Times New Roman" pitchFamily="18" charset="0"/>
                <a:cs typeface="Times New Roman" pitchFamily="18" charset="0"/>
              </a:rPr>
              <a:t>:</a:t>
            </a:r>
          </a:p>
          <a:p>
            <a:pPr fontAlgn="base"/>
            <a:endParaRPr lang="en-US" sz="2400" dirty="0">
              <a:latin typeface="Times New Roman" pitchFamily="18" charset="0"/>
              <a:cs typeface="Times New Roman" pitchFamily="18" charset="0"/>
            </a:endParaRPr>
          </a:p>
          <a:p>
            <a:pPr fontAlgn="base">
              <a:buNone/>
            </a:pPr>
            <a:r>
              <a:rPr lang="en-US" sz="2400" b="1" dirty="0" smtClean="0">
                <a:solidFill>
                  <a:srgbClr val="FF0000"/>
                </a:solidFill>
                <a:latin typeface="Times New Roman" pitchFamily="18" charset="0"/>
                <a:cs typeface="Times New Roman" pitchFamily="18" charset="0"/>
              </a:rPr>
              <a:t>           $ </a:t>
            </a:r>
            <a:r>
              <a:rPr lang="en-US" sz="2400" b="1" dirty="0" err="1" smtClean="0">
                <a:solidFill>
                  <a:srgbClr val="FF0000"/>
                </a:solidFill>
                <a:latin typeface="Times New Roman" pitchFamily="18" charset="0"/>
                <a:cs typeface="Times New Roman" pitchFamily="18" charset="0"/>
              </a:rPr>
              <a:t>sudo</a:t>
            </a:r>
            <a:r>
              <a:rPr lang="en-US" sz="2400" b="1" dirty="0" smtClean="0">
                <a:solidFill>
                  <a:srgbClr val="FF0000"/>
                </a:solidFill>
                <a:latin typeface="Times New Roman" pitchFamily="18" charset="0"/>
                <a:cs typeface="Times New Roman" pitchFamily="18" charset="0"/>
              </a:rPr>
              <a:t> apt install gnome-online-accounts</a:t>
            </a:r>
          </a:p>
          <a:p>
            <a:endParaRPr lang="en-US" sz="24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circle(in)">
                                      <p:cBhvr>
                                        <p:cTn id="14"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428604"/>
            <a:ext cx="8229600" cy="5697559"/>
          </a:xfrm>
        </p:spPr>
        <p:txBody>
          <a:bodyPr>
            <a:normAutofit/>
          </a:bodyPr>
          <a:lstStyle/>
          <a:p>
            <a:pPr marL="0" indent="0" fontAlgn="base">
              <a:buNone/>
            </a:pPr>
            <a:endParaRPr lang="en-US" sz="2400" dirty="0">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In case it is not installed, the system might prompt you with a y/n option to confirm initiating the installation procedure. Please enter Y and then hit Enter to continue.</a:t>
            </a:r>
          </a:p>
          <a:p>
            <a:pPr fontAlgn="base"/>
            <a:r>
              <a:rPr lang="en-US" sz="2400" dirty="0">
                <a:latin typeface="Times New Roman" pitchFamily="18" charset="0"/>
                <a:cs typeface="Times New Roman" pitchFamily="18" charset="0"/>
              </a:rPr>
              <a:t>Once the utility is installed on </a:t>
            </a:r>
            <a:r>
              <a:rPr lang="en-US" sz="2400" dirty="0" err="1">
                <a:latin typeface="Times New Roman" pitchFamily="18" charset="0"/>
                <a:cs typeface="Times New Roman" pitchFamily="18" charset="0"/>
              </a:rPr>
              <a:t>yoursystem</a:t>
            </a:r>
            <a:r>
              <a:rPr lang="en-US" sz="2400" dirty="0">
                <a:latin typeface="Times New Roman" pitchFamily="18" charset="0"/>
                <a:cs typeface="Times New Roman" pitchFamily="18" charset="0"/>
              </a:rPr>
              <a:t>, you can open it through one of the following methods:</a:t>
            </a:r>
          </a:p>
          <a:p>
            <a:pPr fontAlgn="base"/>
            <a:r>
              <a:rPr lang="en-US" sz="2400" dirty="0">
                <a:latin typeface="Times New Roman" pitchFamily="18" charset="0"/>
                <a:cs typeface="Times New Roman" pitchFamily="18" charset="0"/>
              </a:rPr>
              <a:t>By entering the following command in your Terminal:</a:t>
            </a:r>
          </a:p>
          <a:p>
            <a:pPr fontAlgn="base"/>
            <a:endParaRPr lang="en-US" sz="2400" dirty="0">
              <a:latin typeface="Times New Roman" pitchFamily="18" charset="0"/>
              <a:cs typeface="Times New Roman" pitchFamily="18" charset="0"/>
            </a:endParaRPr>
          </a:p>
          <a:p>
            <a:pPr algn="ctr">
              <a:buNone/>
            </a:pPr>
            <a:r>
              <a:rPr lang="en-US" sz="2400" b="1" dirty="0" smtClean="0">
                <a:solidFill>
                  <a:srgbClr val="FF0000"/>
                </a:solidFill>
                <a:latin typeface="Times New Roman" pitchFamily="18" charset="0"/>
                <a:cs typeface="Times New Roman" pitchFamily="18" charset="0"/>
              </a:rPr>
              <a:t> $gnome-control-center online-accounts</a:t>
            </a:r>
            <a:endParaRPr lang="en-US" sz="2400" b="1" dirty="0">
              <a:solidFill>
                <a:srgbClr val="FF0000"/>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16632"/>
            <a:ext cx="8229600" cy="1483568"/>
          </a:xfrm>
        </p:spPr>
        <p:txBody>
          <a:bodyPr>
            <a:noAutofit/>
          </a:bodyPr>
          <a:lstStyle/>
          <a:p>
            <a:pPr algn="ctr"/>
            <a:r>
              <a:rPr lang="en-US" sz="3200" dirty="0" smtClean="0">
                <a:latin typeface="Times New Roman" pitchFamily="18" charset="0"/>
                <a:cs typeface="Times New Roman" pitchFamily="18" charset="0"/>
              </a:rPr>
              <a:t>Step </a:t>
            </a:r>
            <a:r>
              <a:rPr lang="en-US" sz="3200" dirty="0">
                <a:latin typeface="Times New Roman" pitchFamily="18" charset="0"/>
                <a:cs typeface="Times New Roman" pitchFamily="18" charset="0"/>
              </a:rPr>
              <a:t>2: Add your Google Account to the Online Accounts</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sz="quarter" idx="13"/>
          </p:nvPr>
        </p:nvSpPr>
        <p:spPr/>
        <p:txBody>
          <a:bodyPr>
            <a:normAutofit/>
          </a:bodyPr>
          <a:lstStyle/>
          <a:p>
            <a:pPr fontAlgn="base"/>
            <a:r>
              <a:rPr lang="en-US" sz="2600" dirty="0">
                <a:latin typeface="Times New Roman" pitchFamily="18" charset="0"/>
                <a:cs typeface="Times New Roman" pitchFamily="18" charset="0"/>
              </a:rPr>
              <a:t>Once you have opened the Online Accounts utility, you will be able to see a list of online apps whose account you can configure to be used through </a:t>
            </a:r>
            <a:r>
              <a:rPr lang="en-US" sz="2600" dirty="0" err="1">
                <a:latin typeface="Times New Roman" pitchFamily="18" charset="0"/>
                <a:cs typeface="Times New Roman" pitchFamily="18" charset="0"/>
              </a:rPr>
              <a:t>Ubuntu</a:t>
            </a:r>
            <a:r>
              <a:rPr lang="en-US" sz="2600" dirty="0">
                <a:latin typeface="Times New Roman" pitchFamily="18" charset="0"/>
                <a:cs typeface="Times New Roman" pitchFamily="18" charset="0"/>
              </a:rPr>
              <a:t>. In our case, we want to access the Google Drive account so we need to add our Google account to the list of online accounts. To do so, click on the Google option from the list. Please make sure that you are connected to the internet.</a:t>
            </a:r>
          </a:p>
          <a:p>
            <a:pPr fontAlgn="base"/>
            <a:endParaRPr lang="en-US" dirty="0" smtClean="0"/>
          </a:p>
          <a:p>
            <a:pPr fontAlgn="base"/>
            <a:endParaRPr lang="en-US" dirty="0" smtClean="0"/>
          </a:p>
          <a:p>
            <a:pPr fontAlgn="base"/>
            <a:endParaRPr lang="en-US" dirty="0"/>
          </a:p>
          <a:p>
            <a:endParaRPr lang="en-US"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ownloads\Screenshot from 2020-02-12 12-21-08.png"/>
          <p:cNvPicPr>
            <a:picLocks noGrp="1" noChangeAspect="1" noChangeArrowheads="1"/>
          </p:cNvPicPr>
          <p:nvPr>
            <p:ph sz="quarter" idx="13"/>
          </p:nvPr>
        </p:nvPicPr>
        <p:blipFill>
          <a:blip r:embed="rId2"/>
          <a:stretch>
            <a:fillRect/>
          </a:stretch>
        </p:blipFill>
        <p:spPr bwMode="auto">
          <a:xfrm>
            <a:off x="971600" y="836712"/>
            <a:ext cx="7318771" cy="41148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318</TotalTime>
  <Words>677</Words>
  <Application>Microsoft Office PowerPoint</Application>
  <PresentationFormat>On-screen Show (4:3)</PresentationFormat>
  <Paragraphs>87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Arial Narrow</vt:lpstr>
      <vt:lpstr>Times New Roman</vt:lpstr>
      <vt:lpstr>Horizon</vt:lpstr>
      <vt:lpstr>Schedule backup using google drive </vt:lpstr>
      <vt:lpstr>What is backup  ????</vt:lpstr>
      <vt:lpstr>Before crontab</vt:lpstr>
      <vt:lpstr>crontab in Linux </vt:lpstr>
      <vt:lpstr>PowerPoint Presentation</vt:lpstr>
      <vt:lpstr>                                                                           Step 1: Install and Open Gnome Online Accounts</vt:lpstr>
      <vt:lpstr>PowerPoint Presentation</vt:lpstr>
      <vt:lpstr>Step 2: Add your Google Account to the Online Accounts </vt:lpstr>
      <vt:lpstr>PowerPoint Presentation</vt:lpstr>
      <vt:lpstr>PowerPoint Presentation</vt:lpstr>
      <vt:lpstr>PowerPoint Presentation</vt:lpstr>
      <vt:lpstr>PowerPoint Presentation</vt:lpstr>
      <vt:lpstr>PowerPoint Presentation</vt:lpstr>
      <vt:lpstr>Google Drive via google-drive-ocamlfuse PPA </vt:lpstr>
      <vt:lpstr>PowerPoint Presentation</vt:lpstr>
      <vt:lpstr>Schedule backup to Google drive for every 5 mins or hours or months</vt:lpstr>
      <vt:lpstr>PowerPoint Presentation</vt:lpstr>
      <vt:lpstr>PowerPoint Presentation</vt:lpstr>
      <vt:lpstr>PowerPoint Presentation</vt:lpstr>
      <vt:lpstr>PowerPoint Presentation</vt:lpstr>
      <vt:lpstr>Code to backup for gdrive</vt:lpstr>
      <vt:lpstr>Schedule backup   cronetab –e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schedule backup using google drive</dc:title>
  <dc:creator>Admin</dc:creator>
  <cp:lastModifiedBy>HP</cp:lastModifiedBy>
  <cp:revision>40</cp:revision>
  <dcterms:created xsi:type="dcterms:W3CDTF">2020-02-12T04:53:28Z</dcterms:created>
  <dcterms:modified xsi:type="dcterms:W3CDTF">2020-03-10T07:20:04Z</dcterms:modified>
</cp:coreProperties>
</file>