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1" r:id="rId3"/>
    <p:sldId id="267" r:id="rId4"/>
    <p:sldId id="260" r:id="rId5"/>
    <p:sldId id="262" r:id="rId6"/>
    <p:sldId id="263" r:id="rId7"/>
    <p:sldId id="268" r:id="rId8"/>
    <p:sldId id="269" r:id="rId9"/>
    <p:sldId id="266" r:id="rId10"/>
    <p:sldId id="277" r:id="rId11"/>
    <p:sldId id="270" r:id="rId12"/>
    <p:sldId id="271" r:id="rId13"/>
    <p:sldId id="278" r:id="rId14"/>
    <p:sldId id="272" r:id="rId15"/>
    <p:sldId id="273" r:id="rId16"/>
    <p:sldId id="275" r:id="rId17"/>
    <p:sldId id="25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9800"/>
    <a:srgbClr val="232F3F"/>
    <a:srgbClr val="232F3E"/>
    <a:srgbClr val="512B8B"/>
    <a:srgbClr val="FFE600"/>
    <a:srgbClr val="0033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5462" autoAdjust="0"/>
  </p:normalViewPr>
  <p:slideViewPr>
    <p:cSldViewPr snapToGrid="0">
      <p:cViewPr varScale="1">
        <p:scale>
          <a:sx n="92" d="100"/>
          <a:sy n="92" d="100"/>
        </p:scale>
        <p:origin x="15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A logo on a dark background&#10;&#10;Description automatically generated">
            <a:extLst>
              <a:ext uri="{FF2B5EF4-FFF2-40B4-BE49-F238E27FC236}">
                <a16:creationId xmlns:a16="http://schemas.microsoft.com/office/drawing/2014/main" id="{F80824B2-6642-C1EF-5C93-81048275546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8CD34861-BBA2-9A22-405E-97E491E2D08F}"/>
              </a:ext>
            </a:extLst>
          </p:cNvPr>
          <p:cNvSpPr>
            <a:spLocks noGrp="1"/>
          </p:cNvSpPr>
          <p:nvPr>
            <p:ph type="subTitle" idx="1" hasCustomPrompt="1"/>
          </p:nvPr>
        </p:nvSpPr>
        <p:spPr>
          <a:xfrm>
            <a:off x="4000500" y="4675516"/>
            <a:ext cx="4191000" cy="1492369"/>
          </a:xfrm>
        </p:spPr>
        <p:txBody>
          <a:bodyPr anchor="ctr">
            <a:normAutofit/>
          </a:bodyPr>
          <a:lstStyle>
            <a:lvl1pPr marL="0" indent="0" algn="ctr">
              <a:buNone/>
              <a:defRPr sz="2000">
                <a:solidFill>
                  <a:schemeClr val="bg1"/>
                </a:solidFill>
                <a:latin typeface="Amazon Ember" panose="020B0603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Enter Your Details Here</a:t>
            </a:r>
          </a:p>
        </p:txBody>
      </p:sp>
      <p:sp>
        <p:nvSpPr>
          <p:cNvPr id="4" name="Date Placeholder 3">
            <a:extLst>
              <a:ext uri="{FF2B5EF4-FFF2-40B4-BE49-F238E27FC236}">
                <a16:creationId xmlns:a16="http://schemas.microsoft.com/office/drawing/2014/main" id="{7A0308B0-3662-E727-AFE5-850142220B52}"/>
              </a:ext>
            </a:extLst>
          </p:cNvPr>
          <p:cNvSpPr>
            <a:spLocks noGrp="1"/>
          </p:cNvSpPr>
          <p:nvPr>
            <p:ph type="dt" sz="half" idx="10"/>
          </p:nvPr>
        </p:nvSpPr>
        <p:spPr/>
        <p:txBody>
          <a:bodyPr/>
          <a:lstStyle>
            <a:lvl1pPr>
              <a:defRPr>
                <a:solidFill>
                  <a:schemeClr val="bg1"/>
                </a:solidFill>
                <a:latin typeface="Amazon Ember" panose="020B0603020204020204" pitchFamily="34" charset="0"/>
              </a:defRPr>
            </a:lvl1pPr>
          </a:lstStyle>
          <a:p>
            <a:fld id="{CC9B2A77-A746-47E3-9CE9-A88C4968FA66}" type="datetimeFigureOut">
              <a:rPr lang="en-US" smtClean="0"/>
              <a:pPr/>
              <a:t>6/23/2024</a:t>
            </a:fld>
            <a:endParaRPr lang="en-US" dirty="0"/>
          </a:p>
        </p:txBody>
      </p:sp>
      <p:sp>
        <p:nvSpPr>
          <p:cNvPr id="5" name="Footer Placeholder 4">
            <a:extLst>
              <a:ext uri="{FF2B5EF4-FFF2-40B4-BE49-F238E27FC236}">
                <a16:creationId xmlns:a16="http://schemas.microsoft.com/office/drawing/2014/main" id="{47188AA4-6571-B80A-5D16-85F3EB068E4E}"/>
              </a:ext>
            </a:extLst>
          </p:cNvPr>
          <p:cNvSpPr>
            <a:spLocks noGrp="1"/>
          </p:cNvSpPr>
          <p:nvPr>
            <p:ph type="ftr" sz="quarter" idx="11"/>
          </p:nvPr>
        </p:nvSpPr>
        <p:spPr/>
        <p:txBody>
          <a:bodyPr/>
          <a:lstStyle>
            <a:lvl1pPr>
              <a:defRPr>
                <a:solidFill>
                  <a:schemeClr val="bg1"/>
                </a:solidFill>
                <a:latin typeface="Amazon Ember" panose="020B0603020204020204" pitchFamily="34" charset="0"/>
              </a:defRPr>
            </a:lvl1pPr>
          </a:lstStyle>
          <a:p>
            <a:endParaRPr lang="en-US" dirty="0"/>
          </a:p>
        </p:txBody>
      </p:sp>
      <p:sp>
        <p:nvSpPr>
          <p:cNvPr id="7" name="Slide Number Placeholder 5">
            <a:extLst>
              <a:ext uri="{FF2B5EF4-FFF2-40B4-BE49-F238E27FC236}">
                <a16:creationId xmlns:a16="http://schemas.microsoft.com/office/drawing/2014/main" id="{3D7C9B23-3159-8B3B-FE4B-0D3EF877C9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latin typeface="Amazon Ember" panose="020B0603020204020204" pitchFamily="34" charset="0"/>
              </a:defRPr>
            </a:lvl1pPr>
          </a:lstStyle>
          <a:p>
            <a:r>
              <a:rPr lang="en-US" dirty="0"/>
              <a:t>&lt;#&gt;</a:t>
            </a:r>
          </a:p>
        </p:txBody>
      </p:sp>
    </p:spTree>
    <p:extLst>
      <p:ext uri="{BB962C8B-B14F-4D97-AF65-F5344CB8AC3E}">
        <p14:creationId xmlns:p14="http://schemas.microsoft.com/office/powerpoint/2010/main" val="3382762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F17FE-5D39-1015-727E-6BCD1D2AF00B}"/>
              </a:ext>
            </a:extLst>
          </p:cNvPr>
          <p:cNvSpPr>
            <a:spLocks noGrp="1"/>
          </p:cNvSpPr>
          <p:nvPr>
            <p:ph type="title"/>
          </p:nvPr>
        </p:nvSpPr>
        <p:spPr/>
        <p:txBody>
          <a:bodyPr/>
          <a:lstStyle>
            <a:lvl1pPr>
              <a:defRPr>
                <a:solidFill>
                  <a:srgbClr val="232F3E"/>
                </a:solidFill>
                <a:latin typeface="Amazon Ember" panose="020B0603020204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4F592054-9A1D-1EBD-938B-3784FCEF1C8A}"/>
              </a:ext>
            </a:extLst>
          </p:cNvPr>
          <p:cNvSpPr>
            <a:spLocks noGrp="1"/>
          </p:cNvSpPr>
          <p:nvPr>
            <p:ph idx="1"/>
          </p:nvPr>
        </p:nvSpPr>
        <p:spPr/>
        <p:txBody>
          <a:bodyPr/>
          <a:lstStyle>
            <a:lvl1pPr>
              <a:defRPr>
                <a:solidFill>
                  <a:srgbClr val="232F3E"/>
                </a:solidFill>
                <a:latin typeface="Amazon Ember" panose="020B0603020204020204" pitchFamily="34" charset="0"/>
              </a:defRPr>
            </a:lvl1pPr>
            <a:lvl2pPr>
              <a:defRPr>
                <a:solidFill>
                  <a:srgbClr val="232F3E"/>
                </a:solidFill>
                <a:latin typeface="Amazon Ember" panose="020B0603020204020204" pitchFamily="34" charset="0"/>
              </a:defRPr>
            </a:lvl2pPr>
            <a:lvl3pPr>
              <a:defRPr>
                <a:solidFill>
                  <a:srgbClr val="232F3E"/>
                </a:solidFill>
                <a:latin typeface="Amazon Ember" panose="020B0603020204020204" pitchFamily="34" charset="0"/>
              </a:defRPr>
            </a:lvl3pPr>
            <a:lvl4pPr>
              <a:defRPr>
                <a:solidFill>
                  <a:srgbClr val="232F3E"/>
                </a:solidFill>
                <a:latin typeface="Amazon Ember" panose="020B0603020204020204" pitchFamily="34" charset="0"/>
              </a:defRPr>
            </a:lvl4pPr>
            <a:lvl5pPr>
              <a:defRPr>
                <a:solidFill>
                  <a:srgbClr val="232F3E"/>
                </a:solidFill>
                <a:latin typeface="Amazon Ember" panose="020B06030202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8FCCB09-9E75-ECCC-5D23-04E0469CFC75}"/>
              </a:ext>
            </a:extLst>
          </p:cNvPr>
          <p:cNvSpPr>
            <a:spLocks noGrp="1"/>
          </p:cNvSpPr>
          <p:nvPr>
            <p:ph type="dt" sz="half" idx="10"/>
          </p:nvPr>
        </p:nvSpPr>
        <p:spPr/>
        <p:txBody>
          <a:bodyPr/>
          <a:lstStyle>
            <a:lvl1pPr>
              <a:defRPr>
                <a:solidFill>
                  <a:srgbClr val="232F3E"/>
                </a:solidFill>
                <a:latin typeface="Amazon Ember" panose="020B0603020204020204" pitchFamily="34" charset="0"/>
              </a:defRPr>
            </a:lvl1pPr>
          </a:lstStyle>
          <a:p>
            <a:fld id="{CC9B2A77-A746-47E3-9CE9-A88C4968FA66}" type="datetimeFigureOut">
              <a:rPr lang="en-US" smtClean="0"/>
              <a:pPr/>
              <a:t>6/23/2024</a:t>
            </a:fld>
            <a:endParaRPr lang="en-US" dirty="0"/>
          </a:p>
        </p:txBody>
      </p:sp>
      <p:sp>
        <p:nvSpPr>
          <p:cNvPr id="5" name="Footer Placeholder 4">
            <a:extLst>
              <a:ext uri="{FF2B5EF4-FFF2-40B4-BE49-F238E27FC236}">
                <a16:creationId xmlns:a16="http://schemas.microsoft.com/office/drawing/2014/main" id="{025FE477-F0AE-48FE-05FD-C5D4533582F2}"/>
              </a:ext>
            </a:extLst>
          </p:cNvPr>
          <p:cNvSpPr>
            <a:spLocks noGrp="1"/>
          </p:cNvSpPr>
          <p:nvPr>
            <p:ph type="ftr" sz="quarter" idx="11"/>
          </p:nvPr>
        </p:nvSpPr>
        <p:spPr/>
        <p:txBody>
          <a:bodyPr/>
          <a:lstStyle>
            <a:lvl1pPr>
              <a:defRPr>
                <a:solidFill>
                  <a:srgbClr val="232F3E"/>
                </a:solidFill>
                <a:latin typeface="Amazon Ember" panose="020B0603020204020204" pitchFamily="34" charset="0"/>
              </a:defRPr>
            </a:lvl1pPr>
          </a:lstStyle>
          <a:p>
            <a:endParaRPr lang="en-US" dirty="0"/>
          </a:p>
        </p:txBody>
      </p:sp>
      <p:sp>
        <p:nvSpPr>
          <p:cNvPr id="8" name="Slide Number Placeholder 5">
            <a:extLst>
              <a:ext uri="{FF2B5EF4-FFF2-40B4-BE49-F238E27FC236}">
                <a16:creationId xmlns:a16="http://schemas.microsoft.com/office/drawing/2014/main" id="{DA49E132-7BA8-FACC-A808-9F4CB9E63F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232F3E"/>
                </a:solidFill>
                <a:latin typeface="Amazon Ember" panose="020B0603020204020204" pitchFamily="34" charset="0"/>
              </a:defRPr>
            </a:lvl1pPr>
          </a:lstStyle>
          <a:p>
            <a:r>
              <a:rPr lang="en-US" dirty="0"/>
              <a:t>&lt;#&gt;</a:t>
            </a:r>
          </a:p>
        </p:txBody>
      </p:sp>
    </p:spTree>
    <p:extLst>
      <p:ext uri="{BB962C8B-B14F-4D97-AF65-F5344CB8AC3E}">
        <p14:creationId xmlns:p14="http://schemas.microsoft.com/office/powerpoint/2010/main" val="1453173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2A967-3412-2911-0AAA-5E99FD542B67}"/>
              </a:ext>
            </a:extLst>
          </p:cNvPr>
          <p:cNvSpPr>
            <a:spLocks noGrp="1"/>
          </p:cNvSpPr>
          <p:nvPr>
            <p:ph type="title"/>
          </p:nvPr>
        </p:nvSpPr>
        <p:spPr>
          <a:xfrm>
            <a:off x="831850" y="1709738"/>
            <a:ext cx="10515600" cy="2852737"/>
          </a:xfrm>
        </p:spPr>
        <p:txBody>
          <a:bodyPr anchor="b"/>
          <a:lstStyle>
            <a:lvl1pPr>
              <a:defRPr sz="6000">
                <a:solidFill>
                  <a:srgbClr val="232F3E"/>
                </a:solidFill>
                <a:latin typeface="Amazon Ember" panose="020B0603020204020204"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3E5576EF-608D-53D6-9BAE-B2AB34967559}"/>
              </a:ext>
            </a:extLst>
          </p:cNvPr>
          <p:cNvSpPr>
            <a:spLocks noGrp="1"/>
          </p:cNvSpPr>
          <p:nvPr>
            <p:ph type="body" idx="1"/>
          </p:nvPr>
        </p:nvSpPr>
        <p:spPr>
          <a:xfrm>
            <a:off x="831850" y="4589463"/>
            <a:ext cx="10515600" cy="1500187"/>
          </a:xfrm>
        </p:spPr>
        <p:txBody>
          <a:bodyPr/>
          <a:lstStyle>
            <a:lvl1pPr marL="0" indent="0">
              <a:buNone/>
              <a:defRPr sz="2400">
                <a:solidFill>
                  <a:srgbClr val="232F3E"/>
                </a:solidFill>
                <a:latin typeface="Amazon Ember" panose="020B06030202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F9E9630-E98F-7962-3C56-89140BA50F1E}"/>
              </a:ext>
            </a:extLst>
          </p:cNvPr>
          <p:cNvSpPr>
            <a:spLocks noGrp="1"/>
          </p:cNvSpPr>
          <p:nvPr>
            <p:ph type="dt" sz="half" idx="10"/>
          </p:nvPr>
        </p:nvSpPr>
        <p:spPr/>
        <p:txBody>
          <a:bodyPr/>
          <a:lstStyle>
            <a:lvl1pPr>
              <a:defRPr>
                <a:solidFill>
                  <a:srgbClr val="232F3E"/>
                </a:solidFill>
                <a:latin typeface="Amazon Ember" panose="020B0603020204020204" pitchFamily="34" charset="0"/>
              </a:defRPr>
            </a:lvl1pPr>
          </a:lstStyle>
          <a:p>
            <a:fld id="{CC9B2A77-A746-47E3-9CE9-A88C4968FA66}" type="datetimeFigureOut">
              <a:rPr lang="en-US" smtClean="0"/>
              <a:pPr/>
              <a:t>6/23/2024</a:t>
            </a:fld>
            <a:endParaRPr lang="en-US" dirty="0"/>
          </a:p>
        </p:txBody>
      </p:sp>
      <p:sp>
        <p:nvSpPr>
          <p:cNvPr id="5" name="Footer Placeholder 4">
            <a:extLst>
              <a:ext uri="{FF2B5EF4-FFF2-40B4-BE49-F238E27FC236}">
                <a16:creationId xmlns:a16="http://schemas.microsoft.com/office/drawing/2014/main" id="{7963D459-C05A-7ED1-B32A-489CAC5AB164}"/>
              </a:ext>
            </a:extLst>
          </p:cNvPr>
          <p:cNvSpPr>
            <a:spLocks noGrp="1"/>
          </p:cNvSpPr>
          <p:nvPr>
            <p:ph type="ftr" sz="quarter" idx="11"/>
          </p:nvPr>
        </p:nvSpPr>
        <p:spPr/>
        <p:txBody>
          <a:bodyPr/>
          <a:lstStyle>
            <a:lvl1pPr>
              <a:defRPr>
                <a:solidFill>
                  <a:srgbClr val="232F3E"/>
                </a:solidFill>
                <a:latin typeface="Amazon Ember" panose="020B0603020204020204" pitchFamily="34" charset="0"/>
              </a:defRPr>
            </a:lvl1pPr>
          </a:lstStyle>
          <a:p>
            <a:endParaRPr lang="en-US" dirty="0"/>
          </a:p>
        </p:txBody>
      </p:sp>
      <p:sp>
        <p:nvSpPr>
          <p:cNvPr id="8" name="Slide Number Placeholder 5">
            <a:extLst>
              <a:ext uri="{FF2B5EF4-FFF2-40B4-BE49-F238E27FC236}">
                <a16:creationId xmlns:a16="http://schemas.microsoft.com/office/drawing/2014/main" id="{2BE9EA08-F911-63FF-37F5-3A7D6AA616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232F3E"/>
                </a:solidFill>
                <a:latin typeface="Amazon Ember" panose="020B0603020204020204" pitchFamily="34" charset="0"/>
              </a:defRPr>
            </a:lvl1pPr>
          </a:lstStyle>
          <a:p>
            <a:r>
              <a:rPr lang="en-US" dirty="0"/>
              <a:t>&lt;#&gt;</a:t>
            </a:r>
          </a:p>
        </p:txBody>
      </p:sp>
    </p:spTree>
    <p:extLst>
      <p:ext uri="{BB962C8B-B14F-4D97-AF65-F5344CB8AC3E}">
        <p14:creationId xmlns:p14="http://schemas.microsoft.com/office/powerpoint/2010/main" val="513636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CEAF2-9992-679A-C845-A44264229346}"/>
              </a:ext>
            </a:extLst>
          </p:cNvPr>
          <p:cNvSpPr>
            <a:spLocks noGrp="1"/>
          </p:cNvSpPr>
          <p:nvPr>
            <p:ph type="title"/>
          </p:nvPr>
        </p:nvSpPr>
        <p:spPr/>
        <p:txBody>
          <a:bodyPr/>
          <a:lstStyle>
            <a:lvl1pPr>
              <a:defRPr>
                <a:solidFill>
                  <a:srgbClr val="232F3E"/>
                </a:solidFill>
                <a:latin typeface="Amazon Ember" panose="020B0603020204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34DA38FB-1F2F-532F-7F1C-3F25E9321A70}"/>
              </a:ext>
            </a:extLst>
          </p:cNvPr>
          <p:cNvSpPr>
            <a:spLocks noGrp="1"/>
          </p:cNvSpPr>
          <p:nvPr>
            <p:ph sz="half" idx="1"/>
          </p:nvPr>
        </p:nvSpPr>
        <p:spPr>
          <a:xfrm>
            <a:off x="838200" y="1825625"/>
            <a:ext cx="5181600" cy="4351338"/>
          </a:xfrm>
        </p:spPr>
        <p:txBody>
          <a:bodyPr/>
          <a:lstStyle>
            <a:lvl1pPr>
              <a:defRPr>
                <a:solidFill>
                  <a:srgbClr val="232F3E"/>
                </a:solidFill>
                <a:latin typeface="Amazon Ember" panose="020B0603020204020204" pitchFamily="34" charset="0"/>
              </a:defRPr>
            </a:lvl1pPr>
            <a:lvl2pPr>
              <a:defRPr>
                <a:solidFill>
                  <a:srgbClr val="232F3E"/>
                </a:solidFill>
                <a:latin typeface="Amazon Ember" panose="020B0603020204020204" pitchFamily="34" charset="0"/>
              </a:defRPr>
            </a:lvl2pPr>
            <a:lvl3pPr>
              <a:defRPr>
                <a:solidFill>
                  <a:srgbClr val="232F3E"/>
                </a:solidFill>
                <a:latin typeface="Amazon Ember" panose="020B0603020204020204" pitchFamily="34" charset="0"/>
              </a:defRPr>
            </a:lvl3pPr>
            <a:lvl4pPr>
              <a:defRPr>
                <a:solidFill>
                  <a:srgbClr val="232F3E"/>
                </a:solidFill>
                <a:latin typeface="Amazon Ember" panose="020B0603020204020204" pitchFamily="34" charset="0"/>
              </a:defRPr>
            </a:lvl4pPr>
            <a:lvl5pPr>
              <a:defRPr>
                <a:solidFill>
                  <a:srgbClr val="232F3E"/>
                </a:solidFill>
                <a:latin typeface="Amazon Ember" panose="020B06030202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9A3952B-4DD8-59D8-0D23-F7EB5D0C1810}"/>
              </a:ext>
            </a:extLst>
          </p:cNvPr>
          <p:cNvSpPr>
            <a:spLocks noGrp="1"/>
          </p:cNvSpPr>
          <p:nvPr>
            <p:ph sz="half" idx="2"/>
          </p:nvPr>
        </p:nvSpPr>
        <p:spPr>
          <a:xfrm>
            <a:off x="6172200" y="1825625"/>
            <a:ext cx="5181600" cy="4351338"/>
          </a:xfrm>
        </p:spPr>
        <p:txBody>
          <a:bodyPr/>
          <a:lstStyle>
            <a:lvl1pPr>
              <a:defRPr>
                <a:solidFill>
                  <a:srgbClr val="232F3E"/>
                </a:solidFill>
                <a:latin typeface="Amazon Ember" panose="020B0603020204020204" pitchFamily="34" charset="0"/>
              </a:defRPr>
            </a:lvl1pPr>
            <a:lvl2pPr>
              <a:defRPr>
                <a:solidFill>
                  <a:srgbClr val="232F3E"/>
                </a:solidFill>
                <a:latin typeface="Amazon Ember" panose="020B0603020204020204" pitchFamily="34" charset="0"/>
              </a:defRPr>
            </a:lvl2pPr>
            <a:lvl3pPr>
              <a:defRPr>
                <a:solidFill>
                  <a:srgbClr val="232F3E"/>
                </a:solidFill>
                <a:latin typeface="Amazon Ember" panose="020B0603020204020204" pitchFamily="34" charset="0"/>
              </a:defRPr>
            </a:lvl3pPr>
            <a:lvl4pPr>
              <a:defRPr>
                <a:solidFill>
                  <a:srgbClr val="232F3E"/>
                </a:solidFill>
                <a:latin typeface="Amazon Ember" panose="020B0603020204020204" pitchFamily="34" charset="0"/>
              </a:defRPr>
            </a:lvl4pPr>
            <a:lvl5pPr>
              <a:defRPr>
                <a:solidFill>
                  <a:srgbClr val="232F3E"/>
                </a:solidFill>
                <a:latin typeface="Amazon Ember" panose="020B06030202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D1BFBD6-68A6-C0F1-70E1-DEB3A18E3CF7}"/>
              </a:ext>
            </a:extLst>
          </p:cNvPr>
          <p:cNvSpPr>
            <a:spLocks noGrp="1"/>
          </p:cNvSpPr>
          <p:nvPr>
            <p:ph type="dt" sz="half" idx="10"/>
          </p:nvPr>
        </p:nvSpPr>
        <p:spPr/>
        <p:txBody>
          <a:bodyPr/>
          <a:lstStyle>
            <a:lvl1pPr>
              <a:defRPr>
                <a:solidFill>
                  <a:srgbClr val="232F3E"/>
                </a:solidFill>
                <a:latin typeface="Amazon Ember" panose="020B0603020204020204" pitchFamily="34" charset="0"/>
              </a:defRPr>
            </a:lvl1pPr>
          </a:lstStyle>
          <a:p>
            <a:fld id="{CC9B2A77-A746-47E3-9CE9-A88C4968FA66}" type="datetimeFigureOut">
              <a:rPr lang="en-US" smtClean="0"/>
              <a:pPr/>
              <a:t>6/23/2024</a:t>
            </a:fld>
            <a:endParaRPr lang="en-US" dirty="0"/>
          </a:p>
        </p:txBody>
      </p:sp>
      <p:sp>
        <p:nvSpPr>
          <p:cNvPr id="6" name="Footer Placeholder 5">
            <a:extLst>
              <a:ext uri="{FF2B5EF4-FFF2-40B4-BE49-F238E27FC236}">
                <a16:creationId xmlns:a16="http://schemas.microsoft.com/office/drawing/2014/main" id="{803375E5-1679-2A18-2B8F-57AD4C056933}"/>
              </a:ext>
            </a:extLst>
          </p:cNvPr>
          <p:cNvSpPr>
            <a:spLocks noGrp="1"/>
          </p:cNvSpPr>
          <p:nvPr>
            <p:ph type="ftr" sz="quarter" idx="11"/>
          </p:nvPr>
        </p:nvSpPr>
        <p:spPr/>
        <p:txBody>
          <a:bodyPr/>
          <a:lstStyle>
            <a:lvl1pPr>
              <a:defRPr>
                <a:solidFill>
                  <a:srgbClr val="232F3E"/>
                </a:solidFill>
                <a:latin typeface="Amazon Ember" panose="020B0603020204020204" pitchFamily="34" charset="0"/>
              </a:defRPr>
            </a:lvl1pPr>
          </a:lstStyle>
          <a:p>
            <a:endParaRPr lang="en-US" dirty="0"/>
          </a:p>
        </p:txBody>
      </p:sp>
      <p:sp>
        <p:nvSpPr>
          <p:cNvPr id="9" name="Slide Number Placeholder 5">
            <a:extLst>
              <a:ext uri="{FF2B5EF4-FFF2-40B4-BE49-F238E27FC236}">
                <a16:creationId xmlns:a16="http://schemas.microsoft.com/office/drawing/2014/main" id="{DAE5D5F8-47DF-60C6-F4F1-AFE7FE0B06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232F3E"/>
                </a:solidFill>
                <a:latin typeface="Amazon Ember" panose="020B0603020204020204" pitchFamily="34" charset="0"/>
              </a:defRPr>
            </a:lvl1pPr>
          </a:lstStyle>
          <a:p>
            <a:r>
              <a:rPr lang="en-US" dirty="0"/>
              <a:t>&lt;#&gt;</a:t>
            </a:r>
          </a:p>
        </p:txBody>
      </p:sp>
    </p:spTree>
    <p:extLst>
      <p:ext uri="{BB962C8B-B14F-4D97-AF65-F5344CB8AC3E}">
        <p14:creationId xmlns:p14="http://schemas.microsoft.com/office/powerpoint/2010/main" val="3600155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67E14-FE87-2D83-8F5E-1D24CE4104C7}"/>
              </a:ext>
            </a:extLst>
          </p:cNvPr>
          <p:cNvSpPr>
            <a:spLocks noGrp="1"/>
          </p:cNvSpPr>
          <p:nvPr>
            <p:ph type="title"/>
          </p:nvPr>
        </p:nvSpPr>
        <p:spPr>
          <a:xfrm>
            <a:off x="839788" y="365125"/>
            <a:ext cx="10515600" cy="1325563"/>
          </a:xfrm>
        </p:spPr>
        <p:txBody>
          <a:bodyPr/>
          <a:lstStyle>
            <a:lvl1pPr>
              <a:defRPr>
                <a:solidFill>
                  <a:srgbClr val="232F3E"/>
                </a:solidFill>
                <a:latin typeface="Amazon Ember" panose="020B0603020204020204"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CA6C86F1-09A4-1419-AF44-90171F64501A}"/>
              </a:ext>
            </a:extLst>
          </p:cNvPr>
          <p:cNvSpPr>
            <a:spLocks noGrp="1"/>
          </p:cNvSpPr>
          <p:nvPr>
            <p:ph type="body" idx="1"/>
          </p:nvPr>
        </p:nvSpPr>
        <p:spPr>
          <a:xfrm>
            <a:off x="839788" y="1681163"/>
            <a:ext cx="5157787" cy="823912"/>
          </a:xfrm>
        </p:spPr>
        <p:txBody>
          <a:bodyPr anchor="b"/>
          <a:lstStyle>
            <a:lvl1pPr marL="0" indent="0">
              <a:buNone/>
              <a:defRPr sz="2400" b="1">
                <a:solidFill>
                  <a:srgbClr val="232F3E"/>
                </a:solidFill>
                <a:latin typeface="Amazon Ember" panose="020B06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3AD0DC2-D425-8A54-5231-3F57A2C31DEA}"/>
              </a:ext>
            </a:extLst>
          </p:cNvPr>
          <p:cNvSpPr>
            <a:spLocks noGrp="1"/>
          </p:cNvSpPr>
          <p:nvPr>
            <p:ph sz="half" idx="2"/>
          </p:nvPr>
        </p:nvSpPr>
        <p:spPr>
          <a:xfrm>
            <a:off x="839788" y="2505075"/>
            <a:ext cx="5157787" cy="3684588"/>
          </a:xfrm>
        </p:spPr>
        <p:txBody>
          <a:bodyPr/>
          <a:lstStyle>
            <a:lvl1pPr>
              <a:defRPr>
                <a:solidFill>
                  <a:srgbClr val="232F3E"/>
                </a:solidFill>
                <a:latin typeface="Amazon Ember" panose="020B0603020204020204" pitchFamily="34" charset="0"/>
              </a:defRPr>
            </a:lvl1pPr>
            <a:lvl2pPr>
              <a:defRPr>
                <a:solidFill>
                  <a:srgbClr val="232F3E"/>
                </a:solidFill>
                <a:latin typeface="Amazon Ember" panose="020B0603020204020204" pitchFamily="34" charset="0"/>
              </a:defRPr>
            </a:lvl2pPr>
            <a:lvl3pPr>
              <a:defRPr>
                <a:solidFill>
                  <a:srgbClr val="232F3E"/>
                </a:solidFill>
                <a:latin typeface="Amazon Ember" panose="020B0603020204020204" pitchFamily="34" charset="0"/>
              </a:defRPr>
            </a:lvl3pPr>
            <a:lvl4pPr>
              <a:defRPr>
                <a:solidFill>
                  <a:srgbClr val="232F3E"/>
                </a:solidFill>
                <a:latin typeface="Amazon Ember" panose="020B0603020204020204" pitchFamily="34" charset="0"/>
              </a:defRPr>
            </a:lvl4pPr>
            <a:lvl5pPr>
              <a:defRPr>
                <a:solidFill>
                  <a:srgbClr val="232F3E"/>
                </a:solidFill>
                <a:latin typeface="Amazon Ember" panose="020B06030202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94183F6-794B-98F4-5DA5-0DB6CAAC8B08}"/>
              </a:ext>
            </a:extLst>
          </p:cNvPr>
          <p:cNvSpPr>
            <a:spLocks noGrp="1"/>
          </p:cNvSpPr>
          <p:nvPr>
            <p:ph type="body" sz="quarter" idx="3"/>
          </p:nvPr>
        </p:nvSpPr>
        <p:spPr>
          <a:xfrm>
            <a:off x="6172200" y="1681163"/>
            <a:ext cx="5183188" cy="823912"/>
          </a:xfrm>
        </p:spPr>
        <p:txBody>
          <a:bodyPr anchor="b"/>
          <a:lstStyle>
            <a:lvl1pPr marL="0" indent="0">
              <a:buNone/>
              <a:defRPr sz="2400" b="1">
                <a:solidFill>
                  <a:srgbClr val="232F3E"/>
                </a:solidFill>
                <a:latin typeface="Amazon Ember" panose="020B06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C7A2EF80-9CA4-7FF8-6D9F-477EB8CB9DFA}"/>
              </a:ext>
            </a:extLst>
          </p:cNvPr>
          <p:cNvSpPr>
            <a:spLocks noGrp="1"/>
          </p:cNvSpPr>
          <p:nvPr>
            <p:ph sz="quarter" idx="4"/>
          </p:nvPr>
        </p:nvSpPr>
        <p:spPr>
          <a:xfrm>
            <a:off x="6172200" y="2505075"/>
            <a:ext cx="5183188" cy="3684588"/>
          </a:xfrm>
        </p:spPr>
        <p:txBody>
          <a:bodyPr/>
          <a:lstStyle>
            <a:lvl1pPr>
              <a:defRPr>
                <a:solidFill>
                  <a:srgbClr val="232F3E"/>
                </a:solidFill>
                <a:latin typeface="Amazon Ember" panose="020B0603020204020204" pitchFamily="34" charset="0"/>
              </a:defRPr>
            </a:lvl1pPr>
            <a:lvl2pPr>
              <a:defRPr>
                <a:solidFill>
                  <a:srgbClr val="232F3E"/>
                </a:solidFill>
                <a:latin typeface="Amazon Ember" panose="020B0603020204020204" pitchFamily="34" charset="0"/>
              </a:defRPr>
            </a:lvl2pPr>
            <a:lvl3pPr>
              <a:defRPr>
                <a:solidFill>
                  <a:srgbClr val="232F3E"/>
                </a:solidFill>
                <a:latin typeface="Amazon Ember" panose="020B0603020204020204" pitchFamily="34" charset="0"/>
              </a:defRPr>
            </a:lvl3pPr>
            <a:lvl4pPr>
              <a:defRPr>
                <a:solidFill>
                  <a:srgbClr val="232F3E"/>
                </a:solidFill>
                <a:latin typeface="Amazon Ember" panose="020B0603020204020204" pitchFamily="34" charset="0"/>
              </a:defRPr>
            </a:lvl4pPr>
            <a:lvl5pPr>
              <a:defRPr>
                <a:solidFill>
                  <a:srgbClr val="232F3E"/>
                </a:solidFill>
                <a:latin typeface="Amazon Ember" panose="020B06030202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B4182E5-F1AA-EF7C-29EB-194C43BFAE1F}"/>
              </a:ext>
            </a:extLst>
          </p:cNvPr>
          <p:cNvSpPr>
            <a:spLocks noGrp="1"/>
          </p:cNvSpPr>
          <p:nvPr>
            <p:ph type="dt" sz="half" idx="10"/>
          </p:nvPr>
        </p:nvSpPr>
        <p:spPr/>
        <p:txBody>
          <a:bodyPr/>
          <a:lstStyle>
            <a:lvl1pPr>
              <a:defRPr>
                <a:solidFill>
                  <a:srgbClr val="232F3E"/>
                </a:solidFill>
                <a:latin typeface="Amazon Ember" panose="020B0603020204020204" pitchFamily="34" charset="0"/>
              </a:defRPr>
            </a:lvl1pPr>
          </a:lstStyle>
          <a:p>
            <a:fld id="{CC9B2A77-A746-47E3-9CE9-A88C4968FA66}" type="datetimeFigureOut">
              <a:rPr lang="en-US" smtClean="0"/>
              <a:pPr/>
              <a:t>6/23/2024</a:t>
            </a:fld>
            <a:endParaRPr lang="en-US" dirty="0"/>
          </a:p>
        </p:txBody>
      </p:sp>
      <p:sp>
        <p:nvSpPr>
          <p:cNvPr id="8" name="Footer Placeholder 7">
            <a:extLst>
              <a:ext uri="{FF2B5EF4-FFF2-40B4-BE49-F238E27FC236}">
                <a16:creationId xmlns:a16="http://schemas.microsoft.com/office/drawing/2014/main" id="{1A706A18-5A66-A029-2464-F68C2B297F2E}"/>
              </a:ext>
            </a:extLst>
          </p:cNvPr>
          <p:cNvSpPr>
            <a:spLocks noGrp="1"/>
          </p:cNvSpPr>
          <p:nvPr>
            <p:ph type="ftr" sz="quarter" idx="11"/>
          </p:nvPr>
        </p:nvSpPr>
        <p:spPr/>
        <p:txBody>
          <a:bodyPr/>
          <a:lstStyle>
            <a:lvl1pPr>
              <a:defRPr>
                <a:solidFill>
                  <a:srgbClr val="232F3E"/>
                </a:solidFill>
                <a:latin typeface="Amazon Ember" panose="020B0603020204020204" pitchFamily="34" charset="0"/>
              </a:defRPr>
            </a:lvl1pPr>
          </a:lstStyle>
          <a:p>
            <a:endParaRPr lang="en-US" dirty="0"/>
          </a:p>
        </p:txBody>
      </p:sp>
      <p:sp>
        <p:nvSpPr>
          <p:cNvPr id="11" name="Slide Number Placeholder 5">
            <a:extLst>
              <a:ext uri="{FF2B5EF4-FFF2-40B4-BE49-F238E27FC236}">
                <a16:creationId xmlns:a16="http://schemas.microsoft.com/office/drawing/2014/main" id="{FCF581CE-6A75-DCB9-BA25-7B10D65879EF}"/>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lvl1pPr algn="r">
              <a:defRPr sz="1200">
                <a:solidFill>
                  <a:srgbClr val="232F3E"/>
                </a:solidFill>
                <a:latin typeface="Amazon Ember" panose="020B0603020204020204" pitchFamily="34" charset="0"/>
              </a:defRPr>
            </a:lvl1pPr>
          </a:lstStyle>
          <a:p>
            <a:r>
              <a:rPr lang="en-US" dirty="0"/>
              <a:t>&lt;#&gt;</a:t>
            </a:r>
          </a:p>
        </p:txBody>
      </p:sp>
    </p:spTree>
    <p:extLst>
      <p:ext uri="{BB962C8B-B14F-4D97-AF65-F5344CB8AC3E}">
        <p14:creationId xmlns:p14="http://schemas.microsoft.com/office/powerpoint/2010/main" val="3319766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67C5-6B7F-69E4-3B32-D4277A5C1856}"/>
              </a:ext>
            </a:extLst>
          </p:cNvPr>
          <p:cNvSpPr>
            <a:spLocks noGrp="1"/>
          </p:cNvSpPr>
          <p:nvPr>
            <p:ph type="title"/>
          </p:nvPr>
        </p:nvSpPr>
        <p:spPr/>
        <p:txBody>
          <a:bodyPr/>
          <a:lstStyle>
            <a:lvl1pPr>
              <a:defRPr>
                <a:solidFill>
                  <a:srgbClr val="232F3E"/>
                </a:solidFill>
                <a:latin typeface="Amazon Ember" panose="020B0603020204020204" pitchFamily="34" charset="0"/>
              </a:defRPr>
            </a:lvl1pPr>
          </a:lstStyle>
          <a:p>
            <a:r>
              <a:rPr lang="en-US" dirty="0"/>
              <a:t>Click to edit Master title style</a:t>
            </a:r>
          </a:p>
        </p:txBody>
      </p:sp>
      <p:sp>
        <p:nvSpPr>
          <p:cNvPr id="3" name="Date Placeholder 2">
            <a:extLst>
              <a:ext uri="{FF2B5EF4-FFF2-40B4-BE49-F238E27FC236}">
                <a16:creationId xmlns:a16="http://schemas.microsoft.com/office/drawing/2014/main" id="{E0A9FA78-A227-F5EB-D9E3-6F8050D825D7}"/>
              </a:ext>
            </a:extLst>
          </p:cNvPr>
          <p:cNvSpPr>
            <a:spLocks noGrp="1"/>
          </p:cNvSpPr>
          <p:nvPr>
            <p:ph type="dt" sz="half" idx="10"/>
          </p:nvPr>
        </p:nvSpPr>
        <p:spPr/>
        <p:txBody>
          <a:bodyPr/>
          <a:lstStyle>
            <a:lvl1pPr>
              <a:defRPr>
                <a:solidFill>
                  <a:srgbClr val="232F3E"/>
                </a:solidFill>
                <a:latin typeface="Amazon Ember" panose="020B0603020204020204" pitchFamily="34" charset="0"/>
              </a:defRPr>
            </a:lvl1pPr>
          </a:lstStyle>
          <a:p>
            <a:fld id="{CC9B2A77-A746-47E3-9CE9-A88C4968FA66}" type="datetimeFigureOut">
              <a:rPr lang="en-US" smtClean="0"/>
              <a:pPr/>
              <a:t>6/23/2024</a:t>
            </a:fld>
            <a:endParaRPr lang="en-US" dirty="0"/>
          </a:p>
        </p:txBody>
      </p:sp>
      <p:sp>
        <p:nvSpPr>
          <p:cNvPr id="4" name="Footer Placeholder 3">
            <a:extLst>
              <a:ext uri="{FF2B5EF4-FFF2-40B4-BE49-F238E27FC236}">
                <a16:creationId xmlns:a16="http://schemas.microsoft.com/office/drawing/2014/main" id="{C98D5F2C-9A5E-1BB6-D011-3017D847CF74}"/>
              </a:ext>
            </a:extLst>
          </p:cNvPr>
          <p:cNvSpPr>
            <a:spLocks noGrp="1"/>
          </p:cNvSpPr>
          <p:nvPr>
            <p:ph type="ftr" sz="quarter" idx="11"/>
          </p:nvPr>
        </p:nvSpPr>
        <p:spPr/>
        <p:txBody>
          <a:bodyPr/>
          <a:lstStyle>
            <a:lvl1pPr>
              <a:defRPr>
                <a:solidFill>
                  <a:srgbClr val="232F3E"/>
                </a:solidFill>
                <a:latin typeface="Amazon Ember" panose="020B0603020204020204" pitchFamily="34" charset="0"/>
              </a:defRPr>
            </a:lvl1pPr>
          </a:lstStyle>
          <a:p>
            <a:endParaRPr lang="en-US" dirty="0"/>
          </a:p>
        </p:txBody>
      </p:sp>
      <p:sp>
        <p:nvSpPr>
          <p:cNvPr id="7" name="Slide Number Placeholder 5">
            <a:extLst>
              <a:ext uri="{FF2B5EF4-FFF2-40B4-BE49-F238E27FC236}">
                <a16:creationId xmlns:a16="http://schemas.microsoft.com/office/drawing/2014/main" id="{564C05BE-ADE1-1FB1-CCF1-EA0090EFBC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232F3E"/>
                </a:solidFill>
                <a:latin typeface="Amazon Ember" panose="020B0603020204020204" pitchFamily="34" charset="0"/>
              </a:defRPr>
            </a:lvl1pPr>
          </a:lstStyle>
          <a:p>
            <a:r>
              <a:rPr lang="en-US" dirty="0"/>
              <a:t>&lt;#&gt;</a:t>
            </a:r>
          </a:p>
        </p:txBody>
      </p:sp>
    </p:spTree>
    <p:extLst>
      <p:ext uri="{BB962C8B-B14F-4D97-AF65-F5344CB8AC3E}">
        <p14:creationId xmlns:p14="http://schemas.microsoft.com/office/powerpoint/2010/main" val="2879898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534CA6-2241-0519-4EB1-3F959418148A}"/>
              </a:ext>
            </a:extLst>
          </p:cNvPr>
          <p:cNvSpPr>
            <a:spLocks noGrp="1"/>
          </p:cNvSpPr>
          <p:nvPr>
            <p:ph type="dt" sz="half" idx="10"/>
          </p:nvPr>
        </p:nvSpPr>
        <p:spPr/>
        <p:txBody>
          <a:bodyPr/>
          <a:lstStyle>
            <a:lvl1pPr>
              <a:defRPr>
                <a:solidFill>
                  <a:srgbClr val="232F3E"/>
                </a:solidFill>
                <a:latin typeface="Amazon Ember" panose="020B0603020204020204" pitchFamily="34" charset="0"/>
              </a:defRPr>
            </a:lvl1pPr>
          </a:lstStyle>
          <a:p>
            <a:fld id="{CC9B2A77-A746-47E3-9CE9-A88C4968FA66}" type="datetimeFigureOut">
              <a:rPr lang="en-US" smtClean="0"/>
              <a:pPr/>
              <a:t>6/23/2024</a:t>
            </a:fld>
            <a:endParaRPr lang="en-US" dirty="0"/>
          </a:p>
        </p:txBody>
      </p:sp>
      <p:sp>
        <p:nvSpPr>
          <p:cNvPr id="3" name="Footer Placeholder 2">
            <a:extLst>
              <a:ext uri="{FF2B5EF4-FFF2-40B4-BE49-F238E27FC236}">
                <a16:creationId xmlns:a16="http://schemas.microsoft.com/office/drawing/2014/main" id="{32FA5B44-A83D-F0DD-1AB2-515B66D90426}"/>
              </a:ext>
            </a:extLst>
          </p:cNvPr>
          <p:cNvSpPr>
            <a:spLocks noGrp="1"/>
          </p:cNvSpPr>
          <p:nvPr>
            <p:ph type="ftr" sz="quarter" idx="11"/>
          </p:nvPr>
        </p:nvSpPr>
        <p:spPr/>
        <p:txBody>
          <a:bodyPr/>
          <a:lstStyle>
            <a:lvl1pPr>
              <a:defRPr>
                <a:solidFill>
                  <a:srgbClr val="232F3E"/>
                </a:solidFill>
                <a:latin typeface="Amazon Ember" panose="020B0603020204020204" pitchFamily="34" charset="0"/>
              </a:defRPr>
            </a:lvl1pPr>
          </a:lstStyle>
          <a:p>
            <a:endParaRPr lang="en-US" dirty="0"/>
          </a:p>
        </p:txBody>
      </p:sp>
      <p:sp>
        <p:nvSpPr>
          <p:cNvPr id="6" name="Slide Number Placeholder 5">
            <a:extLst>
              <a:ext uri="{FF2B5EF4-FFF2-40B4-BE49-F238E27FC236}">
                <a16:creationId xmlns:a16="http://schemas.microsoft.com/office/drawing/2014/main" id="{B0B5C093-BA86-C8DA-7536-A662AEC6F2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232F3E"/>
                </a:solidFill>
                <a:latin typeface="Amazon Ember" panose="020B0603020204020204" pitchFamily="34" charset="0"/>
              </a:defRPr>
            </a:lvl1pPr>
          </a:lstStyle>
          <a:p>
            <a:r>
              <a:rPr lang="en-US" dirty="0"/>
              <a:t>&lt;#&gt;</a:t>
            </a:r>
          </a:p>
        </p:txBody>
      </p:sp>
    </p:spTree>
    <p:extLst>
      <p:ext uri="{BB962C8B-B14F-4D97-AF65-F5344CB8AC3E}">
        <p14:creationId xmlns:p14="http://schemas.microsoft.com/office/powerpoint/2010/main" val="2473749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4874C-D858-4524-5775-4763687C89A6}"/>
              </a:ext>
            </a:extLst>
          </p:cNvPr>
          <p:cNvSpPr>
            <a:spLocks noGrp="1"/>
          </p:cNvSpPr>
          <p:nvPr>
            <p:ph type="title"/>
          </p:nvPr>
        </p:nvSpPr>
        <p:spPr>
          <a:xfrm>
            <a:off x="839788" y="457200"/>
            <a:ext cx="3932237" cy="1600200"/>
          </a:xfrm>
        </p:spPr>
        <p:txBody>
          <a:bodyPr anchor="b"/>
          <a:lstStyle>
            <a:lvl1pPr>
              <a:defRPr sz="3200">
                <a:solidFill>
                  <a:srgbClr val="232F3E"/>
                </a:solidFill>
                <a:latin typeface="Amazon Ember" panose="020B0603020204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07FA9BC0-97B9-A6DD-E345-9DF3E0F9D460}"/>
              </a:ext>
            </a:extLst>
          </p:cNvPr>
          <p:cNvSpPr>
            <a:spLocks noGrp="1"/>
          </p:cNvSpPr>
          <p:nvPr>
            <p:ph idx="1"/>
          </p:nvPr>
        </p:nvSpPr>
        <p:spPr>
          <a:xfrm>
            <a:off x="5183188" y="987425"/>
            <a:ext cx="6172200" cy="4873625"/>
          </a:xfrm>
        </p:spPr>
        <p:txBody>
          <a:bodyPr/>
          <a:lstStyle>
            <a:lvl1pPr>
              <a:defRPr sz="3200">
                <a:solidFill>
                  <a:srgbClr val="232F3E"/>
                </a:solidFill>
                <a:latin typeface="Amazon Ember" panose="020B0603020204020204" pitchFamily="34" charset="0"/>
              </a:defRPr>
            </a:lvl1pPr>
            <a:lvl2pPr>
              <a:defRPr sz="2800">
                <a:solidFill>
                  <a:srgbClr val="232F3E"/>
                </a:solidFill>
                <a:latin typeface="Amazon Ember" panose="020B0603020204020204" pitchFamily="34" charset="0"/>
              </a:defRPr>
            </a:lvl2pPr>
            <a:lvl3pPr>
              <a:defRPr sz="2400">
                <a:solidFill>
                  <a:srgbClr val="232F3E"/>
                </a:solidFill>
                <a:latin typeface="Amazon Ember" panose="020B0603020204020204" pitchFamily="34" charset="0"/>
              </a:defRPr>
            </a:lvl3pPr>
            <a:lvl4pPr>
              <a:defRPr sz="2000">
                <a:solidFill>
                  <a:srgbClr val="232F3E"/>
                </a:solidFill>
                <a:latin typeface="Amazon Ember" panose="020B0603020204020204" pitchFamily="34" charset="0"/>
              </a:defRPr>
            </a:lvl4pPr>
            <a:lvl5pPr>
              <a:defRPr sz="2000">
                <a:solidFill>
                  <a:srgbClr val="232F3E"/>
                </a:solidFill>
                <a:latin typeface="Amazon Ember" panose="020B0603020204020204"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A2539B8-24E2-632C-CFE6-284ACF9AB3BC}"/>
              </a:ext>
            </a:extLst>
          </p:cNvPr>
          <p:cNvSpPr>
            <a:spLocks noGrp="1"/>
          </p:cNvSpPr>
          <p:nvPr>
            <p:ph type="body" sz="half" idx="2"/>
          </p:nvPr>
        </p:nvSpPr>
        <p:spPr>
          <a:xfrm>
            <a:off x="839788" y="2057400"/>
            <a:ext cx="3932237" cy="3811588"/>
          </a:xfrm>
        </p:spPr>
        <p:txBody>
          <a:bodyPr/>
          <a:lstStyle>
            <a:lvl1pPr marL="0" indent="0">
              <a:buNone/>
              <a:defRPr sz="1600">
                <a:solidFill>
                  <a:srgbClr val="232F3E"/>
                </a:solidFill>
                <a:latin typeface="Amazon Ember" panose="020B0603020204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D12B6FF3-A176-BF0A-95FE-4142B1D00F7E}"/>
              </a:ext>
            </a:extLst>
          </p:cNvPr>
          <p:cNvSpPr>
            <a:spLocks noGrp="1"/>
          </p:cNvSpPr>
          <p:nvPr>
            <p:ph type="dt" sz="half" idx="10"/>
          </p:nvPr>
        </p:nvSpPr>
        <p:spPr/>
        <p:txBody>
          <a:bodyPr/>
          <a:lstStyle>
            <a:lvl1pPr>
              <a:defRPr>
                <a:solidFill>
                  <a:srgbClr val="232F3E"/>
                </a:solidFill>
                <a:latin typeface="Amazon Ember" panose="020B0603020204020204" pitchFamily="34" charset="0"/>
              </a:defRPr>
            </a:lvl1pPr>
          </a:lstStyle>
          <a:p>
            <a:fld id="{CC9B2A77-A746-47E3-9CE9-A88C4968FA66}" type="datetimeFigureOut">
              <a:rPr lang="en-US" smtClean="0"/>
              <a:pPr/>
              <a:t>6/23/2024</a:t>
            </a:fld>
            <a:endParaRPr lang="en-US" dirty="0"/>
          </a:p>
        </p:txBody>
      </p:sp>
      <p:sp>
        <p:nvSpPr>
          <p:cNvPr id="6" name="Footer Placeholder 5">
            <a:extLst>
              <a:ext uri="{FF2B5EF4-FFF2-40B4-BE49-F238E27FC236}">
                <a16:creationId xmlns:a16="http://schemas.microsoft.com/office/drawing/2014/main" id="{49C13D87-A1C7-8F2F-78D6-ADC50E83F02F}"/>
              </a:ext>
            </a:extLst>
          </p:cNvPr>
          <p:cNvSpPr>
            <a:spLocks noGrp="1"/>
          </p:cNvSpPr>
          <p:nvPr>
            <p:ph type="ftr" sz="quarter" idx="11"/>
          </p:nvPr>
        </p:nvSpPr>
        <p:spPr/>
        <p:txBody>
          <a:bodyPr/>
          <a:lstStyle>
            <a:lvl1pPr>
              <a:defRPr>
                <a:solidFill>
                  <a:srgbClr val="232F3E"/>
                </a:solidFill>
                <a:latin typeface="Amazon Ember" panose="020B0603020204020204" pitchFamily="34" charset="0"/>
              </a:defRPr>
            </a:lvl1pPr>
          </a:lstStyle>
          <a:p>
            <a:endParaRPr lang="en-US" dirty="0"/>
          </a:p>
        </p:txBody>
      </p:sp>
      <p:sp>
        <p:nvSpPr>
          <p:cNvPr id="9" name="Slide Number Placeholder 5">
            <a:extLst>
              <a:ext uri="{FF2B5EF4-FFF2-40B4-BE49-F238E27FC236}">
                <a16:creationId xmlns:a16="http://schemas.microsoft.com/office/drawing/2014/main" id="{92066E59-6399-0A92-33C8-BDF3D6EFDE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232F3E"/>
                </a:solidFill>
                <a:latin typeface="Amazon Ember" panose="020B0603020204020204" pitchFamily="34" charset="0"/>
              </a:defRPr>
            </a:lvl1pPr>
          </a:lstStyle>
          <a:p>
            <a:r>
              <a:rPr lang="en-US" dirty="0"/>
              <a:t>&lt;#&gt;</a:t>
            </a:r>
          </a:p>
        </p:txBody>
      </p:sp>
    </p:spTree>
    <p:extLst>
      <p:ext uri="{BB962C8B-B14F-4D97-AF65-F5344CB8AC3E}">
        <p14:creationId xmlns:p14="http://schemas.microsoft.com/office/powerpoint/2010/main" val="1185930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668C1-23D2-BF93-C8C1-B1EBFEF6FC85}"/>
              </a:ext>
            </a:extLst>
          </p:cNvPr>
          <p:cNvSpPr>
            <a:spLocks noGrp="1"/>
          </p:cNvSpPr>
          <p:nvPr>
            <p:ph type="title"/>
          </p:nvPr>
        </p:nvSpPr>
        <p:spPr>
          <a:xfrm>
            <a:off x="839788" y="457200"/>
            <a:ext cx="3932237" cy="1600200"/>
          </a:xfrm>
        </p:spPr>
        <p:txBody>
          <a:bodyPr anchor="b"/>
          <a:lstStyle>
            <a:lvl1pPr>
              <a:defRPr sz="3200">
                <a:solidFill>
                  <a:srgbClr val="232F3E"/>
                </a:solidFill>
                <a:latin typeface="Amazon Ember" panose="020B0603020204020204" pitchFamily="34" charset="0"/>
              </a:defRPr>
            </a:lvl1pPr>
          </a:lstStyle>
          <a:p>
            <a:r>
              <a:rPr lang="en-US" dirty="0"/>
              <a:t>Click to edit Master title style</a:t>
            </a:r>
          </a:p>
        </p:txBody>
      </p:sp>
      <p:sp>
        <p:nvSpPr>
          <p:cNvPr id="3" name="Picture Placeholder 2">
            <a:extLst>
              <a:ext uri="{FF2B5EF4-FFF2-40B4-BE49-F238E27FC236}">
                <a16:creationId xmlns:a16="http://schemas.microsoft.com/office/drawing/2014/main" id="{F50286D7-B984-478C-B399-D17C43702980}"/>
              </a:ext>
            </a:extLst>
          </p:cNvPr>
          <p:cNvSpPr>
            <a:spLocks noGrp="1"/>
          </p:cNvSpPr>
          <p:nvPr>
            <p:ph type="pic" idx="1"/>
          </p:nvPr>
        </p:nvSpPr>
        <p:spPr>
          <a:xfrm>
            <a:off x="5183188" y="987425"/>
            <a:ext cx="6172200" cy="4873625"/>
          </a:xfrm>
        </p:spPr>
        <p:txBody>
          <a:bodyPr/>
          <a:lstStyle>
            <a:lvl1pPr marL="0" indent="0">
              <a:buNone/>
              <a:defRPr sz="3200">
                <a:solidFill>
                  <a:srgbClr val="232F3E"/>
                </a:solidFill>
                <a:latin typeface="Amazon Ember" panose="020B0603020204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E8283DCF-615C-8985-52EB-C442E651A8A1}"/>
              </a:ext>
            </a:extLst>
          </p:cNvPr>
          <p:cNvSpPr>
            <a:spLocks noGrp="1"/>
          </p:cNvSpPr>
          <p:nvPr>
            <p:ph type="body" sz="half" idx="2"/>
          </p:nvPr>
        </p:nvSpPr>
        <p:spPr>
          <a:xfrm>
            <a:off x="839788" y="2057400"/>
            <a:ext cx="3932237" cy="3811588"/>
          </a:xfrm>
        </p:spPr>
        <p:txBody>
          <a:bodyPr/>
          <a:lstStyle>
            <a:lvl1pPr marL="0" indent="0">
              <a:buNone/>
              <a:defRPr sz="1600">
                <a:solidFill>
                  <a:srgbClr val="232F3E"/>
                </a:solidFill>
                <a:latin typeface="Amazon Ember" panose="020B0603020204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AE66889-DD72-E77C-52F1-5C4106990F95}"/>
              </a:ext>
            </a:extLst>
          </p:cNvPr>
          <p:cNvSpPr>
            <a:spLocks noGrp="1"/>
          </p:cNvSpPr>
          <p:nvPr>
            <p:ph type="dt" sz="half" idx="10"/>
          </p:nvPr>
        </p:nvSpPr>
        <p:spPr/>
        <p:txBody>
          <a:bodyPr/>
          <a:lstStyle>
            <a:lvl1pPr>
              <a:defRPr>
                <a:solidFill>
                  <a:srgbClr val="232F3E"/>
                </a:solidFill>
                <a:latin typeface="Amazon Ember" panose="020B0603020204020204" pitchFamily="34" charset="0"/>
              </a:defRPr>
            </a:lvl1pPr>
          </a:lstStyle>
          <a:p>
            <a:fld id="{CC9B2A77-A746-47E3-9CE9-A88C4968FA66}" type="datetimeFigureOut">
              <a:rPr lang="en-US" smtClean="0"/>
              <a:pPr/>
              <a:t>6/23/2024</a:t>
            </a:fld>
            <a:endParaRPr lang="en-US" dirty="0"/>
          </a:p>
        </p:txBody>
      </p:sp>
      <p:sp>
        <p:nvSpPr>
          <p:cNvPr id="6" name="Footer Placeholder 5">
            <a:extLst>
              <a:ext uri="{FF2B5EF4-FFF2-40B4-BE49-F238E27FC236}">
                <a16:creationId xmlns:a16="http://schemas.microsoft.com/office/drawing/2014/main" id="{82F3D834-EA43-3B1E-895C-D123164DE328}"/>
              </a:ext>
            </a:extLst>
          </p:cNvPr>
          <p:cNvSpPr>
            <a:spLocks noGrp="1"/>
          </p:cNvSpPr>
          <p:nvPr>
            <p:ph type="ftr" sz="quarter" idx="11"/>
          </p:nvPr>
        </p:nvSpPr>
        <p:spPr/>
        <p:txBody>
          <a:bodyPr/>
          <a:lstStyle>
            <a:lvl1pPr>
              <a:defRPr>
                <a:solidFill>
                  <a:srgbClr val="232F3E"/>
                </a:solidFill>
                <a:latin typeface="Amazon Ember" panose="020B0603020204020204" pitchFamily="34" charset="0"/>
              </a:defRPr>
            </a:lvl1pPr>
          </a:lstStyle>
          <a:p>
            <a:endParaRPr lang="en-US" dirty="0"/>
          </a:p>
        </p:txBody>
      </p:sp>
      <p:sp>
        <p:nvSpPr>
          <p:cNvPr id="9" name="Slide Number Placeholder 5">
            <a:extLst>
              <a:ext uri="{FF2B5EF4-FFF2-40B4-BE49-F238E27FC236}">
                <a16:creationId xmlns:a16="http://schemas.microsoft.com/office/drawing/2014/main" id="{AFBAEBC2-208C-68AC-36DA-6313C704D0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232F3E"/>
                </a:solidFill>
                <a:latin typeface="Amazon Ember" panose="020B0603020204020204" pitchFamily="34" charset="0"/>
              </a:defRPr>
            </a:lvl1pPr>
          </a:lstStyle>
          <a:p>
            <a:r>
              <a:rPr lang="en-US" dirty="0"/>
              <a:t>&lt;#&gt;</a:t>
            </a:r>
          </a:p>
        </p:txBody>
      </p:sp>
    </p:spTree>
    <p:extLst>
      <p:ext uri="{BB962C8B-B14F-4D97-AF65-F5344CB8AC3E}">
        <p14:creationId xmlns:p14="http://schemas.microsoft.com/office/powerpoint/2010/main" val="3600091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descr="A white background with black text&#10;&#10;Description automatically generated">
            <a:extLst>
              <a:ext uri="{FF2B5EF4-FFF2-40B4-BE49-F238E27FC236}">
                <a16:creationId xmlns:a16="http://schemas.microsoft.com/office/drawing/2014/main" id="{312E94F5-795D-5D0C-1965-04B7ED3EEFD4}"/>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9ADFF460-58DE-1F94-BE7A-875D0793F9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04DF26A-FA0C-DF05-1485-09FD1C725B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621D960-D4FD-A34B-7892-CFC317C9AE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232F3E"/>
                </a:solidFill>
                <a:latin typeface="Amazon Ember" panose="020B0603020204020204" pitchFamily="34" charset="0"/>
              </a:defRPr>
            </a:lvl1pPr>
          </a:lstStyle>
          <a:p>
            <a:fld id="{CC9B2A77-A746-47E3-9CE9-A88C4968FA66}" type="datetimeFigureOut">
              <a:rPr lang="en-US" smtClean="0"/>
              <a:pPr/>
              <a:t>6/23/2024</a:t>
            </a:fld>
            <a:endParaRPr lang="en-US" dirty="0"/>
          </a:p>
        </p:txBody>
      </p:sp>
      <p:sp>
        <p:nvSpPr>
          <p:cNvPr id="5" name="Footer Placeholder 4">
            <a:extLst>
              <a:ext uri="{FF2B5EF4-FFF2-40B4-BE49-F238E27FC236}">
                <a16:creationId xmlns:a16="http://schemas.microsoft.com/office/drawing/2014/main" id="{7770EEBD-1669-9DBF-9FD3-B9EDD8168C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232F3E"/>
                </a:solidFill>
                <a:latin typeface="Amazon Ember" panose="020B0603020204020204" pitchFamily="34" charset="0"/>
              </a:defRPr>
            </a:lvl1pPr>
          </a:lstStyle>
          <a:p>
            <a:endParaRPr lang="en-US" dirty="0"/>
          </a:p>
        </p:txBody>
      </p:sp>
      <p:sp>
        <p:nvSpPr>
          <p:cNvPr id="6" name="Slide Number Placeholder 5">
            <a:extLst>
              <a:ext uri="{FF2B5EF4-FFF2-40B4-BE49-F238E27FC236}">
                <a16:creationId xmlns:a16="http://schemas.microsoft.com/office/drawing/2014/main" id="{D5C6430E-1645-AB5B-7500-D7A7E44CB0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232F3E"/>
                </a:solidFill>
                <a:latin typeface="Amazon Ember" panose="020B0603020204020204" pitchFamily="34" charset="0"/>
              </a:defRPr>
            </a:lvl1pPr>
          </a:lstStyle>
          <a:p>
            <a:r>
              <a:rPr lang="en-US" dirty="0"/>
              <a:t>&lt;#&gt;</a:t>
            </a:r>
          </a:p>
        </p:txBody>
      </p:sp>
    </p:spTree>
    <p:extLst>
      <p:ext uri="{BB962C8B-B14F-4D97-AF65-F5344CB8AC3E}">
        <p14:creationId xmlns:p14="http://schemas.microsoft.com/office/powerpoint/2010/main" val="3012465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rgbClr val="232F3E"/>
          </a:solidFill>
          <a:latin typeface="Amazon Ember" panose="020B0603020204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232F3E"/>
          </a:solidFill>
          <a:latin typeface="Amazon Ember" panose="020B06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232F3E"/>
          </a:solidFill>
          <a:latin typeface="Amazon Ember" panose="020B06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232F3E"/>
          </a:solidFill>
          <a:latin typeface="Amazon Ember" panose="020B06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232F3E"/>
          </a:solidFill>
          <a:latin typeface="Amazon Ember" panose="020B06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232F3E"/>
          </a:solidFill>
          <a:latin typeface="Amazon Ember" panose="020B06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2AC0D86-5353-6EE3-CD0B-D3B64945C534}"/>
              </a:ext>
            </a:extLst>
          </p:cNvPr>
          <p:cNvSpPr>
            <a:spLocks noGrp="1"/>
          </p:cNvSpPr>
          <p:nvPr>
            <p:ph type="subTitle" idx="1"/>
          </p:nvPr>
        </p:nvSpPr>
        <p:spPr>
          <a:xfrm>
            <a:off x="2177771" y="4715710"/>
            <a:ext cx="7997232" cy="1492369"/>
          </a:xfrm>
        </p:spPr>
        <p:txBody>
          <a:bodyPr>
            <a:normAutofit fontScale="92500"/>
          </a:bodyPr>
          <a:lstStyle/>
          <a:p>
            <a:r>
              <a:rPr lang="en-US" sz="3500" b="1" dirty="0"/>
              <a:t>AI-Powered Product Review Fraud Detection</a:t>
            </a:r>
          </a:p>
          <a:p>
            <a:r>
              <a:rPr lang="en-US" sz="2400" dirty="0"/>
              <a:t>Team Name: Combo </a:t>
            </a:r>
            <a:r>
              <a:rPr lang="en-US" sz="2400" dirty="0" err="1"/>
              <a:t>Jackss</a:t>
            </a:r>
            <a:r>
              <a:rPr lang="en-US" sz="2400" dirty="0"/>
              <a:t> </a:t>
            </a:r>
          </a:p>
          <a:p>
            <a:r>
              <a:rPr lang="en-US" sz="2400" dirty="0"/>
              <a:t>Team Members: Khyathi Devi K, Keerthi Reddy M, Sai Charan Teja J</a:t>
            </a:r>
          </a:p>
        </p:txBody>
      </p:sp>
    </p:spTree>
    <p:extLst>
      <p:ext uri="{BB962C8B-B14F-4D97-AF65-F5344CB8AC3E}">
        <p14:creationId xmlns:p14="http://schemas.microsoft.com/office/powerpoint/2010/main" val="1321079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A7B3B-47A1-E71E-4D63-474725C0D7A8}"/>
              </a:ext>
            </a:extLst>
          </p:cNvPr>
          <p:cNvSpPr>
            <a:spLocks noGrp="1"/>
          </p:cNvSpPr>
          <p:nvPr>
            <p:ph type="title"/>
          </p:nvPr>
        </p:nvSpPr>
        <p:spPr>
          <a:xfrm>
            <a:off x="838200" y="810427"/>
            <a:ext cx="10515600" cy="1009651"/>
          </a:xfrm>
        </p:spPr>
        <p:txBody>
          <a:bodyPr/>
          <a:lstStyle/>
          <a:p>
            <a:r>
              <a:rPr lang="en-IN" dirty="0"/>
              <a:t>Scope for Scalability </a:t>
            </a:r>
            <a:endParaRPr lang="en-US" dirty="0"/>
          </a:p>
        </p:txBody>
      </p:sp>
      <p:sp>
        <p:nvSpPr>
          <p:cNvPr id="4" name="Rectangle 1">
            <a:extLst>
              <a:ext uri="{FF2B5EF4-FFF2-40B4-BE49-F238E27FC236}">
                <a16:creationId xmlns:a16="http://schemas.microsoft.com/office/drawing/2014/main" id="{A4622E92-A55B-4B2F-0D9B-574B8290B395}"/>
              </a:ext>
            </a:extLst>
          </p:cNvPr>
          <p:cNvSpPr>
            <a:spLocks noGrp="1" noChangeArrowheads="1"/>
          </p:cNvSpPr>
          <p:nvPr>
            <p:ph idx="1"/>
          </p:nvPr>
        </p:nvSpPr>
        <p:spPr bwMode="auto">
          <a:xfrm>
            <a:off x="838200" y="1950706"/>
            <a:ext cx="10764385"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lang="en-US" altLang="en-US" b="1" dirty="0"/>
              <a:t>Cloud-Based Deployment: </a:t>
            </a:r>
            <a:r>
              <a:rPr kumimoji="0" lang="en-US" altLang="en-US" b="0" i="0" u="none" strike="noStrike" cap="none" normalizeH="0" baseline="0" dirty="0">
                <a:ln>
                  <a:noFill/>
                </a:ln>
                <a:solidFill>
                  <a:schemeClr val="tx1"/>
                </a:solidFill>
                <a:effectLst/>
                <a:latin typeface="Amazon Ember" panose="020B0603020204020204"/>
              </a:rPr>
              <a:t>Utilize scalable cloud infrastructure (e.g., AWS, Google Cloud) to handle large volumes of data and real-time processing.</a:t>
            </a:r>
          </a:p>
          <a:p>
            <a:pPr marL="0" marR="0" lvl="0" indent="0" algn="just" defTabSz="914400" rtl="0" eaLnBrk="0" fontAlgn="base" latinLnBrk="0" hangingPunct="0">
              <a:lnSpc>
                <a:spcPct val="100000"/>
              </a:lnSpc>
              <a:spcBef>
                <a:spcPct val="0"/>
              </a:spcBef>
              <a:spcAft>
                <a:spcPct val="0"/>
              </a:spcAft>
              <a:buClrTx/>
              <a:buSzTx/>
              <a:buNone/>
              <a:tabLst/>
            </a:pPr>
            <a:r>
              <a:rPr lang="en-US" altLang="en-US" b="1" dirty="0"/>
              <a:t>Modular Architecture: </a:t>
            </a:r>
            <a:r>
              <a:rPr kumimoji="0" lang="en-US" altLang="en-US" b="0" i="0" u="none" strike="noStrike" cap="none" normalizeH="0" baseline="0" dirty="0">
                <a:ln>
                  <a:noFill/>
                </a:ln>
                <a:solidFill>
                  <a:schemeClr val="tx1"/>
                </a:solidFill>
                <a:effectLst/>
                <a:latin typeface="Amazon Ember" panose="020B0603020204020204"/>
              </a:rPr>
              <a:t>Design the system with a modular architecture to facilitate easy updates and integration with new features.</a:t>
            </a:r>
          </a:p>
          <a:p>
            <a:pPr marL="0" marR="0" lvl="0" indent="0" algn="just" defTabSz="914400" rtl="0" eaLnBrk="0" fontAlgn="base" latinLnBrk="0" hangingPunct="0">
              <a:lnSpc>
                <a:spcPct val="100000"/>
              </a:lnSpc>
              <a:spcBef>
                <a:spcPct val="0"/>
              </a:spcBef>
              <a:spcAft>
                <a:spcPct val="0"/>
              </a:spcAft>
              <a:buClrTx/>
              <a:buSzTx/>
              <a:buNone/>
              <a:tabLst/>
            </a:pPr>
            <a:r>
              <a:rPr lang="en-US" altLang="en-US" b="1" dirty="0"/>
              <a:t>Machine Learning Models:</a:t>
            </a:r>
            <a:r>
              <a:rPr kumimoji="0" lang="en-US" altLang="en-US" b="0" i="0" u="none" strike="noStrike" cap="none" normalizeH="0" baseline="0" dirty="0">
                <a:ln>
                  <a:noFill/>
                </a:ln>
                <a:solidFill>
                  <a:schemeClr val="tx1"/>
                </a:solidFill>
                <a:effectLst/>
                <a:latin typeface="Amazon Ember" panose="020B0603020204020204"/>
              </a:rPr>
              <a:t> Continuously train and improve machine learning models to adapt to new fraudulent patterns.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mazon Ember" panose="020B0603020204020204"/>
            </a:endParaRPr>
          </a:p>
        </p:txBody>
      </p:sp>
    </p:spTree>
    <p:extLst>
      <p:ext uri="{BB962C8B-B14F-4D97-AF65-F5344CB8AC3E}">
        <p14:creationId xmlns:p14="http://schemas.microsoft.com/office/powerpoint/2010/main" val="2114439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A7B3B-47A1-E71E-4D63-474725C0D7A8}"/>
              </a:ext>
            </a:extLst>
          </p:cNvPr>
          <p:cNvSpPr>
            <a:spLocks noGrp="1"/>
          </p:cNvSpPr>
          <p:nvPr>
            <p:ph type="title"/>
          </p:nvPr>
        </p:nvSpPr>
        <p:spPr>
          <a:xfrm>
            <a:off x="838200" y="810427"/>
            <a:ext cx="10515600" cy="1009651"/>
          </a:xfrm>
        </p:spPr>
        <p:txBody>
          <a:bodyPr/>
          <a:lstStyle/>
          <a:p>
            <a:r>
              <a:rPr lang="en-IN" dirty="0"/>
              <a:t>Marketplace Domain Expansion:</a:t>
            </a:r>
            <a:endParaRPr lang="en-US" dirty="0"/>
          </a:p>
        </p:txBody>
      </p:sp>
      <p:sp>
        <p:nvSpPr>
          <p:cNvPr id="4" name="Rectangle 1">
            <a:extLst>
              <a:ext uri="{FF2B5EF4-FFF2-40B4-BE49-F238E27FC236}">
                <a16:creationId xmlns:a16="http://schemas.microsoft.com/office/drawing/2014/main" id="{978D32D6-651F-877B-3BCB-23EEF4E908CA}"/>
              </a:ext>
            </a:extLst>
          </p:cNvPr>
          <p:cNvSpPr>
            <a:spLocks noGrp="1" noChangeArrowheads="1"/>
          </p:cNvSpPr>
          <p:nvPr>
            <p:ph idx="1"/>
          </p:nvPr>
        </p:nvSpPr>
        <p:spPr bwMode="auto">
          <a:xfrm>
            <a:off x="879765" y="2085923"/>
            <a:ext cx="105156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b="1" dirty="0">
                <a:latin typeface="Amazon Ember" panose="020B0603020204020204"/>
              </a:rPr>
              <a:t>Additional Domains: </a:t>
            </a:r>
            <a:r>
              <a:rPr kumimoji="0" lang="en-US" altLang="en-US" b="0" i="0" u="none" strike="noStrike" cap="none" normalizeH="0" baseline="0" dirty="0">
                <a:ln>
                  <a:noFill/>
                </a:ln>
                <a:solidFill>
                  <a:schemeClr val="tx1"/>
                </a:solidFill>
                <a:effectLst/>
                <a:latin typeface="Amazon Ember" panose="020B0603020204020204"/>
              </a:rPr>
              <a:t>Apply the system to other domains like entertainment service reviews (e.g., Prime Video), app reviews (e.g., Amazon Kindle), and more.</a:t>
            </a:r>
          </a:p>
          <a:p>
            <a:pPr marL="0" marR="0" lvl="0" indent="0" algn="l" defTabSz="914400" rtl="0" eaLnBrk="0" fontAlgn="base" latinLnBrk="0" hangingPunct="0">
              <a:lnSpc>
                <a:spcPct val="100000"/>
              </a:lnSpc>
              <a:spcBef>
                <a:spcPct val="0"/>
              </a:spcBef>
              <a:spcAft>
                <a:spcPct val="0"/>
              </a:spcAft>
              <a:buClrTx/>
              <a:buSzTx/>
              <a:buNone/>
              <a:tabLst/>
            </a:pPr>
            <a:r>
              <a:rPr lang="en-US" altLang="en-US" b="1" dirty="0">
                <a:latin typeface="Amazon Ember" panose="020B0603020204020204"/>
              </a:rPr>
              <a:t>Global Reach: </a:t>
            </a:r>
            <a:r>
              <a:rPr kumimoji="0" lang="en-US" altLang="en-US" b="0" i="0" u="none" strike="noStrike" cap="none" normalizeH="0" baseline="0" dirty="0">
                <a:ln>
                  <a:noFill/>
                </a:ln>
                <a:solidFill>
                  <a:schemeClr val="tx1"/>
                </a:solidFill>
                <a:effectLst/>
                <a:latin typeface="Amazon Ember" panose="020B0603020204020204"/>
              </a:rPr>
              <a:t>Adapt the solution for different languages and regions to serve a global customer base.</a:t>
            </a:r>
          </a:p>
        </p:txBody>
      </p:sp>
    </p:spTree>
    <p:extLst>
      <p:ext uri="{BB962C8B-B14F-4D97-AF65-F5344CB8AC3E}">
        <p14:creationId xmlns:p14="http://schemas.microsoft.com/office/powerpoint/2010/main" val="3188765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A7B3B-47A1-E71E-4D63-474725C0D7A8}"/>
              </a:ext>
            </a:extLst>
          </p:cNvPr>
          <p:cNvSpPr>
            <a:spLocks noGrp="1"/>
          </p:cNvSpPr>
          <p:nvPr>
            <p:ph type="title"/>
          </p:nvPr>
        </p:nvSpPr>
        <p:spPr>
          <a:xfrm>
            <a:off x="838200" y="810427"/>
            <a:ext cx="10515600" cy="1009651"/>
          </a:xfrm>
        </p:spPr>
        <p:txBody>
          <a:bodyPr>
            <a:normAutofit fontScale="90000"/>
          </a:bodyPr>
          <a:lstStyle/>
          <a:p>
            <a:r>
              <a:rPr lang="en-IN" b="0" i="0" dirty="0">
                <a:solidFill>
                  <a:srgbClr val="222222"/>
                </a:solidFill>
                <a:effectLst/>
                <a:latin typeface="Calibri" panose="020F0502020204030204" pitchFamily="34" charset="0"/>
              </a:rPr>
              <a:t>Architecture</a:t>
            </a:r>
            <a:br>
              <a:rPr lang="en-IN" b="0" i="0" dirty="0">
                <a:solidFill>
                  <a:srgbClr val="222222"/>
                </a:solidFill>
                <a:effectLst/>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C5CF50FB-2C9B-D2E3-91FC-152E8BFCD58F}"/>
              </a:ext>
            </a:extLst>
          </p:cNvPr>
          <p:cNvSpPr>
            <a:spLocks noGrp="1"/>
          </p:cNvSpPr>
          <p:nvPr>
            <p:ph idx="1"/>
          </p:nvPr>
        </p:nvSpPr>
        <p:spPr>
          <a:xfrm>
            <a:off x="838200" y="1456250"/>
            <a:ext cx="11149942" cy="4938611"/>
          </a:xfrm>
        </p:spPr>
        <p:txBody>
          <a:bodyPr>
            <a:noAutofit/>
          </a:bodyPr>
          <a:lstStyle/>
          <a:p>
            <a:pPr marL="0" indent="0">
              <a:lnSpc>
                <a:spcPct val="120000"/>
              </a:lnSpc>
              <a:buNone/>
            </a:pPr>
            <a:r>
              <a:rPr lang="en-US" sz="2600" b="1" dirty="0"/>
              <a:t>Data Collection Layer:</a:t>
            </a:r>
            <a:r>
              <a:rPr lang="en-US" sz="2600" dirty="0"/>
              <a:t> Collects reviews, user behavior data, and network data from various sources in real-time, preprocessing modules and prepare the data for analysis.</a:t>
            </a:r>
          </a:p>
          <a:p>
            <a:pPr marL="0" indent="0">
              <a:lnSpc>
                <a:spcPct val="120000"/>
              </a:lnSpc>
              <a:buNone/>
            </a:pPr>
            <a:r>
              <a:rPr lang="en-US" sz="2600" b="1" dirty="0"/>
              <a:t>Analysis Layer:</a:t>
            </a:r>
            <a:endParaRPr lang="en-US" sz="2600" dirty="0"/>
          </a:p>
          <a:p>
            <a:pPr>
              <a:lnSpc>
                <a:spcPct val="120000"/>
              </a:lnSpc>
            </a:pPr>
            <a:r>
              <a:rPr lang="en-US" sz="2600" b="1" dirty="0"/>
              <a:t>NLP Module:</a:t>
            </a:r>
            <a:r>
              <a:rPr lang="en-US" sz="2600" dirty="0"/>
              <a:t> Analyzes review content for sentiment, keywords, and plagiarism.</a:t>
            </a:r>
          </a:p>
          <a:p>
            <a:pPr>
              <a:lnSpc>
                <a:spcPct val="120000"/>
              </a:lnSpc>
            </a:pPr>
            <a:r>
              <a:rPr lang="en-US" sz="2600" b="1" dirty="0"/>
              <a:t>Behavioral Analysis Module:</a:t>
            </a:r>
            <a:r>
              <a:rPr lang="en-US" sz="2600" dirty="0"/>
              <a:t> Monitors user behavior patterns to detect anomalies.</a:t>
            </a:r>
          </a:p>
          <a:p>
            <a:pPr>
              <a:lnSpc>
                <a:spcPct val="120000"/>
              </a:lnSpc>
            </a:pPr>
            <a:r>
              <a:rPr lang="en-US" sz="2600" b="1" dirty="0"/>
              <a:t>Network Analysis Module:</a:t>
            </a:r>
            <a:r>
              <a:rPr lang="en-US" sz="2600" dirty="0"/>
              <a:t> Tracks IP addresses and geo location of users for suspicious activity.</a:t>
            </a:r>
          </a:p>
          <a:p>
            <a:pPr>
              <a:lnSpc>
                <a:spcPct val="120000"/>
              </a:lnSpc>
            </a:pPr>
            <a:endParaRPr lang="en-US" sz="2600" dirty="0"/>
          </a:p>
        </p:txBody>
      </p:sp>
    </p:spTree>
    <p:extLst>
      <p:ext uri="{BB962C8B-B14F-4D97-AF65-F5344CB8AC3E}">
        <p14:creationId xmlns:p14="http://schemas.microsoft.com/office/powerpoint/2010/main" val="1231985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A7B3B-47A1-E71E-4D63-474725C0D7A8}"/>
              </a:ext>
            </a:extLst>
          </p:cNvPr>
          <p:cNvSpPr>
            <a:spLocks noGrp="1"/>
          </p:cNvSpPr>
          <p:nvPr>
            <p:ph type="title"/>
          </p:nvPr>
        </p:nvSpPr>
        <p:spPr>
          <a:xfrm>
            <a:off x="838200" y="810427"/>
            <a:ext cx="10515600" cy="1009651"/>
          </a:xfrm>
        </p:spPr>
        <p:txBody>
          <a:bodyPr>
            <a:normAutofit fontScale="90000"/>
          </a:bodyPr>
          <a:lstStyle/>
          <a:p>
            <a:r>
              <a:rPr lang="en-IN" b="0" i="0" dirty="0">
                <a:solidFill>
                  <a:srgbClr val="222222"/>
                </a:solidFill>
                <a:effectLst/>
                <a:latin typeface="Calibri" panose="020F0502020204030204" pitchFamily="34" charset="0"/>
              </a:rPr>
              <a:t>Architecture</a:t>
            </a:r>
            <a:br>
              <a:rPr lang="en-IN" b="0" i="0" dirty="0">
                <a:solidFill>
                  <a:srgbClr val="222222"/>
                </a:solidFill>
                <a:effectLst/>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C5CF50FB-2C9B-D2E3-91FC-152E8BFCD58F}"/>
              </a:ext>
            </a:extLst>
          </p:cNvPr>
          <p:cNvSpPr>
            <a:spLocks noGrp="1"/>
          </p:cNvSpPr>
          <p:nvPr>
            <p:ph idx="1"/>
          </p:nvPr>
        </p:nvSpPr>
        <p:spPr>
          <a:xfrm>
            <a:off x="838200" y="1598754"/>
            <a:ext cx="10288979" cy="4938611"/>
          </a:xfrm>
        </p:spPr>
        <p:txBody>
          <a:bodyPr>
            <a:noAutofit/>
          </a:bodyPr>
          <a:lstStyle/>
          <a:p>
            <a:pPr marL="0" indent="0">
              <a:lnSpc>
                <a:spcPct val="100000"/>
              </a:lnSpc>
              <a:buNone/>
            </a:pPr>
            <a:r>
              <a:rPr lang="en-GB" sz="2600" b="1" dirty="0"/>
              <a:t>Scoring Layer: </a:t>
            </a:r>
            <a:r>
              <a:rPr lang="en-GB" sz="2600" dirty="0"/>
              <a:t>Calculates a trust score for each review based on combined analysis from NLP, </a:t>
            </a:r>
            <a:r>
              <a:rPr lang="en-GB" sz="2600" dirty="0" err="1"/>
              <a:t>behavioral</a:t>
            </a:r>
            <a:r>
              <a:rPr lang="en-GB" sz="2600" dirty="0"/>
              <a:t>, and network modules.</a:t>
            </a:r>
          </a:p>
          <a:p>
            <a:pPr marL="0" indent="0">
              <a:lnSpc>
                <a:spcPct val="100000"/>
              </a:lnSpc>
              <a:buNone/>
            </a:pPr>
            <a:r>
              <a:rPr lang="en-GB" sz="2600" b="1" dirty="0"/>
              <a:t>User Interface Layer:</a:t>
            </a:r>
            <a:r>
              <a:rPr lang="en-GB" sz="2600" dirty="0"/>
              <a:t> Displays verified review badges, trust scores, and provides reporting tools for users.</a:t>
            </a:r>
          </a:p>
          <a:p>
            <a:pPr marL="0" indent="0">
              <a:lnSpc>
                <a:spcPct val="100000"/>
              </a:lnSpc>
              <a:buNone/>
            </a:pPr>
            <a:r>
              <a:rPr lang="en-GB" sz="2600" b="1" dirty="0"/>
              <a:t>Feedback and Learning Layer:</a:t>
            </a:r>
            <a:r>
              <a:rPr lang="en-GB" sz="2600" dirty="0"/>
              <a:t> Continuously collects feedback to improve model accuracy and adapt to new fraudulent patterns. </a:t>
            </a:r>
          </a:p>
        </p:txBody>
      </p:sp>
    </p:spTree>
    <p:extLst>
      <p:ext uri="{BB962C8B-B14F-4D97-AF65-F5344CB8AC3E}">
        <p14:creationId xmlns:p14="http://schemas.microsoft.com/office/powerpoint/2010/main" val="174221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A7B3B-47A1-E71E-4D63-474725C0D7A8}"/>
              </a:ext>
            </a:extLst>
          </p:cNvPr>
          <p:cNvSpPr>
            <a:spLocks noGrp="1"/>
          </p:cNvSpPr>
          <p:nvPr>
            <p:ph type="title"/>
          </p:nvPr>
        </p:nvSpPr>
        <p:spPr>
          <a:xfrm>
            <a:off x="838200" y="810427"/>
            <a:ext cx="10515600" cy="1009651"/>
          </a:xfrm>
        </p:spPr>
        <p:txBody>
          <a:bodyPr/>
          <a:lstStyle/>
          <a:p>
            <a:r>
              <a:rPr lang="en-IN" dirty="0"/>
              <a:t>Demo Walkthrough</a:t>
            </a:r>
            <a:endParaRPr lang="en-US" dirty="0"/>
          </a:p>
        </p:txBody>
      </p:sp>
      <p:sp>
        <p:nvSpPr>
          <p:cNvPr id="3" name="Content Placeholder 2">
            <a:extLst>
              <a:ext uri="{FF2B5EF4-FFF2-40B4-BE49-F238E27FC236}">
                <a16:creationId xmlns:a16="http://schemas.microsoft.com/office/drawing/2014/main" id="{C5CF50FB-2C9B-D2E3-91FC-152E8BFCD58F}"/>
              </a:ext>
            </a:extLst>
          </p:cNvPr>
          <p:cNvSpPr>
            <a:spLocks noGrp="1"/>
          </p:cNvSpPr>
          <p:nvPr>
            <p:ph idx="1"/>
          </p:nvPr>
        </p:nvSpPr>
        <p:spPr>
          <a:xfrm>
            <a:off x="838200" y="1955015"/>
            <a:ext cx="10515600" cy="4351338"/>
          </a:xfrm>
        </p:spPr>
        <p:txBody>
          <a:bodyPr>
            <a:normAutofit fontScale="85000" lnSpcReduction="20000"/>
          </a:bodyPr>
          <a:lstStyle/>
          <a:p>
            <a:pPr>
              <a:buFont typeface="Arial" panose="020B0604020202020204" pitchFamily="34" charset="0"/>
              <a:buChar char="•"/>
            </a:pPr>
            <a:r>
              <a:rPr lang="en-US" b="1" dirty="0"/>
              <a:t>Key Features and </a:t>
            </a:r>
            <a:r>
              <a:rPr lang="en-US" b="1" dirty="0" err="1"/>
              <a:t>Functionality:Review</a:t>
            </a:r>
            <a:r>
              <a:rPr lang="en-US" b="1" dirty="0"/>
              <a:t> Submission and Analysis:</a:t>
            </a:r>
            <a:r>
              <a:rPr lang="en-US" dirty="0"/>
              <a:t> "When a review is submitted, our system immediately analyzes its content using NLP to detect sentiment, keyword patterns, and potential plagiarism."</a:t>
            </a:r>
          </a:p>
          <a:p>
            <a:pPr>
              <a:buFont typeface="Arial" panose="020B0604020202020204" pitchFamily="34" charset="0"/>
              <a:buChar char="•"/>
            </a:pPr>
            <a:r>
              <a:rPr lang="en-US" b="1" dirty="0"/>
              <a:t>Behavioral Analysis:</a:t>
            </a:r>
            <a:r>
              <a:rPr lang="en-US" dirty="0"/>
              <a:t> "Tracks user behavior, such as review frequency and purchase history, to identify unusual patterns that may indicate fraudulent activity."</a:t>
            </a:r>
          </a:p>
          <a:p>
            <a:pPr>
              <a:buFont typeface="Arial" panose="020B0604020202020204" pitchFamily="34" charset="0"/>
              <a:buChar char="•"/>
            </a:pPr>
            <a:r>
              <a:rPr lang="en-US" b="1" dirty="0"/>
              <a:t>Network Analysis:</a:t>
            </a:r>
            <a:r>
              <a:rPr lang="en-US" dirty="0"/>
              <a:t> "Monitors IP addresses and device fingerprints to detect suspicious network activities."</a:t>
            </a:r>
          </a:p>
          <a:p>
            <a:pPr>
              <a:buFont typeface="Arial" panose="020B0604020202020204" pitchFamily="34" charset="0"/>
              <a:buChar char="•"/>
            </a:pPr>
            <a:r>
              <a:rPr lang="en-US" b="1" dirty="0"/>
              <a:t>Trust Score Display:</a:t>
            </a:r>
            <a:r>
              <a:rPr lang="en-US" dirty="0"/>
              <a:t> "Based on the analysis, the system calculates a trust score for each review and reviewer, which is displayed alongside the review for transparency."</a:t>
            </a:r>
          </a:p>
          <a:p>
            <a:pPr>
              <a:buFont typeface="Arial" panose="020B0604020202020204" pitchFamily="34" charset="0"/>
              <a:buChar char="•"/>
            </a:pPr>
            <a:r>
              <a:rPr lang="en-US" b="1" dirty="0"/>
              <a:t>User Interface:</a:t>
            </a:r>
            <a:r>
              <a:rPr lang="en-US" dirty="0"/>
              <a:t> "The user interface shows verified review badges, allows users to report suspicious reviews, and provides insights into the trustworthiness of reviews."</a:t>
            </a:r>
          </a:p>
          <a:p>
            <a:endParaRPr lang="en-US" b="1" dirty="0"/>
          </a:p>
        </p:txBody>
      </p:sp>
    </p:spTree>
    <p:extLst>
      <p:ext uri="{BB962C8B-B14F-4D97-AF65-F5344CB8AC3E}">
        <p14:creationId xmlns:p14="http://schemas.microsoft.com/office/powerpoint/2010/main" val="2022369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A7B3B-47A1-E71E-4D63-474725C0D7A8}"/>
              </a:ext>
            </a:extLst>
          </p:cNvPr>
          <p:cNvSpPr>
            <a:spLocks noGrp="1"/>
          </p:cNvSpPr>
          <p:nvPr>
            <p:ph type="title"/>
          </p:nvPr>
        </p:nvSpPr>
        <p:spPr>
          <a:xfrm>
            <a:off x="838200" y="810427"/>
            <a:ext cx="10515600" cy="1009651"/>
          </a:xfrm>
        </p:spPr>
        <p:txBody>
          <a:bodyPr/>
          <a:lstStyle/>
          <a:p>
            <a:r>
              <a:rPr lang="en-IN" dirty="0"/>
              <a:t>Technical Deep Dive</a:t>
            </a:r>
            <a:endParaRPr lang="en-US" dirty="0"/>
          </a:p>
        </p:txBody>
      </p:sp>
      <p:sp>
        <p:nvSpPr>
          <p:cNvPr id="4" name="Rectangle 1">
            <a:extLst>
              <a:ext uri="{FF2B5EF4-FFF2-40B4-BE49-F238E27FC236}">
                <a16:creationId xmlns:a16="http://schemas.microsoft.com/office/drawing/2014/main" id="{32985155-C628-5307-EBD1-48D80CB01FFB}"/>
              </a:ext>
            </a:extLst>
          </p:cNvPr>
          <p:cNvSpPr>
            <a:spLocks noGrp="1" noChangeArrowheads="1"/>
          </p:cNvSpPr>
          <p:nvPr>
            <p:ph idx="1"/>
          </p:nvPr>
        </p:nvSpPr>
        <p:spPr bwMode="auto">
          <a:xfrm>
            <a:off x="838200" y="3454360"/>
            <a:ext cx="22186395"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latin typeface="Amazon Ember" panose="020B0603020204020204"/>
              </a:rPr>
              <a:t>NLP for Review Analysis: </a:t>
            </a:r>
            <a:r>
              <a:rPr kumimoji="0" lang="en-US" altLang="en-US" sz="1800" b="0" i="0" u="none" strike="noStrike" cap="none" normalizeH="0" baseline="0">
                <a:ln>
                  <a:noFill/>
                </a:ln>
                <a:solidFill>
                  <a:schemeClr val="tx1"/>
                </a:solidFill>
                <a:effectLst/>
                <a:latin typeface="Arial" panose="020B0604020202020204" pitchFamily="34" charset="0"/>
              </a:rPr>
              <a:t>"We use advanced NLP models like BERT to understand the context and sentiment of reviews, detecting overly positive or negative language and common fraudulent keywords."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Behavioral Analysis:</a:t>
            </a:r>
            <a:r>
              <a:rPr kumimoji="0" lang="en-US" altLang="en-US" sz="1800" b="0" i="0" u="none" strike="noStrike" cap="none" normalizeH="0" baseline="0">
                <a:ln>
                  <a:noFill/>
                </a:ln>
                <a:solidFill>
                  <a:schemeClr val="tx1"/>
                </a:solidFill>
                <a:effectLst/>
                <a:latin typeface="Arial" panose="020B0604020202020204" pitchFamily="34" charset="0"/>
              </a:rPr>
              <a:t> "Machine learning algorithms track and analyze user behavior patterns, using clustering techniques to identify anomalies."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Network Analysis:</a:t>
            </a:r>
            <a:r>
              <a:rPr kumimoji="0" lang="en-US" altLang="en-US" sz="1800" b="0" i="0" u="none" strike="noStrike" cap="none" normalizeH="0" baseline="0">
                <a:ln>
                  <a:noFill/>
                </a:ln>
                <a:solidFill>
                  <a:schemeClr val="tx1"/>
                </a:solidFill>
                <a:effectLst/>
                <a:latin typeface="Arial" panose="020B0604020202020204" pitchFamily="34" charset="0"/>
              </a:rPr>
              <a:t> "Geolocation and device fingerprinting help us detect coordinated fraudulent activities by monitoring IP addresses and device usage."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Trust Scoring Algorithm:</a:t>
            </a:r>
            <a:r>
              <a:rPr kumimoji="0" lang="en-US" altLang="en-US" sz="1800" b="0" i="0" u="none" strike="noStrike" cap="none" normalizeH="0" baseline="0">
                <a:ln>
                  <a:noFill/>
                </a:ln>
                <a:solidFill>
                  <a:schemeClr val="tx1"/>
                </a:solidFill>
                <a:effectLst/>
                <a:latin typeface="Arial" panose="020B0604020202020204" pitchFamily="34" charset="0"/>
              </a:rPr>
              <a:t> "Our hybrid scoring model combines heuristic-based rules with machine learning predictions to dynamically calculate trust scores for reviewers." </a:t>
            </a:r>
          </a:p>
        </p:txBody>
      </p:sp>
    </p:spTree>
    <p:extLst>
      <p:ext uri="{BB962C8B-B14F-4D97-AF65-F5344CB8AC3E}">
        <p14:creationId xmlns:p14="http://schemas.microsoft.com/office/powerpoint/2010/main" val="3394501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F7C1D-E2EF-59B9-984E-E34ADBACEE8F}"/>
              </a:ext>
            </a:extLst>
          </p:cNvPr>
          <p:cNvSpPr>
            <a:spLocks noGrp="1"/>
          </p:cNvSpPr>
          <p:nvPr>
            <p:ph type="title"/>
          </p:nvPr>
        </p:nvSpPr>
        <p:spPr/>
        <p:txBody>
          <a:bodyPr/>
          <a:lstStyle/>
          <a:p>
            <a:r>
              <a:rPr lang="en-IN" dirty="0"/>
              <a:t>Q&amp;A </a:t>
            </a:r>
          </a:p>
        </p:txBody>
      </p:sp>
      <p:sp>
        <p:nvSpPr>
          <p:cNvPr id="4" name="Rectangle 1">
            <a:extLst>
              <a:ext uri="{FF2B5EF4-FFF2-40B4-BE49-F238E27FC236}">
                <a16:creationId xmlns:a16="http://schemas.microsoft.com/office/drawing/2014/main" id="{0088F90B-2FD1-D3B7-98F1-AC0AF7370029}"/>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How does your system handle false positives?</a:t>
            </a:r>
            <a:r>
              <a:rPr kumimoji="0" lang="en-US" altLang="en-US" sz="1800" b="0" i="0" u="none" strike="noStrike" cap="none" normalizeH="0" baseline="0">
                <a:ln>
                  <a:noFill/>
                </a:ln>
                <a:solidFill>
                  <a:schemeClr val="tx1"/>
                </a:solidFill>
                <a:effectLst/>
                <a:latin typeface="Arial" panose="020B0604020202020204" pitchFamily="34" charset="0"/>
              </a:rPr>
              <a:t> "We use a combination of machine learning models and heuristic rules to minimize false positives, and our system continuously learns and adapts to improve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What datasets did you use for training?</a:t>
            </a:r>
            <a:r>
              <a:rPr kumimoji="0" lang="en-US" altLang="en-US" sz="1800" b="0" i="0" u="none" strike="noStrike" cap="none" normalizeH="0" baseline="0">
                <a:ln>
                  <a:noFill/>
                </a:ln>
                <a:solidFill>
                  <a:schemeClr val="tx1"/>
                </a:solidFill>
                <a:effectLst/>
                <a:latin typeface="Arial" panose="020B0604020202020204" pitchFamily="34" charset="0"/>
              </a:rPr>
              <a:t> "We used publicly available datasets from Amazon and Yelp, along with synthetic data to simulate various fraudulent behaviors."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How do you ensure data privacy and security?</a:t>
            </a:r>
            <a:r>
              <a:rPr kumimoji="0" lang="en-US" altLang="en-US" sz="1800" b="0" i="0" u="none" strike="noStrike" cap="none" normalizeH="0" baseline="0">
                <a:ln>
                  <a:noFill/>
                </a:ln>
                <a:solidFill>
                  <a:schemeClr val="tx1"/>
                </a:solidFill>
                <a:effectLst/>
                <a:latin typeface="Arial" panose="020B0604020202020204" pitchFamily="34" charset="0"/>
              </a:rPr>
              <a:t> "We comply with data privacy regulations like GDPR and CCPA, using encryption and secure protocols for data storage and transmission."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What is the scalability of your system?</a:t>
            </a:r>
            <a:r>
              <a:rPr kumimoji="0" lang="en-US" altLang="en-US" sz="1800" b="0" i="0" u="none" strike="noStrike" cap="none" normalizeH="0" baseline="0">
                <a:ln>
                  <a:noFill/>
                </a:ln>
                <a:solidFill>
                  <a:schemeClr val="tx1"/>
                </a:solidFill>
                <a:effectLst/>
                <a:latin typeface="Arial" panose="020B0604020202020204" pitchFamily="34" charset="0"/>
              </a:rPr>
              <a:t> "Our cloud-based architecture ensures scalability, allowing the system to handle large volumes of data and real-time processing." </a:t>
            </a:r>
          </a:p>
        </p:txBody>
      </p:sp>
    </p:spTree>
    <p:extLst>
      <p:ext uri="{BB962C8B-B14F-4D97-AF65-F5344CB8AC3E}">
        <p14:creationId xmlns:p14="http://schemas.microsoft.com/office/powerpoint/2010/main" val="3535714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A7B3B-47A1-E71E-4D63-474725C0D7A8}"/>
              </a:ext>
            </a:extLst>
          </p:cNvPr>
          <p:cNvSpPr>
            <a:spLocks noGrp="1"/>
          </p:cNvSpPr>
          <p:nvPr>
            <p:ph type="title"/>
          </p:nvPr>
        </p:nvSpPr>
        <p:spPr>
          <a:xfrm>
            <a:off x="838200" y="810427"/>
            <a:ext cx="10515600" cy="1009651"/>
          </a:xfrm>
        </p:spPr>
        <p:txBody>
          <a:bodyPr/>
          <a:lstStyle/>
          <a:p>
            <a:r>
              <a:rPr lang="en-US" dirty="0"/>
              <a:t>THANK YOU</a:t>
            </a:r>
          </a:p>
        </p:txBody>
      </p:sp>
      <p:sp>
        <p:nvSpPr>
          <p:cNvPr id="5" name="Content Placeholder 4">
            <a:extLst>
              <a:ext uri="{FF2B5EF4-FFF2-40B4-BE49-F238E27FC236}">
                <a16:creationId xmlns:a16="http://schemas.microsoft.com/office/drawing/2014/main" id="{C0B48E28-799E-B77A-5A9A-26C0BC153DD0}"/>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82903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A7B3B-47A1-E71E-4D63-474725C0D7A8}"/>
              </a:ext>
            </a:extLst>
          </p:cNvPr>
          <p:cNvSpPr>
            <a:spLocks noGrp="1"/>
          </p:cNvSpPr>
          <p:nvPr>
            <p:ph type="title"/>
          </p:nvPr>
        </p:nvSpPr>
        <p:spPr>
          <a:xfrm>
            <a:off x="838200" y="810427"/>
            <a:ext cx="10515600" cy="1009651"/>
          </a:xfrm>
        </p:spPr>
        <p:txBody>
          <a:bodyPr/>
          <a:lstStyle/>
          <a:p>
            <a:r>
              <a:rPr lang="en-US" dirty="0"/>
              <a:t>PROBLEM STATEMENT</a:t>
            </a:r>
          </a:p>
        </p:txBody>
      </p:sp>
      <p:sp>
        <p:nvSpPr>
          <p:cNvPr id="3" name="Content Placeholder 2">
            <a:extLst>
              <a:ext uri="{FF2B5EF4-FFF2-40B4-BE49-F238E27FC236}">
                <a16:creationId xmlns:a16="http://schemas.microsoft.com/office/drawing/2014/main" id="{C5CF50FB-2C9B-D2E3-91FC-152E8BFCD58F}"/>
              </a:ext>
            </a:extLst>
          </p:cNvPr>
          <p:cNvSpPr>
            <a:spLocks noGrp="1"/>
          </p:cNvSpPr>
          <p:nvPr>
            <p:ph idx="1"/>
          </p:nvPr>
        </p:nvSpPr>
        <p:spPr>
          <a:xfrm>
            <a:off x="838200" y="1955015"/>
            <a:ext cx="10515600" cy="4351338"/>
          </a:xfrm>
        </p:spPr>
        <p:txBody>
          <a:bodyPr/>
          <a:lstStyle/>
          <a:p>
            <a:pPr marL="0" indent="0" algn="just">
              <a:lnSpc>
                <a:spcPct val="100000"/>
              </a:lnSpc>
              <a:buNone/>
            </a:pPr>
            <a:r>
              <a:rPr lang="en-US" dirty="0"/>
              <a:t>The problem we are addressing is the prevalence of fraudulent reviews in online marketplaces. Fake reviews deceive customers, damage business reputations, and undermine the trust and integrity of Amazon. </a:t>
            </a:r>
          </a:p>
          <a:p>
            <a:pPr marL="0" indent="0" algn="just">
              <a:lnSpc>
                <a:spcPct val="100000"/>
              </a:lnSpc>
              <a:buNone/>
            </a:pPr>
            <a:r>
              <a:rPr lang="en-US" b="1" dirty="0"/>
              <a:t>Key Issues: </a:t>
            </a:r>
          </a:p>
          <a:p>
            <a:pPr algn="just">
              <a:lnSpc>
                <a:spcPct val="100000"/>
              </a:lnSpc>
            </a:pPr>
            <a:r>
              <a:rPr lang="en-US" dirty="0"/>
              <a:t>Fraudulent reviews can be positive, falsely boosting a product’s reputation, or negative, unfairly harming competitors.</a:t>
            </a:r>
          </a:p>
          <a:p>
            <a:pPr algn="just">
              <a:lnSpc>
                <a:spcPct val="100000"/>
              </a:lnSpc>
            </a:pPr>
            <a:r>
              <a:rPr lang="en-US" dirty="0"/>
              <a:t>Current detection mechanisms are often inadequate, failing to catch fraud patterns and resulting in significant financial and reputational losses.</a:t>
            </a:r>
          </a:p>
          <a:p>
            <a:pPr algn="just">
              <a:lnSpc>
                <a:spcPct val="100000"/>
              </a:lnSpc>
            </a:pPr>
            <a:endParaRPr lang="en-US" dirty="0"/>
          </a:p>
        </p:txBody>
      </p:sp>
    </p:spTree>
    <p:extLst>
      <p:ext uri="{BB962C8B-B14F-4D97-AF65-F5344CB8AC3E}">
        <p14:creationId xmlns:p14="http://schemas.microsoft.com/office/powerpoint/2010/main" val="2625394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A7B3B-47A1-E71E-4D63-474725C0D7A8}"/>
              </a:ext>
            </a:extLst>
          </p:cNvPr>
          <p:cNvSpPr>
            <a:spLocks noGrp="1"/>
          </p:cNvSpPr>
          <p:nvPr>
            <p:ph type="title"/>
          </p:nvPr>
        </p:nvSpPr>
        <p:spPr>
          <a:xfrm>
            <a:off x="838200" y="810427"/>
            <a:ext cx="10515600" cy="1009651"/>
          </a:xfrm>
        </p:spPr>
        <p:txBody>
          <a:bodyPr/>
          <a:lstStyle/>
          <a:p>
            <a:r>
              <a:rPr lang="en-US" dirty="0"/>
              <a:t>Introduction</a:t>
            </a:r>
          </a:p>
        </p:txBody>
      </p:sp>
      <p:sp>
        <p:nvSpPr>
          <p:cNvPr id="3" name="Content Placeholder 2">
            <a:extLst>
              <a:ext uri="{FF2B5EF4-FFF2-40B4-BE49-F238E27FC236}">
                <a16:creationId xmlns:a16="http://schemas.microsoft.com/office/drawing/2014/main" id="{C5CF50FB-2C9B-D2E3-91FC-152E8BFCD58F}"/>
              </a:ext>
            </a:extLst>
          </p:cNvPr>
          <p:cNvSpPr>
            <a:spLocks noGrp="1"/>
          </p:cNvSpPr>
          <p:nvPr>
            <p:ph idx="1"/>
          </p:nvPr>
        </p:nvSpPr>
        <p:spPr>
          <a:xfrm>
            <a:off x="838201" y="1955015"/>
            <a:ext cx="5621976" cy="4351338"/>
          </a:xfrm>
        </p:spPr>
        <p:txBody>
          <a:bodyPr>
            <a:normAutofit/>
          </a:bodyPr>
          <a:lstStyle/>
          <a:p>
            <a:pPr marL="0" indent="0" algn="just">
              <a:lnSpc>
                <a:spcPct val="100000"/>
              </a:lnSpc>
              <a:buNone/>
            </a:pPr>
            <a:r>
              <a:rPr lang="en-US" dirty="0"/>
              <a:t>Imagine you’re excited about buying a new gadget online. You rely on the glowing reviews and make the purchase, only to realize that the product is far from what was promised. This disappointment isn't just a rare occurrence; it’s a growing problem caused by fraudulent reviews.</a:t>
            </a:r>
          </a:p>
          <a:p>
            <a:pPr algn="just">
              <a:lnSpc>
                <a:spcPct val="100000"/>
              </a:lnSpc>
            </a:pPr>
            <a:endParaRPr lang="en-US" dirty="0"/>
          </a:p>
          <a:p>
            <a:pPr marL="0" indent="0" algn="just">
              <a:lnSpc>
                <a:spcPct val="100000"/>
              </a:lnSpc>
              <a:buNone/>
            </a:pPr>
            <a:endParaRPr lang="en-IN" b="0" i="0" dirty="0">
              <a:solidFill>
                <a:srgbClr val="222222"/>
              </a:solidFill>
              <a:effectLst/>
              <a:latin typeface="Arial" panose="020B0604020202020204" pitchFamily="34" charset="0"/>
            </a:endParaRPr>
          </a:p>
        </p:txBody>
      </p:sp>
      <p:pic>
        <p:nvPicPr>
          <p:cNvPr id="4" name="Picture 2" descr="Why Are Fake Online Reviews a Problem? - BrightLocal">
            <a:extLst>
              <a:ext uri="{FF2B5EF4-FFF2-40B4-BE49-F238E27FC236}">
                <a16:creationId xmlns:a16="http://schemas.microsoft.com/office/drawing/2014/main" id="{DFB229FD-CEBC-525E-0923-9071C0AAAB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6747" y="1955015"/>
            <a:ext cx="4787735" cy="2515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00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CF50FB-2C9B-D2E3-91FC-152E8BFCD58F}"/>
              </a:ext>
            </a:extLst>
          </p:cNvPr>
          <p:cNvSpPr>
            <a:spLocks noGrp="1"/>
          </p:cNvSpPr>
          <p:nvPr>
            <p:ph idx="1"/>
          </p:nvPr>
        </p:nvSpPr>
        <p:spPr>
          <a:xfrm>
            <a:off x="838200" y="1820078"/>
            <a:ext cx="10936186" cy="4456031"/>
          </a:xfrm>
        </p:spPr>
        <p:txBody>
          <a:bodyPr>
            <a:noAutofit/>
          </a:bodyPr>
          <a:lstStyle/>
          <a:p>
            <a:pPr marL="0" indent="0" algn="just">
              <a:lnSpc>
                <a:spcPct val="100000"/>
              </a:lnSpc>
              <a:buNone/>
            </a:pPr>
            <a:r>
              <a:rPr lang="en-US" b="1" dirty="0"/>
              <a:t>Customer Impact:</a:t>
            </a:r>
            <a:endParaRPr lang="en-US" dirty="0"/>
          </a:p>
          <a:p>
            <a:pPr marL="0" indent="0" algn="just">
              <a:lnSpc>
                <a:spcPct val="100000"/>
              </a:lnSpc>
              <a:buNone/>
            </a:pPr>
            <a:r>
              <a:rPr lang="en-US" dirty="0"/>
              <a:t>Meet Sarah, an avid online shopper. She trusted the five-star reviews and bought a product that turned out to be subpar. This not only wasted her money but also eroded her trust in the platform.</a:t>
            </a:r>
          </a:p>
          <a:p>
            <a:pPr marL="0" indent="0" algn="just">
              <a:lnSpc>
                <a:spcPct val="100000"/>
              </a:lnSpc>
              <a:buNone/>
            </a:pPr>
            <a:r>
              <a:rPr lang="en-US" b="1" dirty="0"/>
              <a:t>Business Impact:</a:t>
            </a:r>
          </a:p>
          <a:p>
            <a:pPr marL="0" indent="0" algn="just">
              <a:lnSpc>
                <a:spcPct val="100000"/>
              </a:lnSpc>
              <a:buNone/>
            </a:pPr>
            <a:r>
              <a:rPr lang="en-US" dirty="0"/>
              <a:t>Now, consider the plight of legitimate sellers. Their genuine product receives unfair negative reviews from competitors trying to sabotage his business and hurt his sales and reputation, making it harder for him to compete.</a:t>
            </a:r>
          </a:p>
          <a:p>
            <a:pPr algn="just">
              <a:lnSpc>
                <a:spcPct val="120000"/>
              </a:lnSpc>
            </a:pPr>
            <a:endParaRPr lang="en-US" dirty="0"/>
          </a:p>
        </p:txBody>
      </p:sp>
      <p:sp>
        <p:nvSpPr>
          <p:cNvPr id="4" name="Title 1">
            <a:extLst>
              <a:ext uri="{FF2B5EF4-FFF2-40B4-BE49-F238E27FC236}">
                <a16:creationId xmlns:a16="http://schemas.microsoft.com/office/drawing/2014/main" id="{3A444B8B-04E8-A724-D200-C88520836ED5}"/>
              </a:ext>
            </a:extLst>
          </p:cNvPr>
          <p:cNvSpPr>
            <a:spLocks noGrp="1"/>
          </p:cNvSpPr>
          <p:nvPr>
            <p:ph type="title"/>
          </p:nvPr>
        </p:nvSpPr>
        <p:spPr>
          <a:xfrm>
            <a:off x="838200" y="810427"/>
            <a:ext cx="10515600" cy="1009651"/>
          </a:xfrm>
        </p:spPr>
        <p:txBody>
          <a:bodyPr/>
          <a:lstStyle/>
          <a:p>
            <a:r>
              <a:rPr lang="en-US" dirty="0"/>
              <a:t>Impact Overview</a:t>
            </a:r>
          </a:p>
        </p:txBody>
      </p:sp>
    </p:spTree>
    <p:extLst>
      <p:ext uri="{BB962C8B-B14F-4D97-AF65-F5344CB8AC3E}">
        <p14:creationId xmlns:p14="http://schemas.microsoft.com/office/powerpoint/2010/main" val="2062762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DA7094-E470-E619-EB81-D7EE46E5C348}"/>
              </a:ext>
            </a:extLst>
          </p:cNvPr>
          <p:cNvSpPr/>
          <p:nvPr/>
        </p:nvSpPr>
        <p:spPr>
          <a:xfrm>
            <a:off x="801584" y="2752105"/>
            <a:ext cx="1662545" cy="647206"/>
          </a:xfrm>
          <a:prstGeom prst="rect">
            <a:avLst/>
          </a:prstGeom>
          <a:solidFill>
            <a:srgbClr val="232F3F"/>
          </a:solidFill>
          <a:ln>
            <a:solidFill>
              <a:srgbClr val="FD98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Amazon Ember" panose="020B0603020204020204"/>
              </a:rPr>
              <a:t>Company</a:t>
            </a:r>
            <a:endParaRPr lang="en-IN" dirty="0">
              <a:solidFill>
                <a:schemeClr val="bg1"/>
              </a:solidFill>
              <a:latin typeface="Amazon Ember" panose="020B0603020204020204"/>
            </a:endParaRPr>
          </a:p>
        </p:txBody>
      </p:sp>
      <p:sp>
        <p:nvSpPr>
          <p:cNvPr id="5" name="Rectangle 4">
            <a:extLst>
              <a:ext uri="{FF2B5EF4-FFF2-40B4-BE49-F238E27FC236}">
                <a16:creationId xmlns:a16="http://schemas.microsoft.com/office/drawing/2014/main" id="{ADB668E0-BA46-701F-8B11-6CCBE56BEBCA}"/>
              </a:ext>
            </a:extLst>
          </p:cNvPr>
          <p:cNvSpPr/>
          <p:nvPr/>
        </p:nvSpPr>
        <p:spPr>
          <a:xfrm>
            <a:off x="4866903" y="5311240"/>
            <a:ext cx="1662545" cy="647206"/>
          </a:xfrm>
          <a:prstGeom prst="rect">
            <a:avLst/>
          </a:prstGeom>
          <a:solidFill>
            <a:srgbClr val="232F3F"/>
          </a:solidFill>
          <a:ln>
            <a:solidFill>
              <a:srgbClr val="FD98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Negative</a:t>
            </a:r>
            <a:endParaRPr lang="en-IN" dirty="0"/>
          </a:p>
        </p:txBody>
      </p:sp>
      <p:sp>
        <p:nvSpPr>
          <p:cNvPr id="6" name="Rectangle 5">
            <a:extLst>
              <a:ext uri="{FF2B5EF4-FFF2-40B4-BE49-F238E27FC236}">
                <a16:creationId xmlns:a16="http://schemas.microsoft.com/office/drawing/2014/main" id="{5323B231-55F0-77E4-6B38-0DA504758CC3}"/>
              </a:ext>
            </a:extLst>
          </p:cNvPr>
          <p:cNvSpPr/>
          <p:nvPr/>
        </p:nvSpPr>
        <p:spPr>
          <a:xfrm>
            <a:off x="3451760" y="2752105"/>
            <a:ext cx="1662545" cy="647206"/>
          </a:xfrm>
          <a:prstGeom prst="rect">
            <a:avLst/>
          </a:prstGeom>
          <a:solidFill>
            <a:srgbClr val="232F3F"/>
          </a:solidFill>
          <a:ln>
            <a:solidFill>
              <a:srgbClr val="FD98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Customer</a:t>
            </a:r>
            <a:endParaRPr lang="en-IN" dirty="0"/>
          </a:p>
        </p:txBody>
      </p:sp>
      <p:sp>
        <p:nvSpPr>
          <p:cNvPr id="7" name="Rectangle 6">
            <a:extLst>
              <a:ext uri="{FF2B5EF4-FFF2-40B4-BE49-F238E27FC236}">
                <a16:creationId xmlns:a16="http://schemas.microsoft.com/office/drawing/2014/main" id="{7DD5C8A4-11F1-5FE4-16D5-0B6FB535282C}"/>
              </a:ext>
            </a:extLst>
          </p:cNvPr>
          <p:cNvSpPr/>
          <p:nvPr/>
        </p:nvSpPr>
        <p:spPr>
          <a:xfrm>
            <a:off x="6095999" y="3699164"/>
            <a:ext cx="1662545" cy="647206"/>
          </a:xfrm>
          <a:prstGeom prst="rect">
            <a:avLst/>
          </a:prstGeom>
          <a:solidFill>
            <a:srgbClr val="232F3F"/>
          </a:solidFill>
          <a:ln>
            <a:solidFill>
              <a:srgbClr val="FD98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Fake review</a:t>
            </a:r>
            <a:endParaRPr lang="en-IN" dirty="0"/>
          </a:p>
        </p:txBody>
      </p:sp>
      <p:sp>
        <p:nvSpPr>
          <p:cNvPr id="8" name="Rectangle 7">
            <a:extLst>
              <a:ext uri="{FF2B5EF4-FFF2-40B4-BE49-F238E27FC236}">
                <a16:creationId xmlns:a16="http://schemas.microsoft.com/office/drawing/2014/main" id="{C6A6FACC-717F-4F6B-B2EE-016335E027A2}"/>
              </a:ext>
            </a:extLst>
          </p:cNvPr>
          <p:cNvSpPr/>
          <p:nvPr/>
        </p:nvSpPr>
        <p:spPr>
          <a:xfrm>
            <a:off x="6096000" y="1710046"/>
            <a:ext cx="1662545" cy="647206"/>
          </a:xfrm>
          <a:prstGeom prst="rect">
            <a:avLst/>
          </a:prstGeom>
          <a:solidFill>
            <a:srgbClr val="232F3F"/>
          </a:solidFill>
          <a:ln>
            <a:solidFill>
              <a:srgbClr val="FD98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True Review</a:t>
            </a:r>
            <a:endParaRPr lang="en-IN" dirty="0"/>
          </a:p>
        </p:txBody>
      </p:sp>
      <p:sp>
        <p:nvSpPr>
          <p:cNvPr id="10" name="Rectangle 9">
            <a:extLst>
              <a:ext uri="{FF2B5EF4-FFF2-40B4-BE49-F238E27FC236}">
                <a16:creationId xmlns:a16="http://schemas.microsoft.com/office/drawing/2014/main" id="{DF5201AA-BD8E-4AE2-AA1C-688044FCE993}"/>
              </a:ext>
            </a:extLst>
          </p:cNvPr>
          <p:cNvSpPr/>
          <p:nvPr/>
        </p:nvSpPr>
        <p:spPr>
          <a:xfrm>
            <a:off x="8746176" y="2752105"/>
            <a:ext cx="1662545" cy="647206"/>
          </a:xfrm>
          <a:prstGeom prst="rect">
            <a:avLst/>
          </a:prstGeom>
          <a:solidFill>
            <a:srgbClr val="232F3F"/>
          </a:solidFill>
          <a:ln>
            <a:solidFill>
              <a:srgbClr val="FD98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Customer</a:t>
            </a:r>
            <a:endParaRPr lang="en-IN" dirty="0"/>
          </a:p>
        </p:txBody>
      </p:sp>
      <p:sp>
        <p:nvSpPr>
          <p:cNvPr id="11" name="Rectangle 10">
            <a:extLst>
              <a:ext uri="{FF2B5EF4-FFF2-40B4-BE49-F238E27FC236}">
                <a16:creationId xmlns:a16="http://schemas.microsoft.com/office/drawing/2014/main" id="{531443BC-FBFE-0625-48D7-7CF166BE0AB9}"/>
              </a:ext>
            </a:extLst>
          </p:cNvPr>
          <p:cNvSpPr/>
          <p:nvPr/>
        </p:nvSpPr>
        <p:spPr>
          <a:xfrm>
            <a:off x="7334991" y="5311240"/>
            <a:ext cx="1662545" cy="647206"/>
          </a:xfrm>
          <a:prstGeom prst="rect">
            <a:avLst/>
          </a:prstGeom>
          <a:solidFill>
            <a:srgbClr val="232F3F"/>
          </a:solidFill>
          <a:ln>
            <a:solidFill>
              <a:srgbClr val="FD98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Positive</a:t>
            </a:r>
            <a:endParaRPr lang="en-IN" dirty="0"/>
          </a:p>
        </p:txBody>
      </p:sp>
      <p:cxnSp>
        <p:nvCxnSpPr>
          <p:cNvPr id="13" name="Straight Arrow Connector 12">
            <a:extLst>
              <a:ext uri="{FF2B5EF4-FFF2-40B4-BE49-F238E27FC236}">
                <a16:creationId xmlns:a16="http://schemas.microsoft.com/office/drawing/2014/main" id="{4038D962-4AF3-75D1-454F-EC4D2D904F18}"/>
              </a:ext>
            </a:extLst>
          </p:cNvPr>
          <p:cNvCxnSpPr>
            <a:stCxn id="4" idx="3"/>
            <a:endCxn id="6" idx="1"/>
          </p:cNvCxnSpPr>
          <p:nvPr/>
        </p:nvCxnSpPr>
        <p:spPr>
          <a:xfrm>
            <a:off x="2464129" y="3075708"/>
            <a:ext cx="987631" cy="0"/>
          </a:xfrm>
          <a:prstGeom prst="straightConnector1">
            <a:avLst/>
          </a:prstGeom>
          <a:ln w="12700">
            <a:solidFill>
              <a:srgbClr val="FD98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0898E47-7C85-6547-9391-202BC0F0557C}"/>
              </a:ext>
            </a:extLst>
          </p:cNvPr>
          <p:cNvCxnSpPr>
            <a:cxnSpLocks/>
            <a:stCxn id="6" idx="3"/>
            <a:endCxn id="8" idx="1"/>
          </p:cNvCxnSpPr>
          <p:nvPr/>
        </p:nvCxnSpPr>
        <p:spPr>
          <a:xfrm flipV="1">
            <a:off x="5114305" y="2033649"/>
            <a:ext cx="981695" cy="1042059"/>
          </a:xfrm>
          <a:prstGeom prst="straightConnector1">
            <a:avLst/>
          </a:prstGeom>
          <a:ln w="12700">
            <a:solidFill>
              <a:srgbClr val="FD98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00087AA-50FB-994F-EF16-0351B771A13D}"/>
              </a:ext>
            </a:extLst>
          </p:cNvPr>
          <p:cNvCxnSpPr>
            <a:cxnSpLocks/>
            <a:stCxn id="6" idx="3"/>
            <a:endCxn id="7" idx="1"/>
          </p:cNvCxnSpPr>
          <p:nvPr/>
        </p:nvCxnSpPr>
        <p:spPr>
          <a:xfrm>
            <a:off x="5114305" y="3075708"/>
            <a:ext cx="981694" cy="947059"/>
          </a:xfrm>
          <a:prstGeom prst="straightConnector1">
            <a:avLst/>
          </a:prstGeom>
          <a:ln w="12700">
            <a:solidFill>
              <a:srgbClr val="FD98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A33D723-B2DF-176C-4123-C3C8C3DDC10F}"/>
              </a:ext>
            </a:extLst>
          </p:cNvPr>
          <p:cNvCxnSpPr>
            <a:cxnSpLocks/>
            <a:stCxn id="8" idx="3"/>
            <a:endCxn id="10" idx="1"/>
          </p:cNvCxnSpPr>
          <p:nvPr/>
        </p:nvCxnSpPr>
        <p:spPr>
          <a:xfrm>
            <a:off x="7758545" y="2033649"/>
            <a:ext cx="987631" cy="1042059"/>
          </a:xfrm>
          <a:prstGeom prst="straightConnector1">
            <a:avLst/>
          </a:prstGeom>
          <a:ln w="12700">
            <a:solidFill>
              <a:srgbClr val="FD98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5BD45AD-5E60-7F95-2355-732F8E008478}"/>
              </a:ext>
            </a:extLst>
          </p:cNvPr>
          <p:cNvCxnSpPr>
            <a:cxnSpLocks/>
            <a:stCxn id="7" idx="2"/>
            <a:endCxn id="5" idx="0"/>
          </p:cNvCxnSpPr>
          <p:nvPr/>
        </p:nvCxnSpPr>
        <p:spPr>
          <a:xfrm flipH="1">
            <a:off x="5698176" y="4346370"/>
            <a:ext cx="1229096" cy="964870"/>
          </a:xfrm>
          <a:prstGeom prst="straightConnector1">
            <a:avLst/>
          </a:prstGeom>
          <a:ln w="12700">
            <a:solidFill>
              <a:srgbClr val="FD98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66CE749-5EEF-CE19-3A37-AC3D69E0C122}"/>
              </a:ext>
            </a:extLst>
          </p:cNvPr>
          <p:cNvCxnSpPr>
            <a:cxnSpLocks/>
            <a:stCxn id="7" idx="2"/>
            <a:endCxn id="11" idx="0"/>
          </p:cNvCxnSpPr>
          <p:nvPr/>
        </p:nvCxnSpPr>
        <p:spPr>
          <a:xfrm>
            <a:off x="6927272" y="4346370"/>
            <a:ext cx="1238992" cy="964870"/>
          </a:xfrm>
          <a:prstGeom prst="straightConnector1">
            <a:avLst/>
          </a:prstGeom>
          <a:ln w="12700">
            <a:solidFill>
              <a:srgbClr val="FD98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D04AFCDD-59B2-11B9-B0BE-C05BF7416EBE}"/>
              </a:ext>
            </a:extLst>
          </p:cNvPr>
          <p:cNvCxnSpPr>
            <a:stCxn id="11" idx="3"/>
            <a:endCxn id="10" idx="2"/>
          </p:cNvCxnSpPr>
          <p:nvPr/>
        </p:nvCxnSpPr>
        <p:spPr>
          <a:xfrm flipV="1">
            <a:off x="8997536" y="3399311"/>
            <a:ext cx="579913" cy="2235532"/>
          </a:xfrm>
          <a:prstGeom prst="bentConnector2">
            <a:avLst/>
          </a:prstGeom>
          <a:ln w="12700">
            <a:solidFill>
              <a:srgbClr val="FD98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EAE920DE-1094-BA5A-E265-4DFB931B2EDA}"/>
              </a:ext>
            </a:extLst>
          </p:cNvPr>
          <p:cNvCxnSpPr>
            <a:stCxn id="5" idx="1"/>
            <a:endCxn id="4" idx="2"/>
          </p:cNvCxnSpPr>
          <p:nvPr/>
        </p:nvCxnSpPr>
        <p:spPr>
          <a:xfrm rot="10800000">
            <a:off x="1632857" y="3399311"/>
            <a:ext cx="3234046" cy="2235532"/>
          </a:xfrm>
          <a:prstGeom prst="bentConnector2">
            <a:avLst/>
          </a:prstGeom>
          <a:ln w="12700">
            <a:solidFill>
              <a:srgbClr val="FD98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BA495564-9627-3C7A-2F4A-0D62947684C7}"/>
              </a:ext>
            </a:extLst>
          </p:cNvPr>
          <p:cNvSpPr txBox="1"/>
          <p:nvPr/>
        </p:nvSpPr>
        <p:spPr>
          <a:xfrm>
            <a:off x="8075221" y="2074015"/>
            <a:ext cx="1157689" cy="369332"/>
          </a:xfrm>
          <a:prstGeom prst="rect">
            <a:avLst/>
          </a:prstGeom>
          <a:noFill/>
        </p:spPr>
        <p:txBody>
          <a:bodyPr wrap="none" rtlCol="0">
            <a:spAutoFit/>
          </a:bodyPr>
          <a:lstStyle/>
          <a:p>
            <a:r>
              <a:rPr lang="en-GB" dirty="0"/>
              <a:t>No Impact</a:t>
            </a:r>
            <a:endParaRPr lang="en-IN" dirty="0"/>
          </a:p>
        </p:txBody>
      </p:sp>
      <p:sp>
        <p:nvSpPr>
          <p:cNvPr id="37" name="TextBox 36">
            <a:extLst>
              <a:ext uri="{FF2B5EF4-FFF2-40B4-BE49-F238E27FC236}">
                <a16:creationId xmlns:a16="http://schemas.microsoft.com/office/drawing/2014/main" id="{2BAC790D-8E55-3004-02E4-122A92CF5CC6}"/>
              </a:ext>
            </a:extLst>
          </p:cNvPr>
          <p:cNvSpPr txBox="1"/>
          <p:nvPr/>
        </p:nvSpPr>
        <p:spPr>
          <a:xfrm>
            <a:off x="9658752" y="4257096"/>
            <a:ext cx="1955316" cy="646331"/>
          </a:xfrm>
          <a:prstGeom prst="rect">
            <a:avLst/>
          </a:prstGeom>
          <a:noFill/>
        </p:spPr>
        <p:txBody>
          <a:bodyPr wrap="square" rtlCol="0">
            <a:spAutoFit/>
          </a:bodyPr>
          <a:lstStyle/>
          <a:p>
            <a:r>
              <a:rPr lang="en-GB" dirty="0"/>
              <a:t>Negative Impact on Customer</a:t>
            </a:r>
            <a:endParaRPr lang="en-IN" dirty="0"/>
          </a:p>
        </p:txBody>
      </p:sp>
      <p:sp>
        <p:nvSpPr>
          <p:cNvPr id="38" name="TextBox 37">
            <a:extLst>
              <a:ext uri="{FF2B5EF4-FFF2-40B4-BE49-F238E27FC236}">
                <a16:creationId xmlns:a16="http://schemas.microsoft.com/office/drawing/2014/main" id="{91DAD5B8-2131-924A-7BEF-CA793619613B}"/>
              </a:ext>
            </a:extLst>
          </p:cNvPr>
          <p:cNvSpPr txBox="1"/>
          <p:nvPr/>
        </p:nvSpPr>
        <p:spPr>
          <a:xfrm>
            <a:off x="2292091" y="4903427"/>
            <a:ext cx="1955316" cy="646331"/>
          </a:xfrm>
          <a:prstGeom prst="rect">
            <a:avLst/>
          </a:prstGeom>
          <a:noFill/>
        </p:spPr>
        <p:txBody>
          <a:bodyPr wrap="square" rtlCol="0">
            <a:spAutoFit/>
          </a:bodyPr>
          <a:lstStyle/>
          <a:p>
            <a:r>
              <a:rPr lang="en-GB" dirty="0"/>
              <a:t>Negative Impact on Company</a:t>
            </a:r>
            <a:endParaRPr lang="en-IN" dirty="0"/>
          </a:p>
        </p:txBody>
      </p:sp>
      <p:sp>
        <p:nvSpPr>
          <p:cNvPr id="39" name="Title 1">
            <a:extLst>
              <a:ext uri="{FF2B5EF4-FFF2-40B4-BE49-F238E27FC236}">
                <a16:creationId xmlns:a16="http://schemas.microsoft.com/office/drawing/2014/main" id="{096B0E3D-08F4-E1E8-9EC9-5D256D6D2783}"/>
              </a:ext>
            </a:extLst>
          </p:cNvPr>
          <p:cNvSpPr>
            <a:spLocks noGrp="1"/>
          </p:cNvSpPr>
          <p:nvPr>
            <p:ph type="title"/>
          </p:nvPr>
        </p:nvSpPr>
        <p:spPr>
          <a:xfrm>
            <a:off x="838200" y="810427"/>
            <a:ext cx="10515600" cy="1009651"/>
          </a:xfrm>
        </p:spPr>
        <p:txBody>
          <a:bodyPr/>
          <a:lstStyle/>
          <a:p>
            <a:r>
              <a:rPr lang="en-US" dirty="0"/>
              <a:t>Impact Overview</a:t>
            </a:r>
          </a:p>
        </p:txBody>
      </p:sp>
    </p:spTree>
    <p:extLst>
      <p:ext uri="{BB962C8B-B14F-4D97-AF65-F5344CB8AC3E}">
        <p14:creationId xmlns:p14="http://schemas.microsoft.com/office/powerpoint/2010/main" val="4108623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A7B3B-47A1-E71E-4D63-474725C0D7A8}"/>
              </a:ext>
            </a:extLst>
          </p:cNvPr>
          <p:cNvSpPr>
            <a:spLocks noGrp="1"/>
          </p:cNvSpPr>
          <p:nvPr>
            <p:ph type="title"/>
          </p:nvPr>
        </p:nvSpPr>
        <p:spPr>
          <a:xfrm>
            <a:off x="838200" y="810427"/>
            <a:ext cx="10515600" cy="1009651"/>
          </a:xfrm>
        </p:spPr>
        <p:txBody>
          <a:bodyPr/>
          <a:lstStyle/>
          <a:p>
            <a:pPr>
              <a:tabLst>
                <a:tab pos="3225800" algn="l"/>
              </a:tabLst>
            </a:pPr>
            <a:r>
              <a:rPr lang="en-IN" dirty="0"/>
              <a:t>Solution Overview</a:t>
            </a:r>
            <a:endParaRPr lang="en-US" dirty="0"/>
          </a:p>
        </p:txBody>
      </p:sp>
      <p:sp>
        <p:nvSpPr>
          <p:cNvPr id="3" name="Content Placeholder 2">
            <a:extLst>
              <a:ext uri="{FF2B5EF4-FFF2-40B4-BE49-F238E27FC236}">
                <a16:creationId xmlns:a16="http://schemas.microsoft.com/office/drawing/2014/main" id="{C5CF50FB-2C9B-D2E3-91FC-152E8BFCD58F}"/>
              </a:ext>
            </a:extLst>
          </p:cNvPr>
          <p:cNvSpPr>
            <a:spLocks noGrp="1"/>
          </p:cNvSpPr>
          <p:nvPr>
            <p:ph idx="1"/>
          </p:nvPr>
        </p:nvSpPr>
        <p:spPr>
          <a:xfrm>
            <a:off x="838200" y="1955015"/>
            <a:ext cx="10515600" cy="4351338"/>
          </a:xfrm>
        </p:spPr>
        <p:txBody>
          <a:bodyPr>
            <a:normAutofit/>
          </a:bodyPr>
          <a:lstStyle/>
          <a:p>
            <a:pPr marL="0" indent="0">
              <a:buNone/>
            </a:pPr>
            <a:r>
              <a:rPr lang="en-US" b="1" dirty="0"/>
              <a:t>Scope of Innovation:</a:t>
            </a:r>
            <a:endParaRPr lang="en-US" dirty="0"/>
          </a:p>
          <a:p>
            <a:pPr>
              <a:buFont typeface="Arial" panose="020B0604020202020204" pitchFamily="34" charset="0"/>
              <a:buChar char="•"/>
            </a:pPr>
            <a:r>
              <a:rPr lang="en-US" b="1" dirty="0"/>
              <a:t>Comprehensive Fraud Detection:</a:t>
            </a:r>
            <a:r>
              <a:rPr lang="en-US" dirty="0"/>
              <a:t> Combines advanced natural language processing (NLP) techniques, behavioral analysis, and network analysis to provide a holistic fraud detection system."</a:t>
            </a:r>
          </a:p>
          <a:p>
            <a:pPr>
              <a:buFont typeface="Arial" panose="020B0604020202020204" pitchFamily="34" charset="0"/>
              <a:buChar char="•"/>
            </a:pPr>
            <a:r>
              <a:rPr lang="en-US" b="1" dirty="0"/>
              <a:t>Dynamic Trust Scoring:</a:t>
            </a:r>
            <a:r>
              <a:rPr lang="en-US" dirty="0"/>
              <a:t> Calculates trust scores for reviewers dynamically, ensuring transparency and reliability in the review process.</a:t>
            </a:r>
          </a:p>
          <a:p>
            <a:pPr>
              <a:buFont typeface="Arial" panose="020B0604020202020204" pitchFamily="34" charset="0"/>
              <a:buChar char="•"/>
            </a:pPr>
            <a:r>
              <a:rPr lang="en-US" b="1" dirty="0"/>
              <a:t>User Interface: </a:t>
            </a:r>
            <a:r>
              <a:rPr lang="en-US" dirty="0"/>
              <a:t>Displays verified review badges, trust scores, and provides reporting tools for users.</a:t>
            </a:r>
          </a:p>
          <a:p>
            <a:pPr marL="0" indent="0">
              <a:buNone/>
            </a:pPr>
            <a:endParaRPr lang="en-US" dirty="0"/>
          </a:p>
        </p:txBody>
      </p:sp>
    </p:spTree>
    <p:extLst>
      <p:ext uri="{BB962C8B-B14F-4D97-AF65-F5344CB8AC3E}">
        <p14:creationId xmlns:p14="http://schemas.microsoft.com/office/powerpoint/2010/main" val="1847750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A7B3B-47A1-E71E-4D63-474725C0D7A8}"/>
              </a:ext>
            </a:extLst>
          </p:cNvPr>
          <p:cNvSpPr>
            <a:spLocks noGrp="1"/>
          </p:cNvSpPr>
          <p:nvPr>
            <p:ph type="title"/>
          </p:nvPr>
        </p:nvSpPr>
        <p:spPr>
          <a:xfrm>
            <a:off x="838200" y="810427"/>
            <a:ext cx="10515600" cy="1009651"/>
          </a:xfrm>
        </p:spPr>
        <p:txBody>
          <a:bodyPr/>
          <a:lstStyle/>
          <a:p>
            <a:pPr>
              <a:tabLst>
                <a:tab pos="3225800" algn="l"/>
              </a:tabLst>
            </a:pPr>
            <a:r>
              <a:rPr lang="en-IN" dirty="0"/>
              <a:t>Working Backwards from Customer</a:t>
            </a:r>
            <a:endParaRPr lang="en-US" dirty="0"/>
          </a:p>
        </p:txBody>
      </p:sp>
      <p:sp>
        <p:nvSpPr>
          <p:cNvPr id="3" name="Content Placeholder 2">
            <a:extLst>
              <a:ext uri="{FF2B5EF4-FFF2-40B4-BE49-F238E27FC236}">
                <a16:creationId xmlns:a16="http://schemas.microsoft.com/office/drawing/2014/main" id="{C5CF50FB-2C9B-D2E3-91FC-152E8BFCD58F}"/>
              </a:ext>
            </a:extLst>
          </p:cNvPr>
          <p:cNvSpPr>
            <a:spLocks noGrp="1"/>
          </p:cNvSpPr>
          <p:nvPr>
            <p:ph idx="1"/>
          </p:nvPr>
        </p:nvSpPr>
        <p:spPr>
          <a:xfrm>
            <a:off x="838200" y="1955015"/>
            <a:ext cx="9653649" cy="4351338"/>
          </a:xfrm>
        </p:spPr>
        <p:txBody>
          <a:bodyPr>
            <a:normAutofit/>
          </a:bodyPr>
          <a:lstStyle/>
          <a:p>
            <a:pPr marL="0" indent="0">
              <a:buNone/>
            </a:pPr>
            <a:r>
              <a:rPr lang="en-GB" b="1" dirty="0"/>
              <a:t>Primary Customers:</a:t>
            </a:r>
          </a:p>
          <a:p>
            <a:pPr marL="0" indent="0">
              <a:buNone/>
            </a:pPr>
            <a:r>
              <a:rPr lang="en-GB" dirty="0"/>
              <a:t>Online Shoppers: Individuals who rely on product reviews to make informed purchasing decisions. Need trustworthy reviews to make purchasing decisions.</a:t>
            </a:r>
          </a:p>
          <a:p>
            <a:pPr marL="0" indent="0">
              <a:buNone/>
            </a:pPr>
            <a:r>
              <a:rPr lang="en-GB" dirty="0"/>
              <a:t>Amazon Platform: Companies like Amazon need to maintain the integrity of their review systems. Require robust systems to prevent fraudulent activities.</a:t>
            </a:r>
          </a:p>
        </p:txBody>
      </p:sp>
    </p:spTree>
    <p:extLst>
      <p:ext uri="{BB962C8B-B14F-4D97-AF65-F5344CB8AC3E}">
        <p14:creationId xmlns:p14="http://schemas.microsoft.com/office/powerpoint/2010/main" val="3723994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A7B3B-47A1-E71E-4D63-474725C0D7A8}"/>
              </a:ext>
            </a:extLst>
          </p:cNvPr>
          <p:cNvSpPr>
            <a:spLocks noGrp="1"/>
          </p:cNvSpPr>
          <p:nvPr>
            <p:ph type="title"/>
          </p:nvPr>
        </p:nvSpPr>
        <p:spPr>
          <a:xfrm>
            <a:off x="838200" y="810427"/>
            <a:ext cx="10515600" cy="1009651"/>
          </a:xfrm>
        </p:spPr>
        <p:txBody>
          <a:bodyPr/>
          <a:lstStyle/>
          <a:p>
            <a:pPr>
              <a:tabLst>
                <a:tab pos="3225800" algn="l"/>
              </a:tabLst>
            </a:pPr>
            <a:r>
              <a:rPr lang="en-IN" dirty="0"/>
              <a:t>Working Backwards from Customer</a:t>
            </a:r>
            <a:endParaRPr lang="en-US" dirty="0"/>
          </a:p>
        </p:txBody>
      </p:sp>
      <p:sp>
        <p:nvSpPr>
          <p:cNvPr id="3" name="Content Placeholder 2">
            <a:extLst>
              <a:ext uri="{FF2B5EF4-FFF2-40B4-BE49-F238E27FC236}">
                <a16:creationId xmlns:a16="http://schemas.microsoft.com/office/drawing/2014/main" id="{C5CF50FB-2C9B-D2E3-91FC-152E8BFCD58F}"/>
              </a:ext>
            </a:extLst>
          </p:cNvPr>
          <p:cNvSpPr>
            <a:spLocks noGrp="1"/>
          </p:cNvSpPr>
          <p:nvPr>
            <p:ph idx="1"/>
          </p:nvPr>
        </p:nvSpPr>
        <p:spPr>
          <a:xfrm>
            <a:off x="838200" y="1955015"/>
            <a:ext cx="9653649" cy="4351338"/>
          </a:xfrm>
        </p:spPr>
        <p:txBody>
          <a:bodyPr>
            <a:normAutofit/>
          </a:bodyPr>
          <a:lstStyle/>
          <a:p>
            <a:pPr marL="0" indent="0">
              <a:buNone/>
            </a:pPr>
            <a:r>
              <a:rPr lang="en-GB" b="1" dirty="0"/>
              <a:t>Secondary Customers:</a:t>
            </a:r>
          </a:p>
          <a:p>
            <a:pPr marL="0" indent="0">
              <a:buNone/>
            </a:pPr>
            <a:r>
              <a:rPr lang="en-GB" dirty="0"/>
              <a:t>Sellers: Businesses and individuals who sell products on Amazon. Seek a level playing field where genuine reviews reflect the true quality of their products.</a:t>
            </a:r>
          </a:p>
          <a:p>
            <a:pPr marL="0" indent="0">
              <a:buNone/>
            </a:pPr>
            <a:r>
              <a:rPr lang="en-GB" dirty="0"/>
              <a:t>Regulators: Entities that oversee fair trade practices and consumer protection. Aim to ensure consumer protection and fair trade practices.</a:t>
            </a:r>
          </a:p>
        </p:txBody>
      </p:sp>
    </p:spTree>
    <p:extLst>
      <p:ext uri="{BB962C8B-B14F-4D97-AF65-F5344CB8AC3E}">
        <p14:creationId xmlns:p14="http://schemas.microsoft.com/office/powerpoint/2010/main" val="96020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A7B3B-47A1-E71E-4D63-474725C0D7A8}"/>
              </a:ext>
            </a:extLst>
          </p:cNvPr>
          <p:cNvSpPr>
            <a:spLocks noGrp="1"/>
          </p:cNvSpPr>
          <p:nvPr>
            <p:ph type="title"/>
          </p:nvPr>
        </p:nvSpPr>
        <p:spPr>
          <a:xfrm>
            <a:off x="838200" y="810427"/>
            <a:ext cx="10515600" cy="1009651"/>
          </a:xfrm>
        </p:spPr>
        <p:txBody>
          <a:bodyPr/>
          <a:lstStyle/>
          <a:p>
            <a:r>
              <a:rPr lang="en-IN" dirty="0"/>
              <a:t>Success Metrics:</a:t>
            </a:r>
            <a:endParaRPr lang="en-US" dirty="0"/>
          </a:p>
        </p:txBody>
      </p:sp>
      <p:sp>
        <p:nvSpPr>
          <p:cNvPr id="4" name="Rectangle 1">
            <a:extLst>
              <a:ext uri="{FF2B5EF4-FFF2-40B4-BE49-F238E27FC236}">
                <a16:creationId xmlns:a16="http://schemas.microsoft.com/office/drawing/2014/main" id="{FCD4329E-62BC-CC97-A61A-11A97AF60D8A}"/>
              </a:ext>
            </a:extLst>
          </p:cNvPr>
          <p:cNvSpPr>
            <a:spLocks noGrp="1" noChangeArrowheads="1"/>
          </p:cNvSpPr>
          <p:nvPr>
            <p:ph idx="1"/>
          </p:nvPr>
        </p:nvSpPr>
        <p:spPr bwMode="auto">
          <a:xfrm>
            <a:off x="889658" y="1716598"/>
            <a:ext cx="1083798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lang="en-US" altLang="en-US" dirty="0"/>
              <a:t>Accuracy of Fraud Detection</a:t>
            </a:r>
            <a:endParaRPr kumimoji="0" lang="en-US" altLang="en-US" i="0" u="none" strike="noStrike" cap="none" normalizeH="0" baseline="0" dirty="0">
              <a:ln>
                <a:noFill/>
              </a:ln>
              <a:solidFill>
                <a:schemeClr val="tx1"/>
              </a:solidFill>
              <a:effectLst/>
              <a:latin typeface="Amazon Ember" panose="020B0603020204020204"/>
            </a:endParaRPr>
          </a:p>
          <a:p>
            <a:pPr eaLnBrk="0" fontAlgn="base" hangingPunct="0">
              <a:lnSpc>
                <a:spcPct val="100000"/>
              </a:lnSpc>
              <a:spcBef>
                <a:spcPct val="0"/>
              </a:spcBef>
              <a:spcAft>
                <a:spcPct val="0"/>
              </a:spcAft>
            </a:pPr>
            <a:r>
              <a:rPr lang="en-US" altLang="en-US" dirty="0"/>
              <a:t>Reduction in Fraudulent Reviews</a:t>
            </a:r>
            <a:endParaRPr lang="en-US" altLang="en-US" dirty="0">
              <a:solidFill>
                <a:schemeClr val="tx1"/>
              </a:solidFill>
              <a:latin typeface="Amazon Ember" panose="020B0603020204020204"/>
            </a:endParaRPr>
          </a:p>
          <a:p>
            <a:pPr eaLnBrk="0" fontAlgn="base" hangingPunct="0">
              <a:lnSpc>
                <a:spcPct val="100000"/>
              </a:lnSpc>
              <a:spcBef>
                <a:spcPct val="0"/>
              </a:spcBef>
              <a:spcAft>
                <a:spcPct val="0"/>
              </a:spcAft>
            </a:pPr>
            <a:r>
              <a:rPr lang="en-US" altLang="en-US" dirty="0"/>
              <a:t>User Trust Improvement</a:t>
            </a:r>
            <a:endParaRPr kumimoji="0" lang="en-US" altLang="en-US" i="0" u="none" strike="noStrike" cap="none" normalizeH="0" baseline="0" dirty="0">
              <a:ln>
                <a:noFill/>
              </a:ln>
              <a:solidFill>
                <a:schemeClr val="tx1"/>
              </a:solidFill>
              <a:effectLst/>
              <a:latin typeface="Amazon Ember" panose="020B0603020204020204"/>
            </a:endParaRPr>
          </a:p>
          <a:p>
            <a:pPr eaLnBrk="0" fontAlgn="base" hangingPunct="0">
              <a:lnSpc>
                <a:spcPct val="100000"/>
              </a:lnSpc>
              <a:spcBef>
                <a:spcPct val="0"/>
              </a:spcBef>
              <a:spcAft>
                <a:spcPct val="0"/>
              </a:spcAft>
            </a:pPr>
            <a:r>
              <a:rPr lang="en-US" altLang="en-US" dirty="0"/>
              <a:t>Platform Engagement and Seller Satisfaction</a:t>
            </a: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
        <p:nvSpPr>
          <p:cNvPr id="5" name="Title 1">
            <a:extLst>
              <a:ext uri="{FF2B5EF4-FFF2-40B4-BE49-F238E27FC236}">
                <a16:creationId xmlns:a16="http://schemas.microsoft.com/office/drawing/2014/main" id="{D72B37A8-4BB8-68EB-3881-DA9D31A8706B}"/>
              </a:ext>
            </a:extLst>
          </p:cNvPr>
          <p:cNvSpPr txBox="1">
            <a:spLocks/>
          </p:cNvSpPr>
          <p:nvPr/>
        </p:nvSpPr>
        <p:spPr>
          <a:xfrm>
            <a:off x="889659" y="3429000"/>
            <a:ext cx="10515600" cy="10096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232F3E"/>
                </a:solidFill>
                <a:latin typeface="Amazon Ember" panose="020B0603020204020204" pitchFamily="34" charset="0"/>
                <a:ea typeface="+mj-ea"/>
                <a:cs typeface="+mj-cs"/>
              </a:defRPr>
            </a:lvl1pPr>
          </a:lstStyle>
          <a:p>
            <a:r>
              <a:rPr lang="en-US" dirty="0"/>
              <a:t>Impact:</a:t>
            </a:r>
          </a:p>
        </p:txBody>
      </p:sp>
      <p:sp>
        <p:nvSpPr>
          <p:cNvPr id="6" name="Rectangle 1">
            <a:extLst>
              <a:ext uri="{FF2B5EF4-FFF2-40B4-BE49-F238E27FC236}">
                <a16:creationId xmlns:a16="http://schemas.microsoft.com/office/drawing/2014/main" id="{531ABCAB-E488-66AE-6192-336E8103DF33}"/>
              </a:ext>
            </a:extLst>
          </p:cNvPr>
          <p:cNvSpPr txBox="1">
            <a:spLocks noChangeArrowheads="1"/>
          </p:cNvSpPr>
          <p:nvPr/>
        </p:nvSpPr>
        <p:spPr bwMode="auto">
          <a:xfrm>
            <a:off x="889658" y="4438651"/>
            <a:ext cx="1083798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232F3E"/>
                </a:solidFill>
                <a:latin typeface="Amazon Ember" panose="020B06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232F3E"/>
                </a:solidFill>
                <a:latin typeface="Amazon Ember" panose="020B06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232F3E"/>
                </a:solidFill>
                <a:latin typeface="Amazon Ember" panose="020B06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232F3E"/>
                </a:solidFill>
                <a:latin typeface="Amazon Ember" panose="020B06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232F3E"/>
                </a:solidFill>
                <a:latin typeface="Amazon Ember" panose="020B06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lnSpc>
                <a:spcPct val="100000"/>
              </a:lnSpc>
              <a:spcBef>
                <a:spcPct val="0"/>
              </a:spcBef>
              <a:spcAft>
                <a:spcPct val="0"/>
              </a:spcAft>
            </a:pPr>
            <a:r>
              <a:rPr kumimoji="0" lang="en-US" altLang="en-US" b="0" i="0" u="none" strike="noStrike" cap="none" normalizeH="0" baseline="0" dirty="0">
                <a:ln>
                  <a:noFill/>
                </a:ln>
                <a:solidFill>
                  <a:schemeClr val="tx1"/>
                </a:solidFill>
                <a:effectLst/>
                <a:latin typeface="Amazon Ember" panose="020B0603020204020204"/>
              </a:rPr>
              <a:t>Enhanced customer trust and satisfaction.</a:t>
            </a:r>
          </a:p>
          <a:p>
            <a:pPr eaLnBrk="0" fontAlgn="base" hangingPunct="0">
              <a:lnSpc>
                <a:spcPct val="100000"/>
              </a:lnSpc>
              <a:spcBef>
                <a:spcPct val="0"/>
              </a:spcBef>
              <a:spcAft>
                <a:spcPct val="0"/>
              </a:spcAft>
            </a:pPr>
            <a:r>
              <a:rPr kumimoji="0" lang="en-US" altLang="en-US" b="0" i="0" u="none" strike="noStrike" cap="none" normalizeH="0" baseline="0" dirty="0">
                <a:ln>
                  <a:noFill/>
                </a:ln>
                <a:solidFill>
                  <a:schemeClr val="tx1"/>
                </a:solidFill>
                <a:effectLst/>
                <a:latin typeface="Amazon Ember" panose="020B0603020204020204"/>
              </a:rPr>
              <a:t>Fair competitive landscape for sellers.</a:t>
            </a:r>
          </a:p>
          <a:p>
            <a:pPr eaLnBrk="0" fontAlgn="base" hangingPunct="0">
              <a:lnSpc>
                <a:spcPct val="100000"/>
              </a:lnSpc>
              <a:spcBef>
                <a:spcPct val="0"/>
              </a:spcBef>
              <a:spcAft>
                <a:spcPct val="0"/>
              </a:spcAft>
            </a:pPr>
            <a:r>
              <a:rPr kumimoji="0" lang="en-US" altLang="en-US" b="0" i="0" u="none" strike="noStrike" cap="none" normalizeH="0" baseline="0" dirty="0">
                <a:ln>
                  <a:noFill/>
                </a:ln>
                <a:solidFill>
                  <a:schemeClr val="tx1"/>
                </a:solidFill>
                <a:effectLst/>
                <a:latin typeface="Amazon Ember" panose="020B0603020204020204"/>
              </a:rPr>
              <a:t>Increased user engagement and platform loyalty.</a:t>
            </a:r>
          </a:p>
          <a:p>
            <a:pPr eaLnBrk="0" fontAlgn="base" hangingPunct="0">
              <a:lnSpc>
                <a:spcPct val="100000"/>
              </a:lnSpc>
              <a:spcBef>
                <a:spcPct val="0"/>
              </a:spcBef>
              <a:spcAft>
                <a:spcPct val="0"/>
              </a:spcAft>
            </a:pPr>
            <a:r>
              <a:rPr kumimoji="0" lang="en-US" altLang="en-US" b="0" i="0" u="none" strike="noStrike" cap="none" normalizeH="0" baseline="0" dirty="0">
                <a:ln>
                  <a:noFill/>
                </a:ln>
                <a:solidFill>
                  <a:schemeClr val="tx1"/>
                </a:solidFill>
                <a:effectLst/>
                <a:latin typeface="Amazon Ember" panose="020B0603020204020204"/>
              </a:rPr>
              <a:t>Regulatory compliance and alignment with consumer protection laws.</a:t>
            </a:r>
          </a:p>
        </p:txBody>
      </p:sp>
    </p:spTree>
    <p:extLst>
      <p:ext uri="{BB962C8B-B14F-4D97-AF65-F5344CB8AC3E}">
        <p14:creationId xmlns:p14="http://schemas.microsoft.com/office/powerpoint/2010/main" val="3385258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1127</Words>
  <Application>Microsoft Office PowerPoint</Application>
  <PresentationFormat>Widescreen</PresentationFormat>
  <Paragraphs>83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Amazon Ember</vt:lpstr>
      <vt:lpstr>Arial</vt:lpstr>
      <vt:lpstr>Calibri</vt:lpstr>
      <vt:lpstr>Office Theme</vt:lpstr>
      <vt:lpstr>PowerPoint Presentation</vt:lpstr>
      <vt:lpstr>PROBLEM STATEMENT</vt:lpstr>
      <vt:lpstr>Introduction</vt:lpstr>
      <vt:lpstr>Impact Overview</vt:lpstr>
      <vt:lpstr>Impact Overview</vt:lpstr>
      <vt:lpstr>Solution Overview</vt:lpstr>
      <vt:lpstr>Working Backwards from Customer</vt:lpstr>
      <vt:lpstr>Working Backwards from Customer</vt:lpstr>
      <vt:lpstr>Success Metrics:</vt:lpstr>
      <vt:lpstr>Scope for Scalability </vt:lpstr>
      <vt:lpstr>Marketplace Domain Expansion:</vt:lpstr>
      <vt:lpstr>Architecture </vt:lpstr>
      <vt:lpstr>Architecture </vt:lpstr>
      <vt:lpstr>Demo Walkthrough</vt:lpstr>
      <vt:lpstr>Technical Deep Dive</vt:lpstr>
      <vt:lpstr>Q&amp;A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Pradeep Goyal</dc:creator>
  <cp:lastModifiedBy>Charan teja Janaki</cp:lastModifiedBy>
  <cp:revision>41</cp:revision>
  <dcterms:created xsi:type="dcterms:W3CDTF">2023-07-26T11:35:56Z</dcterms:created>
  <dcterms:modified xsi:type="dcterms:W3CDTF">2024-06-23T09:15:54Z</dcterms:modified>
</cp:coreProperties>
</file>