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67" r:id="rId5"/>
    <p:sldId id="259" r:id="rId6"/>
    <p:sldId id="261"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QnA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b="1" dirty="0">
                <a:solidFill>
                  <a:schemeClr val="bg1"/>
                </a:solidFill>
                <a:effectLst/>
              </a:rPr>
              <a:t>TEAM MEMBERS</a:t>
            </a:r>
          </a:p>
          <a:p>
            <a:pPr algn="just"/>
            <a:r>
              <a:rPr lang="en-US" b="1" dirty="0">
                <a:solidFill>
                  <a:schemeClr val="bg1"/>
                </a:solidFill>
                <a:effectLst/>
              </a:rPr>
              <a:t>CHARAN VIGNESH N R – 312320205021</a:t>
            </a:r>
          </a:p>
          <a:p>
            <a:pPr algn="just"/>
            <a:r>
              <a:rPr lang="en-US" b="1" dirty="0">
                <a:solidFill>
                  <a:schemeClr val="bg1"/>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effectLst/>
              </a:rPr>
              <a:t>PROJECT MENTOR</a:t>
            </a:r>
          </a:p>
          <a:p>
            <a:pPr algn="l"/>
            <a:r>
              <a:rPr lang="en-US" b="1" dirty="0">
                <a:solidFill>
                  <a:schemeClr val="bg1"/>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b="0" i="0" dirty="0">
                <a:solidFill>
                  <a:schemeClr val="bg1"/>
                </a:solidFill>
                <a:effectLst/>
                <a:latin typeface="Söhne"/>
              </a:rPr>
              <a:t>The current challenge is to overcome knowledge base restrictions and provide a solution for processing multiple users' documents to generate insights, analysis, and summaries. </a:t>
            </a:r>
          </a:p>
          <a:p>
            <a:pPr algn="just"/>
            <a:r>
              <a:rPr lang="en-US" b="0" i="0" dirty="0">
                <a:solidFill>
                  <a:schemeClr val="bg1"/>
                </a:solidFill>
                <a:effectLst/>
                <a:latin typeface="Söhne"/>
              </a:rPr>
              <a:t>This requires the use of Open Source large language models such as Llama 2 and  to models from </a:t>
            </a:r>
            <a:r>
              <a:rPr lang="en-US" b="0" i="0" dirty="0" err="1">
                <a:solidFill>
                  <a:schemeClr val="bg1"/>
                </a:solidFill>
                <a:effectLst/>
                <a:latin typeface="Söhne"/>
              </a:rPr>
              <a:t>Huggingface</a:t>
            </a:r>
            <a:r>
              <a:rPr lang="en-US" b="0" i="0" dirty="0">
                <a:solidFill>
                  <a:schemeClr val="bg1"/>
                </a:solidFill>
                <a:effectLst/>
                <a:latin typeface="Söhne"/>
              </a:rPr>
              <a:t> to create a web platform that allows users to upload documents, extract embeddings, and engage in a private Chatbot interaction for enhanced information retrieval and analysis.</a:t>
            </a:r>
            <a:endParaRPr lang="en-US" sz="3200" dirty="0">
              <a:solidFill>
                <a:schemeClr val="bg1"/>
              </a:solidFill>
              <a:effectLst/>
            </a:endParaRPr>
          </a:p>
        </p:txBody>
      </p:sp>
    </p:spTree>
    <p:extLst>
      <p:ext uri="{BB962C8B-B14F-4D97-AF65-F5344CB8AC3E}">
        <p14:creationId xmlns:p14="http://schemas.microsoft.com/office/powerpoint/2010/main" val="283726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sz="2000" dirty="0">
                <a:solidFill>
                  <a:schemeClr val="bg1"/>
                </a:solidFill>
                <a:effectLst/>
              </a:rPr>
              <a:t>We have created a Web Platform to upload multiple user’s documents to process and answer questions from it.</a:t>
            </a:r>
          </a:p>
          <a:p>
            <a:pPr algn="just"/>
            <a:r>
              <a:rPr lang="en-US" sz="2000" dirty="0">
                <a:solidFill>
                  <a:schemeClr val="bg1"/>
                </a:solidFill>
                <a:effectLst/>
              </a:rPr>
              <a:t>It is done by using LangChain by combining multiple LLM’s together like ChatGPT for creating the chat-chain and </a:t>
            </a:r>
            <a:r>
              <a:rPr lang="en-US" sz="2000" dirty="0" err="1">
                <a:solidFill>
                  <a:schemeClr val="bg1"/>
                </a:solidFill>
                <a:effectLst/>
              </a:rPr>
              <a:t>Huggingface</a:t>
            </a:r>
            <a:r>
              <a:rPr lang="en-US" sz="2000" dirty="0">
                <a:solidFill>
                  <a:schemeClr val="bg1"/>
                </a:solidFill>
                <a:effectLst/>
              </a:rPr>
              <a:t> for processing (extracting embeddings) of the documents.</a:t>
            </a:r>
          </a:p>
          <a:p>
            <a:pPr algn="just"/>
            <a:r>
              <a:rPr lang="en-US" sz="2000" dirty="0">
                <a:solidFill>
                  <a:schemeClr val="bg1"/>
                </a:solidFill>
                <a:effectLst/>
              </a:rPr>
              <a:t>Through this, we can achieve our own private ChatGPT which can be used for getting insights, analysis, summaries, </a:t>
            </a:r>
            <a:r>
              <a:rPr lang="en-US" sz="2000" dirty="0" err="1">
                <a:solidFill>
                  <a:schemeClr val="bg1"/>
                </a:solidFill>
                <a:effectLst/>
              </a:rPr>
              <a:t>etc</a:t>
            </a:r>
            <a:r>
              <a:rPr lang="en-US" sz="2000" dirty="0">
                <a:solidFill>
                  <a:schemeClr val="bg1"/>
                </a:solidFill>
                <a:effectLst/>
              </a:rPr>
              <a:t>…</a:t>
            </a:r>
            <a:endParaRPr lang="en-IN" sz="2000" dirty="0">
              <a:solidFill>
                <a:schemeClr val="bg1"/>
              </a:solidFill>
              <a:effectLst/>
            </a:endParaRPr>
          </a:p>
          <a:p>
            <a:pPr algn="just"/>
            <a:r>
              <a:rPr lang="en-IN" sz="2000" dirty="0">
                <a:solidFill>
                  <a:schemeClr val="bg1"/>
                </a:solidFill>
                <a:effectLst/>
              </a:rPr>
              <a:t>By using this architecture we can overcome the problem of knowledge base restrictions and can give our own knowledge base.</a:t>
            </a:r>
            <a:endParaRPr lang="en-US" sz="2000" dirty="0">
              <a:solidFill>
                <a:schemeClr val="bg1"/>
              </a:solidFill>
              <a:effectLst/>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 TO DOMAIN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386711"/>
            <a:ext cx="10551559" cy="4191643"/>
          </a:xfrm>
        </p:spPr>
        <p:txBody>
          <a:bodyPr>
            <a:noAutofit/>
          </a:bodyPr>
          <a:lstStyle/>
          <a:p>
            <a:pPr marL="0" indent="0" algn="just">
              <a:buNone/>
            </a:pPr>
            <a:r>
              <a:rPr lang="en-US" sz="2200" b="1" i="0" dirty="0">
                <a:solidFill>
                  <a:schemeClr val="bg1"/>
                </a:solidFill>
                <a:effectLst/>
                <a:latin typeface="Sohne"/>
              </a:rPr>
              <a:t>Natural Language Processing (NLP) techniques are changing how people interact with machines and how information is processed. The platform's use of transformer-based models demonstrates NLP's aptitude for contextual understanding, allowing accurate responses by converting into relevant context. Through enhanced similarity matching, this technology enables effective handling of a variety of question types and prompt identification of pertinent information. By bridging the gap between human understanding and machine processing, NLP's transformative capabilities enable seamless communication and well-informed decision-making. From complex legal analyses to research projects, NLP's contextual expertise boosts productivity and insight, demonstrating its profound influence on improving knowledge extraction from text and enhancing a variety of applications.</a:t>
            </a:r>
            <a:endParaRPr lang="en-US" sz="2200" b="1" dirty="0">
              <a:solidFill>
                <a:schemeClr val="bg1"/>
              </a:solidFill>
              <a:effectLst/>
              <a:latin typeface="Sohne"/>
            </a:endParaRPr>
          </a:p>
        </p:txBody>
      </p:sp>
    </p:spTree>
    <p:extLst>
      <p:ext uri="{BB962C8B-B14F-4D97-AF65-F5344CB8AC3E}">
        <p14:creationId xmlns:p14="http://schemas.microsoft.com/office/powerpoint/2010/main" val="9693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9F5490DE-5467-47BF-8075-32F86563B61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24514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3" name="Table 2">
            <a:extLst>
              <a:ext uri="{FF2B5EF4-FFF2-40B4-BE49-F238E27FC236}">
                <a16:creationId xmlns:a16="http://schemas.microsoft.com/office/drawing/2014/main" id="{574272F2-4F1D-43CD-AF75-6D31EB154BF3}"/>
              </a:ext>
            </a:extLst>
          </p:cNvPr>
          <p:cNvGraphicFramePr>
            <a:graphicFrameLocks noGrp="1"/>
          </p:cNvGraphicFramePr>
          <p:nvPr>
            <p:extLst>
              <p:ext uri="{D42A27DB-BD31-4B8C-83A1-F6EECF244321}">
                <p14:modId xmlns:p14="http://schemas.microsoft.com/office/powerpoint/2010/main" val="4088727900"/>
              </p:ext>
            </p:extLst>
          </p:nvPr>
        </p:nvGraphicFramePr>
        <p:xfrm>
          <a:off x="0" y="3679464"/>
          <a:ext cx="12192000" cy="3559556"/>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2064905934"/>
                    </a:ext>
                  </a:extLst>
                </a:gridCol>
                <a:gridCol w="1260629">
                  <a:extLst>
                    <a:ext uri="{9D8B030D-6E8A-4147-A177-3AD203B41FA5}">
                      <a16:colId xmlns:a16="http://schemas.microsoft.com/office/drawing/2014/main" val="1986441903"/>
                    </a:ext>
                  </a:extLst>
                </a:gridCol>
                <a:gridCol w="4199138">
                  <a:extLst>
                    <a:ext uri="{9D8B030D-6E8A-4147-A177-3AD203B41FA5}">
                      <a16:colId xmlns:a16="http://schemas.microsoft.com/office/drawing/2014/main" val="2765938067"/>
                    </a:ext>
                  </a:extLst>
                </a:gridCol>
                <a:gridCol w="3953522">
                  <a:extLst>
                    <a:ext uri="{9D8B030D-6E8A-4147-A177-3AD203B41FA5}">
                      <a16:colId xmlns:a16="http://schemas.microsoft.com/office/drawing/2014/main" val="1863788505"/>
                    </a:ext>
                  </a:extLst>
                </a:gridCol>
              </a:tblGrid>
              <a:tr h="801116">
                <a:tc>
                  <a:txBody>
                    <a:bodyPr/>
                    <a:lstStyle/>
                    <a:p>
                      <a:pPr algn="ctr"/>
                      <a:r>
                        <a:rPr lang="en-US" sz="1200" b="1" dirty="0">
                          <a:solidFill>
                            <a:schemeClr val="bg1"/>
                          </a:solidFill>
                        </a:rPr>
                        <a:t>A</a:t>
                      </a:r>
                      <a:r>
                        <a:rPr lang="en-IN" sz="1200" b="1" dirty="0">
                          <a:solidFill>
                            <a:schemeClr val="bg1"/>
                          </a:solidFill>
                        </a:rPr>
                        <a:t>UTHOR</a:t>
                      </a:r>
                    </a:p>
                  </a:txBody>
                  <a:tcPr anchor="ctr"/>
                </a:tc>
                <a:tc>
                  <a:txBody>
                    <a:bodyPr/>
                    <a:lstStyle/>
                    <a:p>
                      <a:pPr algn="ctr"/>
                      <a:r>
                        <a:rPr lang="en-IN" sz="1200" b="1" dirty="0">
                          <a:solidFill>
                            <a:schemeClr val="bg1"/>
                          </a:solidFill>
                        </a:rPr>
                        <a:t>YEAR</a:t>
                      </a:r>
                    </a:p>
                  </a:txBody>
                  <a:tcPr anchor="ctr"/>
                </a:tc>
                <a:tc>
                  <a:txBody>
                    <a:bodyPr/>
                    <a:lstStyle/>
                    <a:p>
                      <a:pPr algn="ctr"/>
                      <a:r>
                        <a:rPr lang="en-US" sz="1200" b="1" dirty="0">
                          <a:solidFill>
                            <a:schemeClr val="bg1"/>
                          </a:solidFill>
                        </a:rPr>
                        <a:t>PRINCIPLE</a:t>
                      </a:r>
                      <a:endParaRPr lang="en-IN" sz="1200" b="1" dirty="0">
                        <a:solidFill>
                          <a:schemeClr val="bg1"/>
                        </a:solidFill>
                      </a:endParaRPr>
                    </a:p>
                  </a:txBody>
                  <a:tcPr anchor="ctr"/>
                </a:tc>
                <a:tc>
                  <a:txBody>
                    <a:bodyPr/>
                    <a:lstStyle/>
                    <a:p>
                      <a:pPr algn="ctr"/>
                      <a:r>
                        <a:rPr lang="en-IN" sz="1200" b="1" dirty="0">
                          <a:solidFill>
                            <a:schemeClr val="bg1"/>
                          </a:solidFill>
                        </a:rPr>
                        <a:t>PROS AND CONS</a:t>
                      </a:r>
                    </a:p>
                  </a:txBody>
                  <a:tcPr anchor="ctr"/>
                </a:tc>
                <a:extLst>
                  <a:ext uri="{0D108BD9-81ED-4DB2-BD59-A6C34878D82A}">
                    <a16:rowId xmlns:a16="http://schemas.microsoft.com/office/drawing/2014/main" val="213615439"/>
                  </a:ext>
                </a:extLst>
              </a:tr>
              <a:tr h="21368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Ryan Marcus , Parimarjan Negi , Hongzi Mao , Chi Zhang, Mohammad Alizadeh , Tim Kraska, Olga Papaemmanouil1 , Nesime Tatbul Brandeis University MIT  Intel Labs</a:t>
                      </a:r>
                    </a:p>
                    <a:p>
                      <a:pPr algn="just"/>
                      <a:endParaRPr lang="en-IN" sz="12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Enhanced Cardinality Estimation</a:t>
                      </a:r>
                      <a:endParaRPr lang="en-IN" sz="12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endParaRPr lang="en-IN" sz="1200" b="1" i="0" kern="1200" dirty="0">
                        <a:solidFill>
                          <a:schemeClr val="bg1"/>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endParaRPr lang="en-IN" sz="1200" b="1" i="0" kern="1200" dirty="0">
                        <a:solidFill>
                          <a:srgbClr val="FF0000"/>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1469488462"/>
                  </a:ext>
                </a:extLst>
              </a:tr>
              <a:tr h="2368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Liwei Yan, Bo Bai, Member, IEEE, Wei Chen, Senior Member, IEEE, and Dapeng Oliver Wu, Fellow, IEEE</a:t>
                      </a:r>
                    </a:p>
                    <a:p>
                      <a:pPr algn="just"/>
                      <a:endParaRPr lang="en-IN" sz="1100" b="1" dirty="0">
                        <a:solidFill>
                          <a:schemeClr val="bg1"/>
                        </a:solidFill>
                      </a:endParaRPr>
                    </a:p>
                  </a:txBody>
                  <a:tcPr/>
                </a:tc>
                <a:tc>
                  <a:txBody>
                    <a:bodyPr/>
                    <a:lstStyle/>
                    <a:p>
                      <a:pPr algn="ctr"/>
                      <a:r>
                        <a:rPr lang="en-US" sz="1200" b="1" dirty="0">
                          <a:solidFill>
                            <a:schemeClr val="bg1"/>
                          </a:solidFill>
                        </a:rPr>
                        <a:t>2019</a:t>
                      </a:r>
                      <a:endParaRPr lang="en-IN" sz="12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mn-lt"/>
                          <a:ea typeface="+mn-ea"/>
                          <a:cs typeface="+mn-cs"/>
                        </a:rPr>
                        <a:t>SVM classification and iterative refinement</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132011635"/>
                  </a:ext>
                </a:extLst>
              </a:tr>
              <a:tr h="5171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Abdul Wahab Qurashi (abdul.qurashi@hud.ac.uk) and Anju P. Johnson (a.johnson@hud.ac.uk)</a:t>
                      </a:r>
                    </a:p>
                    <a:p>
                      <a:pPr algn="just"/>
                      <a:endParaRPr lang="en-IN" sz="11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Automate railway safety document utilizing word embeddings</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Risk Mitigation</a:t>
                      </a:r>
                    </a:p>
                    <a:p>
                      <a:pPr marL="0" indent="0" algn="just">
                        <a:buFont typeface="Arial" panose="020B0604020202020204" pitchFamily="34" charset="0"/>
                        <a:buNone/>
                      </a:pPr>
                      <a:r>
                        <a:rPr lang="en-IN" sz="1200" b="1" dirty="0">
                          <a:solidFill>
                            <a:schemeClr val="bg1"/>
                          </a:solidFill>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Quality Dependency</a:t>
                      </a:r>
                      <a:endParaRPr lang="en-IN" sz="1200" b="1" dirty="0">
                        <a:solidFill>
                          <a:srgbClr val="FF0000"/>
                        </a:solidFill>
                      </a:endParaRPr>
                    </a:p>
                  </a:txBody>
                  <a:tcPr/>
                </a:tc>
                <a:extLst>
                  <a:ext uri="{0D108BD9-81ED-4DB2-BD59-A6C34878D82A}">
                    <a16:rowId xmlns:a16="http://schemas.microsoft.com/office/drawing/2014/main" val="2354919046"/>
                  </a:ext>
                </a:extLst>
              </a:tr>
            </a:tbl>
          </a:graphicData>
        </a:graphic>
      </p:graphicFrame>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2708166555"/>
              </p:ext>
            </p:extLst>
          </p:nvPr>
        </p:nvGraphicFramePr>
        <p:xfrm>
          <a:off x="0" y="1979720"/>
          <a:ext cx="12192000" cy="2479330"/>
        </p:xfrm>
        <a:graphic>
          <a:graphicData uri="http://schemas.openxmlformats.org/drawingml/2006/table">
            <a:tbl>
              <a:tblPr firstRow="1" bandRow="1">
                <a:tableStyleId>{5C22544A-7EE6-4342-B048-85BDC9FD1C3A}</a:tableStyleId>
              </a:tblPr>
              <a:tblGrid>
                <a:gridCol w="2777924">
                  <a:extLst>
                    <a:ext uri="{9D8B030D-6E8A-4147-A177-3AD203B41FA5}">
                      <a16:colId xmlns:a16="http://schemas.microsoft.com/office/drawing/2014/main" val="4029667635"/>
                    </a:ext>
                  </a:extLst>
                </a:gridCol>
                <a:gridCol w="1273215">
                  <a:extLst>
                    <a:ext uri="{9D8B030D-6E8A-4147-A177-3AD203B41FA5}">
                      <a16:colId xmlns:a16="http://schemas.microsoft.com/office/drawing/2014/main" val="3749210400"/>
                    </a:ext>
                  </a:extLst>
                </a:gridCol>
                <a:gridCol w="4201610">
                  <a:extLst>
                    <a:ext uri="{9D8B030D-6E8A-4147-A177-3AD203B41FA5}">
                      <a16:colId xmlns:a16="http://schemas.microsoft.com/office/drawing/2014/main" val="2493286867"/>
                    </a:ext>
                  </a:extLst>
                </a:gridCol>
                <a:gridCol w="3939251">
                  <a:extLst>
                    <a:ext uri="{9D8B030D-6E8A-4147-A177-3AD203B41FA5}">
                      <a16:colId xmlns:a16="http://schemas.microsoft.com/office/drawing/2014/main" val="4173925752"/>
                    </a:ext>
                  </a:extLst>
                </a:gridCol>
              </a:tblGrid>
              <a:tr h="833410">
                <a:tc>
                  <a:txBody>
                    <a:bodyPr/>
                    <a:lstStyle/>
                    <a:p>
                      <a:pPr algn="ctr"/>
                      <a:r>
                        <a:rPr lang="en-US" sz="1400" b="1" dirty="0">
                          <a:solidFill>
                            <a:schemeClr val="bg1"/>
                          </a:solidFill>
                        </a:rPr>
                        <a:t>AUTHOR </a:t>
                      </a:r>
                      <a:endParaRPr lang="en-IN" sz="1400" b="1" dirty="0">
                        <a:solidFill>
                          <a:schemeClr val="bg1"/>
                        </a:solidFill>
                      </a:endParaRPr>
                    </a:p>
                  </a:txBody>
                  <a:tcPr anchor="ctr"/>
                </a:tc>
                <a:tc>
                  <a:txBody>
                    <a:bodyPr/>
                    <a:lstStyle/>
                    <a:p>
                      <a:pPr algn="ctr"/>
                      <a:r>
                        <a:rPr lang="en-US" sz="1400" b="1">
                          <a:solidFill>
                            <a:schemeClr val="bg1"/>
                          </a:solidFill>
                        </a:rPr>
                        <a:t>YEAR</a:t>
                      </a:r>
                      <a:endParaRPr lang="en-IN" sz="1400" b="1" dirty="0">
                        <a:solidFill>
                          <a:schemeClr val="bg1"/>
                        </a:solidFill>
                      </a:endParaRPr>
                    </a:p>
                  </a:txBody>
                  <a:tcPr anchor="ctr"/>
                </a:tc>
                <a:tc>
                  <a:txBody>
                    <a:bodyPr/>
                    <a:lstStyle/>
                    <a:p>
                      <a:pPr algn="ctr"/>
                      <a:r>
                        <a:rPr lang="en-US" sz="1400" b="1">
                          <a:solidFill>
                            <a:schemeClr val="bg1"/>
                          </a:solidFill>
                        </a:rPr>
                        <a:t>PRINCIPLE </a:t>
                      </a:r>
                      <a:endParaRPr lang="en-IN" sz="1400" b="1" dirty="0">
                        <a:solidFill>
                          <a:schemeClr val="bg1"/>
                        </a:solidFill>
                      </a:endParaRPr>
                    </a:p>
                  </a:txBody>
                  <a:tcPr anchor="ctr"/>
                </a:tc>
                <a:tc>
                  <a:txBody>
                    <a:bodyPr/>
                    <a:lstStyle/>
                    <a:p>
                      <a:pPr algn="ctr"/>
                      <a:r>
                        <a:rPr lang="en-IN" sz="1400" b="1">
                          <a:solidFill>
                            <a:schemeClr val="bg1"/>
                          </a:solidFill>
                        </a:rPr>
                        <a:t>PROS AND CONS</a:t>
                      </a:r>
                      <a:endParaRPr lang="en-IN" sz="1400" b="1" dirty="0">
                        <a:solidFill>
                          <a:schemeClr val="bg1"/>
                        </a:solidFill>
                      </a:endParaRPr>
                    </a:p>
                  </a:txBody>
                  <a:tcPr anchor="ctr"/>
                </a:tc>
                <a:extLst>
                  <a:ext uri="{0D108BD9-81ED-4DB2-BD59-A6C34878D82A}">
                    <a16:rowId xmlns:a16="http://schemas.microsoft.com/office/drawing/2014/main" val="3100590930"/>
                  </a:ext>
                </a:extLst>
              </a:tr>
              <a:tr h="6014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dirty="0"/>
                        <a:t>Xiang Dong and </a:t>
                      </a:r>
                      <a:r>
                        <a:rPr lang="en-IN" sz="1200" b="1" dirty="0" err="1"/>
                        <a:t>Lijia</a:t>
                      </a:r>
                      <a:r>
                        <a:rPr lang="en-IN" sz="1200" b="1" dirty="0"/>
                        <a:t> Zeng</a:t>
                      </a:r>
                    </a:p>
                    <a:p>
                      <a:pPr algn="just"/>
                      <a:endParaRPr lang="en-IN" sz="1200" b="1" dirty="0"/>
                    </a:p>
                  </a:txBody>
                  <a:tcPr/>
                </a:tc>
                <a:tc>
                  <a:txBody>
                    <a:bodyPr/>
                    <a:lstStyle/>
                    <a:p>
                      <a:pPr algn="ctr"/>
                      <a:r>
                        <a:rPr lang="en-US" sz="1200" b="1"/>
                        <a:t>2021</a:t>
                      </a:r>
                      <a:endParaRPr lang="en-IN" sz="12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Query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Efficient Knowledge Extraction</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3305107190"/>
                  </a:ext>
                </a:extLst>
              </a:tr>
              <a:tr h="530796">
                <a:tc>
                  <a:txBody>
                    <a:bodyPr/>
                    <a:lstStyle/>
                    <a:p>
                      <a:pPr algn="just"/>
                      <a:r>
                        <a:rPr lang="en-US" sz="1200" b="1" dirty="0"/>
                        <a:t>Michael L. </a:t>
                      </a:r>
                      <a:r>
                        <a:rPr lang="en-US" sz="1200" b="1" dirty="0" err="1"/>
                        <a:t>Rupley</a:t>
                      </a:r>
                      <a:r>
                        <a:rPr lang="en-US" sz="1200" b="1" dirty="0"/>
                        <a:t>, </a:t>
                      </a:r>
                    </a:p>
                    <a:p>
                      <a:pPr algn="just"/>
                      <a:r>
                        <a:rPr lang="en-US" sz="1200" b="1" dirty="0"/>
                        <a:t>Jr. Indiana</a:t>
                      </a:r>
                    </a:p>
                    <a:p>
                      <a:pPr algn="just"/>
                      <a:r>
                        <a:rPr lang="en-US" sz="1200" b="1" dirty="0"/>
                        <a:t>University at South Bend</a:t>
                      </a:r>
                      <a:endParaRPr lang="en-IN" sz="1200" b="1" dirty="0"/>
                    </a:p>
                    <a:p>
                      <a:pPr algn="just"/>
                      <a:endParaRPr lang="en-IN" sz="1200" b="1" dirty="0"/>
                    </a:p>
                  </a:txBody>
                  <a:tcPr/>
                </a:tc>
                <a:tc>
                  <a:txBody>
                    <a:bodyPr/>
                    <a:lstStyle/>
                    <a:p>
                      <a:pPr algn="ctr"/>
                      <a:r>
                        <a:rPr lang="en-US" sz="1200" b="1" dirty="0"/>
                        <a:t>2022</a:t>
                      </a:r>
                      <a:endParaRPr lang="en-IN" sz="1200" b="1" dirty="0"/>
                    </a:p>
                  </a:txBody>
                  <a:tcPr/>
                </a:tc>
                <a:tc>
                  <a:txBody>
                    <a:bodyPr/>
                    <a:lstStyle/>
                    <a:p>
                      <a:pPr algn="just"/>
                      <a:r>
                        <a:rPr lang="en-US" sz="1200" b="1" i="0" kern="1200" dirty="0">
                          <a:solidFill>
                            <a:schemeClr val="dk1"/>
                          </a:solidFill>
                          <a:effectLst/>
                          <a:latin typeface="+mn-lt"/>
                          <a:ea typeface="+mn-ea"/>
                          <a:cs typeface="+mn-cs"/>
                        </a:rPr>
                        <a:t>Query Processing and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Improved Performance</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Natash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keyphrase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198185"/>
            <a:ext cx="10338199" cy="2461629"/>
          </a:xfrm>
        </p:spPr>
        <p:txBody>
          <a:bodyPr>
            <a:noAutofit/>
          </a:bodyPr>
          <a:lstStyle/>
          <a:p>
            <a:pPr algn="just">
              <a:lnSpc>
                <a:spcPts val="1700"/>
              </a:lnSpc>
              <a:spcBef>
                <a:spcPts val="600"/>
              </a:spcBef>
              <a:buFont typeface="+mj-lt"/>
              <a:buAutoNum type="arabicPeriod"/>
            </a:pPr>
            <a:r>
              <a:rPr lang="en-US" sz="1400" b="1" dirty="0">
                <a:solidFill>
                  <a:schemeClr val="bg1"/>
                </a:solidFill>
                <a:effectLst/>
                <a:latin typeface="Sohne"/>
              </a:rPr>
              <a:t>Research on Query Optimization of Classic Art Database Based on Artificial Intelligence and Edge Computing - </a:t>
            </a:r>
            <a:r>
              <a:rPr lang="en-IN" sz="1400" b="1" dirty="0">
                <a:solidFill>
                  <a:schemeClr val="bg1"/>
                </a:solidFill>
                <a:effectLst/>
                <a:latin typeface="Sohne"/>
              </a:rPr>
              <a:t>Xiang Dong and Lijia Zeng - 2021</a:t>
            </a:r>
          </a:p>
          <a:p>
            <a:pPr algn="just">
              <a:lnSpc>
                <a:spcPts val="1700"/>
              </a:lnSpc>
              <a:spcBef>
                <a:spcPts val="600"/>
              </a:spcBef>
              <a:buFont typeface="+mj-lt"/>
              <a:buAutoNum type="arabicPeriod"/>
            </a:pPr>
            <a:r>
              <a:rPr lang="en-US" sz="1400" b="1" dirty="0">
                <a:solidFill>
                  <a:schemeClr val="bg1"/>
                </a:solidFill>
                <a:effectLst/>
                <a:latin typeface="Sohne"/>
              </a:rPr>
              <a:t>Introduction to Query Processing and Optimization</a:t>
            </a:r>
            <a:r>
              <a:rPr lang="en-IN" sz="1400" b="1" dirty="0">
                <a:solidFill>
                  <a:schemeClr val="bg1"/>
                </a:solidFill>
                <a:effectLst/>
                <a:latin typeface="Sohne"/>
              </a:rPr>
              <a:t> - </a:t>
            </a:r>
            <a:r>
              <a:rPr lang="en-US" sz="1400" b="1" dirty="0">
                <a:solidFill>
                  <a:schemeClr val="bg1"/>
                </a:solidFill>
                <a:effectLst/>
                <a:latin typeface="Sohne"/>
              </a:rPr>
              <a:t>Michael L. Rupley, Jr. Indiana University at South Bend - 2022 </a:t>
            </a:r>
            <a:endParaRPr lang="en-IN" sz="1400" b="1" dirty="0">
              <a:solidFill>
                <a:schemeClr val="bg1"/>
              </a:solidFill>
              <a:effectLst/>
              <a:latin typeface="Sohne"/>
            </a:endParaRPr>
          </a:p>
          <a:p>
            <a:pPr algn="just">
              <a:lnSpc>
                <a:spcPts val="1700"/>
              </a:lnSpc>
              <a:spcBef>
                <a:spcPts val="600"/>
              </a:spcBef>
              <a:buFont typeface="+mj-lt"/>
              <a:buAutoNum type="arabicPeriod"/>
            </a:pPr>
            <a:r>
              <a:rPr lang="en-US" sz="1400" b="1" dirty="0">
                <a:solidFill>
                  <a:schemeClr val="bg1"/>
                </a:solidFill>
                <a:effectLst/>
                <a:latin typeface="Sohne"/>
              </a:rPr>
              <a:t>Neo: A Learned Query Optimizer - </a:t>
            </a:r>
            <a:r>
              <a:rPr lang="en-IN" sz="1400" b="1" dirty="0">
                <a:solidFill>
                  <a:schemeClr val="bg1"/>
                </a:solidFill>
                <a:effectLst/>
                <a:latin typeface="Sohne"/>
              </a:rPr>
              <a:t>Ryan Marcus , Parimarjan Negi , Hongzi Mao , Chi Zhang, Mohammad Alizadeh, Tim Kraska, Olga Papaemmanouil1, Nesime Tatbul Brandeis University MIT  Intel Labs - 2020</a:t>
            </a:r>
          </a:p>
          <a:p>
            <a:pPr algn="just">
              <a:lnSpc>
                <a:spcPts val="1700"/>
              </a:lnSpc>
              <a:spcBef>
                <a:spcPts val="600"/>
              </a:spcBef>
              <a:buFont typeface="+mj-lt"/>
              <a:buAutoNum type="arabicPeriod"/>
            </a:pPr>
            <a:r>
              <a:rPr lang="en-US" sz="1400" b="1" dirty="0">
                <a:solidFill>
                  <a:schemeClr val="bg1"/>
                </a:solidFill>
                <a:effectLst/>
                <a:latin typeface="Sohne"/>
              </a:rPr>
              <a:t>New Word Extraction From Chinese Financial Documents - </a:t>
            </a:r>
            <a:r>
              <a:rPr lang="en-IN" sz="1400" b="1" dirty="0">
                <a:solidFill>
                  <a:schemeClr val="bg1"/>
                </a:solidFill>
                <a:effectLst/>
                <a:latin typeface="Sohne"/>
              </a:rPr>
              <a:t>Liwei Yan, Bo Bai, Member, IEEE, Wei Chen, Senior Member, IEEE, and Dapeng Oliver Wu, Fellow, IEEE - 2019</a:t>
            </a:r>
          </a:p>
          <a:p>
            <a:pPr algn="just">
              <a:lnSpc>
                <a:spcPts val="1700"/>
              </a:lnSpc>
              <a:spcBef>
                <a:spcPts val="600"/>
              </a:spcBef>
              <a:buFont typeface="+mj-lt"/>
              <a:buAutoNum type="arabicPeriod"/>
            </a:pPr>
            <a:r>
              <a:rPr lang="en-US" sz="1400" b="1" dirty="0">
                <a:solidFill>
                  <a:schemeClr val="bg1"/>
                </a:solidFill>
                <a:effectLst/>
                <a:latin typeface="Sohne"/>
              </a:rPr>
              <a:t>New Avenues for Automated Railway Safety Information Processing in Enterprise Architecture: An NLP Approach - </a:t>
            </a:r>
            <a:r>
              <a:rPr lang="en-IN" sz="1400" b="1" dirty="0">
                <a:solidFill>
                  <a:schemeClr val="bg1"/>
                </a:solidFill>
                <a:effectLst/>
                <a:latin typeface="Sohne"/>
              </a:rPr>
              <a:t>Abdul Wahab Qurashi and Anju P. Johnson - 2023</a:t>
            </a:r>
          </a:p>
          <a:p>
            <a:pPr algn="just">
              <a:lnSpc>
                <a:spcPts val="1700"/>
              </a:lnSpc>
              <a:spcBef>
                <a:spcPts val="600"/>
              </a:spcBef>
              <a:buFont typeface="+mj-lt"/>
              <a:buAutoNum type="arabicPeriod"/>
            </a:pPr>
            <a:r>
              <a:rPr lang="en-US" sz="1400" b="1" dirty="0">
                <a:solidFill>
                  <a:schemeClr val="bg1"/>
                </a:solidFill>
                <a:effectLst/>
                <a:latin typeface="Sohne"/>
              </a:rPr>
              <a:t>A Novel Unsupervised Approach for Topic Prediction Using Keyphrase Extraction for Urdu Documents - </a:t>
            </a:r>
            <a:r>
              <a:rPr lang="en-IN" sz="1400" b="1" dirty="0">
                <a:solidFill>
                  <a:schemeClr val="bg1"/>
                </a:solidFill>
                <a:effectLst/>
                <a:latin typeface="Sohne"/>
              </a:rPr>
              <a:t>Ahmad Amin; Toqir A. Rana; Natash Ali Mian; Muhammad Waseem Iqbal; Abbas Khalid; Tahir Alyas - 2019</a:t>
            </a:r>
          </a:p>
          <a:p>
            <a:pPr algn="just">
              <a:lnSpc>
                <a:spcPts val="1700"/>
              </a:lnSpc>
              <a:spcBef>
                <a:spcPts val="600"/>
              </a:spcBef>
              <a:buFont typeface="+mj-lt"/>
              <a:buAutoNum type="arabicPeriod"/>
            </a:pPr>
            <a:r>
              <a:rPr lang="en-US" sz="1400" b="1" dirty="0">
                <a:solidFill>
                  <a:schemeClr val="bg1"/>
                </a:solidFill>
                <a:effectLst/>
                <a:latin typeface="Sohne"/>
              </a:rPr>
              <a:t>Analysis of Search-Engine Query Patterns </a:t>
            </a:r>
            <a:r>
              <a:rPr lang="en-IN" sz="1400" b="1" dirty="0">
                <a:solidFill>
                  <a:schemeClr val="bg1"/>
                </a:solidFill>
                <a:effectLst/>
                <a:latin typeface="Sohne"/>
              </a:rPr>
              <a:t>- </a:t>
            </a:r>
            <a:r>
              <a:rPr lang="en-US" sz="1400" b="1" dirty="0">
                <a:solidFill>
                  <a:schemeClr val="bg1"/>
                </a:solidFill>
                <a:effectLst/>
                <a:latin typeface="Sohne"/>
              </a:rPr>
              <a:t>Louis R Pasquale, MD Department of Ophthalmology Icahn School of Medicine at Mount Sinai - 2023</a:t>
            </a:r>
          </a:p>
          <a:p>
            <a:pPr algn="just">
              <a:lnSpc>
                <a:spcPts val="1700"/>
              </a:lnSpc>
              <a:spcBef>
                <a:spcPts val="600"/>
              </a:spcBef>
              <a:buFont typeface="+mj-lt"/>
              <a:buAutoNum type="arabicPeriod"/>
            </a:pPr>
            <a:r>
              <a:rPr lang="en-US" sz="1400" b="1" dirty="0">
                <a:solidFill>
                  <a:schemeClr val="bg1"/>
                </a:solidFill>
                <a:effectLst/>
                <a:latin typeface="Sohne"/>
              </a:rPr>
              <a:t>Pythia: A Suite for Analyzing Large Language Models Across Training and Scaling - </a:t>
            </a:r>
            <a:r>
              <a:rPr lang="en-IN" sz="1400" b="1" dirty="0">
                <a:solidFill>
                  <a:schemeClr val="bg1"/>
                </a:solidFill>
                <a:effectLst/>
                <a:latin typeface="Sohne"/>
              </a:rPr>
              <a:t>Stella Biderman  Hailey Schoelkopf  Quentin Anthony  Herbie Bradley   Kyle O’Brien  Eric Hallahan Mohammad Aflah Khan  Shivanshu Purohit USVSN Sai Prashanth  Edward Raff  Aviya Skowron  Lintang Sutawika  Oskar van der Wal – 2020</a:t>
            </a:r>
          </a:p>
        </p:txBody>
      </p:sp>
    </p:spTree>
    <p:extLst>
      <p:ext uri="{BB962C8B-B14F-4D97-AF65-F5344CB8AC3E}">
        <p14:creationId xmlns:p14="http://schemas.microsoft.com/office/powerpoint/2010/main" val="379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459</TotalTime>
  <Words>987</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Sohne</vt:lpstr>
      <vt:lpstr>Söhne</vt:lpstr>
      <vt:lpstr>Trebuchet MS</vt:lpstr>
      <vt:lpstr>Berlin</vt:lpstr>
      <vt:lpstr>Intelligent MultiDoc QnA Platform Using LangChain</vt:lpstr>
      <vt:lpstr>PROBLEM STATEMENT</vt:lpstr>
      <vt:lpstr>OBJECTIVES</vt:lpstr>
      <vt:lpstr>INTRODUCTION TO DOMAIN</vt:lpstr>
      <vt:lpstr>ARCHITECTURE</vt:lpstr>
      <vt:lpstr>LITERATURE REVIEWS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 N R</cp:lastModifiedBy>
  <cp:revision>100</cp:revision>
  <dcterms:created xsi:type="dcterms:W3CDTF">2023-08-09T03:03:34Z</dcterms:created>
  <dcterms:modified xsi:type="dcterms:W3CDTF">2023-11-11T14:23:57Z</dcterms:modified>
</cp:coreProperties>
</file>