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1" r:id="rId7"/>
    <p:sldId id="268" r:id="rId8"/>
    <p:sldId id="263" r:id="rId9"/>
    <p:sldId id="265" r:id="rId10"/>
    <p:sldId id="26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8/10/2023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8/10/2023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0C1-48F5-CD80-3D47-21DA62AFC73E}"/>
              </a:ext>
            </a:extLst>
          </p:cNvPr>
          <p:cNvSpPr>
            <a:spLocks noGrp="1"/>
          </p:cNvSpPr>
          <p:nvPr>
            <p:ph type="ctrTitle"/>
          </p:nvPr>
        </p:nvSpPr>
        <p:spPr>
          <a:xfrm>
            <a:off x="422869" y="3090110"/>
            <a:ext cx="8268369" cy="677779"/>
          </a:xfrm>
        </p:spPr>
        <p:txBody>
          <a:bodyPr anchor="ctr"/>
          <a:lstStyle/>
          <a:p>
            <a:pPr algn="l"/>
            <a:r>
              <a:rPr lang="en-IN" sz="2800" dirty="0"/>
              <a:t>Intelligent MultiDoc </a:t>
            </a:r>
            <a:r>
              <a:rPr lang="en-IN" sz="2800" dirty="0" err="1"/>
              <a:t>QnA</a:t>
            </a:r>
            <a:r>
              <a:rPr lang="en-IN" sz="2800" dirty="0"/>
              <a:t> Platform Using LangChain</a:t>
            </a:r>
          </a:p>
        </p:txBody>
      </p:sp>
      <p:sp>
        <p:nvSpPr>
          <p:cNvPr id="3" name="Subtitle 2">
            <a:extLst>
              <a:ext uri="{FF2B5EF4-FFF2-40B4-BE49-F238E27FC236}">
                <a16:creationId xmlns:a16="http://schemas.microsoft.com/office/drawing/2014/main" id="{130B7DC3-12AE-6FB1-77F2-C82E352F4C53}"/>
              </a:ext>
            </a:extLst>
          </p:cNvPr>
          <p:cNvSpPr>
            <a:spLocks noGrp="1"/>
          </p:cNvSpPr>
          <p:nvPr>
            <p:ph type="subTitle" idx="1"/>
          </p:nvPr>
        </p:nvSpPr>
        <p:spPr>
          <a:xfrm>
            <a:off x="680322" y="4660368"/>
            <a:ext cx="4790036" cy="1117687"/>
          </a:xfrm>
        </p:spPr>
        <p:txBody>
          <a:bodyPr anchor="ctr">
            <a:normAutofit lnSpcReduction="10000"/>
          </a:bodyPr>
          <a:lstStyle/>
          <a:p>
            <a:pPr algn="just"/>
            <a:r>
              <a:rPr lang="en-US" dirty="0">
                <a:solidFill>
                  <a:schemeClr val="bg1">
                    <a:lumMod val="75000"/>
                    <a:lumOff val="25000"/>
                  </a:schemeClr>
                </a:solidFill>
                <a:effectLst/>
              </a:rPr>
              <a:t>TEAM MEMBERS</a:t>
            </a:r>
          </a:p>
          <a:p>
            <a:pPr algn="just"/>
            <a:r>
              <a:rPr lang="en-US" dirty="0">
                <a:solidFill>
                  <a:schemeClr val="bg1">
                    <a:lumMod val="75000"/>
                    <a:lumOff val="25000"/>
                  </a:schemeClr>
                </a:solidFill>
                <a:effectLst/>
              </a:rPr>
              <a:t>CHARAN VIGNESH N R – 312320205021</a:t>
            </a:r>
          </a:p>
          <a:p>
            <a:pPr algn="just"/>
            <a:r>
              <a:rPr lang="en-US" dirty="0">
                <a:solidFill>
                  <a:schemeClr val="bg1">
                    <a:lumMod val="75000"/>
                    <a:lumOff val="25000"/>
                  </a:schemeClr>
                </a:solidFill>
                <a:effectLst/>
              </a:rPr>
              <a:t>RAKESH K - 312320205114</a:t>
            </a:r>
          </a:p>
        </p:txBody>
      </p:sp>
      <p:sp>
        <p:nvSpPr>
          <p:cNvPr id="5" name="Subtitle 2">
            <a:extLst>
              <a:ext uri="{FF2B5EF4-FFF2-40B4-BE49-F238E27FC236}">
                <a16:creationId xmlns:a16="http://schemas.microsoft.com/office/drawing/2014/main" id="{46ED861B-C451-7674-344A-3F44A90A6416}"/>
              </a:ext>
            </a:extLst>
          </p:cNvPr>
          <p:cNvSpPr txBox="1">
            <a:spLocks/>
          </p:cNvSpPr>
          <p:nvPr/>
        </p:nvSpPr>
        <p:spPr>
          <a:xfrm>
            <a:off x="8558164" y="4660368"/>
            <a:ext cx="3195871" cy="1117687"/>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lumMod val="75000"/>
                    <a:lumOff val="25000"/>
                  </a:schemeClr>
                </a:solidFill>
                <a:effectLst/>
              </a:rPr>
              <a:t>PROJECT MENTOR</a:t>
            </a:r>
          </a:p>
          <a:p>
            <a:pPr algn="l"/>
            <a:r>
              <a:rPr lang="en-US" dirty="0">
                <a:solidFill>
                  <a:schemeClr val="bg1">
                    <a:lumMod val="75000"/>
                    <a:lumOff val="25000"/>
                  </a:schemeClr>
                </a:solidFill>
                <a:effectLst/>
              </a:rPr>
              <a:t>Mr. RADHAKRISHNAN K R</a:t>
            </a:r>
          </a:p>
        </p:txBody>
      </p:sp>
    </p:spTree>
    <p:extLst>
      <p:ext uri="{BB962C8B-B14F-4D97-AF65-F5344CB8AC3E}">
        <p14:creationId xmlns:p14="http://schemas.microsoft.com/office/powerpoint/2010/main" val="356716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336872"/>
            <a:ext cx="10338199" cy="4048687"/>
          </a:xfrm>
        </p:spPr>
        <p:txBody>
          <a:bodyPr>
            <a:normAutofit fontScale="92500" lnSpcReduction="10000"/>
          </a:bodyPr>
          <a:lstStyle/>
          <a:p>
            <a:pPr algn="just">
              <a:buFont typeface="+mj-lt"/>
              <a:buAutoNum type="arabicPeriod"/>
            </a:pPr>
            <a:r>
              <a:rPr lang="en-US" b="1" i="0" dirty="0">
                <a:solidFill>
                  <a:schemeClr val="bg1"/>
                </a:solidFill>
                <a:effectLst/>
                <a:latin typeface="Söhne"/>
              </a:rPr>
              <a:t>MultiDoc Capability</a:t>
            </a:r>
            <a:r>
              <a:rPr lang="en-US" b="0" i="0" dirty="0">
                <a:solidFill>
                  <a:schemeClr val="bg1"/>
                </a:solidFill>
                <a:effectLst/>
                <a:latin typeface="Söhne"/>
              </a:rPr>
              <a:t>: The platform excels in processing multiple documents, expanding the knowledge base through LangChain technology.</a:t>
            </a:r>
          </a:p>
          <a:p>
            <a:pPr algn="just">
              <a:buFont typeface="+mj-lt"/>
              <a:buAutoNum type="arabicPeriod"/>
            </a:pPr>
            <a:r>
              <a:rPr lang="en-US" b="1" i="0" dirty="0">
                <a:solidFill>
                  <a:schemeClr val="bg1"/>
                </a:solidFill>
                <a:effectLst/>
                <a:latin typeface="Söhne"/>
              </a:rPr>
              <a:t>Advanced NLP</a:t>
            </a:r>
            <a:r>
              <a:rPr lang="en-US" b="0" i="0" dirty="0">
                <a:solidFill>
                  <a:schemeClr val="bg1"/>
                </a:solidFill>
                <a:effectLst/>
                <a:latin typeface="Söhne"/>
              </a:rPr>
              <a:t>: It uses transformer-based models to comprehend context deeply, generating accurate responses from text chunks.</a:t>
            </a:r>
          </a:p>
          <a:p>
            <a:pPr algn="just">
              <a:buFont typeface="+mj-lt"/>
              <a:buAutoNum type="arabicPeriod"/>
            </a:pPr>
            <a:r>
              <a:rPr lang="en-US" b="1" i="0" dirty="0">
                <a:solidFill>
                  <a:schemeClr val="bg1"/>
                </a:solidFill>
                <a:effectLst/>
                <a:latin typeface="Söhne"/>
              </a:rPr>
              <a:t>Versatile Question Types</a:t>
            </a:r>
            <a:r>
              <a:rPr lang="en-US" b="0" i="0" dirty="0">
                <a:solidFill>
                  <a:schemeClr val="bg1"/>
                </a:solidFill>
                <a:effectLst/>
                <a:latin typeface="Söhne"/>
              </a:rPr>
              <a:t>: The platform handles diverse queries, adapting to factual and reasoning-based questions across domains.</a:t>
            </a:r>
          </a:p>
          <a:p>
            <a:pPr algn="just">
              <a:buFont typeface="+mj-lt"/>
              <a:buAutoNum type="arabicPeriod"/>
            </a:pPr>
            <a:r>
              <a:rPr lang="en-US" b="1" i="0" dirty="0">
                <a:solidFill>
                  <a:schemeClr val="bg1"/>
                </a:solidFill>
                <a:effectLst/>
                <a:latin typeface="Söhne"/>
              </a:rPr>
              <a:t>Efficient Similarity Matching</a:t>
            </a:r>
            <a:r>
              <a:rPr lang="en-US" b="0" i="0" dirty="0">
                <a:solidFill>
                  <a:schemeClr val="bg1"/>
                </a:solidFill>
                <a:effectLst/>
                <a:latin typeface="Söhne"/>
              </a:rPr>
              <a:t>: Optimized similarity matching identifies relevant text chunks swiftly, leading to precise answers.</a:t>
            </a:r>
          </a:p>
          <a:p>
            <a:pPr algn="just">
              <a:buFont typeface="+mj-lt"/>
              <a:buAutoNum type="arabicPeriod"/>
            </a:pPr>
            <a:r>
              <a:rPr lang="en-US" b="1" i="0" dirty="0">
                <a:solidFill>
                  <a:schemeClr val="bg1"/>
                </a:solidFill>
                <a:effectLst/>
                <a:latin typeface="Söhne"/>
              </a:rPr>
              <a:t>User-Friendly Interface</a:t>
            </a:r>
            <a:r>
              <a:rPr lang="en-US" b="0" i="0" dirty="0">
                <a:solidFill>
                  <a:schemeClr val="bg1"/>
                </a:solidFill>
                <a:effectLst/>
                <a:latin typeface="Söhne"/>
              </a:rPr>
              <a:t>: A web-based interface simplifies loading documents, asking questions, and receiving instant, accurate responses.</a:t>
            </a:r>
          </a:p>
          <a:p>
            <a:pPr algn="just">
              <a:buFont typeface="+mj-lt"/>
              <a:buAutoNum type="arabicPeriod"/>
            </a:pPr>
            <a:r>
              <a:rPr lang="en-US" b="1" i="0" dirty="0">
                <a:solidFill>
                  <a:schemeClr val="bg1"/>
                </a:solidFill>
                <a:effectLst/>
                <a:latin typeface="Söhne"/>
              </a:rPr>
              <a:t>Impactful Applications</a:t>
            </a:r>
            <a:r>
              <a:rPr lang="en-US" b="0" i="0" dirty="0">
                <a:solidFill>
                  <a:schemeClr val="bg1"/>
                </a:solidFill>
                <a:effectLst/>
                <a:latin typeface="Söhne"/>
              </a:rPr>
              <a:t>: From research to legal analysis, the platform enhances decision-making and productivity with contextual answers.</a:t>
            </a:r>
          </a:p>
        </p:txBody>
      </p:sp>
    </p:spTree>
    <p:extLst>
      <p:ext uri="{BB962C8B-B14F-4D97-AF65-F5344CB8AC3E}">
        <p14:creationId xmlns:p14="http://schemas.microsoft.com/office/powerpoint/2010/main" val="218239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A8F0-0D56-DBC6-D767-6A2284767377}"/>
              </a:ext>
            </a:extLst>
          </p:cNvPr>
          <p:cNvSpPr>
            <a:spLocks noGrp="1"/>
          </p:cNvSpPr>
          <p:nvPr>
            <p:ph type="ctrTitle"/>
          </p:nvPr>
        </p:nvSpPr>
        <p:spPr>
          <a:xfrm>
            <a:off x="680322" y="2986907"/>
            <a:ext cx="8144134" cy="884185"/>
          </a:xfrm>
        </p:spPr>
        <p:txBody>
          <a:bodyPr/>
          <a:lstStyle/>
          <a:p>
            <a:pPr algn="ctr"/>
            <a:r>
              <a:rPr lang="en-IN" dirty="0"/>
              <a:t>THANK YOU</a:t>
            </a:r>
          </a:p>
        </p:txBody>
      </p:sp>
    </p:spTree>
    <p:extLst>
      <p:ext uri="{BB962C8B-B14F-4D97-AF65-F5344CB8AC3E}">
        <p14:creationId xmlns:p14="http://schemas.microsoft.com/office/powerpoint/2010/main" val="121066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27B7-0154-A31E-9E1E-ECAF8F3F452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6C1A3EB-DE38-1BCD-23F1-CA172E643EB6}"/>
              </a:ext>
            </a:extLst>
          </p:cNvPr>
          <p:cNvSpPr>
            <a:spLocks noGrp="1"/>
          </p:cNvSpPr>
          <p:nvPr>
            <p:ph idx="1"/>
          </p:nvPr>
        </p:nvSpPr>
        <p:spPr>
          <a:xfrm>
            <a:off x="680321" y="2336872"/>
            <a:ext cx="10914779" cy="4356027"/>
          </a:xfrm>
        </p:spPr>
        <p:txBody>
          <a:bodyPr>
            <a:normAutofit/>
          </a:bodyPr>
          <a:lstStyle/>
          <a:p>
            <a:pPr algn="just">
              <a:buFont typeface="+mj-lt"/>
              <a:buAutoNum type="arabicPeriod"/>
            </a:pPr>
            <a:r>
              <a:rPr lang="en-IN" b="1" i="0" dirty="0">
                <a:solidFill>
                  <a:schemeClr val="bg1"/>
                </a:solidFill>
                <a:effectLst/>
                <a:latin typeface="Söhne"/>
              </a:rPr>
              <a:t>LangChain:</a:t>
            </a:r>
            <a:r>
              <a:rPr lang="en-IN" b="0" i="0" dirty="0">
                <a:solidFill>
                  <a:schemeClr val="bg1"/>
                </a:solidFill>
                <a:effectLst/>
                <a:latin typeface="Söhne"/>
              </a:rPr>
              <a:t> Innovative technology for efficient multi-document question-answering and contextual understanding.</a:t>
            </a:r>
          </a:p>
          <a:p>
            <a:pPr algn="just">
              <a:buFont typeface="+mj-lt"/>
              <a:buAutoNum type="arabicPeriod"/>
            </a:pPr>
            <a:r>
              <a:rPr lang="en-IN" b="1" i="0" dirty="0">
                <a:solidFill>
                  <a:schemeClr val="bg1"/>
                </a:solidFill>
                <a:effectLst/>
                <a:latin typeface="Söhne"/>
              </a:rPr>
              <a:t>Advanced NLP:</a:t>
            </a:r>
            <a:r>
              <a:rPr lang="en-IN" b="0" i="0" dirty="0">
                <a:solidFill>
                  <a:schemeClr val="bg1"/>
                </a:solidFill>
                <a:effectLst/>
                <a:latin typeface="Söhne"/>
              </a:rPr>
              <a:t> Cutting-edge natural language processing techniques for text comprehension and analysis.</a:t>
            </a:r>
          </a:p>
          <a:p>
            <a:pPr algn="just">
              <a:buFont typeface="+mj-lt"/>
              <a:buAutoNum type="arabicPeriod"/>
            </a:pPr>
            <a:r>
              <a:rPr lang="en-IN" b="1" i="0" dirty="0">
                <a:solidFill>
                  <a:schemeClr val="bg1"/>
                </a:solidFill>
                <a:effectLst/>
                <a:latin typeface="Söhne"/>
              </a:rPr>
              <a:t>Document Embeddings:</a:t>
            </a:r>
            <a:r>
              <a:rPr lang="en-IN" b="0" i="0" dirty="0">
                <a:solidFill>
                  <a:schemeClr val="bg1"/>
                </a:solidFill>
                <a:effectLst/>
                <a:latin typeface="Söhne"/>
              </a:rPr>
              <a:t> Extract meaningful content from diverse documents for enhanced understanding.</a:t>
            </a:r>
          </a:p>
          <a:p>
            <a:pPr algn="just">
              <a:buFont typeface="+mj-lt"/>
              <a:buAutoNum type="arabicPeriod"/>
            </a:pPr>
            <a:r>
              <a:rPr lang="en-IN" b="1" i="0" dirty="0">
                <a:solidFill>
                  <a:schemeClr val="bg1"/>
                </a:solidFill>
                <a:effectLst/>
                <a:latin typeface="Söhne"/>
              </a:rPr>
              <a:t>Transformer Models:</a:t>
            </a:r>
            <a:r>
              <a:rPr lang="en-IN" b="0" i="0" dirty="0">
                <a:solidFill>
                  <a:schemeClr val="bg1"/>
                </a:solidFill>
                <a:effectLst/>
                <a:latin typeface="Söhne"/>
              </a:rPr>
              <a:t> Utilize transformer-based models to generate rich vector representations for contextual comprehension.</a:t>
            </a:r>
          </a:p>
        </p:txBody>
      </p:sp>
    </p:spTree>
    <p:extLst>
      <p:ext uri="{BB962C8B-B14F-4D97-AF65-F5344CB8AC3E}">
        <p14:creationId xmlns:p14="http://schemas.microsoft.com/office/powerpoint/2010/main" val="122051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p:txBody>
          <a:bodyPr>
            <a:normAutofit fontScale="92500" lnSpcReduction="20000"/>
          </a:bodyPr>
          <a:lstStyle/>
          <a:p>
            <a:pPr algn="just">
              <a:buFont typeface="+mj-lt"/>
              <a:buAutoNum type="arabicPeriod"/>
            </a:pPr>
            <a:r>
              <a:rPr lang="en-US" b="1" i="0" dirty="0">
                <a:solidFill>
                  <a:schemeClr val="bg1"/>
                </a:solidFill>
                <a:effectLst/>
                <a:latin typeface="Söhne"/>
              </a:rPr>
              <a:t>Efficient Processing:</a:t>
            </a:r>
            <a:r>
              <a:rPr lang="en-US" b="0" i="0" dirty="0">
                <a:solidFill>
                  <a:schemeClr val="bg1"/>
                </a:solidFill>
                <a:effectLst/>
                <a:latin typeface="Söhne"/>
              </a:rPr>
              <a:t> Efficient processing focuses on developing a system that can rapidly process and index various document formats, ensuring smooth question-answering across multiple documents.</a:t>
            </a:r>
          </a:p>
          <a:p>
            <a:pPr algn="just">
              <a:buFont typeface="+mj-lt"/>
              <a:buAutoNum type="arabicPeriod"/>
            </a:pPr>
            <a:r>
              <a:rPr lang="en-US" b="1" i="0" dirty="0">
                <a:solidFill>
                  <a:schemeClr val="bg1"/>
                </a:solidFill>
                <a:effectLst/>
                <a:latin typeface="Söhne"/>
              </a:rPr>
              <a:t>Natural Interaction:</a:t>
            </a:r>
            <a:r>
              <a:rPr lang="en-US" b="0" i="0" dirty="0">
                <a:solidFill>
                  <a:schemeClr val="bg1"/>
                </a:solidFill>
                <a:effectLst/>
                <a:latin typeface="Söhne"/>
              </a:rPr>
              <a:t> Natural Interaction refers to the implementation of advanced NLP techniques, allowing users to interact effortlessly and intuitively with the platform using natural language queries.</a:t>
            </a:r>
          </a:p>
          <a:p>
            <a:pPr algn="just">
              <a:buFont typeface="+mj-lt"/>
              <a:buAutoNum type="arabicPeriod"/>
            </a:pPr>
            <a:r>
              <a:rPr lang="en-US" b="1" i="0" dirty="0">
                <a:solidFill>
                  <a:schemeClr val="bg1"/>
                </a:solidFill>
                <a:effectLst/>
                <a:latin typeface="Söhne"/>
              </a:rPr>
              <a:t>Contextual Understanding:</a:t>
            </a:r>
            <a:r>
              <a:rPr lang="en-US" b="0" i="0" dirty="0">
                <a:solidFill>
                  <a:schemeClr val="bg1"/>
                </a:solidFill>
                <a:effectLst/>
                <a:latin typeface="Söhne"/>
              </a:rPr>
              <a:t> Contextual Understanding involves the utilization of document embeddings and transformer-based models to achieve a comprehensive grasp of document content, thereby enhancing the accuracy of generated answers.</a:t>
            </a:r>
          </a:p>
          <a:p>
            <a:pPr algn="just">
              <a:buFont typeface="+mj-lt"/>
              <a:buAutoNum type="arabicPeriod"/>
            </a:pPr>
            <a:r>
              <a:rPr lang="en-US" b="1" i="0" dirty="0">
                <a:solidFill>
                  <a:schemeClr val="bg1"/>
                </a:solidFill>
                <a:effectLst/>
                <a:latin typeface="Söhne"/>
              </a:rPr>
              <a:t>Versatile Answering:</a:t>
            </a:r>
            <a:r>
              <a:rPr lang="en-US" b="0" i="0" dirty="0">
                <a:solidFill>
                  <a:schemeClr val="bg1"/>
                </a:solidFill>
                <a:effectLst/>
                <a:latin typeface="Söhne"/>
              </a:rPr>
              <a:t> Versatile Answering capability is achieved by enabling the platform to adeptly handle a wide range of question types, highlighting its intelligence and adaptability in providing precise responses.</a:t>
            </a:r>
            <a:endParaRPr lang="en-IN" dirty="0">
              <a:solidFill>
                <a:schemeClr val="bg1"/>
              </a:solidFill>
            </a:endParaRPr>
          </a:p>
        </p:txBody>
      </p:sp>
    </p:spTree>
    <p:extLst>
      <p:ext uri="{BB962C8B-B14F-4D97-AF65-F5344CB8AC3E}">
        <p14:creationId xmlns:p14="http://schemas.microsoft.com/office/powerpoint/2010/main" val="407317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BA416906-B8F8-4663-93F4-EAB41558CC17}"/>
              </a:ext>
            </a:extLst>
          </p:cNvPr>
          <p:cNvPicPr>
            <a:picLocks noGrp="1" noChangeAspect="1"/>
          </p:cNvPicPr>
          <p:nvPr>
            <p:ph idx="1"/>
          </p:nvPr>
        </p:nvPicPr>
        <p:blipFill>
          <a:blip r:embed="rId2"/>
          <a:stretch>
            <a:fillRect/>
          </a:stretch>
        </p:blipFill>
        <p:spPr>
          <a:xfrm>
            <a:off x="1719309" y="2127434"/>
            <a:ext cx="8753382" cy="4592961"/>
          </a:xfrm>
        </p:spPr>
      </p:pic>
    </p:spTree>
    <p:extLst>
      <p:ext uri="{BB962C8B-B14F-4D97-AF65-F5344CB8AC3E}">
        <p14:creationId xmlns:p14="http://schemas.microsoft.com/office/powerpoint/2010/main" val="124514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4963211-041E-55DB-B01B-A4DF1891B56B}"/>
              </a:ext>
            </a:extLst>
          </p:cNvPr>
          <p:cNvSpPr>
            <a:spLocks noGrp="1"/>
          </p:cNvSpPr>
          <p:nvPr>
            <p:ph idx="1"/>
          </p:nvPr>
        </p:nvSpPr>
        <p:spPr>
          <a:xfrm>
            <a:off x="680321" y="2839471"/>
            <a:ext cx="10551559" cy="4368728"/>
          </a:xfrm>
        </p:spPr>
        <p:txBody>
          <a:bodyPr>
            <a:noAutofit/>
          </a:bodyPr>
          <a:lstStyle/>
          <a:p>
            <a:pPr algn="just"/>
            <a:r>
              <a:rPr lang="en-IN" sz="2800" dirty="0">
                <a:solidFill>
                  <a:schemeClr val="bg1"/>
                </a:solidFill>
              </a:rPr>
              <a:t>Efficient Document Processing</a:t>
            </a:r>
          </a:p>
          <a:p>
            <a:pPr algn="just"/>
            <a:r>
              <a:rPr lang="en-IN" sz="2800" dirty="0">
                <a:solidFill>
                  <a:schemeClr val="bg1"/>
                </a:solidFill>
              </a:rPr>
              <a:t>Precise Question-Answering</a:t>
            </a:r>
            <a:endParaRPr lang="en-US" sz="2800" dirty="0">
              <a:solidFill>
                <a:schemeClr val="bg1"/>
              </a:solidFill>
            </a:endParaRPr>
          </a:p>
          <a:p>
            <a:pPr algn="just"/>
            <a:r>
              <a:rPr lang="en-US" sz="2800" dirty="0">
                <a:solidFill>
                  <a:schemeClr val="bg1"/>
                </a:solidFill>
              </a:rPr>
              <a:t>User-Centric Design</a:t>
            </a:r>
          </a:p>
          <a:p>
            <a:pPr algn="just"/>
            <a:r>
              <a:rPr lang="en-US" sz="2800" dirty="0">
                <a:solidFill>
                  <a:schemeClr val="bg1"/>
                </a:solidFill>
              </a:rPr>
              <a:t>Versatile Applications</a:t>
            </a:r>
          </a:p>
          <a:p>
            <a:pPr algn="just"/>
            <a:r>
              <a:rPr lang="en-US" sz="2800" dirty="0">
                <a:solidFill>
                  <a:schemeClr val="bg1"/>
                </a:solidFill>
              </a:rPr>
              <a:t>Transformative Potential</a:t>
            </a:r>
          </a:p>
        </p:txBody>
      </p:sp>
    </p:spTree>
    <p:extLst>
      <p:ext uri="{BB962C8B-B14F-4D97-AF65-F5344CB8AC3E}">
        <p14:creationId xmlns:p14="http://schemas.microsoft.com/office/powerpoint/2010/main" val="96936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REVIEWS</a:t>
            </a:r>
            <a:endParaRPr lang="en-IN" dirty="0"/>
          </a:p>
        </p:txBody>
      </p:sp>
      <p:graphicFrame>
        <p:nvGraphicFramePr>
          <p:cNvPr id="4" name="Table 4">
            <a:extLst>
              <a:ext uri="{FF2B5EF4-FFF2-40B4-BE49-F238E27FC236}">
                <a16:creationId xmlns:a16="http://schemas.microsoft.com/office/drawing/2014/main" id="{4D249D30-8739-8178-E78A-3028A6FE5787}"/>
              </a:ext>
            </a:extLst>
          </p:cNvPr>
          <p:cNvGraphicFramePr>
            <a:graphicFrameLocks noGrp="1"/>
          </p:cNvGraphicFramePr>
          <p:nvPr>
            <p:ph idx="1"/>
            <p:extLst>
              <p:ext uri="{D42A27DB-BD31-4B8C-83A1-F6EECF244321}">
                <p14:modId xmlns:p14="http://schemas.microsoft.com/office/powerpoint/2010/main" val="75584263"/>
              </p:ext>
            </p:extLst>
          </p:nvPr>
        </p:nvGraphicFramePr>
        <p:xfrm>
          <a:off x="0" y="1979720"/>
          <a:ext cx="12192000" cy="4878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29667635"/>
                    </a:ext>
                  </a:extLst>
                </a:gridCol>
                <a:gridCol w="1399713">
                  <a:extLst>
                    <a:ext uri="{9D8B030D-6E8A-4147-A177-3AD203B41FA5}">
                      <a16:colId xmlns:a16="http://schemas.microsoft.com/office/drawing/2014/main" val="3749210400"/>
                    </a:ext>
                  </a:extLst>
                </a:gridCol>
                <a:gridCol w="4394446">
                  <a:extLst>
                    <a:ext uri="{9D8B030D-6E8A-4147-A177-3AD203B41FA5}">
                      <a16:colId xmlns:a16="http://schemas.microsoft.com/office/drawing/2014/main" val="2493286867"/>
                    </a:ext>
                  </a:extLst>
                </a:gridCol>
                <a:gridCol w="3349841">
                  <a:extLst>
                    <a:ext uri="{9D8B030D-6E8A-4147-A177-3AD203B41FA5}">
                      <a16:colId xmlns:a16="http://schemas.microsoft.com/office/drawing/2014/main" val="4173925752"/>
                    </a:ext>
                  </a:extLst>
                </a:gridCol>
              </a:tblGrid>
              <a:tr h="833410">
                <a:tc>
                  <a:txBody>
                    <a:bodyPr/>
                    <a:lstStyle/>
                    <a:p>
                      <a:pPr algn="ctr"/>
                      <a:r>
                        <a:rPr lang="en-US" b="1" dirty="0">
                          <a:solidFill>
                            <a:schemeClr val="bg1"/>
                          </a:solidFill>
                        </a:rPr>
                        <a:t>AUTHOR </a:t>
                      </a:r>
                      <a:endParaRPr lang="en-IN" b="1" dirty="0">
                        <a:solidFill>
                          <a:schemeClr val="bg1"/>
                        </a:solidFill>
                      </a:endParaRPr>
                    </a:p>
                  </a:txBody>
                  <a:tcPr anchor="ctr"/>
                </a:tc>
                <a:tc>
                  <a:txBody>
                    <a:bodyPr/>
                    <a:lstStyle/>
                    <a:p>
                      <a:pPr algn="ctr"/>
                      <a:r>
                        <a:rPr lang="en-US" b="1" dirty="0">
                          <a:solidFill>
                            <a:schemeClr val="bg1"/>
                          </a:solidFill>
                        </a:rPr>
                        <a:t>YEAR</a:t>
                      </a:r>
                      <a:endParaRPr lang="en-IN" b="1" dirty="0">
                        <a:solidFill>
                          <a:schemeClr val="bg1"/>
                        </a:solidFill>
                      </a:endParaRPr>
                    </a:p>
                  </a:txBody>
                  <a:tcPr anchor="ctr"/>
                </a:tc>
                <a:tc>
                  <a:txBody>
                    <a:bodyPr/>
                    <a:lstStyle/>
                    <a:p>
                      <a:pPr algn="ctr"/>
                      <a:r>
                        <a:rPr lang="en-US" b="1" dirty="0">
                          <a:solidFill>
                            <a:schemeClr val="bg1"/>
                          </a:solidFill>
                        </a:rPr>
                        <a:t>PRINCIPLE </a:t>
                      </a:r>
                      <a:endParaRPr lang="en-IN" b="1" dirty="0">
                        <a:solidFill>
                          <a:schemeClr val="bg1"/>
                        </a:solidFill>
                      </a:endParaRPr>
                    </a:p>
                  </a:txBody>
                  <a:tcPr anchor="ctr"/>
                </a:tc>
                <a:tc>
                  <a:txBody>
                    <a:bodyPr/>
                    <a:lstStyle/>
                    <a:p>
                      <a:pPr algn="ctr"/>
                      <a:r>
                        <a:rPr lang="en-IN" b="1" dirty="0">
                          <a:solidFill>
                            <a:schemeClr val="bg1"/>
                          </a:solidFill>
                        </a:rPr>
                        <a:t>PROS AND CONS</a:t>
                      </a:r>
                    </a:p>
                  </a:txBody>
                  <a:tcPr anchor="ctr"/>
                </a:tc>
                <a:extLst>
                  <a:ext uri="{0D108BD9-81ED-4DB2-BD59-A6C34878D82A}">
                    <a16:rowId xmlns:a16="http://schemas.microsoft.com/office/drawing/2014/main" val="3100590930"/>
                  </a:ext>
                </a:extLst>
              </a:tr>
              <a:tr h="194639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b="1" dirty="0"/>
                        <a:t>Xiang Dong and Lijia Zeng</a:t>
                      </a:r>
                    </a:p>
                    <a:p>
                      <a:pPr algn="just"/>
                      <a:endParaRPr lang="en-IN" sz="1500" b="1" dirty="0"/>
                    </a:p>
                  </a:txBody>
                  <a:tcPr/>
                </a:tc>
                <a:tc>
                  <a:txBody>
                    <a:bodyPr/>
                    <a:lstStyle/>
                    <a:p>
                      <a:pPr algn="ctr"/>
                      <a:r>
                        <a:rPr lang="en-US" sz="1500" b="1" dirty="0"/>
                        <a:t>2021</a:t>
                      </a:r>
                      <a:endParaRPr lang="en-IN" sz="1500"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The algorithm utilizes AI for query optimization and leverages edge computing to efficiently manage and preserve Chinese heritage art in a classic art database.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500" b="1" dirty="0"/>
                    </a:p>
                  </a:txBody>
                  <a:tcPr/>
                </a:tc>
                <a:tc>
                  <a:txBody>
                    <a:bodyPr/>
                    <a:lstStyle/>
                    <a:p>
                      <a:pPr algn="just"/>
                      <a:r>
                        <a:rPr lang="en-US" sz="1500" b="1" dirty="0"/>
                        <a:t>PROS</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Efficient Knowledge Extraction</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Deep Contextual Understanding</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Natural Interaction</a:t>
                      </a:r>
                    </a:p>
                    <a:p>
                      <a:pPr marL="0" indent="0" algn="just">
                        <a:buFont typeface="Arial" panose="020B0604020202020204" pitchFamily="34" charset="0"/>
                        <a:buNone/>
                      </a:pPr>
                      <a:r>
                        <a:rPr lang="en-IN" sz="15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Data Dependency</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Maintenance and Updates</a:t>
                      </a:r>
                    </a:p>
                    <a:p>
                      <a:pPr marL="0" indent="0" algn="just">
                        <a:buFont typeface="Arial" panose="020B0604020202020204" pitchFamily="34" charset="0"/>
                        <a:buNone/>
                      </a:pPr>
                      <a:endParaRPr lang="en-IN" sz="1500" b="0" i="0" kern="1200" dirty="0">
                        <a:solidFill>
                          <a:schemeClr val="dk1"/>
                        </a:solidFill>
                        <a:effectLst/>
                        <a:latin typeface="+mn-lt"/>
                        <a:ea typeface="+mn-ea"/>
                        <a:cs typeface="+mn-cs"/>
                      </a:endParaRPr>
                    </a:p>
                  </a:txBody>
                  <a:tcPr/>
                </a:tc>
                <a:extLst>
                  <a:ext uri="{0D108BD9-81ED-4DB2-BD59-A6C34878D82A}">
                    <a16:rowId xmlns:a16="http://schemas.microsoft.com/office/drawing/2014/main" val="3305107190"/>
                  </a:ext>
                </a:extLst>
              </a:tr>
              <a:tr h="2098474">
                <a:tc>
                  <a:txBody>
                    <a:bodyPr/>
                    <a:lstStyle/>
                    <a:p>
                      <a:pPr algn="just"/>
                      <a:r>
                        <a:rPr lang="en-US" sz="1500" b="1" dirty="0"/>
                        <a:t>Michael L. Rupley, </a:t>
                      </a:r>
                    </a:p>
                    <a:p>
                      <a:pPr algn="just"/>
                      <a:r>
                        <a:rPr lang="en-US" sz="1500" b="1" dirty="0"/>
                        <a:t>Jr. Indiana</a:t>
                      </a:r>
                    </a:p>
                    <a:p>
                      <a:pPr algn="just"/>
                      <a:r>
                        <a:rPr lang="en-US" sz="1500" b="1" dirty="0"/>
                        <a:t>University at South Bend</a:t>
                      </a:r>
                      <a:endParaRPr lang="en-IN" sz="1500" b="1" dirty="0"/>
                    </a:p>
                    <a:p>
                      <a:pPr algn="just"/>
                      <a:endParaRPr lang="en-IN" sz="1500" b="1" dirty="0"/>
                    </a:p>
                  </a:txBody>
                  <a:tcPr/>
                </a:tc>
                <a:tc>
                  <a:txBody>
                    <a:bodyPr/>
                    <a:lstStyle/>
                    <a:p>
                      <a:pPr algn="ctr"/>
                      <a:r>
                        <a:rPr lang="en-US" sz="1500" b="1" dirty="0"/>
                        <a:t>2022</a:t>
                      </a:r>
                      <a:endParaRPr lang="en-IN" sz="1500" b="1" dirty="0"/>
                    </a:p>
                  </a:txBody>
                  <a:tcPr/>
                </a:tc>
                <a:tc>
                  <a:txBody>
                    <a:bodyPr/>
                    <a:lstStyle/>
                    <a:p>
                      <a:pPr algn="just"/>
                      <a:r>
                        <a:rPr lang="en-US" sz="1500" b="0" i="0" kern="1200" dirty="0">
                          <a:solidFill>
                            <a:schemeClr val="dk1"/>
                          </a:solidFill>
                          <a:effectLst/>
                          <a:latin typeface="+mn-lt"/>
                          <a:ea typeface="+mn-ea"/>
                          <a:cs typeface="+mn-cs"/>
                        </a:rPr>
                        <a:t>This paper introduces query processing and optimization's importance in a DBMS, emphasizing efficient results for all users, using a car and driver database example to illustrate key concepts and relationships.</a:t>
                      </a:r>
                      <a:endParaRPr lang="en-IN" sz="1500" b="1" dirty="0"/>
                    </a:p>
                  </a:txBody>
                  <a:tcPr/>
                </a:tc>
                <a:tc>
                  <a:txBody>
                    <a:bodyPr/>
                    <a:lstStyle/>
                    <a:p>
                      <a:pPr algn="just"/>
                      <a:r>
                        <a:rPr lang="en-US" sz="1500" b="1" dirty="0"/>
                        <a:t>PROS</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Improved Performance</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Complex Analysis</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Resource Utilization</a:t>
                      </a:r>
                    </a:p>
                    <a:p>
                      <a:pPr marL="0" indent="0" algn="just">
                        <a:buFont typeface="Arial" panose="020B0604020202020204" pitchFamily="34" charset="0"/>
                        <a:buNone/>
                      </a:pPr>
                      <a:r>
                        <a:rPr lang="en-IN" sz="15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500" b="0" i="0" kern="1200" dirty="0">
                          <a:solidFill>
                            <a:schemeClr val="dk1"/>
                          </a:solidFill>
                          <a:effectLst/>
                          <a:latin typeface="+mn-lt"/>
                          <a:ea typeface="+mn-ea"/>
                          <a:cs typeface="+mn-cs"/>
                        </a:rPr>
                        <a:t>Maintenance Overhead</a:t>
                      </a:r>
                    </a:p>
                    <a:p>
                      <a:pPr marL="171450" indent="-171450" algn="just">
                        <a:buFont typeface="Arial" panose="020B0604020202020204" pitchFamily="34" charset="0"/>
                        <a:buChar char="•"/>
                      </a:pPr>
                      <a:r>
                        <a:rPr lang="en-IN" sz="1500" b="0" i="0" kern="1200" dirty="0">
                          <a:solidFill>
                            <a:srgbClr val="FF0000"/>
                          </a:solidFill>
                          <a:effectLst/>
                          <a:latin typeface="+mn-lt"/>
                          <a:ea typeface="+mn-ea"/>
                          <a:cs typeface="+mn-cs"/>
                        </a:rPr>
                        <a:t>Inaccurate Optimization</a:t>
                      </a:r>
                      <a:endParaRPr lang="en-IN" sz="1500" b="0" dirty="0">
                        <a:solidFill>
                          <a:srgbClr val="FF0000"/>
                        </a:solidFill>
                      </a:endParaRPr>
                    </a:p>
                  </a:txBody>
                  <a:tcPr/>
                </a:tc>
                <a:extLst>
                  <a:ext uri="{0D108BD9-81ED-4DB2-BD59-A6C34878D82A}">
                    <a16:rowId xmlns:a16="http://schemas.microsoft.com/office/drawing/2014/main" val="1012682329"/>
                  </a:ext>
                </a:extLst>
              </a:tr>
            </a:tbl>
          </a:graphicData>
        </a:graphic>
      </p:graphicFrame>
    </p:spTree>
    <p:extLst>
      <p:ext uri="{BB962C8B-B14F-4D97-AF65-F5344CB8AC3E}">
        <p14:creationId xmlns:p14="http://schemas.microsoft.com/office/powerpoint/2010/main" val="193116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a:t>
            </a:r>
            <a:endParaRPr lang="en-IN" dirty="0"/>
          </a:p>
        </p:txBody>
      </p:sp>
      <p:graphicFrame>
        <p:nvGraphicFramePr>
          <p:cNvPr id="6" name="Table 4">
            <a:extLst>
              <a:ext uri="{FF2B5EF4-FFF2-40B4-BE49-F238E27FC236}">
                <a16:creationId xmlns:a16="http://schemas.microsoft.com/office/drawing/2014/main" id="{B944FE0C-790E-450F-81CB-F8DD596FB78A}"/>
              </a:ext>
            </a:extLst>
          </p:cNvPr>
          <p:cNvGraphicFramePr>
            <a:graphicFrameLocks noGrp="1"/>
          </p:cNvGraphicFramePr>
          <p:nvPr>
            <p:ph idx="1"/>
            <p:extLst>
              <p:ext uri="{D42A27DB-BD31-4B8C-83A1-F6EECF244321}">
                <p14:modId xmlns:p14="http://schemas.microsoft.com/office/powerpoint/2010/main" val="1766054798"/>
              </p:ext>
            </p:extLst>
          </p:nvPr>
        </p:nvGraphicFramePr>
        <p:xfrm>
          <a:off x="0" y="0"/>
          <a:ext cx="12192000" cy="7076522"/>
        </p:xfrm>
        <a:graphic>
          <a:graphicData uri="http://schemas.openxmlformats.org/drawingml/2006/table">
            <a:tbl>
              <a:tblPr firstRow="1" bandRow="1">
                <a:tableStyleId>{5C22544A-7EE6-4342-B048-85BDC9FD1C3A}</a:tableStyleId>
              </a:tblPr>
              <a:tblGrid>
                <a:gridCol w="2778711">
                  <a:extLst>
                    <a:ext uri="{9D8B030D-6E8A-4147-A177-3AD203B41FA5}">
                      <a16:colId xmlns:a16="http://schemas.microsoft.com/office/drawing/2014/main" val="4029667635"/>
                    </a:ext>
                  </a:extLst>
                </a:gridCol>
                <a:gridCol w="1260629">
                  <a:extLst>
                    <a:ext uri="{9D8B030D-6E8A-4147-A177-3AD203B41FA5}">
                      <a16:colId xmlns:a16="http://schemas.microsoft.com/office/drawing/2014/main" val="3749210400"/>
                    </a:ext>
                  </a:extLst>
                </a:gridCol>
                <a:gridCol w="4199138">
                  <a:extLst>
                    <a:ext uri="{9D8B030D-6E8A-4147-A177-3AD203B41FA5}">
                      <a16:colId xmlns:a16="http://schemas.microsoft.com/office/drawing/2014/main" val="2493286867"/>
                    </a:ext>
                  </a:extLst>
                </a:gridCol>
                <a:gridCol w="3953522">
                  <a:extLst>
                    <a:ext uri="{9D8B030D-6E8A-4147-A177-3AD203B41FA5}">
                      <a16:colId xmlns:a16="http://schemas.microsoft.com/office/drawing/2014/main" val="4173925752"/>
                    </a:ext>
                  </a:extLst>
                </a:gridCol>
              </a:tblGrid>
              <a:tr h="801116">
                <a:tc>
                  <a:txBody>
                    <a:bodyPr/>
                    <a:lstStyle/>
                    <a:p>
                      <a:pPr algn="ctr"/>
                      <a:r>
                        <a:rPr lang="en-US" sz="1400" b="1" dirty="0">
                          <a:solidFill>
                            <a:schemeClr val="bg1"/>
                          </a:solidFill>
                        </a:rPr>
                        <a:t>A</a:t>
                      </a:r>
                      <a:r>
                        <a:rPr lang="en-IN" sz="1400" b="1" dirty="0">
                          <a:solidFill>
                            <a:schemeClr val="bg1"/>
                          </a:solidFill>
                        </a:rPr>
                        <a:t>UTHOR</a:t>
                      </a:r>
                    </a:p>
                  </a:txBody>
                  <a:tcPr anchor="ctr"/>
                </a:tc>
                <a:tc>
                  <a:txBody>
                    <a:bodyPr/>
                    <a:lstStyle/>
                    <a:p>
                      <a:pPr algn="ctr"/>
                      <a:r>
                        <a:rPr lang="en-IN" sz="1400" b="1" dirty="0">
                          <a:solidFill>
                            <a:schemeClr val="bg1"/>
                          </a:solidFill>
                        </a:rPr>
                        <a:t>YEAR</a:t>
                      </a:r>
                    </a:p>
                  </a:txBody>
                  <a:tcPr anchor="ctr"/>
                </a:tc>
                <a:tc>
                  <a:txBody>
                    <a:bodyPr/>
                    <a:lstStyle/>
                    <a:p>
                      <a:pPr algn="ctr"/>
                      <a:r>
                        <a:rPr lang="en-US" sz="1400" b="1" dirty="0">
                          <a:solidFill>
                            <a:schemeClr val="bg1"/>
                          </a:solidFill>
                        </a:rPr>
                        <a:t>PRINCIPLE</a:t>
                      </a:r>
                      <a:endParaRPr lang="en-IN" sz="1400" b="1" dirty="0">
                        <a:solidFill>
                          <a:schemeClr val="bg1"/>
                        </a:solidFill>
                      </a:endParaRPr>
                    </a:p>
                  </a:txBody>
                  <a:tcPr anchor="ctr"/>
                </a:tc>
                <a:tc>
                  <a:txBody>
                    <a:bodyPr/>
                    <a:lstStyle/>
                    <a:p>
                      <a:pPr algn="ctr"/>
                      <a:r>
                        <a:rPr lang="en-IN" sz="1400" b="1" dirty="0">
                          <a:solidFill>
                            <a:schemeClr val="bg1"/>
                          </a:solidFill>
                        </a:rPr>
                        <a:t>PROS AND CONS</a:t>
                      </a:r>
                    </a:p>
                  </a:txBody>
                  <a:tcPr anchor="ctr"/>
                </a:tc>
                <a:extLst>
                  <a:ext uri="{0D108BD9-81ED-4DB2-BD59-A6C34878D82A}">
                    <a16:rowId xmlns:a16="http://schemas.microsoft.com/office/drawing/2014/main" val="3100590930"/>
                  </a:ext>
                </a:extLst>
              </a:tr>
              <a:tr h="242242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Ryan Marcus , Parimarjan Negi , Hongzi Mao , Chi Zhang, Mohammad Alizadeh , Tim Kraska, Olga Papaemmanouil1 , Nesime Tatbul Brandeis University MIT  Intel Labs</a:t>
                      </a:r>
                    </a:p>
                    <a:p>
                      <a:pPr algn="just"/>
                      <a:endParaRPr lang="en-IN" sz="1400" b="1" dirty="0">
                        <a:solidFill>
                          <a:schemeClr val="bg1"/>
                        </a:solidFill>
                      </a:endParaRPr>
                    </a:p>
                  </a:txBody>
                  <a:tcPr/>
                </a:tc>
                <a:tc>
                  <a:txBody>
                    <a:bodyPr/>
                    <a:lstStyle/>
                    <a:p>
                      <a:pPr algn="ctr"/>
                      <a:r>
                        <a:rPr lang="en-US" sz="1400" b="1" dirty="0">
                          <a:solidFill>
                            <a:schemeClr val="bg1"/>
                          </a:solidFill>
                        </a:rPr>
                        <a:t>2020</a:t>
                      </a:r>
                      <a:endParaRPr lang="en-IN" sz="1400" b="1" dirty="0">
                        <a:solidFill>
                          <a:schemeClr val="bg1"/>
                        </a:solidFill>
                      </a:endParaRPr>
                    </a:p>
                  </a:txBody>
                  <a:tcPr/>
                </a:tc>
                <a:tc>
                  <a:txBody>
                    <a:bodyPr/>
                    <a:lstStyle/>
                    <a:p>
                      <a:pPr algn="just"/>
                      <a:r>
                        <a:rPr lang="en-US" sz="1400" b="0" i="0" kern="1200" dirty="0">
                          <a:solidFill>
                            <a:schemeClr val="dk1"/>
                          </a:solidFill>
                          <a:effectLst/>
                          <a:latin typeface="+mn-lt"/>
                          <a:ea typeface="+mn-ea"/>
                          <a:cs typeface="+mn-cs"/>
                        </a:rPr>
                        <a:t>The algorithm Neo utilizes machine learning to enhance cardinality estimation and search strategies, aiming for commercial-level performance and efficient open-source database optimizer development.</a:t>
                      </a:r>
                      <a:endParaRPr lang="en-IN" sz="1400" b="1" dirty="0">
                        <a:solidFill>
                          <a:schemeClr val="bg1"/>
                        </a:solidFill>
                      </a:endParaRPr>
                    </a:p>
                  </a:txBody>
                  <a:tcPr/>
                </a:tc>
                <a:tc>
                  <a:txBody>
                    <a:bodyPr/>
                    <a:lstStyle/>
                    <a:p>
                      <a:pPr marL="0" indent="0" algn="just">
                        <a:buFont typeface="Arial" panose="020B0604020202020204" pitchFamily="34" charset="0"/>
                        <a:buNone/>
                      </a:pPr>
                      <a:r>
                        <a:rPr lang="en-US" sz="14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Reduced Development Time</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Holistic Optimization</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Adaptive Learning</a:t>
                      </a:r>
                    </a:p>
                    <a:p>
                      <a:pPr marL="0" indent="0" algn="just">
                        <a:buFont typeface="Arial" panose="020B0604020202020204" pitchFamily="34" charset="0"/>
                        <a:buNone/>
                      </a:pPr>
                      <a:endParaRPr lang="en-IN" sz="1400" b="1" i="0" kern="1200" dirty="0">
                        <a:solidFill>
                          <a:schemeClr val="bg1"/>
                        </a:solidFill>
                        <a:effectLst/>
                        <a:latin typeface="+mn-lt"/>
                        <a:ea typeface="+mn-ea"/>
                        <a:cs typeface="+mn-cs"/>
                      </a:endParaRPr>
                    </a:p>
                    <a:p>
                      <a:pPr marL="0" indent="0" algn="just">
                        <a:buFont typeface="Arial" panose="020B0604020202020204" pitchFamily="34" charset="0"/>
                        <a:buNone/>
                      </a:pPr>
                      <a:r>
                        <a:rPr lang="en-IN" sz="14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Data Dependency</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Lack of Guarantees</a:t>
                      </a:r>
                    </a:p>
                  </a:txBody>
                  <a:tcPr/>
                </a:tc>
                <a:extLst>
                  <a:ext uri="{0D108BD9-81ED-4DB2-BD59-A6C34878D82A}">
                    <a16:rowId xmlns:a16="http://schemas.microsoft.com/office/drawing/2014/main" val="3305107190"/>
                  </a:ext>
                </a:extLst>
              </a:tr>
              <a:tr h="200278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err="1">
                          <a:solidFill>
                            <a:schemeClr val="bg1"/>
                          </a:solidFill>
                        </a:rPr>
                        <a:t>Liwei</a:t>
                      </a:r>
                      <a:r>
                        <a:rPr lang="en-IN" sz="1400" b="1" dirty="0">
                          <a:solidFill>
                            <a:schemeClr val="bg1"/>
                          </a:solidFill>
                        </a:rPr>
                        <a:t> Yan, Bo Bai, Member, IEEE, Wei Chen, Senior Member, IEEE, and Dapeng Oliver Wu, Fellow, IEEE</a:t>
                      </a:r>
                    </a:p>
                    <a:p>
                      <a:pPr algn="just"/>
                      <a:endParaRPr lang="en-IN" sz="1400" b="1" dirty="0">
                        <a:solidFill>
                          <a:schemeClr val="bg1"/>
                        </a:solidFill>
                      </a:endParaRPr>
                    </a:p>
                  </a:txBody>
                  <a:tcPr/>
                </a:tc>
                <a:tc>
                  <a:txBody>
                    <a:bodyPr/>
                    <a:lstStyle/>
                    <a:p>
                      <a:pPr algn="ctr"/>
                      <a:r>
                        <a:rPr lang="en-US" sz="1400" b="1" dirty="0">
                          <a:solidFill>
                            <a:schemeClr val="bg1"/>
                          </a:solidFill>
                        </a:rPr>
                        <a:t>2017</a:t>
                      </a:r>
                      <a:endParaRPr lang="en-IN" sz="1400" b="1"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bg1"/>
                          </a:solidFill>
                          <a:effectLst/>
                          <a:latin typeface="+mn-lt"/>
                          <a:ea typeface="+mn-ea"/>
                          <a:cs typeface="+mn-cs"/>
                        </a:rPr>
                        <a:t>This study addresses Chinese New Word Extraction (NWE) for financial concepts using dynamic features, introducing Source Diversity-Significance of Principal Patterns (SDSPP). SVM classification and iterative refinement yield improved precision (from 83.2% to 89.8%) and recall (from 80.8% to 88.9%)</a:t>
                      </a:r>
                      <a:endParaRPr lang="en-IN" sz="1400" b="1" dirty="0">
                        <a:solidFill>
                          <a:schemeClr val="bg1"/>
                        </a:solidFill>
                      </a:endParaRPr>
                    </a:p>
                    <a:p>
                      <a:pPr algn="just"/>
                      <a:endParaRPr lang="en-IN" sz="1400" b="1" dirty="0">
                        <a:solidFill>
                          <a:schemeClr val="bg1"/>
                        </a:solidFill>
                      </a:endParaRPr>
                    </a:p>
                  </a:txBody>
                  <a:tcPr/>
                </a:tc>
                <a:tc>
                  <a:txBody>
                    <a:bodyPr/>
                    <a:lstStyle/>
                    <a:p>
                      <a:pPr algn="just"/>
                      <a:r>
                        <a:rPr lang="en-US" sz="1400" b="1" dirty="0">
                          <a:solidFill>
                            <a:schemeClr val="bg1"/>
                          </a:solidFill>
                        </a:rPr>
                        <a:t>PROS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Improved Precision and Recall</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Contextual Insight</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Enhanced Performance</a:t>
                      </a:r>
                    </a:p>
                    <a:p>
                      <a:pPr marL="0" indent="0" algn="just">
                        <a:buFont typeface="Arial" panose="020B0604020202020204" pitchFamily="34" charset="0"/>
                        <a:buNone/>
                      </a:pPr>
                      <a:endParaRPr lang="en-IN" sz="1400" b="1" i="0" kern="1200" dirty="0">
                        <a:solidFill>
                          <a:schemeClr val="bg1"/>
                        </a:solidFill>
                        <a:effectLst/>
                        <a:latin typeface="+mn-lt"/>
                        <a:ea typeface="+mn-ea"/>
                        <a:cs typeface="+mn-cs"/>
                      </a:endParaRPr>
                    </a:p>
                    <a:p>
                      <a:pPr marL="0" indent="0" algn="just">
                        <a:buFont typeface="Arial" panose="020B0604020202020204" pitchFamily="34" charset="0"/>
                        <a:buNone/>
                      </a:pPr>
                      <a:r>
                        <a:rPr lang="en-IN" sz="14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Resource Intensity</a:t>
                      </a:r>
                      <a:endParaRPr lang="en-IN" sz="1400" b="1" dirty="0">
                        <a:solidFill>
                          <a:schemeClr val="bg1"/>
                        </a:solidFill>
                      </a:endParaRPr>
                    </a:p>
                  </a:txBody>
                  <a:tcPr/>
                </a:tc>
                <a:extLst>
                  <a:ext uri="{0D108BD9-81ED-4DB2-BD59-A6C34878D82A}">
                    <a16:rowId xmlns:a16="http://schemas.microsoft.com/office/drawing/2014/main" val="1012682329"/>
                  </a:ext>
                </a:extLst>
              </a:tr>
              <a:tr h="185019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Abdul Wahab Qurashi (abdul.qurashi@hud.ac.uk) and Anju P. Johnson (a.johnson@hud.ac.uk)</a:t>
                      </a:r>
                    </a:p>
                    <a:p>
                      <a:pPr algn="just"/>
                      <a:endParaRPr lang="en-IN" sz="1400" b="1" dirty="0">
                        <a:solidFill>
                          <a:schemeClr val="bg1"/>
                        </a:solidFill>
                      </a:endParaRPr>
                    </a:p>
                  </a:txBody>
                  <a:tcPr/>
                </a:tc>
                <a:tc>
                  <a:txBody>
                    <a:bodyPr/>
                    <a:lstStyle/>
                    <a:p>
                      <a:pPr algn="ctr"/>
                      <a:r>
                        <a:rPr lang="en-US" sz="1400" b="1" dirty="0">
                          <a:solidFill>
                            <a:schemeClr val="bg1"/>
                          </a:solidFill>
                        </a:rPr>
                        <a:t>2023</a:t>
                      </a:r>
                      <a:endParaRPr lang="en-IN" sz="1400" b="1" dirty="0">
                        <a:solidFill>
                          <a:schemeClr val="bg1"/>
                        </a:solidFill>
                      </a:endParaRPr>
                    </a:p>
                  </a:txBody>
                  <a:tcPr/>
                </a:tc>
                <a:tc>
                  <a:txBody>
                    <a:bodyPr/>
                    <a:lstStyle/>
                    <a:p>
                      <a:pPr algn="just"/>
                      <a:r>
                        <a:rPr lang="en-US" sz="1400" b="0" i="0" kern="1200" dirty="0">
                          <a:solidFill>
                            <a:schemeClr val="dk1"/>
                          </a:solidFill>
                          <a:effectLst/>
                          <a:latin typeface="+mn-lt"/>
                          <a:ea typeface="+mn-ea"/>
                          <a:cs typeface="+mn-cs"/>
                        </a:rPr>
                        <a:t>This research leverages NLP and machine learning to automate railway safety document analysis within Enterprise Architecture, utilizing word embeddings and neural networks for context understanding and similarity assessment.</a:t>
                      </a:r>
                      <a:endParaRPr lang="en-IN" sz="1400" b="1" dirty="0">
                        <a:solidFill>
                          <a:schemeClr val="bg1"/>
                        </a:solidFill>
                      </a:endParaRPr>
                    </a:p>
                  </a:txBody>
                  <a:tcPr/>
                </a:tc>
                <a:tc>
                  <a:txBody>
                    <a:bodyPr/>
                    <a:lstStyle/>
                    <a:p>
                      <a:pPr algn="just"/>
                      <a:r>
                        <a:rPr lang="en-US" sz="1400" b="1" dirty="0">
                          <a:solidFill>
                            <a:schemeClr val="bg1"/>
                          </a:solidFill>
                        </a:rPr>
                        <a:t>PROS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Risk Mitigation</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Resource Savings</a:t>
                      </a:r>
                    </a:p>
                    <a:p>
                      <a:pPr marL="171450" indent="-171450" algn="just">
                        <a:buFont typeface="Arial" panose="020B0604020202020204" pitchFamily="34" charset="0"/>
                        <a:buChar char="•"/>
                      </a:pPr>
                      <a:r>
                        <a:rPr lang="en-IN" sz="1400" b="1" i="0" kern="1200" dirty="0">
                          <a:solidFill>
                            <a:schemeClr val="bg1"/>
                          </a:solidFill>
                          <a:effectLst/>
                          <a:latin typeface="+mn-lt"/>
                          <a:ea typeface="+mn-ea"/>
                          <a:cs typeface="+mn-cs"/>
                        </a:rPr>
                        <a:t>Efficiency Enhancement</a:t>
                      </a:r>
                      <a:endParaRPr lang="en-IN" sz="1400" b="1" dirty="0">
                        <a:solidFill>
                          <a:schemeClr val="bg1"/>
                        </a:solidFill>
                      </a:endParaRPr>
                    </a:p>
                    <a:p>
                      <a:pPr marL="0" indent="0" algn="just">
                        <a:buFont typeface="Arial" panose="020B0604020202020204" pitchFamily="34" charset="0"/>
                        <a:buNone/>
                      </a:pPr>
                      <a:r>
                        <a:rPr lang="en-IN" sz="1400" b="1" dirty="0">
                          <a:solidFill>
                            <a:schemeClr val="bg1"/>
                          </a:solidFill>
                        </a:rPr>
                        <a:t>CONS</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Complex Implementation</a:t>
                      </a:r>
                    </a:p>
                    <a:p>
                      <a:pPr marL="171450" indent="-171450" algn="just">
                        <a:buFont typeface="Arial" panose="020B0604020202020204" pitchFamily="34" charset="0"/>
                        <a:buChar char="•"/>
                      </a:pPr>
                      <a:r>
                        <a:rPr lang="en-IN" sz="1400" b="1" i="0" kern="1200" dirty="0">
                          <a:solidFill>
                            <a:srgbClr val="FF0000"/>
                          </a:solidFill>
                          <a:effectLst/>
                          <a:latin typeface="+mn-lt"/>
                          <a:ea typeface="+mn-ea"/>
                          <a:cs typeface="+mn-cs"/>
                        </a:rPr>
                        <a:t>Data Quality Dependency</a:t>
                      </a:r>
                      <a:endParaRPr lang="en-IN" sz="1400" b="1" dirty="0">
                        <a:solidFill>
                          <a:srgbClr val="FF0000"/>
                        </a:solidFill>
                      </a:endParaRP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186288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1419EE7-49A9-C2D4-95E8-6C7B7BAC3FD7}"/>
              </a:ext>
            </a:extLst>
          </p:cNvPr>
          <p:cNvGraphicFramePr>
            <a:graphicFrameLocks/>
          </p:cNvGraphicFramePr>
          <p:nvPr>
            <p:extLst>
              <p:ext uri="{D42A27DB-BD31-4B8C-83A1-F6EECF244321}">
                <p14:modId xmlns:p14="http://schemas.microsoft.com/office/powerpoint/2010/main" val="1666120002"/>
              </p:ext>
            </p:extLst>
          </p:nvPr>
        </p:nvGraphicFramePr>
        <p:xfrm>
          <a:off x="0" y="0"/>
          <a:ext cx="12192004" cy="68580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9667635"/>
                    </a:ext>
                  </a:extLst>
                </a:gridCol>
                <a:gridCol w="1275424">
                  <a:extLst>
                    <a:ext uri="{9D8B030D-6E8A-4147-A177-3AD203B41FA5}">
                      <a16:colId xmlns:a16="http://schemas.microsoft.com/office/drawing/2014/main" val="3749210400"/>
                    </a:ext>
                  </a:extLst>
                </a:gridCol>
                <a:gridCol w="4820578">
                  <a:extLst>
                    <a:ext uri="{9D8B030D-6E8A-4147-A177-3AD203B41FA5}">
                      <a16:colId xmlns:a16="http://schemas.microsoft.com/office/drawing/2014/main" val="2493286867"/>
                    </a:ext>
                  </a:extLst>
                </a:gridCol>
                <a:gridCol w="3048001">
                  <a:extLst>
                    <a:ext uri="{9D8B030D-6E8A-4147-A177-3AD203B41FA5}">
                      <a16:colId xmlns:a16="http://schemas.microsoft.com/office/drawing/2014/main" val="4173925752"/>
                    </a:ext>
                  </a:extLst>
                </a:gridCol>
              </a:tblGrid>
              <a:tr h="659781">
                <a:tc>
                  <a:txBody>
                    <a:bodyPr/>
                    <a:lstStyle/>
                    <a:p>
                      <a:pPr algn="ctr"/>
                      <a:r>
                        <a:rPr lang="en-IN" sz="2000" b="1" dirty="0">
                          <a:solidFill>
                            <a:schemeClr val="bg1"/>
                          </a:solidFill>
                        </a:rPr>
                        <a:t>AUTHOR</a:t>
                      </a:r>
                    </a:p>
                  </a:txBody>
                  <a:tcPr anchor="ctr"/>
                </a:tc>
                <a:tc>
                  <a:txBody>
                    <a:bodyPr/>
                    <a:lstStyle/>
                    <a:p>
                      <a:pPr algn="ctr"/>
                      <a:r>
                        <a:rPr lang="en-IN" sz="2000" b="1" dirty="0">
                          <a:solidFill>
                            <a:schemeClr val="bg1"/>
                          </a:solidFill>
                        </a:rPr>
                        <a:t>YEAR</a:t>
                      </a:r>
                    </a:p>
                  </a:txBody>
                  <a:tcPr anchor="ctr"/>
                </a:tc>
                <a:tc>
                  <a:txBody>
                    <a:bodyPr/>
                    <a:lstStyle/>
                    <a:p>
                      <a:pPr algn="ctr"/>
                      <a:r>
                        <a:rPr lang="en-US" sz="2000" b="1" dirty="0">
                          <a:solidFill>
                            <a:schemeClr val="bg1"/>
                          </a:solidFill>
                        </a:rPr>
                        <a:t>PRINCIPLE</a:t>
                      </a:r>
                      <a:endParaRPr lang="en-IN" sz="2000" b="1" dirty="0">
                        <a:solidFill>
                          <a:schemeClr val="bg1"/>
                        </a:solidFill>
                      </a:endParaRPr>
                    </a:p>
                  </a:txBody>
                  <a:tcPr anchor="ctr"/>
                </a:tc>
                <a:tc>
                  <a:txBody>
                    <a:bodyPr/>
                    <a:lstStyle/>
                    <a:p>
                      <a:pPr algn="ctr"/>
                      <a:r>
                        <a:rPr lang="en-IN" sz="2000" b="1" dirty="0">
                          <a:solidFill>
                            <a:schemeClr val="bg1"/>
                          </a:solidFill>
                        </a:rPr>
                        <a:t>PROS AND CONS</a:t>
                      </a:r>
                    </a:p>
                  </a:txBody>
                  <a:tcPr anchor="ctr"/>
                </a:tc>
                <a:extLst>
                  <a:ext uri="{0D108BD9-81ED-4DB2-BD59-A6C34878D82A}">
                    <a16:rowId xmlns:a16="http://schemas.microsoft.com/office/drawing/2014/main" val="3100590930"/>
                  </a:ext>
                </a:extLst>
              </a:tr>
              <a:tr h="22852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u="none" strike="noStrike" kern="1200" dirty="0">
                          <a:solidFill>
                            <a:schemeClr val="bg1"/>
                          </a:solidFill>
                          <a:effectLst/>
                          <a:latin typeface="+mn-lt"/>
                          <a:ea typeface="+mn-ea"/>
                          <a:cs typeface="+mn-cs"/>
                        </a:rPr>
                        <a:t>Ahmad Amin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Toqir A. Rana</a:t>
                      </a:r>
                      <a:r>
                        <a:rPr lang="en-IN" sz="1400" b="1" u="none" dirty="0">
                          <a:solidFill>
                            <a:schemeClr val="bg1"/>
                          </a:solidFill>
                          <a:effectLst/>
                        </a:rPr>
                        <a:t>; </a:t>
                      </a:r>
                      <a:r>
                        <a:rPr lang="en-IN" sz="1400" b="1" u="none" strike="noStrike" kern="1200" dirty="0" err="1">
                          <a:solidFill>
                            <a:schemeClr val="bg1"/>
                          </a:solidFill>
                          <a:effectLst/>
                          <a:latin typeface="+mn-lt"/>
                          <a:ea typeface="+mn-ea"/>
                          <a:cs typeface="+mn-cs"/>
                        </a:rPr>
                        <a:t>Natash</a:t>
                      </a:r>
                      <a:r>
                        <a:rPr lang="en-IN" sz="1400" b="1" u="none" strike="noStrike" kern="1200" dirty="0">
                          <a:solidFill>
                            <a:schemeClr val="bg1"/>
                          </a:solidFill>
                          <a:effectLst/>
                          <a:latin typeface="+mn-lt"/>
                          <a:ea typeface="+mn-ea"/>
                          <a:cs typeface="+mn-cs"/>
                        </a:rPr>
                        <a:t> Ali Mian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Muhammad Waseem Iqbal</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Abbas Khalid</a:t>
                      </a:r>
                      <a:r>
                        <a:rPr lang="en-IN" sz="1400" b="1" u="none" dirty="0">
                          <a:solidFill>
                            <a:schemeClr val="bg1"/>
                          </a:solidFill>
                          <a:effectLst/>
                        </a:rPr>
                        <a:t>; </a:t>
                      </a:r>
                      <a:r>
                        <a:rPr lang="en-IN" sz="1400" b="1" i="0" u="none" strike="noStrike" kern="1200" dirty="0">
                          <a:solidFill>
                            <a:schemeClr val="bg1"/>
                          </a:solidFill>
                          <a:effectLst/>
                          <a:latin typeface="+mn-lt"/>
                          <a:ea typeface="+mn-ea"/>
                          <a:cs typeface="+mn-cs"/>
                        </a:rPr>
                        <a:t>Tahir </a:t>
                      </a:r>
                      <a:r>
                        <a:rPr lang="en-IN" sz="1400" b="1" i="0" u="none" strike="noStrike" kern="1200" dirty="0" err="1">
                          <a:solidFill>
                            <a:schemeClr val="bg1"/>
                          </a:solidFill>
                          <a:effectLst/>
                          <a:latin typeface="+mn-lt"/>
                          <a:ea typeface="+mn-ea"/>
                          <a:cs typeface="+mn-cs"/>
                        </a:rPr>
                        <a:t>Alyas</a:t>
                      </a:r>
                      <a:endParaRPr lang="en-IN" sz="1400" b="1" u="none" dirty="0">
                        <a:solidFill>
                          <a:schemeClr val="bg1"/>
                        </a:solidFill>
                      </a:endParaRPr>
                    </a:p>
                    <a:p>
                      <a:pPr algn="just"/>
                      <a:endParaRPr lang="en-IN" sz="1400" b="1" dirty="0">
                        <a:solidFill>
                          <a:schemeClr val="bg1"/>
                        </a:solidFill>
                      </a:endParaRPr>
                    </a:p>
                  </a:txBody>
                  <a:tcPr/>
                </a:tc>
                <a:tc>
                  <a:txBody>
                    <a:bodyPr/>
                    <a:lstStyle/>
                    <a:p>
                      <a:pPr algn="ctr"/>
                      <a:r>
                        <a:rPr lang="en-US" sz="1400" b="1" u="none" dirty="0">
                          <a:solidFill>
                            <a:schemeClr val="bg1"/>
                          </a:solidFill>
                        </a:rPr>
                        <a:t>2019</a:t>
                      </a:r>
                      <a:endParaRPr lang="en-IN" sz="1400" b="1" u="none"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The algorithm employs unsupervised techniques, utilizing </a:t>
                      </a:r>
                      <a:r>
                        <a:rPr lang="en-US" sz="1600" b="0" i="0" kern="1200" dirty="0" err="1">
                          <a:solidFill>
                            <a:schemeClr val="dk1"/>
                          </a:solidFill>
                          <a:effectLst/>
                          <a:latin typeface="+mn-lt"/>
                          <a:ea typeface="+mn-ea"/>
                          <a:cs typeface="+mn-cs"/>
                        </a:rPr>
                        <a:t>keyphrase</a:t>
                      </a:r>
                      <a:r>
                        <a:rPr lang="en-US" sz="1600" b="0" i="0" kern="1200" dirty="0">
                          <a:solidFill>
                            <a:schemeClr val="dk1"/>
                          </a:solidFill>
                          <a:effectLst/>
                          <a:latin typeface="+mn-lt"/>
                          <a:ea typeface="+mn-ea"/>
                          <a:cs typeface="+mn-cs"/>
                        </a:rPr>
                        <a:t> extraction, to predict topics in Urdu documents, facilitating organization, summarization, and title assignment, particularly addressing challenges posed by evolving online news and the complexity of the Urdu language.</a:t>
                      </a:r>
                      <a:endParaRPr lang="en-IN" sz="9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Efficient Information Retrieval</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Automated Title Assignment</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Broad Applicability</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Semantic Complexity</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Resource Intensity</a:t>
                      </a:r>
                    </a:p>
                  </a:txBody>
                  <a:tcPr/>
                </a:tc>
                <a:extLst>
                  <a:ext uri="{0D108BD9-81ED-4DB2-BD59-A6C34878D82A}">
                    <a16:rowId xmlns:a16="http://schemas.microsoft.com/office/drawing/2014/main" val="3305107190"/>
                  </a:ext>
                </a:extLst>
              </a:tr>
              <a:tr h="1846944">
                <a:tc>
                  <a:txBody>
                    <a:bodyPr/>
                    <a:lstStyle/>
                    <a:p>
                      <a:pPr algn="just"/>
                      <a:r>
                        <a:rPr lang="en-US" sz="1400" b="1" dirty="0">
                          <a:solidFill>
                            <a:schemeClr val="bg1"/>
                          </a:solidFill>
                        </a:rPr>
                        <a:t>Louis R Pasquale,</a:t>
                      </a:r>
                    </a:p>
                    <a:p>
                      <a:pPr algn="just"/>
                      <a:r>
                        <a:rPr lang="en-US" sz="1400" b="1" dirty="0">
                          <a:solidFill>
                            <a:schemeClr val="bg1"/>
                          </a:solidFill>
                        </a:rPr>
                        <a:t> MD Department of Ophthalmology Icahn School of Medicine at Mount Sinai</a:t>
                      </a:r>
                      <a:endParaRPr lang="en-IN" sz="1400" b="1" dirty="0">
                        <a:solidFill>
                          <a:schemeClr val="bg1"/>
                        </a:solidFill>
                      </a:endParaRPr>
                    </a:p>
                    <a:p>
                      <a:pPr algn="just"/>
                      <a:endParaRPr lang="en-IN" sz="14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This analysis utilizes search-engine query patterns, specifically search queries, to predict regional COVID-19 outbreaks early, offering real-time insights into health-seeking behavior at a population level and enhancing traditional outbreak detection methods.</a:t>
                      </a:r>
                      <a:endParaRPr lang="en-IN" sz="1050" b="1" dirty="0">
                        <a:solidFill>
                          <a:schemeClr val="bg1"/>
                        </a:solidFill>
                      </a:endParaRPr>
                    </a:p>
                  </a:txBody>
                  <a:tcPr/>
                </a:tc>
                <a:tc>
                  <a:txBody>
                    <a:bodyPr/>
                    <a:lstStyle/>
                    <a:p>
                      <a:pPr algn="just"/>
                      <a:r>
                        <a:rPr lang="en-IN"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Real-Time Insights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Supplemental Forecasting</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Predictive Value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Historical Inaccuracies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Bias and Privacy Concerns</a:t>
                      </a:r>
                      <a:endParaRPr lang="en-IN" sz="1200" b="1" dirty="0">
                        <a:solidFill>
                          <a:schemeClr val="bg1"/>
                        </a:solidFill>
                      </a:endParaRPr>
                    </a:p>
                  </a:txBody>
                  <a:tcPr/>
                </a:tc>
                <a:extLst>
                  <a:ext uri="{0D108BD9-81ED-4DB2-BD59-A6C34878D82A}">
                    <a16:rowId xmlns:a16="http://schemas.microsoft.com/office/drawing/2014/main" val="1012682329"/>
                  </a:ext>
                </a:extLst>
              </a:tr>
              <a:tr h="2066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Stella Biderman  Hailey Schoelkopf  Quentin Anthony  Herbie Bradley   Kyle O’Brien  Eric Hallahan Mohammad Aflah Khan  Shivanshu Purohit USVSN Sai Prashanth  Edward Raff  Aviya Skowron  Lintang Sutawika  Oskar van der Wal </a:t>
                      </a:r>
                    </a:p>
                    <a:p>
                      <a:pPr algn="just"/>
                      <a:endParaRPr lang="en-IN" sz="14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Pythia is a suite designed to analyze large language models' behavior across training and scaling, addressing the need for understanding their performance in various domains, including NLP, and bridging the gap caused by the absence of suitable model suites for research.</a:t>
                      </a:r>
                      <a:endParaRPr lang="en-IN" sz="1050" b="1" dirty="0">
                        <a:solidFill>
                          <a:schemeClr val="bg1"/>
                        </a:solidFill>
                      </a:endParaRPr>
                    </a:p>
                  </a:txBody>
                  <a:tcPr/>
                </a:tc>
                <a:tc>
                  <a:txBody>
                    <a:bodyPr/>
                    <a:lstStyle/>
                    <a:p>
                      <a:pPr algn="just"/>
                      <a:r>
                        <a:rPr lang="en-IN" sz="1200" b="1" dirty="0">
                          <a:solidFill>
                            <a:schemeClr val="bg1"/>
                          </a:solidFill>
                        </a:rPr>
                        <a:t>PROS </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State-of-the-Art Performance</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Innovative Applications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Scalability Insights</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Limited Understanding</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and Bias Challenges</a:t>
                      </a: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235160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336872"/>
            <a:ext cx="10338199" cy="4048687"/>
          </a:xfrm>
        </p:spPr>
        <p:txBody>
          <a:bodyPr>
            <a:normAutofit fontScale="62500" lnSpcReduction="20000"/>
          </a:bodyPr>
          <a:lstStyle/>
          <a:p>
            <a:pPr algn="just">
              <a:buFont typeface="+mj-lt"/>
              <a:buAutoNum type="arabicPeriod"/>
            </a:pPr>
            <a:r>
              <a:rPr lang="en-US" b="1" dirty="0">
                <a:solidFill>
                  <a:schemeClr val="bg1"/>
                </a:solidFill>
                <a:effectLst/>
              </a:rPr>
              <a:t>Research on Query Optimization of Classic Art Database Based on Artificial Intelligence and Edge Computing - </a:t>
            </a:r>
            <a:r>
              <a:rPr lang="en-IN" b="1" dirty="0">
                <a:solidFill>
                  <a:schemeClr val="bg1"/>
                </a:solidFill>
                <a:effectLst/>
              </a:rPr>
              <a:t>Xiang Dong and </a:t>
            </a:r>
            <a:r>
              <a:rPr lang="en-IN" b="1" dirty="0" err="1">
                <a:solidFill>
                  <a:schemeClr val="bg1"/>
                </a:solidFill>
                <a:effectLst/>
              </a:rPr>
              <a:t>Lijia</a:t>
            </a:r>
            <a:r>
              <a:rPr lang="en-IN" b="1" dirty="0">
                <a:solidFill>
                  <a:schemeClr val="bg1"/>
                </a:solidFill>
                <a:effectLst/>
              </a:rPr>
              <a:t> Zeng - 2021</a:t>
            </a:r>
          </a:p>
          <a:p>
            <a:pPr algn="just">
              <a:buFont typeface="+mj-lt"/>
              <a:buAutoNum type="arabicPeriod"/>
            </a:pPr>
            <a:r>
              <a:rPr lang="en-US" b="1" dirty="0">
                <a:solidFill>
                  <a:schemeClr val="bg1"/>
                </a:solidFill>
                <a:effectLst/>
              </a:rPr>
              <a:t>Introduction to Query Processing and Optimization</a:t>
            </a:r>
            <a:r>
              <a:rPr lang="en-IN" b="1" dirty="0">
                <a:solidFill>
                  <a:schemeClr val="bg1"/>
                </a:solidFill>
                <a:effectLst/>
              </a:rPr>
              <a:t> - </a:t>
            </a:r>
            <a:r>
              <a:rPr lang="en-US" b="1" dirty="0">
                <a:solidFill>
                  <a:schemeClr val="bg1"/>
                </a:solidFill>
                <a:effectLst/>
              </a:rPr>
              <a:t>Michael L. </a:t>
            </a:r>
            <a:r>
              <a:rPr lang="en-US" b="1" dirty="0" err="1">
                <a:solidFill>
                  <a:schemeClr val="bg1"/>
                </a:solidFill>
                <a:effectLst/>
              </a:rPr>
              <a:t>Rupley</a:t>
            </a:r>
            <a:r>
              <a:rPr lang="en-US" b="1" dirty="0">
                <a:solidFill>
                  <a:schemeClr val="bg1"/>
                </a:solidFill>
                <a:effectLst/>
              </a:rPr>
              <a:t>, Jr. Indiana University at South Bend - 2022 </a:t>
            </a:r>
            <a:endParaRPr lang="en-IN" b="1" dirty="0">
              <a:solidFill>
                <a:schemeClr val="bg1"/>
              </a:solidFill>
              <a:effectLst/>
            </a:endParaRPr>
          </a:p>
          <a:p>
            <a:pPr algn="just">
              <a:buFont typeface="+mj-lt"/>
              <a:buAutoNum type="arabicPeriod"/>
            </a:pPr>
            <a:r>
              <a:rPr lang="en-US" b="1" dirty="0">
                <a:solidFill>
                  <a:schemeClr val="bg1"/>
                </a:solidFill>
                <a:effectLst/>
              </a:rPr>
              <a:t>Neo: A Learned Query Optimizer - </a:t>
            </a:r>
            <a:r>
              <a:rPr lang="en-IN" b="1" dirty="0">
                <a:solidFill>
                  <a:schemeClr val="bg1"/>
                </a:solidFill>
                <a:effectLst/>
              </a:rPr>
              <a:t>Ryan Marcus , </a:t>
            </a:r>
            <a:r>
              <a:rPr lang="en-IN" b="1" dirty="0" err="1">
                <a:solidFill>
                  <a:schemeClr val="bg1"/>
                </a:solidFill>
                <a:effectLst/>
              </a:rPr>
              <a:t>Parimarjan</a:t>
            </a:r>
            <a:r>
              <a:rPr lang="en-IN" b="1" dirty="0">
                <a:solidFill>
                  <a:schemeClr val="bg1"/>
                </a:solidFill>
                <a:effectLst/>
              </a:rPr>
              <a:t> Negi , </a:t>
            </a:r>
            <a:r>
              <a:rPr lang="en-IN" b="1" dirty="0" err="1">
                <a:solidFill>
                  <a:schemeClr val="bg1"/>
                </a:solidFill>
                <a:effectLst/>
              </a:rPr>
              <a:t>Hongzi</a:t>
            </a:r>
            <a:r>
              <a:rPr lang="en-IN" b="1" dirty="0">
                <a:solidFill>
                  <a:schemeClr val="bg1"/>
                </a:solidFill>
                <a:effectLst/>
              </a:rPr>
              <a:t> Mao , Chi Zhang, Mohammad Alizadeh, Tim </a:t>
            </a:r>
            <a:r>
              <a:rPr lang="en-IN" b="1" dirty="0" err="1">
                <a:solidFill>
                  <a:schemeClr val="bg1"/>
                </a:solidFill>
                <a:effectLst/>
              </a:rPr>
              <a:t>Kraska</a:t>
            </a:r>
            <a:r>
              <a:rPr lang="en-IN" b="1" dirty="0">
                <a:solidFill>
                  <a:schemeClr val="bg1"/>
                </a:solidFill>
                <a:effectLst/>
              </a:rPr>
              <a:t>, Olga Papaemmanouil1, </a:t>
            </a:r>
            <a:r>
              <a:rPr lang="en-IN" b="1" dirty="0" err="1">
                <a:solidFill>
                  <a:schemeClr val="bg1"/>
                </a:solidFill>
                <a:effectLst/>
              </a:rPr>
              <a:t>Nesime</a:t>
            </a:r>
            <a:r>
              <a:rPr lang="en-IN" b="1" dirty="0">
                <a:solidFill>
                  <a:schemeClr val="bg1"/>
                </a:solidFill>
                <a:effectLst/>
              </a:rPr>
              <a:t> </a:t>
            </a:r>
            <a:r>
              <a:rPr lang="en-IN" b="1" dirty="0" err="1">
                <a:solidFill>
                  <a:schemeClr val="bg1"/>
                </a:solidFill>
                <a:effectLst/>
              </a:rPr>
              <a:t>Tatbul</a:t>
            </a:r>
            <a:r>
              <a:rPr lang="en-IN" b="1" dirty="0">
                <a:solidFill>
                  <a:schemeClr val="bg1"/>
                </a:solidFill>
                <a:effectLst/>
              </a:rPr>
              <a:t> Brandeis University MIT  Intel Labs - 2020</a:t>
            </a:r>
          </a:p>
          <a:p>
            <a:pPr algn="just">
              <a:buFont typeface="+mj-lt"/>
              <a:buAutoNum type="arabicPeriod"/>
            </a:pPr>
            <a:r>
              <a:rPr lang="en-US" b="1" dirty="0">
                <a:solidFill>
                  <a:schemeClr val="bg1"/>
                </a:solidFill>
                <a:effectLst/>
              </a:rPr>
              <a:t>New Word Extraction From Chinese Financial Documents - </a:t>
            </a:r>
            <a:r>
              <a:rPr lang="en-IN" b="1" dirty="0" err="1">
                <a:solidFill>
                  <a:schemeClr val="bg1"/>
                </a:solidFill>
                <a:effectLst/>
              </a:rPr>
              <a:t>Liwei</a:t>
            </a:r>
            <a:r>
              <a:rPr lang="en-IN" b="1" dirty="0">
                <a:solidFill>
                  <a:schemeClr val="bg1"/>
                </a:solidFill>
                <a:effectLst/>
              </a:rPr>
              <a:t> Yan, Bo Bai, Member, IEEE, Wei Chen, Senior Member, IEEE, and </a:t>
            </a:r>
            <a:r>
              <a:rPr lang="en-IN" b="1" dirty="0" err="1">
                <a:solidFill>
                  <a:schemeClr val="bg1"/>
                </a:solidFill>
                <a:effectLst/>
              </a:rPr>
              <a:t>Dapeng</a:t>
            </a:r>
            <a:r>
              <a:rPr lang="en-IN" b="1" dirty="0">
                <a:solidFill>
                  <a:schemeClr val="bg1"/>
                </a:solidFill>
                <a:effectLst/>
              </a:rPr>
              <a:t> Oliver Wu, Fellow, IEEE - 2017</a:t>
            </a:r>
          </a:p>
          <a:p>
            <a:pPr algn="just">
              <a:buFont typeface="+mj-lt"/>
              <a:buAutoNum type="arabicPeriod"/>
            </a:pPr>
            <a:r>
              <a:rPr lang="en-US" b="1" dirty="0">
                <a:solidFill>
                  <a:schemeClr val="bg1"/>
                </a:solidFill>
                <a:effectLst/>
              </a:rPr>
              <a:t>New Avenues for Automated Railway Safety Information Processing in Enterprise Architecture: An NLP Approach - </a:t>
            </a:r>
            <a:r>
              <a:rPr lang="en-IN" b="1" dirty="0">
                <a:solidFill>
                  <a:schemeClr val="bg1"/>
                </a:solidFill>
                <a:effectLst/>
              </a:rPr>
              <a:t>Abdul Wahab </a:t>
            </a:r>
            <a:r>
              <a:rPr lang="en-IN" b="1" dirty="0" err="1">
                <a:solidFill>
                  <a:schemeClr val="bg1"/>
                </a:solidFill>
                <a:effectLst/>
              </a:rPr>
              <a:t>Qurashi</a:t>
            </a:r>
            <a:r>
              <a:rPr lang="en-IN" b="1" dirty="0">
                <a:solidFill>
                  <a:schemeClr val="bg1"/>
                </a:solidFill>
                <a:effectLst/>
              </a:rPr>
              <a:t> and Anju P. Johnson - 2023</a:t>
            </a:r>
          </a:p>
          <a:p>
            <a:pPr algn="just">
              <a:buFont typeface="+mj-lt"/>
              <a:buAutoNum type="arabicPeriod"/>
            </a:pPr>
            <a:r>
              <a:rPr lang="en-US" b="1" dirty="0">
                <a:solidFill>
                  <a:schemeClr val="bg1"/>
                </a:solidFill>
                <a:effectLst/>
              </a:rPr>
              <a:t>A Novel Unsupervised Approach for Topic Prediction Using </a:t>
            </a:r>
            <a:r>
              <a:rPr lang="en-US" b="1" dirty="0" err="1">
                <a:solidFill>
                  <a:schemeClr val="bg1"/>
                </a:solidFill>
                <a:effectLst/>
              </a:rPr>
              <a:t>Keyphrase</a:t>
            </a:r>
            <a:r>
              <a:rPr lang="en-US" b="1" dirty="0">
                <a:solidFill>
                  <a:schemeClr val="bg1"/>
                </a:solidFill>
                <a:effectLst/>
              </a:rPr>
              <a:t> Extraction for Urdu Documents - </a:t>
            </a:r>
            <a:r>
              <a:rPr lang="en-IN" b="1" dirty="0">
                <a:solidFill>
                  <a:schemeClr val="bg1"/>
                </a:solidFill>
                <a:effectLst/>
              </a:rPr>
              <a:t>Ahmad Amin; </a:t>
            </a:r>
            <a:r>
              <a:rPr lang="en-IN" b="1" dirty="0" err="1">
                <a:solidFill>
                  <a:schemeClr val="bg1"/>
                </a:solidFill>
                <a:effectLst/>
              </a:rPr>
              <a:t>Toqir</a:t>
            </a:r>
            <a:r>
              <a:rPr lang="en-IN" b="1" dirty="0">
                <a:solidFill>
                  <a:schemeClr val="bg1"/>
                </a:solidFill>
                <a:effectLst/>
              </a:rPr>
              <a:t> A. Rana; </a:t>
            </a:r>
            <a:r>
              <a:rPr lang="en-IN" b="1" dirty="0" err="1">
                <a:solidFill>
                  <a:schemeClr val="bg1"/>
                </a:solidFill>
                <a:effectLst/>
              </a:rPr>
              <a:t>Natash</a:t>
            </a:r>
            <a:r>
              <a:rPr lang="en-IN" b="1" dirty="0">
                <a:solidFill>
                  <a:schemeClr val="bg1"/>
                </a:solidFill>
                <a:effectLst/>
              </a:rPr>
              <a:t> Ali Mian; Muhammad Waseem Iqbal; Abbas Khalid; Tahir </a:t>
            </a:r>
            <a:r>
              <a:rPr lang="en-IN" b="1" dirty="0" err="1">
                <a:solidFill>
                  <a:schemeClr val="bg1"/>
                </a:solidFill>
                <a:effectLst/>
              </a:rPr>
              <a:t>Alyas</a:t>
            </a:r>
            <a:r>
              <a:rPr lang="en-IN" b="1" dirty="0">
                <a:solidFill>
                  <a:schemeClr val="bg1"/>
                </a:solidFill>
                <a:effectLst/>
              </a:rPr>
              <a:t> - 2019</a:t>
            </a:r>
          </a:p>
          <a:p>
            <a:pPr algn="just">
              <a:buFont typeface="+mj-lt"/>
              <a:buAutoNum type="arabicPeriod"/>
            </a:pPr>
            <a:r>
              <a:rPr lang="en-US" b="1" dirty="0">
                <a:solidFill>
                  <a:schemeClr val="bg1"/>
                </a:solidFill>
                <a:effectLst/>
              </a:rPr>
              <a:t>Analysis of Search-Engine Query Patterns </a:t>
            </a:r>
            <a:r>
              <a:rPr lang="en-IN" b="1" dirty="0">
                <a:solidFill>
                  <a:schemeClr val="bg1"/>
                </a:solidFill>
                <a:effectLst/>
              </a:rPr>
              <a:t>- </a:t>
            </a:r>
            <a:r>
              <a:rPr lang="en-US" b="1" dirty="0">
                <a:solidFill>
                  <a:schemeClr val="bg1"/>
                </a:solidFill>
                <a:effectLst/>
              </a:rPr>
              <a:t>Louis R Pasquale, MD Department of Ophthalmology Icahn School of Medicine at Mount Sinai - 2023</a:t>
            </a:r>
          </a:p>
          <a:p>
            <a:pPr algn="just">
              <a:buFont typeface="+mj-lt"/>
              <a:buAutoNum type="arabicPeriod"/>
            </a:pPr>
            <a:r>
              <a:rPr lang="en-US" b="1" dirty="0">
                <a:solidFill>
                  <a:schemeClr val="bg1"/>
                </a:solidFill>
                <a:effectLst/>
              </a:rPr>
              <a:t>Pythia: A Suite for Analyzing Large Language Models Across Training and Scaling - </a:t>
            </a:r>
            <a:r>
              <a:rPr lang="en-IN" b="1" dirty="0">
                <a:solidFill>
                  <a:schemeClr val="bg1"/>
                </a:solidFill>
                <a:effectLst/>
              </a:rPr>
              <a:t>Stella </a:t>
            </a:r>
            <a:r>
              <a:rPr lang="en-IN" b="1" dirty="0" err="1">
                <a:solidFill>
                  <a:schemeClr val="bg1"/>
                </a:solidFill>
                <a:effectLst/>
              </a:rPr>
              <a:t>Biderman</a:t>
            </a:r>
            <a:r>
              <a:rPr lang="en-IN" b="1" dirty="0">
                <a:solidFill>
                  <a:schemeClr val="bg1"/>
                </a:solidFill>
                <a:effectLst/>
              </a:rPr>
              <a:t>  Hailey </a:t>
            </a:r>
            <a:r>
              <a:rPr lang="en-IN" b="1" dirty="0" err="1">
                <a:solidFill>
                  <a:schemeClr val="bg1"/>
                </a:solidFill>
                <a:effectLst/>
              </a:rPr>
              <a:t>Schoelkopf</a:t>
            </a:r>
            <a:r>
              <a:rPr lang="en-IN" b="1" dirty="0">
                <a:solidFill>
                  <a:schemeClr val="bg1"/>
                </a:solidFill>
                <a:effectLst/>
              </a:rPr>
              <a:t>  Quentin Anthony  Herbie Bradley   Kyle O’Brien  Eric Hallahan Mohammad </a:t>
            </a:r>
            <a:r>
              <a:rPr lang="en-IN" b="1" dirty="0" err="1">
                <a:solidFill>
                  <a:schemeClr val="bg1"/>
                </a:solidFill>
                <a:effectLst/>
              </a:rPr>
              <a:t>Aflah</a:t>
            </a:r>
            <a:r>
              <a:rPr lang="en-IN" b="1" dirty="0">
                <a:solidFill>
                  <a:schemeClr val="bg1"/>
                </a:solidFill>
                <a:effectLst/>
              </a:rPr>
              <a:t> Khan  </a:t>
            </a:r>
            <a:r>
              <a:rPr lang="en-IN" b="1" dirty="0" err="1">
                <a:solidFill>
                  <a:schemeClr val="bg1"/>
                </a:solidFill>
                <a:effectLst/>
              </a:rPr>
              <a:t>Shivanshu</a:t>
            </a:r>
            <a:r>
              <a:rPr lang="en-IN" b="1" dirty="0">
                <a:solidFill>
                  <a:schemeClr val="bg1"/>
                </a:solidFill>
                <a:effectLst/>
              </a:rPr>
              <a:t> Purohit USVSN Sai Prashanth  Edward Raff  </a:t>
            </a:r>
            <a:r>
              <a:rPr lang="en-IN" b="1" dirty="0" err="1">
                <a:solidFill>
                  <a:schemeClr val="bg1"/>
                </a:solidFill>
                <a:effectLst/>
              </a:rPr>
              <a:t>Aviya</a:t>
            </a:r>
            <a:r>
              <a:rPr lang="en-IN" b="1" dirty="0">
                <a:solidFill>
                  <a:schemeClr val="bg1"/>
                </a:solidFill>
                <a:effectLst/>
              </a:rPr>
              <a:t> </a:t>
            </a:r>
            <a:r>
              <a:rPr lang="en-IN" b="1" dirty="0" err="1">
                <a:solidFill>
                  <a:schemeClr val="bg1"/>
                </a:solidFill>
                <a:effectLst/>
              </a:rPr>
              <a:t>Skowron</a:t>
            </a:r>
            <a:r>
              <a:rPr lang="en-IN" b="1" dirty="0">
                <a:solidFill>
                  <a:schemeClr val="bg1"/>
                </a:solidFill>
                <a:effectLst/>
              </a:rPr>
              <a:t>  </a:t>
            </a:r>
            <a:r>
              <a:rPr lang="en-IN" b="1" dirty="0" err="1">
                <a:solidFill>
                  <a:schemeClr val="bg1"/>
                </a:solidFill>
                <a:effectLst/>
              </a:rPr>
              <a:t>Lintang</a:t>
            </a:r>
            <a:r>
              <a:rPr lang="en-IN" b="1" dirty="0">
                <a:solidFill>
                  <a:schemeClr val="bg1"/>
                </a:solidFill>
                <a:effectLst/>
              </a:rPr>
              <a:t> </a:t>
            </a:r>
            <a:r>
              <a:rPr lang="en-IN" b="1" dirty="0" err="1">
                <a:solidFill>
                  <a:schemeClr val="bg1"/>
                </a:solidFill>
                <a:effectLst/>
              </a:rPr>
              <a:t>Sutawika</a:t>
            </a:r>
            <a:r>
              <a:rPr lang="en-IN" b="1" dirty="0">
                <a:solidFill>
                  <a:schemeClr val="bg1"/>
                </a:solidFill>
                <a:effectLst/>
              </a:rPr>
              <a:t>  Oskar van der Wal – 2020</a:t>
            </a:r>
          </a:p>
        </p:txBody>
      </p:sp>
    </p:spTree>
    <p:extLst>
      <p:ext uri="{BB962C8B-B14F-4D97-AF65-F5344CB8AC3E}">
        <p14:creationId xmlns:p14="http://schemas.microsoft.com/office/powerpoint/2010/main" val="3794145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326</TotalTime>
  <Words>1179</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Söhne</vt:lpstr>
      <vt:lpstr>Trebuchet MS</vt:lpstr>
      <vt:lpstr>Berlin</vt:lpstr>
      <vt:lpstr>Intelligent MultiDoc QnA Platform Using LangChain</vt:lpstr>
      <vt:lpstr>ABSTRACT</vt:lpstr>
      <vt:lpstr>OBJECTIVES</vt:lpstr>
      <vt:lpstr>INTRODUCTION</vt:lpstr>
      <vt:lpstr>INTRODUCTION</vt:lpstr>
      <vt:lpstr>LITERATURE REVIEWS</vt:lpstr>
      <vt:lpstr>LITERATURE REVIEW</vt:lpstr>
      <vt:lpstr>PowerPoint Presentation</vt:lpstr>
      <vt:lpstr>REFERENCES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MultiDoc Q&amp;A Platform A Natural Language Interface for Interactive PDF Document Analysis Abstract</dc:title>
  <dc:creator>Pragadeesh S</dc:creator>
  <cp:lastModifiedBy>Charan Vignesh</cp:lastModifiedBy>
  <cp:revision>60</cp:revision>
  <dcterms:created xsi:type="dcterms:W3CDTF">2023-08-09T03:03:34Z</dcterms:created>
  <dcterms:modified xsi:type="dcterms:W3CDTF">2023-08-10T05:24:05Z</dcterms:modified>
</cp:coreProperties>
</file>