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67" r:id="rId5"/>
    <p:sldId id="259" r:id="rId6"/>
    <p:sldId id="261"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1/23/2024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1/23/2024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0C1-48F5-CD80-3D47-21DA62AFC73E}"/>
              </a:ext>
            </a:extLst>
          </p:cNvPr>
          <p:cNvSpPr>
            <a:spLocks noGrp="1"/>
          </p:cNvSpPr>
          <p:nvPr>
            <p:ph type="ctrTitle"/>
          </p:nvPr>
        </p:nvSpPr>
        <p:spPr>
          <a:xfrm>
            <a:off x="422869" y="3090110"/>
            <a:ext cx="8268369" cy="677779"/>
          </a:xfrm>
        </p:spPr>
        <p:txBody>
          <a:bodyPr anchor="ctr"/>
          <a:lstStyle/>
          <a:p>
            <a:pPr algn="l"/>
            <a:r>
              <a:rPr lang="en-IN" sz="2800" dirty="0"/>
              <a:t>Intelligent MultiDoc QnA Platform Using LangChain</a:t>
            </a:r>
          </a:p>
        </p:txBody>
      </p:sp>
      <p:sp>
        <p:nvSpPr>
          <p:cNvPr id="3" name="Subtitle 2">
            <a:extLst>
              <a:ext uri="{FF2B5EF4-FFF2-40B4-BE49-F238E27FC236}">
                <a16:creationId xmlns:a16="http://schemas.microsoft.com/office/drawing/2014/main" id="{130B7DC3-12AE-6FB1-77F2-C82E352F4C53}"/>
              </a:ext>
            </a:extLst>
          </p:cNvPr>
          <p:cNvSpPr>
            <a:spLocks noGrp="1"/>
          </p:cNvSpPr>
          <p:nvPr>
            <p:ph type="subTitle" idx="1"/>
          </p:nvPr>
        </p:nvSpPr>
        <p:spPr>
          <a:xfrm>
            <a:off x="680322" y="4660368"/>
            <a:ext cx="4790036" cy="1117687"/>
          </a:xfrm>
        </p:spPr>
        <p:txBody>
          <a:bodyPr anchor="ctr">
            <a:normAutofit lnSpcReduction="10000"/>
          </a:bodyPr>
          <a:lstStyle/>
          <a:p>
            <a:pPr algn="just"/>
            <a:r>
              <a:rPr lang="en-US" b="1" dirty="0">
                <a:solidFill>
                  <a:schemeClr val="bg1"/>
                </a:solidFill>
                <a:effectLst/>
              </a:rPr>
              <a:t>TEAM MEMBERS</a:t>
            </a:r>
          </a:p>
          <a:p>
            <a:pPr algn="just"/>
            <a:r>
              <a:rPr lang="en-US" b="1" dirty="0">
                <a:solidFill>
                  <a:schemeClr val="bg1"/>
                </a:solidFill>
                <a:effectLst/>
              </a:rPr>
              <a:t>CHARAN VIGNESH N R – 312320205021</a:t>
            </a:r>
          </a:p>
          <a:p>
            <a:pPr algn="just"/>
            <a:r>
              <a:rPr lang="en-US" b="1" dirty="0">
                <a:solidFill>
                  <a:schemeClr val="bg1"/>
                </a:solidFill>
                <a:effectLst/>
              </a:rPr>
              <a:t>RAKESH K - 312320205114</a:t>
            </a:r>
          </a:p>
        </p:txBody>
      </p:sp>
      <p:sp>
        <p:nvSpPr>
          <p:cNvPr id="5" name="Subtitle 2">
            <a:extLst>
              <a:ext uri="{FF2B5EF4-FFF2-40B4-BE49-F238E27FC236}">
                <a16:creationId xmlns:a16="http://schemas.microsoft.com/office/drawing/2014/main" id="{46ED861B-C451-7674-344A-3F44A90A6416}"/>
              </a:ext>
            </a:extLst>
          </p:cNvPr>
          <p:cNvSpPr txBox="1">
            <a:spLocks/>
          </p:cNvSpPr>
          <p:nvPr/>
        </p:nvSpPr>
        <p:spPr>
          <a:xfrm>
            <a:off x="8558164" y="4660368"/>
            <a:ext cx="3195871" cy="1117687"/>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effectLst>
                  <a:outerShdw blurRad="228600" algn="ctr" rotWithShape="0">
                    <a:prstClr val="black">
                      <a:alpha val="53000"/>
                    </a:prstClr>
                  </a:outerShdw>
                </a:effectLst>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1"/>
                </a:solidFill>
                <a:effectLst/>
              </a:rPr>
              <a:t>PROJECT MENTOR</a:t>
            </a:r>
          </a:p>
          <a:p>
            <a:pPr algn="l"/>
            <a:r>
              <a:rPr lang="en-US" b="1" dirty="0">
                <a:solidFill>
                  <a:schemeClr val="bg1"/>
                </a:solidFill>
                <a:effectLst/>
              </a:rPr>
              <a:t>Mr. RADHAKRISHNAN K R</a:t>
            </a:r>
          </a:p>
        </p:txBody>
      </p:sp>
    </p:spTree>
    <p:extLst>
      <p:ext uri="{BB962C8B-B14F-4D97-AF65-F5344CB8AC3E}">
        <p14:creationId xmlns:p14="http://schemas.microsoft.com/office/powerpoint/2010/main" val="356716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263-7EE0-D9B6-11F6-7B34B646F97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5E4C200-0A99-7A06-F540-8DF3A0460DFA}"/>
              </a:ext>
            </a:extLst>
          </p:cNvPr>
          <p:cNvSpPr>
            <a:spLocks noGrp="1"/>
          </p:cNvSpPr>
          <p:nvPr>
            <p:ph idx="1"/>
          </p:nvPr>
        </p:nvSpPr>
        <p:spPr>
          <a:xfrm>
            <a:off x="680321" y="2336873"/>
            <a:ext cx="10656463" cy="3599316"/>
          </a:xfrm>
        </p:spPr>
        <p:txBody>
          <a:bodyPr>
            <a:normAutofit/>
          </a:bodyPr>
          <a:lstStyle/>
          <a:p>
            <a:pPr algn="just"/>
            <a:r>
              <a:rPr lang="en-US" b="0" i="0" dirty="0">
                <a:solidFill>
                  <a:schemeClr val="bg1"/>
                </a:solidFill>
                <a:effectLst/>
                <a:latin typeface="Söhne"/>
              </a:rPr>
              <a:t>The current challenge is to overcome knowledge base restrictions and provide a solution for processing multiple users' documents to generate insights, analysis, and summaries. </a:t>
            </a:r>
          </a:p>
          <a:p>
            <a:pPr algn="just"/>
            <a:r>
              <a:rPr lang="en-US" b="0" i="0" dirty="0">
                <a:solidFill>
                  <a:schemeClr val="bg1"/>
                </a:solidFill>
                <a:effectLst/>
                <a:latin typeface="Söhne"/>
              </a:rPr>
              <a:t>This requires the use of Open Source large language models such as Llama 2-70B  and  to models from </a:t>
            </a:r>
            <a:r>
              <a:rPr lang="en-US" b="0" i="0" dirty="0" err="1">
                <a:solidFill>
                  <a:schemeClr val="bg1"/>
                </a:solidFill>
                <a:effectLst/>
                <a:latin typeface="Söhne"/>
              </a:rPr>
              <a:t>Huggingface</a:t>
            </a:r>
            <a:r>
              <a:rPr lang="en-US" b="0" i="0" dirty="0">
                <a:solidFill>
                  <a:schemeClr val="bg1"/>
                </a:solidFill>
                <a:effectLst/>
                <a:latin typeface="Söhne"/>
              </a:rPr>
              <a:t> to create a web platform that allows users to upload documents, extract embeddings, and engage in a private Chatbot interaction for enhanced information retrieval and analysis.</a:t>
            </a:r>
            <a:endParaRPr lang="en-US" sz="3200" dirty="0">
              <a:solidFill>
                <a:schemeClr val="bg1"/>
              </a:solidFill>
              <a:effectLst/>
            </a:endParaRPr>
          </a:p>
        </p:txBody>
      </p:sp>
    </p:spTree>
    <p:extLst>
      <p:ext uri="{BB962C8B-B14F-4D97-AF65-F5344CB8AC3E}">
        <p14:creationId xmlns:p14="http://schemas.microsoft.com/office/powerpoint/2010/main" val="283726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263-7EE0-D9B6-11F6-7B34B646F97B}"/>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5E4C200-0A99-7A06-F540-8DF3A0460DFA}"/>
              </a:ext>
            </a:extLst>
          </p:cNvPr>
          <p:cNvSpPr>
            <a:spLocks noGrp="1"/>
          </p:cNvSpPr>
          <p:nvPr>
            <p:ph idx="1"/>
          </p:nvPr>
        </p:nvSpPr>
        <p:spPr>
          <a:xfrm>
            <a:off x="680321" y="2336873"/>
            <a:ext cx="10656463" cy="3599316"/>
          </a:xfrm>
        </p:spPr>
        <p:txBody>
          <a:bodyPr>
            <a:normAutofit/>
          </a:bodyPr>
          <a:lstStyle/>
          <a:p>
            <a:pPr algn="just"/>
            <a:r>
              <a:rPr lang="en-US" sz="2000" dirty="0">
                <a:solidFill>
                  <a:schemeClr val="bg1"/>
                </a:solidFill>
                <a:effectLst/>
              </a:rPr>
              <a:t>We have created a Web Platform to upload multiple user’s documents to process and answer questions from it.</a:t>
            </a:r>
          </a:p>
          <a:p>
            <a:pPr algn="just"/>
            <a:r>
              <a:rPr lang="en-US" sz="2000" dirty="0">
                <a:solidFill>
                  <a:schemeClr val="bg1"/>
                </a:solidFill>
                <a:effectLst/>
              </a:rPr>
              <a:t>It is done by using LangChain by combining multiple LLM’s together like ChatGPT for creating the chat-chain and </a:t>
            </a:r>
            <a:r>
              <a:rPr lang="en-US" sz="2000" dirty="0" err="1">
                <a:solidFill>
                  <a:schemeClr val="bg1"/>
                </a:solidFill>
                <a:effectLst/>
              </a:rPr>
              <a:t>Huggingface</a:t>
            </a:r>
            <a:r>
              <a:rPr lang="en-US" sz="2000" dirty="0">
                <a:solidFill>
                  <a:schemeClr val="bg1"/>
                </a:solidFill>
                <a:effectLst/>
              </a:rPr>
              <a:t> for processing (extracting embeddings) of the documents.</a:t>
            </a:r>
          </a:p>
          <a:p>
            <a:pPr algn="just"/>
            <a:r>
              <a:rPr lang="en-US" sz="2000" dirty="0">
                <a:solidFill>
                  <a:schemeClr val="bg1"/>
                </a:solidFill>
                <a:effectLst/>
              </a:rPr>
              <a:t>Through this, we can achieve our own private ChatGPT which can be used for getting insights, analysis, summaries, </a:t>
            </a:r>
            <a:r>
              <a:rPr lang="en-US" sz="2000" dirty="0" err="1">
                <a:solidFill>
                  <a:schemeClr val="bg1"/>
                </a:solidFill>
                <a:effectLst/>
              </a:rPr>
              <a:t>etc</a:t>
            </a:r>
            <a:r>
              <a:rPr lang="en-US" sz="2000" dirty="0">
                <a:solidFill>
                  <a:schemeClr val="bg1"/>
                </a:solidFill>
                <a:effectLst/>
              </a:rPr>
              <a:t>…</a:t>
            </a:r>
            <a:endParaRPr lang="en-IN" sz="2000" dirty="0">
              <a:solidFill>
                <a:schemeClr val="bg1"/>
              </a:solidFill>
              <a:effectLst/>
            </a:endParaRPr>
          </a:p>
          <a:p>
            <a:pPr algn="just"/>
            <a:r>
              <a:rPr lang="en-IN" sz="2000" dirty="0">
                <a:solidFill>
                  <a:schemeClr val="bg1"/>
                </a:solidFill>
                <a:effectLst/>
              </a:rPr>
              <a:t>By using this architecture we can overcome the problem of knowledge base restrictions and can give our own knowledge base.</a:t>
            </a:r>
            <a:endParaRPr lang="en-US" sz="2000" dirty="0">
              <a:solidFill>
                <a:schemeClr val="bg1"/>
              </a:solidFill>
              <a:effectLst/>
            </a:endParaRPr>
          </a:p>
        </p:txBody>
      </p:sp>
    </p:spTree>
    <p:extLst>
      <p:ext uri="{BB962C8B-B14F-4D97-AF65-F5344CB8AC3E}">
        <p14:creationId xmlns:p14="http://schemas.microsoft.com/office/powerpoint/2010/main" val="407317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INTRODUCTION TO DOMAIN</a:t>
            </a:r>
            <a:endParaRPr lang="en-IN" dirty="0"/>
          </a:p>
        </p:txBody>
      </p:sp>
      <p:sp>
        <p:nvSpPr>
          <p:cNvPr id="3" name="Content Placeholder 2">
            <a:extLst>
              <a:ext uri="{FF2B5EF4-FFF2-40B4-BE49-F238E27FC236}">
                <a16:creationId xmlns:a16="http://schemas.microsoft.com/office/drawing/2014/main" id="{A4963211-041E-55DB-B01B-A4DF1891B56B}"/>
              </a:ext>
            </a:extLst>
          </p:cNvPr>
          <p:cNvSpPr>
            <a:spLocks noGrp="1"/>
          </p:cNvSpPr>
          <p:nvPr>
            <p:ph idx="1"/>
          </p:nvPr>
        </p:nvSpPr>
        <p:spPr>
          <a:xfrm>
            <a:off x="680321" y="2386711"/>
            <a:ext cx="10551559" cy="4191643"/>
          </a:xfrm>
        </p:spPr>
        <p:txBody>
          <a:bodyPr>
            <a:noAutofit/>
          </a:bodyPr>
          <a:lstStyle/>
          <a:p>
            <a:pPr marL="0" indent="0" algn="just">
              <a:buNone/>
            </a:pPr>
            <a:r>
              <a:rPr lang="en-US" sz="2200" b="1" i="0" dirty="0">
                <a:solidFill>
                  <a:schemeClr val="bg1"/>
                </a:solidFill>
                <a:effectLst/>
                <a:latin typeface="Sohne"/>
              </a:rPr>
              <a:t>Natural Language Processing (NLP) techniques are changing how people interact with machines and how information is processed. The platform's use of transformer-based models demonstrates NLP's aptitude for contextual understanding, allowing accurate responses by converting into relevant context. Through enhanced similarity matching, this technology enables effective handling of a variety of question types and prompt identification of pertinent information. By bridging the gap between human understanding and machine processing, NLP's transformative capabilities enable seamless communication and well-informed decision-making. From complex legal analyses to research projects, NLP's contextual expertise boosts productivity and insight, demonstrating its profound influence on improving knowledge extraction from text and enhancing a variety of applications.</a:t>
            </a:r>
            <a:endParaRPr lang="en-US" sz="2200" b="1" dirty="0">
              <a:solidFill>
                <a:schemeClr val="bg1"/>
              </a:solidFill>
              <a:effectLst/>
              <a:latin typeface="Sohne"/>
            </a:endParaRPr>
          </a:p>
        </p:txBody>
      </p:sp>
    </p:spTree>
    <p:extLst>
      <p:ext uri="{BB962C8B-B14F-4D97-AF65-F5344CB8AC3E}">
        <p14:creationId xmlns:p14="http://schemas.microsoft.com/office/powerpoint/2010/main" val="96936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ARCHITECTURE</a:t>
            </a:r>
            <a:endParaRPr lang="en-IN" dirty="0"/>
          </a:p>
        </p:txBody>
      </p:sp>
      <p:pic>
        <p:nvPicPr>
          <p:cNvPr id="7" name="Content Placeholder 6">
            <a:extLst>
              <a:ext uri="{FF2B5EF4-FFF2-40B4-BE49-F238E27FC236}">
                <a16:creationId xmlns:a16="http://schemas.microsoft.com/office/drawing/2014/main" id="{9F5490DE-5467-47BF-8075-32F86563B617}"/>
              </a:ext>
            </a:extLst>
          </p:cNvPr>
          <p:cNvPicPr>
            <a:picLocks noGrp="1" noChangeAspect="1"/>
          </p:cNvPicPr>
          <p:nvPr>
            <p:ph idx="1"/>
          </p:nvPr>
        </p:nvPicPr>
        <p:blipFill>
          <a:blip r:embed="rId2"/>
          <a:stretch>
            <a:fillRect/>
          </a:stretch>
        </p:blipFill>
        <p:spPr>
          <a:xfrm>
            <a:off x="0" y="9331"/>
            <a:ext cx="12192000" cy="6858000"/>
          </a:xfrm>
        </p:spPr>
      </p:pic>
    </p:spTree>
    <p:extLst>
      <p:ext uri="{BB962C8B-B14F-4D97-AF65-F5344CB8AC3E}">
        <p14:creationId xmlns:p14="http://schemas.microsoft.com/office/powerpoint/2010/main" val="124514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B682-F5AB-54BD-FCA2-4F7931DF8646}"/>
              </a:ext>
            </a:extLst>
          </p:cNvPr>
          <p:cNvSpPr>
            <a:spLocks noGrp="1"/>
          </p:cNvSpPr>
          <p:nvPr>
            <p:ph type="title"/>
          </p:nvPr>
        </p:nvSpPr>
        <p:spPr>
          <a:xfrm>
            <a:off x="680360" y="761249"/>
            <a:ext cx="9613861" cy="1080938"/>
          </a:xfrm>
        </p:spPr>
        <p:txBody>
          <a:bodyPr/>
          <a:lstStyle/>
          <a:p>
            <a:r>
              <a:rPr lang="en-US" dirty="0"/>
              <a:t>LITERATURE REVIEWS</a:t>
            </a:r>
            <a:endParaRPr lang="en-IN" dirty="0"/>
          </a:p>
        </p:txBody>
      </p:sp>
      <p:graphicFrame>
        <p:nvGraphicFramePr>
          <p:cNvPr id="3" name="Table 2">
            <a:extLst>
              <a:ext uri="{FF2B5EF4-FFF2-40B4-BE49-F238E27FC236}">
                <a16:creationId xmlns:a16="http://schemas.microsoft.com/office/drawing/2014/main" id="{574272F2-4F1D-43CD-AF75-6D31EB154BF3}"/>
              </a:ext>
            </a:extLst>
          </p:cNvPr>
          <p:cNvGraphicFramePr>
            <a:graphicFrameLocks noGrp="1"/>
          </p:cNvGraphicFramePr>
          <p:nvPr>
            <p:extLst>
              <p:ext uri="{D42A27DB-BD31-4B8C-83A1-F6EECF244321}">
                <p14:modId xmlns:p14="http://schemas.microsoft.com/office/powerpoint/2010/main" val="2412933478"/>
              </p:ext>
            </p:extLst>
          </p:nvPr>
        </p:nvGraphicFramePr>
        <p:xfrm>
          <a:off x="0" y="3298444"/>
          <a:ext cx="12192000" cy="3559556"/>
        </p:xfrm>
        <a:graphic>
          <a:graphicData uri="http://schemas.openxmlformats.org/drawingml/2006/table">
            <a:tbl>
              <a:tblPr firstRow="1" bandRow="1">
                <a:tableStyleId>{5C22544A-7EE6-4342-B048-85BDC9FD1C3A}</a:tableStyleId>
              </a:tblPr>
              <a:tblGrid>
                <a:gridCol w="2778711">
                  <a:extLst>
                    <a:ext uri="{9D8B030D-6E8A-4147-A177-3AD203B41FA5}">
                      <a16:colId xmlns:a16="http://schemas.microsoft.com/office/drawing/2014/main" val="2064905934"/>
                    </a:ext>
                  </a:extLst>
                </a:gridCol>
                <a:gridCol w="1260629">
                  <a:extLst>
                    <a:ext uri="{9D8B030D-6E8A-4147-A177-3AD203B41FA5}">
                      <a16:colId xmlns:a16="http://schemas.microsoft.com/office/drawing/2014/main" val="1986441903"/>
                    </a:ext>
                  </a:extLst>
                </a:gridCol>
                <a:gridCol w="4199138">
                  <a:extLst>
                    <a:ext uri="{9D8B030D-6E8A-4147-A177-3AD203B41FA5}">
                      <a16:colId xmlns:a16="http://schemas.microsoft.com/office/drawing/2014/main" val="2765938067"/>
                    </a:ext>
                  </a:extLst>
                </a:gridCol>
                <a:gridCol w="3953522">
                  <a:extLst>
                    <a:ext uri="{9D8B030D-6E8A-4147-A177-3AD203B41FA5}">
                      <a16:colId xmlns:a16="http://schemas.microsoft.com/office/drawing/2014/main" val="1863788505"/>
                    </a:ext>
                  </a:extLst>
                </a:gridCol>
              </a:tblGrid>
              <a:tr h="801116">
                <a:tc>
                  <a:txBody>
                    <a:bodyPr/>
                    <a:lstStyle/>
                    <a:p>
                      <a:pPr algn="ctr"/>
                      <a:r>
                        <a:rPr lang="en-US" sz="1200" b="1" dirty="0">
                          <a:solidFill>
                            <a:schemeClr val="bg1"/>
                          </a:solidFill>
                        </a:rPr>
                        <a:t>A</a:t>
                      </a:r>
                      <a:r>
                        <a:rPr lang="en-IN" sz="1200" b="1" dirty="0">
                          <a:solidFill>
                            <a:schemeClr val="bg1"/>
                          </a:solidFill>
                        </a:rPr>
                        <a:t>UTHOR</a:t>
                      </a:r>
                    </a:p>
                  </a:txBody>
                  <a:tcPr anchor="ctr"/>
                </a:tc>
                <a:tc>
                  <a:txBody>
                    <a:bodyPr/>
                    <a:lstStyle/>
                    <a:p>
                      <a:pPr algn="ctr"/>
                      <a:r>
                        <a:rPr lang="en-IN" sz="1200" b="1" dirty="0">
                          <a:solidFill>
                            <a:schemeClr val="bg1"/>
                          </a:solidFill>
                        </a:rPr>
                        <a:t>YEAR</a:t>
                      </a:r>
                    </a:p>
                  </a:txBody>
                  <a:tcPr anchor="ctr"/>
                </a:tc>
                <a:tc>
                  <a:txBody>
                    <a:bodyPr/>
                    <a:lstStyle/>
                    <a:p>
                      <a:pPr algn="ctr"/>
                      <a:r>
                        <a:rPr lang="en-US" sz="1200" b="1" dirty="0">
                          <a:solidFill>
                            <a:schemeClr val="bg1"/>
                          </a:solidFill>
                        </a:rPr>
                        <a:t>PRINCIPLE</a:t>
                      </a:r>
                      <a:endParaRPr lang="en-IN" sz="1200" b="1" dirty="0">
                        <a:solidFill>
                          <a:schemeClr val="bg1"/>
                        </a:solidFill>
                      </a:endParaRPr>
                    </a:p>
                  </a:txBody>
                  <a:tcPr anchor="ctr"/>
                </a:tc>
                <a:tc>
                  <a:txBody>
                    <a:bodyPr/>
                    <a:lstStyle/>
                    <a:p>
                      <a:pPr algn="ctr"/>
                      <a:r>
                        <a:rPr lang="en-IN" sz="1200" b="1" dirty="0">
                          <a:solidFill>
                            <a:schemeClr val="bg1"/>
                          </a:solidFill>
                        </a:rPr>
                        <a:t>PROS AND CONS</a:t>
                      </a:r>
                    </a:p>
                  </a:txBody>
                  <a:tcPr anchor="ctr"/>
                </a:tc>
                <a:extLst>
                  <a:ext uri="{0D108BD9-81ED-4DB2-BD59-A6C34878D82A}">
                    <a16:rowId xmlns:a16="http://schemas.microsoft.com/office/drawing/2014/main" val="213615439"/>
                  </a:ext>
                </a:extLst>
              </a:tr>
              <a:tr h="21368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Ryan Marcus , Parimarjan Negi , Hongzi Mao , Chi Zhang, Mohammad Alizadeh , Tim Kraska, Olga Papaemmanouil1 , Nesime Tatbul Brandeis University MIT  Intel Labs</a:t>
                      </a:r>
                    </a:p>
                    <a:p>
                      <a:pPr algn="just"/>
                      <a:endParaRPr lang="en-IN" sz="1200" b="1" dirty="0">
                        <a:solidFill>
                          <a:schemeClr val="bg1"/>
                        </a:solidFill>
                      </a:endParaRPr>
                    </a:p>
                  </a:txBody>
                  <a:tcPr/>
                </a:tc>
                <a:tc>
                  <a:txBody>
                    <a:bodyPr/>
                    <a:lstStyle/>
                    <a:p>
                      <a:pPr algn="ctr"/>
                      <a:r>
                        <a:rPr lang="en-US" sz="1200" b="1" dirty="0">
                          <a:solidFill>
                            <a:schemeClr val="bg1"/>
                          </a:solidFill>
                        </a:rPr>
                        <a:t>2020</a:t>
                      </a:r>
                      <a:endParaRPr lang="en-IN" sz="1200" b="1" dirty="0">
                        <a:solidFill>
                          <a:schemeClr val="bg1"/>
                        </a:solidFill>
                      </a:endParaRPr>
                    </a:p>
                  </a:txBody>
                  <a:tcPr/>
                </a:tc>
                <a:tc>
                  <a:txBody>
                    <a:bodyPr/>
                    <a:lstStyle/>
                    <a:p>
                      <a:pPr algn="just"/>
                      <a:r>
                        <a:rPr lang="en-US" sz="1200" b="1" i="0" kern="1200" dirty="0">
                          <a:solidFill>
                            <a:schemeClr val="dk1"/>
                          </a:solidFill>
                          <a:effectLst/>
                          <a:latin typeface="+mn-lt"/>
                          <a:ea typeface="+mn-ea"/>
                          <a:cs typeface="+mn-cs"/>
                        </a:rPr>
                        <a:t>Enhanced Cardinality Estimation</a:t>
                      </a:r>
                      <a:endParaRPr lang="en-IN" sz="1200" b="1" dirty="0">
                        <a:solidFill>
                          <a:schemeClr val="bg1"/>
                        </a:solidFill>
                      </a:endParaRPr>
                    </a:p>
                  </a:txBody>
                  <a:tcPr/>
                </a:tc>
                <a:tc>
                  <a:txBody>
                    <a:bodyPr/>
                    <a:lstStyle/>
                    <a:p>
                      <a:pPr marL="0" indent="0" algn="just">
                        <a:buFont typeface="Arial" panose="020B0604020202020204" pitchFamily="34" charset="0"/>
                        <a:buNone/>
                      </a:pPr>
                      <a:r>
                        <a:rPr lang="en-US" sz="1200" b="1" i="0" kern="1200" dirty="0">
                          <a:solidFill>
                            <a:schemeClr val="bg1"/>
                          </a:solidFill>
                          <a:effectLst/>
                          <a:latin typeface="+mn-lt"/>
                          <a:ea typeface="+mn-ea"/>
                          <a:cs typeface="+mn-cs"/>
                        </a:rPr>
                        <a:t>PROS</a:t>
                      </a:r>
                      <a:endParaRPr lang="en-IN" sz="1200" b="1" i="0" kern="1200" dirty="0">
                        <a:solidFill>
                          <a:schemeClr val="bg1"/>
                        </a:solidFill>
                        <a:effectLst/>
                        <a:latin typeface="+mn-lt"/>
                        <a:ea typeface="+mn-ea"/>
                        <a:cs typeface="+mn-cs"/>
                      </a:endParaRP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Adaptive Learning</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endParaRPr lang="en-IN" sz="1200" b="1" i="0" kern="1200" dirty="0">
                        <a:solidFill>
                          <a:srgbClr val="FF0000"/>
                        </a:solidFill>
                        <a:effectLst/>
                        <a:latin typeface="+mn-lt"/>
                        <a:ea typeface="+mn-ea"/>
                        <a:cs typeface="+mn-cs"/>
                      </a:endParaRP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Dependency</a:t>
                      </a:r>
                    </a:p>
                  </a:txBody>
                  <a:tcPr/>
                </a:tc>
                <a:extLst>
                  <a:ext uri="{0D108BD9-81ED-4DB2-BD59-A6C34878D82A}">
                    <a16:rowId xmlns:a16="http://schemas.microsoft.com/office/drawing/2014/main" val="1469488462"/>
                  </a:ext>
                </a:extLst>
              </a:tr>
              <a:tr h="23685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Liwei Yan, Bo Bai, Member, IEEE, Wei Chen, Senior Member, IEEE, and Dapeng Oliver Wu, Fellow, IEEE</a:t>
                      </a:r>
                    </a:p>
                    <a:p>
                      <a:pPr algn="just"/>
                      <a:endParaRPr lang="en-IN" sz="1100" b="1" dirty="0">
                        <a:solidFill>
                          <a:schemeClr val="bg1"/>
                        </a:solidFill>
                      </a:endParaRPr>
                    </a:p>
                  </a:txBody>
                  <a:tcPr/>
                </a:tc>
                <a:tc>
                  <a:txBody>
                    <a:bodyPr/>
                    <a:lstStyle/>
                    <a:p>
                      <a:pPr algn="ctr"/>
                      <a:r>
                        <a:rPr lang="en-US" sz="1200" b="1" dirty="0">
                          <a:solidFill>
                            <a:schemeClr val="bg1"/>
                          </a:solidFill>
                        </a:rPr>
                        <a:t>2019</a:t>
                      </a:r>
                      <a:endParaRPr lang="en-IN" sz="1200" b="1" dirty="0">
                        <a:solidFill>
                          <a:schemeClr val="bg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bg1"/>
                          </a:solidFill>
                          <a:effectLst/>
                          <a:latin typeface="+mn-lt"/>
                          <a:ea typeface="+mn-ea"/>
                          <a:cs typeface="+mn-cs"/>
                        </a:rPr>
                        <a:t>SVM classification and iterative refinement</a:t>
                      </a:r>
                      <a:endParaRPr lang="en-IN" sz="1200" b="1" dirty="0">
                        <a:solidFill>
                          <a:schemeClr val="bg1"/>
                        </a:solidFill>
                      </a:endParaRPr>
                    </a:p>
                  </a:txBody>
                  <a:tcPr/>
                </a:tc>
                <a:tc>
                  <a:txBody>
                    <a:bodyPr/>
                    <a:lstStyle/>
                    <a:p>
                      <a:pPr algn="just"/>
                      <a:r>
                        <a:rPr lang="en-US"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Enhanced Performance</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Complex Implementation</a:t>
                      </a:r>
                    </a:p>
                  </a:txBody>
                  <a:tcPr/>
                </a:tc>
                <a:extLst>
                  <a:ext uri="{0D108BD9-81ED-4DB2-BD59-A6C34878D82A}">
                    <a16:rowId xmlns:a16="http://schemas.microsoft.com/office/drawing/2014/main" val="1132011635"/>
                  </a:ext>
                </a:extLst>
              </a:tr>
              <a:tr h="51717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Abdul Wahab Qurashi (abdul.qurashi@hud.ac.uk) and Anju P. Johnson (a.johnson@hud.ac.uk)</a:t>
                      </a:r>
                    </a:p>
                    <a:p>
                      <a:pPr algn="just"/>
                      <a:endParaRPr lang="en-IN" sz="1100" b="1" dirty="0">
                        <a:solidFill>
                          <a:schemeClr val="bg1"/>
                        </a:solidFill>
                      </a:endParaRPr>
                    </a:p>
                  </a:txBody>
                  <a:tcPr/>
                </a:tc>
                <a:tc>
                  <a:txBody>
                    <a:bodyPr/>
                    <a:lstStyle/>
                    <a:p>
                      <a:pPr algn="ctr"/>
                      <a:r>
                        <a:rPr lang="en-US" sz="1200" b="1" dirty="0">
                          <a:solidFill>
                            <a:schemeClr val="bg1"/>
                          </a:solidFill>
                        </a:rPr>
                        <a:t>2023</a:t>
                      </a:r>
                      <a:endParaRPr lang="en-IN" sz="1200" b="1" dirty="0">
                        <a:solidFill>
                          <a:schemeClr val="bg1"/>
                        </a:solidFill>
                      </a:endParaRPr>
                    </a:p>
                  </a:txBody>
                  <a:tcPr/>
                </a:tc>
                <a:tc>
                  <a:txBody>
                    <a:bodyPr/>
                    <a:lstStyle/>
                    <a:p>
                      <a:pPr algn="just"/>
                      <a:r>
                        <a:rPr lang="en-US" sz="1200" b="1" i="0" kern="1200" dirty="0">
                          <a:solidFill>
                            <a:schemeClr val="dk1"/>
                          </a:solidFill>
                          <a:effectLst/>
                          <a:latin typeface="+mn-lt"/>
                          <a:ea typeface="+mn-ea"/>
                          <a:cs typeface="+mn-cs"/>
                        </a:rPr>
                        <a:t>Automate railway safety document utilizing word embeddings</a:t>
                      </a:r>
                      <a:endParaRPr lang="en-IN" sz="1200" b="1" dirty="0">
                        <a:solidFill>
                          <a:schemeClr val="bg1"/>
                        </a:solidFill>
                      </a:endParaRPr>
                    </a:p>
                  </a:txBody>
                  <a:tcPr/>
                </a:tc>
                <a:tc>
                  <a:txBody>
                    <a:bodyPr/>
                    <a:lstStyle/>
                    <a:p>
                      <a:pPr algn="just"/>
                      <a:r>
                        <a:rPr lang="en-US"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Risk Mitigation</a:t>
                      </a:r>
                    </a:p>
                    <a:p>
                      <a:pPr marL="0" indent="0" algn="just">
                        <a:buFont typeface="Arial" panose="020B0604020202020204" pitchFamily="34" charset="0"/>
                        <a:buNone/>
                      </a:pPr>
                      <a:r>
                        <a:rPr lang="en-IN" sz="1200" b="1" dirty="0">
                          <a:solidFill>
                            <a:schemeClr val="bg1"/>
                          </a:solidFill>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Quality Dependency</a:t>
                      </a:r>
                      <a:endParaRPr lang="en-IN" sz="1200" b="1" dirty="0">
                        <a:solidFill>
                          <a:srgbClr val="FF0000"/>
                        </a:solidFill>
                      </a:endParaRPr>
                    </a:p>
                  </a:txBody>
                  <a:tcPr/>
                </a:tc>
                <a:extLst>
                  <a:ext uri="{0D108BD9-81ED-4DB2-BD59-A6C34878D82A}">
                    <a16:rowId xmlns:a16="http://schemas.microsoft.com/office/drawing/2014/main" val="2354919046"/>
                  </a:ext>
                </a:extLst>
              </a:tr>
            </a:tbl>
          </a:graphicData>
        </a:graphic>
      </p:graphicFrame>
      <p:graphicFrame>
        <p:nvGraphicFramePr>
          <p:cNvPr id="4" name="Table 4">
            <a:extLst>
              <a:ext uri="{FF2B5EF4-FFF2-40B4-BE49-F238E27FC236}">
                <a16:creationId xmlns:a16="http://schemas.microsoft.com/office/drawing/2014/main" id="{4D249D30-8739-8178-E78A-3028A6FE5787}"/>
              </a:ext>
            </a:extLst>
          </p:cNvPr>
          <p:cNvGraphicFramePr>
            <a:graphicFrameLocks noGrp="1"/>
          </p:cNvGraphicFramePr>
          <p:nvPr>
            <p:ph idx="1"/>
            <p:extLst>
              <p:ext uri="{D42A27DB-BD31-4B8C-83A1-F6EECF244321}">
                <p14:modId xmlns:p14="http://schemas.microsoft.com/office/powerpoint/2010/main" val="4184628548"/>
              </p:ext>
            </p:extLst>
          </p:nvPr>
        </p:nvGraphicFramePr>
        <p:xfrm>
          <a:off x="0" y="1612167"/>
          <a:ext cx="12192000" cy="2479330"/>
        </p:xfrm>
        <a:graphic>
          <a:graphicData uri="http://schemas.openxmlformats.org/drawingml/2006/table">
            <a:tbl>
              <a:tblPr firstRow="1" bandRow="1">
                <a:tableStyleId>{5C22544A-7EE6-4342-B048-85BDC9FD1C3A}</a:tableStyleId>
              </a:tblPr>
              <a:tblGrid>
                <a:gridCol w="2777924">
                  <a:extLst>
                    <a:ext uri="{9D8B030D-6E8A-4147-A177-3AD203B41FA5}">
                      <a16:colId xmlns:a16="http://schemas.microsoft.com/office/drawing/2014/main" val="4029667635"/>
                    </a:ext>
                  </a:extLst>
                </a:gridCol>
                <a:gridCol w="1273215">
                  <a:extLst>
                    <a:ext uri="{9D8B030D-6E8A-4147-A177-3AD203B41FA5}">
                      <a16:colId xmlns:a16="http://schemas.microsoft.com/office/drawing/2014/main" val="3749210400"/>
                    </a:ext>
                  </a:extLst>
                </a:gridCol>
                <a:gridCol w="4201610">
                  <a:extLst>
                    <a:ext uri="{9D8B030D-6E8A-4147-A177-3AD203B41FA5}">
                      <a16:colId xmlns:a16="http://schemas.microsoft.com/office/drawing/2014/main" val="2493286867"/>
                    </a:ext>
                  </a:extLst>
                </a:gridCol>
                <a:gridCol w="3939251">
                  <a:extLst>
                    <a:ext uri="{9D8B030D-6E8A-4147-A177-3AD203B41FA5}">
                      <a16:colId xmlns:a16="http://schemas.microsoft.com/office/drawing/2014/main" val="4173925752"/>
                    </a:ext>
                  </a:extLst>
                </a:gridCol>
              </a:tblGrid>
              <a:tr h="833410">
                <a:tc>
                  <a:txBody>
                    <a:bodyPr/>
                    <a:lstStyle/>
                    <a:p>
                      <a:pPr algn="ctr"/>
                      <a:r>
                        <a:rPr lang="en-US" sz="1400" b="1" dirty="0">
                          <a:solidFill>
                            <a:schemeClr val="bg1"/>
                          </a:solidFill>
                        </a:rPr>
                        <a:t>AUTHOR </a:t>
                      </a:r>
                      <a:endParaRPr lang="en-IN" sz="1400" b="1" dirty="0">
                        <a:solidFill>
                          <a:schemeClr val="bg1"/>
                        </a:solidFill>
                      </a:endParaRPr>
                    </a:p>
                  </a:txBody>
                  <a:tcPr anchor="ctr"/>
                </a:tc>
                <a:tc>
                  <a:txBody>
                    <a:bodyPr/>
                    <a:lstStyle/>
                    <a:p>
                      <a:pPr algn="ctr"/>
                      <a:r>
                        <a:rPr lang="en-US" sz="1400" b="1">
                          <a:solidFill>
                            <a:schemeClr val="bg1"/>
                          </a:solidFill>
                        </a:rPr>
                        <a:t>YEAR</a:t>
                      </a:r>
                      <a:endParaRPr lang="en-IN" sz="1400" b="1" dirty="0">
                        <a:solidFill>
                          <a:schemeClr val="bg1"/>
                        </a:solidFill>
                      </a:endParaRPr>
                    </a:p>
                  </a:txBody>
                  <a:tcPr anchor="ctr"/>
                </a:tc>
                <a:tc>
                  <a:txBody>
                    <a:bodyPr/>
                    <a:lstStyle/>
                    <a:p>
                      <a:pPr algn="ctr"/>
                      <a:r>
                        <a:rPr lang="en-US" sz="1400" b="1" dirty="0">
                          <a:solidFill>
                            <a:schemeClr val="bg1"/>
                          </a:solidFill>
                        </a:rPr>
                        <a:t>PRINCIPLE </a:t>
                      </a:r>
                      <a:endParaRPr lang="en-IN" sz="1400" b="1" dirty="0">
                        <a:solidFill>
                          <a:schemeClr val="bg1"/>
                        </a:solidFill>
                      </a:endParaRPr>
                    </a:p>
                  </a:txBody>
                  <a:tcPr anchor="ctr"/>
                </a:tc>
                <a:tc>
                  <a:txBody>
                    <a:bodyPr/>
                    <a:lstStyle/>
                    <a:p>
                      <a:pPr algn="ctr"/>
                      <a:r>
                        <a:rPr lang="en-IN" sz="1400" b="1">
                          <a:solidFill>
                            <a:schemeClr val="bg1"/>
                          </a:solidFill>
                        </a:rPr>
                        <a:t>PROS AND CONS</a:t>
                      </a:r>
                      <a:endParaRPr lang="en-IN" sz="1400" b="1" dirty="0">
                        <a:solidFill>
                          <a:schemeClr val="bg1"/>
                        </a:solidFill>
                      </a:endParaRPr>
                    </a:p>
                  </a:txBody>
                  <a:tcPr anchor="ctr"/>
                </a:tc>
                <a:extLst>
                  <a:ext uri="{0D108BD9-81ED-4DB2-BD59-A6C34878D82A}">
                    <a16:rowId xmlns:a16="http://schemas.microsoft.com/office/drawing/2014/main" val="3100590930"/>
                  </a:ext>
                </a:extLst>
              </a:tr>
              <a:tr h="6014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dirty="0"/>
                        <a:t>Xiang Dong and </a:t>
                      </a:r>
                      <a:r>
                        <a:rPr lang="en-IN" sz="1200" b="1" dirty="0" err="1"/>
                        <a:t>Lijia</a:t>
                      </a:r>
                      <a:r>
                        <a:rPr lang="en-IN" sz="1200" b="1" dirty="0"/>
                        <a:t> Zeng</a:t>
                      </a:r>
                    </a:p>
                    <a:p>
                      <a:pPr algn="just"/>
                      <a:endParaRPr lang="en-IN" sz="1200" b="1" dirty="0"/>
                    </a:p>
                  </a:txBody>
                  <a:tcPr/>
                </a:tc>
                <a:tc>
                  <a:txBody>
                    <a:bodyPr/>
                    <a:lstStyle/>
                    <a:p>
                      <a:pPr algn="ctr"/>
                      <a:r>
                        <a:rPr lang="en-US" sz="1200" b="1"/>
                        <a:t>2021</a:t>
                      </a:r>
                      <a:endParaRPr lang="en-IN" sz="1200"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mn-lt"/>
                          <a:ea typeface="+mn-ea"/>
                          <a:cs typeface="+mn-cs"/>
                        </a:rPr>
                        <a:t>Query Optimization</a:t>
                      </a:r>
                      <a:endParaRPr lang="en-IN" sz="1200" b="1" dirty="0"/>
                    </a:p>
                  </a:txBody>
                  <a:tcPr/>
                </a:tc>
                <a:tc>
                  <a:txBody>
                    <a:bodyPr/>
                    <a:lstStyle/>
                    <a:p>
                      <a:pPr algn="just"/>
                      <a:r>
                        <a:rPr lang="en-US" sz="1200" b="1" dirty="0"/>
                        <a:t>PROS</a:t>
                      </a:r>
                    </a:p>
                    <a:p>
                      <a:pPr marL="171450" indent="-171450" algn="just">
                        <a:buFont typeface="Arial" panose="020B0604020202020204" pitchFamily="34" charset="0"/>
                        <a:buChar char="•"/>
                      </a:pPr>
                      <a:r>
                        <a:rPr lang="en-IN" sz="1200" b="1" i="0" kern="1200" dirty="0">
                          <a:solidFill>
                            <a:schemeClr val="dk1"/>
                          </a:solidFill>
                          <a:effectLst/>
                          <a:latin typeface="+mn-lt"/>
                          <a:ea typeface="+mn-ea"/>
                          <a:cs typeface="+mn-cs"/>
                        </a:rPr>
                        <a:t>Efficient Knowledge Extraction</a:t>
                      </a:r>
                    </a:p>
                    <a:p>
                      <a:pPr marL="0" indent="0" algn="just">
                        <a:buFont typeface="Arial" panose="020B0604020202020204" pitchFamily="34" charset="0"/>
                        <a:buNone/>
                      </a:pPr>
                      <a:r>
                        <a:rPr lang="en-IN" sz="12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Dependency</a:t>
                      </a:r>
                    </a:p>
                  </a:txBody>
                  <a:tcPr/>
                </a:tc>
                <a:extLst>
                  <a:ext uri="{0D108BD9-81ED-4DB2-BD59-A6C34878D82A}">
                    <a16:rowId xmlns:a16="http://schemas.microsoft.com/office/drawing/2014/main" val="3305107190"/>
                  </a:ext>
                </a:extLst>
              </a:tr>
              <a:tr h="530796">
                <a:tc>
                  <a:txBody>
                    <a:bodyPr/>
                    <a:lstStyle/>
                    <a:p>
                      <a:pPr algn="just"/>
                      <a:r>
                        <a:rPr lang="en-US" sz="1200" b="1" dirty="0"/>
                        <a:t>Michael L. </a:t>
                      </a:r>
                      <a:r>
                        <a:rPr lang="en-US" sz="1200" b="1" dirty="0" err="1"/>
                        <a:t>Rupley</a:t>
                      </a:r>
                      <a:r>
                        <a:rPr lang="en-US" sz="1200" b="1" dirty="0"/>
                        <a:t>, </a:t>
                      </a:r>
                    </a:p>
                    <a:p>
                      <a:pPr algn="just"/>
                      <a:r>
                        <a:rPr lang="en-US" sz="1200" b="1" dirty="0"/>
                        <a:t>Jr. Indiana</a:t>
                      </a:r>
                    </a:p>
                    <a:p>
                      <a:pPr algn="just"/>
                      <a:r>
                        <a:rPr lang="en-US" sz="1200" b="1" dirty="0"/>
                        <a:t>University at South Bend</a:t>
                      </a:r>
                      <a:endParaRPr lang="en-IN" sz="1200" b="1" dirty="0"/>
                    </a:p>
                    <a:p>
                      <a:pPr algn="just"/>
                      <a:endParaRPr lang="en-IN" sz="1200" b="1" dirty="0"/>
                    </a:p>
                  </a:txBody>
                  <a:tcPr/>
                </a:tc>
                <a:tc>
                  <a:txBody>
                    <a:bodyPr/>
                    <a:lstStyle/>
                    <a:p>
                      <a:pPr algn="ctr"/>
                      <a:r>
                        <a:rPr lang="en-US" sz="1200" b="1" dirty="0"/>
                        <a:t>2022</a:t>
                      </a:r>
                      <a:endParaRPr lang="en-IN" sz="1200" b="1" dirty="0"/>
                    </a:p>
                  </a:txBody>
                  <a:tcPr/>
                </a:tc>
                <a:tc>
                  <a:txBody>
                    <a:bodyPr/>
                    <a:lstStyle/>
                    <a:p>
                      <a:pPr algn="just"/>
                      <a:r>
                        <a:rPr lang="en-US" sz="1200" b="1" i="0" kern="1200" dirty="0">
                          <a:solidFill>
                            <a:schemeClr val="dk1"/>
                          </a:solidFill>
                          <a:effectLst/>
                          <a:latin typeface="+mn-lt"/>
                          <a:ea typeface="+mn-ea"/>
                          <a:cs typeface="+mn-cs"/>
                        </a:rPr>
                        <a:t>Query Processing and Optimization</a:t>
                      </a:r>
                      <a:endParaRPr lang="en-IN" sz="1200" b="1" dirty="0"/>
                    </a:p>
                  </a:txBody>
                  <a:tcPr/>
                </a:tc>
                <a:tc>
                  <a:txBody>
                    <a:bodyPr/>
                    <a:lstStyle/>
                    <a:p>
                      <a:pPr algn="just"/>
                      <a:r>
                        <a:rPr lang="en-US" sz="1200" b="1" dirty="0"/>
                        <a:t>PROS</a:t>
                      </a:r>
                    </a:p>
                    <a:p>
                      <a:pPr marL="171450" indent="-171450" algn="just">
                        <a:buFont typeface="Arial" panose="020B0604020202020204" pitchFamily="34" charset="0"/>
                        <a:buChar char="•"/>
                      </a:pPr>
                      <a:r>
                        <a:rPr lang="en-IN" sz="1200" b="1" i="0" kern="1200" dirty="0">
                          <a:solidFill>
                            <a:schemeClr val="dk1"/>
                          </a:solidFill>
                          <a:effectLst/>
                          <a:latin typeface="+mn-lt"/>
                          <a:ea typeface="+mn-ea"/>
                          <a:cs typeface="+mn-cs"/>
                        </a:rPr>
                        <a:t>Improved Performance</a:t>
                      </a:r>
                    </a:p>
                    <a:p>
                      <a:pPr marL="0" indent="0" algn="just">
                        <a:buFont typeface="Arial" panose="020B0604020202020204" pitchFamily="34" charset="0"/>
                        <a:buNone/>
                      </a:pPr>
                      <a:r>
                        <a:rPr lang="en-IN" sz="12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Complex Implementation</a:t>
                      </a:r>
                    </a:p>
                  </a:txBody>
                  <a:tcPr/>
                </a:tc>
                <a:extLst>
                  <a:ext uri="{0D108BD9-81ED-4DB2-BD59-A6C34878D82A}">
                    <a16:rowId xmlns:a16="http://schemas.microsoft.com/office/drawing/2014/main" val="1012682329"/>
                  </a:ext>
                </a:extLst>
              </a:tr>
            </a:tbl>
          </a:graphicData>
        </a:graphic>
      </p:graphicFrame>
    </p:spTree>
    <p:extLst>
      <p:ext uri="{BB962C8B-B14F-4D97-AF65-F5344CB8AC3E}">
        <p14:creationId xmlns:p14="http://schemas.microsoft.com/office/powerpoint/2010/main" val="193116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1419EE7-49A9-C2D4-95E8-6C7B7BAC3FD7}"/>
              </a:ext>
            </a:extLst>
          </p:cNvPr>
          <p:cNvGraphicFramePr>
            <a:graphicFrameLocks/>
          </p:cNvGraphicFramePr>
          <p:nvPr>
            <p:extLst>
              <p:ext uri="{D42A27DB-BD31-4B8C-83A1-F6EECF244321}">
                <p14:modId xmlns:p14="http://schemas.microsoft.com/office/powerpoint/2010/main" val="1666120002"/>
              </p:ext>
            </p:extLst>
          </p:nvPr>
        </p:nvGraphicFramePr>
        <p:xfrm>
          <a:off x="0" y="0"/>
          <a:ext cx="12192004" cy="68580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4029667635"/>
                    </a:ext>
                  </a:extLst>
                </a:gridCol>
                <a:gridCol w="1275424">
                  <a:extLst>
                    <a:ext uri="{9D8B030D-6E8A-4147-A177-3AD203B41FA5}">
                      <a16:colId xmlns:a16="http://schemas.microsoft.com/office/drawing/2014/main" val="3749210400"/>
                    </a:ext>
                  </a:extLst>
                </a:gridCol>
                <a:gridCol w="4820578">
                  <a:extLst>
                    <a:ext uri="{9D8B030D-6E8A-4147-A177-3AD203B41FA5}">
                      <a16:colId xmlns:a16="http://schemas.microsoft.com/office/drawing/2014/main" val="2493286867"/>
                    </a:ext>
                  </a:extLst>
                </a:gridCol>
                <a:gridCol w="3048001">
                  <a:extLst>
                    <a:ext uri="{9D8B030D-6E8A-4147-A177-3AD203B41FA5}">
                      <a16:colId xmlns:a16="http://schemas.microsoft.com/office/drawing/2014/main" val="4173925752"/>
                    </a:ext>
                  </a:extLst>
                </a:gridCol>
              </a:tblGrid>
              <a:tr h="659781">
                <a:tc>
                  <a:txBody>
                    <a:bodyPr/>
                    <a:lstStyle/>
                    <a:p>
                      <a:pPr algn="ctr"/>
                      <a:r>
                        <a:rPr lang="en-IN" sz="2000" b="1" dirty="0">
                          <a:solidFill>
                            <a:schemeClr val="bg1"/>
                          </a:solidFill>
                        </a:rPr>
                        <a:t>AUTHOR</a:t>
                      </a:r>
                    </a:p>
                  </a:txBody>
                  <a:tcPr anchor="ctr"/>
                </a:tc>
                <a:tc>
                  <a:txBody>
                    <a:bodyPr/>
                    <a:lstStyle/>
                    <a:p>
                      <a:pPr algn="ctr"/>
                      <a:r>
                        <a:rPr lang="en-IN" sz="2000" b="1" dirty="0">
                          <a:solidFill>
                            <a:schemeClr val="bg1"/>
                          </a:solidFill>
                        </a:rPr>
                        <a:t>YEAR</a:t>
                      </a:r>
                    </a:p>
                  </a:txBody>
                  <a:tcPr anchor="ctr"/>
                </a:tc>
                <a:tc>
                  <a:txBody>
                    <a:bodyPr/>
                    <a:lstStyle/>
                    <a:p>
                      <a:pPr algn="ctr"/>
                      <a:r>
                        <a:rPr lang="en-US" sz="2000" b="1" dirty="0">
                          <a:solidFill>
                            <a:schemeClr val="bg1"/>
                          </a:solidFill>
                        </a:rPr>
                        <a:t>PRINCIPLE</a:t>
                      </a:r>
                      <a:endParaRPr lang="en-IN" sz="2000" b="1" dirty="0">
                        <a:solidFill>
                          <a:schemeClr val="bg1"/>
                        </a:solidFill>
                      </a:endParaRPr>
                    </a:p>
                  </a:txBody>
                  <a:tcPr anchor="ctr"/>
                </a:tc>
                <a:tc>
                  <a:txBody>
                    <a:bodyPr/>
                    <a:lstStyle/>
                    <a:p>
                      <a:pPr algn="ctr"/>
                      <a:r>
                        <a:rPr lang="en-IN" sz="2000" b="1" dirty="0">
                          <a:solidFill>
                            <a:schemeClr val="bg1"/>
                          </a:solidFill>
                        </a:rPr>
                        <a:t>PROS AND CONS</a:t>
                      </a:r>
                    </a:p>
                  </a:txBody>
                  <a:tcPr anchor="ctr"/>
                </a:tc>
                <a:extLst>
                  <a:ext uri="{0D108BD9-81ED-4DB2-BD59-A6C34878D82A}">
                    <a16:rowId xmlns:a16="http://schemas.microsoft.com/office/drawing/2014/main" val="3100590930"/>
                  </a:ext>
                </a:extLst>
              </a:tr>
              <a:tr h="22852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u="none" strike="noStrike" kern="1200" dirty="0">
                          <a:solidFill>
                            <a:schemeClr val="bg1"/>
                          </a:solidFill>
                          <a:effectLst/>
                          <a:latin typeface="+mn-lt"/>
                          <a:ea typeface="+mn-ea"/>
                          <a:cs typeface="+mn-cs"/>
                        </a:rPr>
                        <a:t>Ahmad Amin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Toqir A. Rana</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Natash Ali Mian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Muhammad Waseem Iqbal</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Abbas Khalid</a:t>
                      </a:r>
                      <a:r>
                        <a:rPr lang="en-IN" sz="1400" b="1" u="none" dirty="0">
                          <a:solidFill>
                            <a:schemeClr val="bg1"/>
                          </a:solidFill>
                          <a:effectLst/>
                        </a:rPr>
                        <a:t>; </a:t>
                      </a:r>
                      <a:r>
                        <a:rPr lang="en-IN" sz="1400" b="1" i="0" u="none" strike="noStrike" kern="1200" dirty="0">
                          <a:solidFill>
                            <a:schemeClr val="bg1"/>
                          </a:solidFill>
                          <a:effectLst/>
                          <a:latin typeface="+mn-lt"/>
                          <a:ea typeface="+mn-ea"/>
                          <a:cs typeface="+mn-cs"/>
                        </a:rPr>
                        <a:t>Tahir Alyas</a:t>
                      </a:r>
                      <a:endParaRPr lang="en-IN" sz="1400" b="1" u="none" dirty="0">
                        <a:solidFill>
                          <a:schemeClr val="bg1"/>
                        </a:solidFill>
                      </a:endParaRPr>
                    </a:p>
                    <a:p>
                      <a:pPr algn="just"/>
                      <a:endParaRPr lang="en-IN" sz="1400" b="1" dirty="0">
                        <a:solidFill>
                          <a:schemeClr val="bg1"/>
                        </a:solidFill>
                      </a:endParaRPr>
                    </a:p>
                  </a:txBody>
                  <a:tcPr/>
                </a:tc>
                <a:tc>
                  <a:txBody>
                    <a:bodyPr/>
                    <a:lstStyle/>
                    <a:p>
                      <a:pPr algn="ctr"/>
                      <a:r>
                        <a:rPr lang="en-US" sz="1400" b="1" u="none" dirty="0">
                          <a:solidFill>
                            <a:schemeClr val="bg1"/>
                          </a:solidFill>
                        </a:rPr>
                        <a:t>2019</a:t>
                      </a:r>
                      <a:endParaRPr lang="en-IN" sz="1400" b="1" u="none"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The algorithm employs unsupervised techniques, utilizing keyphrase extraction, to predict topics in Urdu documents, facilitating organization, summarization, and title assignment, particularly addressing challenges posed by evolving online news and the complexity of the Urdu language.</a:t>
                      </a:r>
                      <a:endParaRPr lang="en-IN" sz="900" b="1" dirty="0">
                        <a:solidFill>
                          <a:schemeClr val="bg1"/>
                        </a:solidFill>
                      </a:endParaRPr>
                    </a:p>
                  </a:txBody>
                  <a:tcPr/>
                </a:tc>
                <a:tc>
                  <a:txBody>
                    <a:bodyPr/>
                    <a:lstStyle/>
                    <a:p>
                      <a:pPr marL="0" indent="0" algn="just">
                        <a:buFont typeface="Arial" panose="020B0604020202020204" pitchFamily="34" charset="0"/>
                        <a:buNone/>
                      </a:pPr>
                      <a:r>
                        <a:rPr lang="en-US" sz="1200" b="1" i="0" kern="1200" dirty="0">
                          <a:solidFill>
                            <a:schemeClr val="bg1"/>
                          </a:solidFill>
                          <a:effectLst/>
                          <a:latin typeface="+mn-lt"/>
                          <a:ea typeface="+mn-ea"/>
                          <a:cs typeface="+mn-cs"/>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Efficient Information Retrieval</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Automated Title Assignment</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Broad Applicability</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Semantic Complexity</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Resource Intensity</a:t>
                      </a:r>
                    </a:p>
                  </a:txBody>
                  <a:tcPr/>
                </a:tc>
                <a:extLst>
                  <a:ext uri="{0D108BD9-81ED-4DB2-BD59-A6C34878D82A}">
                    <a16:rowId xmlns:a16="http://schemas.microsoft.com/office/drawing/2014/main" val="3305107190"/>
                  </a:ext>
                </a:extLst>
              </a:tr>
              <a:tr h="1846944">
                <a:tc>
                  <a:txBody>
                    <a:bodyPr/>
                    <a:lstStyle/>
                    <a:p>
                      <a:pPr algn="just"/>
                      <a:r>
                        <a:rPr lang="en-US" sz="1400" b="1" dirty="0">
                          <a:solidFill>
                            <a:schemeClr val="bg1"/>
                          </a:solidFill>
                        </a:rPr>
                        <a:t>Louis R Pasquale,</a:t>
                      </a:r>
                    </a:p>
                    <a:p>
                      <a:pPr algn="just"/>
                      <a:r>
                        <a:rPr lang="en-US" sz="1400" b="1" dirty="0">
                          <a:solidFill>
                            <a:schemeClr val="bg1"/>
                          </a:solidFill>
                        </a:rPr>
                        <a:t> MD Department of Ophthalmology Icahn School of Medicine at Mount Sinai</a:t>
                      </a:r>
                      <a:endParaRPr lang="en-IN" sz="1400" b="1" dirty="0">
                        <a:solidFill>
                          <a:schemeClr val="bg1"/>
                        </a:solidFill>
                      </a:endParaRPr>
                    </a:p>
                    <a:p>
                      <a:pPr algn="just"/>
                      <a:endParaRPr lang="en-IN" sz="1400" b="1" dirty="0">
                        <a:solidFill>
                          <a:schemeClr val="bg1"/>
                        </a:solidFill>
                      </a:endParaRPr>
                    </a:p>
                  </a:txBody>
                  <a:tcPr/>
                </a:tc>
                <a:tc>
                  <a:txBody>
                    <a:bodyPr/>
                    <a:lstStyle/>
                    <a:p>
                      <a:pPr algn="ctr"/>
                      <a:r>
                        <a:rPr lang="en-US" sz="1200" b="1" dirty="0">
                          <a:solidFill>
                            <a:schemeClr val="bg1"/>
                          </a:solidFill>
                        </a:rPr>
                        <a:t>2023</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This analysis utilizes search-engine query patterns, specifically search queries, to predict regional COVID-19 outbreaks early, offering real-time insights into health-seeking behavior at a population level and enhancing traditional outbreak detection methods.</a:t>
                      </a:r>
                      <a:endParaRPr lang="en-IN" sz="1050" b="1" dirty="0">
                        <a:solidFill>
                          <a:schemeClr val="bg1"/>
                        </a:solidFill>
                      </a:endParaRPr>
                    </a:p>
                  </a:txBody>
                  <a:tcPr/>
                </a:tc>
                <a:tc>
                  <a:txBody>
                    <a:bodyPr/>
                    <a:lstStyle/>
                    <a:p>
                      <a:pPr algn="just"/>
                      <a:r>
                        <a:rPr lang="en-IN"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Real-Time Insights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Supplemental Forecasting</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Predictive Value</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Historical Inaccuracies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Bias and Privacy Concerns</a:t>
                      </a:r>
                      <a:endParaRPr lang="en-IN" sz="1200" b="1" dirty="0">
                        <a:solidFill>
                          <a:schemeClr val="bg1"/>
                        </a:solidFill>
                      </a:endParaRPr>
                    </a:p>
                  </a:txBody>
                  <a:tcPr/>
                </a:tc>
                <a:extLst>
                  <a:ext uri="{0D108BD9-81ED-4DB2-BD59-A6C34878D82A}">
                    <a16:rowId xmlns:a16="http://schemas.microsoft.com/office/drawing/2014/main" val="1012682329"/>
                  </a:ext>
                </a:extLst>
              </a:tr>
              <a:tr h="206607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rPr>
                        <a:t>Stella Biderman  Hailey Schoelkopf  Quentin Anthony  Herbie Bradley   Kyle O’Brien  Eric Hallahan Mohammad Aflah Khan  Shivanshu Purohit USVSN Sai Prashanth  Edward Raff  Aviya Skowron  Lintang Sutawika  Oskar van der Wal </a:t>
                      </a:r>
                    </a:p>
                    <a:p>
                      <a:pPr algn="just"/>
                      <a:endParaRPr lang="en-IN" sz="1400" b="1" dirty="0">
                        <a:solidFill>
                          <a:schemeClr val="bg1"/>
                        </a:solidFill>
                      </a:endParaRPr>
                    </a:p>
                  </a:txBody>
                  <a:tcPr/>
                </a:tc>
                <a:tc>
                  <a:txBody>
                    <a:bodyPr/>
                    <a:lstStyle/>
                    <a:p>
                      <a:pPr algn="ctr"/>
                      <a:r>
                        <a:rPr lang="en-US" sz="1200" b="1" dirty="0">
                          <a:solidFill>
                            <a:schemeClr val="bg1"/>
                          </a:solidFill>
                        </a:rPr>
                        <a:t>2020</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Pythia is a suite designed to analyze large language models' behavior across training and scaling, addressing the need for understanding their performance in various domains, including NLP, and bridging the gap caused by the absence of suitable model suites for research.</a:t>
                      </a:r>
                      <a:endParaRPr lang="en-IN" sz="1050" b="1" dirty="0">
                        <a:solidFill>
                          <a:schemeClr val="bg1"/>
                        </a:solidFill>
                      </a:endParaRPr>
                    </a:p>
                  </a:txBody>
                  <a:tcPr/>
                </a:tc>
                <a:tc>
                  <a:txBody>
                    <a:bodyPr/>
                    <a:lstStyle/>
                    <a:p>
                      <a:pPr algn="just"/>
                      <a:r>
                        <a:rPr lang="en-IN" sz="1200" b="1" dirty="0">
                          <a:solidFill>
                            <a:schemeClr val="bg1"/>
                          </a:solidFill>
                        </a:rPr>
                        <a:t>PROS </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State-of-the-Art Performance</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Innovative Applications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Scalability Insights</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Limited Understanding</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and Bias Challenges</a:t>
                      </a:r>
                    </a:p>
                  </a:txBody>
                  <a:tcPr/>
                </a:tc>
                <a:extLst>
                  <a:ext uri="{0D108BD9-81ED-4DB2-BD59-A6C34878D82A}">
                    <a16:rowId xmlns:a16="http://schemas.microsoft.com/office/drawing/2014/main" val="1403250749"/>
                  </a:ext>
                </a:extLst>
              </a:tr>
            </a:tbl>
          </a:graphicData>
        </a:graphic>
      </p:graphicFrame>
    </p:spTree>
    <p:extLst>
      <p:ext uri="{BB962C8B-B14F-4D97-AF65-F5344CB8AC3E}">
        <p14:creationId xmlns:p14="http://schemas.microsoft.com/office/powerpoint/2010/main" val="235160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63D-01A9-050E-0A27-2CE206C7CDB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421603E-17E5-3A73-1EB0-A73918899EF3}"/>
              </a:ext>
            </a:extLst>
          </p:cNvPr>
          <p:cNvSpPr>
            <a:spLocks noGrp="1"/>
          </p:cNvSpPr>
          <p:nvPr>
            <p:ph idx="1"/>
          </p:nvPr>
        </p:nvSpPr>
        <p:spPr>
          <a:xfrm>
            <a:off x="680321" y="2198185"/>
            <a:ext cx="10338199" cy="2461629"/>
          </a:xfrm>
        </p:spPr>
        <p:txBody>
          <a:bodyPr>
            <a:noAutofit/>
          </a:bodyPr>
          <a:lstStyle/>
          <a:p>
            <a:pPr algn="just">
              <a:lnSpc>
                <a:spcPts val="1700"/>
              </a:lnSpc>
              <a:spcBef>
                <a:spcPts val="600"/>
              </a:spcBef>
              <a:buFont typeface="+mj-lt"/>
              <a:buAutoNum type="arabicPeriod"/>
            </a:pPr>
            <a:r>
              <a:rPr lang="en-US" sz="1400" b="1" dirty="0">
                <a:solidFill>
                  <a:schemeClr val="bg1"/>
                </a:solidFill>
                <a:effectLst/>
                <a:latin typeface="Sohne"/>
              </a:rPr>
              <a:t>Research on Query Optimization of Classic Art Database Based on Artificial Intelligence and Edge Computing - </a:t>
            </a:r>
            <a:r>
              <a:rPr lang="en-IN" sz="1400" b="1" dirty="0">
                <a:solidFill>
                  <a:schemeClr val="bg1"/>
                </a:solidFill>
                <a:effectLst/>
                <a:latin typeface="Sohne"/>
              </a:rPr>
              <a:t>Xiang Dong and Lijia Zeng - 2021</a:t>
            </a:r>
          </a:p>
          <a:p>
            <a:pPr algn="just">
              <a:lnSpc>
                <a:spcPts val="1700"/>
              </a:lnSpc>
              <a:spcBef>
                <a:spcPts val="600"/>
              </a:spcBef>
              <a:buFont typeface="+mj-lt"/>
              <a:buAutoNum type="arabicPeriod"/>
            </a:pPr>
            <a:r>
              <a:rPr lang="en-US" sz="1400" b="1" dirty="0">
                <a:solidFill>
                  <a:schemeClr val="bg1"/>
                </a:solidFill>
                <a:effectLst/>
                <a:latin typeface="Sohne"/>
              </a:rPr>
              <a:t>Introduction to Query Processing and Optimization</a:t>
            </a:r>
            <a:r>
              <a:rPr lang="en-IN" sz="1400" b="1" dirty="0">
                <a:solidFill>
                  <a:schemeClr val="bg1"/>
                </a:solidFill>
                <a:effectLst/>
                <a:latin typeface="Sohne"/>
              </a:rPr>
              <a:t> - </a:t>
            </a:r>
            <a:r>
              <a:rPr lang="en-US" sz="1400" b="1" dirty="0">
                <a:solidFill>
                  <a:schemeClr val="bg1"/>
                </a:solidFill>
                <a:effectLst/>
                <a:latin typeface="Sohne"/>
              </a:rPr>
              <a:t>Michael L. Rupley, Jr. Indiana University at South Bend - 2022 </a:t>
            </a:r>
            <a:endParaRPr lang="en-IN" sz="1400" b="1" dirty="0">
              <a:solidFill>
                <a:schemeClr val="bg1"/>
              </a:solidFill>
              <a:effectLst/>
              <a:latin typeface="Sohne"/>
            </a:endParaRPr>
          </a:p>
          <a:p>
            <a:pPr algn="just">
              <a:lnSpc>
                <a:spcPts val="1700"/>
              </a:lnSpc>
              <a:spcBef>
                <a:spcPts val="600"/>
              </a:spcBef>
              <a:buFont typeface="+mj-lt"/>
              <a:buAutoNum type="arabicPeriod"/>
            </a:pPr>
            <a:r>
              <a:rPr lang="en-US" sz="1400" b="1" dirty="0">
                <a:solidFill>
                  <a:schemeClr val="bg1"/>
                </a:solidFill>
                <a:effectLst/>
                <a:latin typeface="Sohne"/>
              </a:rPr>
              <a:t>Neo: A Learned Query Optimizer - </a:t>
            </a:r>
            <a:r>
              <a:rPr lang="en-IN" sz="1400" b="1" dirty="0">
                <a:solidFill>
                  <a:schemeClr val="bg1"/>
                </a:solidFill>
                <a:effectLst/>
                <a:latin typeface="Sohne"/>
              </a:rPr>
              <a:t>Ryan Marcus , Parimarjan Negi , Hongzi Mao , Chi Zhang, Mohammad Alizadeh, Tim Kraska, Olga Papaemmanouil1, Nesime Tatbul Brandeis University MIT  Intel Labs - 2020</a:t>
            </a:r>
          </a:p>
          <a:p>
            <a:pPr algn="just">
              <a:lnSpc>
                <a:spcPts val="1700"/>
              </a:lnSpc>
              <a:spcBef>
                <a:spcPts val="600"/>
              </a:spcBef>
              <a:buFont typeface="+mj-lt"/>
              <a:buAutoNum type="arabicPeriod"/>
            </a:pPr>
            <a:r>
              <a:rPr lang="en-US" sz="1400" b="1" dirty="0">
                <a:solidFill>
                  <a:schemeClr val="bg1"/>
                </a:solidFill>
                <a:effectLst/>
                <a:latin typeface="Sohne"/>
              </a:rPr>
              <a:t>New Word Extraction From Chinese Financial Documents - </a:t>
            </a:r>
            <a:r>
              <a:rPr lang="en-IN" sz="1400" b="1" dirty="0">
                <a:solidFill>
                  <a:schemeClr val="bg1"/>
                </a:solidFill>
                <a:effectLst/>
                <a:latin typeface="Sohne"/>
              </a:rPr>
              <a:t>Liwei Yan, Bo Bai, Member, IEEE, Wei Chen, Senior Member, IEEE, and Dapeng Oliver Wu, Fellow, IEEE - 2019</a:t>
            </a:r>
          </a:p>
          <a:p>
            <a:pPr algn="just">
              <a:lnSpc>
                <a:spcPts val="1700"/>
              </a:lnSpc>
              <a:spcBef>
                <a:spcPts val="600"/>
              </a:spcBef>
              <a:buFont typeface="+mj-lt"/>
              <a:buAutoNum type="arabicPeriod"/>
            </a:pPr>
            <a:r>
              <a:rPr lang="en-US" sz="1400" b="1" dirty="0">
                <a:solidFill>
                  <a:schemeClr val="bg1"/>
                </a:solidFill>
                <a:effectLst/>
                <a:latin typeface="Sohne"/>
              </a:rPr>
              <a:t>New Avenues for Automated Railway Safety Information Processing in Enterprise Architecture: An NLP Approach - </a:t>
            </a:r>
            <a:r>
              <a:rPr lang="en-IN" sz="1400" b="1" dirty="0">
                <a:solidFill>
                  <a:schemeClr val="bg1"/>
                </a:solidFill>
                <a:effectLst/>
                <a:latin typeface="Sohne"/>
              </a:rPr>
              <a:t>Abdul Wahab Qurashi and Anju P. Johnson - 2023</a:t>
            </a:r>
          </a:p>
          <a:p>
            <a:pPr algn="just">
              <a:lnSpc>
                <a:spcPts val="1700"/>
              </a:lnSpc>
              <a:spcBef>
                <a:spcPts val="600"/>
              </a:spcBef>
              <a:buFont typeface="+mj-lt"/>
              <a:buAutoNum type="arabicPeriod"/>
            </a:pPr>
            <a:r>
              <a:rPr lang="en-US" sz="1400" b="1" dirty="0">
                <a:solidFill>
                  <a:schemeClr val="bg1"/>
                </a:solidFill>
                <a:effectLst/>
                <a:latin typeface="Sohne"/>
              </a:rPr>
              <a:t>A Novel Unsupervised Approach for Topic Prediction Using Keyphrase Extraction for Urdu Documents - </a:t>
            </a:r>
            <a:r>
              <a:rPr lang="en-IN" sz="1400" b="1" dirty="0">
                <a:solidFill>
                  <a:schemeClr val="bg1"/>
                </a:solidFill>
                <a:effectLst/>
                <a:latin typeface="Sohne"/>
              </a:rPr>
              <a:t>Ahmad Amin; Toqir A. Rana; Natash Ali Mian; Muhammad Waseem Iqbal; Abbas Khalid; Tahir Alyas - 2019</a:t>
            </a:r>
          </a:p>
          <a:p>
            <a:pPr algn="just">
              <a:lnSpc>
                <a:spcPts val="1700"/>
              </a:lnSpc>
              <a:spcBef>
                <a:spcPts val="600"/>
              </a:spcBef>
              <a:buFont typeface="+mj-lt"/>
              <a:buAutoNum type="arabicPeriod"/>
            </a:pPr>
            <a:r>
              <a:rPr lang="en-US" sz="1400" b="1" dirty="0">
                <a:solidFill>
                  <a:schemeClr val="bg1"/>
                </a:solidFill>
                <a:effectLst/>
                <a:latin typeface="Sohne"/>
              </a:rPr>
              <a:t>Pythia: A Suite for Analyzing Large Language Models Across Training and Scaling - </a:t>
            </a:r>
            <a:r>
              <a:rPr lang="en-IN" sz="1400" b="1" dirty="0">
                <a:solidFill>
                  <a:schemeClr val="bg1"/>
                </a:solidFill>
                <a:effectLst/>
                <a:latin typeface="Sohne"/>
              </a:rPr>
              <a:t>Stella Biderman  Hailey Schoelkopf  Quentin Anthony  Herbie Bradley   Kyle O’Brien  Eric Hallahan Mohammad Aflah Khan  Shivanshu Purohit USVSN Sai Prashanth  Edward Raff  Aviya Skowron  Lintang Sutawika  Oskar van der Wal – 2020</a:t>
            </a:r>
          </a:p>
        </p:txBody>
      </p:sp>
    </p:spTree>
    <p:extLst>
      <p:ext uri="{BB962C8B-B14F-4D97-AF65-F5344CB8AC3E}">
        <p14:creationId xmlns:p14="http://schemas.microsoft.com/office/powerpoint/2010/main" val="37941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A8F0-0D56-DBC6-D767-6A2284767377}"/>
              </a:ext>
            </a:extLst>
          </p:cNvPr>
          <p:cNvSpPr>
            <a:spLocks noGrp="1"/>
          </p:cNvSpPr>
          <p:nvPr>
            <p:ph type="ctrTitle"/>
          </p:nvPr>
        </p:nvSpPr>
        <p:spPr>
          <a:xfrm>
            <a:off x="680322" y="2986907"/>
            <a:ext cx="8144134" cy="884185"/>
          </a:xfrm>
        </p:spPr>
        <p:txBody>
          <a:bodyPr/>
          <a:lstStyle/>
          <a:p>
            <a:pPr algn="ctr"/>
            <a:r>
              <a:rPr lang="en-IN" dirty="0"/>
              <a:t>THANK YOU</a:t>
            </a:r>
          </a:p>
        </p:txBody>
      </p:sp>
    </p:spTree>
    <p:extLst>
      <p:ext uri="{BB962C8B-B14F-4D97-AF65-F5344CB8AC3E}">
        <p14:creationId xmlns:p14="http://schemas.microsoft.com/office/powerpoint/2010/main" val="121066466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562</TotalTime>
  <Words>964</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Sohne</vt:lpstr>
      <vt:lpstr>Söhne</vt:lpstr>
      <vt:lpstr>Trebuchet MS</vt:lpstr>
      <vt:lpstr>Berlin</vt:lpstr>
      <vt:lpstr>Intelligent MultiDoc QnA Platform Using LangChain</vt:lpstr>
      <vt:lpstr>PROBLEM STATEMENT</vt:lpstr>
      <vt:lpstr>OBJECTIVES</vt:lpstr>
      <vt:lpstr>INTRODUCTION TO DOMAIN</vt:lpstr>
      <vt:lpstr>ARCHITECTURE</vt:lpstr>
      <vt:lpstr>LITERATURE REVIEWS</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MultiDoc Q&amp;A Platform A Natural Language Interface for Interactive PDF Document Analysis Abstract</dc:title>
  <dc:creator>Pragadeesh S</dc:creator>
  <cp:lastModifiedBy>Charan Vignesh N R</cp:lastModifiedBy>
  <cp:revision>105</cp:revision>
  <dcterms:created xsi:type="dcterms:W3CDTF">2023-08-09T03:03:34Z</dcterms:created>
  <dcterms:modified xsi:type="dcterms:W3CDTF">2024-01-23T06:24:21Z</dcterms:modified>
</cp:coreProperties>
</file>