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03" r:id="rId31"/>
    <p:sldId id="291" r:id="rId32"/>
    <p:sldId id="292" r:id="rId33"/>
    <p:sldId id="293" r:id="rId34"/>
    <p:sldId id="305" r:id="rId35"/>
    <p:sldId id="295" r:id="rId36"/>
    <p:sldId id="296" r:id="rId37"/>
    <p:sldId id="297" r:id="rId38"/>
    <p:sldId id="306" r:id="rId39"/>
    <p:sldId id="299" r:id="rId40"/>
    <p:sldId id="300" r:id="rId41"/>
    <p:sldId id="301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46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80" y="1622491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6"/>
            <a:ext cx="588518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b="1" spc="-175" dirty="0" smtClean="0">
                <a:latin typeface="Arial"/>
                <a:cs typeface="Arial"/>
              </a:rPr>
              <a:t>CHARANYA  R</a:t>
            </a:r>
            <a:endParaRPr lang="en-IN"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9" y="543559"/>
            <a:ext cx="832929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676251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126367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9" y="5183506"/>
            <a:ext cx="90430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3" y="1735136"/>
            <a:ext cx="5963919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23" y="2927988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9" y="456438"/>
            <a:ext cx="75751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765" dirty="0">
                <a:solidFill>
                  <a:schemeClr val="tx1"/>
                </a:solidFill>
              </a:rPr>
              <a:t> </a:t>
            </a:r>
            <a:r>
              <a:rPr sz="3600" spc="-265" dirty="0">
                <a:solidFill>
                  <a:schemeClr val="tx1"/>
                </a:solidFill>
              </a:rPr>
              <a:t>Site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4"/>
            <a:ext cx="10718381" cy="9071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latin typeface="Carlito"/>
                <a:cs typeface="Carlito"/>
              </a:rPr>
              <a:t>Graphic </a:t>
            </a:r>
            <a:r>
              <a:rPr sz="1600" spc="-10" dirty="0">
                <a:latin typeface="Carlito"/>
                <a:cs typeface="Carlito"/>
              </a:rPr>
              <a:t>suggests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20" dirty="0">
                <a:latin typeface="Carlito"/>
                <a:cs typeface="Carlito"/>
              </a:rPr>
              <a:t>increase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40" dirty="0">
                <a:latin typeface="Carlito"/>
                <a:cs typeface="Carlito"/>
              </a:rPr>
              <a:t>rate </a:t>
            </a:r>
            <a:r>
              <a:rPr sz="1600" spc="-20" dirty="0">
                <a:latin typeface="Carlito"/>
                <a:cs typeface="Carlito"/>
              </a:rPr>
              <a:t>over </a:t>
            </a:r>
            <a:r>
              <a:rPr sz="1600" spc="-5" dirty="0">
                <a:latin typeface="Carlito"/>
                <a:cs typeface="Carlito"/>
              </a:rPr>
              <a:t>time </a:t>
            </a:r>
            <a:r>
              <a:rPr sz="1600" spc="-20" dirty="0">
                <a:latin typeface="Carlito"/>
                <a:cs typeface="Carlito"/>
              </a:rPr>
              <a:t>(indicated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5" dirty="0">
                <a:latin typeface="Carlito"/>
                <a:cs typeface="Carlito"/>
              </a:rPr>
              <a:t>Number).  </a:t>
            </a:r>
            <a:r>
              <a:rPr sz="1600" spc="-25" dirty="0">
                <a:latin typeface="Carlito"/>
                <a:cs typeface="Carlito"/>
              </a:rPr>
              <a:t>Likely </a:t>
            </a:r>
            <a:r>
              <a:rPr sz="1600" spc="-5" dirty="0">
                <a:latin typeface="Carlito"/>
                <a:cs typeface="Carlito"/>
              </a:rPr>
              <a:t>a big </a:t>
            </a:r>
            <a:r>
              <a:rPr sz="1600" spc="-25" dirty="0">
                <a:latin typeface="Carlito"/>
                <a:cs typeface="Carlito"/>
              </a:rPr>
              <a:t>breakthrough </a:t>
            </a:r>
            <a:r>
              <a:rPr sz="1600" spc="-20" dirty="0">
                <a:latin typeface="Carlito"/>
                <a:cs typeface="Carlito"/>
              </a:rPr>
              <a:t>around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15" dirty="0">
                <a:latin typeface="Carlito"/>
                <a:cs typeface="Carlito"/>
              </a:rPr>
              <a:t>20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5" dirty="0">
                <a:latin typeface="Carlito"/>
                <a:cs typeface="Carlito"/>
              </a:rPr>
              <a:t>significantly </a:t>
            </a:r>
            <a:r>
              <a:rPr sz="1600" spc="-20" dirty="0">
                <a:latin typeface="Carlito"/>
                <a:cs typeface="Carlito"/>
              </a:rPr>
              <a:t>increased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25" dirty="0">
                <a:latin typeface="Carlito"/>
                <a:cs typeface="Carlito"/>
              </a:rPr>
              <a:t>rate.  </a:t>
            </a:r>
            <a:r>
              <a:rPr sz="1600" spc="-20" dirty="0">
                <a:latin typeface="Carlito"/>
                <a:cs typeface="Carlito"/>
              </a:rPr>
              <a:t>CCAFS appears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the main </a:t>
            </a:r>
            <a:r>
              <a:rPr sz="1600" spc="-10" dirty="0">
                <a:latin typeface="Carlito"/>
                <a:cs typeface="Carlito"/>
              </a:rPr>
              <a:t>launch </a:t>
            </a:r>
            <a:r>
              <a:rPr sz="1600" spc="-15" dirty="0">
                <a:latin typeface="Carlito"/>
                <a:cs typeface="Carlito"/>
              </a:rPr>
              <a:t>site </a:t>
            </a:r>
            <a:r>
              <a:rPr sz="1600" spc="-5" dirty="0">
                <a:latin typeface="Carlito"/>
                <a:cs typeface="Carlito"/>
              </a:rPr>
              <a:t>as it has the </a:t>
            </a:r>
            <a:r>
              <a:rPr sz="1600" spc="-20" dirty="0">
                <a:latin typeface="Carlito"/>
                <a:cs typeface="Carlito"/>
              </a:rPr>
              <a:t>most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588" y="4346197"/>
            <a:ext cx="1050138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8" y="506095"/>
            <a:ext cx="52648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495" dirty="0">
                <a:solidFill>
                  <a:schemeClr val="tx1"/>
                </a:solidFill>
              </a:rPr>
              <a:t> </a:t>
            </a:r>
            <a:r>
              <a:rPr sz="3600" spc="-260" dirty="0">
                <a:solidFill>
                  <a:schemeClr val="tx1"/>
                </a:solidFill>
              </a:rPr>
              <a:t>Site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10765551" cy="310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latin typeface="Carlito"/>
                <a:cs typeface="Carlito"/>
              </a:rPr>
              <a:t>Payload </a:t>
            </a:r>
            <a:r>
              <a:rPr sz="1600" spc="-5" dirty="0">
                <a:latin typeface="Carlito"/>
                <a:cs typeface="Carlito"/>
              </a:rPr>
              <a:t>mass </a:t>
            </a:r>
            <a:r>
              <a:rPr sz="1600" spc="-20" dirty="0">
                <a:latin typeface="Carlito"/>
                <a:cs typeface="Carlito"/>
              </a:rPr>
              <a:t>appears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fall mostly between </a:t>
            </a:r>
            <a:r>
              <a:rPr sz="1600" spc="-10" dirty="0">
                <a:latin typeface="Carlito"/>
                <a:cs typeface="Carlito"/>
              </a:rPr>
              <a:t>0-6000 </a:t>
            </a:r>
            <a:r>
              <a:rPr sz="1600" spc="-5" dirty="0">
                <a:latin typeface="Carlito"/>
                <a:cs typeface="Carlito"/>
              </a:rPr>
              <a:t>kg.  </a:t>
            </a:r>
            <a:r>
              <a:rPr sz="1600" spc="-25" dirty="0">
                <a:latin typeface="Carlito"/>
                <a:cs typeface="Carlito"/>
              </a:rPr>
              <a:t>Different </a:t>
            </a:r>
            <a:r>
              <a:rPr sz="1600" spc="-5" dirty="0">
                <a:latin typeface="Carlito"/>
                <a:cs typeface="Carlito"/>
              </a:rPr>
              <a:t>launch </a:t>
            </a:r>
            <a:r>
              <a:rPr sz="1600" spc="-10" dirty="0">
                <a:latin typeface="Carlito"/>
                <a:cs typeface="Carlito"/>
              </a:rPr>
              <a:t>sites </a:t>
            </a:r>
            <a:r>
              <a:rPr sz="1600" spc="-5" dirty="0">
                <a:latin typeface="Carlito"/>
                <a:cs typeface="Carlito"/>
              </a:rPr>
              <a:t>also </a:t>
            </a:r>
            <a:r>
              <a:rPr sz="1600" spc="-15" dirty="0">
                <a:latin typeface="Carlito"/>
                <a:cs typeface="Carlito"/>
              </a:rPr>
              <a:t>seem to use </a:t>
            </a:r>
            <a:r>
              <a:rPr sz="1600" spc="-25" dirty="0">
                <a:latin typeface="Carlito"/>
                <a:cs typeface="Carlito"/>
              </a:rPr>
              <a:t>different </a:t>
            </a:r>
            <a:r>
              <a:rPr sz="1600" spc="-20" dirty="0">
                <a:latin typeface="Carlito"/>
                <a:cs typeface="Carlito"/>
              </a:rPr>
              <a:t>payload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45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5" y="4346197"/>
            <a:ext cx="869384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4" y="488696"/>
            <a:ext cx="70871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tx1"/>
                </a:solidFill>
              </a:rPr>
              <a:t>Success </a:t>
            </a:r>
            <a:r>
              <a:rPr sz="3600" spc="-165" dirty="0">
                <a:solidFill>
                  <a:schemeClr val="tx1"/>
                </a:solidFill>
              </a:rPr>
              <a:t>rate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67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9" y="4915179"/>
            <a:ext cx="10133127" cy="1514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latin typeface="Carlito"/>
                <a:cs typeface="Carlito"/>
              </a:rPr>
              <a:t>ES-L1 </a:t>
            </a:r>
            <a:r>
              <a:rPr sz="1600" spc="-20" dirty="0">
                <a:latin typeface="Carlito"/>
                <a:cs typeface="Carlito"/>
              </a:rPr>
              <a:t>(1), </a:t>
            </a:r>
            <a:r>
              <a:rPr sz="1600" spc="-25" dirty="0">
                <a:latin typeface="Carlito"/>
                <a:cs typeface="Carlito"/>
              </a:rPr>
              <a:t>GEO </a:t>
            </a:r>
            <a:r>
              <a:rPr sz="1600" spc="-20" dirty="0">
                <a:latin typeface="Carlito"/>
                <a:cs typeface="Carlito"/>
              </a:rPr>
              <a:t>(1), HEO </a:t>
            </a:r>
            <a:r>
              <a:rPr sz="1600" spc="-15" dirty="0">
                <a:latin typeface="Carlito"/>
                <a:cs typeface="Carlito"/>
              </a:rPr>
              <a:t>(1) </a:t>
            </a:r>
            <a:r>
              <a:rPr sz="1600" spc="-25" dirty="0">
                <a:latin typeface="Carlito"/>
                <a:cs typeface="Carlito"/>
              </a:rPr>
              <a:t>have </a:t>
            </a:r>
            <a:r>
              <a:rPr sz="1600" spc="-20" dirty="0">
                <a:latin typeface="Carlito"/>
                <a:cs typeface="Carlito"/>
              </a:rPr>
              <a:t>100%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40" dirty="0">
                <a:latin typeface="Carlito"/>
                <a:cs typeface="Carlito"/>
              </a:rPr>
              <a:t>rate </a:t>
            </a:r>
            <a:r>
              <a:rPr sz="1600" spc="-15" dirty="0">
                <a:latin typeface="Carlito"/>
                <a:cs typeface="Carlito"/>
              </a:rPr>
              <a:t>(sample </a:t>
            </a:r>
            <a:r>
              <a:rPr sz="1600" spc="-20" dirty="0">
                <a:latin typeface="Carlito"/>
                <a:cs typeface="Carlito"/>
              </a:rPr>
              <a:t>sizes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20" dirty="0">
                <a:latin typeface="Carlito"/>
                <a:cs typeface="Carlito"/>
              </a:rPr>
              <a:t>parenthesis)  </a:t>
            </a:r>
            <a:r>
              <a:rPr sz="1600" spc="-10" dirty="0">
                <a:latin typeface="Carlito"/>
                <a:cs typeface="Carlito"/>
              </a:rPr>
              <a:t>SSO </a:t>
            </a:r>
            <a:r>
              <a:rPr sz="1600" spc="-15" dirty="0">
                <a:latin typeface="Carlito"/>
                <a:cs typeface="Carlito"/>
              </a:rPr>
              <a:t>(5)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20" dirty="0">
                <a:latin typeface="Carlito"/>
                <a:cs typeface="Carlito"/>
              </a:rPr>
              <a:t>100% </a:t>
            </a:r>
            <a:r>
              <a:rPr sz="1600" spc="-10" dirty="0">
                <a:latin typeface="Carlito"/>
                <a:cs typeface="Carlito"/>
              </a:rPr>
              <a:t>success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latin typeface="Carlito"/>
                <a:cs typeface="Carlito"/>
              </a:rPr>
              <a:t>VLEO </a:t>
            </a:r>
            <a:r>
              <a:rPr sz="1600" spc="-20" dirty="0">
                <a:latin typeface="Carlito"/>
                <a:cs typeface="Carlito"/>
              </a:rPr>
              <a:t>(14)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20" dirty="0">
                <a:latin typeface="Carlito"/>
                <a:cs typeface="Carlito"/>
              </a:rPr>
              <a:t>decent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40" dirty="0">
                <a:latin typeface="Carlito"/>
                <a:cs typeface="Carlito"/>
              </a:rPr>
              <a:t>rate </a:t>
            </a:r>
            <a:r>
              <a:rPr sz="1600" spc="-5" dirty="0">
                <a:latin typeface="Carlito"/>
                <a:cs typeface="Carlito"/>
              </a:rPr>
              <a:t>and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arlito"/>
                <a:cs typeface="Carlito"/>
              </a:rPr>
              <a:t>SO </a:t>
            </a:r>
            <a:r>
              <a:rPr sz="1600" spc="-15" dirty="0">
                <a:latin typeface="Carlito"/>
                <a:cs typeface="Carlito"/>
              </a:rPr>
              <a:t>(1)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5" dirty="0">
                <a:latin typeface="Carlito"/>
                <a:cs typeface="Carlito"/>
              </a:rPr>
              <a:t>0% success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latin typeface="Carlito"/>
                <a:cs typeface="Carlito"/>
              </a:rPr>
              <a:t>GTO </a:t>
            </a:r>
            <a:r>
              <a:rPr sz="1600" spc="-20" dirty="0">
                <a:latin typeface="Carlito"/>
                <a:cs typeface="Carlito"/>
              </a:rPr>
              <a:t>(27) </a:t>
            </a:r>
            <a:r>
              <a:rPr sz="1600" spc="-5" dirty="0">
                <a:latin typeface="Carlito"/>
                <a:cs typeface="Carlito"/>
              </a:rPr>
              <a:t>has the </a:t>
            </a:r>
            <a:r>
              <a:rPr sz="1600" spc="-20" dirty="0">
                <a:latin typeface="Carlito"/>
                <a:cs typeface="Carlito"/>
              </a:rPr>
              <a:t>around 50%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40" dirty="0">
                <a:latin typeface="Carlito"/>
                <a:cs typeface="Carlito"/>
              </a:rPr>
              <a:t>rate </a:t>
            </a:r>
            <a:r>
              <a:rPr sz="1600" spc="-15" dirty="0">
                <a:latin typeface="Carlito"/>
                <a:cs typeface="Carlito"/>
              </a:rPr>
              <a:t>but </a:t>
            </a:r>
            <a:r>
              <a:rPr sz="1600" spc="-20" dirty="0">
                <a:latin typeface="Carlito"/>
                <a:cs typeface="Carlito"/>
              </a:rPr>
              <a:t>largest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3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10644" y="2071680"/>
            <a:ext cx="217932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3" y="642620"/>
            <a:ext cx="66221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76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03955"/>
            <a:ext cx="9978552" cy="1211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latin typeface="Carlito"/>
                <a:cs typeface="Carlito"/>
              </a:rPr>
              <a:t>Launch Orbit </a:t>
            </a:r>
            <a:r>
              <a:rPr sz="1600" spc="-25" dirty="0">
                <a:latin typeface="Carlito"/>
                <a:cs typeface="Carlito"/>
              </a:rPr>
              <a:t>preferences </a:t>
            </a:r>
            <a:r>
              <a:rPr sz="1600" spc="-5" dirty="0">
                <a:latin typeface="Carlito"/>
                <a:cs typeface="Carlito"/>
              </a:rPr>
              <a:t>changed </a:t>
            </a:r>
            <a:r>
              <a:rPr sz="1600" spc="-20" dirty="0">
                <a:latin typeface="Carlito"/>
                <a:cs typeface="Carlito"/>
              </a:rPr>
              <a:t>over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50" dirty="0">
                <a:latin typeface="Carlito"/>
                <a:cs typeface="Carlito"/>
              </a:rPr>
              <a:t>Number.  </a:t>
            </a:r>
            <a:r>
              <a:rPr sz="1600" spc="-15" dirty="0">
                <a:latin typeface="Carlito"/>
                <a:cs typeface="Carlito"/>
              </a:rPr>
              <a:t>Launch </a:t>
            </a:r>
            <a:r>
              <a:rPr sz="1600" spc="-25" dirty="0">
                <a:latin typeface="Carlito"/>
                <a:cs typeface="Carlito"/>
              </a:rPr>
              <a:t>Outcome </a:t>
            </a:r>
            <a:r>
              <a:rPr sz="1600" spc="-15" dirty="0">
                <a:latin typeface="Carlito"/>
                <a:cs typeface="Carlito"/>
              </a:rPr>
              <a:t>seems to </a:t>
            </a:r>
            <a:r>
              <a:rPr sz="1600" spc="-25" dirty="0">
                <a:latin typeface="Carlito"/>
                <a:cs typeface="Carlito"/>
              </a:rPr>
              <a:t>correlate </a:t>
            </a:r>
            <a:r>
              <a:rPr sz="1600" spc="-5" dirty="0">
                <a:latin typeface="Carlito"/>
                <a:cs typeface="Carlito"/>
              </a:rPr>
              <a:t>with this</a:t>
            </a:r>
            <a:r>
              <a:rPr sz="1600" spc="12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latin typeface="Carlito"/>
                <a:cs typeface="Carlito"/>
              </a:rPr>
              <a:t>SpaceX </a:t>
            </a:r>
            <a:r>
              <a:rPr sz="1600" spc="-20" dirty="0">
                <a:latin typeface="Carlito"/>
                <a:cs typeface="Carlito"/>
              </a:rPr>
              <a:t>started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spc="-25" dirty="0">
                <a:latin typeface="Carlito"/>
                <a:cs typeface="Carlito"/>
              </a:rPr>
              <a:t>LEO </a:t>
            </a:r>
            <a:r>
              <a:rPr sz="1600" spc="-5" dirty="0">
                <a:latin typeface="Carlito"/>
                <a:cs typeface="Carlito"/>
              </a:rPr>
              <a:t>orbits which </a:t>
            </a:r>
            <a:r>
              <a:rPr sz="1600" spc="-20" dirty="0">
                <a:latin typeface="Carlito"/>
                <a:cs typeface="Carlito"/>
              </a:rPr>
              <a:t>saw </a:t>
            </a:r>
            <a:r>
              <a:rPr sz="1600" spc="-25" dirty="0">
                <a:latin typeface="Carlito"/>
                <a:cs typeface="Carlito"/>
              </a:rPr>
              <a:t>moderate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25" dirty="0">
                <a:latin typeface="Carlito"/>
                <a:cs typeface="Carlito"/>
              </a:rPr>
              <a:t>LEO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25" dirty="0">
                <a:latin typeface="Carlito"/>
                <a:cs typeface="Carlito"/>
              </a:rPr>
              <a:t>returned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25" dirty="0">
                <a:latin typeface="Carlito"/>
                <a:cs typeface="Carlito"/>
              </a:rPr>
              <a:t>VLEO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25" dirty="0">
                <a:latin typeface="Carlito"/>
                <a:cs typeface="Carlito"/>
              </a:rPr>
              <a:t>recent </a:t>
            </a:r>
            <a:r>
              <a:rPr sz="1600" spc="-5" dirty="0">
                <a:latin typeface="Carlito"/>
                <a:cs typeface="Carlito"/>
              </a:rPr>
              <a:t>launches  </a:t>
            </a:r>
            <a:r>
              <a:rPr sz="1600" spc="-15" dirty="0">
                <a:latin typeface="Carlito"/>
                <a:cs typeface="Carlito"/>
              </a:rPr>
              <a:t>SpaceX </a:t>
            </a:r>
            <a:r>
              <a:rPr sz="1600" spc="-20" dirty="0">
                <a:latin typeface="Carlito"/>
                <a:cs typeface="Carlito"/>
              </a:rPr>
              <a:t>appears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25" dirty="0">
                <a:latin typeface="Carlito"/>
                <a:cs typeface="Carlito"/>
              </a:rPr>
              <a:t>perform better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20" dirty="0">
                <a:latin typeface="Carlito"/>
                <a:cs typeface="Carlito"/>
              </a:rPr>
              <a:t>lower </a:t>
            </a:r>
            <a:r>
              <a:rPr sz="1600" spc="-5" dirty="0">
                <a:latin typeface="Carlito"/>
                <a:cs typeface="Carlito"/>
              </a:rPr>
              <a:t>orbits or </a:t>
            </a:r>
            <a:r>
              <a:rPr sz="1600" spc="-20" dirty="0">
                <a:latin typeface="Carlito"/>
                <a:cs typeface="Carlito"/>
              </a:rPr>
              <a:t>Sun-synchronous</a:t>
            </a:r>
            <a:r>
              <a:rPr sz="1600" spc="2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5340" y="4357696"/>
            <a:ext cx="58623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9" y="808990"/>
            <a:ext cx="63352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465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65" y="5000637"/>
            <a:ext cx="10144196" cy="9047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latin typeface="Carlito"/>
                <a:cs typeface="Carlito"/>
              </a:rPr>
              <a:t>Payload </a:t>
            </a:r>
            <a:r>
              <a:rPr sz="1600" spc="-5" dirty="0">
                <a:latin typeface="Carlito"/>
                <a:cs typeface="Carlito"/>
              </a:rPr>
              <a:t>mass </a:t>
            </a:r>
            <a:r>
              <a:rPr sz="1600" spc="-20" dirty="0">
                <a:latin typeface="Carlito"/>
                <a:cs typeface="Carlito"/>
              </a:rPr>
              <a:t>seems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25" dirty="0">
                <a:latin typeface="Carlito"/>
                <a:cs typeface="Carlito"/>
              </a:rPr>
              <a:t>correlate </a:t>
            </a:r>
            <a:r>
              <a:rPr sz="1600" spc="-5" dirty="0">
                <a:latin typeface="Carlito"/>
                <a:cs typeface="Carlito"/>
              </a:rPr>
              <a:t>with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latin typeface="Carlito"/>
                <a:cs typeface="Carlito"/>
              </a:rPr>
              <a:t>LEO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SSO seem to </a:t>
            </a:r>
            <a:r>
              <a:rPr sz="1600" spc="-25" dirty="0">
                <a:latin typeface="Carlito"/>
                <a:cs typeface="Carlito"/>
              </a:rPr>
              <a:t>have </a:t>
            </a:r>
            <a:r>
              <a:rPr sz="1600" spc="-20" dirty="0">
                <a:latin typeface="Carlito"/>
                <a:cs typeface="Carlito"/>
              </a:rPr>
              <a:t>relatively low payload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Carlito"/>
                <a:cs typeface="Carlito"/>
              </a:rPr>
              <a:t>The other </a:t>
            </a:r>
            <a:r>
              <a:rPr sz="1600" spc="-20" dirty="0">
                <a:latin typeface="Carlito"/>
                <a:cs typeface="Carlito"/>
              </a:rPr>
              <a:t>most successful </a:t>
            </a:r>
            <a:r>
              <a:rPr sz="1600" spc="-5" dirty="0">
                <a:latin typeface="Carlito"/>
                <a:cs typeface="Carlito"/>
              </a:rPr>
              <a:t>orbit </a:t>
            </a:r>
            <a:r>
              <a:rPr sz="1600" spc="-20" dirty="0">
                <a:latin typeface="Carlito"/>
                <a:cs typeface="Carlito"/>
              </a:rPr>
              <a:t>VLEO </a:t>
            </a:r>
            <a:r>
              <a:rPr sz="1600" spc="-5" dirty="0">
                <a:latin typeface="Carlito"/>
                <a:cs typeface="Carlito"/>
              </a:rPr>
              <a:t>only has </a:t>
            </a:r>
            <a:r>
              <a:rPr sz="1600" spc="-10" dirty="0">
                <a:latin typeface="Carlito"/>
                <a:cs typeface="Carlito"/>
              </a:rPr>
              <a:t>payload </a:t>
            </a:r>
            <a:r>
              <a:rPr sz="1600" spc="-5" dirty="0">
                <a:latin typeface="Carlito"/>
                <a:cs typeface="Carlito"/>
              </a:rPr>
              <a:t>mass </a:t>
            </a:r>
            <a:r>
              <a:rPr sz="1600" spc="-20" dirty="0">
                <a:latin typeface="Carlito"/>
                <a:cs typeface="Carlito"/>
              </a:rPr>
              <a:t>values </a:t>
            </a:r>
            <a:r>
              <a:rPr sz="1600" spc="-5" dirty="0">
                <a:latin typeface="Carlito"/>
                <a:cs typeface="Carlito"/>
              </a:rPr>
              <a:t>in the higher end of the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5" y="4346198"/>
            <a:ext cx="740796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61344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1"/>
                </a:solidFill>
              </a:rPr>
              <a:t>Launch </a:t>
            </a:r>
            <a:r>
              <a:rPr sz="3600" spc="-425" dirty="0">
                <a:solidFill>
                  <a:schemeClr val="tx1"/>
                </a:solidFill>
              </a:rPr>
              <a:t>Success </a:t>
            </a:r>
            <a:r>
              <a:rPr sz="3600" spc="-335" dirty="0">
                <a:solidFill>
                  <a:schemeClr val="tx1"/>
                </a:solidFill>
              </a:rPr>
              <a:t>Yearly</a:t>
            </a:r>
            <a:r>
              <a:rPr sz="3600" spc="-470" dirty="0">
                <a:solidFill>
                  <a:schemeClr val="tx1"/>
                </a:solidFill>
              </a:rPr>
              <a:t> </a:t>
            </a:r>
            <a:r>
              <a:rPr sz="3600" spc="-305" dirty="0">
                <a:solidFill>
                  <a:schemeClr val="tx1"/>
                </a:solidFill>
              </a:rPr>
              <a:t>Trend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20" y="5031315"/>
            <a:ext cx="8706195" cy="6085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20" dirty="0">
                <a:latin typeface="Carlito"/>
                <a:cs typeface="Carlito"/>
              </a:rPr>
              <a:t>generally </a:t>
            </a:r>
            <a:r>
              <a:rPr sz="1600" spc="-10" dirty="0">
                <a:latin typeface="Carlito"/>
                <a:cs typeface="Carlito"/>
              </a:rPr>
              <a:t>increases </a:t>
            </a:r>
            <a:r>
              <a:rPr sz="1600" spc="-20" dirty="0">
                <a:latin typeface="Carlito"/>
                <a:cs typeface="Carlito"/>
              </a:rPr>
              <a:t>over </a:t>
            </a:r>
            <a:r>
              <a:rPr sz="1600" spc="-5" dirty="0">
                <a:latin typeface="Carlito"/>
                <a:cs typeface="Carlito"/>
              </a:rPr>
              <a:t>time since </a:t>
            </a:r>
            <a:r>
              <a:rPr sz="1600" spc="-20" dirty="0">
                <a:latin typeface="Carlito"/>
                <a:cs typeface="Carlito"/>
              </a:rPr>
              <a:t>2013 </a:t>
            </a:r>
            <a:r>
              <a:rPr sz="1600" spc="-5" dirty="0">
                <a:latin typeface="Carlito"/>
                <a:cs typeface="Carlito"/>
              </a:rPr>
              <a:t>with a </a:t>
            </a:r>
            <a:r>
              <a:rPr sz="1600" spc="-10" dirty="0">
                <a:latin typeface="Carlito"/>
                <a:cs typeface="Carlito"/>
              </a:rPr>
              <a:t>slight </a:t>
            </a:r>
            <a:r>
              <a:rPr sz="1600" spc="-5" dirty="0">
                <a:latin typeface="Carlito"/>
                <a:cs typeface="Carlito"/>
              </a:rPr>
              <a:t>dip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latin typeface="Carlito"/>
                <a:cs typeface="Carlito"/>
              </a:rPr>
              <a:t>Success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25" dirty="0">
                <a:latin typeface="Carlito"/>
                <a:cs typeface="Carlito"/>
              </a:rPr>
              <a:t>recent years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20" dirty="0">
                <a:latin typeface="Carlito"/>
                <a:cs typeface="Carlito"/>
              </a:rPr>
              <a:t>around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81" y="2750062"/>
            <a:ext cx="197421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21" y="2927988"/>
            <a:ext cx="542607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60"/>
            <a:ext cx="6306820" cy="103746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643"/>
            <a:ext cx="10972800" cy="126367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IN" u="heavy" spc="-370" dirty="0" smtClean="0">
                <a:uFill>
                  <a:solidFill>
                    <a:srgbClr val="7D7D7D"/>
                  </a:solidFill>
                </a:uFill>
              </a:rPr>
              <a:t>Executive </a:t>
            </a:r>
            <a:r>
              <a:rPr u="heavy" spc="-370" smtClean="0">
                <a:uFill>
                  <a:solidFill>
                    <a:srgbClr val="7D7D7D"/>
                  </a:solidFill>
                </a:uFill>
              </a:rPr>
              <a:t>Summary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9" y="6568541"/>
            <a:ext cx="1447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2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588" y="1857365"/>
            <a:ext cx="10164445" cy="395858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 algn="just">
              <a:lnSpc>
                <a:spcPct val="90000"/>
              </a:lnSpc>
              <a:spcBef>
                <a:spcPts val="359"/>
              </a:spcBef>
              <a:tabLst>
                <a:tab pos="240665" algn="l"/>
                <a:tab pos="241300" algn="l"/>
              </a:tabLst>
            </a:pPr>
            <a:r>
              <a:rPr lang="en-IN" sz="2200" spc="-20" dirty="0" smtClean="0">
                <a:latin typeface="Carlito"/>
                <a:cs typeface="Carlito"/>
              </a:rPr>
              <a:t>	</a:t>
            </a:r>
            <a:r>
              <a:rPr sz="2200" spc="-20" smtClean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buClr>
                <a:srgbClr val="BB562C"/>
              </a:buClr>
            </a:pPr>
            <a:endParaRPr sz="22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90900"/>
              </a:lnSpc>
              <a:spcBef>
                <a:spcPts val="1645"/>
              </a:spcBef>
              <a:tabLst>
                <a:tab pos="240665" algn="l"/>
                <a:tab pos="241300" algn="l"/>
              </a:tabLst>
            </a:pPr>
            <a:r>
              <a:rPr lang="en-IN" sz="2200" spc="-20" dirty="0" smtClean="0">
                <a:latin typeface="Carlito"/>
                <a:cs typeface="Carlito"/>
              </a:rPr>
              <a:t>	</a:t>
            </a:r>
            <a:r>
              <a:rPr sz="2200" spc="-20" smtClean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8"/>
            <a:ext cx="6174740" cy="32742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7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41" y="838912"/>
            <a:ext cx="949642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6" y="2469009"/>
            <a:ext cx="1837689" cy="174086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7" y="543559"/>
            <a:ext cx="713803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6" y="2219961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7" y="543559"/>
            <a:ext cx="772223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2" y="2060576"/>
            <a:ext cx="2723515" cy="276639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9" y="543559"/>
            <a:ext cx="965517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9" y="2172464"/>
            <a:ext cx="3239771" cy="296542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40" y="368938"/>
            <a:ext cx="9105265" cy="124072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30" y="2630173"/>
            <a:ext cx="3121025" cy="17373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3" y="2183895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5" y="751459"/>
            <a:ext cx="9310371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5" y="2030988"/>
            <a:ext cx="3716020" cy="42710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1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6779" y="2105610"/>
            <a:ext cx="4516120" cy="292644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6" y="751713"/>
            <a:ext cx="9384031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2" y="2591565"/>
            <a:ext cx="3983355" cy="21672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8" y="341124"/>
            <a:ext cx="10180023" cy="124072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7" y="2256789"/>
            <a:ext cx="4707891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1" y="171654"/>
            <a:ext cx="299783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-1404990" y="1214423"/>
            <a:ext cx="10930015" cy="4481996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9365" lvl="5" indent="-229235"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9365" lvl="5" indent="-229235"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9365" lvl="5" indent="-229235"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9365" lvl="5" indent="-229235"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2430780" lvl="5"/>
            <a:r>
              <a:rPr sz="3000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526665" marR="591185" lvl="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9" y="6568541"/>
            <a:ext cx="1447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3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pc="-300" dirty="0" smtClean="0">
                <a:solidFill>
                  <a:srgbClr val="242424"/>
                </a:solidFill>
              </a:rPr>
              <a:t>Interactive </a:t>
            </a:r>
            <a:r>
              <a:rPr lang="en-US" spc="-320" dirty="0" smtClean="0">
                <a:solidFill>
                  <a:srgbClr val="242424"/>
                </a:solidFill>
              </a:rPr>
              <a:t>Map</a:t>
            </a:r>
            <a:r>
              <a:rPr lang="en-US" spc="-1010" dirty="0" smtClean="0">
                <a:solidFill>
                  <a:srgbClr val="242424"/>
                </a:solidFill>
              </a:rPr>
              <a:t> </a:t>
            </a:r>
            <a:r>
              <a:rPr lang="en-US" spc="-50" dirty="0" smtClean="0">
                <a:solidFill>
                  <a:srgbClr val="242424"/>
                </a:solidFill>
              </a:rPr>
              <a:t>with  </a:t>
            </a:r>
            <a:r>
              <a:rPr lang="en-US" spc="-405" dirty="0" smtClean="0">
                <a:solidFill>
                  <a:srgbClr val="242424"/>
                </a:solidFill>
              </a:rPr>
              <a:t>Folium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643"/>
            <a:ext cx="10972800" cy="126367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7" y="5535879"/>
            <a:ext cx="9882505" cy="91948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643"/>
            <a:ext cx="10972800" cy="126367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5" y="5356657"/>
            <a:ext cx="1007618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643"/>
            <a:ext cx="10972800" cy="126367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5"/>
            <a:ext cx="9933940" cy="105990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3" y="1837950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pc="-365" dirty="0" smtClean="0">
                <a:solidFill>
                  <a:srgbClr val="242424"/>
                </a:solidFill>
              </a:rPr>
              <a:t>Build </a:t>
            </a:r>
            <a:r>
              <a:rPr lang="en-US" spc="-685" dirty="0" smtClean="0">
                <a:solidFill>
                  <a:srgbClr val="242424"/>
                </a:solidFill>
              </a:rPr>
              <a:t>a </a:t>
            </a:r>
            <a:r>
              <a:rPr lang="en-US" spc="-530" dirty="0" smtClean="0">
                <a:solidFill>
                  <a:srgbClr val="242424"/>
                </a:solidFill>
              </a:rPr>
              <a:t>Dashboard</a:t>
            </a:r>
            <a:r>
              <a:rPr lang="en-US" spc="-700" dirty="0" smtClean="0">
                <a:solidFill>
                  <a:srgbClr val="242424"/>
                </a:solidFill>
              </a:rPr>
              <a:t> </a:t>
            </a:r>
            <a:r>
              <a:rPr lang="en-US" spc="-50" dirty="0" smtClean="0">
                <a:solidFill>
                  <a:srgbClr val="242424"/>
                </a:solidFill>
              </a:rPr>
              <a:t>with  </a:t>
            </a:r>
            <a:r>
              <a:rPr lang="en-US" spc="-315" dirty="0" err="1" smtClean="0">
                <a:solidFill>
                  <a:srgbClr val="242424"/>
                </a:solidFill>
              </a:rPr>
              <a:t>Plotly</a:t>
            </a:r>
            <a:r>
              <a:rPr lang="en-US" spc="-580" dirty="0" smtClean="0">
                <a:solidFill>
                  <a:srgbClr val="242424"/>
                </a:solidFill>
              </a:rPr>
              <a:t> </a:t>
            </a:r>
            <a:r>
              <a:rPr lang="en-US" spc="-730" dirty="0" smtClean="0">
                <a:solidFill>
                  <a:srgbClr val="242424"/>
                </a:solidFill>
              </a:rPr>
              <a:t>Dash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643"/>
            <a:ext cx="10972800" cy="126367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12"/>
            <a:ext cx="10751820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23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643"/>
            <a:ext cx="10972800" cy="126367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23" y="5068067"/>
            <a:ext cx="91674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1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641"/>
            <a:ext cx="10972800" cy="1381146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7" y="4868929"/>
            <a:ext cx="9767571" cy="145424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61" y="1774321"/>
            <a:ext cx="11568047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pc="-385" dirty="0" smtClean="0"/>
              <a:t>Predictive</a:t>
            </a:r>
            <a:r>
              <a:rPr lang="en-US" spc="-750" dirty="0" smtClean="0"/>
              <a:t> </a:t>
            </a:r>
            <a:r>
              <a:rPr lang="en-US" spc="-570" dirty="0" smtClean="0"/>
              <a:t>Analysis  </a:t>
            </a:r>
            <a:r>
              <a:rPr lang="en-US" spc="-425" dirty="0" smtClean="0"/>
              <a:t>(Classification)</a:t>
            </a:r>
            <a:br>
              <a:rPr lang="en-US" spc="-425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21" y="321387"/>
            <a:ext cx="5491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</a:rPr>
              <a:t>Classification</a:t>
            </a:r>
            <a:r>
              <a:rPr sz="3600" spc="-340" dirty="0">
                <a:solidFill>
                  <a:schemeClr val="tx1"/>
                </a:solidFill>
              </a:rPr>
              <a:t> </a:t>
            </a:r>
            <a:r>
              <a:rPr sz="3600" spc="-280" dirty="0">
                <a:solidFill>
                  <a:schemeClr val="tx1"/>
                </a:solidFill>
              </a:rPr>
              <a:t>Accuracy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23" y="5000397"/>
            <a:ext cx="10635017" cy="1203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All models had virtually 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0" dirty="0">
                <a:latin typeface="Carlito"/>
                <a:cs typeface="Carlito"/>
              </a:rPr>
              <a:t>accuracy </a:t>
            </a:r>
            <a:r>
              <a:rPr sz="1600" spc="-5" dirty="0">
                <a:latin typeface="Carlito"/>
                <a:cs typeface="Carlito"/>
              </a:rPr>
              <a:t>on the </a:t>
            </a:r>
            <a:r>
              <a:rPr sz="1600" spc="-20" dirty="0">
                <a:latin typeface="Carlito"/>
                <a:cs typeface="Carlito"/>
              </a:rPr>
              <a:t>test set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20" dirty="0">
                <a:latin typeface="Carlito"/>
                <a:cs typeface="Carlito"/>
              </a:rPr>
              <a:t>83.33% </a:t>
            </a:r>
            <a:r>
              <a:rPr sz="1600" spc="-45" dirty="0">
                <a:latin typeface="Carlito"/>
                <a:cs typeface="Carlito"/>
              </a:rPr>
              <a:t>accuracy</a:t>
            </a:r>
            <a:r>
              <a:rPr sz="1600" spc="-45">
                <a:latin typeface="Carlito"/>
                <a:cs typeface="Carlito"/>
              </a:rPr>
              <a:t>. </a:t>
            </a:r>
            <a:endParaRPr lang="en-IN" sz="1600" spc="-45" dirty="0" smtClean="0">
              <a:latin typeface="Carlito"/>
              <a:cs typeface="Carlito"/>
            </a:endParaRPr>
          </a:p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45" smtClean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 </a:t>
            </a:r>
            <a:r>
              <a:rPr sz="1600" spc="-5" dirty="0">
                <a:latin typeface="Carlito"/>
                <a:cs typeface="Carlito"/>
              </a:rPr>
              <a:t>should be </a:t>
            </a:r>
            <a:r>
              <a:rPr sz="1600" spc="-15" dirty="0">
                <a:latin typeface="Carlito"/>
                <a:cs typeface="Carlito"/>
              </a:rPr>
              <a:t>noted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test size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small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only </a:t>
            </a:r>
            <a:r>
              <a:rPr sz="1600" spc="-10" dirty="0">
                <a:latin typeface="Carlito"/>
                <a:cs typeface="Carlito"/>
              </a:rPr>
              <a:t>sample </a:t>
            </a:r>
            <a:r>
              <a:rPr sz="1600" spc="-20" dirty="0">
                <a:latin typeface="Carlito"/>
                <a:cs typeface="Carlito"/>
              </a:rPr>
              <a:t>size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-204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20" dirty="0">
                <a:latin typeface="Carlito"/>
                <a:cs typeface="Carlito"/>
              </a:rPr>
              <a:t>can cause large variance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20" dirty="0">
                <a:latin typeface="Carlito"/>
                <a:cs typeface="Carlito"/>
              </a:rPr>
              <a:t>accuracy results, </a:t>
            </a:r>
            <a:r>
              <a:rPr sz="1600" spc="-15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as those in </a:t>
            </a:r>
            <a:r>
              <a:rPr sz="1600" spc="-15" dirty="0">
                <a:latin typeface="Carlito"/>
                <a:cs typeface="Carlito"/>
              </a:rPr>
              <a:t>Decision </a:t>
            </a:r>
            <a:r>
              <a:rPr sz="1600" spc="-65" dirty="0">
                <a:latin typeface="Carlito"/>
                <a:cs typeface="Carlito"/>
              </a:rPr>
              <a:t>Tree </a:t>
            </a:r>
            <a:r>
              <a:rPr sz="1600" spc="-10" dirty="0">
                <a:latin typeface="Carlito"/>
                <a:cs typeface="Carlito"/>
              </a:rPr>
              <a:t>Classifier </a:t>
            </a:r>
            <a:r>
              <a:rPr sz="1600" spc="-5" dirty="0">
                <a:latin typeface="Carlito"/>
                <a:cs typeface="Carlito"/>
              </a:rPr>
              <a:t>model in </a:t>
            </a:r>
            <a:r>
              <a:rPr sz="1600" spc="-25" dirty="0">
                <a:latin typeface="Carlito"/>
                <a:cs typeface="Carlito"/>
              </a:rPr>
              <a:t>repeated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latin typeface="Carlito"/>
                <a:cs typeface="Carlito"/>
              </a:rPr>
              <a:t>We </a:t>
            </a:r>
            <a:r>
              <a:rPr sz="1600" spc="-20" dirty="0">
                <a:latin typeface="Carlito"/>
                <a:cs typeface="Carlito"/>
              </a:rPr>
              <a:t>likely </a:t>
            </a:r>
            <a:r>
              <a:rPr sz="1600" spc="-15" dirty="0">
                <a:latin typeface="Carlito"/>
                <a:cs typeface="Carlito"/>
              </a:rPr>
              <a:t>need </a:t>
            </a:r>
            <a:r>
              <a:rPr sz="1600" spc="-25" dirty="0">
                <a:latin typeface="Carlito"/>
                <a:cs typeface="Carlito"/>
              </a:rPr>
              <a:t>more data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determine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best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3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126367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9" y="6568541"/>
            <a:ext cx="1447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4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02" y="1643051"/>
            <a:ext cx="9787007" cy="3163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415494"/>
            <a:ext cx="46342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</a:rPr>
              <a:t>Confusion</a:t>
            </a:r>
            <a:r>
              <a:rPr sz="3600" spc="-330" dirty="0">
                <a:solidFill>
                  <a:schemeClr val="tx1"/>
                </a:solidFill>
              </a:rPr>
              <a:t> </a:t>
            </a:r>
            <a:r>
              <a:rPr sz="3600" spc="-114" dirty="0">
                <a:solidFill>
                  <a:schemeClr val="tx1"/>
                </a:solidFill>
              </a:rPr>
              <a:t>Matrix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6" y="5054882"/>
            <a:ext cx="10618938" cy="146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Since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25" dirty="0">
                <a:latin typeface="Carlito"/>
                <a:cs typeface="Carlito"/>
              </a:rPr>
              <a:t>performed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test set,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confusion </a:t>
            </a:r>
            <a:r>
              <a:rPr sz="1600" spc="-10" dirty="0">
                <a:latin typeface="Carlito"/>
                <a:cs typeface="Carlito"/>
              </a:rPr>
              <a:t>matrix is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0" dirty="0">
                <a:latin typeface="Carlito"/>
                <a:cs typeface="Carlito"/>
              </a:rPr>
              <a:t>across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models.  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12 </a:t>
            </a:r>
            <a:r>
              <a:rPr sz="1600" spc="-20" dirty="0">
                <a:latin typeface="Carlito"/>
                <a:cs typeface="Carlito"/>
              </a:rPr>
              <a:t>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</a:t>
            </a:r>
            <a:r>
              <a:rPr sz="1600" spc="27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was successful </a:t>
            </a:r>
            <a:r>
              <a:rPr sz="1600" spc="-10" dirty="0"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3 </a:t>
            </a:r>
            <a:r>
              <a:rPr sz="1600" spc="-20" dirty="0">
                <a:latin typeface="Carlito"/>
                <a:cs typeface="Carlito"/>
              </a:rPr>
              <a:t>unsuccessful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 </a:t>
            </a:r>
            <a:r>
              <a:rPr sz="1600" spc="-15" dirty="0">
                <a:latin typeface="Carlito"/>
                <a:cs typeface="Carlito"/>
              </a:rPr>
              <a:t>was </a:t>
            </a:r>
            <a:r>
              <a:rPr sz="1600" spc="-20" dirty="0">
                <a:latin typeface="Carlito"/>
                <a:cs typeface="Carlito"/>
              </a:rPr>
              <a:t>unsuccessful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3 </a:t>
            </a:r>
            <a:r>
              <a:rPr sz="1600" spc="-20" dirty="0">
                <a:latin typeface="Carlito"/>
                <a:cs typeface="Carlito"/>
              </a:rPr>
              <a:t>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 </a:t>
            </a:r>
            <a:r>
              <a:rPr sz="1600" spc="-20" dirty="0">
                <a:latin typeface="Carlito"/>
                <a:cs typeface="Carlito"/>
              </a:rPr>
              <a:t>was unsuccessful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20" dirty="0">
                <a:latin typeface="Carlito"/>
                <a:cs typeface="Carlito"/>
              </a:rPr>
              <a:t>(false positives).  </a:t>
            </a:r>
            <a:r>
              <a:rPr sz="1600" spc="-15" dirty="0">
                <a:latin typeface="Carlito"/>
                <a:cs typeface="Carlito"/>
              </a:rPr>
              <a:t>Our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over predict successful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6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5" y="2363854"/>
            <a:ext cx="21621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21" y="506095"/>
            <a:ext cx="3244851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4249" y="1746718"/>
            <a:ext cx="9956800" cy="434606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8" y="860805"/>
            <a:ext cx="6031231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9" y="6568541"/>
            <a:ext cx="1447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20" y="1824608"/>
            <a:ext cx="9899651" cy="4018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81027" y="2091820"/>
            <a:ext cx="11321136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7" y="615822"/>
            <a:ext cx="368871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8" y="543559"/>
            <a:ext cx="6534151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22" y="1824610"/>
            <a:ext cx="9963151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6" y="543559"/>
            <a:ext cx="324548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19" y="1622486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529696" y="6407946"/>
            <a:ext cx="487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8" y="543559"/>
            <a:ext cx="8733791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024" y="1824613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2127</Words>
  <Application>Microsoft Office PowerPoint</Application>
  <PresentationFormat>Custom</PresentationFormat>
  <Paragraphs>204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Slide 1</vt:lpstr>
      <vt:lpstr>Executive Summary </vt:lpstr>
      <vt:lpstr>Introduction</vt:lpstr>
      <vt:lpstr>Methodology </vt:lpstr>
      <vt:lpstr>Data Collection Overview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Results </vt:lpstr>
      <vt:lpstr>Slide 12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Slide 19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Predictive Analysis  (Classification) 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DELL</cp:lastModifiedBy>
  <cp:revision>3</cp:revision>
  <dcterms:created xsi:type="dcterms:W3CDTF">2021-08-26T16:53:12Z</dcterms:created>
  <dcterms:modified xsi:type="dcterms:W3CDTF">2024-05-03T06:33:28Z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