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9" r:id="rId4"/>
    <p:sldId id="264" r:id="rId5"/>
    <p:sldId id="266" r:id="rId6"/>
    <p:sldId id="271" r:id="rId7"/>
    <p:sldId id="272" r:id="rId8"/>
    <p:sldId id="273" r:id="rId9"/>
    <p:sldId id="274" r:id="rId10"/>
    <p:sldId id="282" r:id="rId11"/>
    <p:sldId id="28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4" r:id="rId20"/>
    <p:sldId id="285" r:id="rId21"/>
    <p:sldId id="286" r:id="rId22"/>
    <p:sldId id="269" r:id="rId23"/>
    <p:sldId id="260" r:id="rId24"/>
    <p:sldId id="261" r:id="rId25"/>
    <p:sldId id="265" r:id="rId26"/>
    <p:sldId id="262" r:id="rId27"/>
    <p:sldId id="25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EA8-BB1F-435B-9129-9D88BC53A38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C6C8-2A88-41C8-B9D2-DD1A2F21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75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EA8-BB1F-435B-9129-9D88BC53A38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C6C8-2A88-41C8-B9D2-DD1A2F21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81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EA8-BB1F-435B-9129-9D88BC53A38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C6C8-2A88-41C8-B9D2-DD1A2F21258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7869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EA8-BB1F-435B-9129-9D88BC53A38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C6C8-2A88-41C8-B9D2-DD1A2F21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6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EA8-BB1F-435B-9129-9D88BC53A38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C6C8-2A88-41C8-B9D2-DD1A2F21258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006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EA8-BB1F-435B-9129-9D88BC53A38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C6C8-2A88-41C8-B9D2-DD1A2F21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343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EA8-BB1F-435B-9129-9D88BC53A38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C6C8-2A88-41C8-B9D2-DD1A2F21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0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EA8-BB1F-435B-9129-9D88BC53A38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C6C8-2A88-41C8-B9D2-DD1A2F21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30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EA8-BB1F-435B-9129-9D88BC53A38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C6C8-2A88-41C8-B9D2-DD1A2F21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03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EA8-BB1F-435B-9129-9D88BC53A38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C6C8-2A88-41C8-B9D2-DD1A2F21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98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EA8-BB1F-435B-9129-9D88BC53A38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C6C8-2A88-41C8-B9D2-DD1A2F21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73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EA8-BB1F-435B-9129-9D88BC53A38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C6C8-2A88-41C8-B9D2-DD1A2F21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53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EA8-BB1F-435B-9129-9D88BC53A38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C6C8-2A88-41C8-B9D2-DD1A2F21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33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EA8-BB1F-435B-9129-9D88BC53A38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C6C8-2A88-41C8-B9D2-DD1A2F21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19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EA8-BB1F-435B-9129-9D88BC53A38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C6C8-2A88-41C8-B9D2-DD1A2F21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75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C6C8-2A88-41C8-B9D2-DD1A2F21258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EA8-BB1F-435B-9129-9D88BC53A380}" type="datetimeFigureOut">
              <a:rPr lang="en-IN" smtClean="0"/>
              <a:t>18-10-2021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37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0AEA8-BB1F-435B-9129-9D88BC53A38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54C6C8-2A88-41C8-B9D2-DD1A2F21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7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5B68BB-E4BE-442E-858C-4256C054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1B71F6-0E9B-4BC1-935A-A37F98A90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883" y="1734206"/>
            <a:ext cx="7973961" cy="2869595"/>
          </a:xfrm>
        </p:spPr>
        <p:txBody>
          <a:bodyPr>
            <a:normAutofit/>
          </a:bodyPr>
          <a:lstStyle/>
          <a:p>
            <a:r>
              <a:rPr lang="en-IN" sz="7200" dirty="0">
                <a:solidFill>
                  <a:schemeClr val="accent2">
                    <a:lumMod val="50000"/>
                  </a:schemeClr>
                </a:solidFill>
              </a:rPr>
              <a:t> Modern Big Data Analysis with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CDC0D-8463-4027-A770-A6D848D31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915770"/>
            <a:ext cx="4330262" cy="54068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-Yarragunta Sai Charan Reddy</a:t>
            </a:r>
          </a:p>
        </p:txBody>
      </p:sp>
    </p:spTree>
    <p:extLst>
      <p:ext uri="{BB962C8B-B14F-4D97-AF65-F5344CB8AC3E}">
        <p14:creationId xmlns:p14="http://schemas.microsoft.com/office/powerpoint/2010/main" val="204978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table&#10;&#10;Description automatically generated">
            <a:extLst>
              <a:ext uri="{FF2B5EF4-FFF2-40B4-BE49-F238E27FC236}">
                <a16:creationId xmlns:a16="http://schemas.microsoft.com/office/drawing/2014/main" id="{DC7875A5-B3ED-43DD-A950-FE56F6EE2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74" y="0"/>
            <a:ext cx="951762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DBEDB7-5562-4AB7-B9EA-DAC0FB3553F7}"/>
              </a:ext>
            </a:extLst>
          </p:cNvPr>
          <p:cNvSpPr txBox="1"/>
          <p:nvPr/>
        </p:nvSpPr>
        <p:spPr>
          <a:xfrm>
            <a:off x="127819" y="914400"/>
            <a:ext cx="265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for cases in Delhi in last 5 days.</a:t>
            </a:r>
          </a:p>
        </p:txBody>
      </p:sp>
    </p:spTree>
    <p:extLst>
      <p:ext uri="{BB962C8B-B14F-4D97-AF65-F5344CB8AC3E}">
        <p14:creationId xmlns:p14="http://schemas.microsoft.com/office/powerpoint/2010/main" val="131592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F9817722-FB2E-4352-881F-01AF4BF5C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148" y="0"/>
            <a:ext cx="12280490" cy="678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32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6B20B0-7013-4B04-A1B5-6BA819374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14" y="0"/>
            <a:ext cx="895718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DB4219-8BEB-4377-9887-81C824355346}"/>
              </a:ext>
            </a:extLst>
          </p:cNvPr>
          <p:cNvSpPr txBox="1"/>
          <p:nvPr/>
        </p:nvSpPr>
        <p:spPr>
          <a:xfrm>
            <a:off x="176981" y="875071"/>
            <a:ext cx="329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cases, total deaths and total cured in each state.</a:t>
            </a:r>
          </a:p>
        </p:txBody>
      </p:sp>
    </p:spTree>
    <p:extLst>
      <p:ext uri="{BB962C8B-B14F-4D97-AF65-F5344CB8AC3E}">
        <p14:creationId xmlns:p14="http://schemas.microsoft.com/office/powerpoint/2010/main" val="153700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B694C5-7623-40BB-AC12-20C9300D0C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r="1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0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1DB507C4-5C07-4AFC-A832-DDE5305AA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2" y="1"/>
            <a:ext cx="909483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6FCC5F-5425-4BB2-BC9E-2B898FE885B7}"/>
              </a:ext>
            </a:extLst>
          </p:cNvPr>
          <p:cNvSpPr txBox="1"/>
          <p:nvPr/>
        </p:nvSpPr>
        <p:spPr>
          <a:xfrm>
            <a:off x="344129" y="1022555"/>
            <a:ext cx="3008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Maximum per day confirmed cases per state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9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96D0A33-0D27-4478-A49A-EE2C10170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" r="1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A0D5883-C4E9-4C72-B6A8-082B9E460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336" y="0"/>
            <a:ext cx="916366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42BDB-FF31-4822-86DB-7C5327277E19}"/>
              </a:ext>
            </a:extLst>
          </p:cNvPr>
          <p:cNvSpPr txBox="1"/>
          <p:nvPr/>
        </p:nvSpPr>
        <p:spPr>
          <a:xfrm>
            <a:off x="452284" y="953729"/>
            <a:ext cx="2900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for Maximum per day deaths case in state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483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326DE64-6452-4BB6-9EED-252C681D8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" r="1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71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9AFFDC7-46FE-49EC-A76E-EF1238BD2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27" y="0"/>
            <a:ext cx="846557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76806-FDF6-4BD4-A21B-A9AF8659BF9C}"/>
              </a:ext>
            </a:extLst>
          </p:cNvPr>
          <p:cNvSpPr txBox="1"/>
          <p:nvPr/>
        </p:nvSpPr>
        <p:spPr>
          <a:xfrm>
            <a:off x="393290" y="875071"/>
            <a:ext cx="354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for calculating the state wise mortality rate in India</a:t>
            </a:r>
          </a:p>
        </p:txBody>
      </p:sp>
    </p:spTree>
    <p:extLst>
      <p:ext uri="{BB962C8B-B14F-4D97-AF65-F5344CB8AC3E}">
        <p14:creationId xmlns:p14="http://schemas.microsoft.com/office/powerpoint/2010/main" val="603097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1494612-3B37-4164-90D7-4EB030F75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3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CD5C-92AE-412C-941D-E80CB28E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0588"/>
            <a:ext cx="8596668" cy="739471"/>
          </a:xfrm>
        </p:spPr>
        <p:txBody>
          <a:bodyPr/>
          <a:lstStyle/>
          <a:p>
            <a:r>
              <a:rPr lang="en-IN" dirty="0"/>
              <a:t>What is Big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6C09-BD08-4705-B583-E2F5A014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4988"/>
            <a:ext cx="8124760" cy="5645425"/>
          </a:xfrm>
        </p:spPr>
        <p:txBody>
          <a:bodyPr>
            <a:normAutofit lnSpcReduction="10000"/>
          </a:bodyPr>
          <a:lstStyle/>
          <a:p>
            <a:r>
              <a:rPr lang="en-IN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data is a collection of massive and complex data sets and data volume that include the huge quantities of data.</a:t>
            </a:r>
          </a:p>
          <a:p>
            <a:r>
              <a:rPr lang="en-IN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can be say that extremely large data sets that can be analysed computationally to reveal patterns, graph trends etc.</a:t>
            </a:r>
            <a:endParaRPr lang="en-IN" sz="24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data generates value from the storage and processing of large quantities of digital information that cannot be analysed with traditional computer techniques.</a:t>
            </a:r>
          </a:p>
          <a:p>
            <a:r>
              <a:rPr lang="en-IN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data is about data volume and large data set's measured in terms of terabytes or petabytes.</a:t>
            </a:r>
          </a:p>
          <a:p>
            <a:r>
              <a:rPr lang="en-IN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 many new information technologies big data can bring about huge cost reductions, substantial improvements in time required to perform computer tasks or new product and service offerings. </a:t>
            </a:r>
          </a:p>
          <a:p>
            <a:endParaRPr lang="en-IN" sz="18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 descr="Diagram, icon&#10;&#10;Description automatically generated">
            <a:extLst>
              <a:ext uri="{FF2B5EF4-FFF2-40B4-BE49-F238E27FC236}">
                <a16:creationId xmlns:a16="http://schemas.microsoft.com/office/drawing/2014/main" id="{6EE59359-7A81-48E9-AC2C-ACCEB38C7B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777" y="3752878"/>
            <a:ext cx="3501224" cy="31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57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9871C4E-04CD-48D7-AE3D-2D6E0A8EE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44" y="0"/>
            <a:ext cx="896175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C1934C-396A-45A9-9745-9521F8F2925B}"/>
              </a:ext>
            </a:extLst>
          </p:cNvPr>
          <p:cNvSpPr txBox="1"/>
          <p:nvPr/>
        </p:nvSpPr>
        <p:spPr>
          <a:xfrm>
            <a:off x="88490" y="776748"/>
            <a:ext cx="293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for finding covid waves in </a:t>
            </a:r>
            <a:r>
              <a:rPr lang="en-IN" dirty="0" err="1"/>
              <a:t>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74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4605D4B8-3125-4C8F-A990-2C37A5F98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19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5EF0-545E-4BBB-AD71-9A24E3CF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18" y="429370"/>
            <a:ext cx="2798859" cy="5995284"/>
          </a:xfrm>
        </p:spPr>
        <p:txBody>
          <a:bodyPr>
            <a:normAutofit/>
          </a:bodyPr>
          <a:lstStyle/>
          <a:p>
            <a:r>
              <a:rPr lang="en-IN" sz="2400">
                <a:solidFill>
                  <a:schemeClr val="tx1">
                    <a:lumMod val="95000"/>
                    <a:lumOff val="5000"/>
                  </a:schemeClr>
                </a:solidFill>
              </a:rPr>
              <a:t>This is how the analytics calculated the future trends of corona cases.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FC0A4-DDDC-4E26-9C5A-F96B2635C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03" y="0"/>
            <a:ext cx="8208397" cy="3506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C8F14-0932-4B6B-BD9E-BDA0DBBBC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03" y="3672510"/>
            <a:ext cx="8208397" cy="33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61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Big Data | Characteristics of Big Data - Volume, Velocity, Variety">
            <a:extLst>
              <a:ext uri="{FF2B5EF4-FFF2-40B4-BE49-F238E27FC236}">
                <a16:creationId xmlns:a16="http://schemas.microsoft.com/office/drawing/2014/main" id="{78A97BFA-C95F-4288-AF05-8FB1DA0A9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3" r="-3" b="15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35FAC3-A921-4B48-890B-12BA30BC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7652"/>
            <a:ext cx="8596668" cy="904567"/>
          </a:xfrm>
        </p:spPr>
        <p:txBody>
          <a:bodyPr>
            <a:normAutofit/>
          </a:bodyPr>
          <a:lstStyle/>
          <a:p>
            <a:r>
              <a:rPr lang="en-IN" dirty="0"/>
              <a:t>Advantages of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D860A-7A3B-4545-A494-536BBEFD1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835742"/>
            <a:ext cx="11229531" cy="58108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Big data provides many advantages.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Risk Management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Quicker and better decision making within Organisation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 Customer Experience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Using big data we can do cost reductions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Time reductions. Easy possible way to search solutions.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business. One can compete with big businesses.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Easily predict future market trends.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Using of big data can increase science and research.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Smart recommendations and targeting’s.</a:t>
            </a:r>
          </a:p>
          <a:p>
            <a:pPr>
              <a:lnSpc>
                <a:spcPct val="90000"/>
              </a:lnSpc>
            </a:pPr>
            <a:endParaRPr lang="en-IN" sz="2400" dirty="0">
              <a:solidFill>
                <a:srgbClr val="FF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57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0A0E-FE49-42B2-879F-83FEEEE0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9270"/>
            <a:ext cx="8596668" cy="697368"/>
          </a:xfrm>
        </p:spPr>
        <p:txBody>
          <a:bodyPr/>
          <a:lstStyle/>
          <a:p>
            <a:r>
              <a:rPr lang="en-IN" dirty="0"/>
              <a:t>Examples of Big data in real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2B4C-3B82-49EE-83D2-4DED0C89C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816638"/>
            <a:ext cx="9812594" cy="5830651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1.The </a:t>
            </a:r>
            <a:r>
              <a:rPr lang="en-IN" sz="2000" b="1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New York Stock Exchange</a:t>
            </a:r>
            <a:r>
              <a:rPr lang="en-IN" sz="20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is an example of Big Data that generates about one terabyte of new trade data per day.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2.The statistic shows that 500+terabytes of new data get ingested into the databases of social media site </a:t>
            </a:r>
            <a:r>
              <a:rPr lang="en-IN" sz="2000" b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Facebook</a:t>
            </a:r>
            <a:r>
              <a:rPr lang="en-IN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every day. This data is mainly generated in terms of photo and video uploads, message exchanges, putting comments etc.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single </a:t>
            </a:r>
            <a:r>
              <a:rPr lang="en-IN" sz="2000" b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Jet engine</a:t>
            </a:r>
            <a:r>
              <a:rPr lang="en-IN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can generate 10+terabytes of data in </a:t>
            </a:r>
            <a:r>
              <a:rPr lang="en-IN" sz="2000" i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30 minutes</a:t>
            </a:r>
            <a:r>
              <a:rPr lang="en-IN" sz="2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of flight time. With many thousand flights per day, generation of data reaches up too many Petabytes</a:t>
            </a:r>
            <a:r>
              <a:rPr lang="en-IN" sz="2000" i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dirty="0"/>
              <a:t>The biggest online platform for streaming movies </a:t>
            </a:r>
            <a:r>
              <a:rPr lang="en-IN" sz="2000" b="1" dirty="0"/>
              <a:t>Netflix</a:t>
            </a:r>
            <a:r>
              <a:rPr lang="en-IN" sz="2000" dirty="0"/>
              <a:t> says that their success owns to big data. By giving recommendations in library to customers what they watch more.</a:t>
            </a:r>
          </a:p>
          <a:p>
            <a:r>
              <a:rPr lang="en-IN" sz="2000" b="1" dirty="0"/>
              <a:t>Manufacturers</a:t>
            </a:r>
            <a:r>
              <a:rPr lang="en-IN" sz="2000" dirty="0"/>
              <a:t> and </a:t>
            </a:r>
            <a:r>
              <a:rPr lang="en-IN" sz="2000" b="1" dirty="0"/>
              <a:t>transportation</a:t>
            </a:r>
            <a:r>
              <a:rPr lang="en-IN" sz="2000" dirty="0"/>
              <a:t> companies rely on big data to manage their supply chains and optimize delivery routes.</a:t>
            </a:r>
          </a:p>
          <a:p>
            <a:r>
              <a:rPr lang="en-IN" sz="2000" b="1" dirty="0"/>
              <a:t>Financial services </a:t>
            </a:r>
            <a:r>
              <a:rPr lang="en-IN" sz="2000" dirty="0"/>
              <a:t>use big data systems for risk management and real time analysis of market data.</a:t>
            </a:r>
          </a:p>
          <a:p>
            <a:r>
              <a:rPr lang="en-IN" sz="2000" dirty="0"/>
              <a:t>Other government uses include emergency response, crime prevention and smart city initiatives. </a:t>
            </a:r>
          </a:p>
        </p:txBody>
      </p:sp>
    </p:spTree>
    <p:extLst>
      <p:ext uri="{BB962C8B-B14F-4D97-AF65-F5344CB8AC3E}">
        <p14:creationId xmlns:p14="http://schemas.microsoft.com/office/powerpoint/2010/main" val="1425704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 of Big Data">
            <a:extLst>
              <a:ext uri="{FF2B5EF4-FFF2-40B4-BE49-F238E27FC236}">
                <a16:creationId xmlns:a16="http://schemas.microsoft.com/office/drawing/2014/main" id="{E602F8A7-9167-4C68-94F9-DC392A7BC1F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9" b="-2"/>
          <a:stretch/>
        </p:blipFill>
        <p:spPr bwMode="auto">
          <a:xfrm>
            <a:off x="4166505" y="10"/>
            <a:ext cx="4444096" cy="3067040"/>
          </a:xfrm>
          <a:prstGeom prst="rect">
            <a:avLst/>
          </a:prstGeom>
          <a:noFill/>
        </p:spPr>
      </p:pic>
      <p:pic>
        <p:nvPicPr>
          <p:cNvPr id="3" name="Picture 2" descr="Example of Big Data">
            <a:extLst>
              <a:ext uri="{FF2B5EF4-FFF2-40B4-BE49-F238E27FC236}">
                <a16:creationId xmlns:a16="http://schemas.microsoft.com/office/drawing/2014/main" id="{37426E7B-A07D-4D4A-BF9E-2C5D73C5ABD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01" r="1" b="7780"/>
          <a:stretch/>
        </p:blipFill>
        <p:spPr bwMode="auto">
          <a:xfrm>
            <a:off x="-1" y="4630994"/>
            <a:ext cx="4857136" cy="2227007"/>
          </a:xfrm>
          <a:prstGeom prst="rect">
            <a:avLst/>
          </a:prstGeom>
          <a:noFill/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4FF52BE3-8017-4641-BC32-2B7148AB09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" r="-1" b="3296"/>
          <a:stretch/>
        </p:blipFill>
        <p:spPr>
          <a:xfrm>
            <a:off x="1" y="2"/>
            <a:ext cx="5023521" cy="4724687"/>
          </a:xfrm>
          <a:custGeom>
            <a:avLst/>
            <a:gdLst/>
            <a:ahLst/>
            <a:cxnLst/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8A51368-A498-42FE-8D29-36D77D8187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 r="31669"/>
          <a:stretch/>
        </p:blipFill>
        <p:spPr>
          <a:xfrm>
            <a:off x="6308445" y="1699213"/>
            <a:ext cx="5883556" cy="5158786"/>
          </a:xfrm>
          <a:custGeom>
            <a:avLst/>
            <a:gdLst/>
            <a:ahLst/>
            <a:cxnLst/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324A2A9A-A729-450B-8484-1C3D9C59B9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3287694" y="1807450"/>
            <a:ext cx="4297680" cy="4297680"/>
          </a:xfrm>
          <a:custGeom>
            <a:avLst/>
            <a:gdLst/>
            <a:ahLst/>
            <a:cxnLst/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EFE9E4D-D93B-4B04-A3B5-234F5DBB9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2313" y="-1"/>
            <a:ext cx="4444096" cy="3211788"/>
          </a:xfrm>
          <a:custGeom>
            <a:avLst/>
            <a:gdLst>
              <a:gd name="connsiteX0" fmla="*/ 5102 w 4444096"/>
              <a:gd name="connsiteY0" fmla="*/ 0 h 3211788"/>
              <a:gd name="connsiteX1" fmla="*/ 4444096 w 4444096"/>
              <a:gd name="connsiteY1" fmla="*/ 0 h 3211788"/>
              <a:gd name="connsiteX2" fmla="*/ 4444096 w 4444096"/>
              <a:gd name="connsiteY2" fmla="*/ 2908319 h 3211788"/>
              <a:gd name="connsiteX3" fmla="*/ 4321598 w 4444096"/>
              <a:gd name="connsiteY3" fmla="*/ 2967330 h 3211788"/>
              <a:gd name="connsiteX4" fmla="*/ 3110753 w 4444096"/>
              <a:gd name="connsiteY4" fmla="*/ 3211788 h 3211788"/>
              <a:gd name="connsiteX5" fmla="*/ 0 w 4444096"/>
              <a:gd name="connsiteY5" fmla="*/ 101035 h 321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4096" h="3211788">
                <a:moveTo>
                  <a:pt x="5102" y="0"/>
                </a:moveTo>
                <a:lnTo>
                  <a:pt x="4444096" y="0"/>
                </a:lnTo>
                <a:lnTo>
                  <a:pt x="4444096" y="2908319"/>
                </a:lnTo>
                <a:lnTo>
                  <a:pt x="4321598" y="2967330"/>
                </a:lnTo>
                <a:cubicBezTo>
                  <a:pt x="3949433" y="3124742"/>
                  <a:pt x="3540258" y="3211788"/>
                  <a:pt x="3110753" y="3211788"/>
                </a:cubicBezTo>
                <a:cubicBezTo>
                  <a:pt x="1392732" y="3211788"/>
                  <a:pt x="0" y="1819056"/>
                  <a:pt x="0" y="1010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 descr="A picture containing sky, outdoor, plane, airplane&#10;&#10;Description automatically generated">
            <a:extLst>
              <a:ext uri="{FF2B5EF4-FFF2-40B4-BE49-F238E27FC236}">
                <a16:creationId xmlns:a16="http://schemas.microsoft.com/office/drawing/2014/main" id="{4A6EB3CB-B9F4-40AF-8E6F-95F66AEADAF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1" r="1" b="1"/>
          <a:stretch/>
        </p:blipFill>
        <p:spPr>
          <a:xfrm>
            <a:off x="7928700" y="-1"/>
            <a:ext cx="4277711" cy="3045402"/>
          </a:xfrm>
          <a:custGeom>
            <a:avLst/>
            <a:gdLst/>
            <a:ahLst/>
            <a:cxnLst/>
            <a:rect l="l" t="t" r="r" b="b"/>
            <a:pathLst>
              <a:path w="4277711" h="3045402">
                <a:moveTo>
                  <a:pt x="5102" y="0"/>
                </a:moveTo>
                <a:lnTo>
                  <a:pt x="4277711" y="0"/>
                </a:lnTo>
                <a:lnTo>
                  <a:pt x="4277711" y="2723810"/>
                </a:lnTo>
                <a:lnTo>
                  <a:pt x="4090449" y="2814019"/>
                </a:lnTo>
                <a:cubicBezTo>
                  <a:pt x="3738190" y="2963012"/>
                  <a:pt x="3350901" y="3045402"/>
                  <a:pt x="2944368" y="3045402"/>
                </a:cubicBezTo>
                <a:cubicBezTo>
                  <a:pt x="1318238" y="3045402"/>
                  <a:pt x="0" y="1727164"/>
                  <a:pt x="0" y="10103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0223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5 Trends that will Determine the Future of Big Data Technologies">
            <a:extLst>
              <a:ext uri="{FF2B5EF4-FFF2-40B4-BE49-F238E27FC236}">
                <a16:creationId xmlns:a16="http://schemas.microsoft.com/office/drawing/2014/main" id="{C701E272-F9E2-4E58-ACA7-CACD7C9431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68846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BF4DB8-F115-408B-BB90-663E3052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6310"/>
            <a:ext cx="8596668" cy="845574"/>
          </a:xfrm>
        </p:spPr>
        <p:txBody>
          <a:bodyPr>
            <a:normAutofit/>
          </a:bodyPr>
          <a:lstStyle/>
          <a:p>
            <a:r>
              <a:rPr lang="en-IN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76A2-261C-4E43-A65D-C721EE2CA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1885"/>
            <a:ext cx="9273982" cy="523076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I learned a lot from this project.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I learned what is big data and how big data is useful in life.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I learned how big data works in many big tech companies.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I learned how big data managed to see the future market trends.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I learned where big data is using most and how much data they are handling using big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How organisations develop their products based on consumer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How big data is used in organisations for risk free management.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I also learned how these increasing/ decreasing in graph trends works. Ex.covid-19 cases. 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tx1"/>
              </a:solidFill>
            </a:endParaRPr>
          </a:p>
          <a:p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24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40DDD-0E58-49A5-B3D3-E781EA57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dirty="0"/>
              <a:t>Thank you🙂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976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7306351-F390-49A8-A155-F982238FCB88}"/>
              </a:ext>
            </a:extLst>
          </p:cNvPr>
          <p:cNvPicPr/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8" b="237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B654CD-DBDF-4069-94E3-B94DAC07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6981"/>
            <a:ext cx="8596668" cy="894735"/>
          </a:xfrm>
        </p:spPr>
        <p:txBody>
          <a:bodyPr>
            <a:normAutofit/>
          </a:bodyPr>
          <a:lstStyle/>
          <a:p>
            <a:r>
              <a:rPr lang="en-IN" dirty="0"/>
              <a:t>Why is Big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16785-BC49-4D67-9C85-88E30FAC4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0039"/>
            <a:ext cx="9528550" cy="55109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400" dirty="0">
                <a:solidFill>
                  <a:srgbClr val="FFFFFF"/>
                </a:solidFill>
              </a:rPr>
              <a:t>With this technology any organisation or individual can obtain, store, transform, analyse large amount of data to solve specific problems.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solidFill>
                  <a:srgbClr val="FFFFFF"/>
                </a:solidFill>
              </a:rPr>
              <a:t>One can build predictive data models and detect future trends. Devices of future will be built entirely on big data.</a:t>
            </a:r>
          </a:p>
          <a:p>
            <a:pPr>
              <a:lnSpc>
                <a:spcPct val="90000"/>
              </a:lnSpc>
              <a:spcAft>
                <a:spcPts val="1050"/>
              </a:spcAft>
            </a:pPr>
            <a:r>
              <a:rPr lang="en-IN" sz="24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You can take data from any source and analyse it to find answers that enable</a:t>
            </a:r>
          </a:p>
          <a:p>
            <a:pPr>
              <a:lnSpc>
                <a:spcPct val="90000"/>
              </a:lnSpc>
              <a:spcAft>
                <a:spcPts val="1050"/>
              </a:spcAft>
            </a:pPr>
            <a:r>
              <a:rPr lang="en-IN" sz="24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1) cost reductions</a:t>
            </a:r>
          </a:p>
          <a:p>
            <a:pPr>
              <a:lnSpc>
                <a:spcPct val="90000"/>
              </a:lnSpc>
              <a:spcAft>
                <a:spcPts val="1050"/>
              </a:spcAft>
            </a:pPr>
            <a:r>
              <a:rPr lang="en-IN" sz="24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2) time reductions</a:t>
            </a:r>
          </a:p>
          <a:p>
            <a:pPr>
              <a:lnSpc>
                <a:spcPct val="90000"/>
              </a:lnSpc>
              <a:spcAft>
                <a:spcPts val="1050"/>
              </a:spcAft>
            </a:pPr>
            <a:r>
              <a:rPr lang="en-IN" sz="24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3) new product development and optimized offerings.</a:t>
            </a:r>
          </a:p>
          <a:p>
            <a:pPr>
              <a:lnSpc>
                <a:spcPct val="90000"/>
              </a:lnSpc>
              <a:spcAft>
                <a:spcPts val="1050"/>
              </a:spcAft>
            </a:pPr>
            <a:r>
              <a:rPr lang="en-IN" sz="24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4) smart decision making</a:t>
            </a:r>
          </a:p>
          <a:p>
            <a:pPr>
              <a:lnSpc>
                <a:spcPct val="90000"/>
              </a:lnSpc>
            </a:pPr>
            <a:endParaRPr lang="en-IN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IN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42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F15E-6284-4AA4-92A3-017BFF9A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1318"/>
            <a:ext cx="8596668" cy="705320"/>
          </a:xfrm>
        </p:spPr>
        <p:txBody>
          <a:bodyPr/>
          <a:lstStyle/>
          <a:p>
            <a:r>
              <a:rPr lang="en-IN" dirty="0"/>
              <a:t>Why is Big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180E-7BE3-4A20-9569-4ED446B67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8"/>
            <a:ext cx="8411007" cy="5870409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Big data helps to take decision based on some pattern and model.</a:t>
            </a:r>
          </a:p>
          <a:p>
            <a:r>
              <a:rPr lang="en-IN" sz="2400" dirty="0"/>
              <a:t>For example: using of big data in an organisation is to inform new product developments. </a:t>
            </a:r>
          </a:p>
          <a:p>
            <a:pPr marL="0" indent="0">
              <a:buNone/>
            </a:pPr>
            <a:r>
              <a:rPr lang="en-IN" sz="2400" dirty="0"/>
              <a:t>            1.Organisations can develop products that connect with the consumer. </a:t>
            </a:r>
          </a:p>
          <a:p>
            <a:pPr marL="0" indent="0">
              <a:buNone/>
            </a:pPr>
            <a:r>
              <a:rPr lang="en-IN" sz="2400" dirty="0"/>
              <a:t>            2.It provide increased consumer value and minimize the risks associated with a new products launch.</a:t>
            </a:r>
          </a:p>
          <a:p>
            <a:pPr marL="0" indent="0">
              <a:buNone/>
            </a:pPr>
            <a:r>
              <a:rPr lang="en-IN" sz="2400" dirty="0"/>
              <a:t>            3.It provides valuable insights into customers that companies can use to refine their marketing, advertising and promotions in order to increase customer engagement and conversion rates.</a:t>
            </a:r>
          </a:p>
          <a:p>
            <a:pPr marL="0" indent="0">
              <a:buNone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54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hat is Big Data? - BPI - The destination for everything process related">
            <a:extLst>
              <a:ext uri="{FF2B5EF4-FFF2-40B4-BE49-F238E27FC236}">
                <a16:creationId xmlns:a16="http://schemas.microsoft.com/office/drawing/2014/main" id="{907A7A5A-909C-4979-8A6F-FE20683A357C}"/>
              </a:ext>
            </a:extLst>
          </p:cNvPr>
          <p:cNvPicPr/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4" r="-2" b="22542"/>
          <a:stretch/>
        </p:blipFill>
        <p:spPr bwMode="auto">
          <a:xfrm>
            <a:off x="-8847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B4116F-B49F-4ADD-967B-2BCA128A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6646"/>
            <a:ext cx="8596668" cy="1042220"/>
          </a:xfrm>
        </p:spPr>
        <p:txBody>
          <a:bodyPr>
            <a:normAutofit/>
          </a:bodyPr>
          <a:lstStyle/>
          <a:p>
            <a:r>
              <a:rPr lang="en-IN" dirty="0"/>
              <a:t>Big data working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D87C-9149-49F7-A4C2-0D33CEDDB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1"/>
            <a:ext cx="9459724" cy="561421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N" sz="2400" dirty="0">
                <a:solidFill>
                  <a:srgbClr val="FFFFFF"/>
                </a:solidFill>
              </a:rPr>
              <a:t>Big data works in the principle of 5v’s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en-IN" sz="2400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refers to the amount of data that is being collected. The data could be structured or unstructured.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Velocity </a:t>
            </a:r>
            <a:r>
              <a:rPr lang="en-IN" sz="2400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refers to the rate at which data is coming in.</a:t>
            </a:r>
            <a:r>
              <a:rPr lang="en-IN" sz="24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speed of generation of data. How fast the data is generated and processed to meet the demands, determines real potential in the data.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Variety </a:t>
            </a:r>
            <a:r>
              <a:rPr lang="en-IN" sz="2400" dirty="0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refers to the different kinds of data (data types, formats, etc.) that is coming in for analysis.</a:t>
            </a:r>
            <a:r>
              <a:rPr lang="en-IN" sz="24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 Data in the form of emails, photos, videos, monitoring devices, PDFs, audio, etc. are also being considered in the analysis applications.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Veracity</a:t>
            </a:r>
            <a:r>
              <a:rPr lang="en-IN" sz="2400" dirty="0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 refers to the quality of data that is coming in from different sources.</a:t>
            </a:r>
            <a:r>
              <a:rPr lang="en-IN" sz="24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 data in the form of emails, photos, videos, monitoring devices, PDFs, audio, etc</a:t>
            </a:r>
            <a:r>
              <a:rPr lang="en-IN" sz="2400" dirty="0">
                <a:solidFill>
                  <a:srgbClr val="FFFFFF"/>
                </a:solidFill>
                <a:ea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IN" sz="2400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refers to the usefulness of the collected data.</a:t>
            </a:r>
            <a:endParaRPr lang="en-IN" sz="2400" dirty="0">
              <a:solidFill>
                <a:srgbClr val="FFFF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IN" sz="24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IN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IN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99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FF10-5FFD-41A1-8E0F-609440E11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86247"/>
            <a:ext cx="7766936" cy="524786"/>
          </a:xfrm>
        </p:spPr>
        <p:txBody>
          <a:bodyPr/>
          <a:lstStyle/>
          <a:p>
            <a:pPr algn="ctr"/>
            <a:r>
              <a:rPr lang="en-IN" sz="4000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C4FE9-C77B-4FE4-8397-CB60B7DDD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8245" y="823324"/>
            <a:ext cx="5830529" cy="2018199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Firstly I collected covid19 dataset from internet  uploaded dataset into Microsoft SQL and from there I altered the tables using commands for creating new columns for per day cured cases, per day confirmed, per day deaths.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C127C6F-D330-4468-9E9E-241A38A42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1033"/>
            <a:ext cx="4866968" cy="2210463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4BFD9E3-6604-4E0E-A975-24B04D2F5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0870"/>
            <a:ext cx="5956605" cy="3918816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A32D771-6283-4BFB-A817-998687716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28" y="2930870"/>
            <a:ext cx="6249272" cy="391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0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EA54BF8-0830-4A8E-AE47-916422946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392"/>
            <a:ext cx="12192000" cy="3524608"/>
          </a:xfrm>
          <a:prstGeom prst="rect">
            <a:avLst/>
          </a:prstGeom>
        </p:spPr>
      </p:pic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13F6B74-4CAC-4F5A-A635-B21795A8F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206"/>
            <a:ext cx="6239746" cy="331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1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9601-113F-4045-B038-D468FB22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284"/>
            <a:ext cx="2512611" cy="3119562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Query for total state wise confirmed cases till date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E38E8CC-62C3-4C15-87F8-1679A406A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050" y="0"/>
            <a:ext cx="9750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4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art, histogram&#10;&#10;Description automatically generated">
            <a:extLst>
              <a:ext uri="{FF2B5EF4-FFF2-40B4-BE49-F238E27FC236}">
                <a16:creationId xmlns:a16="http://schemas.microsoft.com/office/drawing/2014/main" id="{D9826E56-4CF7-453D-825A-6355297AF6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" r="1" b="2353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828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2151</TotalTime>
  <Words>981</Words>
  <Application>Microsoft Office PowerPoint</Application>
  <PresentationFormat>Widescreen</PresentationFormat>
  <Paragraphs>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 Modern Big Data Analysis with SQL</vt:lpstr>
      <vt:lpstr>What is Big data?</vt:lpstr>
      <vt:lpstr>Why is Big data?</vt:lpstr>
      <vt:lpstr>Why is Big data?</vt:lpstr>
      <vt:lpstr>Big data working concept</vt:lpstr>
      <vt:lpstr>Project</vt:lpstr>
      <vt:lpstr>PowerPoint Presentation</vt:lpstr>
      <vt:lpstr>Query for total state wise confirmed cases till 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how the analytics calculated the future trends of corona cases.</vt:lpstr>
      <vt:lpstr>Advantages of Big data</vt:lpstr>
      <vt:lpstr>Examples of Big data in real life</vt:lpstr>
      <vt:lpstr>PowerPoint Presentation</vt:lpstr>
      <vt:lpstr>Learning Outcomes</vt:lpstr>
      <vt:lpstr>Thank you🙂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Modern Big Data with SQL</dc:title>
  <dc:creator>YARRAGUNTA SAI CHARAN REDDY</dc:creator>
  <cp:lastModifiedBy>YARRAGUNTA SAI CHARAN REDDY</cp:lastModifiedBy>
  <cp:revision>18</cp:revision>
  <dcterms:created xsi:type="dcterms:W3CDTF">2021-10-11T09:33:40Z</dcterms:created>
  <dcterms:modified xsi:type="dcterms:W3CDTF">2021-10-18T07:06:05Z</dcterms:modified>
</cp:coreProperties>
</file>