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3" r:id="rId6"/>
    <p:sldId id="261" r:id="rId7"/>
    <p:sldId id="312" r:id="rId8"/>
    <p:sldId id="264" r:id="rId9"/>
    <p:sldId id="265" r:id="rId10"/>
    <p:sldId id="276" r:id="rId11"/>
    <p:sldId id="267" r:id="rId12"/>
    <p:sldId id="268" r:id="rId13"/>
    <p:sldId id="311" r:id="rId14"/>
    <p:sldId id="269" r:id="rId15"/>
    <p:sldId id="275" r:id="rId16"/>
    <p:sldId id="270" r:id="rId17"/>
    <p:sldId id="281" r:id="rId18"/>
    <p:sldId id="277" r:id="rId19"/>
    <p:sldId id="279" r:id="rId20"/>
    <p:sldId id="314" r:id="rId21"/>
    <p:sldId id="280" r:id="rId22"/>
    <p:sldId id="278" r:id="rId23"/>
    <p:sldId id="273" r:id="rId24"/>
    <p:sldId id="283" r:id="rId25"/>
    <p:sldId id="284" r:id="rId26"/>
    <p:sldId id="285" r:id="rId27"/>
    <p:sldId id="310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71" r:id="rId36"/>
    <p:sldId id="266" r:id="rId37"/>
    <p:sldId id="309" r:id="rId38"/>
    <p:sldId id="293" r:id="rId39"/>
    <p:sldId id="296" r:id="rId40"/>
    <p:sldId id="294" r:id="rId41"/>
    <p:sldId id="295" r:id="rId42"/>
    <p:sldId id="299" r:id="rId43"/>
    <p:sldId id="300" r:id="rId44"/>
    <p:sldId id="301" r:id="rId45"/>
    <p:sldId id="303" r:id="rId46"/>
    <p:sldId id="302" r:id="rId47"/>
    <p:sldId id="306" r:id="rId48"/>
    <p:sldId id="307" r:id="rId49"/>
    <p:sldId id="308" r:id="rId50"/>
    <p:sldId id="315" r:id="rId51"/>
    <p:sldId id="304" r:id="rId52"/>
    <p:sldId id="305" r:id="rId53"/>
    <p:sldId id="272" r:id="rId54"/>
    <p:sldId id="274" r:id="rId55"/>
    <p:sldId id="282" r:id="rId56"/>
    <p:sldId id="260" r:id="rId5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A2F3E-C8C7-A143-8CDD-F9D6721E831D}" v="3" dt="2020-12-10T07:18:28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6190" autoAdjust="0"/>
  </p:normalViewPr>
  <p:slideViewPr>
    <p:cSldViewPr snapToGrid="0">
      <p:cViewPr varScale="1">
        <p:scale>
          <a:sx n="123" d="100"/>
          <a:sy n="123" d="100"/>
        </p:scale>
        <p:origin x="864" y="184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ěj Myška" userId="fb3fb80d-aa76-4dd7-be8d-c70160633cb1" providerId="ADAL" clId="{F0BA2F3E-C8C7-A143-8CDD-F9D6721E831D}"/>
    <pc:docChg chg="custSel modSld">
      <pc:chgData name="Matěj Myška" userId="fb3fb80d-aa76-4dd7-be8d-c70160633cb1" providerId="ADAL" clId="{F0BA2F3E-C8C7-A143-8CDD-F9D6721E831D}" dt="2020-12-10T07:18:36.246" v="16" actId="20577"/>
      <pc:docMkLst>
        <pc:docMk/>
      </pc:docMkLst>
      <pc:sldChg chg="addSp delSp modSp mod">
        <pc:chgData name="Matěj Myška" userId="fb3fb80d-aa76-4dd7-be8d-c70160633cb1" providerId="ADAL" clId="{F0BA2F3E-C8C7-A143-8CDD-F9D6721E831D}" dt="2020-12-10T07:18:36.246" v="16" actId="20577"/>
        <pc:sldMkLst>
          <pc:docMk/>
          <pc:sldMk cId="3566474414" sldId="256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566474414" sldId="256"/>
            <ac:spMk id="2" creationId="{B0839684-0321-4F2C-B3E4-2093E16217F9}"/>
          </ac:spMkLst>
        </pc:spChg>
        <pc:spChg chg="mod">
          <ac:chgData name="Matěj Myška" userId="fb3fb80d-aa76-4dd7-be8d-c70160633cb1" providerId="ADAL" clId="{F0BA2F3E-C8C7-A143-8CDD-F9D6721E831D}" dt="2020-12-10T07:18:36.246" v="16" actId="20577"/>
          <ac:spMkLst>
            <pc:docMk/>
            <pc:sldMk cId="3566474414" sldId="256"/>
            <ac:spMk id="4" creationId="{FF0585AE-2DD5-42D7-87B7-D47566286F2B}"/>
          </ac:spMkLst>
        </pc:spChg>
        <pc:spChg chg="add del mod">
          <ac:chgData name="Matěj Myška" userId="fb3fb80d-aa76-4dd7-be8d-c70160633cb1" providerId="ADAL" clId="{F0BA2F3E-C8C7-A143-8CDD-F9D6721E831D}" dt="2020-12-10T07:18:03.905" v="2" actId="478"/>
          <ac:spMkLst>
            <pc:docMk/>
            <pc:sldMk cId="3566474414" sldId="256"/>
            <ac:spMk id="7" creationId="{4F25B31D-DB59-9A4A-A34F-217B62A16029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268462315" sldId="257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268462315" sldId="257"/>
            <ac:spMk id="2" creationId="{974D1735-3291-BB4A-80C4-B86781E37FC3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804944462" sldId="258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804944462" sldId="258"/>
            <ac:spMk id="2" creationId="{D32BEFC7-7FB1-9C4E-ADAA-4F249B8053F6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347335501" sldId="259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347335501" sldId="259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869003784" sldId="260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869003784" sldId="260"/>
            <ac:spMk id="2" creationId="{B0839684-0321-4F2C-B3E4-2093E16217F9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980162558" sldId="261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980162558" sldId="261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856296297" sldId="263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856296297" sldId="263"/>
            <ac:spMk id="2" creationId="{2DCA681A-9159-40FC-B577-2564905BAB28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595511435" sldId="264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595511435" sldId="264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416130705" sldId="265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416130705" sldId="265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325624081" sldId="266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325624081" sldId="266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519845561" sldId="267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519845561" sldId="267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504881388" sldId="268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504881388" sldId="268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041318037" sldId="269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041318037" sldId="269"/>
            <ac:spMk id="2" creationId="{2DCA681A-9159-40FC-B577-2564905BAB28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618601852" sldId="270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618601852" sldId="270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053756606" sldId="271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053756606" sldId="271"/>
            <ac:spMk id="2" creationId="{2DCA681A-9159-40FC-B577-2564905BAB28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946223534" sldId="272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946223534" sldId="272"/>
            <ac:spMk id="2" creationId="{2DCA681A-9159-40FC-B577-2564905BAB28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622881567" sldId="273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622881567" sldId="273"/>
            <ac:spMk id="2" creationId="{2DCA681A-9159-40FC-B577-2564905BAB28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812592732" sldId="274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812592732" sldId="274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12569307" sldId="275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12569307" sldId="275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233086872" sldId="276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233086872" sldId="276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749455505" sldId="277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749455505" sldId="277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291231778" sldId="278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291231778" sldId="278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684255870" sldId="279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684255870" sldId="279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482933196" sldId="280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482933196" sldId="280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44676424" sldId="281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44676424" sldId="281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195913767" sldId="282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195913767" sldId="282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349033499" sldId="283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349033499" sldId="283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319728323" sldId="284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319728323" sldId="284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850845997" sldId="285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850845997" sldId="285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263702280" sldId="286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263702280" sldId="286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137688513" sldId="287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137688513" sldId="287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904201283" sldId="288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904201283" sldId="288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964696641" sldId="289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964696641" sldId="289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943696079" sldId="290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943696079" sldId="290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567637500" sldId="291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567637500" sldId="291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97996759" sldId="292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97996759" sldId="292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378479178" sldId="293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378479178" sldId="293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4205614306" sldId="294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4205614306" sldId="294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013942355" sldId="295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013942355" sldId="295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475237822" sldId="296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475237822" sldId="296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727603990" sldId="299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727603990" sldId="299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748370623" sldId="300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748370623" sldId="300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375175279" sldId="301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375175279" sldId="301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326176745" sldId="302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326176745" sldId="302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3916427488" sldId="303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3916427488" sldId="303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846073948" sldId="304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846073948" sldId="304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057820566" sldId="305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057820566" sldId="305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956304686" sldId="306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956304686" sldId="306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373712471" sldId="307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373712471" sldId="307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903081639" sldId="308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903081639" sldId="308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1029473131" sldId="309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1029473131" sldId="309"/>
            <ac:spMk id="2" creationId="{83FFD831-3EEA-46E7-A0FA-4F0151D4FEE0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280004211" sldId="310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280004211" sldId="310"/>
            <ac:spMk id="2" creationId="{89B7423F-3E65-BB48-85D0-F25E0B5BBFD5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2759170898" sldId="311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2759170898" sldId="311"/>
            <ac:spMk id="2" creationId="{6715C21D-87F9-4943-B764-8B507BA1644F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637834014" sldId="312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637834014" sldId="312"/>
            <ac:spMk id="2" creationId="{3F84FC36-8E7E-D042-9FD7-3E0366D8143E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4142628254" sldId="314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4142628254" sldId="314"/>
            <ac:spMk id="2" creationId="{25C7570B-756F-DC49-896B-6866289506FC}"/>
          </ac:spMkLst>
        </pc:spChg>
      </pc:sldChg>
      <pc:sldChg chg="delSp">
        <pc:chgData name="Matěj Myška" userId="fb3fb80d-aa76-4dd7-be8d-c70160633cb1" providerId="ADAL" clId="{F0BA2F3E-C8C7-A143-8CDD-F9D6721E831D}" dt="2020-12-10T07:18:28.768" v="3"/>
        <pc:sldMkLst>
          <pc:docMk/>
          <pc:sldMk cId="795635517" sldId="315"/>
        </pc:sldMkLst>
        <pc:spChg chg="del">
          <ac:chgData name="Matěj Myška" userId="fb3fb80d-aa76-4dd7-be8d-c70160633cb1" providerId="ADAL" clId="{F0BA2F3E-C8C7-A143-8CDD-F9D6721E831D}" dt="2020-12-10T07:18:28.768" v="3"/>
          <ac:spMkLst>
            <pc:docMk/>
            <pc:sldMk cId="795635517" sldId="315"/>
            <ac:spMk id="2" creationId="{6D8CB924-3307-2541-9F33-02DF1F69C26A}"/>
          </ac:spMkLst>
        </pc:spChg>
      </pc:sldChg>
    </pc:docChg>
  </pc:docChgLst>
  <pc:docChgLst>
    <pc:chgData name="Matěj Myška" userId="fb3fb80d-aa76-4dd7-be8d-c70160633cb1" providerId="ADAL" clId="{8CFF71E8-7EC2-5845-8E7D-DC8D5C6DA10F}"/>
    <pc:docChg chg="custSel addSld delSld modSld">
      <pc:chgData name="Matěj Myška" userId="fb3fb80d-aa76-4dd7-be8d-c70160633cb1" providerId="ADAL" clId="{8CFF71E8-7EC2-5845-8E7D-DC8D5C6DA10F}" dt="2020-11-24T22:55:40.051" v="500" actId="20577"/>
      <pc:docMkLst>
        <pc:docMk/>
      </pc:docMkLst>
      <pc:sldChg chg="modSp mod">
        <pc:chgData name="Matěj Myška" userId="fb3fb80d-aa76-4dd7-be8d-c70160633cb1" providerId="ADAL" clId="{8CFF71E8-7EC2-5845-8E7D-DC8D5C6DA10F}" dt="2020-11-24T08:46:43.866" v="194" actId="27636"/>
        <pc:sldMkLst>
          <pc:docMk/>
          <pc:sldMk cId="850845997" sldId="285"/>
        </pc:sldMkLst>
        <pc:spChg chg="mod">
          <ac:chgData name="Matěj Myška" userId="fb3fb80d-aa76-4dd7-be8d-c70160633cb1" providerId="ADAL" clId="{8CFF71E8-7EC2-5845-8E7D-DC8D5C6DA10F}" dt="2020-11-24T08:46:43.866" v="194" actId="27636"/>
          <ac:spMkLst>
            <pc:docMk/>
            <pc:sldMk cId="850845997" sldId="285"/>
            <ac:spMk id="10" creationId="{D72A8F7C-9B7A-425B-B52A-D49D681059E7}"/>
          </ac:spMkLst>
        </pc:spChg>
      </pc:sldChg>
      <pc:sldChg chg="new del">
        <pc:chgData name="Matěj Myška" userId="fb3fb80d-aa76-4dd7-be8d-c70160633cb1" providerId="ADAL" clId="{8CFF71E8-7EC2-5845-8E7D-DC8D5C6DA10F}" dt="2020-11-24T08:37:21.039" v="31" actId="2696"/>
        <pc:sldMkLst>
          <pc:docMk/>
          <pc:sldMk cId="1449003225" sldId="313"/>
        </pc:sldMkLst>
      </pc:sldChg>
      <pc:sldChg chg="modSp new mod">
        <pc:chgData name="Matěj Myška" userId="fb3fb80d-aa76-4dd7-be8d-c70160633cb1" providerId="ADAL" clId="{8CFF71E8-7EC2-5845-8E7D-DC8D5C6DA10F}" dt="2020-11-24T08:41:25.849" v="193" actId="20577"/>
        <pc:sldMkLst>
          <pc:docMk/>
          <pc:sldMk cId="4142628254" sldId="314"/>
        </pc:sldMkLst>
        <pc:spChg chg="mod">
          <ac:chgData name="Matěj Myška" userId="fb3fb80d-aa76-4dd7-be8d-c70160633cb1" providerId="ADAL" clId="{8CFF71E8-7EC2-5845-8E7D-DC8D5C6DA10F}" dt="2020-11-24T08:37:18.785" v="30" actId="20577"/>
          <ac:spMkLst>
            <pc:docMk/>
            <pc:sldMk cId="4142628254" sldId="314"/>
            <ac:spMk id="4" creationId="{EC4C5D5A-BB47-5A44-B1EC-BAE991015DA7}"/>
          </ac:spMkLst>
        </pc:spChg>
        <pc:spChg chg="mod">
          <ac:chgData name="Matěj Myška" userId="fb3fb80d-aa76-4dd7-be8d-c70160633cb1" providerId="ADAL" clId="{8CFF71E8-7EC2-5845-8E7D-DC8D5C6DA10F}" dt="2020-11-24T08:41:25.849" v="193" actId="20577"/>
          <ac:spMkLst>
            <pc:docMk/>
            <pc:sldMk cId="4142628254" sldId="314"/>
            <ac:spMk id="5" creationId="{E472F1DF-D694-2745-96AA-563F13AC7D67}"/>
          </ac:spMkLst>
        </pc:spChg>
      </pc:sldChg>
      <pc:sldChg chg="modSp new mod">
        <pc:chgData name="Matěj Myška" userId="fb3fb80d-aa76-4dd7-be8d-c70160633cb1" providerId="ADAL" clId="{8CFF71E8-7EC2-5845-8E7D-DC8D5C6DA10F}" dt="2020-11-24T22:55:40.051" v="500" actId="20577"/>
        <pc:sldMkLst>
          <pc:docMk/>
          <pc:sldMk cId="795635517" sldId="315"/>
        </pc:sldMkLst>
        <pc:spChg chg="mod">
          <ac:chgData name="Matěj Myška" userId="fb3fb80d-aa76-4dd7-be8d-c70160633cb1" providerId="ADAL" clId="{8CFF71E8-7EC2-5845-8E7D-DC8D5C6DA10F}" dt="2020-11-24T08:48:06.239" v="205" actId="20577"/>
          <ac:spMkLst>
            <pc:docMk/>
            <pc:sldMk cId="795635517" sldId="315"/>
            <ac:spMk id="4" creationId="{7A6F53AC-77F6-9245-BBCB-E71C2A485131}"/>
          </ac:spMkLst>
        </pc:spChg>
        <pc:spChg chg="mod">
          <ac:chgData name="Matěj Myška" userId="fb3fb80d-aa76-4dd7-be8d-c70160633cb1" providerId="ADAL" clId="{8CFF71E8-7EC2-5845-8E7D-DC8D5C6DA10F}" dt="2020-11-24T22:55:40.051" v="500" actId="20577"/>
          <ac:spMkLst>
            <pc:docMk/>
            <pc:sldMk cId="795635517" sldId="315"/>
            <ac:spMk id="5" creationId="{AF6B0395-B2A3-8841-9603-2F711ECDE4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C5D462A-E758-4BCA-AD83-84964775D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46943" cy="10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997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>
              <a:lnSpc>
                <a:spcPts val="1100"/>
              </a:lnSpc>
              <a:defRPr sz="900" b="1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1278" y="718712"/>
            <a:ext cx="5220001" cy="32040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5FEE0D4D-8DE9-4C74-909E-3D6A7A05C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D9EAA30-1FED-4896-80B1-3BDC9D5993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nímek s obrázkem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rázek 7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07BAEFB-3478-47F5-888D-1DA9C581BE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48047"/>
            <a:ext cx="865419" cy="5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54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 LAW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3CB5923B-A900-438F-B7D2-0E35F40784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70" y="2019299"/>
            <a:ext cx="4106255" cy="2833317"/>
          </a:xfrm>
          <a:prstGeom prst="rect">
            <a:avLst/>
          </a:prstGeom>
        </p:spPr>
      </p:pic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4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91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08" y="2434288"/>
            <a:ext cx="7673489" cy="1989423"/>
          </a:xfrm>
          <a:prstGeom prst="rect">
            <a:avLst/>
          </a:prstGeom>
        </p:spPr>
      </p:pic>
      <p:sp>
        <p:nvSpPr>
          <p:cNvPr id="3" name="Zástupný symbol pro zápatí 1">
            <a:extLst>
              <a:ext uri="{FF2B5EF4-FFF2-40B4-BE49-F238E27FC236}">
                <a16:creationId xmlns:a16="http://schemas.microsoft.com/office/drawing/2014/main" id="{AA728D69-F43C-45BB-A655-A4B6ABA23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5" name="Zástupný symbol pro číslo snímku 2">
            <a:extLst>
              <a:ext uri="{FF2B5EF4-FFF2-40B4-BE49-F238E27FC236}">
                <a16:creationId xmlns:a16="http://schemas.microsoft.com/office/drawing/2014/main" id="{B1B107C1-A64C-4C75-A4EF-124CAB9AE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0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– inverzní">
    <p:bg>
      <p:bgPr>
        <a:solidFill>
          <a:srgbClr val="91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A9A2BD2-1096-47BE-BE7D-31D4B6ED5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" y="414000"/>
            <a:ext cx="1535992" cy="10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83D8F9C-31DA-4A72-9A88-45079BA91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D636BBA-EAE3-4723-B113-5D7145D09D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idx="1"/>
          </p:nvPr>
        </p:nvSpPr>
        <p:spPr>
          <a:xfrm>
            <a:off x="720000" y="169200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23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90271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8D071A41-2EBD-49A7-A906-FB9C1EE30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1695074"/>
            <a:ext cx="5218413" cy="38967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67024"/>
            <a:ext cx="5219998" cy="414000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8EF222EE-72EC-4915-BFF7-454D9FCA75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40000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9999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60001" y="1692002"/>
            <a:ext cx="3311525" cy="22307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46E8DF9B-B034-4030-8D59-8EB30894BE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a text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4" name="Zástupný symbol pro obsah 2"/>
          <p:cNvSpPr>
            <a:spLocks noGrp="1"/>
          </p:cNvSpPr>
          <p:nvPr>
            <p:ph idx="1"/>
          </p:nvPr>
        </p:nvSpPr>
        <p:spPr>
          <a:xfrm>
            <a:off x="6272212" y="692150"/>
            <a:ext cx="5200987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16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9" name="Zástupný symbol pro obsah 12">
            <a:extLst>
              <a:ext uri="{FF2B5EF4-FFF2-40B4-BE49-F238E27FC236}">
                <a16:creationId xmlns:a16="http://schemas.microsoft.com/office/drawing/2014/main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37" y="692150"/>
            <a:ext cx="5218413" cy="489963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Zástupný symbol pro text 13">
            <a:extLst>
              <a:ext uri="{FF2B5EF4-FFF2-40B4-BE49-F238E27FC236}">
                <a16:creationId xmlns:a16="http://schemas.microsoft.com/office/drawing/2014/main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 i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1D939FD-1FD8-4E6C-BF1C-80C9479EC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3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58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0" name="Zástupný symbol pro obsah 2"/>
          <p:cNvSpPr>
            <a:spLocks noGrp="1"/>
          </p:cNvSpPr>
          <p:nvPr>
            <p:ph idx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8A642DD-F4D1-4553-8BF4-32A8C8CF5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77" y="6054350"/>
            <a:ext cx="867342" cy="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Upravte styly předlohy textu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84" r:id="rId3"/>
    <p:sldLayoutId id="2147483685" r:id="rId4"/>
    <p:sldLayoutId id="2147483688" r:id="rId5"/>
    <p:sldLayoutId id="2147483674" r:id="rId6"/>
    <p:sldLayoutId id="2147483673" r:id="rId7"/>
    <p:sldLayoutId id="2147483676" r:id="rId8"/>
    <p:sldLayoutId id="2147483675" r:id="rId9"/>
    <p:sldLayoutId id="2147483677" r:id="rId10"/>
    <p:sldLayoutId id="2147483686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6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z/zakryjte-cisla-otocte-svetla-a-priznejte-barvu-o-plagiatu-benzinky-rozhodl-soud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A5760D3-AF96-4DAF-BBFF-31CE48436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1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F0585AE-2DD5-42D7-87B7-D4756628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965183"/>
            <a:ext cx="11361600" cy="1171580"/>
          </a:xfrm>
        </p:spPr>
        <p:txBody>
          <a:bodyPr/>
          <a:lstStyle/>
          <a:p>
            <a:pPr algn="ctr"/>
            <a:r>
              <a:rPr lang="cs-CZ"/>
              <a:t>Vymáhání práv</a:t>
            </a: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780A13E-B578-4D31-8B29-52D169864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Matěj Myška</a:t>
            </a:r>
          </a:p>
          <a:p>
            <a:pPr algn="ctr"/>
            <a:r>
              <a:rPr lang="cs-CZ" dirty="0" err="1"/>
              <a:t>Slidy</a:t>
            </a:r>
            <a:r>
              <a:rPr lang="cs-CZ" dirty="0"/>
              <a:t> vypracovány ve spolupráci s Janem </a:t>
            </a:r>
            <a:r>
              <a:rPr lang="cs-CZ" dirty="0" err="1"/>
              <a:t>Zibnerem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1FA6F88-F1B6-E844-AD38-73F86415A9B2}"/>
              </a:ext>
            </a:extLst>
          </p:cNvPr>
          <p:cNvSpPr txBox="1"/>
          <p:nvPr/>
        </p:nvSpPr>
        <p:spPr>
          <a:xfrm>
            <a:off x="1389888" y="35478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64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zákonný rámec (národní) II.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soukromoprávní</a:t>
            </a:r>
          </a:p>
          <a:p>
            <a:pPr lvl="1"/>
            <a:r>
              <a:rPr lang="cs-CZ" dirty="0"/>
              <a:t>zákon č. 99/1963 Sb., občanský soudní řád</a:t>
            </a:r>
          </a:p>
          <a:p>
            <a:pPr lvl="1"/>
            <a:r>
              <a:rPr lang="cs-CZ" dirty="0"/>
              <a:t>zákon č. 221/2006 Sb., o vymáhání práv z průmyslového vlastnictví</a:t>
            </a:r>
          </a:p>
          <a:p>
            <a:r>
              <a:rPr lang="cs-CZ" dirty="0"/>
              <a:t>veřejnoprávní</a:t>
            </a:r>
          </a:p>
          <a:p>
            <a:pPr lvl="1"/>
            <a:r>
              <a:rPr lang="cs-CZ" dirty="0"/>
              <a:t>správněprávní</a:t>
            </a:r>
          </a:p>
          <a:p>
            <a:pPr marL="901700" lvl="1" indent="-177800"/>
            <a:r>
              <a:rPr lang="cs-CZ" dirty="0"/>
              <a:t>zákon č. 500/2004 Sb., správní řád</a:t>
            </a:r>
          </a:p>
          <a:p>
            <a:pPr marL="901700" lvl="1" indent="-177800"/>
            <a:r>
              <a:rPr lang="cs-CZ" dirty="0"/>
              <a:t>zákon č. 150/2002 Sb., soudní řád správní</a:t>
            </a:r>
          </a:p>
          <a:p>
            <a:pPr marL="901700" lvl="1" indent="-177800"/>
            <a:r>
              <a:rPr lang="cs-CZ" dirty="0"/>
              <a:t>zákon č. 250/2016 Sb., o odpovědnosti za přestupky a řízení o nich</a:t>
            </a:r>
          </a:p>
          <a:p>
            <a:pPr lvl="1"/>
            <a:r>
              <a:rPr lang="cs-CZ" dirty="0"/>
              <a:t>trestněprávní – zákon č. 141/1961 Sb., trestní řád</a:t>
            </a:r>
          </a:p>
          <a:p>
            <a:pPr lvl="1"/>
            <a:r>
              <a:rPr lang="cs-CZ" dirty="0"/>
              <a:t>ústavněprávní – zákon č. 182/1993 Sb., o Ústavním soudu</a:t>
            </a:r>
          </a:p>
        </p:txBody>
      </p:sp>
    </p:spTree>
    <p:extLst>
      <p:ext uri="{BB962C8B-B14F-4D97-AF65-F5344CB8AC3E}">
        <p14:creationId xmlns:p14="http://schemas.microsoft.com/office/powerpoint/2010/main" val="323308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zákonný rámec (unijní)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eurokonformní výklad</a:t>
            </a:r>
          </a:p>
          <a:p>
            <a:pPr lvl="1" algn="just"/>
            <a:r>
              <a:rPr lang="cs-CZ" i="1" dirty="0"/>
              <a:t>„unijní právo a judikatura Soudního dvora slouží jako vodítko pro výklad národního práva, pokud bylo vykládané ustanovení přijato za účelem </a:t>
            </a:r>
            <a:r>
              <a:rPr lang="cs-CZ" b="1" i="1" dirty="0"/>
              <a:t>sbližování českého práva s právem unijním</a:t>
            </a:r>
            <a:r>
              <a:rPr lang="cs-CZ" i="1" dirty="0"/>
              <a:t>“</a:t>
            </a:r>
            <a:r>
              <a:rPr lang="cs-CZ" dirty="0"/>
              <a:t> (23 </a:t>
            </a:r>
            <a:r>
              <a:rPr lang="cs-CZ" dirty="0" err="1"/>
              <a:t>Cdo</a:t>
            </a:r>
            <a:r>
              <a:rPr lang="cs-CZ" dirty="0"/>
              <a:t> 4407/2011)</a:t>
            </a:r>
          </a:p>
          <a:p>
            <a:r>
              <a:rPr lang="cs-CZ" dirty="0"/>
              <a:t>právo EU</a:t>
            </a:r>
          </a:p>
          <a:p>
            <a:pPr lvl="1" algn="just"/>
            <a:r>
              <a:rPr lang="cs-CZ" dirty="0"/>
              <a:t>Nařízení Evropského parlamentu a Rady (EU) č. 608/2013 ze dne 12. června 2013 o vymáhání práv duševního vlastnictví celními orgány a o zrušení nařízení Rady (ES) č. 1383/2003</a:t>
            </a:r>
          </a:p>
          <a:p>
            <a:pPr lvl="1" algn="just"/>
            <a:r>
              <a:rPr lang="cs-CZ" dirty="0"/>
              <a:t>Prováděcí nařízení Komise (EU) 2018/582 ze dne 12. dubna 2018, kterým se mění prováděcí nařízení (EU) č. 1352/2013, kterým se zavádějí formuláře upravené nařízením Evropského parlamentu a Rady (EU) č. 608/2013 o vymáhání práv duševního vlastnictví celními orgány</a:t>
            </a:r>
          </a:p>
        </p:txBody>
      </p:sp>
    </p:spTree>
    <p:extLst>
      <p:ext uri="{BB962C8B-B14F-4D97-AF65-F5344CB8AC3E}">
        <p14:creationId xmlns:p14="http://schemas.microsoft.com/office/powerpoint/2010/main" val="151984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rámec (mezinárodní)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s-CZ" dirty="0"/>
              <a:t>Dohoda o obchodních aspektech práv k duševnímu vlastnictví (TRIPS) (sdělení Ministerstva zahraničních věcí č. 191/1995 Sb.)</a:t>
            </a:r>
          </a:p>
        </p:txBody>
      </p:sp>
    </p:spTree>
    <p:extLst>
      <p:ext uri="{BB962C8B-B14F-4D97-AF65-F5344CB8AC3E}">
        <p14:creationId xmlns:p14="http://schemas.microsoft.com/office/powerpoint/2010/main" val="150488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EF2BA44-B9CC-9042-8C63-515D3B3E3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D8D676D-4F4C-A941-B6C3-D26BDFDF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rámec</a:t>
            </a:r>
            <a:r>
              <a:rPr lang="en-GB" dirty="0"/>
              <a:t> (</a:t>
            </a:r>
            <a:r>
              <a:rPr lang="en-GB" dirty="0" err="1"/>
              <a:t>unijní</a:t>
            </a:r>
            <a:r>
              <a:rPr lang="en-GB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4D86A5B-DE56-6446-B9DA-0502EB54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Směrnice Evropského parlamentu a Rady 2004/48/ES ze dne 29. dubna 2004 o dodržování práv duševního vlastnictví</a:t>
            </a:r>
          </a:p>
          <a:p>
            <a:r>
              <a:rPr lang="cs-CZ" dirty="0"/>
              <a:t>Zdroj ke konzultaci – shrnutí směrnice:</a:t>
            </a:r>
          </a:p>
          <a:p>
            <a:pPr lvl="1"/>
            <a:r>
              <a:rPr lang="cs-CZ" dirty="0"/>
              <a:t>https://eur-</a:t>
            </a:r>
            <a:r>
              <a:rPr lang="cs-CZ" dirty="0" err="1"/>
              <a:t>lex.europa.eu</a:t>
            </a:r>
            <a:r>
              <a:rPr lang="cs-CZ" dirty="0"/>
              <a:t>/</a:t>
            </a:r>
            <a:r>
              <a:rPr lang="cs-CZ" dirty="0" err="1"/>
              <a:t>legal-content</a:t>
            </a:r>
            <a:r>
              <a:rPr lang="cs-CZ" dirty="0"/>
              <a:t>/CS/LSU/?</a:t>
            </a:r>
            <a:r>
              <a:rPr lang="cs-CZ" dirty="0" err="1"/>
              <a:t>uri</a:t>
            </a:r>
            <a:r>
              <a:rPr lang="cs-CZ" dirty="0"/>
              <a:t>=CELEX:32004L0048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1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EB3F38D-3593-4F56-8CC8-C17F28F4E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5D78FAE-DC17-47C5-934C-67986DC0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3152365"/>
            <a:ext cx="11361600" cy="528635"/>
          </a:xfrm>
        </p:spPr>
        <p:txBody>
          <a:bodyPr/>
          <a:lstStyle/>
          <a:p>
            <a:pPr algn="ctr"/>
            <a:r>
              <a:rPr lang="cs-CZ" dirty="0"/>
              <a:t>SOUKROMOPRÁVNÍ ROVINA</a:t>
            </a:r>
          </a:p>
        </p:txBody>
      </p:sp>
    </p:spTree>
    <p:extLst>
      <p:ext uri="{BB962C8B-B14F-4D97-AF65-F5344CB8AC3E}">
        <p14:creationId xmlns:p14="http://schemas.microsoft.com/office/powerpoint/2010/main" val="204131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Obecně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5236300" cy="4139998"/>
          </a:xfrm>
        </p:spPr>
        <p:txBody>
          <a:bodyPr/>
          <a:lstStyle/>
          <a:p>
            <a:pPr marL="72000" indent="0" algn="ctr">
              <a:buNone/>
            </a:pPr>
            <a:r>
              <a:rPr lang="cs-CZ" dirty="0"/>
              <a:t>Autorská práva</a:t>
            </a:r>
          </a:p>
          <a:p>
            <a:pPr lvl="1"/>
            <a:r>
              <a:rPr lang="cs-CZ" dirty="0"/>
              <a:t>dle AZ</a:t>
            </a:r>
          </a:p>
          <a:p>
            <a:pPr lvl="1"/>
            <a:r>
              <a:rPr lang="cs-CZ" dirty="0"/>
              <a:t>krajské soudy dle bydliště žalovaného</a:t>
            </a:r>
          </a:p>
          <a:p>
            <a:pPr lvl="1"/>
            <a:r>
              <a:rPr lang="cs-CZ" dirty="0"/>
              <a:t>oprávněné osoby (§ 41 AZ):</a:t>
            </a:r>
          </a:p>
          <a:p>
            <a:pPr marL="901700" lvl="1" indent="-177800"/>
            <a:r>
              <a:rPr lang="cs-CZ" dirty="0"/>
              <a:t>autor (dědic)</a:t>
            </a:r>
          </a:p>
          <a:p>
            <a:pPr marL="901700" lvl="1" indent="-177800"/>
            <a:r>
              <a:rPr lang="cs-CZ" dirty="0"/>
              <a:t>vykonavatel práv (omezeně)</a:t>
            </a:r>
          </a:p>
          <a:p>
            <a:pPr marL="901700" lvl="1" indent="-177800"/>
            <a:r>
              <a:rPr lang="cs-CZ" dirty="0"/>
              <a:t>nabyvatel výhradní licence (omezeně)</a:t>
            </a:r>
          </a:p>
        </p:txBody>
      </p:sp>
      <p:sp>
        <p:nvSpPr>
          <p:cNvPr id="6" name="Zástupný symbol pro obsah 4">
            <a:extLst>
              <a:ext uri="{FF2B5EF4-FFF2-40B4-BE49-F238E27FC236}">
                <a16:creationId xmlns:a16="http://schemas.microsoft.com/office/drawing/2014/main" id="{A9800824-BEC6-4F42-B055-0240F614898B}"/>
              </a:ext>
            </a:extLst>
          </p:cNvPr>
          <p:cNvSpPr txBox="1">
            <a:spLocks/>
          </p:cNvSpPr>
          <p:nvPr/>
        </p:nvSpPr>
        <p:spPr>
          <a:xfrm>
            <a:off x="6096000" y="1692002"/>
            <a:ext cx="5376000" cy="41399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1800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baseline="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72000" indent="0" algn="ctr">
              <a:buNone/>
            </a:pPr>
            <a:r>
              <a:rPr lang="cs-CZ" kern="0" dirty="0"/>
              <a:t>Průmyslová práva</a:t>
            </a:r>
          </a:p>
          <a:p>
            <a:pPr lvl="1"/>
            <a:r>
              <a:rPr lang="cs-CZ" kern="0" dirty="0"/>
              <a:t>dle ZVPPV</a:t>
            </a:r>
          </a:p>
          <a:p>
            <a:pPr lvl="1"/>
            <a:r>
              <a:rPr lang="cs-CZ" kern="0" dirty="0"/>
              <a:t>Městský soud v Praze (§ 6 ZVPPV)</a:t>
            </a:r>
          </a:p>
          <a:p>
            <a:pPr lvl="1"/>
            <a:r>
              <a:rPr lang="cs-CZ" kern="0" dirty="0"/>
              <a:t>oprávněné osoby (§ 2 ZVPPV):</a:t>
            </a:r>
          </a:p>
          <a:p>
            <a:pPr marL="901700" lvl="1" indent="-177800"/>
            <a:r>
              <a:rPr lang="cs-CZ" kern="0" dirty="0"/>
              <a:t>majitel/vlastník dle dílčího předpisu</a:t>
            </a:r>
          </a:p>
          <a:p>
            <a:pPr marL="901700" lvl="1" indent="-177800"/>
            <a:r>
              <a:rPr lang="cs-CZ" kern="0" dirty="0"/>
              <a:t>profesní organizace ochrany práv uznaná</a:t>
            </a:r>
            <a:r>
              <a:rPr lang="cs-CZ" sz="1800" kern="0" dirty="0"/>
              <a:t> </a:t>
            </a:r>
            <a:r>
              <a:rPr lang="cs-CZ" kern="0" dirty="0"/>
              <a:t>k</a:t>
            </a:r>
            <a:r>
              <a:rPr lang="cs-CZ" sz="1800" kern="0" dirty="0"/>
              <a:t> </a:t>
            </a:r>
            <a:r>
              <a:rPr lang="cs-CZ" kern="0" dirty="0"/>
              <a:t>zastupování</a:t>
            </a:r>
            <a:r>
              <a:rPr lang="cs-CZ" sz="1800" kern="0" dirty="0"/>
              <a:t> </a:t>
            </a:r>
            <a:r>
              <a:rPr lang="cs-CZ" kern="0" dirty="0"/>
              <a:t>majitele/vlastníka</a:t>
            </a:r>
          </a:p>
          <a:p>
            <a:pPr marL="901700" lvl="1" indent="-177800"/>
            <a:r>
              <a:rPr lang="cs-CZ" kern="0" dirty="0"/>
              <a:t>nabyvatel licence (se souhlasem majitele/vlastníka)</a:t>
            </a:r>
          </a:p>
          <a:p>
            <a:pPr marL="1257300" lvl="1" indent="-177800"/>
            <a:r>
              <a:rPr lang="cs-CZ" kern="0" dirty="0"/>
              <a:t>1 měsíc presumpce</a:t>
            </a:r>
          </a:p>
        </p:txBody>
      </p:sp>
      <p:sp>
        <p:nvSpPr>
          <p:cNvPr id="7" name="Zástupný symbol pro obsah 4">
            <a:extLst>
              <a:ext uri="{FF2B5EF4-FFF2-40B4-BE49-F238E27FC236}">
                <a16:creationId xmlns:a16="http://schemas.microsoft.com/office/drawing/2014/main" id="{79497759-C5EE-4987-AB40-F2A94158586A}"/>
              </a:ext>
            </a:extLst>
          </p:cNvPr>
          <p:cNvSpPr txBox="1">
            <a:spLocks/>
          </p:cNvSpPr>
          <p:nvPr/>
        </p:nvSpPr>
        <p:spPr>
          <a:xfrm>
            <a:off x="2842260" y="5244562"/>
            <a:ext cx="6507480" cy="11439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1800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baseline="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cs-CZ" kern="0" dirty="0"/>
              <a:t>náhrada škody (§ 2913 OZ)</a:t>
            </a:r>
          </a:p>
          <a:p>
            <a:pPr lvl="1"/>
            <a:r>
              <a:rPr lang="cs-CZ" kern="0" dirty="0"/>
              <a:t>vydání bezdůvodného obohacení (§ 2991 a násl. OZ)</a:t>
            </a:r>
          </a:p>
          <a:p>
            <a:pPr lvl="1"/>
            <a:r>
              <a:rPr lang="cs-CZ" kern="0" dirty="0"/>
              <a:t>nekalosoutěžní ochrana (§ 2976 a násl. OZ)</a:t>
            </a:r>
          </a:p>
        </p:txBody>
      </p:sp>
    </p:spTree>
    <p:extLst>
      <p:ext uri="{BB962C8B-B14F-4D97-AF65-F5344CB8AC3E}">
        <p14:creationId xmlns:p14="http://schemas.microsoft.com/office/powerpoint/2010/main" val="11256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 zahájením sporu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zjišťování informací (§ 40/1c, § 42 AZ x § 3 ZVPPV)</a:t>
            </a:r>
          </a:p>
          <a:p>
            <a:pPr lvl="1"/>
            <a:r>
              <a:rPr lang="cs-CZ" dirty="0"/>
              <a:t>u autorských práv součinnost celních orgánů</a:t>
            </a:r>
          </a:p>
          <a:p>
            <a:r>
              <a:rPr lang="cs-CZ" dirty="0" err="1"/>
              <a:t>předžalobní</a:t>
            </a:r>
            <a:r>
              <a:rPr lang="cs-CZ" dirty="0"/>
              <a:t> výzva (§ 142a OSŘ)</a:t>
            </a:r>
          </a:p>
          <a:p>
            <a:pPr lvl="1"/>
            <a:r>
              <a:rPr lang="cs-CZ" dirty="0"/>
              <a:t>sedm dnů před podáním návrhu na zahájení řízení</a:t>
            </a:r>
          </a:p>
          <a:p>
            <a:pPr lvl="1"/>
            <a:r>
              <a:rPr lang="cs-CZ" dirty="0"/>
              <a:t>právo na náhradu nákladů řízení proti žalovanému</a:t>
            </a:r>
          </a:p>
          <a:p>
            <a:r>
              <a:rPr lang="cs-CZ" dirty="0"/>
              <a:t>žaloba</a:t>
            </a:r>
          </a:p>
          <a:p>
            <a:pPr lvl="1"/>
            <a:r>
              <a:rPr lang="cs-CZ" dirty="0"/>
              <a:t>nejasný rozsah</a:t>
            </a:r>
          </a:p>
          <a:p>
            <a:pPr marL="901700" lvl="1" indent="-177800"/>
            <a:r>
              <a:rPr lang="cs-CZ" dirty="0"/>
              <a:t>spory o nárocích vycházejících z průmyslového vlastnictví</a:t>
            </a:r>
          </a:p>
          <a:p>
            <a:pPr marL="901700" lvl="1" indent="-177800"/>
            <a:r>
              <a:rPr lang="cs-CZ" dirty="0"/>
              <a:t>spory o nárocích z ohrožení a porušení práv z průmyslového vlastnictví</a:t>
            </a:r>
          </a:p>
          <a:p>
            <a:pPr marL="901700" lvl="1" indent="-177800"/>
            <a:r>
              <a:rPr lang="cs-CZ" dirty="0"/>
              <a:t>spory o nárocích na vydání bezdůvodného obohacení získaného na úkor toho, komu svědčí práva z průmyslového vlastnictví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860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17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Předběžné opatření (§ 74 a násl. OSŘ)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sz="1800" dirty="0">
                <a:hlinkClick r:id="rId2"/>
              </a:rPr>
              <a:t>https://www.forbes.cz/zakryjte-cisla-otocte-svetla-a-priznejte-barvu-o-plagiatu-benzinky-rozhodl-soud/</a:t>
            </a:r>
            <a:endParaRPr lang="cs-CZ" sz="1800" dirty="0"/>
          </a:p>
          <a:p>
            <a:r>
              <a:rPr lang="cs-CZ" dirty="0"/>
              <a:t>soud příslušný k řízení</a:t>
            </a:r>
          </a:p>
          <a:p>
            <a:r>
              <a:rPr lang="cs-CZ" dirty="0"/>
              <a:t>před zahájením řízení i v průběhu (§ 102/4)</a:t>
            </a:r>
          </a:p>
          <a:p>
            <a:r>
              <a:rPr lang="cs-CZ" dirty="0"/>
              <a:t>předseda senátu na návrh i bez návrhu (§ 102)</a:t>
            </a:r>
          </a:p>
          <a:p>
            <a:r>
              <a:rPr lang="cs-CZ" dirty="0"/>
              <a:t>zatímní úprava poměrů účastníků, popř. obava z ohrožení výkonu rozhodnutí</a:t>
            </a:r>
          </a:p>
          <a:p>
            <a:r>
              <a:rPr lang="cs-CZ" dirty="0"/>
              <a:t>řada institutů (např. nenakládání s věcmi)</a:t>
            </a:r>
          </a:p>
          <a:p>
            <a:r>
              <a:rPr lang="cs-CZ" dirty="0"/>
              <a:t>zajištění předmětu důkazního prostředku ve věcech týkajících se PDV (§ 78b)</a:t>
            </a:r>
          </a:p>
          <a:p>
            <a:pPr marL="649700" indent="-177800"/>
            <a:r>
              <a:rPr lang="cs-CZ" dirty="0"/>
              <a:t>zboží, jehož výrobou mohlo být porušení PDV</a:t>
            </a:r>
          </a:p>
          <a:p>
            <a:pPr marL="649700" indent="-177800"/>
            <a:r>
              <a:rPr lang="cs-CZ" dirty="0"/>
              <a:t>materiál a nástroje použité k výrobě nebo rozšiřování zboží</a:t>
            </a:r>
          </a:p>
          <a:p>
            <a:pPr marL="649700" indent="-177800"/>
            <a:r>
              <a:rPr lang="cs-CZ" dirty="0"/>
              <a:t>dokumenty týkající se zboží</a:t>
            </a:r>
          </a:p>
          <a:p>
            <a:pPr marL="649700" indent="-177800"/>
            <a:r>
              <a:rPr lang="cs-CZ" dirty="0"/>
              <a:t>jen pokud nezískáno jinak</a:t>
            </a:r>
          </a:p>
          <a:p>
            <a:pPr marL="533400" lvl="1" indent="-177800"/>
            <a:r>
              <a:rPr lang="cs-CZ" dirty="0"/>
              <a:t>realizuje krajský soud dle zajišťovaného předmětu (§ 78c)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67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18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Vymáhání práv dle AZ 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ohrožovací</a:t>
            </a:r>
            <a:r>
              <a:rPr lang="cs-CZ" dirty="0"/>
              <a:t> delikt</a:t>
            </a:r>
          </a:p>
          <a:p>
            <a:r>
              <a:rPr lang="cs-CZ" dirty="0"/>
              <a:t>nároky (§ 40/1)</a:t>
            </a:r>
          </a:p>
          <a:p>
            <a:pPr lvl="1"/>
            <a:r>
              <a:rPr lang="cs-CZ" dirty="0"/>
              <a:t>určení autorství (ne vykonavatel práv a nabyvatel výhradní licence)</a:t>
            </a:r>
          </a:p>
          <a:p>
            <a:pPr lvl="1"/>
            <a:r>
              <a:rPr lang="cs-CZ" dirty="0"/>
              <a:t>zákaz ohrožení (vč. hrozícího opakování, výroby, obchodního odbytu, dovozu…)</a:t>
            </a:r>
          </a:p>
          <a:p>
            <a:pPr lvl="1"/>
            <a:r>
              <a:rPr lang="cs-CZ" dirty="0"/>
              <a:t>informace (způsob, rozsah, původ rozmnoženin, rozhodné skutečnosti)</a:t>
            </a:r>
          </a:p>
          <a:p>
            <a:pPr marL="901700" lvl="1" indent="-177800"/>
            <a:r>
              <a:rPr lang="cs-CZ" dirty="0"/>
              <a:t>široký okruh osob</a:t>
            </a:r>
          </a:p>
          <a:p>
            <a:pPr lvl="1"/>
            <a:r>
              <a:rPr lang="cs-CZ" dirty="0"/>
              <a:t>reparace (odstranění následků, stažení z obchodování, zničení zařízení k zásahu)</a:t>
            </a:r>
          </a:p>
          <a:p>
            <a:pPr lvl="1"/>
            <a:r>
              <a:rPr lang="cs-CZ" dirty="0"/>
              <a:t>satisfakce – obecně OZ</a:t>
            </a:r>
          </a:p>
          <a:p>
            <a:pPr lvl="1"/>
            <a:r>
              <a:rPr lang="cs-CZ" dirty="0"/>
              <a:t>zákaz poskytování služby</a:t>
            </a:r>
          </a:p>
          <a:p>
            <a:r>
              <a:rPr lang="cs-CZ" dirty="0"/>
              <a:t>uveřejnění rozsudku, omluva (§ 40/3)</a:t>
            </a:r>
          </a:p>
          <a:p>
            <a:pPr lvl="1"/>
            <a:r>
              <a:rPr lang="cs-CZ" dirty="0"/>
              <a:t>pozor na znění omluvy</a:t>
            </a:r>
          </a:p>
        </p:txBody>
      </p:sp>
    </p:spTree>
    <p:extLst>
      <p:ext uri="{BB962C8B-B14F-4D97-AF65-F5344CB8AC3E}">
        <p14:creationId xmlns:p14="http://schemas.microsoft.com/office/powerpoint/2010/main" val="374945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19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Vymáhání práv dle AZ II.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nutná přiměřenost závažnosti porušení práva</a:t>
            </a:r>
          </a:p>
          <a:p>
            <a:r>
              <a:rPr lang="cs-CZ" dirty="0"/>
              <a:t>nutno zohlednit zájmy zúčastněných osob</a:t>
            </a:r>
          </a:p>
          <a:p>
            <a:r>
              <a:rPr lang="cs-CZ" dirty="0"/>
              <a:t>specifický způsob stanovení výše škody a BO</a:t>
            </a:r>
          </a:p>
          <a:p>
            <a:pPr lvl="1"/>
            <a:r>
              <a:rPr lang="cs-CZ" dirty="0"/>
              <a:t>ušlý zisk x škoda scházející</a:t>
            </a:r>
          </a:p>
          <a:p>
            <a:pPr marL="901700" lvl="1" indent="-177800"/>
            <a:r>
              <a:rPr lang="cs-CZ" dirty="0"/>
              <a:t>místo ušlého zisku možnost 1x ceny licence (netřeba prokazovat výši ušlého zisku)</a:t>
            </a:r>
          </a:p>
          <a:p>
            <a:pPr lvl="1"/>
            <a:r>
              <a:rPr lang="cs-CZ" dirty="0"/>
              <a:t>u BO 2x ceny licence</a:t>
            </a:r>
          </a:p>
          <a:p>
            <a:pPr lvl="1"/>
            <a:r>
              <a:rPr lang="cs-CZ" dirty="0"/>
              <a:t>v rámci satisfakce zejména omluva =&gt; pokud nedostatečné, teprve peníze</a:t>
            </a:r>
          </a:p>
          <a:p>
            <a:pPr lvl="1"/>
            <a:r>
              <a:rPr lang="cs-CZ" dirty="0"/>
              <a:t>přihlíží se k závažnosti újmy, k okolnostem případu…</a:t>
            </a:r>
          </a:p>
          <a:p>
            <a:r>
              <a:rPr lang="cs-CZ" dirty="0"/>
              <a:t>DRM (§ 43), zastírání porušování autorských práv (§ 44)</a:t>
            </a:r>
          </a:p>
        </p:txBody>
      </p:sp>
    </p:spTree>
    <p:extLst>
      <p:ext uri="{BB962C8B-B14F-4D97-AF65-F5344CB8AC3E}">
        <p14:creationId xmlns:p14="http://schemas.microsoft.com/office/powerpoint/2010/main" val="16842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04AC570-BFB3-6E47-AAE3-98EAFD96C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cs-CZ" altLang="cs-CZ" smtClean="0"/>
              <a:pPr/>
              <a:t>2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26846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0E10FA0-E2BF-334B-AF59-3EEA23E95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20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C4C5D5A-BB47-5A44-B1EC-BAE99101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Judikatura</a:t>
            </a:r>
            <a:r>
              <a:rPr lang="en-GB" dirty="0"/>
              <a:t> k </a:t>
            </a:r>
            <a:r>
              <a:rPr lang="en-GB" dirty="0" err="1"/>
              <a:t>náhradě</a:t>
            </a:r>
            <a:r>
              <a:rPr lang="en-GB" dirty="0"/>
              <a:t> </a:t>
            </a:r>
            <a:r>
              <a:rPr lang="en-GB" dirty="0" err="1"/>
              <a:t>škody</a:t>
            </a:r>
            <a:r>
              <a:rPr lang="en-GB" dirty="0"/>
              <a:t>/BO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472F1DF-D694-2745-96AA-563F13AC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Škoda</a:t>
            </a:r>
            <a:r>
              <a:rPr lang="en-GB" dirty="0"/>
              <a:t> – </a:t>
            </a:r>
            <a:r>
              <a:rPr lang="en-GB" dirty="0" err="1"/>
              <a:t>jen</a:t>
            </a:r>
            <a:r>
              <a:rPr lang="en-GB" dirty="0"/>
              <a:t> </a:t>
            </a:r>
            <a:r>
              <a:rPr lang="en-GB" dirty="0" err="1"/>
              <a:t>škoda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nosiči</a:t>
            </a:r>
            <a:r>
              <a:rPr lang="en-GB" dirty="0"/>
              <a:t>, </a:t>
            </a:r>
            <a:r>
              <a:rPr lang="en-GB" dirty="0" err="1"/>
              <a:t>jinak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formě</a:t>
            </a:r>
            <a:r>
              <a:rPr lang="en-GB" dirty="0"/>
              <a:t> </a:t>
            </a:r>
            <a:r>
              <a:rPr lang="en-GB" dirty="0" err="1"/>
              <a:t>ušlého</a:t>
            </a:r>
            <a:r>
              <a:rPr lang="en-GB" dirty="0"/>
              <a:t> </a:t>
            </a:r>
            <a:r>
              <a:rPr lang="en-GB" dirty="0" err="1"/>
              <a:t>zisku</a:t>
            </a:r>
            <a:endParaRPr lang="en-GB" dirty="0"/>
          </a:p>
          <a:p>
            <a:r>
              <a:rPr lang="en-GB" dirty="0" err="1"/>
              <a:t>Obvyklá</a:t>
            </a:r>
            <a:r>
              <a:rPr lang="en-GB" dirty="0"/>
              <a:t> licence = </a:t>
            </a:r>
            <a:r>
              <a:rPr lang="en-GB" dirty="0" err="1"/>
              <a:t>sazebník</a:t>
            </a:r>
            <a:r>
              <a:rPr lang="en-GB" dirty="0"/>
              <a:t> </a:t>
            </a:r>
            <a:r>
              <a:rPr lang="en-GB" dirty="0" err="1"/>
              <a:t>kolektivního</a:t>
            </a:r>
            <a:r>
              <a:rPr lang="en-GB" dirty="0"/>
              <a:t> </a:t>
            </a:r>
            <a:r>
              <a:rPr lang="en-GB" dirty="0" err="1"/>
              <a:t>správce</a:t>
            </a:r>
            <a:r>
              <a:rPr lang="en-GB" dirty="0"/>
              <a:t> (sp. </a:t>
            </a:r>
            <a:r>
              <a:rPr lang="en-GB" dirty="0" err="1"/>
              <a:t>zn</a:t>
            </a:r>
            <a:r>
              <a:rPr lang="en-GB" dirty="0"/>
              <a:t>. 30 </a:t>
            </a:r>
            <a:r>
              <a:rPr lang="en-GB" dirty="0" err="1"/>
              <a:t>Cdo</a:t>
            </a:r>
            <a:r>
              <a:rPr lang="en-GB" dirty="0"/>
              <a:t> 1759/2011)</a:t>
            </a:r>
          </a:p>
          <a:p>
            <a:r>
              <a:rPr lang="en-GB" dirty="0" err="1"/>
              <a:t>Výjimečný</a:t>
            </a:r>
            <a:r>
              <a:rPr lang="en-GB" dirty="0"/>
              <a:t> </a:t>
            </a:r>
            <a:r>
              <a:rPr lang="en-GB" dirty="0" err="1"/>
              <a:t>autor</a:t>
            </a:r>
            <a:r>
              <a:rPr lang="en-GB" dirty="0"/>
              <a:t> = </a:t>
            </a:r>
            <a:r>
              <a:rPr lang="en-GB" dirty="0" err="1"/>
              <a:t>výjimečná</a:t>
            </a:r>
            <a:r>
              <a:rPr lang="en-GB" dirty="0"/>
              <a:t> </a:t>
            </a:r>
            <a:r>
              <a:rPr lang="en-GB" dirty="0" err="1"/>
              <a:t>odměna</a:t>
            </a:r>
            <a:r>
              <a:rPr lang="en-GB" dirty="0"/>
              <a:t> (sp. </a:t>
            </a:r>
            <a:r>
              <a:rPr lang="en-GB" dirty="0" err="1"/>
              <a:t>zn</a:t>
            </a:r>
            <a:r>
              <a:rPr lang="en-GB" dirty="0"/>
              <a:t>. 30 </a:t>
            </a:r>
            <a:r>
              <a:rPr lang="en-GB" dirty="0" err="1"/>
              <a:t>Cdo</a:t>
            </a:r>
            <a:r>
              <a:rPr lang="en-GB" dirty="0"/>
              <a:t> 149/2007)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628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21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Vymáhání práv dle ZVPPV 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právo na informace (§ 3)</a:t>
            </a:r>
          </a:p>
          <a:p>
            <a:pPr lvl="1"/>
            <a:r>
              <a:rPr lang="cs-CZ" dirty="0"/>
              <a:t>ohledně držení zboží, užívání a poskytování služeb</a:t>
            </a:r>
          </a:p>
          <a:p>
            <a:pPr lvl="1"/>
            <a:r>
              <a:rPr lang="cs-CZ" dirty="0"/>
              <a:t>informace o původu a distribučních sítích zboží či služeb, kterými je porušováno právo</a:t>
            </a:r>
          </a:p>
          <a:p>
            <a:pPr lvl="1"/>
            <a:r>
              <a:rPr lang="cs-CZ" dirty="0"/>
              <a:t>dobrovolné -&gt; povinné (</a:t>
            </a:r>
            <a:r>
              <a:rPr lang="cs-CZ" i="1" dirty="0"/>
              <a:t>„slouží ke zlepšení vymahatelnosti práv z PV“</a:t>
            </a:r>
            <a:r>
              <a:rPr lang="cs-CZ" dirty="0"/>
              <a:t> 23 </a:t>
            </a:r>
            <a:r>
              <a:rPr lang="cs-CZ" dirty="0" err="1"/>
              <a:t>Cdo</a:t>
            </a:r>
            <a:r>
              <a:rPr lang="cs-CZ" dirty="0"/>
              <a:t> 4407/2011)</a:t>
            </a:r>
            <a:endParaRPr lang="cs-CZ" i="1" dirty="0"/>
          </a:p>
          <a:p>
            <a:pPr marL="901700" lvl="1" indent="-177800"/>
            <a:r>
              <a:rPr lang="cs-CZ" dirty="0"/>
              <a:t>přiměřená lhůta</a:t>
            </a:r>
          </a:p>
          <a:p>
            <a:pPr marL="901700" lvl="1" indent="-177800"/>
            <a:r>
              <a:rPr lang="cs-CZ" dirty="0"/>
              <a:t>soudně v rámci řízení o porušení práva</a:t>
            </a:r>
          </a:p>
          <a:p>
            <a:r>
              <a:rPr lang="cs-CZ" dirty="0"/>
              <a:t>opatření k nápravě (§ 4)</a:t>
            </a:r>
          </a:p>
          <a:p>
            <a:pPr lvl="1"/>
            <a:r>
              <a:rPr lang="cs-CZ" dirty="0"/>
              <a:t>zdržovací (</a:t>
            </a:r>
            <a:r>
              <a:rPr lang="cs-CZ" dirty="0" err="1"/>
              <a:t>ohrožovací</a:t>
            </a:r>
            <a:r>
              <a:rPr lang="cs-CZ" dirty="0"/>
              <a:t> delikt)</a:t>
            </a:r>
          </a:p>
          <a:p>
            <a:pPr lvl="1"/>
            <a:r>
              <a:rPr lang="cs-CZ" dirty="0"/>
              <a:t>odstraňovací (stažení výrobků z trhu, odstranění výroků, zničení nástrojů a materiálů)</a:t>
            </a:r>
          </a:p>
          <a:p>
            <a:pPr lvl="1"/>
            <a:r>
              <a:rPr lang="cs-CZ" dirty="0"/>
              <a:t>proporcionalita práv třetích osob (§ 4/2)</a:t>
            </a:r>
          </a:p>
          <a:p>
            <a:pPr lvl="1"/>
            <a:r>
              <a:rPr lang="cs-CZ" dirty="0"/>
              <a:t>zveřejnění rozsudku (§ 4/5)</a:t>
            </a:r>
          </a:p>
          <a:p>
            <a:pPr lvl="1"/>
            <a:r>
              <a:rPr lang="cs-CZ" dirty="0"/>
              <a:t>namísto opatření možno nařídit zaplacení peněžního vyrovnání (dostatečnost…)</a:t>
            </a:r>
          </a:p>
        </p:txBody>
      </p:sp>
    </p:spTree>
    <p:extLst>
      <p:ext uri="{BB962C8B-B14F-4D97-AF65-F5344CB8AC3E}">
        <p14:creationId xmlns:p14="http://schemas.microsoft.com/office/powerpoint/2010/main" val="348293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22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Vymáhání práv dle ZVPPV II.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specifický způsob stanovení výše škody a BO (§ 5)</a:t>
            </a:r>
          </a:p>
          <a:p>
            <a:pPr lvl="1"/>
            <a:r>
              <a:rPr lang="cs-CZ" dirty="0"/>
              <a:t>pokud věděl, že porušuje -&gt; nejméně 2x ceny licence</a:t>
            </a:r>
          </a:p>
          <a:p>
            <a:pPr lvl="1"/>
            <a:r>
              <a:rPr lang="cs-CZ" dirty="0"/>
              <a:t>pokud nevěděl, ani nemohl -&gt; nejméně 1x ceny licence</a:t>
            </a:r>
          </a:p>
          <a:p>
            <a:r>
              <a:rPr lang="cs-CZ" dirty="0"/>
              <a:t>přiměřené zadostiučinění i peněžité</a:t>
            </a:r>
          </a:p>
          <a:p>
            <a:r>
              <a:rPr lang="cs-CZ" dirty="0"/>
              <a:t>zohlednění všech okolností</a:t>
            </a:r>
          </a:p>
          <a:p>
            <a:pPr lvl="1"/>
            <a:r>
              <a:rPr lang="cs-CZ" dirty="0"/>
              <a:t>hospodářské důsledky, ztráta zisku, morální újma…</a:t>
            </a:r>
          </a:p>
        </p:txBody>
      </p:sp>
    </p:spTree>
    <p:extLst>
      <p:ext uri="{BB962C8B-B14F-4D97-AF65-F5344CB8AC3E}">
        <p14:creationId xmlns:p14="http://schemas.microsoft.com/office/powerpoint/2010/main" val="229123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EB3F38D-3593-4F56-8CC8-C17F28F4E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23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5D78FAE-DC17-47C5-934C-67986DC0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3152365"/>
            <a:ext cx="11361600" cy="528635"/>
          </a:xfrm>
        </p:spPr>
        <p:txBody>
          <a:bodyPr/>
          <a:lstStyle/>
          <a:p>
            <a:pPr algn="ctr"/>
            <a:r>
              <a:rPr lang="cs-CZ" dirty="0"/>
              <a:t>SPRÁVNĚPRÁVNÍ ROVINA</a:t>
            </a:r>
          </a:p>
        </p:txBody>
      </p:sp>
    </p:spTree>
    <p:extLst>
      <p:ext uri="{BB962C8B-B14F-4D97-AF65-F5344CB8AC3E}">
        <p14:creationId xmlns:p14="http://schemas.microsoft.com/office/powerpoint/2010/main" val="262288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Orgány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Úřad obce s rozšířenou působností</a:t>
            </a:r>
          </a:p>
          <a:p>
            <a:pPr lvl="1"/>
            <a:r>
              <a:rPr lang="cs-CZ" dirty="0"/>
              <a:t>přestupky (dle dílčích předpisů i přestupkových předpisů)</a:t>
            </a:r>
          </a:p>
          <a:p>
            <a:r>
              <a:rPr lang="cs-CZ" dirty="0" err="1"/>
              <a:t>Info</a:t>
            </a:r>
            <a:r>
              <a:rPr lang="cs-CZ" dirty="0"/>
              <a:t>: dozorové orgány u ochrany spotřebitele</a:t>
            </a:r>
          </a:p>
          <a:p>
            <a:pPr lvl="1"/>
            <a:r>
              <a:rPr lang="cs-CZ" dirty="0"/>
              <a:t>Česká obchodní inspekce</a:t>
            </a:r>
          </a:p>
          <a:p>
            <a:pPr lvl="1"/>
            <a:r>
              <a:rPr lang="cs-CZ" dirty="0"/>
              <a:t>Státní zemědělská a potravinářská inspekce</a:t>
            </a:r>
          </a:p>
          <a:p>
            <a:pPr lvl="1"/>
            <a:r>
              <a:rPr lang="cs-CZ" dirty="0"/>
              <a:t>Státní ústav pro kontrolu léčiv</a:t>
            </a:r>
          </a:p>
          <a:p>
            <a:pPr lvl="1"/>
            <a:r>
              <a:rPr lang="cs-CZ" dirty="0"/>
              <a:t>Státní veterinární správa</a:t>
            </a:r>
          </a:p>
          <a:p>
            <a:r>
              <a:rPr lang="cs-CZ" dirty="0" err="1"/>
              <a:t>Info</a:t>
            </a:r>
            <a:r>
              <a:rPr lang="cs-CZ" dirty="0"/>
              <a:t>: Celní správa</a:t>
            </a:r>
          </a:p>
          <a:p>
            <a:pPr lvl="1"/>
            <a:r>
              <a:rPr lang="cs-CZ" dirty="0"/>
              <a:t>ZPOCSČRSVPDV </a:t>
            </a:r>
            <a:r>
              <a:rPr lang="cs-CZ" dirty="0">
                <a:sym typeface="Wingdings" panose="05000000000000000000" pitchFamily="2" charset="2"/>
              </a:rPr>
              <a:t> + </a:t>
            </a:r>
            <a:r>
              <a:rPr lang="cs-CZ" dirty="0"/>
              <a:t>unijní legislativa</a:t>
            </a:r>
          </a:p>
          <a:p>
            <a:pPr lvl="1"/>
            <a:r>
              <a:rPr lang="cs-CZ" dirty="0"/>
              <a:t>Generální ředitelství cel -&gt; celní úřady (13x) + CÚ pro Liberecký kraj + CÚ Praha-Ruzyně</a:t>
            </a:r>
          </a:p>
          <a:p>
            <a:pPr lvl="1"/>
            <a:r>
              <a:rPr lang="cs-CZ" dirty="0"/>
              <a:t>bezpečnostní sbor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903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Přestupky 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Obecně – širší rozsah odpovědnosti (zavinění)</a:t>
            </a:r>
          </a:p>
          <a:p>
            <a:r>
              <a:rPr lang="cs-CZ" dirty="0"/>
              <a:t>Relativně nová úprava</a:t>
            </a:r>
          </a:p>
          <a:p>
            <a:pPr lvl="1"/>
            <a:r>
              <a:rPr lang="cs-CZ" dirty="0"/>
              <a:t>aktuální úprava od 1. 7. 2017</a:t>
            </a:r>
          </a:p>
          <a:p>
            <a:pPr lvl="1"/>
            <a:r>
              <a:rPr lang="cs-CZ" dirty="0"/>
              <a:t>skutkové podstaty dle dílčích právních předpisů + ZNP (§ 8, § 10)</a:t>
            </a:r>
          </a:p>
          <a:p>
            <a:pPr algn="just"/>
            <a:r>
              <a:rPr lang="cs-CZ" dirty="0"/>
              <a:t>Přestupek dle § 5 ZOP</a:t>
            </a:r>
          </a:p>
          <a:p>
            <a:pPr lvl="1" algn="just"/>
            <a:r>
              <a:rPr lang="cs-CZ" i="1" dirty="0"/>
              <a:t>„</a:t>
            </a:r>
            <a:r>
              <a:rPr lang="en-GB" i="1" dirty="0" err="1"/>
              <a:t>společensky</a:t>
            </a:r>
            <a:r>
              <a:rPr lang="en-GB" i="1" dirty="0"/>
              <a:t> </a:t>
            </a:r>
            <a:r>
              <a:rPr lang="en-GB" i="1" dirty="0" err="1"/>
              <a:t>škodlivý</a:t>
            </a:r>
            <a:r>
              <a:rPr lang="en-GB" i="1" dirty="0"/>
              <a:t> </a:t>
            </a:r>
            <a:r>
              <a:rPr lang="en-GB" i="1" dirty="0" err="1"/>
              <a:t>protiprávní</a:t>
            </a:r>
            <a:r>
              <a:rPr lang="en-GB" i="1" dirty="0"/>
              <a:t> </a:t>
            </a:r>
            <a:r>
              <a:rPr lang="en-GB" i="1" dirty="0" err="1"/>
              <a:t>čin</a:t>
            </a:r>
            <a:r>
              <a:rPr lang="en-GB" i="1" dirty="0"/>
              <a:t>, </a:t>
            </a:r>
            <a:r>
              <a:rPr lang="en-GB" i="1" dirty="0" err="1"/>
              <a:t>který</a:t>
            </a:r>
            <a:r>
              <a:rPr lang="en-GB" i="1" dirty="0"/>
              <a:t> je v </a:t>
            </a:r>
            <a:r>
              <a:rPr lang="en-GB" i="1" dirty="0" err="1"/>
              <a:t>zákoně</a:t>
            </a:r>
            <a:r>
              <a:rPr lang="en-GB" i="1" dirty="0"/>
              <a:t> za </a:t>
            </a:r>
            <a:r>
              <a:rPr lang="en-GB" i="1" dirty="0" err="1"/>
              <a:t>přestupek</a:t>
            </a:r>
            <a:r>
              <a:rPr lang="en-GB" i="1" dirty="0"/>
              <a:t> </a:t>
            </a:r>
            <a:r>
              <a:rPr lang="en-GB" i="1" dirty="0" err="1"/>
              <a:t>výslovně</a:t>
            </a:r>
            <a:r>
              <a:rPr lang="en-GB" i="1" dirty="0"/>
              <a:t> </a:t>
            </a:r>
            <a:r>
              <a:rPr lang="en-GB" i="1" dirty="0" err="1"/>
              <a:t>označen</a:t>
            </a:r>
            <a:r>
              <a:rPr lang="en-GB" i="1" dirty="0"/>
              <a:t> a </a:t>
            </a:r>
            <a:r>
              <a:rPr lang="en-GB" i="1" dirty="0" err="1"/>
              <a:t>který</a:t>
            </a:r>
            <a:r>
              <a:rPr lang="en-GB" i="1" dirty="0"/>
              <a:t> </a:t>
            </a:r>
            <a:r>
              <a:rPr lang="en-GB" i="1" dirty="0" err="1"/>
              <a:t>vykazuje</a:t>
            </a:r>
            <a:r>
              <a:rPr lang="en-GB" i="1" dirty="0"/>
              <a:t> </a:t>
            </a:r>
            <a:r>
              <a:rPr lang="en-GB" i="1" dirty="0" err="1"/>
              <a:t>znaky</a:t>
            </a:r>
            <a:r>
              <a:rPr lang="en-GB" i="1" dirty="0"/>
              <a:t> </a:t>
            </a:r>
            <a:r>
              <a:rPr lang="en-GB" i="1" dirty="0" err="1"/>
              <a:t>stanovené</a:t>
            </a:r>
            <a:r>
              <a:rPr lang="en-GB" i="1" dirty="0"/>
              <a:t> </a:t>
            </a:r>
            <a:r>
              <a:rPr lang="en-GB" i="1" dirty="0" err="1"/>
              <a:t>zákonem</a:t>
            </a:r>
            <a:r>
              <a:rPr lang="en-GB" i="1" dirty="0"/>
              <a:t>, </a:t>
            </a:r>
            <a:r>
              <a:rPr lang="en-GB" i="1" dirty="0" err="1"/>
              <a:t>nejde</a:t>
            </a:r>
            <a:r>
              <a:rPr lang="en-GB" i="1" dirty="0"/>
              <a:t>-li o </a:t>
            </a:r>
            <a:r>
              <a:rPr lang="en-GB" i="1" dirty="0" err="1"/>
              <a:t>trestný</a:t>
            </a:r>
            <a:r>
              <a:rPr lang="en-GB" i="1" dirty="0"/>
              <a:t> </a:t>
            </a:r>
            <a:r>
              <a:rPr lang="en-GB" i="1" dirty="0" err="1"/>
              <a:t>čin</a:t>
            </a:r>
            <a:r>
              <a:rPr lang="cs-CZ" i="1" dirty="0"/>
              <a:t>“</a:t>
            </a:r>
          </a:p>
          <a:p>
            <a:r>
              <a:rPr lang="cs-CZ" dirty="0"/>
              <a:t>Fyzické osoby</a:t>
            </a:r>
          </a:p>
          <a:p>
            <a:pPr lvl="1"/>
            <a:r>
              <a:rPr lang="cs-CZ" dirty="0"/>
              <a:t>zavinění ve formě nedbalosti, není-li vyžadován úmysl (§ 15 ZOP) – </a:t>
            </a:r>
            <a:r>
              <a:rPr lang="cs-CZ" dirty="0" err="1"/>
              <a:t>AutZ</a:t>
            </a:r>
            <a:r>
              <a:rPr lang="cs-CZ" dirty="0"/>
              <a:t> nestanovuje</a:t>
            </a:r>
          </a:p>
          <a:p>
            <a:r>
              <a:rPr lang="cs-CZ" dirty="0"/>
              <a:t>právnické osoby/podnikající fyzické osoby</a:t>
            </a:r>
          </a:p>
          <a:p>
            <a:pPr lvl="1"/>
            <a:r>
              <a:rPr lang="cs-CZ" dirty="0"/>
              <a:t>objektivní odpovědnost, možnost zproštění se při prokázání úsilí (§ 21 ZOP)</a:t>
            </a:r>
          </a:p>
        </p:txBody>
      </p:sp>
    </p:spTree>
    <p:extLst>
      <p:ext uri="{BB962C8B-B14F-4D97-AF65-F5344CB8AC3E}">
        <p14:creationId xmlns:p14="http://schemas.microsoft.com/office/powerpoint/2010/main" val="2319728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Přestupky II.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vybrané skutkové podstaty dle ZNP</a:t>
            </a:r>
          </a:p>
          <a:p>
            <a:pPr lvl="1"/>
            <a:r>
              <a:rPr lang="cs-CZ" dirty="0"/>
              <a:t>přestupky proti majetku (§ 8)</a:t>
            </a:r>
          </a:p>
          <a:p>
            <a:pPr lvl="1"/>
            <a:r>
              <a:rPr lang="cs-CZ" dirty="0"/>
              <a:t>přestupky na úseku porušování práv k obchodní firmě (§ 10)</a:t>
            </a:r>
          </a:p>
          <a:p>
            <a:r>
              <a:rPr lang="cs-CZ" dirty="0"/>
              <a:t>přestupkové řízení dle ZOP</a:t>
            </a:r>
          </a:p>
          <a:p>
            <a:pPr lvl="1"/>
            <a:r>
              <a:rPr lang="cs-CZ" dirty="0"/>
              <a:t>+ adhezní řízení posuzující nárok na náhradu škody nebo nárok na vydání bezdůvodného obohacení (§ 70 ZOP – uplatnění, § 89 řízení)</a:t>
            </a:r>
          </a:p>
          <a:p>
            <a:r>
              <a:rPr lang="cs-CZ" dirty="0"/>
              <a:t>správní odpovědnost =&gt; správní trest (§ 35 a násl. ZOP)</a:t>
            </a:r>
          </a:p>
          <a:p>
            <a:pPr lvl="1"/>
            <a:r>
              <a:rPr lang="cs-CZ" dirty="0"/>
              <a:t>napomenutí</a:t>
            </a:r>
          </a:p>
          <a:p>
            <a:pPr lvl="1"/>
            <a:r>
              <a:rPr lang="cs-CZ" dirty="0"/>
              <a:t>pokuta</a:t>
            </a:r>
          </a:p>
          <a:p>
            <a:pPr lvl="1"/>
            <a:r>
              <a:rPr lang="cs-CZ" dirty="0"/>
              <a:t>zákaz činnosti</a:t>
            </a:r>
          </a:p>
          <a:p>
            <a:pPr lvl="1"/>
            <a:r>
              <a:rPr lang="cs-CZ" dirty="0"/>
              <a:t>propadnutí věci nebo náhradní hodnoty</a:t>
            </a:r>
          </a:p>
          <a:p>
            <a:pPr lvl="1"/>
            <a:r>
              <a:rPr lang="cs-CZ" dirty="0"/>
              <a:t>zveřejnění rozhodnutí o přestupku</a:t>
            </a:r>
          </a:p>
          <a:p>
            <a:pPr lvl="1"/>
            <a:r>
              <a:rPr lang="cs-CZ" dirty="0"/>
              <a:t>proporcionalita, kombinace (ale napomenutí ne s pokutou)</a:t>
            </a:r>
          </a:p>
        </p:txBody>
      </p:sp>
    </p:spTree>
    <p:extLst>
      <p:ext uri="{BB962C8B-B14F-4D97-AF65-F5344CB8AC3E}">
        <p14:creationId xmlns:p14="http://schemas.microsoft.com/office/powerpoint/2010/main" val="85084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6762C0E-AA78-C647-AFC4-22968CFA9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27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CDF890D-CA74-2144-8A93-C2A55431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Přestupky v dílčích zákonech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AEB503E-36E3-3F41-8830-36AE371B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Speciální úprava – stanovuje tresty, úmysl</a:t>
            </a:r>
          </a:p>
          <a:p>
            <a:r>
              <a:rPr lang="cs-CZ" dirty="0" err="1"/>
              <a:t>AutZ</a:t>
            </a:r>
            <a:r>
              <a:rPr lang="cs-CZ" dirty="0"/>
              <a:t> – § 105a - § 105d</a:t>
            </a:r>
          </a:p>
          <a:p>
            <a:r>
              <a:rPr lang="cs-CZ" dirty="0" err="1"/>
              <a:t>PatZ</a:t>
            </a:r>
            <a:r>
              <a:rPr lang="cs-CZ" dirty="0"/>
              <a:t> – § 74a</a:t>
            </a:r>
          </a:p>
          <a:p>
            <a:r>
              <a:rPr lang="cs-CZ" dirty="0" err="1"/>
              <a:t>ZoPV</a:t>
            </a:r>
            <a:r>
              <a:rPr lang="cs-CZ" dirty="0"/>
              <a:t> - § 45</a:t>
            </a:r>
          </a:p>
          <a:p>
            <a:r>
              <a:rPr lang="cs-CZ" dirty="0" err="1"/>
              <a:t>ZoUV</a:t>
            </a:r>
            <a:r>
              <a:rPr lang="cs-CZ" dirty="0"/>
              <a:t> - § 45a</a:t>
            </a:r>
          </a:p>
          <a:p>
            <a:r>
              <a:rPr lang="cs-CZ" dirty="0"/>
              <a:t>ZOZ - § 51a</a:t>
            </a:r>
          </a:p>
        </p:txBody>
      </p:sp>
    </p:spTree>
    <p:extLst>
      <p:ext uri="{BB962C8B-B14F-4D97-AF65-F5344CB8AC3E}">
        <p14:creationId xmlns:p14="http://schemas.microsoft.com/office/powerpoint/2010/main" val="2280004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28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Ochrana spotřebitele 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899298"/>
          </a:xfrm>
        </p:spPr>
        <p:txBody>
          <a:bodyPr/>
          <a:lstStyle/>
          <a:p>
            <a:r>
              <a:rPr lang="cs-CZ" dirty="0"/>
              <a:t>zákaz nabízení, prodeje a skladování výrobků porušujících PDV</a:t>
            </a:r>
          </a:p>
          <a:p>
            <a:r>
              <a:rPr lang="cs-CZ" dirty="0"/>
              <a:t>zákaz neoprávněného užívání chráněného označení (§ 8)</a:t>
            </a:r>
          </a:p>
          <a:p>
            <a:r>
              <a:rPr lang="cs-CZ" dirty="0"/>
              <a:t>výrobky porušující některá PDV (§ 2/1n)</a:t>
            </a:r>
          </a:p>
          <a:p>
            <a:pPr lvl="1"/>
            <a:r>
              <a:rPr lang="cs-CZ" dirty="0"/>
              <a:t>padělek</a:t>
            </a:r>
          </a:p>
          <a:p>
            <a:pPr lvl="1"/>
            <a:r>
              <a:rPr lang="cs-CZ" dirty="0"/>
              <a:t>nedovolená napodobenina</a:t>
            </a:r>
          </a:p>
          <a:p>
            <a:pPr lvl="1"/>
            <a:r>
              <a:rPr lang="cs-CZ" dirty="0"/>
              <a:t>výrobek porušující práva majitele patentu nebo užitného vzoru…</a:t>
            </a:r>
          </a:p>
          <a:p>
            <a:pPr lvl="1"/>
            <a:r>
              <a:rPr lang="cs-CZ" dirty="0"/>
              <a:t>výrobek porušující práva toho, jemuž svědčí ochrana zapsaného označení původu nebo zeměpisného označení</a:t>
            </a:r>
          </a:p>
          <a:p>
            <a:r>
              <a:rPr lang="cs-CZ" dirty="0"/>
              <a:t>přestupek prodávajícího dle § 24/7d</a:t>
            </a:r>
          </a:p>
          <a:p>
            <a:pPr lvl="1"/>
            <a:r>
              <a:rPr lang="cs-CZ" dirty="0"/>
              <a:t>pokuta do 5.000.000,- Kč (§ 24/14d)</a:t>
            </a:r>
          </a:p>
        </p:txBody>
      </p:sp>
    </p:spTree>
    <p:extLst>
      <p:ext uri="{BB962C8B-B14F-4D97-AF65-F5344CB8AC3E}">
        <p14:creationId xmlns:p14="http://schemas.microsoft.com/office/powerpoint/2010/main" val="313768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29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Ochrana spotřebitele II.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padělek</a:t>
            </a:r>
          </a:p>
          <a:p>
            <a:pPr lvl="1"/>
            <a:r>
              <a:rPr lang="cs-CZ" i="1" dirty="0"/>
              <a:t>„výrobek nebo zboží, včetně jeho obalu, na němž je bez souhlasu majitele ochranné známky umístěno označení stejné nebo zaměnitelné s ochrannou známkou, porušující práva majitele ochranné známky podle zvláštního právního předpisu, dále veškeré věci nesoucí takové označení (značky, loga, etikety, nálepky, prospekty, návody k použití, doklady o záruce apod.), a to i tehdy, jsou-li uváděny samostatně, a samostatné obaly, na nichž je umístěno takové označení“</a:t>
            </a:r>
          </a:p>
          <a:p>
            <a:r>
              <a:rPr lang="cs-CZ" dirty="0"/>
              <a:t>nedovolená napodobenina</a:t>
            </a:r>
          </a:p>
          <a:p>
            <a:pPr lvl="1"/>
            <a:r>
              <a:rPr lang="cs-CZ" i="1" dirty="0"/>
              <a:t>„výrobek, který je rozmnoženinou nebo zahrnuje rozmnoženinu vyrobenou bez souhlasu majitele autorských práv nebo práv souvisejících s právem autorským nebo bez souhlasu majitele práv k průmyslovému vzoru, jestliže pořízení rozmnoženiny porušuje tato práva podle zvláštních právních předpisů“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370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1C1AA1B-7999-D54D-ACEC-2664AFFE3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D6C118-631F-4A80-9886-907009361577}" type="slidenum">
              <a:rPr lang="cs-CZ" altLang="cs-CZ" smtClean="0"/>
              <a:pPr/>
              <a:t>3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804944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30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Ochrana spotřebitele III.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ovlivněno unijní úpravou ochrany spotřebitele</a:t>
            </a:r>
          </a:p>
          <a:p>
            <a:r>
              <a:rPr lang="cs-CZ" dirty="0"/>
              <a:t>dozorová činnost řeší jen porušení zákazu</a:t>
            </a:r>
          </a:p>
          <a:p>
            <a:pPr lvl="1"/>
            <a:r>
              <a:rPr lang="cs-CZ" dirty="0"/>
              <a:t>neřeší samotné nároky plynoucí z porušení PDV =&gt; jiné režimy</a:t>
            </a:r>
          </a:p>
          <a:p>
            <a:pPr lvl="1"/>
            <a:r>
              <a:rPr lang="cs-CZ" dirty="0"/>
              <a:t>ex offo / podnět</a:t>
            </a:r>
          </a:p>
          <a:p>
            <a:pPr lvl="1"/>
            <a:r>
              <a:rPr lang="cs-CZ" dirty="0"/>
              <a:t>Česká obchodní inspekce</a:t>
            </a:r>
          </a:p>
          <a:p>
            <a:pPr lvl="1"/>
            <a:r>
              <a:rPr lang="cs-CZ" dirty="0"/>
              <a:t>Státní zemědělská a potravinářská inspekce</a:t>
            </a:r>
          </a:p>
          <a:p>
            <a:pPr lvl="1"/>
            <a:r>
              <a:rPr lang="cs-CZ" dirty="0"/>
              <a:t>Státní ústav pro kontrolu léčiv</a:t>
            </a:r>
          </a:p>
          <a:p>
            <a:pPr lvl="1"/>
            <a:r>
              <a:rPr lang="cs-CZ" dirty="0"/>
              <a:t>Státní veterinární správa</a:t>
            </a:r>
          </a:p>
          <a:p>
            <a:r>
              <a:rPr lang="cs-CZ" dirty="0"/>
              <a:t>přiměřená jistota za účelem úhrady nákladů orgánu (§ 8a)</a:t>
            </a:r>
          </a:p>
          <a:p>
            <a:pPr lvl="1"/>
            <a:r>
              <a:rPr lang="cs-CZ" dirty="0"/>
              <a:t>stanovuje vedoucí orgánu</a:t>
            </a:r>
          </a:p>
        </p:txBody>
      </p:sp>
    </p:spTree>
    <p:extLst>
      <p:ext uri="{BB962C8B-B14F-4D97-AF65-F5344CB8AC3E}">
        <p14:creationId xmlns:p14="http://schemas.microsoft.com/office/powerpoint/2010/main" val="290420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31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Info</a:t>
            </a:r>
            <a:r>
              <a:rPr lang="cs-CZ" dirty="0"/>
              <a:t>: Celní správa ČR 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zboží, které je podezřelé z porušování PDV</a:t>
            </a:r>
          </a:p>
          <a:p>
            <a:r>
              <a:rPr lang="cs-CZ" dirty="0"/>
              <a:t>umožňuje držitelům dotčených práv jejich ochranu</a:t>
            </a:r>
          </a:p>
          <a:p>
            <a:r>
              <a:rPr lang="cs-CZ" dirty="0"/>
              <a:t>zásahy celní správy</a:t>
            </a:r>
          </a:p>
          <a:p>
            <a:pPr lvl="1"/>
            <a:r>
              <a:rPr lang="cs-CZ" dirty="0"/>
              <a:t>přijímání opatření k zabránění porušování PDV ve správním řízení</a:t>
            </a:r>
          </a:p>
          <a:p>
            <a:pPr marL="901700" lvl="1" indent="-177800" algn="just"/>
            <a:r>
              <a:rPr lang="cs-CZ" dirty="0"/>
              <a:t>podle unijní právní úpravy ve vztahu ke zboží, které podléhá celnímu dohledu, tj. při dovozu, vývozu či tranzitu zboží ve vztahu k tzv. třetím zemím​</a:t>
            </a:r>
          </a:p>
          <a:p>
            <a:pPr marL="901700" lvl="1" indent="-177800" algn="just"/>
            <a:r>
              <a:rPr lang="cs-CZ" dirty="0"/>
              <a:t>podle národní právní úpravy, která slouží jako adaptační předpis k unijní legislativě a upravuje rovněž kompetence na vnitrostátním trhu ČR</a:t>
            </a:r>
          </a:p>
          <a:p>
            <a:pPr lvl="1"/>
            <a:r>
              <a:rPr lang="cs-CZ" dirty="0"/>
              <a:t>některé úkony v rámci trestního řízení</a:t>
            </a:r>
          </a:p>
          <a:p>
            <a:pPr lvl="1"/>
            <a:r>
              <a:rPr lang="cs-CZ" dirty="0"/>
              <a:t>monitoring internetového prostředí Referátem internetové kriminality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4696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32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Info</a:t>
            </a:r>
            <a:r>
              <a:rPr lang="cs-CZ" dirty="0"/>
              <a:t>: Celní správa ČR II.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unijní systém</a:t>
            </a:r>
          </a:p>
          <a:p>
            <a:pPr lvl="1"/>
            <a:r>
              <a:rPr lang="cs-CZ" dirty="0"/>
              <a:t>při vstupu zboží zpoza vnějších hranic EU na jednotný vnitřní trh</a:t>
            </a:r>
          </a:p>
          <a:p>
            <a:pPr lvl="1"/>
            <a:r>
              <a:rPr lang="cs-CZ" dirty="0"/>
              <a:t>žádost o přijetí opatření </a:t>
            </a:r>
            <a:r>
              <a:rPr lang="cs-CZ" b="1" dirty="0"/>
              <a:t>ve vztahu k unijní ochraně</a:t>
            </a:r>
          </a:p>
          <a:p>
            <a:pPr marL="898525" lvl="1" indent="-182563"/>
            <a:r>
              <a:rPr lang="cs-CZ" dirty="0"/>
              <a:t>ochranná známka EU, průmyslový vzor Společenství…</a:t>
            </a:r>
          </a:p>
          <a:p>
            <a:pPr lvl="1"/>
            <a:r>
              <a:rPr lang="cs-CZ" dirty="0"/>
              <a:t>rozhodnutí o schválení opatření</a:t>
            </a:r>
          </a:p>
          <a:p>
            <a:pPr marL="898525" lvl="1" indent="-182563"/>
            <a:r>
              <a:rPr lang="cs-CZ" dirty="0"/>
              <a:t>pozastavení propuštění zboží (poté vyrozumění osoby, úřední protokol) </a:t>
            </a:r>
          </a:p>
          <a:p>
            <a:pPr marL="898525" lvl="1" indent="-182563"/>
            <a:r>
              <a:rPr lang="cs-CZ" dirty="0"/>
              <a:t>zadržení zboží (poté vyrozumění osoby, úřední protokol)</a:t>
            </a:r>
          </a:p>
          <a:p>
            <a:pPr lvl="1"/>
            <a:r>
              <a:rPr lang="cs-CZ" dirty="0"/>
              <a:t>zahájení řízení</a:t>
            </a:r>
          </a:p>
          <a:p>
            <a:pPr marL="898525" lvl="1" indent="-182563"/>
            <a:r>
              <a:rPr lang="cs-CZ" dirty="0"/>
              <a:t>zničení zboží</a:t>
            </a:r>
          </a:p>
          <a:p>
            <a:pPr marL="898525" lvl="1" indent="-182563"/>
            <a:r>
              <a:rPr lang="cs-CZ" dirty="0"/>
              <a:t>okamžité propuštění</a:t>
            </a:r>
          </a:p>
          <a:p>
            <a:pPr marL="898525" lvl="1" indent="-182563"/>
            <a:r>
              <a:rPr lang="cs-CZ" dirty="0"/>
              <a:t>řízení o porušení PDV</a:t>
            </a:r>
          </a:p>
        </p:txBody>
      </p:sp>
    </p:spTree>
    <p:extLst>
      <p:ext uri="{BB962C8B-B14F-4D97-AF65-F5344CB8AC3E}">
        <p14:creationId xmlns:p14="http://schemas.microsoft.com/office/powerpoint/2010/main" val="1943696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Info</a:t>
            </a:r>
            <a:r>
              <a:rPr lang="cs-CZ" dirty="0"/>
              <a:t>: Celní správa ČR III.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národní systém</a:t>
            </a:r>
          </a:p>
          <a:p>
            <a:pPr lvl="1"/>
            <a:r>
              <a:rPr lang="cs-CZ" dirty="0"/>
              <a:t>zákaz nakládání (výroba, zpracování, doprava, užití…) se zbožím porušujícím PDV</a:t>
            </a:r>
          </a:p>
          <a:p>
            <a:pPr marL="898525" lvl="1" indent="-182563"/>
            <a:r>
              <a:rPr lang="cs-CZ" dirty="0"/>
              <a:t>vnitrostátní dopad</a:t>
            </a:r>
          </a:p>
          <a:p>
            <a:pPr lvl="1"/>
            <a:r>
              <a:rPr lang="cs-CZ" dirty="0"/>
              <a:t>spolu se ZOS dva paralelní sankční systémy</a:t>
            </a:r>
          </a:p>
          <a:p>
            <a:pPr lvl="1" algn="just"/>
            <a:r>
              <a:rPr lang="cs-CZ" dirty="0"/>
              <a:t>celní orgány přímo práva nevymáhají, ale poskytují oprávněným osobám lepší postavení při jejich vymáhání, jelikož se jedná o ozbrojený sbor disponující možností zadržení zboží</a:t>
            </a:r>
          </a:p>
          <a:p>
            <a:pPr lvl="1" algn="just"/>
            <a:r>
              <a:rPr lang="cs-CZ" dirty="0"/>
              <a:t>žádost o přijetí </a:t>
            </a:r>
            <a:r>
              <a:rPr lang="cs-CZ" b="1" dirty="0"/>
              <a:t>opatření na VS trhu</a:t>
            </a:r>
            <a:r>
              <a:rPr lang="cs-CZ" dirty="0"/>
              <a:t> (CÚ pro KH kraj)</a:t>
            </a:r>
          </a:p>
          <a:p>
            <a:pPr lvl="1" algn="just"/>
            <a:r>
              <a:rPr lang="cs-CZ" dirty="0"/>
              <a:t>rozhodnutí o schválení opatření</a:t>
            </a:r>
          </a:p>
          <a:p>
            <a:pPr marL="901700" lvl="1" indent="-177800" algn="just"/>
            <a:r>
              <a:rPr lang="cs-CZ" dirty="0"/>
              <a:t>zadržení zboží (poté vyrozumění osoby, úřední protokol)</a:t>
            </a:r>
          </a:p>
          <a:p>
            <a:pPr marL="901700" lvl="1" indent="-177800" algn="just"/>
            <a:r>
              <a:rPr lang="cs-CZ" dirty="0"/>
              <a:t>informace držiteli rozhodnutí</a:t>
            </a:r>
          </a:p>
          <a:p>
            <a:pPr lvl="1" algn="just"/>
            <a:r>
              <a:rPr lang="cs-CZ" dirty="0"/>
              <a:t>zahájení řízení na návrh</a:t>
            </a:r>
          </a:p>
          <a:p>
            <a:pPr marL="901700" lvl="1" indent="-177800" algn="just"/>
            <a:r>
              <a:rPr lang="cs-CZ" dirty="0"/>
              <a:t>soudní řízení o porušení PDV</a:t>
            </a:r>
          </a:p>
          <a:p>
            <a:pPr marL="901700" lvl="1" indent="-177800" algn="just"/>
            <a:r>
              <a:rPr lang="cs-CZ" dirty="0"/>
              <a:t>zjednodušené řízení o zničení zboží</a:t>
            </a:r>
          </a:p>
          <a:p>
            <a:pPr marL="533400" lvl="1" indent="-266700" algn="just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7637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Info</a:t>
            </a:r>
            <a:r>
              <a:rPr lang="cs-CZ" dirty="0"/>
              <a:t>: Celní správa ČR IV.</a:t>
            </a:r>
          </a:p>
        </p:txBody>
      </p:sp>
      <p:sp>
        <p:nvSpPr>
          <p:cNvPr id="10" name="Zástupný symbol pro obsah 9">
            <a:extLst>
              <a:ext uri="{FF2B5EF4-FFF2-40B4-BE49-F238E27FC236}">
                <a16:creationId xmlns:a16="http://schemas.microsoft.com/office/drawing/2014/main" id="{D72A8F7C-9B7A-425B-B52A-D49D6810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r>
              <a:rPr lang="cs-CZ" dirty="0"/>
              <a:t>přestupek (§ 31)</a:t>
            </a:r>
          </a:p>
          <a:p>
            <a:pPr lvl="1"/>
            <a:r>
              <a:rPr lang="cs-CZ" dirty="0"/>
              <a:t>nakládání se zbožím porušujícím PDV</a:t>
            </a:r>
          </a:p>
          <a:p>
            <a:pPr lvl="1"/>
            <a:r>
              <a:rPr lang="cs-CZ" dirty="0"/>
              <a:t>propadnutí, zabrání věci (§ 48 ZOP)</a:t>
            </a:r>
          </a:p>
          <a:p>
            <a:r>
              <a:rPr lang="cs-CZ" dirty="0"/>
              <a:t>bezúplatný převod padělků k humanitárním účelům</a:t>
            </a:r>
          </a:p>
          <a:p>
            <a:pPr lvl="1"/>
            <a:r>
              <a:rPr lang="cs-CZ" dirty="0"/>
              <a:t>pouze propadnutí nebo zabrané věci ve vlastnictví státu</a:t>
            </a:r>
          </a:p>
          <a:p>
            <a:pPr lvl="1"/>
            <a:r>
              <a:rPr lang="cs-CZ" dirty="0"/>
              <a:t>převádí Generální ředitelství cel organizaci k humanitárním účelům</a:t>
            </a:r>
          </a:p>
          <a:p>
            <a:pPr marL="901700" lvl="1" indent="-177800" algn="just"/>
            <a:r>
              <a:rPr lang="cs-CZ" i="1" dirty="0"/>
              <a:t>„humanitárními </a:t>
            </a:r>
            <a:r>
              <a:rPr lang="en-GB" i="1" dirty="0" err="1"/>
              <a:t>účely</a:t>
            </a:r>
            <a:r>
              <a:rPr lang="en-GB" i="1" dirty="0"/>
              <a:t> se pro </a:t>
            </a:r>
            <a:r>
              <a:rPr lang="en-GB" i="1" dirty="0" err="1"/>
              <a:t>účely</a:t>
            </a:r>
            <a:r>
              <a:rPr lang="en-GB" i="1" dirty="0"/>
              <a:t> </a:t>
            </a:r>
            <a:r>
              <a:rPr lang="en-GB" i="1" dirty="0" err="1"/>
              <a:t>tohoto</a:t>
            </a:r>
            <a:r>
              <a:rPr lang="en-GB" i="1" dirty="0"/>
              <a:t> </a:t>
            </a:r>
            <a:r>
              <a:rPr lang="en-GB" i="1" dirty="0" err="1"/>
              <a:t>zákona</a:t>
            </a:r>
            <a:r>
              <a:rPr lang="en-GB" i="1" dirty="0"/>
              <a:t> </a:t>
            </a:r>
            <a:r>
              <a:rPr lang="en-GB" i="1" dirty="0" err="1"/>
              <a:t>rozumí</a:t>
            </a:r>
            <a:r>
              <a:rPr lang="en-GB" i="1" dirty="0"/>
              <a:t> </a:t>
            </a:r>
            <a:r>
              <a:rPr lang="en-GB" i="1" dirty="0" err="1"/>
              <a:t>zejména</a:t>
            </a:r>
            <a:r>
              <a:rPr lang="en-GB" i="1" dirty="0"/>
              <a:t> </a:t>
            </a:r>
            <a:r>
              <a:rPr lang="en-GB" i="1" dirty="0" err="1"/>
              <a:t>zajišťování</a:t>
            </a:r>
            <a:r>
              <a:rPr lang="en-GB" i="1" dirty="0"/>
              <a:t> </a:t>
            </a:r>
            <a:r>
              <a:rPr lang="en-GB" i="1" dirty="0" err="1"/>
              <a:t>základních</a:t>
            </a:r>
            <a:r>
              <a:rPr lang="en-GB" i="1" dirty="0"/>
              <a:t> </a:t>
            </a:r>
            <a:r>
              <a:rPr lang="en-GB" i="1" dirty="0" err="1"/>
              <a:t>potřeb</a:t>
            </a:r>
            <a:r>
              <a:rPr lang="en-GB" i="1" dirty="0"/>
              <a:t> </a:t>
            </a:r>
            <a:r>
              <a:rPr lang="en-GB" i="1" dirty="0" err="1"/>
              <a:t>obyvatelstva</a:t>
            </a:r>
            <a:r>
              <a:rPr lang="en-GB" i="1" dirty="0"/>
              <a:t>, </a:t>
            </a:r>
            <a:r>
              <a:rPr lang="en-GB" i="1" dirty="0" err="1"/>
              <a:t>které</a:t>
            </a:r>
            <a:r>
              <a:rPr lang="en-GB" i="1" dirty="0"/>
              <a:t> se </a:t>
            </a:r>
            <a:r>
              <a:rPr lang="en-GB" i="1" dirty="0" err="1"/>
              <a:t>ocitlo</a:t>
            </a:r>
            <a:r>
              <a:rPr lang="en-GB" i="1" dirty="0"/>
              <a:t> v </a:t>
            </a:r>
            <a:r>
              <a:rPr lang="en-GB" i="1" dirty="0" err="1"/>
              <a:t>tíživé</a:t>
            </a:r>
            <a:r>
              <a:rPr lang="en-GB" i="1" dirty="0"/>
              <a:t> </a:t>
            </a:r>
            <a:r>
              <a:rPr lang="en-GB" i="1" dirty="0" err="1"/>
              <a:t>životní</a:t>
            </a:r>
            <a:r>
              <a:rPr lang="en-GB" i="1" dirty="0"/>
              <a:t> </a:t>
            </a:r>
            <a:r>
              <a:rPr lang="en-GB" i="1" dirty="0" err="1"/>
              <a:t>situaci</a:t>
            </a:r>
            <a:r>
              <a:rPr lang="en-GB" i="1" dirty="0"/>
              <a:t> </a:t>
            </a:r>
            <a:r>
              <a:rPr lang="en-GB" i="1" dirty="0" err="1"/>
              <a:t>nebo</a:t>
            </a:r>
            <a:r>
              <a:rPr lang="en-GB" i="1" dirty="0"/>
              <a:t> </a:t>
            </a:r>
            <a:r>
              <a:rPr lang="en-GB" i="1" dirty="0" err="1"/>
              <a:t>bylo</a:t>
            </a:r>
            <a:r>
              <a:rPr lang="en-GB" i="1" dirty="0"/>
              <a:t> </a:t>
            </a:r>
            <a:r>
              <a:rPr lang="en-GB" i="1" dirty="0" err="1"/>
              <a:t>postiženo</a:t>
            </a:r>
            <a:r>
              <a:rPr lang="en-GB" i="1" dirty="0"/>
              <a:t> </a:t>
            </a:r>
            <a:r>
              <a:rPr lang="en-GB" i="1" dirty="0" err="1"/>
              <a:t>mimořádnou</a:t>
            </a:r>
            <a:r>
              <a:rPr lang="en-GB" i="1" dirty="0"/>
              <a:t> </a:t>
            </a:r>
            <a:r>
              <a:rPr lang="en-GB" i="1" dirty="0" err="1"/>
              <a:t>událostí</a:t>
            </a:r>
            <a:r>
              <a:rPr lang="cs-CZ" i="1" dirty="0"/>
              <a:t>“ </a:t>
            </a:r>
            <a:r>
              <a:rPr lang="cs-CZ" dirty="0"/>
              <a:t>(§ 43/3)</a:t>
            </a:r>
            <a:endParaRPr lang="cs-CZ" i="1" dirty="0"/>
          </a:p>
          <a:p>
            <a:pPr lvl="1"/>
            <a:r>
              <a:rPr lang="cs-CZ" dirty="0"/>
              <a:t>padělky nesmějí být zdravotně závadné nebo nebezpečné</a:t>
            </a:r>
          </a:p>
          <a:p>
            <a:pPr lvl="1"/>
            <a:r>
              <a:rPr lang="cs-CZ" dirty="0"/>
              <a:t>souhlas držitele rozhodnutí nebo držitele rozhodnutí pro vnitrostátní trh</a:t>
            </a:r>
          </a:p>
          <a:p>
            <a:pPr lvl="1"/>
            <a:r>
              <a:rPr lang="cs-CZ" dirty="0"/>
              <a:t>nutné odstranění porušujících prvků (§ 46)</a:t>
            </a:r>
          </a:p>
        </p:txBody>
      </p:sp>
    </p:spTree>
    <p:extLst>
      <p:ext uri="{BB962C8B-B14F-4D97-AF65-F5344CB8AC3E}">
        <p14:creationId xmlns:p14="http://schemas.microsoft.com/office/powerpoint/2010/main" val="297996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EB3F38D-3593-4F56-8CC8-C17F28F4E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35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5D78FAE-DC17-47C5-934C-67986DC0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3152365"/>
            <a:ext cx="11361600" cy="528635"/>
          </a:xfrm>
        </p:spPr>
        <p:txBody>
          <a:bodyPr/>
          <a:lstStyle/>
          <a:p>
            <a:pPr algn="ctr"/>
            <a:r>
              <a:rPr lang="cs-CZ" dirty="0"/>
              <a:t>TRESTNĚPRÁVNÍ ROVINA</a:t>
            </a:r>
          </a:p>
        </p:txBody>
      </p:sp>
    </p:spTree>
    <p:extLst>
      <p:ext uri="{BB962C8B-B14F-4D97-AF65-F5344CB8AC3E}">
        <p14:creationId xmlns:p14="http://schemas.microsoft.com/office/powerpoint/2010/main" val="3053756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Obecně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ultima ratio</a:t>
            </a:r>
          </a:p>
          <a:p>
            <a:pPr lvl="1" algn="just"/>
            <a:r>
              <a:rPr lang="cs-CZ" i="1" dirty="0"/>
              <a:t>„právo, jehož prostředky mají a musejí být užívány </a:t>
            </a:r>
            <a:r>
              <a:rPr lang="cs-CZ" b="1" i="1" dirty="0"/>
              <a:t>tehdy a jen tehdy, pokud užití jiných prostředků právního řádu nepřichází v úvahu </a:t>
            </a:r>
            <a:r>
              <a:rPr lang="cs-CZ" i="1" dirty="0"/>
              <a:t>nebo je zjevně neúčelné“ </a:t>
            </a:r>
            <a:r>
              <a:rPr lang="cs-CZ" dirty="0"/>
              <a:t>(I. ÚS 69/06)</a:t>
            </a:r>
          </a:p>
          <a:p>
            <a:pPr lvl="1"/>
            <a:r>
              <a:rPr lang="cs-CZ" dirty="0"/>
              <a:t>zásada subsidiarity trestní represe (§ 12/2 TZ)</a:t>
            </a:r>
          </a:p>
          <a:p>
            <a:r>
              <a:rPr lang="cs-CZ" dirty="0"/>
              <a:t>skutkové podstaty dle TZ (zvláštní část, hlava VI, díl 4)</a:t>
            </a:r>
          </a:p>
          <a:p>
            <a:pPr lvl="1"/>
            <a:r>
              <a:rPr lang="cs-CZ" dirty="0"/>
              <a:t>porušení práv k ochranné známce a jiným označením (§ 268 TZ)</a:t>
            </a:r>
          </a:p>
          <a:p>
            <a:pPr lvl="1"/>
            <a:r>
              <a:rPr lang="cs-CZ" dirty="0"/>
              <a:t>porušení chráněných průmyslových práv (§ 269)</a:t>
            </a:r>
          </a:p>
          <a:p>
            <a:pPr lvl="1"/>
            <a:r>
              <a:rPr lang="cs-CZ" dirty="0"/>
              <a:t>porušení</a:t>
            </a:r>
            <a:r>
              <a:rPr lang="cs-CZ" sz="1600" dirty="0"/>
              <a:t> </a:t>
            </a:r>
            <a:r>
              <a:rPr lang="cs-CZ" dirty="0"/>
              <a:t>autorského</a:t>
            </a:r>
            <a:r>
              <a:rPr lang="cs-CZ" sz="1600" dirty="0"/>
              <a:t> </a:t>
            </a:r>
            <a:r>
              <a:rPr lang="cs-CZ" dirty="0"/>
              <a:t>práva,</a:t>
            </a:r>
            <a:r>
              <a:rPr lang="cs-CZ" sz="1600" dirty="0"/>
              <a:t> </a:t>
            </a:r>
            <a:r>
              <a:rPr lang="cs-CZ" dirty="0"/>
              <a:t>práv</a:t>
            </a:r>
            <a:r>
              <a:rPr lang="cs-CZ" sz="1600" dirty="0"/>
              <a:t> </a:t>
            </a:r>
            <a:r>
              <a:rPr lang="cs-CZ" dirty="0"/>
              <a:t>souvisejících</a:t>
            </a:r>
            <a:r>
              <a:rPr lang="cs-CZ" sz="1600" dirty="0"/>
              <a:t> </a:t>
            </a:r>
            <a:r>
              <a:rPr lang="cs-CZ" dirty="0"/>
              <a:t>s</a:t>
            </a:r>
            <a:r>
              <a:rPr lang="cs-CZ" sz="1600" dirty="0"/>
              <a:t> </a:t>
            </a:r>
            <a:r>
              <a:rPr lang="cs-CZ" dirty="0"/>
              <a:t>právem</a:t>
            </a:r>
            <a:r>
              <a:rPr lang="cs-CZ" sz="1600" dirty="0"/>
              <a:t> </a:t>
            </a:r>
            <a:r>
              <a:rPr lang="cs-CZ" dirty="0"/>
              <a:t>autorským</a:t>
            </a:r>
            <a:r>
              <a:rPr lang="cs-CZ" sz="1600" dirty="0"/>
              <a:t> </a:t>
            </a:r>
            <a:r>
              <a:rPr lang="cs-CZ" dirty="0"/>
              <a:t>a</a:t>
            </a:r>
            <a:r>
              <a:rPr lang="cs-CZ" sz="1600" dirty="0"/>
              <a:t> </a:t>
            </a:r>
            <a:r>
              <a:rPr lang="cs-CZ" dirty="0"/>
              <a:t>práv</a:t>
            </a:r>
            <a:r>
              <a:rPr lang="cs-CZ" sz="1600" dirty="0"/>
              <a:t> </a:t>
            </a:r>
            <a:r>
              <a:rPr lang="cs-CZ" dirty="0"/>
              <a:t>k</a:t>
            </a:r>
            <a:r>
              <a:rPr lang="cs-CZ" sz="1600" dirty="0"/>
              <a:t> </a:t>
            </a:r>
            <a:r>
              <a:rPr lang="cs-CZ" dirty="0"/>
              <a:t>databázi</a:t>
            </a:r>
            <a:r>
              <a:rPr lang="cs-CZ" sz="1600" dirty="0"/>
              <a:t> </a:t>
            </a:r>
            <a:r>
              <a:rPr lang="cs-CZ" dirty="0"/>
              <a:t>(§</a:t>
            </a:r>
            <a:r>
              <a:rPr lang="cs-CZ" sz="1600" dirty="0"/>
              <a:t> </a:t>
            </a:r>
            <a:r>
              <a:rPr lang="cs-CZ" dirty="0"/>
              <a:t>270)</a:t>
            </a:r>
          </a:p>
          <a:p>
            <a:pPr lvl="1"/>
            <a:r>
              <a:rPr lang="cs-CZ" dirty="0"/>
              <a:t>padělání a napodobení díla výtvarného umění (§ 271)</a:t>
            </a:r>
          </a:p>
          <a:p>
            <a:r>
              <a:rPr lang="cs-CZ" dirty="0"/>
              <a:t>posuzuje se dle zákona účinného v době spáchání TČ</a:t>
            </a:r>
          </a:p>
          <a:p>
            <a:pPr lvl="1"/>
            <a:r>
              <a:rPr lang="cs-CZ" dirty="0"/>
              <a:t>dle okamžiku konání (§ 2/4 TZ)</a:t>
            </a:r>
          </a:p>
        </p:txBody>
      </p:sp>
    </p:spTree>
    <p:extLst>
      <p:ext uri="{BB962C8B-B14F-4D97-AF65-F5344CB8AC3E}">
        <p14:creationId xmlns:p14="http://schemas.microsoft.com/office/powerpoint/2010/main" val="1325624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37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Výše škody, zavinění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>
            <a:normAutofit lnSpcReduction="10000"/>
          </a:bodyPr>
          <a:lstStyle/>
          <a:p>
            <a:r>
              <a:rPr lang="cs-CZ" sz="2000" dirty="0"/>
              <a:t>Škodou (výše použitelná i prospěch) – se rozumí:</a:t>
            </a:r>
          </a:p>
          <a:p>
            <a:r>
              <a:rPr lang="cs-CZ" sz="2000" dirty="0"/>
              <a:t>nikoli nepatrnou škoda dosahující částky nejméně 10000 Kč,</a:t>
            </a:r>
          </a:p>
          <a:p>
            <a:r>
              <a:rPr lang="cs-CZ" sz="2000" dirty="0"/>
              <a:t>nikoli malou škoda dosahující částky nejméně 50000 Kč,</a:t>
            </a:r>
          </a:p>
          <a:p>
            <a:r>
              <a:rPr lang="cs-CZ" sz="2000" dirty="0"/>
              <a:t>škodou škoda dosahující částky nejméně 100000 Kč,</a:t>
            </a:r>
          </a:p>
          <a:p>
            <a:r>
              <a:rPr lang="cs-CZ" sz="2000" dirty="0"/>
              <a:t>značnou škodou škoda dosahující částky nejméně 1000000 Kč a</a:t>
            </a:r>
          </a:p>
          <a:p>
            <a:r>
              <a:rPr lang="cs-CZ" sz="2000" dirty="0"/>
              <a:t>škodou velkého rozsahu škoda dosahující částky nejméně 10000000 Kč.</a:t>
            </a:r>
          </a:p>
          <a:p>
            <a:r>
              <a:rPr lang="cs-CZ" dirty="0"/>
              <a:t>zavinění (§ 15 a násl. TZ)</a:t>
            </a:r>
          </a:p>
          <a:p>
            <a:pPr lvl="1"/>
            <a:r>
              <a:rPr lang="cs-CZ" dirty="0"/>
              <a:t>nutný úmysl, pokud TZ nevyžaduje jen nedbalost (§ 13/2 TZ)</a:t>
            </a:r>
          </a:p>
          <a:p>
            <a:pPr lvl="1"/>
            <a:r>
              <a:rPr lang="cs-CZ" dirty="0"/>
              <a:t>úmysl přímý (chtěl způsobit, byl si vědom)</a:t>
            </a:r>
          </a:p>
          <a:p>
            <a:pPr lvl="1"/>
            <a:r>
              <a:rPr lang="cs-CZ" dirty="0"/>
              <a:t>úmysl nepřímý (věděl, že může způsobit, a byl s tím srozuměn)</a:t>
            </a:r>
          </a:p>
          <a:p>
            <a:pPr lvl="1"/>
            <a:r>
              <a:rPr lang="cs-CZ" dirty="0"/>
              <a:t>nedbalost vědomá (věděl, že může způsobit, ale spoléhal na to, že nezpůsobí)</a:t>
            </a:r>
          </a:p>
          <a:p>
            <a:pPr lvl="1"/>
            <a:r>
              <a:rPr lang="cs-CZ" dirty="0"/>
              <a:t>nedbalost nevědomá (nevěděl, že může způsobit, ale vědět měl a mohl)</a:t>
            </a:r>
          </a:p>
        </p:txBody>
      </p:sp>
    </p:spTree>
    <p:extLst>
      <p:ext uri="{BB962C8B-B14F-4D97-AF65-F5344CB8AC3E}">
        <p14:creationId xmlns:p14="http://schemas.microsoft.com/office/powerpoint/2010/main" val="1029473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38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Trestný čin fyzických osob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materiální + formální znaky</a:t>
            </a:r>
          </a:p>
          <a:p>
            <a:r>
              <a:rPr lang="cs-CZ" dirty="0"/>
              <a:t>přečin x zločin (§ 14 </a:t>
            </a:r>
            <a:r>
              <a:rPr lang="cs-CZ" dirty="0" err="1"/>
              <a:t>TrZ</a:t>
            </a:r>
            <a:r>
              <a:rPr lang="cs-CZ" dirty="0"/>
              <a:t>)</a:t>
            </a:r>
          </a:p>
          <a:p>
            <a:pPr lvl="1" algn="just"/>
            <a:r>
              <a:rPr lang="cs-CZ" dirty="0"/>
              <a:t>nedbalostní TČ a úmyslné TČ s trestem odnětí svobody s horní hranicí sazby do 5 let</a:t>
            </a:r>
          </a:p>
          <a:p>
            <a:r>
              <a:rPr lang="cs-CZ" dirty="0"/>
              <a:t>4 (formální) znaky trestného činu</a:t>
            </a:r>
          </a:p>
          <a:p>
            <a:pPr lvl="1"/>
            <a:r>
              <a:rPr lang="cs-CZ" dirty="0"/>
              <a:t>subjekt (pachatel, spolupachatel…)</a:t>
            </a:r>
          </a:p>
          <a:p>
            <a:pPr marL="898525" lvl="1" indent="-182563"/>
            <a:r>
              <a:rPr lang="cs-CZ" dirty="0"/>
              <a:t>věk, příčetnost, morální a mravní vyspělost</a:t>
            </a:r>
          </a:p>
          <a:p>
            <a:pPr lvl="1"/>
            <a:r>
              <a:rPr lang="cs-CZ" dirty="0"/>
              <a:t>objekt (chráněný zájem)</a:t>
            </a:r>
          </a:p>
          <a:p>
            <a:pPr lvl="1"/>
            <a:r>
              <a:rPr lang="cs-CZ" dirty="0"/>
              <a:t>subjektivní stránka</a:t>
            </a:r>
          </a:p>
          <a:p>
            <a:pPr marL="901700" lvl="1" indent="-177800"/>
            <a:r>
              <a:rPr lang="cs-CZ" dirty="0"/>
              <a:t>zavinění – úmysl x nedbalost ve vztahu k předmětu, neoprávněnosti zásahu</a:t>
            </a:r>
          </a:p>
          <a:p>
            <a:pPr lvl="1"/>
            <a:r>
              <a:rPr lang="cs-CZ" dirty="0"/>
              <a:t>objektivní stránka</a:t>
            </a:r>
          </a:p>
          <a:p>
            <a:pPr marL="898525" lvl="1" indent="-273050"/>
            <a:r>
              <a:rPr lang="cs-CZ" dirty="0"/>
              <a:t>jednání + následek =&gt; kauzální nexus</a:t>
            </a:r>
          </a:p>
        </p:txBody>
      </p:sp>
    </p:spTree>
    <p:extLst>
      <p:ext uri="{BB962C8B-B14F-4D97-AF65-F5344CB8AC3E}">
        <p14:creationId xmlns:p14="http://schemas.microsoft.com/office/powerpoint/2010/main" val="137847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39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Trestný čin právnických osob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zákon č. 418/2011 Sb., o trestní odpovědnosti PO…</a:t>
            </a:r>
          </a:p>
          <a:p>
            <a:pPr lvl="1"/>
            <a:r>
              <a:rPr lang="cs-CZ" dirty="0"/>
              <a:t>speciální úprava – negativní výčet TČ, které nemohou spáchat (§ 7)</a:t>
            </a:r>
          </a:p>
          <a:p>
            <a:pPr lvl="1"/>
            <a:r>
              <a:rPr lang="cs-CZ" dirty="0"/>
              <a:t>subsidiární použití TZ</a:t>
            </a:r>
          </a:p>
          <a:p>
            <a:pPr lvl="1"/>
            <a:r>
              <a:rPr lang="cs-CZ" dirty="0"/>
              <a:t>vybrané speciální tresty (zrušení právnické osoby - § 16)</a:t>
            </a:r>
          </a:p>
          <a:p>
            <a:r>
              <a:rPr lang="cs-CZ" dirty="0"/>
              <a:t>specifické možnosti liberace</a:t>
            </a:r>
          </a:p>
          <a:p>
            <a:pPr lvl="1"/>
            <a:r>
              <a:rPr lang="cs-CZ" i="1" dirty="0"/>
              <a:t>„veškeré úsilí, které lze spravedlivě požadovat“</a:t>
            </a:r>
            <a:r>
              <a:rPr lang="cs-CZ" dirty="0"/>
              <a:t> (§ 8 odst. 5)</a:t>
            </a:r>
          </a:p>
          <a:p>
            <a:pPr lvl="1"/>
            <a:r>
              <a:rPr lang="cs-CZ" dirty="0"/>
              <a:t>neodpovídá Česká republika a územní samosprávné celky při výkonu veřejné moci (§ 6)</a:t>
            </a:r>
          </a:p>
          <a:p>
            <a:r>
              <a:rPr lang="cs-CZ" dirty="0"/>
              <a:t>nevylučuje trestní odpovědnost fyzických osob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523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 přednášky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právo duševního vlastnictví</a:t>
            </a:r>
          </a:p>
          <a:p>
            <a:r>
              <a:rPr lang="cs-CZ" dirty="0"/>
              <a:t>soukromoprávní rovina</a:t>
            </a:r>
          </a:p>
          <a:p>
            <a:r>
              <a:rPr lang="cs-CZ" dirty="0"/>
              <a:t>správněprávní rovina</a:t>
            </a:r>
          </a:p>
          <a:p>
            <a:r>
              <a:rPr lang="cs-CZ" dirty="0"/>
              <a:t>trestněprávní rovina</a:t>
            </a:r>
          </a:p>
          <a:p>
            <a:r>
              <a:rPr lang="cs-CZ" dirty="0"/>
              <a:t>ústavněprávní rovina</a:t>
            </a:r>
          </a:p>
        </p:txBody>
      </p:sp>
    </p:spTree>
    <p:extLst>
      <p:ext uri="{BB962C8B-B14F-4D97-AF65-F5344CB8AC3E}">
        <p14:creationId xmlns:p14="http://schemas.microsoft.com/office/powerpoint/2010/main" val="3347335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40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§ 268 TZ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445998"/>
          </a:xfrm>
        </p:spPr>
        <p:txBody>
          <a:bodyPr/>
          <a:lstStyle/>
          <a:p>
            <a:pPr marL="0" lvl="1" indent="0" algn="just">
              <a:buNone/>
            </a:pPr>
            <a:r>
              <a:rPr lang="cs-CZ" i="1" dirty="0"/>
              <a:t>„(1) Kdo </a:t>
            </a:r>
            <a:r>
              <a:rPr lang="cs-CZ" b="1" i="1" dirty="0"/>
              <a:t>uvede do oběhu výrobky nebo poskytuje služby neoprávněně označené ochrannou známkou</a:t>
            </a:r>
            <a:r>
              <a:rPr lang="cs-CZ" i="1" dirty="0"/>
              <a:t>, k níž přísluší výhradní právo jinému, nebo známkou s ní zaměnitelnou nebo pro tento účel </a:t>
            </a:r>
            <a:r>
              <a:rPr lang="cs-CZ" b="1" i="1" dirty="0"/>
              <a:t>sobě nebo jinému takové výrobky nabízí</a:t>
            </a:r>
            <a:r>
              <a:rPr lang="cs-CZ" i="1" dirty="0"/>
              <a:t>, zprostředkuje, vyrobí, doveze, vyveze nebo jinak opatří nebo přechovává, anebo takovou službu nabídne nebo zprostředkuje, bude potrestán odnětím svobody až na dvě léta, zákazem činnosti nebo propadnutím věci.</a:t>
            </a:r>
          </a:p>
          <a:p>
            <a:pPr marL="0" lvl="1" indent="0" algn="just"/>
            <a:endParaRPr lang="cs-CZ" i="1" dirty="0"/>
          </a:p>
          <a:p>
            <a:pPr marL="0" lvl="1" indent="0" algn="just">
              <a:buNone/>
            </a:pPr>
            <a:r>
              <a:rPr lang="cs-CZ" i="1" dirty="0"/>
              <a:t>(2) Stejně bude potrestán, kdo </a:t>
            </a:r>
            <a:r>
              <a:rPr lang="cs-CZ" b="1" i="1" dirty="0"/>
              <a:t>pro dosažení hospodářského prospěchu neoprávněně užívá obchodní firmu nebo jakékoliv označení s ní zaměnitelné nebo uvede do oběhu výrobky nebo služby </a:t>
            </a:r>
            <a:r>
              <a:rPr lang="cs-CZ" i="1" dirty="0"/>
              <a:t>neoprávněně opatřené označením původu nebo zeměpisným označením anebo takovým označením s ním zaměnitelným nebo pro tento účel sobě nebo jinému takové výrobky nebo služby nabídne, zprostředkuje, vyrobí, doveze, vyveze nebo jinak opatří nebo přechovává.“</a:t>
            </a:r>
          </a:p>
          <a:p>
            <a:pPr marL="0" lvl="1" indent="0" algn="just">
              <a:buNone/>
            </a:pPr>
            <a:endParaRPr lang="cs-CZ" dirty="0"/>
          </a:p>
          <a:p>
            <a:pPr marL="0" lvl="1" indent="0" algn="just">
              <a:buNone/>
            </a:pPr>
            <a:r>
              <a:rPr lang="cs-CZ" dirty="0"/>
              <a:t>+ okolnosti podmiňující vyšší trestní sazbu (nedbalost)</a:t>
            </a:r>
          </a:p>
        </p:txBody>
      </p:sp>
    </p:spTree>
    <p:extLst>
      <p:ext uri="{BB962C8B-B14F-4D97-AF65-F5344CB8AC3E}">
        <p14:creationId xmlns:p14="http://schemas.microsoft.com/office/powerpoint/2010/main" val="4205614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41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§ 268 analyticky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</a:t>
            </a:r>
          </a:p>
          <a:p>
            <a:pPr lvl="1"/>
            <a:r>
              <a:rPr lang="cs-CZ" dirty="0"/>
              <a:t>zájem na ochraně práv na označení podnikatelů a jejich výrobků a služeb a tím i zájem na ochraně řádného průběhu hospodářské soutěže</a:t>
            </a:r>
          </a:p>
          <a:p>
            <a:r>
              <a:rPr lang="cs-CZ" dirty="0"/>
              <a:t>zavinění</a:t>
            </a:r>
          </a:p>
          <a:p>
            <a:pPr lvl="1"/>
            <a:r>
              <a:rPr lang="cs-CZ" dirty="0"/>
              <a:t>úmysl ve vztahu k chráněnému označení</a:t>
            </a:r>
          </a:p>
          <a:p>
            <a:pPr lvl="1"/>
            <a:r>
              <a:rPr lang="cs-CZ" dirty="0"/>
              <a:t>úmysl ve vztahu k uvádění do oběhu takových výrobků nebo poskytování služeb</a:t>
            </a:r>
          </a:p>
          <a:p>
            <a:r>
              <a:rPr lang="cs-CZ" dirty="0"/>
              <a:t>není nutná konkretizace OZ např. číslem přihlášky či zápisu</a:t>
            </a:r>
          </a:p>
          <a:p>
            <a:pPr lvl="1"/>
            <a:r>
              <a:rPr lang="cs-CZ" dirty="0"/>
              <a:t>TR NS 79/2011-T 1420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942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42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§ 269 TZ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cs-CZ" i="1" dirty="0"/>
              <a:t>„(1) Kdo neoprávněně zasáhne </a:t>
            </a:r>
            <a:r>
              <a:rPr lang="cs-CZ" b="1" i="1" dirty="0"/>
              <a:t>nikoli nepatrně </a:t>
            </a:r>
            <a:r>
              <a:rPr lang="cs-CZ" i="1" dirty="0"/>
              <a:t>do práv </a:t>
            </a:r>
            <a:r>
              <a:rPr lang="cs-CZ" b="1" i="1" dirty="0"/>
              <a:t>k chráněnému vynálezu, průmyslovému vzoru, užitnému vzoru nebo topografii polovodičového výrobku</a:t>
            </a:r>
            <a:r>
              <a:rPr lang="cs-CZ" i="1" dirty="0"/>
              <a:t>, bude potrestán odnětím svobody až na dvě léta, zákazem činnosti nebo propadnutím věci.“</a:t>
            </a:r>
          </a:p>
          <a:p>
            <a:pPr marL="0" lvl="1" indent="0" algn="just">
              <a:buNone/>
            </a:pPr>
            <a:endParaRPr lang="cs-CZ" dirty="0"/>
          </a:p>
          <a:p>
            <a:pPr marL="0" lvl="1" indent="0" algn="just">
              <a:buNone/>
            </a:pPr>
            <a:r>
              <a:rPr lang="cs-CZ" dirty="0"/>
              <a:t>+ okolnosti podmiňující vyšší trestní sazbu (nedbalost)</a:t>
            </a:r>
          </a:p>
        </p:txBody>
      </p:sp>
    </p:spTree>
    <p:extLst>
      <p:ext uri="{BB962C8B-B14F-4D97-AF65-F5344CB8AC3E}">
        <p14:creationId xmlns:p14="http://schemas.microsoft.com/office/powerpoint/2010/main" val="1727603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§ 269 </a:t>
            </a:r>
            <a:r>
              <a:rPr lang="cs-CZ" dirty="0"/>
              <a:t>analyticky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</a:t>
            </a:r>
          </a:p>
          <a:p>
            <a:pPr lvl="1"/>
            <a:r>
              <a:rPr lang="cs-CZ" dirty="0"/>
              <a:t>technická tvůrčí činnost v oblasti průmyslových práv, její výsledky a produkty</a:t>
            </a:r>
          </a:p>
          <a:p>
            <a:r>
              <a:rPr lang="cs-CZ" dirty="0"/>
              <a:t>zavinění</a:t>
            </a:r>
          </a:p>
          <a:p>
            <a:pPr lvl="1"/>
            <a:r>
              <a:rPr lang="cs-CZ" dirty="0"/>
              <a:t>úmysl ve vztahu k chráněnému statku</a:t>
            </a:r>
          </a:p>
          <a:p>
            <a:pPr lvl="1"/>
            <a:r>
              <a:rPr lang="cs-CZ" dirty="0"/>
              <a:t>úmysl ve vztahu k neoprávněnosti užití</a:t>
            </a:r>
          </a:p>
          <a:p>
            <a:r>
              <a:rPr lang="cs-CZ" dirty="0"/>
              <a:t>pouze tehdy, je-li vynález již chráněn (udělení patentu)</a:t>
            </a:r>
          </a:p>
          <a:p>
            <a:pPr lvl="1"/>
            <a:r>
              <a:rPr lang="cs-CZ" dirty="0"/>
              <a:t>TR NS 12/2005-T 757</a:t>
            </a:r>
          </a:p>
          <a:p>
            <a:r>
              <a:rPr lang="cs-CZ" dirty="0"/>
              <a:t>nikoliv nepatrný zásah</a:t>
            </a:r>
          </a:p>
        </p:txBody>
      </p:sp>
    </p:spTree>
    <p:extLst>
      <p:ext uri="{BB962C8B-B14F-4D97-AF65-F5344CB8AC3E}">
        <p14:creationId xmlns:p14="http://schemas.microsoft.com/office/powerpoint/2010/main" val="748370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§ 270 TZ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cs-CZ" i="1" dirty="0"/>
              <a:t>„(1) Kdo neoprávněně zasáhne</a:t>
            </a:r>
            <a:r>
              <a:rPr lang="cs-CZ" b="1" i="1" dirty="0"/>
              <a:t> nikoli nepatrně do zákonem chráněných práv k autorskému dílu, uměleckému výkonu, zvukovému či zvukově obrazovému záznamu, rozhlasovému nebo televiznímu vysílání nebo databázi</a:t>
            </a:r>
            <a:r>
              <a:rPr lang="cs-CZ" i="1" dirty="0"/>
              <a:t>, bude potrestán odnětím svobody až na dvě léta, zákazem činnosti nebo propadnutím věci.“</a:t>
            </a:r>
          </a:p>
          <a:p>
            <a:pPr marL="0" lvl="1" indent="0" algn="just">
              <a:buNone/>
            </a:pPr>
            <a:endParaRPr lang="cs-CZ" dirty="0"/>
          </a:p>
          <a:p>
            <a:pPr marL="0" lvl="1" indent="0" algn="just">
              <a:buNone/>
            </a:pPr>
            <a:r>
              <a:rPr lang="cs-CZ" dirty="0"/>
              <a:t>+ okolnosti podmiňující vyšší trestní sazbu (nedbalost)</a:t>
            </a:r>
          </a:p>
        </p:txBody>
      </p:sp>
    </p:spTree>
    <p:extLst>
      <p:ext uri="{BB962C8B-B14F-4D97-AF65-F5344CB8AC3E}">
        <p14:creationId xmlns:p14="http://schemas.microsoft.com/office/powerpoint/2010/main" val="3375175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§ 270 analyticky I.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objekt</a:t>
            </a:r>
          </a:p>
          <a:p>
            <a:pPr lvl="1"/>
            <a:r>
              <a:rPr lang="cs-CZ" dirty="0"/>
              <a:t>vědecká, literární či umělecká tvůrčí činnost, požitky a práva související</a:t>
            </a:r>
          </a:p>
          <a:p>
            <a:r>
              <a:rPr lang="cs-CZ" dirty="0"/>
              <a:t>zavinění</a:t>
            </a:r>
          </a:p>
          <a:p>
            <a:pPr lvl="1"/>
            <a:r>
              <a:rPr lang="cs-CZ" dirty="0"/>
              <a:t>úmysl ve vztahu k dílu</a:t>
            </a:r>
          </a:p>
          <a:p>
            <a:pPr lvl="1"/>
            <a:r>
              <a:rPr lang="cs-CZ" dirty="0"/>
              <a:t>úmysl ve vztahu k neoprávněnosti zásahu</a:t>
            </a:r>
          </a:p>
          <a:p>
            <a:r>
              <a:rPr lang="cs-CZ" dirty="0" err="1"/>
              <a:t>blanketní</a:t>
            </a:r>
            <a:r>
              <a:rPr lang="cs-CZ" dirty="0"/>
              <a:t> skutková podstata</a:t>
            </a:r>
          </a:p>
          <a:p>
            <a:pPr lvl="1"/>
            <a:r>
              <a:rPr lang="cs-CZ" dirty="0"/>
              <a:t>v dispozici odkazuje na § 18 AZ (apel na jasnost dle ÚS 186/2006-n) </a:t>
            </a:r>
          </a:p>
          <a:p>
            <a:r>
              <a:rPr lang="cs-CZ" dirty="0"/>
              <a:t>problematická aplikace výjimek a omezení dle AZ</a:t>
            </a:r>
          </a:p>
          <a:p>
            <a:pPr lvl="1"/>
            <a:r>
              <a:rPr lang="cs-CZ" dirty="0"/>
              <a:t>umožňují užívat autorské dílo bez souhlasu autora / vykonavatele autorských práv</a:t>
            </a:r>
          </a:p>
          <a:p>
            <a:pPr lvl="1"/>
            <a:r>
              <a:rPr lang="cs-CZ" dirty="0"/>
              <a:t>dle SDEU se ale neuplatní u díla z nelegálního zdroje (C-435/12; C-527/13)</a:t>
            </a:r>
          </a:p>
        </p:txBody>
      </p:sp>
    </p:spTree>
    <p:extLst>
      <p:ext uri="{BB962C8B-B14F-4D97-AF65-F5344CB8AC3E}">
        <p14:creationId xmlns:p14="http://schemas.microsoft.com/office/powerpoint/2010/main" val="391642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§ 270 analyticky II.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nikoliv nepatrný zásah</a:t>
            </a:r>
          </a:p>
          <a:p>
            <a:r>
              <a:rPr lang="cs-CZ" dirty="0"/>
              <a:t>problematické určování výše škody</a:t>
            </a:r>
          </a:p>
          <a:p>
            <a:pPr lvl="1"/>
            <a:r>
              <a:rPr lang="cs-CZ" dirty="0"/>
              <a:t>doktrína počtu stahování a ušlého zisku se jeví překonanou</a:t>
            </a:r>
          </a:p>
          <a:p>
            <a:pPr lvl="1" algn="just"/>
            <a:r>
              <a:rPr lang="cs-CZ" i="1" dirty="0"/>
              <a:t>„Výše škody </a:t>
            </a:r>
            <a:r>
              <a:rPr lang="en-US" i="1" dirty="0"/>
              <a:t>[…] </a:t>
            </a:r>
            <a:r>
              <a:rPr lang="cs-CZ" i="1" dirty="0"/>
              <a:t>nemůže být určena volnou úvahou soudu. V rámci posouzení zmíněného znaku se orgány činné v trestním řízení musí zabývat i tím, zda autorská díla, do kterých pachatel neoprávněně zasáhl, byla již dříve dostupná na internetu.“ </a:t>
            </a:r>
            <a:r>
              <a:rPr lang="cs-CZ" dirty="0"/>
              <a:t>(5 </a:t>
            </a:r>
            <a:r>
              <a:rPr lang="cs-CZ" dirty="0" err="1"/>
              <a:t>Tdo</a:t>
            </a:r>
            <a:r>
              <a:rPr lang="cs-CZ" dirty="0"/>
              <a:t> 225/2015)</a:t>
            </a:r>
          </a:p>
          <a:p>
            <a:pPr lvl="1" algn="just"/>
            <a:r>
              <a:rPr lang="cs-CZ" i="1" dirty="0"/>
              <a:t>„Výši ušlého zisku nelze odvozovat od obvyklé ceny legálně prodávaného hmotného nosiče (např. DVD nebo CD) s rozmnoženinou takového díla v běžné obchodní síti. Nelze-li výši škody spolehlivě zjistit tímto způsobem a neodůvodňuje-li použití vyšší trestní sazby ani prokázaný prospěch pachatele, je třeba zvažovat, zda v případě rozsáhlejšího zásahu </a:t>
            </a:r>
            <a:r>
              <a:rPr lang="en-US" i="1" dirty="0"/>
              <a:t>[…]</a:t>
            </a:r>
            <a:r>
              <a:rPr lang="cs-CZ" i="1" dirty="0"/>
              <a:t> nejde o spáchání trestného činu </a:t>
            </a:r>
            <a:r>
              <a:rPr lang="en-US" i="1" dirty="0"/>
              <a:t>[…]</a:t>
            </a:r>
            <a:r>
              <a:rPr lang="cs-CZ" i="1" dirty="0"/>
              <a:t> ve značném nebo velkém rozsahu.“</a:t>
            </a:r>
            <a:r>
              <a:rPr lang="cs-CZ" dirty="0"/>
              <a:t> (5 </a:t>
            </a:r>
            <a:r>
              <a:rPr lang="cs-CZ" dirty="0" err="1"/>
              <a:t>Tdo</a:t>
            </a:r>
            <a:r>
              <a:rPr lang="cs-CZ" dirty="0"/>
              <a:t> 171/2014)</a:t>
            </a:r>
          </a:p>
        </p:txBody>
      </p:sp>
    </p:spTree>
    <p:extLst>
      <p:ext uri="{BB962C8B-B14F-4D97-AF65-F5344CB8AC3E}">
        <p14:creationId xmlns:p14="http://schemas.microsoft.com/office/powerpoint/2010/main" val="2326176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47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 není zločin?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česká kauza „Liberecký pirát“</a:t>
            </a:r>
          </a:p>
          <a:p>
            <a:pPr lvl="1"/>
            <a:r>
              <a:rPr lang="cs-CZ" dirty="0"/>
              <a:t>rozhodnutí Okresního soudu v Liberci </a:t>
            </a:r>
            <a:r>
              <a:rPr lang="cs-CZ" dirty="0" err="1"/>
              <a:t>sp</a:t>
            </a:r>
            <a:r>
              <a:rPr lang="cs-CZ" dirty="0"/>
              <a:t>. zn. 7 </a:t>
            </a:r>
            <a:r>
              <a:rPr lang="cs-CZ" dirty="0" err="1"/>
              <a:t>Tm</a:t>
            </a:r>
            <a:r>
              <a:rPr lang="cs-CZ" dirty="0"/>
              <a:t> 13/2011 (shledán vinným)</a:t>
            </a:r>
          </a:p>
          <a:p>
            <a:pPr lvl="1"/>
            <a:r>
              <a:rPr lang="cs-CZ" dirty="0"/>
              <a:t>rozhodnutí Krajského soudu v Liberci </a:t>
            </a:r>
            <a:r>
              <a:rPr lang="cs-CZ" dirty="0" err="1"/>
              <a:t>sp</a:t>
            </a:r>
            <a:r>
              <a:rPr lang="cs-CZ" dirty="0"/>
              <a:t>. zn. 31 Tmo 5/2012 (potvrzeno)</a:t>
            </a:r>
          </a:p>
          <a:p>
            <a:pPr lvl="1"/>
            <a:r>
              <a:rPr lang="cs-CZ" dirty="0"/>
              <a:t>rozhodnutí Nejvyššího soudu </a:t>
            </a:r>
            <a:r>
              <a:rPr lang="cs-CZ" dirty="0" err="1"/>
              <a:t>sp</a:t>
            </a:r>
            <a:r>
              <a:rPr lang="cs-CZ" dirty="0"/>
              <a:t>. zn. 8 </a:t>
            </a:r>
            <a:r>
              <a:rPr lang="cs-CZ" dirty="0" err="1"/>
              <a:t>Tdo</a:t>
            </a:r>
            <a:r>
              <a:rPr lang="cs-CZ" dirty="0"/>
              <a:t> 137/2013 (dovolání zjevně neopodstatněné)</a:t>
            </a:r>
          </a:p>
          <a:p>
            <a:pPr lvl="1"/>
            <a:r>
              <a:rPr lang="cs-CZ" dirty="0"/>
              <a:t>nález Ústavního soudu </a:t>
            </a:r>
            <a:r>
              <a:rPr lang="cs-CZ" dirty="0" err="1"/>
              <a:t>sp</a:t>
            </a:r>
            <a:r>
              <a:rPr lang="cs-CZ" dirty="0"/>
              <a:t>. zn. III.ÚS 1768/13 (ústavní stížnost odmítnuta)</a:t>
            </a:r>
          </a:p>
          <a:p>
            <a:pPr lvl="1"/>
            <a:r>
              <a:rPr lang="cs-CZ" dirty="0"/>
              <a:t>protipirátská unie požadovala 138.000.000,- Kč za 2.500 filmů (20,- Kč za zhlédnutí)</a:t>
            </a:r>
          </a:p>
          <a:p>
            <a:r>
              <a:rPr lang="cs-CZ" dirty="0"/>
              <a:t>doktrína SDEU ohledně linkování</a:t>
            </a:r>
          </a:p>
          <a:p>
            <a:pPr lvl="1"/>
            <a:r>
              <a:rPr lang="cs-CZ" dirty="0"/>
              <a:t>C-466/12, </a:t>
            </a:r>
            <a:r>
              <a:rPr lang="cs-CZ" dirty="0" err="1"/>
              <a:t>Svensson</a:t>
            </a:r>
            <a:endParaRPr lang="cs-CZ" dirty="0"/>
          </a:p>
          <a:p>
            <a:pPr lvl="1"/>
            <a:r>
              <a:rPr lang="cs-CZ" dirty="0"/>
              <a:t>C-360/13, Public Relations </a:t>
            </a:r>
            <a:r>
              <a:rPr lang="cs-CZ" dirty="0" err="1"/>
              <a:t>Consultants</a:t>
            </a:r>
            <a:r>
              <a:rPr lang="cs-CZ" dirty="0"/>
              <a:t> </a:t>
            </a:r>
            <a:r>
              <a:rPr lang="cs-CZ" dirty="0" err="1"/>
              <a:t>Association</a:t>
            </a:r>
            <a:r>
              <a:rPr lang="cs-CZ" dirty="0"/>
              <a:t> (PRCA)</a:t>
            </a:r>
          </a:p>
          <a:p>
            <a:pPr lvl="1"/>
            <a:r>
              <a:rPr lang="cs-CZ" dirty="0"/>
              <a:t>C-348/13, </a:t>
            </a:r>
            <a:r>
              <a:rPr lang="cs-CZ" dirty="0" err="1"/>
              <a:t>BestWater</a:t>
            </a:r>
            <a:endParaRPr lang="cs-CZ" dirty="0"/>
          </a:p>
          <a:p>
            <a:pPr lvl="1"/>
            <a:r>
              <a:rPr lang="cs-CZ" dirty="0"/>
              <a:t>C-160/15, GS Media</a:t>
            </a:r>
          </a:p>
          <a:p>
            <a:pPr lvl="1"/>
            <a:r>
              <a:rPr lang="cs-CZ" dirty="0"/>
              <a:t>C-610/15, </a:t>
            </a:r>
            <a:r>
              <a:rPr lang="cs-CZ" dirty="0" err="1"/>
              <a:t>Stiching</a:t>
            </a:r>
            <a:r>
              <a:rPr lang="cs-CZ" dirty="0"/>
              <a:t> </a:t>
            </a:r>
            <a:r>
              <a:rPr lang="cs-CZ" dirty="0" err="1"/>
              <a:t>Brein</a:t>
            </a:r>
            <a:r>
              <a:rPr lang="cs-CZ" dirty="0"/>
              <a:t> (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Pirate</a:t>
            </a:r>
            <a:r>
              <a:rPr lang="cs-CZ" dirty="0"/>
              <a:t> </a:t>
            </a:r>
            <a:r>
              <a:rPr lang="cs-CZ" dirty="0" err="1"/>
              <a:t>Bay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6304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48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Pirát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Úmluva OSN o mořském právu (sdělení MZV č. 240/1996 Sb.)</a:t>
            </a:r>
          </a:p>
          <a:p>
            <a:pPr marL="0" lvl="1" indent="0" algn="ctr">
              <a:buNone/>
            </a:pPr>
            <a:r>
              <a:rPr lang="cs-CZ" sz="1800" b="1" i="1" dirty="0"/>
              <a:t>Článek 101</a:t>
            </a:r>
          </a:p>
          <a:p>
            <a:pPr marL="0" lvl="1" indent="0" algn="ctr">
              <a:buNone/>
            </a:pPr>
            <a:r>
              <a:rPr lang="cs-CZ" sz="1800" b="1" i="1" dirty="0"/>
              <a:t>Definice pirátství</a:t>
            </a:r>
          </a:p>
          <a:p>
            <a:pPr marL="0" lvl="1" indent="0" algn="just">
              <a:buNone/>
            </a:pPr>
            <a:endParaRPr lang="cs-CZ" sz="1800" i="1" dirty="0"/>
          </a:p>
          <a:p>
            <a:pPr marL="0" lvl="1" indent="0" algn="just">
              <a:buNone/>
            </a:pPr>
            <a:r>
              <a:rPr lang="cs-CZ" sz="1800" i="1" dirty="0"/>
              <a:t>Za pirátství se považují následující činy:</a:t>
            </a:r>
          </a:p>
          <a:p>
            <a:pPr marL="0" lvl="1" indent="0" algn="just">
              <a:buNone/>
            </a:pPr>
            <a:r>
              <a:rPr lang="cs-CZ" sz="1800" i="1" dirty="0"/>
              <a:t>- jakýkoli protiprávní čin násilí nebo zadržení anebo jakýkoli loupežný čin spáchaný k soukromým účelům posádkou nebo cestujícími soukromé lodi nebo soukromého letadla namířené: </a:t>
            </a:r>
          </a:p>
          <a:p>
            <a:pPr marL="0" lvl="1" indent="0" algn="just">
              <a:buNone/>
            </a:pPr>
            <a:r>
              <a:rPr lang="cs-CZ" sz="1800" i="1" dirty="0"/>
              <a:t>	- na volném moři proti jiné lodi nebo letadlu anebo proti osobám nebo majetku na jejich palubě;</a:t>
            </a:r>
          </a:p>
          <a:p>
            <a:pPr marL="0" lvl="1" indent="0" algn="just">
              <a:buNone/>
            </a:pPr>
            <a:r>
              <a:rPr lang="cs-CZ" sz="1800" i="1" dirty="0"/>
              <a:t>	- proti lodi, letadlu, osobám nebo majetku v místě, které nepodléhá jurisdikci žádného státu;</a:t>
            </a:r>
          </a:p>
          <a:p>
            <a:pPr marL="0" lvl="1" indent="0" algn="just">
              <a:buNone/>
            </a:pPr>
            <a:r>
              <a:rPr lang="cs-CZ" sz="1800" i="1" dirty="0"/>
              <a:t>- jakýkoli čin dobrovolné účasti při použití lodi nebo letadla, jestliže ten, kdo se jich dopouští, ví o skutečnostech, které vtiskují této lodi nebo tomuto letadlu charakter pirátské lodi nebo letadla;</a:t>
            </a:r>
          </a:p>
          <a:p>
            <a:pPr marL="0" lvl="1" indent="0" algn="just">
              <a:buNone/>
            </a:pPr>
            <a:r>
              <a:rPr lang="cs-CZ" sz="1800" i="1" dirty="0"/>
              <a:t>- jakýkoli čin, který má za účel podněcovat nebo úmyslně usnadňovat čin uvedený v </a:t>
            </a:r>
            <a:r>
              <a:rPr lang="cs-CZ" sz="1800" i="1" dirty="0" err="1"/>
              <a:t>pododst</a:t>
            </a:r>
            <a:r>
              <a:rPr lang="cs-CZ" sz="1800" i="1" dirty="0"/>
              <a:t>. (a) nebo (b).</a:t>
            </a:r>
          </a:p>
        </p:txBody>
      </p:sp>
    </p:spTree>
    <p:extLst>
      <p:ext uri="{BB962C8B-B14F-4D97-AF65-F5344CB8AC3E}">
        <p14:creationId xmlns:p14="http://schemas.microsoft.com/office/powerpoint/2010/main" val="1373712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49</a:t>
            </a:fld>
            <a:endParaRPr lang="cs-CZ" altLang="cs-CZ" dirty="0"/>
          </a:p>
        </p:txBody>
      </p:sp>
      <p:pic>
        <p:nvPicPr>
          <p:cNvPr id="1026" name="Picture 2" descr="https://1.bp.blogspot.com/-TmN6-3uAwkM/V9Ulq98J4tI/AAAAAAAAIGk/GvnZcGGJ_iolUPFyefjLDNMWk1f_6wnxQCLcB/s1600/Immagine4.png">
            <a:extLst>
              <a:ext uri="{FF2B5EF4-FFF2-40B4-BE49-F238E27FC236}">
                <a16:creationId xmlns:a16="http://schemas.microsoft.com/office/drawing/2014/main" id="{472F973D-EFBD-4ACA-A057-1E0BF65F8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69" y="155575"/>
            <a:ext cx="7914061" cy="607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08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EB3F38D-3593-4F56-8CC8-C17F28F4E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5D78FAE-DC17-47C5-934C-67986DC0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3152365"/>
            <a:ext cx="11361600" cy="528635"/>
          </a:xfrm>
        </p:spPr>
        <p:txBody>
          <a:bodyPr/>
          <a:lstStyle/>
          <a:p>
            <a:pPr algn="ctr"/>
            <a:r>
              <a:rPr lang="cs-CZ" dirty="0"/>
              <a:t>PRÁVO DUŠEVNÍHO VLASTNICTVÍ</a:t>
            </a:r>
          </a:p>
        </p:txBody>
      </p:sp>
    </p:spTree>
    <p:extLst>
      <p:ext uri="{BB962C8B-B14F-4D97-AF65-F5344CB8AC3E}">
        <p14:creationId xmlns:p14="http://schemas.microsoft.com/office/powerpoint/2010/main" val="2856296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601DCA3-C6A3-4F4A-B887-ADA8DCB0A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50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A6F53AC-77F6-9245-BBCB-E71C2A4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Judikatura</a:t>
            </a:r>
            <a:endParaRPr lang="en-GB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F6B0395-B2A3-8841-9603-2F711ECD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 </a:t>
            </a:r>
            <a:r>
              <a:rPr lang="en-GB" dirty="0" err="1"/>
              <a:t>Tdo</a:t>
            </a:r>
            <a:r>
              <a:rPr lang="en-GB" dirty="0"/>
              <a:t> 31/2010 – </a:t>
            </a:r>
            <a:r>
              <a:rPr lang="en-GB" dirty="0" err="1"/>
              <a:t>nutno</a:t>
            </a:r>
            <a:r>
              <a:rPr lang="en-GB" dirty="0"/>
              <a:t> </a:t>
            </a:r>
            <a:r>
              <a:rPr lang="en-GB" dirty="0" err="1"/>
              <a:t>přesně</a:t>
            </a:r>
            <a:r>
              <a:rPr lang="en-GB" dirty="0"/>
              <a:t> </a:t>
            </a:r>
            <a:r>
              <a:rPr lang="en-GB" dirty="0" err="1"/>
              <a:t>určit</a:t>
            </a:r>
            <a:r>
              <a:rPr lang="en-GB" dirty="0"/>
              <a:t> </a:t>
            </a:r>
            <a:r>
              <a:rPr lang="en-GB" dirty="0" err="1"/>
              <a:t>kdo</a:t>
            </a:r>
            <a:r>
              <a:rPr lang="en-GB" dirty="0"/>
              <a:t> (Jenna Jameson)</a:t>
            </a:r>
          </a:p>
          <a:p>
            <a:r>
              <a:rPr lang="cs-CZ" dirty="0"/>
              <a:t>5 </a:t>
            </a:r>
            <a:r>
              <a:rPr lang="cs-CZ" dirty="0" err="1"/>
              <a:t>Tdo</a:t>
            </a:r>
            <a:r>
              <a:rPr lang="cs-CZ" dirty="0"/>
              <a:t> 196/2014 – je třeba se důsledně věnovat intenzitě zásahu, </a:t>
            </a:r>
            <a:r>
              <a:rPr lang="cs-CZ"/>
              <a:t>to „</a:t>
            </a:r>
            <a:r>
              <a:rPr lang="cs-CZ" dirty="0"/>
              <a:t>že je něco na internetu“ automaticky neznamená nikoli nepatrný zásah (Alois </a:t>
            </a:r>
            <a:r>
              <a:rPr lang="cs-CZ" dirty="0" err="1"/>
              <a:t>Nebel</a:t>
            </a:r>
            <a:r>
              <a:rPr lang="cs-CZ" dirty="0"/>
              <a:t>)</a:t>
            </a:r>
          </a:p>
          <a:p>
            <a:r>
              <a:rPr lang="cs-CZ" dirty="0"/>
              <a:t>5 </a:t>
            </a:r>
            <a:r>
              <a:rPr lang="cs-CZ" dirty="0" err="1"/>
              <a:t>Tdo</a:t>
            </a:r>
            <a:r>
              <a:rPr lang="cs-CZ" dirty="0"/>
              <a:t> 171/2014 - při kvalifikaci nelze vycházet z hypotéz poškozených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635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51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§ 271 TZ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cs-CZ" i="1" dirty="0"/>
              <a:t>„(1) </a:t>
            </a:r>
            <a:r>
              <a:rPr lang="cs-CZ" dirty="0"/>
              <a:t>Kdo padělá </a:t>
            </a:r>
            <a:r>
              <a:rPr lang="cs-CZ" b="1" dirty="0"/>
              <a:t>výtvarné autorské dílo nebo napodobí výtvarný projev jiného autora v úmyslu, aby nové dílo bylo považováno za původní dílo takového autora</a:t>
            </a:r>
            <a:r>
              <a:rPr lang="cs-CZ" dirty="0"/>
              <a:t>, bude potrestán odnětím svobody až na tři léta, zákazem činnosti nebo propadnutím věci.</a:t>
            </a:r>
            <a:r>
              <a:rPr lang="cs-CZ" i="1" dirty="0"/>
              <a:t>“</a:t>
            </a:r>
          </a:p>
          <a:p>
            <a:pPr marL="0" lvl="1" indent="0" algn="just">
              <a:buNone/>
            </a:pPr>
            <a:endParaRPr lang="cs-CZ" dirty="0"/>
          </a:p>
          <a:p>
            <a:pPr marL="0" lvl="1" indent="0" algn="just">
              <a:buNone/>
            </a:pPr>
            <a:r>
              <a:rPr lang="cs-CZ" dirty="0"/>
              <a:t>+ okolnosti podmiňující vyšší trestní sazbu (nedbalost)</a:t>
            </a:r>
          </a:p>
        </p:txBody>
      </p:sp>
    </p:spTree>
    <p:extLst>
      <p:ext uri="{BB962C8B-B14F-4D97-AF65-F5344CB8AC3E}">
        <p14:creationId xmlns:p14="http://schemas.microsoft.com/office/powerpoint/2010/main" val="846073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52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§ 271 analyticky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</a:t>
            </a:r>
          </a:p>
          <a:p>
            <a:pPr lvl="1"/>
            <a:r>
              <a:rPr lang="cs-CZ" dirty="0"/>
              <a:t>umělecká tvůrčí činnost a požitky z ní plynoucí</a:t>
            </a:r>
          </a:p>
          <a:p>
            <a:r>
              <a:rPr lang="cs-CZ" dirty="0"/>
              <a:t>zavinění</a:t>
            </a:r>
          </a:p>
          <a:p>
            <a:pPr lvl="1"/>
            <a:r>
              <a:rPr lang="cs-CZ" dirty="0"/>
              <a:t>úmysl ve vztahu k danému dílu</a:t>
            </a:r>
          </a:p>
          <a:p>
            <a:pPr lvl="1"/>
            <a:r>
              <a:rPr lang="cs-CZ" dirty="0"/>
              <a:t>úmysl ve vztahu k padělání (na způsobu přitom nezáleží)</a:t>
            </a:r>
          </a:p>
          <a:p>
            <a:r>
              <a:rPr lang="cs-CZ" dirty="0"/>
              <a:t>odlišovat od zásahu do autorského práva dle § 45 AZ</a:t>
            </a:r>
          </a:p>
          <a:p>
            <a:pPr lvl="1"/>
            <a:r>
              <a:rPr lang="cs-CZ" dirty="0"/>
              <a:t>používání názvu nebo vnější úpravy děl s vyvoláním nebezpečí záměny</a:t>
            </a:r>
          </a:p>
          <a:p>
            <a:r>
              <a:rPr lang="cs-CZ" dirty="0"/>
              <a:t>odlišovat od parodie, karikatury (§ 38g AZ)</a:t>
            </a:r>
          </a:p>
          <a:p>
            <a:pPr lvl="1"/>
            <a:r>
              <a:rPr lang="cs-CZ" dirty="0"/>
              <a:t>zákonná výjimka</a:t>
            </a:r>
          </a:p>
        </p:txBody>
      </p:sp>
    </p:spTree>
    <p:extLst>
      <p:ext uri="{BB962C8B-B14F-4D97-AF65-F5344CB8AC3E}">
        <p14:creationId xmlns:p14="http://schemas.microsoft.com/office/powerpoint/2010/main" val="2057820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EB3F38D-3593-4F56-8CC8-C17F28F4E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53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5D78FAE-DC17-47C5-934C-67986DC0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3152365"/>
            <a:ext cx="11361600" cy="528635"/>
          </a:xfrm>
        </p:spPr>
        <p:txBody>
          <a:bodyPr/>
          <a:lstStyle/>
          <a:p>
            <a:pPr algn="ctr"/>
            <a:r>
              <a:rPr lang="cs-CZ" dirty="0"/>
              <a:t>ÚSTAVNĚPRÁVNÍ ROVINA</a:t>
            </a:r>
          </a:p>
        </p:txBody>
      </p:sp>
    </p:spTree>
    <p:extLst>
      <p:ext uri="{BB962C8B-B14F-4D97-AF65-F5344CB8AC3E}">
        <p14:creationId xmlns:p14="http://schemas.microsoft.com/office/powerpoint/2010/main" val="946223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54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Ústavní stížnost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nejzazší možnost</a:t>
            </a:r>
          </a:p>
          <a:p>
            <a:pPr lvl="1"/>
            <a:r>
              <a:rPr lang="cs-CZ" dirty="0"/>
              <a:t>přezkum ústavnosti, ne zákonnosti či správnosti rozhodnutí -&gt; ochrana ZLPS</a:t>
            </a:r>
          </a:p>
          <a:p>
            <a:pPr lvl="1"/>
            <a:r>
              <a:rPr lang="cs-CZ" dirty="0"/>
              <a:t>poštou, elektronicky, telefaxem, osobně na podatelně do </a:t>
            </a:r>
            <a:r>
              <a:rPr lang="cs-CZ" b="1" dirty="0"/>
              <a:t>dvou měsíců </a:t>
            </a:r>
            <a:r>
              <a:rPr lang="cs-CZ" dirty="0"/>
              <a:t>od zásahu</a:t>
            </a:r>
          </a:p>
          <a:p>
            <a:pPr lvl="1"/>
            <a:r>
              <a:rPr lang="cs-CZ" dirty="0"/>
              <a:t>nutné právní zastoupení</a:t>
            </a:r>
          </a:p>
          <a:p>
            <a:r>
              <a:rPr lang="cs-CZ" dirty="0"/>
              <a:t>zaměření (čl. 87/1d Ústavy)</a:t>
            </a:r>
          </a:p>
          <a:p>
            <a:pPr lvl="1"/>
            <a:r>
              <a:rPr lang="cs-CZ" dirty="0"/>
              <a:t>proti pravomocnému rozhodnutí a jinému zásahu orgánu veřejné moci do ZLPS</a:t>
            </a:r>
          </a:p>
          <a:p>
            <a:pPr lvl="1"/>
            <a:r>
              <a:rPr lang="cs-CZ" dirty="0"/>
              <a:t>podává fyzická nebo právnická osoba dotčená zásahem orgánu (§ 72 ZÚS)</a:t>
            </a:r>
          </a:p>
          <a:p>
            <a:pPr lvl="1"/>
            <a:r>
              <a:rPr lang="cs-CZ" dirty="0"/>
              <a:t>nutno uvést (vedle identifikace a dalších formalit)</a:t>
            </a:r>
          </a:p>
          <a:p>
            <a:pPr marL="901700" lvl="1" indent="-177800"/>
            <a:r>
              <a:rPr lang="cs-CZ" dirty="0"/>
              <a:t>jaké ZLPS porušeny</a:t>
            </a:r>
          </a:p>
          <a:p>
            <a:pPr marL="901700" lvl="1" indent="-177800"/>
            <a:r>
              <a:rPr lang="cs-CZ" dirty="0"/>
              <a:t>který orgán veřejné moci zasáhl</a:t>
            </a:r>
          </a:p>
          <a:p>
            <a:pPr marL="901700" lvl="1" indent="-177800"/>
            <a:r>
              <a:rPr lang="cs-CZ" dirty="0"/>
              <a:t>jakým zásahem tak daný orgán učinil</a:t>
            </a:r>
          </a:p>
          <a:p>
            <a:pPr marL="901700" lvl="1" indent="-177800"/>
            <a:r>
              <a:rPr lang="cs-CZ" dirty="0"/>
              <a:t>v čem konkrétně je spatřováno porušení ZLPS</a:t>
            </a:r>
          </a:p>
        </p:txBody>
      </p:sp>
    </p:spTree>
    <p:extLst>
      <p:ext uri="{BB962C8B-B14F-4D97-AF65-F5344CB8AC3E}">
        <p14:creationId xmlns:p14="http://schemas.microsoft.com/office/powerpoint/2010/main" val="812592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55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lidská práva a svobody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Ústavní soud není posledním stupněm soudní soustavy</a:t>
            </a:r>
          </a:p>
          <a:p>
            <a:pPr lvl="1" algn="just"/>
            <a:r>
              <a:rPr lang="cs-CZ" i="1" dirty="0"/>
              <a:t>„</a:t>
            </a:r>
            <a:r>
              <a:rPr lang="en-US" i="1" dirty="0"/>
              <a:t>[</a:t>
            </a:r>
            <a:r>
              <a:rPr lang="cs-CZ" i="1" dirty="0"/>
              <a:t>Ústavní soud</a:t>
            </a:r>
            <a:r>
              <a:rPr lang="en-US" i="1" dirty="0"/>
              <a:t>]</a:t>
            </a:r>
            <a:r>
              <a:rPr lang="cs-CZ" i="1" dirty="0"/>
              <a:t> </a:t>
            </a:r>
            <a:r>
              <a:rPr lang="cs-CZ" b="1" i="1" dirty="0"/>
              <a:t>není soudem nadřízeným </a:t>
            </a:r>
            <a:r>
              <a:rPr lang="cs-CZ" i="1" dirty="0"/>
              <a:t>obecným soudům a nepřísluší mu tedy posuzovat celkovou zákonnost vydaných rozhodnutí, případně nahrazovat hodnocení soudů svým vlastním hodnocením. Ústavnímu soudu však nepochybně přísluší posoudit, zda řízení ve své komplexnosti bylo spravedlivé a zda v něm byly respektovány principy uvedené </a:t>
            </a:r>
            <a:r>
              <a:rPr lang="en-US" i="1" dirty="0"/>
              <a:t>[</a:t>
            </a:r>
            <a:r>
              <a:rPr lang="cs-CZ" i="1" dirty="0"/>
              <a:t>v LZPS</a:t>
            </a:r>
            <a:r>
              <a:rPr lang="en-US" i="1" dirty="0"/>
              <a:t>]</a:t>
            </a:r>
            <a:r>
              <a:rPr lang="cs-CZ" i="1" dirty="0"/>
              <a:t>“</a:t>
            </a:r>
            <a:r>
              <a:rPr lang="cs-CZ" dirty="0"/>
              <a:t> (IV.ÚS 55/94)</a:t>
            </a:r>
          </a:p>
          <a:p>
            <a:pPr algn="just"/>
            <a:r>
              <a:rPr lang="cs-CZ" dirty="0"/>
              <a:t>LZPS dotčená PDV</a:t>
            </a:r>
          </a:p>
          <a:p>
            <a:pPr lvl="1" algn="just"/>
            <a:r>
              <a:rPr lang="cs-CZ" dirty="0"/>
              <a:t>čl. 10/1 LZPS: </a:t>
            </a:r>
            <a:r>
              <a:rPr lang="cs-CZ" i="1" dirty="0"/>
              <a:t>„každý má právo, aby </a:t>
            </a:r>
            <a:r>
              <a:rPr lang="en-US" i="1" dirty="0"/>
              <a:t>[b</a:t>
            </a:r>
            <a:r>
              <a:rPr lang="cs-CZ" i="1" dirty="0" err="1"/>
              <a:t>ylo</a:t>
            </a:r>
            <a:r>
              <a:rPr lang="en-US" i="1" dirty="0"/>
              <a:t>]</a:t>
            </a:r>
            <a:r>
              <a:rPr lang="cs-CZ" i="1" dirty="0"/>
              <a:t> chráněno jeho jméno“</a:t>
            </a:r>
          </a:p>
          <a:p>
            <a:pPr lvl="1" algn="just"/>
            <a:r>
              <a:rPr lang="cs-CZ" dirty="0"/>
              <a:t>čl. 11/1 LZPS: </a:t>
            </a:r>
            <a:r>
              <a:rPr lang="cs-CZ" i="1" dirty="0"/>
              <a:t>„každý má právo vlastnit majetek“</a:t>
            </a:r>
          </a:p>
          <a:p>
            <a:pPr lvl="1" algn="just"/>
            <a:r>
              <a:rPr lang="cs-CZ" dirty="0"/>
              <a:t>čl. 34/1 LZPS: </a:t>
            </a:r>
            <a:r>
              <a:rPr lang="cs-CZ" i="1" dirty="0"/>
              <a:t>„práva k výsledkům tvůrčí duševní činnosti jsou chráněna zákonem“</a:t>
            </a:r>
            <a:endParaRPr lang="cs-CZ" dirty="0"/>
          </a:p>
          <a:p>
            <a:pPr lvl="1" algn="just"/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195913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A5760D3-AF96-4DAF-BBFF-31CE48436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56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F0585AE-2DD5-42D7-87B7-D4756628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0" y="3125883"/>
            <a:ext cx="11361600" cy="606233"/>
          </a:xfrm>
        </p:spPr>
        <p:txBody>
          <a:bodyPr/>
          <a:lstStyle/>
          <a:p>
            <a:pPr algn="ctr"/>
            <a:r>
              <a:rPr lang="cs-CZ" dirty="0"/>
              <a:t>Děkuji za pozornost!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780A13E-B578-4D31-8B29-52D169864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00" y="3807617"/>
            <a:ext cx="11361600" cy="698497"/>
          </a:xfrm>
        </p:spPr>
        <p:txBody>
          <a:bodyPr/>
          <a:lstStyle/>
          <a:p>
            <a:pPr algn="ctr"/>
            <a:r>
              <a:rPr lang="cs-CZ" dirty="0" err="1"/>
              <a:t>matej.myska@law.muni.cz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900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Právo duševního vlastnictví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ochrana nehmotných statků</a:t>
            </a:r>
          </a:p>
          <a:p>
            <a:r>
              <a:rPr lang="cs-CZ" dirty="0"/>
              <a:t>autorské právo a práva související</a:t>
            </a:r>
          </a:p>
          <a:p>
            <a:pPr lvl="1"/>
            <a:r>
              <a:rPr lang="cs-CZ" dirty="0"/>
              <a:t>práva autorů, výkonných umělců, vysílatelů, pořizovatelů záznamu…</a:t>
            </a:r>
          </a:p>
          <a:p>
            <a:pPr lvl="1"/>
            <a:r>
              <a:rPr lang="cs-CZ" dirty="0"/>
              <a:t>zákon č. 121/2000 Sb., autorský zákon</a:t>
            </a:r>
          </a:p>
          <a:p>
            <a:r>
              <a:rPr lang="cs-CZ" dirty="0"/>
              <a:t>průmyslová práva a práva související</a:t>
            </a:r>
          </a:p>
          <a:p>
            <a:pPr lvl="1"/>
            <a:r>
              <a:rPr lang="cs-CZ" dirty="0"/>
              <a:t>patent – zákon č. 527/1990 Sb., o vynálezech…</a:t>
            </a:r>
          </a:p>
          <a:p>
            <a:pPr lvl="1"/>
            <a:r>
              <a:rPr lang="cs-CZ" dirty="0"/>
              <a:t>ochranná známka – zákon č. 441/2003 Sb., o ochranných známkách</a:t>
            </a:r>
          </a:p>
          <a:p>
            <a:pPr lvl="1"/>
            <a:r>
              <a:rPr lang="cs-CZ" dirty="0"/>
              <a:t>průmyslový vzor – zákon č. 207/2000 Sb., o ochraně průmyslových vzorů</a:t>
            </a:r>
          </a:p>
          <a:p>
            <a:pPr lvl="1"/>
            <a:r>
              <a:rPr lang="cs-CZ" dirty="0"/>
              <a:t>chráněné zeměpisné označení, označení původu – zákon č. 452/2001 Sb., o ochraně…</a:t>
            </a:r>
          </a:p>
          <a:p>
            <a:pPr lvl="1"/>
            <a:r>
              <a:rPr lang="cs-CZ" dirty="0"/>
              <a:t>obchodní firma – zákon č. 89/2012 Sb., občanský zákoník</a:t>
            </a:r>
          </a:p>
          <a:p>
            <a:pPr lvl="1"/>
            <a:r>
              <a:rPr lang="cs-CZ" dirty="0"/>
              <a:t>obchodní tajemství, know-how, doménová práva, odrůdy, plemena, užitné vzory…</a:t>
            </a:r>
          </a:p>
        </p:txBody>
      </p:sp>
    </p:spTree>
    <p:extLst>
      <p:ext uri="{BB962C8B-B14F-4D97-AF65-F5344CB8AC3E}">
        <p14:creationId xmlns:p14="http://schemas.microsoft.com/office/powerpoint/2010/main" val="98016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AE6AEF8-FC4E-1F46-8EC8-844A45AF9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EE90084-B8CC-DB48-900D-277E8480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Autorské</a:t>
            </a:r>
            <a:r>
              <a:rPr lang="en-GB" dirty="0"/>
              <a:t> </a:t>
            </a:r>
            <a:r>
              <a:rPr lang="en-GB" dirty="0" err="1"/>
              <a:t>právo</a:t>
            </a:r>
            <a:r>
              <a:rPr lang="en-GB" dirty="0"/>
              <a:t> v </a:t>
            </a:r>
            <a:r>
              <a:rPr lang="en-GB" dirty="0" err="1"/>
              <a:t>kostce</a:t>
            </a:r>
            <a:endParaRPr lang="en-GB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00F41E1-0B03-EF42-BCC2-436666C6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Předmět</a:t>
            </a:r>
            <a:r>
              <a:rPr lang="en-GB" dirty="0"/>
              <a:t> </a:t>
            </a:r>
            <a:r>
              <a:rPr lang="en-GB" dirty="0" err="1"/>
              <a:t>ochrany</a:t>
            </a:r>
            <a:endParaRPr lang="en-GB" dirty="0"/>
          </a:p>
          <a:p>
            <a:r>
              <a:rPr lang="en-GB" dirty="0" err="1"/>
              <a:t>Práva</a:t>
            </a:r>
            <a:endParaRPr lang="en-GB" dirty="0"/>
          </a:p>
          <a:p>
            <a:r>
              <a:rPr lang="en-GB" dirty="0" err="1"/>
              <a:t>Výjimky</a:t>
            </a:r>
            <a:r>
              <a:rPr lang="en-GB" dirty="0"/>
              <a:t> a </a:t>
            </a:r>
            <a:r>
              <a:rPr lang="en-GB" dirty="0" err="1"/>
              <a:t>omezení</a:t>
            </a:r>
            <a:endParaRPr lang="en-GB" dirty="0"/>
          </a:p>
          <a:p>
            <a:r>
              <a:rPr lang="en-GB" dirty="0"/>
              <a:t>Licence a </a:t>
            </a:r>
            <a:r>
              <a:rPr lang="en-GB" dirty="0" err="1"/>
              <a:t>veřejné</a:t>
            </a:r>
            <a:r>
              <a:rPr lang="en-GB" dirty="0"/>
              <a:t> licence</a:t>
            </a:r>
          </a:p>
        </p:txBody>
      </p:sp>
    </p:spTree>
    <p:extLst>
      <p:ext uri="{BB962C8B-B14F-4D97-AF65-F5344CB8AC3E}">
        <p14:creationId xmlns:p14="http://schemas.microsoft.com/office/powerpoint/2010/main" val="6378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Vymáhání práv z duševního vlastnictví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535998"/>
          </a:xfrm>
        </p:spPr>
        <p:txBody>
          <a:bodyPr/>
          <a:lstStyle/>
          <a:p>
            <a:r>
              <a:rPr lang="cs-CZ" dirty="0"/>
              <a:t>ochrana majetkových hodnot</a:t>
            </a:r>
          </a:p>
          <a:p>
            <a:pPr lvl="1"/>
            <a:r>
              <a:rPr lang="cs-CZ" dirty="0"/>
              <a:t>nezanedbatelná hodnota, význam, role v kontextu jmění</a:t>
            </a:r>
          </a:p>
          <a:p>
            <a:r>
              <a:rPr lang="cs-CZ" dirty="0"/>
              <a:t>prosaditelnost práv</a:t>
            </a:r>
          </a:p>
          <a:p>
            <a:r>
              <a:rPr lang="cs-CZ" dirty="0"/>
              <a:t>efektivní systém, stimulace, ochrana</a:t>
            </a:r>
          </a:p>
          <a:p>
            <a:r>
              <a:rPr lang="cs-CZ" dirty="0"/>
              <a:t>ochrana =&gt; vymáhání (liší se chráněným zájmem a účelem)</a:t>
            </a:r>
          </a:p>
          <a:p>
            <a:pPr lvl="1"/>
            <a:r>
              <a:rPr lang="cs-CZ" dirty="0"/>
              <a:t>soukromoprávní</a:t>
            </a:r>
          </a:p>
          <a:p>
            <a:pPr lvl="1"/>
            <a:r>
              <a:rPr lang="cs-CZ" dirty="0"/>
              <a:t>veřejnoprávní</a:t>
            </a:r>
          </a:p>
          <a:p>
            <a:pPr marL="901700" lvl="1" indent="-177800"/>
            <a:r>
              <a:rPr lang="cs-CZ" dirty="0"/>
              <a:t>správněprávní</a:t>
            </a:r>
          </a:p>
          <a:p>
            <a:pPr marL="901700" lvl="1" indent="-177800"/>
            <a:r>
              <a:rPr lang="cs-CZ" dirty="0"/>
              <a:t>trestněprávní</a:t>
            </a:r>
          </a:p>
          <a:p>
            <a:pPr marL="901700" lvl="1" indent="-177800"/>
            <a:r>
              <a:rPr lang="cs-CZ" dirty="0"/>
              <a:t>ústavněprávní</a:t>
            </a:r>
          </a:p>
        </p:txBody>
      </p:sp>
    </p:spTree>
    <p:extLst>
      <p:ext uri="{BB962C8B-B14F-4D97-AF65-F5344CB8AC3E}">
        <p14:creationId xmlns:p14="http://schemas.microsoft.com/office/powerpoint/2010/main" val="5955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F55B699-1D2C-4562-AED3-E4FFB0D5F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22D4BC-3455-4E62-9C9A-658D4E4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zákonný rámec (národní) I.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BF953A7-5E1F-4F5A-8DAF-44B5A10F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26902"/>
            <a:ext cx="10753200" cy="4787998"/>
          </a:xfrm>
        </p:spPr>
        <p:txBody>
          <a:bodyPr/>
          <a:lstStyle/>
          <a:p>
            <a:r>
              <a:rPr lang="cs-CZ" dirty="0"/>
              <a:t>soukromoprávní</a:t>
            </a:r>
          </a:p>
          <a:p>
            <a:pPr lvl="1"/>
            <a:r>
              <a:rPr lang="cs-CZ" dirty="0"/>
              <a:t>zákon č. 121/2000 Sb., autorský zákon</a:t>
            </a:r>
          </a:p>
          <a:p>
            <a:pPr lvl="1"/>
            <a:r>
              <a:rPr lang="cs-CZ" dirty="0"/>
              <a:t>zákon č. 221/2006 Sb., o vymáhání práv z průmyslového vlastnictví</a:t>
            </a:r>
          </a:p>
          <a:p>
            <a:pPr lvl="1"/>
            <a:r>
              <a:rPr lang="cs-CZ" dirty="0"/>
              <a:t>zákon č. 89/2012 Sb., občanský zákoník</a:t>
            </a:r>
          </a:p>
          <a:p>
            <a:r>
              <a:rPr lang="cs-CZ" dirty="0"/>
              <a:t>veřejnoprávní</a:t>
            </a:r>
          </a:p>
          <a:p>
            <a:pPr lvl="1"/>
            <a:r>
              <a:rPr lang="cs-CZ" b="1" dirty="0" err="1"/>
              <a:t>Info</a:t>
            </a:r>
            <a:r>
              <a:rPr lang="cs-CZ" b="1" dirty="0"/>
              <a:t>: </a:t>
            </a:r>
            <a:r>
              <a:rPr lang="cs-CZ" b="1" dirty="0" err="1"/>
              <a:t>správněprávní</a:t>
            </a:r>
            <a:r>
              <a:rPr lang="cs-CZ" b="1" dirty="0"/>
              <a:t> – dílčí právní předpisy dle daného práva</a:t>
            </a:r>
          </a:p>
          <a:p>
            <a:pPr marL="901700" lvl="1" indent="-177800"/>
            <a:r>
              <a:rPr lang="cs-CZ" dirty="0"/>
              <a:t>zákon č. 355/2014 Sb., o působnosti orgánů CSČR v souvislosti s vymáháním PDV</a:t>
            </a:r>
          </a:p>
          <a:p>
            <a:pPr marL="901700" lvl="1" indent="-177800"/>
            <a:r>
              <a:rPr lang="cs-CZ" dirty="0"/>
              <a:t>zákon č. 250/2016 Sb., o odpovědnosti za přestupky a řízení o nich (ZOP)</a:t>
            </a:r>
          </a:p>
          <a:p>
            <a:pPr marL="901700" lvl="1" indent="-177800"/>
            <a:r>
              <a:rPr lang="cs-CZ" dirty="0"/>
              <a:t>zákon č. 251/2016 Sb., o některých přestupcích (ZNP)</a:t>
            </a:r>
          </a:p>
          <a:p>
            <a:pPr marL="901700" lvl="1" indent="-177800"/>
            <a:r>
              <a:rPr lang="cs-CZ" dirty="0"/>
              <a:t>zákon č. 634/1992 Sb., o ochraně spotřebitele</a:t>
            </a:r>
          </a:p>
          <a:p>
            <a:pPr lvl="1"/>
            <a:r>
              <a:rPr lang="cs-CZ" b="1" dirty="0"/>
              <a:t>trestněprávní</a:t>
            </a:r>
            <a:r>
              <a:rPr lang="cs-CZ" dirty="0"/>
              <a:t> – zákon č. 40/2009 Sb., trestní zákoník</a:t>
            </a:r>
          </a:p>
          <a:p>
            <a:pPr lvl="1"/>
            <a:r>
              <a:rPr lang="cs-CZ" b="1" dirty="0"/>
              <a:t>ústavněprávní</a:t>
            </a:r>
            <a:r>
              <a:rPr lang="cs-CZ" dirty="0"/>
              <a:t> – zákon č. 1/1993 Sb., Ústava České republiky</a:t>
            </a:r>
          </a:p>
          <a:p>
            <a:pPr marL="901700" lvl="1" indent="-177800"/>
            <a:r>
              <a:rPr lang="cs-CZ" dirty="0"/>
              <a:t>usnesení č. 2/1993 Sb., Listina základních práv a svobod</a:t>
            </a:r>
          </a:p>
        </p:txBody>
      </p:sp>
    </p:spTree>
    <p:extLst>
      <p:ext uri="{BB962C8B-B14F-4D97-AF65-F5344CB8AC3E}">
        <p14:creationId xmlns:p14="http://schemas.microsoft.com/office/powerpoint/2010/main" val="2416130705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e-LAW-CZ.potx" id="{6B0F66C3-482D-4E90-9657-9DE4E9D0A848}" vid="{7054FE23-209E-4A8F-8752-F594805A844D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Prezentace-LAW-CZ</Template>
  <TotalTime>1216</TotalTime>
  <Words>3935</Words>
  <Application>Microsoft Macintosh PowerPoint</Application>
  <PresentationFormat>Širokoúhlá obrazovka</PresentationFormat>
  <Paragraphs>495</Paragraphs>
  <Slides>56</Slides>
  <Notes>0</Notes>
  <HiddenSlides>4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56</vt:i4>
      </vt:variant>
    </vt:vector>
  </HeadingPairs>
  <TitlesOfParts>
    <vt:vector size="60" baseType="lpstr">
      <vt:lpstr>Arial</vt:lpstr>
      <vt:lpstr>Tahoma</vt:lpstr>
      <vt:lpstr>Wingdings</vt:lpstr>
      <vt:lpstr>Prezentace_MU_CZ</vt:lpstr>
      <vt:lpstr>Vymáhání práv</vt:lpstr>
      <vt:lpstr>Prezentace aplikace PowerPoint</vt:lpstr>
      <vt:lpstr>Prezentace aplikace PowerPoint</vt:lpstr>
      <vt:lpstr>Osnova přednášky</vt:lpstr>
      <vt:lpstr>PRÁVO DUŠEVNÍHO VLASTNICTVÍ</vt:lpstr>
      <vt:lpstr>Právo duševního vlastnictví</vt:lpstr>
      <vt:lpstr>Autorské právo v kostce</vt:lpstr>
      <vt:lpstr>Vymáhání práv z duševního vlastnictví</vt:lpstr>
      <vt:lpstr>Základní zákonný rámec (národní) I.</vt:lpstr>
      <vt:lpstr>Základní zákonný rámec (národní) II.</vt:lpstr>
      <vt:lpstr>Základní zákonný rámec (unijní)</vt:lpstr>
      <vt:lpstr>Základní rámec (mezinárodní)</vt:lpstr>
      <vt:lpstr>Základní rámec (unijní)</vt:lpstr>
      <vt:lpstr>SOUKROMOPRÁVNÍ ROVINA</vt:lpstr>
      <vt:lpstr>Obecně</vt:lpstr>
      <vt:lpstr>Před zahájením sporu</vt:lpstr>
      <vt:lpstr>Předběžné opatření (§ 74 a násl. OSŘ)</vt:lpstr>
      <vt:lpstr>Vymáhání práv dle AZ I.</vt:lpstr>
      <vt:lpstr>Vymáhání práv dle AZ II.</vt:lpstr>
      <vt:lpstr>Judikatura k náhradě škody/BO</vt:lpstr>
      <vt:lpstr>Vymáhání práv dle ZVPPV I.</vt:lpstr>
      <vt:lpstr>Vymáhání práv dle ZVPPV II.</vt:lpstr>
      <vt:lpstr>SPRÁVNĚPRÁVNÍ ROVINA</vt:lpstr>
      <vt:lpstr>Orgány</vt:lpstr>
      <vt:lpstr>Přestupky I.</vt:lpstr>
      <vt:lpstr>Přestupky II.</vt:lpstr>
      <vt:lpstr>Přestupky v dílčích zákonech</vt:lpstr>
      <vt:lpstr>Ochrana spotřebitele I.</vt:lpstr>
      <vt:lpstr>Ochrana spotřebitele II.</vt:lpstr>
      <vt:lpstr>Ochrana spotřebitele III.</vt:lpstr>
      <vt:lpstr>Info: Celní správa ČR I.</vt:lpstr>
      <vt:lpstr>Info: Celní správa ČR II.</vt:lpstr>
      <vt:lpstr>Info: Celní správa ČR III.</vt:lpstr>
      <vt:lpstr>Info: Celní správa ČR IV.</vt:lpstr>
      <vt:lpstr>TRESTNĚPRÁVNÍ ROVINA</vt:lpstr>
      <vt:lpstr>Obecně</vt:lpstr>
      <vt:lpstr>Výše škody, zavinění</vt:lpstr>
      <vt:lpstr>Trestný čin fyzických osob</vt:lpstr>
      <vt:lpstr>Trestný čin právnických osob</vt:lpstr>
      <vt:lpstr>§ 268 TZ</vt:lpstr>
      <vt:lpstr>§ 268 analyticky</vt:lpstr>
      <vt:lpstr>§ 269 TZ</vt:lpstr>
      <vt:lpstr>§ 269 analyticky</vt:lpstr>
      <vt:lpstr>§ 270 TZ</vt:lpstr>
      <vt:lpstr>§ 270 analyticky I.</vt:lpstr>
      <vt:lpstr>§ 270 analyticky II.</vt:lpstr>
      <vt:lpstr>Odkaz není zločin?</vt:lpstr>
      <vt:lpstr>Pirát</vt:lpstr>
      <vt:lpstr>Prezentace aplikace PowerPoint</vt:lpstr>
      <vt:lpstr>Judikatura</vt:lpstr>
      <vt:lpstr>§ 271 TZ</vt:lpstr>
      <vt:lpstr>§ 271 analyticky</vt:lpstr>
      <vt:lpstr>ÚSTAVNĚPRÁVNÍ ROVINA</vt:lpstr>
      <vt:lpstr>Ústavní stížnost</vt:lpstr>
      <vt:lpstr>Základní lidská práva a svobody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Veřejnoprávní ochrana práv duševního vlastnictví</dc:title>
  <dc:creator>Jan Zibner</dc:creator>
  <cp:lastModifiedBy>Matěj Myška</cp:lastModifiedBy>
  <cp:revision>59</cp:revision>
  <cp:lastPrinted>1601-01-01T00:00:00Z</cp:lastPrinted>
  <dcterms:created xsi:type="dcterms:W3CDTF">2018-11-06T12:52:19Z</dcterms:created>
  <dcterms:modified xsi:type="dcterms:W3CDTF">2020-12-10T07:18:37Z</dcterms:modified>
</cp:coreProperties>
</file>