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3" r:id="rId3"/>
    <p:sldId id="266" r:id="rId4"/>
    <p:sldId id="514" r:id="rId5"/>
    <p:sldId id="515" r:id="rId6"/>
    <p:sldId id="283" r:id="rId7"/>
    <p:sldId id="517" r:id="rId8"/>
    <p:sldId id="268" r:id="rId9"/>
    <p:sldId id="260" r:id="rId10"/>
    <p:sldId id="287" r:id="rId11"/>
    <p:sldId id="288" r:id="rId12"/>
    <p:sldId id="289" r:id="rId13"/>
    <p:sldId id="479" r:id="rId14"/>
    <p:sldId id="496" r:id="rId15"/>
    <p:sldId id="497" r:id="rId16"/>
    <p:sldId id="498" r:id="rId17"/>
    <p:sldId id="547" r:id="rId18"/>
    <p:sldId id="549" r:id="rId19"/>
    <p:sldId id="548" r:id="rId20"/>
    <p:sldId id="546" r:id="rId21"/>
    <p:sldId id="274" r:id="rId22"/>
    <p:sldId id="275" r:id="rId23"/>
    <p:sldId id="521" r:id="rId24"/>
    <p:sldId id="271" r:id="rId25"/>
    <p:sldId id="511" r:id="rId26"/>
    <p:sldId id="519" r:id="rId27"/>
    <p:sldId id="518" r:id="rId28"/>
    <p:sldId id="520" r:id="rId29"/>
    <p:sldId id="507" r:id="rId30"/>
    <p:sldId id="501" r:id="rId31"/>
    <p:sldId id="272" r:id="rId32"/>
    <p:sldId id="411" r:id="rId33"/>
    <p:sldId id="419" r:id="rId34"/>
    <p:sldId id="421" r:id="rId35"/>
    <p:sldId id="516" r:id="rId36"/>
    <p:sldId id="538" r:id="rId37"/>
    <p:sldId id="542" r:id="rId38"/>
    <p:sldId id="282" r:id="rId39"/>
    <p:sldId id="543" r:id="rId40"/>
    <p:sldId id="512" r:id="rId41"/>
    <p:sldId id="313" r:id="rId42"/>
    <p:sldId id="545" r:id="rId43"/>
    <p:sldId id="309" r:id="rId44"/>
    <p:sldId id="550" r:id="rId45"/>
    <p:sldId id="276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91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68381" autoAdjust="0"/>
  </p:normalViewPr>
  <p:slideViewPr>
    <p:cSldViewPr snapToGrid="0">
      <p:cViewPr varScale="1">
        <p:scale>
          <a:sx n="84" d="100"/>
          <a:sy n="84" d="100"/>
        </p:scale>
        <p:origin x="1736" y="192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3AD4C-7009-470E-A555-BCB8D7A3A845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E9A9D514-1BF6-433C-89FA-F31B284A7C92}">
      <dgm:prSet/>
      <dgm:spPr/>
      <dgm:t>
        <a:bodyPr/>
        <a:lstStyle/>
        <a:p>
          <a:pPr rtl="0"/>
          <a:r>
            <a:rPr lang="en-US" dirty="0" err="1"/>
            <a:t>Patentová</a:t>
          </a:r>
          <a:r>
            <a:rPr lang="en-US" dirty="0"/>
            <a:t> </a:t>
          </a:r>
          <a:r>
            <a:rPr lang="en-US" dirty="0" err="1"/>
            <a:t>přihláška</a:t>
          </a:r>
          <a:endParaRPr lang="cs-CZ" dirty="0"/>
        </a:p>
      </dgm:t>
    </dgm:pt>
    <dgm:pt modelId="{69D15746-697D-4AFD-913C-A0E3BA2BDEDF}" type="parTrans" cxnId="{DDD2E0DE-E40B-43EF-9520-BCCFF976F310}">
      <dgm:prSet/>
      <dgm:spPr/>
      <dgm:t>
        <a:bodyPr/>
        <a:lstStyle/>
        <a:p>
          <a:endParaRPr lang="cs-CZ"/>
        </a:p>
      </dgm:t>
    </dgm:pt>
    <dgm:pt modelId="{1C75A9E2-118B-4064-8DE6-22CED08BF0E5}" type="sibTrans" cxnId="{DDD2E0DE-E40B-43EF-9520-BCCFF976F310}">
      <dgm:prSet/>
      <dgm:spPr/>
      <dgm:t>
        <a:bodyPr/>
        <a:lstStyle/>
        <a:p>
          <a:endParaRPr lang="cs-CZ"/>
        </a:p>
      </dgm:t>
    </dgm:pt>
    <dgm:pt modelId="{E4411F3C-263F-4144-985D-DE76B4FCD572}">
      <dgm:prSet/>
      <dgm:spPr/>
      <dgm:t>
        <a:bodyPr/>
        <a:lstStyle/>
        <a:p>
          <a:pPr rtl="0"/>
          <a:r>
            <a:rPr lang="en-US" dirty="0" err="1"/>
            <a:t>Průzkum</a:t>
          </a:r>
          <a:endParaRPr lang="cs-CZ" dirty="0"/>
        </a:p>
      </dgm:t>
    </dgm:pt>
    <dgm:pt modelId="{1299F45C-67D6-409A-A3EE-4D1B030BE7CF}" type="parTrans" cxnId="{4EA0F292-11FF-4A58-91F3-30134C9E480B}">
      <dgm:prSet/>
      <dgm:spPr/>
      <dgm:t>
        <a:bodyPr/>
        <a:lstStyle/>
        <a:p>
          <a:endParaRPr lang="cs-CZ"/>
        </a:p>
      </dgm:t>
    </dgm:pt>
    <dgm:pt modelId="{AF9C41CD-A3CE-484D-9FC6-158D44DC705D}" type="sibTrans" cxnId="{4EA0F292-11FF-4A58-91F3-30134C9E480B}">
      <dgm:prSet/>
      <dgm:spPr/>
      <dgm:t>
        <a:bodyPr/>
        <a:lstStyle/>
        <a:p>
          <a:endParaRPr lang="cs-CZ"/>
        </a:p>
      </dgm:t>
    </dgm:pt>
    <dgm:pt modelId="{7A970FE3-F0E9-46A2-8E6B-8DD7DF6F2688}">
      <dgm:prSet/>
      <dgm:spPr/>
      <dgm:t>
        <a:bodyPr/>
        <a:lstStyle/>
        <a:p>
          <a:pPr rtl="0"/>
          <a:r>
            <a:rPr lang="en-US" dirty="0" err="1"/>
            <a:t>Patentovatelnosti</a:t>
          </a:r>
          <a:endParaRPr lang="cs-CZ" dirty="0"/>
        </a:p>
      </dgm:t>
    </dgm:pt>
    <dgm:pt modelId="{0838BE72-85D8-4FC0-9E1B-4D5632FB5B73}" type="parTrans" cxnId="{9C1DA809-9B95-4B37-BD0D-D442233CD7EA}">
      <dgm:prSet/>
      <dgm:spPr/>
      <dgm:t>
        <a:bodyPr/>
        <a:lstStyle/>
        <a:p>
          <a:endParaRPr lang="cs-CZ"/>
        </a:p>
      </dgm:t>
    </dgm:pt>
    <dgm:pt modelId="{5B031BF4-D41C-4297-8804-D3F1D643CDE0}" type="sibTrans" cxnId="{9C1DA809-9B95-4B37-BD0D-D442233CD7EA}">
      <dgm:prSet/>
      <dgm:spPr/>
      <dgm:t>
        <a:bodyPr/>
        <a:lstStyle/>
        <a:p>
          <a:endParaRPr lang="cs-CZ"/>
        </a:p>
      </dgm:t>
    </dgm:pt>
    <dgm:pt modelId="{C9B73A11-F053-4DDB-AF4D-93F6B96869A8}">
      <dgm:prSet/>
      <dgm:spPr/>
      <dgm:t>
        <a:bodyPr/>
        <a:lstStyle/>
        <a:p>
          <a:pPr rtl="0"/>
          <a:r>
            <a:rPr lang="en-US" dirty="0" err="1"/>
            <a:t>Zveřejnění</a:t>
          </a:r>
          <a:endParaRPr lang="cs-CZ" dirty="0"/>
        </a:p>
      </dgm:t>
    </dgm:pt>
    <dgm:pt modelId="{50236B61-908B-4843-808D-DFD4FB63BE5F}" type="parTrans" cxnId="{C60D7B52-7091-4FCA-A2BC-99ED5C5831E5}">
      <dgm:prSet/>
      <dgm:spPr/>
      <dgm:t>
        <a:bodyPr/>
        <a:lstStyle/>
        <a:p>
          <a:endParaRPr lang="cs-CZ"/>
        </a:p>
      </dgm:t>
    </dgm:pt>
    <dgm:pt modelId="{387C6464-2397-4760-B3F8-9AC54912363B}" type="sibTrans" cxnId="{C60D7B52-7091-4FCA-A2BC-99ED5C5831E5}">
      <dgm:prSet/>
      <dgm:spPr/>
      <dgm:t>
        <a:bodyPr/>
        <a:lstStyle/>
        <a:p>
          <a:endParaRPr lang="cs-CZ"/>
        </a:p>
      </dgm:t>
    </dgm:pt>
    <dgm:pt modelId="{CE038408-6049-4C74-887C-3014BC14C835}">
      <dgm:prSet/>
      <dgm:spPr/>
      <dgm:t>
        <a:bodyPr/>
        <a:lstStyle/>
        <a:p>
          <a:pPr rtl="0"/>
          <a:r>
            <a:rPr lang="cs-CZ" dirty="0"/>
            <a:t>Patent</a:t>
          </a:r>
        </a:p>
      </dgm:t>
    </dgm:pt>
    <dgm:pt modelId="{057BD129-2313-4ADD-AFC2-28091224CA01}" type="parTrans" cxnId="{AE068FB7-53D7-475D-B0AF-300C402CB680}">
      <dgm:prSet/>
      <dgm:spPr/>
      <dgm:t>
        <a:bodyPr/>
        <a:lstStyle/>
        <a:p>
          <a:endParaRPr lang="cs-CZ"/>
        </a:p>
      </dgm:t>
    </dgm:pt>
    <dgm:pt modelId="{99748DE1-D64A-4A3F-B4C8-E7689469C960}" type="sibTrans" cxnId="{AE068FB7-53D7-475D-B0AF-300C402CB680}">
      <dgm:prSet/>
      <dgm:spPr/>
      <dgm:t>
        <a:bodyPr/>
        <a:lstStyle/>
        <a:p>
          <a:endParaRPr lang="cs-CZ"/>
        </a:p>
      </dgm:t>
    </dgm:pt>
    <dgm:pt modelId="{F8AA5339-F807-45C5-8BAD-62B997A87493}" type="pres">
      <dgm:prSet presAssocID="{E603AD4C-7009-470E-A555-BCB8D7A3A845}" presName="CompostProcess" presStyleCnt="0">
        <dgm:presLayoutVars>
          <dgm:dir/>
          <dgm:resizeHandles val="exact"/>
        </dgm:presLayoutVars>
      </dgm:prSet>
      <dgm:spPr/>
    </dgm:pt>
    <dgm:pt modelId="{4CCCE64A-3E18-4566-A135-AF86E467FD59}" type="pres">
      <dgm:prSet presAssocID="{E603AD4C-7009-470E-A555-BCB8D7A3A845}" presName="arrow" presStyleLbl="bgShp" presStyleIdx="0" presStyleCnt="1"/>
      <dgm:spPr/>
    </dgm:pt>
    <dgm:pt modelId="{7D9AB306-0F37-4EE6-BFF1-61158A1D5B33}" type="pres">
      <dgm:prSet presAssocID="{E603AD4C-7009-470E-A555-BCB8D7A3A845}" presName="linearProcess" presStyleCnt="0"/>
      <dgm:spPr/>
    </dgm:pt>
    <dgm:pt modelId="{71B58DF7-37C7-46D0-AE1C-EF19B601BEFD}" type="pres">
      <dgm:prSet presAssocID="{E9A9D514-1BF6-433C-89FA-F31B284A7C92}" presName="textNode" presStyleLbl="node1" presStyleIdx="0" presStyleCnt="3">
        <dgm:presLayoutVars>
          <dgm:bulletEnabled val="1"/>
        </dgm:presLayoutVars>
      </dgm:prSet>
      <dgm:spPr/>
    </dgm:pt>
    <dgm:pt modelId="{38534A9E-5642-46F2-BFEF-435797C27041}" type="pres">
      <dgm:prSet presAssocID="{1C75A9E2-118B-4064-8DE6-22CED08BF0E5}" presName="sibTrans" presStyleCnt="0"/>
      <dgm:spPr/>
    </dgm:pt>
    <dgm:pt modelId="{B2F176C2-01CE-4FEF-892C-B91F22879CDD}" type="pres">
      <dgm:prSet presAssocID="{E4411F3C-263F-4144-985D-DE76B4FCD572}" presName="textNode" presStyleLbl="node1" presStyleIdx="1" presStyleCnt="3">
        <dgm:presLayoutVars>
          <dgm:bulletEnabled val="1"/>
        </dgm:presLayoutVars>
      </dgm:prSet>
      <dgm:spPr/>
    </dgm:pt>
    <dgm:pt modelId="{EDECAB72-CF6F-4FBF-B636-720DB52ADAAB}" type="pres">
      <dgm:prSet presAssocID="{AF9C41CD-A3CE-484D-9FC6-158D44DC705D}" presName="sibTrans" presStyleCnt="0"/>
      <dgm:spPr/>
    </dgm:pt>
    <dgm:pt modelId="{B654FD8D-FD89-4D5A-A189-11B3725E694D}" type="pres">
      <dgm:prSet presAssocID="{CE038408-6049-4C74-887C-3014BC14C83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C1DA809-9B95-4B37-BD0D-D442233CD7EA}" srcId="{E4411F3C-263F-4144-985D-DE76B4FCD572}" destId="{7A970FE3-F0E9-46A2-8E6B-8DD7DF6F2688}" srcOrd="0" destOrd="0" parTransId="{0838BE72-85D8-4FC0-9E1B-4D5632FB5B73}" sibTransId="{5B031BF4-D41C-4297-8804-D3F1D643CDE0}"/>
    <dgm:cxn modelId="{97C8C718-F62B-47B7-9629-BCFA4BCD57C6}" type="presOf" srcId="{CE038408-6049-4C74-887C-3014BC14C835}" destId="{B654FD8D-FD89-4D5A-A189-11B3725E694D}" srcOrd="0" destOrd="0" presId="urn:microsoft.com/office/officeart/2005/8/layout/hProcess9"/>
    <dgm:cxn modelId="{C60D7B52-7091-4FCA-A2BC-99ED5C5831E5}" srcId="{E4411F3C-263F-4144-985D-DE76B4FCD572}" destId="{C9B73A11-F053-4DDB-AF4D-93F6B96869A8}" srcOrd="1" destOrd="0" parTransId="{50236B61-908B-4843-808D-DFD4FB63BE5F}" sibTransId="{387C6464-2397-4760-B3F8-9AC54912363B}"/>
    <dgm:cxn modelId="{61804379-624D-46B6-9FBB-0BF55AE196B7}" type="presOf" srcId="{7A970FE3-F0E9-46A2-8E6B-8DD7DF6F2688}" destId="{B2F176C2-01CE-4FEF-892C-B91F22879CDD}" srcOrd="0" destOrd="1" presId="urn:microsoft.com/office/officeart/2005/8/layout/hProcess9"/>
    <dgm:cxn modelId="{BF86807A-9BAB-4210-ADF7-83AC96155831}" type="presOf" srcId="{C9B73A11-F053-4DDB-AF4D-93F6B96869A8}" destId="{B2F176C2-01CE-4FEF-892C-B91F22879CDD}" srcOrd="0" destOrd="2" presId="urn:microsoft.com/office/officeart/2005/8/layout/hProcess9"/>
    <dgm:cxn modelId="{32F4777D-1768-4371-AD2A-6C3EAA22CE04}" type="presOf" srcId="{E4411F3C-263F-4144-985D-DE76B4FCD572}" destId="{B2F176C2-01CE-4FEF-892C-B91F22879CDD}" srcOrd="0" destOrd="0" presId="urn:microsoft.com/office/officeart/2005/8/layout/hProcess9"/>
    <dgm:cxn modelId="{4EA0F292-11FF-4A58-91F3-30134C9E480B}" srcId="{E603AD4C-7009-470E-A555-BCB8D7A3A845}" destId="{E4411F3C-263F-4144-985D-DE76B4FCD572}" srcOrd="1" destOrd="0" parTransId="{1299F45C-67D6-409A-A3EE-4D1B030BE7CF}" sibTransId="{AF9C41CD-A3CE-484D-9FC6-158D44DC705D}"/>
    <dgm:cxn modelId="{DAAC5AA3-3843-4494-B9F0-7E087DE5AED2}" type="presOf" srcId="{E603AD4C-7009-470E-A555-BCB8D7A3A845}" destId="{F8AA5339-F807-45C5-8BAD-62B997A87493}" srcOrd="0" destOrd="0" presId="urn:microsoft.com/office/officeart/2005/8/layout/hProcess9"/>
    <dgm:cxn modelId="{C19B4CAC-3AA8-4833-9120-670510942CBF}" type="presOf" srcId="{E9A9D514-1BF6-433C-89FA-F31B284A7C92}" destId="{71B58DF7-37C7-46D0-AE1C-EF19B601BEFD}" srcOrd="0" destOrd="0" presId="urn:microsoft.com/office/officeart/2005/8/layout/hProcess9"/>
    <dgm:cxn modelId="{AE068FB7-53D7-475D-B0AF-300C402CB680}" srcId="{E603AD4C-7009-470E-A555-BCB8D7A3A845}" destId="{CE038408-6049-4C74-887C-3014BC14C835}" srcOrd="2" destOrd="0" parTransId="{057BD129-2313-4ADD-AFC2-28091224CA01}" sibTransId="{99748DE1-D64A-4A3F-B4C8-E7689469C960}"/>
    <dgm:cxn modelId="{DDD2E0DE-E40B-43EF-9520-BCCFF976F310}" srcId="{E603AD4C-7009-470E-A555-BCB8D7A3A845}" destId="{E9A9D514-1BF6-433C-89FA-F31B284A7C92}" srcOrd="0" destOrd="0" parTransId="{69D15746-697D-4AFD-913C-A0E3BA2BDEDF}" sibTransId="{1C75A9E2-118B-4064-8DE6-22CED08BF0E5}"/>
    <dgm:cxn modelId="{62988118-F929-414F-BBB3-FC47F1444E3B}" type="presParOf" srcId="{F8AA5339-F807-45C5-8BAD-62B997A87493}" destId="{4CCCE64A-3E18-4566-A135-AF86E467FD59}" srcOrd="0" destOrd="0" presId="urn:microsoft.com/office/officeart/2005/8/layout/hProcess9"/>
    <dgm:cxn modelId="{8EFE35E5-338F-41A0-8428-D8FD786339EB}" type="presParOf" srcId="{F8AA5339-F807-45C5-8BAD-62B997A87493}" destId="{7D9AB306-0F37-4EE6-BFF1-61158A1D5B33}" srcOrd="1" destOrd="0" presId="urn:microsoft.com/office/officeart/2005/8/layout/hProcess9"/>
    <dgm:cxn modelId="{E060E459-91F7-4833-A848-5550645145DC}" type="presParOf" srcId="{7D9AB306-0F37-4EE6-BFF1-61158A1D5B33}" destId="{71B58DF7-37C7-46D0-AE1C-EF19B601BEFD}" srcOrd="0" destOrd="0" presId="urn:microsoft.com/office/officeart/2005/8/layout/hProcess9"/>
    <dgm:cxn modelId="{2824B60F-6FE5-43FE-9BDE-D7467945DFC0}" type="presParOf" srcId="{7D9AB306-0F37-4EE6-BFF1-61158A1D5B33}" destId="{38534A9E-5642-46F2-BFEF-435797C27041}" srcOrd="1" destOrd="0" presId="urn:microsoft.com/office/officeart/2005/8/layout/hProcess9"/>
    <dgm:cxn modelId="{BA5F48DD-DBC1-40AF-BF98-B6B03A35FC40}" type="presParOf" srcId="{7D9AB306-0F37-4EE6-BFF1-61158A1D5B33}" destId="{B2F176C2-01CE-4FEF-892C-B91F22879CDD}" srcOrd="2" destOrd="0" presId="urn:microsoft.com/office/officeart/2005/8/layout/hProcess9"/>
    <dgm:cxn modelId="{3E7DD9BA-B7CA-46A2-B731-21711156379B}" type="presParOf" srcId="{7D9AB306-0F37-4EE6-BFF1-61158A1D5B33}" destId="{EDECAB72-CF6F-4FBF-B636-720DB52ADAAB}" srcOrd="3" destOrd="0" presId="urn:microsoft.com/office/officeart/2005/8/layout/hProcess9"/>
    <dgm:cxn modelId="{04566096-F8C8-4685-ADB9-A967ED0483CD}" type="presParOf" srcId="{7D9AB306-0F37-4EE6-BFF1-61158A1D5B33}" destId="{B654FD8D-FD89-4D5A-A189-11B3725E69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A9220-A997-4588-A714-DE5AC38DFB3E}" type="doc">
      <dgm:prSet loTypeId="urn:microsoft.com/office/officeart/2005/8/layout/arrow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37CB8FCE-F4AA-467D-B67A-0A9735AA3B36}">
      <dgm:prSet/>
      <dgm:spPr/>
      <dgm:t>
        <a:bodyPr/>
        <a:lstStyle/>
        <a:p>
          <a:pPr rtl="0"/>
          <a:r>
            <a:rPr lang="cs-CZ" dirty="0"/>
            <a:t>Majitel patentu</a:t>
          </a:r>
        </a:p>
      </dgm:t>
    </dgm:pt>
    <dgm:pt modelId="{BBAACE03-7641-4103-82F9-AC593C44AC5A}" type="parTrans" cxnId="{332740EB-9642-454A-B72E-DEC8310420B3}">
      <dgm:prSet/>
      <dgm:spPr/>
      <dgm:t>
        <a:bodyPr/>
        <a:lstStyle/>
        <a:p>
          <a:endParaRPr lang="cs-CZ"/>
        </a:p>
      </dgm:t>
    </dgm:pt>
    <dgm:pt modelId="{B7EC1AD0-5B4D-4455-A922-5512361C8D05}" type="sibTrans" cxnId="{332740EB-9642-454A-B72E-DEC8310420B3}">
      <dgm:prSet/>
      <dgm:spPr/>
      <dgm:t>
        <a:bodyPr/>
        <a:lstStyle/>
        <a:p>
          <a:endParaRPr lang="cs-CZ"/>
        </a:p>
      </dgm:t>
    </dgm:pt>
    <dgm:pt modelId="{FA7BCA0B-16FB-4262-B75A-AF9B967DE1D1}">
      <dgm:prSet/>
      <dgm:spPr/>
      <dgm:t>
        <a:bodyPr/>
        <a:lstStyle/>
        <a:p>
          <a:pPr rtl="0"/>
          <a:r>
            <a:rPr lang="en-US" dirty="0" err="1"/>
            <a:t>Exkluzivní</a:t>
          </a:r>
          <a:r>
            <a:rPr lang="en-US" dirty="0"/>
            <a:t> </a:t>
          </a:r>
          <a:r>
            <a:rPr lang="en-US" dirty="0" err="1"/>
            <a:t>práva</a:t>
          </a:r>
          <a:endParaRPr lang="cs-CZ" dirty="0"/>
        </a:p>
      </dgm:t>
    </dgm:pt>
    <dgm:pt modelId="{40C84251-179A-41CD-A777-8F06AC019760}" type="parTrans" cxnId="{6E285452-9574-4F69-BFAF-8D9AEB0BE41B}">
      <dgm:prSet/>
      <dgm:spPr/>
      <dgm:t>
        <a:bodyPr/>
        <a:lstStyle/>
        <a:p>
          <a:endParaRPr lang="cs-CZ"/>
        </a:p>
      </dgm:t>
    </dgm:pt>
    <dgm:pt modelId="{1C174089-1DA8-4CBB-9806-9715D31BE49C}" type="sibTrans" cxnId="{6E285452-9574-4F69-BFAF-8D9AEB0BE41B}">
      <dgm:prSet/>
      <dgm:spPr/>
      <dgm:t>
        <a:bodyPr/>
        <a:lstStyle/>
        <a:p>
          <a:endParaRPr lang="cs-CZ"/>
        </a:p>
      </dgm:t>
    </dgm:pt>
    <dgm:pt modelId="{8C5D362C-6C18-48B8-8DE2-B6093D9F3825}">
      <dgm:prSet/>
      <dgm:spPr/>
      <dgm:t>
        <a:bodyPr/>
        <a:lstStyle/>
        <a:p>
          <a:pPr rtl="0"/>
          <a:r>
            <a:rPr lang="en-US" dirty="0" err="1"/>
            <a:t>Třetí</a:t>
          </a:r>
          <a:r>
            <a:rPr lang="en-US" dirty="0"/>
            <a:t> </a:t>
          </a:r>
          <a:r>
            <a:rPr lang="en-US" dirty="0" err="1"/>
            <a:t>strany</a:t>
          </a:r>
          <a:endParaRPr lang="cs-CZ" dirty="0"/>
        </a:p>
      </dgm:t>
    </dgm:pt>
    <dgm:pt modelId="{8DB4BC9C-AD0F-4E2A-A100-3E18E9212EC3}" type="parTrans" cxnId="{CFC1DB5C-337F-4B75-B953-BB5DCEDF83DD}">
      <dgm:prSet/>
      <dgm:spPr/>
      <dgm:t>
        <a:bodyPr/>
        <a:lstStyle/>
        <a:p>
          <a:endParaRPr lang="cs-CZ"/>
        </a:p>
      </dgm:t>
    </dgm:pt>
    <dgm:pt modelId="{14174336-A772-4AF6-AF89-05A36FDE2C10}" type="sibTrans" cxnId="{CFC1DB5C-337F-4B75-B953-BB5DCEDF83DD}">
      <dgm:prSet/>
      <dgm:spPr/>
      <dgm:t>
        <a:bodyPr/>
        <a:lstStyle/>
        <a:p>
          <a:endParaRPr lang="cs-CZ"/>
        </a:p>
      </dgm:t>
    </dgm:pt>
    <dgm:pt modelId="{0FFBB488-DF51-4454-BADF-62FB4A8B1673}">
      <dgm:prSet/>
      <dgm:spPr/>
      <dgm:t>
        <a:bodyPr/>
        <a:lstStyle/>
        <a:p>
          <a:pPr rtl="0"/>
          <a:r>
            <a:rPr lang="en-US" dirty="0" err="1"/>
            <a:t>Přístup</a:t>
          </a:r>
          <a:r>
            <a:rPr lang="en-US" dirty="0"/>
            <a:t> k </a:t>
          </a:r>
          <a:r>
            <a:rPr lang="en-US" dirty="0" err="1"/>
            <a:t>informacím</a:t>
          </a:r>
          <a:endParaRPr lang="cs-CZ" dirty="0"/>
        </a:p>
      </dgm:t>
    </dgm:pt>
    <dgm:pt modelId="{48043DBE-4DE3-4D0A-B4F1-8C1FBA4D5A7E}" type="parTrans" cxnId="{F33B3AB0-F3A7-497B-84E9-3FD2BF88E5C2}">
      <dgm:prSet/>
      <dgm:spPr/>
      <dgm:t>
        <a:bodyPr/>
        <a:lstStyle/>
        <a:p>
          <a:endParaRPr lang="cs-CZ"/>
        </a:p>
      </dgm:t>
    </dgm:pt>
    <dgm:pt modelId="{7EFA7393-7A10-4B98-AF1A-D17A0265CBC1}" type="sibTrans" cxnId="{F33B3AB0-F3A7-497B-84E9-3FD2BF88E5C2}">
      <dgm:prSet/>
      <dgm:spPr/>
      <dgm:t>
        <a:bodyPr/>
        <a:lstStyle/>
        <a:p>
          <a:endParaRPr lang="cs-CZ"/>
        </a:p>
      </dgm:t>
    </dgm:pt>
    <dgm:pt modelId="{70E8015E-6EF0-4DA6-9FFE-F36423B2F30A}" type="pres">
      <dgm:prSet presAssocID="{31DA9220-A997-4588-A714-DE5AC38DFB3E}" presName="compositeShape" presStyleCnt="0">
        <dgm:presLayoutVars>
          <dgm:chMax val="2"/>
          <dgm:dir/>
          <dgm:resizeHandles val="exact"/>
        </dgm:presLayoutVars>
      </dgm:prSet>
      <dgm:spPr/>
    </dgm:pt>
    <dgm:pt modelId="{FC6228FA-903A-49B5-94DC-609AB292BA19}" type="pres">
      <dgm:prSet presAssocID="{31DA9220-A997-4588-A714-DE5AC38DFB3E}" presName="ribbon" presStyleLbl="node1" presStyleIdx="0" presStyleCnt="1"/>
      <dgm:spPr/>
    </dgm:pt>
    <dgm:pt modelId="{6223FC2D-173E-4CC2-91B6-6C954695A394}" type="pres">
      <dgm:prSet presAssocID="{31DA9220-A997-4588-A714-DE5AC38DFB3E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C078AD66-A427-4794-BD44-2C941E60B86C}" type="pres">
      <dgm:prSet presAssocID="{31DA9220-A997-4588-A714-DE5AC38DFB3E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6D8A0D-6C16-456A-9443-1AD333F1B81C}" type="presOf" srcId="{0FFBB488-DF51-4454-BADF-62FB4A8B1673}" destId="{C078AD66-A427-4794-BD44-2C941E60B86C}" srcOrd="0" destOrd="1" presId="urn:microsoft.com/office/officeart/2005/8/layout/arrow6"/>
    <dgm:cxn modelId="{C2DF4C43-B172-4944-B453-4D3B8502978D}" type="presOf" srcId="{8C5D362C-6C18-48B8-8DE2-B6093D9F3825}" destId="{C078AD66-A427-4794-BD44-2C941E60B86C}" srcOrd="0" destOrd="0" presId="urn:microsoft.com/office/officeart/2005/8/layout/arrow6"/>
    <dgm:cxn modelId="{6E285452-9574-4F69-BFAF-8D9AEB0BE41B}" srcId="{37CB8FCE-F4AA-467D-B67A-0A9735AA3B36}" destId="{FA7BCA0B-16FB-4262-B75A-AF9B967DE1D1}" srcOrd="0" destOrd="0" parTransId="{40C84251-179A-41CD-A777-8F06AC019760}" sibTransId="{1C174089-1DA8-4CBB-9806-9715D31BE49C}"/>
    <dgm:cxn modelId="{CFC1DB5C-337F-4B75-B953-BB5DCEDF83DD}" srcId="{31DA9220-A997-4588-A714-DE5AC38DFB3E}" destId="{8C5D362C-6C18-48B8-8DE2-B6093D9F3825}" srcOrd="1" destOrd="0" parTransId="{8DB4BC9C-AD0F-4E2A-A100-3E18E9212EC3}" sibTransId="{14174336-A772-4AF6-AF89-05A36FDE2C10}"/>
    <dgm:cxn modelId="{E7378E79-2FE8-4DED-BA28-A7F64C4FC215}" type="presOf" srcId="{37CB8FCE-F4AA-467D-B67A-0A9735AA3B36}" destId="{6223FC2D-173E-4CC2-91B6-6C954695A394}" srcOrd="0" destOrd="0" presId="urn:microsoft.com/office/officeart/2005/8/layout/arrow6"/>
    <dgm:cxn modelId="{6104077E-7674-456A-B034-9B314EB43979}" type="presOf" srcId="{31DA9220-A997-4588-A714-DE5AC38DFB3E}" destId="{70E8015E-6EF0-4DA6-9FFE-F36423B2F30A}" srcOrd="0" destOrd="0" presId="urn:microsoft.com/office/officeart/2005/8/layout/arrow6"/>
    <dgm:cxn modelId="{7D23E09A-10CD-4BDC-81D5-0DB633FC0213}" type="presOf" srcId="{FA7BCA0B-16FB-4262-B75A-AF9B967DE1D1}" destId="{6223FC2D-173E-4CC2-91B6-6C954695A394}" srcOrd="0" destOrd="1" presId="urn:microsoft.com/office/officeart/2005/8/layout/arrow6"/>
    <dgm:cxn modelId="{F33B3AB0-F3A7-497B-84E9-3FD2BF88E5C2}" srcId="{8C5D362C-6C18-48B8-8DE2-B6093D9F3825}" destId="{0FFBB488-DF51-4454-BADF-62FB4A8B1673}" srcOrd="0" destOrd="0" parTransId="{48043DBE-4DE3-4D0A-B4F1-8C1FBA4D5A7E}" sibTransId="{7EFA7393-7A10-4B98-AF1A-D17A0265CBC1}"/>
    <dgm:cxn modelId="{332740EB-9642-454A-B72E-DEC8310420B3}" srcId="{31DA9220-A997-4588-A714-DE5AC38DFB3E}" destId="{37CB8FCE-F4AA-467D-B67A-0A9735AA3B36}" srcOrd="0" destOrd="0" parTransId="{BBAACE03-7641-4103-82F9-AC593C44AC5A}" sibTransId="{B7EC1AD0-5B4D-4455-A922-5512361C8D05}"/>
    <dgm:cxn modelId="{DE4BFD0A-FAEE-4DA6-A153-ADC6A5BEE423}" type="presParOf" srcId="{70E8015E-6EF0-4DA6-9FFE-F36423B2F30A}" destId="{FC6228FA-903A-49B5-94DC-609AB292BA19}" srcOrd="0" destOrd="0" presId="urn:microsoft.com/office/officeart/2005/8/layout/arrow6"/>
    <dgm:cxn modelId="{7F98111D-62B9-4C34-A4A1-F5432EC34AB5}" type="presParOf" srcId="{70E8015E-6EF0-4DA6-9FFE-F36423B2F30A}" destId="{6223FC2D-173E-4CC2-91B6-6C954695A394}" srcOrd="1" destOrd="0" presId="urn:microsoft.com/office/officeart/2005/8/layout/arrow6"/>
    <dgm:cxn modelId="{2A148D1C-3825-42E4-9D6B-987ECB77FDF5}" type="presParOf" srcId="{70E8015E-6EF0-4DA6-9FFE-F36423B2F30A}" destId="{C078AD66-A427-4794-BD44-2C941E60B86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82E1C1-0F8C-4FAE-AC72-7066F76625FA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0C06FF52-4F15-4514-8119-8DFBBF1DDDF9}">
      <dgm:prSet/>
      <dgm:spPr/>
      <dgm:t>
        <a:bodyPr/>
        <a:lstStyle/>
        <a:p>
          <a:pPr rtl="0"/>
          <a:r>
            <a:rPr lang="cs-CZ" dirty="0"/>
            <a:t>Vynález</a:t>
          </a:r>
        </a:p>
      </dgm:t>
    </dgm:pt>
    <dgm:pt modelId="{410DBD91-C1D1-4C5F-B23D-CD6AAEB06F8D}" type="parTrans" cxnId="{981741A6-15CD-4F5C-97B9-C6FCEE256931}">
      <dgm:prSet/>
      <dgm:spPr/>
      <dgm:t>
        <a:bodyPr/>
        <a:lstStyle/>
        <a:p>
          <a:endParaRPr lang="cs-CZ"/>
        </a:p>
      </dgm:t>
    </dgm:pt>
    <dgm:pt modelId="{8E453E15-52D8-46AE-A771-2D2E4289F55A}" type="sibTrans" cxnId="{981741A6-15CD-4F5C-97B9-C6FCEE256931}">
      <dgm:prSet/>
      <dgm:spPr/>
      <dgm:t>
        <a:bodyPr/>
        <a:lstStyle/>
        <a:p>
          <a:endParaRPr lang="cs-CZ"/>
        </a:p>
      </dgm:t>
    </dgm:pt>
    <dgm:pt modelId="{F25E2713-975B-413C-AE9F-E301B40443A3}">
      <dgm:prSet/>
      <dgm:spPr/>
      <dgm:t>
        <a:bodyPr/>
        <a:lstStyle/>
        <a:p>
          <a:pPr rtl="0"/>
          <a:r>
            <a:rPr lang="en-US" dirty="0" err="1"/>
            <a:t>Novost</a:t>
          </a:r>
          <a:endParaRPr lang="cs-CZ" dirty="0"/>
        </a:p>
      </dgm:t>
    </dgm:pt>
    <dgm:pt modelId="{CFF085A2-4CC6-4358-97EC-9D1063A96C55}" type="parTrans" cxnId="{90B98E75-714F-4497-887D-8ED56D5C70BF}">
      <dgm:prSet/>
      <dgm:spPr/>
      <dgm:t>
        <a:bodyPr/>
        <a:lstStyle/>
        <a:p>
          <a:endParaRPr lang="cs-CZ"/>
        </a:p>
      </dgm:t>
    </dgm:pt>
    <dgm:pt modelId="{3A77CFE9-65F0-4274-9A18-EA1AD476C576}" type="sibTrans" cxnId="{90B98E75-714F-4497-887D-8ED56D5C70BF}">
      <dgm:prSet/>
      <dgm:spPr/>
      <dgm:t>
        <a:bodyPr/>
        <a:lstStyle/>
        <a:p>
          <a:endParaRPr lang="cs-CZ"/>
        </a:p>
      </dgm:t>
    </dgm:pt>
    <dgm:pt modelId="{3E22AB2D-17FB-4931-958C-B7467A73BC6F}">
      <dgm:prSet/>
      <dgm:spPr/>
      <dgm:t>
        <a:bodyPr/>
        <a:lstStyle/>
        <a:p>
          <a:pPr rtl="0"/>
          <a:r>
            <a:rPr lang="en-US" dirty="0" err="1"/>
            <a:t>Výsledek</a:t>
          </a:r>
          <a:r>
            <a:rPr lang="en-US" dirty="0"/>
            <a:t> </a:t>
          </a:r>
          <a:r>
            <a:rPr lang="en-US" dirty="0" err="1"/>
            <a:t>vynálezecké</a:t>
          </a:r>
          <a:r>
            <a:rPr lang="en-US" dirty="0"/>
            <a:t> </a:t>
          </a:r>
          <a:r>
            <a:rPr lang="en-US" dirty="0" err="1"/>
            <a:t>činnosti</a:t>
          </a:r>
          <a:endParaRPr lang="cs-CZ" dirty="0"/>
        </a:p>
      </dgm:t>
    </dgm:pt>
    <dgm:pt modelId="{1443D8BA-490A-42BD-8ADF-E3FB58A3664B}" type="parTrans" cxnId="{B80AC20A-016C-4403-882B-78DC2CBC35EB}">
      <dgm:prSet/>
      <dgm:spPr/>
      <dgm:t>
        <a:bodyPr/>
        <a:lstStyle/>
        <a:p>
          <a:endParaRPr lang="cs-CZ"/>
        </a:p>
      </dgm:t>
    </dgm:pt>
    <dgm:pt modelId="{ADE7558B-3A04-4AE8-A04F-917C7205CB77}" type="sibTrans" cxnId="{B80AC20A-016C-4403-882B-78DC2CBC35EB}">
      <dgm:prSet/>
      <dgm:spPr/>
      <dgm:t>
        <a:bodyPr/>
        <a:lstStyle/>
        <a:p>
          <a:endParaRPr lang="cs-CZ"/>
        </a:p>
      </dgm:t>
    </dgm:pt>
    <dgm:pt modelId="{6B2B3D06-7A15-404C-8898-F2F4FEB69EF5}">
      <dgm:prSet/>
      <dgm:spPr/>
      <dgm:t>
        <a:bodyPr/>
        <a:lstStyle/>
        <a:p>
          <a:pPr rtl="0"/>
          <a:r>
            <a:rPr lang="en-US" dirty="0" err="1"/>
            <a:t>Průmyslová</a:t>
          </a:r>
          <a:r>
            <a:rPr lang="en-US" dirty="0"/>
            <a:t> </a:t>
          </a:r>
          <a:r>
            <a:rPr lang="en-US" dirty="0" err="1"/>
            <a:t>využitelnost</a:t>
          </a:r>
          <a:endParaRPr lang="cs-CZ" dirty="0"/>
        </a:p>
      </dgm:t>
    </dgm:pt>
    <dgm:pt modelId="{7F07E1C2-730B-47C7-9E2A-5C376958B67B}" type="parTrans" cxnId="{577E140A-4499-49B9-83EC-D8AE1D38EE9D}">
      <dgm:prSet/>
      <dgm:spPr/>
      <dgm:t>
        <a:bodyPr/>
        <a:lstStyle/>
        <a:p>
          <a:endParaRPr lang="cs-CZ"/>
        </a:p>
      </dgm:t>
    </dgm:pt>
    <dgm:pt modelId="{74DF39EC-DCCC-4375-A2B1-EC2BD540D35C}" type="sibTrans" cxnId="{577E140A-4499-49B9-83EC-D8AE1D38EE9D}">
      <dgm:prSet/>
      <dgm:spPr/>
      <dgm:t>
        <a:bodyPr/>
        <a:lstStyle/>
        <a:p>
          <a:endParaRPr lang="cs-CZ"/>
        </a:p>
      </dgm:t>
    </dgm:pt>
    <dgm:pt modelId="{7DC2F040-AD4B-4F8B-AD14-7DA13C4235C3}" type="pres">
      <dgm:prSet presAssocID="{0182E1C1-0F8C-4FAE-AC72-7066F76625FA}" presName="matrix" presStyleCnt="0">
        <dgm:presLayoutVars>
          <dgm:chMax val="1"/>
          <dgm:dir/>
          <dgm:resizeHandles val="exact"/>
        </dgm:presLayoutVars>
      </dgm:prSet>
      <dgm:spPr/>
    </dgm:pt>
    <dgm:pt modelId="{1311BB32-9713-45BC-9966-61B9CCA2D725}" type="pres">
      <dgm:prSet presAssocID="{0182E1C1-0F8C-4FAE-AC72-7066F76625FA}" presName="diamond" presStyleLbl="bgShp" presStyleIdx="0" presStyleCnt="1"/>
      <dgm:spPr/>
    </dgm:pt>
    <dgm:pt modelId="{8ED876BF-C7B6-40D5-848B-315411F3AB0B}" type="pres">
      <dgm:prSet presAssocID="{0182E1C1-0F8C-4FAE-AC72-7066F76625F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7B6163-DC05-46C1-8630-D2A6C0467C58}" type="pres">
      <dgm:prSet presAssocID="{0182E1C1-0F8C-4FAE-AC72-7066F76625F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65E5C21-D4AF-45A5-B492-326C46B2D36B}" type="pres">
      <dgm:prSet presAssocID="{0182E1C1-0F8C-4FAE-AC72-7066F76625F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6C7932D-772F-4FD7-B551-6F448F649AA9}" type="pres">
      <dgm:prSet presAssocID="{0182E1C1-0F8C-4FAE-AC72-7066F76625F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7E140A-4499-49B9-83EC-D8AE1D38EE9D}" srcId="{0182E1C1-0F8C-4FAE-AC72-7066F76625FA}" destId="{6B2B3D06-7A15-404C-8898-F2F4FEB69EF5}" srcOrd="3" destOrd="0" parTransId="{7F07E1C2-730B-47C7-9E2A-5C376958B67B}" sibTransId="{74DF39EC-DCCC-4375-A2B1-EC2BD540D35C}"/>
    <dgm:cxn modelId="{B80AC20A-016C-4403-882B-78DC2CBC35EB}" srcId="{0182E1C1-0F8C-4FAE-AC72-7066F76625FA}" destId="{3E22AB2D-17FB-4931-958C-B7467A73BC6F}" srcOrd="2" destOrd="0" parTransId="{1443D8BA-490A-42BD-8ADF-E3FB58A3664B}" sibTransId="{ADE7558B-3A04-4AE8-A04F-917C7205CB77}"/>
    <dgm:cxn modelId="{D0AD282E-D7D1-4716-B808-5104CA3EBB04}" type="presOf" srcId="{0182E1C1-0F8C-4FAE-AC72-7066F76625FA}" destId="{7DC2F040-AD4B-4F8B-AD14-7DA13C4235C3}" srcOrd="0" destOrd="0" presId="urn:microsoft.com/office/officeart/2005/8/layout/matrix3"/>
    <dgm:cxn modelId="{69453839-97E3-42EA-977E-99B9A1265E1F}" type="presOf" srcId="{3E22AB2D-17FB-4931-958C-B7467A73BC6F}" destId="{365E5C21-D4AF-45A5-B492-326C46B2D36B}" srcOrd="0" destOrd="0" presId="urn:microsoft.com/office/officeart/2005/8/layout/matrix3"/>
    <dgm:cxn modelId="{928CC03E-5F45-47C4-BDAE-1619102EACD8}" type="presOf" srcId="{F25E2713-975B-413C-AE9F-E301B40443A3}" destId="{5B7B6163-DC05-46C1-8630-D2A6C0467C58}" srcOrd="0" destOrd="0" presId="urn:microsoft.com/office/officeart/2005/8/layout/matrix3"/>
    <dgm:cxn modelId="{90B98E75-714F-4497-887D-8ED56D5C70BF}" srcId="{0182E1C1-0F8C-4FAE-AC72-7066F76625FA}" destId="{F25E2713-975B-413C-AE9F-E301B40443A3}" srcOrd="1" destOrd="0" parTransId="{CFF085A2-4CC6-4358-97EC-9D1063A96C55}" sibTransId="{3A77CFE9-65F0-4274-9A18-EA1AD476C576}"/>
    <dgm:cxn modelId="{981741A6-15CD-4F5C-97B9-C6FCEE256931}" srcId="{0182E1C1-0F8C-4FAE-AC72-7066F76625FA}" destId="{0C06FF52-4F15-4514-8119-8DFBBF1DDDF9}" srcOrd="0" destOrd="0" parTransId="{410DBD91-C1D1-4C5F-B23D-CD6AAEB06F8D}" sibTransId="{8E453E15-52D8-46AE-A771-2D2E4289F55A}"/>
    <dgm:cxn modelId="{620CEBD7-1664-40F4-ABE7-CAAB5B2BB704}" type="presOf" srcId="{0C06FF52-4F15-4514-8119-8DFBBF1DDDF9}" destId="{8ED876BF-C7B6-40D5-848B-315411F3AB0B}" srcOrd="0" destOrd="0" presId="urn:microsoft.com/office/officeart/2005/8/layout/matrix3"/>
    <dgm:cxn modelId="{9541D5E2-2559-42A0-9116-0D4F8FCD0950}" type="presOf" srcId="{6B2B3D06-7A15-404C-8898-F2F4FEB69EF5}" destId="{56C7932D-772F-4FD7-B551-6F448F649AA9}" srcOrd="0" destOrd="0" presId="urn:microsoft.com/office/officeart/2005/8/layout/matrix3"/>
    <dgm:cxn modelId="{E1EB24E9-D973-4F2F-BF12-9639E66B2F31}" type="presParOf" srcId="{7DC2F040-AD4B-4F8B-AD14-7DA13C4235C3}" destId="{1311BB32-9713-45BC-9966-61B9CCA2D725}" srcOrd="0" destOrd="0" presId="urn:microsoft.com/office/officeart/2005/8/layout/matrix3"/>
    <dgm:cxn modelId="{7FD55BDB-C78D-48BE-A658-FB70DD2DA68D}" type="presParOf" srcId="{7DC2F040-AD4B-4F8B-AD14-7DA13C4235C3}" destId="{8ED876BF-C7B6-40D5-848B-315411F3AB0B}" srcOrd="1" destOrd="0" presId="urn:microsoft.com/office/officeart/2005/8/layout/matrix3"/>
    <dgm:cxn modelId="{F92BFC30-0822-47DB-A24E-0388034E3A47}" type="presParOf" srcId="{7DC2F040-AD4B-4F8B-AD14-7DA13C4235C3}" destId="{5B7B6163-DC05-46C1-8630-D2A6C0467C58}" srcOrd="2" destOrd="0" presId="urn:microsoft.com/office/officeart/2005/8/layout/matrix3"/>
    <dgm:cxn modelId="{25529500-A2BE-4EE0-BD4C-DB1802420CE0}" type="presParOf" srcId="{7DC2F040-AD4B-4F8B-AD14-7DA13C4235C3}" destId="{365E5C21-D4AF-45A5-B492-326C46B2D36B}" srcOrd="3" destOrd="0" presId="urn:microsoft.com/office/officeart/2005/8/layout/matrix3"/>
    <dgm:cxn modelId="{C57DA949-875F-449C-B1C0-52F42785D742}" type="presParOf" srcId="{7DC2F040-AD4B-4F8B-AD14-7DA13C4235C3}" destId="{56C7932D-772F-4FD7-B551-6F448F649AA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CE64A-3E18-4566-A135-AF86E467FD59}">
      <dsp:nvSpPr>
        <dsp:cNvPr id="0" name=""/>
        <dsp:cNvSpPr/>
      </dsp:nvSpPr>
      <dsp:spPr>
        <a:xfrm>
          <a:off x="604837" y="0"/>
          <a:ext cx="6854825" cy="3960812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58DF7-37C7-46D0-AE1C-EF19B601BEFD}">
      <dsp:nvSpPr>
        <dsp:cNvPr id="0" name=""/>
        <dsp:cNvSpPr/>
      </dsp:nvSpPr>
      <dsp:spPr>
        <a:xfrm>
          <a:off x="8663" y="1188243"/>
          <a:ext cx="2595760" cy="1584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Patentová</a:t>
          </a:r>
          <a:r>
            <a:rPr lang="en-US" sz="2600" kern="1200" dirty="0"/>
            <a:t> </a:t>
          </a:r>
          <a:r>
            <a:rPr lang="en-US" sz="2600" kern="1200" dirty="0" err="1"/>
            <a:t>přihláška</a:t>
          </a:r>
          <a:endParaRPr lang="cs-CZ" sz="2600" kern="1200" dirty="0"/>
        </a:p>
      </dsp:txBody>
      <dsp:txXfrm>
        <a:off x="86003" y="1265583"/>
        <a:ext cx="2441080" cy="1429644"/>
      </dsp:txXfrm>
    </dsp:sp>
    <dsp:sp modelId="{B2F176C2-01CE-4FEF-892C-B91F22879CDD}">
      <dsp:nvSpPr>
        <dsp:cNvPr id="0" name=""/>
        <dsp:cNvSpPr/>
      </dsp:nvSpPr>
      <dsp:spPr>
        <a:xfrm>
          <a:off x="2734369" y="1188243"/>
          <a:ext cx="2595760" cy="1584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Průzkum</a:t>
          </a:r>
          <a:endParaRPr lang="cs-CZ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Patentovatelnosti</a:t>
          </a:r>
          <a:endParaRPr lang="cs-CZ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Zveřejnění</a:t>
          </a:r>
          <a:endParaRPr lang="cs-CZ" sz="2000" kern="1200" dirty="0"/>
        </a:p>
      </dsp:txBody>
      <dsp:txXfrm>
        <a:off x="2811709" y="1265583"/>
        <a:ext cx="2441080" cy="1429644"/>
      </dsp:txXfrm>
    </dsp:sp>
    <dsp:sp modelId="{B654FD8D-FD89-4D5A-A189-11B3725E694D}">
      <dsp:nvSpPr>
        <dsp:cNvPr id="0" name=""/>
        <dsp:cNvSpPr/>
      </dsp:nvSpPr>
      <dsp:spPr>
        <a:xfrm>
          <a:off x="5460076" y="1188243"/>
          <a:ext cx="2595760" cy="15843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Patent</a:t>
          </a:r>
        </a:p>
      </dsp:txBody>
      <dsp:txXfrm>
        <a:off x="5537416" y="1265583"/>
        <a:ext cx="2441080" cy="1429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228FA-903A-49B5-94DC-609AB292BA19}">
      <dsp:nvSpPr>
        <dsp:cNvPr id="0" name=""/>
        <dsp:cNvSpPr/>
      </dsp:nvSpPr>
      <dsp:spPr>
        <a:xfrm>
          <a:off x="0" y="367506"/>
          <a:ext cx="8064500" cy="3225800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3FC2D-173E-4CC2-91B6-6C954695A394}">
      <dsp:nvSpPr>
        <dsp:cNvPr id="0" name=""/>
        <dsp:cNvSpPr/>
      </dsp:nvSpPr>
      <dsp:spPr>
        <a:xfrm>
          <a:off x="967740" y="932020"/>
          <a:ext cx="2661285" cy="15806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Majitel patentu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Exkluzivní</a:t>
          </a:r>
          <a:r>
            <a:rPr lang="en-US" sz="2500" kern="1200" dirty="0"/>
            <a:t> </a:t>
          </a:r>
          <a:r>
            <a:rPr lang="en-US" sz="2500" kern="1200" dirty="0" err="1"/>
            <a:t>práva</a:t>
          </a:r>
          <a:endParaRPr lang="cs-CZ" sz="2500" kern="1200" dirty="0"/>
        </a:p>
      </dsp:txBody>
      <dsp:txXfrm>
        <a:off x="967740" y="932020"/>
        <a:ext cx="2661285" cy="1580642"/>
      </dsp:txXfrm>
    </dsp:sp>
    <dsp:sp modelId="{C078AD66-A427-4794-BD44-2C941E60B86C}">
      <dsp:nvSpPr>
        <dsp:cNvPr id="0" name=""/>
        <dsp:cNvSpPr/>
      </dsp:nvSpPr>
      <dsp:spPr>
        <a:xfrm>
          <a:off x="4032250" y="1448149"/>
          <a:ext cx="3145155" cy="15806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Třetí</a:t>
          </a:r>
          <a:r>
            <a:rPr lang="en-US" sz="3200" kern="1200" dirty="0"/>
            <a:t> </a:t>
          </a:r>
          <a:r>
            <a:rPr lang="en-US" sz="3200" kern="1200" dirty="0" err="1"/>
            <a:t>strany</a:t>
          </a:r>
          <a:endParaRPr lang="cs-CZ" sz="32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Přístup</a:t>
          </a:r>
          <a:r>
            <a:rPr lang="en-US" sz="2500" kern="1200" dirty="0"/>
            <a:t> k </a:t>
          </a:r>
          <a:r>
            <a:rPr lang="en-US" sz="2500" kern="1200" dirty="0" err="1"/>
            <a:t>informacím</a:t>
          </a:r>
          <a:endParaRPr lang="cs-CZ" sz="2500" kern="1200" dirty="0"/>
        </a:p>
      </dsp:txBody>
      <dsp:txXfrm>
        <a:off x="4032250" y="1448149"/>
        <a:ext cx="3145155" cy="158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BB32-9713-45BC-9966-61B9CCA2D725}">
      <dsp:nvSpPr>
        <dsp:cNvPr id="0" name=""/>
        <dsp:cNvSpPr/>
      </dsp:nvSpPr>
      <dsp:spPr>
        <a:xfrm>
          <a:off x="2051844" y="0"/>
          <a:ext cx="3960812" cy="396081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876BF-C7B6-40D5-848B-315411F3AB0B}">
      <dsp:nvSpPr>
        <dsp:cNvPr id="0" name=""/>
        <dsp:cNvSpPr/>
      </dsp:nvSpPr>
      <dsp:spPr>
        <a:xfrm>
          <a:off x="2428121" y="376277"/>
          <a:ext cx="1544716" cy="15447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Vynález</a:t>
          </a:r>
        </a:p>
      </dsp:txBody>
      <dsp:txXfrm>
        <a:off x="2503528" y="451684"/>
        <a:ext cx="1393902" cy="1393902"/>
      </dsp:txXfrm>
    </dsp:sp>
    <dsp:sp modelId="{5B7B6163-DC05-46C1-8630-D2A6C0467C58}">
      <dsp:nvSpPr>
        <dsp:cNvPr id="0" name=""/>
        <dsp:cNvSpPr/>
      </dsp:nvSpPr>
      <dsp:spPr>
        <a:xfrm>
          <a:off x="4091662" y="376277"/>
          <a:ext cx="1544716" cy="15447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Novost</a:t>
          </a:r>
          <a:endParaRPr lang="cs-CZ" sz="1700" kern="1200" dirty="0"/>
        </a:p>
      </dsp:txBody>
      <dsp:txXfrm>
        <a:off x="4167069" y="451684"/>
        <a:ext cx="1393902" cy="1393902"/>
      </dsp:txXfrm>
    </dsp:sp>
    <dsp:sp modelId="{365E5C21-D4AF-45A5-B492-326C46B2D36B}">
      <dsp:nvSpPr>
        <dsp:cNvPr id="0" name=""/>
        <dsp:cNvSpPr/>
      </dsp:nvSpPr>
      <dsp:spPr>
        <a:xfrm>
          <a:off x="2428121" y="2039818"/>
          <a:ext cx="1544716" cy="15447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Výsledek</a:t>
          </a:r>
          <a:r>
            <a:rPr lang="en-US" sz="1700" kern="1200" dirty="0"/>
            <a:t> </a:t>
          </a:r>
          <a:r>
            <a:rPr lang="en-US" sz="1700" kern="1200" dirty="0" err="1"/>
            <a:t>vynálezecké</a:t>
          </a:r>
          <a:r>
            <a:rPr lang="en-US" sz="1700" kern="1200" dirty="0"/>
            <a:t> </a:t>
          </a:r>
          <a:r>
            <a:rPr lang="en-US" sz="1700" kern="1200" dirty="0" err="1"/>
            <a:t>činnosti</a:t>
          </a:r>
          <a:endParaRPr lang="cs-CZ" sz="1700" kern="1200" dirty="0"/>
        </a:p>
      </dsp:txBody>
      <dsp:txXfrm>
        <a:off x="2503528" y="2115225"/>
        <a:ext cx="1393902" cy="1393902"/>
      </dsp:txXfrm>
    </dsp:sp>
    <dsp:sp modelId="{56C7932D-772F-4FD7-B551-6F448F649AA9}">
      <dsp:nvSpPr>
        <dsp:cNvPr id="0" name=""/>
        <dsp:cNvSpPr/>
      </dsp:nvSpPr>
      <dsp:spPr>
        <a:xfrm>
          <a:off x="4091662" y="2039818"/>
          <a:ext cx="1544716" cy="15447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Průmyslová</a:t>
          </a:r>
          <a:r>
            <a:rPr lang="en-US" sz="1700" kern="1200" dirty="0"/>
            <a:t> </a:t>
          </a:r>
          <a:r>
            <a:rPr lang="en-US" sz="1700" kern="1200" dirty="0" err="1"/>
            <a:t>využitelnost</a:t>
          </a:r>
          <a:endParaRPr lang="cs-CZ" sz="1700" kern="1200" dirty="0"/>
        </a:p>
      </dsp:txBody>
      <dsp:txXfrm>
        <a:off x="4167069" y="2115225"/>
        <a:ext cx="1393902" cy="139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A6D36-8CFB-40FE-8D60-D2050488125D}" type="slidenum">
              <a:rPr lang="cs-CZ" altLang="cs-CZ" smtClean="0"/>
              <a:pPr/>
              <a:t>36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995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C5D462A-E758-4BCA-AD83-84964775D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46943" cy="10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5FEE0D4D-8DE9-4C74-909E-3D6A7A05C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9EAA30-1FED-4896-80B1-3BDC9D599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nímek s obrázkem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07BAEFB-3478-47F5-888D-1DA9C581B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48047"/>
            <a:ext cx="865419" cy="5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 LAW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3CB5923B-A900-438F-B7D2-0E35F407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0" y="2019299"/>
            <a:ext cx="4106255" cy="2833317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8" y="2434288"/>
            <a:ext cx="7673489" cy="1989423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AA728D69-F43C-45BB-A655-A4B6ABA23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2">
            <a:extLst>
              <a:ext uri="{FF2B5EF4-FFF2-40B4-BE49-F238E27FC236}">
                <a16:creationId xmlns:a16="http://schemas.microsoft.com/office/drawing/2014/main" id="{B1B107C1-A64C-4C75-A4EF-124CAB9AE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9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188995" indent="-134997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7991" indent="-134997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783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8303803E-85B6-4F0F-82F5-E307C79DB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7901" y="6048000"/>
            <a:ext cx="1168795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4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inverse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3" y="2900365"/>
            <a:ext cx="113616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3" y="4116406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65588C50-F08D-3B4F-A48C-61881EE9E2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388" y="415968"/>
            <a:ext cx="207448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8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5">
          <p15:clr>
            <a:srgbClr val="FBAE40"/>
          </p15:clr>
        </p15:guide>
        <p15:guide id="3" orient="horz" pos="255">
          <p15:clr>
            <a:srgbClr val="FBAE40"/>
          </p15:clr>
        </p15:guide>
        <p15:guide id="4" pos="154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2" y="1701505"/>
            <a:ext cx="5219999" cy="4139998"/>
          </a:xfrm>
          <a:prstGeom prst="rect">
            <a:avLst/>
          </a:prstGeom>
        </p:spPr>
        <p:txBody>
          <a:bodyPr/>
          <a:lstStyle>
            <a:lvl1pPr marL="188995" indent="-134997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7991" indent="-134997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783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2" y="1701505"/>
            <a:ext cx="5219999" cy="4139998"/>
          </a:xfrm>
          <a:prstGeom prst="rect">
            <a:avLst/>
          </a:prstGeom>
        </p:spPr>
        <p:txBody>
          <a:bodyPr/>
          <a:lstStyle>
            <a:lvl1pPr marL="188995" indent="-134997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7991" indent="-134997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783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Grafický objekt 2">
            <a:extLst>
              <a:ext uri="{FF2B5EF4-FFF2-40B4-BE49-F238E27FC236}">
                <a16:creationId xmlns:a16="http://schemas.microsoft.com/office/drawing/2014/main" id="{FAD11AE9-6D74-F949-8419-FB197A5BF9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7901" y="6048000"/>
            <a:ext cx="1168795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4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pos="72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/>
              <a:t>Click here to insert heading</a:t>
            </a:r>
            <a:endParaRPr lang="cs-CZ" noProof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pic>
        <p:nvPicPr>
          <p:cNvPr id="12" name="Obrázek 1">
            <a:extLst>
              <a:ext uri="{FF2B5EF4-FFF2-40B4-BE49-F238E27FC236}">
                <a16:creationId xmlns:a16="http://schemas.microsoft.com/office/drawing/2014/main" id="{CF358410-E249-6349-920D-F038B13894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3D8F9C-31DA-4A72-9A88-45079BA91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– inverzní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A9A2BD2-1096-47BE-BE7D-31D4B6ED5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35992" cy="10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D636BBA-EAE3-4723-B113-5D7145D09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8D071A41-2EBD-49A7-A906-FB9C1EE30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1695074"/>
            <a:ext cx="5218413" cy="3896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EF222EE-72EC-4915-BFF7-454D9FCA7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6E8DF9B-B034-4030-8D59-8EB30894B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a tex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1D939FD-1FD8-4E6C-BF1C-80C9479EC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altLang="cs-CZ"/>
              <a:t>FEKT VUT | 1. 10. 2020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8A642DD-F4D1-4553-8BF4-32A8C8CF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nn-NO"/>
              <a:t>FEKT VUT | 1. 10. 2020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Upravte styly předlohy textu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.org/law-practice/case-law-appeals/recent/t070336eu1.html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asutra.com/view/feature/130152/the_ten_most_important_video_game_.php?print=1" TargetMode="External"/><Relationship Id="rId2" Type="http://schemas.openxmlformats.org/officeDocument/2006/relationships/hyperlink" Target="https://venturebeat.com/2014/05/01/bizarre-video-game-patents/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e.co.uk/2015/01/12/tips-for-patenting-computer-games-in-europe/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CS/TXT/HTML/?uri=LEGISSUM:mi0025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uipo.europa.eu/ohimportal/en/registration-proc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uipo.europa.eu/eSearch/#details/trademarks/017282203" TargetMode="External"/><Relationship Id="rId2" Type="http://schemas.openxmlformats.org/officeDocument/2006/relationships/hyperlink" Target="https://euipo.europa.eu/eSearch/#details/owners/816270" TargetMode="Externa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CS/AUTO/?uri=celex:32002R0006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holetsplay.com/index.html" TargetMode="External"/><Relationship Id="rId2" Type="http://schemas.openxmlformats.org/officeDocument/2006/relationships/hyperlink" Target="https://www.copyrightevidence.org/ycp/overview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blizzard.com/en-gb/legal/2068564f-f427-4c1c-8664-c107c90b34d5/blizzard-video-policy" TargetMode="External"/><Relationship Id="rId5" Type="http://schemas.openxmlformats.org/officeDocument/2006/relationships/hyperlink" Target="http://support.2k.com/hc/en-us/articles/201335153" TargetMode="External"/><Relationship Id="rId4" Type="http://schemas.openxmlformats.org/officeDocument/2006/relationships/hyperlink" Target="https://store.steampowered.com/video_polic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09548963.2015.1031480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E56520-D8B8-4208-A80A-B3FA66D11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SOFTWAROVÉ PRÁVO</a:t>
            </a:r>
            <a:br>
              <a:rPr lang="cs-CZ" dirty="0"/>
            </a:br>
            <a:r>
              <a:rPr lang="cs-CZ" dirty="0"/>
              <a:t>Videohry a právo</a:t>
            </a:r>
            <a:br>
              <a:rPr lang="cs-CZ" dirty="0"/>
            </a:br>
            <a:endParaRPr lang="en-US" dirty="0"/>
          </a:p>
        </p:txBody>
      </p:sp>
      <p:sp>
        <p:nvSpPr>
          <p:cNvPr id="9" name="Podnadpis 8">
            <a:extLst>
              <a:ext uri="{FF2B5EF4-FFF2-40B4-BE49-F238E27FC236}">
                <a16:creationId xmlns:a16="http://schemas.microsoft.com/office/drawing/2014/main" id="{3C49BF1A-662B-A3E4-3E23-F0D0D7524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61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751" y="720725"/>
            <a:ext cx="8064500" cy="450851"/>
          </a:xfrm>
        </p:spPr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získat</a:t>
            </a:r>
            <a:r>
              <a:rPr lang="en-US" dirty="0"/>
              <a:t> patent?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2063751" y="1871663"/>
          <a:ext cx="8064500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325CF4-A3D8-1E4D-B3E6-3B47A55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751" y="720725"/>
            <a:ext cx="8064500" cy="450851"/>
          </a:xfrm>
        </p:spPr>
        <p:txBody>
          <a:bodyPr/>
          <a:lstStyle/>
          <a:p>
            <a:r>
              <a:rPr lang="en-US" dirty="0" err="1"/>
              <a:t>Udělený</a:t>
            </a:r>
            <a:r>
              <a:rPr lang="en-US" dirty="0"/>
              <a:t> patent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2063751" y="1871663"/>
          <a:ext cx="8064500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D556B4-A31B-124D-9A25-1D63A8C0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472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751" y="720725"/>
            <a:ext cx="8064500" cy="450851"/>
          </a:xfrm>
        </p:spPr>
        <p:txBody>
          <a:bodyPr/>
          <a:lstStyle/>
          <a:p>
            <a:r>
              <a:rPr lang="en-US" dirty="0" err="1"/>
              <a:t>Patentovatelnost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2063751" y="1871663"/>
          <a:ext cx="8064500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BD147B-E943-4940-B1B6-77B99808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8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TRIPS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Art. 27.1 TRIPS: “</a:t>
            </a:r>
            <a:r>
              <a:rPr lang="en-US" i="1" dirty="0"/>
              <a:t>patents shall be available for any inventions, whether products or processes, in all fields of technology</a:t>
            </a:r>
            <a:r>
              <a:rPr lang="en-US" dirty="0"/>
              <a:t>”</a:t>
            </a:r>
            <a:r>
              <a:rPr lang="en-GB" dirty="0"/>
              <a:t>.</a:t>
            </a:r>
            <a:endParaRPr lang="cs-CZ" dirty="0"/>
          </a:p>
          <a:p>
            <a:r>
              <a:rPr lang="cs-CZ" b="1" dirty="0"/>
              <a:t>“Softwarové patenty“ by měly být v zásadě OK! Ale ve videohrách?</a:t>
            </a:r>
            <a:endParaRPr lang="en-GB" b="1" dirty="0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429A8F9-806A-A442-80EF-5681C6D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57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220880-0D9F-F247-AD1E-D76180C32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FD0252-9423-4E16-9D67-7E58F9D2ED73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10" name="Nadpis 9">
            <a:extLst>
              <a:ext uri="{FF2B5EF4-FFF2-40B4-BE49-F238E27FC236}">
                <a16:creationId xmlns:a16="http://schemas.microsoft.com/office/drawing/2014/main" id="{22D0C28A-FFAF-1E47-B4B5-B800F7D4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European</a:t>
            </a:r>
            <a:r>
              <a:rPr lang="cs-CZ" dirty="0"/>
              <a:t> Patent </a:t>
            </a:r>
            <a:r>
              <a:rPr lang="cs-CZ" dirty="0" err="1"/>
              <a:t>Convention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143700A9-40D1-6A40-A3EF-FCDED8E0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Nemá unitární účinek – jedna přihláška – svazek národních patentů</a:t>
            </a:r>
          </a:p>
          <a:p>
            <a:endParaRPr lang="cs-CZ" dirty="0"/>
          </a:p>
          <a:p>
            <a:r>
              <a:rPr lang="cs-CZ" b="1" dirty="0" err="1"/>
              <a:t>Patentable</a:t>
            </a:r>
            <a:r>
              <a:rPr lang="cs-CZ" b="1" dirty="0"/>
              <a:t> </a:t>
            </a:r>
            <a:r>
              <a:rPr lang="cs-CZ" b="1" dirty="0" err="1"/>
              <a:t>subject</a:t>
            </a:r>
            <a:r>
              <a:rPr lang="cs-CZ" b="1" dirty="0"/>
              <a:t> </a:t>
            </a:r>
            <a:r>
              <a:rPr lang="cs-CZ" b="1" dirty="0" err="1"/>
              <a:t>matter</a:t>
            </a:r>
            <a:endParaRPr lang="cs-CZ" b="1" dirty="0"/>
          </a:p>
          <a:p>
            <a:r>
              <a:rPr lang="cs-CZ" b="1" dirty="0"/>
              <a:t>Art. 52(1) EPC </a:t>
            </a:r>
            <a:r>
              <a:rPr lang="cs-CZ" dirty="0" err="1"/>
              <a:t>European</a:t>
            </a:r>
            <a:r>
              <a:rPr lang="cs-CZ" dirty="0"/>
              <a:t> </a:t>
            </a:r>
            <a:r>
              <a:rPr lang="cs-CZ" dirty="0" err="1"/>
              <a:t>patents</a:t>
            </a:r>
            <a:r>
              <a:rPr lang="cs-CZ" dirty="0"/>
              <a:t> </a:t>
            </a:r>
            <a:r>
              <a:rPr lang="cs-CZ" dirty="0" err="1"/>
              <a:t>shall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granted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inventions</a:t>
            </a:r>
            <a:r>
              <a:rPr lang="cs-CZ" dirty="0"/>
              <a:t>, in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fields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technology, </a:t>
            </a:r>
            <a:r>
              <a:rPr lang="cs-CZ" dirty="0" err="1"/>
              <a:t>provided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are </a:t>
            </a:r>
            <a:r>
              <a:rPr lang="cs-CZ" dirty="0" err="1"/>
              <a:t>new</a:t>
            </a:r>
            <a:r>
              <a:rPr lang="cs-CZ" dirty="0"/>
              <a:t>, </a:t>
            </a:r>
            <a:r>
              <a:rPr lang="cs-CZ" dirty="0" err="1"/>
              <a:t>involve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inventive</a:t>
            </a:r>
            <a:r>
              <a:rPr lang="cs-CZ" dirty="0"/>
              <a:t> step and are </a:t>
            </a:r>
            <a:r>
              <a:rPr lang="cs-CZ" dirty="0" err="1"/>
              <a:t>susceptible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industrial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. </a:t>
            </a:r>
          </a:p>
          <a:p>
            <a:r>
              <a:rPr lang="cs-CZ" b="1" dirty="0"/>
              <a:t>Art. 52(2)(c) EPC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in </a:t>
            </a:r>
            <a:r>
              <a:rPr lang="cs-CZ" dirty="0" err="1"/>
              <a:t>particular</a:t>
            </a:r>
            <a:r>
              <a:rPr lang="cs-CZ" dirty="0"/>
              <a:t> </a:t>
            </a:r>
            <a:r>
              <a:rPr lang="cs-CZ" dirty="0" err="1"/>
              <a:t>shall</a:t>
            </a:r>
            <a:r>
              <a:rPr lang="cs-CZ" dirty="0"/>
              <a:t> not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regarded</a:t>
            </a:r>
            <a:r>
              <a:rPr lang="cs-CZ" dirty="0"/>
              <a:t> as </a:t>
            </a:r>
            <a:r>
              <a:rPr lang="cs-CZ" dirty="0" err="1"/>
              <a:t>inventions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meaning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paragraph</a:t>
            </a:r>
            <a:r>
              <a:rPr lang="cs-CZ" dirty="0"/>
              <a:t> 1: </a:t>
            </a:r>
          </a:p>
          <a:p>
            <a:r>
              <a:rPr lang="cs-CZ" b="1" dirty="0"/>
              <a:t>"</a:t>
            </a:r>
            <a:r>
              <a:rPr lang="cs-CZ" b="1" dirty="0" err="1"/>
              <a:t>Schemes</a:t>
            </a:r>
            <a:r>
              <a:rPr lang="cs-CZ" b="1" dirty="0"/>
              <a:t>, </a:t>
            </a:r>
            <a:r>
              <a:rPr lang="cs-CZ" b="1" dirty="0" err="1"/>
              <a:t>rules</a:t>
            </a:r>
            <a:r>
              <a:rPr lang="cs-CZ" b="1" dirty="0"/>
              <a:t> and </a:t>
            </a:r>
            <a:r>
              <a:rPr lang="cs-CZ" b="1" dirty="0" err="1"/>
              <a:t>methods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 err="1"/>
              <a:t>mental</a:t>
            </a:r>
            <a:r>
              <a:rPr lang="cs-CZ" dirty="0"/>
              <a:t> </a:t>
            </a:r>
            <a:r>
              <a:rPr lang="cs-CZ" dirty="0" err="1"/>
              <a:t>acts</a:t>
            </a:r>
            <a:r>
              <a:rPr lang="cs-CZ" dirty="0"/>
              <a:t>, </a:t>
            </a:r>
            <a:r>
              <a:rPr lang="cs-CZ" b="1" dirty="0" err="1"/>
              <a:t>playing</a:t>
            </a:r>
            <a:r>
              <a:rPr lang="cs-CZ" b="1" dirty="0"/>
              <a:t> </a:t>
            </a:r>
            <a:r>
              <a:rPr lang="cs-CZ" b="1" dirty="0" err="1"/>
              <a:t>games</a:t>
            </a:r>
            <a:r>
              <a:rPr lang="cs-CZ" b="1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doing</a:t>
            </a:r>
            <a:r>
              <a:rPr lang="cs-CZ" dirty="0"/>
              <a:t> business, [...]" </a:t>
            </a:r>
          </a:p>
          <a:p>
            <a:r>
              <a:rPr lang="cs-CZ" b="1" dirty="0"/>
              <a:t>Art. 52(3) EPC,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claimed</a:t>
            </a:r>
            <a:r>
              <a:rPr lang="cs-CZ" dirty="0"/>
              <a:t>, "as such"</a:t>
            </a:r>
          </a:p>
        </p:txBody>
      </p:sp>
    </p:spTree>
    <p:extLst>
      <p:ext uri="{BB962C8B-B14F-4D97-AF65-F5344CB8AC3E}">
        <p14:creationId xmlns:p14="http://schemas.microsoft.com/office/powerpoint/2010/main" val="276143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79B485B-192D-F941-9915-CC76D93A3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15</a:t>
            </a:fld>
            <a:endParaRPr lang="en-GB" alt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77642E2-DA6C-8841-B4C7-4A631E72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01" y="5683597"/>
            <a:ext cx="8064900" cy="328745"/>
          </a:xfrm>
        </p:spPr>
        <p:txBody>
          <a:bodyPr/>
          <a:lstStyle/>
          <a:p>
            <a:pPr marL="53999" indent="0">
              <a:buNone/>
            </a:pPr>
            <a:r>
              <a:rPr lang="cs-CZ" sz="1400" dirty="0"/>
              <a:t>https://</a:t>
            </a:r>
            <a:r>
              <a:rPr lang="cs-CZ" sz="1400" dirty="0" err="1"/>
              <a:t>www.epo.org</a:t>
            </a:r>
            <a:r>
              <a:rPr lang="cs-CZ" sz="1400" dirty="0"/>
              <a:t>/</a:t>
            </a:r>
            <a:r>
              <a:rPr lang="cs-CZ" sz="1400" dirty="0" err="1"/>
              <a:t>law-practice</a:t>
            </a:r>
            <a:r>
              <a:rPr lang="cs-CZ" sz="1400" dirty="0"/>
              <a:t>/</a:t>
            </a:r>
            <a:r>
              <a:rPr lang="cs-CZ" sz="1400" dirty="0" err="1"/>
              <a:t>legal-texts</a:t>
            </a:r>
            <a:r>
              <a:rPr lang="cs-CZ" sz="1400" dirty="0"/>
              <a:t>/</a:t>
            </a:r>
            <a:r>
              <a:rPr lang="cs-CZ" sz="1400" dirty="0" err="1"/>
              <a:t>html</a:t>
            </a:r>
            <a:r>
              <a:rPr lang="cs-CZ" sz="1400" dirty="0"/>
              <a:t>/</a:t>
            </a:r>
            <a:r>
              <a:rPr lang="cs-CZ" sz="1400" dirty="0" err="1"/>
              <a:t>guidelines</a:t>
            </a:r>
            <a:r>
              <a:rPr lang="cs-CZ" sz="1400" dirty="0"/>
              <a:t>/e/g_ii_3_5_2.htm</a:t>
            </a:r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80F1F03A-A088-F04B-AEB3-BF0CA81F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80109"/>
            <a:ext cx="9118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CCA2440-424D-FF4A-898A-A61962BD6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8D32D39-42F0-6347-A5CE-40CAE616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Game </a:t>
            </a:r>
            <a:r>
              <a:rPr lang="cs-CZ" dirty="0" err="1"/>
              <a:t>rules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0CD6EEF-5FCE-414A-8A3A-A16A7BFA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Platí pro tradiční hry (deskové hry)/videohry</a:t>
            </a:r>
          </a:p>
          <a:p>
            <a:r>
              <a:rPr lang="cs-CZ" dirty="0"/>
              <a:t>Tradiční hry (Monopoly) - čistě mentální charakter</a:t>
            </a:r>
          </a:p>
          <a:p>
            <a:r>
              <a:rPr lang="cs-CZ" dirty="0"/>
              <a:t>Významné pouze v kontextu her (</a:t>
            </a:r>
            <a:r>
              <a:rPr lang="cs-CZ" b="1" u="sng" dirty="0">
                <a:hlinkClick r:id="rId2"/>
              </a:rPr>
              <a:t>T 336/07</a:t>
            </a:r>
            <a:r>
              <a:rPr lang="cs-CZ" dirty="0"/>
              <a:t>).</a:t>
            </a:r>
          </a:p>
          <a:p>
            <a:r>
              <a:rPr lang="cs-CZ" dirty="0"/>
              <a:t>Netechnické</a:t>
            </a:r>
          </a:p>
          <a:p>
            <a:pPr marL="53998" indent="0">
              <a:buNone/>
            </a:pPr>
            <a:endParaRPr lang="cs-CZ" dirty="0"/>
          </a:p>
          <a:p>
            <a:r>
              <a:rPr lang="cs-CZ" b="1" dirty="0"/>
              <a:t>Psychologický efekt videoher </a:t>
            </a:r>
            <a:r>
              <a:rPr lang="cs-CZ" dirty="0"/>
              <a:t>= netechnický</a:t>
            </a:r>
            <a:br>
              <a:rPr lang="cs-CZ" dirty="0"/>
            </a:br>
            <a:r>
              <a:rPr lang="cs-CZ" dirty="0"/>
              <a:t>− </a:t>
            </a:r>
            <a:r>
              <a:rPr lang="cs-CZ" dirty="0" err="1"/>
              <a:t>amusement</a:t>
            </a:r>
            <a:r>
              <a:rPr lang="cs-CZ" dirty="0"/>
              <a:t>, </a:t>
            </a:r>
            <a:r>
              <a:rPr lang="cs-CZ" dirty="0" err="1"/>
              <a:t>entertainment</a:t>
            </a:r>
            <a:r>
              <a:rPr lang="cs-CZ" dirty="0"/>
              <a:t>, suspense, </a:t>
            </a:r>
            <a:r>
              <a:rPr lang="cs-CZ" dirty="0" err="1"/>
              <a:t>surprise</a:t>
            </a:r>
            <a:r>
              <a:rPr lang="cs-CZ" dirty="0"/>
              <a:t> ... (T0188/11)</a:t>
            </a:r>
            <a:br>
              <a:rPr lang="cs-CZ" dirty="0"/>
            </a:br>
            <a:r>
              <a:rPr lang="cs-CZ" dirty="0"/>
              <a:t>− </a:t>
            </a:r>
            <a:r>
              <a:rPr lang="cs-CZ" dirty="0" err="1"/>
              <a:t>balanced</a:t>
            </a:r>
            <a:r>
              <a:rPr lang="cs-CZ" dirty="0"/>
              <a:t>, fair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otherwise</a:t>
            </a:r>
            <a:r>
              <a:rPr lang="cs-CZ" dirty="0"/>
              <a:t> </a:t>
            </a:r>
            <a:r>
              <a:rPr lang="cs-CZ" dirty="0" err="1"/>
              <a:t>rewarding</a:t>
            </a:r>
            <a:r>
              <a:rPr lang="cs-CZ" dirty="0"/>
              <a:t> </a:t>
            </a:r>
            <a:r>
              <a:rPr lang="cs-CZ" dirty="0" err="1"/>
              <a:t>gameplay</a:t>
            </a:r>
            <a:r>
              <a:rPr lang="cs-CZ" dirty="0"/>
              <a:t> (T0042/10)</a:t>
            </a:r>
            <a:br>
              <a:rPr lang="cs-CZ" dirty="0"/>
            </a:br>
            <a:r>
              <a:rPr lang="cs-CZ" dirty="0"/>
              <a:t>− </a:t>
            </a:r>
            <a:r>
              <a:rPr lang="cs-CZ" dirty="0" err="1"/>
              <a:t>consequently</a:t>
            </a:r>
            <a:r>
              <a:rPr lang="cs-CZ" dirty="0"/>
              <a:t>: game </a:t>
            </a:r>
            <a:r>
              <a:rPr lang="cs-CZ" dirty="0" err="1"/>
              <a:t>scoring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skill</a:t>
            </a:r>
            <a:r>
              <a:rPr lang="cs-CZ" dirty="0"/>
              <a:t> </a:t>
            </a:r>
            <a:r>
              <a:rPr lang="cs-CZ" dirty="0" err="1"/>
              <a:t>ratings</a:t>
            </a:r>
            <a:r>
              <a:rPr lang="cs-CZ" dirty="0"/>
              <a:t> (T1281/10, T0042/10)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922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08267EC-C3DE-7A43-9BC4-37F1182CE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17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FBE4D07-2B74-E84C-8BB0-0C440C1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2000" dirty="0"/>
              <a:t>Přehled (by </a:t>
            </a:r>
            <a:r>
              <a:rPr lang="cs-CZ" sz="2000" dirty="0" err="1"/>
              <a:t>Pete</a:t>
            </a:r>
            <a:r>
              <a:rPr lang="cs-CZ" sz="2000" dirty="0"/>
              <a:t> </a:t>
            </a:r>
            <a:r>
              <a:rPr lang="cs-CZ" sz="2000" dirty="0" err="1"/>
              <a:t>Sadler</a:t>
            </a:r>
            <a:r>
              <a:rPr lang="cs-CZ" sz="2000" dirty="0"/>
              <a:t>)</a:t>
            </a:r>
            <a:br>
              <a:rPr lang="cs-CZ" sz="2000" dirty="0"/>
            </a:br>
            <a:r>
              <a:rPr lang="cs-CZ" sz="2000" dirty="0"/>
              <a:t>https://</a:t>
            </a:r>
            <a:r>
              <a:rPr lang="cs-CZ" sz="2000" dirty="0" err="1"/>
              <a:t>www.reddie.co.uk</a:t>
            </a:r>
            <a:r>
              <a:rPr lang="cs-CZ" sz="2000" dirty="0"/>
              <a:t>/2015/01/12/</a:t>
            </a:r>
            <a:r>
              <a:rPr lang="cs-CZ" sz="2000" dirty="0" err="1"/>
              <a:t>tips</a:t>
            </a:r>
            <a:r>
              <a:rPr lang="cs-CZ" sz="2000" dirty="0"/>
              <a:t>-</a:t>
            </a:r>
            <a:r>
              <a:rPr lang="cs-CZ" sz="2000" dirty="0" err="1"/>
              <a:t>for</a:t>
            </a:r>
            <a:r>
              <a:rPr lang="cs-CZ" sz="2000" dirty="0"/>
              <a:t>-</a:t>
            </a:r>
            <a:r>
              <a:rPr lang="cs-CZ" sz="2000" dirty="0" err="1"/>
              <a:t>patenting</a:t>
            </a:r>
            <a:r>
              <a:rPr lang="cs-CZ" sz="2000" dirty="0"/>
              <a:t>-</a:t>
            </a:r>
            <a:r>
              <a:rPr lang="cs-CZ" sz="2000" dirty="0" err="1"/>
              <a:t>computer</a:t>
            </a:r>
            <a:r>
              <a:rPr lang="cs-CZ" sz="2000" dirty="0"/>
              <a:t>-</a:t>
            </a:r>
            <a:r>
              <a:rPr lang="cs-CZ" sz="2000" dirty="0" err="1"/>
              <a:t>games</a:t>
            </a:r>
            <a:r>
              <a:rPr lang="cs-CZ" sz="2000" dirty="0"/>
              <a:t>-in-</a:t>
            </a:r>
            <a:r>
              <a:rPr lang="cs-CZ" sz="2000" dirty="0" err="1"/>
              <a:t>europe</a:t>
            </a:r>
            <a:r>
              <a:rPr lang="cs-CZ" sz="2000" dirty="0"/>
              <a:t>/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F72405-D3A7-A645-B49F-EA954A6A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98002"/>
            <a:ext cx="10753200" cy="4139998"/>
          </a:xfrm>
        </p:spPr>
        <p:txBody>
          <a:bodyPr>
            <a:noAutofit/>
          </a:bodyPr>
          <a:lstStyle/>
          <a:p>
            <a:r>
              <a:rPr lang="cs-CZ" sz="1800" i="1" dirty="0"/>
              <a:t>New </a:t>
            </a:r>
            <a:r>
              <a:rPr lang="cs-CZ" sz="1800" i="1" dirty="0" err="1"/>
              <a:t>Rules</a:t>
            </a:r>
            <a:r>
              <a:rPr lang="cs-CZ" sz="1800" i="1" dirty="0"/>
              <a:t> </a:t>
            </a:r>
            <a:r>
              <a:rPr lang="cs-CZ" sz="1800" i="1" dirty="0" err="1"/>
              <a:t>For</a:t>
            </a:r>
            <a:r>
              <a:rPr lang="cs-CZ" sz="1800" i="1" dirty="0"/>
              <a:t> </a:t>
            </a:r>
            <a:r>
              <a:rPr lang="cs-CZ" sz="1800" i="1" dirty="0" err="1"/>
              <a:t>Old</a:t>
            </a:r>
            <a:r>
              <a:rPr lang="cs-CZ" sz="1800" i="1" dirty="0"/>
              <a:t> </a:t>
            </a:r>
            <a:r>
              <a:rPr lang="cs-CZ" sz="1800" i="1" dirty="0" err="1"/>
              <a:t>Games</a:t>
            </a:r>
            <a:r>
              <a:rPr lang="cs-CZ" sz="1800" i="1" dirty="0"/>
              <a:t> Are Not </a:t>
            </a:r>
            <a:r>
              <a:rPr lang="cs-CZ" sz="1800" i="1" dirty="0" err="1"/>
              <a:t>Patentable</a:t>
            </a:r>
            <a:r>
              <a:rPr lang="cs-CZ" sz="1800" i="1" dirty="0"/>
              <a:t> </a:t>
            </a:r>
            <a:r>
              <a:rPr lang="cs-CZ" sz="1800" dirty="0"/>
              <a:t>(T 336/07) – “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Tetris</a:t>
            </a:r>
            <a:r>
              <a:rPr lang="cs-CZ" sz="1800" dirty="0"/>
              <a:t>“</a:t>
            </a:r>
            <a:endParaRPr lang="cs-CZ" sz="1800" i="1" dirty="0"/>
          </a:p>
          <a:p>
            <a:r>
              <a:rPr lang="cs-CZ" sz="1800" i="1" dirty="0"/>
              <a:t>But </a:t>
            </a:r>
            <a:r>
              <a:rPr lang="cs-CZ" sz="1800" i="1" dirty="0" err="1"/>
              <a:t>How</a:t>
            </a:r>
            <a:r>
              <a:rPr lang="cs-CZ" sz="1800" i="1" dirty="0"/>
              <a:t> </a:t>
            </a:r>
            <a:r>
              <a:rPr lang="cs-CZ" sz="1800" i="1" dirty="0" err="1"/>
              <a:t>You</a:t>
            </a:r>
            <a:r>
              <a:rPr lang="cs-CZ" sz="1800" i="1" dirty="0"/>
              <a:t> </a:t>
            </a:r>
            <a:r>
              <a:rPr lang="cs-CZ" sz="1800" i="1" dirty="0" err="1"/>
              <a:t>Implement</a:t>
            </a:r>
            <a:r>
              <a:rPr lang="cs-CZ" sz="1800" i="1" dirty="0"/>
              <a:t> </a:t>
            </a:r>
            <a:r>
              <a:rPr lang="cs-CZ" sz="1800" i="1" dirty="0" err="1"/>
              <a:t>The</a:t>
            </a:r>
            <a:r>
              <a:rPr lang="cs-CZ" sz="1800" i="1" dirty="0"/>
              <a:t> Game </a:t>
            </a:r>
            <a:r>
              <a:rPr lang="cs-CZ" sz="1800" i="1" dirty="0" err="1"/>
              <a:t>Rules</a:t>
            </a:r>
            <a:r>
              <a:rPr lang="cs-CZ" sz="1800" i="1" dirty="0"/>
              <a:t> </a:t>
            </a:r>
            <a:r>
              <a:rPr lang="cs-CZ" sz="1800" i="1" dirty="0" err="1"/>
              <a:t>Might</a:t>
            </a:r>
            <a:r>
              <a:rPr lang="cs-CZ" sz="1800" i="1" dirty="0"/>
              <a:t> </a:t>
            </a:r>
            <a:r>
              <a:rPr lang="cs-CZ" sz="1800" i="1" dirty="0" err="1"/>
              <a:t>Be</a:t>
            </a:r>
            <a:r>
              <a:rPr lang="cs-CZ" sz="1800" i="1" dirty="0"/>
              <a:t> </a:t>
            </a:r>
            <a:r>
              <a:rPr lang="cs-CZ" sz="1800" i="1" dirty="0" err="1"/>
              <a:t>Patentable</a:t>
            </a:r>
            <a:endParaRPr lang="cs-CZ" sz="1800" i="1" dirty="0"/>
          </a:p>
          <a:p>
            <a:pPr lvl="1"/>
            <a:r>
              <a:rPr lang="cs-CZ" sz="1800" dirty="0"/>
              <a:t>No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rules</a:t>
            </a:r>
            <a:r>
              <a:rPr lang="cs-CZ" sz="1800" dirty="0"/>
              <a:t> per se – but – </a:t>
            </a:r>
            <a:r>
              <a:rPr lang="cs-CZ" sz="1800" dirty="0" err="1"/>
              <a:t>random</a:t>
            </a:r>
            <a:r>
              <a:rPr lang="cs-CZ" sz="1800" dirty="0"/>
              <a:t> </a:t>
            </a:r>
            <a:r>
              <a:rPr lang="cs-CZ" sz="1800" dirty="0" err="1"/>
              <a:t>appearance</a:t>
            </a:r>
            <a:r>
              <a:rPr lang="cs-CZ" sz="1800" dirty="0"/>
              <a:t> </a:t>
            </a:r>
            <a:r>
              <a:rPr lang="cs-CZ" sz="1800" dirty="0" err="1"/>
              <a:t>mechanism</a:t>
            </a:r>
            <a:r>
              <a:rPr lang="cs-CZ" sz="1800" dirty="0"/>
              <a:t> in Pokémon “</a:t>
            </a:r>
            <a:r>
              <a:rPr lang="cs-CZ" sz="1800" dirty="0" err="1"/>
              <a:t>appearance</a:t>
            </a:r>
            <a:r>
              <a:rPr lang="cs-CZ" sz="1800" dirty="0"/>
              <a:t> probability” </a:t>
            </a:r>
            <a:r>
              <a:rPr lang="cs-CZ" sz="1800" i="1" dirty="0"/>
              <a:t>(</a:t>
            </a:r>
            <a:r>
              <a:rPr lang="cs-CZ" sz="1800" dirty="0"/>
              <a:t>T 0012/08)</a:t>
            </a:r>
          </a:p>
          <a:p>
            <a:r>
              <a:rPr lang="cs-CZ" sz="1800" i="1" dirty="0" err="1"/>
              <a:t>Making</a:t>
            </a:r>
            <a:r>
              <a:rPr lang="cs-CZ" sz="1800" i="1" dirty="0"/>
              <a:t> A Game </a:t>
            </a:r>
            <a:r>
              <a:rPr lang="cs-CZ" sz="1800" i="1" dirty="0" err="1"/>
              <a:t>Easier</a:t>
            </a:r>
            <a:r>
              <a:rPr lang="cs-CZ" sz="1800" i="1" dirty="0"/>
              <a:t> To Play, </a:t>
            </a:r>
            <a:r>
              <a:rPr lang="cs-CZ" sz="1800" i="1" dirty="0" err="1"/>
              <a:t>Or</a:t>
            </a:r>
            <a:r>
              <a:rPr lang="cs-CZ" sz="1800" i="1" dirty="0"/>
              <a:t> More User </a:t>
            </a:r>
            <a:r>
              <a:rPr lang="cs-CZ" sz="1800" i="1" dirty="0" err="1"/>
              <a:t>Friendly</a:t>
            </a:r>
            <a:r>
              <a:rPr lang="cs-CZ" sz="1800" i="1" dirty="0"/>
              <a:t>, </a:t>
            </a:r>
            <a:r>
              <a:rPr lang="cs-CZ" sz="1800" i="1" dirty="0" err="1"/>
              <a:t>Might</a:t>
            </a:r>
            <a:r>
              <a:rPr lang="cs-CZ" sz="1800" i="1" dirty="0"/>
              <a:t> Make </a:t>
            </a:r>
            <a:r>
              <a:rPr lang="cs-CZ" sz="1800" i="1" dirty="0" err="1"/>
              <a:t>It</a:t>
            </a:r>
            <a:r>
              <a:rPr lang="cs-CZ" sz="1800" i="1" dirty="0"/>
              <a:t> </a:t>
            </a:r>
            <a:r>
              <a:rPr lang="cs-CZ" sz="1800" i="1" dirty="0" err="1"/>
              <a:t>Patentable</a:t>
            </a:r>
            <a:endParaRPr lang="cs-CZ" sz="1800" i="1" dirty="0"/>
          </a:p>
          <a:p>
            <a:pPr lvl="1"/>
            <a:r>
              <a:rPr lang="cs-CZ" sz="1800" dirty="0" err="1"/>
              <a:t>Konami</a:t>
            </a:r>
            <a:r>
              <a:rPr lang="cs-CZ" sz="1800" dirty="0"/>
              <a:t> (T 0928/03) – „</a:t>
            </a:r>
            <a:r>
              <a:rPr lang="cs-CZ" sz="1800" dirty="0" err="1"/>
              <a:t>underlying</a:t>
            </a:r>
            <a:r>
              <a:rPr lang="cs-CZ" sz="1800" dirty="0"/>
              <a:t> </a:t>
            </a:r>
            <a:r>
              <a:rPr lang="cs-CZ" sz="1800" dirty="0" err="1"/>
              <a:t>technical</a:t>
            </a:r>
            <a:r>
              <a:rPr lang="cs-CZ" sz="1800" dirty="0"/>
              <a:t> </a:t>
            </a:r>
            <a:r>
              <a:rPr lang="cs-CZ" sz="1800" dirty="0" err="1"/>
              <a:t>contribution</a:t>
            </a:r>
            <a:r>
              <a:rPr lang="cs-CZ" sz="1800" dirty="0"/>
              <a:t> </a:t>
            </a:r>
            <a:r>
              <a:rPr lang="cs-CZ" sz="1800" dirty="0" err="1"/>
              <a:t>beyond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game </a:t>
            </a:r>
            <a:r>
              <a:rPr lang="cs-CZ" sz="1800" dirty="0" err="1"/>
              <a:t>rules</a:t>
            </a:r>
            <a:r>
              <a:rPr lang="cs-CZ" sz="1800" dirty="0"/>
              <a:t>“ – </a:t>
            </a:r>
            <a:r>
              <a:rPr lang="cs-CZ" sz="1800" dirty="0" err="1"/>
              <a:t>see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next</a:t>
            </a:r>
            <a:r>
              <a:rPr lang="cs-CZ" sz="1800" dirty="0"/>
              <a:t> </a:t>
            </a:r>
            <a:r>
              <a:rPr lang="cs-CZ" sz="1800" dirty="0" err="1"/>
              <a:t>picture</a:t>
            </a:r>
            <a:endParaRPr lang="cs-CZ" sz="1800" dirty="0"/>
          </a:p>
          <a:p>
            <a:r>
              <a:rPr lang="cs-CZ" sz="1800" i="1" dirty="0"/>
              <a:t>But </a:t>
            </a:r>
            <a:r>
              <a:rPr lang="cs-CZ" sz="1800" i="1" dirty="0" err="1"/>
              <a:t>This</a:t>
            </a:r>
            <a:r>
              <a:rPr lang="cs-CZ" sz="1800" i="1" dirty="0"/>
              <a:t> Has </a:t>
            </a:r>
            <a:r>
              <a:rPr lang="cs-CZ" sz="1800" i="1" dirty="0" err="1"/>
              <a:t>Limits</a:t>
            </a:r>
            <a:r>
              <a:rPr lang="cs-CZ" sz="1800" i="1" dirty="0"/>
              <a:t>…</a:t>
            </a:r>
          </a:p>
          <a:p>
            <a:pPr lvl="1"/>
            <a:r>
              <a:rPr lang="cs-CZ" sz="1800" dirty="0"/>
              <a:t>Performance </a:t>
            </a:r>
            <a:r>
              <a:rPr lang="cs-CZ" sz="1800" dirty="0" err="1"/>
              <a:t>tracking</a:t>
            </a:r>
            <a:r>
              <a:rPr lang="cs-CZ" sz="1800" dirty="0"/>
              <a:t> </a:t>
            </a:r>
            <a:r>
              <a:rPr lang="cs-CZ" sz="1800" dirty="0" err="1"/>
              <a:t>calculation</a:t>
            </a:r>
            <a:r>
              <a:rPr lang="cs-CZ" sz="1800" dirty="0"/>
              <a:t> - </a:t>
            </a:r>
            <a:r>
              <a:rPr lang="cs-CZ" sz="1800" dirty="0" err="1"/>
              <a:t>preventing</a:t>
            </a:r>
            <a:r>
              <a:rPr lang="cs-CZ" sz="1800" dirty="0"/>
              <a:t> </a:t>
            </a:r>
            <a:r>
              <a:rPr lang="cs-CZ" sz="1800" dirty="0" err="1"/>
              <a:t>pwnage</a:t>
            </a:r>
            <a:r>
              <a:rPr lang="cs-CZ" sz="1800" dirty="0"/>
              <a:t> not </a:t>
            </a:r>
            <a:r>
              <a:rPr lang="cs-CZ" sz="1800" dirty="0" err="1"/>
              <a:t>technical</a:t>
            </a:r>
            <a:r>
              <a:rPr lang="cs-CZ" sz="1800" dirty="0"/>
              <a:t> (T 0042/10)</a:t>
            </a:r>
            <a:endParaRPr lang="cs-CZ" sz="1800" i="1" dirty="0"/>
          </a:p>
          <a:p>
            <a:r>
              <a:rPr lang="cs-CZ" sz="1800" i="1" dirty="0" err="1"/>
              <a:t>The</a:t>
            </a:r>
            <a:r>
              <a:rPr lang="cs-CZ" sz="1800" i="1" dirty="0"/>
              <a:t> </a:t>
            </a:r>
            <a:r>
              <a:rPr lang="cs-CZ" sz="1800" i="1" dirty="0" err="1"/>
              <a:t>Technical</a:t>
            </a:r>
            <a:r>
              <a:rPr lang="cs-CZ" sz="1800" i="1" dirty="0"/>
              <a:t> </a:t>
            </a:r>
            <a:r>
              <a:rPr lang="cs-CZ" sz="1800" i="1" dirty="0" err="1"/>
              <a:t>Advance</a:t>
            </a:r>
            <a:r>
              <a:rPr lang="cs-CZ" sz="1800" i="1" dirty="0"/>
              <a:t> </a:t>
            </a:r>
            <a:r>
              <a:rPr lang="cs-CZ" sz="1800" i="1" dirty="0" err="1"/>
              <a:t>Also</a:t>
            </a:r>
            <a:r>
              <a:rPr lang="cs-CZ" sz="1800" i="1" dirty="0"/>
              <a:t> </a:t>
            </a:r>
            <a:r>
              <a:rPr lang="cs-CZ" sz="1800" i="1" dirty="0" err="1"/>
              <a:t>Cannot</a:t>
            </a:r>
            <a:r>
              <a:rPr lang="cs-CZ" sz="1800" i="1" dirty="0"/>
              <a:t> </a:t>
            </a:r>
            <a:r>
              <a:rPr lang="cs-CZ" sz="1800" i="1" dirty="0" err="1"/>
              <a:t>Be</a:t>
            </a:r>
            <a:r>
              <a:rPr lang="cs-CZ" sz="1800" i="1" dirty="0"/>
              <a:t> (</a:t>
            </a:r>
            <a:r>
              <a:rPr lang="cs-CZ" sz="1800" i="1" dirty="0" err="1"/>
              <a:t>Solely</a:t>
            </a:r>
            <a:r>
              <a:rPr lang="cs-CZ" sz="1800" i="1" dirty="0"/>
              <a:t>) </a:t>
            </a:r>
            <a:r>
              <a:rPr lang="cs-CZ" sz="1800" i="1" dirty="0" err="1"/>
              <a:t>That</a:t>
            </a:r>
            <a:r>
              <a:rPr lang="cs-CZ" sz="1800" i="1" dirty="0"/>
              <a:t> </a:t>
            </a:r>
            <a:r>
              <a:rPr lang="cs-CZ" sz="1800" i="1" dirty="0" err="1"/>
              <a:t>It</a:t>
            </a:r>
            <a:r>
              <a:rPr lang="cs-CZ" sz="1800" i="1" dirty="0"/>
              <a:t> </a:t>
            </a:r>
            <a:r>
              <a:rPr lang="cs-CZ" sz="1800" i="1" dirty="0" err="1"/>
              <a:t>Makes</a:t>
            </a:r>
            <a:r>
              <a:rPr lang="cs-CZ" sz="1800" i="1" dirty="0"/>
              <a:t> </a:t>
            </a:r>
            <a:r>
              <a:rPr lang="cs-CZ" sz="1800" i="1" dirty="0" err="1"/>
              <a:t>The</a:t>
            </a:r>
            <a:r>
              <a:rPr lang="cs-CZ" sz="1800" i="1" dirty="0"/>
              <a:t> Game More </a:t>
            </a:r>
            <a:r>
              <a:rPr lang="cs-CZ" sz="1800" i="1" dirty="0" err="1"/>
              <a:t>Enjoyable</a:t>
            </a:r>
            <a:endParaRPr lang="cs-CZ" sz="1800" i="1" dirty="0"/>
          </a:p>
          <a:p>
            <a:pPr lvl="1"/>
            <a:r>
              <a:rPr lang="cs-CZ" sz="1800" dirty="0" err="1"/>
              <a:t>Racing</a:t>
            </a:r>
            <a:r>
              <a:rPr lang="cs-CZ" sz="1800" dirty="0"/>
              <a:t> Simulator (T 0188/11) – </a:t>
            </a:r>
            <a:r>
              <a:rPr lang="cs-CZ" sz="1800" dirty="0" err="1"/>
              <a:t>Kart</a:t>
            </a:r>
            <a:r>
              <a:rPr lang="cs-CZ" sz="1800" dirty="0"/>
              <a:t> </a:t>
            </a:r>
            <a:r>
              <a:rPr lang="cs-CZ" sz="1800" dirty="0" err="1"/>
              <a:t>racing</a:t>
            </a:r>
            <a:r>
              <a:rPr lang="cs-CZ" sz="1800" dirty="0"/>
              <a:t> – </a:t>
            </a:r>
            <a:r>
              <a:rPr lang="cs-CZ" sz="1800" dirty="0" err="1"/>
              <a:t>weight</a:t>
            </a:r>
            <a:r>
              <a:rPr lang="cs-CZ" sz="1800" dirty="0"/>
              <a:t> </a:t>
            </a:r>
            <a:r>
              <a:rPr lang="cs-CZ" sz="1800" dirty="0" err="1"/>
              <a:t>shifting</a:t>
            </a:r>
            <a:r>
              <a:rPr lang="cs-CZ" sz="1800" dirty="0"/>
              <a:t> – </a:t>
            </a:r>
            <a:r>
              <a:rPr lang="cs-CZ" sz="1800" dirty="0" err="1"/>
              <a:t>purely</a:t>
            </a:r>
            <a:r>
              <a:rPr lang="cs-CZ" sz="1800" dirty="0"/>
              <a:t> </a:t>
            </a:r>
            <a:r>
              <a:rPr lang="cs-CZ" sz="1800" dirty="0" err="1"/>
              <a:t>abstract</a:t>
            </a:r>
            <a:r>
              <a:rPr lang="cs-CZ" sz="1800" dirty="0"/>
              <a:t> </a:t>
            </a:r>
            <a:r>
              <a:rPr lang="cs-CZ" sz="1800" dirty="0" err="1"/>
              <a:t>concept</a:t>
            </a:r>
            <a:r>
              <a:rPr lang="cs-CZ" sz="1800" dirty="0"/>
              <a:t> in game</a:t>
            </a:r>
            <a:endParaRPr lang="cs-CZ" sz="1800" i="1" dirty="0"/>
          </a:p>
          <a:p>
            <a:r>
              <a:rPr lang="cs-CZ" sz="1800" i="1" dirty="0" err="1"/>
              <a:t>The</a:t>
            </a:r>
            <a:r>
              <a:rPr lang="cs-CZ" sz="1800" i="1" dirty="0"/>
              <a:t> </a:t>
            </a:r>
            <a:r>
              <a:rPr lang="cs-CZ" sz="1800" i="1" dirty="0" err="1"/>
              <a:t>Technical</a:t>
            </a:r>
            <a:r>
              <a:rPr lang="cs-CZ" sz="1800" i="1" dirty="0"/>
              <a:t> </a:t>
            </a:r>
            <a:r>
              <a:rPr lang="cs-CZ" sz="1800" i="1" dirty="0" err="1"/>
              <a:t>Advance</a:t>
            </a:r>
            <a:r>
              <a:rPr lang="cs-CZ" sz="1800" i="1" dirty="0"/>
              <a:t> </a:t>
            </a:r>
            <a:r>
              <a:rPr lang="cs-CZ" sz="1800" i="1" dirty="0" err="1"/>
              <a:t>Can</a:t>
            </a:r>
            <a:r>
              <a:rPr lang="cs-CZ" sz="1800" i="1" dirty="0"/>
              <a:t> </a:t>
            </a:r>
            <a:r>
              <a:rPr lang="cs-CZ" sz="1800" i="1" dirty="0" err="1"/>
              <a:t>Be</a:t>
            </a:r>
            <a:r>
              <a:rPr lang="cs-CZ" sz="1800" i="1" dirty="0"/>
              <a:t> </a:t>
            </a:r>
            <a:r>
              <a:rPr lang="cs-CZ" sz="1800" i="1" dirty="0" err="1"/>
              <a:t>An</a:t>
            </a:r>
            <a:r>
              <a:rPr lang="cs-CZ" sz="1800" i="1" dirty="0"/>
              <a:t> </a:t>
            </a:r>
            <a:r>
              <a:rPr lang="cs-CZ" sz="1800" i="1" dirty="0" err="1"/>
              <a:t>Improved</a:t>
            </a:r>
            <a:r>
              <a:rPr lang="cs-CZ" sz="1800" i="1" dirty="0"/>
              <a:t> </a:t>
            </a:r>
            <a:r>
              <a:rPr lang="cs-CZ" sz="1800" i="1" dirty="0" err="1"/>
              <a:t>Way</a:t>
            </a:r>
            <a:r>
              <a:rPr lang="cs-CZ" sz="1800" i="1" dirty="0"/>
              <a:t> </a:t>
            </a:r>
            <a:r>
              <a:rPr lang="cs-CZ" sz="1800" i="1" dirty="0" err="1"/>
              <a:t>Of</a:t>
            </a:r>
            <a:r>
              <a:rPr lang="cs-CZ" sz="1800" i="1" dirty="0"/>
              <a:t> </a:t>
            </a:r>
            <a:r>
              <a:rPr lang="cs-CZ" sz="1800" i="1" dirty="0" err="1"/>
              <a:t>Computing</a:t>
            </a:r>
            <a:r>
              <a:rPr lang="cs-CZ" sz="1800" i="1" dirty="0"/>
              <a:t> Game Play </a:t>
            </a:r>
            <a:r>
              <a:rPr lang="cs-CZ" sz="1800" i="1" dirty="0" err="1"/>
              <a:t>Mechanics</a:t>
            </a:r>
            <a:endParaRPr lang="cs-CZ" sz="1800" i="1" dirty="0"/>
          </a:p>
          <a:p>
            <a:pPr lvl="1"/>
            <a:r>
              <a:rPr lang="cs-CZ" sz="1800" dirty="0" err="1"/>
              <a:t>Colliding</a:t>
            </a:r>
            <a:r>
              <a:rPr lang="cs-CZ" sz="1800" dirty="0"/>
              <a:t> </a:t>
            </a:r>
            <a:r>
              <a:rPr lang="cs-CZ" sz="1800" dirty="0" err="1"/>
              <a:t>objects</a:t>
            </a:r>
            <a:r>
              <a:rPr lang="cs-CZ" sz="1800" dirty="0"/>
              <a:t> – </a:t>
            </a:r>
            <a:r>
              <a:rPr lang="cs-CZ" sz="1800" dirty="0" err="1"/>
              <a:t>effective</a:t>
            </a:r>
            <a:r>
              <a:rPr lang="cs-CZ" sz="1800" dirty="0"/>
              <a:t> </a:t>
            </a:r>
            <a:r>
              <a:rPr lang="cs-CZ" sz="1800" dirty="0" err="1"/>
              <a:t>computation</a:t>
            </a:r>
            <a:r>
              <a:rPr lang="cs-CZ" sz="1800" dirty="0"/>
              <a:t> T 1225/10 – „direct </a:t>
            </a:r>
            <a:r>
              <a:rPr lang="cs-CZ" sz="1800" dirty="0" err="1"/>
              <a:t>technical</a:t>
            </a:r>
            <a:r>
              <a:rPr lang="cs-CZ" sz="1800" dirty="0"/>
              <a:t> </a:t>
            </a:r>
            <a:r>
              <a:rPr lang="cs-CZ" sz="1800" dirty="0" err="1"/>
              <a:t>consequence</a:t>
            </a:r>
            <a:r>
              <a:rPr lang="cs-CZ" sz="1800" dirty="0"/>
              <a:t> </a:t>
            </a:r>
            <a:r>
              <a:rPr lang="cs-CZ" sz="1800" dirty="0" err="1"/>
              <a:t>of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particular</a:t>
            </a:r>
            <a:r>
              <a:rPr lang="cs-CZ" sz="1800" dirty="0"/>
              <a:t> </a:t>
            </a:r>
            <a:r>
              <a:rPr lang="cs-CZ" sz="1800" dirty="0" err="1"/>
              <a:t>way</a:t>
            </a:r>
            <a:r>
              <a:rPr lang="cs-CZ" sz="1800" dirty="0"/>
              <a:t> </a:t>
            </a:r>
            <a:r>
              <a:rPr lang="cs-CZ" sz="1800" dirty="0" err="1"/>
              <a:t>selected</a:t>
            </a:r>
            <a:r>
              <a:rPr lang="cs-CZ" sz="1800" dirty="0"/>
              <a:t> data </a:t>
            </a:r>
            <a:r>
              <a:rPr lang="cs-CZ" sz="1800" dirty="0" err="1"/>
              <a:t>was</a:t>
            </a:r>
            <a:r>
              <a:rPr lang="cs-CZ" sz="1800" dirty="0"/>
              <a:t> </a:t>
            </a:r>
            <a:r>
              <a:rPr lang="cs-CZ" sz="1800" dirty="0" err="1"/>
              <a:t>used</a:t>
            </a:r>
            <a:r>
              <a:rPr lang="cs-CZ" sz="1800" dirty="0"/>
              <a:t> to </a:t>
            </a:r>
            <a:r>
              <a:rPr lang="cs-CZ" sz="1800" dirty="0" err="1"/>
              <a:t>determine</a:t>
            </a:r>
            <a:r>
              <a:rPr lang="cs-CZ" sz="1800" dirty="0"/>
              <a:t> a display </a:t>
            </a:r>
            <a:r>
              <a:rPr lang="cs-CZ" sz="1800" dirty="0" err="1"/>
              <a:t>state</a:t>
            </a:r>
            <a:r>
              <a:rPr lang="cs-CZ" sz="1800" dirty="0"/>
              <a:t>“</a:t>
            </a:r>
            <a:br>
              <a:rPr lang="cs-CZ" sz="1800" dirty="0"/>
            </a:b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24382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DC21332-EC2D-2340-B522-7150F6DC8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18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BE45C57-192C-5740-8CDE-39319E3B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Konami</a:t>
            </a:r>
            <a:r>
              <a:rPr lang="cs-CZ" dirty="0"/>
              <a:t> (T 0928/03)</a:t>
            </a:r>
            <a:br>
              <a:rPr lang="cs-CZ" dirty="0"/>
            </a:br>
            <a:endParaRPr lang="cs-CZ" dirty="0"/>
          </a:p>
        </p:txBody>
      </p:sp>
      <p:pic>
        <p:nvPicPr>
          <p:cNvPr id="6" name="Zástupný obsah 5" descr="Obsah obrázku bílá tabule&#10;&#10;Popis byl vytvořen automaticky">
            <a:extLst>
              <a:ext uri="{FF2B5EF4-FFF2-40B4-BE49-F238E27FC236}">
                <a16:creationId xmlns:a16="http://schemas.microsoft.com/office/drawing/2014/main" id="{41F12509-FA22-8C4D-91B8-101DC77BF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93" y="1692275"/>
            <a:ext cx="4976604" cy="4140200"/>
          </a:xfrm>
        </p:spPr>
      </p:pic>
    </p:spTree>
    <p:extLst>
      <p:ext uri="{BB962C8B-B14F-4D97-AF65-F5344CB8AC3E}">
        <p14:creationId xmlns:p14="http://schemas.microsoft.com/office/powerpoint/2010/main" val="364335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1FB3295-CA4A-C74E-8650-5A04FFB8E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19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EBDBF1-909C-5144-A750-4B1026EC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Racing</a:t>
            </a:r>
            <a:r>
              <a:rPr lang="cs-CZ" dirty="0"/>
              <a:t> “</a:t>
            </a:r>
            <a:r>
              <a:rPr lang="cs-CZ" dirty="0" err="1"/>
              <a:t>simulator</a:t>
            </a:r>
            <a:r>
              <a:rPr lang="cs-CZ" dirty="0"/>
              <a:t>“ (T0188/11)</a:t>
            </a:r>
            <a:br>
              <a:rPr lang="cs-CZ" dirty="0"/>
            </a:b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29A44CD2-AB93-3B40-8103-FCBCDEF24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13" y="1692275"/>
            <a:ext cx="3072764" cy="4140200"/>
          </a:xfrm>
        </p:spPr>
      </p:pic>
    </p:spTree>
    <p:extLst>
      <p:ext uri="{BB962C8B-B14F-4D97-AF65-F5344CB8AC3E}">
        <p14:creationId xmlns:p14="http://schemas.microsoft.com/office/powerpoint/2010/main" val="38731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A5EAA97-F090-7E4E-8AA2-21A07136F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DE1102D-DF69-4948-A382-2961231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6193CAA-BCC1-9646-B746-58B74499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PDV a videohry - úvod</a:t>
            </a:r>
          </a:p>
          <a:p>
            <a:pPr lvl="1"/>
            <a:r>
              <a:rPr lang="cs-CZ" dirty="0"/>
              <a:t>Patenty</a:t>
            </a:r>
          </a:p>
          <a:p>
            <a:pPr lvl="1"/>
            <a:r>
              <a:rPr lang="cs-CZ" dirty="0"/>
              <a:t>Průmyslové vzory</a:t>
            </a:r>
          </a:p>
          <a:p>
            <a:pPr lvl="1"/>
            <a:r>
              <a:rPr lang="cs-CZ" dirty="0"/>
              <a:t>Ochranné známky</a:t>
            </a:r>
          </a:p>
          <a:p>
            <a:pPr lvl="1"/>
            <a:r>
              <a:rPr lang="cs-CZ" dirty="0"/>
              <a:t>Autorské právo</a:t>
            </a:r>
          </a:p>
          <a:p>
            <a:r>
              <a:rPr lang="cs-CZ" dirty="0"/>
              <a:t>Videohra jako předmět autorskoprávní ochrany</a:t>
            </a:r>
          </a:p>
        </p:txBody>
      </p:sp>
    </p:spTree>
    <p:extLst>
      <p:ext uri="{BB962C8B-B14F-4D97-AF65-F5344CB8AC3E}">
        <p14:creationId xmlns:p14="http://schemas.microsoft.com/office/powerpoint/2010/main" val="207042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20E11D48-D5B8-1140-B6CB-8425F21719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20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769D640-F243-0A4C-A9EB-5EF0C1F6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USA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59DB71CB-DA08-6947-8F69-C954E6816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49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8868803-5CDC-6D42-BEF2-521F53874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 wrap="none" anchor="ctr">
            <a:normAutofit/>
          </a:bodyPr>
          <a:lstStyle/>
          <a:p>
            <a:fld id="{0DE708CC-0C3F-4567-9698-B54C0F35BD31}" type="slidenum">
              <a:rPr lang="en-GB" altLang="cs-CZ" noProof="0" smtClean="0"/>
              <a:pPr/>
              <a:t>21</a:t>
            </a:fld>
            <a:endParaRPr lang="en-GB" altLang="cs-CZ" noProof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8680754-6F88-3D43-94D9-54B16248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 anchor="t">
            <a:normAutofit fontScale="90000"/>
          </a:bodyPr>
          <a:lstStyle/>
          <a:p>
            <a:r>
              <a:rPr lang="cs-CZ" dirty="0"/>
              <a:t> </a:t>
            </a:r>
            <a:r>
              <a:rPr lang="cs-CZ" dirty="0" err="1"/>
              <a:t>Shadow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Mordor</a:t>
            </a:r>
            <a:r>
              <a:rPr lang="cs-CZ" dirty="0"/>
              <a:t> – Nemesis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D19ED504-4666-4CE4-A9EE-1DD7345E276E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720002" y="1701506"/>
            <a:ext cx="5219999" cy="4139999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„</a:t>
            </a:r>
            <a:r>
              <a:rPr lang="cs-CZ" dirty="0" err="1"/>
              <a:t>the</a:t>
            </a:r>
            <a:r>
              <a:rPr lang="cs-CZ" dirty="0"/>
              <a:t> “</a:t>
            </a:r>
            <a:r>
              <a:rPr lang="cs-CZ" dirty="0" err="1"/>
              <a:t>short</a:t>
            </a:r>
            <a:r>
              <a:rPr lang="cs-CZ" dirty="0"/>
              <a:t>” </a:t>
            </a:r>
            <a:r>
              <a:rPr lang="cs-CZ" dirty="0" err="1"/>
              <a:t>version</a:t>
            </a:r>
            <a:r>
              <a:rPr lang="cs-CZ" dirty="0"/>
              <a:t>: „a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featuring</a:t>
            </a:r>
            <a:r>
              <a:rPr lang="cs-CZ" dirty="0"/>
              <a:t> </a:t>
            </a:r>
            <a:r>
              <a:rPr lang="cs-CZ" dirty="0" err="1"/>
              <a:t>procedurally-generated</a:t>
            </a:r>
            <a:r>
              <a:rPr lang="cs-CZ" dirty="0"/>
              <a:t> </a:t>
            </a:r>
            <a:r>
              <a:rPr lang="cs-CZ" dirty="0" err="1"/>
              <a:t>NPCs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exist</a:t>
            </a:r>
            <a:r>
              <a:rPr lang="cs-CZ" dirty="0"/>
              <a:t> in a hierarchy and </a:t>
            </a:r>
            <a:r>
              <a:rPr lang="cs-CZ" dirty="0" err="1"/>
              <a:t>interact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and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remember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actions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players</a:t>
            </a:r>
            <a:r>
              <a:rPr lang="cs-CZ" dirty="0"/>
              <a:t>,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appearance</a:t>
            </a:r>
            <a:r>
              <a:rPr lang="cs-CZ" dirty="0"/>
              <a:t>/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altered</a:t>
            </a:r>
            <a:r>
              <a:rPr lang="cs-CZ" dirty="0"/>
              <a:t> by </a:t>
            </a:r>
            <a:r>
              <a:rPr lang="cs-CZ" dirty="0" err="1"/>
              <a:t>players</a:t>
            </a:r>
            <a:r>
              <a:rPr lang="cs-CZ" dirty="0"/>
              <a:t>, and </a:t>
            </a:r>
            <a:r>
              <a:rPr lang="cs-CZ" dirty="0" err="1"/>
              <a:t>whose</a:t>
            </a:r>
            <a:r>
              <a:rPr lang="cs-CZ" dirty="0"/>
              <a:t> place in </a:t>
            </a:r>
            <a:r>
              <a:rPr lang="cs-CZ" dirty="0" err="1"/>
              <a:t>that</a:t>
            </a:r>
            <a:r>
              <a:rPr lang="cs-CZ" dirty="0"/>
              <a:t> hierarchy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and </a:t>
            </a:r>
            <a:r>
              <a:rPr lang="cs-CZ" dirty="0" err="1"/>
              <a:t>affect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position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NPCs</a:t>
            </a:r>
            <a:r>
              <a:rPr lang="cs-CZ" dirty="0"/>
              <a:t> in </a:t>
            </a:r>
            <a:r>
              <a:rPr lang="cs-CZ" dirty="0" err="1"/>
              <a:t>said</a:t>
            </a:r>
            <a:r>
              <a:rPr lang="cs-CZ" dirty="0"/>
              <a:t> hierarchy“</a:t>
            </a:r>
            <a:br>
              <a:rPr lang="cs-CZ" dirty="0"/>
            </a:br>
            <a:r>
              <a:rPr lang="cs-CZ" dirty="0"/>
              <a:t>(RYAN, J. https://</a:t>
            </a:r>
            <a:r>
              <a:rPr lang="cs-CZ" dirty="0" err="1"/>
              <a:t>www.ign.com</a:t>
            </a:r>
            <a:r>
              <a:rPr lang="cs-CZ" dirty="0"/>
              <a:t>/</a:t>
            </a:r>
            <a:r>
              <a:rPr lang="cs-CZ" dirty="0" err="1"/>
              <a:t>articles</a:t>
            </a:r>
            <a:r>
              <a:rPr lang="cs-CZ" dirty="0"/>
              <a:t>/wb-games-nemesis-system-patent-was-approved-this-week-after-multiple-attempts)</a:t>
            </a:r>
          </a:p>
          <a:p>
            <a:endParaRPr lang="en-US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4387090-FACE-FD41-A611-E9C01DB721F2}"/>
              </a:ext>
            </a:extLst>
          </p:cNvPr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8DF6D-6B54-AB42-9897-5BD770177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" r="2" b="9027"/>
          <a:stretch/>
        </p:blipFill>
        <p:spPr bwMode="auto">
          <a:xfrm>
            <a:off x="6212462" y="1701506"/>
            <a:ext cx="3914999" cy="41399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160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306DFFD-331B-2041-A764-60C60001F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en-GB" altLang="cs-CZ" noProof="0" smtClean="0"/>
              <a:pPr/>
              <a:t>22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A0B6178-28C5-834D-B203-3ADEEEC3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Popular</a:t>
            </a:r>
            <a:r>
              <a:rPr lang="cs-CZ" dirty="0"/>
              <a:t> </a:t>
            </a:r>
            <a:r>
              <a:rPr lang="cs-CZ" dirty="0" err="1"/>
              <a:t>overviews</a:t>
            </a:r>
            <a:endParaRPr lang="cs-CZ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2D8122A-19E4-3541-9539-671CD1B7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https://venturebeat.com/2014/05/01/bizarre-video-game-patents/</a:t>
            </a:r>
            <a:endParaRPr lang="cs-CZ" dirty="0"/>
          </a:p>
          <a:p>
            <a:r>
              <a:rPr lang="cs-CZ" dirty="0">
                <a:hlinkClick r:id="rId3"/>
              </a:rPr>
              <a:t>https://www.gamasutra.com/view/feature/130152/the_ten_most_important_video_game_.php?print=1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505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6298ECA-904B-FB4A-B34C-9E5B77CDF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23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E3A356E-145C-2843-9E4D-68154D9C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Reading</a:t>
            </a:r>
            <a:r>
              <a:rPr lang="cs-CZ" dirty="0"/>
              <a:t> – </a:t>
            </a:r>
            <a:r>
              <a:rPr lang="cs-CZ" dirty="0" err="1"/>
              <a:t>patenting</a:t>
            </a:r>
            <a:r>
              <a:rPr lang="cs-CZ" dirty="0"/>
              <a:t> </a:t>
            </a:r>
            <a:r>
              <a:rPr lang="cs-CZ" dirty="0" err="1"/>
              <a:t>videogames</a:t>
            </a:r>
            <a:r>
              <a:rPr lang="cs-CZ" dirty="0"/>
              <a:t> </a:t>
            </a:r>
            <a:r>
              <a:rPr lang="cs-CZ" dirty="0" err="1"/>
              <a:t>under</a:t>
            </a:r>
            <a:r>
              <a:rPr lang="cs-CZ" dirty="0"/>
              <a:t> EPC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683959-EB19-764D-B781-0CD50D96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Highly</a:t>
            </a:r>
            <a:r>
              <a:rPr lang="cs-CZ" dirty="0"/>
              <a:t> </a:t>
            </a:r>
            <a:r>
              <a:rPr lang="cs-CZ" dirty="0" err="1"/>
              <a:t>recommended</a:t>
            </a:r>
            <a:endParaRPr lang="cs-CZ" dirty="0"/>
          </a:p>
          <a:p>
            <a:r>
              <a:rPr lang="cs-CZ" dirty="0">
                <a:hlinkClick r:id="rId2"/>
              </a:rPr>
              <a:t>https://www.reddie.co.uk/2015/01/12/tips-for-patenting-computer-games-in-europe/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76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D36389F-561F-AD44-9712-1DC7C0254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24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0266744C-775C-8140-9F61-DF6AA958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Trademark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3FC99561-1131-2941-A38F-BCC3477CB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06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6776D74-299E-CB45-9176-79A849ABF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25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8F862A45-9A50-6B42-B850-B6ACD349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Ochranná známka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BE9043A8-7996-DD46-96CC-A15B0AE4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Označení v obchodě používané k identifikaci výrobků/služeb</a:t>
            </a:r>
          </a:p>
          <a:p>
            <a:r>
              <a:rPr lang="cs-CZ" dirty="0"/>
              <a:t>Národní / EU - jednotný / mezinárodní přihláška</a:t>
            </a:r>
          </a:p>
          <a:p>
            <a:r>
              <a:rPr lang="cs-CZ" dirty="0"/>
              <a:t>EU = jednotný účinek</a:t>
            </a:r>
          </a:p>
          <a:p>
            <a:r>
              <a:rPr lang="cs-CZ" dirty="0"/>
              <a:t>Soudy pro ochranné známky EU - určené členskými státy - výlučná příslušnost k řešení sporů (Praha v ČR)</a:t>
            </a:r>
          </a:p>
        </p:txBody>
      </p:sp>
    </p:spTree>
    <p:extLst>
      <p:ext uri="{BB962C8B-B14F-4D97-AF65-F5344CB8AC3E}">
        <p14:creationId xmlns:p14="http://schemas.microsoft.com/office/powerpoint/2010/main" val="216256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8927C2E-A575-4C47-8198-F8FBDC050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26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6BE6E2E-8051-6049-B62B-AC2EB6D8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Informace o OZ EU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70A4437-1FF3-6C49-872B-3EBF1A93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https://eur-lex.europa.eu/legal-content/CS/TXT/HTML/?uri=LEGISSUM:mi0025</a:t>
            </a:r>
            <a:endParaRPr lang="cs-CZ" dirty="0"/>
          </a:p>
          <a:p>
            <a:r>
              <a:rPr lang="cs-CZ" i="1" dirty="0"/>
              <a:t>„Ochranná známka může být tvořena jakýmikoli označeními, zejména slovy (včetně vlastních jmen), kresbami, písmeny, číslicemi a tvarem výrobku nebo jeho balení, pokud jsou tato označení:</a:t>
            </a:r>
          </a:p>
          <a:p>
            <a:pPr lvl="1"/>
            <a:r>
              <a:rPr lang="cs-CZ" i="1" dirty="0"/>
              <a:t>způsobilá rozlišit výrobky nebo služby jednoho podniku od výrobků nebo služeb jiných podniků a</a:t>
            </a:r>
          </a:p>
          <a:p>
            <a:pPr lvl="1"/>
            <a:r>
              <a:rPr lang="cs-CZ" i="1" dirty="0"/>
              <a:t>schopná ztvárnění v rejstříku ochranných známek takovým způsobem, aby veřejnost a orgány přesně věděly, co je předmětem ochrany.“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1181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18195BC6-E62A-CF43-9C90-69CBBE310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48" y="105235"/>
            <a:ext cx="4776107" cy="6647532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A59595B-4DB0-3A4D-9313-E43CA47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27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E618390-0C35-7A41-BCB9-87FC4BBE26F5}"/>
              </a:ext>
            </a:extLst>
          </p:cNvPr>
          <p:cNvSpPr txBox="1"/>
          <p:nvPr/>
        </p:nvSpPr>
        <p:spPr>
          <a:xfrm>
            <a:off x="7279822" y="6372278"/>
            <a:ext cx="3147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>
                <a:latin typeface="+mn-lt"/>
              </a:rPr>
              <a:t>https://</a:t>
            </a:r>
            <a:r>
              <a:rPr lang="cs-CZ" sz="800" dirty="0" err="1">
                <a:latin typeface="+mn-lt"/>
              </a:rPr>
              <a:t>euipo.europa.eu</a:t>
            </a:r>
            <a:r>
              <a:rPr lang="cs-CZ" sz="800" dirty="0">
                <a:latin typeface="+mn-lt"/>
              </a:rPr>
              <a:t>/</a:t>
            </a:r>
            <a:r>
              <a:rPr lang="cs-CZ" sz="800" dirty="0" err="1">
                <a:latin typeface="+mn-lt"/>
              </a:rPr>
              <a:t>ohimportal</a:t>
            </a:r>
            <a:r>
              <a:rPr lang="cs-CZ" sz="800" dirty="0">
                <a:latin typeface="+mn-lt"/>
              </a:rPr>
              <a:t>/en/</a:t>
            </a:r>
            <a:r>
              <a:rPr lang="cs-CZ" sz="800" dirty="0" err="1">
                <a:latin typeface="+mn-lt"/>
              </a:rPr>
              <a:t>trade-mark-definition</a:t>
            </a:r>
            <a:endParaRPr lang="cs-CZ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40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4567689-69A3-DF49-86ED-801BFF359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28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FFC3264-E10B-E84D-B997-CE9D15C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Práva majitele OZ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35028F-EC45-B24F-91CF-56AEA5BC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„Ochranná známka zaručuje majiteli výlučná práva, která zakazují třetím stranám užívat pro obchodní účely:</a:t>
            </a:r>
          </a:p>
          <a:p>
            <a:pPr lvl="1"/>
            <a:r>
              <a:rPr lang="cs-CZ" i="1" dirty="0"/>
              <a:t>označení totožné s ochrannou známkou EU pro výrobky nebo služby, které jsou totožné s těmi, pro které je ochranná známka EU zapsána,</a:t>
            </a:r>
          </a:p>
          <a:p>
            <a:pPr lvl="1"/>
            <a:r>
              <a:rPr lang="cs-CZ" i="1" dirty="0"/>
              <a:t>označení, u něhož existuje nebezpečí záměny s jinou ochrannou známkou,</a:t>
            </a:r>
          </a:p>
          <a:p>
            <a:pPr lvl="1"/>
            <a:r>
              <a:rPr lang="cs-CZ" i="1" dirty="0"/>
              <a:t>označení totožné s ochrannou známkou EU nebo jí podobné pro výrobky nebo služby, které nejsou podobné těm, pro které je ochranná známka EU zapsána, pokud by užívání tohoto označení těžilo z rozlišovací způsobilosti nebo dobrého jména ochranné známky“</a:t>
            </a:r>
          </a:p>
        </p:txBody>
      </p:sp>
    </p:spTree>
    <p:extLst>
      <p:ext uri="{BB962C8B-B14F-4D97-AF65-F5344CB8AC3E}">
        <p14:creationId xmlns:p14="http://schemas.microsoft.com/office/powerpoint/2010/main" val="30469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Zápisné řízení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063101" y="5061858"/>
            <a:ext cx="8064900" cy="770143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https://euipo.europa.eu/ohimportal/en/registration-process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1" t="37500" r="31875" b="36833"/>
          <a:stretch/>
        </p:blipFill>
        <p:spPr bwMode="auto">
          <a:xfrm>
            <a:off x="1451035" y="1935442"/>
            <a:ext cx="9289032" cy="264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BDF242A-7FC9-D741-A783-FFDBA64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62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C0601D3-F0D9-D64A-8591-CA5D21CAF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01B77C05-AF44-9444-B9DD-FA418A5C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Warm</a:t>
            </a:r>
            <a:r>
              <a:rPr lang="cs-CZ" dirty="0"/>
              <a:t>-up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7F587E1-B139-1A45-A6A1-0BA1BA5B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Jaké právo duševního vlastnictví je aplikovatelné na Vaši oblíbenou videohru?</a:t>
            </a:r>
          </a:p>
        </p:txBody>
      </p:sp>
    </p:spTree>
    <p:extLst>
      <p:ext uri="{BB962C8B-B14F-4D97-AF65-F5344CB8AC3E}">
        <p14:creationId xmlns:p14="http://schemas.microsoft.com/office/powerpoint/2010/main" val="237290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AD0AF1-E775-9743-AC2F-BFD8682B3D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30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F2301274-A3E1-8D41-A073-EEA7313E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Praktický příklad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3440BBF-6288-344C-AC4E-D2C29FD6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https://euipo.europa.eu/eSearch/#details/owners/816270</a:t>
            </a:r>
            <a:endParaRPr lang="cs-CZ" dirty="0"/>
          </a:p>
          <a:p>
            <a:r>
              <a:rPr lang="cs-CZ" dirty="0" err="1"/>
              <a:t>Riot</a:t>
            </a:r>
            <a:r>
              <a:rPr lang="cs-CZ" dirty="0"/>
              <a:t> </a:t>
            </a:r>
            <a:r>
              <a:rPr lang="cs-CZ" dirty="0" err="1"/>
              <a:t>Games</a:t>
            </a:r>
            <a:endParaRPr lang="cs-CZ" dirty="0"/>
          </a:p>
          <a:p>
            <a:r>
              <a:rPr lang="cs-CZ" dirty="0"/>
              <a:t>Ale také</a:t>
            </a:r>
          </a:p>
          <a:p>
            <a:pPr lvl="1"/>
            <a:r>
              <a:rPr lang="cs-CZ" dirty="0"/>
              <a:t>Postavy</a:t>
            </a:r>
          </a:p>
          <a:p>
            <a:pPr lvl="1"/>
            <a:r>
              <a:rPr lang="cs-CZ" dirty="0"/>
              <a:t>Animace</a:t>
            </a:r>
          </a:p>
          <a:p>
            <a:pPr lvl="2"/>
            <a:r>
              <a:rPr lang="cs-CZ" dirty="0">
                <a:hlinkClick r:id="rId3"/>
              </a:rPr>
              <a:t>https://euipo.europa.eu/eSearch/#details/trademarks/017282203</a:t>
            </a:r>
            <a:endParaRPr lang="cs-CZ" dirty="0"/>
          </a:p>
          <a:p>
            <a:pPr lvl="2"/>
            <a:r>
              <a:rPr lang="cs-CZ" dirty="0"/>
              <a:t>(pozor násilný obsah)</a:t>
            </a:r>
          </a:p>
          <a:p>
            <a:pPr lvl="1"/>
            <a:r>
              <a:rPr lang="cs-CZ" dirty="0"/>
              <a:t>Jména</a:t>
            </a:r>
          </a:p>
        </p:txBody>
      </p:sp>
    </p:spTree>
    <p:extLst>
      <p:ext uri="{BB962C8B-B14F-4D97-AF65-F5344CB8AC3E}">
        <p14:creationId xmlns:p14="http://schemas.microsoft.com/office/powerpoint/2010/main" val="611490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D36389F-561F-AD44-9712-1DC7C0254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31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0266744C-775C-8140-9F61-DF6AA958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Průmyslové vzory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68721929-C316-5A43-B122-D290EAD7E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631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5B9E81C-031F-CA45-AFFD-031D27BD3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FD0252-9423-4E16-9D67-7E58F9D2ED73}" type="slidenum">
              <a:rPr lang="cs-CZ" smtClean="0"/>
              <a:pPr/>
              <a:t>32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Právní</a:t>
            </a:r>
            <a:r>
              <a:rPr lang="en-US" dirty="0"/>
              <a:t> </a:t>
            </a:r>
            <a:r>
              <a:rPr lang="en-US" dirty="0" err="1"/>
              <a:t>úprava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>
                <a:hlinkClick r:id="rId2"/>
              </a:rPr>
              <a:t>Nařízení (ES) č. 6/2002 o ochraně průmyslových vzorů Společenství</a:t>
            </a:r>
            <a:endParaRPr lang="cs-CZ" dirty="0"/>
          </a:p>
          <a:p>
            <a:r>
              <a:rPr lang="cs-CZ" dirty="0"/>
              <a:t>Zapsaný průmyslový vzor – jednotný účinek</a:t>
            </a:r>
          </a:p>
          <a:p>
            <a:r>
              <a:rPr lang="cs-CZ" dirty="0"/>
              <a:t>"(průmyslový) vzor“ vzhled výrobku jako celku nebo jeho části vyplývající z jeho znaků, zejména z linií, obrysů, barev, tvaru, struktury povrchu, a/nebo materiálu výrobku jako takového, a/nebo jeho dekoru;</a:t>
            </a:r>
          </a:p>
          <a:p>
            <a:r>
              <a:rPr lang="cs-CZ" dirty="0"/>
              <a:t>"výrobek" – jakýkoliv průmyslově nebo řemeslně vyrobený předmět včetně součástek určených pro sestavení do jednoho složeného výrobku, obal, úprava, grafické symboly a typografické znaky, avšak s výjimkou počítačových programů;</a:t>
            </a:r>
          </a:p>
          <a:p>
            <a:r>
              <a:rPr lang="en-US" dirty="0" err="1"/>
              <a:t>Nový</a:t>
            </a:r>
            <a:r>
              <a:rPr lang="en-US" dirty="0"/>
              <a:t> a </a:t>
            </a:r>
            <a:r>
              <a:rPr lang="en-US" dirty="0" err="1"/>
              <a:t>individuální</a:t>
            </a:r>
            <a:r>
              <a:rPr lang="en-US" dirty="0"/>
              <a:t> </a:t>
            </a:r>
            <a:r>
              <a:rPr lang="en-US" dirty="0" err="1"/>
              <a:t>povaha</a:t>
            </a:r>
            <a:r>
              <a:rPr lang="en-US" dirty="0"/>
              <a:t> – </a:t>
            </a:r>
            <a:r>
              <a:rPr lang="en-US" dirty="0" err="1"/>
              <a:t>informovaný</a:t>
            </a:r>
            <a:r>
              <a:rPr lang="en-US" dirty="0"/>
              <a:t> </a:t>
            </a:r>
            <a:r>
              <a:rPr lang="en-US" dirty="0" err="1"/>
              <a:t>uživatel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Nezapsaný</a:t>
            </a:r>
            <a:r>
              <a:rPr lang="en-US" dirty="0"/>
              <a:t> </a:t>
            </a:r>
            <a:r>
              <a:rPr lang="en-US" dirty="0" err="1"/>
              <a:t>průmyslový</a:t>
            </a:r>
            <a:r>
              <a:rPr lang="en-US" dirty="0"/>
              <a:t> </a:t>
            </a:r>
            <a:r>
              <a:rPr lang="en-US" dirty="0" err="1"/>
              <a:t>vzor</a:t>
            </a:r>
            <a:r>
              <a:rPr lang="en-US" dirty="0"/>
              <a:t> – 3 </a:t>
            </a:r>
            <a:r>
              <a:rPr lang="en-US" dirty="0" err="1"/>
              <a:t>roky</a:t>
            </a:r>
            <a:r>
              <a:rPr lang="en-US" dirty="0"/>
              <a:t> –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přímému</a:t>
            </a:r>
            <a:r>
              <a:rPr lang="en-US" dirty="0"/>
              <a:t> </a:t>
            </a:r>
            <a:r>
              <a:rPr lang="en-US" dirty="0" err="1"/>
              <a:t>kopírování</a:t>
            </a:r>
            <a:endParaRPr lang="cs-CZ" dirty="0"/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3586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BBAE6AA-45E5-FF40-810E-8F167F831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834500" y="6228000"/>
            <a:ext cx="189000" cy="2520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E3FD0252-9423-4E16-9D67-7E58F9D2ED73}" type="slidenum">
              <a:rPr lang="cs-CZ" smtClean="0"/>
              <a:pPr>
                <a:spcAft>
                  <a:spcPts val="600"/>
                </a:spcAft>
              </a:pPr>
              <a:t>33</a:t>
            </a:fld>
            <a:endParaRPr lang="cs-CZ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4C866AF9-390B-4F24-B95A-F9B096CE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001" y="720000"/>
            <a:ext cx="8064900" cy="451576"/>
          </a:xfrm>
        </p:spPr>
        <p:txBody>
          <a:bodyPr/>
          <a:lstStyle/>
          <a:p>
            <a:r>
              <a:rPr lang="en-US" dirty="0" err="1"/>
              <a:t>Příklad</a:t>
            </a:r>
            <a:br>
              <a:rPr lang="en-US" dirty="0"/>
            </a:br>
            <a:r>
              <a:rPr lang="cs-CZ" dirty="0"/>
              <a:t>000748694-0003</a:t>
            </a:r>
            <a:br>
              <a:rPr lang="cs-CZ" dirty="0"/>
            </a:br>
            <a:endParaRPr lang="en-US" dirty="0"/>
          </a:p>
        </p:txBody>
      </p:sp>
      <p:pic>
        <p:nvPicPr>
          <p:cNvPr id="4" name="Picture 2" descr="http://oami.europa.eu/bulletin/rcd/2005/2005_014/000264288_0006/images/000264288_0006_1_sour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7" r="-1" b="16062"/>
          <a:stretch/>
        </p:blipFill>
        <p:spPr bwMode="auto">
          <a:xfrm>
            <a:off x="2064001" y="1692002"/>
            <a:ext cx="8064900" cy="4139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817A39FD-60F5-4346-ABCA-8D478DFD61BE}"/>
              </a:ext>
            </a:extLst>
          </p:cNvPr>
          <p:cNvSpPr txBox="1"/>
          <p:nvPr/>
        </p:nvSpPr>
        <p:spPr>
          <a:xfrm>
            <a:off x="2552702" y="6204858"/>
            <a:ext cx="623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>
                <a:latin typeface="+mn-lt"/>
              </a:rPr>
              <a:t>https://</a:t>
            </a:r>
            <a:r>
              <a:rPr lang="cs-CZ" sz="1600" dirty="0" err="1">
                <a:latin typeface="+mn-lt"/>
              </a:rPr>
              <a:t>euipo.europa.eu</a:t>
            </a:r>
            <a:r>
              <a:rPr lang="cs-CZ" sz="1600" dirty="0">
                <a:latin typeface="+mn-lt"/>
              </a:rPr>
              <a:t>/</a:t>
            </a:r>
            <a:r>
              <a:rPr lang="cs-CZ" sz="1600" dirty="0" err="1">
                <a:latin typeface="+mn-lt"/>
              </a:rPr>
              <a:t>eSearch</a:t>
            </a:r>
            <a:r>
              <a:rPr lang="cs-CZ" sz="1600" dirty="0">
                <a:latin typeface="+mn-lt"/>
              </a:rPr>
              <a:t>/#</a:t>
            </a:r>
            <a:r>
              <a:rPr lang="cs-CZ" sz="1600" dirty="0" err="1">
                <a:latin typeface="+mn-lt"/>
              </a:rPr>
              <a:t>details</a:t>
            </a:r>
            <a:r>
              <a:rPr lang="cs-CZ" sz="1600" dirty="0">
                <a:latin typeface="+mn-lt"/>
              </a:rPr>
              <a:t>/</a:t>
            </a:r>
            <a:r>
              <a:rPr lang="cs-CZ" sz="1600" dirty="0" err="1">
                <a:latin typeface="+mn-lt"/>
              </a:rPr>
              <a:t>designs</a:t>
            </a:r>
            <a:r>
              <a:rPr lang="cs-CZ" sz="1600" dirty="0">
                <a:latin typeface="+mn-lt"/>
              </a:rPr>
              <a:t>/000264288-0006</a:t>
            </a:r>
          </a:p>
        </p:txBody>
      </p:sp>
    </p:spTree>
    <p:extLst>
      <p:ext uri="{BB962C8B-B14F-4D97-AF65-F5344CB8AC3E}">
        <p14:creationId xmlns:p14="http://schemas.microsoft.com/office/powerpoint/2010/main" val="17972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AE0D3DF-9D1F-424C-9C04-EB5DAFFCF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FD0252-9423-4E16-9D67-7E58F9D2ED73}" type="slidenum">
              <a:rPr lang="cs-CZ" smtClean="0"/>
              <a:t>34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Aplikace na videohry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GUI – Locarno 14.04</a:t>
            </a:r>
          </a:p>
          <a:p>
            <a:r>
              <a:rPr lang="cs-CZ" dirty="0"/>
              <a:t>Otázka co je „výrobek“ a co je součástí „počítače“</a:t>
            </a:r>
          </a:p>
          <a:p>
            <a:r>
              <a:rPr lang="cs-CZ" dirty="0"/>
              <a:t>Virtuální realita X Skutečná reprezentace</a:t>
            </a:r>
          </a:p>
        </p:txBody>
      </p:sp>
    </p:spTree>
    <p:extLst>
      <p:ext uri="{BB962C8B-B14F-4D97-AF65-F5344CB8AC3E}">
        <p14:creationId xmlns:p14="http://schemas.microsoft.com/office/powerpoint/2010/main" val="90428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B00F0F2-601B-7647-BA9D-44813C8B6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35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EE17992-9B35-314C-A195-B588652B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Autorské právo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C883EB77-6451-2E46-9A9A-9AD8C2C46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22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81B909F-6481-4333-BD8C-5CE531A3A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36</a:t>
            </a:fld>
            <a:endParaRPr lang="cs-CZ" alt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F226FA5-3324-9940-88E9-02B19D7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lze chránit?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8E85EE-7A3A-4F65-98E8-AADB5056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71998" indent="0">
              <a:buNone/>
            </a:pPr>
            <a:r>
              <a:rPr lang="cs-CZ" b="1" dirty="0"/>
              <a:t>Audio</a:t>
            </a:r>
          </a:p>
          <a:p>
            <a:pPr marL="71998" indent="0">
              <a:buNone/>
            </a:pPr>
            <a:r>
              <a:rPr lang="cs-CZ" b="1" dirty="0"/>
              <a:t>Video</a:t>
            </a:r>
          </a:p>
          <a:p>
            <a:pPr marL="71998" indent="0">
              <a:buNone/>
            </a:pPr>
            <a:r>
              <a:rPr lang="cs-CZ" b="1" dirty="0"/>
              <a:t>Kód</a:t>
            </a:r>
          </a:p>
          <a:p>
            <a:pPr marL="71998" indent="0">
              <a:buNone/>
            </a:pPr>
            <a:r>
              <a:rPr lang="cs-CZ" b="1" dirty="0"/>
              <a:t>Ostatní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8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0A70075-C752-487E-80DF-98D39D893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37</a:t>
            </a:fld>
            <a:endParaRPr lang="cs-CZ" alt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16E7342-4D7B-4A63-B21B-ED90EC68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Počítačový program (směrnice 2009/24, čl. 1)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0509D41-7DFB-4611-8E3D-67C183DA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9"/>
          </a:xfrm>
        </p:spPr>
        <p:txBody>
          <a:bodyPr>
            <a:normAutofit/>
          </a:bodyPr>
          <a:lstStyle/>
          <a:p>
            <a:pPr marL="71998" indent="0" algn="just">
              <a:buNone/>
            </a:pPr>
            <a:r>
              <a:rPr lang="en-US" i="1" dirty="0"/>
              <a:t>1. V </a:t>
            </a:r>
            <a:r>
              <a:rPr lang="en-US" i="1" dirty="0" err="1"/>
              <a:t>souladu</a:t>
            </a:r>
            <a:r>
              <a:rPr lang="en-US" i="1" dirty="0"/>
              <a:t> s </a:t>
            </a:r>
            <a:r>
              <a:rPr lang="en-US" i="1" dirty="0" err="1"/>
              <a:t>ustanoveními</a:t>
            </a:r>
            <a:r>
              <a:rPr lang="en-US" i="1" dirty="0"/>
              <a:t> </a:t>
            </a:r>
            <a:r>
              <a:rPr lang="en-US" i="1" dirty="0" err="1"/>
              <a:t>této</a:t>
            </a:r>
            <a:r>
              <a:rPr lang="en-US" i="1" dirty="0"/>
              <a:t> </a:t>
            </a:r>
            <a:r>
              <a:rPr lang="en-US" i="1" dirty="0" err="1"/>
              <a:t>směrnice</a:t>
            </a:r>
            <a:r>
              <a:rPr lang="en-US" i="1" dirty="0"/>
              <a:t> </a:t>
            </a:r>
            <a:r>
              <a:rPr lang="en-US" i="1" dirty="0" err="1"/>
              <a:t>chrání</a:t>
            </a:r>
            <a:r>
              <a:rPr lang="en-US" i="1" dirty="0"/>
              <a:t> </a:t>
            </a:r>
            <a:r>
              <a:rPr lang="en-US" i="1" dirty="0" err="1"/>
              <a:t>členské</a:t>
            </a:r>
            <a:r>
              <a:rPr lang="en-US" i="1" dirty="0"/>
              <a:t> </a:t>
            </a:r>
            <a:r>
              <a:rPr lang="en-US" i="1" dirty="0" err="1"/>
              <a:t>státy</a:t>
            </a:r>
            <a:r>
              <a:rPr lang="en-US" i="1" dirty="0"/>
              <a:t> </a:t>
            </a:r>
            <a:r>
              <a:rPr lang="en-US" i="1" dirty="0" err="1"/>
              <a:t>počítačové</a:t>
            </a:r>
            <a:r>
              <a:rPr lang="en-US" i="1" dirty="0"/>
              <a:t> </a:t>
            </a:r>
            <a:r>
              <a:rPr lang="en-US" i="1" dirty="0" err="1"/>
              <a:t>programy</a:t>
            </a:r>
            <a:r>
              <a:rPr lang="en-US" i="1" dirty="0"/>
              <a:t> </a:t>
            </a:r>
            <a:r>
              <a:rPr lang="en-US" i="1" dirty="0" err="1"/>
              <a:t>autorskými</a:t>
            </a:r>
            <a:r>
              <a:rPr lang="en-US" i="1" dirty="0"/>
              <a:t> </a:t>
            </a:r>
            <a:r>
              <a:rPr lang="en-US" i="1" dirty="0" err="1"/>
              <a:t>právy</a:t>
            </a:r>
            <a:r>
              <a:rPr lang="en-US" i="1" dirty="0"/>
              <a:t> </a:t>
            </a:r>
            <a:r>
              <a:rPr lang="en-US" i="1" dirty="0" err="1"/>
              <a:t>stejně</a:t>
            </a:r>
            <a:r>
              <a:rPr lang="en-US" i="1" dirty="0"/>
              <a:t> </a:t>
            </a:r>
            <a:r>
              <a:rPr lang="en-US" i="1" dirty="0" err="1"/>
              <a:t>jako</a:t>
            </a:r>
            <a:r>
              <a:rPr lang="en-US" i="1" dirty="0"/>
              <a:t> </a:t>
            </a:r>
            <a:r>
              <a:rPr lang="en-US" i="1" dirty="0" err="1"/>
              <a:t>literární</a:t>
            </a:r>
            <a:r>
              <a:rPr lang="en-US" i="1" dirty="0"/>
              <a:t> </a:t>
            </a:r>
            <a:r>
              <a:rPr lang="en-US" i="1" dirty="0" err="1"/>
              <a:t>díla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smyslu</a:t>
            </a:r>
            <a:r>
              <a:rPr lang="en-US" i="1" dirty="0"/>
              <a:t> </a:t>
            </a:r>
            <a:r>
              <a:rPr lang="en-US" i="1" dirty="0" err="1"/>
              <a:t>Bernské</a:t>
            </a:r>
            <a:r>
              <a:rPr lang="en-US" i="1" dirty="0"/>
              <a:t> </a:t>
            </a:r>
            <a:r>
              <a:rPr lang="en-US" i="1" dirty="0" err="1"/>
              <a:t>úmluvy</a:t>
            </a:r>
            <a:r>
              <a:rPr lang="en-US" i="1" dirty="0"/>
              <a:t> o </a:t>
            </a:r>
            <a:r>
              <a:rPr lang="en-US" i="1" dirty="0" err="1"/>
              <a:t>ochraně</a:t>
            </a:r>
            <a:r>
              <a:rPr lang="en-US" i="1" dirty="0"/>
              <a:t> </a:t>
            </a:r>
            <a:r>
              <a:rPr lang="en-US" i="1" dirty="0" err="1"/>
              <a:t>literárních</a:t>
            </a:r>
            <a:r>
              <a:rPr lang="en-US" i="1" dirty="0"/>
              <a:t> a </a:t>
            </a:r>
            <a:r>
              <a:rPr lang="en-US" i="1" dirty="0" err="1"/>
              <a:t>uměleckých</a:t>
            </a:r>
            <a:r>
              <a:rPr lang="en-US" i="1" dirty="0"/>
              <a:t> </a:t>
            </a:r>
            <a:r>
              <a:rPr lang="en-US" i="1" dirty="0" err="1"/>
              <a:t>děl</a:t>
            </a:r>
            <a:r>
              <a:rPr lang="en-US" i="1" dirty="0"/>
              <a:t>. Pro </a:t>
            </a:r>
            <a:r>
              <a:rPr lang="en-US" i="1" dirty="0" err="1"/>
              <a:t>účely</a:t>
            </a:r>
            <a:r>
              <a:rPr lang="en-US" i="1" dirty="0"/>
              <a:t> </a:t>
            </a:r>
            <a:r>
              <a:rPr lang="en-US" i="1" dirty="0" err="1"/>
              <a:t>této</a:t>
            </a:r>
            <a:r>
              <a:rPr lang="en-US" i="1" dirty="0"/>
              <a:t> </a:t>
            </a:r>
            <a:r>
              <a:rPr lang="en-US" i="1" dirty="0" err="1"/>
              <a:t>směrnice</a:t>
            </a:r>
            <a:r>
              <a:rPr lang="en-US" i="1" dirty="0"/>
              <a:t> se „</a:t>
            </a:r>
            <a:r>
              <a:rPr lang="en-US" i="1" dirty="0" err="1"/>
              <a:t>počítačovým</a:t>
            </a:r>
            <a:r>
              <a:rPr lang="en-US" i="1" dirty="0"/>
              <a:t> </a:t>
            </a:r>
            <a:r>
              <a:rPr lang="en-US" i="1" dirty="0" err="1"/>
              <a:t>programem</a:t>
            </a:r>
            <a:r>
              <a:rPr lang="en-US" i="1" dirty="0"/>
              <a:t>“ </a:t>
            </a:r>
            <a:r>
              <a:rPr lang="en-US" i="1" dirty="0" err="1"/>
              <a:t>rozumí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přípravný</a:t>
            </a:r>
            <a:r>
              <a:rPr lang="en-US" i="1" dirty="0"/>
              <a:t> </a:t>
            </a:r>
            <a:r>
              <a:rPr lang="en-US" i="1" dirty="0" err="1"/>
              <a:t>koncepční</a:t>
            </a:r>
            <a:r>
              <a:rPr lang="en-US" i="1" dirty="0"/>
              <a:t> </a:t>
            </a:r>
            <a:r>
              <a:rPr lang="en-US" i="1" dirty="0" err="1"/>
              <a:t>materiál</a:t>
            </a:r>
            <a:r>
              <a:rPr lang="en-US" i="1" dirty="0"/>
              <a:t>.</a:t>
            </a:r>
          </a:p>
          <a:p>
            <a:pPr marL="71998" indent="0" algn="just">
              <a:buNone/>
            </a:pPr>
            <a:r>
              <a:rPr lang="en-US" i="1" dirty="0"/>
              <a:t>2. </a:t>
            </a:r>
            <a:r>
              <a:rPr lang="en-US" i="1" dirty="0" err="1"/>
              <a:t>Ochrana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/>
              <a:t>této</a:t>
            </a:r>
            <a:r>
              <a:rPr lang="en-US" i="1" dirty="0"/>
              <a:t> </a:t>
            </a:r>
            <a:r>
              <a:rPr lang="en-US" i="1" dirty="0" err="1"/>
              <a:t>směrnice</a:t>
            </a:r>
            <a:r>
              <a:rPr lang="en-US" i="1" dirty="0"/>
              <a:t> se </a:t>
            </a:r>
            <a:r>
              <a:rPr lang="en-US" i="1" dirty="0" err="1"/>
              <a:t>vztahuje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vyjádření</a:t>
            </a:r>
            <a:r>
              <a:rPr lang="en-US" i="1" dirty="0"/>
              <a:t> </a:t>
            </a:r>
            <a:r>
              <a:rPr lang="en-US" i="1" dirty="0" err="1"/>
              <a:t>počítačového</a:t>
            </a:r>
            <a:r>
              <a:rPr lang="en-US" i="1" dirty="0"/>
              <a:t> </a:t>
            </a:r>
            <a:r>
              <a:rPr lang="en-US" i="1" dirty="0" err="1"/>
              <a:t>programu</a:t>
            </a:r>
            <a:r>
              <a:rPr lang="en-US" i="1" dirty="0"/>
              <a:t> v </a:t>
            </a:r>
            <a:r>
              <a:rPr lang="en-US" i="1" dirty="0" err="1"/>
              <a:t>jakékoliv</a:t>
            </a:r>
            <a:r>
              <a:rPr lang="en-US" i="1" dirty="0"/>
              <a:t> </a:t>
            </a:r>
            <a:r>
              <a:rPr lang="en-US" i="1" dirty="0" err="1"/>
              <a:t>formě</a:t>
            </a:r>
            <a:r>
              <a:rPr lang="en-US" i="1" dirty="0"/>
              <a:t>. </a:t>
            </a:r>
            <a:r>
              <a:rPr lang="en-US" i="1" dirty="0" err="1"/>
              <a:t>Myšlenky</a:t>
            </a:r>
            <a:r>
              <a:rPr lang="en-US" i="1" dirty="0"/>
              <a:t> a </a:t>
            </a:r>
            <a:r>
              <a:rPr lang="en-US" i="1" dirty="0" err="1"/>
              <a:t>zásady</a:t>
            </a:r>
            <a:r>
              <a:rPr lang="en-US" i="1" dirty="0"/>
              <a:t>,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kterých</a:t>
            </a:r>
            <a:r>
              <a:rPr lang="en-US" i="1" dirty="0"/>
              <a:t> je </a:t>
            </a:r>
            <a:r>
              <a:rPr lang="en-US" i="1" dirty="0" err="1"/>
              <a:t>založen</a:t>
            </a:r>
            <a:r>
              <a:rPr lang="en-US" i="1" dirty="0"/>
              <a:t> </a:t>
            </a:r>
            <a:r>
              <a:rPr lang="en-US" i="1" dirty="0" err="1"/>
              <a:t>kterýkoliv</a:t>
            </a:r>
            <a:r>
              <a:rPr lang="en-US" i="1" dirty="0"/>
              <a:t> z </a:t>
            </a:r>
            <a:r>
              <a:rPr lang="en-US" i="1" dirty="0" err="1"/>
              <a:t>prvků</a:t>
            </a:r>
            <a:r>
              <a:rPr lang="en-US" i="1" dirty="0"/>
              <a:t> </a:t>
            </a:r>
            <a:r>
              <a:rPr lang="en-US" i="1" dirty="0" err="1"/>
              <a:t>počítačového</a:t>
            </a:r>
            <a:r>
              <a:rPr lang="en-US" i="1" dirty="0"/>
              <a:t> </a:t>
            </a:r>
            <a:r>
              <a:rPr lang="en-US" i="1" dirty="0" err="1"/>
              <a:t>programu</a:t>
            </a:r>
            <a:r>
              <a:rPr lang="en-US" i="1" dirty="0"/>
              <a:t> </a:t>
            </a:r>
            <a:r>
              <a:rPr lang="en-US" i="1" dirty="0" err="1"/>
              <a:t>včetně</a:t>
            </a:r>
            <a:r>
              <a:rPr lang="en-US" i="1" dirty="0"/>
              <a:t> </a:t>
            </a:r>
            <a:r>
              <a:rPr lang="en-US" i="1" dirty="0" err="1"/>
              <a:t>myšlenek</a:t>
            </a:r>
            <a:r>
              <a:rPr lang="en-US" i="1" dirty="0"/>
              <a:t> a </a:t>
            </a:r>
            <a:r>
              <a:rPr lang="en-US" i="1" dirty="0" err="1"/>
              <a:t>zásad</a:t>
            </a:r>
            <a:r>
              <a:rPr lang="en-US" i="1" dirty="0"/>
              <a:t>,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kterých</a:t>
            </a:r>
            <a:r>
              <a:rPr lang="en-US" i="1" dirty="0"/>
              <a:t> je </a:t>
            </a:r>
            <a:r>
              <a:rPr lang="en-US" i="1" dirty="0" err="1"/>
              <a:t>založeno</a:t>
            </a:r>
            <a:r>
              <a:rPr lang="en-US" i="1" dirty="0"/>
              <a:t>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rozhraní</a:t>
            </a:r>
            <a:r>
              <a:rPr lang="en-US" i="1" dirty="0"/>
              <a:t>, </a:t>
            </a:r>
            <a:r>
              <a:rPr lang="en-US" i="1" dirty="0" err="1"/>
              <a:t>nejsou</a:t>
            </a:r>
            <a:r>
              <a:rPr lang="en-US" i="1" dirty="0"/>
              <a:t> </a:t>
            </a:r>
            <a:r>
              <a:rPr lang="en-US" i="1" dirty="0" err="1"/>
              <a:t>chráněny</a:t>
            </a:r>
            <a:r>
              <a:rPr lang="en-US" i="1" dirty="0"/>
              <a:t> </a:t>
            </a:r>
            <a:r>
              <a:rPr lang="en-US" i="1" dirty="0" err="1"/>
              <a:t>autorským</a:t>
            </a:r>
            <a:r>
              <a:rPr lang="en-US" i="1" dirty="0"/>
              <a:t> </a:t>
            </a:r>
            <a:r>
              <a:rPr lang="en-US" i="1" dirty="0" err="1"/>
              <a:t>právem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/>
              <a:t>této</a:t>
            </a:r>
            <a:r>
              <a:rPr lang="en-US" i="1" dirty="0"/>
              <a:t> </a:t>
            </a:r>
            <a:r>
              <a:rPr lang="en-US" i="1" dirty="0" err="1"/>
              <a:t>směrnice</a:t>
            </a:r>
            <a:r>
              <a:rPr lang="en-US" i="1" dirty="0"/>
              <a:t>.</a:t>
            </a:r>
          </a:p>
          <a:p>
            <a:pPr marL="71998" indent="0" algn="just">
              <a:buNone/>
            </a:pPr>
            <a:r>
              <a:rPr lang="en-US" i="1" dirty="0"/>
              <a:t>3. </a:t>
            </a:r>
            <a:r>
              <a:rPr lang="en-US" i="1" dirty="0" err="1"/>
              <a:t>Počítačový</a:t>
            </a:r>
            <a:r>
              <a:rPr lang="en-US" i="1" dirty="0"/>
              <a:t> program je </a:t>
            </a:r>
            <a:r>
              <a:rPr lang="en-US" i="1" dirty="0" err="1"/>
              <a:t>chráněn</a:t>
            </a:r>
            <a:r>
              <a:rPr lang="en-US" i="1" dirty="0"/>
              <a:t>, </a:t>
            </a:r>
            <a:r>
              <a:rPr lang="en-US" i="1" dirty="0" err="1"/>
              <a:t>pokud</a:t>
            </a:r>
            <a:r>
              <a:rPr lang="en-US" i="1" dirty="0"/>
              <a:t> je </a:t>
            </a:r>
            <a:r>
              <a:rPr lang="en-US" i="1" dirty="0" err="1"/>
              <a:t>původní</a:t>
            </a:r>
            <a:r>
              <a:rPr lang="en-US" i="1" dirty="0"/>
              <a:t>, v tom </a:t>
            </a:r>
            <a:r>
              <a:rPr lang="en-US" i="1" dirty="0" err="1"/>
              <a:t>smyslu</a:t>
            </a:r>
            <a:r>
              <a:rPr lang="en-US" i="1" dirty="0"/>
              <a:t>, </a:t>
            </a:r>
            <a:r>
              <a:rPr lang="en-US" i="1" dirty="0" err="1"/>
              <a:t>že</a:t>
            </a:r>
            <a:r>
              <a:rPr lang="en-US" i="1" dirty="0"/>
              <a:t> je </a:t>
            </a:r>
            <a:r>
              <a:rPr lang="en-US" i="1" dirty="0" err="1"/>
              <a:t>vlastním</a:t>
            </a:r>
            <a:r>
              <a:rPr lang="en-US" i="1" dirty="0"/>
              <a:t> </a:t>
            </a:r>
            <a:r>
              <a:rPr lang="en-US" i="1" dirty="0" err="1"/>
              <a:t>duševním</a:t>
            </a:r>
            <a:r>
              <a:rPr lang="en-US" i="1" dirty="0"/>
              <a:t> </a:t>
            </a:r>
            <a:r>
              <a:rPr lang="en-US" i="1" dirty="0" err="1"/>
              <a:t>výtvorem</a:t>
            </a:r>
            <a:r>
              <a:rPr lang="en-US" i="1" dirty="0"/>
              <a:t> </a:t>
            </a:r>
            <a:r>
              <a:rPr lang="en-US" i="1" dirty="0" err="1"/>
              <a:t>autora</a:t>
            </a:r>
            <a:r>
              <a:rPr lang="en-US" i="1" dirty="0"/>
              <a:t>. Pro </a:t>
            </a:r>
            <a:r>
              <a:rPr lang="en-US" i="1" dirty="0" err="1"/>
              <a:t>stanovení</a:t>
            </a:r>
            <a:r>
              <a:rPr lang="en-US" i="1" dirty="0"/>
              <a:t> </a:t>
            </a:r>
            <a:r>
              <a:rPr lang="en-US" i="1" dirty="0" err="1"/>
              <a:t>způsobilosti</a:t>
            </a:r>
            <a:r>
              <a:rPr lang="en-US" i="1" dirty="0"/>
              <a:t> k </a:t>
            </a:r>
            <a:r>
              <a:rPr lang="en-US" i="1" dirty="0" err="1"/>
              <a:t>ochraně</a:t>
            </a:r>
            <a:r>
              <a:rPr lang="en-US" i="1" dirty="0"/>
              <a:t> </a:t>
            </a:r>
            <a:r>
              <a:rPr lang="en-US" i="1" dirty="0" err="1"/>
              <a:t>není</a:t>
            </a:r>
            <a:r>
              <a:rPr lang="en-US" i="1" dirty="0"/>
              <a:t> </a:t>
            </a:r>
            <a:r>
              <a:rPr lang="en-US" i="1" dirty="0" err="1"/>
              <a:t>uplatňováno</a:t>
            </a:r>
            <a:r>
              <a:rPr lang="en-US" i="1" dirty="0"/>
              <a:t> </a:t>
            </a:r>
            <a:r>
              <a:rPr lang="en-US" i="1" dirty="0" err="1"/>
              <a:t>žádné</a:t>
            </a:r>
            <a:r>
              <a:rPr lang="en-US" i="1" dirty="0"/>
              <a:t> </a:t>
            </a:r>
            <a:r>
              <a:rPr lang="en-US" i="1" dirty="0" err="1"/>
              <a:t>jiné</a:t>
            </a:r>
            <a:r>
              <a:rPr lang="en-US" i="1" dirty="0"/>
              <a:t> </a:t>
            </a:r>
            <a:r>
              <a:rPr lang="en-US" i="1" dirty="0" err="1"/>
              <a:t>kritérium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28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0D6477-38F9-4754-9FB4-A64F2B1F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38</a:t>
            </a:fld>
            <a:endParaRPr lang="cs-CZ" alt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1323A11-4A92-4968-8E49-95312FB1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BSA v Ministerstvo kultury (C-393/09)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0D2C5E-6833-4630-B611-B814F7C9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998" indent="0" algn="just">
              <a:buNone/>
            </a:pPr>
            <a:r>
              <a:rPr lang="cs-CZ" i="1" dirty="0"/>
              <a:t>Grafické uživatelské rozhraní není formou vyjádření počítačového programu ve smyslu čl. 1 odst. 2 směrnice Rady 91/250/EHS ze dne 14. května 1991 o právní ochraně počítačových programů, a nemůže se na něj vztahovat autorskoprávní ochrana počítačových programů podle této směrnice. Na takové rozhraní se však může vztahovat jakožto na dílo autorskoprávní ochrana podle směrnice Evropského parlamentu a Rady 2001/29/ES ze dne 22. května 2001 o harmonizaci určitých aspektů autorského práva a práv s ním souvisejících v informační společnosti, pokud je toto rozhraní vlastním duševním výtvorem autora.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5974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8DA81E3-B710-4D3F-80E2-380F576EC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39</a:t>
            </a:fld>
            <a:endParaRPr lang="cs-CZ" alt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EA669D4-7438-443E-9913-FF11DC6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Multimediální dílo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E2621C-CFEB-417A-B179-F3771707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3"/>
            <a:ext cx="10753200" cy="3870597"/>
          </a:xfrm>
        </p:spPr>
        <p:txBody>
          <a:bodyPr/>
          <a:lstStyle/>
          <a:p>
            <a:pPr marL="71998" indent="0" algn="just">
              <a:buNone/>
            </a:pPr>
            <a:r>
              <a:rPr lang="cs-CZ" dirty="0"/>
              <a:t>Individuální a složená ochrana</a:t>
            </a:r>
          </a:p>
          <a:p>
            <a:pPr algn="just"/>
            <a:endParaRPr lang="cs-CZ" dirty="0"/>
          </a:p>
          <a:p>
            <a:pPr marL="71998" indent="0" algn="just">
              <a:buNone/>
            </a:pPr>
            <a:r>
              <a:rPr lang="cs-CZ" dirty="0"/>
              <a:t>Audiovizuální a technické aspekty</a:t>
            </a:r>
          </a:p>
          <a:p>
            <a:pPr marL="71998" indent="0" algn="just">
              <a:buNone/>
            </a:pPr>
            <a:endParaRPr lang="cs-CZ" dirty="0"/>
          </a:p>
          <a:p>
            <a:pPr marL="71998" indent="0" algn="just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378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001C015-3B42-1641-8258-723C7F42B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7327799-F845-6F4A-8FAD-D6790F2A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2B9DDE7F-5EFF-6846-AB06-BD356D0C2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54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A575B1E-2F2F-FB41-A311-B0922A7FE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40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5B748D7-D54D-1349-8A73-3DB8284D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Odst. 23, C‑355/12 - </a:t>
            </a:r>
            <a:r>
              <a:rPr lang="cs-CZ" dirty="0" err="1"/>
              <a:t>Nintendo</a:t>
            </a:r>
            <a:r>
              <a:rPr lang="cs-CZ" dirty="0"/>
              <a:t> a další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7227C5F-D8F5-FC4A-9053-90E8BFB9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“videohry ... představují komplexní předmět, který zahrnuje nejen počítačový program, ale i grafické a zvukové prvky, které jsou sice kódovány v programovacím jazyce, ale mají vlastní tvůrčí hodnotu, kterou nelze zúžit na zmíněné kódování. V rozsahu, v němž části videohry, v daném případě tyto grafické a zvukové prvky, přispívají k původnosti díla, jsou společně s dílem jako celkem chráněny autorským právem v rámci režimu zavedeného směrnicí 2001/29. </a:t>
            </a:r>
          </a:p>
        </p:txBody>
      </p:sp>
    </p:spTree>
    <p:extLst>
      <p:ext uri="{BB962C8B-B14F-4D97-AF65-F5344CB8AC3E}">
        <p14:creationId xmlns:p14="http://schemas.microsoft.com/office/powerpoint/2010/main" val="3421408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AD95150-FE16-4EBB-86F3-A4AF3C2E6F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A79178A-26EA-4874-B517-2A5B2AFAE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41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057BA55-FD00-4061-B91A-FA5A09F6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Autorská práva a videohry</a:t>
            </a:r>
            <a:endParaRPr lang="en-US" dirty="0"/>
          </a:p>
        </p:txBody>
      </p:sp>
      <p:sp>
        <p:nvSpPr>
          <p:cNvPr id="6" name="Zástupný obsah 3">
            <a:extLst>
              <a:ext uri="{FF2B5EF4-FFF2-40B4-BE49-F238E27FC236}">
                <a16:creationId xmlns:a16="http://schemas.microsoft.com/office/drawing/2014/main" id="{64A3D595-1C97-4D8F-86FF-F5C04756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 numCol="2">
            <a:normAutofit/>
          </a:bodyPr>
          <a:lstStyle/>
          <a:p>
            <a:pPr marL="72000" indent="0">
              <a:buNone/>
            </a:pPr>
            <a:r>
              <a:rPr lang="cs-CZ" b="1" dirty="0"/>
              <a:t>Zvukové prvky</a:t>
            </a:r>
            <a:endParaRPr lang="en-US" b="1" dirty="0"/>
          </a:p>
          <a:p>
            <a:pPr marL="87313" indent="182563">
              <a:buNone/>
            </a:pPr>
            <a:r>
              <a:rPr lang="en-US" dirty="0"/>
              <a:t>a.</a:t>
            </a:r>
            <a:r>
              <a:rPr lang="cs-CZ" dirty="0"/>
              <a:t> Hudební skladby</a:t>
            </a:r>
            <a:endParaRPr lang="en-US" dirty="0"/>
          </a:p>
          <a:p>
            <a:pPr marL="87313" indent="182563">
              <a:buNone/>
            </a:pPr>
            <a:r>
              <a:rPr lang="en-US" dirty="0"/>
              <a:t>b.</a:t>
            </a:r>
            <a:r>
              <a:rPr lang="cs-CZ" dirty="0"/>
              <a:t> Zvukové nahrávky</a:t>
            </a:r>
            <a:endParaRPr lang="en-US" dirty="0"/>
          </a:p>
          <a:p>
            <a:pPr marL="87313" indent="182563">
              <a:buNone/>
            </a:pPr>
            <a:r>
              <a:rPr lang="en-US" dirty="0"/>
              <a:t>c.</a:t>
            </a:r>
            <a:r>
              <a:rPr lang="cs-CZ" dirty="0"/>
              <a:t> Hlasové nahrávky</a:t>
            </a:r>
            <a:endParaRPr lang="en-US" dirty="0"/>
          </a:p>
          <a:p>
            <a:pPr marL="87313" indent="182563">
              <a:buNone/>
            </a:pPr>
            <a:r>
              <a:rPr lang="en-US" dirty="0"/>
              <a:t>d.</a:t>
            </a:r>
            <a:r>
              <a:rPr lang="cs-CZ" dirty="0"/>
              <a:t> Zvukové efekty</a:t>
            </a:r>
            <a:endParaRPr lang="en-US" dirty="0"/>
          </a:p>
          <a:p>
            <a:pPr marL="72000" indent="0">
              <a:buNone/>
            </a:pPr>
            <a:r>
              <a:rPr lang="cs-CZ" b="1" dirty="0"/>
              <a:t>Video prvky</a:t>
            </a:r>
            <a:endParaRPr lang="en-US" b="1" dirty="0"/>
          </a:p>
          <a:p>
            <a:pPr marL="269875" indent="0">
              <a:buNone/>
            </a:pPr>
            <a:r>
              <a:rPr lang="en-US" dirty="0"/>
              <a:t>a.</a:t>
            </a:r>
            <a:r>
              <a:rPr lang="cs-CZ" dirty="0"/>
              <a:t> </a:t>
            </a:r>
            <a:r>
              <a:rPr lang="en-US" dirty="0" err="1"/>
              <a:t>Fotografické</a:t>
            </a:r>
            <a:r>
              <a:rPr lang="en-US" dirty="0"/>
              <a:t> </a:t>
            </a:r>
            <a:r>
              <a:rPr lang="en-US" dirty="0" err="1"/>
              <a:t>obrazy</a:t>
            </a:r>
            <a:r>
              <a:rPr lang="cs-CZ" dirty="0"/>
              <a:t> </a:t>
            </a:r>
            <a:br>
              <a:rPr lang="cs-CZ" dirty="0"/>
            </a:br>
            <a:r>
              <a:rPr lang="en-US" dirty="0"/>
              <a:t>b.</a:t>
            </a:r>
            <a:r>
              <a:rPr lang="cs-CZ" dirty="0"/>
              <a:t> Digitálně zachycené pohyblivé obrazy</a:t>
            </a:r>
            <a:endParaRPr lang="en-US" dirty="0"/>
          </a:p>
          <a:p>
            <a:pPr marL="269875" indent="0">
              <a:buNone/>
            </a:pPr>
            <a:r>
              <a:rPr lang="en-US" dirty="0"/>
              <a:t>c.</a:t>
            </a:r>
            <a:r>
              <a:rPr lang="cs-CZ" dirty="0"/>
              <a:t> Animace</a:t>
            </a:r>
            <a:endParaRPr lang="en-US" dirty="0"/>
          </a:p>
          <a:p>
            <a:pPr marL="269875" indent="0">
              <a:buNone/>
            </a:pPr>
            <a:r>
              <a:rPr lang="en-US" dirty="0"/>
              <a:t>d.</a:t>
            </a:r>
            <a:r>
              <a:rPr lang="cs-CZ" dirty="0"/>
              <a:t> </a:t>
            </a:r>
            <a:r>
              <a:rPr lang="en-US" dirty="0"/>
              <a:t>Text</a:t>
            </a:r>
            <a:endParaRPr lang="cs-CZ" dirty="0"/>
          </a:p>
          <a:p>
            <a:pPr marL="269875" indent="0">
              <a:buNone/>
            </a:pPr>
            <a:r>
              <a:rPr lang="cs-CZ" dirty="0"/>
              <a:t>e. GUI</a:t>
            </a:r>
            <a:endParaRPr lang="en-US" dirty="0"/>
          </a:p>
          <a:p>
            <a:pPr marL="72000" indent="0">
              <a:buNone/>
            </a:pPr>
            <a:r>
              <a:rPr lang="cs-CZ" b="1" dirty="0"/>
              <a:t>Software</a:t>
            </a:r>
          </a:p>
          <a:p>
            <a:pPr marL="269875" indent="0">
              <a:buNone/>
            </a:pPr>
            <a:r>
              <a:rPr lang="en-US" dirty="0"/>
              <a:t>a.</a:t>
            </a:r>
            <a:r>
              <a:rPr lang="cs-CZ" dirty="0"/>
              <a:t> Primární herní </a:t>
            </a:r>
            <a:r>
              <a:rPr lang="cs-CZ" dirty="0" err="1"/>
              <a:t>engine</a:t>
            </a:r>
            <a:r>
              <a:rPr lang="cs-CZ" dirty="0"/>
              <a:t> nebo </a:t>
            </a:r>
            <a:r>
              <a:rPr lang="cs-CZ" dirty="0" err="1"/>
              <a:t>enginy</a:t>
            </a:r>
            <a:endParaRPr lang="cs-CZ" dirty="0"/>
          </a:p>
          <a:p>
            <a:pPr marL="269875" indent="0">
              <a:buNone/>
            </a:pPr>
            <a:r>
              <a:rPr lang="en-US" dirty="0"/>
              <a:t>b.</a:t>
            </a:r>
            <a:r>
              <a:rPr lang="cs-CZ" dirty="0"/>
              <a:t> Pomocný kód</a:t>
            </a:r>
            <a:endParaRPr lang="en-US" dirty="0"/>
          </a:p>
          <a:p>
            <a:pPr marL="269875" indent="0">
              <a:buNone/>
            </a:pPr>
            <a:r>
              <a:rPr lang="en-US" dirty="0"/>
              <a:t>c.</a:t>
            </a:r>
            <a:r>
              <a:rPr lang="cs-CZ" dirty="0"/>
              <a:t> </a:t>
            </a:r>
            <a:r>
              <a:rPr lang="en-US" dirty="0"/>
              <a:t>Plug-In</a:t>
            </a:r>
            <a:r>
              <a:rPr lang="cs-CZ" dirty="0"/>
              <a:t>y</a:t>
            </a:r>
            <a:endParaRPr lang="en-US" dirty="0"/>
          </a:p>
          <a:p>
            <a:pPr marL="269875" indent="0">
              <a:buNone/>
            </a:pPr>
            <a:r>
              <a:rPr lang="en-US" dirty="0"/>
              <a:t>d.</a:t>
            </a:r>
            <a:r>
              <a:rPr lang="cs-CZ" dirty="0"/>
              <a:t> Komentáře</a:t>
            </a:r>
          </a:p>
          <a:p>
            <a:pPr marL="269875" indent="-269875">
              <a:buNone/>
            </a:pPr>
            <a:r>
              <a:rPr lang="cs-CZ" b="1" dirty="0"/>
              <a:t>Další</a:t>
            </a:r>
            <a:r>
              <a:rPr lang="cs-CZ" dirty="0"/>
              <a:t> (literární prvky, postavy, </a:t>
            </a:r>
            <a:r>
              <a:rPr lang="cs-CZ" dirty="0" err="1"/>
              <a:t>choreografi</a:t>
            </a:r>
            <a:r>
              <a:rPr lang="cs-CZ" dirty="0"/>
              <a:t>,; mapy, architektonické prvky)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90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BA043F6F-BD16-4EE6-8D77-B2038103D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42</a:t>
            </a:fld>
            <a:endParaRPr lang="cs-CZ" alt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96FC7E2-1332-44B8-84BE-C88432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Závěr?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8554895-D1B5-424D-AE56-AE26279F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Autorské právo = individuální elementy chráněny + </a:t>
            </a:r>
            <a:r>
              <a:rPr lang="cs-CZ" i="1" dirty="0" err="1"/>
              <a:t>sui</a:t>
            </a:r>
            <a:r>
              <a:rPr lang="cs-CZ" i="1" dirty="0"/>
              <a:t> </a:t>
            </a:r>
            <a:r>
              <a:rPr lang="cs-CZ" i="1" dirty="0" err="1"/>
              <a:t>generis</a:t>
            </a:r>
            <a:r>
              <a:rPr lang="cs-CZ" i="1" dirty="0"/>
              <a:t> </a:t>
            </a:r>
            <a:r>
              <a:rPr lang="cs-CZ" dirty="0"/>
              <a:t>ochrana jako celek?</a:t>
            </a:r>
            <a:endParaRPr lang="en-US" dirty="0"/>
          </a:p>
          <a:p>
            <a:r>
              <a:rPr lang="cs-CZ" dirty="0"/>
              <a:t>Nejedná se o software a nejedná se o audiovizuální dílo</a:t>
            </a:r>
          </a:p>
          <a:p>
            <a:r>
              <a:rPr lang="cs-CZ"/>
              <a:t>Multimediální dílo – </a:t>
            </a:r>
            <a:r>
              <a:rPr lang="cs-CZ" dirty="0"/>
              <a:t>ale zatím nepotvrzeno</a:t>
            </a:r>
          </a:p>
        </p:txBody>
      </p:sp>
    </p:spTree>
    <p:extLst>
      <p:ext uri="{BB962C8B-B14F-4D97-AF65-F5344CB8AC3E}">
        <p14:creationId xmlns:p14="http://schemas.microsoft.com/office/powerpoint/2010/main" val="2061902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DCBC24B-1420-4E2A-A2AF-09C5DC48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en-GB" altLang="cs-CZ" noProof="0" smtClean="0"/>
              <a:pPr>
                <a:spcAft>
                  <a:spcPts val="600"/>
                </a:spcAft>
              </a:pPr>
              <a:t>43</a:t>
            </a:fld>
            <a:endParaRPr lang="en-GB" altLang="cs-CZ" noProof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BD6BB0A-B78F-4E48-AC36-A0439ACC86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cs-CZ" dirty="0"/>
              <a:t>Užití?</a:t>
            </a:r>
            <a:endParaRPr lang="en-US" dirty="0"/>
          </a:p>
          <a:p>
            <a:endParaRPr lang="en-US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D00B936-9E68-4A60-AA30-837F6428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sz="2400"/>
              <a:t>Video Game </a:t>
            </a:r>
            <a:r>
              <a:rPr lang="cs-CZ" sz="2400" err="1"/>
              <a:t>Streaming</a:t>
            </a:r>
            <a:r>
              <a:rPr lang="cs-CZ" sz="2400"/>
              <a:t> / </a:t>
            </a:r>
            <a:r>
              <a:rPr lang="cs-CZ" sz="2400" err="1"/>
              <a:t>Let‘s</a:t>
            </a:r>
            <a:r>
              <a:rPr lang="cs-CZ" sz="2400"/>
              <a:t> Play</a:t>
            </a:r>
            <a:endParaRPr lang="en-US" sz="220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7D131B8-D708-4763-9491-BE18652C71A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720000" y="3341914"/>
            <a:ext cx="6050914" cy="2886086"/>
          </a:xfrm>
        </p:spPr>
        <p:txBody>
          <a:bodyPr>
            <a:normAutofit fontScale="92500" lnSpcReduction="20000"/>
          </a:bodyPr>
          <a:lstStyle/>
          <a:p>
            <a:pPr marL="72000" indent="0" algn="just">
              <a:lnSpc>
                <a:spcPct val="120000"/>
              </a:lnSpc>
              <a:buNone/>
            </a:pPr>
            <a:r>
              <a:rPr lang="cs-CZ" sz="1600" b="1" dirty="0"/>
              <a:t>GUI</a:t>
            </a:r>
          </a:p>
          <a:p>
            <a:pPr marL="72000" indent="0" algn="just">
              <a:lnSpc>
                <a:spcPct val="120000"/>
              </a:lnSpc>
              <a:buNone/>
            </a:pPr>
            <a:r>
              <a:rPr lang="cs-CZ" sz="1800" i="1" dirty="0"/>
              <a:t>„</a:t>
            </a:r>
            <a:r>
              <a:rPr lang="en-US" sz="1800" i="1" dirty="0" err="1"/>
              <a:t>Televizní</a:t>
            </a:r>
            <a:r>
              <a:rPr lang="en-US" sz="1800" i="1" dirty="0"/>
              <a:t> </a:t>
            </a:r>
            <a:r>
              <a:rPr lang="en-US" sz="1800" i="1" dirty="0" err="1"/>
              <a:t>diváci</a:t>
            </a:r>
            <a:r>
              <a:rPr lang="en-US" sz="1800" i="1" dirty="0"/>
              <a:t> </a:t>
            </a:r>
            <a:r>
              <a:rPr lang="en-US" sz="1800" i="1" dirty="0" err="1"/>
              <a:t>nemohou</a:t>
            </a:r>
            <a:r>
              <a:rPr lang="en-US" sz="1800" i="1" dirty="0"/>
              <a:t> </a:t>
            </a:r>
            <a:r>
              <a:rPr lang="en-US" sz="1800" i="1" dirty="0" err="1"/>
              <a:t>využívat</a:t>
            </a:r>
            <a:r>
              <a:rPr lang="en-US" sz="1800" i="1" dirty="0"/>
              <a:t> </a:t>
            </a:r>
            <a:r>
              <a:rPr lang="en-US" sz="1800" i="1" dirty="0" err="1"/>
              <a:t>funkci</a:t>
            </a:r>
            <a:r>
              <a:rPr lang="en-US" sz="1800" i="1" dirty="0"/>
              <a:t> </a:t>
            </a:r>
            <a:r>
              <a:rPr lang="en-US" sz="1800" i="1" dirty="0" err="1"/>
              <a:t>uvedeného</a:t>
            </a:r>
            <a:r>
              <a:rPr lang="en-US" sz="1800" i="1" dirty="0"/>
              <a:t> </a:t>
            </a:r>
            <a:r>
              <a:rPr lang="en-US" sz="1800" i="1" dirty="0" err="1"/>
              <a:t>rozhraní</a:t>
            </a:r>
            <a:r>
              <a:rPr lang="en-US" sz="1800" i="1" dirty="0"/>
              <a:t>, </a:t>
            </a:r>
            <a:r>
              <a:rPr lang="en-US" sz="1800" i="1" dirty="0" err="1"/>
              <a:t>kterou</a:t>
            </a:r>
            <a:r>
              <a:rPr lang="en-US" sz="1800" i="1" dirty="0"/>
              <a:t> je </a:t>
            </a:r>
            <a:r>
              <a:rPr lang="en-US" sz="1800" i="1" dirty="0" err="1"/>
              <a:t>umožnit</a:t>
            </a:r>
            <a:r>
              <a:rPr lang="en-US" sz="1800" i="1" dirty="0"/>
              <a:t> </a:t>
            </a:r>
            <a:r>
              <a:rPr lang="en-US" sz="1800" i="1" dirty="0" err="1"/>
              <a:t>interakci</a:t>
            </a:r>
            <a:r>
              <a:rPr lang="en-US" sz="1800" i="1" dirty="0"/>
              <a:t> </a:t>
            </a:r>
            <a:r>
              <a:rPr lang="en-US" sz="1800" i="1" dirty="0" err="1"/>
              <a:t>mezi</a:t>
            </a:r>
            <a:r>
              <a:rPr lang="en-US" sz="1800" i="1" dirty="0"/>
              <a:t> </a:t>
            </a:r>
            <a:r>
              <a:rPr lang="en-US" sz="1800" i="1" dirty="0" err="1"/>
              <a:t>počítačovým</a:t>
            </a:r>
            <a:r>
              <a:rPr lang="en-US" sz="1800" i="1" dirty="0"/>
              <a:t> </a:t>
            </a:r>
            <a:r>
              <a:rPr lang="en-US" sz="1800" i="1" dirty="0" err="1"/>
              <a:t>programem</a:t>
            </a:r>
            <a:r>
              <a:rPr lang="en-US" sz="1800" i="1" dirty="0"/>
              <a:t> a </a:t>
            </a:r>
            <a:r>
              <a:rPr lang="en-US" sz="1800" i="1" dirty="0" err="1"/>
              <a:t>uživatelem</a:t>
            </a:r>
            <a:r>
              <a:rPr lang="en-US" sz="1800" i="1" dirty="0"/>
              <a:t>. </a:t>
            </a:r>
            <a:r>
              <a:rPr lang="en-US" sz="1800" i="1" dirty="0" err="1"/>
              <a:t>Vzhledem</a:t>
            </a:r>
            <a:r>
              <a:rPr lang="en-US" sz="1800" i="1" dirty="0"/>
              <a:t> k </a:t>
            </a:r>
            <a:r>
              <a:rPr lang="en-US" sz="1800" i="1" dirty="0" err="1"/>
              <a:t>tomu</a:t>
            </a:r>
            <a:r>
              <a:rPr lang="en-US" sz="1800" i="1" dirty="0"/>
              <a:t>, </a:t>
            </a:r>
            <a:r>
              <a:rPr lang="en-US" sz="1800" i="1" dirty="0" err="1"/>
              <a:t>že</a:t>
            </a:r>
            <a:r>
              <a:rPr lang="en-US" sz="1800" i="1" dirty="0"/>
              <a:t> </a:t>
            </a:r>
            <a:r>
              <a:rPr lang="en-US" sz="1800" i="1" dirty="0" err="1"/>
              <a:t>prostřednictvím</a:t>
            </a:r>
            <a:r>
              <a:rPr lang="en-US" sz="1800" i="1" dirty="0"/>
              <a:t> </a:t>
            </a:r>
            <a:r>
              <a:rPr lang="en-US" sz="1800" i="1" dirty="0" err="1"/>
              <a:t>televizního</a:t>
            </a:r>
            <a:r>
              <a:rPr lang="en-US" sz="1800" i="1" dirty="0"/>
              <a:t> </a:t>
            </a:r>
            <a:r>
              <a:rPr lang="en-US" sz="1800" i="1" dirty="0" err="1"/>
              <a:t>vysílání</a:t>
            </a:r>
            <a:r>
              <a:rPr lang="en-US" sz="1800" i="1" dirty="0"/>
              <a:t> </a:t>
            </a:r>
            <a:r>
              <a:rPr lang="en-US" sz="1800" i="1" dirty="0" err="1"/>
              <a:t>není</a:t>
            </a:r>
            <a:r>
              <a:rPr lang="en-US" sz="1800" i="1" dirty="0"/>
              <a:t> </a:t>
            </a:r>
            <a:r>
              <a:rPr lang="en-US" sz="1800" i="1" dirty="0" err="1"/>
              <a:t>grafické</a:t>
            </a:r>
            <a:r>
              <a:rPr lang="en-US" sz="1800" i="1" dirty="0"/>
              <a:t> </a:t>
            </a:r>
            <a:r>
              <a:rPr lang="en-US" sz="1800" i="1" dirty="0" err="1"/>
              <a:t>uživatelské</a:t>
            </a:r>
            <a:r>
              <a:rPr lang="en-US" sz="1800" i="1" dirty="0"/>
              <a:t> </a:t>
            </a:r>
            <a:r>
              <a:rPr lang="en-US" sz="1800" i="1" dirty="0" err="1"/>
              <a:t>rozhraní</a:t>
            </a:r>
            <a:r>
              <a:rPr lang="en-US" sz="1800" i="1" dirty="0"/>
              <a:t> </a:t>
            </a:r>
            <a:r>
              <a:rPr lang="en-US" sz="1800" i="1" dirty="0" err="1"/>
              <a:t>zpřístupněno</a:t>
            </a:r>
            <a:r>
              <a:rPr lang="en-US" sz="1800" i="1" dirty="0"/>
              <a:t> </a:t>
            </a:r>
            <a:r>
              <a:rPr lang="en-US" sz="1800" i="1" dirty="0" err="1"/>
              <a:t>veřejnosti</a:t>
            </a:r>
            <a:r>
              <a:rPr lang="en-US" sz="1800" i="1" dirty="0"/>
              <a:t> </a:t>
            </a:r>
            <a:r>
              <a:rPr lang="en-US" sz="1800" i="1" dirty="0" err="1"/>
              <a:t>způsobem</a:t>
            </a:r>
            <a:r>
              <a:rPr lang="en-US" sz="1800" i="1" dirty="0"/>
              <a:t>, </a:t>
            </a:r>
            <a:r>
              <a:rPr lang="en-US" sz="1800" i="1" dirty="0" err="1"/>
              <a:t>který</a:t>
            </a:r>
            <a:r>
              <a:rPr lang="en-US" sz="1800" i="1" dirty="0"/>
              <a:t> by </a:t>
            </a:r>
            <a:r>
              <a:rPr lang="en-US" sz="1800" i="1" dirty="0" err="1"/>
              <a:t>osobám</a:t>
            </a:r>
            <a:r>
              <a:rPr lang="en-US" sz="1800" i="1" dirty="0"/>
              <a:t> z </a:t>
            </a:r>
            <a:r>
              <a:rPr lang="en-US" sz="1800" i="1" dirty="0" err="1"/>
              <a:t>řad</a:t>
            </a:r>
            <a:r>
              <a:rPr lang="en-US" sz="1800" i="1" dirty="0"/>
              <a:t> </a:t>
            </a:r>
            <a:r>
              <a:rPr lang="en-US" sz="1800" i="1" dirty="0" err="1"/>
              <a:t>veřejnosti</a:t>
            </a:r>
            <a:r>
              <a:rPr lang="en-US" sz="1800" i="1" dirty="0"/>
              <a:t> </a:t>
            </a:r>
            <a:r>
              <a:rPr lang="en-US" sz="1800" i="1" dirty="0" err="1"/>
              <a:t>umožňoval</a:t>
            </a:r>
            <a:r>
              <a:rPr lang="en-US" sz="1800" i="1" dirty="0"/>
              <a:t> </a:t>
            </a:r>
            <a:r>
              <a:rPr lang="en-US" sz="1800" i="1" dirty="0" err="1"/>
              <a:t>přístup</a:t>
            </a:r>
            <a:r>
              <a:rPr lang="en-US" sz="1800" i="1" dirty="0"/>
              <a:t> k </a:t>
            </a:r>
            <a:r>
              <a:rPr lang="en-US" sz="1800" i="1" dirty="0" err="1"/>
              <a:t>zásadnímu</a:t>
            </a:r>
            <a:r>
              <a:rPr lang="en-US" sz="1800" i="1" dirty="0"/>
              <a:t> </a:t>
            </a:r>
            <a:r>
              <a:rPr lang="en-US" sz="1800" i="1" dirty="0" err="1"/>
              <a:t>prvku</a:t>
            </a:r>
            <a:r>
              <a:rPr lang="en-US" sz="1800" i="1" dirty="0"/>
              <a:t>, </a:t>
            </a:r>
            <a:r>
              <a:rPr lang="en-US" sz="1800" i="1" dirty="0" err="1"/>
              <a:t>jímž</a:t>
            </a:r>
            <a:r>
              <a:rPr lang="en-US" sz="1800" i="1" dirty="0"/>
              <a:t> se </a:t>
            </a:r>
            <a:r>
              <a:rPr lang="en-US" sz="1800" i="1" dirty="0" err="1"/>
              <a:t>rozhraní</a:t>
            </a:r>
            <a:r>
              <a:rPr lang="en-US" sz="1800" i="1" dirty="0"/>
              <a:t> </a:t>
            </a:r>
            <a:r>
              <a:rPr lang="en-US" sz="1800" i="1" dirty="0" err="1"/>
              <a:t>vyznačuje</a:t>
            </a:r>
            <a:r>
              <a:rPr lang="en-US" sz="1800" i="1" dirty="0"/>
              <a:t>, </a:t>
            </a:r>
            <a:r>
              <a:rPr lang="en-US" sz="1800" i="1" dirty="0" err="1"/>
              <a:t>totiž</a:t>
            </a:r>
            <a:r>
              <a:rPr lang="en-US" sz="1800" i="1" dirty="0"/>
              <a:t> </a:t>
            </a:r>
            <a:r>
              <a:rPr lang="en-US" sz="1800" i="1" dirty="0" err="1"/>
              <a:t>interakci</a:t>
            </a:r>
            <a:r>
              <a:rPr lang="en-US" sz="1800" i="1" dirty="0"/>
              <a:t> s </a:t>
            </a:r>
            <a:r>
              <a:rPr lang="en-US" sz="1800" i="1" dirty="0" err="1"/>
              <a:t>uživatelem</a:t>
            </a:r>
            <a:r>
              <a:rPr lang="en-US" sz="1800" i="1" dirty="0"/>
              <a:t>, </a:t>
            </a:r>
            <a:r>
              <a:rPr lang="en-US" sz="1800" i="1" dirty="0" err="1"/>
              <a:t>nedochází</a:t>
            </a:r>
            <a:r>
              <a:rPr lang="en-US" sz="1800" i="1" dirty="0"/>
              <a:t> </a:t>
            </a:r>
            <a:r>
              <a:rPr lang="en-US" sz="1800" i="1" dirty="0" err="1"/>
              <a:t>ke</a:t>
            </a:r>
            <a:r>
              <a:rPr lang="en-US" sz="1800" i="1" dirty="0"/>
              <a:t> </a:t>
            </a:r>
            <a:r>
              <a:rPr lang="en-US" sz="1800" i="1" dirty="0" err="1"/>
              <a:t>sdělování</a:t>
            </a:r>
            <a:r>
              <a:rPr lang="en-US" sz="1800" i="1" dirty="0"/>
              <a:t> </a:t>
            </a:r>
            <a:r>
              <a:rPr lang="en-US" sz="1800" i="1" dirty="0" err="1"/>
              <a:t>grafického</a:t>
            </a:r>
            <a:r>
              <a:rPr lang="en-US" sz="1800" i="1" dirty="0"/>
              <a:t> </a:t>
            </a:r>
            <a:r>
              <a:rPr lang="en-US" sz="1800" i="1" dirty="0" err="1"/>
              <a:t>uživatelského</a:t>
            </a:r>
            <a:r>
              <a:rPr lang="en-US" sz="1800" i="1" dirty="0"/>
              <a:t> </a:t>
            </a:r>
            <a:r>
              <a:rPr lang="en-US" sz="1800" i="1" dirty="0" err="1"/>
              <a:t>rozhraní</a:t>
            </a:r>
            <a:r>
              <a:rPr lang="en-US" sz="1800" i="1" dirty="0"/>
              <a:t> </a:t>
            </a:r>
            <a:r>
              <a:rPr lang="en-US" sz="1800" i="1" dirty="0" err="1"/>
              <a:t>veřejnosti</a:t>
            </a:r>
            <a:r>
              <a:rPr lang="en-US" sz="1800" i="1" dirty="0"/>
              <a:t> </a:t>
            </a:r>
            <a:r>
              <a:rPr lang="en-US" sz="1800" i="1" dirty="0" err="1"/>
              <a:t>ve</a:t>
            </a:r>
            <a:r>
              <a:rPr lang="en-US" sz="1800" i="1" dirty="0"/>
              <a:t> </a:t>
            </a:r>
            <a:r>
              <a:rPr lang="en-US" sz="1800" i="1" dirty="0" err="1"/>
              <a:t>smyslu</a:t>
            </a:r>
            <a:r>
              <a:rPr lang="en-US" sz="1800" i="1" dirty="0"/>
              <a:t> </a:t>
            </a:r>
            <a:r>
              <a:rPr lang="en-US" sz="1800" i="1" dirty="0" err="1"/>
              <a:t>čl</a:t>
            </a:r>
            <a:r>
              <a:rPr lang="en-US" sz="1800" i="1" dirty="0"/>
              <a:t>. 3 </a:t>
            </a:r>
            <a:r>
              <a:rPr lang="en-US" sz="1800" i="1" dirty="0" err="1"/>
              <a:t>odst</a:t>
            </a:r>
            <a:r>
              <a:rPr lang="en-US" sz="1800" i="1" dirty="0"/>
              <a:t>. 1 </a:t>
            </a:r>
            <a:r>
              <a:rPr lang="en-US" sz="1800" i="1" dirty="0" err="1"/>
              <a:t>směrnice</a:t>
            </a:r>
            <a:r>
              <a:rPr lang="en-US" sz="1800" i="1" dirty="0"/>
              <a:t> 2001/29.</a:t>
            </a:r>
            <a:r>
              <a:rPr lang="cs-CZ" sz="1800" i="1" dirty="0"/>
              <a:t>“ (Para 57 BSA v Ministerstvo kultury)</a:t>
            </a:r>
            <a:endParaRPr lang="en-US" sz="1800" i="1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80B59B2E-B43E-4C7E-9663-680767AE236C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7228836" y="3341914"/>
            <a:ext cx="4429763" cy="2245623"/>
          </a:xfrm>
        </p:spPr>
        <p:txBody>
          <a:bodyPr/>
          <a:lstStyle/>
          <a:p>
            <a:pPr marL="72000" indent="0">
              <a:buNone/>
            </a:pPr>
            <a:r>
              <a:rPr lang="cs-CZ" sz="1800" b="1" dirty="0"/>
              <a:t>Co dalšího?</a:t>
            </a:r>
          </a:p>
          <a:p>
            <a:pPr lvl="1"/>
            <a:r>
              <a:rPr lang="cs-CZ" sz="1800" dirty="0"/>
              <a:t>hudba, hlasové nahrávky, příběh, scénář, </a:t>
            </a:r>
            <a:r>
              <a:rPr lang="cs-CZ" sz="1800" dirty="0" err="1"/>
              <a:t>character</a:t>
            </a:r>
            <a:r>
              <a:rPr lang="cs-CZ" sz="1800" dirty="0"/>
              <a:t> art, kód?, grafické prvky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D356EF9-5469-4445-8AB7-5DDA3563AC6B}"/>
              </a:ext>
            </a:extLst>
          </p:cNvPr>
          <p:cNvSpPr txBox="1">
            <a:spLocks/>
          </p:cNvSpPr>
          <p:nvPr/>
        </p:nvSpPr>
        <p:spPr>
          <a:xfrm>
            <a:off x="720000" y="1532336"/>
            <a:ext cx="10340707" cy="17833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cs-CZ" sz="2000" kern="0" dirty="0" err="1"/>
              <a:t>Čl</a:t>
            </a:r>
            <a:r>
              <a:rPr lang="cs-CZ" sz="2000" kern="0" dirty="0"/>
              <a:t> 3 (1) </a:t>
            </a:r>
            <a:r>
              <a:rPr lang="cs-CZ" sz="2000" kern="0" dirty="0" err="1"/>
              <a:t>InfoSoc</a:t>
            </a:r>
            <a:r>
              <a:rPr lang="cs-CZ" sz="2000" kern="0" dirty="0"/>
              <a:t> – Sdělování díla veřejnosti</a:t>
            </a:r>
          </a:p>
          <a:p>
            <a:pPr algn="just"/>
            <a:r>
              <a:rPr lang="cs-CZ" sz="2000" kern="0" dirty="0"/>
              <a:t>Členské státy poskytnou autorům výlučné právo udělit svolení nebo zakázat jakékoliv sdělení jejich děl veřejnosti po drátě nebo bezdrátově včetně </a:t>
            </a:r>
            <a:r>
              <a:rPr lang="cs-CZ" sz="2000" b="1" kern="0" dirty="0"/>
              <a:t>zpřístupnění jejich děl veřejnosti takovým způsobem, že každý jednotlivec ze strany veřejnosti má k těmto dílům přístup z místa a v době, které si zvolí</a:t>
            </a:r>
            <a:r>
              <a:rPr lang="cs-CZ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293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E59850E-D2EA-5809-415A-6A6133C2E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44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D7FB552-C3B2-A0E6-48A2-732FB530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Reflexe ochrany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DCF7727-6A02-DC4D-8DF0-50AD8613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Let‘s</a:t>
            </a:r>
            <a:r>
              <a:rPr lang="cs-CZ" dirty="0"/>
              <a:t> play videa – licence</a:t>
            </a:r>
          </a:p>
          <a:p>
            <a:endParaRPr lang="cs-CZ" dirty="0"/>
          </a:p>
          <a:p>
            <a:pPr>
              <a:spcAft>
                <a:spcPts val="600"/>
              </a:spcAft>
            </a:pPr>
            <a:r>
              <a:rPr lang="cs-CZ" b="1" kern="0" dirty="0">
                <a:hlinkClick r:id="rId2"/>
              </a:rPr>
              <a:t>You Can Play database</a:t>
            </a:r>
            <a:endParaRPr lang="cs-CZ" b="1" kern="0" dirty="0">
              <a:hlinkClick r:id="rId3"/>
            </a:endParaRPr>
          </a:p>
          <a:p>
            <a:pPr>
              <a:spcAft>
                <a:spcPts val="600"/>
              </a:spcAft>
            </a:pPr>
            <a:r>
              <a:rPr lang="cs-CZ" kern="0" dirty="0">
                <a:hlinkClick r:id="rId3"/>
              </a:rPr>
              <a:t>Let‘s play licenses</a:t>
            </a:r>
            <a:endParaRPr lang="cs-CZ" kern="0" dirty="0"/>
          </a:p>
          <a:p>
            <a:pPr>
              <a:spcAft>
                <a:spcPts val="600"/>
              </a:spcAft>
            </a:pPr>
            <a:r>
              <a:rPr lang="cs-CZ" kern="0" dirty="0">
                <a:hlinkClick r:id="rId4"/>
              </a:rPr>
              <a:t>Valve</a:t>
            </a:r>
            <a:endParaRPr lang="cs-CZ" kern="0" dirty="0"/>
          </a:p>
          <a:p>
            <a:pPr>
              <a:spcAft>
                <a:spcPts val="600"/>
              </a:spcAft>
            </a:pPr>
            <a:r>
              <a:rPr lang="cs-CZ" kern="0" dirty="0">
                <a:hlinkClick r:id="rId5"/>
              </a:rPr>
              <a:t>2K Games</a:t>
            </a:r>
            <a:endParaRPr lang="cs-CZ" kern="0" dirty="0"/>
          </a:p>
          <a:p>
            <a:pPr>
              <a:spcAft>
                <a:spcPts val="600"/>
              </a:spcAft>
            </a:pPr>
            <a:r>
              <a:rPr lang="cs-CZ" kern="0" dirty="0">
                <a:hlinkClick r:id="rId6"/>
              </a:rPr>
              <a:t>Blizzard</a:t>
            </a:r>
            <a:endParaRPr lang="cs-CZ" kern="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6984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64826F4-B8A0-FC49-8FAE-EF5455E99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45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42CBDD3-487B-7643-9C54-3D8F89E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pozornost!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1F48CE65-E09C-6B40-86CD-B4C3D7F3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993233B-06AC-4D4A-8684-6FD70B974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8FC2BA4C-081B-8647-B887-7D84C6E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Videogames</a:t>
            </a:r>
            <a:r>
              <a:rPr lang="cs-CZ" dirty="0"/>
              <a:t> are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IP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5BCA38E-58FB-2B4E-8C23-D6A52E70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1577"/>
            <a:ext cx="10753200" cy="4858521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Přímá X nepřímá ochrana</a:t>
            </a:r>
          </a:p>
          <a:p>
            <a:endParaRPr lang="cs-CZ" dirty="0"/>
          </a:p>
          <a:p>
            <a:r>
              <a:rPr lang="cs-CZ" dirty="0" err="1"/>
              <a:t>For-videogame</a:t>
            </a:r>
            <a:r>
              <a:rPr lang="cs-CZ" dirty="0"/>
              <a:t> PDV (hardware, potřebné PDV)</a:t>
            </a:r>
          </a:p>
          <a:p>
            <a:r>
              <a:rPr lang="cs-CZ" dirty="0"/>
              <a:t>In-</a:t>
            </a:r>
            <a:r>
              <a:rPr lang="cs-CZ" dirty="0" err="1"/>
              <a:t>videogame</a:t>
            </a:r>
            <a:r>
              <a:rPr lang="cs-CZ" dirty="0"/>
              <a:t> PDV (samotný obsah – viz dále)</a:t>
            </a:r>
          </a:p>
          <a:p>
            <a:r>
              <a:rPr lang="cs-CZ" dirty="0"/>
              <a:t>By-</a:t>
            </a:r>
            <a:r>
              <a:rPr lang="cs-CZ" dirty="0" err="1"/>
              <a:t>videogame</a:t>
            </a:r>
            <a:r>
              <a:rPr lang="cs-CZ" dirty="0"/>
              <a:t> PDV (in-game </a:t>
            </a:r>
            <a:r>
              <a:rPr lang="cs-CZ" dirty="0" err="1"/>
              <a:t>crafting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Různé další možnosti ochrany </a:t>
            </a:r>
            <a:r>
              <a:rPr lang="cs-CZ" dirty="0" err="1"/>
              <a:t>videogame-related</a:t>
            </a:r>
            <a:endParaRPr lang="cs-CZ" dirty="0"/>
          </a:p>
          <a:p>
            <a:pPr lvl="1"/>
            <a:r>
              <a:rPr lang="cs-CZ" dirty="0"/>
              <a:t>Osobní údaje (profilování)</a:t>
            </a:r>
          </a:p>
          <a:p>
            <a:pPr lvl="1"/>
            <a:r>
              <a:rPr lang="cs-CZ" dirty="0"/>
              <a:t>Databáze</a:t>
            </a:r>
          </a:p>
          <a:p>
            <a:pPr lvl="1"/>
            <a:r>
              <a:rPr lang="cs-CZ" dirty="0"/>
              <a:t>Neosobní údaje</a:t>
            </a:r>
          </a:p>
          <a:p>
            <a:pPr lvl="1"/>
            <a:r>
              <a:rPr lang="cs-CZ" dirty="0"/>
              <a:t>Obchodní tajemství</a:t>
            </a:r>
          </a:p>
          <a:p>
            <a:pPr lvl="1"/>
            <a:r>
              <a:rPr lang="cs-CZ" dirty="0"/>
              <a:t>Osobnostní práva (a autorské právo) (https://</a:t>
            </a:r>
            <a:r>
              <a:rPr lang="cs-CZ" dirty="0" err="1"/>
              <a:t>comicbook.com</a:t>
            </a:r>
            <a:r>
              <a:rPr lang="cs-CZ" dirty="0"/>
              <a:t>/</a:t>
            </a:r>
            <a:r>
              <a:rPr lang="cs-CZ" dirty="0" err="1"/>
              <a:t>gaming</a:t>
            </a:r>
            <a:r>
              <a:rPr lang="cs-CZ" dirty="0"/>
              <a:t>/</a:t>
            </a:r>
            <a:r>
              <a:rPr lang="cs-CZ" dirty="0" err="1"/>
              <a:t>news</a:t>
            </a:r>
            <a:r>
              <a:rPr lang="cs-CZ" dirty="0"/>
              <a:t>/nba-2k-lebron-james-publisher-wins-lawsuit-over-tattoos/)</a:t>
            </a:r>
          </a:p>
          <a:p>
            <a:endParaRPr lang="cs-CZ" dirty="0"/>
          </a:p>
          <a:p>
            <a:r>
              <a:rPr lang="cs-CZ" dirty="0"/>
              <a:t>Non-</a:t>
            </a:r>
            <a:r>
              <a:rPr lang="cs-CZ" dirty="0" err="1"/>
              <a:t>legal</a:t>
            </a:r>
            <a:r>
              <a:rPr lang="cs-CZ" dirty="0"/>
              <a:t> </a:t>
            </a:r>
            <a:r>
              <a:rPr lang="cs-CZ" dirty="0" err="1"/>
              <a:t>instruments</a:t>
            </a:r>
            <a:r>
              <a:rPr lang="cs-CZ" dirty="0"/>
              <a:t> - </a:t>
            </a:r>
            <a:r>
              <a:rPr lang="cs-CZ" dirty="0" err="1"/>
              <a:t>Don't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my </a:t>
            </a:r>
            <a:r>
              <a:rPr lang="cs-CZ" dirty="0" err="1"/>
              <a:t>indie</a:t>
            </a:r>
            <a:r>
              <a:rPr lang="cs-CZ" dirty="0"/>
              <a:t> game, </a:t>
            </a:r>
            <a:r>
              <a:rPr lang="cs-CZ" dirty="0" err="1"/>
              <a:t>bro</a:t>
            </a:r>
            <a:r>
              <a:rPr lang="cs-CZ" dirty="0"/>
              <a:t> Tom </a:t>
            </a:r>
            <a:r>
              <a:rPr lang="cs-CZ" dirty="0" err="1"/>
              <a:t>Phillips</a:t>
            </a:r>
            <a:r>
              <a:rPr lang="cs-CZ" dirty="0"/>
              <a:t> (2015) “</a:t>
            </a:r>
            <a:r>
              <a:rPr lang="cs-CZ" dirty="0" err="1"/>
              <a:t>Don't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my </a:t>
            </a:r>
            <a:r>
              <a:rPr lang="cs-CZ" dirty="0" err="1"/>
              <a:t>indie</a:t>
            </a:r>
            <a:r>
              <a:rPr lang="cs-CZ" dirty="0"/>
              <a:t> game, </a:t>
            </a:r>
            <a:r>
              <a:rPr lang="cs-CZ" dirty="0" err="1"/>
              <a:t>bro</a:t>
            </a:r>
            <a:r>
              <a:rPr lang="cs-CZ" dirty="0"/>
              <a:t>”: </a:t>
            </a:r>
            <a:r>
              <a:rPr lang="cs-CZ" dirty="0" err="1"/>
              <a:t>Informal</a:t>
            </a:r>
            <a:r>
              <a:rPr lang="cs-CZ" dirty="0"/>
              <a:t> </a:t>
            </a:r>
            <a:r>
              <a:rPr lang="cs-CZ" dirty="0" err="1"/>
              <a:t>cultures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videogame</a:t>
            </a:r>
            <a:r>
              <a:rPr lang="cs-CZ" dirty="0"/>
              <a:t> </a:t>
            </a:r>
            <a:r>
              <a:rPr lang="cs-CZ" dirty="0" err="1"/>
              <a:t>regulation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independent </a:t>
            </a:r>
            <a:r>
              <a:rPr lang="cs-CZ" dirty="0" err="1"/>
              <a:t>sector</a:t>
            </a:r>
            <a:r>
              <a:rPr lang="cs-CZ" dirty="0"/>
              <a:t>, </a:t>
            </a:r>
            <a:r>
              <a:rPr lang="cs-CZ" dirty="0" err="1"/>
              <a:t>Cultural</a:t>
            </a:r>
            <a:r>
              <a:rPr lang="cs-CZ" dirty="0"/>
              <a:t> </a:t>
            </a:r>
            <a:r>
              <a:rPr lang="cs-CZ" dirty="0" err="1"/>
              <a:t>Trends</a:t>
            </a:r>
            <a:r>
              <a:rPr lang="cs-CZ" dirty="0"/>
              <a:t>, 24:2, 143-153, DOI: </a:t>
            </a:r>
            <a:r>
              <a:rPr lang="cs-CZ" dirty="0">
                <a:hlinkClick r:id="rId2"/>
              </a:rPr>
              <a:t>10.1080/09548963.2015.1031480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286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276C263-8D4E-044E-8AE8-E235464B9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6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EA4C8939-C792-0C45-9468-29357A12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661B8F5F-D401-0247-A0C9-983DE910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Kód – autorské právo</a:t>
            </a:r>
          </a:p>
          <a:p>
            <a:r>
              <a:rPr lang="cs-CZ" dirty="0"/>
              <a:t>Vizuální elementy – autorské právo / ochranné známky / průmyslový vzor</a:t>
            </a:r>
          </a:p>
          <a:p>
            <a:r>
              <a:rPr lang="cs-CZ" dirty="0"/>
              <a:t>GUI – autorské právo / průmyslový vzor</a:t>
            </a:r>
          </a:p>
          <a:p>
            <a:r>
              <a:rPr lang="cs-CZ" dirty="0"/>
              <a:t> – patent – pokud technický efekt!</a:t>
            </a:r>
          </a:p>
          <a:p>
            <a:r>
              <a:rPr lang="cs-CZ" dirty="0"/>
              <a:t>Myšlenky – </a:t>
            </a:r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, </a:t>
            </a:r>
            <a:r>
              <a:rPr lang="cs-CZ" dirty="0" err="1"/>
              <a:t>bro</a:t>
            </a:r>
            <a:r>
              <a:rPr lang="cs-CZ" dirty="0"/>
              <a:t>. Vyjádření – autorské právo</a:t>
            </a:r>
          </a:p>
          <a:p>
            <a:r>
              <a:rPr lang="cs-CZ" dirty="0"/>
              <a:t>„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Gameplay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Interakce a vývoj postavy – </a:t>
            </a:r>
            <a:r>
              <a:rPr lang="cs-CZ" dirty="0" err="1"/>
              <a:t>the</a:t>
            </a:r>
            <a:r>
              <a:rPr lang="cs-CZ" dirty="0"/>
              <a:t> feeling</a:t>
            </a:r>
          </a:p>
          <a:p>
            <a:pPr lvl="1"/>
            <a:r>
              <a:rPr lang="cs-CZ" dirty="0"/>
              <a:t>Nechráněné</a:t>
            </a:r>
          </a:p>
        </p:txBody>
      </p:sp>
    </p:spTree>
    <p:extLst>
      <p:ext uri="{BB962C8B-B14F-4D97-AF65-F5344CB8AC3E}">
        <p14:creationId xmlns:p14="http://schemas.microsoft.com/office/powerpoint/2010/main" val="171244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00207BE0-CEDB-DC4C-BEE6-54D98F66B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6B398DB-0133-684B-8F89-66B11244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PDV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41DBC9-DC5A-D14A-A7CE-CF3CC552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Teritorialita</a:t>
            </a:r>
          </a:p>
          <a:p>
            <a:r>
              <a:rPr lang="cs-CZ" dirty="0"/>
              <a:t>Formální a neformální ochrana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22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D36389F-561F-AD44-9712-1DC7C0254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0266744C-775C-8140-9F61-DF6AA958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Patenty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91828EB6-5F69-5041-B561-1013F974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51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patent?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18800" y="1872000"/>
            <a:ext cx="10753200" cy="3960000"/>
          </a:xfrm>
        </p:spPr>
        <p:txBody>
          <a:bodyPr/>
          <a:lstStyle/>
          <a:p>
            <a:r>
              <a:rPr lang="cs-CZ" dirty="0"/>
              <a:t>Navrženo pro průmyslovou ochranu</a:t>
            </a:r>
          </a:p>
          <a:p>
            <a:r>
              <a:rPr lang="cs-CZ" dirty="0"/>
              <a:t>Povinnost zveřejnit =&gt; výlučné právo</a:t>
            </a:r>
          </a:p>
          <a:p>
            <a:r>
              <a:rPr lang="cs-CZ" dirty="0"/>
              <a:t>Nápad =&gt; technické řešení – vynález =&gt; chráněn patentem</a:t>
            </a:r>
          </a:p>
          <a:p>
            <a:r>
              <a:rPr lang="cs-CZ" dirty="0"/>
              <a:t>Technické řešení technických problémů</a:t>
            </a:r>
          </a:p>
          <a:p>
            <a:r>
              <a:rPr lang="cs-CZ" dirty="0"/>
              <a:t>Tj. ŽÁDNÁ OCHRANA NÁPADŮ (IDEAS)</a:t>
            </a:r>
          </a:p>
          <a:p>
            <a:r>
              <a:rPr lang="cs-CZ" dirty="0"/>
              <a:t>Patentové nároky =&gt; vymezují rozsah ochrany</a:t>
            </a:r>
          </a:p>
          <a:p>
            <a:endParaRPr lang="cs-CZ" dirty="0"/>
          </a:p>
          <a:p>
            <a:r>
              <a:rPr lang="cs-CZ" dirty="0"/>
              <a:t>Národní / evropský patent / mezinárodní patentová přihláška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C6A89A-9993-3F4A-8E81-4809A0BA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E3FD0252-9423-4E16-9D67-7E58F9D2ED73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995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LAW-CZ.potx" id="{9368F25A-D07D-4454-BB9E-323E9573381A}" vid="{D76D3162-79D4-49CC-8197-D810905360BE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Prezentace-LAW-CZ</Template>
  <TotalTime>3488</TotalTime>
  <Words>2078</Words>
  <Application>Microsoft Macintosh PowerPoint</Application>
  <PresentationFormat>Širokoúhlá obrazovka</PresentationFormat>
  <Paragraphs>250</Paragraphs>
  <Slides>45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49" baseType="lpstr">
      <vt:lpstr>Arial</vt:lpstr>
      <vt:lpstr>Tahoma</vt:lpstr>
      <vt:lpstr>Wingdings</vt:lpstr>
      <vt:lpstr>Prezentace_MU_CZ</vt:lpstr>
      <vt:lpstr>SOFTWAROVÉ PRÁVO Videohry a právo </vt:lpstr>
      <vt:lpstr>Osnova</vt:lpstr>
      <vt:lpstr>Warm-up</vt:lpstr>
      <vt:lpstr>Přehled</vt:lpstr>
      <vt:lpstr>Videogames are all about IP</vt:lpstr>
      <vt:lpstr>Přehled</vt:lpstr>
      <vt:lpstr>PDV</vt:lpstr>
      <vt:lpstr>Patenty</vt:lpstr>
      <vt:lpstr>What is patent?</vt:lpstr>
      <vt:lpstr>Jak získat patent?</vt:lpstr>
      <vt:lpstr>Udělený patent</vt:lpstr>
      <vt:lpstr>Patentovatelnost</vt:lpstr>
      <vt:lpstr>TRIPS</vt:lpstr>
      <vt:lpstr>European Patent Convention</vt:lpstr>
      <vt:lpstr>Prezentace aplikace PowerPoint</vt:lpstr>
      <vt:lpstr>Game rules</vt:lpstr>
      <vt:lpstr>Přehled (by Pete Sadler) https://www.reddie.co.uk/2015/01/12/tips-for-patenting-computer-games-in-europe/</vt:lpstr>
      <vt:lpstr>Konami (T 0928/03) </vt:lpstr>
      <vt:lpstr>Racing “simulator“ (T0188/11) </vt:lpstr>
      <vt:lpstr>USA</vt:lpstr>
      <vt:lpstr> Shadow of Mordor – Nemesis System</vt:lpstr>
      <vt:lpstr>Popular overviews</vt:lpstr>
      <vt:lpstr>Reading – patenting videogames under EPC</vt:lpstr>
      <vt:lpstr>Trademark</vt:lpstr>
      <vt:lpstr>Ochranná známka</vt:lpstr>
      <vt:lpstr>Informace o OZ EU</vt:lpstr>
      <vt:lpstr>Prezentace aplikace PowerPoint</vt:lpstr>
      <vt:lpstr>Práva majitele OZ</vt:lpstr>
      <vt:lpstr>Zápisné řízení</vt:lpstr>
      <vt:lpstr>Praktický příklad</vt:lpstr>
      <vt:lpstr>Průmyslové vzory</vt:lpstr>
      <vt:lpstr>Právní úprava</vt:lpstr>
      <vt:lpstr>Příklad 000748694-0003 </vt:lpstr>
      <vt:lpstr>Aplikace na videohry</vt:lpstr>
      <vt:lpstr>Autorské právo</vt:lpstr>
      <vt:lpstr>Co lze chránit?</vt:lpstr>
      <vt:lpstr>Počítačový program (směrnice 2009/24, čl. 1)</vt:lpstr>
      <vt:lpstr>BSA v Ministerstvo kultury (C-393/09)</vt:lpstr>
      <vt:lpstr>Multimediální dílo</vt:lpstr>
      <vt:lpstr>Odst. 23, C‑355/12 - Nintendo a další</vt:lpstr>
      <vt:lpstr>Autorská práva a videohry</vt:lpstr>
      <vt:lpstr>Závěr?</vt:lpstr>
      <vt:lpstr>Video Game Streaming / Let‘s Play</vt:lpstr>
      <vt:lpstr>Reflexe ochrany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Právní aspekty umělé inteligence</dc:title>
  <dc:creator>Jan Zibner</dc:creator>
  <cp:lastModifiedBy>Matěj Myška</cp:lastModifiedBy>
  <cp:revision>54</cp:revision>
  <cp:lastPrinted>1601-01-01T00:00:00Z</cp:lastPrinted>
  <dcterms:created xsi:type="dcterms:W3CDTF">2019-03-28T13:49:34Z</dcterms:created>
  <dcterms:modified xsi:type="dcterms:W3CDTF">2022-11-03T07:42:13Z</dcterms:modified>
</cp:coreProperties>
</file>