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56"/>
  </p:notesMasterIdLst>
  <p:handoutMasterIdLst>
    <p:handoutMasterId r:id="rId57"/>
  </p:handoutMasterIdLst>
  <p:sldIdLst>
    <p:sldId id="256" r:id="rId2"/>
    <p:sldId id="279" r:id="rId3"/>
    <p:sldId id="770" r:id="rId4"/>
    <p:sldId id="280" r:id="rId5"/>
    <p:sldId id="270" r:id="rId6"/>
    <p:sldId id="776" r:id="rId7"/>
    <p:sldId id="277" r:id="rId8"/>
    <p:sldId id="269" r:id="rId9"/>
    <p:sldId id="271" r:id="rId10"/>
    <p:sldId id="272" r:id="rId11"/>
    <p:sldId id="281" r:id="rId12"/>
    <p:sldId id="282" r:id="rId13"/>
    <p:sldId id="286" r:id="rId14"/>
    <p:sldId id="287" r:id="rId15"/>
    <p:sldId id="288" r:id="rId16"/>
    <p:sldId id="790" r:id="rId17"/>
    <p:sldId id="791" r:id="rId18"/>
    <p:sldId id="289" r:id="rId19"/>
    <p:sldId id="777" r:id="rId20"/>
    <p:sldId id="778" r:id="rId21"/>
    <p:sldId id="603" r:id="rId22"/>
    <p:sldId id="809" r:id="rId23"/>
    <p:sldId id="604" r:id="rId24"/>
    <p:sldId id="605" r:id="rId25"/>
    <p:sldId id="615" r:id="rId26"/>
    <p:sldId id="802" r:id="rId27"/>
    <p:sldId id="803" r:id="rId28"/>
    <p:sldId id="804" r:id="rId29"/>
    <p:sldId id="805" r:id="rId30"/>
    <p:sldId id="612" r:id="rId31"/>
    <p:sldId id="793" r:id="rId32"/>
    <p:sldId id="794" r:id="rId33"/>
    <p:sldId id="608" r:id="rId34"/>
    <p:sldId id="816" r:id="rId35"/>
    <p:sldId id="812" r:id="rId36"/>
    <p:sldId id="815" r:id="rId37"/>
    <p:sldId id="792" r:id="rId38"/>
    <p:sldId id="797" r:id="rId39"/>
    <p:sldId id="796" r:id="rId40"/>
    <p:sldId id="290" r:id="rId41"/>
    <p:sldId id="807" r:id="rId42"/>
    <p:sldId id="611" r:id="rId43"/>
    <p:sldId id="305" r:id="rId44"/>
    <p:sldId id="613" r:id="rId45"/>
    <p:sldId id="258" r:id="rId46"/>
    <p:sldId id="267" r:id="rId47"/>
    <p:sldId id="268" r:id="rId48"/>
    <p:sldId id="817" r:id="rId49"/>
    <p:sldId id="818" r:id="rId50"/>
    <p:sldId id="276" r:id="rId51"/>
    <p:sldId id="754" r:id="rId52"/>
    <p:sldId id="810" r:id="rId53"/>
    <p:sldId id="801" r:id="rId54"/>
    <p:sldId id="260" r:id="rId5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521415D9-36F7-43E2-AB2F-B90AF26B5E84}">
      <p14:sectionLst xmlns:p14="http://schemas.microsoft.com/office/powerpoint/2010/main">
        <p14:section name="Výchozí oddíl" id="{833AD284-F138-0044-97D8-78159F6A06C2}">
          <p14:sldIdLst>
            <p14:sldId id="256"/>
          </p14:sldIdLst>
        </p14:section>
        <p14:section name="Veřejné licence" id="{E76A1512-6698-6048-9EE0-DF392C02DF3B}">
          <p14:sldIdLst>
            <p14:sldId id="279"/>
            <p14:sldId id="770"/>
            <p14:sldId id="280"/>
            <p14:sldId id="270"/>
            <p14:sldId id="776"/>
            <p14:sldId id="277"/>
            <p14:sldId id="269"/>
            <p14:sldId id="271"/>
            <p14:sldId id="272"/>
            <p14:sldId id="281"/>
            <p14:sldId id="282"/>
            <p14:sldId id="286"/>
            <p14:sldId id="287"/>
            <p14:sldId id="288"/>
            <p14:sldId id="790"/>
            <p14:sldId id="791"/>
            <p14:sldId id="289"/>
            <p14:sldId id="777"/>
            <p14:sldId id="778"/>
          </p14:sldIdLst>
        </p14:section>
        <p14:section name="F/OSS" id="{2BCDF486-E99F-694D-8C56-38A56AA5798E}">
          <p14:sldIdLst>
            <p14:sldId id="603"/>
            <p14:sldId id="809"/>
            <p14:sldId id="604"/>
            <p14:sldId id="605"/>
            <p14:sldId id="615"/>
          </p14:sldIdLst>
        </p14:section>
        <p14:section name="Jednotlivé licence" id="{EA6149EE-9452-1848-9FD2-79983E974C13}">
          <p14:sldIdLst>
            <p14:sldId id="802"/>
            <p14:sldId id="803"/>
            <p14:sldId id="804"/>
            <p14:sldId id="805"/>
            <p14:sldId id="612"/>
            <p14:sldId id="793"/>
            <p14:sldId id="794"/>
            <p14:sldId id="608"/>
            <p14:sldId id="816"/>
            <p14:sldId id="812"/>
            <p14:sldId id="815"/>
            <p14:sldId id="792"/>
            <p14:sldId id="797"/>
            <p14:sldId id="796"/>
          </p14:sldIdLst>
        </p14:section>
        <p14:section name="Kompatibilita F/OSS" id="{2FB1D998-3994-7A4F-90C2-07A069ED4E0A}">
          <p14:sldIdLst>
            <p14:sldId id="290"/>
            <p14:sldId id="807"/>
            <p14:sldId id="611"/>
            <p14:sldId id="305"/>
            <p14:sldId id="613"/>
          </p14:sldIdLst>
        </p14:section>
        <p14:section name="Vymahatelnost" id="{32890EB5-A790-C048-9FE5-43E208AB3C0F}">
          <p14:sldIdLst>
            <p14:sldId id="258"/>
            <p14:sldId id="267"/>
            <p14:sldId id="268"/>
            <p14:sldId id="817"/>
            <p14:sldId id="818"/>
            <p14:sldId id="276"/>
            <p14:sldId id="754"/>
          </p14:sldIdLst>
        </p14:section>
        <p14:section name="Závěrem" id="{9C7A9971-5E52-474C-91BB-C6730444BE78}">
          <p14:sldIdLst>
            <p14:sldId id="810"/>
            <p14:sldId id="801"/>
            <p14:sldId id="260"/>
          </p14:sldIdLst>
        </p14:section>
      </p14:sectionLst>
    </p:ext>
    <p:ext uri="{EFAFB233-063F-42B5-8137-9DF3F51BA10A}">
      <p15:sldGuideLst xmlns:p15="http://schemas.microsoft.com/office/powerpoint/2012/main">
        <p15:guide id="1" orient="horz" pos="1120">
          <p15:clr>
            <a:srgbClr val="A4A3A4"/>
          </p15:clr>
        </p15:guide>
        <p15:guide id="2" orient="horz" pos="1272">
          <p15:clr>
            <a:srgbClr val="A4A3A4"/>
          </p15:clr>
        </p15:guide>
        <p15:guide id="3" orient="horz" pos="715">
          <p15:clr>
            <a:srgbClr val="A4A3A4"/>
          </p15:clr>
        </p15:guide>
        <p15:guide id="4" orient="horz" pos="3861">
          <p15:clr>
            <a:srgbClr val="A4A3A4"/>
          </p15:clr>
        </p15:guide>
        <p15:guide id="5" orient="horz" pos="3944">
          <p15:clr>
            <a:srgbClr val="A4A3A4"/>
          </p15:clr>
        </p15:guide>
        <p15:guide id="6" pos="321">
          <p15:clr>
            <a:srgbClr val="A4A3A4"/>
          </p15:clr>
        </p15:guide>
        <p15:guide id="7" pos="5418">
          <p15:clr>
            <a:srgbClr val="A4A3A4"/>
          </p15:clr>
        </p15:guide>
        <p15:guide id="8" pos="682">
          <p15:clr>
            <a:srgbClr val="A4A3A4"/>
          </p15:clr>
        </p15:guide>
        <p15:guide id="9" pos="2766">
          <p15:clr>
            <a:srgbClr val="A4A3A4"/>
          </p15:clr>
        </p15:guide>
        <p15:guide id="10" pos="297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87D"/>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875" autoAdjust="0"/>
    <p:restoredTop sz="86338" autoAdjust="0"/>
  </p:normalViewPr>
  <p:slideViewPr>
    <p:cSldViewPr snapToGrid="0">
      <p:cViewPr varScale="1">
        <p:scale>
          <a:sx n="106" d="100"/>
          <a:sy n="106" d="100"/>
        </p:scale>
        <p:origin x="1096" y="168"/>
      </p:cViewPr>
      <p:guideLst>
        <p:guide orient="horz" pos="1120"/>
        <p:guide orient="horz" pos="1272"/>
        <p:guide orient="horz" pos="715"/>
        <p:guide orient="horz" pos="3861"/>
        <p:guide orient="horz" pos="3944"/>
        <p:guide pos="321"/>
        <p:guide pos="5418"/>
        <p:guide pos="682"/>
        <p:guide pos="2766"/>
        <p:guide pos="2976"/>
      </p:guideLst>
    </p:cSldViewPr>
  </p:slideViewPr>
  <p:notesTextViewPr>
    <p:cViewPr>
      <p:scale>
        <a:sx n="1" d="1"/>
        <a:sy n="1" d="1"/>
      </p:scale>
      <p:origin x="0" y="0"/>
    </p:cViewPr>
  </p:notesTextViewPr>
  <p:sorterViewPr>
    <p:cViewPr>
      <p:scale>
        <a:sx n="200" d="100"/>
        <a:sy n="200" d="100"/>
      </p:scale>
      <p:origin x="0" y="0"/>
    </p:cViewPr>
  </p:sorterViewPr>
  <p:notesViewPr>
    <p:cSldViewPr snapToGrid="0">
      <p:cViewPr varScale="1">
        <p:scale>
          <a:sx n="80" d="100"/>
          <a:sy n="80" d="100"/>
        </p:scale>
        <p:origin x="3408"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78A937-32DE-4FAC-82E8-B0709416544B}" type="doc">
      <dgm:prSet loTypeId="urn:microsoft.com/office/officeart/2005/8/layout/process1" loCatId="process" qsTypeId="urn:microsoft.com/office/officeart/2005/8/quickstyle/simple3" qsCatId="simple" csTypeId="urn:microsoft.com/office/officeart/2005/8/colors/accent0_1" csCatId="mainScheme" phldr="1"/>
      <dgm:spPr/>
    </dgm:pt>
    <dgm:pt modelId="{E0E37D25-697D-4B9A-B1FD-EEA98415CF62}">
      <dgm:prSet phldrT="[Text]" custT="1"/>
      <dgm:spPr/>
      <dgm:t>
        <a:bodyPr/>
        <a:lstStyle/>
        <a:p>
          <a:r>
            <a:rPr lang="cs-CZ" sz="2800" b="1" dirty="0"/>
            <a:t>Permisivní licence</a:t>
          </a:r>
        </a:p>
        <a:p>
          <a:r>
            <a:rPr lang="cs-CZ" sz="3200" dirty="0"/>
            <a:t>(BSD, MIT, </a:t>
          </a:r>
          <a:r>
            <a:rPr lang="cs-CZ" sz="3200" dirty="0" err="1"/>
            <a:t>Apache</a:t>
          </a:r>
          <a:r>
            <a:rPr lang="cs-CZ" sz="3200" dirty="0"/>
            <a:t>)</a:t>
          </a:r>
        </a:p>
      </dgm:t>
    </dgm:pt>
    <dgm:pt modelId="{BC91C679-E467-4E94-AF71-0B92DFCCEA98}" type="parTrans" cxnId="{73D8295B-B956-45B8-BB43-E094D904955D}">
      <dgm:prSet/>
      <dgm:spPr/>
      <dgm:t>
        <a:bodyPr/>
        <a:lstStyle/>
        <a:p>
          <a:endParaRPr lang="cs-CZ"/>
        </a:p>
      </dgm:t>
    </dgm:pt>
    <dgm:pt modelId="{7049F90C-C981-4AD7-9334-43E2E06DC73F}" type="sibTrans" cxnId="{73D8295B-B956-45B8-BB43-E094D904955D}">
      <dgm:prSet/>
      <dgm:spPr/>
      <dgm:t>
        <a:bodyPr/>
        <a:lstStyle/>
        <a:p>
          <a:endParaRPr lang="cs-CZ"/>
        </a:p>
      </dgm:t>
    </dgm:pt>
    <dgm:pt modelId="{667ECD41-2C67-414A-8CB3-613D6EB0C409}">
      <dgm:prSet phldrT="[Text]" custT="1"/>
      <dgm:spPr/>
      <dgm:t>
        <a:bodyPr/>
        <a:lstStyle/>
        <a:p>
          <a:r>
            <a:rPr lang="cs-CZ" sz="2400" b="1" dirty="0"/>
            <a:t>Licence se slabým </a:t>
          </a:r>
          <a:r>
            <a:rPr lang="cs-CZ" sz="2400" b="1" dirty="0" err="1"/>
            <a:t>copyleftem</a:t>
          </a:r>
          <a:endParaRPr lang="cs-CZ" sz="2400" b="1" dirty="0"/>
        </a:p>
        <a:p>
          <a:r>
            <a:rPr lang="cs-CZ" sz="2800" dirty="0"/>
            <a:t>(LGPL, MPL )</a:t>
          </a:r>
        </a:p>
      </dgm:t>
    </dgm:pt>
    <dgm:pt modelId="{C25975D0-3378-41A1-9E80-AE3850799466}" type="parTrans" cxnId="{9559B214-0A38-449E-9774-0AB30641C07B}">
      <dgm:prSet/>
      <dgm:spPr/>
      <dgm:t>
        <a:bodyPr/>
        <a:lstStyle/>
        <a:p>
          <a:endParaRPr lang="cs-CZ"/>
        </a:p>
      </dgm:t>
    </dgm:pt>
    <dgm:pt modelId="{BA4B2F81-6C76-4462-A373-D18F92FCD697}" type="sibTrans" cxnId="{9559B214-0A38-449E-9774-0AB30641C07B}">
      <dgm:prSet/>
      <dgm:spPr/>
      <dgm:t>
        <a:bodyPr/>
        <a:lstStyle/>
        <a:p>
          <a:endParaRPr lang="cs-CZ"/>
        </a:p>
      </dgm:t>
    </dgm:pt>
    <dgm:pt modelId="{4E6221E9-1A53-4E55-BD62-143161812D49}">
      <dgm:prSet phldrT="[Text]" custT="1"/>
      <dgm:spPr/>
      <dgm:t>
        <a:bodyPr/>
        <a:lstStyle/>
        <a:p>
          <a:r>
            <a:rPr lang="cs-CZ" sz="2400" b="1" dirty="0"/>
            <a:t>Licence se silným </a:t>
          </a:r>
          <a:r>
            <a:rPr lang="cs-CZ" sz="2400" b="1" dirty="0" err="1"/>
            <a:t>copyleftem</a:t>
          </a:r>
          <a:endParaRPr lang="cs-CZ" sz="2400" b="1" dirty="0"/>
        </a:p>
        <a:p>
          <a:r>
            <a:rPr lang="cs-CZ" sz="2800" dirty="0"/>
            <a:t>(GPL, </a:t>
          </a:r>
          <a:r>
            <a:rPr lang="cs-CZ" sz="2800" i="0" dirty="0"/>
            <a:t>EUPL</a:t>
          </a:r>
          <a:r>
            <a:rPr lang="cs-CZ" sz="2800" dirty="0"/>
            <a:t>)</a:t>
          </a:r>
        </a:p>
      </dgm:t>
    </dgm:pt>
    <dgm:pt modelId="{E27CABA0-F71A-4577-8958-3F94E9AA8081}" type="parTrans" cxnId="{8EC783A4-8444-479F-987E-0DC346787C08}">
      <dgm:prSet/>
      <dgm:spPr/>
      <dgm:t>
        <a:bodyPr/>
        <a:lstStyle/>
        <a:p>
          <a:endParaRPr lang="cs-CZ"/>
        </a:p>
      </dgm:t>
    </dgm:pt>
    <dgm:pt modelId="{1DA36323-1278-4901-B852-601278A79DF9}" type="sibTrans" cxnId="{8EC783A4-8444-479F-987E-0DC346787C08}">
      <dgm:prSet/>
      <dgm:spPr/>
      <dgm:t>
        <a:bodyPr/>
        <a:lstStyle/>
        <a:p>
          <a:endParaRPr lang="cs-CZ"/>
        </a:p>
      </dgm:t>
    </dgm:pt>
    <dgm:pt modelId="{A4D1BACC-0680-4578-883F-9E43D658B42D}" type="pres">
      <dgm:prSet presAssocID="{7978A937-32DE-4FAC-82E8-B0709416544B}" presName="Name0" presStyleCnt="0">
        <dgm:presLayoutVars>
          <dgm:dir/>
          <dgm:resizeHandles val="exact"/>
        </dgm:presLayoutVars>
      </dgm:prSet>
      <dgm:spPr/>
    </dgm:pt>
    <dgm:pt modelId="{84704886-ACC4-4989-96E1-E5E8491EDFA0}" type="pres">
      <dgm:prSet presAssocID="{E0E37D25-697D-4B9A-B1FD-EEA98415CF62}" presName="node" presStyleLbl="node1" presStyleIdx="0" presStyleCnt="3">
        <dgm:presLayoutVars>
          <dgm:bulletEnabled val="1"/>
        </dgm:presLayoutVars>
      </dgm:prSet>
      <dgm:spPr/>
    </dgm:pt>
    <dgm:pt modelId="{7B802F41-4EE9-4EA5-8664-183B661713B8}" type="pres">
      <dgm:prSet presAssocID="{7049F90C-C981-4AD7-9334-43E2E06DC73F}" presName="sibTrans" presStyleLbl="sibTrans2D1" presStyleIdx="0" presStyleCnt="2"/>
      <dgm:spPr/>
    </dgm:pt>
    <dgm:pt modelId="{21C4396D-7116-430D-87B8-951AC1F87937}" type="pres">
      <dgm:prSet presAssocID="{7049F90C-C981-4AD7-9334-43E2E06DC73F}" presName="connectorText" presStyleLbl="sibTrans2D1" presStyleIdx="0" presStyleCnt="2"/>
      <dgm:spPr/>
    </dgm:pt>
    <dgm:pt modelId="{18A6322F-3610-44BF-BF5B-F5CCBF09BD20}" type="pres">
      <dgm:prSet presAssocID="{667ECD41-2C67-414A-8CB3-613D6EB0C409}" presName="node" presStyleLbl="node1" presStyleIdx="1" presStyleCnt="3">
        <dgm:presLayoutVars>
          <dgm:bulletEnabled val="1"/>
        </dgm:presLayoutVars>
      </dgm:prSet>
      <dgm:spPr/>
    </dgm:pt>
    <dgm:pt modelId="{1709CF73-D448-46BE-A711-C8B2F20E39E2}" type="pres">
      <dgm:prSet presAssocID="{BA4B2F81-6C76-4462-A373-D18F92FCD697}" presName="sibTrans" presStyleLbl="sibTrans2D1" presStyleIdx="1" presStyleCnt="2"/>
      <dgm:spPr/>
    </dgm:pt>
    <dgm:pt modelId="{5E927B53-0F7E-44C6-872B-AD391EF0B907}" type="pres">
      <dgm:prSet presAssocID="{BA4B2F81-6C76-4462-A373-D18F92FCD697}" presName="connectorText" presStyleLbl="sibTrans2D1" presStyleIdx="1" presStyleCnt="2"/>
      <dgm:spPr/>
    </dgm:pt>
    <dgm:pt modelId="{A57FB841-8B7F-4E24-A1B6-F52EC532DC23}" type="pres">
      <dgm:prSet presAssocID="{4E6221E9-1A53-4E55-BD62-143161812D49}" presName="node" presStyleLbl="node1" presStyleIdx="2" presStyleCnt="3">
        <dgm:presLayoutVars>
          <dgm:bulletEnabled val="1"/>
        </dgm:presLayoutVars>
      </dgm:prSet>
      <dgm:spPr/>
    </dgm:pt>
  </dgm:ptLst>
  <dgm:cxnLst>
    <dgm:cxn modelId="{9C5E8D06-2DB6-4321-B6D2-DD170475649D}" type="presOf" srcId="{7049F90C-C981-4AD7-9334-43E2E06DC73F}" destId="{21C4396D-7116-430D-87B8-951AC1F87937}" srcOrd="1" destOrd="0" presId="urn:microsoft.com/office/officeart/2005/8/layout/process1"/>
    <dgm:cxn modelId="{9559B214-0A38-449E-9774-0AB30641C07B}" srcId="{7978A937-32DE-4FAC-82E8-B0709416544B}" destId="{667ECD41-2C67-414A-8CB3-613D6EB0C409}" srcOrd="1" destOrd="0" parTransId="{C25975D0-3378-41A1-9E80-AE3850799466}" sibTransId="{BA4B2F81-6C76-4462-A373-D18F92FCD697}"/>
    <dgm:cxn modelId="{70FF5A41-03C2-4B8A-9855-AB059F097DFA}" type="presOf" srcId="{E0E37D25-697D-4B9A-B1FD-EEA98415CF62}" destId="{84704886-ACC4-4989-96E1-E5E8491EDFA0}" srcOrd="0" destOrd="0" presId="urn:microsoft.com/office/officeart/2005/8/layout/process1"/>
    <dgm:cxn modelId="{743FA041-E411-4F05-86A0-20CD8086F38E}" type="presOf" srcId="{BA4B2F81-6C76-4462-A373-D18F92FCD697}" destId="{5E927B53-0F7E-44C6-872B-AD391EF0B907}" srcOrd="1" destOrd="0" presId="urn:microsoft.com/office/officeart/2005/8/layout/process1"/>
    <dgm:cxn modelId="{535DD045-0AEA-485A-9157-5650DA61D786}" type="presOf" srcId="{7978A937-32DE-4FAC-82E8-B0709416544B}" destId="{A4D1BACC-0680-4578-883F-9E43D658B42D}" srcOrd="0" destOrd="0" presId="urn:microsoft.com/office/officeart/2005/8/layout/process1"/>
    <dgm:cxn modelId="{73D8295B-B956-45B8-BB43-E094D904955D}" srcId="{7978A937-32DE-4FAC-82E8-B0709416544B}" destId="{E0E37D25-697D-4B9A-B1FD-EEA98415CF62}" srcOrd="0" destOrd="0" parTransId="{BC91C679-E467-4E94-AF71-0B92DFCCEA98}" sibTransId="{7049F90C-C981-4AD7-9334-43E2E06DC73F}"/>
    <dgm:cxn modelId="{00193E7A-9B49-48B2-89B9-7D8794CE1D4C}" type="presOf" srcId="{BA4B2F81-6C76-4462-A373-D18F92FCD697}" destId="{1709CF73-D448-46BE-A711-C8B2F20E39E2}" srcOrd="0" destOrd="0" presId="urn:microsoft.com/office/officeart/2005/8/layout/process1"/>
    <dgm:cxn modelId="{A771DB9C-CF6C-4A9D-8B3C-BF3F2F6C7B4F}" type="presOf" srcId="{667ECD41-2C67-414A-8CB3-613D6EB0C409}" destId="{18A6322F-3610-44BF-BF5B-F5CCBF09BD20}" srcOrd="0" destOrd="0" presId="urn:microsoft.com/office/officeart/2005/8/layout/process1"/>
    <dgm:cxn modelId="{8EC783A4-8444-479F-987E-0DC346787C08}" srcId="{7978A937-32DE-4FAC-82E8-B0709416544B}" destId="{4E6221E9-1A53-4E55-BD62-143161812D49}" srcOrd="2" destOrd="0" parTransId="{E27CABA0-F71A-4577-8958-3F94E9AA8081}" sibTransId="{1DA36323-1278-4901-B852-601278A79DF9}"/>
    <dgm:cxn modelId="{C756D1DF-DD82-4D9B-9BEB-5AA96DDD6DDD}" type="presOf" srcId="{7049F90C-C981-4AD7-9334-43E2E06DC73F}" destId="{7B802F41-4EE9-4EA5-8664-183B661713B8}" srcOrd="0" destOrd="0" presId="urn:microsoft.com/office/officeart/2005/8/layout/process1"/>
    <dgm:cxn modelId="{249EB9F5-77FF-4F0E-8F83-01B41E61770C}" type="presOf" srcId="{4E6221E9-1A53-4E55-BD62-143161812D49}" destId="{A57FB841-8B7F-4E24-A1B6-F52EC532DC23}" srcOrd="0" destOrd="0" presId="urn:microsoft.com/office/officeart/2005/8/layout/process1"/>
    <dgm:cxn modelId="{5CA9751B-D726-4FB2-AF01-1866A20A8121}" type="presParOf" srcId="{A4D1BACC-0680-4578-883F-9E43D658B42D}" destId="{84704886-ACC4-4989-96E1-E5E8491EDFA0}" srcOrd="0" destOrd="0" presId="urn:microsoft.com/office/officeart/2005/8/layout/process1"/>
    <dgm:cxn modelId="{CF0F6332-6221-4565-BCDF-FE02E10CE028}" type="presParOf" srcId="{A4D1BACC-0680-4578-883F-9E43D658B42D}" destId="{7B802F41-4EE9-4EA5-8664-183B661713B8}" srcOrd="1" destOrd="0" presId="urn:microsoft.com/office/officeart/2005/8/layout/process1"/>
    <dgm:cxn modelId="{1EF5E82B-F4C1-4F0B-80CA-B48347C5FB29}" type="presParOf" srcId="{7B802F41-4EE9-4EA5-8664-183B661713B8}" destId="{21C4396D-7116-430D-87B8-951AC1F87937}" srcOrd="0" destOrd="0" presId="urn:microsoft.com/office/officeart/2005/8/layout/process1"/>
    <dgm:cxn modelId="{34834399-959B-4606-AEE6-AF041D98997C}" type="presParOf" srcId="{A4D1BACC-0680-4578-883F-9E43D658B42D}" destId="{18A6322F-3610-44BF-BF5B-F5CCBF09BD20}" srcOrd="2" destOrd="0" presId="urn:microsoft.com/office/officeart/2005/8/layout/process1"/>
    <dgm:cxn modelId="{B69FDB28-6CED-4ECE-991B-957457598019}" type="presParOf" srcId="{A4D1BACC-0680-4578-883F-9E43D658B42D}" destId="{1709CF73-D448-46BE-A711-C8B2F20E39E2}" srcOrd="3" destOrd="0" presId="urn:microsoft.com/office/officeart/2005/8/layout/process1"/>
    <dgm:cxn modelId="{4EDAECED-857C-4D06-BEFE-1E2092F94214}" type="presParOf" srcId="{1709CF73-D448-46BE-A711-C8B2F20E39E2}" destId="{5E927B53-0F7E-44C6-872B-AD391EF0B907}" srcOrd="0" destOrd="0" presId="urn:microsoft.com/office/officeart/2005/8/layout/process1"/>
    <dgm:cxn modelId="{5E0E65A6-11E3-4C3A-B307-DCE709189F1A}" type="presParOf" srcId="{A4D1BACC-0680-4578-883F-9E43D658B42D}" destId="{A57FB841-8B7F-4E24-A1B6-F52EC532DC23}"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04886-ACC4-4989-96E1-E5E8491EDFA0}">
      <dsp:nvSpPr>
        <dsp:cNvPr id="0" name=""/>
        <dsp:cNvSpPr/>
      </dsp:nvSpPr>
      <dsp:spPr>
        <a:xfrm>
          <a:off x="7233" y="1006390"/>
          <a:ext cx="2161877" cy="2513182"/>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cs-CZ" sz="2800" b="1" kern="1200" dirty="0"/>
            <a:t>Permisivní licence</a:t>
          </a:r>
        </a:p>
        <a:p>
          <a:pPr marL="0" lvl="0" indent="0" algn="ctr" defTabSz="1244600">
            <a:lnSpc>
              <a:spcPct val="90000"/>
            </a:lnSpc>
            <a:spcBef>
              <a:spcPct val="0"/>
            </a:spcBef>
            <a:spcAft>
              <a:spcPct val="35000"/>
            </a:spcAft>
            <a:buNone/>
          </a:pPr>
          <a:r>
            <a:rPr lang="cs-CZ" sz="3200" kern="1200" dirty="0"/>
            <a:t>(BSD, MIT, </a:t>
          </a:r>
          <a:r>
            <a:rPr lang="cs-CZ" sz="3200" kern="1200" dirty="0" err="1"/>
            <a:t>Apache</a:t>
          </a:r>
          <a:r>
            <a:rPr lang="cs-CZ" sz="3200" kern="1200" dirty="0"/>
            <a:t>)</a:t>
          </a:r>
        </a:p>
      </dsp:txBody>
      <dsp:txXfrm>
        <a:off x="70552" y="1069709"/>
        <a:ext cx="2035239" cy="2386544"/>
      </dsp:txXfrm>
    </dsp:sp>
    <dsp:sp modelId="{7B802F41-4EE9-4EA5-8664-183B661713B8}">
      <dsp:nvSpPr>
        <dsp:cNvPr id="0" name=""/>
        <dsp:cNvSpPr/>
      </dsp:nvSpPr>
      <dsp:spPr>
        <a:xfrm>
          <a:off x="2385298" y="1994908"/>
          <a:ext cx="458317" cy="536145"/>
        </a:xfrm>
        <a:prstGeom prst="rightArrow">
          <a:avLst>
            <a:gd name="adj1" fmla="val 60000"/>
            <a:gd name="adj2" fmla="val 50000"/>
          </a:avLst>
        </a:prstGeom>
        <a:gradFill rotWithShape="0">
          <a:gsLst>
            <a:gs pos="0">
              <a:schemeClr val="dk1">
                <a:tint val="60000"/>
                <a:hueOff val="0"/>
                <a:satOff val="0"/>
                <a:lumOff val="0"/>
                <a:alphaOff val="0"/>
                <a:tint val="50000"/>
                <a:satMod val="300000"/>
              </a:schemeClr>
            </a:gs>
            <a:gs pos="35000">
              <a:schemeClr val="dk1">
                <a:tint val="60000"/>
                <a:hueOff val="0"/>
                <a:satOff val="0"/>
                <a:lumOff val="0"/>
                <a:alphaOff val="0"/>
                <a:tint val="37000"/>
                <a:satMod val="300000"/>
              </a:schemeClr>
            </a:gs>
            <a:gs pos="100000">
              <a:schemeClr val="dk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cs-CZ" sz="2400" kern="1200"/>
        </a:p>
      </dsp:txBody>
      <dsp:txXfrm>
        <a:off x="2385298" y="2102137"/>
        <a:ext cx="320822" cy="321687"/>
      </dsp:txXfrm>
    </dsp:sp>
    <dsp:sp modelId="{18A6322F-3610-44BF-BF5B-F5CCBF09BD20}">
      <dsp:nvSpPr>
        <dsp:cNvPr id="0" name=""/>
        <dsp:cNvSpPr/>
      </dsp:nvSpPr>
      <dsp:spPr>
        <a:xfrm>
          <a:off x="3033861" y="1006390"/>
          <a:ext cx="2161877" cy="2513182"/>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cs-CZ" sz="2400" b="1" kern="1200" dirty="0"/>
            <a:t>Licence se slabým </a:t>
          </a:r>
          <a:r>
            <a:rPr lang="cs-CZ" sz="2400" b="1" kern="1200" dirty="0" err="1"/>
            <a:t>copyleftem</a:t>
          </a:r>
          <a:endParaRPr lang="cs-CZ" sz="2400" b="1" kern="1200" dirty="0"/>
        </a:p>
        <a:p>
          <a:pPr marL="0" lvl="0" indent="0" algn="ctr" defTabSz="1066800">
            <a:lnSpc>
              <a:spcPct val="90000"/>
            </a:lnSpc>
            <a:spcBef>
              <a:spcPct val="0"/>
            </a:spcBef>
            <a:spcAft>
              <a:spcPct val="35000"/>
            </a:spcAft>
            <a:buNone/>
          </a:pPr>
          <a:r>
            <a:rPr lang="cs-CZ" sz="2800" kern="1200" dirty="0"/>
            <a:t>(LGPL, MPL )</a:t>
          </a:r>
        </a:p>
      </dsp:txBody>
      <dsp:txXfrm>
        <a:off x="3097180" y="1069709"/>
        <a:ext cx="2035239" cy="2386544"/>
      </dsp:txXfrm>
    </dsp:sp>
    <dsp:sp modelId="{1709CF73-D448-46BE-A711-C8B2F20E39E2}">
      <dsp:nvSpPr>
        <dsp:cNvPr id="0" name=""/>
        <dsp:cNvSpPr/>
      </dsp:nvSpPr>
      <dsp:spPr>
        <a:xfrm>
          <a:off x="5411926" y="1994908"/>
          <a:ext cx="458317" cy="536145"/>
        </a:xfrm>
        <a:prstGeom prst="rightArrow">
          <a:avLst>
            <a:gd name="adj1" fmla="val 60000"/>
            <a:gd name="adj2" fmla="val 50000"/>
          </a:avLst>
        </a:prstGeom>
        <a:gradFill rotWithShape="0">
          <a:gsLst>
            <a:gs pos="0">
              <a:schemeClr val="dk1">
                <a:tint val="60000"/>
                <a:hueOff val="0"/>
                <a:satOff val="0"/>
                <a:lumOff val="0"/>
                <a:alphaOff val="0"/>
                <a:tint val="50000"/>
                <a:satMod val="300000"/>
              </a:schemeClr>
            </a:gs>
            <a:gs pos="35000">
              <a:schemeClr val="dk1">
                <a:tint val="60000"/>
                <a:hueOff val="0"/>
                <a:satOff val="0"/>
                <a:lumOff val="0"/>
                <a:alphaOff val="0"/>
                <a:tint val="37000"/>
                <a:satMod val="300000"/>
              </a:schemeClr>
            </a:gs>
            <a:gs pos="100000">
              <a:schemeClr val="dk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cs-CZ" sz="2400" kern="1200"/>
        </a:p>
      </dsp:txBody>
      <dsp:txXfrm>
        <a:off x="5411926" y="2102137"/>
        <a:ext cx="320822" cy="321687"/>
      </dsp:txXfrm>
    </dsp:sp>
    <dsp:sp modelId="{A57FB841-8B7F-4E24-A1B6-F52EC532DC23}">
      <dsp:nvSpPr>
        <dsp:cNvPr id="0" name=""/>
        <dsp:cNvSpPr/>
      </dsp:nvSpPr>
      <dsp:spPr>
        <a:xfrm>
          <a:off x="6060489" y="1006390"/>
          <a:ext cx="2161877" cy="2513182"/>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cs-CZ" sz="2400" b="1" kern="1200" dirty="0"/>
            <a:t>Licence se silným </a:t>
          </a:r>
          <a:r>
            <a:rPr lang="cs-CZ" sz="2400" b="1" kern="1200" dirty="0" err="1"/>
            <a:t>copyleftem</a:t>
          </a:r>
          <a:endParaRPr lang="cs-CZ" sz="2400" b="1" kern="1200" dirty="0"/>
        </a:p>
        <a:p>
          <a:pPr marL="0" lvl="0" indent="0" algn="ctr" defTabSz="1066800">
            <a:lnSpc>
              <a:spcPct val="90000"/>
            </a:lnSpc>
            <a:spcBef>
              <a:spcPct val="0"/>
            </a:spcBef>
            <a:spcAft>
              <a:spcPct val="35000"/>
            </a:spcAft>
            <a:buNone/>
          </a:pPr>
          <a:r>
            <a:rPr lang="cs-CZ" sz="2800" kern="1200" dirty="0"/>
            <a:t>(GPL, </a:t>
          </a:r>
          <a:r>
            <a:rPr lang="cs-CZ" sz="2800" i="0" kern="1200" dirty="0"/>
            <a:t>EUPL</a:t>
          </a:r>
          <a:r>
            <a:rPr lang="cs-CZ" sz="2800" kern="1200" dirty="0"/>
            <a:t>)</a:t>
          </a:r>
        </a:p>
      </dsp:txBody>
      <dsp:txXfrm>
        <a:off x="6123808" y="1069709"/>
        <a:ext cx="2035239" cy="23865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cs-CZ" altLang="cs-CZ"/>
          </a:p>
        </p:txBody>
      </p:sp>
      <p:sp>
        <p:nvSpPr>
          <p:cNvPr id="10035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cs-CZ" altLang="cs-CZ"/>
          </a:p>
        </p:txBody>
      </p:sp>
      <p:sp>
        <p:nvSpPr>
          <p:cNvPr id="10035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cs-CZ" altLang="cs-CZ"/>
          </a:p>
        </p:txBody>
      </p:sp>
      <p:sp>
        <p:nvSpPr>
          <p:cNvPr id="10035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634D9CB-1186-4E97-85EF-EEFDD3E78B1E}" type="slidenum">
              <a:rPr lang="cs-CZ" altLang="cs-CZ"/>
              <a:pPr/>
              <a:t>‹#›</a:t>
            </a:fld>
            <a:endParaRPr lang="cs-CZ" altLang="cs-CZ"/>
          </a:p>
        </p:txBody>
      </p:sp>
    </p:spTree>
    <p:extLst>
      <p:ext uri="{BB962C8B-B14F-4D97-AF65-F5344CB8AC3E}">
        <p14:creationId xmlns:p14="http://schemas.microsoft.com/office/powerpoint/2010/main" val="18451449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cs-CZ" altLang="cs-CZ"/>
          </a:p>
        </p:txBody>
      </p:sp>
      <p:sp>
        <p:nvSpPr>
          <p:cNvPr id="1024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cs-CZ" altLang="cs-CZ"/>
          </a:p>
        </p:txBody>
      </p:sp>
      <p:sp>
        <p:nvSpPr>
          <p:cNvPr id="1024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cs-CZ" altLang="cs-CZ"/>
              <a:t>Klepnutím lze upravit styly předlohy textu.</a:t>
            </a:r>
          </a:p>
          <a:p>
            <a:pPr lvl="1"/>
            <a:r>
              <a:rPr lang="cs-CZ" altLang="cs-CZ"/>
              <a:t>Druhá úroveň</a:t>
            </a:r>
          </a:p>
          <a:p>
            <a:pPr lvl="2"/>
            <a:r>
              <a:rPr lang="cs-CZ" altLang="cs-CZ"/>
              <a:t>Třetí úroveň</a:t>
            </a:r>
          </a:p>
          <a:p>
            <a:pPr lvl="3"/>
            <a:r>
              <a:rPr lang="cs-CZ" altLang="cs-CZ"/>
              <a:t>Čtvrtá úroveň</a:t>
            </a:r>
          </a:p>
          <a:p>
            <a:pPr lvl="4"/>
            <a:r>
              <a:rPr lang="cs-CZ" altLang="cs-CZ"/>
              <a:t>Pátá úroveň</a:t>
            </a:r>
          </a:p>
        </p:txBody>
      </p:sp>
      <p:sp>
        <p:nvSpPr>
          <p:cNvPr id="1024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cs-CZ" altLang="cs-CZ"/>
          </a:p>
        </p:txBody>
      </p:sp>
      <p:sp>
        <p:nvSpPr>
          <p:cNvPr id="1024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061A6D36-8CFB-40FE-8D60-D2050488125D}" type="slidenum">
              <a:rPr lang="cs-CZ" altLang="cs-CZ"/>
              <a:pPr/>
              <a:t>‹#›</a:t>
            </a:fld>
            <a:endParaRPr lang="cs-CZ" altLang="cs-CZ"/>
          </a:p>
        </p:txBody>
      </p:sp>
    </p:spTree>
    <p:extLst>
      <p:ext uri="{BB962C8B-B14F-4D97-AF65-F5344CB8AC3E}">
        <p14:creationId xmlns:p14="http://schemas.microsoft.com/office/powerpoint/2010/main" val="138811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mn-ea"/>
        <a:cs typeface="+mn-cs"/>
      </a:defRPr>
    </a:lvl1pPr>
    <a:lvl2pPr marL="457200" algn="l" rtl="0" fontAlgn="base">
      <a:spcBef>
        <a:spcPct val="30000"/>
      </a:spcBef>
      <a:spcAft>
        <a:spcPct val="0"/>
      </a:spcAft>
      <a:defRPr kumimoji="1" sz="1200" kern="1200">
        <a:solidFill>
          <a:schemeClr val="tx1"/>
        </a:solidFill>
        <a:latin typeface="Arial" charset="0"/>
        <a:ea typeface="+mn-ea"/>
        <a:cs typeface="+mn-cs"/>
      </a:defRPr>
    </a:lvl2pPr>
    <a:lvl3pPr marL="914400" algn="l" rtl="0" fontAlgn="base">
      <a:spcBef>
        <a:spcPct val="30000"/>
      </a:spcBef>
      <a:spcAft>
        <a:spcPct val="0"/>
      </a:spcAft>
      <a:defRPr kumimoji="1" sz="1200" kern="1200">
        <a:solidFill>
          <a:schemeClr val="tx1"/>
        </a:solidFill>
        <a:latin typeface="Arial" charset="0"/>
        <a:ea typeface="+mn-ea"/>
        <a:cs typeface="+mn-cs"/>
      </a:defRPr>
    </a:lvl3pPr>
    <a:lvl4pPr marL="1371600" algn="l" rtl="0" fontAlgn="base">
      <a:spcBef>
        <a:spcPct val="30000"/>
      </a:spcBef>
      <a:spcAft>
        <a:spcPct val="0"/>
      </a:spcAft>
      <a:defRPr kumimoji="1" sz="1200" kern="1200">
        <a:solidFill>
          <a:schemeClr val="tx1"/>
        </a:solidFill>
        <a:latin typeface="Arial" charset="0"/>
        <a:ea typeface="+mn-ea"/>
        <a:cs typeface="+mn-cs"/>
      </a:defRPr>
    </a:lvl4pPr>
    <a:lvl5pPr marL="1828800" algn="l" rtl="0" fontAlgn="base">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92A7B9-8FE6-3945-9E60-784BAEA5479E}" type="slidenum">
              <a:rPr lang="en-US" smtClean="0"/>
              <a:t>19</a:t>
            </a:fld>
            <a:endParaRPr lang="en-US"/>
          </a:p>
        </p:txBody>
      </p:sp>
    </p:spTree>
    <p:extLst>
      <p:ext uri="{BB962C8B-B14F-4D97-AF65-F5344CB8AC3E}">
        <p14:creationId xmlns:p14="http://schemas.microsoft.com/office/powerpoint/2010/main" val="3459179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92A7B9-8FE6-3945-9E60-784BAEA5479E}" type="slidenum">
              <a:rPr lang="en-US" smtClean="0"/>
              <a:t>20</a:t>
            </a:fld>
            <a:endParaRPr lang="en-US"/>
          </a:p>
        </p:txBody>
      </p:sp>
    </p:spTree>
    <p:extLst>
      <p:ext uri="{BB962C8B-B14F-4D97-AF65-F5344CB8AC3E}">
        <p14:creationId xmlns:p14="http://schemas.microsoft.com/office/powerpoint/2010/main" val="3438208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pPr>
              <a:defRPr/>
            </a:pPr>
            <a:fld id="{EE7D0176-14F2-4038-9880-3CC9702740B6}" type="slidenum">
              <a:rPr lang="cs-CZ" smtClean="0"/>
              <a:pPr>
                <a:defRPr/>
              </a:pPr>
              <a:t>33</a:t>
            </a:fld>
            <a:endParaRPr lang="cs-CZ"/>
          </a:p>
        </p:txBody>
      </p:sp>
    </p:spTree>
    <p:extLst>
      <p:ext uri="{BB962C8B-B14F-4D97-AF65-F5344CB8AC3E}">
        <p14:creationId xmlns:p14="http://schemas.microsoft.com/office/powerpoint/2010/main" val="991789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061A6D36-8CFB-40FE-8D60-D2050488125D}" type="slidenum">
              <a:rPr lang="cs-CZ" altLang="cs-CZ" smtClean="0"/>
              <a:pPr/>
              <a:t>37</a:t>
            </a:fld>
            <a:endParaRPr lang="cs-CZ" altLang="cs-CZ"/>
          </a:p>
        </p:txBody>
      </p:sp>
    </p:spTree>
    <p:extLst>
      <p:ext uri="{BB962C8B-B14F-4D97-AF65-F5344CB8AC3E}">
        <p14:creationId xmlns:p14="http://schemas.microsoft.com/office/powerpoint/2010/main" val="3595238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pPr>
              <a:defRPr/>
            </a:pPr>
            <a:fld id="{EE7D0176-14F2-4038-9880-3CC9702740B6}" type="slidenum">
              <a:rPr lang="cs-CZ" smtClean="0"/>
              <a:pPr>
                <a:defRPr/>
              </a:pPr>
              <a:t>42</a:t>
            </a:fld>
            <a:endParaRPr lang="cs-CZ"/>
          </a:p>
        </p:txBody>
      </p:sp>
    </p:spTree>
    <p:extLst>
      <p:ext uri="{BB962C8B-B14F-4D97-AF65-F5344CB8AC3E}">
        <p14:creationId xmlns:p14="http://schemas.microsoft.com/office/powerpoint/2010/main" val="687940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E7D0176-14F2-4038-9880-3CC9702740B6}" type="slidenum">
              <a:rPr lang="cs-CZ" smtClean="0"/>
              <a:pPr>
                <a:defRPr/>
              </a:pPr>
              <a:t>49</a:t>
            </a:fld>
            <a:endParaRPr lang="cs-CZ"/>
          </a:p>
        </p:txBody>
      </p:sp>
    </p:spTree>
    <p:extLst>
      <p:ext uri="{BB962C8B-B14F-4D97-AF65-F5344CB8AC3E}">
        <p14:creationId xmlns:p14="http://schemas.microsoft.com/office/powerpoint/2010/main" val="3702928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65548" name="Rectangle 12"/>
          <p:cNvSpPr>
            <a:spLocks noGrp="1" noChangeArrowheads="1"/>
          </p:cNvSpPr>
          <p:nvPr>
            <p:ph type="ctrTitle"/>
          </p:nvPr>
        </p:nvSpPr>
        <p:spPr>
          <a:xfrm>
            <a:off x="1082675" y="2565401"/>
            <a:ext cx="7518400" cy="2663825"/>
          </a:xfrm>
        </p:spPr>
        <p:txBody>
          <a:bodyPr tIns="0" bIns="0" anchor="ctr"/>
          <a:lstStyle>
            <a:lvl1pPr>
              <a:defRPr sz="3200"/>
            </a:lvl1pPr>
          </a:lstStyle>
          <a:p>
            <a:pPr lvl="0"/>
            <a:r>
              <a:rPr lang="cs-CZ" altLang="cs-CZ" noProof="0" dirty="0"/>
              <a:t>Kliknutím lze upravit styl.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svislý text 2"/>
          <p:cNvSpPr>
            <a:spLocks noGrp="1"/>
          </p:cNvSpPr>
          <p:nvPr>
            <p:ph type="body" orient="vert" idx="1"/>
          </p:nvPr>
        </p:nvSpPr>
        <p:spPr/>
        <p:txBody>
          <a:bodyPr vert="eaVert"/>
          <a:lstStyle/>
          <a:p>
            <a:pPr lvl="0"/>
            <a:r>
              <a:rPr lang="cs-CZ" dirty="0"/>
              <a:t>Kliknutím lze upravit styly předlohy textu.</a:t>
            </a:r>
          </a:p>
          <a:p>
            <a:pPr lvl="1"/>
            <a:r>
              <a:rPr lang="cs-CZ" dirty="0"/>
              <a:t>Druhá úroveň</a:t>
            </a:r>
          </a:p>
        </p:txBody>
      </p:sp>
      <p:sp>
        <p:nvSpPr>
          <p:cNvPr id="4" name="Zástupný symbol pro zápatí 3"/>
          <p:cNvSpPr>
            <a:spLocks noGrp="1"/>
          </p:cNvSpPr>
          <p:nvPr>
            <p:ph type="ftr" sz="quarter" idx="10"/>
          </p:nvPr>
        </p:nvSpPr>
        <p:spPr>
          <a:xfrm>
            <a:off x="422694" y="6248400"/>
            <a:ext cx="6305910" cy="457200"/>
          </a:xfrm>
          <a:prstGeom prst="rect">
            <a:avLst/>
          </a:prstGeom>
        </p:spPr>
        <p:txBody>
          <a:bodyPr/>
          <a:lstStyle>
            <a:lvl1pPr>
              <a:defRPr/>
            </a:lvl1pPr>
          </a:lstStyle>
          <a:p>
            <a:r>
              <a:rPr lang="cs-CZ" altLang="cs-CZ"/>
              <a:t>Definujte zápatí - název prezentace / pracoviště</a:t>
            </a:r>
          </a:p>
        </p:txBody>
      </p:sp>
      <p:sp>
        <p:nvSpPr>
          <p:cNvPr id="5" name="Zástupný symbol pro číslo snímku 4"/>
          <p:cNvSpPr>
            <a:spLocks noGrp="1"/>
          </p:cNvSpPr>
          <p:nvPr>
            <p:ph type="sldNum" sz="quarter" idx="11"/>
          </p:nvPr>
        </p:nvSpPr>
        <p:spPr>
          <a:xfrm>
            <a:off x="6858000" y="6248400"/>
            <a:ext cx="1841740" cy="457200"/>
          </a:xfrm>
          <a:prstGeom prst="rect">
            <a:avLst/>
          </a:prstGeom>
        </p:spPr>
        <p:txBody>
          <a:bodyPr/>
          <a:lstStyle>
            <a:lvl1pPr>
              <a:defRPr/>
            </a:lvl1pPr>
          </a:lstStyle>
          <a:p>
            <a:fld id="{BFD44865-E482-4274-BA0A-6D969A5DE30D}" type="slidenum">
              <a:rPr lang="cs-CZ" altLang="cs-CZ"/>
              <a:pPr/>
              <a:t>‹#›</a:t>
            </a:fld>
            <a:endParaRPr lang="cs-CZ" altLang="cs-CZ" dirty="0"/>
          </a:p>
        </p:txBody>
      </p:sp>
    </p:spTree>
    <p:extLst>
      <p:ext uri="{BB962C8B-B14F-4D97-AF65-F5344CB8AC3E}">
        <p14:creationId xmlns:p14="http://schemas.microsoft.com/office/powerpoint/2010/main" val="1390616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897689" y="1125539"/>
            <a:ext cx="1703387" cy="5006975"/>
          </a:xfrm>
        </p:spPr>
        <p:txBody>
          <a:bodyPr vert="eaVert"/>
          <a:lstStyle/>
          <a:p>
            <a:r>
              <a:rPr lang="cs-CZ"/>
              <a:t>Kliknutím lze upravit styl.</a:t>
            </a:r>
          </a:p>
        </p:txBody>
      </p:sp>
      <p:sp>
        <p:nvSpPr>
          <p:cNvPr id="3" name="Zástupný symbol pro svislý text 2"/>
          <p:cNvSpPr>
            <a:spLocks noGrp="1"/>
          </p:cNvSpPr>
          <p:nvPr>
            <p:ph type="body" orient="vert" idx="1"/>
          </p:nvPr>
        </p:nvSpPr>
        <p:spPr>
          <a:xfrm>
            <a:off x="509588" y="1125539"/>
            <a:ext cx="6037861" cy="5006975"/>
          </a:xfrm>
        </p:spPr>
        <p:txBody>
          <a:bodyPr vert="eaVert"/>
          <a:lstStyle/>
          <a:p>
            <a:pPr lvl="0"/>
            <a:r>
              <a:rPr lang="cs-CZ" dirty="0"/>
              <a:t>Kliknutím lze upravit styly předlohy textu.</a:t>
            </a:r>
          </a:p>
          <a:p>
            <a:pPr lvl="1"/>
            <a:r>
              <a:rPr lang="cs-CZ" dirty="0"/>
              <a:t>Druhá úroveň</a:t>
            </a:r>
          </a:p>
        </p:txBody>
      </p:sp>
      <p:sp>
        <p:nvSpPr>
          <p:cNvPr id="4" name="Zástupný symbol pro zápatí 3"/>
          <p:cNvSpPr>
            <a:spLocks noGrp="1"/>
          </p:cNvSpPr>
          <p:nvPr>
            <p:ph type="ftr" sz="quarter" idx="10"/>
          </p:nvPr>
        </p:nvSpPr>
        <p:spPr>
          <a:xfrm>
            <a:off x="422694" y="6248400"/>
            <a:ext cx="6305910" cy="457200"/>
          </a:xfrm>
          <a:prstGeom prst="rect">
            <a:avLst/>
          </a:prstGeom>
        </p:spPr>
        <p:txBody>
          <a:bodyPr/>
          <a:lstStyle>
            <a:lvl1pPr>
              <a:defRPr/>
            </a:lvl1pPr>
          </a:lstStyle>
          <a:p>
            <a:r>
              <a:rPr lang="cs-CZ" altLang="cs-CZ"/>
              <a:t>Definujte zápatí - název prezentace / pracoviště</a:t>
            </a:r>
          </a:p>
        </p:txBody>
      </p:sp>
      <p:sp>
        <p:nvSpPr>
          <p:cNvPr id="5" name="Zástupný symbol pro číslo snímku 4"/>
          <p:cNvSpPr>
            <a:spLocks noGrp="1"/>
          </p:cNvSpPr>
          <p:nvPr>
            <p:ph type="sldNum" sz="quarter" idx="11"/>
          </p:nvPr>
        </p:nvSpPr>
        <p:spPr>
          <a:xfrm>
            <a:off x="6858000" y="6248400"/>
            <a:ext cx="1841740" cy="457200"/>
          </a:xfrm>
          <a:prstGeom prst="rect">
            <a:avLst/>
          </a:prstGeom>
        </p:spPr>
        <p:txBody>
          <a:bodyPr/>
          <a:lstStyle>
            <a:lvl1pPr>
              <a:defRPr/>
            </a:lvl1pPr>
          </a:lstStyle>
          <a:p>
            <a:fld id="{67153075-B133-4825-BEAD-9495BA665D34}" type="slidenum">
              <a:rPr lang="cs-CZ" altLang="cs-CZ"/>
              <a:pPr/>
              <a:t>‹#›</a:t>
            </a:fld>
            <a:endParaRPr lang="cs-CZ" altLang="cs-CZ"/>
          </a:p>
        </p:txBody>
      </p:sp>
    </p:spTree>
    <p:extLst>
      <p:ext uri="{BB962C8B-B14F-4D97-AF65-F5344CB8AC3E}">
        <p14:creationId xmlns:p14="http://schemas.microsoft.com/office/powerpoint/2010/main" val="2752727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Kliknutím lze upravit styl.</a:t>
            </a:r>
          </a:p>
        </p:txBody>
      </p:sp>
      <p:sp>
        <p:nvSpPr>
          <p:cNvPr id="3" name="Zástupný symbol pro obsah 2"/>
          <p:cNvSpPr>
            <a:spLocks noGrp="1"/>
          </p:cNvSpPr>
          <p:nvPr>
            <p:ph idx="1"/>
          </p:nvPr>
        </p:nvSpPr>
        <p:spPr/>
        <p:txBody>
          <a:bodyPr/>
          <a:lstStyle>
            <a:lvl1pPr marL="342900" indent="-342900" algn="just">
              <a:buClr>
                <a:srgbClr val="00287D"/>
              </a:buClr>
              <a:buSzPct val="100000"/>
              <a:buFont typeface="Wingdings" panose="05000000000000000000" pitchFamily="2" charset="2"/>
              <a:buChar char="§"/>
              <a:defRPr/>
            </a:lvl1pPr>
            <a:lvl2pPr marL="742950" indent="-285750" algn="just">
              <a:buClr>
                <a:srgbClr val="00287D"/>
              </a:buClr>
              <a:buFont typeface="Wingdings" panose="05000000000000000000" pitchFamily="2" charset="2"/>
              <a:buChar char="§"/>
              <a:defRPr/>
            </a:lvl2pPr>
            <a:lvl3pPr marL="914400" indent="0">
              <a:buNone/>
              <a:defRPr/>
            </a:lvl3pPr>
          </a:lstStyle>
          <a:p>
            <a:pPr lvl="0"/>
            <a:r>
              <a:rPr lang="cs-CZ" dirty="0"/>
              <a:t>Kliknutím lze upravit styly předlohy textu.</a:t>
            </a:r>
          </a:p>
          <a:p>
            <a:pPr lvl="1"/>
            <a:r>
              <a:rPr lang="cs-CZ" dirty="0"/>
              <a:t>Druhá úroveň</a:t>
            </a:r>
          </a:p>
        </p:txBody>
      </p:sp>
    </p:spTree>
    <p:extLst>
      <p:ext uri="{BB962C8B-B14F-4D97-AF65-F5344CB8AC3E}">
        <p14:creationId xmlns:p14="http://schemas.microsoft.com/office/powerpoint/2010/main" val="268604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509589" y="4406901"/>
            <a:ext cx="8091487" cy="1362075"/>
          </a:xfrm>
        </p:spPr>
        <p:txBody>
          <a:bodyPr anchor="t"/>
          <a:lstStyle>
            <a:lvl1pPr algn="l">
              <a:defRPr sz="4000" b="1" cap="all"/>
            </a:lvl1pPr>
          </a:lstStyle>
          <a:p>
            <a:r>
              <a:rPr lang="cs-CZ" dirty="0"/>
              <a:t>Kliknutím lze upravit styl.</a:t>
            </a:r>
          </a:p>
        </p:txBody>
      </p:sp>
      <p:sp>
        <p:nvSpPr>
          <p:cNvPr id="3" name="Zástupný symbol pro text 2"/>
          <p:cNvSpPr>
            <a:spLocks noGrp="1"/>
          </p:cNvSpPr>
          <p:nvPr>
            <p:ph type="body" idx="1"/>
          </p:nvPr>
        </p:nvSpPr>
        <p:spPr>
          <a:xfrm>
            <a:off x="509589" y="2906713"/>
            <a:ext cx="809148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cs-CZ" dirty="0"/>
              <a:t>Kliknutím lze upravit styly předlohy textu.</a:t>
            </a:r>
          </a:p>
        </p:txBody>
      </p:sp>
    </p:spTree>
    <p:extLst>
      <p:ext uri="{BB962C8B-B14F-4D97-AF65-F5344CB8AC3E}">
        <p14:creationId xmlns:p14="http://schemas.microsoft.com/office/powerpoint/2010/main" val="2563645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obsah 2"/>
          <p:cNvSpPr>
            <a:spLocks noGrp="1"/>
          </p:cNvSpPr>
          <p:nvPr>
            <p:ph sz="half" idx="1"/>
          </p:nvPr>
        </p:nvSpPr>
        <p:spPr>
          <a:xfrm>
            <a:off x="509588" y="2019301"/>
            <a:ext cx="3876944" cy="41105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dirty="0"/>
              <a:t>Kliknutím lze upravit styly předlohy textu.</a:t>
            </a:r>
          </a:p>
          <a:p>
            <a:pPr lvl="1"/>
            <a:r>
              <a:rPr lang="cs-CZ" dirty="0"/>
              <a:t>Druhá úroveň</a:t>
            </a:r>
          </a:p>
        </p:txBody>
      </p:sp>
      <p:sp>
        <p:nvSpPr>
          <p:cNvPr id="4" name="Zástupný symbol pro obsah 3"/>
          <p:cNvSpPr>
            <a:spLocks noGrp="1"/>
          </p:cNvSpPr>
          <p:nvPr>
            <p:ph sz="half" idx="2"/>
          </p:nvPr>
        </p:nvSpPr>
        <p:spPr>
          <a:xfrm>
            <a:off x="4724131" y="2019301"/>
            <a:ext cx="3876944" cy="41105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dirty="0"/>
              <a:t>Kliknutím lze upravit styly předlohy textu.</a:t>
            </a:r>
          </a:p>
          <a:p>
            <a:pPr lvl="1"/>
            <a:r>
              <a:rPr lang="cs-CZ" dirty="0"/>
              <a:t>Druhá úroveň</a:t>
            </a:r>
          </a:p>
        </p:txBody>
      </p:sp>
      <p:sp>
        <p:nvSpPr>
          <p:cNvPr id="5" name="Zástupný symbol pro zápatí 4"/>
          <p:cNvSpPr>
            <a:spLocks noGrp="1"/>
          </p:cNvSpPr>
          <p:nvPr>
            <p:ph type="ftr" sz="quarter" idx="10"/>
          </p:nvPr>
        </p:nvSpPr>
        <p:spPr>
          <a:xfrm>
            <a:off x="422694" y="6248400"/>
            <a:ext cx="6305910" cy="457200"/>
          </a:xfrm>
          <a:prstGeom prst="rect">
            <a:avLst/>
          </a:prstGeom>
        </p:spPr>
        <p:txBody>
          <a:bodyPr/>
          <a:lstStyle>
            <a:lvl1pPr>
              <a:defRPr/>
            </a:lvl1pPr>
          </a:lstStyle>
          <a:p>
            <a:r>
              <a:rPr lang="cs-CZ" altLang="cs-CZ" dirty="0"/>
              <a:t>Definujte zápatí - název prezentace / pracoviště</a:t>
            </a:r>
          </a:p>
        </p:txBody>
      </p:sp>
      <p:sp>
        <p:nvSpPr>
          <p:cNvPr id="6" name="Zástupný symbol pro číslo snímku 5"/>
          <p:cNvSpPr>
            <a:spLocks noGrp="1"/>
          </p:cNvSpPr>
          <p:nvPr>
            <p:ph type="sldNum" sz="quarter" idx="11"/>
          </p:nvPr>
        </p:nvSpPr>
        <p:spPr>
          <a:xfrm>
            <a:off x="6858000" y="6248400"/>
            <a:ext cx="1841740" cy="457200"/>
          </a:xfrm>
          <a:prstGeom prst="rect">
            <a:avLst/>
          </a:prstGeom>
        </p:spPr>
        <p:txBody>
          <a:bodyPr/>
          <a:lstStyle>
            <a:lvl1pPr>
              <a:defRPr/>
            </a:lvl1pPr>
          </a:lstStyle>
          <a:p>
            <a:fld id="{91152B74-69A5-4C0F-AF65-094CC50B2C3C}" type="slidenum">
              <a:rPr lang="cs-CZ" altLang="cs-CZ"/>
              <a:pPr/>
              <a:t>‹#›</a:t>
            </a:fld>
            <a:endParaRPr lang="cs-CZ" altLang="cs-CZ" dirty="0"/>
          </a:p>
        </p:txBody>
      </p:sp>
    </p:spTree>
    <p:extLst>
      <p:ext uri="{BB962C8B-B14F-4D97-AF65-F5344CB8AC3E}">
        <p14:creationId xmlns:p14="http://schemas.microsoft.com/office/powerpoint/2010/main" val="2240045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a:xfrm>
            <a:off x="509589" y="1134533"/>
            <a:ext cx="8091487" cy="643467"/>
          </a:xfrm>
        </p:spPr>
        <p:txBody>
          <a:bodyPr/>
          <a:lstStyle>
            <a:lvl1pPr>
              <a:defRPr/>
            </a:lvl1pPr>
          </a:lstStyle>
          <a:p>
            <a:r>
              <a:rPr lang="cs-CZ" dirty="0"/>
              <a:t>Kliknutím lze upravit styl.</a:t>
            </a:r>
          </a:p>
        </p:txBody>
      </p:sp>
      <p:sp>
        <p:nvSpPr>
          <p:cNvPr id="3" name="Zástupný symbol pro text 2"/>
          <p:cNvSpPr>
            <a:spLocks noGrp="1"/>
          </p:cNvSpPr>
          <p:nvPr>
            <p:ph type="body" idx="1"/>
          </p:nvPr>
        </p:nvSpPr>
        <p:spPr>
          <a:xfrm>
            <a:off x="512369" y="2019300"/>
            <a:ext cx="387865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Kliknutím lze upravit styly předlohy textu.</a:t>
            </a:r>
          </a:p>
        </p:txBody>
      </p:sp>
      <p:sp>
        <p:nvSpPr>
          <p:cNvPr id="4" name="Zástupný symbol pro obsah 3"/>
          <p:cNvSpPr>
            <a:spLocks noGrp="1"/>
          </p:cNvSpPr>
          <p:nvPr>
            <p:ph sz="half" idx="2"/>
          </p:nvPr>
        </p:nvSpPr>
        <p:spPr>
          <a:xfrm>
            <a:off x="509588" y="2915728"/>
            <a:ext cx="3874282" cy="321043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Kliknutím lze upravit styly předlohy textu.</a:t>
            </a:r>
          </a:p>
          <a:p>
            <a:pPr lvl="1"/>
            <a:r>
              <a:rPr lang="cs-CZ" dirty="0"/>
              <a:t>Druhá úroveň</a:t>
            </a:r>
          </a:p>
        </p:txBody>
      </p:sp>
      <p:sp>
        <p:nvSpPr>
          <p:cNvPr id="5" name="Zástupný symbol pro text 4"/>
          <p:cNvSpPr>
            <a:spLocks noGrp="1"/>
          </p:cNvSpPr>
          <p:nvPr>
            <p:ph type="body" sz="quarter" idx="3"/>
          </p:nvPr>
        </p:nvSpPr>
        <p:spPr>
          <a:xfrm>
            <a:off x="4723119" y="2019300"/>
            <a:ext cx="387795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Kliknutím lze upravit styly předlohy textu.</a:t>
            </a:r>
          </a:p>
        </p:txBody>
      </p:sp>
      <p:sp>
        <p:nvSpPr>
          <p:cNvPr id="6" name="Zástupný symbol pro obsah 5"/>
          <p:cNvSpPr>
            <a:spLocks noGrp="1"/>
          </p:cNvSpPr>
          <p:nvPr>
            <p:ph sz="quarter" idx="4"/>
          </p:nvPr>
        </p:nvSpPr>
        <p:spPr>
          <a:xfrm>
            <a:off x="4722963" y="2938734"/>
            <a:ext cx="3878113" cy="319113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Kliknutím lze upravit styly předlohy textu.</a:t>
            </a:r>
          </a:p>
          <a:p>
            <a:pPr lvl="1"/>
            <a:r>
              <a:rPr lang="cs-CZ" dirty="0"/>
              <a:t>Druhá úroveň</a:t>
            </a:r>
          </a:p>
        </p:txBody>
      </p:sp>
      <p:sp>
        <p:nvSpPr>
          <p:cNvPr id="7" name="Zástupný symbol pro zápatí 6"/>
          <p:cNvSpPr>
            <a:spLocks noGrp="1"/>
          </p:cNvSpPr>
          <p:nvPr>
            <p:ph type="ftr" sz="quarter" idx="10"/>
          </p:nvPr>
        </p:nvSpPr>
        <p:spPr>
          <a:xfrm>
            <a:off x="422694" y="6248400"/>
            <a:ext cx="6305910" cy="457200"/>
          </a:xfrm>
          <a:prstGeom prst="rect">
            <a:avLst/>
          </a:prstGeom>
        </p:spPr>
        <p:txBody>
          <a:bodyPr/>
          <a:lstStyle>
            <a:lvl1pPr>
              <a:defRPr/>
            </a:lvl1pPr>
          </a:lstStyle>
          <a:p>
            <a:r>
              <a:rPr lang="cs-CZ" altLang="cs-CZ" dirty="0"/>
              <a:t>Definujte zápatí - název prezentace / pracoviště</a:t>
            </a:r>
          </a:p>
        </p:txBody>
      </p:sp>
      <p:sp>
        <p:nvSpPr>
          <p:cNvPr id="8" name="Zástupný symbol pro číslo snímku 7"/>
          <p:cNvSpPr>
            <a:spLocks noGrp="1"/>
          </p:cNvSpPr>
          <p:nvPr>
            <p:ph type="sldNum" sz="quarter" idx="11"/>
          </p:nvPr>
        </p:nvSpPr>
        <p:spPr>
          <a:xfrm>
            <a:off x="6858000" y="6248400"/>
            <a:ext cx="1841740" cy="457200"/>
          </a:xfrm>
          <a:prstGeom prst="rect">
            <a:avLst/>
          </a:prstGeom>
        </p:spPr>
        <p:txBody>
          <a:bodyPr/>
          <a:lstStyle>
            <a:lvl1pPr>
              <a:defRPr/>
            </a:lvl1pPr>
          </a:lstStyle>
          <a:p>
            <a:fld id="{C595CD6F-6F72-494C-9F75-EA7F2E402090}" type="slidenum">
              <a:rPr lang="cs-CZ" altLang="cs-CZ"/>
              <a:pPr/>
              <a:t>‹#›</a:t>
            </a:fld>
            <a:endParaRPr lang="cs-CZ" altLang="cs-CZ" dirty="0"/>
          </a:p>
        </p:txBody>
      </p:sp>
    </p:spTree>
    <p:extLst>
      <p:ext uri="{BB962C8B-B14F-4D97-AF65-F5344CB8AC3E}">
        <p14:creationId xmlns:p14="http://schemas.microsoft.com/office/powerpoint/2010/main" val="352531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Kliknutím lze upravit styl.</a:t>
            </a:r>
          </a:p>
        </p:txBody>
      </p:sp>
      <p:sp>
        <p:nvSpPr>
          <p:cNvPr id="3" name="Zástupný symbol pro zápatí 2"/>
          <p:cNvSpPr>
            <a:spLocks noGrp="1"/>
          </p:cNvSpPr>
          <p:nvPr>
            <p:ph type="ftr" sz="quarter" idx="10"/>
          </p:nvPr>
        </p:nvSpPr>
        <p:spPr>
          <a:xfrm>
            <a:off x="422694" y="6248400"/>
            <a:ext cx="6305910" cy="457200"/>
          </a:xfrm>
          <a:prstGeom prst="rect">
            <a:avLst/>
          </a:prstGeom>
        </p:spPr>
        <p:txBody>
          <a:bodyPr/>
          <a:lstStyle>
            <a:lvl1pPr>
              <a:defRPr/>
            </a:lvl1pPr>
          </a:lstStyle>
          <a:p>
            <a:r>
              <a:rPr lang="cs-CZ" altLang="cs-CZ" dirty="0"/>
              <a:t>Definujte zápatí - název prezentace / pracoviště</a:t>
            </a:r>
          </a:p>
        </p:txBody>
      </p:sp>
      <p:sp>
        <p:nvSpPr>
          <p:cNvPr id="4" name="Zástupný symbol pro číslo snímku 3"/>
          <p:cNvSpPr>
            <a:spLocks noGrp="1"/>
          </p:cNvSpPr>
          <p:nvPr>
            <p:ph type="sldNum" sz="quarter" idx="11"/>
          </p:nvPr>
        </p:nvSpPr>
        <p:spPr>
          <a:xfrm>
            <a:off x="6858000" y="6248400"/>
            <a:ext cx="1841740" cy="457200"/>
          </a:xfrm>
          <a:prstGeom prst="rect">
            <a:avLst/>
          </a:prstGeom>
        </p:spPr>
        <p:txBody>
          <a:bodyPr/>
          <a:lstStyle>
            <a:lvl1pPr>
              <a:defRPr/>
            </a:lvl1pPr>
          </a:lstStyle>
          <a:p>
            <a:fld id="{927DA5A4-BFC5-452F-9F43-ADC3A6F1509E}" type="slidenum">
              <a:rPr lang="cs-CZ" altLang="cs-CZ"/>
              <a:pPr/>
              <a:t>‹#›</a:t>
            </a:fld>
            <a:endParaRPr lang="cs-CZ" altLang="cs-CZ" dirty="0"/>
          </a:p>
        </p:txBody>
      </p:sp>
      <p:sp>
        <p:nvSpPr>
          <p:cNvPr id="5" name="Zástupný symbol pro text 3"/>
          <p:cNvSpPr>
            <a:spLocks noGrp="1"/>
          </p:cNvSpPr>
          <p:nvPr>
            <p:ph type="body" sz="half" idx="2"/>
          </p:nvPr>
        </p:nvSpPr>
        <p:spPr>
          <a:xfrm>
            <a:off x="509588" y="2019300"/>
            <a:ext cx="8091487" cy="41068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dirty="0"/>
              <a:t>Kliknutím lze upravit styly předlohy textu.</a:t>
            </a:r>
          </a:p>
        </p:txBody>
      </p:sp>
    </p:spTree>
    <p:extLst>
      <p:ext uri="{BB962C8B-B14F-4D97-AF65-F5344CB8AC3E}">
        <p14:creationId xmlns:p14="http://schemas.microsoft.com/office/powerpoint/2010/main" val="3710002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zápatí 1"/>
          <p:cNvSpPr>
            <a:spLocks noGrp="1"/>
          </p:cNvSpPr>
          <p:nvPr>
            <p:ph type="ftr" sz="quarter" idx="10"/>
          </p:nvPr>
        </p:nvSpPr>
        <p:spPr>
          <a:xfrm>
            <a:off x="422694" y="6248400"/>
            <a:ext cx="6305910" cy="457200"/>
          </a:xfrm>
          <a:prstGeom prst="rect">
            <a:avLst/>
          </a:prstGeom>
        </p:spPr>
        <p:txBody>
          <a:bodyPr/>
          <a:lstStyle>
            <a:lvl1pPr>
              <a:defRPr/>
            </a:lvl1pPr>
          </a:lstStyle>
          <a:p>
            <a:r>
              <a:rPr lang="cs-CZ" altLang="cs-CZ" dirty="0"/>
              <a:t>Definujte zápatí - název prezentace / pracoviště</a:t>
            </a:r>
          </a:p>
        </p:txBody>
      </p:sp>
      <p:sp>
        <p:nvSpPr>
          <p:cNvPr id="3" name="Zástupný symbol pro číslo snímku 2"/>
          <p:cNvSpPr>
            <a:spLocks noGrp="1"/>
          </p:cNvSpPr>
          <p:nvPr>
            <p:ph type="sldNum" sz="quarter" idx="11"/>
          </p:nvPr>
        </p:nvSpPr>
        <p:spPr>
          <a:xfrm>
            <a:off x="6858000" y="6248400"/>
            <a:ext cx="1841740" cy="457200"/>
          </a:xfrm>
          <a:prstGeom prst="rect">
            <a:avLst/>
          </a:prstGeom>
        </p:spPr>
        <p:txBody>
          <a:bodyPr/>
          <a:lstStyle>
            <a:lvl1pPr>
              <a:defRPr/>
            </a:lvl1pPr>
          </a:lstStyle>
          <a:p>
            <a:fld id="{D6D6C118-631F-4A80-9886-907009361577}" type="slidenum">
              <a:rPr lang="cs-CZ" altLang="cs-CZ"/>
              <a:pPr/>
              <a:t>‹#›</a:t>
            </a:fld>
            <a:endParaRPr lang="cs-CZ" altLang="cs-CZ" dirty="0"/>
          </a:p>
        </p:txBody>
      </p:sp>
    </p:spTree>
    <p:extLst>
      <p:ext uri="{BB962C8B-B14F-4D97-AF65-F5344CB8AC3E}">
        <p14:creationId xmlns:p14="http://schemas.microsoft.com/office/powerpoint/2010/main" val="2954064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509588" y="1134534"/>
            <a:ext cx="8091487" cy="643465"/>
          </a:xfrm>
        </p:spPr>
        <p:txBody>
          <a:bodyPr/>
          <a:lstStyle>
            <a:lvl1pPr algn="l">
              <a:defRPr sz="2000" b="1"/>
            </a:lvl1pPr>
          </a:lstStyle>
          <a:p>
            <a:r>
              <a:rPr lang="cs-CZ" dirty="0"/>
              <a:t>Kliknutím lze upravit styl.</a:t>
            </a:r>
          </a:p>
        </p:txBody>
      </p:sp>
      <p:sp>
        <p:nvSpPr>
          <p:cNvPr id="3" name="Zástupný symbol pro obsah 2"/>
          <p:cNvSpPr>
            <a:spLocks noGrp="1"/>
          </p:cNvSpPr>
          <p:nvPr>
            <p:ph idx="1"/>
          </p:nvPr>
        </p:nvSpPr>
        <p:spPr>
          <a:xfrm>
            <a:off x="3575051" y="2019300"/>
            <a:ext cx="5026025" cy="41068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dirty="0"/>
              <a:t>Kliknutím lze upravit styly předlohy textu.</a:t>
            </a:r>
          </a:p>
          <a:p>
            <a:pPr lvl="1"/>
            <a:r>
              <a:rPr lang="cs-CZ" dirty="0"/>
              <a:t>Druhá úroveň</a:t>
            </a:r>
          </a:p>
        </p:txBody>
      </p:sp>
      <p:sp>
        <p:nvSpPr>
          <p:cNvPr id="4" name="Zástupný symbol pro text 3"/>
          <p:cNvSpPr>
            <a:spLocks noGrp="1"/>
          </p:cNvSpPr>
          <p:nvPr>
            <p:ph type="body" sz="half" idx="2"/>
          </p:nvPr>
        </p:nvSpPr>
        <p:spPr>
          <a:xfrm>
            <a:off x="509588" y="2019300"/>
            <a:ext cx="2746884" cy="41068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dirty="0"/>
              <a:t>Kliknutím lze upravit styly předlohy textu.</a:t>
            </a:r>
          </a:p>
        </p:txBody>
      </p:sp>
      <p:sp>
        <p:nvSpPr>
          <p:cNvPr id="5" name="Zástupný symbol pro zápatí 4"/>
          <p:cNvSpPr>
            <a:spLocks noGrp="1"/>
          </p:cNvSpPr>
          <p:nvPr>
            <p:ph type="ftr" sz="quarter" idx="10"/>
          </p:nvPr>
        </p:nvSpPr>
        <p:spPr>
          <a:xfrm>
            <a:off x="422694" y="6248400"/>
            <a:ext cx="6305910" cy="457200"/>
          </a:xfrm>
          <a:prstGeom prst="rect">
            <a:avLst/>
          </a:prstGeom>
        </p:spPr>
        <p:txBody>
          <a:bodyPr/>
          <a:lstStyle>
            <a:lvl1pPr>
              <a:defRPr/>
            </a:lvl1pPr>
          </a:lstStyle>
          <a:p>
            <a:r>
              <a:rPr lang="cs-CZ" altLang="cs-CZ"/>
              <a:t>Definujte zápatí - název prezentace / pracoviště</a:t>
            </a:r>
          </a:p>
        </p:txBody>
      </p:sp>
      <p:sp>
        <p:nvSpPr>
          <p:cNvPr id="6" name="Zástupný symbol pro číslo snímku 5"/>
          <p:cNvSpPr>
            <a:spLocks noGrp="1"/>
          </p:cNvSpPr>
          <p:nvPr>
            <p:ph type="sldNum" sz="quarter" idx="11"/>
          </p:nvPr>
        </p:nvSpPr>
        <p:spPr>
          <a:xfrm>
            <a:off x="6858000" y="6248400"/>
            <a:ext cx="1841740" cy="457200"/>
          </a:xfrm>
          <a:prstGeom prst="rect">
            <a:avLst/>
          </a:prstGeom>
        </p:spPr>
        <p:txBody>
          <a:bodyPr/>
          <a:lstStyle>
            <a:lvl1pPr>
              <a:defRPr/>
            </a:lvl1pPr>
          </a:lstStyle>
          <a:p>
            <a:fld id="{EA562BE3-FB3A-4F01-A26A-8D36CDF01ADA}" type="slidenum">
              <a:rPr lang="cs-CZ" altLang="cs-CZ"/>
              <a:pPr/>
              <a:t>‹#›</a:t>
            </a:fld>
            <a:endParaRPr lang="cs-CZ" altLang="cs-CZ" dirty="0"/>
          </a:p>
        </p:txBody>
      </p:sp>
    </p:spTree>
    <p:extLst>
      <p:ext uri="{BB962C8B-B14F-4D97-AF65-F5344CB8AC3E}">
        <p14:creationId xmlns:p14="http://schemas.microsoft.com/office/powerpoint/2010/main" val="231545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1792288" y="5087507"/>
            <a:ext cx="5486400" cy="566739"/>
          </a:xfrm>
        </p:spPr>
        <p:txBody>
          <a:bodyPr/>
          <a:lstStyle>
            <a:lvl1pPr algn="l">
              <a:defRPr sz="2000" b="1"/>
            </a:lvl1pPr>
          </a:lstStyle>
          <a:p>
            <a:r>
              <a:rPr lang="cs-CZ"/>
              <a:t>Kliknutím lze upravit styl.</a:t>
            </a:r>
          </a:p>
        </p:txBody>
      </p:sp>
      <p:sp>
        <p:nvSpPr>
          <p:cNvPr id="3" name="Zástupný symbol pro obrázek 2"/>
          <p:cNvSpPr>
            <a:spLocks noGrp="1"/>
          </p:cNvSpPr>
          <p:nvPr>
            <p:ph type="pic" idx="1"/>
          </p:nvPr>
        </p:nvSpPr>
        <p:spPr>
          <a:xfrm>
            <a:off x="1792288" y="1134533"/>
            <a:ext cx="5486400" cy="38745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dirty="0"/>
              <a:t>Kliknutím na ikonu přidáte obrázek.</a:t>
            </a:r>
          </a:p>
        </p:txBody>
      </p:sp>
      <p:sp>
        <p:nvSpPr>
          <p:cNvPr id="4" name="Zástupný symbol pro text 3"/>
          <p:cNvSpPr>
            <a:spLocks noGrp="1"/>
          </p:cNvSpPr>
          <p:nvPr>
            <p:ph type="body" sz="half" idx="2"/>
          </p:nvPr>
        </p:nvSpPr>
        <p:spPr>
          <a:xfrm>
            <a:off x="1792288" y="5654246"/>
            <a:ext cx="5486400" cy="4756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Kliknutím lze upravit styly předlohy textu.</a:t>
            </a:r>
          </a:p>
        </p:txBody>
      </p:sp>
      <p:sp>
        <p:nvSpPr>
          <p:cNvPr id="5" name="Zástupný symbol pro zápatí 4"/>
          <p:cNvSpPr>
            <a:spLocks noGrp="1"/>
          </p:cNvSpPr>
          <p:nvPr>
            <p:ph type="ftr" sz="quarter" idx="10"/>
          </p:nvPr>
        </p:nvSpPr>
        <p:spPr>
          <a:xfrm>
            <a:off x="422694" y="6248400"/>
            <a:ext cx="6305910" cy="457200"/>
          </a:xfrm>
          <a:prstGeom prst="rect">
            <a:avLst/>
          </a:prstGeom>
        </p:spPr>
        <p:txBody>
          <a:bodyPr/>
          <a:lstStyle>
            <a:lvl1pPr>
              <a:defRPr/>
            </a:lvl1pPr>
          </a:lstStyle>
          <a:p>
            <a:r>
              <a:rPr lang="cs-CZ" altLang="cs-CZ"/>
              <a:t>Definujte zápatí - název prezentace / pracoviště</a:t>
            </a:r>
          </a:p>
        </p:txBody>
      </p:sp>
      <p:sp>
        <p:nvSpPr>
          <p:cNvPr id="6" name="Zástupný symbol pro číslo snímku 5"/>
          <p:cNvSpPr>
            <a:spLocks noGrp="1"/>
          </p:cNvSpPr>
          <p:nvPr>
            <p:ph type="sldNum" sz="quarter" idx="11"/>
          </p:nvPr>
        </p:nvSpPr>
        <p:spPr>
          <a:xfrm>
            <a:off x="6858000" y="6248400"/>
            <a:ext cx="1841740" cy="457200"/>
          </a:xfrm>
          <a:prstGeom prst="rect">
            <a:avLst/>
          </a:prstGeom>
        </p:spPr>
        <p:txBody>
          <a:bodyPr/>
          <a:lstStyle>
            <a:lvl1pPr>
              <a:defRPr/>
            </a:lvl1pPr>
          </a:lstStyle>
          <a:p>
            <a:fld id="{2268BFBB-FD49-4E22-AEFE-2646EB3E88CA}" type="slidenum">
              <a:rPr lang="cs-CZ" altLang="cs-CZ"/>
              <a:pPr/>
              <a:t>‹#›</a:t>
            </a:fld>
            <a:endParaRPr lang="cs-CZ" altLang="cs-CZ" dirty="0"/>
          </a:p>
        </p:txBody>
      </p:sp>
    </p:spTree>
    <p:extLst>
      <p:ext uri="{BB962C8B-B14F-4D97-AF65-F5344CB8AC3E}">
        <p14:creationId xmlns:p14="http://schemas.microsoft.com/office/powerpoint/2010/main" val="69532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509589" y="791905"/>
            <a:ext cx="8086635" cy="505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bodyPr>
          <a:lstStyle/>
          <a:p>
            <a:pPr lvl="0"/>
            <a:r>
              <a:rPr lang="cs-CZ" altLang="cs-CZ" dirty="0"/>
              <a:t>Klepnutím lze upravit styl předlohy nadpisů.</a:t>
            </a:r>
          </a:p>
        </p:txBody>
      </p:sp>
      <p:sp>
        <p:nvSpPr>
          <p:cNvPr id="64522" name="Rectangle 10"/>
          <p:cNvSpPr>
            <a:spLocks noGrp="1" noChangeArrowheads="1"/>
          </p:cNvSpPr>
          <p:nvPr>
            <p:ph type="body" idx="1"/>
          </p:nvPr>
        </p:nvSpPr>
        <p:spPr bwMode="auto">
          <a:xfrm>
            <a:off x="509589" y="1482811"/>
            <a:ext cx="8082321" cy="464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cs-CZ" altLang="cs-CZ" dirty="0"/>
              <a:t>Klepnutím lze upravit styly předlohy textu.</a:t>
            </a:r>
          </a:p>
          <a:p>
            <a:pPr lvl="1"/>
            <a:r>
              <a:rPr lang="cs-CZ" altLang="cs-CZ" dirty="0"/>
              <a:t>Druhá úroveň</a:t>
            </a:r>
          </a:p>
        </p:txBody>
      </p:sp>
    </p:spTree>
  </p:cSld>
  <p:clrMap bg1="lt1" tx1="dk1" bg2="lt2" tx2="dk2" accent1="accent1" accent2="accent2" accent3="accent3" accent4="accent4" accent5="accent5" accent6="accent6" hlink="hlink" folHlink="folHlink"/>
  <p:sldLayoutIdLst>
    <p:sldLayoutId id="2147483658"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dt="0"/>
  <p:txStyles>
    <p:titleStyle>
      <a:lvl1pPr algn="l" rtl="0" eaLnBrk="1" fontAlgn="base" hangingPunct="1">
        <a:spcBef>
          <a:spcPct val="0"/>
        </a:spcBef>
        <a:spcAft>
          <a:spcPct val="0"/>
        </a:spcAft>
        <a:defRPr sz="2400" b="1">
          <a:solidFill>
            <a:srgbClr val="00287D"/>
          </a:solidFill>
          <a:latin typeface="+mj-lt"/>
          <a:ea typeface="+mj-ea"/>
          <a:cs typeface="+mj-cs"/>
        </a:defRPr>
      </a:lvl1pPr>
      <a:lvl2pPr algn="l" rtl="0" eaLnBrk="1" fontAlgn="base" hangingPunct="1">
        <a:spcBef>
          <a:spcPct val="0"/>
        </a:spcBef>
        <a:spcAft>
          <a:spcPct val="0"/>
        </a:spcAft>
        <a:defRPr sz="2400" b="1">
          <a:solidFill>
            <a:srgbClr val="00287D"/>
          </a:solidFill>
          <a:latin typeface="Tahoma" pitchFamily="34" charset="0"/>
        </a:defRPr>
      </a:lvl2pPr>
      <a:lvl3pPr algn="l" rtl="0" eaLnBrk="1" fontAlgn="base" hangingPunct="1">
        <a:spcBef>
          <a:spcPct val="0"/>
        </a:spcBef>
        <a:spcAft>
          <a:spcPct val="0"/>
        </a:spcAft>
        <a:defRPr sz="2400" b="1">
          <a:solidFill>
            <a:srgbClr val="00287D"/>
          </a:solidFill>
          <a:latin typeface="Tahoma" pitchFamily="34" charset="0"/>
        </a:defRPr>
      </a:lvl3pPr>
      <a:lvl4pPr algn="l" rtl="0" eaLnBrk="1" fontAlgn="base" hangingPunct="1">
        <a:spcBef>
          <a:spcPct val="0"/>
        </a:spcBef>
        <a:spcAft>
          <a:spcPct val="0"/>
        </a:spcAft>
        <a:defRPr sz="2400" b="1">
          <a:solidFill>
            <a:srgbClr val="00287D"/>
          </a:solidFill>
          <a:latin typeface="Tahoma" pitchFamily="34" charset="0"/>
        </a:defRPr>
      </a:lvl4pPr>
      <a:lvl5pPr algn="l" rtl="0" eaLnBrk="1" fontAlgn="base" hangingPunct="1">
        <a:spcBef>
          <a:spcPct val="0"/>
        </a:spcBef>
        <a:spcAft>
          <a:spcPct val="0"/>
        </a:spcAft>
        <a:defRPr sz="2400" b="1">
          <a:solidFill>
            <a:srgbClr val="00287D"/>
          </a:solidFill>
          <a:latin typeface="Tahoma" pitchFamily="34" charset="0"/>
        </a:defRPr>
      </a:lvl5pPr>
      <a:lvl6pPr marL="457200" algn="l" rtl="0" eaLnBrk="1" fontAlgn="base" hangingPunct="1">
        <a:spcBef>
          <a:spcPct val="0"/>
        </a:spcBef>
        <a:spcAft>
          <a:spcPct val="0"/>
        </a:spcAft>
        <a:defRPr sz="2400" b="1">
          <a:solidFill>
            <a:srgbClr val="00287D"/>
          </a:solidFill>
          <a:latin typeface="Tahoma" pitchFamily="34" charset="0"/>
        </a:defRPr>
      </a:lvl6pPr>
      <a:lvl7pPr marL="914400" algn="l" rtl="0" eaLnBrk="1" fontAlgn="base" hangingPunct="1">
        <a:spcBef>
          <a:spcPct val="0"/>
        </a:spcBef>
        <a:spcAft>
          <a:spcPct val="0"/>
        </a:spcAft>
        <a:defRPr sz="2400" b="1">
          <a:solidFill>
            <a:srgbClr val="00287D"/>
          </a:solidFill>
          <a:latin typeface="Tahoma" pitchFamily="34" charset="0"/>
        </a:defRPr>
      </a:lvl7pPr>
      <a:lvl8pPr marL="1371600" algn="l" rtl="0" eaLnBrk="1" fontAlgn="base" hangingPunct="1">
        <a:spcBef>
          <a:spcPct val="0"/>
        </a:spcBef>
        <a:spcAft>
          <a:spcPct val="0"/>
        </a:spcAft>
        <a:defRPr sz="2400" b="1">
          <a:solidFill>
            <a:srgbClr val="00287D"/>
          </a:solidFill>
          <a:latin typeface="Tahoma" pitchFamily="34" charset="0"/>
        </a:defRPr>
      </a:lvl8pPr>
      <a:lvl9pPr marL="1828800" algn="l" rtl="0" eaLnBrk="1" fontAlgn="base" hangingPunct="1">
        <a:spcBef>
          <a:spcPct val="0"/>
        </a:spcBef>
        <a:spcAft>
          <a:spcPct val="0"/>
        </a:spcAft>
        <a:defRPr sz="2400" b="1">
          <a:solidFill>
            <a:srgbClr val="00287D"/>
          </a:solidFill>
          <a:latin typeface="Tahoma" pitchFamily="34" charset="0"/>
        </a:defRPr>
      </a:lvl9pPr>
    </p:titleStyle>
    <p:bodyStyle>
      <a:lvl1pPr marL="342900" indent="-342900" algn="just" rtl="0" eaLnBrk="1" fontAlgn="base" hangingPunct="1">
        <a:spcBef>
          <a:spcPct val="20000"/>
        </a:spcBef>
        <a:spcAft>
          <a:spcPct val="0"/>
        </a:spcAft>
        <a:buClr>
          <a:srgbClr val="00287D"/>
        </a:buClr>
        <a:buSzPct val="100000"/>
        <a:buFont typeface="Wingdings" pitchFamily="2" charset="2"/>
        <a:buChar char="§"/>
        <a:defRPr sz="2400">
          <a:solidFill>
            <a:schemeClr val="tx1"/>
          </a:solidFill>
          <a:latin typeface="+mn-lt"/>
          <a:ea typeface="+mn-ea"/>
          <a:cs typeface="+mn-cs"/>
        </a:defRPr>
      </a:lvl1pPr>
      <a:lvl2pPr marL="742950" indent="-285750" algn="just" rtl="0" eaLnBrk="1" fontAlgn="base" hangingPunct="1">
        <a:spcBef>
          <a:spcPct val="20000"/>
        </a:spcBef>
        <a:spcAft>
          <a:spcPct val="0"/>
        </a:spcAft>
        <a:buClr>
          <a:srgbClr val="00287D"/>
        </a:buClr>
        <a:buSzPct val="80000"/>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lr>
          <a:schemeClr val="folHlink"/>
        </a:buClr>
        <a:buSzPct val="80000"/>
        <a:buFont typeface="Wingdings" pitchFamily="2" charset="2"/>
        <a:buBlip>
          <a:blip r:embed="rId13"/>
        </a:buBlip>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90000"/>
        <a:buFont typeface="Wingdings" pitchFamily="2" charset="2"/>
        <a:buBlip>
          <a:blip r:embed="rId13"/>
        </a:buBlip>
        <a:defRPr sz="2000">
          <a:solidFill>
            <a:schemeClr val="tx1"/>
          </a:solidFill>
          <a:latin typeface="+mn-lt"/>
        </a:defRPr>
      </a:lvl4pPr>
      <a:lvl5pPr marL="2057400" indent="-228600" algn="l" rtl="0" eaLnBrk="1" fontAlgn="base" hangingPunct="1">
        <a:spcBef>
          <a:spcPct val="20000"/>
        </a:spcBef>
        <a:spcAft>
          <a:spcPct val="0"/>
        </a:spcAft>
        <a:buClr>
          <a:schemeClr val="accent1"/>
        </a:buClr>
        <a:buFont typeface="Wingdings" pitchFamily="2" charset="2"/>
        <a:buBlip>
          <a:blip r:embed="rId13"/>
        </a:buBlip>
        <a:defRPr>
          <a:solidFill>
            <a:schemeClr val="tx1"/>
          </a:solidFill>
          <a:latin typeface="+mn-lt"/>
        </a:defRPr>
      </a:lvl5pPr>
      <a:lvl6pPr marL="2514600" indent="-228600" algn="l" rtl="0" eaLnBrk="1" fontAlgn="base" hangingPunct="1">
        <a:spcBef>
          <a:spcPct val="20000"/>
        </a:spcBef>
        <a:spcAft>
          <a:spcPct val="0"/>
        </a:spcAft>
        <a:buClr>
          <a:schemeClr val="accent1"/>
        </a:buClr>
        <a:buFont typeface="Wingdings" pitchFamily="2" charset="2"/>
        <a:buBlip>
          <a:blip r:embed="rId13"/>
        </a:buBlip>
        <a:defRPr>
          <a:solidFill>
            <a:schemeClr val="tx1"/>
          </a:solidFill>
          <a:latin typeface="+mn-lt"/>
        </a:defRPr>
      </a:lvl6pPr>
      <a:lvl7pPr marL="2971800" indent="-228600" algn="l" rtl="0" eaLnBrk="1" fontAlgn="base" hangingPunct="1">
        <a:spcBef>
          <a:spcPct val="20000"/>
        </a:spcBef>
        <a:spcAft>
          <a:spcPct val="0"/>
        </a:spcAft>
        <a:buClr>
          <a:schemeClr val="accent1"/>
        </a:buClr>
        <a:buFont typeface="Wingdings" pitchFamily="2" charset="2"/>
        <a:buBlip>
          <a:blip r:embed="rId13"/>
        </a:buBlip>
        <a:defRPr>
          <a:solidFill>
            <a:schemeClr val="tx1"/>
          </a:solidFill>
          <a:latin typeface="+mn-lt"/>
        </a:defRPr>
      </a:lvl7pPr>
      <a:lvl8pPr marL="3429000" indent="-228600" algn="l" rtl="0" eaLnBrk="1" fontAlgn="base" hangingPunct="1">
        <a:spcBef>
          <a:spcPct val="20000"/>
        </a:spcBef>
        <a:spcAft>
          <a:spcPct val="0"/>
        </a:spcAft>
        <a:buClr>
          <a:schemeClr val="accent1"/>
        </a:buClr>
        <a:buFont typeface="Wingdings" pitchFamily="2" charset="2"/>
        <a:buBlip>
          <a:blip r:embed="rId13"/>
        </a:buBlip>
        <a:defRPr>
          <a:solidFill>
            <a:schemeClr val="tx1"/>
          </a:solidFill>
          <a:latin typeface="+mn-lt"/>
        </a:defRPr>
      </a:lvl8pPr>
      <a:lvl9pPr marL="3886200" indent="-228600" algn="l" rtl="0" eaLnBrk="1" fontAlgn="base" hangingPunct="1">
        <a:spcBef>
          <a:spcPct val="20000"/>
        </a:spcBef>
        <a:spcAft>
          <a:spcPct val="0"/>
        </a:spcAft>
        <a:buClr>
          <a:schemeClr val="accent1"/>
        </a:buClr>
        <a:buFont typeface="Wingdings" pitchFamily="2" charset="2"/>
        <a:buBlip>
          <a:blip r:embed="rId13"/>
        </a:buBlip>
        <a:defRPr>
          <a:solidFill>
            <a:schemeClr val="tx1"/>
          </a:solidFill>
          <a:latin typeface="+mn-lt"/>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opensource.org/licenses/alphabetica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opensource.org/licenses/gpl-license" TargetMode="External"/><Relationship Id="rId3" Type="http://schemas.openxmlformats.org/officeDocument/2006/relationships/hyperlink" Target="https://opensource.org/licenses/BSD-2-Clause" TargetMode="External"/><Relationship Id="rId7" Type="http://schemas.openxmlformats.org/officeDocument/2006/relationships/hyperlink" Target="https://opensource.org/licenses/MPL-2.0" TargetMode="External"/><Relationship Id="rId2" Type="http://schemas.openxmlformats.org/officeDocument/2006/relationships/hyperlink" Target="https://opensource.org/licenses/BSD-3-Clause" TargetMode="External"/><Relationship Id="rId1" Type="http://schemas.openxmlformats.org/officeDocument/2006/relationships/slideLayout" Target="../slideLayouts/slideLayout2.xml"/><Relationship Id="rId6" Type="http://schemas.openxmlformats.org/officeDocument/2006/relationships/hyperlink" Target="https://opensource.org/licenses/CDDL-1.0" TargetMode="External"/><Relationship Id="rId5" Type="http://schemas.openxmlformats.org/officeDocument/2006/relationships/hyperlink" Target="https://opensource.org/licenses/Apache-2.0" TargetMode="External"/><Relationship Id="rId10" Type="http://schemas.openxmlformats.org/officeDocument/2006/relationships/hyperlink" Target="https://www.blackducksoftware.com/top-open-source-licenses" TargetMode="External"/><Relationship Id="rId4" Type="http://schemas.openxmlformats.org/officeDocument/2006/relationships/hyperlink" Target="https://opensource.org/licenses/MIT" TargetMode="External"/><Relationship Id="rId9" Type="http://schemas.openxmlformats.org/officeDocument/2006/relationships/hyperlink" Target="https://opensource.org/licenses/lgpl-license"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s://opensource.org/licenses/category"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tldrlegal.com/license/apache-license-2.0-%28apache-2.0%29" TargetMode="External"/><Relationship Id="rId2" Type="http://schemas.openxmlformats.org/officeDocument/2006/relationships/hyperlink" Target="https://opensource.org/licenses/Apache-2.0"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opensource.org/licenses/BSD-2-Clause" TargetMode="External"/><Relationship Id="rId2" Type="http://schemas.openxmlformats.org/officeDocument/2006/relationships/hyperlink" Target="https://opensource.org/licenses/BSD-3-Clause" TargetMode="External"/><Relationship Id="rId1" Type="http://schemas.openxmlformats.org/officeDocument/2006/relationships/slideLayout" Target="../slideLayouts/slideLayout2.xml"/><Relationship Id="rId4" Type="http://schemas.openxmlformats.org/officeDocument/2006/relationships/hyperlink" Target="https://tldrlegal.com/license/bsd-2-clause-license-(freebs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tldrlegal.com/license/mit-license" TargetMode="External"/><Relationship Id="rId2" Type="http://schemas.openxmlformats.org/officeDocument/2006/relationships/hyperlink" Target="https://opensource.org/licenses/MI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tldrlegal.com/license/gnu-general-public-license-v2"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tldrlegal.com/license/gnu-lesser-general-public-license-v2.1-(lgpl-2.1)"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tldrlegal.com/license/gnu-affero-general-public-license-v3-(agpl-3.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gnu.org/licenses/why-affero-gpl.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fsf.org/licensing/enforcement-principles"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jipitec.eu/issues/jipitec-1-1-2010/2419" TargetMode="External"/><Relationship Id="rId2" Type="http://schemas.openxmlformats.org/officeDocument/2006/relationships/hyperlink" Target="https://wiki.fsfe.org/Migrated/GPL%20Enforcement%20Cases"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opensource.org/licenses/category" TargetMode="External"/><Relationship Id="rId2" Type="http://schemas.openxmlformats.org/officeDocument/2006/relationships/hyperlink" Target="https://www.debian.org/social_contract#guidelines" TargetMode="External"/><Relationship Id="rId1" Type="http://schemas.openxmlformats.org/officeDocument/2006/relationships/slideLayout" Target="../slideLayouts/slideLayout2.xml"/><Relationship Id="rId4" Type="http://schemas.openxmlformats.org/officeDocument/2006/relationships/hyperlink" Target="https://www.gnu.org/licenses/license-list.html.en"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choosealicense.com/" TargetMode="External"/><Relationship Id="rId2" Type="http://schemas.openxmlformats.org/officeDocument/2006/relationships/hyperlink" Target="http://oss-watch.ac.uk/apps/licdiff/" TargetMode="External"/><Relationship Id="rId1" Type="http://schemas.openxmlformats.org/officeDocument/2006/relationships/slideLayout" Target="../slideLayouts/slideLayout2.xml"/><Relationship Id="rId5" Type="http://schemas.openxmlformats.org/officeDocument/2006/relationships/hyperlink" Target="http://www.softlicence.wz.cz/" TargetMode="External"/><Relationship Id="rId4" Type="http://schemas.openxmlformats.org/officeDocument/2006/relationships/hyperlink" Target="https://tldrlegal.com/" TargetMode="External"/></Relationships>
</file>

<file path=ppt/slides/_rels/slide54.xml.rels><?xml version="1.0" encoding="UTF-8" standalone="yes"?>
<Relationships xmlns="http://schemas.openxmlformats.org/package/2006/relationships"><Relationship Id="rId2" Type="http://schemas.openxmlformats.org/officeDocument/2006/relationships/hyperlink" Target="https://fossa.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ctrTitle"/>
          </p:nvPr>
        </p:nvSpPr>
        <p:spPr/>
        <p:txBody>
          <a:bodyPr/>
          <a:lstStyle/>
          <a:p>
            <a:r>
              <a:rPr lang="cs-CZ" altLang="cs-CZ" dirty="0"/>
              <a:t>F/OSS</a:t>
            </a:r>
            <a:br>
              <a:rPr lang="cs-CZ" altLang="cs-CZ" dirty="0"/>
            </a:br>
            <a:r>
              <a:rPr lang="cs-CZ" altLang="cs-CZ" dirty="0"/>
              <a:t>Matěj Myška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28B343E-7D61-7843-A46F-EAFD58A9D442}"/>
              </a:ext>
            </a:extLst>
          </p:cNvPr>
          <p:cNvSpPr>
            <a:spLocks noGrp="1"/>
          </p:cNvSpPr>
          <p:nvPr>
            <p:ph type="title"/>
          </p:nvPr>
        </p:nvSpPr>
        <p:spPr/>
        <p:txBody>
          <a:bodyPr/>
          <a:lstStyle/>
          <a:p>
            <a:r>
              <a:rPr lang="cs-CZ" dirty="0"/>
              <a:t>Modifikace kontraktačního procesu</a:t>
            </a:r>
          </a:p>
        </p:txBody>
      </p:sp>
      <p:sp>
        <p:nvSpPr>
          <p:cNvPr id="3" name="Zástupný symbol pro obsah 2">
            <a:extLst>
              <a:ext uri="{FF2B5EF4-FFF2-40B4-BE49-F238E27FC236}">
                <a16:creationId xmlns:a16="http://schemas.microsoft.com/office/drawing/2014/main" id="{342575F0-DDCB-6349-BF43-3C702032F8CC}"/>
              </a:ext>
            </a:extLst>
          </p:cNvPr>
          <p:cNvSpPr>
            <a:spLocks noGrp="1"/>
          </p:cNvSpPr>
          <p:nvPr>
            <p:ph idx="1"/>
          </p:nvPr>
        </p:nvSpPr>
        <p:spPr/>
        <p:txBody>
          <a:bodyPr>
            <a:normAutofit fontScale="92500" lnSpcReduction="10000"/>
          </a:bodyPr>
          <a:lstStyle/>
          <a:p>
            <a:pPr fontAlgn="ctr"/>
            <a:r>
              <a:rPr lang="cs-CZ" i="1" dirty="0"/>
              <a:t>Jde o zvláštní úpravu uzavírání licenčních smluv ve vztahu k obecným ustanovením o uzavírání smluv (§ 1731) a § 1780 a násl. o veřejné nabídce. […]</a:t>
            </a:r>
          </a:p>
          <a:p>
            <a:pPr fontAlgn="ctr"/>
            <a:r>
              <a:rPr lang="cs-CZ" b="1" i="1" dirty="0"/>
              <a:t>Návrh</a:t>
            </a:r>
            <a:r>
              <a:rPr lang="cs-CZ" i="1" dirty="0"/>
              <a:t> musí splňovat náležitosti </a:t>
            </a:r>
            <a:r>
              <a:rPr lang="cs-CZ" b="1" i="1" dirty="0"/>
              <a:t>právního jednání</a:t>
            </a:r>
            <a:r>
              <a:rPr lang="cs-CZ" i="1" dirty="0"/>
              <a:t> (§ 545 a násl.) a musí být zřejmý projev vůle poskytovatele licence, že se obrací na neurčitý okruh osob s návrhem na uzavření smlouvy.</a:t>
            </a:r>
          </a:p>
          <a:p>
            <a:pPr fontAlgn="ctr"/>
            <a:r>
              <a:rPr lang="cs-CZ" b="1" i="1" dirty="0"/>
              <a:t>Obsah smlouvy </a:t>
            </a:r>
            <a:r>
              <a:rPr lang="cs-CZ" i="1" dirty="0"/>
              <a:t>nebo jeho část lze určit odkazem na licenční podmínky.</a:t>
            </a:r>
          </a:p>
          <a:p>
            <a:pPr fontAlgn="ctr"/>
            <a:r>
              <a:rPr lang="cs-CZ" i="1" dirty="0"/>
              <a:t>Předpokladem je, </a:t>
            </a:r>
            <a:r>
              <a:rPr lang="cs-CZ" b="1" i="1" dirty="0"/>
              <a:t>že licenční podmínky </a:t>
            </a:r>
            <a:r>
              <a:rPr lang="cs-CZ" i="1" dirty="0"/>
              <a:t>jsou stranám </a:t>
            </a:r>
            <a:r>
              <a:rPr lang="cs-CZ" b="1" i="1" dirty="0"/>
              <a:t>známé</a:t>
            </a:r>
            <a:r>
              <a:rPr lang="cs-CZ" i="1" dirty="0"/>
              <a:t> (například z předchozího obchodního vztahu) </a:t>
            </a:r>
            <a:r>
              <a:rPr lang="cs-CZ" b="1" i="1" dirty="0"/>
              <a:t>nebo veřejně dostupné </a:t>
            </a:r>
            <a:r>
              <a:rPr lang="cs-CZ" i="1" dirty="0"/>
              <a:t>(zejména pak prostřednictvím internetu).</a:t>
            </a:r>
          </a:p>
          <a:p>
            <a:r>
              <a:rPr lang="cs-CZ" sz="1700" dirty="0"/>
              <a:t>(CHALOUPKOVÁ, Helena, HOLÝ, Petr. § 2373 [Podání návrhu na uzavření smlouvy]. In: CHALOUPKOVÁ, Helena, HOLÝ, Petr. Autorský zákon. 5. vydání. Praha: Nakladatelství C. H. Beck, 2017, s. 316. ISBN 978-80-7400-671-5.) – zvýraznění MM</a:t>
            </a:r>
          </a:p>
        </p:txBody>
      </p:sp>
    </p:spTree>
    <p:extLst>
      <p:ext uri="{BB962C8B-B14F-4D97-AF65-F5344CB8AC3E}">
        <p14:creationId xmlns:p14="http://schemas.microsoft.com/office/powerpoint/2010/main" val="2093059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074F258-EA35-0245-90FD-627A0C6BE115}"/>
              </a:ext>
            </a:extLst>
          </p:cNvPr>
          <p:cNvSpPr>
            <a:spLocks noGrp="1"/>
          </p:cNvSpPr>
          <p:nvPr>
            <p:ph type="title"/>
          </p:nvPr>
        </p:nvSpPr>
        <p:spPr/>
        <p:txBody>
          <a:bodyPr/>
          <a:lstStyle/>
          <a:p>
            <a:r>
              <a:rPr lang="cs-CZ" dirty="0" err="1"/>
              <a:t>Bezúplatnost</a:t>
            </a:r>
            <a:r>
              <a:rPr lang="cs-CZ" dirty="0"/>
              <a:t> veřejných licencí</a:t>
            </a:r>
          </a:p>
        </p:txBody>
      </p:sp>
      <p:sp>
        <p:nvSpPr>
          <p:cNvPr id="3" name="Zástupný symbol pro obsah 2">
            <a:extLst>
              <a:ext uri="{FF2B5EF4-FFF2-40B4-BE49-F238E27FC236}">
                <a16:creationId xmlns:a16="http://schemas.microsoft.com/office/drawing/2014/main" id="{FC548550-1FA9-7643-82A8-6BF43328AAE1}"/>
              </a:ext>
            </a:extLst>
          </p:cNvPr>
          <p:cNvSpPr>
            <a:spLocks noGrp="1"/>
          </p:cNvSpPr>
          <p:nvPr>
            <p:ph idx="1"/>
          </p:nvPr>
        </p:nvSpPr>
        <p:spPr/>
        <p:txBody>
          <a:bodyPr/>
          <a:lstStyle/>
          <a:p>
            <a:r>
              <a:rPr lang="cs-CZ" dirty="0"/>
              <a:t>základní definiční vlastnost</a:t>
            </a:r>
          </a:p>
          <a:p>
            <a:r>
              <a:rPr lang="cs-CZ" dirty="0"/>
              <a:t>Ujednání o odměně - „</a:t>
            </a:r>
            <a:r>
              <a:rPr lang="cs-CZ" i="1" dirty="0" err="1"/>
              <a:t>essentialia</a:t>
            </a:r>
            <a:r>
              <a:rPr lang="cs-CZ" i="1" dirty="0"/>
              <a:t> </a:t>
            </a:r>
            <a:r>
              <a:rPr lang="cs-CZ" i="1" dirty="0" err="1"/>
              <a:t>negotii</a:t>
            </a:r>
            <a:r>
              <a:rPr lang="cs-CZ" i="1" dirty="0"/>
              <a:t>“</a:t>
            </a:r>
          </a:p>
          <a:p>
            <a:r>
              <a:rPr lang="cs-CZ" dirty="0"/>
              <a:t>Význam: pokud nelze vyjasnit projev vůle poskytovatele licence dle standardních výkladových pravidel v §§ 555 až 558 OZ =&gt; speciální výkladové pravidlo v § 1792 OZ</a:t>
            </a:r>
          </a:p>
          <a:p>
            <a:r>
              <a:rPr lang="cs-CZ" dirty="0"/>
              <a:t>Při pochybnostech o rozsahu poskytnuté licence se nebude aplikovat standardní pravidlo </a:t>
            </a:r>
            <a:r>
              <a:rPr lang="cs-CZ" i="1" dirty="0" err="1"/>
              <a:t>contra</a:t>
            </a:r>
            <a:r>
              <a:rPr lang="cs-CZ" i="1" dirty="0"/>
              <a:t> </a:t>
            </a:r>
            <a:r>
              <a:rPr lang="cs-CZ" i="1" dirty="0" err="1"/>
              <a:t>proferentem</a:t>
            </a:r>
            <a:r>
              <a:rPr lang="cs-CZ" i="1" dirty="0"/>
              <a:t> </a:t>
            </a:r>
            <a:r>
              <a:rPr lang="cs-CZ" dirty="0"/>
              <a:t>(§ 557 OZ), ale specifická úprava stanovující a preferující menší závazek ze strany poskytovatele (§ 1792 OZ)</a:t>
            </a:r>
          </a:p>
        </p:txBody>
      </p:sp>
    </p:spTree>
    <p:extLst>
      <p:ext uri="{BB962C8B-B14F-4D97-AF65-F5344CB8AC3E}">
        <p14:creationId xmlns:p14="http://schemas.microsoft.com/office/powerpoint/2010/main" val="973145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C6123EB-A6B2-B84E-92BE-EC97C407FDEA}"/>
              </a:ext>
            </a:extLst>
          </p:cNvPr>
          <p:cNvSpPr>
            <a:spLocks noGrp="1"/>
          </p:cNvSpPr>
          <p:nvPr>
            <p:ph type="title"/>
          </p:nvPr>
        </p:nvSpPr>
        <p:spPr/>
        <p:txBody>
          <a:bodyPr/>
          <a:lstStyle/>
          <a:p>
            <a:r>
              <a:rPr lang="cs-CZ" dirty="0"/>
              <a:t>Absence ujednání o odměně</a:t>
            </a:r>
          </a:p>
        </p:txBody>
      </p:sp>
      <p:sp>
        <p:nvSpPr>
          <p:cNvPr id="3" name="Zástupný symbol pro obsah 2">
            <a:extLst>
              <a:ext uri="{FF2B5EF4-FFF2-40B4-BE49-F238E27FC236}">
                <a16:creationId xmlns:a16="http://schemas.microsoft.com/office/drawing/2014/main" id="{BD252381-F64C-6F49-9A13-F378B90FDCB4}"/>
              </a:ext>
            </a:extLst>
          </p:cNvPr>
          <p:cNvSpPr>
            <a:spLocks noGrp="1"/>
          </p:cNvSpPr>
          <p:nvPr>
            <p:ph idx="1"/>
          </p:nvPr>
        </p:nvSpPr>
        <p:spPr/>
        <p:txBody>
          <a:bodyPr/>
          <a:lstStyle/>
          <a:p>
            <a:r>
              <a:rPr lang="cs-CZ" dirty="0"/>
              <a:t>Všechny verze GNU GPL</a:t>
            </a:r>
          </a:p>
          <a:p>
            <a:r>
              <a:rPr lang="cs-CZ" dirty="0"/>
              <a:t>Řešení:</a:t>
            </a:r>
          </a:p>
          <a:p>
            <a:pPr lvl="1"/>
            <a:r>
              <a:rPr lang="cs-CZ" dirty="0"/>
              <a:t>zásada </a:t>
            </a:r>
            <a:r>
              <a:rPr lang="cs-CZ" i="1" dirty="0"/>
              <a:t>in </a:t>
            </a:r>
            <a:r>
              <a:rPr lang="cs-CZ" i="1" dirty="0" err="1"/>
              <a:t>favorem</a:t>
            </a:r>
            <a:r>
              <a:rPr lang="cs-CZ" i="1" dirty="0"/>
              <a:t> </a:t>
            </a:r>
            <a:r>
              <a:rPr lang="cs-CZ" i="1" dirty="0" err="1"/>
              <a:t>negotii</a:t>
            </a:r>
            <a:r>
              <a:rPr lang="cs-CZ" i="1" dirty="0"/>
              <a:t> (in </a:t>
            </a:r>
            <a:r>
              <a:rPr lang="cs-CZ" i="1" dirty="0" err="1"/>
              <a:t>favorem</a:t>
            </a:r>
            <a:r>
              <a:rPr lang="cs-CZ" i="1" dirty="0"/>
              <a:t> </a:t>
            </a:r>
            <a:r>
              <a:rPr lang="cs-CZ" i="1" dirty="0" err="1"/>
              <a:t>contractus</a:t>
            </a:r>
            <a:r>
              <a:rPr lang="cs-CZ" i="1" dirty="0"/>
              <a:t>)</a:t>
            </a:r>
            <a:br>
              <a:rPr lang="cs-CZ" i="1" dirty="0"/>
            </a:br>
            <a:r>
              <a:rPr lang="cs-CZ" dirty="0"/>
              <a:t>(§ 574 OZ)</a:t>
            </a:r>
          </a:p>
          <a:p>
            <a:pPr lvl="1"/>
            <a:r>
              <a:rPr lang="cs-CZ" dirty="0"/>
              <a:t>Přirozená součást jednání</a:t>
            </a:r>
          </a:p>
          <a:p>
            <a:pPr lvl="1"/>
            <a:r>
              <a:rPr lang="cs-CZ" dirty="0"/>
              <a:t>Lze dovodit ze zvyklostí (§ 545 OZ)</a:t>
            </a:r>
          </a:p>
        </p:txBody>
      </p:sp>
    </p:spTree>
    <p:extLst>
      <p:ext uri="{BB962C8B-B14F-4D97-AF65-F5344CB8AC3E}">
        <p14:creationId xmlns:p14="http://schemas.microsoft.com/office/powerpoint/2010/main" val="938272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12AAD8D-4200-AC4C-9CDC-C53C2D7D6079}"/>
              </a:ext>
            </a:extLst>
          </p:cNvPr>
          <p:cNvSpPr>
            <a:spLocks noGrp="1"/>
          </p:cNvSpPr>
          <p:nvPr>
            <p:ph type="title"/>
          </p:nvPr>
        </p:nvSpPr>
        <p:spPr/>
        <p:txBody>
          <a:bodyPr/>
          <a:lstStyle/>
          <a:p>
            <a:r>
              <a:rPr lang="cs-CZ" dirty="0"/>
              <a:t>Problematika dodatečné odměny</a:t>
            </a:r>
          </a:p>
        </p:txBody>
      </p:sp>
      <p:sp>
        <p:nvSpPr>
          <p:cNvPr id="3" name="Zástupný symbol pro obsah 2">
            <a:extLst>
              <a:ext uri="{FF2B5EF4-FFF2-40B4-BE49-F238E27FC236}">
                <a16:creationId xmlns:a16="http://schemas.microsoft.com/office/drawing/2014/main" id="{C627F86D-8605-6F48-B706-11909D38FFE9}"/>
              </a:ext>
            </a:extLst>
          </p:cNvPr>
          <p:cNvSpPr>
            <a:spLocks noGrp="1"/>
          </p:cNvSpPr>
          <p:nvPr>
            <p:ph idx="1"/>
          </p:nvPr>
        </p:nvSpPr>
        <p:spPr/>
        <p:txBody>
          <a:bodyPr/>
          <a:lstStyle/>
          <a:p>
            <a:r>
              <a:rPr lang="cs-CZ" dirty="0"/>
              <a:t>§ 2374 odst. 1 OZ – práva na dodatečnou odměnu se nelze vzdát</a:t>
            </a:r>
          </a:p>
          <a:p>
            <a:r>
              <a:rPr lang="cs-CZ" dirty="0"/>
              <a:t>ALE</a:t>
            </a:r>
          </a:p>
          <a:p>
            <a:r>
              <a:rPr lang="cs-CZ" dirty="0" err="1"/>
              <a:t>Bezúplatnost</a:t>
            </a:r>
            <a:r>
              <a:rPr lang="cs-CZ" dirty="0"/>
              <a:t> sjednané licenční smlouvy = nikdy nemůže nastat stav, kdy by se autor mohl domáhat přiměřené dodatečné odměny ve smyslu § 2374 OZ</a:t>
            </a:r>
          </a:p>
          <a:p>
            <a:r>
              <a:rPr lang="cs-CZ" dirty="0"/>
              <a:t>Žádná odměna sjednána nebyla, a nelze se tedy dostat do nepoměru k zisku z využití licence</a:t>
            </a:r>
          </a:p>
          <a:p>
            <a:r>
              <a:rPr lang="cs-CZ" dirty="0"/>
              <a:t>NENÍ JUDIKATORNĚ POTVRZENO</a:t>
            </a:r>
          </a:p>
          <a:p>
            <a:r>
              <a:rPr lang="cs-CZ" dirty="0"/>
              <a:t>„mina“</a:t>
            </a:r>
          </a:p>
        </p:txBody>
      </p:sp>
    </p:spTree>
    <p:extLst>
      <p:ext uri="{BB962C8B-B14F-4D97-AF65-F5344CB8AC3E}">
        <p14:creationId xmlns:p14="http://schemas.microsoft.com/office/powerpoint/2010/main" val="1413741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C57086A-9E6E-8747-B1FC-2332E82AB1F9}"/>
              </a:ext>
            </a:extLst>
          </p:cNvPr>
          <p:cNvSpPr>
            <a:spLocks noGrp="1"/>
          </p:cNvSpPr>
          <p:nvPr>
            <p:ph type="title"/>
          </p:nvPr>
        </p:nvSpPr>
        <p:spPr/>
        <p:txBody>
          <a:bodyPr/>
          <a:lstStyle/>
          <a:p>
            <a:r>
              <a:rPr lang="cs-CZ" dirty="0"/>
              <a:t>Podmínky veřejných licencí</a:t>
            </a:r>
          </a:p>
        </p:txBody>
      </p:sp>
      <p:sp>
        <p:nvSpPr>
          <p:cNvPr id="3" name="Zástupný symbol pro obsah 2">
            <a:extLst>
              <a:ext uri="{FF2B5EF4-FFF2-40B4-BE49-F238E27FC236}">
                <a16:creationId xmlns:a16="http://schemas.microsoft.com/office/drawing/2014/main" id="{71933335-A8CE-324C-8652-DD46A17B3814}"/>
              </a:ext>
            </a:extLst>
          </p:cNvPr>
          <p:cNvSpPr>
            <a:spLocks noGrp="1"/>
          </p:cNvSpPr>
          <p:nvPr>
            <p:ph idx="1"/>
          </p:nvPr>
        </p:nvSpPr>
        <p:spPr/>
        <p:txBody>
          <a:bodyPr/>
          <a:lstStyle/>
          <a:p>
            <a:r>
              <a:rPr lang="cs-CZ" dirty="0"/>
              <a:t>užívání v souladu s podmínkami konkrétní veřejné licence je předpokladem užívání po právu</a:t>
            </a:r>
          </a:p>
          <a:p>
            <a:r>
              <a:rPr lang="cs-CZ" dirty="0"/>
              <a:t>při splnění potestativní rezolutivní podmínky, tedy nedodržením „podmínek“ (§ 548 OZ), které licence ve svých licenčních prvcích stanovuje, pak dochází </a:t>
            </a:r>
            <a:r>
              <a:rPr lang="cs-CZ" i="1" dirty="0"/>
              <a:t>ex </a:t>
            </a:r>
            <a:r>
              <a:rPr lang="cs-CZ" i="1" dirty="0" err="1"/>
              <a:t>nunc</a:t>
            </a:r>
            <a:r>
              <a:rPr lang="cs-CZ" i="1" dirty="0"/>
              <a:t> </a:t>
            </a:r>
            <a:r>
              <a:rPr lang="cs-CZ" dirty="0"/>
              <a:t>k ukončení účinku právního jednání</a:t>
            </a:r>
          </a:p>
          <a:p>
            <a:endParaRPr lang="cs-CZ" dirty="0"/>
          </a:p>
        </p:txBody>
      </p:sp>
    </p:spTree>
    <p:extLst>
      <p:ext uri="{BB962C8B-B14F-4D97-AF65-F5344CB8AC3E}">
        <p14:creationId xmlns:p14="http://schemas.microsoft.com/office/powerpoint/2010/main" val="2659829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BC408FF-EDCC-DA44-A4C7-1A9EBF3A79C8}"/>
              </a:ext>
            </a:extLst>
          </p:cNvPr>
          <p:cNvSpPr>
            <a:spLocks noGrp="1"/>
          </p:cNvSpPr>
          <p:nvPr>
            <p:ph type="title"/>
          </p:nvPr>
        </p:nvSpPr>
        <p:spPr/>
        <p:txBody>
          <a:bodyPr/>
          <a:lstStyle/>
          <a:p>
            <a:r>
              <a:rPr lang="cs-CZ" dirty="0"/>
              <a:t>Odpovědnost za vady a újmu a neposkytování záruk</a:t>
            </a:r>
          </a:p>
        </p:txBody>
      </p:sp>
      <p:sp>
        <p:nvSpPr>
          <p:cNvPr id="3" name="Zástupný symbol pro obsah 2">
            <a:extLst>
              <a:ext uri="{FF2B5EF4-FFF2-40B4-BE49-F238E27FC236}">
                <a16:creationId xmlns:a16="http://schemas.microsoft.com/office/drawing/2014/main" id="{CD793973-4694-F140-9AFF-48A28EAEB329}"/>
              </a:ext>
            </a:extLst>
          </p:cNvPr>
          <p:cNvSpPr>
            <a:spLocks noGrp="1"/>
          </p:cNvSpPr>
          <p:nvPr>
            <p:ph idx="1"/>
          </p:nvPr>
        </p:nvSpPr>
        <p:spPr/>
        <p:txBody>
          <a:bodyPr/>
          <a:lstStyle/>
          <a:p>
            <a:r>
              <a:rPr lang="cs-CZ" dirty="0"/>
              <a:t>maximální vyloučení jakékoli odpovědnosti za újmu vznikající na jakémkoli možném právním základě a odpovědnosti za vady, a to jak za vady právní, tak faktické, žádné záruky, „as-</a:t>
            </a:r>
            <a:r>
              <a:rPr lang="cs-CZ" dirty="0" err="1"/>
              <a:t>is</a:t>
            </a:r>
            <a:r>
              <a:rPr lang="cs-CZ" dirty="0"/>
              <a:t>“ = pojmový znak veřejných licencí</a:t>
            </a:r>
          </a:p>
          <a:p>
            <a:r>
              <a:rPr lang="cs-CZ" dirty="0"/>
              <a:t>Obecně – maximální omezení dle aplikovatelného práva </a:t>
            </a:r>
          </a:p>
          <a:p>
            <a:r>
              <a:rPr lang="cs-CZ" dirty="0"/>
              <a:t>Záruka za vady = není sjednána, netřeba řešit</a:t>
            </a:r>
          </a:p>
          <a:p>
            <a:r>
              <a:rPr lang="cs-CZ" dirty="0"/>
              <a:t>Odpovědnost za vady = bezúplatný závazek</a:t>
            </a:r>
          </a:p>
          <a:p>
            <a:endParaRPr lang="cs-CZ" dirty="0"/>
          </a:p>
        </p:txBody>
      </p:sp>
    </p:spTree>
    <p:extLst>
      <p:ext uri="{BB962C8B-B14F-4D97-AF65-F5344CB8AC3E}">
        <p14:creationId xmlns:p14="http://schemas.microsoft.com/office/powerpoint/2010/main" val="543412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Odpovědnost</a:t>
            </a:r>
            <a:r>
              <a:rPr lang="en-US" b="1" dirty="0"/>
              <a:t> </a:t>
            </a:r>
            <a:r>
              <a:rPr lang="en-US" b="1" dirty="0" err="1"/>
              <a:t>za</a:t>
            </a:r>
            <a:r>
              <a:rPr lang="en-US" b="1" dirty="0"/>
              <a:t> </a:t>
            </a:r>
            <a:r>
              <a:rPr lang="en-US" b="1" dirty="0" err="1"/>
              <a:t>újmu</a:t>
            </a:r>
            <a:r>
              <a:rPr lang="en-US" b="1" dirty="0"/>
              <a:t> - disclaimer</a:t>
            </a:r>
          </a:p>
        </p:txBody>
      </p:sp>
      <p:sp>
        <p:nvSpPr>
          <p:cNvPr id="3" name="Content Placeholder 2"/>
          <p:cNvSpPr>
            <a:spLocks noGrp="1"/>
          </p:cNvSpPr>
          <p:nvPr>
            <p:ph idx="1"/>
          </p:nvPr>
        </p:nvSpPr>
        <p:spPr/>
        <p:txBody>
          <a:bodyPr>
            <a:normAutofit/>
          </a:bodyPr>
          <a:lstStyle/>
          <a:p>
            <a:r>
              <a:rPr lang="en-US" dirty="0"/>
              <a:t>OZ - § 2898</a:t>
            </a:r>
          </a:p>
          <a:p>
            <a:r>
              <a:rPr lang="en-US" i="1" dirty="0"/>
              <a:t>“</a:t>
            </a:r>
            <a:r>
              <a:rPr lang="en-US" i="1" dirty="0" err="1"/>
              <a:t>Nepřihlíží</a:t>
            </a:r>
            <a:r>
              <a:rPr lang="en-US" i="1" dirty="0"/>
              <a:t> se k </a:t>
            </a:r>
            <a:r>
              <a:rPr lang="en-US" i="1" dirty="0" err="1"/>
              <a:t>ujednání</a:t>
            </a:r>
            <a:r>
              <a:rPr lang="en-US" i="1" dirty="0"/>
              <a:t>, </a:t>
            </a:r>
            <a:r>
              <a:rPr lang="en-US" i="1" dirty="0" err="1"/>
              <a:t>které</a:t>
            </a:r>
            <a:r>
              <a:rPr lang="en-US" i="1" dirty="0"/>
              <a:t> </a:t>
            </a:r>
            <a:r>
              <a:rPr lang="en-US" i="1" dirty="0" err="1"/>
              <a:t>předem</a:t>
            </a:r>
            <a:r>
              <a:rPr lang="en-US" i="1" dirty="0"/>
              <a:t> </a:t>
            </a:r>
            <a:r>
              <a:rPr lang="en-US" i="1" dirty="0" err="1"/>
              <a:t>vylučuje</a:t>
            </a:r>
            <a:r>
              <a:rPr lang="en-US" i="1" dirty="0"/>
              <a:t> </a:t>
            </a:r>
            <a:r>
              <a:rPr lang="en-US" i="1" dirty="0" err="1"/>
              <a:t>nebo</a:t>
            </a:r>
            <a:r>
              <a:rPr lang="en-US" i="1" dirty="0"/>
              <a:t> </a:t>
            </a:r>
            <a:r>
              <a:rPr lang="en-US" i="1" dirty="0" err="1"/>
              <a:t>omezuje</a:t>
            </a:r>
            <a:r>
              <a:rPr lang="en-US" i="1" dirty="0"/>
              <a:t> </a:t>
            </a:r>
            <a:r>
              <a:rPr lang="en-US" i="1" dirty="0" err="1"/>
              <a:t>povinnost</a:t>
            </a:r>
            <a:r>
              <a:rPr lang="en-US" i="1" dirty="0"/>
              <a:t> k </a:t>
            </a:r>
            <a:r>
              <a:rPr lang="en-US" i="1" dirty="0" err="1"/>
              <a:t>náhradě</a:t>
            </a:r>
            <a:r>
              <a:rPr lang="en-US" i="1" dirty="0"/>
              <a:t> </a:t>
            </a:r>
            <a:r>
              <a:rPr lang="en-US" i="1" dirty="0" err="1"/>
              <a:t>újmy</a:t>
            </a:r>
            <a:r>
              <a:rPr lang="en-US" i="1" dirty="0"/>
              <a:t> </a:t>
            </a:r>
            <a:r>
              <a:rPr lang="en-US" i="1" dirty="0" err="1"/>
              <a:t>způsobené</a:t>
            </a:r>
            <a:r>
              <a:rPr lang="en-US" i="1" dirty="0"/>
              <a:t> </a:t>
            </a:r>
            <a:r>
              <a:rPr lang="en-US" i="1" dirty="0" err="1"/>
              <a:t>člověku</a:t>
            </a:r>
            <a:r>
              <a:rPr lang="en-US" i="1" dirty="0"/>
              <a:t> </a:t>
            </a:r>
            <a:r>
              <a:rPr lang="en-US" i="1" dirty="0" err="1"/>
              <a:t>na</a:t>
            </a:r>
            <a:r>
              <a:rPr lang="en-US" i="1" dirty="0"/>
              <a:t> </a:t>
            </a:r>
            <a:r>
              <a:rPr lang="en-US" i="1" dirty="0" err="1"/>
              <a:t>jeho</a:t>
            </a:r>
            <a:r>
              <a:rPr lang="en-US" i="1" dirty="0"/>
              <a:t> </a:t>
            </a:r>
            <a:r>
              <a:rPr lang="en-US" i="1" dirty="0" err="1"/>
              <a:t>přirozených</a:t>
            </a:r>
            <a:r>
              <a:rPr lang="en-US" i="1" dirty="0"/>
              <a:t> </a:t>
            </a:r>
            <a:r>
              <a:rPr lang="en-US" i="1" dirty="0" err="1"/>
              <a:t>právech</a:t>
            </a:r>
            <a:r>
              <a:rPr lang="en-US" i="1" dirty="0"/>
              <a:t>, </a:t>
            </a:r>
            <a:r>
              <a:rPr lang="en-US" i="1" dirty="0" err="1"/>
              <a:t>anebo</a:t>
            </a:r>
            <a:r>
              <a:rPr lang="en-US" i="1" dirty="0"/>
              <a:t> </a:t>
            </a:r>
            <a:r>
              <a:rPr lang="en-US" i="1" dirty="0" err="1"/>
              <a:t>způsobené</a:t>
            </a:r>
            <a:r>
              <a:rPr lang="en-US" i="1" dirty="0"/>
              <a:t> </a:t>
            </a:r>
            <a:r>
              <a:rPr lang="en-US" i="1" dirty="0" err="1"/>
              <a:t>úmyslně</a:t>
            </a:r>
            <a:r>
              <a:rPr lang="en-US" i="1" dirty="0"/>
              <a:t> </a:t>
            </a:r>
            <a:r>
              <a:rPr lang="en-US" i="1" dirty="0" err="1"/>
              <a:t>nebo</a:t>
            </a:r>
            <a:r>
              <a:rPr lang="en-US" i="1" dirty="0"/>
              <a:t> z </a:t>
            </a:r>
            <a:r>
              <a:rPr lang="en-US" i="1" dirty="0" err="1"/>
              <a:t>hrubé</a:t>
            </a:r>
            <a:r>
              <a:rPr lang="en-US" i="1" dirty="0"/>
              <a:t> </a:t>
            </a:r>
            <a:r>
              <a:rPr lang="en-US" i="1" dirty="0" err="1"/>
              <a:t>nedbalosti</a:t>
            </a:r>
            <a:r>
              <a:rPr lang="en-US" i="1" dirty="0"/>
              <a:t>; </a:t>
            </a:r>
            <a:r>
              <a:rPr lang="en-US" i="1" dirty="0" err="1"/>
              <a:t>nepřihlíží</a:t>
            </a:r>
            <a:r>
              <a:rPr lang="en-US" i="1" dirty="0"/>
              <a:t> se </a:t>
            </a:r>
            <a:r>
              <a:rPr lang="en-US" i="1" dirty="0" err="1"/>
              <a:t>ani</a:t>
            </a:r>
            <a:r>
              <a:rPr lang="en-US" i="1" dirty="0"/>
              <a:t> k </a:t>
            </a:r>
            <a:r>
              <a:rPr lang="en-US" i="1" dirty="0" err="1"/>
              <a:t>ujednání</a:t>
            </a:r>
            <a:r>
              <a:rPr lang="en-US" i="1" dirty="0"/>
              <a:t>, </a:t>
            </a:r>
            <a:r>
              <a:rPr lang="en-US" i="1" dirty="0" err="1"/>
              <a:t>které</a:t>
            </a:r>
            <a:r>
              <a:rPr lang="en-US" i="1" dirty="0"/>
              <a:t> </a:t>
            </a:r>
            <a:r>
              <a:rPr lang="en-US" i="1" dirty="0" err="1"/>
              <a:t>předem</a:t>
            </a:r>
            <a:r>
              <a:rPr lang="en-US" i="1" dirty="0"/>
              <a:t> </a:t>
            </a:r>
            <a:r>
              <a:rPr lang="en-US" i="1" dirty="0" err="1"/>
              <a:t>vylučuje</a:t>
            </a:r>
            <a:r>
              <a:rPr lang="en-US" i="1" dirty="0"/>
              <a:t> </a:t>
            </a:r>
            <a:r>
              <a:rPr lang="en-US" i="1" dirty="0" err="1"/>
              <a:t>nebo</a:t>
            </a:r>
            <a:r>
              <a:rPr lang="en-US" i="1" dirty="0"/>
              <a:t> </a:t>
            </a:r>
            <a:r>
              <a:rPr lang="en-US" i="1" dirty="0" err="1"/>
              <a:t>omezuje</a:t>
            </a:r>
            <a:r>
              <a:rPr lang="en-US" i="1" dirty="0"/>
              <a:t> </a:t>
            </a:r>
            <a:r>
              <a:rPr lang="en-US" i="1" dirty="0" err="1"/>
              <a:t>právo</a:t>
            </a:r>
            <a:r>
              <a:rPr lang="en-US" i="1" dirty="0"/>
              <a:t> </a:t>
            </a:r>
            <a:r>
              <a:rPr lang="en-US" i="1" dirty="0" err="1"/>
              <a:t>slabší</a:t>
            </a:r>
            <a:r>
              <a:rPr lang="en-US" i="1" dirty="0"/>
              <a:t> </a:t>
            </a:r>
            <a:r>
              <a:rPr lang="en-US" i="1" dirty="0" err="1"/>
              <a:t>strany</a:t>
            </a:r>
            <a:r>
              <a:rPr lang="en-US" i="1" dirty="0"/>
              <a:t> </a:t>
            </a:r>
            <a:r>
              <a:rPr lang="en-US" i="1" dirty="0" err="1"/>
              <a:t>na</a:t>
            </a:r>
            <a:r>
              <a:rPr lang="en-US" i="1" dirty="0"/>
              <a:t> </a:t>
            </a:r>
            <a:r>
              <a:rPr lang="en-US" i="1" dirty="0" err="1"/>
              <a:t>náhradu</a:t>
            </a:r>
            <a:r>
              <a:rPr lang="en-US" i="1" dirty="0"/>
              <a:t> </a:t>
            </a:r>
            <a:r>
              <a:rPr lang="en-US" i="1" dirty="0" err="1"/>
              <a:t>jakékoli</a:t>
            </a:r>
            <a:r>
              <a:rPr lang="en-US" i="1" dirty="0"/>
              <a:t> </a:t>
            </a:r>
            <a:r>
              <a:rPr lang="en-US" i="1" dirty="0" err="1"/>
              <a:t>újmy</a:t>
            </a:r>
            <a:r>
              <a:rPr lang="en-US" i="1" dirty="0"/>
              <a:t>. V </a:t>
            </a:r>
            <a:r>
              <a:rPr lang="en-US" i="1" dirty="0" err="1"/>
              <a:t>těchto</a:t>
            </a:r>
            <a:r>
              <a:rPr lang="en-US" i="1" dirty="0"/>
              <a:t> </a:t>
            </a:r>
            <a:r>
              <a:rPr lang="en-US" i="1" dirty="0" err="1"/>
              <a:t>případech</a:t>
            </a:r>
            <a:r>
              <a:rPr lang="en-US" i="1" dirty="0"/>
              <a:t> se </a:t>
            </a:r>
            <a:r>
              <a:rPr lang="en-US" i="1" dirty="0" err="1"/>
              <a:t>práva</a:t>
            </a:r>
            <a:r>
              <a:rPr lang="en-US" i="1" dirty="0"/>
              <a:t> </a:t>
            </a:r>
            <a:r>
              <a:rPr lang="en-US" i="1" dirty="0" err="1"/>
              <a:t>na</a:t>
            </a:r>
            <a:r>
              <a:rPr lang="en-US" i="1" dirty="0"/>
              <a:t> </a:t>
            </a:r>
            <a:r>
              <a:rPr lang="en-US" i="1" dirty="0" err="1"/>
              <a:t>náhradu</a:t>
            </a:r>
            <a:r>
              <a:rPr lang="en-US" i="1" dirty="0"/>
              <a:t> </a:t>
            </a:r>
            <a:r>
              <a:rPr lang="en-US" i="1" dirty="0" err="1"/>
              <a:t>nelze</a:t>
            </a:r>
            <a:r>
              <a:rPr lang="en-US" i="1" dirty="0"/>
              <a:t> </a:t>
            </a:r>
            <a:r>
              <a:rPr lang="en-US" i="1" dirty="0" err="1"/>
              <a:t>ani</a:t>
            </a:r>
            <a:r>
              <a:rPr lang="en-US" i="1" dirty="0"/>
              <a:t> </a:t>
            </a:r>
            <a:r>
              <a:rPr lang="en-US" i="1" dirty="0" err="1"/>
              <a:t>platně</a:t>
            </a:r>
            <a:r>
              <a:rPr lang="en-US" i="1" dirty="0"/>
              <a:t> </a:t>
            </a:r>
            <a:r>
              <a:rPr lang="en-US" i="1" dirty="0" err="1"/>
              <a:t>vzdát</a:t>
            </a:r>
            <a:r>
              <a:rPr lang="en-US" i="1" dirty="0"/>
              <a:t>.”</a:t>
            </a:r>
          </a:p>
        </p:txBody>
      </p:sp>
    </p:spTree>
    <p:extLst>
      <p:ext uri="{BB962C8B-B14F-4D97-AF65-F5344CB8AC3E}">
        <p14:creationId xmlns:p14="http://schemas.microsoft.com/office/powerpoint/2010/main" val="14846572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2896 OZ</a:t>
            </a:r>
          </a:p>
        </p:txBody>
      </p:sp>
      <p:sp>
        <p:nvSpPr>
          <p:cNvPr id="3" name="Content Placeholder 2"/>
          <p:cNvSpPr>
            <a:spLocks noGrp="1"/>
          </p:cNvSpPr>
          <p:nvPr>
            <p:ph idx="1"/>
          </p:nvPr>
        </p:nvSpPr>
        <p:spPr/>
        <p:txBody>
          <a:bodyPr/>
          <a:lstStyle/>
          <a:p>
            <a:r>
              <a:rPr lang="en-US" i="1" dirty="0"/>
              <a:t>“</a:t>
            </a:r>
            <a:r>
              <a:rPr lang="en-US" i="1" dirty="0" err="1"/>
              <a:t>Oznámí</a:t>
            </a:r>
            <a:r>
              <a:rPr lang="en-US" i="1" dirty="0"/>
              <a:t>-li </a:t>
            </a:r>
            <a:r>
              <a:rPr lang="en-US" i="1" dirty="0" err="1"/>
              <a:t>někdo</a:t>
            </a:r>
            <a:r>
              <a:rPr lang="en-US" i="1" dirty="0"/>
              <a:t>, </a:t>
            </a:r>
            <a:r>
              <a:rPr lang="en-US" i="1" dirty="0" err="1"/>
              <a:t>že</a:t>
            </a:r>
            <a:r>
              <a:rPr lang="en-US" i="1" dirty="0"/>
              <a:t> </a:t>
            </a:r>
            <a:r>
              <a:rPr lang="en-US" i="1" dirty="0" err="1"/>
              <a:t>svoji</a:t>
            </a:r>
            <a:r>
              <a:rPr lang="en-US" i="1" dirty="0"/>
              <a:t> </a:t>
            </a:r>
            <a:r>
              <a:rPr lang="en-US" i="1" dirty="0" err="1"/>
              <a:t>povinnost</a:t>
            </a:r>
            <a:r>
              <a:rPr lang="en-US" i="1" dirty="0"/>
              <a:t> k </a:t>
            </a:r>
            <a:r>
              <a:rPr lang="en-US" i="1" dirty="0" err="1"/>
              <a:t>náhradě</a:t>
            </a:r>
            <a:r>
              <a:rPr lang="en-US" i="1" dirty="0"/>
              <a:t> </a:t>
            </a:r>
            <a:r>
              <a:rPr lang="en-US" i="1" dirty="0" err="1"/>
              <a:t>újmy</a:t>
            </a:r>
            <a:r>
              <a:rPr lang="en-US" i="1" dirty="0"/>
              <a:t> </a:t>
            </a:r>
            <a:r>
              <a:rPr lang="en-US" i="1" dirty="0" err="1"/>
              <a:t>vůči</a:t>
            </a:r>
            <a:r>
              <a:rPr lang="en-US" i="1" dirty="0"/>
              <a:t> </a:t>
            </a:r>
            <a:r>
              <a:rPr lang="en-US" i="1" dirty="0" err="1"/>
              <a:t>jiným</a:t>
            </a:r>
            <a:r>
              <a:rPr lang="en-US" i="1" dirty="0"/>
              <a:t> </a:t>
            </a:r>
            <a:r>
              <a:rPr lang="en-US" i="1" dirty="0" err="1"/>
              <a:t>osobám</a:t>
            </a:r>
            <a:r>
              <a:rPr lang="en-US" i="1" dirty="0"/>
              <a:t> </a:t>
            </a:r>
            <a:r>
              <a:rPr lang="en-US" i="1" dirty="0" err="1"/>
              <a:t>vylučuje</a:t>
            </a:r>
            <a:r>
              <a:rPr lang="en-US" i="1" dirty="0"/>
              <a:t> </a:t>
            </a:r>
            <a:r>
              <a:rPr lang="en-US" i="1" dirty="0" err="1"/>
              <a:t>nebo</a:t>
            </a:r>
            <a:r>
              <a:rPr lang="en-US" i="1" dirty="0"/>
              <a:t> </a:t>
            </a:r>
            <a:r>
              <a:rPr lang="en-US" i="1" dirty="0" err="1"/>
              <a:t>omezuje</a:t>
            </a:r>
            <a:r>
              <a:rPr lang="en-US" i="1" dirty="0"/>
              <a:t>, </a:t>
            </a:r>
            <a:r>
              <a:rPr lang="en-US" i="1" dirty="0" err="1"/>
              <a:t>nepřihlíží</a:t>
            </a:r>
            <a:r>
              <a:rPr lang="en-US" i="1" dirty="0"/>
              <a:t> se k </a:t>
            </a:r>
            <a:r>
              <a:rPr lang="en-US" i="1" dirty="0" err="1"/>
              <a:t>tomu</a:t>
            </a:r>
            <a:r>
              <a:rPr lang="en-US" i="1" dirty="0"/>
              <a:t>. </a:t>
            </a:r>
            <a:r>
              <a:rPr lang="en-US" i="1" dirty="0" err="1"/>
              <a:t>Učiní</a:t>
            </a:r>
            <a:r>
              <a:rPr lang="en-US" i="1" dirty="0"/>
              <a:t>-li to </a:t>
            </a:r>
            <a:r>
              <a:rPr lang="en-US" i="1" dirty="0" err="1"/>
              <a:t>však</a:t>
            </a:r>
            <a:r>
              <a:rPr lang="en-US" i="1" dirty="0"/>
              <a:t> </a:t>
            </a:r>
            <a:r>
              <a:rPr lang="en-US" i="1" dirty="0" err="1"/>
              <a:t>ještě</a:t>
            </a:r>
            <a:r>
              <a:rPr lang="en-US" i="1" dirty="0"/>
              <a:t> </a:t>
            </a:r>
            <a:r>
              <a:rPr lang="en-US" i="1" dirty="0" err="1"/>
              <a:t>před</a:t>
            </a:r>
            <a:r>
              <a:rPr lang="en-US" i="1" dirty="0"/>
              <a:t> </a:t>
            </a:r>
            <a:r>
              <a:rPr lang="en-US" i="1" dirty="0" err="1"/>
              <a:t>vznikem</a:t>
            </a:r>
            <a:r>
              <a:rPr lang="en-US" i="1" dirty="0"/>
              <a:t> </a:t>
            </a:r>
            <a:r>
              <a:rPr lang="en-US" i="1" dirty="0" err="1"/>
              <a:t>újmy</a:t>
            </a:r>
            <a:r>
              <a:rPr lang="en-US" i="1" dirty="0"/>
              <a:t>, </a:t>
            </a:r>
            <a:r>
              <a:rPr lang="en-US" i="1" dirty="0" err="1"/>
              <a:t>může</a:t>
            </a:r>
            <a:r>
              <a:rPr lang="en-US" i="1" dirty="0"/>
              <a:t> </a:t>
            </a:r>
            <a:r>
              <a:rPr lang="en-US" i="1" dirty="0" err="1"/>
              <a:t>být</a:t>
            </a:r>
            <a:r>
              <a:rPr lang="en-US" i="1" dirty="0"/>
              <a:t> </a:t>
            </a:r>
            <a:r>
              <a:rPr lang="en-US" i="1" dirty="0" err="1"/>
              <a:t>takové</a:t>
            </a:r>
            <a:r>
              <a:rPr lang="en-US" i="1" dirty="0"/>
              <a:t> </a:t>
            </a:r>
            <a:r>
              <a:rPr lang="en-US" i="1" dirty="0" err="1"/>
              <a:t>oznámení</a:t>
            </a:r>
            <a:r>
              <a:rPr lang="en-US" i="1" dirty="0"/>
              <a:t> </a:t>
            </a:r>
            <a:r>
              <a:rPr lang="en-US" i="1" dirty="0" err="1"/>
              <a:t>posouzeno</a:t>
            </a:r>
            <a:r>
              <a:rPr lang="en-US" i="1" dirty="0"/>
              <a:t> </a:t>
            </a:r>
            <a:r>
              <a:rPr lang="en-US" i="1" dirty="0" err="1"/>
              <a:t>jako</a:t>
            </a:r>
            <a:r>
              <a:rPr lang="en-US" i="1" dirty="0"/>
              <a:t> </a:t>
            </a:r>
            <a:r>
              <a:rPr lang="en-US" i="1" dirty="0" err="1"/>
              <a:t>varování</a:t>
            </a:r>
            <a:r>
              <a:rPr lang="en-US" i="1" dirty="0"/>
              <a:t> </a:t>
            </a:r>
            <a:r>
              <a:rPr lang="en-US" i="1" dirty="0" err="1"/>
              <a:t>před</a:t>
            </a:r>
            <a:r>
              <a:rPr lang="en-US" i="1" dirty="0"/>
              <a:t> </a:t>
            </a:r>
            <a:r>
              <a:rPr lang="en-US" i="1" dirty="0" err="1"/>
              <a:t>nebezpečím</a:t>
            </a:r>
            <a:r>
              <a:rPr lang="en-US" i="1" dirty="0"/>
              <a:t>.”</a:t>
            </a:r>
          </a:p>
        </p:txBody>
      </p:sp>
    </p:spTree>
    <p:extLst>
      <p:ext uri="{BB962C8B-B14F-4D97-AF65-F5344CB8AC3E}">
        <p14:creationId xmlns:p14="http://schemas.microsoft.com/office/powerpoint/2010/main" val="357364951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A5FE815-1E47-9849-9E5D-6DFB0D6BCF85}"/>
              </a:ext>
            </a:extLst>
          </p:cNvPr>
          <p:cNvSpPr>
            <a:spLocks noGrp="1"/>
          </p:cNvSpPr>
          <p:nvPr>
            <p:ph type="title"/>
          </p:nvPr>
        </p:nvSpPr>
        <p:spPr/>
        <p:txBody>
          <a:bodyPr/>
          <a:lstStyle/>
          <a:p>
            <a:r>
              <a:rPr lang="cs-CZ" dirty="0"/>
              <a:t>Nároky poskytovatele</a:t>
            </a:r>
          </a:p>
        </p:txBody>
      </p:sp>
      <p:sp>
        <p:nvSpPr>
          <p:cNvPr id="3" name="Zástupný symbol pro obsah 2">
            <a:extLst>
              <a:ext uri="{FF2B5EF4-FFF2-40B4-BE49-F238E27FC236}">
                <a16:creationId xmlns:a16="http://schemas.microsoft.com/office/drawing/2014/main" id="{7D74B8DB-9250-0B44-82F9-8B15691702FD}"/>
              </a:ext>
            </a:extLst>
          </p:cNvPr>
          <p:cNvSpPr>
            <a:spLocks noGrp="1"/>
          </p:cNvSpPr>
          <p:nvPr>
            <p:ph idx="1"/>
          </p:nvPr>
        </p:nvSpPr>
        <p:spPr/>
        <p:txBody>
          <a:bodyPr/>
          <a:lstStyle/>
          <a:p>
            <a:r>
              <a:rPr lang="cs-CZ" dirty="0"/>
              <a:t>Bezdůvodné obohacení + náhrada škody – „obvyklou cenou“ je cena komerční – jinak by se jednalo o díla volná</a:t>
            </a:r>
          </a:p>
        </p:txBody>
      </p:sp>
    </p:spTree>
    <p:extLst>
      <p:ext uri="{BB962C8B-B14F-4D97-AF65-F5344CB8AC3E}">
        <p14:creationId xmlns:p14="http://schemas.microsoft.com/office/powerpoint/2010/main" val="927288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Náhrada</a:t>
            </a:r>
            <a:r>
              <a:rPr lang="en-US" dirty="0"/>
              <a:t> </a:t>
            </a:r>
            <a:r>
              <a:rPr lang="en-US" dirty="0" err="1"/>
              <a:t>škody</a:t>
            </a:r>
            <a:r>
              <a:rPr lang="en-US" dirty="0"/>
              <a:t> / </a:t>
            </a:r>
            <a:r>
              <a:rPr lang="en-US" dirty="0" err="1"/>
              <a:t>Bezdůvodné</a:t>
            </a:r>
            <a:r>
              <a:rPr lang="en-US" dirty="0"/>
              <a:t> </a:t>
            </a:r>
            <a:r>
              <a:rPr lang="en-US" dirty="0" err="1"/>
              <a:t>obohacení</a:t>
            </a:r>
            <a:endParaRPr lang="en-US" dirty="0"/>
          </a:p>
        </p:txBody>
      </p:sp>
      <p:sp>
        <p:nvSpPr>
          <p:cNvPr id="3" name="Content Placeholder 2"/>
          <p:cNvSpPr>
            <a:spLocks noGrp="1"/>
          </p:cNvSpPr>
          <p:nvPr>
            <p:ph idx="1"/>
          </p:nvPr>
        </p:nvSpPr>
        <p:spPr/>
        <p:txBody>
          <a:bodyPr/>
          <a:lstStyle/>
          <a:p>
            <a:r>
              <a:rPr lang="en-US" dirty="0" err="1"/>
              <a:t>Obecný</a:t>
            </a:r>
            <a:r>
              <a:rPr lang="en-US" dirty="0"/>
              <a:t> </a:t>
            </a:r>
            <a:r>
              <a:rPr lang="en-US" dirty="0" err="1"/>
              <a:t>soukromoprávní</a:t>
            </a:r>
            <a:r>
              <a:rPr lang="en-US" dirty="0"/>
              <a:t> </a:t>
            </a:r>
            <a:r>
              <a:rPr lang="en-US" dirty="0" err="1"/>
              <a:t>nárok</a:t>
            </a:r>
            <a:r>
              <a:rPr lang="en-US" dirty="0"/>
              <a:t> </a:t>
            </a:r>
            <a:r>
              <a:rPr lang="en-US" dirty="0" err="1"/>
              <a:t>dle</a:t>
            </a:r>
            <a:r>
              <a:rPr lang="en-US" dirty="0"/>
              <a:t> o. z. – </a:t>
            </a:r>
            <a:r>
              <a:rPr lang="en-US" dirty="0" err="1"/>
              <a:t>speciální</a:t>
            </a:r>
            <a:r>
              <a:rPr lang="en-US" dirty="0"/>
              <a:t> </a:t>
            </a:r>
            <a:r>
              <a:rPr lang="en-US" dirty="0" err="1"/>
              <a:t>úprava</a:t>
            </a:r>
            <a:r>
              <a:rPr lang="en-US" dirty="0"/>
              <a:t> v AutZ – </a:t>
            </a:r>
            <a:r>
              <a:rPr lang="en-US" dirty="0" err="1"/>
              <a:t>výše</a:t>
            </a:r>
            <a:endParaRPr lang="en-US" dirty="0"/>
          </a:p>
          <a:p>
            <a:r>
              <a:rPr lang="en-US" dirty="0" err="1"/>
              <a:t>Konkurence</a:t>
            </a:r>
            <a:r>
              <a:rPr lang="en-US" dirty="0"/>
              <a:t> </a:t>
            </a:r>
            <a:r>
              <a:rPr lang="en-US" dirty="0" err="1"/>
              <a:t>soukromoprávních</a:t>
            </a:r>
            <a:r>
              <a:rPr lang="en-US" dirty="0"/>
              <a:t> </a:t>
            </a:r>
            <a:r>
              <a:rPr lang="en-US" dirty="0" err="1"/>
              <a:t>deliktů</a:t>
            </a:r>
            <a:endParaRPr lang="en-US" dirty="0"/>
          </a:p>
          <a:p>
            <a:r>
              <a:rPr lang="en-US" dirty="0" err="1"/>
              <a:t>Škoda</a:t>
            </a:r>
            <a:r>
              <a:rPr lang="en-US" dirty="0"/>
              <a:t> = </a:t>
            </a:r>
            <a:r>
              <a:rPr lang="en-US" dirty="0" err="1"/>
              <a:t>ušlý</a:t>
            </a:r>
            <a:r>
              <a:rPr lang="en-US" dirty="0"/>
              <a:t> </a:t>
            </a:r>
            <a:r>
              <a:rPr lang="en-US" dirty="0" err="1"/>
              <a:t>zisk</a:t>
            </a:r>
            <a:r>
              <a:rPr lang="en-US" dirty="0"/>
              <a:t>, </a:t>
            </a:r>
            <a:r>
              <a:rPr lang="en-US" dirty="0" err="1"/>
              <a:t>který</a:t>
            </a:r>
            <a:r>
              <a:rPr lang="en-US" dirty="0"/>
              <a:t> by </a:t>
            </a:r>
            <a:r>
              <a:rPr lang="en-US" dirty="0" err="1"/>
              <a:t>vlastníkovi</a:t>
            </a:r>
            <a:r>
              <a:rPr lang="en-US" dirty="0"/>
              <a:t> </a:t>
            </a:r>
            <a:r>
              <a:rPr lang="en-US" dirty="0" err="1"/>
              <a:t>práva</a:t>
            </a:r>
            <a:r>
              <a:rPr lang="en-US" dirty="0"/>
              <a:t> </a:t>
            </a:r>
            <a:r>
              <a:rPr lang="en-US" dirty="0" err="1"/>
              <a:t>jinak</a:t>
            </a:r>
            <a:r>
              <a:rPr lang="en-US" dirty="0"/>
              <a:t> </a:t>
            </a:r>
            <a:r>
              <a:rPr lang="en-US" dirty="0" err="1"/>
              <a:t>neušel</a:t>
            </a:r>
            <a:endParaRPr lang="en-US" dirty="0"/>
          </a:p>
          <a:p>
            <a:r>
              <a:rPr lang="en-US" dirty="0" err="1"/>
              <a:t>Bezdůvodné</a:t>
            </a:r>
            <a:r>
              <a:rPr lang="en-US" dirty="0"/>
              <a:t> </a:t>
            </a:r>
            <a:r>
              <a:rPr lang="en-US" dirty="0" err="1"/>
              <a:t>obohacení</a:t>
            </a:r>
            <a:r>
              <a:rPr lang="en-US" dirty="0"/>
              <a:t> (2x </a:t>
            </a:r>
            <a:r>
              <a:rPr lang="en-US" dirty="0" err="1"/>
              <a:t>obvyklá</a:t>
            </a:r>
            <a:r>
              <a:rPr lang="en-US" dirty="0"/>
              <a:t> </a:t>
            </a:r>
            <a:r>
              <a:rPr lang="en-US" dirty="0" err="1"/>
              <a:t>licence</a:t>
            </a:r>
            <a:r>
              <a:rPr lang="en-US" dirty="0"/>
              <a:t>) = </a:t>
            </a:r>
            <a:r>
              <a:rPr lang="en-US" dirty="0" err="1"/>
              <a:t>nezmenšení</a:t>
            </a:r>
            <a:r>
              <a:rPr lang="en-US" dirty="0"/>
              <a:t> </a:t>
            </a:r>
            <a:r>
              <a:rPr lang="en-US" dirty="0" err="1"/>
              <a:t>majetku</a:t>
            </a:r>
            <a:r>
              <a:rPr lang="en-US" dirty="0"/>
              <a:t> </a:t>
            </a:r>
            <a:r>
              <a:rPr lang="en-US" dirty="0" err="1"/>
              <a:t>uživatele</a:t>
            </a:r>
            <a:r>
              <a:rPr lang="en-US" dirty="0"/>
              <a:t> – </a:t>
            </a:r>
            <a:r>
              <a:rPr lang="en-US" dirty="0" err="1"/>
              <a:t>cena</a:t>
            </a:r>
            <a:r>
              <a:rPr lang="en-US" dirty="0"/>
              <a:t> “</a:t>
            </a:r>
            <a:r>
              <a:rPr lang="en-US" dirty="0" err="1"/>
              <a:t>vyplacení</a:t>
            </a:r>
            <a:r>
              <a:rPr lang="en-US" dirty="0"/>
              <a:t> se z </a:t>
            </a:r>
            <a:r>
              <a:rPr lang="en-US" dirty="0" err="1"/>
              <a:t>restrikce</a:t>
            </a:r>
            <a:r>
              <a:rPr lang="en-US" dirty="0"/>
              <a:t>” (Copyleft effect) – </a:t>
            </a:r>
            <a:r>
              <a:rPr lang="en-US" dirty="0" err="1"/>
              <a:t>prospěch</a:t>
            </a:r>
            <a:r>
              <a:rPr lang="en-US" dirty="0"/>
              <a:t> (?)</a:t>
            </a:r>
          </a:p>
          <a:p>
            <a:pPr lvl="1"/>
            <a:r>
              <a:rPr lang="en-US" dirty="0" err="1"/>
              <a:t>Dobrá</a:t>
            </a:r>
            <a:r>
              <a:rPr lang="en-US" dirty="0"/>
              <a:t> </a:t>
            </a:r>
            <a:r>
              <a:rPr lang="en-US" dirty="0" err="1"/>
              <a:t>víra</a:t>
            </a:r>
            <a:r>
              <a:rPr lang="en-US" dirty="0"/>
              <a:t> (</a:t>
            </a:r>
            <a:r>
              <a:rPr lang="en-US" dirty="0" err="1"/>
              <a:t>není</a:t>
            </a:r>
            <a:r>
              <a:rPr lang="en-US" dirty="0"/>
              <a:t> </a:t>
            </a:r>
            <a:r>
              <a:rPr lang="en-US" dirty="0" err="1"/>
              <a:t>po</a:t>
            </a:r>
            <a:r>
              <a:rPr lang="en-US" dirty="0"/>
              <a:t> </a:t>
            </a:r>
            <a:r>
              <a:rPr lang="en-US" dirty="0" err="1"/>
              <a:t>upozornění</a:t>
            </a:r>
            <a:r>
              <a:rPr lang="en-US" dirty="0"/>
              <a:t>) – bez </a:t>
            </a:r>
            <a:r>
              <a:rPr lang="en-US" dirty="0" err="1"/>
              <a:t>užitků</a:t>
            </a:r>
            <a:endParaRPr lang="en-US" dirty="0"/>
          </a:p>
        </p:txBody>
      </p:sp>
    </p:spTree>
    <p:extLst>
      <p:ext uri="{BB962C8B-B14F-4D97-AF65-F5344CB8AC3E}">
        <p14:creationId xmlns:p14="http://schemas.microsoft.com/office/powerpoint/2010/main" val="1217464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5B741F57-58E7-3847-B0D1-2DE8ED0784A2}"/>
              </a:ext>
            </a:extLst>
          </p:cNvPr>
          <p:cNvSpPr>
            <a:spLocks noGrp="1"/>
          </p:cNvSpPr>
          <p:nvPr>
            <p:ph type="title"/>
          </p:nvPr>
        </p:nvSpPr>
        <p:spPr/>
        <p:txBody>
          <a:bodyPr/>
          <a:lstStyle/>
          <a:p>
            <a:r>
              <a:rPr lang="cs-CZ" dirty="0" err="1"/>
              <a:t>VeřejnÉ</a:t>
            </a:r>
            <a:r>
              <a:rPr lang="cs-CZ" dirty="0"/>
              <a:t> LICENCE</a:t>
            </a:r>
          </a:p>
        </p:txBody>
      </p:sp>
      <p:sp>
        <p:nvSpPr>
          <p:cNvPr id="5" name="Zástupný symbol pro text 4">
            <a:extLst>
              <a:ext uri="{FF2B5EF4-FFF2-40B4-BE49-F238E27FC236}">
                <a16:creationId xmlns:a16="http://schemas.microsoft.com/office/drawing/2014/main" id="{5F6E48D4-94FD-5849-B4DF-9C78BA68CE92}"/>
              </a:ext>
            </a:extLst>
          </p:cNvPr>
          <p:cNvSpPr>
            <a:spLocks noGrp="1"/>
          </p:cNvSpPr>
          <p:nvPr>
            <p:ph type="body" idx="1"/>
          </p:nvPr>
        </p:nvSpPr>
        <p:spPr/>
        <p:txBody>
          <a:bodyPr/>
          <a:lstStyle/>
          <a:p>
            <a:endParaRPr lang="cs-CZ"/>
          </a:p>
        </p:txBody>
      </p:sp>
    </p:spTree>
    <p:extLst>
      <p:ext uri="{BB962C8B-B14F-4D97-AF65-F5344CB8AC3E}">
        <p14:creationId xmlns:p14="http://schemas.microsoft.com/office/powerpoint/2010/main" val="743479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Náhrada</a:t>
            </a:r>
            <a:r>
              <a:rPr lang="en-US" dirty="0"/>
              <a:t> </a:t>
            </a:r>
            <a:r>
              <a:rPr lang="en-US" dirty="0" err="1"/>
              <a:t>škody</a:t>
            </a:r>
            <a:r>
              <a:rPr lang="en-US" dirty="0"/>
              <a:t> / </a:t>
            </a:r>
            <a:r>
              <a:rPr lang="en-US" dirty="0" err="1"/>
              <a:t>Bezdůvodné</a:t>
            </a:r>
            <a:r>
              <a:rPr lang="en-US" dirty="0"/>
              <a:t> </a:t>
            </a:r>
            <a:r>
              <a:rPr lang="en-US" dirty="0" err="1"/>
              <a:t>obohacení</a:t>
            </a:r>
            <a:endParaRPr lang="en-US" dirty="0"/>
          </a:p>
        </p:txBody>
      </p:sp>
      <p:sp>
        <p:nvSpPr>
          <p:cNvPr id="3" name="Content Placeholder 2"/>
          <p:cNvSpPr>
            <a:spLocks noGrp="1"/>
          </p:cNvSpPr>
          <p:nvPr>
            <p:ph idx="1"/>
          </p:nvPr>
        </p:nvSpPr>
        <p:spPr/>
        <p:txBody>
          <a:bodyPr/>
          <a:lstStyle/>
          <a:p>
            <a:r>
              <a:rPr lang="en-US" dirty="0" err="1"/>
              <a:t>Hodnota</a:t>
            </a:r>
            <a:r>
              <a:rPr lang="en-US" dirty="0"/>
              <a:t> </a:t>
            </a:r>
            <a:r>
              <a:rPr lang="en-US" dirty="0" err="1"/>
              <a:t>práv</a:t>
            </a:r>
            <a:r>
              <a:rPr lang="en-US" dirty="0"/>
              <a:t> - 0? – </a:t>
            </a:r>
            <a:r>
              <a:rPr lang="en-US" dirty="0" err="1"/>
              <a:t>licenční</a:t>
            </a:r>
            <a:r>
              <a:rPr lang="en-US" dirty="0"/>
              <a:t> </a:t>
            </a:r>
            <a:r>
              <a:rPr lang="en-US" dirty="0" err="1"/>
              <a:t>analogie</a:t>
            </a:r>
            <a:r>
              <a:rPr lang="en-US" dirty="0"/>
              <a:t>?</a:t>
            </a:r>
          </a:p>
          <a:p>
            <a:r>
              <a:rPr lang="en-US" dirty="0"/>
              <a:t>V </a:t>
            </a:r>
            <a:r>
              <a:rPr lang="en-US" dirty="0" err="1"/>
              <a:t>případě</a:t>
            </a:r>
            <a:r>
              <a:rPr lang="en-US" dirty="0"/>
              <a:t> </a:t>
            </a:r>
            <a:r>
              <a:rPr lang="en-US" dirty="0" err="1"/>
              <a:t>porušení</a:t>
            </a:r>
            <a:r>
              <a:rPr lang="en-US" dirty="0"/>
              <a:t> – </a:t>
            </a:r>
            <a:r>
              <a:rPr lang="en-US" dirty="0" err="1"/>
              <a:t>nikoliv</a:t>
            </a:r>
            <a:r>
              <a:rPr lang="en-US" dirty="0"/>
              <a:t> </a:t>
            </a:r>
            <a:r>
              <a:rPr lang="en-US" dirty="0" err="1"/>
              <a:t>nabytí</a:t>
            </a:r>
            <a:r>
              <a:rPr lang="en-US" dirty="0"/>
              <a:t> (</a:t>
            </a:r>
            <a:r>
              <a:rPr lang="en-US" dirty="0" err="1"/>
              <a:t>danění</a:t>
            </a:r>
            <a:r>
              <a:rPr lang="en-US" dirty="0"/>
              <a:t>)</a:t>
            </a:r>
          </a:p>
          <a:p>
            <a:r>
              <a:rPr lang="en-US" dirty="0" err="1"/>
              <a:t>Zahraniční</a:t>
            </a:r>
            <a:r>
              <a:rPr lang="en-US" dirty="0"/>
              <a:t> </a:t>
            </a:r>
            <a:r>
              <a:rPr lang="en-US" dirty="0" err="1"/>
              <a:t>judikatura</a:t>
            </a:r>
            <a:r>
              <a:rPr lang="en-US" dirty="0"/>
              <a:t> (</a:t>
            </a:r>
            <a:r>
              <a:rPr lang="en-US" dirty="0" err="1"/>
              <a:t>oba</a:t>
            </a:r>
            <a:r>
              <a:rPr lang="en-US" dirty="0"/>
              <a:t> </a:t>
            </a:r>
            <a:r>
              <a:rPr lang="en-US" dirty="0" err="1"/>
              <a:t>přístupy</a:t>
            </a:r>
            <a:r>
              <a:rPr lang="en-US" dirty="0"/>
              <a:t>)</a:t>
            </a:r>
          </a:p>
          <a:p>
            <a:endParaRPr lang="en-US" dirty="0"/>
          </a:p>
          <a:p>
            <a:r>
              <a:rPr lang="en-US" dirty="0" err="1"/>
              <a:t>Inherentní</a:t>
            </a:r>
            <a:r>
              <a:rPr lang="en-US" dirty="0"/>
              <a:t> </a:t>
            </a:r>
            <a:r>
              <a:rPr lang="en-US" dirty="0" err="1"/>
              <a:t>spor</a:t>
            </a:r>
            <a:r>
              <a:rPr lang="en-US" dirty="0"/>
              <a:t>:</a:t>
            </a:r>
          </a:p>
          <a:p>
            <a:r>
              <a:rPr lang="en-US" dirty="0"/>
              <a:t>F/OSS x OCHRANA HODNOT</a:t>
            </a:r>
          </a:p>
        </p:txBody>
      </p:sp>
    </p:spTree>
    <p:extLst>
      <p:ext uri="{BB962C8B-B14F-4D97-AF65-F5344CB8AC3E}">
        <p14:creationId xmlns:p14="http://schemas.microsoft.com/office/powerpoint/2010/main" val="3826510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Free/Open Source Software</a:t>
            </a:r>
          </a:p>
        </p:txBody>
      </p:sp>
      <p:sp>
        <p:nvSpPr>
          <p:cNvPr id="3" name="Zástupný symbol pro text 2"/>
          <p:cNvSpPr>
            <a:spLocks noGrp="1"/>
          </p:cNvSpPr>
          <p:nvPr>
            <p:ph type="body" idx="1"/>
          </p:nvPr>
        </p:nvSpPr>
        <p:spPr/>
        <p:txBody>
          <a:bodyPr/>
          <a:lstStyle/>
          <a:p>
            <a:endParaRPr lang="cs-CZ"/>
          </a:p>
        </p:txBody>
      </p:sp>
    </p:spTree>
    <p:extLst>
      <p:ext uri="{BB962C8B-B14F-4D97-AF65-F5344CB8AC3E}">
        <p14:creationId xmlns:p14="http://schemas.microsoft.com/office/powerpoint/2010/main" val="4217321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A999CBD-927C-2F48-B05E-E4BFD705F805}"/>
              </a:ext>
            </a:extLst>
          </p:cNvPr>
          <p:cNvSpPr>
            <a:spLocks noGrp="1"/>
          </p:cNvSpPr>
          <p:nvPr>
            <p:ph type="title"/>
          </p:nvPr>
        </p:nvSpPr>
        <p:spPr/>
        <p:txBody>
          <a:bodyPr/>
          <a:lstStyle/>
          <a:p>
            <a:r>
              <a:rPr lang="cs-CZ" dirty="0"/>
              <a:t>Open Source </a:t>
            </a:r>
            <a:r>
              <a:rPr lang="cs-CZ" dirty="0" err="1"/>
              <a:t>Principles</a:t>
            </a:r>
            <a:r>
              <a:rPr lang="cs-CZ" dirty="0"/>
              <a:t> (</a:t>
            </a:r>
            <a:r>
              <a:rPr lang="cs-CZ" dirty="0" err="1"/>
              <a:t>Lawrence</a:t>
            </a:r>
            <a:r>
              <a:rPr lang="cs-CZ" dirty="0"/>
              <a:t> Rosen)</a:t>
            </a:r>
          </a:p>
        </p:txBody>
      </p:sp>
      <p:sp>
        <p:nvSpPr>
          <p:cNvPr id="3" name="Zástupný symbol pro obsah 2">
            <a:extLst>
              <a:ext uri="{FF2B5EF4-FFF2-40B4-BE49-F238E27FC236}">
                <a16:creationId xmlns:a16="http://schemas.microsoft.com/office/drawing/2014/main" id="{D68B49B1-427B-B044-9125-B799E5BBE4C1}"/>
              </a:ext>
            </a:extLst>
          </p:cNvPr>
          <p:cNvSpPr>
            <a:spLocks noGrp="1"/>
          </p:cNvSpPr>
          <p:nvPr>
            <p:ph idx="1"/>
          </p:nvPr>
        </p:nvSpPr>
        <p:spPr/>
        <p:txBody>
          <a:bodyPr>
            <a:normAutofit lnSpcReduction="10000"/>
          </a:bodyPr>
          <a:lstStyle/>
          <a:p>
            <a:pPr marL="457200" indent="-457200">
              <a:buFont typeface="+mj-lt"/>
              <a:buAutoNum type="arabicPeriod"/>
            </a:pPr>
            <a:r>
              <a:rPr lang="cs-CZ" b="1" i="1" dirty="0" err="1"/>
              <a:t>Licensees</a:t>
            </a:r>
            <a:r>
              <a:rPr lang="cs-CZ" b="1" i="1" dirty="0"/>
              <a:t> are free to use open source software </a:t>
            </a:r>
            <a:r>
              <a:rPr lang="cs-CZ" b="1" i="1" dirty="0" err="1"/>
              <a:t>for</a:t>
            </a:r>
            <a:r>
              <a:rPr lang="cs-CZ" b="1" i="1" dirty="0"/>
              <a:t> </a:t>
            </a:r>
            <a:r>
              <a:rPr lang="cs-CZ" b="1" i="1" dirty="0" err="1"/>
              <a:t>any</a:t>
            </a:r>
            <a:r>
              <a:rPr lang="cs-CZ" b="1" i="1" dirty="0"/>
              <a:t> </a:t>
            </a:r>
            <a:r>
              <a:rPr lang="cs-CZ" b="1" i="1" dirty="0" err="1"/>
              <a:t>purpose</a:t>
            </a:r>
            <a:r>
              <a:rPr lang="cs-CZ" b="1" i="1" dirty="0"/>
              <a:t> </a:t>
            </a:r>
            <a:r>
              <a:rPr lang="cs-CZ" b="1" i="1" dirty="0" err="1"/>
              <a:t>whatsoever</a:t>
            </a:r>
            <a:r>
              <a:rPr lang="cs-CZ" b="1" i="1" dirty="0"/>
              <a:t> </a:t>
            </a:r>
            <a:endParaRPr lang="cs-CZ" dirty="0"/>
          </a:p>
          <a:p>
            <a:pPr marL="457200" indent="-457200">
              <a:buFont typeface="+mj-lt"/>
              <a:buAutoNum type="arabicPeriod"/>
            </a:pPr>
            <a:r>
              <a:rPr lang="cs-CZ" b="1" i="1" dirty="0" err="1"/>
              <a:t>Licensees</a:t>
            </a:r>
            <a:r>
              <a:rPr lang="cs-CZ" b="1" i="1" dirty="0"/>
              <a:t> are free to make </a:t>
            </a:r>
            <a:r>
              <a:rPr lang="cs-CZ" b="1" i="1" dirty="0" err="1"/>
              <a:t>copies</a:t>
            </a:r>
            <a:r>
              <a:rPr lang="cs-CZ" b="1" i="1" dirty="0"/>
              <a:t> </a:t>
            </a:r>
            <a:r>
              <a:rPr lang="cs-CZ" b="1" i="1" dirty="0" err="1"/>
              <a:t>of</a:t>
            </a:r>
            <a:r>
              <a:rPr lang="cs-CZ" b="1" i="1" dirty="0"/>
              <a:t> open source software and to </a:t>
            </a:r>
            <a:r>
              <a:rPr lang="cs-CZ" b="1" i="1" dirty="0" err="1"/>
              <a:t>distribute</a:t>
            </a:r>
            <a:r>
              <a:rPr lang="cs-CZ" b="1" i="1" dirty="0"/>
              <a:t> </a:t>
            </a:r>
            <a:r>
              <a:rPr lang="cs-CZ" b="1" i="1" dirty="0" err="1"/>
              <a:t>them</a:t>
            </a:r>
            <a:r>
              <a:rPr lang="cs-CZ" b="1" i="1" dirty="0"/>
              <a:t> </a:t>
            </a:r>
            <a:r>
              <a:rPr lang="cs-CZ" b="1" i="1" dirty="0" err="1"/>
              <a:t>without</a:t>
            </a:r>
            <a:r>
              <a:rPr lang="cs-CZ" b="1" i="1" dirty="0"/>
              <a:t> </a:t>
            </a:r>
            <a:r>
              <a:rPr lang="cs-CZ" b="1" i="1" dirty="0" err="1"/>
              <a:t>payment</a:t>
            </a:r>
            <a:r>
              <a:rPr lang="cs-CZ" b="1" i="1" dirty="0"/>
              <a:t> </a:t>
            </a:r>
            <a:r>
              <a:rPr lang="cs-CZ" b="1" i="1" dirty="0" err="1"/>
              <a:t>of</a:t>
            </a:r>
            <a:r>
              <a:rPr lang="cs-CZ" b="1" i="1" dirty="0"/>
              <a:t> </a:t>
            </a:r>
            <a:r>
              <a:rPr lang="cs-CZ" b="1" i="1" dirty="0" err="1"/>
              <a:t>royalties</a:t>
            </a:r>
            <a:r>
              <a:rPr lang="cs-CZ" b="1" i="1" dirty="0"/>
              <a:t> to a </a:t>
            </a:r>
            <a:r>
              <a:rPr lang="cs-CZ" b="1" i="1" dirty="0" err="1"/>
              <a:t>licensor</a:t>
            </a:r>
            <a:r>
              <a:rPr lang="cs-CZ" b="1" i="1" dirty="0"/>
              <a:t>. </a:t>
            </a:r>
            <a:endParaRPr lang="cs-CZ" dirty="0"/>
          </a:p>
          <a:p>
            <a:pPr marL="457200" indent="-457200">
              <a:buFont typeface="+mj-lt"/>
              <a:buAutoNum type="arabicPeriod"/>
            </a:pPr>
            <a:r>
              <a:rPr lang="cs-CZ" b="1" i="1" dirty="0" err="1"/>
              <a:t>Licensees</a:t>
            </a:r>
            <a:r>
              <a:rPr lang="cs-CZ" b="1" i="1" dirty="0"/>
              <a:t> are free to </a:t>
            </a:r>
            <a:r>
              <a:rPr lang="cs-CZ" b="1" i="1" dirty="0" err="1"/>
              <a:t>create</a:t>
            </a:r>
            <a:r>
              <a:rPr lang="cs-CZ" b="1" i="1" dirty="0"/>
              <a:t> </a:t>
            </a:r>
            <a:r>
              <a:rPr lang="cs-CZ" b="1" i="1" dirty="0" err="1"/>
              <a:t>derivative</a:t>
            </a:r>
            <a:r>
              <a:rPr lang="cs-CZ" b="1" i="1" dirty="0"/>
              <a:t> </a:t>
            </a:r>
            <a:r>
              <a:rPr lang="cs-CZ" b="1" i="1" dirty="0" err="1"/>
              <a:t>works</a:t>
            </a:r>
            <a:br>
              <a:rPr lang="cs-CZ" b="1" i="1" dirty="0"/>
            </a:br>
            <a:r>
              <a:rPr lang="cs-CZ" b="1" i="1" dirty="0" err="1"/>
              <a:t>of</a:t>
            </a:r>
            <a:r>
              <a:rPr lang="cs-CZ" b="1" i="1" dirty="0"/>
              <a:t> open source software and to </a:t>
            </a:r>
            <a:r>
              <a:rPr lang="cs-CZ" b="1" i="1" dirty="0" err="1"/>
              <a:t>distribute</a:t>
            </a:r>
            <a:r>
              <a:rPr lang="cs-CZ" b="1" i="1" dirty="0"/>
              <a:t> </a:t>
            </a:r>
            <a:r>
              <a:rPr lang="cs-CZ" b="1" i="1" dirty="0" err="1"/>
              <a:t>them</a:t>
            </a:r>
            <a:r>
              <a:rPr lang="cs-CZ" b="1" i="1" dirty="0"/>
              <a:t> </a:t>
            </a:r>
            <a:r>
              <a:rPr lang="cs-CZ" b="1" i="1" dirty="0" err="1"/>
              <a:t>without</a:t>
            </a:r>
            <a:r>
              <a:rPr lang="cs-CZ" b="1" i="1" dirty="0"/>
              <a:t> </a:t>
            </a:r>
            <a:r>
              <a:rPr lang="cs-CZ" b="1" i="1" dirty="0" err="1"/>
              <a:t>payment</a:t>
            </a:r>
            <a:r>
              <a:rPr lang="cs-CZ" b="1" i="1" dirty="0"/>
              <a:t> </a:t>
            </a:r>
            <a:r>
              <a:rPr lang="cs-CZ" b="1" i="1" dirty="0" err="1"/>
              <a:t>of</a:t>
            </a:r>
            <a:r>
              <a:rPr lang="cs-CZ" b="1" i="1" dirty="0"/>
              <a:t> </a:t>
            </a:r>
            <a:r>
              <a:rPr lang="cs-CZ" b="1" i="1" dirty="0" err="1"/>
              <a:t>royalties</a:t>
            </a:r>
            <a:r>
              <a:rPr lang="cs-CZ" b="1" i="1" dirty="0"/>
              <a:t> to a </a:t>
            </a:r>
            <a:r>
              <a:rPr lang="cs-CZ" b="1" i="1" dirty="0" err="1"/>
              <a:t>licensor</a:t>
            </a:r>
            <a:r>
              <a:rPr lang="cs-CZ" b="1" i="1" dirty="0"/>
              <a:t>. </a:t>
            </a:r>
            <a:endParaRPr lang="cs-CZ" dirty="0"/>
          </a:p>
          <a:p>
            <a:pPr marL="457200" indent="-457200">
              <a:buFont typeface="+mj-lt"/>
              <a:buAutoNum type="arabicPeriod"/>
            </a:pPr>
            <a:r>
              <a:rPr lang="cs-CZ" b="1" i="1" dirty="0" err="1"/>
              <a:t>Licensees</a:t>
            </a:r>
            <a:r>
              <a:rPr lang="cs-CZ" b="1" i="1" dirty="0"/>
              <a:t> are free to </a:t>
            </a:r>
            <a:r>
              <a:rPr lang="cs-CZ" b="1" i="1" dirty="0" err="1"/>
              <a:t>access</a:t>
            </a:r>
            <a:r>
              <a:rPr lang="cs-CZ" b="1" i="1" dirty="0"/>
              <a:t> and use </a:t>
            </a:r>
            <a:r>
              <a:rPr lang="cs-CZ" b="1" i="1" dirty="0" err="1"/>
              <a:t>the</a:t>
            </a:r>
            <a:r>
              <a:rPr lang="cs-CZ" b="1" i="1" dirty="0"/>
              <a:t> source </a:t>
            </a:r>
            <a:r>
              <a:rPr lang="cs-CZ" b="1" i="1" dirty="0" err="1"/>
              <a:t>code</a:t>
            </a:r>
            <a:r>
              <a:rPr lang="cs-CZ" b="1" i="1" dirty="0"/>
              <a:t> </a:t>
            </a:r>
            <a:r>
              <a:rPr lang="cs-CZ" b="1" i="1" dirty="0" err="1"/>
              <a:t>of</a:t>
            </a:r>
            <a:r>
              <a:rPr lang="cs-CZ" b="1" i="1" dirty="0"/>
              <a:t> open source software. </a:t>
            </a:r>
            <a:endParaRPr lang="cs-CZ" dirty="0"/>
          </a:p>
          <a:p>
            <a:pPr marL="457200" indent="-457200">
              <a:buFont typeface="+mj-lt"/>
              <a:buAutoNum type="arabicPeriod"/>
            </a:pPr>
            <a:r>
              <a:rPr lang="cs-CZ" b="1" i="1" dirty="0" err="1"/>
              <a:t>Licensees</a:t>
            </a:r>
            <a:r>
              <a:rPr lang="cs-CZ" b="1" i="1" dirty="0"/>
              <a:t> are free to </a:t>
            </a:r>
            <a:r>
              <a:rPr lang="cs-CZ" b="1" i="1" dirty="0" err="1"/>
              <a:t>combine</a:t>
            </a:r>
            <a:r>
              <a:rPr lang="cs-CZ" b="1" i="1" dirty="0"/>
              <a:t> open source and </a:t>
            </a:r>
            <a:r>
              <a:rPr lang="cs-CZ" b="1" i="1" dirty="0" err="1"/>
              <a:t>other</a:t>
            </a:r>
            <a:r>
              <a:rPr lang="cs-CZ" b="1" i="1" dirty="0"/>
              <a:t> software. </a:t>
            </a:r>
            <a:endParaRPr lang="cs-CZ" dirty="0"/>
          </a:p>
          <a:p>
            <a:pPr marL="457200" indent="-457200">
              <a:buFont typeface="+mj-lt"/>
              <a:buAutoNum type="arabicPeriod"/>
            </a:pPr>
            <a:endParaRPr lang="cs-CZ" dirty="0"/>
          </a:p>
        </p:txBody>
      </p:sp>
    </p:spTree>
    <p:extLst>
      <p:ext uri="{BB962C8B-B14F-4D97-AF65-F5344CB8AC3E}">
        <p14:creationId xmlns:p14="http://schemas.microsoft.com/office/powerpoint/2010/main" val="2806814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b="1" dirty="0"/>
              <a:t>F/OSS</a:t>
            </a:r>
          </a:p>
        </p:txBody>
      </p:sp>
      <p:sp>
        <p:nvSpPr>
          <p:cNvPr id="3" name="Zástupný symbol pro obsah 2"/>
          <p:cNvSpPr>
            <a:spLocks noGrp="1"/>
          </p:cNvSpPr>
          <p:nvPr>
            <p:ph idx="1"/>
          </p:nvPr>
        </p:nvSpPr>
        <p:spPr/>
        <p:txBody>
          <a:bodyPr/>
          <a:lstStyle/>
          <a:p>
            <a:pPr marL="457200" indent="-457200">
              <a:buFont typeface="Arial" panose="020B0604020202020204" pitchFamily="34" charset="0"/>
              <a:buChar char="•"/>
            </a:pPr>
            <a:r>
              <a:rPr lang="cs-CZ" dirty="0">
                <a:solidFill>
                  <a:schemeClr val="tx1"/>
                </a:solidFill>
              </a:rPr>
              <a:t>Založen na autorském právu</a:t>
            </a:r>
            <a:endParaRPr lang="en-US" dirty="0">
              <a:solidFill>
                <a:schemeClr val="tx1"/>
              </a:solidFill>
            </a:endParaRPr>
          </a:p>
          <a:p>
            <a:pPr marL="457200" indent="-457200">
              <a:buFont typeface="Arial" panose="020B0604020202020204" pitchFamily="34" charset="0"/>
              <a:buChar char="•"/>
            </a:pPr>
            <a:r>
              <a:rPr lang="cs-CZ" dirty="0">
                <a:solidFill>
                  <a:schemeClr val="tx1"/>
                </a:solidFill>
              </a:rPr>
              <a:t>Všeobecné licenční podmínky</a:t>
            </a:r>
          </a:p>
          <a:p>
            <a:pPr marL="857250" lvl="1" indent="-457200">
              <a:buFont typeface="Arial" panose="020B0604020202020204" pitchFamily="34" charset="0"/>
              <a:buChar char="•"/>
            </a:pPr>
            <a:r>
              <a:rPr lang="cs-CZ" dirty="0"/>
              <a:t>Např. </a:t>
            </a:r>
            <a:r>
              <a:rPr lang="en-US" dirty="0">
                <a:solidFill>
                  <a:schemeClr val="tx1"/>
                </a:solidFill>
              </a:rPr>
              <a:t>GNU General Public License (GNU GPL)</a:t>
            </a:r>
          </a:p>
          <a:p>
            <a:pPr marL="457200" indent="-457200">
              <a:buFont typeface="Arial" panose="020B0604020202020204" pitchFamily="34" charset="0"/>
              <a:buChar char="•"/>
            </a:pPr>
            <a:r>
              <a:rPr lang="cs-CZ" dirty="0">
                <a:solidFill>
                  <a:schemeClr val="tx1"/>
                </a:solidFill>
              </a:rPr>
              <a:t>Není to vzdání se autorských práv, ale jejich smluvní </a:t>
            </a:r>
            <a:r>
              <a:rPr lang="cs-CZ" dirty="0"/>
              <a:t>výkon (explicitně potvrzeno v </a:t>
            </a:r>
            <a:r>
              <a:rPr lang="cs-CZ" i="1" dirty="0" err="1"/>
              <a:t>Welte</a:t>
            </a:r>
            <a:r>
              <a:rPr lang="cs-CZ" i="1" dirty="0"/>
              <a:t> v. Skype</a:t>
            </a:r>
            <a:r>
              <a:rPr lang="cs-CZ" dirty="0"/>
              <a:t>)</a:t>
            </a:r>
          </a:p>
          <a:p>
            <a:pPr marL="457200" indent="-457200">
              <a:buFont typeface="Arial" panose="020B0604020202020204" pitchFamily="34" charset="0"/>
              <a:buChar char="•"/>
            </a:pPr>
            <a:r>
              <a:rPr lang="cs-CZ" dirty="0" err="1"/>
              <a:t>Copyleftové</a:t>
            </a:r>
            <a:r>
              <a:rPr lang="cs-CZ" dirty="0"/>
              <a:t> doložky</a:t>
            </a:r>
          </a:p>
          <a:p>
            <a:pPr marL="457200" indent="-457200">
              <a:buFont typeface="Arial" panose="020B0604020202020204" pitchFamily="34" charset="0"/>
              <a:buChar char="•"/>
            </a:pPr>
            <a:endParaRPr lang="cs-CZ" dirty="0">
              <a:solidFill>
                <a:schemeClr val="tx1"/>
              </a:solidFill>
            </a:endParaRPr>
          </a:p>
          <a:p>
            <a:pPr marL="0" indent="0">
              <a:buNone/>
            </a:pPr>
            <a:endParaRPr lang="cs-CZ" dirty="0"/>
          </a:p>
        </p:txBody>
      </p:sp>
    </p:spTree>
    <p:extLst>
      <p:ext uri="{BB962C8B-B14F-4D97-AF65-F5344CB8AC3E}">
        <p14:creationId xmlns:p14="http://schemas.microsoft.com/office/powerpoint/2010/main" val="33623829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b="1" dirty="0"/>
              <a:t>Právní aspekty</a:t>
            </a:r>
          </a:p>
        </p:txBody>
      </p:sp>
      <p:sp>
        <p:nvSpPr>
          <p:cNvPr id="3" name="Zástupný symbol pro obsah 2"/>
          <p:cNvSpPr>
            <a:spLocks noGrp="1"/>
          </p:cNvSpPr>
          <p:nvPr>
            <p:ph idx="1"/>
          </p:nvPr>
        </p:nvSpPr>
        <p:spPr/>
        <p:txBody>
          <a:bodyPr>
            <a:normAutofit fontScale="92500"/>
          </a:bodyPr>
          <a:lstStyle/>
          <a:p>
            <a:r>
              <a:rPr lang="cs-CZ" dirty="0"/>
              <a:t>Autorské práva – standardně se uplatňují</a:t>
            </a:r>
          </a:p>
          <a:p>
            <a:r>
              <a:rPr lang="cs-CZ" dirty="0"/>
              <a:t>Licence a její náležitosti</a:t>
            </a:r>
          </a:p>
          <a:p>
            <a:pPr lvl="1"/>
            <a:r>
              <a:rPr lang="cs-CZ" dirty="0"/>
              <a:t>Nevýhradní</a:t>
            </a:r>
          </a:p>
          <a:p>
            <a:pPr lvl="1"/>
            <a:r>
              <a:rPr lang="cs-CZ" dirty="0"/>
              <a:t>Neomezená co do rozmnožování, možnosti změn</a:t>
            </a:r>
          </a:p>
          <a:p>
            <a:pPr lvl="1"/>
            <a:r>
              <a:rPr lang="cs-CZ" dirty="0"/>
              <a:t>ALE</a:t>
            </a:r>
          </a:p>
          <a:p>
            <a:r>
              <a:rPr lang="cs-CZ" dirty="0"/>
              <a:t>Podmíněná tzv. licenčními „prvky“</a:t>
            </a:r>
            <a:endParaRPr lang="en-US" dirty="0"/>
          </a:p>
          <a:p>
            <a:pPr lvl="1"/>
            <a:r>
              <a:rPr lang="cs-CZ" dirty="0"/>
              <a:t>Typicky </a:t>
            </a:r>
            <a:r>
              <a:rPr lang="en-US" dirty="0"/>
              <a:t>Copyleft effect / </a:t>
            </a:r>
            <a:r>
              <a:rPr lang="cs-CZ" dirty="0" err="1"/>
              <a:t>Share-alike</a:t>
            </a:r>
            <a:endParaRPr lang="cs-CZ" dirty="0"/>
          </a:p>
          <a:p>
            <a:pPr lvl="1"/>
            <a:r>
              <a:rPr lang="cs-CZ" dirty="0"/>
              <a:t>Nemožnost změny a “</a:t>
            </a:r>
            <a:r>
              <a:rPr lang="cs-CZ" dirty="0" err="1"/>
              <a:t>nedistribuce</a:t>
            </a:r>
            <a:r>
              <a:rPr lang="cs-CZ" dirty="0"/>
              <a:t>“ pod virální licencí =&gt;</a:t>
            </a:r>
          </a:p>
          <a:p>
            <a:pPr lvl="1"/>
            <a:r>
              <a:rPr lang="cs-CZ" dirty="0"/>
              <a:t>Neoprávněný zásah</a:t>
            </a:r>
            <a:endParaRPr lang="en-US" dirty="0"/>
          </a:p>
          <a:p>
            <a:r>
              <a:rPr lang="en-US" dirty="0" err="1"/>
              <a:t>Značný</a:t>
            </a:r>
            <a:r>
              <a:rPr lang="en-US" dirty="0"/>
              <a:t> </a:t>
            </a:r>
            <a:r>
              <a:rPr lang="en-US" dirty="0" err="1"/>
              <a:t>počet</a:t>
            </a:r>
            <a:r>
              <a:rPr lang="en-US" dirty="0"/>
              <a:t> </a:t>
            </a:r>
            <a:r>
              <a:rPr lang="cs-CZ" dirty="0"/>
              <a:t>typů </a:t>
            </a:r>
            <a:r>
              <a:rPr lang="en-US" dirty="0" err="1"/>
              <a:t>licencí</a:t>
            </a:r>
            <a:endParaRPr lang="en-US" dirty="0"/>
          </a:p>
          <a:p>
            <a:pPr lvl="1"/>
            <a:r>
              <a:rPr lang="cs-CZ" dirty="0">
                <a:hlinkClick r:id="rId2"/>
              </a:rPr>
              <a:t>Přehled: opensource.org/</a:t>
            </a:r>
            <a:r>
              <a:rPr lang="cs-CZ" dirty="0" err="1">
                <a:hlinkClick r:id="rId2"/>
              </a:rPr>
              <a:t>licenses</a:t>
            </a:r>
            <a:r>
              <a:rPr lang="cs-CZ" dirty="0">
                <a:hlinkClick r:id="rId2"/>
              </a:rPr>
              <a:t>/</a:t>
            </a:r>
            <a:r>
              <a:rPr lang="cs-CZ" dirty="0" err="1">
                <a:hlinkClick r:id="rId2"/>
              </a:rPr>
              <a:t>alphabetical</a:t>
            </a:r>
            <a:endParaRPr lang="cs-CZ" dirty="0"/>
          </a:p>
          <a:p>
            <a:endParaRPr lang="cs-CZ" dirty="0"/>
          </a:p>
        </p:txBody>
      </p:sp>
    </p:spTree>
    <p:extLst>
      <p:ext uri="{BB962C8B-B14F-4D97-AF65-F5344CB8AC3E}">
        <p14:creationId xmlns:p14="http://schemas.microsoft.com/office/powerpoint/2010/main" val="9422774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Duální</a:t>
            </a:r>
            <a:r>
              <a:rPr lang="en-US" b="1" dirty="0"/>
              <a:t> </a:t>
            </a:r>
            <a:r>
              <a:rPr lang="en-US" b="1" dirty="0" err="1"/>
              <a:t>licencování</a:t>
            </a:r>
            <a:endParaRPr lang="en-US" b="1" dirty="0"/>
          </a:p>
        </p:txBody>
      </p:sp>
      <p:sp>
        <p:nvSpPr>
          <p:cNvPr id="3" name="Content Placeholder 2"/>
          <p:cNvSpPr>
            <a:spLocks noGrp="1"/>
          </p:cNvSpPr>
          <p:nvPr>
            <p:ph idx="1"/>
          </p:nvPr>
        </p:nvSpPr>
        <p:spPr/>
        <p:txBody>
          <a:bodyPr>
            <a:normAutofit/>
          </a:bodyPr>
          <a:lstStyle/>
          <a:p>
            <a:r>
              <a:rPr lang="cs-CZ" dirty="0"/>
              <a:t>Např. </a:t>
            </a:r>
            <a:r>
              <a:rPr lang="cs-CZ" dirty="0" err="1"/>
              <a:t>MySQL</a:t>
            </a:r>
            <a:endParaRPr lang="cs-CZ" dirty="0"/>
          </a:p>
          <a:p>
            <a:pPr lvl="1"/>
            <a:r>
              <a:rPr lang="cs-CZ" dirty="0"/>
              <a:t>Dá se „vyplatit“ z povinnosti sdílet stejně (tj. z </a:t>
            </a:r>
            <a:r>
              <a:rPr lang="cs-CZ" dirty="0" err="1"/>
              <a:t>copyleftové</a:t>
            </a:r>
            <a:r>
              <a:rPr lang="cs-CZ" dirty="0"/>
              <a:t> doložky) – nevýhradní licence</a:t>
            </a:r>
          </a:p>
          <a:p>
            <a:pPr lvl="1"/>
            <a:r>
              <a:rPr lang="en-US" dirty="0"/>
              <a:t>GNU GPL v2 + </a:t>
            </a:r>
            <a:r>
              <a:rPr lang="en-US" dirty="0" err="1"/>
              <a:t>Proprietární</a:t>
            </a:r>
            <a:endParaRPr lang="en-US" dirty="0"/>
          </a:p>
          <a:p>
            <a:endParaRPr lang="en-US" dirty="0"/>
          </a:p>
        </p:txBody>
      </p:sp>
    </p:spTree>
    <p:extLst>
      <p:ext uri="{BB962C8B-B14F-4D97-AF65-F5344CB8AC3E}">
        <p14:creationId xmlns:p14="http://schemas.microsoft.com/office/powerpoint/2010/main" val="89801819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F2198B2-FE35-F849-9572-CCC45BF97489}"/>
              </a:ext>
            </a:extLst>
          </p:cNvPr>
          <p:cNvSpPr>
            <a:spLocks noGrp="1"/>
          </p:cNvSpPr>
          <p:nvPr>
            <p:ph type="title"/>
          </p:nvPr>
        </p:nvSpPr>
        <p:spPr/>
        <p:txBody>
          <a:bodyPr/>
          <a:lstStyle/>
          <a:p>
            <a:r>
              <a:rPr lang="cs-CZ" dirty="0"/>
              <a:t>Populární licence (se silnou komunitou)</a:t>
            </a:r>
          </a:p>
        </p:txBody>
      </p:sp>
      <p:sp>
        <p:nvSpPr>
          <p:cNvPr id="3" name="Zástupný symbol pro obsah 2">
            <a:extLst>
              <a:ext uri="{FF2B5EF4-FFF2-40B4-BE49-F238E27FC236}">
                <a16:creationId xmlns:a16="http://schemas.microsoft.com/office/drawing/2014/main" id="{2C1775B5-609A-BB4B-9D38-873D060C6A38}"/>
              </a:ext>
            </a:extLst>
          </p:cNvPr>
          <p:cNvSpPr>
            <a:spLocks noGrp="1"/>
          </p:cNvSpPr>
          <p:nvPr>
            <p:ph idx="1"/>
          </p:nvPr>
        </p:nvSpPr>
        <p:spPr/>
        <p:txBody>
          <a:bodyPr>
            <a:normAutofit lnSpcReduction="10000"/>
          </a:bodyPr>
          <a:lstStyle/>
          <a:p>
            <a:r>
              <a:rPr lang="cs-CZ" dirty="0">
                <a:hlinkClick r:id="rId2"/>
              </a:rPr>
              <a:t>BSD 3-Clause</a:t>
            </a:r>
            <a:r>
              <a:rPr lang="cs-CZ" dirty="0"/>
              <a:t> / </a:t>
            </a:r>
            <a:r>
              <a:rPr lang="cs-CZ" dirty="0">
                <a:hlinkClick r:id="rId3"/>
              </a:rPr>
              <a:t>BSD 2-Clause</a:t>
            </a:r>
            <a:endParaRPr lang="cs-CZ" dirty="0"/>
          </a:p>
          <a:p>
            <a:r>
              <a:rPr lang="cs-CZ" dirty="0">
                <a:hlinkClick r:id="rId4"/>
              </a:rPr>
              <a:t>MIT license</a:t>
            </a:r>
            <a:endParaRPr lang="cs-CZ" dirty="0"/>
          </a:p>
          <a:p>
            <a:r>
              <a:rPr lang="cs-CZ" dirty="0">
                <a:hlinkClick r:id="rId5"/>
              </a:rPr>
              <a:t>Apache License 2.0</a:t>
            </a:r>
            <a:endParaRPr lang="cs-CZ" dirty="0"/>
          </a:p>
          <a:p>
            <a:r>
              <a:rPr lang="cs-CZ" dirty="0">
                <a:hlinkClick r:id="rId6"/>
              </a:rPr>
              <a:t>Common Development and Distribution License</a:t>
            </a:r>
            <a:endParaRPr lang="cs-CZ" dirty="0"/>
          </a:p>
          <a:p>
            <a:r>
              <a:rPr lang="cs-CZ" dirty="0">
                <a:hlinkClick r:id="rId7"/>
              </a:rPr>
              <a:t>Mozilla Public License 2.0</a:t>
            </a:r>
            <a:endParaRPr lang="cs-CZ" dirty="0"/>
          </a:p>
          <a:p>
            <a:r>
              <a:rPr lang="cs-CZ" dirty="0">
                <a:hlinkClick r:id="rId8"/>
              </a:rPr>
              <a:t>GNU General Public License (GPL)</a:t>
            </a:r>
            <a:endParaRPr lang="cs-CZ" dirty="0"/>
          </a:p>
          <a:p>
            <a:r>
              <a:rPr lang="cs-CZ" dirty="0">
                <a:hlinkClick r:id="rId9"/>
              </a:rPr>
              <a:t>GNU Library or "Lesser" General Public License (LGPL)</a:t>
            </a:r>
            <a:endParaRPr lang="cs-CZ" dirty="0"/>
          </a:p>
          <a:p>
            <a:endParaRPr lang="cs-CZ" dirty="0"/>
          </a:p>
          <a:p>
            <a:r>
              <a:rPr lang="cs-CZ" dirty="0"/>
              <a:t>Podle OSI.</a:t>
            </a:r>
          </a:p>
          <a:p>
            <a:r>
              <a:rPr lang="cs-CZ" dirty="0"/>
              <a:t>Jiná data: </a:t>
            </a:r>
            <a:r>
              <a:rPr lang="cs-CZ" dirty="0">
                <a:hlinkClick r:id="rId10"/>
              </a:rPr>
              <a:t>https://www.blackducksoftware.com/top-open-source-licenses</a:t>
            </a:r>
            <a:endParaRPr lang="cs-CZ" dirty="0"/>
          </a:p>
          <a:p>
            <a:endParaRPr lang="cs-CZ" dirty="0"/>
          </a:p>
        </p:txBody>
      </p:sp>
    </p:spTree>
    <p:extLst>
      <p:ext uri="{BB962C8B-B14F-4D97-AF65-F5344CB8AC3E}">
        <p14:creationId xmlns:p14="http://schemas.microsoft.com/office/powerpoint/2010/main" val="520643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2792008-74E9-1442-B5CE-FD9EA1E49B55}"/>
              </a:ext>
            </a:extLst>
          </p:cNvPr>
          <p:cNvSpPr>
            <a:spLocks noGrp="1"/>
          </p:cNvSpPr>
          <p:nvPr>
            <p:ph type="title"/>
          </p:nvPr>
        </p:nvSpPr>
        <p:spPr/>
        <p:txBody>
          <a:bodyPr/>
          <a:lstStyle/>
          <a:p>
            <a:r>
              <a:rPr lang="cs-CZ" dirty="0"/>
              <a:t>„Obskurní“ licence</a:t>
            </a:r>
          </a:p>
        </p:txBody>
      </p:sp>
      <p:sp>
        <p:nvSpPr>
          <p:cNvPr id="3" name="Zástupný symbol pro obsah 2">
            <a:extLst>
              <a:ext uri="{FF2B5EF4-FFF2-40B4-BE49-F238E27FC236}">
                <a16:creationId xmlns:a16="http://schemas.microsoft.com/office/drawing/2014/main" id="{F08E613A-2E38-0E4E-B3BE-5432BB970010}"/>
              </a:ext>
            </a:extLst>
          </p:cNvPr>
          <p:cNvSpPr>
            <a:spLocks noGrp="1"/>
          </p:cNvSpPr>
          <p:nvPr>
            <p:ph idx="1"/>
          </p:nvPr>
        </p:nvSpPr>
        <p:spPr/>
        <p:txBody>
          <a:bodyPr/>
          <a:lstStyle/>
          <a:p>
            <a:r>
              <a:rPr lang="cs-CZ" dirty="0"/>
              <a:t>Třídění dle kategorií dostupné na:</a:t>
            </a:r>
          </a:p>
          <a:p>
            <a:r>
              <a:rPr lang="cs-CZ" dirty="0">
                <a:hlinkClick r:id="rId2"/>
              </a:rPr>
              <a:t>https://opensource.org/licenses/category</a:t>
            </a:r>
            <a:endParaRPr lang="cs-CZ" dirty="0"/>
          </a:p>
          <a:p>
            <a:endParaRPr lang="cs-CZ" dirty="0"/>
          </a:p>
        </p:txBody>
      </p:sp>
    </p:spTree>
    <p:extLst>
      <p:ext uri="{BB962C8B-B14F-4D97-AF65-F5344CB8AC3E}">
        <p14:creationId xmlns:p14="http://schemas.microsoft.com/office/powerpoint/2010/main" val="4081510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0B4BE3D-29BD-FE48-AEC5-3B2014564C92}"/>
              </a:ext>
            </a:extLst>
          </p:cNvPr>
          <p:cNvSpPr>
            <a:spLocks noGrp="1"/>
          </p:cNvSpPr>
          <p:nvPr>
            <p:ph type="title"/>
          </p:nvPr>
        </p:nvSpPr>
        <p:spPr/>
        <p:txBody>
          <a:bodyPr/>
          <a:lstStyle/>
          <a:p>
            <a:r>
              <a:rPr lang="cs-CZ" dirty="0">
                <a:hlinkClick r:id="rId2"/>
              </a:rPr>
              <a:t>Apache License 2.0</a:t>
            </a:r>
            <a:endParaRPr lang="cs-CZ" dirty="0"/>
          </a:p>
        </p:txBody>
      </p:sp>
      <p:sp>
        <p:nvSpPr>
          <p:cNvPr id="3" name="Zástupný symbol pro obsah 2">
            <a:extLst>
              <a:ext uri="{FF2B5EF4-FFF2-40B4-BE49-F238E27FC236}">
                <a16:creationId xmlns:a16="http://schemas.microsoft.com/office/drawing/2014/main" id="{3325424D-9890-EA4C-964B-03EB7B867216}"/>
              </a:ext>
            </a:extLst>
          </p:cNvPr>
          <p:cNvSpPr>
            <a:spLocks noGrp="1"/>
          </p:cNvSpPr>
          <p:nvPr>
            <p:ph idx="1"/>
          </p:nvPr>
        </p:nvSpPr>
        <p:spPr/>
        <p:txBody>
          <a:bodyPr/>
          <a:lstStyle/>
          <a:p>
            <a:r>
              <a:rPr lang="cs-CZ" i="1" dirty="0"/>
              <a:t>„</a:t>
            </a:r>
            <a:r>
              <a:rPr lang="cs-CZ" i="1" dirty="0" err="1"/>
              <a:t>You</a:t>
            </a:r>
            <a:r>
              <a:rPr lang="cs-CZ" i="1" dirty="0"/>
              <a:t> </a:t>
            </a:r>
            <a:r>
              <a:rPr lang="cs-CZ" i="1" dirty="0" err="1"/>
              <a:t>can</a:t>
            </a:r>
            <a:r>
              <a:rPr lang="cs-CZ" i="1" dirty="0"/>
              <a:t> do </a:t>
            </a:r>
            <a:r>
              <a:rPr lang="cs-CZ" b="1" i="1" dirty="0" err="1"/>
              <a:t>what</a:t>
            </a:r>
            <a:r>
              <a:rPr lang="cs-CZ" b="1" i="1" dirty="0"/>
              <a:t> </a:t>
            </a:r>
            <a:r>
              <a:rPr lang="cs-CZ" b="1" i="1" dirty="0" err="1"/>
              <a:t>you</a:t>
            </a:r>
            <a:r>
              <a:rPr lang="cs-CZ" b="1" i="1" dirty="0"/>
              <a:t> </a:t>
            </a:r>
            <a:r>
              <a:rPr lang="cs-CZ" b="1" i="1" dirty="0" err="1"/>
              <a:t>like</a:t>
            </a:r>
            <a:r>
              <a:rPr lang="cs-CZ" b="1" i="1" dirty="0"/>
              <a:t> </a:t>
            </a:r>
            <a:r>
              <a:rPr lang="cs-CZ" i="1" dirty="0" err="1"/>
              <a:t>with</a:t>
            </a:r>
            <a:r>
              <a:rPr lang="cs-CZ" i="1" dirty="0"/>
              <a:t> </a:t>
            </a:r>
            <a:r>
              <a:rPr lang="cs-CZ" i="1" dirty="0" err="1"/>
              <a:t>the</a:t>
            </a:r>
            <a:r>
              <a:rPr lang="cs-CZ" i="1" dirty="0"/>
              <a:t> software,</a:t>
            </a:r>
          </a:p>
          <a:p>
            <a:r>
              <a:rPr lang="cs-CZ" i="1" dirty="0"/>
              <a:t>as long as </a:t>
            </a:r>
            <a:r>
              <a:rPr lang="cs-CZ" i="1" dirty="0" err="1"/>
              <a:t>you</a:t>
            </a:r>
            <a:r>
              <a:rPr lang="cs-CZ" i="1" dirty="0"/>
              <a:t> </a:t>
            </a:r>
            <a:r>
              <a:rPr lang="cs-CZ" i="1" dirty="0" err="1"/>
              <a:t>include</a:t>
            </a:r>
            <a:r>
              <a:rPr lang="cs-CZ" i="1" dirty="0"/>
              <a:t> </a:t>
            </a:r>
            <a:r>
              <a:rPr lang="cs-CZ" i="1" dirty="0" err="1"/>
              <a:t>the</a:t>
            </a:r>
            <a:r>
              <a:rPr lang="cs-CZ" i="1" dirty="0"/>
              <a:t> </a:t>
            </a:r>
            <a:r>
              <a:rPr lang="cs-CZ" i="1" dirty="0" err="1"/>
              <a:t>required</a:t>
            </a:r>
            <a:r>
              <a:rPr lang="cs-CZ" i="1" dirty="0"/>
              <a:t> </a:t>
            </a:r>
            <a:r>
              <a:rPr lang="cs-CZ" i="1" dirty="0" err="1"/>
              <a:t>notices</a:t>
            </a:r>
            <a:r>
              <a:rPr lang="cs-CZ" i="1" dirty="0"/>
              <a:t>.</a:t>
            </a:r>
          </a:p>
          <a:p>
            <a:r>
              <a:rPr lang="cs-CZ" i="1" dirty="0" err="1"/>
              <a:t>This</a:t>
            </a:r>
            <a:r>
              <a:rPr lang="cs-CZ" i="1" dirty="0"/>
              <a:t> </a:t>
            </a:r>
            <a:r>
              <a:rPr lang="cs-CZ" i="1" dirty="0" err="1"/>
              <a:t>permissive</a:t>
            </a:r>
            <a:r>
              <a:rPr lang="cs-CZ" i="1" dirty="0"/>
              <a:t> </a:t>
            </a:r>
            <a:r>
              <a:rPr lang="cs-CZ" i="1" dirty="0" err="1"/>
              <a:t>license</a:t>
            </a:r>
            <a:r>
              <a:rPr lang="cs-CZ" i="1" dirty="0"/>
              <a:t> </a:t>
            </a:r>
            <a:r>
              <a:rPr lang="cs-CZ" b="1" i="1" dirty="0" err="1"/>
              <a:t>contains</a:t>
            </a:r>
            <a:r>
              <a:rPr lang="cs-CZ" b="1" i="1" dirty="0"/>
              <a:t> a patent </a:t>
            </a:r>
            <a:r>
              <a:rPr lang="cs-CZ" b="1" i="1" dirty="0" err="1"/>
              <a:t>license</a:t>
            </a:r>
            <a:r>
              <a:rPr lang="cs-CZ" b="1" i="1" dirty="0"/>
              <a:t> </a:t>
            </a:r>
            <a:r>
              <a:rPr lang="cs-CZ" i="1" dirty="0" err="1"/>
              <a:t>from</a:t>
            </a:r>
            <a:r>
              <a:rPr lang="cs-CZ" i="1" dirty="0"/>
              <a:t> </a:t>
            </a:r>
            <a:r>
              <a:rPr lang="cs-CZ" i="1" dirty="0" err="1"/>
              <a:t>the</a:t>
            </a:r>
            <a:r>
              <a:rPr lang="cs-CZ" i="1" dirty="0"/>
              <a:t> </a:t>
            </a:r>
            <a:r>
              <a:rPr lang="cs-CZ" i="1" dirty="0" err="1"/>
              <a:t>contributors</a:t>
            </a:r>
            <a:r>
              <a:rPr lang="cs-CZ" i="1" dirty="0"/>
              <a:t> </a:t>
            </a:r>
            <a:r>
              <a:rPr lang="cs-CZ" i="1" dirty="0" err="1"/>
              <a:t>of</a:t>
            </a:r>
            <a:r>
              <a:rPr lang="cs-CZ" i="1" dirty="0"/>
              <a:t> </a:t>
            </a:r>
            <a:r>
              <a:rPr lang="cs-CZ" i="1" dirty="0" err="1"/>
              <a:t>the</a:t>
            </a:r>
            <a:r>
              <a:rPr lang="cs-CZ" i="1" dirty="0"/>
              <a:t> </a:t>
            </a:r>
            <a:r>
              <a:rPr lang="cs-CZ" i="1" dirty="0" err="1"/>
              <a:t>code</a:t>
            </a:r>
            <a:r>
              <a:rPr lang="cs-CZ" i="1" dirty="0"/>
              <a:t>.“</a:t>
            </a:r>
          </a:p>
          <a:p>
            <a:pPr lvl="1"/>
            <a:r>
              <a:rPr lang="cs-CZ" sz="1800" dirty="0">
                <a:hlinkClick r:id="rId3"/>
              </a:rPr>
              <a:t>https://tldrlegal.com/license/apache-license-2.0-%28apache-2.0%29</a:t>
            </a:r>
            <a:endParaRPr lang="cs-CZ" sz="1800" dirty="0"/>
          </a:p>
          <a:p>
            <a:endParaRPr lang="cs-CZ" sz="1800" dirty="0"/>
          </a:p>
          <a:p>
            <a:r>
              <a:rPr lang="cs-CZ" dirty="0" err="1"/>
              <a:t>The</a:t>
            </a:r>
            <a:r>
              <a:rPr lang="cs-CZ" dirty="0"/>
              <a:t> </a:t>
            </a:r>
            <a:r>
              <a:rPr lang="cs-CZ" dirty="0" err="1"/>
              <a:t>Apache</a:t>
            </a:r>
            <a:r>
              <a:rPr lang="cs-CZ" dirty="0"/>
              <a:t> Software </a:t>
            </a:r>
            <a:r>
              <a:rPr lang="cs-CZ" dirty="0" err="1"/>
              <a:t>Foundation</a:t>
            </a:r>
            <a:endParaRPr lang="cs-CZ" dirty="0"/>
          </a:p>
          <a:p>
            <a:r>
              <a:rPr lang="cs-CZ" dirty="0"/>
              <a:t>Jednosměrně kompatibilní s GNU GPL v3 (ne s v2, kvůli patentům)</a:t>
            </a:r>
          </a:p>
          <a:p>
            <a:r>
              <a:rPr lang="cs-CZ" dirty="0"/>
              <a:t>Nemodifikované části zůstávají APL 2.0</a:t>
            </a:r>
          </a:p>
        </p:txBody>
      </p:sp>
    </p:spTree>
    <p:extLst>
      <p:ext uri="{BB962C8B-B14F-4D97-AF65-F5344CB8AC3E}">
        <p14:creationId xmlns:p14="http://schemas.microsoft.com/office/powerpoint/2010/main" val="468844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3E7B20C-209B-F24A-B139-25F2F4120629}"/>
              </a:ext>
            </a:extLst>
          </p:cNvPr>
          <p:cNvSpPr>
            <a:spLocks noGrp="1"/>
          </p:cNvSpPr>
          <p:nvPr>
            <p:ph type="title"/>
          </p:nvPr>
        </p:nvSpPr>
        <p:spPr/>
        <p:txBody>
          <a:bodyPr/>
          <a:lstStyle/>
          <a:p>
            <a:r>
              <a:rPr lang="cs-CZ" dirty="0">
                <a:hlinkClick r:id="rId2"/>
              </a:rPr>
              <a:t>BSD 3-Clause</a:t>
            </a:r>
            <a:r>
              <a:rPr lang="cs-CZ" dirty="0"/>
              <a:t> / </a:t>
            </a:r>
            <a:r>
              <a:rPr lang="cs-CZ" dirty="0">
                <a:hlinkClick r:id="rId3"/>
              </a:rPr>
              <a:t>BSD 2-Clause</a:t>
            </a:r>
            <a:endParaRPr lang="cs-CZ" dirty="0"/>
          </a:p>
        </p:txBody>
      </p:sp>
      <p:sp>
        <p:nvSpPr>
          <p:cNvPr id="3" name="Zástupný symbol pro obsah 2">
            <a:extLst>
              <a:ext uri="{FF2B5EF4-FFF2-40B4-BE49-F238E27FC236}">
                <a16:creationId xmlns:a16="http://schemas.microsoft.com/office/drawing/2014/main" id="{7DB04335-F623-B54F-85AE-1FE2A7CE1F07}"/>
              </a:ext>
            </a:extLst>
          </p:cNvPr>
          <p:cNvSpPr>
            <a:spLocks noGrp="1"/>
          </p:cNvSpPr>
          <p:nvPr>
            <p:ph idx="1"/>
          </p:nvPr>
        </p:nvSpPr>
        <p:spPr/>
        <p:txBody>
          <a:bodyPr/>
          <a:lstStyle/>
          <a:p>
            <a:r>
              <a:rPr lang="cs-CZ" i="1" dirty="0"/>
              <a:t>„</a:t>
            </a:r>
            <a:r>
              <a:rPr lang="cs-CZ" i="1" dirty="0" err="1"/>
              <a:t>The</a:t>
            </a:r>
            <a:r>
              <a:rPr lang="cs-CZ" i="1" dirty="0"/>
              <a:t> BSD 2-clause </a:t>
            </a:r>
            <a:r>
              <a:rPr lang="cs-CZ" i="1" dirty="0" err="1"/>
              <a:t>license</a:t>
            </a:r>
            <a:r>
              <a:rPr lang="cs-CZ" i="1" dirty="0"/>
              <a:t> </a:t>
            </a:r>
            <a:r>
              <a:rPr lang="cs-CZ" i="1" dirty="0" err="1"/>
              <a:t>allows</a:t>
            </a:r>
            <a:r>
              <a:rPr lang="cs-CZ" i="1" dirty="0"/>
              <a:t> </a:t>
            </a:r>
            <a:r>
              <a:rPr lang="cs-CZ" i="1" dirty="0" err="1"/>
              <a:t>you</a:t>
            </a:r>
            <a:r>
              <a:rPr lang="cs-CZ" i="1" dirty="0"/>
              <a:t> </a:t>
            </a:r>
            <a:r>
              <a:rPr lang="cs-CZ" i="1" dirty="0" err="1"/>
              <a:t>almost</a:t>
            </a:r>
            <a:r>
              <a:rPr lang="cs-CZ" i="1" dirty="0"/>
              <a:t> </a:t>
            </a:r>
            <a:r>
              <a:rPr lang="cs-CZ" i="1" dirty="0" err="1"/>
              <a:t>unlimited</a:t>
            </a:r>
            <a:r>
              <a:rPr lang="cs-CZ" i="1" dirty="0"/>
              <a:t> </a:t>
            </a:r>
            <a:r>
              <a:rPr lang="cs-CZ" i="1" dirty="0" err="1"/>
              <a:t>freedom</a:t>
            </a:r>
            <a:r>
              <a:rPr lang="cs-CZ" i="1" dirty="0"/>
              <a:t> </a:t>
            </a:r>
            <a:r>
              <a:rPr lang="cs-CZ" i="1" dirty="0" err="1"/>
              <a:t>with</a:t>
            </a:r>
            <a:r>
              <a:rPr lang="cs-CZ" i="1" dirty="0"/>
              <a:t> </a:t>
            </a:r>
            <a:r>
              <a:rPr lang="cs-CZ" i="1" dirty="0" err="1"/>
              <a:t>the</a:t>
            </a:r>
            <a:r>
              <a:rPr lang="cs-CZ" i="1" dirty="0"/>
              <a:t> software so long as </a:t>
            </a:r>
            <a:r>
              <a:rPr lang="cs-CZ" i="1" dirty="0" err="1"/>
              <a:t>you</a:t>
            </a:r>
            <a:r>
              <a:rPr lang="cs-CZ" i="1" dirty="0"/>
              <a:t> </a:t>
            </a:r>
            <a:r>
              <a:rPr lang="cs-CZ" i="1" dirty="0" err="1"/>
              <a:t>include</a:t>
            </a:r>
            <a:r>
              <a:rPr lang="cs-CZ" i="1" dirty="0"/>
              <a:t> </a:t>
            </a:r>
            <a:r>
              <a:rPr lang="cs-CZ" i="1" dirty="0" err="1"/>
              <a:t>the</a:t>
            </a:r>
            <a:r>
              <a:rPr lang="cs-CZ" i="1" dirty="0"/>
              <a:t> BSD copyright </a:t>
            </a:r>
            <a:r>
              <a:rPr lang="cs-CZ" i="1" dirty="0" err="1"/>
              <a:t>notice</a:t>
            </a:r>
            <a:r>
              <a:rPr lang="cs-CZ" i="1" dirty="0"/>
              <a:t> in </a:t>
            </a:r>
            <a:r>
              <a:rPr lang="cs-CZ" i="1" dirty="0" err="1"/>
              <a:t>it</a:t>
            </a:r>
            <a:r>
              <a:rPr lang="cs-CZ" i="1" dirty="0"/>
              <a:t> (</a:t>
            </a:r>
            <a:r>
              <a:rPr lang="cs-CZ" i="1" dirty="0" err="1"/>
              <a:t>found</a:t>
            </a:r>
            <a:r>
              <a:rPr lang="cs-CZ" i="1" dirty="0"/>
              <a:t> in Fulltext).“</a:t>
            </a:r>
          </a:p>
          <a:p>
            <a:pPr lvl="1"/>
            <a:r>
              <a:rPr lang="cs-CZ" sz="1800" dirty="0">
                <a:hlinkClick r:id="rId4"/>
              </a:rPr>
              <a:t>https://tldrlegal.com/license/bsd-2-clause-license-(freebsd)</a:t>
            </a:r>
            <a:endParaRPr lang="cs-CZ" sz="1800" dirty="0"/>
          </a:p>
          <a:p>
            <a:r>
              <a:rPr lang="cs-CZ" dirty="0"/>
              <a:t>BSD 3-Clause – no </a:t>
            </a:r>
            <a:r>
              <a:rPr lang="cs-CZ" dirty="0" err="1"/>
              <a:t>endorsement</a:t>
            </a:r>
            <a:endParaRPr lang="cs-CZ" dirty="0"/>
          </a:p>
          <a:p>
            <a:endParaRPr lang="cs-CZ" dirty="0"/>
          </a:p>
        </p:txBody>
      </p:sp>
    </p:spTree>
    <p:extLst>
      <p:ext uri="{BB962C8B-B14F-4D97-AF65-F5344CB8AC3E}">
        <p14:creationId xmlns:p14="http://schemas.microsoft.com/office/powerpoint/2010/main" val="3491020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noProof="0"/>
              <a:t>Jak se používá?</a:t>
            </a:r>
            <a:endParaRPr lang="cs-CZ" noProof="0" dirty="0"/>
          </a:p>
        </p:txBody>
      </p:sp>
      <p:sp>
        <p:nvSpPr>
          <p:cNvPr id="3" name="Content Placeholder 2"/>
          <p:cNvSpPr>
            <a:spLocks noGrp="1"/>
          </p:cNvSpPr>
          <p:nvPr>
            <p:ph idx="1"/>
          </p:nvPr>
        </p:nvSpPr>
        <p:spPr/>
        <p:txBody>
          <a:bodyPr/>
          <a:lstStyle/>
          <a:p>
            <a:r>
              <a:rPr lang="cs-CZ" noProof="0"/>
              <a:t>Smlouva – určení předmětu smlouvy + svázání podmínek s ním</a:t>
            </a:r>
          </a:p>
          <a:p>
            <a:r>
              <a:rPr lang="cs-CZ" noProof="0"/>
              <a:t>Dle obsahu</a:t>
            </a:r>
          </a:p>
          <a:p>
            <a:pPr lvl="1"/>
            <a:r>
              <a:rPr lang="cs-CZ" noProof="0"/>
              <a:t>„Tradiční“ díla – odkaz, piktogram, “audioplug”</a:t>
            </a:r>
          </a:p>
          <a:p>
            <a:pPr lvl="1"/>
            <a:r>
              <a:rPr lang="cs-CZ" noProof="0"/>
              <a:t>Software – hlavička, info</a:t>
            </a:r>
            <a:endParaRPr lang="cs-CZ" noProof="0" dirty="0"/>
          </a:p>
        </p:txBody>
      </p:sp>
    </p:spTree>
    <p:extLst>
      <p:ext uri="{BB962C8B-B14F-4D97-AF65-F5344CB8AC3E}">
        <p14:creationId xmlns:p14="http://schemas.microsoft.com/office/powerpoint/2010/main" val="630762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b="1" dirty="0"/>
              <a:t>BSD License</a:t>
            </a:r>
            <a:endParaRPr lang="cs-CZ" b="1" dirty="0"/>
          </a:p>
        </p:txBody>
      </p:sp>
      <p:sp>
        <p:nvSpPr>
          <p:cNvPr id="3" name="Zástupný symbol pro obsah 2"/>
          <p:cNvSpPr>
            <a:spLocks noGrp="1"/>
          </p:cNvSpPr>
          <p:nvPr>
            <p:ph idx="1"/>
          </p:nvPr>
        </p:nvSpPr>
        <p:spPr/>
        <p:txBody>
          <a:bodyPr>
            <a:normAutofit fontScale="85000" lnSpcReduction="20000"/>
          </a:bodyPr>
          <a:lstStyle/>
          <a:p>
            <a:r>
              <a:rPr lang="en-US" dirty="0"/>
              <a:t>Copyright (c) &lt;year&gt;, &lt;copyright holder&gt; All rights reserved. </a:t>
            </a:r>
          </a:p>
          <a:p>
            <a:r>
              <a:rPr lang="en-US" dirty="0"/>
              <a:t>Redistribution and use in source and binary forms, with or without modification, are permitted provided that the following conditions are met: </a:t>
            </a:r>
          </a:p>
          <a:p>
            <a:pPr lvl="1"/>
            <a:r>
              <a:rPr lang="en-US" dirty="0"/>
              <a:t>Redistributions of source code must retain the above copyright notice, this list of conditions and the following disclaimer. </a:t>
            </a:r>
          </a:p>
          <a:p>
            <a:pPr lvl="1"/>
            <a:r>
              <a:rPr lang="en-US" dirty="0"/>
              <a:t>Redistributions in binary form must reproduce the above copyright notice, this list of conditions and the following disclaimer in the documentation and/or other materials provided with the distribution. </a:t>
            </a:r>
          </a:p>
          <a:p>
            <a:pPr lvl="1"/>
            <a:r>
              <a:rPr lang="en-US" dirty="0"/>
              <a:t>Neither the name of the &lt;organization&gt; nor the names of its contributors may be used to endorse or promote products derived from this software without specific prior written permission.</a:t>
            </a:r>
          </a:p>
          <a:p>
            <a:endParaRPr lang="en-US" dirty="0"/>
          </a:p>
          <a:p>
            <a:r>
              <a:rPr lang="en-US" dirty="0"/>
              <a:t>DISCLAIMER</a:t>
            </a:r>
            <a:endParaRPr lang="cs-CZ" dirty="0"/>
          </a:p>
        </p:txBody>
      </p:sp>
    </p:spTree>
    <p:extLst>
      <p:ext uri="{BB962C8B-B14F-4D97-AF65-F5344CB8AC3E}">
        <p14:creationId xmlns:p14="http://schemas.microsoft.com/office/powerpoint/2010/main" val="4198628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75088FB-E68E-5B43-A951-D1D5EFAC9BFC}"/>
              </a:ext>
            </a:extLst>
          </p:cNvPr>
          <p:cNvSpPr>
            <a:spLocks noGrp="1"/>
          </p:cNvSpPr>
          <p:nvPr>
            <p:ph type="title"/>
          </p:nvPr>
        </p:nvSpPr>
        <p:spPr/>
        <p:txBody>
          <a:bodyPr/>
          <a:lstStyle/>
          <a:p>
            <a:r>
              <a:rPr lang="cs-CZ" dirty="0">
                <a:hlinkClick r:id="rId2"/>
              </a:rPr>
              <a:t>MIT license</a:t>
            </a:r>
            <a:endParaRPr lang="cs-CZ" dirty="0"/>
          </a:p>
        </p:txBody>
      </p:sp>
      <p:sp>
        <p:nvSpPr>
          <p:cNvPr id="3" name="Zástupný symbol pro obsah 2">
            <a:extLst>
              <a:ext uri="{FF2B5EF4-FFF2-40B4-BE49-F238E27FC236}">
                <a16:creationId xmlns:a16="http://schemas.microsoft.com/office/drawing/2014/main" id="{18A7C455-E4E9-6E47-8931-58D212379BD6}"/>
              </a:ext>
            </a:extLst>
          </p:cNvPr>
          <p:cNvSpPr>
            <a:spLocks noGrp="1"/>
          </p:cNvSpPr>
          <p:nvPr>
            <p:ph idx="1"/>
          </p:nvPr>
        </p:nvSpPr>
        <p:spPr/>
        <p:txBody>
          <a:bodyPr/>
          <a:lstStyle/>
          <a:p>
            <a:r>
              <a:rPr lang="cs-CZ" i="1" dirty="0"/>
              <a:t>A </a:t>
            </a:r>
            <a:r>
              <a:rPr lang="cs-CZ" i="1" dirty="0" err="1"/>
              <a:t>short</a:t>
            </a:r>
            <a:r>
              <a:rPr lang="cs-CZ" i="1" dirty="0"/>
              <a:t>, </a:t>
            </a:r>
            <a:r>
              <a:rPr lang="cs-CZ" i="1" dirty="0" err="1"/>
              <a:t>permissive</a:t>
            </a:r>
            <a:r>
              <a:rPr lang="cs-CZ" i="1" dirty="0"/>
              <a:t> software </a:t>
            </a:r>
            <a:r>
              <a:rPr lang="cs-CZ" i="1" dirty="0" err="1"/>
              <a:t>license</a:t>
            </a:r>
            <a:r>
              <a:rPr lang="cs-CZ" i="1" dirty="0"/>
              <a:t>. </a:t>
            </a:r>
            <a:r>
              <a:rPr lang="cs-CZ" i="1" dirty="0" err="1"/>
              <a:t>Basically</a:t>
            </a:r>
            <a:r>
              <a:rPr lang="cs-CZ" i="1" dirty="0"/>
              <a:t>, </a:t>
            </a:r>
            <a:r>
              <a:rPr lang="cs-CZ" i="1" dirty="0" err="1"/>
              <a:t>you</a:t>
            </a:r>
            <a:r>
              <a:rPr lang="cs-CZ" i="1" dirty="0"/>
              <a:t> </a:t>
            </a:r>
            <a:r>
              <a:rPr lang="cs-CZ" i="1" dirty="0" err="1"/>
              <a:t>can</a:t>
            </a:r>
            <a:r>
              <a:rPr lang="cs-CZ" i="1" dirty="0"/>
              <a:t> do </a:t>
            </a:r>
            <a:r>
              <a:rPr lang="cs-CZ" i="1" dirty="0" err="1"/>
              <a:t>whatever</a:t>
            </a:r>
            <a:r>
              <a:rPr lang="cs-CZ" i="1" dirty="0"/>
              <a:t> </a:t>
            </a:r>
            <a:r>
              <a:rPr lang="cs-CZ" i="1" dirty="0" err="1"/>
              <a:t>you</a:t>
            </a:r>
            <a:r>
              <a:rPr lang="cs-CZ" i="1" dirty="0"/>
              <a:t> </a:t>
            </a:r>
            <a:r>
              <a:rPr lang="cs-CZ" i="1" dirty="0" err="1"/>
              <a:t>want</a:t>
            </a:r>
            <a:r>
              <a:rPr lang="cs-CZ" i="1" dirty="0"/>
              <a:t> as long as </a:t>
            </a:r>
            <a:r>
              <a:rPr lang="cs-CZ" i="1" dirty="0" err="1"/>
              <a:t>you</a:t>
            </a:r>
            <a:r>
              <a:rPr lang="cs-CZ" i="1" dirty="0"/>
              <a:t> </a:t>
            </a:r>
            <a:r>
              <a:rPr lang="cs-CZ" i="1" dirty="0" err="1"/>
              <a:t>include</a:t>
            </a:r>
            <a:r>
              <a:rPr lang="cs-CZ" i="1" dirty="0"/>
              <a:t> </a:t>
            </a:r>
            <a:r>
              <a:rPr lang="cs-CZ" i="1" dirty="0" err="1"/>
              <a:t>the</a:t>
            </a:r>
            <a:r>
              <a:rPr lang="cs-CZ" i="1" dirty="0"/>
              <a:t> </a:t>
            </a:r>
            <a:r>
              <a:rPr lang="cs-CZ" i="1" dirty="0" err="1"/>
              <a:t>original</a:t>
            </a:r>
            <a:r>
              <a:rPr lang="cs-CZ" i="1" dirty="0"/>
              <a:t> copyright and </a:t>
            </a:r>
            <a:r>
              <a:rPr lang="cs-CZ" i="1" dirty="0" err="1"/>
              <a:t>license</a:t>
            </a:r>
            <a:r>
              <a:rPr lang="cs-CZ" i="1" dirty="0"/>
              <a:t> </a:t>
            </a:r>
            <a:r>
              <a:rPr lang="cs-CZ" i="1" dirty="0" err="1"/>
              <a:t>notice</a:t>
            </a:r>
            <a:r>
              <a:rPr lang="cs-CZ" i="1" dirty="0"/>
              <a:t> in </a:t>
            </a:r>
            <a:r>
              <a:rPr lang="cs-CZ" i="1" dirty="0" err="1"/>
              <a:t>any</a:t>
            </a:r>
            <a:r>
              <a:rPr lang="cs-CZ" i="1" dirty="0"/>
              <a:t> copy </a:t>
            </a:r>
            <a:r>
              <a:rPr lang="cs-CZ" i="1" dirty="0" err="1"/>
              <a:t>of</a:t>
            </a:r>
            <a:r>
              <a:rPr lang="cs-CZ" i="1" dirty="0"/>
              <a:t> </a:t>
            </a:r>
            <a:r>
              <a:rPr lang="cs-CZ" i="1" dirty="0" err="1"/>
              <a:t>the</a:t>
            </a:r>
            <a:r>
              <a:rPr lang="cs-CZ" i="1" dirty="0"/>
              <a:t> software/source.</a:t>
            </a:r>
          </a:p>
          <a:p>
            <a:pPr lvl="1"/>
            <a:r>
              <a:rPr lang="cs-CZ" dirty="0">
                <a:hlinkClick r:id="rId3"/>
              </a:rPr>
              <a:t>https://</a:t>
            </a:r>
            <a:r>
              <a:rPr lang="cs-CZ" dirty="0" err="1">
                <a:hlinkClick r:id="rId3"/>
              </a:rPr>
              <a:t>tldrlegal.com</a:t>
            </a:r>
            <a:r>
              <a:rPr lang="cs-CZ" dirty="0">
                <a:hlinkClick r:id="rId3"/>
              </a:rPr>
              <a:t>/</a:t>
            </a:r>
            <a:r>
              <a:rPr lang="cs-CZ" dirty="0" err="1">
                <a:hlinkClick r:id="rId3"/>
              </a:rPr>
              <a:t>license</a:t>
            </a:r>
            <a:r>
              <a:rPr lang="cs-CZ" dirty="0">
                <a:hlinkClick r:id="rId3"/>
              </a:rPr>
              <a:t>/</a:t>
            </a:r>
            <a:r>
              <a:rPr lang="cs-CZ" dirty="0" err="1">
                <a:hlinkClick r:id="rId3"/>
              </a:rPr>
              <a:t>mit-license</a:t>
            </a:r>
            <a:endParaRPr lang="cs-CZ" dirty="0"/>
          </a:p>
          <a:p>
            <a:r>
              <a:rPr lang="cs-CZ" dirty="0"/>
              <a:t>Nejpopulárnější, protože nejjednodušší</a:t>
            </a:r>
          </a:p>
          <a:p>
            <a:r>
              <a:rPr lang="cs-CZ" dirty="0"/>
              <a:t>Zmínka o úplatnosti + </a:t>
            </a:r>
            <a:r>
              <a:rPr lang="cs-CZ" dirty="0" err="1"/>
              <a:t>podlicencování</a:t>
            </a:r>
            <a:r>
              <a:rPr lang="cs-CZ" dirty="0"/>
              <a:t> (na rozdíl od BSD)</a:t>
            </a:r>
          </a:p>
        </p:txBody>
      </p:sp>
    </p:spTree>
    <p:extLst>
      <p:ext uri="{BB962C8B-B14F-4D97-AF65-F5344CB8AC3E}">
        <p14:creationId xmlns:p14="http://schemas.microsoft.com/office/powerpoint/2010/main" val="1251517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8DA199D-EE8A-884C-9F75-4DF647FB038D}"/>
              </a:ext>
            </a:extLst>
          </p:cNvPr>
          <p:cNvSpPr>
            <a:spLocks noGrp="1"/>
          </p:cNvSpPr>
          <p:nvPr>
            <p:ph type="title"/>
          </p:nvPr>
        </p:nvSpPr>
        <p:spPr/>
        <p:txBody>
          <a:bodyPr/>
          <a:lstStyle/>
          <a:p>
            <a:r>
              <a:rPr lang="cs-CZ" dirty="0"/>
              <a:t>GNU GPL v2</a:t>
            </a:r>
          </a:p>
        </p:txBody>
      </p:sp>
      <p:sp>
        <p:nvSpPr>
          <p:cNvPr id="3" name="Zástupný symbol pro obsah 2">
            <a:extLst>
              <a:ext uri="{FF2B5EF4-FFF2-40B4-BE49-F238E27FC236}">
                <a16:creationId xmlns:a16="http://schemas.microsoft.com/office/drawing/2014/main" id="{BEBA9502-CB40-E340-B6C7-A18EFFE81F58}"/>
              </a:ext>
            </a:extLst>
          </p:cNvPr>
          <p:cNvSpPr>
            <a:spLocks noGrp="1"/>
          </p:cNvSpPr>
          <p:nvPr>
            <p:ph idx="1"/>
          </p:nvPr>
        </p:nvSpPr>
        <p:spPr/>
        <p:txBody>
          <a:bodyPr/>
          <a:lstStyle/>
          <a:p>
            <a:r>
              <a:rPr lang="cs-CZ" i="1" dirty="0"/>
              <a:t>“</a:t>
            </a:r>
            <a:r>
              <a:rPr lang="cs-CZ" i="1" dirty="0" err="1"/>
              <a:t>You</a:t>
            </a:r>
            <a:r>
              <a:rPr lang="cs-CZ" i="1" dirty="0"/>
              <a:t> </a:t>
            </a:r>
            <a:r>
              <a:rPr lang="cs-CZ" i="1" dirty="0" err="1"/>
              <a:t>may</a:t>
            </a:r>
            <a:r>
              <a:rPr lang="cs-CZ" i="1" dirty="0"/>
              <a:t> copy, </a:t>
            </a:r>
            <a:r>
              <a:rPr lang="cs-CZ" i="1" dirty="0" err="1"/>
              <a:t>distribute</a:t>
            </a:r>
            <a:r>
              <a:rPr lang="cs-CZ" i="1" dirty="0"/>
              <a:t> and </a:t>
            </a:r>
            <a:r>
              <a:rPr lang="cs-CZ" i="1" dirty="0" err="1"/>
              <a:t>modify</a:t>
            </a:r>
            <a:r>
              <a:rPr lang="cs-CZ" i="1" dirty="0"/>
              <a:t> </a:t>
            </a:r>
            <a:r>
              <a:rPr lang="cs-CZ" i="1" dirty="0" err="1"/>
              <a:t>the</a:t>
            </a:r>
            <a:r>
              <a:rPr lang="cs-CZ" i="1" dirty="0"/>
              <a:t> software</a:t>
            </a:r>
          </a:p>
          <a:p>
            <a:r>
              <a:rPr lang="cs-CZ" i="1" dirty="0"/>
              <a:t>as long as </a:t>
            </a:r>
            <a:r>
              <a:rPr lang="cs-CZ" i="1" dirty="0" err="1"/>
              <a:t>you</a:t>
            </a:r>
            <a:r>
              <a:rPr lang="cs-CZ" i="1" dirty="0"/>
              <a:t> track </a:t>
            </a:r>
            <a:r>
              <a:rPr lang="cs-CZ" i="1" dirty="0" err="1"/>
              <a:t>changes</a:t>
            </a:r>
            <a:r>
              <a:rPr lang="cs-CZ" i="1" dirty="0"/>
              <a:t>/</a:t>
            </a:r>
            <a:r>
              <a:rPr lang="cs-CZ" i="1" dirty="0" err="1"/>
              <a:t>dates</a:t>
            </a:r>
            <a:r>
              <a:rPr lang="cs-CZ" i="1" dirty="0"/>
              <a:t> in source </a:t>
            </a:r>
            <a:r>
              <a:rPr lang="cs-CZ" i="1" dirty="0" err="1"/>
              <a:t>files</a:t>
            </a:r>
            <a:r>
              <a:rPr lang="cs-CZ" i="1" dirty="0"/>
              <a:t>.</a:t>
            </a:r>
          </a:p>
          <a:p>
            <a:r>
              <a:rPr lang="cs-CZ" i="1" dirty="0" err="1"/>
              <a:t>Any</a:t>
            </a:r>
            <a:r>
              <a:rPr lang="cs-CZ" i="1" dirty="0"/>
              <a:t> </a:t>
            </a:r>
            <a:r>
              <a:rPr lang="cs-CZ" i="1" dirty="0" err="1"/>
              <a:t>modifications</a:t>
            </a:r>
            <a:r>
              <a:rPr lang="cs-CZ" i="1" dirty="0"/>
              <a:t> to </a:t>
            </a:r>
            <a:r>
              <a:rPr lang="cs-CZ" i="1" dirty="0" err="1"/>
              <a:t>or</a:t>
            </a:r>
            <a:r>
              <a:rPr lang="cs-CZ" i="1" dirty="0"/>
              <a:t> software </a:t>
            </a:r>
            <a:r>
              <a:rPr lang="cs-CZ" i="1" dirty="0" err="1"/>
              <a:t>including</a:t>
            </a:r>
            <a:r>
              <a:rPr lang="cs-CZ" i="1" dirty="0"/>
              <a:t> (via </a:t>
            </a:r>
            <a:r>
              <a:rPr lang="cs-CZ" i="1" dirty="0" err="1"/>
              <a:t>compiler</a:t>
            </a:r>
            <a:r>
              <a:rPr lang="cs-CZ" i="1" dirty="0"/>
              <a:t>) GPL-</a:t>
            </a:r>
            <a:r>
              <a:rPr lang="cs-CZ" i="1" dirty="0" err="1"/>
              <a:t>licensed</a:t>
            </a:r>
            <a:r>
              <a:rPr lang="cs-CZ" i="1" dirty="0"/>
              <a:t> </a:t>
            </a:r>
            <a:r>
              <a:rPr lang="cs-CZ" i="1" dirty="0" err="1"/>
              <a:t>code</a:t>
            </a:r>
            <a:r>
              <a:rPr lang="cs-CZ" i="1" dirty="0"/>
              <a:t> </a:t>
            </a:r>
            <a:r>
              <a:rPr lang="cs-CZ" i="1" dirty="0" err="1"/>
              <a:t>must</a:t>
            </a:r>
            <a:r>
              <a:rPr lang="cs-CZ" i="1" dirty="0"/>
              <a:t> </a:t>
            </a:r>
            <a:r>
              <a:rPr lang="cs-CZ" i="1" dirty="0" err="1"/>
              <a:t>also</a:t>
            </a:r>
            <a:r>
              <a:rPr lang="cs-CZ" i="1" dirty="0"/>
              <a:t> </a:t>
            </a:r>
            <a:r>
              <a:rPr lang="cs-CZ" i="1" dirty="0" err="1"/>
              <a:t>be</a:t>
            </a:r>
            <a:r>
              <a:rPr lang="cs-CZ" i="1" dirty="0"/>
              <a:t> made </a:t>
            </a:r>
            <a:r>
              <a:rPr lang="cs-CZ" i="1" dirty="0" err="1"/>
              <a:t>available</a:t>
            </a:r>
            <a:r>
              <a:rPr lang="cs-CZ" i="1" dirty="0"/>
              <a:t> </a:t>
            </a:r>
            <a:r>
              <a:rPr lang="cs-CZ" i="1" dirty="0" err="1"/>
              <a:t>under</a:t>
            </a:r>
            <a:r>
              <a:rPr lang="cs-CZ" i="1" dirty="0"/>
              <a:t> </a:t>
            </a:r>
            <a:r>
              <a:rPr lang="cs-CZ" i="1" dirty="0" err="1"/>
              <a:t>the</a:t>
            </a:r>
            <a:r>
              <a:rPr lang="cs-CZ" i="1" dirty="0"/>
              <a:t> GPL </a:t>
            </a:r>
            <a:r>
              <a:rPr lang="cs-CZ" i="1" dirty="0" err="1"/>
              <a:t>along</a:t>
            </a:r>
            <a:r>
              <a:rPr lang="cs-CZ" i="1" dirty="0"/>
              <a:t> </a:t>
            </a:r>
            <a:r>
              <a:rPr lang="cs-CZ" i="1" dirty="0" err="1"/>
              <a:t>with</a:t>
            </a:r>
            <a:r>
              <a:rPr lang="cs-CZ" i="1" dirty="0"/>
              <a:t> </a:t>
            </a:r>
            <a:r>
              <a:rPr lang="cs-CZ" i="1" dirty="0" err="1"/>
              <a:t>build</a:t>
            </a:r>
            <a:r>
              <a:rPr lang="cs-CZ" i="1" dirty="0"/>
              <a:t> &amp; </a:t>
            </a:r>
            <a:r>
              <a:rPr lang="cs-CZ" i="1" dirty="0" err="1"/>
              <a:t>install</a:t>
            </a:r>
            <a:r>
              <a:rPr lang="cs-CZ" i="1" dirty="0"/>
              <a:t> </a:t>
            </a:r>
            <a:r>
              <a:rPr lang="cs-CZ" i="1" dirty="0" err="1"/>
              <a:t>instructions</a:t>
            </a:r>
            <a:r>
              <a:rPr lang="cs-CZ" i="1" dirty="0"/>
              <a:t>.“</a:t>
            </a:r>
          </a:p>
          <a:p>
            <a:pPr lvl="1"/>
            <a:r>
              <a:rPr lang="cs-CZ" sz="2000" i="1" dirty="0">
                <a:hlinkClick r:id="rId2"/>
              </a:rPr>
              <a:t>https://</a:t>
            </a:r>
            <a:r>
              <a:rPr lang="cs-CZ" sz="2000" i="1" dirty="0" err="1">
                <a:hlinkClick r:id="rId2"/>
              </a:rPr>
              <a:t>tldrlegal.com</a:t>
            </a:r>
            <a:r>
              <a:rPr lang="cs-CZ" sz="2000" i="1" dirty="0">
                <a:hlinkClick r:id="rId2"/>
              </a:rPr>
              <a:t>/</a:t>
            </a:r>
            <a:r>
              <a:rPr lang="cs-CZ" sz="2000" i="1" dirty="0" err="1">
                <a:hlinkClick r:id="rId2"/>
              </a:rPr>
              <a:t>license</a:t>
            </a:r>
            <a:r>
              <a:rPr lang="cs-CZ" sz="2000" i="1" dirty="0">
                <a:hlinkClick r:id="rId2"/>
              </a:rPr>
              <a:t>/gnu-general-public-license-v2</a:t>
            </a:r>
            <a:endParaRPr lang="cs-CZ" sz="2000" i="1" dirty="0"/>
          </a:p>
        </p:txBody>
      </p:sp>
    </p:spTree>
    <p:extLst>
      <p:ext uri="{BB962C8B-B14F-4D97-AF65-F5344CB8AC3E}">
        <p14:creationId xmlns:p14="http://schemas.microsoft.com/office/powerpoint/2010/main" val="350039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b="1" dirty="0" err="1"/>
              <a:t>Copyleft</a:t>
            </a:r>
            <a:r>
              <a:rPr lang="cs-CZ" b="1" dirty="0"/>
              <a:t> </a:t>
            </a:r>
            <a:r>
              <a:rPr lang="cs-CZ" b="1" dirty="0" err="1"/>
              <a:t>Effect</a:t>
            </a:r>
            <a:endParaRPr lang="cs-CZ" b="1" dirty="0"/>
          </a:p>
        </p:txBody>
      </p:sp>
      <p:sp>
        <p:nvSpPr>
          <p:cNvPr id="3" name="Zástupný symbol pro obsah 2"/>
          <p:cNvSpPr>
            <a:spLocks noGrp="1"/>
          </p:cNvSpPr>
          <p:nvPr>
            <p:ph idx="1"/>
          </p:nvPr>
        </p:nvSpPr>
        <p:spPr/>
        <p:txBody>
          <a:bodyPr>
            <a:normAutofit/>
          </a:bodyPr>
          <a:lstStyle/>
          <a:p>
            <a:r>
              <a:rPr lang="en-US" i="1" dirty="0"/>
              <a:t>GNU GPL v2.0 </a:t>
            </a:r>
          </a:p>
          <a:p>
            <a:r>
              <a:rPr lang="en-US" i="1" dirty="0"/>
              <a:t>“Art. 2 b) You must</a:t>
            </a:r>
            <a:r>
              <a:rPr lang="cs-CZ" i="1" dirty="0"/>
              <a:t> </a:t>
            </a:r>
            <a:r>
              <a:rPr lang="en-US" i="1" dirty="0"/>
              <a:t>cause any work that you distribute or publish, that in whole or in part</a:t>
            </a:r>
            <a:r>
              <a:rPr lang="cs-CZ" i="1" dirty="0"/>
              <a:t> </a:t>
            </a:r>
            <a:r>
              <a:rPr lang="en-US" i="1" dirty="0"/>
              <a:t>contains or is derived from the Program or any part thereof, </a:t>
            </a:r>
            <a:r>
              <a:rPr lang="en-US" b="1" i="1" dirty="0"/>
              <a:t>to be</a:t>
            </a:r>
            <a:r>
              <a:rPr lang="cs-CZ" b="1" i="1" dirty="0"/>
              <a:t> </a:t>
            </a:r>
            <a:r>
              <a:rPr lang="en-US" b="1" i="1" dirty="0"/>
              <a:t>licensed</a:t>
            </a:r>
            <a:r>
              <a:rPr lang="en-US" i="1" dirty="0"/>
              <a:t> as a whole at no charge to all third parties </a:t>
            </a:r>
            <a:r>
              <a:rPr lang="en-US" b="1" i="1" dirty="0"/>
              <a:t>under the terms of</a:t>
            </a:r>
            <a:r>
              <a:rPr lang="cs-CZ" b="1" i="1" dirty="0"/>
              <a:t> </a:t>
            </a:r>
            <a:r>
              <a:rPr lang="cs-CZ" b="1" i="1" dirty="0" err="1"/>
              <a:t>this</a:t>
            </a:r>
            <a:r>
              <a:rPr lang="cs-CZ" b="1" i="1" dirty="0"/>
              <a:t> </a:t>
            </a:r>
            <a:r>
              <a:rPr lang="cs-CZ" b="1" i="1" dirty="0" err="1"/>
              <a:t>License</a:t>
            </a:r>
            <a:r>
              <a:rPr lang="cs-CZ" i="1" dirty="0"/>
              <a:t>.”</a:t>
            </a:r>
          </a:p>
        </p:txBody>
      </p:sp>
    </p:spTree>
    <p:extLst>
      <p:ext uri="{BB962C8B-B14F-4D97-AF65-F5344CB8AC3E}">
        <p14:creationId xmlns:p14="http://schemas.microsoft.com/office/powerpoint/2010/main" val="178007079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b="1" dirty="0"/>
              <a:t>F/OSS</a:t>
            </a:r>
          </a:p>
        </p:txBody>
      </p:sp>
      <p:sp>
        <p:nvSpPr>
          <p:cNvPr id="3" name="Zástupný symbol pro obsah 2"/>
          <p:cNvSpPr>
            <a:spLocks noGrp="1"/>
          </p:cNvSpPr>
          <p:nvPr>
            <p:ph idx="1"/>
          </p:nvPr>
        </p:nvSpPr>
        <p:spPr>
          <a:xfrm>
            <a:off x="509589" y="5506720"/>
            <a:ext cx="7994331" cy="1351280"/>
          </a:xfrm>
        </p:spPr>
        <p:txBody>
          <a:bodyPr/>
          <a:lstStyle/>
          <a:p>
            <a:pPr marL="0" indent="0">
              <a:buNone/>
            </a:pPr>
            <a:r>
              <a:rPr lang="cs-CZ" sz="2000" b="1" dirty="0"/>
              <a:t>S. </a:t>
            </a:r>
            <a:r>
              <a:rPr lang="cs-CZ" sz="2000" b="1" dirty="0" err="1"/>
              <a:t>Ballmer</a:t>
            </a:r>
            <a:r>
              <a:rPr lang="cs-CZ" sz="2000" b="1" dirty="0"/>
              <a:t>: </a:t>
            </a:r>
            <a:r>
              <a:rPr lang="cs-CZ" sz="2000" b="1" i="1" dirty="0"/>
              <a:t>“</a:t>
            </a:r>
            <a:r>
              <a:rPr lang="cs-CZ" sz="2000" b="1" i="1" dirty="0" err="1"/>
              <a:t>The</a:t>
            </a:r>
            <a:r>
              <a:rPr lang="cs-CZ" sz="2000" b="1" i="1" dirty="0"/>
              <a:t> </a:t>
            </a:r>
            <a:r>
              <a:rPr lang="cs-CZ" sz="2000" b="1" i="1" dirty="0" err="1"/>
              <a:t>way</a:t>
            </a:r>
            <a:r>
              <a:rPr lang="cs-CZ" sz="2000" b="1" i="1" dirty="0"/>
              <a:t> </a:t>
            </a:r>
            <a:r>
              <a:rPr lang="cs-CZ" sz="2000" b="1" i="1" dirty="0" err="1"/>
              <a:t>the</a:t>
            </a:r>
            <a:r>
              <a:rPr lang="cs-CZ" sz="2000" b="1" i="1" dirty="0"/>
              <a:t> </a:t>
            </a:r>
            <a:r>
              <a:rPr lang="cs-CZ" sz="2000" b="1" i="1" dirty="0" err="1"/>
              <a:t>license</a:t>
            </a:r>
            <a:r>
              <a:rPr lang="cs-CZ" sz="2000" b="1" i="1" dirty="0"/>
              <a:t> </a:t>
            </a:r>
            <a:r>
              <a:rPr lang="cs-CZ" sz="2000" b="1" i="1" dirty="0" err="1"/>
              <a:t>is</a:t>
            </a:r>
            <a:r>
              <a:rPr lang="cs-CZ" sz="2000" b="1" i="1" dirty="0"/>
              <a:t> </a:t>
            </a:r>
            <a:r>
              <a:rPr lang="cs-CZ" sz="2000" b="1" i="1" dirty="0" err="1"/>
              <a:t>written</a:t>
            </a:r>
            <a:r>
              <a:rPr lang="cs-CZ" sz="2000" b="1" i="1" dirty="0"/>
              <a:t>, </a:t>
            </a:r>
            <a:r>
              <a:rPr lang="cs-CZ" sz="2000" b="1" i="1" dirty="0" err="1"/>
              <a:t>if</a:t>
            </a:r>
            <a:r>
              <a:rPr lang="cs-CZ" sz="2000" b="1" i="1" dirty="0"/>
              <a:t> </a:t>
            </a:r>
            <a:r>
              <a:rPr lang="cs-CZ" sz="2000" b="1" i="1" dirty="0" err="1"/>
              <a:t>you</a:t>
            </a:r>
            <a:r>
              <a:rPr lang="cs-CZ" sz="2000" b="1" i="1" dirty="0"/>
              <a:t> use </a:t>
            </a:r>
            <a:r>
              <a:rPr lang="cs-CZ" sz="2000" b="1" i="1" dirty="0" err="1"/>
              <a:t>any</a:t>
            </a:r>
            <a:r>
              <a:rPr lang="cs-CZ" sz="2000" b="1" i="1" dirty="0"/>
              <a:t> open-source software, </a:t>
            </a:r>
            <a:r>
              <a:rPr lang="cs-CZ" sz="2000" b="1" i="1" dirty="0" err="1"/>
              <a:t>you</a:t>
            </a:r>
            <a:r>
              <a:rPr lang="cs-CZ" sz="2000" b="1" i="1" dirty="0"/>
              <a:t> </a:t>
            </a:r>
            <a:r>
              <a:rPr lang="cs-CZ" sz="2000" b="1" i="1" dirty="0" err="1"/>
              <a:t>have</a:t>
            </a:r>
            <a:r>
              <a:rPr lang="cs-CZ" sz="2000" b="1" i="1" dirty="0"/>
              <a:t> to make </a:t>
            </a:r>
            <a:r>
              <a:rPr lang="cs-CZ" sz="2000" b="1" i="1" dirty="0" err="1"/>
              <a:t>the</a:t>
            </a:r>
            <a:r>
              <a:rPr lang="cs-CZ" sz="2000" b="1" i="1" dirty="0"/>
              <a:t> rest </a:t>
            </a:r>
            <a:r>
              <a:rPr lang="cs-CZ" sz="2000" b="1" i="1" dirty="0" err="1"/>
              <a:t>of</a:t>
            </a:r>
            <a:r>
              <a:rPr lang="cs-CZ" sz="2000" b="1" i="1" dirty="0"/>
              <a:t> </a:t>
            </a:r>
            <a:r>
              <a:rPr lang="cs-CZ" sz="2000" b="1" i="1" dirty="0" err="1"/>
              <a:t>your</a:t>
            </a:r>
            <a:r>
              <a:rPr lang="cs-CZ" sz="2000" b="1" i="1" dirty="0"/>
              <a:t> software open source… [</a:t>
            </a:r>
            <a:r>
              <a:rPr lang="cs-CZ" sz="2000" b="1" i="1" dirty="0" err="1"/>
              <a:t>GPL’d</a:t>
            </a:r>
            <a:r>
              <a:rPr lang="cs-CZ" sz="2000" b="1" i="1" dirty="0"/>
              <a:t> software] </a:t>
            </a:r>
            <a:r>
              <a:rPr lang="cs-CZ" sz="2000" b="1" i="1" dirty="0" err="1"/>
              <a:t>is</a:t>
            </a:r>
            <a:r>
              <a:rPr lang="cs-CZ" sz="2000" b="1" i="1" dirty="0"/>
              <a:t> a </a:t>
            </a:r>
            <a:r>
              <a:rPr lang="cs-CZ" sz="2000" b="1" i="1" dirty="0" err="1"/>
              <a:t>cancer</a:t>
            </a:r>
            <a:r>
              <a:rPr lang="cs-CZ" sz="2000" b="1" i="1" dirty="0"/>
              <a:t> </a:t>
            </a:r>
            <a:r>
              <a:rPr lang="cs-CZ" sz="2000" b="1" i="1" dirty="0" err="1"/>
              <a:t>that</a:t>
            </a:r>
            <a:r>
              <a:rPr lang="cs-CZ" sz="2000" b="1" i="1" dirty="0"/>
              <a:t> </a:t>
            </a:r>
            <a:r>
              <a:rPr lang="cs-CZ" sz="2000" b="1" i="1" dirty="0" err="1"/>
              <a:t>attaches</a:t>
            </a:r>
            <a:r>
              <a:rPr lang="cs-CZ" sz="2000" b="1" i="1" dirty="0"/>
              <a:t> </a:t>
            </a:r>
            <a:r>
              <a:rPr lang="cs-CZ" sz="2000" b="1" i="1" dirty="0" err="1"/>
              <a:t>itself</a:t>
            </a:r>
            <a:r>
              <a:rPr lang="cs-CZ" sz="2000" b="1" i="1" dirty="0"/>
              <a:t> in </a:t>
            </a:r>
            <a:r>
              <a:rPr lang="cs-CZ" sz="2000" b="1" i="1" dirty="0" err="1"/>
              <a:t>an</a:t>
            </a:r>
            <a:r>
              <a:rPr lang="cs-CZ" sz="2000" b="1" i="1" dirty="0"/>
              <a:t> </a:t>
            </a:r>
            <a:r>
              <a:rPr lang="cs-CZ" sz="2000" b="1" i="1" dirty="0" err="1"/>
              <a:t>intellectual</a:t>
            </a:r>
            <a:r>
              <a:rPr lang="cs-CZ" sz="2000" b="1" i="1" dirty="0"/>
              <a:t> </a:t>
            </a:r>
            <a:r>
              <a:rPr lang="cs-CZ" sz="2000" b="1" i="1" dirty="0" err="1"/>
              <a:t>property</a:t>
            </a:r>
            <a:r>
              <a:rPr lang="cs-CZ" sz="2000" b="1" i="1" dirty="0"/>
              <a:t> </a:t>
            </a:r>
            <a:r>
              <a:rPr lang="cs-CZ" sz="2000" b="1" i="1" dirty="0" err="1"/>
              <a:t>sense</a:t>
            </a:r>
            <a:r>
              <a:rPr lang="cs-CZ" sz="2000" b="1" i="1" dirty="0"/>
              <a:t> to </a:t>
            </a:r>
            <a:r>
              <a:rPr lang="cs-CZ" sz="2000" b="1" i="1" dirty="0" err="1"/>
              <a:t>everything</a:t>
            </a:r>
            <a:r>
              <a:rPr lang="cs-CZ" sz="2000" b="1" i="1" dirty="0"/>
              <a:t> </a:t>
            </a:r>
            <a:r>
              <a:rPr lang="cs-CZ" sz="2000" b="1" i="1" dirty="0" err="1"/>
              <a:t>it</a:t>
            </a:r>
            <a:r>
              <a:rPr lang="cs-CZ" sz="2000" b="1" i="1" dirty="0"/>
              <a:t> </a:t>
            </a:r>
            <a:r>
              <a:rPr lang="cs-CZ" sz="2000" b="1" i="1" dirty="0" err="1"/>
              <a:t>touches</a:t>
            </a:r>
            <a:r>
              <a:rPr lang="cs-CZ" sz="2000" b="1" i="1" dirty="0"/>
              <a:t>”</a:t>
            </a:r>
            <a:endParaRPr lang="cs-CZ" sz="2000" b="1" dirty="0"/>
          </a:p>
          <a:p>
            <a:pPr marL="457200" indent="-457200">
              <a:buFont typeface="Arial" panose="020B0604020202020204" pitchFamily="34" charset="0"/>
              <a:buChar char="•"/>
            </a:pPr>
            <a:endParaRPr lang="cs-CZ" b="1" dirty="0">
              <a:solidFill>
                <a:schemeClr val="tx1"/>
              </a:solidFill>
            </a:endParaRPr>
          </a:p>
          <a:p>
            <a:pPr marL="0" indent="0">
              <a:buNone/>
            </a:pPr>
            <a:endParaRPr lang="cs-CZ" b="1" dirty="0"/>
          </a:p>
        </p:txBody>
      </p:sp>
      <p:pic>
        <p:nvPicPr>
          <p:cNvPr id="4" name="Obrázek 3">
            <a:extLst>
              <a:ext uri="{FF2B5EF4-FFF2-40B4-BE49-F238E27FC236}">
                <a16:creationId xmlns:a16="http://schemas.microsoft.com/office/drawing/2014/main" id="{70C3C6C1-E7C9-114E-8A4F-97E8F93D32E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37280" y="-22469"/>
            <a:ext cx="5506719" cy="5413186"/>
          </a:xfrm>
          <a:prstGeom prst="rect">
            <a:avLst/>
          </a:prstGeom>
        </p:spPr>
      </p:pic>
      <p:sp>
        <p:nvSpPr>
          <p:cNvPr id="5" name="TextovéPole 4">
            <a:extLst>
              <a:ext uri="{FF2B5EF4-FFF2-40B4-BE49-F238E27FC236}">
                <a16:creationId xmlns:a16="http://schemas.microsoft.com/office/drawing/2014/main" id="{745108E9-B7E0-064B-99DF-AD52DE757DEB}"/>
              </a:ext>
            </a:extLst>
          </p:cNvPr>
          <p:cNvSpPr txBox="1"/>
          <p:nvPr/>
        </p:nvSpPr>
        <p:spPr>
          <a:xfrm>
            <a:off x="3658826" y="130185"/>
            <a:ext cx="1788160" cy="1323439"/>
          </a:xfrm>
          <a:prstGeom prst="rect">
            <a:avLst/>
          </a:prstGeom>
          <a:noFill/>
        </p:spPr>
        <p:txBody>
          <a:bodyPr wrap="square" rtlCol="0">
            <a:spAutoFit/>
          </a:bodyPr>
          <a:lstStyle/>
          <a:p>
            <a:r>
              <a:rPr lang="cs-CZ" sz="1000" dirty="0"/>
              <a:t>By </a:t>
            </a:r>
            <a:r>
              <a:rPr lang="cs-CZ" sz="1000" dirty="0" err="1"/>
              <a:t>gamerscore</a:t>
            </a:r>
            <a:r>
              <a:rPr lang="cs-CZ" sz="1000" dirty="0"/>
              <a:t> (</a:t>
            </a:r>
            <a:r>
              <a:rPr lang="cs-CZ" sz="1000" dirty="0" err="1"/>
              <a:t>Flickr</a:t>
            </a:r>
            <a:r>
              <a:rPr lang="cs-CZ" sz="1000" dirty="0"/>
              <a:t>) [CC BY-SA 2.0 (https://</a:t>
            </a:r>
            <a:r>
              <a:rPr lang="cs-CZ" sz="1000" dirty="0" err="1"/>
              <a:t>creativecommons.org</a:t>
            </a:r>
            <a:r>
              <a:rPr lang="cs-CZ" sz="1000" dirty="0"/>
              <a:t>/</a:t>
            </a:r>
            <a:r>
              <a:rPr lang="cs-CZ" sz="1000" dirty="0" err="1"/>
              <a:t>licenses</a:t>
            </a:r>
            <a:r>
              <a:rPr lang="cs-CZ" sz="1000" dirty="0"/>
              <a:t>/by-</a:t>
            </a:r>
            <a:r>
              <a:rPr lang="cs-CZ" sz="1000" dirty="0" err="1"/>
              <a:t>sa</a:t>
            </a:r>
            <a:r>
              <a:rPr lang="cs-CZ" sz="1000" dirty="0"/>
              <a:t>/2.0)], via </a:t>
            </a:r>
          </a:p>
          <a:p>
            <a:r>
              <a:rPr lang="cs-CZ" sz="1000" dirty="0" err="1"/>
              <a:t>Wikimedia</a:t>
            </a:r>
            <a:r>
              <a:rPr lang="cs-CZ" sz="1000" dirty="0"/>
              <a:t> </a:t>
            </a:r>
            <a:r>
              <a:rPr lang="cs-CZ" sz="1000" dirty="0" err="1"/>
              <a:t>Commons</a:t>
            </a:r>
            <a:r>
              <a:rPr lang="cs-CZ" sz="1000" dirty="0"/>
              <a:t> https://</a:t>
            </a:r>
            <a:r>
              <a:rPr lang="cs-CZ" sz="1000" dirty="0" err="1"/>
              <a:t>upload.wikimedia.org</a:t>
            </a:r>
            <a:r>
              <a:rPr lang="cs-CZ" sz="1000" dirty="0"/>
              <a:t>/</a:t>
            </a:r>
            <a:r>
              <a:rPr lang="cs-CZ" sz="1000" dirty="0" err="1"/>
              <a:t>wikipedia</a:t>
            </a:r>
            <a:r>
              <a:rPr lang="cs-CZ" sz="1000" dirty="0"/>
              <a:t>/</a:t>
            </a:r>
            <a:r>
              <a:rPr lang="cs-CZ" sz="1000" dirty="0" err="1"/>
              <a:t>commons</a:t>
            </a:r>
            <a:r>
              <a:rPr lang="cs-CZ" sz="1000" dirty="0"/>
              <a:t>/3/3d/</a:t>
            </a:r>
            <a:r>
              <a:rPr lang="cs-CZ" sz="1000" dirty="0" err="1"/>
              <a:t>Steve_Ballmer.JPG</a:t>
            </a:r>
            <a:endParaRPr lang="cs-CZ" sz="1000" dirty="0"/>
          </a:p>
        </p:txBody>
      </p:sp>
    </p:spTree>
    <p:extLst>
      <p:ext uri="{BB962C8B-B14F-4D97-AF65-F5344CB8AC3E}">
        <p14:creationId xmlns:p14="http://schemas.microsoft.com/office/powerpoint/2010/main" val="105869063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66096A2-1087-4347-868D-AC9495DCE63B}"/>
              </a:ext>
            </a:extLst>
          </p:cNvPr>
          <p:cNvSpPr>
            <a:spLocks noGrp="1"/>
          </p:cNvSpPr>
          <p:nvPr>
            <p:ph type="title"/>
          </p:nvPr>
        </p:nvSpPr>
        <p:spPr/>
        <p:txBody>
          <a:bodyPr/>
          <a:lstStyle/>
          <a:p>
            <a:r>
              <a:rPr lang="cs-CZ" dirty="0"/>
              <a:t>Poznámky k GPL</a:t>
            </a:r>
          </a:p>
        </p:txBody>
      </p:sp>
      <p:sp>
        <p:nvSpPr>
          <p:cNvPr id="3" name="Zástupný symbol pro obsah 2">
            <a:extLst>
              <a:ext uri="{FF2B5EF4-FFF2-40B4-BE49-F238E27FC236}">
                <a16:creationId xmlns:a16="http://schemas.microsoft.com/office/drawing/2014/main" id="{8450AF5A-D8C9-1643-81BD-C5845B1CF927}"/>
              </a:ext>
            </a:extLst>
          </p:cNvPr>
          <p:cNvSpPr>
            <a:spLocks noGrp="1"/>
          </p:cNvSpPr>
          <p:nvPr>
            <p:ph idx="1"/>
          </p:nvPr>
        </p:nvSpPr>
        <p:spPr/>
        <p:txBody>
          <a:bodyPr/>
          <a:lstStyle/>
          <a:p>
            <a:r>
              <a:rPr lang="cs-CZ" dirty="0"/>
              <a:t>Distribuce – aktivace povinnosti sdílet kód (stačí i pokud pro objednatele, nemusí být masivní distribuce)</a:t>
            </a:r>
          </a:p>
          <a:p>
            <a:endParaRPr lang="cs-CZ" dirty="0"/>
          </a:p>
        </p:txBody>
      </p:sp>
    </p:spTree>
    <p:extLst>
      <p:ext uri="{BB962C8B-B14F-4D97-AF65-F5344CB8AC3E}">
        <p14:creationId xmlns:p14="http://schemas.microsoft.com/office/powerpoint/2010/main" val="36838580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E79BF08-6D76-C04B-9338-81F3EB1B5D94}"/>
              </a:ext>
            </a:extLst>
          </p:cNvPr>
          <p:cNvSpPr>
            <a:spLocks noGrp="1"/>
          </p:cNvSpPr>
          <p:nvPr>
            <p:ph type="title"/>
          </p:nvPr>
        </p:nvSpPr>
        <p:spPr/>
        <p:txBody>
          <a:bodyPr/>
          <a:lstStyle/>
          <a:p>
            <a:r>
              <a:rPr lang="cs-CZ" dirty="0"/>
              <a:t>LGPL</a:t>
            </a:r>
          </a:p>
        </p:txBody>
      </p:sp>
      <p:sp>
        <p:nvSpPr>
          <p:cNvPr id="3" name="Zástupný symbol pro obsah 2">
            <a:extLst>
              <a:ext uri="{FF2B5EF4-FFF2-40B4-BE49-F238E27FC236}">
                <a16:creationId xmlns:a16="http://schemas.microsoft.com/office/drawing/2014/main" id="{5F852B92-29D6-1D49-B2E9-82DA10E0D443}"/>
              </a:ext>
            </a:extLst>
          </p:cNvPr>
          <p:cNvSpPr>
            <a:spLocks noGrp="1"/>
          </p:cNvSpPr>
          <p:nvPr>
            <p:ph idx="1"/>
          </p:nvPr>
        </p:nvSpPr>
        <p:spPr/>
        <p:txBody>
          <a:bodyPr/>
          <a:lstStyle/>
          <a:p>
            <a:r>
              <a:rPr lang="cs-CZ" i="1" dirty="0"/>
              <a:t>„</a:t>
            </a:r>
            <a:r>
              <a:rPr lang="cs-CZ" i="1" dirty="0" err="1"/>
              <a:t>This</a:t>
            </a:r>
            <a:r>
              <a:rPr lang="cs-CZ" i="1" dirty="0"/>
              <a:t> </a:t>
            </a:r>
            <a:r>
              <a:rPr lang="cs-CZ" i="1" dirty="0" err="1"/>
              <a:t>license</a:t>
            </a:r>
            <a:r>
              <a:rPr lang="cs-CZ" i="1" dirty="0"/>
              <a:t> </a:t>
            </a:r>
            <a:r>
              <a:rPr lang="cs-CZ" i="1" dirty="0" err="1"/>
              <a:t>mainly</a:t>
            </a:r>
            <a:r>
              <a:rPr lang="cs-CZ" i="1" dirty="0"/>
              <a:t> </a:t>
            </a:r>
            <a:r>
              <a:rPr lang="cs-CZ" i="1" dirty="0" err="1"/>
              <a:t>applies</a:t>
            </a:r>
            <a:r>
              <a:rPr lang="cs-CZ" i="1" dirty="0"/>
              <a:t> to </a:t>
            </a:r>
            <a:r>
              <a:rPr lang="cs-CZ" i="1" dirty="0" err="1"/>
              <a:t>libraries</a:t>
            </a:r>
            <a:r>
              <a:rPr lang="cs-CZ" i="1" dirty="0"/>
              <a:t>. </a:t>
            </a:r>
            <a:r>
              <a:rPr lang="cs-CZ" i="1" dirty="0" err="1"/>
              <a:t>You</a:t>
            </a:r>
            <a:r>
              <a:rPr lang="cs-CZ" i="1" dirty="0"/>
              <a:t> </a:t>
            </a:r>
            <a:r>
              <a:rPr lang="cs-CZ" i="1" dirty="0" err="1"/>
              <a:t>may</a:t>
            </a:r>
            <a:r>
              <a:rPr lang="cs-CZ" i="1" dirty="0"/>
              <a:t> copy, </a:t>
            </a:r>
            <a:r>
              <a:rPr lang="cs-CZ" i="1" dirty="0" err="1"/>
              <a:t>distribute</a:t>
            </a:r>
            <a:r>
              <a:rPr lang="cs-CZ" i="1" dirty="0"/>
              <a:t> and </a:t>
            </a:r>
            <a:r>
              <a:rPr lang="cs-CZ" i="1" dirty="0" err="1"/>
              <a:t>modify</a:t>
            </a:r>
            <a:r>
              <a:rPr lang="cs-CZ" i="1" dirty="0"/>
              <a:t> </a:t>
            </a:r>
            <a:r>
              <a:rPr lang="cs-CZ" i="1" dirty="0" err="1"/>
              <a:t>the</a:t>
            </a:r>
            <a:r>
              <a:rPr lang="cs-CZ" i="1" dirty="0"/>
              <a:t> software </a:t>
            </a:r>
            <a:r>
              <a:rPr lang="cs-CZ" i="1" dirty="0" err="1"/>
              <a:t>provided</a:t>
            </a:r>
            <a:r>
              <a:rPr lang="cs-CZ" i="1" dirty="0"/>
              <a:t> </a:t>
            </a:r>
            <a:r>
              <a:rPr lang="cs-CZ" i="1" dirty="0" err="1"/>
              <a:t>that</a:t>
            </a:r>
            <a:r>
              <a:rPr lang="cs-CZ" i="1" dirty="0"/>
              <a:t> </a:t>
            </a:r>
            <a:r>
              <a:rPr lang="cs-CZ" i="1" dirty="0" err="1"/>
              <a:t>you</a:t>
            </a:r>
            <a:r>
              <a:rPr lang="cs-CZ" i="1" dirty="0"/>
              <a:t> </a:t>
            </a:r>
            <a:r>
              <a:rPr lang="cs-CZ" i="1" dirty="0" err="1"/>
              <a:t>state</a:t>
            </a:r>
            <a:r>
              <a:rPr lang="cs-CZ" i="1" dirty="0"/>
              <a:t> </a:t>
            </a:r>
            <a:r>
              <a:rPr lang="cs-CZ" i="1" dirty="0" err="1"/>
              <a:t>modifications</a:t>
            </a:r>
            <a:r>
              <a:rPr lang="cs-CZ" i="1" dirty="0"/>
              <a:t> and </a:t>
            </a:r>
            <a:r>
              <a:rPr lang="cs-CZ" i="1" dirty="0" err="1"/>
              <a:t>license</a:t>
            </a:r>
            <a:r>
              <a:rPr lang="cs-CZ" i="1" dirty="0"/>
              <a:t> </a:t>
            </a:r>
            <a:r>
              <a:rPr lang="cs-CZ" i="1" dirty="0" err="1"/>
              <a:t>them</a:t>
            </a:r>
            <a:r>
              <a:rPr lang="cs-CZ" i="1" dirty="0"/>
              <a:t> </a:t>
            </a:r>
            <a:r>
              <a:rPr lang="cs-CZ" i="1" dirty="0" err="1"/>
              <a:t>under</a:t>
            </a:r>
            <a:r>
              <a:rPr lang="cs-CZ" i="1" dirty="0"/>
              <a:t> LGPL-2.1. </a:t>
            </a:r>
            <a:r>
              <a:rPr lang="cs-CZ" i="1" dirty="0" err="1"/>
              <a:t>Anything</a:t>
            </a:r>
            <a:r>
              <a:rPr lang="cs-CZ" i="1" dirty="0"/>
              <a:t> </a:t>
            </a:r>
            <a:r>
              <a:rPr lang="cs-CZ" i="1" dirty="0" err="1"/>
              <a:t>statically</a:t>
            </a:r>
            <a:r>
              <a:rPr lang="cs-CZ" i="1" dirty="0"/>
              <a:t> </a:t>
            </a:r>
            <a:r>
              <a:rPr lang="cs-CZ" i="1" dirty="0" err="1"/>
              <a:t>linked</a:t>
            </a:r>
            <a:r>
              <a:rPr lang="cs-CZ" i="1" dirty="0"/>
              <a:t> to </a:t>
            </a:r>
            <a:r>
              <a:rPr lang="cs-CZ" i="1" dirty="0" err="1"/>
              <a:t>the</a:t>
            </a:r>
            <a:r>
              <a:rPr lang="cs-CZ" i="1" dirty="0"/>
              <a:t> </a:t>
            </a:r>
            <a:r>
              <a:rPr lang="cs-CZ" i="1" dirty="0" err="1"/>
              <a:t>library</a:t>
            </a:r>
            <a:r>
              <a:rPr lang="cs-CZ" i="1" dirty="0"/>
              <a:t> </a:t>
            </a:r>
            <a:r>
              <a:rPr lang="cs-CZ" i="1" dirty="0" err="1"/>
              <a:t>can</a:t>
            </a:r>
            <a:r>
              <a:rPr lang="cs-CZ" i="1" dirty="0"/>
              <a:t> </a:t>
            </a:r>
            <a:r>
              <a:rPr lang="cs-CZ" i="1" dirty="0" err="1"/>
              <a:t>only</a:t>
            </a:r>
            <a:r>
              <a:rPr lang="cs-CZ" i="1" dirty="0"/>
              <a:t> </a:t>
            </a:r>
            <a:r>
              <a:rPr lang="cs-CZ" i="1" dirty="0" err="1"/>
              <a:t>be</a:t>
            </a:r>
            <a:r>
              <a:rPr lang="cs-CZ" i="1" dirty="0"/>
              <a:t> </a:t>
            </a:r>
            <a:r>
              <a:rPr lang="cs-CZ" i="1" dirty="0" err="1"/>
              <a:t>redistributed</a:t>
            </a:r>
            <a:r>
              <a:rPr lang="cs-CZ" i="1" dirty="0"/>
              <a:t> </a:t>
            </a:r>
            <a:r>
              <a:rPr lang="cs-CZ" i="1" dirty="0" err="1"/>
              <a:t>under</a:t>
            </a:r>
            <a:r>
              <a:rPr lang="cs-CZ" i="1" dirty="0"/>
              <a:t> LGPL, but </a:t>
            </a:r>
            <a:r>
              <a:rPr lang="cs-CZ" i="1" dirty="0" err="1"/>
              <a:t>applications</a:t>
            </a:r>
            <a:r>
              <a:rPr lang="cs-CZ" i="1" dirty="0"/>
              <a:t> </a:t>
            </a:r>
            <a:r>
              <a:rPr lang="cs-CZ" i="1" dirty="0" err="1"/>
              <a:t>that</a:t>
            </a:r>
            <a:r>
              <a:rPr lang="cs-CZ" i="1" dirty="0"/>
              <a:t> use </a:t>
            </a:r>
            <a:r>
              <a:rPr lang="cs-CZ" i="1" dirty="0" err="1"/>
              <a:t>the</a:t>
            </a:r>
            <a:r>
              <a:rPr lang="cs-CZ" i="1" dirty="0"/>
              <a:t> </a:t>
            </a:r>
            <a:r>
              <a:rPr lang="cs-CZ" i="1" dirty="0" err="1"/>
              <a:t>library</a:t>
            </a:r>
            <a:r>
              <a:rPr lang="cs-CZ" i="1" dirty="0"/>
              <a:t> </a:t>
            </a:r>
            <a:r>
              <a:rPr lang="cs-CZ" i="1" dirty="0" err="1"/>
              <a:t>don't</a:t>
            </a:r>
            <a:r>
              <a:rPr lang="cs-CZ" i="1" dirty="0"/>
              <a:t> </a:t>
            </a:r>
            <a:r>
              <a:rPr lang="cs-CZ" i="1" dirty="0" err="1"/>
              <a:t>have</a:t>
            </a:r>
            <a:r>
              <a:rPr lang="cs-CZ" i="1" dirty="0"/>
              <a:t> to </a:t>
            </a:r>
            <a:r>
              <a:rPr lang="cs-CZ" i="1" dirty="0" err="1"/>
              <a:t>be</a:t>
            </a:r>
            <a:r>
              <a:rPr lang="cs-CZ" i="1" dirty="0"/>
              <a:t>.  </a:t>
            </a:r>
            <a:r>
              <a:rPr lang="cs-CZ" i="1" dirty="0" err="1"/>
              <a:t>You</a:t>
            </a:r>
            <a:r>
              <a:rPr lang="cs-CZ" i="1" dirty="0"/>
              <a:t> </a:t>
            </a:r>
            <a:r>
              <a:rPr lang="cs-CZ" i="1" dirty="0" err="1"/>
              <a:t>must</a:t>
            </a:r>
            <a:r>
              <a:rPr lang="cs-CZ" i="1" dirty="0"/>
              <a:t> </a:t>
            </a:r>
            <a:r>
              <a:rPr lang="cs-CZ" i="1" dirty="0" err="1"/>
              <a:t>allow</a:t>
            </a:r>
            <a:r>
              <a:rPr lang="cs-CZ" i="1" dirty="0"/>
              <a:t> reverse </a:t>
            </a:r>
            <a:r>
              <a:rPr lang="cs-CZ" i="1" dirty="0" err="1"/>
              <a:t>engineering</a:t>
            </a:r>
            <a:r>
              <a:rPr lang="cs-CZ" i="1" dirty="0"/>
              <a:t> </a:t>
            </a:r>
            <a:r>
              <a:rPr lang="cs-CZ" i="1" dirty="0" err="1"/>
              <a:t>of</a:t>
            </a:r>
            <a:r>
              <a:rPr lang="cs-CZ" i="1" dirty="0"/>
              <a:t> </a:t>
            </a:r>
            <a:r>
              <a:rPr lang="cs-CZ" i="1" dirty="0" err="1"/>
              <a:t>your</a:t>
            </a:r>
            <a:r>
              <a:rPr lang="cs-CZ" i="1" dirty="0"/>
              <a:t> </a:t>
            </a:r>
            <a:r>
              <a:rPr lang="cs-CZ" i="1" dirty="0" err="1"/>
              <a:t>application</a:t>
            </a:r>
            <a:r>
              <a:rPr lang="cs-CZ" i="1" dirty="0"/>
              <a:t> as </a:t>
            </a:r>
            <a:r>
              <a:rPr lang="cs-CZ" i="1" dirty="0" err="1"/>
              <a:t>necessary</a:t>
            </a:r>
            <a:r>
              <a:rPr lang="cs-CZ" i="1" dirty="0"/>
              <a:t> to </a:t>
            </a:r>
            <a:r>
              <a:rPr lang="cs-CZ" i="1" dirty="0" err="1"/>
              <a:t>debug</a:t>
            </a:r>
            <a:r>
              <a:rPr lang="cs-CZ" i="1" dirty="0"/>
              <a:t> and </a:t>
            </a:r>
            <a:r>
              <a:rPr lang="cs-CZ" i="1" dirty="0" err="1"/>
              <a:t>relink</a:t>
            </a:r>
            <a:r>
              <a:rPr lang="cs-CZ" i="1" dirty="0"/>
              <a:t> </a:t>
            </a:r>
            <a:r>
              <a:rPr lang="cs-CZ" i="1" dirty="0" err="1"/>
              <a:t>the</a:t>
            </a:r>
            <a:r>
              <a:rPr lang="cs-CZ" i="1" dirty="0"/>
              <a:t> </a:t>
            </a:r>
            <a:r>
              <a:rPr lang="cs-CZ" i="1" dirty="0" err="1"/>
              <a:t>library</a:t>
            </a:r>
            <a:r>
              <a:rPr lang="cs-CZ" i="1" dirty="0"/>
              <a:t>.“</a:t>
            </a:r>
          </a:p>
          <a:p>
            <a:pPr lvl="1"/>
            <a:r>
              <a:rPr lang="cs-CZ" sz="1600" i="1" dirty="0">
                <a:hlinkClick r:id="rId2"/>
              </a:rPr>
              <a:t>https://tldrlegal.com/license/gnu-lesser-general-public-license-v2.1-(lgpl-2.1)</a:t>
            </a:r>
            <a:endParaRPr lang="cs-CZ" sz="1600" i="1" dirty="0"/>
          </a:p>
          <a:p>
            <a:r>
              <a:rPr lang="cs-CZ" sz="2000" dirty="0"/>
              <a:t>Knihovny – dynamické X statické linkování</a:t>
            </a:r>
          </a:p>
        </p:txBody>
      </p:sp>
    </p:spTree>
    <p:extLst>
      <p:ext uri="{BB962C8B-B14F-4D97-AF65-F5344CB8AC3E}">
        <p14:creationId xmlns:p14="http://schemas.microsoft.com/office/powerpoint/2010/main" val="17886790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15BE758-E744-A649-B03C-F1A6656FF3EF}"/>
              </a:ext>
            </a:extLst>
          </p:cNvPr>
          <p:cNvSpPr>
            <a:spLocks noGrp="1"/>
          </p:cNvSpPr>
          <p:nvPr>
            <p:ph type="title"/>
          </p:nvPr>
        </p:nvSpPr>
        <p:spPr/>
        <p:txBody>
          <a:bodyPr/>
          <a:lstStyle/>
          <a:p>
            <a:r>
              <a:rPr lang="cs-CZ" sz="2000" dirty="0"/>
              <a:t>AGPL - GNU </a:t>
            </a:r>
            <a:r>
              <a:rPr lang="cs-CZ" sz="2000" dirty="0" err="1"/>
              <a:t>Affero</a:t>
            </a:r>
            <a:r>
              <a:rPr lang="cs-CZ" sz="2000" dirty="0"/>
              <a:t> General Public </a:t>
            </a:r>
            <a:r>
              <a:rPr lang="cs-CZ" sz="2000" dirty="0" err="1"/>
              <a:t>License</a:t>
            </a:r>
            <a:r>
              <a:rPr lang="cs-CZ" sz="2000" dirty="0"/>
              <a:t> v3 (AGPL-3.0)</a:t>
            </a:r>
          </a:p>
        </p:txBody>
      </p:sp>
      <p:sp>
        <p:nvSpPr>
          <p:cNvPr id="3" name="Zástupný symbol pro obsah 2">
            <a:extLst>
              <a:ext uri="{FF2B5EF4-FFF2-40B4-BE49-F238E27FC236}">
                <a16:creationId xmlns:a16="http://schemas.microsoft.com/office/drawing/2014/main" id="{5100711E-899D-974C-8232-8C2170A00BEA}"/>
              </a:ext>
            </a:extLst>
          </p:cNvPr>
          <p:cNvSpPr>
            <a:spLocks noGrp="1"/>
          </p:cNvSpPr>
          <p:nvPr>
            <p:ph idx="1"/>
          </p:nvPr>
        </p:nvSpPr>
        <p:spPr/>
        <p:txBody>
          <a:bodyPr/>
          <a:lstStyle/>
          <a:p>
            <a:r>
              <a:rPr lang="cs-CZ" i="1" dirty="0" err="1"/>
              <a:t>The</a:t>
            </a:r>
            <a:r>
              <a:rPr lang="cs-CZ" i="1" dirty="0"/>
              <a:t> AGPL </a:t>
            </a:r>
            <a:r>
              <a:rPr lang="cs-CZ" i="1" dirty="0" err="1"/>
              <a:t>license</a:t>
            </a:r>
            <a:r>
              <a:rPr lang="cs-CZ" i="1" dirty="0"/>
              <a:t> </a:t>
            </a:r>
            <a:r>
              <a:rPr lang="cs-CZ" i="1" dirty="0" err="1"/>
              <a:t>differs</a:t>
            </a:r>
            <a:r>
              <a:rPr lang="cs-CZ" i="1" dirty="0"/>
              <a:t> </a:t>
            </a:r>
            <a:r>
              <a:rPr lang="cs-CZ" i="1" dirty="0" err="1"/>
              <a:t>from</a:t>
            </a:r>
            <a:r>
              <a:rPr lang="cs-CZ" i="1" dirty="0"/>
              <a:t> </a:t>
            </a:r>
            <a:r>
              <a:rPr lang="cs-CZ" i="1" dirty="0" err="1"/>
              <a:t>the</a:t>
            </a:r>
            <a:r>
              <a:rPr lang="cs-CZ" i="1" dirty="0"/>
              <a:t> </a:t>
            </a:r>
            <a:r>
              <a:rPr lang="cs-CZ" i="1" dirty="0" err="1"/>
              <a:t>other</a:t>
            </a:r>
            <a:r>
              <a:rPr lang="cs-CZ" i="1" dirty="0"/>
              <a:t> GNU </a:t>
            </a:r>
            <a:r>
              <a:rPr lang="cs-CZ" i="1" dirty="0" err="1"/>
              <a:t>licenses</a:t>
            </a:r>
            <a:r>
              <a:rPr lang="cs-CZ" i="1" dirty="0"/>
              <a:t> in </a:t>
            </a:r>
            <a:r>
              <a:rPr lang="cs-CZ" i="1" dirty="0" err="1"/>
              <a:t>that</a:t>
            </a:r>
            <a:r>
              <a:rPr lang="cs-CZ" i="1" dirty="0"/>
              <a:t> </a:t>
            </a:r>
            <a:r>
              <a:rPr lang="cs-CZ" i="1" dirty="0" err="1"/>
              <a:t>it</a:t>
            </a:r>
            <a:r>
              <a:rPr lang="cs-CZ" i="1" dirty="0"/>
              <a:t> </a:t>
            </a:r>
            <a:r>
              <a:rPr lang="cs-CZ" i="1" dirty="0" err="1"/>
              <a:t>was</a:t>
            </a:r>
            <a:r>
              <a:rPr lang="cs-CZ" i="1" dirty="0"/>
              <a:t> </a:t>
            </a:r>
            <a:r>
              <a:rPr lang="cs-CZ" i="1" dirty="0" err="1"/>
              <a:t>built</a:t>
            </a:r>
            <a:r>
              <a:rPr lang="cs-CZ" i="1" dirty="0"/>
              <a:t> </a:t>
            </a:r>
            <a:r>
              <a:rPr lang="cs-CZ" i="1" dirty="0" err="1"/>
              <a:t>for</a:t>
            </a:r>
            <a:r>
              <a:rPr lang="cs-CZ" i="1" dirty="0"/>
              <a:t> network software.</a:t>
            </a:r>
          </a:p>
          <a:p>
            <a:r>
              <a:rPr lang="cs-CZ" i="1" dirty="0" err="1"/>
              <a:t>You</a:t>
            </a:r>
            <a:r>
              <a:rPr lang="cs-CZ" i="1" dirty="0"/>
              <a:t> </a:t>
            </a:r>
            <a:r>
              <a:rPr lang="cs-CZ" i="1" dirty="0" err="1"/>
              <a:t>can</a:t>
            </a:r>
            <a:r>
              <a:rPr lang="cs-CZ" i="1" dirty="0"/>
              <a:t> </a:t>
            </a:r>
            <a:r>
              <a:rPr lang="cs-CZ" i="1" dirty="0" err="1"/>
              <a:t>distribute</a:t>
            </a:r>
            <a:r>
              <a:rPr lang="cs-CZ" i="1" dirty="0"/>
              <a:t> </a:t>
            </a:r>
            <a:r>
              <a:rPr lang="cs-CZ" i="1" dirty="0" err="1"/>
              <a:t>modified</a:t>
            </a:r>
            <a:r>
              <a:rPr lang="cs-CZ" i="1" dirty="0"/>
              <a:t> </a:t>
            </a:r>
            <a:r>
              <a:rPr lang="cs-CZ" i="1" dirty="0" err="1"/>
              <a:t>versions</a:t>
            </a:r>
            <a:r>
              <a:rPr lang="cs-CZ" i="1" dirty="0"/>
              <a:t> </a:t>
            </a:r>
            <a:r>
              <a:rPr lang="cs-CZ" i="1" dirty="0" err="1"/>
              <a:t>if</a:t>
            </a:r>
            <a:r>
              <a:rPr lang="cs-CZ" i="1" dirty="0"/>
              <a:t> </a:t>
            </a:r>
            <a:r>
              <a:rPr lang="cs-CZ" i="1" dirty="0" err="1"/>
              <a:t>you</a:t>
            </a:r>
            <a:r>
              <a:rPr lang="cs-CZ" i="1" dirty="0"/>
              <a:t> </a:t>
            </a:r>
            <a:r>
              <a:rPr lang="cs-CZ" i="1" dirty="0" err="1"/>
              <a:t>keep</a:t>
            </a:r>
            <a:r>
              <a:rPr lang="cs-CZ" i="1" dirty="0"/>
              <a:t> track </a:t>
            </a:r>
            <a:r>
              <a:rPr lang="cs-CZ" i="1" dirty="0" err="1"/>
              <a:t>of</a:t>
            </a:r>
            <a:r>
              <a:rPr lang="cs-CZ" i="1" dirty="0"/>
              <a:t> </a:t>
            </a:r>
            <a:r>
              <a:rPr lang="cs-CZ" i="1" dirty="0" err="1"/>
              <a:t>the</a:t>
            </a:r>
            <a:r>
              <a:rPr lang="cs-CZ" i="1" dirty="0"/>
              <a:t> </a:t>
            </a:r>
            <a:r>
              <a:rPr lang="cs-CZ" i="1" dirty="0" err="1"/>
              <a:t>changes</a:t>
            </a:r>
            <a:r>
              <a:rPr lang="cs-CZ" i="1" dirty="0"/>
              <a:t> and </a:t>
            </a:r>
            <a:r>
              <a:rPr lang="cs-CZ" i="1" dirty="0" err="1"/>
              <a:t>the</a:t>
            </a:r>
            <a:r>
              <a:rPr lang="cs-CZ" i="1" dirty="0"/>
              <a:t> </a:t>
            </a:r>
            <a:r>
              <a:rPr lang="cs-CZ" i="1" dirty="0" err="1"/>
              <a:t>date</a:t>
            </a:r>
            <a:r>
              <a:rPr lang="cs-CZ" i="1" dirty="0"/>
              <a:t> </a:t>
            </a:r>
            <a:r>
              <a:rPr lang="cs-CZ" i="1" dirty="0" err="1"/>
              <a:t>you</a:t>
            </a:r>
            <a:r>
              <a:rPr lang="cs-CZ" i="1" dirty="0"/>
              <a:t> made </a:t>
            </a:r>
            <a:r>
              <a:rPr lang="cs-CZ" i="1" dirty="0" err="1"/>
              <a:t>them</a:t>
            </a:r>
            <a:r>
              <a:rPr lang="cs-CZ" i="1" dirty="0"/>
              <a:t>.</a:t>
            </a:r>
          </a:p>
          <a:p>
            <a:r>
              <a:rPr lang="cs-CZ" i="1" dirty="0"/>
              <a:t>As per </a:t>
            </a:r>
            <a:r>
              <a:rPr lang="cs-CZ" i="1" dirty="0" err="1"/>
              <a:t>usual</a:t>
            </a:r>
            <a:r>
              <a:rPr lang="cs-CZ" i="1" dirty="0"/>
              <a:t> </a:t>
            </a:r>
            <a:r>
              <a:rPr lang="cs-CZ" i="1" dirty="0" err="1"/>
              <a:t>with</a:t>
            </a:r>
            <a:r>
              <a:rPr lang="cs-CZ" i="1" dirty="0"/>
              <a:t> GNU </a:t>
            </a:r>
            <a:r>
              <a:rPr lang="cs-CZ" i="1" dirty="0" err="1"/>
              <a:t>licenses</a:t>
            </a:r>
            <a:r>
              <a:rPr lang="cs-CZ" i="1" dirty="0"/>
              <a:t>, </a:t>
            </a:r>
            <a:r>
              <a:rPr lang="cs-CZ" i="1" dirty="0" err="1"/>
              <a:t>you</a:t>
            </a:r>
            <a:r>
              <a:rPr lang="cs-CZ" i="1" dirty="0"/>
              <a:t> </a:t>
            </a:r>
            <a:r>
              <a:rPr lang="cs-CZ" i="1" dirty="0" err="1"/>
              <a:t>must</a:t>
            </a:r>
            <a:r>
              <a:rPr lang="cs-CZ" i="1" dirty="0"/>
              <a:t> </a:t>
            </a:r>
            <a:r>
              <a:rPr lang="cs-CZ" i="1" dirty="0" err="1"/>
              <a:t>license</a:t>
            </a:r>
            <a:r>
              <a:rPr lang="cs-CZ" i="1" dirty="0"/>
              <a:t> </a:t>
            </a:r>
            <a:r>
              <a:rPr lang="cs-CZ" i="1" dirty="0" err="1"/>
              <a:t>derivatives</a:t>
            </a:r>
            <a:r>
              <a:rPr lang="cs-CZ" i="1" dirty="0"/>
              <a:t> </a:t>
            </a:r>
            <a:r>
              <a:rPr lang="cs-CZ" i="1" dirty="0" err="1"/>
              <a:t>under</a:t>
            </a:r>
            <a:r>
              <a:rPr lang="cs-CZ" i="1" dirty="0"/>
              <a:t> AGPL.</a:t>
            </a:r>
          </a:p>
          <a:p>
            <a:r>
              <a:rPr lang="cs-CZ" i="1" dirty="0" err="1"/>
              <a:t>It</a:t>
            </a:r>
            <a:r>
              <a:rPr lang="cs-CZ" i="1" dirty="0"/>
              <a:t> </a:t>
            </a:r>
            <a:r>
              <a:rPr lang="cs-CZ" i="1" dirty="0" err="1"/>
              <a:t>provides</a:t>
            </a:r>
            <a:r>
              <a:rPr lang="cs-CZ" i="1" dirty="0"/>
              <a:t> </a:t>
            </a:r>
            <a:r>
              <a:rPr lang="cs-CZ" i="1" dirty="0" err="1"/>
              <a:t>the</a:t>
            </a:r>
            <a:r>
              <a:rPr lang="cs-CZ" i="1" dirty="0"/>
              <a:t> </a:t>
            </a:r>
            <a:r>
              <a:rPr lang="cs-CZ" i="1" dirty="0" err="1"/>
              <a:t>same</a:t>
            </a:r>
            <a:r>
              <a:rPr lang="cs-CZ" i="1" dirty="0"/>
              <a:t> </a:t>
            </a:r>
            <a:r>
              <a:rPr lang="cs-CZ" i="1" dirty="0" err="1"/>
              <a:t>restrictions</a:t>
            </a:r>
            <a:r>
              <a:rPr lang="cs-CZ" i="1" dirty="0"/>
              <a:t> and </a:t>
            </a:r>
            <a:r>
              <a:rPr lang="cs-CZ" i="1" dirty="0" err="1"/>
              <a:t>freedoms</a:t>
            </a:r>
            <a:r>
              <a:rPr lang="cs-CZ" i="1" dirty="0"/>
              <a:t> as </a:t>
            </a:r>
            <a:r>
              <a:rPr lang="cs-CZ" i="1" dirty="0" err="1"/>
              <a:t>the</a:t>
            </a:r>
            <a:r>
              <a:rPr lang="cs-CZ" i="1" dirty="0"/>
              <a:t> GPLv3 but </a:t>
            </a:r>
            <a:r>
              <a:rPr lang="cs-CZ" i="1" dirty="0" err="1"/>
              <a:t>with</a:t>
            </a:r>
            <a:r>
              <a:rPr lang="cs-CZ" i="1" dirty="0"/>
              <a:t> </a:t>
            </a:r>
            <a:r>
              <a:rPr lang="cs-CZ" i="1" dirty="0" err="1"/>
              <a:t>an</a:t>
            </a:r>
            <a:r>
              <a:rPr lang="cs-CZ" i="1" dirty="0"/>
              <a:t> </a:t>
            </a:r>
            <a:r>
              <a:rPr lang="cs-CZ" i="1" dirty="0" err="1"/>
              <a:t>additional</a:t>
            </a:r>
            <a:r>
              <a:rPr lang="cs-CZ" i="1" dirty="0"/>
              <a:t> </a:t>
            </a:r>
            <a:r>
              <a:rPr lang="cs-CZ" i="1" dirty="0" err="1"/>
              <a:t>clause</a:t>
            </a:r>
            <a:r>
              <a:rPr lang="cs-CZ" i="1" dirty="0"/>
              <a:t> </a:t>
            </a:r>
            <a:r>
              <a:rPr lang="cs-CZ" i="1" dirty="0" err="1"/>
              <a:t>which</a:t>
            </a:r>
            <a:r>
              <a:rPr lang="cs-CZ" i="1" dirty="0"/>
              <a:t> </a:t>
            </a:r>
            <a:r>
              <a:rPr lang="cs-CZ" i="1" dirty="0" err="1"/>
              <a:t>makes</a:t>
            </a:r>
            <a:r>
              <a:rPr lang="cs-CZ" i="1" dirty="0"/>
              <a:t> </a:t>
            </a:r>
            <a:r>
              <a:rPr lang="cs-CZ" i="1" dirty="0" err="1"/>
              <a:t>it</a:t>
            </a:r>
            <a:r>
              <a:rPr lang="cs-CZ" i="1" dirty="0"/>
              <a:t> so </a:t>
            </a:r>
            <a:r>
              <a:rPr lang="cs-CZ" b="1" i="1" dirty="0" err="1"/>
              <a:t>that</a:t>
            </a:r>
            <a:r>
              <a:rPr lang="cs-CZ" b="1" i="1" dirty="0"/>
              <a:t> source </a:t>
            </a:r>
            <a:r>
              <a:rPr lang="cs-CZ" b="1" i="1" dirty="0" err="1"/>
              <a:t>code</a:t>
            </a:r>
            <a:r>
              <a:rPr lang="cs-CZ" b="1" i="1" dirty="0"/>
              <a:t> </a:t>
            </a:r>
            <a:r>
              <a:rPr lang="cs-CZ" b="1" i="1" dirty="0" err="1"/>
              <a:t>must</a:t>
            </a:r>
            <a:r>
              <a:rPr lang="cs-CZ" b="1" i="1" dirty="0"/>
              <a:t> </a:t>
            </a:r>
            <a:r>
              <a:rPr lang="cs-CZ" b="1" i="1" dirty="0" err="1"/>
              <a:t>be</a:t>
            </a:r>
            <a:r>
              <a:rPr lang="cs-CZ" b="1" i="1" dirty="0"/>
              <a:t> </a:t>
            </a:r>
            <a:r>
              <a:rPr lang="cs-CZ" b="1" i="1" dirty="0" err="1"/>
              <a:t>distributed</a:t>
            </a:r>
            <a:r>
              <a:rPr lang="cs-CZ" b="1" i="1" dirty="0"/>
              <a:t> </a:t>
            </a:r>
            <a:r>
              <a:rPr lang="cs-CZ" b="1" i="1" dirty="0" err="1"/>
              <a:t>along</a:t>
            </a:r>
            <a:r>
              <a:rPr lang="cs-CZ" b="1" i="1" dirty="0"/>
              <a:t> </a:t>
            </a:r>
            <a:r>
              <a:rPr lang="cs-CZ" b="1" i="1" dirty="0" err="1"/>
              <a:t>with</a:t>
            </a:r>
            <a:r>
              <a:rPr lang="cs-CZ" b="1" i="1" dirty="0"/>
              <a:t> web </a:t>
            </a:r>
            <a:r>
              <a:rPr lang="cs-CZ" b="1" i="1" dirty="0" err="1"/>
              <a:t>publication</a:t>
            </a:r>
            <a:r>
              <a:rPr lang="cs-CZ" i="1" dirty="0"/>
              <a:t>.</a:t>
            </a:r>
          </a:p>
          <a:p>
            <a:r>
              <a:rPr lang="cs-CZ" i="1" dirty="0" err="1"/>
              <a:t>Since</a:t>
            </a:r>
            <a:r>
              <a:rPr lang="cs-CZ" i="1" dirty="0"/>
              <a:t> web </a:t>
            </a:r>
            <a:r>
              <a:rPr lang="cs-CZ" i="1" dirty="0" err="1"/>
              <a:t>sites</a:t>
            </a:r>
            <a:r>
              <a:rPr lang="cs-CZ" i="1" dirty="0"/>
              <a:t> and </a:t>
            </a:r>
            <a:r>
              <a:rPr lang="cs-CZ" i="1" dirty="0" err="1"/>
              <a:t>services</a:t>
            </a:r>
            <a:r>
              <a:rPr lang="cs-CZ" i="1" dirty="0"/>
              <a:t> are </a:t>
            </a:r>
            <a:r>
              <a:rPr lang="cs-CZ" i="1" dirty="0" err="1"/>
              <a:t>never</a:t>
            </a:r>
            <a:r>
              <a:rPr lang="cs-CZ" i="1" dirty="0"/>
              <a:t> </a:t>
            </a:r>
            <a:r>
              <a:rPr lang="cs-CZ" i="1" dirty="0" err="1"/>
              <a:t>distributed</a:t>
            </a:r>
            <a:r>
              <a:rPr lang="cs-CZ" i="1" dirty="0"/>
              <a:t> in </a:t>
            </a:r>
            <a:r>
              <a:rPr lang="cs-CZ" i="1" dirty="0" err="1"/>
              <a:t>the</a:t>
            </a:r>
            <a:r>
              <a:rPr lang="cs-CZ" i="1" dirty="0"/>
              <a:t> </a:t>
            </a:r>
            <a:r>
              <a:rPr lang="cs-CZ" i="1" dirty="0" err="1"/>
              <a:t>traditional</a:t>
            </a:r>
            <a:r>
              <a:rPr lang="cs-CZ" i="1" dirty="0"/>
              <a:t> </a:t>
            </a:r>
            <a:r>
              <a:rPr lang="cs-CZ" i="1" dirty="0" err="1"/>
              <a:t>sense</a:t>
            </a:r>
            <a:r>
              <a:rPr lang="cs-CZ" i="1" dirty="0"/>
              <a:t>, </a:t>
            </a:r>
            <a:r>
              <a:rPr lang="cs-CZ" i="1" dirty="0" err="1"/>
              <a:t>the</a:t>
            </a:r>
            <a:r>
              <a:rPr lang="cs-CZ" i="1" dirty="0"/>
              <a:t> </a:t>
            </a:r>
            <a:r>
              <a:rPr lang="cs-CZ" b="1" i="1" dirty="0"/>
              <a:t>AGPL </a:t>
            </a:r>
            <a:r>
              <a:rPr lang="cs-CZ" b="1" i="1" dirty="0" err="1"/>
              <a:t>is</a:t>
            </a:r>
            <a:r>
              <a:rPr lang="cs-CZ" b="1" i="1" dirty="0"/>
              <a:t> </a:t>
            </a:r>
            <a:r>
              <a:rPr lang="cs-CZ" b="1" i="1" dirty="0" err="1"/>
              <a:t>the</a:t>
            </a:r>
            <a:r>
              <a:rPr lang="cs-CZ" b="1" i="1" dirty="0"/>
              <a:t> GPL </a:t>
            </a:r>
            <a:r>
              <a:rPr lang="cs-CZ" b="1" i="1" dirty="0" err="1"/>
              <a:t>of</a:t>
            </a:r>
            <a:r>
              <a:rPr lang="cs-CZ" b="1" i="1" dirty="0"/>
              <a:t> </a:t>
            </a:r>
            <a:r>
              <a:rPr lang="cs-CZ" b="1" i="1" dirty="0" err="1"/>
              <a:t>the</a:t>
            </a:r>
            <a:r>
              <a:rPr lang="cs-CZ" b="1" i="1" dirty="0"/>
              <a:t> web.</a:t>
            </a:r>
          </a:p>
          <a:p>
            <a:pPr lvl="1"/>
            <a:r>
              <a:rPr lang="cs-CZ" sz="1600" dirty="0">
                <a:hlinkClick r:id="rId3"/>
              </a:rPr>
              <a:t>https://</a:t>
            </a:r>
            <a:r>
              <a:rPr lang="cs-CZ" sz="1600" dirty="0" err="1">
                <a:hlinkClick r:id="rId3"/>
              </a:rPr>
              <a:t>tldrlegal.com</a:t>
            </a:r>
            <a:r>
              <a:rPr lang="cs-CZ" sz="1600" dirty="0">
                <a:hlinkClick r:id="rId3"/>
              </a:rPr>
              <a:t>/</a:t>
            </a:r>
            <a:r>
              <a:rPr lang="cs-CZ" sz="1600" dirty="0" err="1">
                <a:hlinkClick r:id="rId3"/>
              </a:rPr>
              <a:t>license</a:t>
            </a:r>
            <a:r>
              <a:rPr lang="cs-CZ" sz="1600" dirty="0">
                <a:hlinkClick r:id="rId3"/>
              </a:rPr>
              <a:t>/gnu-affero-general-public-license-v3-(agpl-3.0)</a:t>
            </a:r>
            <a:endParaRPr lang="cs-CZ" sz="1600" dirty="0"/>
          </a:p>
          <a:p>
            <a:pPr lvl="1"/>
            <a:endParaRPr lang="cs-CZ" b="1" i="1" dirty="0"/>
          </a:p>
        </p:txBody>
      </p:sp>
    </p:spTree>
    <p:extLst>
      <p:ext uri="{BB962C8B-B14F-4D97-AF65-F5344CB8AC3E}">
        <p14:creationId xmlns:p14="http://schemas.microsoft.com/office/powerpoint/2010/main" val="1974245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94A1D7A-A86E-D54A-84E3-00BF323F1FFD}"/>
              </a:ext>
            </a:extLst>
          </p:cNvPr>
          <p:cNvSpPr>
            <a:spLocks noGrp="1"/>
          </p:cNvSpPr>
          <p:nvPr>
            <p:ph type="title"/>
          </p:nvPr>
        </p:nvSpPr>
        <p:spPr/>
        <p:txBody>
          <a:bodyPr/>
          <a:lstStyle/>
          <a:p>
            <a:r>
              <a:rPr lang="cs-CZ" dirty="0" err="1"/>
              <a:t>Legalese</a:t>
            </a:r>
            <a:endParaRPr lang="cs-CZ" dirty="0"/>
          </a:p>
        </p:txBody>
      </p:sp>
      <p:sp>
        <p:nvSpPr>
          <p:cNvPr id="3" name="Zástupný symbol pro obsah 2">
            <a:extLst>
              <a:ext uri="{FF2B5EF4-FFF2-40B4-BE49-F238E27FC236}">
                <a16:creationId xmlns:a16="http://schemas.microsoft.com/office/drawing/2014/main" id="{98B2E09A-0F55-EC47-8237-654437BE08F6}"/>
              </a:ext>
            </a:extLst>
          </p:cNvPr>
          <p:cNvSpPr>
            <a:spLocks noGrp="1"/>
          </p:cNvSpPr>
          <p:nvPr>
            <p:ph idx="1"/>
          </p:nvPr>
        </p:nvSpPr>
        <p:spPr/>
        <p:txBody>
          <a:bodyPr/>
          <a:lstStyle/>
          <a:p>
            <a:r>
              <a:rPr lang="cs-CZ" i="1" dirty="0"/>
              <a:t>„</a:t>
            </a:r>
            <a:r>
              <a:rPr lang="cs-CZ" i="1" dirty="0" err="1"/>
              <a:t>Notwithstanding</a:t>
            </a:r>
            <a:r>
              <a:rPr lang="cs-CZ" i="1" dirty="0"/>
              <a:t> </a:t>
            </a:r>
            <a:r>
              <a:rPr lang="cs-CZ" i="1" dirty="0" err="1"/>
              <a:t>any</a:t>
            </a:r>
            <a:r>
              <a:rPr lang="cs-CZ" i="1" dirty="0"/>
              <a:t> </a:t>
            </a:r>
            <a:r>
              <a:rPr lang="cs-CZ" i="1" dirty="0" err="1"/>
              <a:t>other</a:t>
            </a:r>
            <a:r>
              <a:rPr lang="cs-CZ" i="1" dirty="0"/>
              <a:t> </a:t>
            </a:r>
            <a:r>
              <a:rPr lang="cs-CZ" i="1" dirty="0" err="1"/>
              <a:t>provision</a:t>
            </a:r>
            <a:r>
              <a:rPr lang="cs-CZ" i="1" dirty="0"/>
              <a:t> </a:t>
            </a:r>
            <a:r>
              <a:rPr lang="cs-CZ" i="1" dirty="0" err="1"/>
              <a:t>of</a:t>
            </a:r>
            <a:r>
              <a:rPr lang="cs-CZ" i="1" dirty="0"/>
              <a:t> </a:t>
            </a:r>
            <a:r>
              <a:rPr lang="cs-CZ" i="1" dirty="0" err="1"/>
              <a:t>this</a:t>
            </a:r>
            <a:r>
              <a:rPr lang="cs-CZ" i="1" dirty="0"/>
              <a:t> </a:t>
            </a:r>
            <a:r>
              <a:rPr lang="cs-CZ" i="1" dirty="0" err="1"/>
              <a:t>License</a:t>
            </a:r>
            <a:r>
              <a:rPr lang="cs-CZ" i="1" dirty="0"/>
              <a:t>, </a:t>
            </a:r>
            <a:r>
              <a:rPr lang="cs-CZ" i="1" dirty="0" err="1"/>
              <a:t>if</a:t>
            </a:r>
            <a:r>
              <a:rPr lang="cs-CZ" i="1" dirty="0"/>
              <a:t> </a:t>
            </a:r>
            <a:r>
              <a:rPr lang="cs-CZ" i="1" dirty="0" err="1"/>
              <a:t>you</a:t>
            </a:r>
            <a:r>
              <a:rPr lang="cs-CZ" i="1" dirty="0"/>
              <a:t> </a:t>
            </a:r>
            <a:r>
              <a:rPr lang="cs-CZ" i="1" dirty="0" err="1"/>
              <a:t>modify</a:t>
            </a:r>
            <a:r>
              <a:rPr lang="cs-CZ" i="1" dirty="0"/>
              <a:t> </a:t>
            </a:r>
            <a:r>
              <a:rPr lang="cs-CZ" i="1" dirty="0" err="1"/>
              <a:t>the</a:t>
            </a:r>
            <a:r>
              <a:rPr lang="cs-CZ" i="1" dirty="0"/>
              <a:t> Program, </a:t>
            </a:r>
            <a:r>
              <a:rPr lang="cs-CZ" i="1" dirty="0" err="1"/>
              <a:t>your</a:t>
            </a:r>
            <a:r>
              <a:rPr lang="cs-CZ" i="1" dirty="0"/>
              <a:t> </a:t>
            </a:r>
            <a:r>
              <a:rPr lang="cs-CZ" i="1" dirty="0" err="1"/>
              <a:t>modified</a:t>
            </a:r>
            <a:r>
              <a:rPr lang="cs-CZ" i="1" dirty="0"/>
              <a:t> </a:t>
            </a:r>
            <a:r>
              <a:rPr lang="cs-CZ" i="1" dirty="0" err="1"/>
              <a:t>version</a:t>
            </a:r>
            <a:r>
              <a:rPr lang="cs-CZ" i="1" dirty="0"/>
              <a:t> </a:t>
            </a:r>
            <a:r>
              <a:rPr lang="cs-CZ" i="1" dirty="0" err="1"/>
              <a:t>must</a:t>
            </a:r>
            <a:r>
              <a:rPr lang="cs-CZ" i="1" dirty="0"/>
              <a:t> </a:t>
            </a:r>
            <a:r>
              <a:rPr lang="cs-CZ" i="1" dirty="0" err="1"/>
              <a:t>prominently</a:t>
            </a:r>
            <a:r>
              <a:rPr lang="cs-CZ" i="1" dirty="0"/>
              <a:t> </a:t>
            </a:r>
            <a:r>
              <a:rPr lang="cs-CZ" i="1" dirty="0" err="1"/>
              <a:t>offer</a:t>
            </a:r>
            <a:r>
              <a:rPr lang="cs-CZ" i="1" dirty="0"/>
              <a:t> </a:t>
            </a:r>
            <a:r>
              <a:rPr lang="cs-CZ" i="1" dirty="0" err="1"/>
              <a:t>all</a:t>
            </a:r>
            <a:r>
              <a:rPr lang="cs-CZ" i="1" dirty="0"/>
              <a:t> </a:t>
            </a:r>
            <a:r>
              <a:rPr lang="cs-CZ" i="1" dirty="0" err="1"/>
              <a:t>users</a:t>
            </a:r>
            <a:r>
              <a:rPr lang="cs-CZ" i="1" dirty="0"/>
              <a:t> </a:t>
            </a:r>
            <a:r>
              <a:rPr lang="cs-CZ" i="1" dirty="0" err="1"/>
              <a:t>interacting</a:t>
            </a:r>
            <a:r>
              <a:rPr lang="cs-CZ" i="1" dirty="0"/>
              <a:t> </a:t>
            </a:r>
            <a:r>
              <a:rPr lang="cs-CZ" i="1" dirty="0" err="1"/>
              <a:t>with</a:t>
            </a:r>
            <a:r>
              <a:rPr lang="cs-CZ" i="1" dirty="0"/>
              <a:t> </a:t>
            </a:r>
            <a:r>
              <a:rPr lang="cs-CZ" i="1" dirty="0" err="1"/>
              <a:t>it</a:t>
            </a:r>
            <a:r>
              <a:rPr lang="cs-CZ" i="1" dirty="0"/>
              <a:t> </a:t>
            </a:r>
            <a:r>
              <a:rPr lang="cs-CZ" i="1" dirty="0" err="1"/>
              <a:t>remotely</a:t>
            </a:r>
            <a:r>
              <a:rPr lang="cs-CZ" i="1" dirty="0"/>
              <a:t> </a:t>
            </a:r>
            <a:r>
              <a:rPr lang="cs-CZ" i="1" dirty="0" err="1"/>
              <a:t>through</a:t>
            </a:r>
            <a:r>
              <a:rPr lang="cs-CZ" i="1" dirty="0"/>
              <a:t> a </a:t>
            </a:r>
            <a:r>
              <a:rPr lang="cs-CZ" i="1" dirty="0" err="1"/>
              <a:t>computer</a:t>
            </a:r>
            <a:r>
              <a:rPr lang="cs-CZ" i="1" dirty="0"/>
              <a:t> network (</a:t>
            </a:r>
            <a:r>
              <a:rPr lang="cs-CZ" i="1" dirty="0" err="1"/>
              <a:t>if</a:t>
            </a:r>
            <a:r>
              <a:rPr lang="cs-CZ" i="1" dirty="0"/>
              <a:t> </a:t>
            </a:r>
            <a:r>
              <a:rPr lang="cs-CZ" i="1" dirty="0" err="1"/>
              <a:t>your</a:t>
            </a:r>
            <a:r>
              <a:rPr lang="cs-CZ" i="1" dirty="0"/>
              <a:t> </a:t>
            </a:r>
            <a:r>
              <a:rPr lang="cs-CZ" i="1" dirty="0" err="1"/>
              <a:t>version</a:t>
            </a:r>
            <a:r>
              <a:rPr lang="cs-CZ" i="1" dirty="0"/>
              <a:t> </a:t>
            </a:r>
            <a:r>
              <a:rPr lang="cs-CZ" i="1" dirty="0" err="1"/>
              <a:t>supports</a:t>
            </a:r>
            <a:r>
              <a:rPr lang="cs-CZ" i="1" dirty="0"/>
              <a:t> such </a:t>
            </a:r>
            <a:r>
              <a:rPr lang="cs-CZ" i="1" dirty="0" err="1"/>
              <a:t>interaction</a:t>
            </a:r>
            <a:r>
              <a:rPr lang="cs-CZ" i="1" dirty="0"/>
              <a:t>) </a:t>
            </a:r>
            <a:r>
              <a:rPr lang="cs-CZ" i="1" dirty="0" err="1"/>
              <a:t>an</a:t>
            </a:r>
            <a:r>
              <a:rPr lang="cs-CZ" i="1" dirty="0"/>
              <a:t> </a:t>
            </a:r>
            <a:r>
              <a:rPr lang="cs-CZ" i="1" dirty="0" err="1"/>
              <a:t>opportunity</a:t>
            </a:r>
            <a:r>
              <a:rPr lang="cs-CZ" i="1" dirty="0"/>
              <a:t> to </a:t>
            </a:r>
            <a:r>
              <a:rPr lang="cs-CZ" i="1" dirty="0" err="1"/>
              <a:t>receive</a:t>
            </a:r>
            <a:r>
              <a:rPr lang="cs-CZ" i="1" dirty="0"/>
              <a:t> </a:t>
            </a:r>
            <a:r>
              <a:rPr lang="cs-CZ" i="1" dirty="0" err="1"/>
              <a:t>the</a:t>
            </a:r>
            <a:r>
              <a:rPr lang="cs-CZ" i="1" dirty="0"/>
              <a:t> </a:t>
            </a:r>
            <a:r>
              <a:rPr lang="cs-CZ" i="1" dirty="0" err="1"/>
              <a:t>Corresponding</a:t>
            </a:r>
            <a:r>
              <a:rPr lang="cs-CZ" i="1" dirty="0"/>
              <a:t> Source </a:t>
            </a:r>
            <a:r>
              <a:rPr lang="cs-CZ" i="1" dirty="0" err="1"/>
              <a:t>of</a:t>
            </a:r>
            <a:r>
              <a:rPr lang="cs-CZ" i="1" dirty="0"/>
              <a:t> </a:t>
            </a:r>
            <a:r>
              <a:rPr lang="cs-CZ" i="1" dirty="0" err="1"/>
              <a:t>your</a:t>
            </a:r>
            <a:r>
              <a:rPr lang="cs-CZ" i="1" dirty="0"/>
              <a:t> </a:t>
            </a:r>
            <a:r>
              <a:rPr lang="cs-CZ" i="1" dirty="0" err="1"/>
              <a:t>version</a:t>
            </a:r>
            <a:r>
              <a:rPr lang="cs-CZ" i="1" dirty="0"/>
              <a:t> by </a:t>
            </a:r>
            <a:r>
              <a:rPr lang="cs-CZ" i="1" dirty="0" err="1"/>
              <a:t>providing</a:t>
            </a:r>
            <a:r>
              <a:rPr lang="cs-CZ" i="1" dirty="0"/>
              <a:t> </a:t>
            </a:r>
            <a:r>
              <a:rPr lang="cs-CZ" i="1" dirty="0" err="1"/>
              <a:t>access</a:t>
            </a:r>
            <a:r>
              <a:rPr lang="cs-CZ" i="1" dirty="0"/>
              <a:t> to </a:t>
            </a:r>
            <a:r>
              <a:rPr lang="cs-CZ" i="1" dirty="0" err="1"/>
              <a:t>the</a:t>
            </a:r>
            <a:r>
              <a:rPr lang="cs-CZ" i="1" dirty="0"/>
              <a:t> </a:t>
            </a:r>
            <a:r>
              <a:rPr lang="cs-CZ" i="1" dirty="0" err="1"/>
              <a:t>Corresponding</a:t>
            </a:r>
            <a:r>
              <a:rPr lang="cs-CZ" i="1" dirty="0"/>
              <a:t> Source </a:t>
            </a:r>
            <a:r>
              <a:rPr lang="cs-CZ" i="1" dirty="0" err="1"/>
              <a:t>from</a:t>
            </a:r>
            <a:r>
              <a:rPr lang="cs-CZ" i="1" dirty="0"/>
              <a:t> a network server </a:t>
            </a:r>
            <a:r>
              <a:rPr lang="cs-CZ" i="1" dirty="0" err="1"/>
              <a:t>at</a:t>
            </a:r>
            <a:r>
              <a:rPr lang="cs-CZ" i="1" dirty="0"/>
              <a:t> no </a:t>
            </a:r>
            <a:r>
              <a:rPr lang="cs-CZ" i="1" dirty="0" err="1"/>
              <a:t>charge</a:t>
            </a:r>
            <a:r>
              <a:rPr lang="cs-CZ" i="1" dirty="0"/>
              <a:t>, </a:t>
            </a:r>
            <a:r>
              <a:rPr lang="cs-CZ" i="1" dirty="0" err="1"/>
              <a:t>through</a:t>
            </a:r>
            <a:r>
              <a:rPr lang="cs-CZ" i="1" dirty="0"/>
              <a:t> </a:t>
            </a:r>
            <a:r>
              <a:rPr lang="cs-CZ" i="1" dirty="0" err="1"/>
              <a:t>some</a:t>
            </a:r>
            <a:r>
              <a:rPr lang="cs-CZ" i="1" dirty="0"/>
              <a:t> standard </a:t>
            </a:r>
            <a:r>
              <a:rPr lang="cs-CZ" i="1" dirty="0" err="1"/>
              <a:t>or</a:t>
            </a:r>
            <a:r>
              <a:rPr lang="cs-CZ" i="1" dirty="0"/>
              <a:t> </a:t>
            </a:r>
            <a:r>
              <a:rPr lang="cs-CZ" i="1" dirty="0" err="1"/>
              <a:t>customary</a:t>
            </a:r>
            <a:r>
              <a:rPr lang="cs-CZ" i="1" dirty="0"/>
              <a:t> </a:t>
            </a:r>
            <a:r>
              <a:rPr lang="cs-CZ" i="1" dirty="0" err="1"/>
              <a:t>means</a:t>
            </a:r>
            <a:r>
              <a:rPr lang="cs-CZ" i="1" dirty="0"/>
              <a:t> </a:t>
            </a:r>
            <a:r>
              <a:rPr lang="cs-CZ" i="1" dirty="0" err="1"/>
              <a:t>of</a:t>
            </a:r>
            <a:r>
              <a:rPr lang="cs-CZ" i="1" dirty="0"/>
              <a:t> </a:t>
            </a:r>
            <a:r>
              <a:rPr lang="cs-CZ" i="1" dirty="0" err="1"/>
              <a:t>facilitating</a:t>
            </a:r>
            <a:r>
              <a:rPr lang="cs-CZ" i="1" dirty="0"/>
              <a:t> </a:t>
            </a:r>
            <a:r>
              <a:rPr lang="cs-CZ" i="1" dirty="0" err="1"/>
              <a:t>copying</a:t>
            </a:r>
            <a:r>
              <a:rPr lang="cs-CZ" i="1" dirty="0"/>
              <a:t> </a:t>
            </a:r>
            <a:r>
              <a:rPr lang="cs-CZ" i="1" dirty="0" err="1"/>
              <a:t>of</a:t>
            </a:r>
            <a:r>
              <a:rPr lang="cs-CZ" i="1" dirty="0"/>
              <a:t> software.“</a:t>
            </a:r>
          </a:p>
        </p:txBody>
      </p:sp>
    </p:spTree>
    <p:extLst>
      <p:ext uri="{BB962C8B-B14F-4D97-AF65-F5344CB8AC3E}">
        <p14:creationId xmlns:p14="http://schemas.microsoft.com/office/powerpoint/2010/main" val="20191581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A0B1767-DC7E-CB4F-9F95-DDB4859E9943}"/>
              </a:ext>
            </a:extLst>
          </p:cNvPr>
          <p:cNvSpPr>
            <a:spLocks noGrp="1"/>
          </p:cNvSpPr>
          <p:nvPr>
            <p:ph type="title"/>
          </p:nvPr>
        </p:nvSpPr>
        <p:spPr/>
        <p:txBody>
          <a:bodyPr/>
          <a:lstStyle/>
          <a:p>
            <a:r>
              <a:rPr lang="cs-CZ" dirty="0"/>
              <a:t>Proč </a:t>
            </a:r>
            <a:r>
              <a:rPr lang="cs-CZ" dirty="0" err="1"/>
              <a:t>Affero</a:t>
            </a:r>
            <a:r>
              <a:rPr lang="cs-CZ" dirty="0"/>
              <a:t> GPL?</a:t>
            </a:r>
          </a:p>
        </p:txBody>
      </p:sp>
      <p:sp>
        <p:nvSpPr>
          <p:cNvPr id="3" name="Zástupný symbol pro obsah 2">
            <a:extLst>
              <a:ext uri="{FF2B5EF4-FFF2-40B4-BE49-F238E27FC236}">
                <a16:creationId xmlns:a16="http://schemas.microsoft.com/office/drawing/2014/main" id="{6535FC98-E8E5-2047-8B01-58AEBBC38882}"/>
              </a:ext>
            </a:extLst>
          </p:cNvPr>
          <p:cNvSpPr>
            <a:spLocks noGrp="1"/>
          </p:cNvSpPr>
          <p:nvPr>
            <p:ph idx="1"/>
          </p:nvPr>
        </p:nvSpPr>
        <p:spPr/>
        <p:txBody>
          <a:bodyPr/>
          <a:lstStyle/>
          <a:p>
            <a:r>
              <a:rPr lang="cs-CZ" i="1" dirty="0"/>
              <a:t>„</a:t>
            </a:r>
            <a:r>
              <a:rPr lang="cs-CZ" i="1" dirty="0" err="1"/>
              <a:t>if</a:t>
            </a:r>
            <a:r>
              <a:rPr lang="cs-CZ" i="1" dirty="0"/>
              <a:t> </a:t>
            </a:r>
            <a:r>
              <a:rPr lang="cs-CZ" i="1" dirty="0" err="1"/>
              <a:t>you</a:t>
            </a:r>
            <a:r>
              <a:rPr lang="cs-CZ" i="1" dirty="0"/>
              <a:t> run a </a:t>
            </a:r>
            <a:r>
              <a:rPr lang="cs-CZ" i="1" dirty="0" err="1"/>
              <a:t>modified</a:t>
            </a:r>
            <a:r>
              <a:rPr lang="cs-CZ" i="1" dirty="0"/>
              <a:t> program on a server and let </a:t>
            </a:r>
            <a:r>
              <a:rPr lang="cs-CZ" i="1" dirty="0" err="1"/>
              <a:t>other</a:t>
            </a:r>
            <a:r>
              <a:rPr lang="cs-CZ" i="1" dirty="0"/>
              <a:t> </a:t>
            </a:r>
            <a:r>
              <a:rPr lang="cs-CZ" i="1" dirty="0" err="1"/>
              <a:t>users</a:t>
            </a:r>
            <a:r>
              <a:rPr lang="cs-CZ" i="1" dirty="0"/>
              <a:t> </a:t>
            </a:r>
            <a:r>
              <a:rPr lang="cs-CZ" i="1" dirty="0" err="1"/>
              <a:t>communicate</a:t>
            </a:r>
            <a:r>
              <a:rPr lang="cs-CZ" i="1" dirty="0"/>
              <a:t> </a:t>
            </a:r>
            <a:r>
              <a:rPr lang="cs-CZ" i="1" dirty="0" err="1"/>
              <a:t>with</a:t>
            </a:r>
            <a:r>
              <a:rPr lang="cs-CZ" i="1" dirty="0"/>
              <a:t> </a:t>
            </a:r>
            <a:r>
              <a:rPr lang="cs-CZ" i="1" dirty="0" err="1"/>
              <a:t>it</a:t>
            </a:r>
            <a:r>
              <a:rPr lang="cs-CZ" i="1" dirty="0"/>
              <a:t> </a:t>
            </a:r>
            <a:r>
              <a:rPr lang="cs-CZ" i="1" dirty="0" err="1"/>
              <a:t>there</a:t>
            </a:r>
            <a:r>
              <a:rPr lang="cs-CZ" i="1" dirty="0"/>
              <a:t>, </a:t>
            </a:r>
            <a:r>
              <a:rPr lang="cs-CZ" i="1" dirty="0" err="1"/>
              <a:t>your</a:t>
            </a:r>
            <a:r>
              <a:rPr lang="cs-CZ" i="1" dirty="0"/>
              <a:t> server </a:t>
            </a:r>
            <a:r>
              <a:rPr lang="cs-CZ" i="1" dirty="0" err="1"/>
              <a:t>must</a:t>
            </a:r>
            <a:r>
              <a:rPr lang="cs-CZ" i="1" dirty="0"/>
              <a:t> </a:t>
            </a:r>
            <a:r>
              <a:rPr lang="cs-CZ" i="1" dirty="0" err="1"/>
              <a:t>also</a:t>
            </a:r>
            <a:r>
              <a:rPr lang="cs-CZ" i="1" dirty="0"/>
              <a:t> </a:t>
            </a:r>
            <a:r>
              <a:rPr lang="cs-CZ" i="1" dirty="0" err="1"/>
              <a:t>allow</a:t>
            </a:r>
            <a:r>
              <a:rPr lang="cs-CZ" i="1" dirty="0"/>
              <a:t> </a:t>
            </a:r>
            <a:r>
              <a:rPr lang="cs-CZ" i="1" dirty="0" err="1"/>
              <a:t>them</a:t>
            </a:r>
            <a:r>
              <a:rPr lang="cs-CZ" i="1" dirty="0"/>
              <a:t> to </a:t>
            </a:r>
            <a:r>
              <a:rPr lang="cs-CZ" i="1" dirty="0" err="1"/>
              <a:t>download</a:t>
            </a:r>
            <a:r>
              <a:rPr lang="cs-CZ" i="1" dirty="0"/>
              <a:t> </a:t>
            </a:r>
            <a:r>
              <a:rPr lang="cs-CZ" i="1" dirty="0" err="1"/>
              <a:t>the</a:t>
            </a:r>
            <a:r>
              <a:rPr lang="cs-CZ" i="1" dirty="0"/>
              <a:t> source </a:t>
            </a:r>
            <a:r>
              <a:rPr lang="cs-CZ" i="1" dirty="0" err="1"/>
              <a:t>code</a:t>
            </a:r>
            <a:r>
              <a:rPr lang="cs-CZ" i="1" dirty="0"/>
              <a:t> </a:t>
            </a:r>
            <a:r>
              <a:rPr lang="cs-CZ" i="1" dirty="0" err="1"/>
              <a:t>corresponding</a:t>
            </a:r>
            <a:r>
              <a:rPr lang="cs-CZ" i="1" dirty="0"/>
              <a:t> to </a:t>
            </a:r>
            <a:r>
              <a:rPr lang="cs-CZ" i="1" dirty="0" err="1"/>
              <a:t>the</a:t>
            </a:r>
            <a:r>
              <a:rPr lang="cs-CZ" i="1" dirty="0"/>
              <a:t> </a:t>
            </a:r>
            <a:r>
              <a:rPr lang="cs-CZ" i="1" dirty="0" err="1"/>
              <a:t>modified</a:t>
            </a:r>
            <a:r>
              <a:rPr lang="cs-CZ" i="1" dirty="0"/>
              <a:t> </a:t>
            </a:r>
            <a:r>
              <a:rPr lang="cs-CZ" i="1" dirty="0" err="1"/>
              <a:t>version</a:t>
            </a:r>
            <a:r>
              <a:rPr lang="cs-CZ" i="1" dirty="0"/>
              <a:t> </a:t>
            </a:r>
            <a:r>
              <a:rPr lang="cs-CZ" i="1" dirty="0" err="1"/>
              <a:t>running</a:t>
            </a:r>
            <a:r>
              <a:rPr lang="cs-CZ" i="1" dirty="0"/>
              <a:t> </a:t>
            </a:r>
            <a:r>
              <a:rPr lang="cs-CZ" i="1" dirty="0" err="1"/>
              <a:t>there</a:t>
            </a:r>
            <a:r>
              <a:rPr lang="cs-CZ" i="1" dirty="0"/>
              <a:t>.“</a:t>
            </a:r>
          </a:p>
          <a:p>
            <a:pPr lvl="1"/>
            <a:r>
              <a:rPr lang="cs-CZ" sz="1600" dirty="0">
                <a:hlinkClick r:id="rId2"/>
              </a:rPr>
              <a:t>https://www.gnu.org/licenses/why-affero-gpl.html</a:t>
            </a:r>
            <a:endParaRPr lang="cs-CZ" sz="1600" dirty="0"/>
          </a:p>
          <a:p>
            <a:pPr lvl="1"/>
            <a:endParaRPr lang="cs-CZ" sz="1600" dirty="0"/>
          </a:p>
        </p:txBody>
      </p:sp>
    </p:spTree>
    <p:extLst>
      <p:ext uri="{BB962C8B-B14F-4D97-AF65-F5344CB8AC3E}">
        <p14:creationId xmlns:p14="http://schemas.microsoft.com/office/powerpoint/2010/main" val="2551165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B285DA3F-3180-4747-B017-33383CF37DA3}"/>
              </a:ext>
            </a:extLst>
          </p:cNvPr>
          <p:cNvSpPr>
            <a:spLocks noGrp="1"/>
          </p:cNvSpPr>
          <p:nvPr>
            <p:ph type="title"/>
          </p:nvPr>
        </p:nvSpPr>
        <p:spPr/>
        <p:txBody>
          <a:bodyPr/>
          <a:lstStyle/>
          <a:p>
            <a:r>
              <a:rPr lang="cs-CZ" dirty="0"/>
              <a:t>Terminologie</a:t>
            </a:r>
          </a:p>
        </p:txBody>
      </p:sp>
      <p:sp>
        <p:nvSpPr>
          <p:cNvPr id="5" name="Zástupný symbol pro obsah 4">
            <a:extLst>
              <a:ext uri="{FF2B5EF4-FFF2-40B4-BE49-F238E27FC236}">
                <a16:creationId xmlns:a16="http://schemas.microsoft.com/office/drawing/2014/main" id="{D5549F26-1F85-184F-8E7B-DE46DF6F2A62}"/>
              </a:ext>
            </a:extLst>
          </p:cNvPr>
          <p:cNvSpPr>
            <a:spLocks noGrp="1"/>
          </p:cNvSpPr>
          <p:nvPr>
            <p:ph idx="1"/>
          </p:nvPr>
        </p:nvSpPr>
        <p:spPr/>
        <p:txBody>
          <a:bodyPr/>
          <a:lstStyle/>
          <a:p>
            <a:r>
              <a:rPr lang="cs-CZ" b="1" dirty="0"/>
              <a:t>Licence: </a:t>
            </a:r>
            <a:r>
              <a:rPr lang="cs-CZ" i="1" dirty="0"/>
              <a:t>„svolení čili oprávnění k využívání nehmotného statku jinou osobou, aniž by došlo k jeho zcizení“</a:t>
            </a:r>
          </a:p>
          <a:p>
            <a:pPr lvl="1"/>
            <a:r>
              <a:rPr lang="cs-CZ" sz="1000" dirty="0"/>
              <a:t>TELEC, Ivo. </a:t>
            </a:r>
            <a:r>
              <a:rPr lang="cs-CZ" sz="1000" i="1" dirty="0"/>
              <a:t>Přehled práva duševního vlastnictví</a:t>
            </a:r>
            <a:r>
              <a:rPr lang="cs-CZ" sz="1000" dirty="0"/>
              <a:t>. 2., </a:t>
            </a:r>
            <a:r>
              <a:rPr lang="cs-CZ" sz="1000" dirty="0" err="1"/>
              <a:t>upr</a:t>
            </a:r>
            <a:r>
              <a:rPr lang="cs-CZ" sz="1000" dirty="0"/>
              <a:t>. vyd. Brno: Doplněk, 2007. 199 s. ISBN 9788072392063. S. 97.</a:t>
            </a:r>
            <a:endParaRPr lang="cs-CZ" sz="1000" i="1" dirty="0"/>
          </a:p>
          <a:p>
            <a:r>
              <a:rPr lang="cs-CZ" dirty="0"/>
              <a:t>Pojem licence</a:t>
            </a:r>
            <a:r>
              <a:rPr lang="cs-CZ" b="1" dirty="0"/>
              <a:t> </a:t>
            </a:r>
            <a:r>
              <a:rPr lang="cs-CZ" dirty="0"/>
              <a:t>je v OZ používán pro:</a:t>
            </a:r>
          </a:p>
          <a:p>
            <a:pPr lvl="1"/>
            <a:r>
              <a:rPr lang="cs-CZ" dirty="0"/>
              <a:t>samotný typový závazek (obligaci),</a:t>
            </a:r>
          </a:p>
          <a:p>
            <a:pPr lvl="1"/>
            <a:r>
              <a:rPr lang="cs-CZ" dirty="0"/>
              <a:t>skutečnost (dvoustranné právní jednání), tedy licenční smlouvu, z níž tento závazek vzniká.</a:t>
            </a:r>
          </a:p>
          <a:p>
            <a:pPr lvl="1"/>
            <a:r>
              <a:rPr lang="cs-CZ" i="1" dirty="0" err="1"/>
              <a:t>stricto</a:t>
            </a:r>
            <a:r>
              <a:rPr lang="cs-CZ" i="1" dirty="0"/>
              <a:t> </a:t>
            </a:r>
            <a:r>
              <a:rPr lang="cs-CZ" i="1" dirty="0" err="1"/>
              <a:t>sensu</a:t>
            </a:r>
            <a:r>
              <a:rPr lang="cs-CZ" i="1" dirty="0"/>
              <a:t> </a:t>
            </a:r>
            <a:r>
              <a:rPr lang="cs-CZ" dirty="0"/>
              <a:t>i jako výraz pro pohledávku (právo na plnění), která je obsahem tohoto závazku. </a:t>
            </a:r>
          </a:p>
        </p:txBody>
      </p:sp>
    </p:spTree>
    <p:extLst>
      <p:ext uri="{BB962C8B-B14F-4D97-AF65-F5344CB8AC3E}">
        <p14:creationId xmlns:p14="http://schemas.microsoft.com/office/powerpoint/2010/main" val="2250622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2B93EECD-191B-7441-ADF3-23E266667C85}"/>
              </a:ext>
            </a:extLst>
          </p:cNvPr>
          <p:cNvSpPr>
            <a:spLocks noGrp="1"/>
          </p:cNvSpPr>
          <p:nvPr>
            <p:ph type="title"/>
          </p:nvPr>
        </p:nvSpPr>
        <p:spPr/>
        <p:txBody>
          <a:bodyPr/>
          <a:lstStyle/>
          <a:p>
            <a:r>
              <a:rPr lang="cs-CZ" dirty="0"/>
              <a:t>Kompatibilita F/OSS</a:t>
            </a:r>
          </a:p>
        </p:txBody>
      </p:sp>
      <p:sp>
        <p:nvSpPr>
          <p:cNvPr id="5" name="Zástupný symbol pro text 4">
            <a:extLst>
              <a:ext uri="{FF2B5EF4-FFF2-40B4-BE49-F238E27FC236}">
                <a16:creationId xmlns:a16="http://schemas.microsoft.com/office/drawing/2014/main" id="{B58D868D-C126-D548-8BFB-F8EC4DF2C39F}"/>
              </a:ext>
            </a:extLst>
          </p:cNvPr>
          <p:cNvSpPr>
            <a:spLocks noGrp="1"/>
          </p:cNvSpPr>
          <p:nvPr>
            <p:ph type="body" idx="1"/>
          </p:nvPr>
        </p:nvSpPr>
        <p:spPr/>
        <p:txBody>
          <a:bodyPr/>
          <a:lstStyle/>
          <a:p>
            <a:endParaRPr lang="cs-CZ"/>
          </a:p>
        </p:txBody>
      </p:sp>
    </p:spTree>
    <p:extLst>
      <p:ext uri="{BB962C8B-B14F-4D97-AF65-F5344CB8AC3E}">
        <p14:creationId xmlns:p14="http://schemas.microsoft.com/office/powerpoint/2010/main" val="30166769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F3B6CE-1DB2-A443-AD72-C795556D3769}"/>
              </a:ext>
            </a:extLst>
          </p:cNvPr>
          <p:cNvSpPr>
            <a:spLocks noGrp="1"/>
          </p:cNvSpPr>
          <p:nvPr>
            <p:ph type="title"/>
          </p:nvPr>
        </p:nvSpPr>
        <p:spPr/>
        <p:txBody>
          <a:bodyPr/>
          <a:lstStyle/>
          <a:p>
            <a:r>
              <a:rPr lang="cs-CZ" dirty="0"/>
              <a:t>Kompatibilita licencí</a:t>
            </a:r>
          </a:p>
        </p:txBody>
      </p:sp>
      <p:sp>
        <p:nvSpPr>
          <p:cNvPr id="5" name="Zástupný symbol pro obsah 4">
            <a:extLst>
              <a:ext uri="{FF2B5EF4-FFF2-40B4-BE49-F238E27FC236}">
                <a16:creationId xmlns:a16="http://schemas.microsoft.com/office/drawing/2014/main" id="{7B25B09D-F04B-CC45-A5B3-E8DED3457946}"/>
              </a:ext>
            </a:extLst>
          </p:cNvPr>
          <p:cNvSpPr>
            <a:spLocks noGrp="1"/>
          </p:cNvSpPr>
          <p:nvPr>
            <p:ph idx="1"/>
          </p:nvPr>
        </p:nvSpPr>
        <p:spPr>
          <a:xfrm>
            <a:off x="509589" y="5638799"/>
            <a:ext cx="8082321" cy="493713"/>
          </a:xfrm>
        </p:spPr>
        <p:txBody>
          <a:bodyPr/>
          <a:lstStyle/>
          <a:p>
            <a:pPr marL="0" indent="0" algn="l">
              <a:buNone/>
            </a:pPr>
            <a:r>
              <a:rPr lang="cs-CZ" sz="1200" dirty="0"/>
              <a:t>By </a:t>
            </a:r>
            <a:r>
              <a:rPr lang="cs-CZ" sz="1200" dirty="0" err="1"/>
              <a:t>shaddim</a:t>
            </a:r>
            <a:r>
              <a:rPr lang="cs-CZ" sz="1200" dirty="0"/>
              <a:t> / Mark </a:t>
            </a:r>
            <a:r>
              <a:rPr lang="cs-CZ" sz="1200" dirty="0" err="1"/>
              <a:t>Webbink</a:t>
            </a:r>
            <a:r>
              <a:rPr lang="cs-CZ" sz="1200" dirty="0"/>
              <a:t> - https://</a:t>
            </a:r>
            <a:r>
              <a:rPr lang="cs-CZ" sz="1200" dirty="0" err="1"/>
              <a:t>www.redhat.com</a:t>
            </a:r>
            <a:r>
              <a:rPr lang="cs-CZ" sz="1200" dirty="0"/>
              <a:t>/f/</a:t>
            </a:r>
            <a:r>
              <a:rPr lang="cs-CZ" sz="1200" dirty="0" err="1"/>
              <a:t>summitfiles</a:t>
            </a:r>
            <a:r>
              <a:rPr lang="cs-CZ" sz="1200" dirty="0"/>
              <a:t>/</a:t>
            </a:r>
            <a:r>
              <a:rPr lang="cs-CZ" sz="1200" dirty="0" err="1"/>
              <a:t>presentation</a:t>
            </a:r>
            <a:r>
              <a:rPr lang="cs-CZ" sz="1200" dirty="0"/>
              <a:t>/May31/Open%20Source%20Dynamics/</a:t>
            </a:r>
            <a:r>
              <a:rPr lang="cs-CZ" sz="1200" dirty="0" err="1"/>
              <a:t>Troan_OpenSourceProprietyPersp.pdf</a:t>
            </a:r>
            <a:r>
              <a:rPr lang="cs-CZ" sz="1200" dirty="0"/>
              <a:t>, Public </a:t>
            </a:r>
            <a:r>
              <a:rPr lang="cs-CZ" sz="1200" dirty="0" err="1"/>
              <a:t>Domain</a:t>
            </a:r>
            <a:r>
              <a:rPr lang="cs-CZ" sz="1200" dirty="0"/>
              <a:t>, https://</a:t>
            </a:r>
            <a:r>
              <a:rPr lang="cs-CZ" sz="1200" dirty="0" err="1"/>
              <a:t>commons.wikimedia.org</a:t>
            </a:r>
            <a:r>
              <a:rPr lang="cs-CZ" sz="1200" dirty="0"/>
              <a:t>/</a:t>
            </a:r>
            <a:r>
              <a:rPr lang="cs-CZ" sz="1200" dirty="0" err="1"/>
              <a:t>w</a:t>
            </a:r>
            <a:r>
              <a:rPr lang="cs-CZ" sz="1200" dirty="0"/>
              <a:t>/</a:t>
            </a:r>
            <a:r>
              <a:rPr lang="cs-CZ" sz="1200" dirty="0" err="1"/>
              <a:t>index.php?curid</a:t>
            </a:r>
            <a:r>
              <a:rPr lang="cs-CZ" sz="1200" dirty="0"/>
              <a:t>=45955580</a:t>
            </a:r>
          </a:p>
        </p:txBody>
      </p:sp>
      <p:pic>
        <p:nvPicPr>
          <p:cNvPr id="8" name="Obrázek 7">
            <a:extLst>
              <a:ext uri="{FF2B5EF4-FFF2-40B4-BE49-F238E27FC236}">
                <a16:creationId xmlns:a16="http://schemas.microsoft.com/office/drawing/2014/main" id="{AEB1A591-D638-274D-8C90-784EC02BACC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2344332"/>
            <a:ext cx="9144000" cy="2169335"/>
          </a:xfrm>
          <a:prstGeom prst="rect">
            <a:avLst/>
          </a:prstGeom>
        </p:spPr>
      </p:pic>
    </p:spTree>
    <p:extLst>
      <p:ext uri="{BB962C8B-B14F-4D97-AF65-F5344CB8AC3E}">
        <p14:creationId xmlns:p14="http://schemas.microsoft.com/office/powerpoint/2010/main" val="8457584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b="1" dirty="0" err="1"/>
              <a:t>Typologie</a:t>
            </a:r>
            <a:r>
              <a:rPr lang="en-US" b="1" dirty="0"/>
              <a:t> </a:t>
            </a:r>
            <a:r>
              <a:rPr lang="en-US" b="1" dirty="0" err="1"/>
              <a:t>licencí</a:t>
            </a:r>
            <a:endParaRPr lang="cs-CZ" b="1" dirty="0"/>
          </a:p>
        </p:txBody>
      </p:sp>
      <p:sp>
        <p:nvSpPr>
          <p:cNvPr id="3" name="Zástupný symbol pro obsah 2"/>
          <p:cNvSpPr>
            <a:spLocks noGrp="1"/>
          </p:cNvSpPr>
          <p:nvPr>
            <p:ph idx="1"/>
          </p:nvPr>
        </p:nvSpPr>
        <p:spPr/>
        <p:txBody>
          <a:bodyPr/>
          <a:lstStyle/>
          <a:p>
            <a:r>
              <a:rPr lang="cs-CZ" dirty="0"/>
              <a:t>Silně </a:t>
            </a:r>
            <a:r>
              <a:rPr lang="cs-CZ" dirty="0" err="1"/>
              <a:t>copyleftové</a:t>
            </a:r>
            <a:r>
              <a:rPr lang="cs-CZ" dirty="0"/>
              <a:t> licence</a:t>
            </a:r>
          </a:p>
          <a:p>
            <a:pPr lvl="1"/>
            <a:r>
              <a:rPr lang="en-US" dirty="0"/>
              <a:t>“</a:t>
            </a:r>
            <a:r>
              <a:rPr lang="cs-CZ" dirty="0" err="1"/>
              <a:t>viral</a:t>
            </a:r>
            <a:r>
              <a:rPr lang="cs-CZ" dirty="0"/>
              <a:t> </a:t>
            </a:r>
            <a:r>
              <a:rPr lang="cs-CZ" dirty="0" err="1"/>
              <a:t>licences</a:t>
            </a:r>
            <a:r>
              <a:rPr lang="en-US" dirty="0"/>
              <a:t>”</a:t>
            </a:r>
          </a:p>
          <a:p>
            <a:pPr lvl="1"/>
            <a:r>
              <a:rPr lang="cs-CZ" dirty="0"/>
              <a:t>GNU </a:t>
            </a:r>
            <a:r>
              <a:rPr lang="en-US" dirty="0"/>
              <a:t>General Public License</a:t>
            </a:r>
            <a:endParaRPr lang="cs-CZ" dirty="0"/>
          </a:p>
          <a:p>
            <a:r>
              <a:rPr lang="cs-CZ" dirty="0"/>
              <a:t>Slabě </a:t>
            </a:r>
            <a:r>
              <a:rPr lang="cs-CZ" dirty="0" err="1"/>
              <a:t>copyleftové</a:t>
            </a:r>
            <a:r>
              <a:rPr lang="cs-CZ" dirty="0"/>
              <a:t> licence</a:t>
            </a:r>
            <a:endParaRPr lang="en-US" dirty="0"/>
          </a:p>
          <a:p>
            <a:pPr lvl="1"/>
            <a:r>
              <a:rPr lang="en-US" dirty="0"/>
              <a:t>Lesser General Public License (LGPL)</a:t>
            </a:r>
            <a:endParaRPr lang="cs-CZ" dirty="0"/>
          </a:p>
          <a:p>
            <a:r>
              <a:rPr lang="cs-CZ" dirty="0"/>
              <a:t>Permisivní licence</a:t>
            </a:r>
            <a:endParaRPr lang="en-US" dirty="0"/>
          </a:p>
          <a:p>
            <a:pPr lvl="1"/>
            <a:r>
              <a:rPr lang="en-US" dirty="0" err="1"/>
              <a:t>Uveďte</a:t>
            </a:r>
            <a:r>
              <a:rPr lang="en-US" dirty="0"/>
              <a:t> </a:t>
            </a:r>
            <a:r>
              <a:rPr lang="en-US" dirty="0" err="1"/>
              <a:t>autora</a:t>
            </a:r>
            <a:endParaRPr lang="en-US" dirty="0"/>
          </a:p>
          <a:p>
            <a:pPr lvl="1"/>
            <a:r>
              <a:rPr lang="en-US" dirty="0"/>
              <a:t>BSD License, MIT License (X11)</a:t>
            </a:r>
            <a:endParaRPr lang="cs-CZ" dirty="0"/>
          </a:p>
        </p:txBody>
      </p:sp>
    </p:spTree>
    <p:extLst>
      <p:ext uri="{BB962C8B-B14F-4D97-AF65-F5344CB8AC3E}">
        <p14:creationId xmlns:p14="http://schemas.microsoft.com/office/powerpoint/2010/main" val="38473354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Kompatibilita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8337298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7402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ázek 30"/>
          <p:cNvPicPr/>
          <p:nvPr/>
        </p:nvPicPr>
        <p:blipFill>
          <a:blip r:embed="rId2">
            <a:extLst>
              <a:ext uri="{28A0092B-C50C-407E-A947-70E740481C1C}">
                <a14:useLocalDpi xmlns:a14="http://schemas.microsoft.com/office/drawing/2010/main"/>
              </a:ext>
            </a:extLst>
          </a:blip>
          <a:srcRect/>
          <a:stretch>
            <a:fillRect/>
          </a:stretch>
        </p:blipFill>
        <p:spPr bwMode="auto">
          <a:xfrm>
            <a:off x="437897" y="-46299"/>
            <a:ext cx="8706103" cy="6274842"/>
          </a:xfrm>
          <a:prstGeom prst="rect">
            <a:avLst/>
          </a:prstGeom>
          <a:noFill/>
          <a:ln>
            <a:noFill/>
          </a:ln>
        </p:spPr>
      </p:pic>
      <p:sp>
        <p:nvSpPr>
          <p:cNvPr id="2" name="TextBox 1"/>
          <p:cNvSpPr txBox="1"/>
          <p:nvPr/>
        </p:nvSpPr>
        <p:spPr>
          <a:xfrm>
            <a:off x="0" y="6167045"/>
            <a:ext cx="9144000" cy="523220"/>
          </a:xfrm>
          <a:prstGeom prst="rect">
            <a:avLst/>
          </a:prstGeom>
          <a:noFill/>
        </p:spPr>
        <p:txBody>
          <a:bodyPr wrap="square" rtlCol="0">
            <a:spAutoFit/>
          </a:bodyPr>
          <a:lstStyle/>
          <a:p>
            <a:r>
              <a:rPr lang="en-US" sz="1400" dirty="0" err="1"/>
              <a:t>Zdroj</a:t>
            </a:r>
            <a:r>
              <a:rPr lang="en-US" sz="1400" dirty="0"/>
              <a:t>: </a:t>
            </a:r>
            <a:r>
              <a:rPr lang="en-US" sz="1400" dirty="0" err="1"/>
              <a:t>Sedláčková</a:t>
            </a:r>
            <a:r>
              <a:rPr lang="en-US" sz="1400" dirty="0"/>
              <a:t>, </a:t>
            </a:r>
            <a:r>
              <a:rPr lang="en-US" sz="1400" dirty="0" err="1"/>
              <a:t>Iveta</a:t>
            </a:r>
            <a:r>
              <a:rPr lang="en-US" sz="1400" dirty="0"/>
              <a:t>. </a:t>
            </a:r>
            <a:r>
              <a:rPr lang="en-US" sz="1400" dirty="0" err="1"/>
              <a:t>Kompatibilita</a:t>
            </a:r>
            <a:r>
              <a:rPr lang="en-US" sz="1400" dirty="0"/>
              <a:t> </a:t>
            </a:r>
            <a:r>
              <a:rPr lang="en-US" sz="1400" dirty="0" err="1"/>
              <a:t>svobodných</a:t>
            </a:r>
            <a:r>
              <a:rPr lang="en-US" sz="1400" dirty="0"/>
              <a:t> </a:t>
            </a:r>
            <a:r>
              <a:rPr lang="en-US" sz="1400" dirty="0" err="1"/>
              <a:t>licencí</a:t>
            </a:r>
            <a:r>
              <a:rPr lang="en-US" sz="1400" dirty="0"/>
              <a:t>. </a:t>
            </a:r>
            <a:r>
              <a:rPr lang="en-US" sz="1400" i="1" dirty="0"/>
              <a:t>Revue pro </a:t>
            </a:r>
            <a:r>
              <a:rPr lang="en-US" sz="1400" i="1" dirty="0" err="1"/>
              <a:t>právo</a:t>
            </a:r>
            <a:r>
              <a:rPr lang="en-US" sz="1400" i="1" dirty="0"/>
              <a:t> a </a:t>
            </a:r>
            <a:r>
              <a:rPr lang="en-US" sz="1400" i="1" dirty="0" err="1"/>
              <a:t>technologie</a:t>
            </a:r>
            <a:r>
              <a:rPr lang="en-US" sz="1400" dirty="0"/>
              <a:t>. </a:t>
            </a:r>
            <a:r>
              <a:rPr lang="en-US" sz="1400" dirty="0" err="1"/>
              <a:t>Ročník</a:t>
            </a:r>
            <a:r>
              <a:rPr lang="en-US" sz="1400" dirty="0"/>
              <a:t> 3 / </a:t>
            </a:r>
            <a:r>
              <a:rPr lang="en-US" sz="1400" dirty="0" err="1"/>
              <a:t>Rok</a:t>
            </a:r>
            <a:r>
              <a:rPr lang="en-US" sz="1400" dirty="0"/>
              <a:t> 2012 / </a:t>
            </a:r>
            <a:r>
              <a:rPr lang="en-US" sz="1400" dirty="0" err="1"/>
              <a:t>Číslo</a:t>
            </a:r>
            <a:r>
              <a:rPr lang="en-US" sz="1400" dirty="0"/>
              <a:t> 5 / str. 138. </a:t>
            </a:r>
            <a:r>
              <a:rPr lang="en-US" sz="1400" dirty="0" err="1"/>
              <a:t>Dostupné</a:t>
            </a:r>
            <a:r>
              <a:rPr lang="en-US" sz="1400" dirty="0"/>
              <a:t> </a:t>
            </a:r>
            <a:r>
              <a:rPr lang="en-US" sz="1400" dirty="0" err="1"/>
              <a:t>i</a:t>
            </a:r>
            <a:r>
              <a:rPr lang="en-US" sz="1400" dirty="0"/>
              <a:t> online: https://</a:t>
            </a:r>
            <a:r>
              <a:rPr lang="en-US" sz="1400" dirty="0" err="1"/>
              <a:t>journals.muni.cz</a:t>
            </a:r>
            <a:r>
              <a:rPr lang="en-US" sz="1400" dirty="0"/>
              <a:t>/revue/article/</a:t>
            </a:r>
            <a:r>
              <a:rPr lang="en-US" sz="1400" dirty="0" err="1"/>
              <a:t>viewFile</a:t>
            </a:r>
            <a:r>
              <a:rPr lang="en-US" sz="1400" dirty="0"/>
              <a:t>/4128/pdf</a:t>
            </a:r>
          </a:p>
        </p:txBody>
      </p:sp>
    </p:spTree>
    <p:extLst>
      <p:ext uri="{BB962C8B-B14F-4D97-AF65-F5344CB8AC3E}">
        <p14:creationId xmlns:p14="http://schemas.microsoft.com/office/powerpoint/2010/main" val="29240753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A598ABD-D3C4-9E4A-A9F1-9229DF8ECB8B}"/>
              </a:ext>
            </a:extLst>
          </p:cNvPr>
          <p:cNvSpPr>
            <a:spLocks noGrp="1"/>
          </p:cNvSpPr>
          <p:nvPr>
            <p:ph type="title"/>
          </p:nvPr>
        </p:nvSpPr>
        <p:spPr/>
        <p:txBody>
          <a:bodyPr/>
          <a:lstStyle/>
          <a:p>
            <a:r>
              <a:rPr lang="cs-CZ" dirty="0"/>
              <a:t>Vymáhání F/OSS</a:t>
            </a:r>
          </a:p>
        </p:txBody>
      </p:sp>
      <p:sp>
        <p:nvSpPr>
          <p:cNvPr id="3" name="Zástupný symbol pro obsah 2">
            <a:extLst>
              <a:ext uri="{FF2B5EF4-FFF2-40B4-BE49-F238E27FC236}">
                <a16:creationId xmlns:a16="http://schemas.microsoft.com/office/drawing/2014/main" id="{7498A712-43ED-7E4E-8239-03A5F7FF5B61}"/>
              </a:ext>
            </a:extLst>
          </p:cNvPr>
          <p:cNvSpPr>
            <a:spLocks noGrp="1"/>
          </p:cNvSpPr>
          <p:nvPr>
            <p:ph idx="1"/>
          </p:nvPr>
        </p:nvSpPr>
        <p:spPr/>
        <p:txBody>
          <a:bodyPr/>
          <a:lstStyle/>
          <a:p>
            <a:r>
              <a:rPr lang="cs-CZ" dirty="0"/>
              <a:t>Obecně – silná komunita a tendence řešit spory mimosoudně</a:t>
            </a:r>
          </a:p>
          <a:p>
            <a:pPr lvl="1"/>
            <a:r>
              <a:rPr lang="cs-CZ" dirty="0" err="1"/>
              <a:t>Freedom</a:t>
            </a:r>
            <a:r>
              <a:rPr lang="cs-CZ" dirty="0"/>
              <a:t> Software </a:t>
            </a:r>
            <a:r>
              <a:rPr lang="cs-CZ" dirty="0" err="1"/>
              <a:t>Conservancy</a:t>
            </a:r>
            <a:endParaRPr lang="cs-CZ" dirty="0"/>
          </a:p>
          <a:p>
            <a:pPr lvl="1"/>
            <a:r>
              <a:rPr lang="cs-CZ" dirty="0"/>
              <a:t>Software </a:t>
            </a:r>
            <a:r>
              <a:rPr lang="cs-CZ" dirty="0" err="1"/>
              <a:t>Freedom</a:t>
            </a:r>
            <a:r>
              <a:rPr lang="cs-CZ" dirty="0"/>
              <a:t> </a:t>
            </a:r>
            <a:r>
              <a:rPr lang="cs-CZ" dirty="0" err="1"/>
              <a:t>Law</a:t>
            </a:r>
            <a:r>
              <a:rPr lang="cs-CZ" dirty="0"/>
              <a:t> Center</a:t>
            </a:r>
          </a:p>
          <a:p>
            <a:pPr lvl="1"/>
            <a:r>
              <a:rPr lang="cs-CZ" dirty="0" err="1"/>
              <a:t>gpl-violations.org</a:t>
            </a:r>
            <a:endParaRPr lang="cs-CZ" dirty="0"/>
          </a:p>
          <a:p>
            <a:r>
              <a:rPr lang="cs-CZ" dirty="0"/>
              <a:t>Princip: </a:t>
            </a:r>
            <a:r>
              <a:rPr lang="cs-CZ" dirty="0" err="1"/>
              <a:t>fixing</a:t>
            </a:r>
            <a:r>
              <a:rPr lang="cs-CZ" dirty="0"/>
              <a:t> </a:t>
            </a:r>
            <a:r>
              <a:rPr lang="cs-CZ" dirty="0" err="1"/>
              <a:t>the</a:t>
            </a:r>
            <a:r>
              <a:rPr lang="cs-CZ" dirty="0"/>
              <a:t> </a:t>
            </a:r>
            <a:r>
              <a:rPr lang="cs-CZ" dirty="0" err="1"/>
              <a:t>violation</a:t>
            </a:r>
            <a:r>
              <a:rPr lang="cs-CZ" dirty="0"/>
              <a:t> </a:t>
            </a:r>
            <a:r>
              <a:rPr lang="cs-CZ" dirty="0" err="1"/>
              <a:t>rather</a:t>
            </a:r>
            <a:r>
              <a:rPr lang="cs-CZ" dirty="0"/>
              <a:t> </a:t>
            </a:r>
            <a:r>
              <a:rPr lang="cs-CZ" dirty="0" err="1"/>
              <a:t>than</a:t>
            </a:r>
            <a:r>
              <a:rPr lang="cs-CZ" dirty="0"/>
              <a:t> </a:t>
            </a:r>
            <a:r>
              <a:rPr lang="cs-CZ" dirty="0" err="1"/>
              <a:t>requesting</a:t>
            </a:r>
            <a:r>
              <a:rPr lang="cs-CZ" dirty="0"/>
              <a:t> </a:t>
            </a:r>
            <a:r>
              <a:rPr lang="cs-CZ" dirty="0" err="1"/>
              <a:t>compensation</a:t>
            </a:r>
            <a:endParaRPr lang="cs-CZ" dirty="0"/>
          </a:p>
          <a:p>
            <a:r>
              <a:rPr lang="cs-CZ" dirty="0"/>
              <a:t>Žaloba: „last resort“</a:t>
            </a:r>
          </a:p>
          <a:p>
            <a:r>
              <a:rPr lang="cs-CZ" dirty="0"/>
              <a:t>Ale – případy Patricka </a:t>
            </a:r>
            <a:r>
              <a:rPr lang="cs-CZ" dirty="0" err="1"/>
              <a:t>McHardyho</a:t>
            </a:r>
            <a:r>
              <a:rPr lang="cs-CZ" dirty="0"/>
              <a:t> – “copyright troll“</a:t>
            </a:r>
          </a:p>
        </p:txBody>
      </p:sp>
    </p:spTree>
    <p:extLst>
      <p:ext uri="{BB962C8B-B14F-4D97-AF65-F5344CB8AC3E}">
        <p14:creationId xmlns:p14="http://schemas.microsoft.com/office/powerpoint/2010/main" val="1660447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AD924F7-E937-A14A-B1ED-45F013C99457}"/>
              </a:ext>
            </a:extLst>
          </p:cNvPr>
          <p:cNvSpPr>
            <a:spLocks noGrp="1"/>
          </p:cNvSpPr>
          <p:nvPr>
            <p:ph type="title"/>
          </p:nvPr>
        </p:nvSpPr>
        <p:spPr/>
        <p:txBody>
          <a:bodyPr/>
          <a:lstStyle/>
          <a:p>
            <a:r>
              <a:rPr lang="cs-CZ" sz="2000" dirty="0" err="1"/>
              <a:t>The</a:t>
            </a:r>
            <a:r>
              <a:rPr lang="cs-CZ" sz="2000" dirty="0"/>
              <a:t> </a:t>
            </a:r>
            <a:r>
              <a:rPr lang="cs-CZ" sz="2000" dirty="0" err="1"/>
              <a:t>Principles</a:t>
            </a:r>
            <a:r>
              <a:rPr lang="cs-CZ" sz="2000" dirty="0"/>
              <a:t> </a:t>
            </a:r>
            <a:r>
              <a:rPr lang="cs-CZ" sz="2000" dirty="0" err="1"/>
              <a:t>of</a:t>
            </a:r>
            <a:r>
              <a:rPr lang="cs-CZ" sz="2000" dirty="0"/>
              <a:t> </a:t>
            </a:r>
            <a:r>
              <a:rPr lang="cs-CZ" sz="2000" dirty="0" err="1"/>
              <a:t>Community-Oriented</a:t>
            </a:r>
            <a:r>
              <a:rPr lang="cs-CZ" sz="2000" dirty="0"/>
              <a:t> GPL </a:t>
            </a:r>
            <a:r>
              <a:rPr lang="cs-CZ" sz="2000" dirty="0" err="1"/>
              <a:t>Enforcement</a:t>
            </a:r>
            <a:endParaRPr lang="cs-CZ" sz="2000" dirty="0"/>
          </a:p>
        </p:txBody>
      </p:sp>
      <p:sp>
        <p:nvSpPr>
          <p:cNvPr id="3" name="Zástupný symbol pro obsah 2">
            <a:extLst>
              <a:ext uri="{FF2B5EF4-FFF2-40B4-BE49-F238E27FC236}">
                <a16:creationId xmlns:a16="http://schemas.microsoft.com/office/drawing/2014/main" id="{D8A9F8BD-5E4E-924B-988F-400095834024}"/>
              </a:ext>
            </a:extLst>
          </p:cNvPr>
          <p:cNvSpPr>
            <a:spLocks noGrp="1"/>
          </p:cNvSpPr>
          <p:nvPr>
            <p:ph idx="1"/>
          </p:nvPr>
        </p:nvSpPr>
        <p:spPr/>
        <p:txBody>
          <a:bodyPr/>
          <a:lstStyle/>
          <a:p>
            <a:pPr algn="just"/>
            <a:r>
              <a:rPr lang="cs-CZ" i="1" dirty="0"/>
              <a:t>"GPL </a:t>
            </a:r>
            <a:r>
              <a:rPr lang="cs-CZ" i="1" dirty="0" err="1"/>
              <a:t>enforcement</a:t>
            </a:r>
            <a:r>
              <a:rPr lang="cs-CZ" i="1" dirty="0"/>
              <a:t> </a:t>
            </a:r>
            <a:r>
              <a:rPr lang="cs-CZ" i="1" dirty="0" err="1"/>
              <a:t>is</a:t>
            </a:r>
            <a:r>
              <a:rPr lang="cs-CZ" i="1" dirty="0"/>
              <a:t> </a:t>
            </a:r>
            <a:r>
              <a:rPr lang="cs-CZ" i="1" dirty="0" err="1"/>
              <a:t>mostly</a:t>
            </a:r>
            <a:r>
              <a:rPr lang="cs-CZ" i="1" dirty="0"/>
              <a:t> </a:t>
            </a:r>
            <a:r>
              <a:rPr lang="cs-CZ" i="1" dirty="0" err="1"/>
              <a:t>an</a:t>
            </a:r>
            <a:r>
              <a:rPr lang="cs-CZ" i="1" dirty="0"/>
              <a:t> </a:t>
            </a:r>
            <a:r>
              <a:rPr lang="cs-CZ" i="1" dirty="0" err="1"/>
              <a:t>educational</a:t>
            </a:r>
            <a:r>
              <a:rPr lang="cs-CZ" i="1" dirty="0"/>
              <a:t> </a:t>
            </a:r>
            <a:r>
              <a:rPr lang="cs-CZ" i="1" dirty="0" err="1"/>
              <a:t>process</a:t>
            </a:r>
            <a:r>
              <a:rPr lang="cs-CZ" i="1" dirty="0"/>
              <a:t> </a:t>
            </a:r>
            <a:r>
              <a:rPr lang="cs-CZ" i="1" dirty="0" err="1"/>
              <a:t>working</a:t>
            </a:r>
            <a:r>
              <a:rPr lang="cs-CZ" i="1" dirty="0"/>
              <a:t> </a:t>
            </a:r>
            <a:r>
              <a:rPr lang="cs-CZ" i="1" dirty="0" err="1"/>
              <a:t>with</a:t>
            </a:r>
            <a:r>
              <a:rPr lang="cs-CZ" i="1" dirty="0"/>
              <a:t> </a:t>
            </a:r>
            <a:r>
              <a:rPr lang="cs-CZ" i="1" dirty="0" err="1"/>
              <a:t>people</a:t>
            </a:r>
            <a:r>
              <a:rPr lang="cs-CZ" i="1" dirty="0"/>
              <a:t> </a:t>
            </a:r>
            <a:r>
              <a:rPr lang="cs-CZ" i="1" dirty="0" err="1"/>
              <a:t>who</a:t>
            </a:r>
            <a:r>
              <a:rPr lang="cs-CZ" i="1" dirty="0"/>
              <a:t> </a:t>
            </a:r>
            <a:r>
              <a:rPr lang="cs-CZ" i="1" dirty="0" err="1"/>
              <a:t>have</a:t>
            </a:r>
            <a:r>
              <a:rPr lang="cs-CZ" i="1" dirty="0"/>
              <a:t> made </a:t>
            </a:r>
            <a:r>
              <a:rPr lang="cs-CZ" i="1" dirty="0" err="1"/>
              <a:t>honest</a:t>
            </a:r>
            <a:r>
              <a:rPr lang="cs-CZ" i="1" dirty="0"/>
              <a:t> </a:t>
            </a:r>
            <a:r>
              <a:rPr lang="cs-CZ" i="1" dirty="0" err="1"/>
              <a:t>mistakes</a:t>
            </a:r>
            <a:r>
              <a:rPr lang="cs-CZ" i="1" dirty="0"/>
              <a:t>, but </a:t>
            </a:r>
            <a:r>
              <a:rPr lang="cs-CZ" i="1" dirty="0" err="1"/>
              <a:t>it</a:t>
            </a:r>
            <a:r>
              <a:rPr lang="cs-CZ" i="1" dirty="0"/>
              <a:t> </a:t>
            </a:r>
            <a:r>
              <a:rPr lang="cs-CZ" i="1" dirty="0" err="1"/>
              <a:t>must</a:t>
            </a:r>
            <a:r>
              <a:rPr lang="cs-CZ" i="1" dirty="0"/>
              <a:t> </a:t>
            </a:r>
            <a:r>
              <a:rPr lang="cs-CZ" i="1" dirty="0" err="1"/>
              <a:t>be</a:t>
            </a:r>
            <a:r>
              <a:rPr lang="cs-CZ" i="1" dirty="0"/>
              <a:t> </a:t>
            </a:r>
            <a:r>
              <a:rPr lang="cs-CZ" i="1" dirty="0" err="1"/>
              <a:t>undertaken</a:t>
            </a:r>
            <a:r>
              <a:rPr lang="cs-CZ" i="1" dirty="0"/>
              <a:t> </a:t>
            </a:r>
            <a:r>
              <a:rPr lang="cs-CZ" i="1" dirty="0" err="1"/>
              <a:t>with</a:t>
            </a:r>
            <a:r>
              <a:rPr lang="cs-CZ" i="1" dirty="0"/>
              <a:t> care and </a:t>
            </a:r>
            <a:r>
              <a:rPr lang="cs-CZ" i="1" dirty="0" err="1"/>
              <a:t>thoughtfulness</a:t>
            </a:r>
            <a:r>
              <a:rPr lang="cs-CZ" i="1" dirty="0"/>
              <a:t>. </a:t>
            </a:r>
            <a:r>
              <a:rPr lang="cs-CZ" i="1" dirty="0" err="1"/>
              <a:t>Our</a:t>
            </a:r>
            <a:r>
              <a:rPr lang="cs-CZ" i="1" dirty="0"/>
              <a:t> </a:t>
            </a:r>
            <a:r>
              <a:rPr lang="cs-CZ" i="1" dirty="0" err="1"/>
              <a:t>goal</a:t>
            </a:r>
            <a:r>
              <a:rPr lang="cs-CZ" i="1" dirty="0"/>
              <a:t> </a:t>
            </a:r>
            <a:r>
              <a:rPr lang="cs-CZ" i="1" dirty="0" err="1"/>
              <a:t>is</a:t>
            </a:r>
            <a:r>
              <a:rPr lang="cs-CZ" i="1" dirty="0"/>
              <a:t> not to </a:t>
            </a:r>
            <a:r>
              <a:rPr lang="cs-CZ" i="1" dirty="0" err="1"/>
              <a:t>punish</a:t>
            </a:r>
            <a:r>
              <a:rPr lang="cs-CZ" i="1" dirty="0"/>
              <a:t> </a:t>
            </a:r>
            <a:r>
              <a:rPr lang="cs-CZ" i="1" dirty="0" err="1"/>
              <a:t>or</a:t>
            </a:r>
            <a:r>
              <a:rPr lang="cs-CZ" i="1" dirty="0"/>
              <a:t> </a:t>
            </a:r>
            <a:r>
              <a:rPr lang="cs-CZ" i="1" dirty="0" err="1"/>
              <a:t>censure</a:t>
            </a:r>
            <a:r>
              <a:rPr lang="cs-CZ" i="1" dirty="0"/>
              <a:t> </a:t>
            </a:r>
            <a:r>
              <a:rPr lang="cs-CZ" i="1" dirty="0" err="1"/>
              <a:t>violators</a:t>
            </a:r>
            <a:r>
              <a:rPr lang="cs-CZ" i="1" dirty="0"/>
              <a:t>, but to </a:t>
            </a:r>
            <a:r>
              <a:rPr lang="cs-CZ" i="1" dirty="0" err="1"/>
              <a:t>help</a:t>
            </a:r>
            <a:r>
              <a:rPr lang="cs-CZ" i="1" dirty="0"/>
              <a:t> </a:t>
            </a:r>
            <a:r>
              <a:rPr lang="cs-CZ" i="1" dirty="0" err="1"/>
              <a:t>them</a:t>
            </a:r>
            <a:r>
              <a:rPr lang="cs-CZ" i="1" dirty="0"/>
              <a:t> </a:t>
            </a:r>
            <a:r>
              <a:rPr lang="cs-CZ" i="1" dirty="0" err="1"/>
              <a:t>come</a:t>
            </a:r>
            <a:r>
              <a:rPr lang="cs-CZ" i="1" dirty="0"/>
              <a:t> </a:t>
            </a:r>
            <a:r>
              <a:rPr lang="cs-CZ" i="1" dirty="0" err="1"/>
              <a:t>into</a:t>
            </a:r>
            <a:r>
              <a:rPr lang="cs-CZ" i="1" dirty="0"/>
              <a:t> </a:t>
            </a:r>
            <a:r>
              <a:rPr lang="cs-CZ" i="1" dirty="0" err="1"/>
              <a:t>compliance</a:t>
            </a:r>
            <a:r>
              <a:rPr lang="cs-CZ" i="1" dirty="0"/>
              <a:t>. </a:t>
            </a:r>
            <a:r>
              <a:rPr lang="cs-CZ" i="1" dirty="0" err="1"/>
              <a:t>Abiding</a:t>
            </a:r>
            <a:r>
              <a:rPr lang="cs-CZ" i="1" dirty="0"/>
              <a:t> by these </a:t>
            </a:r>
            <a:r>
              <a:rPr lang="cs-CZ" i="1" dirty="0" err="1"/>
              <a:t>principles</a:t>
            </a:r>
            <a:r>
              <a:rPr lang="cs-CZ" i="1" dirty="0"/>
              <a:t> aids </a:t>
            </a:r>
            <a:r>
              <a:rPr lang="cs-CZ" i="1" dirty="0" err="1"/>
              <a:t>our</a:t>
            </a:r>
            <a:r>
              <a:rPr lang="cs-CZ" i="1" dirty="0"/>
              <a:t> </a:t>
            </a:r>
            <a:r>
              <a:rPr lang="cs-CZ" i="1" dirty="0" err="1"/>
              <a:t>work</a:t>
            </a:r>
            <a:r>
              <a:rPr lang="cs-CZ" i="1" dirty="0"/>
              <a:t> in </a:t>
            </a:r>
            <a:r>
              <a:rPr lang="cs-CZ" i="1" dirty="0" err="1"/>
              <a:t>bringing</a:t>
            </a:r>
            <a:r>
              <a:rPr lang="cs-CZ" i="1" dirty="0"/>
              <a:t> </a:t>
            </a:r>
            <a:r>
              <a:rPr lang="cs-CZ" i="1" dirty="0" err="1"/>
              <a:t>about</a:t>
            </a:r>
            <a:r>
              <a:rPr lang="cs-CZ" i="1" dirty="0"/>
              <a:t> </a:t>
            </a:r>
            <a:r>
              <a:rPr lang="cs-CZ" i="1" dirty="0" err="1"/>
              <a:t>that</a:t>
            </a:r>
            <a:r>
              <a:rPr lang="cs-CZ" i="1" dirty="0"/>
              <a:t> </a:t>
            </a:r>
            <a:r>
              <a:rPr lang="cs-CZ" i="1" dirty="0" err="1"/>
              <a:t>outcome</a:t>
            </a:r>
            <a:r>
              <a:rPr lang="cs-CZ" i="1" dirty="0"/>
              <a:t>,“</a:t>
            </a:r>
          </a:p>
          <a:p>
            <a:pPr algn="just"/>
            <a:r>
              <a:rPr lang="cs-CZ" dirty="0"/>
              <a:t>Joshua Gay (</a:t>
            </a:r>
            <a:r>
              <a:rPr lang="cs-CZ" dirty="0" err="1"/>
              <a:t>FSF's</a:t>
            </a:r>
            <a:r>
              <a:rPr lang="cs-CZ" dirty="0"/>
              <a:t> </a:t>
            </a:r>
            <a:r>
              <a:rPr lang="cs-CZ" dirty="0" err="1"/>
              <a:t>licensing</a:t>
            </a:r>
            <a:r>
              <a:rPr lang="cs-CZ" dirty="0"/>
              <a:t> and </a:t>
            </a:r>
            <a:r>
              <a:rPr lang="cs-CZ" dirty="0" err="1"/>
              <a:t>compliance</a:t>
            </a:r>
            <a:r>
              <a:rPr lang="cs-CZ" dirty="0"/>
              <a:t> </a:t>
            </a:r>
            <a:r>
              <a:rPr lang="cs-CZ" dirty="0" err="1"/>
              <a:t>manager</a:t>
            </a:r>
            <a:r>
              <a:rPr lang="cs-CZ" dirty="0"/>
              <a:t>)</a:t>
            </a:r>
          </a:p>
        </p:txBody>
      </p:sp>
    </p:spTree>
    <p:extLst>
      <p:ext uri="{BB962C8B-B14F-4D97-AF65-F5344CB8AC3E}">
        <p14:creationId xmlns:p14="http://schemas.microsoft.com/office/powerpoint/2010/main" val="3910995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40796E7-DBB4-EA4A-89C9-DDBD80D3E4AF}"/>
              </a:ext>
            </a:extLst>
          </p:cNvPr>
          <p:cNvSpPr>
            <a:spLocks noGrp="1"/>
          </p:cNvSpPr>
          <p:nvPr>
            <p:ph type="title"/>
          </p:nvPr>
        </p:nvSpPr>
        <p:spPr/>
        <p:txBody>
          <a:bodyPr/>
          <a:lstStyle/>
          <a:p>
            <a:r>
              <a:rPr lang="cs-CZ" sz="2000" dirty="0" err="1"/>
              <a:t>The</a:t>
            </a:r>
            <a:r>
              <a:rPr lang="cs-CZ" sz="2000" dirty="0"/>
              <a:t> </a:t>
            </a:r>
            <a:r>
              <a:rPr lang="cs-CZ" sz="2000" dirty="0" err="1"/>
              <a:t>Principles</a:t>
            </a:r>
            <a:r>
              <a:rPr lang="cs-CZ" sz="2000" dirty="0"/>
              <a:t> </a:t>
            </a:r>
            <a:r>
              <a:rPr lang="cs-CZ" sz="2000" dirty="0" err="1"/>
              <a:t>of</a:t>
            </a:r>
            <a:r>
              <a:rPr lang="cs-CZ" sz="2000" dirty="0"/>
              <a:t> </a:t>
            </a:r>
            <a:r>
              <a:rPr lang="cs-CZ" sz="2000" dirty="0" err="1"/>
              <a:t>Community-Oriented</a:t>
            </a:r>
            <a:r>
              <a:rPr lang="cs-CZ" sz="2000" dirty="0"/>
              <a:t> GPL </a:t>
            </a:r>
            <a:r>
              <a:rPr lang="cs-CZ" sz="2000" dirty="0" err="1"/>
              <a:t>Enforcement</a:t>
            </a:r>
            <a:endParaRPr lang="cs-CZ" sz="2000" dirty="0"/>
          </a:p>
        </p:txBody>
      </p:sp>
      <p:sp>
        <p:nvSpPr>
          <p:cNvPr id="3" name="Zástupný symbol pro obsah 2">
            <a:extLst>
              <a:ext uri="{FF2B5EF4-FFF2-40B4-BE49-F238E27FC236}">
                <a16:creationId xmlns:a16="http://schemas.microsoft.com/office/drawing/2014/main" id="{5D2C38D9-D0B8-244E-B9B9-E4FD2AFBA059}"/>
              </a:ext>
            </a:extLst>
          </p:cNvPr>
          <p:cNvSpPr>
            <a:spLocks noGrp="1"/>
          </p:cNvSpPr>
          <p:nvPr>
            <p:ph idx="1"/>
          </p:nvPr>
        </p:nvSpPr>
        <p:spPr/>
        <p:txBody>
          <a:bodyPr>
            <a:normAutofit fontScale="85000" lnSpcReduction="10000"/>
          </a:bodyPr>
          <a:lstStyle/>
          <a:p>
            <a:r>
              <a:rPr lang="cs-CZ" dirty="0">
                <a:hlinkClick r:id="rId2"/>
              </a:rPr>
              <a:t>https://www.fsf.org/licensing/enforcement-principles</a:t>
            </a:r>
            <a:endParaRPr lang="cs-CZ" dirty="0"/>
          </a:p>
          <a:p>
            <a:r>
              <a:rPr lang="cs-CZ" i="1" dirty="0" err="1"/>
              <a:t>Our</a:t>
            </a:r>
            <a:r>
              <a:rPr lang="cs-CZ" i="1" dirty="0"/>
              <a:t> </a:t>
            </a:r>
            <a:r>
              <a:rPr lang="cs-CZ" i="1" dirty="0" err="1"/>
              <a:t>primary</a:t>
            </a:r>
            <a:r>
              <a:rPr lang="cs-CZ" i="1" dirty="0"/>
              <a:t> </a:t>
            </a:r>
            <a:r>
              <a:rPr lang="cs-CZ" i="1" dirty="0" err="1"/>
              <a:t>goal</a:t>
            </a:r>
            <a:r>
              <a:rPr lang="cs-CZ" i="1" dirty="0"/>
              <a:t> in GPL </a:t>
            </a:r>
            <a:r>
              <a:rPr lang="cs-CZ" i="1" dirty="0" err="1"/>
              <a:t>enforcement</a:t>
            </a:r>
            <a:r>
              <a:rPr lang="cs-CZ" i="1" dirty="0"/>
              <a:t> </a:t>
            </a:r>
            <a:r>
              <a:rPr lang="cs-CZ" i="1" dirty="0" err="1"/>
              <a:t>is</a:t>
            </a:r>
            <a:r>
              <a:rPr lang="cs-CZ" i="1" dirty="0"/>
              <a:t> to </a:t>
            </a:r>
            <a:r>
              <a:rPr lang="cs-CZ" i="1" dirty="0" err="1"/>
              <a:t>bring</a:t>
            </a:r>
            <a:r>
              <a:rPr lang="cs-CZ" i="1" dirty="0"/>
              <a:t> </a:t>
            </a:r>
            <a:r>
              <a:rPr lang="cs-CZ" i="1" dirty="0" err="1"/>
              <a:t>about</a:t>
            </a:r>
            <a:r>
              <a:rPr lang="cs-CZ" i="1" dirty="0"/>
              <a:t> GPL </a:t>
            </a:r>
            <a:r>
              <a:rPr lang="cs-CZ" i="1" dirty="0" err="1"/>
              <a:t>compliance</a:t>
            </a:r>
            <a:r>
              <a:rPr lang="cs-CZ" i="1" dirty="0"/>
              <a:t>.</a:t>
            </a:r>
          </a:p>
          <a:p>
            <a:r>
              <a:rPr lang="cs-CZ" i="1" dirty="0" err="1"/>
              <a:t>Legal</a:t>
            </a:r>
            <a:r>
              <a:rPr lang="cs-CZ" i="1" dirty="0"/>
              <a:t> </a:t>
            </a:r>
            <a:r>
              <a:rPr lang="cs-CZ" i="1" dirty="0" err="1"/>
              <a:t>action</a:t>
            </a:r>
            <a:r>
              <a:rPr lang="cs-CZ" i="1" dirty="0"/>
              <a:t> </a:t>
            </a:r>
            <a:r>
              <a:rPr lang="cs-CZ" i="1" dirty="0" err="1"/>
              <a:t>is</a:t>
            </a:r>
            <a:r>
              <a:rPr lang="cs-CZ" i="1" dirty="0"/>
              <a:t> a last resort. </a:t>
            </a:r>
            <a:r>
              <a:rPr lang="cs-CZ" i="1" dirty="0" err="1"/>
              <a:t>Compliance</a:t>
            </a:r>
            <a:r>
              <a:rPr lang="cs-CZ" i="1" dirty="0"/>
              <a:t> </a:t>
            </a:r>
            <a:r>
              <a:rPr lang="cs-CZ" i="1" dirty="0" err="1"/>
              <a:t>actions</a:t>
            </a:r>
            <a:r>
              <a:rPr lang="cs-CZ" i="1" dirty="0"/>
              <a:t> are </a:t>
            </a:r>
            <a:r>
              <a:rPr lang="cs-CZ" i="1" dirty="0" err="1"/>
              <a:t>primarily</a:t>
            </a:r>
            <a:r>
              <a:rPr lang="cs-CZ" i="1" dirty="0"/>
              <a:t> </a:t>
            </a:r>
            <a:r>
              <a:rPr lang="cs-CZ" i="1" dirty="0" err="1"/>
              <a:t>education</a:t>
            </a:r>
            <a:r>
              <a:rPr lang="cs-CZ" i="1" dirty="0"/>
              <a:t> and </a:t>
            </a:r>
            <a:r>
              <a:rPr lang="cs-CZ" i="1" dirty="0" err="1"/>
              <a:t>assistance</a:t>
            </a:r>
            <a:r>
              <a:rPr lang="cs-CZ" i="1" dirty="0"/>
              <a:t> </a:t>
            </a:r>
            <a:r>
              <a:rPr lang="cs-CZ" i="1" dirty="0" err="1"/>
              <a:t>processes</a:t>
            </a:r>
            <a:r>
              <a:rPr lang="cs-CZ" i="1" dirty="0"/>
              <a:t> to </a:t>
            </a:r>
            <a:r>
              <a:rPr lang="cs-CZ" i="1" dirty="0" err="1"/>
              <a:t>aid</a:t>
            </a:r>
            <a:r>
              <a:rPr lang="cs-CZ" i="1" dirty="0"/>
              <a:t> </a:t>
            </a:r>
            <a:r>
              <a:rPr lang="cs-CZ" i="1" dirty="0" err="1"/>
              <a:t>those</a:t>
            </a:r>
            <a:r>
              <a:rPr lang="cs-CZ" i="1" dirty="0"/>
              <a:t> </a:t>
            </a:r>
            <a:r>
              <a:rPr lang="cs-CZ" i="1" dirty="0" err="1"/>
              <a:t>who</a:t>
            </a:r>
            <a:r>
              <a:rPr lang="cs-CZ" i="1" dirty="0"/>
              <a:t> are not </a:t>
            </a:r>
            <a:r>
              <a:rPr lang="cs-CZ" i="1" dirty="0" err="1"/>
              <a:t>following</a:t>
            </a:r>
            <a:r>
              <a:rPr lang="cs-CZ" i="1" dirty="0"/>
              <a:t> </a:t>
            </a:r>
            <a:r>
              <a:rPr lang="cs-CZ" i="1" dirty="0" err="1"/>
              <a:t>the</a:t>
            </a:r>
            <a:r>
              <a:rPr lang="cs-CZ" i="1" dirty="0"/>
              <a:t> </a:t>
            </a:r>
            <a:r>
              <a:rPr lang="cs-CZ" i="1" dirty="0" err="1"/>
              <a:t>license</a:t>
            </a:r>
            <a:r>
              <a:rPr lang="cs-CZ" i="1" dirty="0"/>
              <a:t>.</a:t>
            </a:r>
          </a:p>
          <a:p>
            <a:r>
              <a:rPr lang="cs-CZ" i="1" dirty="0" err="1"/>
              <a:t>Confidentiality</a:t>
            </a:r>
            <a:r>
              <a:rPr lang="cs-CZ" i="1" dirty="0"/>
              <a:t> </a:t>
            </a:r>
            <a:r>
              <a:rPr lang="cs-CZ" i="1" dirty="0" err="1"/>
              <a:t>can</a:t>
            </a:r>
            <a:r>
              <a:rPr lang="cs-CZ" i="1" dirty="0"/>
              <a:t> </a:t>
            </a:r>
            <a:r>
              <a:rPr lang="cs-CZ" i="1" dirty="0" err="1"/>
              <a:t>increase</a:t>
            </a:r>
            <a:r>
              <a:rPr lang="cs-CZ" i="1" dirty="0"/>
              <a:t> </a:t>
            </a:r>
            <a:r>
              <a:rPr lang="cs-CZ" i="1" dirty="0" err="1"/>
              <a:t>receptiveness</a:t>
            </a:r>
            <a:r>
              <a:rPr lang="cs-CZ" i="1" dirty="0"/>
              <a:t> and </a:t>
            </a:r>
            <a:r>
              <a:rPr lang="cs-CZ" i="1" dirty="0" err="1"/>
              <a:t>responsiveness</a:t>
            </a:r>
            <a:r>
              <a:rPr lang="cs-CZ" i="1" dirty="0"/>
              <a:t>.</a:t>
            </a:r>
          </a:p>
          <a:p>
            <a:r>
              <a:rPr lang="cs-CZ" i="1" dirty="0" err="1"/>
              <a:t>Community-oriented</a:t>
            </a:r>
            <a:r>
              <a:rPr lang="cs-CZ" i="1" dirty="0"/>
              <a:t> </a:t>
            </a:r>
            <a:r>
              <a:rPr lang="cs-CZ" i="1" dirty="0" err="1"/>
              <a:t>enforcement</a:t>
            </a:r>
            <a:r>
              <a:rPr lang="cs-CZ" i="1" dirty="0"/>
              <a:t> </a:t>
            </a:r>
            <a:r>
              <a:rPr lang="cs-CZ" i="1" dirty="0" err="1"/>
              <a:t>must</a:t>
            </a:r>
            <a:r>
              <a:rPr lang="cs-CZ" i="1" dirty="0"/>
              <a:t> </a:t>
            </a:r>
            <a:r>
              <a:rPr lang="cs-CZ" i="1" dirty="0" err="1"/>
              <a:t>never</a:t>
            </a:r>
            <a:r>
              <a:rPr lang="cs-CZ" i="1" dirty="0"/>
              <a:t> </a:t>
            </a:r>
            <a:r>
              <a:rPr lang="cs-CZ" i="1" dirty="0" err="1"/>
              <a:t>prioritize</a:t>
            </a:r>
            <a:r>
              <a:rPr lang="cs-CZ" i="1" dirty="0"/>
              <a:t> </a:t>
            </a:r>
            <a:r>
              <a:rPr lang="cs-CZ" i="1" dirty="0" err="1"/>
              <a:t>financial</a:t>
            </a:r>
            <a:r>
              <a:rPr lang="cs-CZ" i="1" dirty="0"/>
              <a:t> </a:t>
            </a:r>
            <a:r>
              <a:rPr lang="cs-CZ" i="1" dirty="0" err="1"/>
              <a:t>gain</a:t>
            </a:r>
            <a:r>
              <a:rPr lang="cs-CZ" i="1" dirty="0"/>
              <a:t>.</a:t>
            </a:r>
          </a:p>
          <a:p>
            <a:r>
              <a:rPr lang="cs-CZ" i="1" dirty="0" err="1"/>
              <a:t>Community-oriented</a:t>
            </a:r>
            <a:r>
              <a:rPr lang="cs-CZ" i="1" dirty="0"/>
              <a:t> </a:t>
            </a:r>
            <a:r>
              <a:rPr lang="cs-CZ" i="1" dirty="0" err="1"/>
              <a:t>compliance</a:t>
            </a:r>
            <a:r>
              <a:rPr lang="cs-CZ" i="1" dirty="0"/>
              <a:t> </a:t>
            </a:r>
            <a:r>
              <a:rPr lang="cs-CZ" i="1" dirty="0" err="1"/>
              <a:t>work</a:t>
            </a:r>
            <a:r>
              <a:rPr lang="cs-CZ" i="1" dirty="0"/>
              <a:t> </a:t>
            </a:r>
            <a:r>
              <a:rPr lang="cs-CZ" i="1" dirty="0" err="1"/>
              <a:t>does</a:t>
            </a:r>
            <a:r>
              <a:rPr lang="cs-CZ" i="1" dirty="0"/>
              <a:t> not </a:t>
            </a:r>
            <a:r>
              <a:rPr lang="cs-CZ" i="1" dirty="0" err="1"/>
              <a:t>request</a:t>
            </a:r>
            <a:r>
              <a:rPr lang="cs-CZ" i="1" dirty="0"/>
              <a:t> nor </a:t>
            </a:r>
            <a:r>
              <a:rPr lang="cs-CZ" i="1" dirty="0" err="1"/>
              <a:t>accept</a:t>
            </a:r>
            <a:r>
              <a:rPr lang="cs-CZ" i="1" dirty="0"/>
              <a:t> </a:t>
            </a:r>
            <a:r>
              <a:rPr lang="cs-CZ" i="1" dirty="0" err="1"/>
              <a:t>payment</a:t>
            </a:r>
            <a:r>
              <a:rPr lang="cs-CZ" i="1" dirty="0"/>
              <a:t> to </a:t>
            </a:r>
            <a:r>
              <a:rPr lang="cs-CZ" i="1" dirty="0" err="1"/>
              <a:t>overlook</a:t>
            </a:r>
            <a:r>
              <a:rPr lang="cs-CZ" i="1" dirty="0"/>
              <a:t> </a:t>
            </a:r>
            <a:r>
              <a:rPr lang="cs-CZ" i="1" dirty="0" err="1"/>
              <a:t>problems</a:t>
            </a:r>
            <a:r>
              <a:rPr lang="cs-CZ" i="1" dirty="0"/>
              <a:t>.</a:t>
            </a:r>
          </a:p>
          <a:p>
            <a:r>
              <a:rPr lang="cs-CZ" i="1" dirty="0" err="1"/>
              <a:t>Community-oriented</a:t>
            </a:r>
            <a:r>
              <a:rPr lang="cs-CZ" i="1" dirty="0"/>
              <a:t> </a:t>
            </a:r>
            <a:r>
              <a:rPr lang="cs-CZ" i="1" dirty="0" err="1"/>
              <a:t>compliance</a:t>
            </a:r>
            <a:r>
              <a:rPr lang="cs-CZ" i="1" dirty="0"/>
              <a:t> </a:t>
            </a:r>
            <a:r>
              <a:rPr lang="cs-CZ" i="1" dirty="0" err="1"/>
              <a:t>work</a:t>
            </a:r>
            <a:r>
              <a:rPr lang="cs-CZ" i="1" dirty="0"/>
              <a:t> </a:t>
            </a:r>
            <a:r>
              <a:rPr lang="cs-CZ" i="1" dirty="0" err="1"/>
              <a:t>starts</a:t>
            </a:r>
            <a:r>
              <a:rPr lang="cs-CZ" i="1" dirty="0"/>
              <a:t> </a:t>
            </a:r>
            <a:r>
              <a:rPr lang="cs-CZ" i="1" dirty="0" err="1"/>
              <a:t>with</a:t>
            </a:r>
            <a:r>
              <a:rPr lang="cs-CZ" i="1" dirty="0"/>
              <a:t> </a:t>
            </a:r>
            <a:r>
              <a:rPr lang="cs-CZ" i="1" dirty="0" err="1"/>
              <a:t>carefully</a:t>
            </a:r>
            <a:r>
              <a:rPr lang="cs-CZ" i="1" dirty="0"/>
              <a:t> </a:t>
            </a:r>
            <a:r>
              <a:rPr lang="cs-CZ" i="1" dirty="0" err="1"/>
              <a:t>verifying</a:t>
            </a:r>
            <a:r>
              <a:rPr lang="cs-CZ" i="1" dirty="0"/>
              <a:t> </a:t>
            </a:r>
            <a:r>
              <a:rPr lang="cs-CZ" i="1" dirty="0" err="1"/>
              <a:t>violations</a:t>
            </a:r>
            <a:r>
              <a:rPr lang="cs-CZ" i="1" dirty="0"/>
              <a:t> and </a:t>
            </a:r>
            <a:r>
              <a:rPr lang="cs-CZ" i="1" dirty="0" err="1"/>
              <a:t>finishes</a:t>
            </a:r>
            <a:r>
              <a:rPr lang="cs-CZ" i="1" dirty="0"/>
              <a:t> </a:t>
            </a:r>
            <a:r>
              <a:rPr lang="cs-CZ" i="1" dirty="0" err="1"/>
              <a:t>only</a:t>
            </a:r>
            <a:r>
              <a:rPr lang="cs-CZ" i="1" dirty="0"/>
              <a:t> </a:t>
            </a:r>
            <a:r>
              <a:rPr lang="cs-CZ" i="1" dirty="0" err="1"/>
              <a:t>after</a:t>
            </a:r>
            <a:r>
              <a:rPr lang="cs-CZ" i="1" dirty="0"/>
              <a:t> a </a:t>
            </a:r>
            <a:r>
              <a:rPr lang="cs-CZ" i="1" dirty="0" err="1"/>
              <a:t>comprehensive</a:t>
            </a:r>
            <a:r>
              <a:rPr lang="cs-CZ" i="1" dirty="0"/>
              <a:t> </a:t>
            </a:r>
            <a:r>
              <a:rPr lang="cs-CZ" i="1" dirty="0" err="1"/>
              <a:t>analysis</a:t>
            </a:r>
            <a:r>
              <a:rPr lang="cs-CZ" i="1" dirty="0"/>
              <a:t>.</a:t>
            </a:r>
          </a:p>
          <a:p>
            <a:r>
              <a:rPr lang="cs-CZ" i="1" dirty="0" err="1"/>
              <a:t>Community-oriented</a:t>
            </a:r>
            <a:r>
              <a:rPr lang="cs-CZ" i="1" dirty="0"/>
              <a:t> </a:t>
            </a:r>
            <a:r>
              <a:rPr lang="cs-CZ" i="1" dirty="0" err="1"/>
              <a:t>compliance</a:t>
            </a:r>
            <a:r>
              <a:rPr lang="cs-CZ" i="1" dirty="0"/>
              <a:t> </a:t>
            </a:r>
            <a:r>
              <a:rPr lang="cs-CZ" i="1" dirty="0" err="1"/>
              <a:t>processes</a:t>
            </a:r>
            <a:r>
              <a:rPr lang="cs-CZ" i="1" dirty="0"/>
              <a:t> </a:t>
            </a:r>
            <a:r>
              <a:rPr lang="cs-CZ" i="1" dirty="0" err="1"/>
              <a:t>should</a:t>
            </a:r>
            <a:r>
              <a:rPr lang="cs-CZ" i="1" dirty="0"/>
              <a:t> </a:t>
            </a:r>
            <a:r>
              <a:rPr lang="cs-CZ" i="1" dirty="0" err="1"/>
              <a:t>extend</a:t>
            </a:r>
            <a:r>
              <a:rPr lang="cs-CZ" i="1" dirty="0"/>
              <a:t> </a:t>
            </a:r>
            <a:r>
              <a:rPr lang="cs-CZ" i="1" dirty="0" err="1"/>
              <a:t>the</a:t>
            </a:r>
            <a:r>
              <a:rPr lang="cs-CZ" i="1" dirty="0"/>
              <a:t> benefit </a:t>
            </a:r>
            <a:r>
              <a:rPr lang="cs-CZ" i="1" dirty="0" err="1"/>
              <a:t>of</a:t>
            </a:r>
            <a:r>
              <a:rPr lang="cs-CZ" i="1" dirty="0"/>
              <a:t> GPLv3-like </a:t>
            </a:r>
            <a:r>
              <a:rPr lang="cs-CZ" i="1" dirty="0" err="1"/>
              <a:t>termination</a:t>
            </a:r>
            <a:r>
              <a:rPr lang="cs-CZ" i="1" dirty="0"/>
              <a:t>, </a:t>
            </a:r>
            <a:r>
              <a:rPr lang="cs-CZ" i="1" dirty="0" err="1"/>
              <a:t>even</a:t>
            </a:r>
            <a:r>
              <a:rPr lang="cs-CZ" i="1" dirty="0"/>
              <a:t> </a:t>
            </a:r>
            <a:r>
              <a:rPr lang="cs-CZ" i="1" dirty="0" err="1"/>
              <a:t>for</a:t>
            </a:r>
            <a:r>
              <a:rPr lang="cs-CZ" i="1" dirty="0"/>
              <a:t> GPLv2-only </a:t>
            </a:r>
            <a:r>
              <a:rPr lang="cs-CZ" i="1" dirty="0" err="1"/>
              <a:t>works</a:t>
            </a:r>
            <a:r>
              <a:rPr lang="cs-CZ" i="1" dirty="0"/>
              <a:t>. </a:t>
            </a:r>
          </a:p>
          <a:p>
            <a:endParaRPr lang="cs-CZ" dirty="0"/>
          </a:p>
        </p:txBody>
      </p:sp>
    </p:spTree>
    <p:extLst>
      <p:ext uri="{BB962C8B-B14F-4D97-AF65-F5344CB8AC3E}">
        <p14:creationId xmlns:p14="http://schemas.microsoft.com/office/powerpoint/2010/main" val="5496013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CC4537E-CE74-AA46-A849-274B53177A18}"/>
              </a:ext>
            </a:extLst>
          </p:cNvPr>
          <p:cNvSpPr>
            <a:spLocks noGrp="1"/>
          </p:cNvSpPr>
          <p:nvPr>
            <p:ph type="title"/>
          </p:nvPr>
        </p:nvSpPr>
        <p:spPr/>
        <p:txBody>
          <a:bodyPr/>
          <a:lstStyle/>
          <a:p>
            <a:r>
              <a:rPr lang="cs-CZ" dirty="0" err="1"/>
              <a:t>Reinstatement</a:t>
            </a:r>
            <a:r>
              <a:rPr lang="cs-CZ" dirty="0"/>
              <a:t> </a:t>
            </a:r>
            <a:r>
              <a:rPr lang="cs-CZ" dirty="0" err="1"/>
              <a:t>clause</a:t>
            </a:r>
            <a:r>
              <a:rPr lang="cs-CZ" dirty="0"/>
              <a:t> – GNU GPL V3</a:t>
            </a:r>
          </a:p>
        </p:txBody>
      </p:sp>
      <p:sp>
        <p:nvSpPr>
          <p:cNvPr id="3" name="Zástupný symbol pro obsah 2">
            <a:extLst>
              <a:ext uri="{FF2B5EF4-FFF2-40B4-BE49-F238E27FC236}">
                <a16:creationId xmlns:a16="http://schemas.microsoft.com/office/drawing/2014/main" id="{72201D25-BE07-EC46-A35F-68E3D65079FC}"/>
              </a:ext>
            </a:extLst>
          </p:cNvPr>
          <p:cNvSpPr>
            <a:spLocks noGrp="1"/>
          </p:cNvSpPr>
          <p:nvPr>
            <p:ph idx="1"/>
          </p:nvPr>
        </p:nvSpPr>
        <p:spPr/>
        <p:txBody>
          <a:bodyPr>
            <a:normAutofit fontScale="92500"/>
          </a:bodyPr>
          <a:lstStyle/>
          <a:p>
            <a:r>
              <a:rPr lang="cs-CZ" i="1" dirty="0" err="1"/>
              <a:t>However</a:t>
            </a:r>
            <a:r>
              <a:rPr lang="cs-CZ" i="1" dirty="0"/>
              <a:t>, </a:t>
            </a:r>
            <a:r>
              <a:rPr lang="cs-CZ" i="1" dirty="0" err="1"/>
              <a:t>if</a:t>
            </a:r>
            <a:r>
              <a:rPr lang="cs-CZ" i="1" dirty="0"/>
              <a:t> </a:t>
            </a:r>
            <a:r>
              <a:rPr lang="cs-CZ" i="1" dirty="0" err="1"/>
              <a:t>you</a:t>
            </a:r>
            <a:r>
              <a:rPr lang="cs-CZ" i="1" dirty="0"/>
              <a:t> </a:t>
            </a:r>
            <a:r>
              <a:rPr lang="cs-CZ" i="1" dirty="0" err="1"/>
              <a:t>cease</a:t>
            </a:r>
            <a:r>
              <a:rPr lang="cs-CZ" i="1" dirty="0"/>
              <a:t> </a:t>
            </a:r>
            <a:r>
              <a:rPr lang="cs-CZ" i="1" dirty="0" err="1"/>
              <a:t>all</a:t>
            </a:r>
            <a:r>
              <a:rPr lang="cs-CZ" i="1" dirty="0"/>
              <a:t> </a:t>
            </a:r>
            <a:r>
              <a:rPr lang="cs-CZ" i="1" dirty="0" err="1"/>
              <a:t>violation</a:t>
            </a:r>
            <a:r>
              <a:rPr lang="cs-CZ" i="1" dirty="0"/>
              <a:t> </a:t>
            </a:r>
            <a:r>
              <a:rPr lang="cs-CZ" i="1" dirty="0" err="1"/>
              <a:t>of</a:t>
            </a:r>
            <a:r>
              <a:rPr lang="cs-CZ" i="1" dirty="0"/>
              <a:t> </a:t>
            </a:r>
            <a:r>
              <a:rPr lang="cs-CZ" i="1" dirty="0" err="1"/>
              <a:t>this</a:t>
            </a:r>
            <a:r>
              <a:rPr lang="cs-CZ" i="1" dirty="0"/>
              <a:t> </a:t>
            </a:r>
            <a:r>
              <a:rPr lang="cs-CZ" i="1" dirty="0" err="1"/>
              <a:t>License</a:t>
            </a:r>
            <a:r>
              <a:rPr lang="cs-CZ" i="1" dirty="0"/>
              <a:t>, </a:t>
            </a:r>
            <a:r>
              <a:rPr lang="cs-CZ" i="1" dirty="0" err="1"/>
              <a:t>then</a:t>
            </a:r>
            <a:r>
              <a:rPr lang="cs-CZ" i="1" dirty="0"/>
              <a:t> </a:t>
            </a:r>
            <a:r>
              <a:rPr lang="cs-CZ" i="1" dirty="0" err="1"/>
              <a:t>your</a:t>
            </a:r>
            <a:r>
              <a:rPr lang="cs-CZ" i="1" dirty="0"/>
              <a:t> </a:t>
            </a:r>
            <a:r>
              <a:rPr lang="cs-CZ" i="1" dirty="0" err="1"/>
              <a:t>license</a:t>
            </a:r>
            <a:r>
              <a:rPr lang="cs-CZ" i="1" dirty="0"/>
              <a:t> </a:t>
            </a:r>
            <a:r>
              <a:rPr lang="cs-CZ" i="1" dirty="0" err="1"/>
              <a:t>from</a:t>
            </a:r>
            <a:r>
              <a:rPr lang="cs-CZ" i="1" dirty="0"/>
              <a:t> a </a:t>
            </a:r>
            <a:r>
              <a:rPr lang="cs-CZ" i="1" dirty="0" err="1"/>
              <a:t>particular</a:t>
            </a:r>
            <a:r>
              <a:rPr lang="cs-CZ" i="1" dirty="0"/>
              <a:t> copyright </a:t>
            </a:r>
            <a:r>
              <a:rPr lang="cs-CZ" i="1" dirty="0" err="1"/>
              <a:t>holder</a:t>
            </a:r>
            <a:r>
              <a:rPr lang="cs-CZ" i="1" dirty="0"/>
              <a:t> </a:t>
            </a:r>
            <a:r>
              <a:rPr lang="cs-CZ" i="1" dirty="0" err="1"/>
              <a:t>is</a:t>
            </a:r>
            <a:r>
              <a:rPr lang="cs-CZ" i="1" dirty="0"/>
              <a:t> </a:t>
            </a:r>
            <a:r>
              <a:rPr lang="cs-CZ" b="1" i="1" dirty="0" err="1"/>
              <a:t>reinstated</a:t>
            </a:r>
            <a:endParaRPr lang="cs-CZ" b="1" i="1" dirty="0"/>
          </a:p>
          <a:p>
            <a:pPr lvl="1"/>
            <a:r>
              <a:rPr lang="cs-CZ" i="1" dirty="0"/>
              <a:t>(a) </a:t>
            </a:r>
            <a:r>
              <a:rPr lang="cs-CZ" b="1" i="1" dirty="0" err="1"/>
              <a:t>provisionally</a:t>
            </a:r>
            <a:r>
              <a:rPr lang="cs-CZ" i="1" dirty="0"/>
              <a:t>, </a:t>
            </a:r>
            <a:r>
              <a:rPr lang="cs-CZ" i="1" dirty="0" err="1"/>
              <a:t>unless</a:t>
            </a:r>
            <a:r>
              <a:rPr lang="cs-CZ" i="1" dirty="0"/>
              <a:t> and </a:t>
            </a:r>
            <a:r>
              <a:rPr lang="cs-CZ" i="1" dirty="0" err="1"/>
              <a:t>until</a:t>
            </a:r>
            <a:r>
              <a:rPr lang="cs-CZ" i="1" dirty="0"/>
              <a:t> </a:t>
            </a:r>
            <a:r>
              <a:rPr lang="cs-CZ" i="1" dirty="0" err="1"/>
              <a:t>the</a:t>
            </a:r>
            <a:r>
              <a:rPr lang="cs-CZ" i="1" dirty="0"/>
              <a:t> copyright </a:t>
            </a:r>
            <a:r>
              <a:rPr lang="cs-CZ" i="1" dirty="0" err="1"/>
              <a:t>holder</a:t>
            </a:r>
            <a:r>
              <a:rPr lang="cs-CZ" i="1" dirty="0"/>
              <a:t> </a:t>
            </a:r>
            <a:r>
              <a:rPr lang="cs-CZ" i="1" dirty="0" err="1"/>
              <a:t>explicitly</a:t>
            </a:r>
            <a:r>
              <a:rPr lang="cs-CZ" i="1" dirty="0"/>
              <a:t> and </a:t>
            </a:r>
            <a:r>
              <a:rPr lang="cs-CZ" i="1" dirty="0" err="1"/>
              <a:t>finally</a:t>
            </a:r>
            <a:r>
              <a:rPr lang="cs-CZ" i="1" dirty="0"/>
              <a:t> </a:t>
            </a:r>
            <a:r>
              <a:rPr lang="cs-CZ" i="1" dirty="0" err="1"/>
              <a:t>terminates</a:t>
            </a:r>
            <a:r>
              <a:rPr lang="cs-CZ" i="1" dirty="0"/>
              <a:t> </a:t>
            </a:r>
            <a:r>
              <a:rPr lang="cs-CZ" i="1" dirty="0" err="1"/>
              <a:t>your</a:t>
            </a:r>
            <a:r>
              <a:rPr lang="cs-CZ" i="1" dirty="0"/>
              <a:t> </a:t>
            </a:r>
            <a:r>
              <a:rPr lang="cs-CZ" i="1" dirty="0" err="1"/>
              <a:t>license</a:t>
            </a:r>
            <a:r>
              <a:rPr lang="cs-CZ" i="1" dirty="0"/>
              <a:t>, and</a:t>
            </a:r>
          </a:p>
          <a:p>
            <a:pPr lvl="1"/>
            <a:r>
              <a:rPr lang="cs-CZ" i="1" dirty="0"/>
              <a:t>(b) </a:t>
            </a:r>
            <a:r>
              <a:rPr lang="cs-CZ" b="1" i="1" dirty="0" err="1"/>
              <a:t>permanently</a:t>
            </a:r>
            <a:r>
              <a:rPr lang="cs-CZ" i="1" dirty="0"/>
              <a:t>, </a:t>
            </a:r>
            <a:r>
              <a:rPr lang="cs-CZ" i="1" dirty="0" err="1"/>
              <a:t>if</a:t>
            </a:r>
            <a:r>
              <a:rPr lang="cs-CZ" i="1" dirty="0"/>
              <a:t> </a:t>
            </a:r>
            <a:r>
              <a:rPr lang="cs-CZ" i="1" dirty="0" err="1"/>
              <a:t>the</a:t>
            </a:r>
            <a:r>
              <a:rPr lang="cs-CZ" i="1" dirty="0"/>
              <a:t> copyright </a:t>
            </a:r>
            <a:r>
              <a:rPr lang="cs-CZ" i="1" dirty="0" err="1"/>
              <a:t>holder</a:t>
            </a:r>
            <a:r>
              <a:rPr lang="cs-CZ" i="1" dirty="0"/>
              <a:t> </a:t>
            </a:r>
            <a:r>
              <a:rPr lang="cs-CZ" i="1" dirty="0" err="1"/>
              <a:t>fails</a:t>
            </a:r>
            <a:r>
              <a:rPr lang="cs-CZ" i="1" dirty="0"/>
              <a:t> to </a:t>
            </a:r>
            <a:r>
              <a:rPr lang="cs-CZ" i="1" dirty="0" err="1"/>
              <a:t>notify</a:t>
            </a:r>
            <a:r>
              <a:rPr lang="cs-CZ" i="1" dirty="0"/>
              <a:t> </a:t>
            </a:r>
            <a:r>
              <a:rPr lang="cs-CZ" i="1" dirty="0" err="1"/>
              <a:t>you</a:t>
            </a:r>
            <a:r>
              <a:rPr lang="cs-CZ" i="1" dirty="0"/>
              <a:t> </a:t>
            </a:r>
            <a:r>
              <a:rPr lang="cs-CZ" i="1" dirty="0" err="1"/>
              <a:t>of</a:t>
            </a:r>
            <a:r>
              <a:rPr lang="cs-CZ" i="1" dirty="0"/>
              <a:t> </a:t>
            </a:r>
            <a:r>
              <a:rPr lang="cs-CZ" i="1" dirty="0" err="1"/>
              <a:t>the</a:t>
            </a:r>
            <a:r>
              <a:rPr lang="cs-CZ" i="1" dirty="0"/>
              <a:t> </a:t>
            </a:r>
            <a:r>
              <a:rPr lang="cs-CZ" i="1" dirty="0" err="1"/>
              <a:t>violation</a:t>
            </a:r>
            <a:r>
              <a:rPr lang="cs-CZ" i="1" dirty="0"/>
              <a:t> by </a:t>
            </a:r>
            <a:r>
              <a:rPr lang="cs-CZ" i="1" dirty="0" err="1"/>
              <a:t>some</a:t>
            </a:r>
            <a:r>
              <a:rPr lang="cs-CZ" i="1" dirty="0"/>
              <a:t> </a:t>
            </a:r>
            <a:r>
              <a:rPr lang="cs-CZ" i="1" dirty="0" err="1"/>
              <a:t>reasonable</a:t>
            </a:r>
            <a:r>
              <a:rPr lang="cs-CZ" i="1" dirty="0"/>
              <a:t> </a:t>
            </a:r>
            <a:r>
              <a:rPr lang="cs-CZ" i="1" dirty="0" err="1"/>
              <a:t>means</a:t>
            </a:r>
            <a:r>
              <a:rPr lang="cs-CZ" i="1" dirty="0"/>
              <a:t> prior to 60 </a:t>
            </a:r>
            <a:r>
              <a:rPr lang="cs-CZ" i="1" dirty="0" err="1"/>
              <a:t>days</a:t>
            </a:r>
            <a:r>
              <a:rPr lang="cs-CZ" i="1" dirty="0"/>
              <a:t> </a:t>
            </a:r>
            <a:r>
              <a:rPr lang="cs-CZ" i="1" dirty="0" err="1"/>
              <a:t>after</a:t>
            </a:r>
            <a:r>
              <a:rPr lang="cs-CZ" i="1" dirty="0"/>
              <a:t> </a:t>
            </a:r>
            <a:r>
              <a:rPr lang="cs-CZ" i="1" dirty="0" err="1"/>
              <a:t>the</a:t>
            </a:r>
            <a:r>
              <a:rPr lang="cs-CZ" i="1" dirty="0"/>
              <a:t> </a:t>
            </a:r>
            <a:r>
              <a:rPr lang="cs-CZ" i="1" dirty="0" err="1"/>
              <a:t>cessation</a:t>
            </a:r>
            <a:r>
              <a:rPr lang="cs-CZ" i="1" dirty="0"/>
              <a:t>.</a:t>
            </a:r>
            <a:endParaRPr lang="cs-CZ" dirty="0"/>
          </a:p>
          <a:p>
            <a:r>
              <a:rPr lang="cs-CZ" i="1" dirty="0" err="1"/>
              <a:t>Moreover</a:t>
            </a:r>
            <a:r>
              <a:rPr lang="cs-CZ" i="1" dirty="0"/>
              <a:t>, </a:t>
            </a:r>
            <a:r>
              <a:rPr lang="cs-CZ" i="1" dirty="0" err="1"/>
              <a:t>your</a:t>
            </a:r>
            <a:r>
              <a:rPr lang="cs-CZ" i="1" dirty="0"/>
              <a:t> </a:t>
            </a:r>
            <a:r>
              <a:rPr lang="cs-CZ" i="1" dirty="0" err="1"/>
              <a:t>license</a:t>
            </a:r>
            <a:r>
              <a:rPr lang="cs-CZ" i="1" dirty="0"/>
              <a:t> </a:t>
            </a:r>
            <a:r>
              <a:rPr lang="cs-CZ" i="1" dirty="0" err="1"/>
              <a:t>from</a:t>
            </a:r>
            <a:r>
              <a:rPr lang="cs-CZ" i="1" dirty="0"/>
              <a:t> a </a:t>
            </a:r>
            <a:r>
              <a:rPr lang="cs-CZ" i="1" dirty="0" err="1"/>
              <a:t>particular</a:t>
            </a:r>
            <a:r>
              <a:rPr lang="cs-CZ" i="1" dirty="0"/>
              <a:t> copyright </a:t>
            </a:r>
            <a:r>
              <a:rPr lang="cs-CZ" i="1" dirty="0" err="1"/>
              <a:t>holder</a:t>
            </a:r>
            <a:r>
              <a:rPr lang="cs-CZ" i="1" dirty="0"/>
              <a:t> </a:t>
            </a:r>
            <a:r>
              <a:rPr lang="cs-CZ" i="1" dirty="0" err="1"/>
              <a:t>is</a:t>
            </a:r>
            <a:r>
              <a:rPr lang="cs-CZ" i="1" dirty="0"/>
              <a:t> </a:t>
            </a:r>
            <a:r>
              <a:rPr lang="cs-CZ" i="1" dirty="0" err="1"/>
              <a:t>reinstated</a:t>
            </a:r>
            <a:r>
              <a:rPr lang="cs-CZ" i="1" dirty="0"/>
              <a:t> </a:t>
            </a:r>
            <a:r>
              <a:rPr lang="cs-CZ" i="1" dirty="0" err="1"/>
              <a:t>permanently</a:t>
            </a:r>
            <a:r>
              <a:rPr lang="cs-CZ" i="1" dirty="0"/>
              <a:t> </a:t>
            </a:r>
            <a:r>
              <a:rPr lang="cs-CZ" i="1" dirty="0" err="1"/>
              <a:t>if</a:t>
            </a:r>
            <a:r>
              <a:rPr lang="cs-CZ" i="1" dirty="0"/>
              <a:t> </a:t>
            </a:r>
            <a:r>
              <a:rPr lang="cs-CZ" i="1" dirty="0" err="1"/>
              <a:t>the</a:t>
            </a:r>
            <a:r>
              <a:rPr lang="cs-CZ" i="1" dirty="0"/>
              <a:t> copyright </a:t>
            </a:r>
            <a:r>
              <a:rPr lang="cs-CZ" i="1" dirty="0" err="1"/>
              <a:t>holder</a:t>
            </a:r>
            <a:r>
              <a:rPr lang="cs-CZ" i="1" dirty="0"/>
              <a:t> </a:t>
            </a:r>
            <a:r>
              <a:rPr lang="cs-CZ" i="1" dirty="0" err="1"/>
              <a:t>notifies</a:t>
            </a:r>
            <a:r>
              <a:rPr lang="cs-CZ" i="1" dirty="0"/>
              <a:t> </a:t>
            </a:r>
            <a:r>
              <a:rPr lang="cs-CZ" i="1" dirty="0" err="1"/>
              <a:t>you</a:t>
            </a:r>
            <a:r>
              <a:rPr lang="cs-CZ" i="1" dirty="0"/>
              <a:t> </a:t>
            </a:r>
            <a:r>
              <a:rPr lang="cs-CZ" i="1" dirty="0" err="1"/>
              <a:t>of</a:t>
            </a:r>
            <a:r>
              <a:rPr lang="cs-CZ" i="1" dirty="0"/>
              <a:t> </a:t>
            </a:r>
            <a:r>
              <a:rPr lang="cs-CZ" i="1" dirty="0" err="1"/>
              <a:t>the</a:t>
            </a:r>
            <a:r>
              <a:rPr lang="cs-CZ" i="1" dirty="0"/>
              <a:t> </a:t>
            </a:r>
            <a:r>
              <a:rPr lang="cs-CZ" i="1" dirty="0" err="1"/>
              <a:t>violation</a:t>
            </a:r>
            <a:r>
              <a:rPr lang="cs-CZ" i="1" dirty="0"/>
              <a:t> by </a:t>
            </a:r>
            <a:r>
              <a:rPr lang="cs-CZ" i="1" dirty="0" err="1"/>
              <a:t>some</a:t>
            </a:r>
            <a:r>
              <a:rPr lang="cs-CZ" i="1" dirty="0"/>
              <a:t> </a:t>
            </a:r>
            <a:r>
              <a:rPr lang="cs-CZ" i="1" dirty="0" err="1"/>
              <a:t>reasonable</a:t>
            </a:r>
            <a:r>
              <a:rPr lang="cs-CZ" i="1" dirty="0"/>
              <a:t> </a:t>
            </a:r>
            <a:r>
              <a:rPr lang="cs-CZ" i="1" dirty="0" err="1"/>
              <a:t>means</a:t>
            </a:r>
            <a:r>
              <a:rPr lang="cs-CZ" i="1" dirty="0"/>
              <a:t>, </a:t>
            </a:r>
            <a:r>
              <a:rPr lang="cs-CZ" b="1" i="1" dirty="0" err="1"/>
              <a:t>this</a:t>
            </a:r>
            <a:r>
              <a:rPr lang="cs-CZ" b="1" i="1" dirty="0"/>
              <a:t> </a:t>
            </a:r>
            <a:r>
              <a:rPr lang="cs-CZ" b="1" i="1" dirty="0" err="1"/>
              <a:t>is</a:t>
            </a:r>
            <a:r>
              <a:rPr lang="cs-CZ" b="1" i="1" dirty="0"/>
              <a:t> </a:t>
            </a:r>
            <a:r>
              <a:rPr lang="cs-CZ" b="1" i="1" dirty="0" err="1"/>
              <a:t>the</a:t>
            </a:r>
            <a:r>
              <a:rPr lang="cs-CZ" b="1" i="1" dirty="0"/>
              <a:t> </a:t>
            </a:r>
            <a:r>
              <a:rPr lang="cs-CZ" b="1" i="1" dirty="0" err="1"/>
              <a:t>first</a:t>
            </a:r>
            <a:r>
              <a:rPr lang="cs-CZ" b="1" i="1" dirty="0"/>
              <a:t> </a:t>
            </a:r>
            <a:r>
              <a:rPr lang="cs-CZ" b="1" i="1" dirty="0" err="1"/>
              <a:t>time</a:t>
            </a:r>
            <a:r>
              <a:rPr lang="cs-CZ" b="1" i="1" dirty="0"/>
              <a:t> </a:t>
            </a:r>
            <a:r>
              <a:rPr lang="cs-CZ" b="1" i="1" dirty="0" err="1"/>
              <a:t>you</a:t>
            </a:r>
            <a:r>
              <a:rPr lang="cs-CZ" b="1" i="1" dirty="0"/>
              <a:t> </a:t>
            </a:r>
            <a:r>
              <a:rPr lang="cs-CZ" b="1" i="1" dirty="0" err="1"/>
              <a:t>have</a:t>
            </a:r>
            <a:r>
              <a:rPr lang="cs-CZ" b="1" i="1" dirty="0"/>
              <a:t> </a:t>
            </a:r>
            <a:r>
              <a:rPr lang="cs-CZ" b="1" i="1" dirty="0" err="1"/>
              <a:t>received</a:t>
            </a:r>
            <a:r>
              <a:rPr lang="cs-CZ" b="1" i="1" dirty="0"/>
              <a:t> </a:t>
            </a:r>
            <a:r>
              <a:rPr lang="cs-CZ" b="1" i="1" dirty="0" err="1"/>
              <a:t>notice</a:t>
            </a:r>
            <a:r>
              <a:rPr lang="cs-CZ" b="1" i="1" dirty="0"/>
              <a:t> </a:t>
            </a:r>
            <a:r>
              <a:rPr lang="cs-CZ" b="1" i="1" dirty="0" err="1"/>
              <a:t>of</a:t>
            </a:r>
            <a:r>
              <a:rPr lang="cs-CZ" b="1" i="1" dirty="0"/>
              <a:t> </a:t>
            </a:r>
            <a:r>
              <a:rPr lang="cs-CZ" b="1" i="1" dirty="0" err="1"/>
              <a:t>violation</a:t>
            </a:r>
            <a:r>
              <a:rPr lang="cs-CZ" b="1" i="1" dirty="0"/>
              <a:t> </a:t>
            </a:r>
            <a:r>
              <a:rPr lang="cs-CZ" b="1" i="1" dirty="0" err="1"/>
              <a:t>of</a:t>
            </a:r>
            <a:r>
              <a:rPr lang="cs-CZ" b="1" i="1" dirty="0"/>
              <a:t> </a:t>
            </a:r>
            <a:r>
              <a:rPr lang="cs-CZ" b="1" i="1" dirty="0" err="1"/>
              <a:t>this</a:t>
            </a:r>
            <a:r>
              <a:rPr lang="cs-CZ" b="1" i="1" dirty="0"/>
              <a:t> </a:t>
            </a:r>
            <a:r>
              <a:rPr lang="cs-CZ" b="1" i="1" dirty="0" err="1"/>
              <a:t>License</a:t>
            </a:r>
            <a:r>
              <a:rPr lang="cs-CZ" b="1" i="1" dirty="0"/>
              <a:t> (</a:t>
            </a:r>
            <a:r>
              <a:rPr lang="cs-CZ" b="1" i="1" dirty="0" err="1"/>
              <a:t>for</a:t>
            </a:r>
            <a:r>
              <a:rPr lang="cs-CZ" b="1" i="1" dirty="0"/>
              <a:t> </a:t>
            </a:r>
            <a:r>
              <a:rPr lang="cs-CZ" b="1" i="1" dirty="0" err="1"/>
              <a:t>any</a:t>
            </a:r>
            <a:r>
              <a:rPr lang="cs-CZ" b="1" i="1" dirty="0"/>
              <a:t> </a:t>
            </a:r>
            <a:r>
              <a:rPr lang="cs-CZ" b="1" i="1" dirty="0" err="1"/>
              <a:t>work</a:t>
            </a:r>
            <a:r>
              <a:rPr lang="cs-CZ" b="1" i="1" dirty="0"/>
              <a:t>) </a:t>
            </a:r>
            <a:r>
              <a:rPr lang="cs-CZ" b="1" i="1" dirty="0" err="1"/>
              <a:t>from</a:t>
            </a:r>
            <a:r>
              <a:rPr lang="cs-CZ" b="1" i="1" dirty="0"/>
              <a:t> </a:t>
            </a:r>
            <a:r>
              <a:rPr lang="cs-CZ" b="1" i="1" dirty="0" err="1"/>
              <a:t>that</a:t>
            </a:r>
            <a:r>
              <a:rPr lang="cs-CZ" b="1" i="1" dirty="0"/>
              <a:t> copyright </a:t>
            </a:r>
            <a:r>
              <a:rPr lang="cs-CZ" b="1" i="1" dirty="0" err="1"/>
              <a:t>holder</a:t>
            </a:r>
            <a:r>
              <a:rPr lang="cs-CZ" i="1" dirty="0"/>
              <a:t>, and </a:t>
            </a:r>
            <a:r>
              <a:rPr lang="cs-CZ" i="1" dirty="0" err="1"/>
              <a:t>you</a:t>
            </a:r>
            <a:r>
              <a:rPr lang="cs-CZ" i="1" dirty="0"/>
              <a:t> </a:t>
            </a:r>
            <a:r>
              <a:rPr lang="cs-CZ" i="1" dirty="0" err="1"/>
              <a:t>cure</a:t>
            </a:r>
            <a:r>
              <a:rPr lang="cs-CZ" i="1" dirty="0"/>
              <a:t> </a:t>
            </a:r>
            <a:r>
              <a:rPr lang="cs-CZ" i="1" dirty="0" err="1"/>
              <a:t>the</a:t>
            </a:r>
            <a:r>
              <a:rPr lang="cs-CZ" i="1" dirty="0"/>
              <a:t> </a:t>
            </a:r>
            <a:r>
              <a:rPr lang="cs-CZ" i="1" dirty="0" err="1"/>
              <a:t>violation</a:t>
            </a:r>
            <a:r>
              <a:rPr lang="cs-CZ" i="1" dirty="0"/>
              <a:t> prior to 30 </a:t>
            </a:r>
            <a:r>
              <a:rPr lang="cs-CZ" i="1" dirty="0" err="1"/>
              <a:t>days</a:t>
            </a:r>
            <a:r>
              <a:rPr lang="cs-CZ" i="1" dirty="0"/>
              <a:t> </a:t>
            </a:r>
            <a:r>
              <a:rPr lang="cs-CZ" i="1" dirty="0" err="1"/>
              <a:t>after</a:t>
            </a:r>
            <a:r>
              <a:rPr lang="cs-CZ" i="1" dirty="0"/>
              <a:t> </a:t>
            </a:r>
            <a:r>
              <a:rPr lang="cs-CZ" i="1" dirty="0" err="1"/>
              <a:t>your</a:t>
            </a:r>
            <a:r>
              <a:rPr lang="cs-CZ" i="1" dirty="0"/>
              <a:t> </a:t>
            </a:r>
            <a:r>
              <a:rPr lang="cs-CZ" i="1" dirty="0" err="1"/>
              <a:t>receipt</a:t>
            </a:r>
            <a:r>
              <a:rPr lang="cs-CZ" i="1" dirty="0"/>
              <a:t> </a:t>
            </a:r>
            <a:r>
              <a:rPr lang="cs-CZ" i="1" dirty="0" err="1"/>
              <a:t>of</a:t>
            </a:r>
            <a:r>
              <a:rPr lang="cs-CZ" i="1" dirty="0"/>
              <a:t> </a:t>
            </a:r>
            <a:r>
              <a:rPr lang="cs-CZ" i="1" dirty="0" err="1"/>
              <a:t>the</a:t>
            </a:r>
            <a:r>
              <a:rPr lang="cs-CZ" i="1" dirty="0"/>
              <a:t> </a:t>
            </a:r>
            <a:r>
              <a:rPr lang="cs-CZ" i="1" dirty="0" err="1"/>
              <a:t>notice</a:t>
            </a:r>
            <a:r>
              <a:rPr lang="cs-CZ" i="1" dirty="0"/>
              <a:t>.</a:t>
            </a:r>
            <a:endParaRPr lang="cs-CZ" dirty="0"/>
          </a:p>
          <a:p>
            <a:endParaRPr lang="cs-CZ" dirty="0"/>
          </a:p>
        </p:txBody>
      </p:sp>
    </p:spTree>
    <p:extLst>
      <p:ext uri="{BB962C8B-B14F-4D97-AF65-F5344CB8AC3E}">
        <p14:creationId xmlns:p14="http://schemas.microsoft.com/office/powerpoint/2010/main" val="18368091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cs-CZ" b="1" dirty="0"/>
              <a:t>Vynutitelnost F/OSS</a:t>
            </a:r>
            <a:endParaRPr lang="en-US" b="1" dirty="0"/>
          </a:p>
        </p:txBody>
      </p:sp>
      <p:sp>
        <p:nvSpPr>
          <p:cNvPr id="6" name="Content Placeholder 5"/>
          <p:cNvSpPr>
            <a:spLocks noGrp="1"/>
          </p:cNvSpPr>
          <p:nvPr>
            <p:ph idx="1"/>
          </p:nvPr>
        </p:nvSpPr>
        <p:spPr>
          <a:xfrm>
            <a:off x="509589" y="1482811"/>
            <a:ext cx="8171424" cy="4649702"/>
          </a:xfrm>
        </p:spPr>
        <p:txBody>
          <a:bodyPr>
            <a:normAutofit lnSpcReduction="10000"/>
          </a:bodyPr>
          <a:lstStyle/>
          <a:p>
            <a:r>
              <a:rPr lang="cs-CZ" dirty="0"/>
              <a:t>g</a:t>
            </a:r>
            <a:r>
              <a:rPr lang="en-US" dirty="0" err="1"/>
              <a:t>pl-violations.org</a:t>
            </a:r>
            <a:endParaRPr lang="en-US" dirty="0"/>
          </a:p>
          <a:p>
            <a:r>
              <a:rPr lang="cs-CZ" dirty="0"/>
              <a:t>O co jde: nedodržení podmínek GNU GPL v2 </a:t>
            </a:r>
          </a:p>
          <a:p>
            <a:r>
              <a:rPr lang="en-US" dirty="0" err="1"/>
              <a:t>Welte</a:t>
            </a:r>
            <a:r>
              <a:rPr lang="en-US" dirty="0"/>
              <a:t> vs. </a:t>
            </a:r>
            <a:r>
              <a:rPr lang="en-US" dirty="0" err="1"/>
              <a:t>Sitecom</a:t>
            </a:r>
            <a:r>
              <a:rPr lang="en-US" dirty="0"/>
              <a:t>, 2004</a:t>
            </a:r>
            <a:endParaRPr lang="cs-CZ" sz="1600" dirty="0"/>
          </a:p>
          <a:p>
            <a:pPr lvl="1"/>
            <a:r>
              <a:rPr lang="en-US" dirty="0"/>
              <a:t>GNU GPL v2 </a:t>
            </a:r>
            <a:r>
              <a:rPr lang="en-US" dirty="0" err="1"/>
              <a:t>není</a:t>
            </a:r>
            <a:r>
              <a:rPr lang="en-US" dirty="0"/>
              <a:t> </a:t>
            </a:r>
            <a:r>
              <a:rPr lang="en-US" dirty="0" err="1"/>
              <a:t>vzdání</a:t>
            </a:r>
            <a:r>
              <a:rPr lang="en-US" dirty="0"/>
              <a:t> se </a:t>
            </a:r>
            <a:r>
              <a:rPr lang="en-US" dirty="0" err="1"/>
              <a:t>práv</a:t>
            </a:r>
            <a:endParaRPr lang="en-US" dirty="0"/>
          </a:p>
          <a:p>
            <a:r>
              <a:rPr lang="de-DE" dirty="0" err="1"/>
              <a:t>Welte</a:t>
            </a:r>
            <a:r>
              <a:rPr lang="de-DE" dirty="0"/>
              <a:t> vs. D-Link, 2006</a:t>
            </a:r>
          </a:p>
          <a:p>
            <a:pPr lvl="1"/>
            <a:r>
              <a:rPr lang="de-DE" dirty="0"/>
              <a:t>GNU GPL v2 </a:t>
            </a:r>
            <a:r>
              <a:rPr lang="de-DE" dirty="0" err="1"/>
              <a:t>neporušuje</a:t>
            </a:r>
            <a:r>
              <a:rPr lang="de-DE" dirty="0"/>
              <a:t> </a:t>
            </a:r>
            <a:r>
              <a:rPr lang="de-DE" dirty="0" err="1"/>
              <a:t>pravidla</a:t>
            </a:r>
            <a:r>
              <a:rPr lang="de-DE" dirty="0"/>
              <a:t> </a:t>
            </a:r>
            <a:r>
              <a:rPr lang="de-DE" dirty="0" err="1"/>
              <a:t>hospodářské</a:t>
            </a:r>
            <a:r>
              <a:rPr lang="de-DE" dirty="0"/>
              <a:t> </a:t>
            </a:r>
            <a:r>
              <a:rPr lang="de-DE" dirty="0" err="1"/>
              <a:t>soutěže</a:t>
            </a:r>
            <a:endParaRPr lang="de-DE" dirty="0"/>
          </a:p>
          <a:p>
            <a:r>
              <a:rPr lang="de-DE" dirty="0" err="1"/>
              <a:t>Welte</a:t>
            </a:r>
            <a:r>
              <a:rPr lang="de-DE" dirty="0"/>
              <a:t> vs. Skype, 2007</a:t>
            </a:r>
          </a:p>
          <a:p>
            <a:pPr lvl="1"/>
            <a:r>
              <a:rPr lang="de-DE" dirty="0" err="1"/>
              <a:t>Nejasný</a:t>
            </a:r>
            <a:r>
              <a:rPr lang="de-DE" dirty="0"/>
              <a:t> offline </a:t>
            </a:r>
            <a:r>
              <a:rPr lang="de-DE" dirty="0" err="1"/>
              <a:t>odkaz</a:t>
            </a:r>
            <a:r>
              <a:rPr lang="de-DE" dirty="0"/>
              <a:t> </a:t>
            </a:r>
            <a:r>
              <a:rPr lang="de-DE" dirty="0" err="1"/>
              <a:t>nestačí</a:t>
            </a:r>
            <a:endParaRPr lang="de-DE" dirty="0"/>
          </a:p>
          <a:p>
            <a:r>
              <a:rPr lang="cs-CZ" dirty="0"/>
              <a:t>Případy k náhradě škody</a:t>
            </a:r>
          </a:p>
          <a:p>
            <a:pPr lvl="1"/>
            <a:r>
              <a:rPr lang="cs-CZ" dirty="0" err="1"/>
              <a:t>adhoc</a:t>
            </a:r>
            <a:r>
              <a:rPr lang="cs-CZ" dirty="0"/>
              <a:t> </a:t>
            </a:r>
            <a:r>
              <a:rPr lang="cs-CZ" dirty="0" err="1"/>
              <a:t>dataservice</a:t>
            </a:r>
            <a:r>
              <a:rPr lang="cs-CZ" dirty="0"/>
              <a:t> </a:t>
            </a:r>
            <a:r>
              <a:rPr lang="cs-CZ" dirty="0" err="1"/>
              <a:t>GmbH</a:t>
            </a:r>
            <a:r>
              <a:rPr lang="cs-CZ" dirty="0"/>
              <a:t>, </a:t>
            </a:r>
            <a:r>
              <a:rPr lang="cs-CZ" dirty="0" err="1"/>
              <a:t>Uni</a:t>
            </a:r>
            <a:r>
              <a:rPr lang="cs-CZ" dirty="0"/>
              <a:t> Duisburg-Essen</a:t>
            </a:r>
          </a:p>
          <a:p>
            <a:endParaRPr lang="en-US" dirty="0"/>
          </a:p>
          <a:p>
            <a:endParaRPr lang="de-DE" dirty="0"/>
          </a:p>
          <a:p>
            <a:endParaRPr lang="en-US" dirty="0"/>
          </a:p>
        </p:txBody>
      </p:sp>
    </p:spTree>
    <p:extLst>
      <p:ext uri="{BB962C8B-B14F-4D97-AF65-F5344CB8AC3E}">
        <p14:creationId xmlns:p14="http://schemas.microsoft.com/office/powerpoint/2010/main" val="198834005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FD10DEA-4231-6248-975D-12545107CA24}"/>
              </a:ext>
            </a:extLst>
          </p:cNvPr>
          <p:cNvSpPr>
            <a:spLocks noGrp="1"/>
          </p:cNvSpPr>
          <p:nvPr>
            <p:ph type="title"/>
          </p:nvPr>
        </p:nvSpPr>
        <p:spPr/>
        <p:txBody>
          <a:bodyPr/>
          <a:lstStyle/>
          <a:p>
            <a:r>
              <a:rPr lang="cs-CZ" dirty="0" err="1"/>
              <a:t>Telec</a:t>
            </a:r>
            <a:r>
              <a:rPr lang="cs-CZ" dirty="0"/>
              <a:t> – jednostranný souhlas</a:t>
            </a:r>
          </a:p>
        </p:txBody>
      </p:sp>
      <p:sp>
        <p:nvSpPr>
          <p:cNvPr id="3" name="Zástupný symbol pro obsah 2">
            <a:extLst>
              <a:ext uri="{FF2B5EF4-FFF2-40B4-BE49-F238E27FC236}">
                <a16:creationId xmlns:a16="http://schemas.microsoft.com/office/drawing/2014/main" id="{514A51CB-BC11-D342-9782-A5705C4C2FD0}"/>
              </a:ext>
            </a:extLst>
          </p:cNvPr>
          <p:cNvSpPr>
            <a:spLocks noGrp="1"/>
          </p:cNvSpPr>
          <p:nvPr>
            <p:ph idx="1"/>
          </p:nvPr>
        </p:nvSpPr>
        <p:spPr/>
        <p:txBody>
          <a:bodyPr>
            <a:normAutofit lnSpcReduction="10000"/>
          </a:bodyPr>
          <a:lstStyle/>
          <a:p>
            <a:r>
              <a:rPr lang="cs-CZ" i="1" dirty="0"/>
              <a:t>„Vlastník absolutního majetkového autorského práva však může projevit i svůj generální souhlas vůči veřejnosti (neurčitému okruhu osob), jímž souhlasí i s jakýmkoli užitím svého uměleckého či vědeckého díla (užití k tzv. volné ruce kohokoli). Takovýto autorský souhlas může být projeven podmíněně, či nepodmíněně. Může být vázán např. na rozvazovací podmínku pouze neobchodního užívání uměleckého či vědeckého díla kýmkoli (veřejností) či na podmínku jinou anebo na doložení času. Stačí jen projevit svobodnou vůli ve smyslu ‚dělejte si s mými díly, co chcete‘. Autor je pánem svého uměleckého či vědeckého díla, který se k němu chová tak, jak sám uzná za vhodné.“</a:t>
            </a:r>
          </a:p>
          <a:p>
            <a:pPr lvl="1"/>
            <a:r>
              <a:rPr lang="cs-CZ" sz="1400" dirty="0"/>
              <a:t>(TELEC, Ivo. Souhlas, nebo licenční závazek?. Právní rozhledy. 2013, č. 13-14, s. 457-462)</a:t>
            </a:r>
            <a:endParaRPr lang="cs-CZ" sz="1400" i="1" dirty="0"/>
          </a:p>
        </p:txBody>
      </p:sp>
    </p:spTree>
    <p:extLst>
      <p:ext uri="{BB962C8B-B14F-4D97-AF65-F5344CB8AC3E}">
        <p14:creationId xmlns:p14="http://schemas.microsoft.com/office/powerpoint/2010/main" val="35170843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939643-94D0-7544-B825-D91A861185D9}"/>
              </a:ext>
            </a:extLst>
          </p:cNvPr>
          <p:cNvSpPr>
            <a:spLocks noGrp="1"/>
          </p:cNvSpPr>
          <p:nvPr>
            <p:ph type="title"/>
          </p:nvPr>
        </p:nvSpPr>
        <p:spPr/>
        <p:txBody>
          <a:bodyPr/>
          <a:lstStyle/>
          <a:p>
            <a:r>
              <a:rPr lang="cs-CZ" dirty="0"/>
              <a:t>Zdroje</a:t>
            </a:r>
          </a:p>
        </p:txBody>
      </p:sp>
      <p:sp>
        <p:nvSpPr>
          <p:cNvPr id="5" name="Zástupný symbol pro obsah 4">
            <a:extLst>
              <a:ext uri="{FF2B5EF4-FFF2-40B4-BE49-F238E27FC236}">
                <a16:creationId xmlns:a16="http://schemas.microsoft.com/office/drawing/2014/main" id="{E75145C4-DAA7-FF40-A613-23E9BEBE6BF5}"/>
              </a:ext>
            </a:extLst>
          </p:cNvPr>
          <p:cNvSpPr>
            <a:spLocks noGrp="1"/>
          </p:cNvSpPr>
          <p:nvPr>
            <p:ph idx="1"/>
          </p:nvPr>
        </p:nvSpPr>
        <p:spPr/>
        <p:txBody>
          <a:bodyPr/>
          <a:lstStyle/>
          <a:p>
            <a:r>
              <a:rPr lang="cs-CZ" dirty="0">
                <a:hlinkClick r:id="rId2"/>
              </a:rPr>
              <a:t>https://wiki.fsfe.org/Migrated/GPL%20Enforcement%20Cases</a:t>
            </a:r>
            <a:endParaRPr lang="cs-CZ" dirty="0"/>
          </a:p>
          <a:p>
            <a:r>
              <a:rPr lang="cs-CZ" dirty="0"/>
              <a:t>JAEGER, </a:t>
            </a:r>
            <a:r>
              <a:rPr lang="cs-CZ" dirty="0" err="1"/>
              <a:t>Till</a:t>
            </a:r>
            <a:r>
              <a:rPr lang="cs-CZ" dirty="0"/>
              <a:t>. </a:t>
            </a:r>
            <a:r>
              <a:rPr lang="cs-CZ" dirty="0" err="1"/>
              <a:t>Enforcement</a:t>
            </a:r>
            <a:r>
              <a:rPr lang="cs-CZ" dirty="0"/>
              <a:t> </a:t>
            </a:r>
            <a:r>
              <a:rPr lang="cs-CZ" dirty="0" err="1"/>
              <a:t>of</a:t>
            </a:r>
            <a:r>
              <a:rPr lang="cs-CZ" dirty="0"/>
              <a:t> </a:t>
            </a:r>
            <a:r>
              <a:rPr lang="cs-CZ" dirty="0" err="1"/>
              <a:t>the</a:t>
            </a:r>
            <a:r>
              <a:rPr lang="cs-CZ" dirty="0"/>
              <a:t> GNU GPL in </a:t>
            </a:r>
            <a:r>
              <a:rPr lang="cs-CZ" dirty="0" err="1"/>
              <a:t>Germany</a:t>
            </a:r>
            <a:r>
              <a:rPr lang="cs-CZ" dirty="0"/>
              <a:t> and </a:t>
            </a:r>
            <a:r>
              <a:rPr lang="cs-CZ" dirty="0" err="1"/>
              <a:t>Europe</a:t>
            </a:r>
            <a:r>
              <a:rPr lang="cs-CZ" dirty="0"/>
              <a:t>. </a:t>
            </a:r>
            <a:r>
              <a:rPr lang="cs-CZ" i="1" dirty="0" err="1"/>
              <a:t>Journal</a:t>
            </a:r>
            <a:r>
              <a:rPr lang="cs-CZ" i="1" dirty="0"/>
              <a:t> </a:t>
            </a:r>
            <a:r>
              <a:rPr lang="cs-CZ" i="1" dirty="0" err="1"/>
              <a:t>of</a:t>
            </a:r>
            <a:r>
              <a:rPr lang="cs-CZ" i="1" dirty="0"/>
              <a:t> </a:t>
            </a:r>
            <a:r>
              <a:rPr lang="cs-CZ" i="1" dirty="0" err="1"/>
              <a:t>Intellectual</a:t>
            </a:r>
            <a:r>
              <a:rPr lang="cs-CZ" i="1" dirty="0"/>
              <a:t> </a:t>
            </a:r>
            <a:r>
              <a:rPr lang="cs-CZ" i="1" dirty="0" err="1"/>
              <a:t>Property</a:t>
            </a:r>
            <a:r>
              <a:rPr lang="cs-CZ" i="1" dirty="0"/>
              <a:t>, </a:t>
            </a:r>
            <a:r>
              <a:rPr lang="cs-CZ" i="1" dirty="0" err="1"/>
              <a:t>Information</a:t>
            </a:r>
            <a:r>
              <a:rPr lang="cs-CZ" i="1" dirty="0"/>
              <a:t> Technology and </a:t>
            </a:r>
            <a:r>
              <a:rPr lang="cs-CZ" i="1" dirty="0" err="1"/>
              <a:t>Electronic</a:t>
            </a:r>
            <a:r>
              <a:rPr lang="cs-CZ" i="1" dirty="0"/>
              <a:t> </a:t>
            </a:r>
            <a:r>
              <a:rPr lang="cs-CZ" i="1" dirty="0" err="1"/>
              <a:t>Commerce</a:t>
            </a:r>
            <a:r>
              <a:rPr lang="cs-CZ" i="1" dirty="0"/>
              <a:t> </a:t>
            </a:r>
            <a:r>
              <a:rPr lang="cs-CZ" i="1" dirty="0" err="1"/>
              <a:t>Law</a:t>
            </a:r>
            <a:r>
              <a:rPr lang="cs-CZ" dirty="0"/>
              <a:t> [online]. 2010, roč. 1, č. 1. Získáno z: </a:t>
            </a:r>
            <a:r>
              <a:rPr lang="cs-CZ" dirty="0">
                <a:hlinkClick r:id="rId3"/>
              </a:rPr>
              <a:t>http://www.jipitec.eu/issues/jipitec-1-1-2010/2419</a:t>
            </a:r>
            <a:endParaRPr lang="cs-CZ" dirty="0"/>
          </a:p>
          <a:p>
            <a:endParaRPr lang="cs-CZ" dirty="0"/>
          </a:p>
        </p:txBody>
      </p:sp>
    </p:spTree>
    <p:extLst>
      <p:ext uri="{BB962C8B-B14F-4D97-AF65-F5344CB8AC3E}">
        <p14:creationId xmlns:p14="http://schemas.microsoft.com/office/powerpoint/2010/main" val="14141481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Závěr k judikatuře</a:t>
            </a:r>
            <a:endParaRPr lang="en-US" dirty="0"/>
          </a:p>
        </p:txBody>
      </p:sp>
      <p:sp>
        <p:nvSpPr>
          <p:cNvPr id="3" name="Content Placeholder 2"/>
          <p:cNvSpPr>
            <a:spLocks noGrp="1"/>
          </p:cNvSpPr>
          <p:nvPr>
            <p:ph idx="1"/>
          </p:nvPr>
        </p:nvSpPr>
        <p:spPr/>
        <p:txBody>
          <a:bodyPr/>
          <a:lstStyle/>
          <a:p>
            <a:r>
              <a:rPr lang="en-US" sz="2000" dirty="0" err="1"/>
              <a:t>Smluvní</a:t>
            </a:r>
            <a:r>
              <a:rPr lang="en-US" sz="2000" dirty="0"/>
              <a:t> (ale viz </a:t>
            </a:r>
            <a:r>
              <a:rPr lang="en-US" sz="2000" dirty="0" err="1"/>
              <a:t>Telec</a:t>
            </a:r>
            <a:r>
              <a:rPr lang="en-US" sz="2000" dirty="0"/>
              <a:t>) </a:t>
            </a:r>
            <a:r>
              <a:rPr lang="en-US" sz="2000" dirty="0" err="1"/>
              <a:t>výkon</a:t>
            </a:r>
            <a:r>
              <a:rPr lang="en-US" sz="2000" dirty="0"/>
              <a:t> </a:t>
            </a:r>
            <a:r>
              <a:rPr lang="en-US" sz="2000" dirty="0" err="1"/>
              <a:t>autorských</a:t>
            </a:r>
            <a:r>
              <a:rPr lang="en-US" sz="2000" dirty="0"/>
              <a:t> </a:t>
            </a:r>
            <a:r>
              <a:rPr lang="en-US" sz="2000" dirty="0" err="1"/>
              <a:t>práv</a:t>
            </a:r>
            <a:endParaRPr lang="en-US" sz="2000" dirty="0"/>
          </a:p>
          <a:p>
            <a:r>
              <a:rPr lang="en-US" sz="2000" dirty="0" err="1"/>
              <a:t>Adhezní</a:t>
            </a:r>
            <a:r>
              <a:rPr lang="en-US" sz="2000" dirty="0"/>
              <a:t> </a:t>
            </a:r>
            <a:r>
              <a:rPr lang="en-US" sz="2000" dirty="0" err="1"/>
              <a:t>smlouva</a:t>
            </a:r>
            <a:r>
              <a:rPr lang="en-US" sz="2000" dirty="0"/>
              <a:t> – “</a:t>
            </a:r>
            <a:r>
              <a:rPr lang="en-US" sz="2000" dirty="0" err="1"/>
              <a:t>všeobecné</a:t>
            </a:r>
            <a:r>
              <a:rPr lang="en-US" sz="2000" dirty="0"/>
              <a:t> </a:t>
            </a:r>
            <a:r>
              <a:rPr lang="en-US" sz="2000" dirty="0" err="1"/>
              <a:t>podmínky</a:t>
            </a:r>
            <a:r>
              <a:rPr lang="en-US" sz="2000" dirty="0"/>
              <a:t>”</a:t>
            </a:r>
          </a:p>
          <a:p>
            <a:r>
              <a:rPr lang="en-US" sz="2000" dirty="0" err="1"/>
              <a:t>Bezúplatná</a:t>
            </a:r>
            <a:r>
              <a:rPr lang="en-US" sz="2000" dirty="0"/>
              <a:t> (!) </a:t>
            </a:r>
          </a:p>
          <a:p>
            <a:r>
              <a:rPr lang="cs-CZ" sz="2000" dirty="0"/>
              <a:t>NS, 21.12.2012, 30 </a:t>
            </a:r>
            <a:r>
              <a:rPr lang="cs-CZ" sz="2000" dirty="0" err="1"/>
              <a:t>Cdo</a:t>
            </a:r>
            <a:r>
              <a:rPr lang="cs-CZ" sz="2000" dirty="0"/>
              <a:t> 1759/2011</a:t>
            </a:r>
          </a:p>
          <a:p>
            <a:pPr lvl="1"/>
            <a:r>
              <a:rPr lang="cs-CZ" sz="2000" dirty="0"/>
              <a:t>Sazebník OSA – obvyklá odměna</a:t>
            </a:r>
            <a:endParaRPr lang="en-US" sz="2000" dirty="0"/>
          </a:p>
          <a:p>
            <a:r>
              <a:rPr lang="en-US" sz="2000" dirty="0" err="1"/>
              <a:t>Veřejné</a:t>
            </a:r>
            <a:r>
              <a:rPr lang="en-US" sz="2000" dirty="0"/>
              <a:t> </a:t>
            </a:r>
            <a:r>
              <a:rPr lang="en-US" sz="2000" dirty="0" err="1"/>
              <a:t>licence</a:t>
            </a:r>
            <a:r>
              <a:rPr lang="en-US" sz="2000" dirty="0"/>
              <a:t> = </a:t>
            </a:r>
            <a:r>
              <a:rPr lang="en-US" sz="2000" dirty="0" err="1"/>
              <a:t>plně</a:t>
            </a:r>
            <a:r>
              <a:rPr lang="en-US" sz="2000" dirty="0"/>
              <a:t> </a:t>
            </a:r>
            <a:r>
              <a:rPr lang="en-US" sz="2000" dirty="0" err="1"/>
              <a:t>akceptovány</a:t>
            </a:r>
            <a:endParaRPr lang="en-US" sz="2000" dirty="0"/>
          </a:p>
          <a:p>
            <a:pPr lvl="1"/>
            <a:r>
              <a:rPr lang="en-US" sz="2000" dirty="0" err="1"/>
              <a:t>Nositelé</a:t>
            </a:r>
            <a:r>
              <a:rPr lang="en-US" sz="2000" dirty="0"/>
              <a:t> </a:t>
            </a:r>
            <a:r>
              <a:rPr lang="en-US" sz="2000" dirty="0" err="1"/>
              <a:t>práv</a:t>
            </a:r>
            <a:r>
              <a:rPr lang="en-US" sz="2000" dirty="0"/>
              <a:t> </a:t>
            </a:r>
            <a:r>
              <a:rPr lang="en-US" sz="2000" dirty="0" err="1"/>
              <a:t>zatím</a:t>
            </a:r>
            <a:r>
              <a:rPr lang="en-US" sz="2000" dirty="0"/>
              <a:t> </a:t>
            </a:r>
            <a:r>
              <a:rPr lang="en-US" sz="2000" dirty="0" err="1"/>
              <a:t>nežalovali</a:t>
            </a:r>
            <a:r>
              <a:rPr lang="en-US" sz="2000" dirty="0"/>
              <a:t> </a:t>
            </a:r>
            <a:r>
              <a:rPr lang="en-US" sz="2000" dirty="0" err="1"/>
              <a:t>na</a:t>
            </a:r>
            <a:r>
              <a:rPr lang="en-US" sz="2000" dirty="0"/>
              <a:t> </a:t>
            </a:r>
            <a:r>
              <a:rPr lang="en-US" sz="2000" dirty="0" err="1"/>
              <a:t>neplatnost</a:t>
            </a:r>
            <a:r>
              <a:rPr lang="en-US" sz="2000" dirty="0"/>
              <a:t>, ale </a:t>
            </a:r>
            <a:r>
              <a:rPr lang="en-US" sz="2000" dirty="0" err="1"/>
              <a:t>na</a:t>
            </a:r>
            <a:r>
              <a:rPr lang="en-US" sz="2000" dirty="0"/>
              <a:t> </a:t>
            </a:r>
            <a:r>
              <a:rPr lang="en-US" sz="2000" dirty="0" err="1"/>
              <a:t>splnění</a:t>
            </a:r>
            <a:endParaRPr lang="en-US" sz="2000" dirty="0"/>
          </a:p>
          <a:p>
            <a:r>
              <a:rPr lang="en-US" sz="2000" dirty="0" err="1"/>
              <a:t>Nařízení</a:t>
            </a:r>
            <a:r>
              <a:rPr lang="en-US" sz="2000" dirty="0"/>
              <a:t> </a:t>
            </a:r>
            <a:r>
              <a:rPr lang="en-US" sz="2000" dirty="0" err="1"/>
              <a:t>předběžné</a:t>
            </a:r>
            <a:r>
              <a:rPr lang="en-US" sz="2000" dirty="0"/>
              <a:t> </a:t>
            </a:r>
            <a:r>
              <a:rPr lang="en-US" sz="2000" dirty="0" err="1"/>
              <a:t>opatření</a:t>
            </a:r>
            <a:r>
              <a:rPr lang="en-US" sz="2000" dirty="0"/>
              <a:t> – </a:t>
            </a:r>
            <a:r>
              <a:rPr lang="en-US" sz="2000" dirty="0" err="1"/>
              <a:t>nárok</a:t>
            </a:r>
            <a:r>
              <a:rPr lang="en-US" sz="2000" dirty="0"/>
              <a:t> </a:t>
            </a:r>
            <a:r>
              <a:rPr lang="en-US" sz="2000" dirty="0" err="1"/>
              <a:t>zdržovací</a:t>
            </a:r>
            <a:r>
              <a:rPr lang="en-US" sz="2000" dirty="0"/>
              <a:t> &amp; </a:t>
            </a:r>
            <a:r>
              <a:rPr lang="en-US" sz="2000" dirty="0" err="1"/>
              <a:t>odstraňovací</a:t>
            </a:r>
            <a:r>
              <a:rPr lang="en-US" sz="2000" dirty="0"/>
              <a:t> </a:t>
            </a:r>
          </a:p>
          <a:p>
            <a:r>
              <a:rPr lang="en-US" sz="2000" dirty="0" err="1"/>
              <a:t>Plnění</a:t>
            </a:r>
            <a:r>
              <a:rPr lang="en-US" sz="2000" dirty="0"/>
              <a:t> z </a:t>
            </a:r>
            <a:r>
              <a:rPr lang="en-US" sz="2000" dirty="0" err="1"/>
              <a:t>licence</a:t>
            </a:r>
            <a:r>
              <a:rPr lang="en-US" sz="2000" dirty="0"/>
              <a:t> – </a:t>
            </a:r>
            <a:r>
              <a:rPr lang="en-US" sz="2000" dirty="0" err="1"/>
              <a:t>ještě</a:t>
            </a:r>
            <a:r>
              <a:rPr lang="en-US" sz="2000" dirty="0"/>
              <a:t> ne</a:t>
            </a:r>
          </a:p>
          <a:p>
            <a:r>
              <a:rPr lang="en-US" sz="2000" dirty="0" err="1"/>
              <a:t>Náhrada</a:t>
            </a:r>
            <a:r>
              <a:rPr lang="en-US" sz="2000" dirty="0"/>
              <a:t> </a:t>
            </a:r>
            <a:r>
              <a:rPr lang="en-US" sz="2000" dirty="0" err="1"/>
              <a:t>škody</a:t>
            </a:r>
            <a:r>
              <a:rPr lang="en-US" sz="2000" dirty="0"/>
              <a:t> – ad hoc </a:t>
            </a:r>
            <a:r>
              <a:rPr lang="en-US" sz="2000" dirty="0" err="1"/>
              <a:t>hodnocení</a:t>
            </a:r>
            <a:r>
              <a:rPr lang="en-US" sz="2000" dirty="0"/>
              <a:t> (!)</a:t>
            </a:r>
          </a:p>
          <a:p>
            <a:pPr lvl="1"/>
            <a:r>
              <a:rPr lang="en-US" sz="2000" dirty="0" err="1"/>
              <a:t>Užití</a:t>
            </a:r>
            <a:r>
              <a:rPr lang="en-US" sz="2000" dirty="0"/>
              <a:t> bez </a:t>
            </a:r>
            <a:r>
              <a:rPr lang="en-US" sz="2000" dirty="0" err="1"/>
              <a:t>licence</a:t>
            </a:r>
            <a:r>
              <a:rPr lang="en-US" sz="2000" dirty="0"/>
              <a:t> </a:t>
            </a:r>
            <a:r>
              <a:rPr lang="en-US" sz="2000" dirty="0" err="1"/>
              <a:t>není</a:t>
            </a:r>
            <a:r>
              <a:rPr lang="en-US" sz="2000" dirty="0"/>
              <a:t> </a:t>
            </a:r>
            <a:r>
              <a:rPr lang="en-US" sz="2000" dirty="0" err="1"/>
              <a:t>bezcenné</a:t>
            </a:r>
            <a:endParaRPr lang="cs-CZ" sz="2000" dirty="0"/>
          </a:p>
          <a:p>
            <a:pPr lvl="1"/>
            <a:endParaRPr lang="cs-CZ" sz="2000" dirty="0"/>
          </a:p>
          <a:p>
            <a:endParaRPr lang="en-US" sz="2000" dirty="0"/>
          </a:p>
        </p:txBody>
      </p:sp>
    </p:spTree>
    <p:extLst>
      <p:ext uri="{BB962C8B-B14F-4D97-AF65-F5344CB8AC3E}">
        <p14:creationId xmlns:p14="http://schemas.microsoft.com/office/powerpoint/2010/main" val="8096113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F83FA81-F798-F844-9199-1BBE0761511F}"/>
              </a:ext>
            </a:extLst>
          </p:cNvPr>
          <p:cNvSpPr>
            <a:spLocks noGrp="1"/>
          </p:cNvSpPr>
          <p:nvPr>
            <p:ph type="title"/>
          </p:nvPr>
        </p:nvSpPr>
        <p:spPr/>
        <p:txBody>
          <a:bodyPr/>
          <a:lstStyle/>
          <a:p>
            <a:r>
              <a:rPr lang="cs-CZ" dirty="0" err="1"/>
              <a:t>Blakc</a:t>
            </a:r>
            <a:r>
              <a:rPr lang="cs-CZ" dirty="0"/>
              <a:t>-listy a </a:t>
            </a:r>
            <a:r>
              <a:rPr lang="cs-CZ" dirty="0" err="1"/>
              <a:t>white</a:t>
            </a:r>
            <a:r>
              <a:rPr lang="cs-CZ" dirty="0"/>
              <a:t>-listy</a:t>
            </a:r>
          </a:p>
        </p:txBody>
      </p:sp>
      <p:sp>
        <p:nvSpPr>
          <p:cNvPr id="3" name="Zástupný symbol pro obsah 2">
            <a:extLst>
              <a:ext uri="{FF2B5EF4-FFF2-40B4-BE49-F238E27FC236}">
                <a16:creationId xmlns:a16="http://schemas.microsoft.com/office/drawing/2014/main" id="{CCB2E9B4-F381-D94C-9662-786378155EB7}"/>
              </a:ext>
            </a:extLst>
          </p:cNvPr>
          <p:cNvSpPr>
            <a:spLocks noGrp="1"/>
          </p:cNvSpPr>
          <p:nvPr>
            <p:ph idx="1"/>
          </p:nvPr>
        </p:nvSpPr>
        <p:spPr/>
        <p:txBody>
          <a:bodyPr/>
          <a:lstStyle/>
          <a:p>
            <a:r>
              <a:rPr lang="cs-CZ" dirty="0" err="1">
                <a:hlinkClick r:id="rId2"/>
              </a:rPr>
              <a:t>Debian</a:t>
            </a:r>
            <a:r>
              <a:rPr lang="cs-CZ" dirty="0">
                <a:hlinkClick r:id="rId2"/>
              </a:rPr>
              <a:t> Free Software </a:t>
            </a:r>
            <a:r>
              <a:rPr lang="cs-CZ" dirty="0" err="1">
                <a:hlinkClick r:id="rId2"/>
              </a:rPr>
              <a:t>Guidelines</a:t>
            </a:r>
            <a:endParaRPr lang="cs-CZ" dirty="0"/>
          </a:p>
          <a:p>
            <a:r>
              <a:rPr lang="cs-CZ" dirty="0">
                <a:hlinkClick r:id="rId3"/>
              </a:rPr>
              <a:t>OSI list</a:t>
            </a:r>
            <a:endParaRPr lang="cs-CZ" dirty="0"/>
          </a:p>
          <a:p>
            <a:r>
              <a:rPr lang="cs-CZ" dirty="0">
                <a:hlinkClick r:id="rId4"/>
              </a:rPr>
              <a:t>FSF list</a:t>
            </a:r>
            <a:endParaRPr lang="cs-CZ" dirty="0"/>
          </a:p>
        </p:txBody>
      </p:sp>
    </p:spTree>
    <p:extLst>
      <p:ext uri="{BB962C8B-B14F-4D97-AF65-F5344CB8AC3E}">
        <p14:creationId xmlns:p14="http://schemas.microsoft.com/office/powerpoint/2010/main" val="38869238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F47ADFE-936C-E142-B215-19EAB29DEEE8}"/>
              </a:ext>
            </a:extLst>
          </p:cNvPr>
          <p:cNvSpPr>
            <a:spLocks noGrp="1"/>
          </p:cNvSpPr>
          <p:nvPr>
            <p:ph type="title"/>
          </p:nvPr>
        </p:nvSpPr>
        <p:spPr/>
        <p:txBody>
          <a:bodyPr/>
          <a:lstStyle/>
          <a:p>
            <a:r>
              <a:rPr lang="cs-CZ" dirty="0"/>
              <a:t>Nástroje pro porozumění F/OSS</a:t>
            </a:r>
          </a:p>
        </p:txBody>
      </p:sp>
      <p:sp>
        <p:nvSpPr>
          <p:cNvPr id="3" name="Zástupný symbol pro obsah 2">
            <a:extLst>
              <a:ext uri="{FF2B5EF4-FFF2-40B4-BE49-F238E27FC236}">
                <a16:creationId xmlns:a16="http://schemas.microsoft.com/office/drawing/2014/main" id="{D11D57D1-09AE-A547-AF9F-5BAB17D7B1A6}"/>
              </a:ext>
            </a:extLst>
          </p:cNvPr>
          <p:cNvSpPr>
            <a:spLocks noGrp="1"/>
          </p:cNvSpPr>
          <p:nvPr>
            <p:ph idx="1"/>
          </p:nvPr>
        </p:nvSpPr>
        <p:spPr/>
        <p:txBody>
          <a:bodyPr/>
          <a:lstStyle/>
          <a:p>
            <a:r>
              <a:rPr lang="cs-CZ" b="1" dirty="0"/>
              <a:t>„Licence </a:t>
            </a:r>
            <a:r>
              <a:rPr lang="cs-CZ" b="1" dirty="0" err="1"/>
              <a:t>differentiator</a:t>
            </a:r>
            <a:r>
              <a:rPr lang="cs-CZ" b="1" dirty="0"/>
              <a:t>“</a:t>
            </a:r>
          </a:p>
          <a:p>
            <a:pPr lvl="1"/>
            <a:r>
              <a:rPr lang="cs-CZ" dirty="0">
                <a:hlinkClick r:id="rId2"/>
              </a:rPr>
              <a:t>http://oss-watch.ac.uk/apps/licdiff/</a:t>
            </a:r>
            <a:endParaRPr lang="cs-CZ" dirty="0"/>
          </a:p>
          <a:p>
            <a:r>
              <a:rPr lang="cs-CZ" b="1" dirty="0"/>
              <a:t>„</a:t>
            </a:r>
            <a:r>
              <a:rPr lang="cs-CZ" b="1" dirty="0" err="1"/>
              <a:t>Choose</a:t>
            </a:r>
            <a:r>
              <a:rPr lang="cs-CZ" b="1" dirty="0"/>
              <a:t> </a:t>
            </a:r>
            <a:r>
              <a:rPr lang="cs-CZ" b="1" dirty="0" err="1"/>
              <a:t>an</a:t>
            </a:r>
            <a:r>
              <a:rPr lang="cs-CZ" b="1" dirty="0"/>
              <a:t> open source </a:t>
            </a:r>
            <a:r>
              <a:rPr lang="cs-CZ" b="1" dirty="0" err="1"/>
              <a:t>license</a:t>
            </a:r>
            <a:r>
              <a:rPr lang="cs-CZ" b="1" dirty="0"/>
              <a:t>“</a:t>
            </a:r>
          </a:p>
          <a:p>
            <a:pPr lvl="1"/>
            <a:r>
              <a:rPr lang="cs-CZ" dirty="0">
                <a:hlinkClick r:id="rId3"/>
              </a:rPr>
              <a:t>https://choosealicense.com/</a:t>
            </a:r>
            <a:endParaRPr lang="cs-CZ" dirty="0"/>
          </a:p>
          <a:p>
            <a:r>
              <a:rPr lang="cs-CZ" b="1" dirty="0"/>
              <a:t>Software </a:t>
            </a:r>
            <a:r>
              <a:rPr lang="cs-CZ" b="1" dirty="0" err="1"/>
              <a:t>Licenses</a:t>
            </a:r>
            <a:r>
              <a:rPr lang="cs-CZ" b="1" dirty="0"/>
              <a:t> in </a:t>
            </a:r>
            <a:r>
              <a:rPr lang="cs-CZ" b="1" dirty="0" err="1"/>
              <a:t>Plain</a:t>
            </a:r>
            <a:r>
              <a:rPr lang="cs-CZ" b="1" dirty="0"/>
              <a:t> </a:t>
            </a:r>
            <a:r>
              <a:rPr lang="cs-CZ" b="1" dirty="0" err="1"/>
              <a:t>English</a:t>
            </a:r>
            <a:endParaRPr lang="cs-CZ" b="1" dirty="0"/>
          </a:p>
          <a:p>
            <a:pPr lvl="1"/>
            <a:r>
              <a:rPr lang="cs-CZ" dirty="0">
                <a:hlinkClick r:id="rId4"/>
              </a:rPr>
              <a:t>https://tldrlegal.com/</a:t>
            </a:r>
            <a:endParaRPr lang="cs-CZ" dirty="0"/>
          </a:p>
          <a:p>
            <a:r>
              <a:rPr lang="cs-CZ" b="1" dirty="0"/>
              <a:t>Veřejné softwarové licence </a:t>
            </a:r>
          </a:p>
          <a:p>
            <a:pPr lvl="1"/>
            <a:r>
              <a:rPr lang="cs-CZ" dirty="0">
                <a:hlinkClick r:id="rId5"/>
              </a:rPr>
              <a:t>http://www.softlicence.wz.cz/</a:t>
            </a:r>
            <a:endParaRPr lang="cs-CZ" dirty="0"/>
          </a:p>
          <a:p>
            <a:pPr lvl="1"/>
            <a:r>
              <a:rPr lang="cs-CZ" dirty="0"/>
              <a:t>(výsledek BP)</a:t>
            </a:r>
          </a:p>
          <a:p>
            <a:endParaRPr lang="cs-CZ" b="1" dirty="0"/>
          </a:p>
        </p:txBody>
      </p:sp>
    </p:spTree>
    <p:extLst>
      <p:ext uri="{BB962C8B-B14F-4D97-AF65-F5344CB8AC3E}">
        <p14:creationId xmlns:p14="http://schemas.microsoft.com/office/powerpoint/2010/main" val="24993041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F943C01-AEE6-5246-8711-2F8FEFF61C29}"/>
              </a:ext>
            </a:extLst>
          </p:cNvPr>
          <p:cNvSpPr>
            <a:spLocks noGrp="1"/>
          </p:cNvSpPr>
          <p:nvPr>
            <p:ph type="title"/>
          </p:nvPr>
        </p:nvSpPr>
        <p:spPr/>
        <p:txBody>
          <a:bodyPr/>
          <a:lstStyle/>
          <a:p>
            <a:r>
              <a:rPr lang="cs-CZ" dirty="0"/>
              <a:t>Prakticky</a:t>
            </a:r>
          </a:p>
        </p:txBody>
      </p:sp>
      <p:sp>
        <p:nvSpPr>
          <p:cNvPr id="3" name="Zástupný symbol pro obsah 2">
            <a:extLst>
              <a:ext uri="{FF2B5EF4-FFF2-40B4-BE49-F238E27FC236}">
                <a16:creationId xmlns:a16="http://schemas.microsoft.com/office/drawing/2014/main" id="{FCDAFA5D-04B1-E94A-B9EB-2582D3A282CA}"/>
              </a:ext>
            </a:extLst>
          </p:cNvPr>
          <p:cNvSpPr>
            <a:spLocks noGrp="1"/>
          </p:cNvSpPr>
          <p:nvPr>
            <p:ph idx="1"/>
          </p:nvPr>
        </p:nvSpPr>
        <p:spPr/>
        <p:txBody>
          <a:bodyPr/>
          <a:lstStyle/>
          <a:p>
            <a:r>
              <a:rPr lang="cs-CZ" dirty="0"/>
              <a:t>Nástroje pro </a:t>
            </a:r>
            <a:r>
              <a:rPr lang="cs-CZ" dirty="0" err="1"/>
              <a:t>compliance</a:t>
            </a:r>
            <a:r>
              <a:rPr lang="cs-CZ" dirty="0"/>
              <a:t>: FOSSA (</a:t>
            </a:r>
            <a:r>
              <a:rPr lang="cs-CZ" dirty="0">
                <a:hlinkClick r:id="rId2"/>
              </a:rPr>
              <a:t>https://fossa.io/</a:t>
            </a:r>
            <a:r>
              <a:rPr lang="cs-CZ" dirty="0"/>
              <a:t>)</a:t>
            </a:r>
          </a:p>
          <a:p>
            <a:endParaRPr lang="cs-CZ" dirty="0"/>
          </a:p>
        </p:txBody>
      </p:sp>
    </p:spTree>
    <p:extLst>
      <p:ext uri="{BB962C8B-B14F-4D97-AF65-F5344CB8AC3E}">
        <p14:creationId xmlns:p14="http://schemas.microsoft.com/office/powerpoint/2010/main" val="1829694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Právní povaha</a:t>
            </a:r>
            <a:endParaRPr lang="en-US" dirty="0"/>
          </a:p>
        </p:txBody>
      </p:sp>
      <p:sp>
        <p:nvSpPr>
          <p:cNvPr id="3" name="Content Placeholder 2"/>
          <p:cNvSpPr>
            <a:spLocks noGrp="1"/>
          </p:cNvSpPr>
          <p:nvPr>
            <p:ph idx="1"/>
          </p:nvPr>
        </p:nvSpPr>
        <p:spPr/>
        <p:txBody>
          <a:bodyPr/>
          <a:lstStyle/>
          <a:p>
            <a:r>
              <a:rPr lang="en-US" dirty="0" err="1"/>
              <a:t>Smlouva</a:t>
            </a:r>
            <a:r>
              <a:rPr lang="en-US" dirty="0"/>
              <a:t> (§§ 12, 71, 76 </a:t>
            </a:r>
            <a:r>
              <a:rPr lang="en-US" dirty="0" err="1"/>
              <a:t>AutZ</a:t>
            </a:r>
            <a:r>
              <a:rPr lang="en-US" dirty="0"/>
              <a:t>)</a:t>
            </a:r>
          </a:p>
          <a:p>
            <a:r>
              <a:rPr lang="en-US" dirty="0" err="1"/>
              <a:t>Práva</a:t>
            </a:r>
            <a:r>
              <a:rPr lang="en-US" dirty="0"/>
              <a:t> a </a:t>
            </a:r>
            <a:r>
              <a:rPr lang="en-US" dirty="0" err="1"/>
              <a:t>povinnosti</a:t>
            </a:r>
            <a:r>
              <a:rPr lang="en-US" dirty="0"/>
              <a:t> </a:t>
            </a:r>
            <a:r>
              <a:rPr lang="en-US" dirty="0" err="1"/>
              <a:t>stran</a:t>
            </a:r>
            <a:endParaRPr lang="en-US" dirty="0"/>
          </a:p>
          <a:p>
            <a:r>
              <a:rPr lang="en-US" dirty="0" err="1"/>
              <a:t>Trvání</a:t>
            </a:r>
            <a:r>
              <a:rPr lang="en-US" dirty="0"/>
              <a:t> – </a:t>
            </a:r>
            <a:r>
              <a:rPr lang="en-US" dirty="0" err="1"/>
              <a:t>právní</a:t>
            </a:r>
            <a:r>
              <a:rPr lang="en-US" dirty="0"/>
              <a:t> </a:t>
            </a:r>
            <a:r>
              <a:rPr lang="en-US" dirty="0" err="1"/>
              <a:t>jistota</a:t>
            </a:r>
            <a:r>
              <a:rPr lang="en-US" dirty="0"/>
              <a:t> X </a:t>
            </a:r>
            <a:r>
              <a:rPr lang="en-US" dirty="0" err="1"/>
              <a:t>odvolatelnost</a:t>
            </a:r>
            <a:r>
              <a:rPr lang="en-US" dirty="0"/>
              <a:t> </a:t>
            </a:r>
            <a:r>
              <a:rPr lang="en-US" dirty="0" err="1"/>
              <a:t>souhlasu</a:t>
            </a:r>
            <a:br>
              <a:rPr lang="cs-CZ" dirty="0"/>
            </a:br>
            <a:r>
              <a:rPr lang="en-US" dirty="0"/>
              <a:t>(</a:t>
            </a:r>
            <a:r>
              <a:rPr lang="en-US" dirty="0" err="1"/>
              <a:t>Telec</a:t>
            </a:r>
            <a:r>
              <a:rPr lang="en-US" dirty="0"/>
              <a:t>: </a:t>
            </a:r>
            <a:r>
              <a:rPr lang="en-US" dirty="0" err="1"/>
              <a:t>morální</a:t>
            </a:r>
            <a:r>
              <a:rPr lang="en-US" dirty="0"/>
              <a:t> </a:t>
            </a:r>
            <a:r>
              <a:rPr lang="en-US" dirty="0" err="1"/>
              <a:t>závazek</a:t>
            </a:r>
            <a:r>
              <a:rPr lang="en-US" dirty="0"/>
              <a:t> </a:t>
            </a:r>
            <a:r>
              <a:rPr lang="en-US" dirty="0" err="1"/>
              <a:t>neodvolat</a:t>
            </a:r>
            <a:r>
              <a:rPr lang="en-US" dirty="0"/>
              <a:t>)</a:t>
            </a:r>
          </a:p>
        </p:txBody>
      </p:sp>
    </p:spTree>
    <p:extLst>
      <p:ext uri="{BB962C8B-B14F-4D97-AF65-F5344CB8AC3E}">
        <p14:creationId xmlns:p14="http://schemas.microsoft.com/office/powerpoint/2010/main" val="1211069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52DADC7-142B-4842-A26F-4CBF8CA2BE17}"/>
              </a:ext>
            </a:extLst>
          </p:cNvPr>
          <p:cNvSpPr>
            <a:spLocks noGrp="1"/>
          </p:cNvSpPr>
          <p:nvPr>
            <p:ph type="title"/>
          </p:nvPr>
        </p:nvSpPr>
        <p:spPr/>
        <p:txBody>
          <a:bodyPr/>
          <a:lstStyle/>
          <a:p>
            <a:r>
              <a:rPr lang="cs-CZ" dirty="0"/>
              <a:t>Veřejná licence</a:t>
            </a:r>
          </a:p>
        </p:txBody>
      </p:sp>
      <p:sp>
        <p:nvSpPr>
          <p:cNvPr id="3" name="Zástupný symbol pro obsah 2">
            <a:extLst>
              <a:ext uri="{FF2B5EF4-FFF2-40B4-BE49-F238E27FC236}">
                <a16:creationId xmlns:a16="http://schemas.microsoft.com/office/drawing/2014/main" id="{3259C936-F794-414E-8C8F-C1C15ABEA732}"/>
              </a:ext>
            </a:extLst>
          </p:cNvPr>
          <p:cNvSpPr>
            <a:spLocks noGrp="1"/>
          </p:cNvSpPr>
          <p:nvPr>
            <p:ph idx="1"/>
          </p:nvPr>
        </p:nvSpPr>
        <p:spPr/>
        <p:txBody>
          <a:bodyPr/>
          <a:lstStyle/>
          <a:p>
            <a:r>
              <a:rPr lang="cs-CZ" b="1" dirty="0"/>
              <a:t>Veřejná licence </a:t>
            </a:r>
            <a:r>
              <a:rPr lang="cs-CZ" dirty="0"/>
              <a:t>–</a:t>
            </a:r>
            <a:r>
              <a:rPr lang="cs-CZ" b="1" dirty="0"/>
              <a:t> </a:t>
            </a:r>
            <a:r>
              <a:rPr lang="cs-CZ" dirty="0"/>
              <a:t>specifickým způsobem sjednaná licenční smlouva</a:t>
            </a:r>
          </a:p>
        </p:txBody>
      </p:sp>
    </p:spTree>
    <p:extLst>
      <p:ext uri="{BB962C8B-B14F-4D97-AF65-F5344CB8AC3E}">
        <p14:creationId xmlns:p14="http://schemas.microsoft.com/office/powerpoint/2010/main" val="4056533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62AD8BD-E9DC-2C44-B2E6-374C70CB77E8}"/>
              </a:ext>
            </a:extLst>
          </p:cNvPr>
          <p:cNvSpPr>
            <a:spLocks noGrp="1"/>
          </p:cNvSpPr>
          <p:nvPr>
            <p:ph type="title"/>
          </p:nvPr>
        </p:nvSpPr>
        <p:spPr/>
        <p:txBody>
          <a:bodyPr/>
          <a:lstStyle/>
          <a:p>
            <a:r>
              <a:rPr lang="cs-CZ" dirty="0"/>
              <a:t>Pojmové znaky veřejné licence</a:t>
            </a:r>
          </a:p>
        </p:txBody>
      </p:sp>
      <p:sp>
        <p:nvSpPr>
          <p:cNvPr id="3" name="Zástupný symbol pro obsah 2">
            <a:extLst>
              <a:ext uri="{FF2B5EF4-FFF2-40B4-BE49-F238E27FC236}">
                <a16:creationId xmlns:a16="http://schemas.microsoft.com/office/drawing/2014/main" id="{09CF8B07-FF04-7C4B-8A62-66020F932149}"/>
              </a:ext>
            </a:extLst>
          </p:cNvPr>
          <p:cNvSpPr>
            <a:spLocks noGrp="1"/>
          </p:cNvSpPr>
          <p:nvPr>
            <p:ph idx="1"/>
          </p:nvPr>
        </p:nvSpPr>
        <p:spPr/>
        <p:txBody>
          <a:bodyPr/>
          <a:lstStyle/>
          <a:p>
            <a:pPr lvl="0"/>
            <a:r>
              <a:rPr lang="cs-CZ" dirty="0"/>
              <a:t>neadresnost a neodvolatelnost</a:t>
            </a:r>
          </a:p>
          <a:p>
            <a:pPr lvl="0"/>
            <a:r>
              <a:rPr lang="cs-CZ" dirty="0"/>
              <a:t>automatické konkludentní nabytí licence užitím díla</a:t>
            </a:r>
          </a:p>
          <a:p>
            <a:pPr lvl="0"/>
            <a:r>
              <a:rPr lang="cs-CZ" dirty="0"/>
              <a:t>nevýhradnost</a:t>
            </a:r>
          </a:p>
          <a:p>
            <a:pPr lvl="0"/>
            <a:r>
              <a:rPr lang="cs-CZ" dirty="0"/>
              <a:t>územní, časová, množstevní a věcná neomezenost</a:t>
            </a:r>
          </a:p>
          <a:p>
            <a:pPr lvl="0"/>
            <a:r>
              <a:rPr lang="cs-CZ" dirty="0"/>
              <a:t>oprávnění ke sdílení</a:t>
            </a:r>
          </a:p>
          <a:p>
            <a:pPr lvl="0"/>
            <a:r>
              <a:rPr lang="cs-CZ" dirty="0" err="1"/>
              <a:t>bezúplatnost</a:t>
            </a:r>
            <a:endParaRPr lang="cs-CZ" dirty="0"/>
          </a:p>
          <a:p>
            <a:pPr lvl="0"/>
            <a:r>
              <a:rPr lang="cs-CZ" dirty="0"/>
              <a:t>minimalizace odpovědnosti a záruk poskytovatele licence</a:t>
            </a:r>
          </a:p>
          <a:p>
            <a:pPr lvl="0"/>
            <a:r>
              <a:rPr lang="cs-CZ" dirty="0"/>
              <a:t>podmínka uvádění autora.</a:t>
            </a:r>
          </a:p>
        </p:txBody>
      </p:sp>
    </p:spTree>
    <p:extLst>
      <p:ext uri="{BB962C8B-B14F-4D97-AF65-F5344CB8AC3E}">
        <p14:creationId xmlns:p14="http://schemas.microsoft.com/office/powerpoint/2010/main" val="1896095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57069C5-2BA0-AC42-B07C-AE1809B0D266}"/>
              </a:ext>
            </a:extLst>
          </p:cNvPr>
          <p:cNvSpPr>
            <a:spLocks noGrp="1"/>
          </p:cNvSpPr>
          <p:nvPr>
            <p:ph type="title"/>
          </p:nvPr>
        </p:nvSpPr>
        <p:spPr/>
        <p:txBody>
          <a:bodyPr/>
          <a:lstStyle/>
          <a:p>
            <a:r>
              <a:rPr lang="cs-CZ" dirty="0"/>
              <a:t>Národní právní úprava</a:t>
            </a:r>
          </a:p>
        </p:txBody>
      </p:sp>
      <p:sp>
        <p:nvSpPr>
          <p:cNvPr id="3" name="Zástupný symbol pro obsah 2">
            <a:extLst>
              <a:ext uri="{FF2B5EF4-FFF2-40B4-BE49-F238E27FC236}">
                <a16:creationId xmlns:a16="http://schemas.microsoft.com/office/drawing/2014/main" id="{3263C382-C3AD-E041-B072-295556CF2A88}"/>
              </a:ext>
            </a:extLst>
          </p:cNvPr>
          <p:cNvSpPr>
            <a:spLocks noGrp="1"/>
          </p:cNvSpPr>
          <p:nvPr>
            <p:ph idx="1"/>
          </p:nvPr>
        </p:nvSpPr>
        <p:spPr/>
        <p:txBody>
          <a:bodyPr/>
          <a:lstStyle/>
          <a:p>
            <a:r>
              <a:rPr lang="cs-CZ" dirty="0"/>
              <a:t>Projev vůle vůči neurčitému počtu osob</a:t>
            </a:r>
          </a:p>
          <a:p>
            <a:r>
              <a:rPr lang="cs-CZ" dirty="0"/>
              <a:t>Neadresná akceptace návrhu</a:t>
            </a:r>
          </a:p>
          <a:p>
            <a:r>
              <a:rPr lang="cs-CZ" dirty="0"/>
              <a:t>Odvolání nabídky</a:t>
            </a:r>
          </a:p>
        </p:txBody>
      </p:sp>
    </p:spTree>
    <p:extLst>
      <p:ext uri="{BB962C8B-B14F-4D97-AF65-F5344CB8AC3E}">
        <p14:creationId xmlns:p14="http://schemas.microsoft.com/office/powerpoint/2010/main" val="2469359336"/>
      </p:ext>
    </p:extLst>
  </p:cSld>
  <p:clrMapOvr>
    <a:masterClrMapping/>
  </p:clrMapOvr>
</p:sld>
</file>

<file path=ppt/theme/theme1.xml><?xml version="1.0" encoding="utf-8"?>
<a:theme xmlns:a="http://schemas.openxmlformats.org/drawingml/2006/main" name="Prezentace_MU_CZ">
  <a:themeElements>
    <a:clrScheme name="Směsi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 klasické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cs-CZ"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cs-CZ"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Směsi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měsi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měsi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Směsi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měsi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měsi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Směsi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iv systému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iv systému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4181</TotalTime>
  <Words>3114</Words>
  <Application>Microsoft Macintosh PowerPoint</Application>
  <PresentationFormat>Předvádění na obrazovce (4:3)</PresentationFormat>
  <Paragraphs>281</Paragraphs>
  <Slides>54</Slides>
  <Notes>6</Notes>
  <HiddenSlides>0</HiddenSlides>
  <MMClips>0</MMClips>
  <ScaleCrop>false</ScaleCrop>
  <HeadingPairs>
    <vt:vector size="6" baseType="variant">
      <vt:variant>
        <vt:lpstr>Použitá písma</vt:lpstr>
      </vt:variant>
      <vt:variant>
        <vt:i4>3</vt:i4>
      </vt:variant>
      <vt:variant>
        <vt:lpstr>Motiv</vt:lpstr>
      </vt:variant>
      <vt:variant>
        <vt:i4>1</vt:i4>
      </vt:variant>
      <vt:variant>
        <vt:lpstr>Nadpisy snímků</vt:lpstr>
      </vt:variant>
      <vt:variant>
        <vt:i4>54</vt:i4>
      </vt:variant>
    </vt:vector>
  </HeadingPairs>
  <TitlesOfParts>
    <vt:vector size="58" baseType="lpstr">
      <vt:lpstr>Arial</vt:lpstr>
      <vt:lpstr>Tahoma</vt:lpstr>
      <vt:lpstr>Wingdings</vt:lpstr>
      <vt:lpstr>Prezentace_MU_CZ</vt:lpstr>
      <vt:lpstr>F/OSS Matěj Myška</vt:lpstr>
      <vt:lpstr>VeřejnÉ LICENCE</vt:lpstr>
      <vt:lpstr>Jak se používá?</vt:lpstr>
      <vt:lpstr>Terminologie</vt:lpstr>
      <vt:lpstr>Telec – jednostranný souhlas</vt:lpstr>
      <vt:lpstr>Právní povaha</vt:lpstr>
      <vt:lpstr>Veřejná licence</vt:lpstr>
      <vt:lpstr>Pojmové znaky veřejné licence</vt:lpstr>
      <vt:lpstr>Národní právní úprava</vt:lpstr>
      <vt:lpstr>Modifikace kontraktačního procesu</vt:lpstr>
      <vt:lpstr>Bezúplatnost veřejných licencí</vt:lpstr>
      <vt:lpstr>Absence ujednání o odměně</vt:lpstr>
      <vt:lpstr>Problematika dodatečné odměny</vt:lpstr>
      <vt:lpstr>Podmínky veřejných licencí</vt:lpstr>
      <vt:lpstr>Odpovědnost za vady a újmu a neposkytování záruk</vt:lpstr>
      <vt:lpstr>Odpovědnost za újmu - disclaimer</vt:lpstr>
      <vt:lpstr>§ 2896 OZ</vt:lpstr>
      <vt:lpstr>Nároky poskytovatele</vt:lpstr>
      <vt:lpstr>Náhrada škody / Bezdůvodné obohacení</vt:lpstr>
      <vt:lpstr>Náhrada škody / Bezdůvodné obohacení</vt:lpstr>
      <vt:lpstr>Free/Open Source Software</vt:lpstr>
      <vt:lpstr>Open Source Principles (Lawrence Rosen)</vt:lpstr>
      <vt:lpstr>F/OSS</vt:lpstr>
      <vt:lpstr>Právní aspekty</vt:lpstr>
      <vt:lpstr>Duální licencování</vt:lpstr>
      <vt:lpstr>Populární licence (se silnou komunitou)</vt:lpstr>
      <vt:lpstr>„Obskurní“ licence</vt:lpstr>
      <vt:lpstr>Apache License 2.0</vt:lpstr>
      <vt:lpstr>BSD 3-Clause / BSD 2-Clause</vt:lpstr>
      <vt:lpstr>BSD License</vt:lpstr>
      <vt:lpstr>MIT license</vt:lpstr>
      <vt:lpstr>GNU GPL v2</vt:lpstr>
      <vt:lpstr>Copyleft Effect</vt:lpstr>
      <vt:lpstr>F/OSS</vt:lpstr>
      <vt:lpstr>Poznámky k GPL</vt:lpstr>
      <vt:lpstr>LGPL</vt:lpstr>
      <vt:lpstr>AGPL - GNU Affero General Public License v3 (AGPL-3.0)</vt:lpstr>
      <vt:lpstr>Legalese</vt:lpstr>
      <vt:lpstr>Proč Affero GPL?</vt:lpstr>
      <vt:lpstr>Kompatibilita F/OSS</vt:lpstr>
      <vt:lpstr>Kompatibilita licencí</vt:lpstr>
      <vt:lpstr>Typologie licencí</vt:lpstr>
      <vt:lpstr>Kompatibilita</vt:lpstr>
      <vt:lpstr>Prezentace aplikace PowerPoint</vt:lpstr>
      <vt:lpstr>Vymáhání F/OSS</vt:lpstr>
      <vt:lpstr>The Principles of Community-Oriented GPL Enforcement</vt:lpstr>
      <vt:lpstr>The Principles of Community-Oriented GPL Enforcement</vt:lpstr>
      <vt:lpstr>Reinstatement clause – GNU GPL V3</vt:lpstr>
      <vt:lpstr>Vynutitelnost F/OSS</vt:lpstr>
      <vt:lpstr>Zdroje</vt:lpstr>
      <vt:lpstr>Závěr k judikatuře</vt:lpstr>
      <vt:lpstr>Blakc-listy a white-listy</vt:lpstr>
      <vt:lpstr>Nástroje pro porozumění F/OSS</vt:lpstr>
      <vt:lpstr>Prakticky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Matěj Myška</dc:creator>
  <cp:lastModifiedBy>Matěj Myška</cp:lastModifiedBy>
  <cp:revision>194</cp:revision>
  <cp:lastPrinted>1601-01-01T00:00:00Z</cp:lastPrinted>
  <dcterms:created xsi:type="dcterms:W3CDTF">2015-11-23T07:04:47Z</dcterms:created>
  <dcterms:modified xsi:type="dcterms:W3CDTF">2021-11-18T09:00:00Z</dcterms:modified>
</cp:coreProperties>
</file>