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8"/>
  </p:notesMasterIdLst>
  <p:handoutMasterIdLst>
    <p:handoutMasterId r:id="rId39"/>
  </p:handoutMasterIdLst>
  <p:sldIdLst>
    <p:sldId id="256" r:id="rId2"/>
    <p:sldId id="279" r:id="rId3"/>
    <p:sldId id="282" r:id="rId4"/>
    <p:sldId id="283" r:id="rId5"/>
    <p:sldId id="280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6" r:id="rId16"/>
    <p:sldId id="297" r:id="rId17"/>
    <p:sldId id="298" r:id="rId18"/>
    <p:sldId id="281" r:id="rId19"/>
    <p:sldId id="285" r:id="rId20"/>
    <p:sldId id="299" r:id="rId21"/>
    <p:sldId id="278" r:id="rId22"/>
    <p:sldId id="300" r:id="rId23"/>
    <p:sldId id="301" r:id="rId24"/>
    <p:sldId id="302" r:id="rId25"/>
    <p:sldId id="284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293" r:id="rId35"/>
    <p:sldId id="311" r:id="rId36"/>
    <p:sldId id="276" r:id="rId3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0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C"/>
    <a:srgbClr val="91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68367" autoAdjust="0"/>
  </p:normalViewPr>
  <p:slideViewPr>
    <p:cSldViewPr snapToGrid="0">
      <p:cViewPr varScale="1">
        <p:scale>
          <a:sx n="85" d="100"/>
          <a:sy n="85" d="100"/>
        </p:scale>
        <p:origin x="2152" y="176"/>
      </p:cViewPr>
      <p:guideLst>
        <p:guide orient="horz" pos="1120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0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A6D36-8CFB-40FE-8D60-D2050488125D}" type="slidenum">
              <a:rPr lang="cs-CZ" altLang="cs-CZ" smtClean="0"/>
              <a:pPr/>
              <a:t>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491493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A6D36-8CFB-40FE-8D60-D2050488125D}" type="slidenum">
              <a:rPr lang="cs-CZ" altLang="cs-CZ" smtClean="0"/>
              <a:pPr/>
              <a:t>27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13231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BC5D462A-E758-4BCA-AD83-84964775D7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" y="414000"/>
            <a:ext cx="1546943" cy="106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 text - dva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19997" y="718712"/>
            <a:ext cx="5220001" cy="32040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>
              <a:lnSpc>
                <a:spcPts val="1100"/>
              </a:lnSpc>
              <a:defRPr sz="900" b="1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>
              <a:lnSpc>
                <a:spcPts val="1100"/>
              </a:lnSpc>
              <a:defRPr sz="900" b="1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51278" y="718712"/>
            <a:ext cx="5220001" cy="32040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5FEE0D4D-8DE9-4C74-909E-3D6A7A05C0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D9EAA30-1FED-4896-80B1-3BDC9D5993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zní snímek s obrázkem">
    <p:bg>
      <p:bgPr>
        <a:solidFill>
          <a:srgbClr val="91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1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5" name="Zástupný symbol pro číslo snímku 2"/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8" name="Zástupný symbol pro obrázek 7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07BAEFB-3478-47F5-888D-1DA9C581BE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48047"/>
            <a:ext cx="865419" cy="5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5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ímek MUNI LAW">
    <p:bg>
      <p:bgPr>
        <a:solidFill>
          <a:srgbClr val="91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3CB5923B-A900-438F-B7D2-0E35F40784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870" y="2019299"/>
            <a:ext cx="4106255" cy="2833317"/>
          </a:xfrm>
          <a:prstGeom prst="rect">
            <a:avLst/>
          </a:prstGeom>
        </p:spPr>
      </p:pic>
      <p:sp>
        <p:nvSpPr>
          <p:cNvPr id="3" name="Zástupný symbol pro zápatí 1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rgbClr val="9100DC"/>
                </a:solidFill>
              </a:defRPr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4" name="Zástupný symbol pro číslo snímku 2"/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rgbClr val="9100DC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ímek MUN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08" y="2434288"/>
            <a:ext cx="7673489" cy="1989423"/>
          </a:xfrm>
          <a:prstGeom prst="rect">
            <a:avLst/>
          </a:prstGeom>
        </p:spPr>
      </p:pic>
      <p:sp>
        <p:nvSpPr>
          <p:cNvPr id="3" name="Zástupný symbol pro zápatí 1">
            <a:extLst>
              <a:ext uri="{FF2B5EF4-FFF2-40B4-BE49-F238E27FC236}">
                <a16:creationId xmlns:a16="http://schemas.microsoft.com/office/drawing/2014/main" id="{AA728D69-F43C-45BB-A655-A4B6ABA23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rgbClr val="0000DC"/>
                </a:solidFill>
              </a:defRPr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5" name="Zástupný symbol pro číslo snímku 2">
            <a:extLst>
              <a:ext uri="{FF2B5EF4-FFF2-40B4-BE49-F238E27FC236}">
                <a16:creationId xmlns:a16="http://schemas.microsoft.com/office/drawing/2014/main" id="{B1B107C1-A64C-4C75-A4EF-124CAB9AE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rgbClr val="0000DC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7" name="Zástupný symbol pro obsah 2"/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083D8F9C-31DA-4A72-9A88-45079BA91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 – inverzní">
    <p:bg>
      <p:bgPr>
        <a:solidFill>
          <a:srgbClr val="91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7A9A2BD2-1096-47BE-BE7D-31D4B6ED51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" y="414000"/>
            <a:ext cx="1535992" cy="10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BD636BBA-EAE3-4723-B113-5D7145D09D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Zástupný symbol pro obsah 2"/>
          <p:cNvSpPr>
            <a:spLocks noGrp="1"/>
          </p:cNvSpPr>
          <p:nvPr>
            <p:ph idx="1"/>
          </p:nvPr>
        </p:nvSpPr>
        <p:spPr>
          <a:xfrm>
            <a:off x="720000" y="1692001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sp>
        <p:nvSpPr>
          <p:cNvPr id="23" name="Zástupný symbol pro obsah 2"/>
          <p:cNvSpPr>
            <a:spLocks noGrp="1"/>
          </p:cNvSpPr>
          <p:nvPr>
            <p:ph idx="28"/>
          </p:nvPr>
        </p:nvSpPr>
        <p:spPr>
          <a:xfrm>
            <a:off x="6251280" y="1690271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8D071A41-2EBD-49A7-A906-FB9C1EE30D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symbol pro obsah 12">
            <a:extLst>
              <a:ext uri="{FF2B5EF4-FFF2-40B4-BE49-F238E27FC236}">
                <a16:creationId xmlns:a16="http://schemas.microsoft.com/office/drawing/2014/main" id="{83517C49-9C06-4658-8660-E0D21D83CE2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19137" y="1695074"/>
            <a:ext cx="5218413" cy="38967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9" name="Zástupný symbol pro text 13">
            <a:extLst>
              <a:ext uri="{FF2B5EF4-FFF2-40B4-BE49-F238E27FC236}">
                <a16:creationId xmlns:a16="http://schemas.microsoft.com/office/drawing/2014/main" id="{F7FD9E97-5F69-494E-8672-5957527833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5" y="5599670"/>
            <a:ext cx="5218412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 i="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Zástupný symbol pro obsah 2"/>
          <p:cNvSpPr>
            <a:spLocks noGrp="1"/>
          </p:cNvSpPr>
          <p:nvPr>
            <p:ph idx="28"/>
          </p:nvPr>
        </p:nvSpPr>
        <p:spPr>
          <a:xfrm>
            <a:off x="6251280" y="1667024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6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8EF222EE-72EC-4915-BFF7-454D9FCA75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tři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440000" y="1692002"/>
            <a:ext cx="3311525" cy="22307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9999" y="1692002"/>
            <a:ext cx="3311525" cy="22307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60001" y="1692002"/>
            <a:ext cx="3311525" cy="22307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46E8DF9B-B034-4030-8D59-8EB30894BE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a text bez nadp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4" name="Zástupný symbol pro obsah 2"/>
          <p:cNvSpPr>
            <a:spLocks noGrp="1"/>
          </p:cNvSpPr>
          <p:nvPr>
            <p:ph idx="1"/>
          </p:nvPr>
        </p:nvSpPr>
        <p:spPr>
          <a:xfrm>
            <a:off x="6272212" y="692150"/>
            <a:ext cx="5200987" cy="513985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6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sp>
        <p:nvSpPr>
          <p:cNvPr id="9" name="Zástupný symbol pro obsah 12">
            <a:extLst>
              <a:ext uri="{FF2B5EF4-FFF2-40B4-BE49-F238E27FC236}">
                <a16:creationId xmlns:a16="http://schemas.microsoft.com/office/drawing/2014/main" id="{83517C49-9C06-4658-8660-E0D21D83CE2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19137" y="692150"/>
            <a:ext cx="5218413" cy="489963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Zástupný symbol pro text 13">
            <a:extLst>
              <a:ext uri="{FF2B5EF4-FFF2-40B4-BE49-F238E27FC236}">
                <a16:creationId xmlns:a16="http://schemas.microsoft.com/office/drawing/2014/main" id="{F7FD9E97-5F69-494E-8672-5957527833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5" y="5599670"/>
            <a:ext cx="5218412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 i="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11D939FD-1FD8-4E6C-BF1C-80C9479ECF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8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158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bez nadp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0" name="Zástupný symbol pro obsah 2"/>
          <p:cNvSpPr>
            <a:spLocks noGrp="1"/>
          </p:cNvSpPr>
          <p:nvPr>
            <p:ph idx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8A642DD-F4D1-4553-8BF4-32A8C8CF50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cs-CZ" dirty="0"/>
              <a:t>Upravte styly předlohy textu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90" r:id="rId3"/>
    <p:sldLayoutId id="2147483685" r:id="rId4"/>
    <p:sldLayoutId id="2147483688" r:id="rId5"/>
    <p:sldLayoutId id="2147483674" r:id="rId6"/>
    <p:sldLayoutId id="2147483673" r:id="rId7"/>
    <p:sldLayoutId id="2147483676" r:id="rId8"/>
    <p:sldLayoutId id="2147483675" r:id="rId9"/>
    <p:sldLayoutId id="2147483677" r:id="rId10"/>
    <p:sldLayoutId id="2147483686" r:id="rId11"/>
    <p:sldLayoutId id="2147483691" r:id="rId12"/>
    <p:sldLayoutId id="2147483692" r:id="rId13"/>
    <p:sldLayoutId id="2147483693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6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E56520-D8B8-4208-A80A-B3FA66D11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SOFTWAROVÉ PRÁVO</a:t>
            </a:r>
            <a:br>
              <a:rPr lang="cs-CZ" dirty="0"/>
            </a:br>
            <a:r>
              <a:rPr lang="cs-CZ" b="0" dirty="0"/>
              <a:t>Smlouvy – analýza, vývoj a implementace</a:t>
            </a:r>
            <a:endParaRPr lang="en-US" sz="21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75C1B31-EF0F-4B85-B922-9EBE3D1D8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Matěj Myška</a:t>
            </a:r>
          </a:p>
          <a:p>
            <a:r>
              <a:rPr lang="cs-CZ" dirty="0"/>
              <a:t>@</a:t>
            </a:r>
            <a:r>
              <a:rPr lang="cs-CZ" dirty="0" err="1"/>
              <a:t>matejmyska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654576B5-F5B9-084A-994C-7AA3479B1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10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6ADCCA5F-041E-6445-A524-E24DD7F7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vývoji (a implementaci) – obsahové náležitosti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B58C496-24B5-F240-9C83-0274C025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Provedení, dokončení, předání a převzetí software</a:t>
            </a:r>
          </a:p>
          <a:p>
            <a:r>
              <a:rPr lang="cs-CZ" dirty="0"/>
              <a:t>§ 2604 OZ – PROVEDENO </a:t>
            </a:r>
            <a:r>
              <a:rPr lang="cs-CZ" b="1" dirty="0"/>
              <a:t>IF</a:t>
            </a:r>
            <a:r>
              <a:rPr lang="cs-CZ" dirty="0"/>
              <a:t> DOKONČENO </a:t>
            </a:r>
            <a:r>
              <a:rPr lang="cs-CZ" b="1" dirty="0"/>
              <a:t>AND</a:t>
            </a:r>
            <a:r>
              <a:rPr lang="cs-CZ" dirty="0"/>
              <a:t> PŘEDÁNO</a:t>
            </a:r>
          </a:p>
          <a:p>
            <a:pPr lvl="1"/>
            <a:r>
              <a:rPr lang="cs-CZ" b="1" dirty="0"/>
              <a:t>IF</a:t>
            </a:r>
            <a:r>
              <a:rPr lang="cs-CZ" dirty="0"/>
              <a:t> PROVEDENO THEN OBJEDNATEL MUST PŘEVZÍT</a:t>
            </a:r>
          </a:p>
          <a:p>
            <a:r>
              <a:rPr lang="cs-CZ" dirty="0"/>
              <a:t>§ 2605 odst. 1 OZ – DOKONČENO </a:t>
            </a:r>
            <a:r>
              <a:rPr lang="cs-CZ" b="1" dirty="0"/>
              <a:t>IF</a:t>
            </a:r>
            <a:r>
              <a:rPr lang="cs-CZ" dirty="0"/>
              <a:t> PŘEDVEDENA ZPŮSOBILOST SLOUŽIT SVÉMU ÚČELU (plní smlouvou požadované či obvyklé funkce)</a:t>
            </a:r>
          </a:p>
          <a:p>
            <a:r>
              <a:rPr lang="cs-CZ" dirty="0"/>
              <a:t>PŘEDÁNO </a:t>
            </a:r>
            <a:r>
              <a:rPr lang="cs-CZ" b="1" dirty="0"/>
              <a:t>IF </a:t>
            </a:r>
            <a:r>
              <a:rPr lang="cs-CZ" dirty="0"/>
              <a:t>DOKONČENO </a:t>
            </a:r>
            <a:r>
              <a:rPr lang="cs-CZ" b="1" dirty="0"/>
              <a:t>AND </a:t>
            </a:r>
            <a:r>
              <a:rPr lang="cs-CZ" dirty="0"/>
              <a:t>ZHOTOVITEL UMOŽNÍ OBJEDNATELI JEHO UŽITÍ (§ 2632 OZ)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0649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54079EA2-1FE8-B047-8AE1-AD5D9C6108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11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E1D76A16-B0B8-CA41-BCC6-C3366E08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vývoji (a implementaci)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5BBC063-8255-714F-BA9B-2CA7B567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b="1" dirty="0"/>
              <a:t>EVEN IF </a:t>
            </a:r>
            <a:r>
              <a:rPr lang="cs-CZ" dirty="0"/>
              <a:t>DOKONČENO </a:t>
            </a:r>
            <a:r>
              <a:rPr lang="cs-CZ" b="1" dirty="0"/>
              <a:t>WITH</a:t>
            </a:r>
            <a:r>
              <a:rPr lang="cs-CZ" dirty="0"/>
              <a:t> ZJEVNÉ VADY OBEJDNATEL </a:t>
            </a:r>
            <a:r>
              <a:rPr lang="cs-CZ" b="1" dirty="0"/>
              <a:t>MUST</a:t>
            </a:r>
            <a:r>
              <a:rPr lang="cs-CZ" dirty="0"/>
              <a:t> PŘEVZÍT [PŘEVZETÍ S VÝHRADAMI]</a:t>
            </a:r>
          </a:p>
          <a:p>
            <a:r>
              <a:rPr lang="cs-CZ" dirty="0"/>
              <a:t>§ 2605 ODST. 2 OZ: </a:t>
            </a:r>
            <a:r>
              <a:rPr lang="cs-CZ" b="1" dirty="0"/>
              <a:t>IF</a:t>
            </a:r>
            <a:r>
              <a:rPr lang="cs-CZ" dirty="0"/>
              <a:t> [PŘEVZETÍ BEZ VÝHRAD] </a:t>
            </a:r>
            <a:r>
              <a:rPr lang="cs-CZ" b="1" dirty="0"/>
              <a:t>THEN NO </a:t>
            </a:r>
            <a:r>
              <a:rPr lang="cs-CZ" dirty="0"/>
              <a:t>NÁROKY ZE ZJEVNÝCH VAD </a:t>
            </a:r>
            <a:r>
              <a:rPr lang="cs-CZ" b="1" dirty="0"/>
              <a:t>IF </a:t>
            </a:r>
            <a:r>
              <a:rPr lang="cs-CZ" dirty="0"/>
              <a:t>ZHOTOVITEL NAMÍTNE, ŽE NEBYLO PRÁVO UPLATNĚNO VČAS</a:t>
            </a:r>
          </a:p>
          <a:p>
            <a:r>
              <a:rPr lang="cs-CZ" dirty="0"/>
              <a:t>Důsledek absence smluvní úpravy: nutno převzít i s vadami (a vzniká nárok na zaplacení ceny za dílo), kdyby objednatel nepřevzal – sám v prodlení</a:t>
            </a:r>
          </a:p>
          <a:p>
            <a:r>
              <a:rPr lang="cs-CZ" dirty="0"/>
              <a:t>VHODNÉ – SMLUVNĚ MODIFIKOVAT OKAMŽIK PŘEDÁNÍ</a:t>
            </a:r>
          </a:p>
          <a:p>
            <a:r>
              <a:rPr lang="cs-CZ" dirty="0"/>
              <a:t>§ 2607 odst. 1 OZ – MOŽNOST DOKONČENO </a:t>
            </a:r>
            <a:r>
              <a:rPr lang="cs-CZ" b="1" dirty="0"/>
              <a:t>IF</a:t>
            </a:r>
            <a:r>
              <a:rPr lang="cs-CZ" dirty="0"/>
              <a:t> TESTED</a:t>
            </a:r>
          </a:p>
        </p:txBody>
      </p:sp>
    </p:spTree>
    <p:extLst>
      <p:ext uri="{BB962C8B-B14F-4D97-AF65-F5344CB8AC3E}">
        <p14:creationId xmlns:p14="http://schemas.microsoft.com/office/powerpoint/2010/main" val="223878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54079EA2-1FE8-B047-8AE1-AD5D9C6108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12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E1D76A16-B0B8-CA41-BCC6-C3366E08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vývoji (a implementaci)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5BBC063-8255-714F-BA9B-2CA7B567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Prováděno-</a:t>
            </a:r>
            <a:r>
              <a:rPr lang="cs-CZ" dirty="0" err="1"/>
              <a:t>li</a:t>
            </a:r>
            <a:r>
              <a:rPr lang="cs-CZ" dirty="0"/>
              <a:t> postupně a lze-li jednotlivé stupně odlišit, může být předáno a převzato i po částech (§ 2606 OZ)</a:t>
            </a:r>
          </a:p>
        </p:txBody>
      </p:sp>
    </p:spTree>
    <p:extLst>
      <p:ext uri="{BB962C8B-B14F-4D97-AF65-F5344CB8AC3E}">
        <p14:creationId xmlns:p14="http://schemas.microsoft.com/office/powerpoint/2010/main" val="209473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54079EA2-1FE8-B047-8AE1-AD5D9C6108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13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E1D76A16-B0B8-CA41-BCC6-C3366E08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vývoji (a implementaci)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5BBC063-8255-714F-BA9B-2CA7B567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AKCEPTAČNÍ ŘÍZENÍ A TESTY, J/O/</a:t>
            </a:r>
            <a:r>
              <a:rPr lang="cs-CZ" dirty="0" err="1"/>
              <a:t>Š</a:t>
            </a:r>
            <a:r>
              <a:rPr lang="cs-CZ" dirty="0"/>
              <a:t>, S. 221–224</a:t>
            </a:r>
          </a:p>
          <a:p>
            <a:pPr lvl="1"/>
            <a:r>
              <a:rPr lang="cs-CZ" dirty="0"/>
              <a:t>Formální náležitosti</a:t>
            </a:r>
          </a:p>
          <a:p>
            <a:pPr lvl="1"/>
            <a:r>
              <a:rPr lang="cs-CZ" dirty="0"/>
              <a:t>Pokud sjednán postup, tento musí být proveden jinak není předáno – pokud akceptační protokol a tento není podepsán – není předáno a tedy převzato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434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54079EA2-1FE8-B047-8AE1-AD5D9C6108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14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E1D76A16-B0B8-CA41-BCC6-C3366E08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vývoji (a implementaci)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5BBC063-8255-714F-BA9B-2CA7B567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IF FAIL prodlení</a:t>
            </a:r>
          </a:p>
          <a:p>
            <a:r>
              <a:rPr lang="cs-CZ" dirty="0"/>
              <a:t>Důsledky - zhotovitel:</a:t>
            </a:r>
          </a:p>
          <a:p>
            <a:pPr lvl="1"/>
            <a:r>
              <a:rPr lang="cs-CZ" dirty="0"/>
              <a:t>Povinnost na vlastní náklady odstranit vady</a:t>
            </a:r>
          </a:p>
          <a:p>
            <a:pPr lvl="1"/>
            <a:r>
              <a:rPr lang="cs-CZ" dirty="0"/>
              <a:t>Vzniká nárok objednatele na náhradu škody</a:t>
            </a:r>
          </a:p>
          <a:p>
            <a:pPr lvl="1"/>
            <a:r>
              <a:rPr lang="cs-CZ" dirty="0"/>
              <a:t>Vznik práva objednatele na odstoupení od smlouvy, je-li prodlení podstatným porušením smlouvy</a:t>
            </a:r>
          </a:p>
          <a:p>
            <a:pPr lvl="1"/>
            <a:r>
              <a:rPr lang="cs-CZ" dirty="0"/>
              <a:t>Vznik povinnost hradit smluvní pokuty pro prodlení, byla-li sjednána</a:t>
            </a:r>
          </a:p>
          <a:p>
            <a:r>
              <a:rPr lang="cs-CZ" dirty="0"/>
              <a:t>Důsledky – objednatel:</a:t>
            </a:r>
          </a:p>
          <a:p>
            <a:pPr lvl="1"/>
            <a:r>
              <a:rPr lang="cs-CZ" dirty="0"/>
              <a:t>Nárok zhotovitele na sjednaný nebo zákonný úrok z prodlení</a:t>
            </a:r>
          </a:p>
          <a:p>
            <a:pPr lvl="1"/>
            <a:r>
              <a:rPr lang="cs-CZ" dirty="0"/>
              <a:t>Smluvní pokuta, byla-li sjednána</a:t>
            </a:r>
          </a:p>
          <a:p>
            <a:pPr lvl="1"/>
            <a:r>
              <a:rPr lang="cs-CZ" dirty="0"/>
              <a:t>Náhrada vzniklé škody</a:t>
            </a:r>
          </a:p>
          <a:p>
            <a:pPr lvl="1"/>
            <a:r>
              <a:rPr lang="cs-CZ" dirty="0"/>
              <a:t>Právo na odstoupit od smlouvy, je-li podstatné</a:t>
            </a:r>
          </a:p>
          <a:p>
            <a:pPr lvl="1"/>
            <a:r>
              <a:rPr lang="cs-CZ" dirty="0"/>
              <a:t>Prodlení s převzetím či poskytnutím součinnosti</a:t>
            </a:r>
          </a:p>
          <a:p>
            <a:pPr lvl="1"/>
            <a:r>
              <a:rPr lang="cs-CZ" dirty="0"/>
              <a:t>Posunutí termínu plnění</a:t>
            </a:r>
          </a:p>
          <a:p>
            <a:pPr lvl="1"/>
            <a:r>
              <a:rPr lang="cs-CZ" dirty="0"/>
              <a:t>Náhradní plnění</a:t>
            </a:r>
          </a:p>
          <a:p>
            <a:pPr lvl="1"/>
            <a:r>
              <a:rPr lang="cs-CZ" dirty="0"/>
              <a:t>Škoda, smluvní pokuta</a:t>
            </a:r>
          </a:p>
        </p:txBody>
      </p:sp>
    </p:spTree>
    <p:extLst>
      <p:ext uri="{BB962C8B-B14F-4D97-AF65-F5344CB8AC3E}">
        <p14:creationId xmlns:p14="http://schemas.microsoft.com/office/powerpoint/2010/main" val="15080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54079EA2-1FE8-B047-8AE1-AD5D9C6108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15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E1D76A16-B0B8-CA41-BCC6-C3366E08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vývoji (a implementaci)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5BBC063-8255-714F-BA9B-2CA7B567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Předání zdrojových kódů (</a:t>
            </a:r>
            <a:r>
              <a:rPr lang="cs-CZ" dirty="0" err="1"/>
              <a:t>escrow</a:t>
            </a:r>
            <a:r>
              <a:rPr lang="cs-CZ" dirty="0"/>
              <a:t>)</a:t>
            </a:r>
          </a:p>
          <a:p>
            <a:r>
              <a:rPr lang="cs-CZ" dirty="0"/>
              <a:t>Součinnost objednatele (J/O/</a:t>
            </a:r>
            <a:r>
              <a:rPr lang="cs-CZ" dirty="0" err="1"/>
              <a:t>Š</a:t>
            </a:r>
            <a:r>
              <a:rPr lang="cs-CZ" dirty="0"/>
              <a:t>, s. 229–233)</a:t>
            </a:r>
          </a:p>
          <a:p>
            <a:r>
              <a:rPr lang="cs-CZ" dirty="0"/>
              <a:t>§ 1975 OZ – </a:t>
            </a:r>
            <a:r>
              <a:rPr lang="cs-CZ" b="1" dirty="0"/>
              <a:t>IF NOT </a:t>
            </a:r>
            <a:r>
              <a:rPr lang="cs-CZ" dirty="0"/>
              <a:t>prodlení</a:t>
            </a:r>
          </a:p>
          <a:p>
            <a:r>
              <a:rPr lang="cs-CZ" dirty="0"/>
              <a:t>§ 2591 OZ – přiměřená lhůta k poskytnutí</a:t>
            </a:r>
          </a:p>
        </p:txBody>
      </p:sp>
    </p:spTree>
    <p:extLst>
      <p:ext uri="{BB962C8B-B14F-4D97-AF65-F5344CB8AC3E}">
        <p14:creationId xmlns:p14="http://schemas.microsoft.com/office/powerpoint/2010/main" val="280039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54079EA2-1FE8-B047-8AE1-AD5D9C6108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16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E1D76A16-B0B8-CA41-BCC6-C3366E08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vývoji (a implementaci)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5BBC063-8255-714F-BA9B-2CA7B567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Cenová ujednání (J/O/</a:t>
            </a:r>
            <a:r>
              <a:rPr lang="cs-CZ" dirty="0" err="1"/>
              <a:t>Š</a:t>
            </a:r>
            <a:r>
              <a:rPr lang="cs-CZ" dirty="0"/>
              <a:t>, 233–241)</a:t>
            </a:r>
          </a:p>
          <a:p>
            <a:pPr lvl="1"/>
            <a:r>
              <a:rPr lang="cs-CZ" dirty="0"/>
              <a:t>Pevná</a:t>
            </a:r>
          </a:p>
          <a:p>
            <a:pPr lvl="1"/>
            <a:r>
              <a:rPr lang="cs-CZ" dirty="0"/>
              <a:t>Dodatečné určení</a:t>
            </a:r>
          </a:p>
          <a:p>
            <a:pPr lvl="1"/>
            <a:r>
              <a:rPr lang="cs-CZ" dirty="0"/>
              <a:t>Odhadem – počet </a:t>
            </a:r>
            <a:r>
              <a:rPr lang="cs-CZ" dirty="0" err="1"/>
              <a:t>člověkohohodin</a:t>
            </a:r>
            <a:r>
              <a:rPr lang="cs-CZ" dirty="0"/>
              <a:t> „podstatné překročení ceny“ – nutnost určit novou a odůvodnění – lze odstoupit, pokud ne fikce souhlasu  </a:t>
            </a:r>
          </a:p>
          <a:p>
            <a:pPr lvl="1"/>
            <a:r>
              <a:rPr lang="cs-CZ" dirty="0"/>
              <a:t>Explicitně bez určení – obdobná – obvyklá</a:t>
            </a:r>
          </a:p>
          <a:p>
            <a:pPr lvl="1"/>
            <a:r>
              <a:rPr lang="cs-CZ" dirty="0"/>
              <a:t>Podle rozpočtu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667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54079EA2-1FE8-B047-8AE1-AD5D9C6108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17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E1D76A16-B0B8-CA41-BCC6-C3366E08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vývoji (a implementaci)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5BBC063-8255-714F-BA9B-2CA7B567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Ukončení smlouvy (J/O/</a:t>
            </a:r>
            <a:r>
              <a:rPr lang="cs-CZ" dirty="0" err="1"/>
              <a:t>Š</a:t>
            </a:r>
            <a:r>
              <a:rPr lang="cs-CZ" dirty="0"/>
              <a:t>, s. 263–267)</a:t>
            </a:r>
          </a:p>
          <a:p>
            <a:pPr lvl="1"/>
            <a:r>
              <a:rPr lang="cs-CZ" dirty="0"/>
              <a:t>Splnění závazku</a:t>
            </a:r>
          </a:p>
          <a:p>
            <a:pPr lvl="1"/>
            <a:r>
              <a:rPr lang="cs-CZ" dirty="0"/>
              <a:t>Odstoupení – podstatné porušení smlouvy (§ 2002 OZ), prodlení, vadné plnění, nedostatek součinnosti, překročení ceny odhadem, </a:t>
            </a:r>
            <a:r>
              <a:rPr lang="cs-CZ"/>
              <a:t>překročení rozpočtu +10% (§ 2622 OZ)</a:t>
            </a: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9515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58EF36A-835E-E041-BA67-6106A0602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18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B1D3E66A-EF06-834F-B838-EDDC6342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implementaci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2F52E2C-4019-9945-9B12-BCECD8D4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Sedláková et al., s. 231</a:t>
            </a:r>
          </a:p>
          <a:p>
            <a:r>
              <a:rPr lang="cs-CZ" dirty="0"/>
              <a:t>„</a:t>
            </a:r>
            <a:r>
              <a:rPr lang="cs-CZ" dirty="0" err="1"/>
              <a:t>making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work</a:t>
            </a:r>
            <a:r>
              <a:rPr lang="cs-CZ" dirty="0"/>
              <a:t>“</a:t>
            </a:r>
          </a:p>
          <a:p>
            <a:r>
              <a:rPr lang="cs-CZ" dirty="0"/>
              <a:t>Nasazení a zprovoznění vyvinutého software</a:t>
            </a:r>
          </a:p>
          <a:p>
            <a:r>
              <a:rPr lang="cs-CZ" dirty="0"/>
              <a:t>Vztah vývoje a implementace – nasazení, zprovoznění a testování v rámci vývoje</a:t>
            </a:r>
          </a:p>
          <a:p>
            <a:r>
              <a:rPr lang="cs-CZ" dirty="0"/>
              <a:t>X nasazení existujícího systému – </a:t>
            </a:r>
            <a:r>
              <a:rPr lang="cs-CZ" dirty="0" err="1"/>
              <a:t>customizace</a:t>
            </a:r>
            <a:r>
              <a:rPr lang="cs-CZ" dirty="0"/>
              <a:t>, integrace, zaškolení (smlouva o dílo + licenční smlouva)</a:t>
            </a:r>
          </a:p>
          <a:p>
            <a:pPr marL="7200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49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58EF36A-835E-E041-BA67-6106A0602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19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B1D3E66A-EF06-834F-B838-EDDC6342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implementaci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2F52E2C-4019-9945-9B12-BCECD8D4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Sedláková et al., s. 233</a:t>
            </a:r>
          </a:p>
          <a:p>
            <a:r>
              <a:rPr lang="cs-CZ" dirty="0"/>
              <a:t>Milníky</a:t>
            </a:r>
          </a:p>
          <a:p>
            <a:r>
              <a:rPr lang="cs-CZ" dirty="0"/>
              <a:t>Akceptační testy – odpovídá implementace smlouvě? (§ 2615 OZ)</a:t>
            </a:r>
          </a:p>
          <a:p>
            <a:r>
              <a:rPr lang="cs-CZ" dirty="0"/>
              <a:t>Součinnost stran (standard) – nutný přístup do testovacího/provozního prostředí</a:t>
            </a:r>
          </a:p>
        </p:txBody>
      </p:sp>
    </p:spTree>
    <p:extLst>
      <p:ext uri="{BB962C8B-B14F-4D97-AF65-F5344CB8AC3E}">
        <p14:creationId xmlns:p14="http://schemas.microsoft.com/office/powerpoint/2010/main" val="411604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5318C38C-3C1A-BF43-B985-90B09EA137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E7699919-D07C-F041-B5FF-ED023FCF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analýze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AD76795-7F4D-7F40-AAE1-E6D00AF55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Jansa/Otevřel/</a:t>
            </a:r>
            <a:r>
              <a:rPr lang="cs-CZ" dirty="0" err="1"/>
              <a:t>Števko</a:t>
            </a:r>
            <a:r>
              <a:rPr lang="cs-CZ" dirty="0"/>
              <a:t>, s. 185, 186; Sedláková et al.</a:t>
            </a:r>
          </a:p>
          <a:p>
            <a:r>
              <a:rPr lang="cs-CZ" dirty="0"/>
              <a:t>Analýza &gt; Vývoj &gt; Implementace</a:t>
            </a:r>
          </a:p>
          <a:p>
            <a:r>
              <a:rPr lang="cs-CZ" dirty="0"/>
              <a:t>Co a jak na čem zákazník chce realizovat?</a:t>
            </a:r>
          </a:p>
          <a:p>
            <a:r>
              <a:rPr lang="cs-CZ" dirty="0"/>
              <a:t>Stav IT struktury, využití stávajícího software, zjišťování požadavků (</a:t>
            </a:r>
            <a:r>
              <a:rPr lang="cs-CZ" dirty="0" err="1"/>
              <a:t>requirements</a:t>
            </a:r>
            <a:r>
              <a:rPr lang="cs-CZ" dirty="0"/>
              <a:t> </a:t>
            </a:r>
            <a:r>
              <a:rPr lang="cs-CZ" dirty="0" err="1"/>
              <a:t>engineering</a:t>
            </a:r>
            <a:r>
              <a:rPr lang="cs-CZ" dirty="0"/>
              <a:t>)</a:t>
            </a:r>
          </a:p>
          <a:p>
            <a:r>
              <a:rPr lang="cs-CZ" dirty="0"/>
              <a:t>Nutnost přesné znalosti</a:t>
            </a:r>
          </a:p>
          <a:p>
            <a:pPr lvl="1"/>
            <a:r>
              <a:rPr lang="cs-CZ" dirty="0"/>
              <a:t>Funkčních, výkonnostních, designových a dalších požadavků</a:t>
            </a:r>
          </a:p>
          <a:p>
            <a:pPr lvl="1"/>
            <a:r>
              <a:rPr lang="cs-CZ" dirty="0"/>
              <a:t>Procesní analýza</a:t>
            </a:r>
          </a:p>
          <a:p>
            <a:r>
              <a:rPr lang="cs-CZ" dirty="0"/>
              <a:t>Zjistit, zadokumentovat, zanalyzovat = analýza, návrh software, implementační projekt</a:t>
            </a:r>
          </a:p>
        </p:txBody>
      </p:sp>
    </p:spTree>
    <p:extLst>
      <p:ext uri="{BB962C8B-B14F-4D97-AF65-F5344CB8AC3E}">
        <p14:creationId xmlns:p14="http://schemas.microsoft.com/office/powerpoint/2010/main" val="394190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E56520-D8B8-4208-A80A-B3FA66D11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502" y="2257420"/>
            <a:ext cx="11361600" cy="1171580"/>
          </a:xfrm>
        </p:spPr>
        <p:txBody>
          <a:bodyPr/>
          <a:lstStyle/>
          <a:p>
            <a:pPr algn="ctr"/>
            <a:r>
              <a:rPr lang="cs-CZ" b="0" dirty="0"/>
              <a:t>Smlouvy – servis, údržba a podpora, outsourcing v IT, SLA, cloud </a:t>
            </a:r>
            <a:r>
              <a:rPr lang="cs-CZ" b="0" dirty="0" err="1"/>
              <a:t>computing</a:t>
            </a:r>
            <a:r>
              <a:rPr lang="cs-CZ" b="0" dirty="0"/>
              <a:t>, </a:t>
            </a:r>
            <a:r>
              <a:rPr lang="cs-CZ" b="0" dirty="0" err="1"/>
              <a:t>SaaS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01685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ED584D2-B0AF-B443-A2B2-CACE5595C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21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A84D5A42-CB1C-B449-B175-F1991ABA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servisu a údržbě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3D9DA2-77CC-3647-B0EA-F4616A83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Incidenty a vady – J/O/</a:t>
            </a:r>
            <a:r>
              <a:rPr lang="cs-CZ" dirty="0" err="1"/>
              <a:t>Š</a:t>
            </a:r>
            <a:r>
              <a:rPr lang="cs-CZ" dirty="0"/>
              <a:t> s. 299 a násl.</a:t>
            </a:r>
          </a:p>
          <a:p>
            <a:pPr lvl="1"/>
            <a:r>
              <a:rPr lang="cs-CZ" dirty="0"/>
              <a:t>Incident – širší pojem</a:t>
            </a:r>
          </a:p>
          <a:p>
            <a:pPr lvl="1"/>
            <a:r>
              <a:rPr lang="cs-CZ" dirty="0"/>
              <a:t>Vady – odpovědnost za vady</a:t>
            </a:r>
          </a:p>
          <a:p>
            <a:pPr lvl="1"/>
            <a:r>
              <a:rPr lang="cs-CZ" dirty="0"/>
              <a:t>Incident – servis</a:t>
            </a:r>
          </a:p>
          <a:p>
            <a:r>
              <a:rPr lang="cs-CZ" dirty="0"/>
              <a:t>Údržba – updaty „</a:t>
            </a:r>
            <a:r>
              <a:rPr lang="cs-CZ" dirty="0" err="1"/>
              <a:t>keep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running</a:t>
            </a:r>
            <a:r>
              <a:rPr lang="cs-CZ" dirty="0"/>
              <a:t>“ (implementace je jednorázová!)</a:t>
            </a:r>
          </a:p>
          <a:p>
            <a:r>
              <a:rPr lang="cs-CZ" dirty="0"/>
              <a:t>Incident: vada SW, činnost poskytovatele, okolnosti na straně objednatele a 3. stran, vis maior</a:t>
            </a:r>
          </a:p>
        </p:txBody>
      </p:sp>
    </p:spTree>
    <p:extLst>
      <p:ext uri="{BB962C8B-B14F-4D97-AF65-F5344CB8AC3E}">
        <p14:creationId xmlns:p14="http://schemas.microsoft.com/office/powerpoint/2010/main" val="262649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ED584D2-B0AF-B443-A2B2-CACE5595C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22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A84D5A42-CB1C-B449-B175-F1991ABA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servisu a údržbě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3D9DA2-77CC-3647-B0EA-F4616A83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Účel: bezvadný provoz – i prevence</a:t>
            </a:r>
          </a:p>
          <a:p>
            <a:r>
              <a:rPr lang="cs-CZ" dirty="0"/>
              <a:t>Kompatibilita různých SW (aktualizace a úpravy) + možný rozvoj (hybrid s vývojem a implementací)</a:t>
            </a:r>
          </a:p>
          <a:p>
            <a:r>
              <a:rPr lang="cs-CZ" dirty="0"/>
              <a:t>Smlouva o dílo (kombinace v případě licence)</a:t>
            </a:r>
          </a:p>
        </p:txBody>
      </p:sp>
    </p:spTree>
    <p:extLst>
      <p:ext uri="{BB962C8B-B14F-4D97-AF65-F5344CB8AC3E}">
        <p14:creationId xmlns:p14="http://schemas.microsoft.com/office/powerpoint/2010/main" val="272280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ED584D2-B0AF-B443-A2B2-CACE5595C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23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A84D5A42-CB1C-B449-B175-F1991ABA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servisu a údržbě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3D9DA2-77CC-3647-B0EA-F4616A83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Servis reaktivní a proaktivní</a:t>
            </a:r>
          </a:p>
          <a:p>
            <a:r>
              <a:rPr lang="cs-CZ" dirty="0"/>
              <a:t>Servis všeho nebo jen poskytovatelem dodané části</a:t>
            </a:r>
          </a:p>
          <a:p>
            <a:r>
              <a:rPr lang="cs-CZ" dirty="0"/>
              <a:t>Činnosti</a:t>
            </a:r>
          </a:p>
          <a:p>
            <a:pPr lvl="1"/>
            <a:r>
              <a:rPr lang="cs-CZ" dirty="0"/>
              <a:t>Servis software</a:t>
            </a:r>
          </a:p>
          <a:p>
            <a:pPr lvl="1"/>
            <a:r>
              <a:rPr lang="cs-CZ" dirty="0"/>
              <a:t>Správa software</a:t>
            </a:r>
          </a:p>
          <a:p>
            <a:pPr lvl="1"/>
            <a:r>
              <a:rPr lang="cs-CZ" dirty="0"/>
              <a:t>Údržba software</a:t>
            </a:r>
          </a:p>
          <a:p>
            <a:pPr lvl="1"/>
            <a:r>
              <a:rPr lang="cs-CZ" dirty="0"/>
              <a:t>Servis hardware</a:t>
            </a:r>
          </a:p>
          <a:p>
            <a:r>
              <a:rPr lang="cs-CZ" dirty="0" err="1"/>
              <a:t>Customizace</a:t>
            </a:r>
            <a:endParaRPr lang="cs-CZ" dirty="0"/>
          </a:p>
          <a:p>
            <a:r>
              <a:rPr lang="cs-CZ" dirty="0" err="1"/>
              <a:t>Subscription</a:t>
            </a:r>
            <a:r>
              <a:rPr lang="cs-CZ" dirty="0"/>
              <a:t>/</a:t>
            </a:r>
            <a:r>
              <a:rPr lang="cs-CZ" dirty="0" err="1"/>
              <a:t>Maintenance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ED584D2-B0AF-B443-A2B2-CACE5595C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24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A84D5A42-CB1C-B449-B175-F1991ABA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servisu a údržbě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3D9DA2-77CC-3647-B0EA-F4616A83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Obsahové náležitosti (J/O/</a:t>
            </a:r>
            <a:r>
              <a:rPr lang="cs-CZ" dirty="0" err="1"/>
              <a:t>Š</a:t>
            </a:r>
            <a:r>
              <a:rPr lang="cs-CZ" dirty="0"/>
              <a:t>, s. 306)</a:t>
            </a:r>
          </a:p>
          <a:p>
            <a:pPr lvl="1"/>
            <a:r>
              <a:rPr lang="cs-CZ" dirty="0"/>
              <a:t>Specifikace stávajícího SW a HW</a:t>
            </a:r>
          </a:p>
          <a:p>
            <a:pPr lvl="1"/>
            <a:r>
              <a:rPr lang="cs-CZ" dirty="0"/>
              <a:t>Specifikace servisní činnosti SW a HW</a:t>
            </a:r>
          </a:p>
          <a:p>
            <a:pPr lvl="1"/>
            <a:r>
              <a:rPr lang="cs-CZ" dirty="0"/>
              <a:t>Specifikace údržby SW</a:t>
            </a:r>
          </a:p>
          <a:p>
            <a:pPr lvl="1"/>
            <a:r>
              <a:rPr lang="cs-CZ" dirty="0"/>
              <a:t>Servisní odměna a platební podmínky</a:t>
            </a:r>
          </a:p>
          <a:p>
            <a:pPr lvl="1"/>
            <a:r>
              <a:rPr lang="cs-CZ" dirty="0"/>
              <a:t>Definice vad (incidentů), reakční doby a doby odstranění a sankcí</a:t>
            </a:r>
          </a:p>
          <a:p>
            <a:pPr lvl="1"/>
            <a:r>
              <a:rPr lang="cs-CZ" dirty="0"/>
              <a:t>Způsob notifikace</a:t>
            </a:r>
          </a:p>
          <a:p>
            <a:pPr lvl="1"/>
            <a:r>
              <a:rPr lang="cs-CZ" dirty="0"/>
              <a:t>Součinnost a komunikace</a:t>
            </a:r>
          </a:p>
          <a:p>
            <a:pPr lvl="1"/>
            <a:r>
              <a:rPr lang="cs-CZ" dirty="0"/>
              <a:t>Projektové a změnové řízení</a:t>
            </a:r>
          </a:p>
          <a:p>
            <a:pPr lvl="1"/>
            <a:r>
              <a:rPr lang="cs-CZ" dirty="0"/>
              <a:t>Odpovědnost za škodu</a:t>
            </a:r>
          </a:p>
          <a:p>
            <a:pPr lvl="1"/>
            <a:r>
              <a:rPr lang="cs-CZ" dirty="0"/>
              <a:t>Mlčenlivost</a:t>
            </a:r>
          </a:p>
          <a:p>
            <a:pPr lvl="1"/>
            <a:r>
              <a:rPr lang="cs-CZ" dirty="0"/>
              <a:t>Doba trvání smlouvy a způsob ukončení</a:t>
            </a:r>
          </a:p>
          <a:p>
            <a:pPr lvl="1"/>
            <a:r>
              <a:rPr lang="cs-CZ" dirty="0"/>
              <a:t>Licence (!) při upgradu a </a:t>
            </a:r>
            <a:r>
              <a:rPr lang="cs-CZ" dirty="0" err="1"/>
              <a:t>customizaci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54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ED584D2-B0AF-B443-A2B2-CACE5595C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25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A84D5A42-CB1C-B449-B175-F1991ABA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servisu a údržbě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3D9DA2-77CC-3647-B0EA-F4616A83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Specifikace servisní činnosti SW a HW</a:t>
            </a:r>
          </a:p>
          <a:p>
            <a:pPr lvl="1"/>
            <a:r>
              <a:rPr lang="cs-CZ" dirty="0" err="1"/>
              <a:t>Service</a:t>
            </a:r>
            <a:r>
              <a:rPr lang="cs-CZ" dirty="0"/>
              <a:t> </a:t>
            </a:r>
            <a:r>
              <a:rPr lang="cs-CZ" dirty="0" err="1"/>
              <a:t>level</a:t>
            </a:r>
            <a:r>
              <a:rPr lang="cs-CZ" dirty="0"/>
              <a:t> </a:t>
            </a:r>
            <a:r>
              <a:rPr lang="cs-CZ" dirty="0" err="1"/>
              <a:t>description</a:t>
            </a:r>
            <a:r>
              <a:rPr lang="cs-CZ" dirty="0"/>
              <a:t>, co a za co odpovědnost + negativní vymezení</a:t>
            </a:r>
          </a:p>
          <a:p>
            <a:pPr lvl="1"/>
            <a:r>
              <a:rPr lang="cs-CZ" dirty="0"/>
              <a:t>Smluvit „odstávky“ – servisní okna</a:t>
            </a:r>
          </a:p>
          <a:p>
            <a:r>
              <a:rPr lang="cs-CZ" dirty="0"/>
              <a:t>Forma servisní činnosti – </a:t>
            </a:r>
            <a:r>
              <a:rPr lang="cs-CZ" dirty="0" err="1"/>
              <a:t>remote</a:t>
            </a:r>
            <a:r>
              <a:rPr lang="cs-CZ" dirty="0"/>
              <a:t>/on-</a:t>
            </a:r>
            <a:r>
              <a:rPr lang="cs-CZ" dirty="0" err="1"/>
              <a:t>site</a:t>
            </a:r>
            <a:endParaRPr lang="cs-CZ" dirty="0"/>
          </a:p>
          <a:p>
            <a:r>
              <a:rPr lang="cs-CZ" dirty="0"/>
              <a:t>Kategorizace vad/incidentů – s ohledem na reakční dobu/dobu odstranění</a:t>
            </a:r>
          </a:p>
          <a:p>
            <a:r>
              <a:rPr lang="cs-CZ" dirty="0"/>
              <a:t>Oznamování vad – identifikace/popis/způsob</a:t>
            </a:r>
          </a:p>
          <a:p>
            <a:r>
              <a:rPr lang="cs-CZ" dirty="0"/>
              <a:t>Reakční doba – response </a:t>
            </a:r>
            <a:r>
              <a:rPr lang="cs-CZ" dirty="0" err="1"/>
              <a:t>time</a:t>
            </a:r>
            <a:r>
              <a:rPr lang="cs-CZ" dirty="0"/>
              <a:t> – </a:t>
            </a:r>
            <a:r>
              <a:rPr lang="cs-CZ" dirty="0" err="1"/>
              <a:t>dealing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it</a:t>
            </a:r>
            <a:endParaRPr lang="cs-CZ" dirty="0"/>
          </a:p>
          <a:p>
            <a:r>
              <a:rPr lang="cs-CZ" dirty="0"/>
              <a:t>Doba odstranění – </a:t>
            </a:r>
            <a:r>
              <a:rPr lang="cs-CZ" dirty="0" err="1"/>
              <a:t>repair</a:t>
            </a:r>
            <a:r>
              <a:rPr lang="cs-CZ" dirty="0"/>
              <a:t> </a:t>
            </a:r>
            <a:r>
              <a:rPr lang="cs-CZ" dirty="0" err="1"/>
              <a:t>time</a:t>
            </a:r>
            <a:r>
              <a:rPr lang="cs-CZ" dirty="0"/>
              <a:t> – done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it</a:t>
            </a:r>
            <a:endParaRPr lang="cs-CZ" dirty="0"/>
          </a:p>
          <a:p>
            <a:r>
              <a:rPr lang="cs-CZ" dirty="0"/>
              <a:t>Závazek poskytovatele servisu – vyřešení incidentu – </a:t>
            </a:r>
            <a:r>
              <a:rPr lang="cs-CZ" dirty="0" err="1"/>
              <a:t>fixed</a:t>
            </a:r>
            <a:r>
              <a:rPr lang="cs-CZ" dirty="0"/>
              <a:t>/</a:t>
            </a:r>
            <a:r>
              <a:rPr lang="cs-CZ" dirty="0" err="1"/>
              <a:t>workaround</a:t>
            </a:r>
            <a:r>
              <a:rPr lang="cs-CZ" dirty="0"/>
              <a:t> (</a:t>
            </a:r>
            <a:r>
              <a:rPr lang="cs-CZ" dirty="0" err="1"/>
              <a:t>workaround</a:t>
            </a:r>
            <a:r>
              <a:rPr lang="cs-CZ" dirty="0"/>
              <a:t> – tj. dočasné řešení obcházející podstatu problému nutno sjednat)</a:t>
            </a:r>
          </a:p>
        </p:txBody>
      </p:sp>
    </p:spTree>
    <p:extLst>
      <p:ext uri="{BB962C8B-B14F-4D97-AF65-F5344CB8AC3E}">
        <p14:creationId xmlns:p14="http://schemas.microsoft.com/office/powerpoint/2010/main" val="318780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ED584D2-B0AF-B443-A2B2-CACE5595C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26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A84D5A42-CB1C-B449-B175-F1991ABA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servisu a údržbě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3D9DA2-77CC-3647-B0EA-F4616A83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Prodlení s plněním (odstranění vady) – nároky: smluvní pokuta, nárok na náhradu škody, odstoupení</a:t>
            </a:r>
          </a:p>
          <a:p>
            <a:r>
              <a:rPr lang="cs-CZ" dirty="0"/>
              <a:t>Součinnost – neposkytnutí – výluka z povinnosti odstranit vadu</a:t>
            </a:r>
          </a:p>
          <a:p>
            <a:r>
              <a:rPr lang="cs-CZ" dirty="0"/>
              <a:t>Trvání smlouvy a ukončení – prolongace</a:t>
            </a:r>
          </a:p>
          <a:p>
            <a:r>
              <a:rPr lang="cs-CZ" dirty="0"/>
              <a:t>Odstoupení – závažný důvod</a:t>
            </a:r>
          </a:p>
          <a:p>
            <a:r>
              <a:rPr lang="cs-CZ" dirty="0"/>
              <a:t>Výpověď – sjednaná/zákonná</a:t>
            </a:r>
          </a:p>
          <a:p>
            <a:r>
              <a:rPr lang="cs-CZ" dirty="0"/>
              <a:t>Vypořádání</a:t>
            </a:r>
          </a:p>
        </p:txBody>
      </p:sp>
    </p:spTree>
    <p:extLst>
      <p:ext uri="{BB962C8B-B14F-4D97-AF65-F5344CB8AC3E}">
        <p14:creationId xmlns:p14="http://schemas.microsoft.com/office/powerpoint/2010/main" val="15592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F492387F-1470-CA47-AAF0-E943644F5A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27</a:t>
            </a:fld>
            <a:endParaRPr lang="cs-CZ" altLang="cs-CZ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583F0338-87C9-2A4C-9F36-D9ACF23E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Outsourcing v IT, SLA, </a:t>
            </a:r>
            <a:r>
              <a:rPr lang="cs-CZ" dirty="0" err="1"/>
              <a:t>cloud</a:t>
            </a:r>
            <a:r>
              <a:rPr lang="cs-CZ" dirty="0"/>
              <a:t> </a:t>
            </a:r>
            <a:r>
              <a:rPr lang="cs-CZ" dirty="0" err="1"/>
              <a:t>computing</a:t>
            </a:r>
            <a:r>
              <a:rPr lang="cs-CZ" dirty="0"/>
              <a:t>, </a:t>
            </a:r>
            <a:r>
              <a:rPr lang="cs-CZ" dirty="0" err="1"/>
              <a:t>SaaS</a:t>
            </a:r>
            <a:endParaRPr lang="cs-CZ" dirty="0"/>
          </a:p>
        </p:txBody>
      </p:sp>
      <p:sp>
        <p:nvSpPr>
          <p:cNvPr id="8" name="Podnadpis 7">
            <a:extLst>
              <a:ext uri="{FF2B5EF4-FFF2-40B4-BE49-F238E27FC236}">
                <a16:creationId xmlns:a16="http://schemas.microsoft.com/office/drawing/2014/main" id="{4770DB81-68D4-F2A3-F852-ECE0B3CCE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E9330F3-3B54-1048-9088-EC4154D28A69}"/>
              </a:ext>
            </a:extLst>
          </p:cNvPr>
          <p:cNvSpPr txBox="1"/>
          <p:nvPr/>
        </p:nvSpPr>
        <p:spPr>
          <a:xfrm>
            <a:off x="1363851" y="31461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4074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ED584D2-B0AF-B443-A2B2-CACE5595C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28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A84D5A42-CB1C-B449-B175-F1991ABA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Outsourcing v IT, SLA, </a:t>
            </a:r>
            <a:r>
              <a:rPr lang="cs-CZ" dirty="0" err="1"/>
              <a:t>Cloud</a:t>
            </a:r>
            <a:r>
              <a:rPr lang="cs-CZ" dirty="0"/>
              <a:t>, </a:t>
            </a:r>
            <a:r>
              <a:rPr lang="cs-CZ" dirty="0" err="1"/>
              <a:t>SaaS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3D9DA2-77CC-3647-B0EA-F4616A83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J/O/</a:t>
            </a:r>
            <a:r>
              <a:rPr lang="cs-CZ" dirty="0" err="1"/>
              <a:t>Š</a:t>
            </a:r>
            <a:r>
              <a:rPr lang="cs-CZ" dirty="0"/>
              <a:t>, s. 323 a násl.</a:t>
            </a:r>
          </a:p>
          <a:p>
            <a:r>
              <a:rPr lang="cs-CZ" dirty="0"/>
              <a:t>Outsourcing v IT – vydělení IT činností a zajištění externím subjektem</a:t>
            </a:r>
          </a:p>
          <a:p>
            <a:r>
              <a:rPr lang="cs-CZ" dirty="0"/>
              <a:t>Obecně – </a:t>
            </a:r>
            <a:r>
              <a:rPr lang="cs-CZ" dirty="0" err="1"/>
              <a:t>inominátní</a:t>
            </a:r>
            <a:r>
              <a:rPr lang="cs-CZ" dirty="0"/>
              <a:t> smlouvy – ideálně vše sjednat</a:t>
            </a:r>
          </a:p>
          <a:p>
            <a:r>
              <a:rPr lang="cs-CZ" dirty="0"/>
              <a:t>Poskytovatel komplexně přebírá odpovědnost za funkcionalitu a dostupnost SW (i pokud SW třetích stran)</a:t>
            </a:r>
          </a:p>
        </p:txBody>
      </p:sp>
    </p:spTree>
    <p:extLst>
      <p:ext uri="{BB962C8B-B14F-4D97-AF65-F5344CB8AC3E}">
        <p14:creationId xmlns:p14="http://schemas.microsoft.com/office/powerpoint/2010/main" val="37021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ED584D2-B0AF-B443-A2B2-CACE5595C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29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A84D5A42-CB1C-B449-B175-F1991ABA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Outsourcing v IT, SLA, </a:t>
            </a:r>
            <a:r>
              <a:rPr lang="cs-CZ" dirty="0" err="1"/>
              <a:t>Cloud</a:t>
            </a:r>
            <a:r>
              <a:rPr lang="cs-CZ" dirty="0"/>
              <a:t>, </a:t>
            </a:r>
            <a:r>
              <a:rPr lang="cs-CZ" dirty="0" err="1"/>
              <a:t>SaaS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3D9DA2-77CC-3647-B0EA-F4616A83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SLA – </a:t>
            </a:r>
            <a:r>
              <a:rPr lang="cs-CZ" dirty="0" err="1"/>
              <a:t>Service</a:t>
            </a:r>
            <a:r>
              <a:rPr lang="cs-CZ" dirty="0"/>
              <a:t> </a:t>
            </a:r>
            <a:r>
              <a:rPr lang="cs-CZ" dirty="0" err="1"/>
              <a:t>Level</a:t>
            </a:r>
            <a:r>
              <a:rPr lang="cs-CZ" dirty="0"/>
              <a:t> </a:t>
            </a:r>
            <a:r>
              <a:rPr lang="cs-CZ" dirty="0" err="1"/>
              <a:t>Agreement</a:t>
            </a:r>
            <a:r>
              <a:rPr lang="cs-CZ" dirty="0"/>
              <a:t> – hlavní závazky:</a:t>
            </a:r>
          </a:p>
          <a:p>
            <a:pPr lvl="1"/>
            <a:r>
              <a:rPr lang="cs-CZ" dirty="0"/>
              <a:t>Garantovaná úroveň služeb</a:t>
            </a:r>
          </a:p>
          <a:p>
            <a:pPr lvl="1"/>
            <a:r>
              <a:rPr lang="cs-CZ" dirty="0"/>
              <a:t>Dostupnost</a:t>
            </a:r>
          </a:p>
          <a:p>
            <a:r>
              <a:rPr lang="cs-CZ" dirty="0"/>
              <a:t>Základ SLA – garance</a:t>
            </a:r>
          </a:p>
          <a:p>
            <a:pPr lvl="1"/>
            <a:r>
              <a:rPr lang="cs-CZ" dirty="0"/>
              <a:t>Úrovně</a:t>
            </a:r>
          </a:p>
          <a:p>
            <a:pPr lvl="1"/>
            <a:r>
              <a:rPr lang="cs-CZ" dirty="0"/>
              <a:t>Rozsahu</a:t>
            </a:r>
          </a:p>
          <a:p>
            <a:pPr lvl="1"/>
            <a:r>
              <a:rPr lang="cs-CZ" dirty="0"/>
              <a:t>Intenzity</a:t>
            </a:r>
          </a:p>
          <a:p>
            <a:r>
              <a:rPr lang="cs-CZ" dirty="0"/>
              <a:t>Poskytovaných služeb + monitoring/měření parametrů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7419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52A7C654-6C10-1647-B412-014C42B108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442E5441-DED1-5A4B-A67D-4764484C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analýze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7251AE0-B02C-EA4B-93C0-14275DA84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Návrh softwarového řešení – co je a co bude (rozdíly a co je nutné)</a:t>
            </a:r>
          </a:p>
          <a:p>
            <a:r>
              <a:rPr lang="cs-CZ" dirty="0"/>
              <a:t>Systémový design &gt; softwarová architektura &gt; koncepční přípravný materiál (chráněna jako PP!) - </a:t>
            </a:r>
          </a:p>
          <a:p>
            <a:r>
              <a:rPr lang="cs-CZ" dirty="0"/>
              <a:t>Implementační projekt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884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ED584D2-B0AF-B443-A2B2-CACE5595C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30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A84D5A42-CB1C-B449-B175-F1991ABA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Outsourcing v IT, SLA, </a:t>
            </a:r>
            <a:r>
              <a:rPr lang="cs-CZ" dirty="0" err="1"/>
              <a:t>Cloud</a:t>
            </a:r>
            <a:r>
              <a:rPr lang="cs-CZ" dirty="0"/>
              <a:t>, </a:t>
            </a:r>
            <a:r>
              <a:rPr lang="cs-CZ" dirty="0" err="1"/>
              <a:t>SaaS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3D9DA2-77CC-3647-B0EA-F4616A83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Dostupnost a její úroveň – k dispozici v dané kvalitě a rozsahu – měřena</a:t>
            </a:r>
          </a:p>
          <a:p>
            <a:r>
              <a:rPr lang="cs-CZ" dirty="0"/>
              <a:t>Servisní okna</a:t>
            </a:r>
          </a:p>
          <a:p>
            <a:r>
              <a:rPr lang="cs-CZ" dirty="0"/>
              <a:t>Metriky</a:t>
            </a:r>
          </a:p>
          <a:p>
            <a:pPr lvl="1"/>
            <a:r>
              <a:rPr lang="cs-CZ" dirty="0"/>
              <a:t>Tvrdé – up/</a:t>
            </a:r>
            <a:r>
              <a:rPr lang="cs-CZ" dirty="0" err="1"/>
              <a:t>down</a:t>
            </a:r>
            <a:r>
              <a:rPr lang="cs-CZ" dirty="0"/>
              <a:t>, doba odezvy na požadavek, reakční doba na incident a jeho odstranění</a:t>
            </a:r>
          </a:p>
          <a:p>
            <a:pPr lvl="1"/>
            <a:r>
              <a:rPr lang="cs-CZ" dirty="0"/>
              <a:t>Měkké – spokojenost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5003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ED584D2-B0AF-B443-A2B2-CACE5595C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31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A84D5A42-CB1C-B449-B175-F1991ABA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Outsourcing v IT, SLA, </a:t>
            </a:r>
            <a:r>
              <a:rPr lang="cs-CZ" dirty="0" err="1"/>
              <a:t>Cloud</a:t>
            </a:r>
            <a:r>
              <a:rPr lang="cs-CZ" dirty="0"/>
              <a:t>, </a:t>
            </a:r>
            <a:r>
              <a:rPr lang="cs-CZ" dirty="0" err="1"/>
              <a:t>SaaS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3D9DA2-77CC-3647-B0EA-F4616A83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Předmět SLA (J/O/</a:t>
            </a:r>
            <a:r>
              <a:rPr lang="cs-CZ" dirty="0" err="1"/>
              <a:t>Š</a:t>
            </a:r>
            <a:r>
              <a:rPr lang="cs-CZ" dirty="0"/>
              <a:t>, s. 327)</a:t>
            </a:r>
          </a:p>
          <a:p>
            <a:pPr lvl="1"/>
            <a:r>
              <a:rPr lang="cs-CZ" dirty="0"/>
              <a:t>Dlouhodobý charakter</a:t>
            </a:r>
          </a:p>
          <a:p>
            <a:pPr lvl="1"/>
            <a:r>
              <a:rPr lang="cs-CZ" dirty="0"/>
              <a:t>Závazek poskytovatele – činnost směřující k zajištění garantované úrovni služeb/dostupnosti</a:t>
            </a:r>
          </a:p>
          <a:p>
            <a:r>
              <a:rPr lang="cs-CZ" dirty="0"/>
              <a:t>Různý rozsah – </a:t>
            </a:r>
            <a:r>
              <a:rPr lang="cs-CZ" dirty="0" err="1"/>
              <a:t>borderline</a:t>
            </a:r>
            <a:r>
              <a:rPr lang="cs-CZ" dirty="0"/>
              <a:t> </a:t>
            </a:r>
            <a:r>
              <a:rPr lang="cs-CZ" dirty="0" err="1"/>
              <a:t>SaaS</a:t>
            </a:r>
            <a:endParaRPr lang="cs-CZ" dirty="0"/>
          </a:p>
          <a:p>
            <a:r>
              <a:rPr lang="cs-CZ" dirty="0"/>
              <a:t>Způsob určování úrovně dostupnosti</a:t>
            </a:r>
          </a:p>
          <a:p>
            <a:pPr lvl="1"/>
            <a:r>
              <a:rPr lang="cs-CZ" dirty="0"/>
              <a:t>Provozní doba</a:t>
            </a:r>
          </a:p>
          <a:p>
            <a:pPr lvl="1"/>
            <a:r>
              <a:rPr lang="cs-CZ" dirty="0"/>
              <a:t>Procentuálně stanovená dostupnost</a:t>
            </a:r>
          </a:p>
          <a:p>
            <a:pPr lvl="1"/>
            <a:r>
              <a:rPr lang="cs-CZ" dirty="0"/>
              <a:t>Výluky</a:t>
            </a:r>
          </a:p>
          <a:p>
            <a:pPr lvl="1"/>
            <a:r>
              <a:rPr lang="cs-CZ" dirty="0"/>
              <a:t>Reportování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011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ED584D2-B0AF-B443-A2B2-CACE5595C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32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A84D5A42-CB1C-B449-B175-F1991ABA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Outsourcing v IT, SLA, </a:t>
            </a:r>
            <a:r>
              <a:rPr lang="cs-CZ" dirty="0" err="1"/>
              <a:t>Cloud</a:t>
            </a:r>
            <a:r>
              <a:rPr lang="cs-CZ" dirty="0"/>
              <a:t>, </a:t>
            </a:r>
            <a:r>
              <a:rPr lang="cs-CZ" dirty="0" err="1"/>
              <a:t>SaaS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3D9DA2-77CC-3647-B0EA-F4616A83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Cena, bonusy, malusy (J/O/</a:t>
            </a:r>
            <a:r>
              <a:rPr lang="cs-CZ" dirty="0" err="1"/>
              <a:t>Š</a:t>
            </a:r>
            <a:r>
              <a:rPr lang="cs-CZ" dirty="0"/>
              <a:t>, s. 334)</a:t>
            </a:r>
          </a:p>
          <a:p>
            <a:pPr lvl="1"/>
            <a:r>
              <a:rPr lang="cs-CZ" dirty="0"/>
              <a:t>Měsíční platby</a:t>
            </a:r>
          </a:p>
          <a:p>
            <a:pPr lvl="1"/>
            <a:r>
              <a:rPr lang="cs-CZ" dirty="0"/>
              <a:t>Slevy na základě nedostupnosti</a:t>
            </a:r>
          </a:p>
          <a:p>
            <a:pPr lvl="1"/>
            <a:r>
              <a:rPr lang="cs-CZ" dirty="0"/>
              <a:t>Bonusová úroveň dostupnosti</a:t>
            </a:r>
          </a:p>
          <a:p>
            <a:r>
              <a:rPr lang="cs-CZ" dirty="0"/>
              <a:t>Ukončování a exit</a:t>
            </a:r>
          </a:p>
        </p:txBody>
      </p:sp>
    </p:spTree>
    <p:extLst>
      <p:ext uri="{BB962C8B-B14F-4D97-AF65-F5344CB8AC3E}">
        <p14:creationId xmlns:p14="http://schemas.microsoft.com/office/powerpoint/2010/main" val="195384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ED584D2-B0AF-B443-A2B2-CACE5595C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33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A84D5A42-CB1C-B449-B175-F1991ABA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Outsourcing v IT, SLA, </a:t>
            </a:r>
            <a:r>
              <a:rPr lang="cs-CZ" dirty="0" err="1"/>
              <a:t>Cloud</a:t>
            </a:r>
            <a:r>
              <a:rPr lang="cs-CZ" dirty="0"/>
              <a:t>, </a:t>
            </a:r>
            <a:r>
              <a:rPr lang="cs-CZ" dirty="0" err="1"/>
              <a:t>SaaS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3D9DA2-77CC-3647-B0EA-F4616A83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Další módy – APS (</a:t>
            </a:r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Service</a:t>
            </a:r>
            <a:r>
              <a:rPr lang="cs-CZ" dirty="0"/>
              <a:t> </a:t>
            </a:r>
            <a:r>
              <a:rPr lang="cs-CZ" dirty="0" err="1"/>
              <a:t>Providing</a:t>
            </a:r>
            <a:r>
              <a:rPr lang="cs-CZ" dirty="0"/>
              <a:t>) – J/O/</a:t>
            </a:r>
            <a:r>
              <a:rPr lang="cs-CZ" dirty="0" err="1"/>
              <a:t>Š</a:t>
            </a:r>
            <a:r>
              <a:rPr lang="cs-CZ" dirty="0"/>
              <a:t>, s. 335 a násl.</a:t>
            </a:r>
          </a:p>
          <a:p>
            <a:r>
              <a:rPr lang="cs-CZ" dirty="0" err="1"/>
              <a:t>Inominátní</a:t>
            </a:r>
            <a:r>
              <a:rPr lang="cs-CZ" dirty="0"/>
              <a:t> smlouva</a:t>
            </a:r>
          </a:p>
          <a:p>
            <a:r>
              <a:rPr lang="cs-CZ" dirty="0"/>
              <a:t>Předmět:</a:t>
            </a:r>
          </a:p>
          <a:p>
            <a:pPr lvl="1"/>
            <a:r>
              <a:rPr lang="cs-CZ" dirty="0"/>
              <a:t>Poskytnout právo užívat software</a:t>
            </a:r>
          </a:p>
          <a:p>
            <a:pPr lvl="1"/>
            <a:r>
              <a:rPr lang="cs-CZ" dirty="0"/>
              <a:t>Zajistit dostupnost</a:t>
            </a:r>
          </a:p>
          <a:p>
            <a:pPr lvl="1"/>
            <a:r>
              <a:rPr lang="cs-CZ" dirty="0"/>
              <a:t>Další (</a:t>
            </a:r>
            <a:r>
              <a:rPr lang="cs-CZ" dirty="0" err="1"/>
              <a:t>HelpDesk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9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ED584D2-B0AF-B443-A2B2-CACE5595C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34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A84D5A42-CB1C-B449-B175-F1991ABA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Outsourcing v IT, SLA, </a:t>
            </a:r>
            <a:r>
              <a:rPr lang="cs-CZ" dirty="0" err="1"/>
              <a:t>Cloud</a:t>
            </a:r>
            <a:r>
              <a:rPr lang="cs-CZ" dirty="0"/>
              <a:t>, </a:t>
            </a:r>
            <a:r>
              <a:rPr lang="cs-CZ" dirty="0" err="1"/>
              <a:t>SaaS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3D9DA2-77CC-3647-B0EA-F4616A83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Cloud</a:t>
            </a:r>
            <a:r>
              <a:rPr lang="cs-CZ" dirty="0"/>
              <a:t> </a:t>
            </a:r>
            <a:r>
              <a:rPr lang="cs-CZ" dirty="0" err="1"/>
              <a:t>computing</a:t>
            </a:r>
            <a:endParaRPr lang="cs-CZ" dirty="0"/>
          </a:p>
          <a:p>
            <a:r>
              <a:rPr lang="cs-CZ" dirty="0" err="1"/>
              <a:t>IaaS</a:t>
            </a:r>
            <a:r>
              <a:rPr lang="cs-CZ" dirty="0"/>
              <a:t> – </a:t>
            </a:r>
            <a:r>
              <a:rPr lang="cs-CZ" dirty="0" err="1"/>
              <a:t>Infrastrurcture</a:t>
            </a:r>
            <a:r>
              <a:rPr lang="cs-CZ" dirty="0"/>
              <a:t> as a </a:t>
            </a:r>
            <a:r>
              <a:rPr lang="cs-CZ" dirty="0" err="1"/>
              <a:t>Service</a:t>
            </a:r>
            <a:endParaRPr lang="cs-CZ" dirty="0"/>
          </a:p>
          <a:p>
            <a:r>
              <a:rPr lang="cs-CZ" dirty="0" err="1"/>
              <a:t>SaaS</a:t>
            </a:r>
            <a:r>
              <a:rPr lang="cs-CZ" dirty="0"/>
              <a:t> – Software as a </a:t>
            </a:r>
            <a:r>
              <a:rPr lang="cs-CZ" dirty="0" err="1"/>
              <a:t>Service</a:t>
            </a:r>
            <a:endParaRPr lang="cs-CZ" dirty="0"/>
          </a:p>
          <a:p>
            <a:r>
              <a:rPr lang="cs-CZ" dirty="0" err="1"/>
              <a:t>PaaS</a:t>
            </a:r>
            <a:r>
              <a:rPr lang="cs-CZ" dirty="0"/>
              <a:t> – </a:t>
            </a:r>
            <a:r>
              <a:rPr lang="cs-CZ" dirty="0" err="1"/>
              <a:t>Platform</a:t>
            </a:r>
            <a:r>
              <a:rPr lang="cs-CZ" dirty="0"/>
              <a:t> as a </a:t>
            </a:r>
            <a:r>
              <a:rPr lang="cs-CZ" dirty="0" err="1"/>
              <a:t>Service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809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ED584D2-B0AF-B443-A2B2-CACE5595C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35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A84D5A42-CB1C-B449-B175-F1991ABA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Outsourcing v IT, SLA, </a:t>
            </a:r>
            <a:r>
              <a:rPr lang="cs-CZ" dirty="0" err="1"/>
              <a:t>Cloud</a:t>
            </a:r>
            <a:r>
              <a:rPr lang="cs-CZ" dirty="0"/>
              <a:t>, </a:t>
            </a:r>
            <a:r>
              <a:rPr lang="cs-CZ" dirty="0" err="1"/>
              <a:t>SaaS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3D9DA2-77CC-3647-B0EA-F4616A83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err="1"/>
              <a:t>SaaS</a:t>
            </a:r>
            <a:endParaRPr lang="cs-CZ" dirty="0"/>
          </a:p>
          <a:p>
            <a:r>
              <a:rPr lang="cs-CZ" dirty="0" err="1"/>
              <a:t>Inominát</a:t>
            </a:r>
            <a:endParaRPr lang="cs-CZ" dirty="0"/>
          </a:p>
          <a:p>
            <a:r>
              <a:rPr lang="cs-CZ" dirty="0" err="1"/>
              <a:t>Virtualizované</a:t>
            </a:r>
            <a:r>
              <a:rPr lang="cs-CZ" dirty="0"/>
              <a:t> prostředí</a:t>
            </a:r>
          </a:p>
          <a:p>
            <a:r>
              <a:rPr lang="cs-CZ" dirty="0"/>
              <a:t>Předmět (J/O/</a:t>
            </a:r>
            <a:r>
              <a:rPr lang="cs-CZ" dirty="0" err="1"/>
              <a:t>Š</a:t>
            </a:r>
            <a:r>
              <a:rPr lang="cs-CZ" dirty="0"/>
              <a:t>, s. 342 a násl.)</a:t>
            </a:r>
          </a:p>
          <a:p>
            <a:pPr lvl="1"/>
            <a:r>
              <a:rPr lang="cs-CZ" dirty="0"/>
              <a:t>Licence k SW na serverech poskytovatele</a:t>
            </a:r>
          </a:p>
          <a:p>
            <a:pPr lvl="1"/>
            <a:r>
              <a:rPr lang="cs-CZ" dirty="0"/>
              <a:t>Právo využívat </a:t>
            </a:r>
            <a:r>
              <a:rPr lang="cs-CZ" dirty="0" err="1"/>
              <a:t>storage</a:t>
            </a:r>
            <a:endParaRPr lang="cs-CZ" dirty="0"/>
          </a:p>
          <a:p>
            <a:pPr lvl="1"/>
            <a:r>
              <a:rPr lang="cs-CZ" dirty="0"/>
              <a:t>Cena</a:t>
            </a:r>
          </a:p>
          <a:p>
            <a:pPr lvl="1"/>
            <a:r>
              <a:rPr lang="cs-CZ" dirty="0"/>
              <a:t>SLA</a:t>
            </a:r>
          </a:p>
          <a:p>
            <a:pPr lvl="1"/>
            <a:r>
              <a:rPr lang="cs-CZ" dirty="0"/>
              <a:t>Mlčenlivost a ochrana dat</a:t>
            </a:r>
          </a:p>
          <a:p>
            <a:pPr lvl="1"/>
            <a:r>
              <a:rPr lang="cs-CZ" dirty="0"/>
              <a:t>Podpora SW služeb</a:t>
            </a:r>
          </a:p>
          <a:p>
            <a:r>
              <a:rPr lang="cs-CZ" dirty="0"/>
              <a:t>Exit strategie</a:t>
            </a:r>
          </a:p>
        </p:txBody>
      </p:sp>
    </p:spTree>
    <p:extLst>
      <p:ext uri="{BB962C8B-B14F-4D97-AF65-F5344CB8AC3E}">
        <p14:creationId xmlns:p14="http://schemas.microsoft.com/office/powerpoint/2010/main" val="21101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064826F4-B8A0-FC49-8FAE-EF5455E990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36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E42CBDD3-487B-7643-9C54-3D8F89EA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Díky za pozornost!</a:t>
            </a:r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1F48CE65-E09C-6B40-86CD-B4C3D7F39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4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52A7C654-6C10-1647-B412-014C42B108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4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442E5441-DED1-5A4B-A67D-4764484C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analýze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7251AE0-B02C-EA4B-93C0-14275DA84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/>
              <a:t>Smlouva o dílo – závazky: provést a navrhnout &lt;=&gt; poskytnout součinnost a zaplatit</a:t>
            </a:r>
          </a:p>
          <a:p>
            <a:r>
              <a:rPr lang="cs-CZ" dirty="0"/>
              <a:t>Náležitosti</a:t>
            </a:r>
          </a:p>
          <a:p>
            <a:pPr lvl="1"/>
            <a:r>
              <a:rPr lang="cs-CZ" dirty="0"/>
              <a:t>Účel – základní cíle: předpoklady provedení, způsob provedení výsledek do určité doby a za úplatu</a:t>
            </a:r>
          </a:p>
          <a:p>
            <a:pPr lvl="1"/>
            <a:r>
              <a:rPr lang="cs-CZ" dirty="0"/>
              <a:t>Součinnost</a:t>
            </a:r>
          </a:p>
          <a:p>
            <a:pPr lvl="1"/>
            <a:r>
              <a:rPr lang="cs-CZ" dirty="0" err="1"/>
              <a:t>Protokolace</a:t>
            </a:r>
            <a:endParaRPr lang="cs-CZ" dirty="0"/>
          </a:p>
          <a:p>
            <a:pPr lvl="1"/>
            <a:r>
              <a:rPr lang="cs-CZ" dirty="0"/>
              <a:t>Zpracování a odsouhlasení</a:t>
            </a:r>
          </a:p>
          <a:p>
            <a:pPr lvl="1"/>
            <a:r>
              <a:rPr lang="cs-CZ" dirty="0"/>
              <a:t>Způsob a termín uzavření smlouvy o vývoji a implementaci software – návaznost? (smlouva o smlouvě budoucí)</a:t>
            </a:r>
          </a:p>
          <a:p>
            <a:pPr lvl="1"/>
            <a:r>
              <a:rPr lang="cs-CZ" dirty="0"/>
              <a:t>Odměna – hodinová sazba/pevná cena</a:t>
            </a:r>
          </a:p>
          <a:p>
            <a:pPr lvl="1"/>
            <a:r>
              <a:rPr lang="cs-CZ" dirty="0"/>
              <a:t>Odpovědnost za vady a škodu</a:t>
            </a:r>
          </a:p>
          <a:p>
            <a:pPr lvl="1"/>
            <a:r>
              <a:rPr lang="cs-CZ" dirty="0"/>
              <a:t>Autorská práva a licence k analýze</a:t>
            </a:r>
          </a:p>
          <a:p>
            <a:pPr lvl="1"/>
            <a:r>
              <a:rPr lang="cs-CZ" dirty="0"/>
              <a:t>Mlčenlivost (zákaz využití třetí firmou)</a:t>
            </a:r>
          </a:p>
          <a:p>
            <a:pPr lvl="1"/>
            <a:r>
              <a:rPr lang="cs-CZ" dirty="0"/>
              <a:t>Ukončení smlouvy - odstoupení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557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29DE96B3-2F81-C041-9957-8A106A9287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5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AC7F9E0B-7869-DF4E-B212-E2C21D8C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vývoji (a implementaci)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192A691-D8DD-2B4E-AA41-DD4545EE2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Smlouva o dílo (§ 2587 OZ) + dílo s nehmotným výsledkem</a:t>
            </a:r>
            <a:br>
              <a:rPr lang="cs-CZ" dirty="0"/>
            </a:br>
            <a:r>
              <a:rPr lang="cs-CZ" dirty="0"/>
              <a:t>(§ 2631 OZ) – nemusí být zachyceno na nosiči, stačí umožnění užívání (§ 2632 OZ)</a:t>
            </a:r>
          </a:p>
          <a:p>
            <a:r>
              <a:rPr lang="cs-CZ" dirty="0"/>
              <a:t>I pro implementaci</a:t>
            </a:r>
          </a:p>
          <a:p>
            <a:r>
              <a:rPr lang="cs-CZ" dirty="0"/>
              <a:t>Rámcové smlouvy a dílčí smlouvy (mají přednost)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6211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654576B5-F5B9-084A-994C-7AA3479B1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6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6ADCCA5F-041E-6445-A524-E24DD7F7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vývoji (a implementaci)– obsahové náležitosti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B58C496-24B5-F240-9C83-0274C025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Vymezení účelu a cílů smlouvy</a:t>
            </a:r>
          </a:p>
          <a:p>
            <a:pPr lvl="1"/>
            <a:r>
              <a:rPr lang="cs-CZ" dirty="0"/>
              <a:t>Specifikace – odkaz na analýzu – příloha</a:t>
            </a:r>
          </a:p>
          <a:p>
            <a:pPr lvl="1"/>
            <a:r>
              <a:rPr lang="cs-CZ" dirty="0"/>
              <a:t>Popis stávajícího a cílového stavu – </a:t>
            </a:r>
            <a:r>
              <a:rPr lang="cs-CZ" dirty="0" err="1"/>
              <a:t>definition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done (stále se jedná o jednorázové plnění – nikoliv o servisní smlouvu)</a:t>
            </a:r>
          </a:p>
          <a:p>
            <a:r>
              <a:rPr lang="cs-CZ" dirty="0"/>
              <a:t>Předmět smlouvy</a:t>
            </a:r>
          </a:p>
          <a:p>
            <a:pPr lvl="1"/>
            <a:r>
              <a:rPr lang="cs-CZ" dirty="0"/>
              <a:t>Pozitivní a negativní vymezení („reality </a:t>
            </a:r>
            <a:r>
              <a:rPr lang="cs-CZ" dirty="0" err="1"/>
              <a:t>check</a:t>
            </a:r>
            <a:r>
              <a:rPr lang="cs-CZ" dirty="0"/>
              <a:t>“ co nedodám – např. hardware)</a:t>
            </a:r>
          </a:p>
          <a:p>
            <a:pPr lvl="1"/>
            <a:r>
              <a:rPr lang="cs-CZ" dirty="0"/>
              <a:t>Nebyla-li provedena analýza – specifikace – analýza a implementační projekt</a:t>
            </a:r>
          </a:p>
          <a:p>
            <a:pPr lvl="2"/>
            <a:r>
              <a:rPr lang="cs-CZ" dirty="0"/>
              <a:t>Vliv na cenu – navýšení (analýza odhalí nutné zvýšené náklady)</a:t>
            </a:r>
          </a:p>
          <a:p>
            <a:r>
              <a:rPr lang="cs-CZ" dirty="0"/>
              <a:t>Doba a místo plnění</a:t>
            </a:r>
          </a:p>
          <a:p>
            <a:pPr lvl="1"/>
            <a:r>
              <a:rPr lang="cs-CZ" dirty="0"/>
              <a:t> Kdy a kde bude předáno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6571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654576B5-F5B9-084A-994C-7AA3479B1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7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6ADCCA5F-041E-6445-A524-E24DD7F7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vývoji (a implementaci)– obsahové náležitosti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B58C496-24B5-F240-9C83-0274C025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Vývoj – </a:t>
            </a:r>
            <a:r>
              <a:rPr lang="cs-CZ" dirty="0" err="1"/>
              <a:t>waterfall</a:t>
            </a:r>
            <a:r>
              <a:rPr lang="cs-CZ" dirty="0"/>
              <a:t> X </a:t>
            </a:r>
            <a:r>
              <a:rPr lang="cs-CZ" dirty="0" err="1"/>
              <a:t>agile</a:t>
            </a:r>
            <a:endParaRPr lang="cs-CZ" dirty="0"/>
          </a:p>
          <a:p>
            <a:r>
              <a:rPr lang="cs-CZ" dirty="0" err="1"/>
              <a:t>Agile</a:t>
            </a:r>
            <a:r>
              <a:rPr lang="cs-CZ" dirty="0"/>
              <a:t> (J/O/S, s. 202–204) – sprinty</a:t>
            </a:r>
          </a:p>
          <a:p>
            <a:pPr lvl="1"/>
            <a:r>
              <a:rPr lang="cs-CZ" dirty="0"/>
              <a:t>Principy: transparentnost, přezkoumatelnost, přizpůsobování, kontrola růstu ceny, ukončení spolupráce a předání zdrojového kódu</a:t>
            </a:r>
          </a:p>
          <a:p>
            <a:r>
              <a:rPr lang="cs-CZ" dirty="0"/>
              <a:t>Změna smlouvy – upřesňování rozsahu smlouvy – změnové řízení</a:t>
            </a:r>
          </a:p>
          <a:p>
            <a:r>
              <a:rPr lang="cs-CZ" dirty="0"/>
              <a:t>Dodávání HW a SW (třetích stran) - § 2596 OZ – věci opatřené k provedení díla – zhotovitel je prodávající, pokud se stalo součástí díla</a:t>
            </a:r>
          </a:p>
          <a:p>
            <a:r>
              <a:rPr lang="cs-CZ" dirty="0"/>
              <a:t>Software - § 61 </a:t>
            </a:r>
            <a:r>
              <a:rPr lang="cs-CZ" dirty="0" err="1"/>
              <a:t>AutZ</a:t>
            </a:r>
            <a:r>
              <a:rPr lang="cs-CZ" dirty="0"/>
              <a:t> (FO) a § 2634 OZ (PO) – účel smlouvy</a:t>
            </a:r>
          </a:p>
          <a:p>
            <a:pPr lvl="1"/>
            <a:r>
              <a:rPr lang="cs-CZ" dirty="0"/>
              <a:t>Dá se poskytovat třetím stranám (sjednat jinak) - problematické</a:t>
            </a:r>
          </a:p>
        </p:txBody>
      </p:sp>
    </p:spTree>
    <p:extLst>
      <p:ext uri="{BB962C8B-B14F-4D97-AF65-F5344CB8AC3E}">
        <p14:creationId xmlns:p14="http://schemas.microsoft.com/office/powerpoint/2010/main" val="153344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654576B5-F5B9-084A-994C-7AA3479B1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8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6ADCCA5F-041E-6445-A524-E24DD7F7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vývoji (a implementaci)– obsahové náležitosti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B58C496-24B5-F240-9C83-0274C025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J/O/</a:t>
            </a:r>
            <a:r>
              <a:rPr lang="cs-CZ" dirty="0" err="1"/>
              <a:t>Š</a:t>
            </a:r>
            <a:r>
              <a:rPr lang="cs-CZ" dirty="0"/>
              <a:t> s. 208–209 </a:t>
            </a:r>
          </a:p>
          <a:p>
            <a:r>
              <a:rPr lang="cs-CZ" dirty="0"/>
              <a:t>Software třetích osob – nutno umožnit užívání</a:t>
            </a:r>
          </a:p>
          <a:p>
            <a:r>
              <a:rPr lang="cs-CZ" dirty="0"/>
              <a:t>Licence?</a:t>
            </a:r>
          </a:p>
          <a:p>
            <a:r>
              <a:rPr lang="cs-CZ" dirty="0"/>
              <a:t>Zprostředkovatelská smlouva (objednatel a přímo výrobce (třetí strana) X Mandátní smlouva (zhotovitel jménem objednatele na jeho účet – licence mezi objednatelem a výrobcem)</a:t>
            </a:r>
          </a:p>
        </p:txBody>
      </p:sp>
    </p:spTree>
    <p:extLst>
      <p:ext uri="{BB962C8B-B14F-4D97-AF65-F5344CB8AC3E}">
        <p14:creationId xmlns:p14="http://schemas.microsoft.com/office/powerpoint/2010/main" val="395628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654576B5-F5B9-084A-994C-7AA3479B1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9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6ADCCA5F-041E-6445-A524-E24DD7F7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 o vývoji (a implementaci) – obsahové náležitosti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B58C496-24B5-F240-9C83-0274C025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Projektové řízení – J/O/</a:t>
            </a:r>
            <a:r>
              <a:rPr lang="cs-CZ" dirty="0" err="1"/>
              <a:t>Š</a:t>
            </a:r>
            <a:r>
              <a:rPr lang="cs-CZ" dirty="0"/>
              <a:t>, s. 209–213</a:t>
            </a:r>
          </a:p>
          <a:p>
            <a:pPr lvl="1"/>
            <a:r>
              <a:rPr lang="cs-CZ" dirty="0"/>
              <a:t>Tým, dokumentace, komunikace, pravomoci</a:t>
            </a:r>
          </a:p>
          <a:p>
            <a:r>
              <a:rPr lang="cs-CZ" dirty="0"/>
              <a:t>Školení, dokumentace </a:t>
            </a:r>
          </a:p>
        </p:txBody>
      </p:sp>
    </p:spTree>
    <p:extLst>
      <p:ext uri="{BB962C8B-B14F-4D97-AF65-F5344CB8AC3E}">
        <p14:creationId xmlns:p14="http://schemas.microsoft.com/office/powerpoint/2010/main" val="252340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rezentace_MU_CZ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zentace-LAW-CZ.potx" id="{9368F25A-D07D-4454-BB9E-323E9573381A}" vid="{D76D3162-79D4-49CC-8197-D810905360BE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Prezentace-LAW-CZ</Template>
  <TotalTime>4221</TotalTime>
  <Words>1883</Words>
  <Application>Microsoft Macintosh PowerPoint</Application>
  <PresentationFormat>Širokoúhlá obrazovka</PresentationFormat>
  <Paragraphs>274</Paragraphs>
  <Slides>36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36</vt:i4>
      </vt:variant>
    </vt:vector>
  </HeadingPairs>
  <TitlesOfParts>
    <vt:vector size="40" baseType="lpstr">
      <vt:lpstr>Arial</vt:lpstr>
      <vt:lpstr>Tahoma</vt:lpstr>
      <vt:lpstr>Wingdings</vt:lpstr>
      <vt:lpstr>Prezentace_MU_CZ</vt:lpstr>
      <vt:lpstr>SOFTWAROVÉ PRÁVO Smlouvy – analýza, vývoj a implementace</vt:lpstr>
      <vt:lpstr>Smlouva o analýze</vt:lpstr>
      <vt:lpstr>Smlouva o analýze</vt:lpstr>
      <vt:lpstr>Smlouva o analýze</vt:lpstr>
      <vt:lpstr>Smlouva o vývoji (a implementaci)</vt:lpstr>
      <vt:lpstr>Smlouva o vývoji (a implementaci)– obsahové náležitosti</vt:lpstr>
      <vt:lpstr>Smlouva o vývoji (a implementaci)– obsahové náležitosti</vt:lpstr>
      <vt:lpstr>Smlouva o vývoji (a implementaci)– obsahové náležitosti</vt:lpstr>
      <vt:lpstr>Smlouva o vývoji (a implementaci) – obsahové náležitosti</vt:lpstr>
      <vt:lpstr>Smlouva o vývoji (a implementaci) – obsahové náležitosti</vt:lpstr>
      <vt:lpstr>Smlouva o vývoji (a implementaci)</vt:lpstr>
      <vt:lpstr>Smlouva o vývoji (a implementaci)</vt:lpstr>
      <vt:lpstr>Smlouva o vývoji (a implementaci)</vt:lpstr>
      <vt:lpstr>Smlouva o vývoji (a implementaci)</vt:lpstr>
      <vt:lpstr>Smlouva o vývoji (a implementaci)</vt:lpstr>
      <vt:lpstr>Smlouva o vývoji (a implementaci)</vt:lpstr>
      <vt:lpstr>Smlouva o vývoji (a implementaci)</vt:lpstr>
      <vt:lpstr>Smlouva o implementaci</vt:lpstr>
      <vt:lpstr>Smlouva o implementaci</vt:lpstr>
      <vt:lpstr>Smlouvy – servis, údržba a podpora, outsourcing v IT, SLA, cloud computing, SaaS</vt:lpstr>
      <vt:lpstr>Smlouva o servisu a údržbě</vt:lpstr>
      <vt:lpstr>Smlouva o servisu a údržbě</vt:lpstr>
      <vt:lpstr>Smlouva o servisu a údržbě</vt:lpstr>
      <vt:lpstr>Smlouva o servisu a údržbě</vt:lpstr>
      <vt:lpstr>Smlouva o servisu a údržbě</vt:lpstr>
      <vt:lpstr>Smlouva o servisu a údržbě</vt:lpstr>
      <vt:lpstr>Outsourcing v IT, SLA, cloud computing, SaaS</vt:lpstr>
      <vt:lpstr>Outsourcing v IT, SLA, Cloud, SaaS</vt:lpstr>
      <vt:lpstr>Outsourcing v IT, SLA, Cloud, SaaS</vt:lpstr>
      <vt:lpstr>Outsourcing v IT, SLA, Cloud, SaaS</vt:lpstr>
      <vt:lpstr>Outsourcing v IT, SLA, Cloud, SaaS</vt:lpstr>
      <vt:lpstr>Outsourcing v IT, SLA, Cloud, SaaS</vt:lpstr>
      <vt:lpstr>Outsourcing v IT, SLA, Cloud, SaaS</vt:lpstr>
      <vt:lpstr>Outsourcing v IT, SLA, Cloud, SaaS</vt:lpstr>
      <vt:lpstr>Outsourcing v IT, SLA, Cloud, SaaS</vt:lpstr>
      <vt:lpstr>Díky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Právní aspekty umělé inteligence</dc:title>
  <dc:creator>Jan Zibner</dc:creator>
  <cp:lastModifiedBy>Matěj Myška</cp:lastModifiedBy>
  <cp:revision>54</cp:revision>
  <cp:lastPrinted>1601-01-01T00:00:00Z</cp:lastPrinted>
  <dcterms:created xsi:type="dcterms:W3CDTF">2019-03-28T13:49:34Z</dcterms:created>
  <dcterms:modified xsi:type="dcterms:W3CDTF">2022-12-01T08:44:54Z</dcterms:modified>
</cp:coreProperties>
</file>