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0"/>
  </p:notesMasterIdLst>
  <p:sldIdLst>
    <p:sldId id="256" r:id="rId2"/>
    <p:sldId id="336" r:id="rId3"/>
    <p:sldId id="324" r:id="rId4"/>
    <p:sldId id="258" r:id="rId5"/>
    <p:sldId id="329" r:id="rId6"/>
    <p:sldId id="322" r:id="rId7"/>
    <p:sldId id="265" r:id="rId8"/>
    <p:sldId id="325" r:id="rId9"/>
    <p:sldId id="326" r:id="rId10"/>
    <p:sldId id="319" r:id="rId11"/>
    <p:sldId id="327" r:id="rId12"/>
    <p:sldId id="328" r:id="rId13"/>
    <p:sldId id="261" r:id="rId14"/>
    <p:sldId id="330" r:id="rId15"/>
    <p:sldId id="266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35" r:id="rId28"/>
    <p:sldId id="280" r:id="rId29"/>
    <p:sldId id="281" r:id="rId30"/>
    <p:sldId id="331" r:id="rId31"/>
    <p:sldId id="332" r:id="rId32"/>
    <p:sldId id="282" r:id="rId33"/>
    <p:sldId id="284" r:id="rId34"/>
    <p:sldId id="286" r:id="rId35"/>
    <p:sldId id="283" r:id="rId36"/>
    <p:sldId id="333" r:id="rId37"/>
    <p:sldId id="298" r:id="rId38"/>
    <p:sldId id="287" r:id="rId39"/>
    <p:sldId id="288" r:id="rId40"/>
    <p:sldId id="289" r:id="rId41"/>
    <p:sldId id="294" r:id="rId42"/>
    <p:sldId id="290" r:id="rId43"/>
    <p:sldId id="291" r:id="rId44"/>
    <p:sldId id="293" r:id="rId45"/>
    <p:sldId id="292" r:id="rId46"/>
    <p:sldId id="295" r:id="rId47"/>
    <p:sldId id="297" r:id="rId48"/>
    <p:sldId id="299" r:id="rId49"/>
    <p:sldId id="334" r:id="rId50"/>
    <p:sldId id="300" r:id="rId51"/>
    <p:sldId id="301" r:id="rId52"/>
    <p:sldId id="337" r:id="rId53"/>
    <p:sldId id="338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39" r:id="rId63"/>
    <p:sldId id="314" r:id="rId64"/>
    <p:sldId id="315" r:id="rId65"/>
    <p:sldId id="316" r:id="rId66"/>
    <p:sldId id="317" r:id="rId67"/>
    <p:sldId id="318" r:id="rId68"/>
    <p:sldId id="320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 autoAdjust="0"/>
    <p:restoredTop sz="72983" autoAdjust="0"/>
  </p:normalViewPr>
  <p:slideViewPr>
    <p:cSldViewPr snapToGrid="0">
      <p:cViewPr varScale="1">
        <p:scale>
          <a:sx n="103" d="100"/>
          <a:sy n="103" d="100"/>
        </p:scale>
        <p:origin x="200" y="1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C429-6529-49CC-AB7B-4852A0082CDD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5252-401E-47EC-B9EA-313A0BAE7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2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43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1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13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5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0j: </a:t>
            </a:r>
            <a:r>
              <a:rPr lang="zh-CN" altLang="en-US" dirty="0" smtClean="0"/>
              <a:t>也合法</a:t>
            </a:r>
            <a:r>
              <a:rPr lang="zh-CN" altLang="en-US" baseline="0" dirty="0" smtClean="0"/>
              <a:t>  </a:t>
            </a:r>
            <a:r>
              <a:rPr lang="zh-CN" altLang="en-US" dirty="0" smtClean="0"/>
              <a:t>不是等于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3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交互式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中</a:t>
            </a:r>
            <a:r>
              <a:rPr lang="zh-CN" altLang="en-US" baseline="0" dirty="0" smtClean="0"/>
              <a:t>   表达式输出的实际上是  </a:t>
            </a:r>
            <a:r>
              <a:rPr lang="en-US" altLang="zh-CN" baseline="0" dirty="0" smtClean="0"/>
              <a:t>print(</a:t>
            </a:r>
            <a:r>
              <a:rPr lang="en-US" altLang="zh-CN" baseline="0" dirty="0" err="1" smtClean="0"/>
              <a:t>repr</a:t>
            </a:r>
            <a:r>
              <a:rPr lang="en-US" altLang="zh-CN" baseline="0" dirty="0" smtClean="0"/>
              <a:t>(expression)) </a:t>
            </a:r>
            <a:r>
              <a:rPr lang="zh-CN" altLang="en-US" baseline="0" dirty="0" smtClean="0"/>
              <a:t>，一般可以通过</a:t>
            </a:r>
            <a:r>
              <a:rPr lang="en-US" altLang="zh-CN" baseline="0" dirty="0" err="1" smtClean="0"/>
              <a:t>eval</a:t>
            </a: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得到原来的对象</a:t>
            </a:r>
            <a:endParaRPr lang="en-US" altLang="zh-CN" baseline="0" dirty="0" smtClean="0"/>
          </a:p>
          <a:p>
            <a:r>
              <a:rPr lang="en-US" altLang="zh-CN" baseline="0" dirty="0" smtClean="0"/>
              <a:t>print(a):  </a:t>
            </a:r>
            <a:r>
              <a:rPr lang="zh-CN" altLang="en-US" baseline="0" dirty="0" smtClean="0"/>
              <a:t>输出的用户友好的字符串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50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9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06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from .module import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    # </a:t>
            </a:r>
            <a:r>
              <a:rPr lang="zh-CN" altLang="en-US" dirty="0" smtClean="0"/>
              <a:t>表示从当前目录中查找</a:t>
            </a:r>
            <a:r>
              <a:rPr lang="en-US" altLang="zh-CN" dirty="0" smtClean="0"/>
              <a:t>module.py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3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上课前请门口刷一卡通就坐。没带卡的请到老师这里登记。</a:t>
            </a:r>
            <a:endParaRPr lang="en-US" altLang="zh-CN" sz="1200" dirty="0" smtClean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82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math.radians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sita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6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9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9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9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Random Access Memory</a:t>
            </a:r>
            <a:r>
              <a:rPr lang="zh-CN" altLang="en-US" dirty="0" smtClean="0"/>
              <a:t>）随机访问内存</a:t>
            </a:r>
          </a:p>
          <a:p>
            <a:pPr lvl="1"/>
            <a:r>
              <a:rPr lang="zh-CN" altLang="en-US" dirty="0" smtClean="0"/>
              <a:t>由许多电路组成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每个电路可以保存一个二进制数据，称为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个比特（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），取值为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连续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个比特组合在一起称为字节（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内存的基本单位（存储单元）为一个字节，每个存储单元通过一个地址标识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易失性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Volatity</a:t>
            </a:r>
            <a:r>
              <a:rPr lang="en-US" altLang="zh-CN" dirty="0" smtClean="0"/>
              <a:t>):</a:t>
            </a:r>
            <a:r>
              <a:rPr lang="zh-CN" altLang="en-US" dirty="0" smtClean="0"/>
              <a:t>断电丢失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访问速度快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纳秒级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从内存中获得指令</a:t>
            </a:r>
            <a:endParaRPr lang="en-US" altLang="zh-CN" dirty="0" smtClean="0"/>
          </a:p>
          <a:p>
            <a:r>
              <a:rPr lang="zh-CN" altLang="en-US" dirty="0" smtClean="0"/>
              <a:t>辅存</a:t>
            </a:r>
            <a:r>
              <a:rPr lang="en-US" altLang="zh-CN" dirty="0" smtClean="0"/>
              <a:t>(Secondary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Storage):</a:t>
            </a:r>
            <a:r>
              <a:rPr lang="zh-CN" altLang="en-US" dirty="0" smtClean="0"/>
              <a:t>硬盘、闪存（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盘、</a:t>
            </a:r>
            <a:r>
              <a:rPr lang="en-US" altLang="zh-CN" dirty="0" smtClean="0"/>
              <a:t>TF</a:t>
            </a:r>
            <a:r>
              <a:rPr lang="zh-CN" altLang="en-US" dirty="0" smtClean="0"/>
              <a:t>卡、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卡等）、</a:t>
            </a:r>
            <a:r>
              <a:rPr lang="en-US" altLang="zh-CN" dirty="0" smtClean="0"/>
              <a:t>DVD… </a:t>
            </a:r>
          </a:p>
          <a:p>
            <a:pPr lvl="1"/>
            <a:r>
              <a:rPr lang="zh-CN" altLang="en-US" dirty="0" smtClean="0"/>
              <a:t>持久性：断电后数据仍然存在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访问速度比内存慢，微秒或者毫秒级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数据和指令首先从外存读到内存后才能被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CPU( Central Processing Unit )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RAM</a:t>
            </a:r>
            <a:r>
              <a:rPr lang="zh-CN" altLang="en-US" dirty="0" smtClean="0"/>
              <a:t>中读取指令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按照顺序执行指令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有限的指令集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纳秒级的执行速度</a:t>
            </a:r>
            <a:endParaRPr lang="en-US" altLang="zh-CN" dirty="0" smtClean="0"/>
          </a:p>
          <a:p>
            <a:r>
              <a:rPr lang="zh-CN" altLang="en-US" dirty="0" smtClean="0"/>
              <a:t>外设（</a:t>
            </a:r>
            <a:r>
              <a:rPr lang="en-US" altLang="zh-CN" dirty="0" smtClean="0"/>
              <a:t> Peripheral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输入设备：键盘、鼠标等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输出设备：显示器、打印机等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&gt;&gt;&gt; import sys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sys.version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'2.7.8 (default, Jun 30 2014, 16:08:48) [MSC v.1500 64 bit (AMD64)]'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sys.version_info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/>
              <a:t>sys.version_info</a:t>
            </a:r>
            <a:r>
              <a:rPr lang="en-US" altLang="zh-CN" dirty="0" smtClean="0"/>
              <a:t>(major=2, minor=7, micro=8, </a:t>
            </a:r>
            <a:r>
              <a:rPr lang="en-US" altLang="zh-CN" dirty="0" err="1" smtClean="0"/>
              <a:t>releaselevel</a:t>
            </a:r>
            <a:r>
              <a:rPr lang="en-US" altLang="zh-CN" dirty="0" smtClean="0"/>
              <a:t>='final', serial=0)</a:t>
            </a:r>
            <a:endParaRPr lang="en-US" altLang="zh-CN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72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1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3970-F629-4164-8ED3-C6E3D19F5871}" type="datetimeFigureOut">
              <a:rPr lang="zh-CN" altLang="en-US" smtClean="0"/>
              <a:t>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4.jpeg"/><Relationship Id="rId7" Type="http://schemas.openxmlformats.org/officeDocument/2006/relationships/image" Target="../media/image8.gif"/><Relationship Id="rId8" Type="http://schemas.openxmlformats.org/officeDocument/2006/relationships/image" Target="../media/image9.png"/><Relationship Id="rId9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程序设计基础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一、基础知识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8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之禅（</a:t>
            </a:r>
            <a:r>
              <a:rPr lang="en-US" altLang="zh-CN" dirty="0" smtClean="0"/>
              <a:t>The </a:t>
            </a:r>
            <a:r>
              <a:rPr lang="en-US" altLang="zh-CN" dirty="0"/>
              <a:t>Zen of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992" y="1692323"/>
            <a:ext cx="5622878" cy="463476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Beautiful is better than ugly.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Explicit is better than implicit.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is better than complex.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Complex is better than complicated.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Flat is better than nested.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Sparse is better than dense.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Readability counts.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 cases aren't special enough to break the rules.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Although practicality beats purity.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Errors should never pass silently.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Unless explicitly silenced.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face of ambiguity, refuse the temptation to guess.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Although that way may not be obvious at first unless you're Dutch.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 is better than never.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Although never is often better than </a:t>
            </a:r>
            <a:r>
              <a:rPr lang="en-US" altLang="zh-CN" sz="1400" i="1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</a:t>
            </a: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now.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implementation is hard to explain, it's a bad idea.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implementation is easy to explain, it may be a good idea.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400" dirty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Namespaces are one honking great idea -- let's do more of those!</a:t>
            </a:r>
            <a:endParaRPr lang="zh-CN" altLang="en-US" sz="1400" dirty="0">
              <a:latin typeface="Axure Handwriting" pitchFamily="34" charset="0"/>
              <a:cs typeface="Verdana" panose="020B0604030504040204" pitchFamily="34" charset="0"/>
            </a:endParaRPr>
          </a:p>
        </p:txBody>
      </p:sp>
      <p:sp>
        <p:nvSpPr>
          <p:cNvPr id="2" name="AutoShape 2" descr="http://img5.imgtn.bdimg.com/it/u=686887102,265207504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2" name="Picture 4" descr="http://images.cnitblog.com/blog/92071/201305/06175657-61d271d79ef44577ace6c9d12fd091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36" y="2302490"/>
            <a:ext cx="54197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082710" y="6278537"/>
            <a:ext cx="5405426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latin typeface="Axure Handwriting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—— Tim Peters</a:t>
            </a:r>
            <a:endParaRPr lang="zh-CN" altLang="en-US" dirty="0">
              <a:latin typeface="Axure Handwriting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 descr="http://cms.csdnimg.cn/article/201407/14/53c341011b72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82" y="2415387"/>
            <a:ext cx="7425446" cy="185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9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</a:rPr>
              <a:t>1.0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预备知识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1800" dirty="0"/>
              <a:t>现代计算机的部件</a:t>
            </a:r>
            <a:endParaRPr lang="en-US" altLang="zh-CN" sz="1800" dirty="0"/>
          </a:p>
          <a:p>
            <a:pPr lvl="1"/>
            <a:endParaRPr lang="en-US" altLang="zh-CN" sz="105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68" y="1002682"/>
            <a:ext cx="42291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http://www.diangon.com/image/portal/201504/11/210552ycmk4dqge4mnr4e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37" y="2695005"/>
            <a:ext cx="6176986" cy="335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数据表达：</a:t>
            </a:r>
            <a:r>
              <a:rPr lang="en-US" altLang="zh-CN" dirty="0" smtClean="0"/>
              <a:t>Bit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Byte(K/M/G)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3300" dirty="0" smtClean="0"/>
                  <a:t>计算机内部采用二进制表示</a:t>
                </a:r>
                <a:endParaRPr lang="en-US" altLang="zh-CN" sz="3300" dirty="0" smtClean="0"/>
              </a:p>
              <a:p>
                <a:pPr lvl="1"/>
                <a:r>
                  <a:rPr lang="zh-CN" altLang="en-US" sz="2800" dirty="0"/>
                  <a:t>一</a:t>
                </a:r>
                <a:r>
                  <a:rPr lang="zh-CN" altLang="en-US" sz="2800" dirty="0" smtClean="0"/>
                  <a:t>个字节</a:t>
                </a:r>
                <a:r>
                  <a:rPr lang="en-US" altLang="zh-CN" sz="2800" dirty="0" smtClean="0"/>
                  <a:t>=8</a:t>
                </a:r>
                <a:r>
                  <a:rPr lang="zh-CN" altLang="en-US" sz="2800" dirty="0" smtClean="0"/>
                  <a:t>个比特（</a:t>
                </a:r>
                <a:r>
                  <a:rPr lang="en-US" altLang="zh-CN" sz="2800" dirty="0" smtClean="0"/>
                  <a:t>1B=8b) </a:t>
                </a:r>
              </a:p>
              <a:p>
                <a:pPr lvl="1"/>
                <a:r>
                  <a:rPr lang="zh-CN" altLang="en-US" sz="2800" dirty="0"/>
                  <a:t>一</a:t>
                </a:r>
                <a:r>
                  <a:rPr lang="zh-CN" altLang="en-US" sz="2800" dirty="0" smtClean="0"/>
                  <a:t>个字节可以表示</a:t>
                </a:r>
                <a:r>
                  <a:rPr lang="en-US" altLang="zh-CN" sz="2800" dirty="0" smtClean="0"/>
                  <a:t>0</a:t>
                </a:r>
                <a:r>
                  <a:rPr lang="zh-CN" altLang="en-US" sz="2800" dirty="0" smtClean="0"/>
                  <a:t>到</a:t>
                </a:r>
                <a:r>
                  <a:rPr lang="en-US" altLang="zh-CN" sz="2800" dirty="0" smtClean="0"/>
                  <a:t>255</a:t>
                </a:r>
                <a:r>
                  <a:rPr lang="zh-CN" altLang="en-US" sz="2800" dirty="0" smtClean="0"/>
                  <a:t>的整数</a:t>
                </a:r>
                <a:endParaRPr lang="en-US" altLang="zh-CN" sz="2800" dirty="0" smtClean="0"/>
              </a:p>
              <a:p>
                <a:pPr lvl="2"/>
                <a:r>
                  <a:rPr lang="zh-CN" altLang="en-US" sz="2100" dirty="0" smtClean="0"/>
                  <a:t>或者也可表示</a:t>
                </a:r>
                <a:r>
                  <a:rPr lang="zh-CN" altLang="en-US" sz="2100" dirty="0"/>
                  <a:t>一</a:t>
                </a:r>
                <a:r>
                  <a:rPr lang="zh-CN" altLang="en-US" sz="2100" dirty="0" smtClean="0"/>
                  <a:t>个</a:t>
                </a:r>
                <a:r>
                  <a:rPr lang="en-US" altLang="zh-CN" sz="2100" dirty="0" smtClean="0"/>
                  <a:t>ASCII</a:t>
                </a:r>
                <a:r>
                  <a:rPr lang="zh-CN" altLang="en-US" sz="2100" dirty="0" smtClean="0"/>
                  <a:t>字符</a:t>
                </a:r>
                <a:endParaRPr lang="en-US" altLang="zh-CN" sz="2100" dirty="0" smtClean="0"/>
              </a:p>
              <a:p>
                <a:pPr lvl="1"/>
                <a:r>
                  <a:rPr lang="zh-CN" altLang="en-US" sz="2800" dirty="0" smtClean="0"/>
                  <a:t>二进制</a:t>
                </a:r>
                <a:r>
                  <a:rPr lang="en-US" altLang="zh-CN" sz="2800" dirty="0" smtClean="0"/>
                  <a:t>00101011</a:t>
                </a:r>
                <a:r>
                  <a:rPr lang="zh-CN" altLang="en-US" sz="2800" dirty="0" smtClean="0"/>
                  <a:t>对应十进制</a:t>
                </a:r>
                <a:r>
                  <a:rPr lang="en-US" altLang="zh-CN" sz="2800" dirty="0" smtClean="0"/>
                  <a:t>43</a:t>
                </a:r>
                <a:r>
                  <a:rPr lang="zh-CN" altLang="en-US" sz="2800" dirty="0" smtClean="0"/>
                  <a:t> </a:t>
                </a:r>
                <a:endParaRPr lang="en-US" altLang="zh-CN" sz="2800" dirty="0" smtClean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 ∗ 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1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 ∗2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1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100" dirty="0" smtClean="0"/>
                  <a:t>43</a:t>
                </a:r>
                <a:endParaRPr lang="en-US" altLang="zh-CN" sz="2100" i="1" dirty="0"/>
              </a:p>
              <a:p>
                <a:r>
                  <a:rPr lang="en-US" altLang="zh-CN" dirty="0"/>
                  <a:t>Kilobyte (kB): 2</a:t>
                </a:r>
                <a:r>
                  <a:rPr lang="en-US" altLang="zh-CN" baseline="30000" dirty="0"/>
                  <a:t>10</a:t>
                </a:r>
                <a:r>
                  <a:rPr lang="en-US" altLang="zh-CN" dirty="0"/>
                  <a:t> = 1024 </a:t>
                </a:r>
                <a:r>
                  <a:rPr lang="en-US" altLang="zh-CN" dirty="0" smtClean="0"/>
                  <a:t>bytes</a:t>
                </a:r>
              </a:p>
              <a:p>
                <a:r>
                  <a:rPr lang="en-US" altLang="zh-CN" dirty="0"/>
                  <a:t>Megabyte (MB): 2</a:t>
                </a:r>
                <a:r>
                  <a:rPr lang="en-US" altLang="zh-CN" baseline="30000" dirty="0"/>
                  <a:t>20</a:t>
                </a:r>
                <a:r>
                  <a:rPr lang="en-US" altLang="zh-CN" dirty="0"/>
                  <a:t> = 1024 kB or 1024 * 1024 </a:t>
                </a:r>
                <a:r>
                  <a:rPr lang="en-US" altLang="zh-CN" dirty="0" smtClean="0"/>
                  <a:t>bytes</a:t>
                </a:r>
              </a:p>
              <a:p>
                <a:r>
                  <a:rPr lang="en-US" altLang="zh-CN" dirty="0"/>
                  <a:t>Gigabyte (GB): 2</a:t>
                </a:r>
                <a:r>
                  <a:rPr lang="en-US" altLang="zh-CN" baseline="30000" dirty="0"/>
                  <a:t>30</a:t>
                </a:r>
                <a:r>
                  <a:rPr lang="en-US" altLang="zh-CN" dirty="0"/>
                  <a:t> = 1024 </a:t>
                </a:r>
                <a:r>
                  <a:rPr lang="en-US" altLang="zh-CN" dirty="0" smtClean="0"/>
                  <a:t>MB</a:t>
                </a:r>
              </a:p>
              <a:p>
                <a:r>
                  <a:rPr lang="en-US" altLang="zh-CN" dirty="0"/>
                  <a:t>Terabyte (TB): </a:t>
                </a:r>
                <a:r>
                  <a:rPr lang="en-US" altLang="zh-CN" dirty="0" smtClean="0"/>
                  <a:t>2</a:t>
                </a:r>
                <a:r>
                  <a:rPr lang="en-US" altLang="zh-CN" baseline="30000" dirty="0" smtClean="0"/>
                  <a:t>40</a:t>
                </a:r>
                <a:r>
                  <a:rPr lang="en-US" altLang="zh-CN" dirty="0" smtClean="0"/>
                  <a:t>= 1024 GB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75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基本编程套路：四部曲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400" dirty="0"/>
              <a:t>一</a:t>
            </a:r>
            <a:r>
              <a:rPr lang="zh-CN" altLang="zh-CN" sz="4400" dirty="0" smtClean="0"/>
              <a:t>想</a:t>
            </a:r>
            <a:r>
              <a:rPr lang="zh-CN" altLang="en-US" sz="4400" dirty="0" smtClean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Thinking </a:t>
            </a:r>
            <a:r>
              <a:rPr lang="zh-CN" altLang="en-US" sz="4400" dirty="0" smtClean="0"/>
              <a:t>）</a:t>
            </a:r>
            <a:endParaRPr lang="en-US" altLang="zh-CN" sz="4400" dirty="0" smtClean="0"/>
          </a:p>
          <a:p>
            <a:r>
              <a:rPr lang="zh-CN" altLang="zh-CN" sz="4400" dirty="0" smtClean="0"/>
              <a:t>二画</a:t>
            </a:r>
            <a:r>
              <a:rPr lang="zh-CN" altLang="en-US" sz="4400" dirty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Designing </a:t>
            </a:r>
            <a:r>
              <a:rPr lang="zh-CN" altLang="en-US" sz="4400" dirty="0" smtClean="0"/>
              <a:t>）</a:t>
            </a:r>
            <a:endParaRPr lang="en-US" altLang="zh-CN" sz="4400" dirty="0" smtClean="0"/>
          </a:p>
          <a:p>
            <a:r>
              <a:rPr lang="zh-CN" altLang="zh-CN" sz="4400" dirty="0" smtClean="0"/>
              <a:t>三码</a:t>
            </a:r>
            <a:r>
              <a:rPr lang="zh-CN" altLang="en-US" sz="4400" dirty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Coding </a:t>
            </a:r>
            <a:r>
              <a:rPr lang="zh-CN" altLang="en-US" sz="4400" dirty="0" smtClean="0"/>
              <a:t>）</a:t>
            </a:r>
            <a:endParaRPr lang="en-US" altLang="zh-CN" sz="4400" dirty="0" smtClean="0"/>
          </a:p>
          <a:p>
            <a:r>
              <a:rPr lang="zh-CN" altLang="zh-CN" sz="4400" dirty="0" smtClean="0"/>
              <a:t>四</a:t>
            </a:r>
            <a:r>
              <a:rPr lang="zh-CN" altLang="en-US" sz="4400" dirty="0" smtClean="0"/>
              <a:t>测</a:t>
            </a:r>
            <a:r>
              <a:rPr lang="zh-CN" altLang="en-US" sz="4400" dirty="0"/>
              <a:t>（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Testing </a:t>
            </a:r>
            <a:r>
              <a:rPr lang="zh-CN" altLang="en-US" sz="4400" dirty="0"/>
              <a:t>）</a:t>
            </a:r>
            <a:endParaRPr lang="en-US" altLang="zh-CN" sz="4400" dirty="0"/>
          </a:p>
        </p:txBody>
      </p:sp>
      <p:sp>
        <p:nvSpPr>
          <p:cNvPr id="4" name="AutoShape 2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3.imgtn.bdimg.com/it/u=2173598469,189400904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</a:rPr>
              <a:t>1.1 </a:t>
            </a:r>
            <a:r>
              <a:rPr lang="zh-CN" altLang="zh-CN" b="1" dirty="0" smtClean="0">
                <a:latin typeface="Times New Roman" panose="02020603050405020304" pitchFamily="18" charset="0"/>
              </a:rPr>
              <a:t>Python</a:t>
            </a:r>
            <a:r>
              <a:rPr lang="zh-CN" altLang="zh-CN" b="1" dirty="0">
                <a:latin typeface="Times New Roman" panose="02020603050405020304" pitchFamily="18" charset="0"/>
              </a:rPr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/>
              <a:t>Python2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2000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月发布，</a:t>
            </a:r>
            <a:r>
              <a:rPr lang="en-US" altLang="zh-CN" sz="1600" dirty="0" smtClean="0"/>
              <a:t>2.7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2010</a:t>
            </a:r>
            <a:r>
              <a:rPr lang="zh-CN" altLang="en-US" sz="1600" dirty="0" smtClean="0"/>
              <a:t>年发布，最新版本为</a:t>
            </a:r>
            <a:r>
              <a:rPr lang="en-US" altLang="zh-CN" sz="1600" dirty="0" smtClean="0"/>
              <a:t>2.7.11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 smtClean="0"/>
              <a:t>存在大量使用</a:t>
            </a:r>
            <a:r>
              <a:rPr lang="en-US" altLang="zh-CN" sz="1600" dirty="0" smtClean="0"/>
              <a:t>Python2</a:t>
            </a:r>
            <a:r>
              <a:rPr lang="zh-CN" altLang="en-US" sz="1600" dirty="0" smtClean="0"/>
              <a:t>开发的</a:t>
            </a:r>
            <a:r>
              <a:rPr lang="zh-CN" altLang="en-US" sz="1600" dirty="0"/>
              <a:t>扩展</a:t>
            </a:r>
            <a:r>
              <a:rPr lang="zh-CN" altLang="en-US" sz="1600" dirty="0" smtClean="0"/>
              <a:t>库</a:t>
            </a:r>
            <a:endParaRPr lang="en-US" altLang="zh-CN" sz="1600" dirty="0" smtClean="0"/>
          </a:p>
          <a:p>
            <a:pPr>
              <a:lnSpc>
                <a:spcPct val="80000"/>
              </a:lnSpc>
            </a:pPr>
            <a:r>
              <a:rPr lang="en-US" altLang="zh-CN" sz="1800" dirty="0" smtClean="0"/>
              <a:t>Python3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2008</a:t>
            </a:r>
            <a:r>
              <a:rPr lang="zh-CN" altLang="en-US" sz="1600" dirty="0"/>
              <a:t>年</a:t>
            </a:r>
            <a:r>
              <a:rPr lang="en-US" altLang="zh-CN" sz="1600" dirty="0"/>
              <a:t>12</a:t>
            </a:r>
            <a:r>
              <a:rPr lang="zh-CN" altLang="en-US" sz="1600" dirty="0"/>
              <a:t>月发布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2016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月的最新</a:t>
            </a:r>
            <a:r>
              <a:rPr lang="zh-CN" altLang="en-US" sz="1600" dirty="0"/>
              <a:t>版本为</a:t>
            </a:r>
            <a:r>
              <a:rPr lang="en-US" altLang="zh-CN" sz="1600" dirty="0" smtClean="0"/>
              <a:t>3.5.1 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zh-CN" sz="1600" dirty="0"/>
              <a:t>3.x版本与2.x版本并不</a:t>
            </a:r>
            <a:r>
              <a:rPr lang="zh-CN" altLang="en-US" sz="1600" dirty="0"/>
              <a:t>完全</a:t>
            </a:r>
            <a:r>
              <a:rPr lang="zh-CN" altLang="zh-CN" sz="1600" dirty="0"/>
              <a:t>兼容</a:t>
            </a:r>
            <a:r>
              <a:rPr lang="zh-CN" altLang="zh-CN" sz="1600" dirty="0" smtClean="0"/>
              <a:t>，</a:t>
            </a:r>
            <a:endParaRPr lang="en-US" altLang="zh-CN" sz="1600" dirty="0" smtClean="0"/>
          </a:p>
          <a:p>
            <a:pPr lvl="2">
              <a:lnSpc>
                <a:spcPct val="80000"/>
              </a:lnSpc>
            </a:pPr>
            <a:r>
              <a:rPr lang="en-US" altLang="zh-CN" sz="1400" dirty="0" smtClean="0"/>
              <a:t>Python3: 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print(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Python2: print ‘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endParaRPr lang="en-US" altLang="zh-CN" sz="1400" dirty="0"/>
          </a:p>
          <a:p>
            <a:pPr lvl="1">
              <a:lnSpc>
                <a:spcPct val="80000"/>
              </a:lnSpc>
            </a:pPr>
            <a:r>
              <a:rPr lang="zh-CN" altLang="en-US" sz="1600" dirty="0" smtClean="0"/>
              <a:t>绝大部分</a:t>
            </a:r>
            <a:r>
              <a:rPr lang="zh-CN" altLang="en-US" sz="1600" dirty="0"/>
              <a:t>扩展</a:t>
            </a:r>
            <a:r>
              <a:rPr lang="zh-CN" altLang="en-US" sz="1600" dirty="0" smtClean="0"/>
              <a:t>库</a:t>
            </a:r>
            <a:r>
              <a:rPr lang="zh-CN" altLang="en-US" sz="1600" dirty="0"/>
              <a:t>同时支持</a:t>
            </a:r>
            <a:r>
              <a:rPr lang="en-US" altLang="zh-CN" sz="1600" dirty="0"/>
              <a:t>Python2</a:t>
            </a:r>
            <a:r>
              <a:rPr lang="zh-CN" altLang="en-US" sz="1600" dirty="0"/>
              <a:t>和</a:t>
            </a:r>
            <a:r>
              <a:rPr lang="en-US" altLang="zh-CN" sz="1600" dirty="0"/>
              <a:t>Python3</a:t>
            </a:r>
            <a:r>
              <a:rPr lang="zh-CN" altLang="en-US" sz="1600" dirty="0"/>
              <a:t>，但是仍有</a:t>
            </a:r>
            <a:r>
              <a:rPr lang="zh-CN" altLang="en-US" sz="1600" dirty="0" smtClean="0"/>
              <a:t>少量扩展库</a:t>
            </a:r>
            <a:r>
              <a:rPr lang="zh-CN" altLang="en-US" sz="1600" dirty="0"/>
              <a:t>仅仅支持</a:t>
            </a:r>
            <a:r>
              <a:rPr lang="en-US" altLang="zh-CN" sz="1600" dirty="0"/>
              <a:t>Python2 </a:t>
            </a:r>
            <a:endParaRPr lang="en-US" altLang="zh-CN" sz="1600" dirty="0" smtClean="0"/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提供</a:t>
            </a:r>
            <a:r>
              <a:rPr lang="en-US" altLang="zh-CN" sz="1600" dirty="0" smtClean="0"/>
              <a:t>2to3</a:t>
            </a:r>
            <a:r>
              <a:rPr lang="zh-CN" altLang="en-US" sz="1600" dirty="0" smtClean="0"/>
              <a:t>的转换工具，将支持</a:t>
            </a:r>
            <a:r>
              <a:rPr lang="en-US" altLang="zh-CN" sz="1600" dirty="0" smtClean="0"/>
              <a:t>Python2.7</a:t>
            </a:r>
            <a:r>
              <a:rPr lang="zh-CN" altLang="en-US" sz="1600" dirty="0" smtClean="0"/>
              <a:t>的代码转换为</a:t>
            </a:r>
            <a:r>
              <a:rPr lang="en-US" altLang="zh-CN" sz="1600" dirty="0" smtClean="0"/>
              <a:t>Python3 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zh-CN" altLang="en-US" sz="1800" dirty="0" smtClean="0">
                <a:solidFill>
                  <a:srgbClr val="C00000"/>
                </a:solidFill>
              </a:rPr>
              <a:t>我们的教学</a:t>
            </a:r>
            <a:r>
              <a:rPr lang="zh-CN" altLang="en-US" sz="1800" dirty="0">
                <a:solidFill>
                  <a:srgbClr val="C00000"/>
                </a:solidFill>
              </a:rPr>
              <a:t>采用</a:t>
            </a:r>
            <a:r>
              <a:rPr lang="x-none" altLang="zh-CN" sz="1800" dirty="0" smtClean="0">
                <a:solidFill>
                  <a:srgbClr val="C00000"/>
                </a:solidFill>
              </a:rPr>
              <a:t>Python</a:t>
            </a:r>
            <a:r>
              <a:rPr lang="en-US" altLang="zh-CN" sz="1800" dirty="0" smtClean="0">
                <a:solidFill>
                  <a:srgbClr val="C00000"/>
                </a:solidFill>
              </a:rPr>
              <a:t> 3</a:t>
            </a:r>
            <a:r>
              <a:rPr lang="zh-CN" altLang="en-US" sz="1800" dirty="0" smtClean="0">
                <a:solidFill>
                  <a:srgbClr val="C00000"/>
                </a:solidFill>
              </a:rPr>
              <a:t>，它是</a:t>
            </a:r>
            <a:r>
              <a:rPr lang="en-US" altLang="zh-CN" sz="1800" dirty="0" smtClean="0">
                <a:solidFill>
                  <a:srgbClr val="C00000"/>
                </a:solidFill>
              </a:rPr>
              <a:t>Python</a:t>
            </a:r>
            <a:r>
              <a:rPr lang="x-none" altLang="zh-CN" sz="1800" dirty="0" smtClean="0">
                <a:solidFill>
                  <a:srgbClr val="C00000"/>
                </a:solidFill>
              </a:rPr>
              <a:t>语言的现在和未来。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 smtClean="0"/>
              <a:t>可同时安装多个版本，可通过更改</a:t>
            </a:r>
            <a:r>
              <a:rPr lang="zh-CN" altLang="en-US" sz="1800" dirty="0"/>
              <a:t>系统环境变量</a:t>
            </a:r>
            <a:r>
              <a:rPr lang="en-US" altLang="zh-CN" sz="1800" dirty="0" smtClean="0"/>
              <a:t>path</a:t>
            </a:r>
            <a:r>
              <a:rPr lang="zh-CN" altLang="en-US" sz="1800" dirty="0" smtClean="0"/>
              <a:t>来决定缺省使用哪个版本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zh-CN" altLang="en-US" sz="1800" dirty="0"/>
              <a:t>查看已安装版本的方法（在所启动的IDLE界面也可以直接看到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571500" lvl="1" indent="0">
              <a:lnSpc>
                <a:spcPts val="1600"/>
              </a:lnSpc>
              <a:spcBef>
                <a:spcPts val="0"/>
              </a:spcBef>
              <a:buNone/>
            </a:pPr>
            <a:endParaRPr lang="en-US" altLang="zh-CN" sz="1400" b="1" dirty="0" smtClean="0">
              <a:solidFill>
                <a:srgbClr val="666666"/>
              </a:solidFill>
              <a:ea typeface="Calibri" panose="020F0502020204030204" pitchFamily="34" charset="0"/>
            </a:endParaRPr>
          </a:p>
          <a:p>
            <a:pPr marL="571500" lvl="1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666666"/>
                </a:solidFill>
                <a:ea typeface="Calibri" panose="020F0502020204030204" pitchFamily="34" charset="0"/>
              </a:rPr>
              <a:t>import sys</a:t>
            </a:r>
          </a:p>
          <a:p>
            <a:pPr marL="571500" lvl="1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b="1" dirty="0" err="1" smtClean="0">
                <a:solidFill>
                  <a:srgbClr val="666666"/>
                </a:solidFill>
                <a:ea typeface="Calibri" panose="020F0502020204030204" pitchFamily="34" charset="0"/>
              </a:rPr>
              <a:t>sys.version</a:t>
            </a:r>
            <a:endParaRPr lang="en-US" altLang="zh-CN" sz="1400" b="1" dirty="0" smtClean="0">
              <a:solidFill>
                <a:srgbClr val="666666"/>
              </a:solidFill>
              <a:ea typeface="Calibri" panose="020F0502020204030204" pitchFamily="34" charset="0"/>
            </a:endParaRPr>
          </a:p>
          <a:p>
            <a:pPr marL="571500" lvl="1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400" b="1" dirty="0" err="1" smtClean="0">
                <a:solidFill>
                  <a:srgbClr val="666666"/>
                </a:solidFill>
                <a:ea typeface="Calibri" panose="020F0502020204030204" pitchFamily="34" charset="0"/>
              </a:rPr>
              <a:t>sys.version_info</a:t>
            </a:r>
            <a:endParaRPr lang="zh-CN" altLang="zh-CN" sz="1400" b="1" dirty="0" smtClean="0">
              <a:solidFill>
                <a:srgbClr val="666666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Python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zh-CN" sz="2400" dirty="0" smtClean="0"/>
              <a:t>解释器</a:t>
            </a:r>
            <a:r>
              <a:rPr lang="zh-CN" altLang="en-US" sz="2400" dirty="0" smtClean="0"/>
              <a:t>： 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hlinkClick r:id="rId2"/>
              </a:rPr>
              <a:t>https://www.python.org/downloads/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根据所使用的平台（</a:t>
            </a:r>
            <a:r>
              <a:rPr lang="en-US" altLang="zh-CN" sz="2000" dirty="0" smtClean="0"/>
              <a:t>Linux/Mac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X/</a:t>
            </a:r>
            <a:r>
              <a:rPr lang="en-US" altLang="zh-CN" sz="2000" u="sng" dirty="0" smtClean="0"/>
              <a:t>Windows</a:t>
            </a:r>
            <a:r>
              <a:rPr lang="zh-CN" altLang="en-US" sz="2000" dirty="0" smtClean="0"/>
              <a:t>）下载相应的版本（</a:t>
            </a:r>
            <a:r>
              <a:rPr lang="en-US" altLang="zh-CN" sz="2000" dirty="0" smtClean="0"/>
              <a:t>3.5.1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Install Now: </a:t>
            </a:r>
            <a:r>
              <a:rPr lang="zh-CN" altLang="en-US" sz="2000" dirty="0" smtClean="0"/>
              <a:t>按照缺省设置安装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Customize installation:</a:t>
            </a:r>
            <a:r>
              <a:rPr lang="zh-CN" altLang="en-US" sz="2000" dirty="0" smtClean="0"/>
              <a:t>可以修改安装目录等设置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Python Launcher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 windows(</a:t>
            </a:r>
            <a:r>
              <a:rPr lang="en-US" altLang="zh-CN" sz="2000" dirty="0" err="1" smtClean="0"/>
              <a:t>py</a:t>
            </a:r>
            <a:r>
              <a:rPr lang="en-US" altLang="zh-CN" sz="2000" dirty="0" smtClean="0"/>
              <a:t>): </a:t>
            </a:r>
            <a:r>
              <a:rPr lang="zh-CN" altLang="en-US" sz="2000" dirty="0" smtClean="0"/>
              <a:t>帮助选择合适的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版本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76" y="4001294"/>
            <a:ext cx="4457700" cy="2764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540" y="4120747"/>
            <a:ext cx="2752726" cy="26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:</a:t>
            </a:r>
            <a:r>
              <a:rPr lang="zh-CN" altLang="en-US" dirty="0"/>
              <a:t>菜单选择</a:t>
            </a:r>
            <a:r>
              <a:rPr lang="en-US" altLang="zh-CN" dirty="0"/>
              <a:t>Python</a:t>
            </a:r>
            <a:r>
              <a:rPr lang="zh-CN" altLang="en-US" dirty="0"/>
              <a:t>控制台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通过菜单选择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控制台</a:t>
            </a:r>
            <a:r>
              <a:rPr lang="en-US" altLang="zh-CN" dirty="0" smtClean="0"/>
              <a:t>(Console)</a:t>
            </a:r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解释器的提示符为 </a:t>
            </a:r>
            <a:r>
              <a:rPr lang="en-US" altLang="zh-CN" dirty="0" smtClean="0"/>
              <a:t>&gt;&gt;&gt;</a:t>
            </a:r>
          </a:p>
          <a:p>
            <a:pPr lvl="1"/>
            <a:r>
              <a:rPr lang="zh-CN" altLang="en-US" dirty="0" smtClean="0"/>
              <a:t>可输入语句，解释执行并输出结果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可以充当计算器的功能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解释器环境中</a:t>
            </a:r>
            <a:r>
              <a:rPr lang="en-US" altLang="zh-CN" dirty="0" smtClean="0"/>
              <a:t>_</a:t>
            </a:r>
            <a:r>
              <a:rPr lang="zh-CN" altLang="en-US" dirty="0" smtClean="0"/>
              <a:t>表示上一次运算的结果（注：仅在运行环境中起作用） 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43" y="1931987"/>
            <a:ext cx="2190750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31" y="3906044"/>
            <a:ext cx="6276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使用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集成开发环境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Integrated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 Environment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084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将编辑器、调试器、解释器环境综合在一起</a:t>
            </a:r>
            <a:endParaRPr lang="en-US" altLang="zh-CN" dirty="0" smtClean="0"/>
          </a:p>
          <a:p>
            <a:r>
              <a:rPr lang="zh-CN" altLang="en-US" dirty="0" smtClean="0"/>
              <a:t>下载安装的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环境中包括了</a:t>
            </a:r>
            <a:r>
              <a:rPr lang="en-US" altLang="zh-CN" dirty="0" smtClean="0"/>
              <a:t>IDLE</a:t>
            </a:r>
          </a:p>
          <a:p>
            <a:r>
              <a:rPr lang="zh-CN" altLang="en-US" dirty="0" smtClean="0"/>
              <a:t>其他常用的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还包括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WingIDE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Sublime</a:t>
            </a:r>
          </a:p>
          <a:p>
            <a:r>
              <a:rPr lang="en-US" altLang="zh-CN" dirty="0" err="1" smtClean="0"/>
              <a:t>File</a:t>
            </a:r>
            <a:r>
              <a:rPr lang="en-US" altLang="zh-CN" dirty="0" err="1" smtClean="0">
                <a:sym typeface="Wingdings" panose="05000000000000000000" pitchFamily="2" charset="2"/>
              </a:rPr>
              <a:t>New</a:t>
            </a:r>
            <a:r>
              <a:rPr lang="en-US" altLang="zh-CN" dirty="0" smtClean="0">
                <a:sym typeface="Wingdings" panose="05000000000000000000" pitchFamily="2" charset="2"/>
              </a:rPr>
              <a:t> File:   .</a:t>
            </a:r>
            <a:r>
              <a:rPr lang="en-US" altLang="zh-CN" dirty="0" err="1" smtClean="0">
                <a:sym typeface="Wingdings" panose="05000000000000000000" pitchFamily="2" charset="2"/>
              </a:rPr>
              <a:t>py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或</a:t>
            </a:r>
            <a:r>
              <a:rPr lang="en-US" altLang="zh-CN" dirty="0" err="1" smtClean="0">
                <a:sym typeface="Wingdings" panose="05000000000000000000" pitchFamily="2" charset="2"/>
              </a:rPr>
              <a:t>pyw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RunCheck</a:t>
            </a:r>
            <a:r>
              <a:rPr lang="en-US" altLang="zh-CN" dirty="0" smtClean="0">
                <a:sym typeface="Wingdings" panose="05000000000000000000" pitchFamily="2" charset="2"/>
              </a:rPr>
              <a:t> Module</a:t>
            </a:r>
            <a:r>
              <a:rPr lang="zh-CN" altLang="en-US" dirty="0" smtClean="0">
                <a:sym typeface="Wingdings" panose="05000000000000000000" pitchFamily="2" charset="2"/>
              </a:rPr>
              <a:t>检查语法错误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RunRun</a:t>
            </a:r>
            <a:r>
              <a:rPr lang="en-US" altLang="zh-CN" dirty="0" smtClean="0">
                <a:sym typeface="Wingdings" panose="05000000000000000000" pitchFamily="2" charset="2"/>
              </a:rPr>
              <a:t> Module</a:t>
            </a:r>
            <a:r>
              <a:rPr lang="zh-CN" altLang="en-US" dirty="0" smtClean="0">
                <a:sym typeface="Wingdings" panose="05000000000000000000" pitchFamily="2" charset="2"/>
              </a:rPr>
              <a:t>来运行程序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1990725"/>
            <a:ext cx="5982736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IDLE</a:t>
            </a:r>
            <a:r>
              <a:rPr lang="zh-CN" altLang="en-US" dirty="0" smtClean="0"/>
              <a:t>快捷键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撤销</a:t>
            </a:r>
            <a:r>
              <a:rPr lang="zh-CN" altLang="en-US" b="1" dirty="0">
                <a:latin typeface="宋体" panose="02010600030101010101" pitchFamily="2" charset="-122"/>
                <a:sym typeface="宋体" panose="02010600030101010101" pitchFamily="2" charset="-122"/>
              </a:rPr>
              <a:t>（Ctrl+Z）、全选（Ctrl+A）、复制（Ctrl+C）、粘贴（Ctrl+V）、剪切（Ctrl+X）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61399"/>
              </p:ext>
            </p:extLst>
          </p:nvPr>
        </p:nvGraphicFramePr>
        <p:xfrm>
          <a:off x="1884364" y="2887028"/>
          <a:ext cx="8440736" cy="3424876"/>
        </p:xfrm>
        <a:graphic>
          <a:graphicData uri="http://schemas.openxmlformats.org/drawingml/2006/table">
            <a:tbl>
              <a:tblPr/>
              <a:tblGrid>
                <a:gridCol w="2006014">
                  <a:extLst>
                    <a:ext uri="{9D8B030D-6E8A-4147-A177-3AD203B41FA5}">
                      <a16:colId xmlns:a16="http://schemas.microsoft.com/office/drawing/2014/main" xmlns="" val="3974957407"/>
                    </a:ext>
                  </a:extLst>
                </a:gridCol>
                <a:gridCol w="6434722">
                  <a:extLst>
                    <a:ext uri="{9D8B030D-6E8A-4147-A177-3AD203B41FA5}">
                      <a16:colId xmlns:a16="http://schemas.microsoft.com/office/drawing/2014/main" xmlns="" val="1309949805"/>
                    </a:ext>
                  </a:extLst>
                </a:gridCol>
              </a:tblGrid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快捷键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5965341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Alt+p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浏览历史命令（上一条）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5613481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Alt+n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浏览历史命令（下一条）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7379358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Ctrl+F6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重启Shell，之前定义的对象和导入的模块全部失效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7393780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F1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打开Python帮助文档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5235771"/>
                  </a:ext>
                </a:extLst>
              </a:tr>
              <a:tr h="5420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Alt+/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自动补全前面曾经出现过的单词，如果之前有多个单词具有相同前缀，则在多个单词中循环选择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2786727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Ctrl+]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缩进代码块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3885213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Ctrl+[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取消代码块缩进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9100996"/>
                  </a:ext>
                </a:extLst>
              </a:tr>
              <a:tr h="320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Alt+3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注释代码块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6300949"/>
                  </a:ext>
                </a:extLst>
              </a:tr>
              <a:tr h="319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Alt+4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取消代码块注释。</a:t>
                      </a:r>
                    </a:p>
                  </a:txBody>
                  <a:tcPr marL="90170" marR="90170" marT="46990" marB="469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572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1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5845"/>
            <a:ext cx="5071281" cy="462111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教材： 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程序设计基础，董付国，清华大学出版社，</a:t>
            </a:r>
            <a:r>
              <a:rPr lang="en-US" altLang="zh-CN" sz="2400" dirty="0" smtClean="0"/>
              <a:t>2015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  </a:t>
            </a:r>
            <a:r>
              <a:rPr lang="en-US" altLang="zh-CN" sz="2400" dirty="0" smtClean="0"/>
              <a:t>ISBN 978-7-302-41058-4 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4098" name="Picture 2" descr="http://www.tup.tsinghua.edu.cn/upload/bigbookimg/065428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81" y="2873249"/>
            <a:ext cx="2576347" cy="362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329150" y="1446663"/>
            <a:ext cx="5503460" cy="475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参考教材： </a:t>
            </a:r>
            <a:r>
              <a:rPr lang="en-US" altLang="zh-CN" sz="2400" dirty="0" smtClean="0"/>
              <a:t>Python </a:t>
            </a:r>
            <a:r>
              <a:rPr lang="en-US" altLang="zh-CN" sz="2400" dirty="0"/>
              <a:t>3</a:t>
            </a:r>
            <a:r>
              <a:rPr lang="zh-CN" altLang="en-US" sz="2400" dirty="0"/>
              <a:t>程序开发指南</a:t>
            </a:r>
            <a:r>
              <a:rPr lang="zh-CN" altLang="en-US" sz="2400" dirty="0" smtClean="0"/>
              <a:t>，作者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Mark Summerfield</a:t>
            </a:r>
            <a:r>
              <a:rPr lang="en-US" altLang="zh-CN" sz="2400" dirty="0"/>
              <a:t>[</a:t>
            </a:r>
            <a:r>
              <a:rPr lang="zh-CN" altLang="en-US" sz="2400" dirty="0"/>
              <a:t>美</a:t>
            </a:r>
            <a:r>
              <a:rPr lang="en-US" altLang="zh-CN" sz="2400" dirty="0"/>
              <a:t>]</a:t>
            </a:r>
            <a:r>
              <a:rPr lang="zh-CN" altLang="en-US" sz="2400" dirty="0" smtClean="0"/>
              <a:t>，人民</a:t>
            </a:r>
            <a:r>
              <a:rPr lang="zh-CN" altLang="en-US" sz="2400" dirty="0"/>
              <a:t>邮电出版社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2011</a:t>
            </a:r>
            <a:r>
              <a:rPr lang="zh-CN" altLang="en-US" sz="2400" dirty="0" smtClean="0"/>
              <a:t>年  </a:t>
            </a:r>
            <a:r>
              <a:rPr lang="en-US" altLang="zh-CN" sz="2400" dirty="0" smtClean="0"/>
              <a:t>ISBN</a:t>
            </a:r>
            <a:r>
              <a:rPr lang="zh-CN" altLang="en-US" sz="2400" dirty="0"/>
              <a:t>：</a:t>
            </a:r>
            <a:r>
              <a:rPr lang="en-US" altLang="zh-CN" sz="2400" dirty="0"/>
              <a:t>978-7-115-24507-6</a:t>
            </a:r>
            <a:endParaRPr lang="en-US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pic>
        <p:nvPicPr>
          <p:cNvPr id="4100" name="Picture 4" descr="http://g.hiphotos.baidu.com/baike/c0%3Dbaike80%2C5%2C5%2C80%2C26/sign=7c157f7a09d79123f4ed9c26cc5d32e7/7c1ed21b0ef41bd51bfbc78654da81cb39db3d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29" y="2819637"/>
            <a:ext cx="3916907" cy="391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程序运行</a:t>
            </a:r>
            <a:r>
              <a:rPr lang="en-US" altLang="zh-CN" dirty="0" smtClean="0"/>
              <a:t>:</a:t>
            </a:r>
            <a:r>
              <a:rPr lang="zh-CN" altLang="en-US" dirty="0" smtClean="0"/>
              <a:t>双击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资源管理器</a:t>
            </a:r>
            <a:r>
              <a:rPr lang="zh-CN" altLang="zh-CN" dirty="0"/>
              <a:t>中双击扩展名</a:t>
            </a:r>
            <a:r>
              <a:rPr lang="zh-CN" altLang="zh-CN" dirty="0" smtClean="0"/>
              <a:t>为“.py”</a:t>
            </a:r>
            <a:r>
              <a:rPr lang="zh-CN" altLang="zh-CN" dirty="0"/>
              <a:t>或“.pyc”的Python程序文件直接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49" y="2782094"/>
            <a:ext cx="5857447" cy="17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程序运行</a:t>
            </a:r>
            <a:r>
              <a:rPr lang="en-US" altLang="zh-CN" dirty="0" smtClean="0"/>
              <a:t>:</a:t>
            </a:r>
            <a:r>
              <a:rPr lang="zh-CN" altLang="en-US" dirty="0" smtClean="0"/>
              <a:t>命令行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命令提示</a:t>
            </a:r>
            <a:r>
              <a:rPr lang="zh-CN" altLang="zh-CN" dirty="0"/>
              <a:t>符环境中运行Python程序文件。在“开始”菜单的“附件”中单击“命令提示符”，然后执行Python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</a:p>
          <a:p>
            <a:pPr lvl="1"/>
            <a:r>
              <a:rPr lang="en-US" altLang="zh-CN" dirty="0" smtClean="0"/>
              <a:t>python helloworld.py</a:t>
            </a:r>
          </a:p>
          <a:p>
            <a:pPr lvl="1"/>
            <a:r>
              <a:rPr lang="en-US" altLang="zh-CN" dirty="0" smtClean="0"/>
              <a:t>helloworld.py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315619"/>
            <a:ext cx="4019574" cy="14565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829741"/>
            <a:ext cx="5353050" cy="35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相关的环境变量设置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3752850" cy="4803775"/>
          </a:xfrm>
        </p:spPr>
        <p:txBody>
          <a:bodyPr/>
          <a:lstStyle/>
          <a:p>
            <a:r>
              <a:rPr lang="zh-CN" altLang="en-US" dirty="0" smtClean="0"/>
              <a:t>环境变量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是否包含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所安装的目录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右击计算机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属性 或者开始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控制面板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系统和安全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查看计算机的名称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高级系统设置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高级选项卡中的环境变量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用户变量或者系统变量（所有用户都适用）中的</a:t>
            </a:r>
            <a:r>
              <a:rPr lang="en-US" altLang="zh-CN" dirty="0" smtClean="0">
                <a:sym typeface="Wingdings" panose="05000000000000000000" pitchFamily="2" charset="2"/>
              </a:rPr>
              <a:t>Path</a:t>
            </a:r>
            <a:r>
              <a:rPr lang="zh-CN" altLang="en-US" dirty="0" smtClean="0">
                <a:sym typeface="Wingdings" panose="05000000000000000000" pitchFamily="2" charset="2"/>
              </a:rPr>
              <a:t>变量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389856"/>
            <a:ext cx="7200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Python</a:t>
            </a:r>
            <a:r>
              <a:rPr lang="zh-CN" altLang="en-US" dirty="0" smtClean="0"/>
              <a:t>基础知识</a:t>
            </a:r>
            <a:r>
              <a:rPr lang="en-US" altLang="zh-CN" dirty="0" smtClean="0"/>
              <a:t>: </a:t>
            </a:r>
            <a:r>
              <a:rPr lang="zh-CN" altLang="en-US" dirty="0" smtClean="0"/>
              <a:t>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对象：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中各种数据的抽象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标识</a:t>
            </a:r>
            <a:r>
              <a:rPr lang="en-US" altLang="zh-CN" dirty="0" smtClean="0"/>
              <a:t>id(identity): </a:t>
            </a:r>
            <a:r>
              <a:rPr lang="zh-CN" altLang="en-US" dirty="0" smtClean="0"/>
              <a:t>对象一旦创建其</a:t>
            </a:r>
            <a:r>
              <a:rPr lang="en-US" altLang="zh-CN" dirty="0"/>
              <a:t>ID</a:t>
            </a:r>
            <a:r>
              <a:rPr lang="zh-CN" altLang="en-US" dirty="0" smtClean="0"/>
              <a:t>不再改变，可以看成该对象在内存中的地址，  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id(x) </a:t>
            </a:r>
            <a:r>
              <a:rPr lang="zh-CN" altLang="en-US" dirty="0" smtClean="0"/>
              <a:t>返回对象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 a is b </a:t>
            </a:r>
            <a:r>
              <a:rPr lang="zh-CN" altLang="en-US" dirty="0" smtClean="0"/>
              <a:t>判别 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是否同一个对象（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是否相同 ） 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类型</a:t>
            </a:r>
            <a:r>
              <a:rPr lang="en-US" altLang="zh-CN" dirty="0" smtClean="0"/>
              <a:t>(type)</a:t>
            </a:r>
            <a:r>
              <a:rPr lang="zh-CN" altLang="en-US" dirty="0" smtClean="0"/>
              <a:t>：决定了对象可能取值范围以及支持的操作。强类型语言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type(x)  </a:t>
            </a:r>
            <a:r>
              <a:rPr lang="zh-CN" altLang="en-US" dirty="0" smtClean="0"/>
              <a:t>返回对象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的类型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对象是类型的一个实例（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值</a:t>
            </a:r>
            <a:r>
              <a:rPr lang="en-US" altLang="zh-CN" dirty="0" smtClean="0"/>
              <a:t>(value): </a:t>
            </a:r>
            <a:r>
              <a:rPr lang="zh-CN" altLang="en-US" dirty="0" smtClean="0"/>
              <a:t>值可能改变或者不可变，决定于其类型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不可变</a:t>
            </a:r>
            <a:r>
              <a:rPr lang="en-US" altLang="zh-CN" dirty="0" smtClean="0"/>
              <a:t>(immutable)</a:t>
            </a:r>
            <a:r>
              <a:rPr lang="zh-CN" altLang="en-US" dirty="0" smtClean="0"/>
              <a:t>：有些对象一旦创建其值不可变，比如数字、字符串、元组等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可变</a:t>
            </a:r>
            <a:r>
              <a:rPr lang="en-US" altLang="zh-CN" dirty="0" smtClean="0"/>
              <a:t>(mutable): </a:t>
            </a:r>
            <a:r>
              <a:rPr lang="zh-CN" altLang="en-US" dirty="0" smtClean="0"/>
              <a:t>对象的值可以改变，比如列表、字典等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8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内置对象类型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069370"/>
              </p:ext>
            </p:extLst>
          </p:nvPr>
        </p:nvGraphicFramePr>
        <p:xfrm>
          <a:off x="2740025" y="1690688"/>
          <a:ext cx="7204075" cy="4701142"/>
        </p:xfrm>
        <a:graphic>
          <a:graphicData uri="http://schemas.openxmlformats.org/drawingml/2006/table">
            <a:tbl>
              <a:tblPr/>
              <a:tblGrid>
                <a:gridCol w="2485272">
                  <a:extLst>
                    <a:ext uri="{9D8B030D-6E8A-4147-A177-3AD203B41FA5}">
                      <a16:colId xmlns:a16="http://schemas.microsoft.com/office/drawing/2014/main" xmlns="" val="996622763"/>
                    </a:ext>
                  </a:extLst>
                </a:gridCol>
                <a:gridCol w="4718803">
                  <a:extLst>
                    <a:ext uri="{9D8B030D-6E8A-4147-A177-3AD203B41FA5}">
                      <a16:colId xmlns:a16="http://schemas.microsoft.com/office/drawing/2014/main" xmlns="" val="2973334433"/>
                    </a:ext>
                  </a:extLst>
                </a:gridCol>
              </a:tblGrid>
              <a:tr h="42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对象类型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示例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7776978"/>
                  </a:ext>
                </a:extLst>
              </a:tr>
              <a:tr h="3859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1234,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3+4j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7659269"/>
                  </a:ext>
                </a:extLst>
              </a:tr>
              <a:tr h="6649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字符串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swfu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"I'm student"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'''Python '''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2632393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列表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[1, 2, 3]   [‘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a’,’b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’,[‘c’,2]] 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078676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字典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{1:'food' ,2:'taste', 3:'import'}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5747779"/>
                  </a:ext>
                </a:extLst>
              </a:tr>
              <a:tr h="381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元组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 -5, 6)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8187585"/>
                  </a:ext>
                </a:extLst>
              </a:tr>
              <a:tr h="419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f=open('data.dat', 'r')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2407095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集合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set('abc'), {'a', 'b', 'c'}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980592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布尔型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True, False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6562514"/>
                  </a:ext>
                </a:extLst>
              </a:tr>
              <a:tr h="39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空类型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4894742"/>
                  </a:ext>
                </a:extLst>
              </a:tr>
              <a:tr h="37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编程单元类型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、模块、类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(class)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760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如何描述和引用对象？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007600" cy="43211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Literal(</a:t>
            </a:r>
            <a:r>
              <a:rPr lang="zh-CN" altLang="zh-CN" dirty="0" smtClean="0"/>
              <a:t>字面值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表示某个内置对象类型的固定不变的值，</a:t>
            </a:r>
            <a:r>
              <a:rPr lang="zh-CN" altLang="zh-CN" dirty="0" smtClean="0"/>
              <a:t>在词法</a:t>
            </a:r>
            <a:r>
              <a:rPr lang="zh-CN" altLang="zh-CN" dirty="0"/>
              <a:t>和语法分析</a:t>
            </a:r>
            <a:r>
              <a:rPr lang="zh-CN" altLang="zh-CN" dirty="0" smtClean="0"/>
              <a:t>时识别</a:t>
            </a:r>
            <a:r>
              <a:rPr lang="zh-CN" altLang="zh-CN" dirty="0"/>
              <a:t>其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字符串字</a:t>
            </a:r>
            <a:r>
              <a:rPr lang="zh-CN" altLang="en-US" dirty="0"/>
              <a:t>面</a:t>
            </a:r>
            <a:r>
              <a:rPr lang="zh-CN" altLang="en-US" dirty="0" smtClean="0"/>
              <a:t>值</a:t>
            </a:r>
            <a:r>
              <a:rPr lang="en-US" altLang="zh-CN" dirty="0" smtClean="0"/>
              <a:t>: 'Hello World'</a:t>
            </a:r>
          </a:p>
          <a:p>
            <a:pPr lvl="1"/>
            <a:r>
              <a:rPr lang="zh-CN" altLang="en-US" dirty="0" smtClean="0"/>
              <a:t>整数字</a:t>
            </a:r>
            <a:r>
              <a:rPr lang="zh-CN" altLang="en-US" dirty="0"/>
              <a:t>面</a:t>
            </a:r>
            <a:r>
              <a:rPr lang="zh-CN" altLang="en-US" dirty="0" smtClean="0"/>
              <a:t>值</a:t>
            </a:r>
            <a:r>
              <a:rPr lang="en-US" altLang="zh-CN" dirty="0" smtClean="0"/>
              <a:t>:  2016    0o177  0xda80  0b10010111  </a:t>
            </a:r>
          </a:p>
          <a:p>
            <a:pPr lvl="1"/>
            <a:r>
              <a:rPr lang="zh-CN" altLang="en-US" dirty="0" smtClean="0"/>
              <a:t>浮点数字面值</a:t>
            </a:r>
            <a:r>
              <a:rPr lang="en-US" altLang="zh-CN" dirty="0" smtClean="0"/>
              <a:t>:   3.14   10.   .001  3.14e-10  1.0e100 </a:t>
            </a:r>
          </a:p>
          <a:p>
            <a:pPr lvl="1"/>
            <a:r>
              <a:rPr lang="zh-CN" altLang="en-US" dirty="0" smtClean="0"/>
              <a:t>复数字</a:t>
            </a:r>
            <a:r>
              <a:rPr lang="zh-CN" altLang="en-US" dirty="0"/>
              <a:t>面</a:t>
            </a:r>
            <a:r>
              <a:rPr lang="zh-CN" altLang="en-US" dirty="0" smtClean="0"/>
              <a:t>值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3.14j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10j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zh-CN" altLang="en-US" dirty="0" smtClean="0"/>
              <a:t>表达式</a:t>
            </a:r>
            <a:r>
              <a:rPr lang="en-US" altLang="zh-CN" dirty="0" smtClean="0"/>
              <a:t>(expression): </a:t>
            </a:r>
            <a:r>
              <a:rPr lang="zh-CN" altLang="en-US" dirty="0" smtClean="0"/>
              <a:t>各个对象通过运算符</a:t>
            </a:r>
            <a:r>
              <a:rPr lang="en-US" altLang="zh-CN" dirty="0" smtClean="0"/>
              <a:t>(operator)</a:t>
            </a:r>
            <a:r>
              <a:rPr lang="zh-CN" altLang="en-US" dirty="0" smtClean="0"/>
              <a:t>运算之后的结果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(3*4+5)*6 </a:t>
            </a:r>
          </a:p>
          <a:p>
            <a:r>
              <a:rPr lang="zh-CN" altLang="en-US" dirty="0" smtClean="0"/>
              <a:t>变量</a:t>
            </a:r>
            <a:r>
              <a:rPr lang="en-US" altLang="zh-CN" dirty="0" smtClean="0"/>
              <a:t>(variable): </a:t>
            </a:r>
            <a:r>
              <a:rPr lang="zh-CN" altLang="en-US" dirty="0" smtClean="0"/>
              <a:t>表示对于某个对象的引用（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在程序中通过变量名来描述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在使用之前无需申明变量及其类型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而是自动判断其类型 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支持的运算由类型决定</a:t>
            </a:r>
            <a:endParaRPr lang="en-US" altLang="zh-CN" dirty="0"/>
          </a:p>
          <a:p>
            <a:pPr lvl="1"/>
            <a:r>
              <a:rPr lang="zh-CN" altLang="en-US" dirty="0" smtClean="0"/>
              <a:t>通过赋值语句来给变量赋值</a:t>
            </a:r>
            <a:r>
              <a:rPr lang="en-US" altLang="zh-CN" dirty="0" smtClean="0"/>
              <a:t>:  </a:t>
            </a:r>
            <a:r>
              <a:rPr lang="en-US" altLang="zh-CN" dirty="0"/>
              <a:t>LHS = RHS  </a:t>
            </a:r>
            <a:r>
              <a:rPr lang="en-US" altLang="zh-CN" dirty="0" smtClean="0"/>
              <a:t>  </a:t>
            </a:r>
          </a:p>
          <a:p>
            <a:pPr lvl="2"/>
            <a:r>
              <a:rPr lang="zh-CN" altLang="en-US" dirty="0" smtClean="0"/>
              <a:t>变量出现在</a:t>
            </a:r>
            <a:r>
              <a:rPr lang="en-US" altLang="zh-CN" dirty="0" smtClean="0"/>
              <a:t>RHS(Right Hand Side) </a:t>
            </a:r>
            <a:r>
              <a:rPr lang="zh-CN" altLang="en-US" dirty="0" smtClean="0"/>
              <a:t>处时</a:t>
            </a:r>
            <a:r>
              <a:rPr lang="zh-CN" altLang="zh-CN" dirty="0">
                <a:latin typeface="宋体" panose="02010600030101010101" pitchFamily="2" charset="-122"/>
              </a:rPr>
              <a:t>表示引用该</a:t>
            </a:r>
            <a:r>
              <a:rPr lang="zh-CN" altLang="zh-CN" dirty="0" smtClean="0">
                <a:latin typeface="宋体" panose="02010600030101010101" pitchFamily="2" charset="-122"/>
              </a:rPr>
              <a:t>变量</a:t>
            </a:r>
            <a:r>
              <a:rPr lang="zh-CN" altLang="en-US" dirty="0" smtClean="0">
                <a:latin typeface="宋体" panose="02010600030101010101" pitchFamily="2" charset="-122"/>
              </a:rPr>
              <a:t>所指向对象的</a:t>
            </a:r>
            <a:r>
              <a:rPr lang="zh-CN" altLang="zh-CN" dirty="0" smtClean="0">
                <a:latin typeface="宋体" panose="02010600030101010101" pitchFamily="2" charset="-122"/>
              </a:rPr>
              <a:t>值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</a:rPr>
              <a:t>变量在使用前必须有定义（赋值）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</a:rPr>
              <a:t>变量出现在</a:t>
            </a:r>
            <a:r>
              <a:rPr lang="en-US" altLang="zh-CN" dirty="0" smtClean="0">
                <a:latin typeface="宋体" panose="02010600030101010101" pitchFamily="2" charset="-122"/>
              </a:rPr>
              <a:t>LHS</a:t>
            </a:r>
            <a:r>
              <a:rPr lang="zh-CN" altLang="en-US" dirty="0" smtClean="0">
                <a:latin typeface="宋体" panose="02010600030101010101" pitchFamily="2" charset="-122"/>
              </a:rPr>
              <a:t>，表示给该变量赋值，即保存</a:t>
            </a:r>
            <a:r>
              <a:rPr lang="en-US" altLang="zh-CN" dirty="0" smtClean="0">
                <a:latin typeface="宋体" panose="02010600030101010101" pitchFamily="2" charset="-122"/>
              </a:rPr>
              <a:t>RHS</a:t>
            </a:r>
            <a:r>
              <a:rPr lang="zh-CN" altLang="en-US" dirty="0" smtClean="0">
                <a:latin typeface="宋体" panose="02010600030101010101" pitchFamily="2" charset="-122"/>
              </a:rPr>
              <a:t>所对应对象的引用（地址）  </a:t>
            </a:r>
            <a:endParaRPr lang="zh-CN" altLang="en-US" dirty="0"/>
          </a:p>
          <a:p>
            <a:pPr lvl="2"/>
            <a:r>
              <a:rPr lang="en-US" altLang="zh-CN" dirty="0" smtClean="0"/>
              <a:t>a = </a:t>
            </a:r>
            <a:r>
              <a:rPr lang="en-US" altLang="zh-CN" dirty="0"/>
              <a:t>(3*4+5)*6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 = a*a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25558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 smtClean="0"/>
              <a:t>由于变量表示</a:t>
            </a:r>
            <a:r>
              <a:rPr lang="zh-CN" altLang="en-US" sz="1600" dirty="0"/>
              <a:t>对于某个对象的</a:t>
            </a:r>
            <a:r>
              <a:rPr lang="zh-CN" altLang="en-US" sz="1600" dirty="0" smtClean="0"/>
              <a:t>引用，因此</a:t>
            </a:r>
            <a:r>
              <a:rPr lang="zh-CN" altLang="zh-CN" sz="1600" dirty="0" smtClean="0">
                <a:latin typeface="宋体" panose="02010600030101010101" pitchFamily="2" charset="-122"/>
              </a:rPr>
              <a:t>Python允许</a:t>
            </a:r>
            <a:r>
              <a:rPr lang="zh-CN" altLang="zh-CN" sz="1600" dirty="0">
                <a:latin typeface="宋体" panose="02010600030101010101" pitchFamily="2" charset="-122"/>
              </a:rPr>
              <a:t>多个变量指向同一</a:t>
            </a:r>
            <a:r>
              <a:rPr lang="zh-CN" altLang="zh-CN" sz="1600" dirty="0" smtClean="0">
                <a:latin typeface="宋体" panose="02010600030101010101" pitchFamily="2" charset="-122"/>
              </a:rPr>
              <a:t>个</a:t>
            </a:r>
            <a:r>
              <a:rPr lang="zh-CN" altLang="en-US" sz="1600" dirty="0" smtClean="0">
                <a:latin typeface="宋体" panose="02010600030101010101" pitchFamily="2" charset="-122"/>
              </a:rPr>
              <a:t>对象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&gt;&gt;&gt; x = 3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&gt;&gt;&gt; id(x)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1786684560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&gt;&gt;&gt; y = x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&gt;&gt;&gt; id(y)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1786684560</a:t>
            </a:r>
            <a:endParaRPr lang="zh-CN" altLang="zh-CN" sz="1600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图片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125729"/>
              </p:ext>
            </p:extLst>
          </p:nvPr>
        </p:nvGraphicFramePr>
        <p:xfrm>
          <a:off x="2782570" y="2103120"/>
          <a:ext cx="2990850" cy="198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Visio" r:id="rId3" imgW="2943165" imgH="1571553" progId="Visio.Drawing.11">
                  <p:embed/>
                </p:oleObj>
              </mc:Choice>
              <mc:Fallback>
                <p:oleObj name="Visio" r:id="rId3" imgW="2943165" imgH="1571553" progId="Visio.Drawing.11">
                  <p:embed/>
                  <p:pic>
                    <p:nvPicPr>
                      <p:cNvPr id="4" name="图片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570" y="2103120"/>
                        <a:ext cx="2990850" cy="1984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6413500" y="1809751"/>
            <a:ext cx="5880100" cy="184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11200" y="4241799"/>
            <a:ext cx="7670800" cy="200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zh-CN" sz="1600" dirty="0" smtClean="0">
                <a:latin typeface="宋体" panose="02010600030101010101" pitchFamily="2" charset="-122"/>
              </a:rPr>
              <a:t>一个变量</a:t>
            </a:r>
            <a:r>
              <a:rPr lang="zh-CN" altLang="en-US" sz="1600" dirty="0" smtClean="0">
                <a:latin typeface="宋体" panose="02010600030101010101" pitchFamily="2" charset="-122"/>
              </a:rPr>
              <a:t>赋予一个新的</a:t>
            </a:r>
            <a:r>
              <a:rPr lang="zh-CN" altLang="zh-CN" sz="1600" dirty="0" smtClean="0">
                <a:latin typeface="宋体" panose="02010600030101010101" pitchFamily="2" charset="-122"/>
              </a:rPr>
              <a:t>值</a:t>
            </a:r>
            <a:r>
              <a:rPr lang="zh-CN" altLang="en-US" sz="1600" dirty="0" smtClean="0">
                <a:latin typeface="宋体" panose="02010600030101010101" pitchFamily="2" charset="-122"/>
              </a:rPr>
              <a:t>后</a:t>
            </a:r>
            <a:r>
              <a:rPr lang="zh-CN" altLang="zh-CN" sz="1600" dirty="0" smtClean="0">
                <a:latin typeface="宋体" panose="02010600030101010101" pitchFamily="2" charset="-122"/>
              </a:rPr>
              <a:t>，</a:t>
            </a:r>
            <a:r>
              <a:rPr lang="zh-CN" altLang="en-US" sz="1600" dirty="0" smtClean="0">
                <a:latin typeface="宋体" panose="02010600030101010101" pitchFamily="2" charset="-122"/>
              </a:rPr>
              <a:t>变量指向新的对象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x += 6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id(x)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1786684752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y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3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id(y)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1786684560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zh-CN" altLang="zh-CN" sz="1600" dirty="0" smtClean="0">
              <a:latin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57871"/>
              </p:ext>
            </p:extLst>
          </p:nvPr>
        </p:nvGraphicFramePr>
        <p:xfrm>
          <a:off x="2802890" y="4754881"/>
          <a:ext cx="2838450" cy="1789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Visio" r:id="rId5" imgW="2809815" imgH="1714618" progId="Visio.Drawing.11">
                  <p:embed/>
                </p:oleObj>
              </mc:Choice>
              <mc:Fallback>
                <p:oleObj name="Visio" r:id="rId5" imgW="2809815" imgH="1714618" progId="Visio.Drawing.11">
                  <p:embed/>
                  <p:pic>
                    <p:nvPicPr>
                      <p:cNvPr id="0" name="图片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890" y="4754881"/>
                        <a:ext cx="2838450" cy="1789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096000" y="1809751"/>
            <a:ext cx="6096000" cy="41365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对于不可变对象，一个取值对应着内存中的唯一一个对象，即在内存中仅存放一个值，如果不同变量为相同值，分别保存了对于同一个对象的引用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 smtClean="0">
                <a:latin typeface="宋体" panose="02010600030101010101" pitchFamily="2" charset="-122"/>
              </a:rPr>
              <a:t>&gt;&gt;&gt; </a:t>
            </a:r>
            <a:r>
              <a:rPr lang="zh-CN" altLang="zh-CN" dirty="0">
                <a:latin typeface="宋体" panose="02010600030101010101" pitchFamily="2" charset="-122"/>
              </a:rPr>
              <a:t>x = 3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&gt;&gt;&gt; id(x)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10417624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&gt;&gt;&gt; y = 3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&gt;&gt;&gt; id(y)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10417624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&gt;&gt;&gt; y = 5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&gt;&gt;&gt; id(y)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But it’s NOT TRUE!</a:t>
            </a:r>
            <a:r>
              <a:rPr lang="zh-CN" altLang="en-US" dirty="0">
                <a:latin typeface="宋体" panose="02010600030101010101" pitchFamily="2" charset="-122"/>
              </a:rPr>
              <a:t>字符串也许也是这样，整数仅</a:t>
            </a:r>
            <a:r>
              <a:rPr lang="en-US" altLang="zh-CN" dirty="0">
                <a:latin typeface="宋体" panose="02010600030101010101" pitchFamily="2" charset="-122"/>
              </a:rPr>
              <a:t>-5</a:t>
            </a:r>
            <a:r>
              <a:rPr lang="zh-CN" altLang="en-US" dirty="0">
                <a:latin typeface="宋体" panose="02010600030101010101" pitchFamily="2" charset="-122"/>
              </a:rPr>
              <a:t>～</a:t>
            </a:r>
            <a:r>
              <a:rPr lang="en-US" altLang="zh-CN" dirty="0">
                <a:latin typeface="宋体" panose="02010600030101010101" pitchFamily="2" charset="-122"/>
              </a:rPr>
              <a:t>256</a:t>
            </a:r>
            <a:r>
              <a:rPr lang="zh-CN" altLang="en-US" dirty="0">
                <a:latin typeface="宋体" panose="02010600030101010101" pitchFamily="2" charset="-122"/>
              </a:rPr>
              <a:t>才是这样，但同为不可变的元组却不是这样。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事实是：</a:t>
            </a:r>
            <a:r>
              <a:rPr lang="en-US" altLang="zh-CN" dirty="0">
                <a:latin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</a:rPr>
              <a:t>对一些常用数值进行了优化，在内存中唯一，对变量赋其他值，其实是产生新的对象。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4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5410200" cy="25558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 smtClean="0"/>
              <a:t>由于变量表示</a:t>
            </a:r>
            <a:r>
              <a:rPr lang="zh-CN" altLang="en-US" sz="1600" dirty="0"/>
              <a:t>对于某个对象的</a:t>
            </a:r>
            <a:r>
              <a:rPr lang="zh-CN" altLang="en-US" sz="1600" dirty="0" smtClean="0"/>
              <a:t>引用，因此</a:t>
            </a:r>
            <a:r>
              <a:rPr lang="zh-CN" altLang="zh-CN" sz="1600" dirty="0" smtClean="0">
                <a:latin typeface="宋体" panose="02010600030101010101" pitchFamily="2" charset="-122"/>
              </a:rPr>
              <a:t>Python允许</a:t>
            </a:r>
            <a:r>
              <a:rPr lang="zh-CN" altLang="zh-CN" sz="1600" dirty="0">
                <a:latin typeface="宋体" panose="02010600030101010101" pitchFamily="2" charset="-122"/>
              </a:rPr>
              <a:t>多个变量指向同一</a:t>
            </a:r>
            <a:r>
              <a:rPr lang="zh-CN" altLang="zh-CN" sz="1600" dirty="0" smtClean="0">
                <a:latin typeface="宋体" panose="02010600030101010101" pitchFamily="2" charset="-122"/>
              </a:rPr>
              <a:t>个</a:t>
            </a:r>
            <a:r>
              <a:rPr lang="zh-CN" altLang="en-US" sz="1600" dirty="0" smtClean="0">
                <a:latin typeface="宋体" panose="02010600030101010101" pitchFamily="2" charset="-122"/>
              </a:rPr>
              <a:t>对象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&gt;&gt;&gt; x = 3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&gt;&gt;&gt; id(x)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1786684560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&gt;&gt;&gt; y = x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&gt;&gt;&gt; id(y)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1786684560</a:t>
            </a:r>
            <a:endParaRPr lang="zh-CN" altLang="zh-CN" sz="1600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图片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52639"/>
              </p:ext>
            </p:extLst>
          </p:nvPr>
        </p:nvGraphicFramePr>
        <p:xfrm>
          <a:off x="2782570" y="2468244"/>
          <a:ext cx="29908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2943165" imgH="1571553" progId="Visio.Drawing.11">
                  <p:embed/>
                </p:oleObj>
              </mc:Choice>
              <mc:Fallback>
                <p:oleObj name="Visio" r:id="rId3" imgW="2943165" imgH="15715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570" y="2468244"/>
                        <a:ext cx="29908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图片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45397"/>
              </p:ext>
            </p:extLst>
          </p:nvPr>
        </p:nvGraphicFramePr>
        <p:xfrm>
          <a:off x="8502650" y="4805865"/>
          <a:ext cx="2838450" cy="149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5" imgW="2809815" imgH="1714618" progId="Visio.Drawing.11">
                  <p:embed/>
                </p:oleObj>
              </mc:Choice>
              <mc:Fallback>
                <p:oleObj name="Visio" r:id="rId5" imgW="2809815" imgH="17146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650" y="4805865"/>
                        <a:ext cx="2838450" cy="1495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711200" y="4241799"/>
            <a:ext cx="7670800" cy="200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zh-CN" sz="1600" dirty="0" smtClean="0">
                <a:latin typeface="宋体" panose="02010600030101010101" pitchFamily="2" charset="-122"/>
              </a:rPr>
              <a:t>一个变量</a:t>
            </a:r>
            <a:r>
              <a:rPr lang="zh-CN" altLang="en-US" sz="1600" dirty="0" smtClean="0">
                <a:latin typeface="宋体" panose="02010600030101010101" pitchFamily="2" charset="-122"/>
              </a:rPr>
              <a:t>赋予一个新的</a:t>
            </a:r>
            <a:r>
              <a:rPr lang="zh-CN" altLang="zh-CN" sz="1600" dirty="0" smtClean="0">
                <a:latin typeface="宋体" panose="02010600030101010101" pitchFamily="2" charset="-122"/>
              </a:rPr>
              <a:t>值</a:t>
            </a:r>
            <a:r>
              <a:rPr lang="zh-CN" altLang="en-US" sz="1600" dirty="0" smtClean="0">
                <a:latin typeface="宋体" panose="02010600030101010101" pitchFamily="2" charset="-122"/>
              </a:rPr>
              <a:t>后</a:t>
            </a:r>
            <a:r>
              <a:rPr lang="zh-CN" altLang="zh-CN" sz="1600" dirty="0" smtClean="0">
                <a:latin typeface="宋体" panose="02010600030101010101" pitchFamily="2" charset="-122"/>
              </a:rPr>
              <a:t>，</a:t>
            </a:r>
            <a:r>
              <a:rPr lang="zh-CN" altLang="en-US" sz="1600" dirty="0" smtClean="0">
                <a:latin typeface="宋体" panose="02010600030101010101" pitchFamily="2" charset="-122"/>
              </a:rPr>
              <a:t>变量指向新的对象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x += 6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id(x)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1786684752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y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3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&gt;&gt;&gt; id(y)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 smtClean="0">
                <a:latin typeface="宋体" panose="02010600030101010101" pitchFamily="2" charset="-122"/>
              </a:rPr>
              <a:t>1786684560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1600" dirty="0" smtClean="0"/>
          </a:p>
          <a:p>
            <a:pPr>
              <a:lnSpc>
                <a:spcPct val="80000"/>
              </a:lnSpc>
            </a:pPr>
            <a:endParaRPr lang="zh-CN" altLang="zh-CN" sz="1600" dirty="0" smtClean="0">
              <a:latin typeface="宋体" panose="02010600030101010101" pitchFamily="2" charset="-122"/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26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 smtClean="0">
                <a:latin typeface="宋体" panose="02010600030101010101" pitchFamily="2" charset="-122"/>
              </a:rPr>
              <a:t>Python是</a:t>
            </a:r>
            <a:r>
              <a:rPr lang="zh-CN" altLang="zh-CN" sz="1800" dirty="0">
                <a:latin typeface="宋体" panose="02010600030101010101" pitchFamily="2" charset="-122"/>
              </a:rPr>
              <a:t>一种动态类型</a:t>
            </a:r>
            <a:r>
              <a:rPr lang="zh-CN" altLang="zh-CN" sz="1800" dirty="0" smtClean="0">
                <a:latin typeface="宋体" panose="02010600030101010101" pitchFamily="2" charset="-122"/>
              </a:rPr>
              <a:t>语言</a:t>
            </a:r>
            <a:r>
              <a:rPr lang="zh-CN" altLang="en-US" sz="1800" dirty="0" smtClean="0">
                <a:latin typeface="宋体" panose="02010600030101010101" pitchFamily="2" charset="-122"/>
              </a:rPr>
              <a:t>：</a:t>
            </a:r>
            <a:r>
              <a:rPr lang="zh-CN" altLang="zh-CN" sz="1800" dirty="0" smtClean="0">
                <a:latin typeface="宋体" panose="02010600030101010101" pitchFamily="2" charset="-122"/>
              </a:rPr>
              <a:t>变量</a:t>
            </a:r>
            <a:r>
              <a:rPr lang="zh-CN" altLang="zh-CN" sz="1800" dirty="0">
                <a:latin typeface="宋体" panose="02010600030101010101" pitchFamily="2" charset="-122"/>
              </a:rPr>
              <a:t>的类型是可以随时变化的</a:t>
            </a:r>
            <a:r>
              <a:rPr lang="zh-CN" altLang="zh-CN" sz="1800" dirty="0" smtClean="0">
                <a:latin typeface="宋体" panose="02010600030101010101" pitchFamily="2" charset="-122"/>
              </a:rPr>
              <a:t>，</a:t>
            </a:r>
            <a:r>
              <a:rPr lang="zh-CN" altLang="en-US" sz="1800" dirty="0" smtClean="0">
                <a:latin typeface="宋体" panose="02010600030101010101" pitchFamily="2" charset="-122"/>
              </a:rPr>
              <a:t>实际上变量保存的是对象的引用</a:t>
            </a:r>
            <a:endParaRPr lang="zh-CN" altLang="zh-CN" sz="18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x = 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print(type(x))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&lt;class 'int'&gt;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x = </a:t>
            </a:r>
            <a:r>
              <a:rPr lang="en-US" altLang="zh-CN" sz="1800" dirty="0" smtClean="0">
                <a:latin typeface="宋体" panose="02010600030101010101" pitchFamily="2" charset="-122"/>
              </a:rPr>
              <a:t>'</a:t>
            </a:r>
            <a:r>
              <a:rPr lang="zh-CN" altLang="zh-CN" sz="1800" dirty="0" smtClean="0">
                <a:latin typeface="宋体" panose="02010600030101010101" pitchFamily="2" charset="-122"/>
              </a:rPr>
              <a:t>Hello </a:t>
            </a:r>
            <a:r>
              <a:rPr lang="zh-CN" altLang="zh-CN" sz="1800" dirty="0">
                <a:latin typeface="宋体" panose="02010600030101010101" pitchFamily="2" charset="-122"/>
              </a:rPr>
              <a:t>world.</a:t>
            </a:r>
            <a:r>
              <a:rPr lang="zh-CN" altLang="zh-CN" sz="1800" dirty="0" smtClean="0">
                <a:latin typeface="宋体" panose="02010600030101010101" pitchFamily="2" charset="-122"/>
              </a:rPr>
              <a:t>'</a:t>
            </a:r>
            <a:endParaRPr lang="zh-CN" altLang="zh-CN" sz="18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print(type(x))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&lt;class 'str'&gt;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x = [1,2,3]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print(type(x))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&lt;class 'list'&gt;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isinstance(3, int)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True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宋体" panose="02010600030101010101" pitchFamily="2" charset="-122"/>
              </a:rPr>
              <a:t>&gt;&gt;&gt; isinstance('Hello world', str)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 smtClean="0">
                <a:latin typeface="宋体" panose="02010600030101010101" pitchFamily="2" charset="-122"/>
              </a:rPr>
              <a:t>True</a:t>
            </a:r>
            <a:endParaRPr lang="zh-CN" altLang="zh-CN" sz="1800" dirty="0"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4100" y="235653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内置函数type</a:t>
            </a:r>
            <a:r>
              <a:rPr lang="zh-CN" altLang="zh-CN" dirty="0" smtClean="0"/>
              <a:t>(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)</a:t>
            </a:r>
            <a:r>
              <a:rPr lang="zh-CN" altLang="zh-CN" dirty="0"/>
              <a:t>用来</a:t>
            </a:r>
            <a:r>
              <a:rPr lang="zh-CN" altLang="zh-CN" dirty="0" smtClean="0"/>
              <a:t>返回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/>
              <a:t>内置</a:t>
            </a:r>
            <a:r>
              <a:rPr lang="zh-CN" altLang="zh-CN" dirty="0"/>
              <a:t>函数isinstance</a:t>
            </a:r>
            <a:r>
              <a:rPr lang="zh-CN" altLang="zh-CN" dirty="0" smtClean="0"/>
              <a:t>(</a:t>
            </a:r>
            <a:r>
              <a:rPr lang="en-US" altLang="zh-CN" dirty="0" err="1" smtClean="0"/>
              <a:t>obj,class</a:t>
            </a:r>
            <a:r>
              <a:rPr lang="zh-CN" altLang="zh-CN" dirty="0" smtClean="0"/>
              <a:t>)</a:t>
            </a:r>
            <a:r>
              <a:rPr lang="zh-CN" altLang="zh-CN" dirty="0"/>
              <a:t>用来测试</a:t>
            </a:r>
            <a:r>
              <a:rPr lang="zh-CN" altLang="zh-CN" dirty="0" smtClean="0"/>
              <a:t>对象</a:t>
            </a:r>
            <a:r>
              <a:rPr lang="en-US" altLang="zh-CN" dirty="0" err="1" smtClean="0"/>
              <a:t>obj</a:t>
            </a:r>
            <a:r>
              <a:rPr lang="zh-CN" altLang="zh-CN" dirty="0" smtClean="0"/>
              <a:t>是否</a:t>
            </a:r>
            <a:r>
              <a:rPr lang="zh-CN" altLang="zh-CN" dirty="0"/>
              <a:t>为指定</a:t>
            </a:r>
            <a:r>
              <a:rPr lang="zh-CN" altLang="zh-CN" dirty="0" smtClean="0"/>
              <a:t>类型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的实例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宋体" panose="02010600030101010101" pitchFamily="2" charset="-122"/>
              </a:rPr>
              <a:t>Python具有自动内存管理</a:t>
            </a:r>
            <a:r>
              <a:rPr lang="zh-CN" altLang="zh-CN" dirty="0" smtClean="0">
                <a:latin typeface="宋体" panose="02010600030101010101" pitchFamily="2" charset="-122"/>
              </a:rPr>
              <a:t>功能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宋体" panose="02010600030101010101" pitchFamily="2" charset="-122"/>
              </a:rPr>
              <a:t>跟踪</a:t>
            </a:r>
            <a:r>
              <a:rPr lang="zh-CN" altLang="zh-CN" dirty="0">
                <a:latin typeface="宋体" panose="02010600030101010101" pitchFamily="2" charset="-122"/>
              </a:rPr>
              <a:t>所有</a:t>
            </a:r>
            <a:r>
              <a:rPr lang="zh-CN" altLang="zh-CN" dirty="0" smtClean="0">
                <a:latin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</a:rPr>
              <a:t>对象</a:t>
            </a:r>
            <a:r>
              <a:rPr lang="zh-CN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zh-CN" dirty="0">
                <a:latin typeface="宋体" panose="02010600030101010101" pitchFamily="2" charset="-122"/>
              </a:rPr>
              <a:t>并自动删除不再有变量指向</a:t>
            </a:r>
            <a:r>
              <a:rPr lang="zh-CN" altLang="zh-CN" dirty="0" smtClean="0">
                <a:latin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</a:rPr>
              <a:t>对象</a:t>
            </a:r>
            <a:r>
              <a:rPr lang="zh-CN" altLang="zh-CN" dirty="0" smtClean="0">
                <a:latin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</a:rPr>
              <a:t>可以</a:t>
            </a:r>
            <a:r>
              <a:rPr lang="zh-CN" altLang="zh-CN" dirty="0" smtClean="0">
                <a:latin typeface="宋体" panose="02010600030101010101" pitchFamily="2" charset="-122"/>
              </a:rPr>
              <a:t>显</a:t>
            </a:r>
            <a:r>
              <a:rPr lang="zh-CN" altLang="zh-CN" dirty="0">
                <a:latin typeface="宋体" panose="02010600030101010101" pitchFamily="2" charset="-122"/>
              </a:rPr>
              <a:t>式使用</a:t>
            </a:r>
            <a:r>
              <a:rPr lang="zh-CN" altLang="zh-CN" dirty="0" smtClean="0">
                <a:latin typeface="宋体" panose="02010600030101010101" pitchFamily="2" charset="-122"/>
              </a:rPr>
              <a:t>del</a:t>
            </a:r>
            <a:r>
              <a:rPr lang="zh-CN" altLang="en-US" dirty="0">
                <a:latin typeface="宋体" panose="02010600030101010101" pitchFamily="2" charset="-122"/>
              </a:rPr>
              <a:t>语句</a:t>
            </a:r>
            <a:r>
              <a:rPr lang="zh-CN" altLang="en-US" dirty="0" smtClean="0">
                <a:latin typeface="宋体" panose="02010600030101010101" pitchFamily="2" charset="-122"/>
              </a:rPr>
              <a:t>回收那些不再需要的对象所占用的资源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del x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help(thing): </a:t>
            </a:r>
            <a:r>
              <a:rPr lang="zh-CN" altLang="en-US" dirty="0" smtClean="0"/>
              <a:t>查看对象</a:t>
            </a:r>
            <a:r>
              <a:rPr lang="en-US" altLang="zh-CN" dirty="0" smtClean="0"/>
              <a:t>thing</a:t>
            </a:r>
            <a:r>
              <a:rPr lang="zh-CN" altLang="en-US" dirty="0" smtClean="0"/>
              <a:t>相关的帮助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dir</a:t>
            </a:r>
            <a:r>
              <a:rPr lang="en-US" altLang="zh-CN" dirty="0" smtClean="0"/>
              <a:t>([object]):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相关的属性列表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[n for n in </a:t>
            </a:r>
            <a:r>
              <a:rPr lang="en-US" altLang="zh-CN" dirty="0" err="1"/>
              <a:t>dir</a:t>
            </a:r>
            <a:r>
              <a:rPr lang="en-US" altLang="zh-CN" dirty="0" smtClean="0"/>
              <a:t>([object]) </a:t>
            </a:r>
            <a:r>
              <a:rPr lang="en-US" altLang="zh-CN" dirty="0"/>
              <a:t>if not </a:t>
            </a:r>
            <a:r>
              <a:rPr lang="en-US" altLang="zh-CN" dirty="0" err="1"/>
              <a:t>n.startswith</a:t>
            </a:r>
            <a:r>
              <a:rPr lang="en-US" altLang="zh-CN" dirty="0" smtClean="0"/>
              <a:t>(‘_’)]  </a:t>
            </a:r>
            <a:r>
              <a:rPr lang="zh-CN" altLang="en-US" dirty="0" smtClean="0"/>
              <a:t>过滤掉以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开头的属性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18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宋体" panose="02010600030101010101" pitchFamily="2" charset="-122"/>
              </a:rPr>
              <a:t>标识符是变量、函数、类、模块和其他对象的名字 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1600" dirty="0" smtClean="0">
                <a:latin typeface="宋体" panose="02010600030101010101" pitchFamily="2" charset="-122"/>
              </a:rPr>
              <a:t>必须</a:t>
            </a:r>
            <a:r>
              <a:rPr lang="zh-CN" altLang="zh-CN" sz="1600" dirty="0">
                <a:latin typeface="宋体" panose="02010600030101010101" pitchFamily="2" charset="-122"/>
              </a:rPr>
              <a:t>以字母或下划线开头</a:t>
            </a:r>
            <a:r>
              <a:rPr lang="zh-CN" altLang="zh-CN" sz="1600" dirty="0" smtClean="0">
                <a:latin typeface="宋体" panose="02010600030101010101" pitchFamily="2" charset="-122"/>
              </a:rPr>
              <a:t>，</a:t>
            </a:r>
            <a:r>
              <a:rPr lang="zh-CN" altLang="en-US" sz="1600" dirty="0" smtClean="0">
                <a:latin typeface="宋体" panose="02010600030101010101" pitchFamily="2" charset="-122"/>
              </a:rPr>
              <a:t>其后的字符可以是字母、下划线或数字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zh-CN" sz="1400" dirty="0" smtClean="0">
                <a:latin typeface="宋体" panose="02010600030101010101" pitchFamily="2" charset="-122"/>
              </a:rPr>
              <a:t>以</a:t>
            </a:r>
            <a:r>
              <a:rPr lang="zh-CN" altLang="zh-CN" sz="1400" dirty="0">
                <a:latin typeface="宋体" panose="02010600030101010101" pitchFamily="2" charset="-122"/>
              </a:rPr>
              <a:t>下划线开头的变量在Python中有特殊含义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zh-CN" sz="1400" dirty="0">
                <a:latin typeface="宋体" panose="02010600030101010101" pitchFamily="2" charset="-122"/>
              </a:rPr>
              <a:t>变量名中不能有空格以及标点符号（括号、引号、逗号、斜线、反斜线、冒号、句号、问号等等</a:t>
            </a:r>
            <a:r>
              <a:rPr lang="zh-CN" altLang="zh-CN" sz="1400" dirty="0" smtClean="0">
                <a:latin typeface="宋体" panose="02010600030101010101" pitchFamily="2" charset="-122"/>
              </a:rPr>
              <a:t>）</a:t>
            </a:r>
            <a:endParaRPr lang="en-US" altLang="zh-CN" sz="1400" dirty="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400" dirty="0" smtClean="0">
                <a:latin typeface="宋体" panose="02010600030101010101" pitchFamily="2" charset="-122"/>
              </a:rPr>
              <a:t>99var  </a:t>
            </a:r>
            <a:r>
              <a:rPr lang="en-US" altLang="zh-CN" sz="1400" dirty="0" err="1" smtClean="0">
                <a:latin typeface="宋体" panose="02010600030101010101" pitchFamily="2" charset="-122"/>
              </a:rPr>
              <a:t>It'OK</a:t>
            </a:r>
            <a:r>
              <a:rPr lang="en-US" altLang="zh-CN" sz="1400" dirty="0" smtClean="0">
                <a:latin typeface="宋体" panose="02010600030101010101" pitchFamily="2" charset="-122"/>
              </a:rPr>
              <a:t>  first-class  </a:t>
            </a:r>
            <a:endParaRPr lang="zh-CN" altLang="zh-CN" sz="1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宋体" panose="02010600030101010101" pitchFamily="2" charset="-122"/>
              </a:rPr>
              <a:t>标识符</a:t>
            </a:r>
            <a:r>
              <a:rPr lang="zh-CN" altLang="zh-CN" sz="1600" dirty="0" smtClean="0">
                <a:latin typeface="宋体" panose="02010600030101010101" pitchFamily="2" charset="-122"/>
              </a:rPr>
              <a:t>对</a:t>
            </a:r>
            <a:r>
              <a:rPr lang="zh-CN" altLang="zh-CN" sz="1600" dirty="0">
                <a:latin typeface="宋体" panose="02010600030101010101" pitchFamily="2" charset="-122"/>
              </a:rPr>
              <a:t>英文字母的大小写敏感，例如student和Student是不同的变量。</a:t>
            </a:r>
          </a:p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宋体" panose="02010600030101010101" pitchFamily="2" charset="-122"/>
              </a:rPr>
              <a:t>一些特殊的标识符保留为</a:t>
            </a:r>
            <a:r>
              <a:rPr lang="en-US" altLang="zh-CN" sz="1600" dirty="0" smtClean="0">
                <a:latin typeface="宋体" panose="02010600030101010101" pitchFamily="2" charset="-122"/>
              </a:rPr>
              <a:t>Python</a:t>
            </a:r>
            <a:r>
              <a:rPr lang="zh-CN" altLang="en-US" sz="1600" dirty="0" smtClean="0">
                <a:latin typeface="宋体" panose="02010600030101010101" pitchFamily="2" charset="-122"/>
              </a:rPr>
              <a:t>关键字，不能用作变量名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200" dirty="0" smtClean="0">
                <a:latin typeface="宋体" panose="02010600030101010101" pitchFamily="2" charset="-122"/>
              </a:rPr>
              <a:t>import </a:t>
            </a:r>
            <a:r>
              <a:rPr lang="zh-CN" altLang="zh-CN" sz="1200" dirty="0">
                <a:latin typeface="宋体" panose="02010600030101010101" pitchFamily="2" charset="-122"/>
              </a:rPr>
              <a:t>keyword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 smtClean="0">
                <a:latin typeface="宋体" panose="02010600030101010101" pitchFamily="2" charset="-122"/>
              </a:rPr>
              <a:t>print(</a:t>
            </a:r>
            <a:r>
              <a:rPr lang="zh-CN" altLang="zh-CN" sz="1200" dirty="0" smtClean="0">
                <a:latin typeface="宋体" panose="02010600030101010101" pitchFamily="2" charset="-122"/>
              </a:rPr>
              <a:t>keyword</a:t>
            </a:r>
            <a:r>
              <a:rPr lang="zh-CN" altLang="zh-CN" sz="1200" dirty="0">
                <a:latin typeface="宋体" panose="02010600030101010101" pitchFamily="2" charset="-122"/>
              </a:rPr>
              <a:t>.</a:t>
            </a:r>
            <a:r>
              <a:rPr lang="zh-CN" altLang="zh-CN" sz="1200" dirty="0" smtClean="0">
                <a:latin typeface="宋体" panose="02010600030101010101" pitchFamily="2" charset="-122"/>
              </a:rPr>
              <a:t>kwlist</a:t>
            </a:r>
            <a:r>
              <a:rPr lang="en-US" altLang="zh-CN" sz="1200" dirty="0" smtClean="0">
                <a:latin typeface="宋体" panose="02010600030101010101" pitchFamily="2" charset="-122"/>
              </a:rPr>
              <a:t>)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 err="1">
                <a:latin typeface="宋体" panose="02010600030101010101" pitchFamily="2" charset="-122"/>
              </a:rPr>
              <a:t>keyword.iskeyword</a:t>
            </a:r>
            <a:r>
              <a:rPr lang="en-US" altLang="zh-CN" sz="1200" dirty="0">
                <a:latin typeface="宋体" panose="02010600030101010101" pitchFamily="2" charset="-122"/>
              </a:rPr>
              <a:t> </a:t>
            </a:r>
            <a:r>
              <a:rPr lang="en-US" altLang="zh-CN" sz="1200" dirty="0" smtClean="0">
                <a:latin typeface="宋体" panose="02010600030101010101" pitchFamily="2" charset="-122"/>
              </a:rPr>
              <a:t>(</a:t>
            </a:r>
            <a:r>
              <a:rPr lang="en-US" altLang="zh-CN" sz="1200" dirty="0" err="1" smtClean="0">
                <a:latin typeface="宋体" panose="02010600030101010101" pitchFamily="2" charset="-122"/>
              </a:rPr>
              <a:t>str</a:t>
            </a:r>
            <a:r>
              <a:rPr lang="en-US" altLang="zh-CN" sz="1200" dirty="0" smtClean="0">
                <a:latin typeface="宋体" panose="02010600030101010101" pitchFamily="2" charset="-122"/>
              </a:rPr>
              <a:t>)</a:t>
            </a:r>
            <a:r>
              <a:rPr lang="en-US" altLang="zh-CN" sz="1200" dirty="0">
                <a:latin typeface="宋体" panose="02010600030101010101" pitchFamily="2" charset="-122"/>
              </a:rPr>
              <a:t> </a:t>
            </a:r>
            <a:r>
              <a:rPr lang="en-US" altLang="zh-CN" sz="1200" dirty="0" smtClean="0">
                <a:latin typeface="宋体" panose="02010600030101010101" pitchFamily="2" charset="-122"/>
              </a:rPr>
              <a:t> </a:t>
            </a:r>
            <a:r>
              <a:rPr lang="zh-CN" altLang="en-US" sz="1200" dirty="0" smtClean="0">
                <a:latin typeface="宋体" panose="02010600030101010101" pitchFamily="2" charset="-122"/>
              </a:rPr>
              <a:t>判断是否为关键字</a:t>
            </a:r>
            <a:endParaRPr lang="en-US" altLang="zh-CN" sz="1200" dirty="0" smtClean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 smtClean="0">
                <a:latin typeface="宋体" panose="02010600030101010101" pitchFamily="2" charset="-122"/>
              </a:rPr>
              <a:t>&gt;&gt;&gt;help()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 smtClean="0">
                <a:latin typeface="宋体" panose="02010600030101010101" pitchFamily="2" charset="-122"/>
              </a:rPr>
              <a:t>help&gt;keywords 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2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1600" dirty="0" smtClean="0">
                <a:latin typeface="宋体" panose="02010600030101010101" pitchFamily="2" charset="-122"/>
              </a:rPr>
              <a:t>不</a:t>
            </a:r>
            <a:r>
              <a:rPr lang="zh-CN" altLang="zh-CN" sz="1600" dirty="0">
                <a:latin typeface="宋体" panose="02010600030101010101" pitchFamily="2" charset="-122"/>
              </a:rPr>
              <a:t>建议使用系统内置的模块名、类型名或函数名以及已导入的模块名及其成员名作变量名，这将会改变其类型和含义，可以通过dir(__builtins__)查看所有内置模块、类型和函数</a:t>
            </a:r>
            <a:r>
              <a:rPr lang="zh-CN" altLang="zh-CN" sz="1600" dirty="0" smtClean="0">
                <a:latin typeface="宋体" panose="02010600030101010101" pitchFamily="2" charset="-122"/>
              </a:rPr>
              <a:t>；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宋体" panose="02010600030101010101" pitchFamily="2" charset="-122"/>
              </a:rPr>
              <a:t>建议</a:t>
            </a:r>
            <a:r>
              <a:rPr lang="zh-CN" altLang="en-US" sz="1600" dirty="0">
                <a:latin typeface="宋体" panose="02010600030101010101" pitchFamily="2" charset="-122"/>
              </a:rPr>
              <a:t>使用有意义的名字，</a:t>
            </a:r>
            <a:r>
              <a:rPr lang="en-US" altLang="zh-CN" sz="1600" dirty="0" err="1">
                <a:latin typeface="宋体" panose="02010600030101010101" pitchFamily="2" charset="-122"/>
              </a:rPr>
              <a:t>i,j,k</a:t>
            </a:r>
            <a:r>
              <a:rPr lang="zh-CN" altLang="en-US" sz="1600" dirty="0">
                <a:latin typeface="宋体" panose="02010600030101010101" pitchFamily="2" charset="-122"/>
              </a:rPr>
              <a:t>仅仅用在较短的循环等</a:t>
            </a:r>
            <a:r>
              <a:rPr lang="zh-CN" altLang="en-US" sz="1600" dirty="0" smtClean="0">
                <a:latin typeface="宋体" panose="02010600030101010101" pitchFamily="2" charset="-122"/>
              </a:rPr>
              <a:t>结构，比如</a:t>
            </a:r>
            <a:r>
              <a:rPr lang="en-US" altLang="zh-CN" sz="1600" dirty="0" smtClean="0">
                <a:latin typeface="宋体" panose="02010600030101010101" pitchFamily="2" charset="-122"/>
              </a:rPr>
              <a:t>area</a:t>
            </a:r>
            <a:r>
              <a:rPr lang="zh-CN" altLang="en-US" sz="1600" dirty="0" smtClean="0">
                <a:latin typeface="宋体" panose="02010600030101010101" pitchFamily="2" charset="-122"/>
              </a:rPr>
              <a:t>、</a:t>
            </a:r>
            <a:r>
              <a:rPr lang="en-US" altLang="zh-CN" sz="1600" dirty="0" smtClean="0">
                <a:latin typeface="宋体" panose="02010600030101010101" pitchFamily="2" charset="-122"/>
              </a:rPr>
              <a:t>keys</a:t>
            </a:r>
            <a:r>
              <a:rPr lang="zh-CN" altLang="en-US" sz="1600" dirty="0" smtClean="0">
                <a:latin typeface="宋体" panose="02010600030101010101" pitchFamily="2" charset="-122"/>
              </a:rPr>
              <a:t>等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600" dirty="0" smtClean="0">
                <a:latin typeface="宋体" panose="02010600030101010101" pitchFamily="2" charset="-122"/>
              </a:rPr>
              <a:t>建议使用小写字母表示变量名</a:t>
            </a:r>
            <a:r>
              <a:rPr lang="en-US" altLang="zh-CN" sz="1600" dirty="0" smtClean="0">
                <a:latin typeface="宋体" panose="02010600030101010101" pitchFamily="2" charset="-122"/>
              </a:rPr>
              <a:t>,</a:t>
            </a:r>
            <a:r>
              <a:rPr lang="zh-CN" altLang="en-US" sz="1600" dirty="0" smtClean="0">
                <a:latin typeface="宋体" panose="02010600030101010101" pitchFamily="2" charset="-122"/>
              </a:rPr>
              <a:t>多个单词时以下划线隔开</a:t>
            </a:r>
            <a:r>
              <a:rPr lang="en-US" altLang="zh-CN" sz="1600" dirty="0" smtClean="0">
                <a:latin typeface="宋体" panose="02010600030101010101" pitchFamily="2" charset="-122"/>
              </a:rPr>
              <a:t>: </a:t>
            </a:r>
            <a:r>
              <a:rPr lang="zh-CN" altLang="zh-CN" sz="1600" dirty="0">
                <a:latin typeface="宋体" panose="02010600030101010101" pitchFamily="2" charset="-122"/>
              </a:rPr>
              <a:t>lower_case_with_</a:t>
            </a:r>
            <a:r>
              <a:rPr lang="zh-CN" altLang="zh-CN" sz="1600" dirty="0" smtClean="0">
                <a:latin typeface="宋体" panose="02010600030101010101" pitchFamily="2" charset="-122"/>
              </a:rPr>
              <a:t>underscores</a:t>
            </a:r>
            <a:endParaRPr lang="en-US" altLang="zh-CN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07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计算机编程概述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)</a:t>
            </a:r>
            <a:r>
              <a:rPr lang="zh-CN" altLang="en-US" dirty="0" smtClean="0"/>
              <a:t>语言是什么？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程序：程序是用于控制计算机的一系列指令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程序语言：描述这些指令的语言，是“程序员”与“机器”对话的语言。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语法（</a:t>
            </a:r>
            <a:r>
              <a:rPr lang="en-US" altLang="zh-CN" dirty="0" smtClean="0"/>
              <a:t>syntax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哪些</a:t>
            </a:r>
            <a:r>
              <a:rPr lang="zh-CN" altLang="en-US" dirty="0"/>
              <a:t>符号或文字的组合方式是正确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语义</a:t>
            </a:r>
            <a:r>
              <a:rPr lang="zh-CN" altLang="en-US" dirty="0"/>
              <a:t>（</a:t>
            </a:r>
            <a:r>
              <a:rPr lang="en-US" altLang="zh-CN" dirty="0" smtClean="0"/>
              <a:t>semantics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: </a:t>
            </a:r>
            <a:r>
              <a:rPr lang="zh-CN" altLang="en-US" dirty="0" smtClean="0"/>
              <a:t>描述程序的意义，当代码运行时计算机干什么。 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122" name="Picture 2" descr="http://img1.mydrivers.com/img/20140831/49fd56108a3e410db2307a0676bd584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7" y="4061715"/>
            <a:ext cx="3157656" cy="256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4"/>
          <p:cNvSpPr/>
          <p:nvPr/>
        </p:nvSpPr>
        <p:spPr>
          <a:xfrm>
            <a:off x="4080681" y="5145205"/>
            <a:ext cx="3016155" cy="382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75857" y="47592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程序语言</a:t>
            </a:r>
          </a:p>
        </p:txBody>
      </p:sp>
      <p:sp>
        <p:nvSpPr>
          <p:cNvPr id="7" name="AutoShape 9" descr="http://img4.imgtn.bdimg.com/it/u=110447170,190692634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1" descr="http://img4.imgtn.bdimg.com/it/u=110447170,1906926348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3" name="Picture 13" descr="http://img.jiaodong.net/pic/0/10/02/23/10022371_75487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11" y="4204725"/>
            <a:ext cx="2575810" cy="242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变量的进一步说明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变量仅仅是对象的引用</a:t>
            </a:r>
            <a:endParaRPr lang="zh-CN" altLang="en-US" dirty="0"/>
          </a:p>
        </p:txBody>
      </p:sp>
      <p:pic>
        <p:nvPicPr>
          <p:cNvPr id="14338" name="Picture 2" descr="http://pic002.cnblogs.com/images/2011/343468/20111122212951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21" y="1173138"/>
            <a:ext cx="38957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397521" y="2905501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</a:rPr>
              <a:t>&gt;&gt;&gt;a=3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21" y="3742904"/>
            <a:ext cx="3343742" cy="27245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37321" y="2934060"/>
            <a:ext cx="1971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</a:rPr>
              <a:t>&gt;&gt;&gt;a=3</a:t>
            </a:r>
          </a:p>
          <a:p>
            <a:r>
              <a:rPr lang="en-US" altLang="zh-CN" dirty="0" smtClean="0">
                <a:latin typeface="宋体" panose="02010600030101010101" pitchFamily="2" charset="-122"/>
              </a:rPr>
              <a:t>&gt;&gt;&gt;b=a</a:t>
            </a:r>
            <a:endParaRPr lang="zh-CN" altLang="en-US" dirty="0"/>
          </a:p>
        </p:txBody>
      </p:sp>
      <p:pic>
        <p:nvPicPr>
          <p:cNvPr id="14342" name="Picture 6" descr="http://files.jb51.net/file_images/article/201312/20131204112421.jpg?20131141129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21" y="3844738"/>
            <a:ext cx="51625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9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变量的进一步说明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变量赋值与其他语言的区别</a:t>
            </a:r>
            <a:endParaRPr lang="zh-CN" altLang="en-US" dirty="0"/>
          </a:p>
        </p:txBody>
      </p:sp>
      <p:pic>
        <p:nvPicPr>
          <p:cNvPr id="16386" name="Picture 2" descr="http://www.myexception.cn/img/2014/05/10/105058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95" y="1733218"/>
            <a:ext cx="3897810" cy="470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0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1.4.3 </a:t>
            </a:r>
            <a:r>
              <a:rPr lang="zh-CN" altLang="en-US" dirty="0" smtClean="0"/>
              <a:t>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 smtClean="0"/>
              <a:t>数字为不可变对象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包括整数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、浮点数</a:t>
            </a:r>
            <a:r>
              <a:rPr lang="en-US" altLang="zh-CN" sz="1600" dirty="0" smtClean="0"/>
              <a:t>(float)</a:t>
            </a:r>
            <a:r>
              <a:rPr lang="zh-CN" altLang="en-US" sz="1600" dirty="0" smtClean="0"/>
              <a:t>、复数</a:t>
            </a:r>
            <a:r>
              <a:rPr lang="en-US" altLang="zh-CN" sz="1600" dirty="0" smtClean="0"/>
              <a:t>(complex)</a:t>
            </a:r>
            <a:r>
              <a:rPr lang="zh-CN" altLang="en-US" sz="1600" dirty="0" smtClean="0"/>
              <a:t>、布尔（</a:t>
            </a:r>
            <a:r>
              <a:rPr lang="en-US" altLang="zh-CN" sz="1600" dirty="0" smtClean="0"/>
              <a:t>bool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与有些语言不同，</a:t>
            </a:r>
            <a:r>
              <a:rPr lang="zh-CN" altLang="en-US" sz="1600" dirty="0"/>
              <a:t>整数</a:t>
            </a:r>
            <a:r>
              <a:rPr lang="zh-CN" altLang="en-US" sz="1600" dirty="0" smtClean="0"/>
              <a:t>可以表示任意大的数值</a:t>
            </a:r>
            <a:endParaRPr lang="en-US" altLang="zh-CN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pt-BR" altLang="en-US" sz="1600" dirty="0" smtClean="0"/>
              <a:t>	a=99999999999999999999999999999999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en-US" sz="1600" dirty="0"/>
              <a:t>	</a:t>
            </a:r>
            <a:r>
              <a:rPr lang="pt-BR" altLang="en-US" sz="1600" dirty="0" smtClean="0"/>
              <a:t>prin</a:t>
            </a:r>
            <a:r>
              <a:rPr lang="en-US" altLang="zh-CN" sz="1600" dirty="0" smtClean="0"/>
              <a:t>t</a:t>
            </a:r>
            <a:r>
              <a:rPr lang="pt-BR" altLang="en-US" sz="1600" dirty="0" smtClean="0"/>
              <a:t>(a*a*a) </a:t>
            </a:r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整数字面值（</a:t>
            </a:r>
            <a:r>
              <a:rPr lang="en-US" altLang="zh-CN" sz="1600" dirty="0" smtClean="0"/>
              <a:t>integer literal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十进制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整数</a:t>
            </a:r>
            <a:r>
              <a:rPr lang="zh-CN" altLang="en-US" sz="1600" dirty="0">
                <a:latin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 0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-1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9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123</a:t>
            </a:r>
            <a:endParaRPr lang="en-GB" altLang="en-US" sz="1600" dirty="0"/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十六进制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整数</a:t>
            </a:r>
            <a:r>
              <a:rPr lang="zh-CN" altLang="en-US" sz="1600" dirty="0">
                <a:latin typeface="Times New Roman" panose="02020603050405020304" pitchFamily="18" charset="0"/>
              </a:rPr>
              <a:t>：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0x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开头后面为十六进制数字，即为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0-9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以及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[a-f]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c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d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e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f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）如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0x10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0xfa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0xabcdef,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注意这些数字的大写字母也可以</a:t>
            </a:r>
            <a:endParaRPr lang="en-GB" altLang="en-US" sz="1600" dirty="0"/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八进制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整数</a:t>
            </a:r>
            <a:r>
              <a:rPr lang="zh-CN" altLang="en-US" sz="1600" dirty="0">
                <a:latin typeface="Times New Roman" panose="02020603050405020304" pitchFamily="18" charset="0"/>
              </a:rPr>
              <a:t>：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以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0o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开始后面为八进制数字即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0-7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，比如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0o35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0o11</a:t>
            </a:r>
            <a:endParaRPr lang="en-GB" altLang="en-US" sz="1600" dirty="0"/>
          </a:p>
          <a:p>
            <a:pPr lvl="1">
              <a:lnSpc>
                <a:spcPct val="100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二进制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整数</a:t>
            </a:r>
            <a:r>
              <a:rPr lang="zh-CN" altLang="en-US" sz="1600" dirty="0">
                <a:latin typeface="Times New Roman" panose="02020603050405020304" pitchFamily="18" charset="0"/>
              </a:rPr>
              <a:t>：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Times New Roman" panose="02020603050405020304" pitchFamily="18" charset="0"/>
              </a:rPr>
              <a:t>0b</a:t>
            </a:r>
            <a:r>
              <a:rPr lang="zh-CN" altLang="en-US" sz="1600" dirty="0">
                <a:latin typeface="Times New Roman" panose="02020603050405020304" pitchFamily="18" charset="0"/>
              </a:rPr>
              <a:t>开头如，</a:t>
            </a:r>
            <a:r>
              <a:rPr lang="en-US" altLang="zh-CN" sz="1600" dirty="0">
                <a:latin typeface="Times New Roman" panose="02020603050405020304" pitchFamily="18" charset="0"/>
              </a:rPr>
              <a:t>0b101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0b100</a:t>
            </a:r>
            <a:r>
              <a:rPr lang="zh-CN" altLang="en-US" sz="1600" dirty="0">
                <a:latin typeface="Times New Roman" panose="02020603050405020304" pitchFamily="18" charset="0"/>
              </a:rPr>
              <a:t> 、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0b10010111</a:t>
            </a:r>
          </a:p>
        </p:txBody>
      </p:sp>
    </p:spTree>
    <p:extLst>
      <p:ext uri="{BB962C8B-B14F-4D97-AF65-F5344CB8AC3E}">
        <p14:creationId xmlns:p14="http://schemas.microsoft.com/office/powerpoint/2010/main" val="42733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（有限精度）浮点数（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600" dirty="0"/>
              <a:t>浮点数字面值：浮点数用于表示实数，在内部采用科学计数法表示，因此称为浮点数</a:t>
            </a:r>
            <a:endParaRPr lang="en-US" altLang="zh-CN" sz="1600" dirty="0"/>
          </a:p>
          <a:p>
            <a:pPr marL="685800" lvl="2">
              <a:spcBef>
                <a:spcPts val="1000"/>
              </a:spcBef>
            </a:pPr>
            <a:r>
              <a:rPr lang="zh-CN" altLang="en-US" sz="1600" dirty="0">
                <a:latin typeface="Times New Roman" panose="02020603050405020304" pitchFamily="18" charset="0"/>
              </a:rPr>
              <a:t>小数表示：</a:t>
            </a:r>
            <a:r>
              <a:rPr lang="en-US" altLang="zh-CN" sz="1600" dirty="0">
                <a:latin typeface="Times New Roman" panose="02020603050405020304" pitchFamily="18" charset="0"/>
              </a:rPr>
              <a:t>3.14   10.   .001  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1600" dirty="0">
                <a:latin typeface="Times New Roman" panose="02020603050405020304" pitchFamily="18" charset="0"/>
              </a:rPr>
              <a:t>科学计数法：</a:t>
            </a:r>
            <a:r>
              <a:rPr lang="en-US" altLang="zh-CN" sz="1600" dirty="0">
                <a:latin typeface="Times New Roman" panose="02020603050405020304" pitchFamily="18" charset="0"/>
              </a:rPr>
              <a:t>15e-2 ( =15*10-2 = 0.15)    3.14e-10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  1.0e100 </a:t>
            </a: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</a:rPr>
              <a:t>需要说明的是由于计算机内部采用二进制表示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，与其他语言一样采用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IEEE 574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双精度表示</a:t>
            </a:r>
            <a:r>
              <a:rPr lang="zh-CN" altLang="en-US" sz="1600" dirty="0">
                <a:latin typeface="Times New Roman" panose="02020603050405020304" pitchFamily="18" charset="0"/>
              </a:rPr>
              <a:t>浮点数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时，有</a:t>
            </a:r>
            <a:r>
              <a:rPr lang="zh-CN" altLang="en-US" sz="1600" dirty="0">
                <a:latin typeface="Times New Roman" panose="02020603050405020304" pitchFamily="18" charset="0"/>
              </a:rPr>
              <a:t>精度误差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a= 0.1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0.1 + 0.1</a:t>
            </a:r>
          </a:p>
          <a:p>
            <a:pPr marL="914400" lvl="2" indent="0"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a == 0.3 </a:t>
            </a:r>
            <a:r>
              <a:rPr lang="zh-CN" altLang="en-US" sz="1600" dirty="0">
                <a:latin typeface="Times New Roman" panose="02020603050405020304" pitchFamily="18" charset="0"/>
              </a:rPr>
              <a:t>结果为 </a:t>
            </a:r>
            <a:r>
              <a:rPr lang="en-US" altLang="zh-CN" sz="1600" dirty="0">
                <a:latin typeface="Times New Roman" panose="02020603050405020304" pitchFamily="18" charset="0"/>
              </a:rPr>
              <a:t>False  </a:t>
            </a:r>
          </a:p>
          <a:p>
            <a:r>
              <a:rPr lang="en-US" altLang="zh-CN" sz="1600" dirty="0"/>
              <a:t>Python</a:t>
            </a:r>
            <a:r>
              <a:rPr lang="zh-CN" altLang="en-US" sz="1600" dirty="0"/>
              <a:t>提供了</a:t>
            </a:r>
            <a:r>
              <a:rPr lang="en-US" altLang="zh-CN" sz="1600" dirty="0"/>
              <a:t>decimal</a:t>
            </a:r>
            <a:r>
              <a:rPr lang="zh-CN" altLang="en-US" sz="1600" dirty="0" smtClean="0"/>
              <a:t>模块（高精度浮点数</a:t>
            </a:r>
            <a:r>
              <a:rPr lang="en-US" altLang="zh-CN" sz="1600" dirty="0" smtClean="0"/>
              <a:t>Decimal</a:t>
            </a:r>
            <a:r>
              <a:rPr lang="zh-CN" altLang="en-US" sz="1600" dirty="0" smtClean="0"/>
              <a:t>）用于</a:t>
            </a:r>
            <a:r>
              <a:rPr lang="zh-CN" altLang="en-US" sz="1600" dirty="0"/>
              <a:t>十进制数学</a:t>
            </a:r>
            <a:r>
              <a:rPr lang="zh-CN" altLang="en-US" sz="1600" dirty="0" smtClean="0"/>
              <a:t>计算，来</a:t>
            </a:r>
            <a:r>
              <a:rPr lang="zh-CN" altLang="en-US" sz="1600" dirty="0"/>
              <a:t>保证用户指定的精度</a:t>
            </a:r>
            <a:endParaRPr lang="en-US" altLang="zh-CN" sz="1600" dirty="0"/>
          </a:p>
          <a:p>
            <a:r>
              <a:rPr lang="en-US" altLang="zh-CN" sz="1600" dirty="0"/>
              <a:t>fractions</a:t>
            </a:r>
            <a:r>
              <a:rPr lang="zh-CN" altLang="en-US" sz="1600" dirty="0"/>
              <a:t>模块用于表示分数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 smtClean="0"/>
              <a:t>&gt;&gt;&gt;</a:t>
            </a:r>
            <a:r>
              <a:rPr lang="x-none" altLang="zh-CN" sz="1600" b="1" dirty="0" smtClean="0"/>
              <a:t>from </a:t>
            </a:r>
            <a:r>
              <a:rPr lang="x-none" altLang="zh-CN" sz="1600" b="1" dirty="0"/>
              <a:t>decimal import</a:t>
            </a:r>
            <a:r>
              <a:rPr lang="x-none" altLang="zh-CN" sz="1600" dirty="0"/>
              <a:t> Decimal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&gt;&gt;&gt;Decimal</a:t>
            </a:r>
            <a:r>
              <a:rPr lang="en-US" altLang="zh-CN" sz="1600" dirty="0"/>
              <a:t>.(0.1)</a:t>
            </a:r>
          </a:p>
          <a:p>
            <a:pPr marL="0" indent="0">
              <a:buNone/>
            </a:pPr>
            <a:r>
              <a:rPr lang="en-US" altLang="zh-CN" sz="1600" dirty="0"/>
              <a:t>Decimal('0.1000000000000000055511151231257827021181583404541015625')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&gt;&gt;&gt;from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fractions</a:t>
            </a:r>
            <a:r>
              <a:rPr lang="zh-CN" altLang="en-US" sz="1600" dirty="0"/>
              <a:t> </a:t>
            </a:r>
            <a:r>
              <a:rPr lang="en-US" altLang="zh-CN" sz="1600" dirty="0"/>
              <a:t>import</a:t>
            </a:r>
            <a:r>
              <a:rPr lang="zh-CN" altLang="en-US" sz="1600" dirty="0"/>
              <a:t> </a:t>
            </a:r>
            <a:r>
              <a:rPr lang="en-US" altLang="zh-CN" sz="1600" dirty="0"/>
              <a:t>Fraction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&gt;&gt;&gt;Fraction</a:t>
            </a:r>
            <a:r>
              <a:rPr lang="en-US" altLang="zh-CN" sz="1600" dirty="0"/>
              <a:t>('3/7</a:t>
            </a:r>
            <a:r>
              <a:rPr lang="en-US" altLang="zh-CN" sz="1600" dirty="0" smtClean="0"/>
              <a:t>')</a:t>
            </a:r>
          </a:p>
          <a:p>
            <a:pPr marL="0" indent="0">
              <a:buNone/>
            </a:pPr>
            <a:r>
              <a:rPr lang="en-US" altLang="zh-CN" sz="1600" dirty="0"/>
              <a:t>Fraction(3, 7)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11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复数（</a:t>
            </a:r>
            <a:r>
              <a:rPr lang="en-US" altLang="zh-CN" dirty="0" smtClean="0"/>
              <a:t>Complex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46520" cy="454364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一个复数包括实部（</a:t>
            </a:r>
            <a:r>
              <a:rPr lang="en-US" altLang="zh-CN" sz="2000" dirty="0" smtClean="0">
                <a:latin typeface="宋体" panose="02010600030101010101" pitchFamily="2" charset="-122"/>
              </a:rPr>
              <a:t>real</a:t>
            </a:r>
            <a:r>
              <a:rPr lang="zh-CN" altLang="en-US" sz="2000" dirty="0" smtClean="0">
                <a:latin typeface="宋体" panose="02010600030101010101" pitchFamily="2" charset="-122"/>
              </a:rPr>
              <a:t>）和虚部（</a:t>
            </a:r>
            <a:r>
              <a:rPr lang="en-US" altLang="zh-CN" sz="2000" dirty="0" smtClean="0">
                <a:latin typeface="宋体" panose="02010600030101010101" pitchFamily="2" charset="-122"/>
              </a:rPr>
              <a:t>imaginary</a:t>
            </a:r>
            <a:r>
              <a:rPr lang="zh-CN" altLang="en-US" sz="2000" dirty="0" smtClean="0">
                <a:latin typeface="宋体" panose="02010600030101010101" pitchFamily="2" charset="-122"/>
              </a:rPr>
              <a:t>），即实部</a:t>
            </a:r>
            <a:r>
              <a:rPr lang="en-US" altLang="zh-CN" sz="2000" dirty="0" smtClean="0">
                <a:latin typeface="宋体" panose="02010600030101010101" pitchFamily="2" charset="-122"/>
              </a:rPr>
              <a:t>+</a:t>
            </a:r>
            <a:r>
              <a:rPr lang="zh-CN" altLang="en-US" sz="2000" dirty="0">
                <a:latin typeface="宋体" panose="02010600030101010101" pitchFamily="2" charset="-122"/>
              </a:rPr>
              <a:t>虚部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虚</a:t>
            </a:r>
            <a:r>
              <a:rPr lang="zh-CN" altLang="en-US" sz="2000" dirty="0" smtClean="0">
                <a:latin typeface="宋体" panose="02010600030101010101" pitchFamily="2" charset="-122"/>
              </a:rPr>
              <a:t>数字面量：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浮点数或者整数，后面为</a:t>
            </a:r>
            <a:r>
              <a:rPr lang="en-US" altLang="zh-CN" sz="1800" dirty="0" smtClean="0">
                <a:latin typeface="宋体" panose="02010600030101010101" pitchFamily="2" charset="-122"/>
              </a:rPr>
              <a:t>j</a:t>
            </a:r>
            <a:r>
              <a:rPr lang="zh-CN" altLang="en-US" sz="1800" dirty="0" smtClean="0">
                <a:latin typeface="宋体" panose="02010600030101010101" pitchFamily="2" charset="-122"/>
              </a:rPr>
              <a:t>（或者</a:t>
            </a:r>
            <a:r>
              <a:rPr lang="en-US" altLang="zh-CN" sz="1800" dirty="0" smtClean="0">
                <a:latin typeface="宋体" panose="02010600030101010101" pitchFamily="2" charset="-122"/>
              </a:rPr>
              <a:t>J</a:t>
            </a:r>
            <a:r>
              <a:rPr lang="zh-CN" altLang="en-US" sz="1800" dirty="0" smtClean="0">
                <a:latin typeface="宋体" panose="02010600030101010101" pitchFamily="2" charset="-122"/>
              </a:rPr>
              <a:t>）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3+4j  1.1+2.2j   3+4.2j </a:t>
            </a:r>
            <a:r>
              <a:rPr lang="zh-CN" altLang="en-US" sz="1800" dirty="0" smtClean="0">
                <a:latin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宋体" panose="02010600030101010101" pitchFamily="2" charset="-122"/>
              </a:rPr>
              <a:t>3-4.2j  2.5j+3  4j   0j  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注意   </a:t>
            </a:r>
            <a:r>
              <a:rPr lang="en-US" altLang="zh-CN" sz="1800" dirty="0" smtClean="0">
                <a:latin typeface="宋体" panose="02010600030101010101" pitchFamily="2" charset="-122"/>
              </a:rPr>
              <a:t>j   4*j </a:t>
            </a:r>
            <a:r>
              <a:rPr lang="zh-CN" altLang="en-US" sz="1800" dirty="0" smtClean="0">
                <a:latin typeface="宋体" panose="02010600030101010101" pitchFamily="2" charset="-122"/>
              </a:rPr>
              <a:t>都不是复数 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复数也支持常用的数学运算，包括</a:t>
            </a:r>
            <a:r>
              <a:rPr lang="en-US" altLang="zh-CN" sz="2000" dirty="0" smtClean="0">
                <a:latin typeface="宋体" panose="02010600030101010101" pitchFamily="2" charset="-122"/>
              </a:rPr>
              <a:t>+ - * / **</a:t>
            </a:r>
            <a:r>
              <a:rPr lang="zh-CN" altLang="en-US" sz="2000" dirty="0" smtClean="0">
                <a:latin typeface="宋体" panose="02010600030101010101" pitchFamily="2" charset="-122"/>
              </a:rPr>
              <a:t>等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</a:t>
            </a:r>
            <a:r>
              <a:rPr lang="zh-CN" altLang="zh-CN" sz="2000" dirty="0">
                <a:latin typeface="宋体" panose="02010600030101010101" pitchFamily="2" charset="-122"/>
              </a:rPr>
              <a:t>a = 3+4j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b = 5+6j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c = a+b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c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(8+10j)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a*b #复数乘法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(-9+38j)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a/b #复数除法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(0.6393442622950819+0.03278688524590165j</a:t>
            </a:r>
            <a:r>
              <a:rPr lang="zh-CN" altLang="zh-CN" sz="2000" dirty="0" smtClean="0">
                <a:latin typeface="宋体" panose="02010600030101010101" pitchFamily="2" charset="-122"/>
              </a:rPr>
              <a:t>)</a:t>
            </a:r>
            <a:endParaRPr lang="zh-CN" altLang="zh-CN" sz="2000" dirty="0">
              <a:latin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915700" y="2489341"/>
            <a:ext cx="4129155" cy="353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zh-CN" altLang="en-US" sz="2000" dirty="0" smtClean="0">
                <a:latin typeface="宋体" panose="02010600030101010101" pitchFamily="2" charset="-122"/>
              </a:rPr>
              <a:t>复数对象还包括两个属性和方法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c.real #查看复数实部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8.0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c.imag #查看复数虚部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10.0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&gt;&gt;&gt; a.conjugate() #返回共轭复数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 smtClean="0">
                <a:latin typeface="宋体" panose="02010600030101010101" pitchFamily="2" charset="-122"/>
              </a:rPr>
              <a:t>(3-4j)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84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加法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减法：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35+4    2.5 + 3.5   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乘法*：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(35+4)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3.4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*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5.2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注意*不能</a:t>
            </a:r>
            <a:r>
              <a:rPr lang="zh-CN" altLang="en-US" sz="2400" dirty="0">
                <a:latin typeface="Times New Roman" panose="02020603050405020304" pitchFamily="18" charset="0"/>
              </a:rPr>
              <a:t>省略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除法：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整除</a:t>
            </a:r>
            <a:r>
              <a:rPr lang="en-US" altLang="zh-CN" sz="1600" dirty="0">
                <a:latin typeface="Times New Roman" panose="02020603050405020304" pitchFamily="18" charset="0"/>
              </a:rPr>
              <a:t>//  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1600" dirty="0">
                <a:latin typeface="Times New Roman" panose="02020603050405020304" pitchFamily="18" charset="0"/>
              </a:rPr>
              <a:t>5//2 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=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2 </a:t>
            </a:r>
            <a:r>
              <a:rPr lang="zh-CN" altLang="en-US" sz="1600" dirty="0">
                <a:latin typeface="Times New Roman" panose="02020603050405020304" pitchFamily="18" charset="0"/>
              </a:rPr>
              <a:t> 因为 </a:t>
            </a:r>
            <a:r>
              <a:rPr lang="en-US" altLang="zh-CN" sz="1600" dirty="0">
                <a:latin typeface="Times New Roman" panose="02020603050405020304" pitchFamily="18" charset="0"/>
              </a:rPr>
              <a:t>5=2</a:t>
            </a:r>
            <a:r>
              <a:rPr lang="zh-CN" altLang="en-US" sz="1600" dirty="0">
                <a:latin typeface="Times New Roman" panose="02020603050405020304" pitchFamily="18" charset="0"/>
              </a:rPr>
              <a:t>*</a:t>
            </a:r>
            <a:r>
              <a:rPr lang="en-US" altLang="zh-CN" sz="1600" dirty="0"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</a:rPr>
              <a:t>     </a:t>
            </a:r>
            <a:r>
              <a:rPr lang="en-US" altLang="zh-CN" sz="1600" dirty="0">
                <a:latin typeface="Times New Roman" panose="02020603050405020304" pitchFamily="18" charset="0"/>
              </a:rPr>
              <a:t>-5//2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=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-3</a:t>
            </a:r>
            <a:r>
              <a:rPr lang="zh-CN" altLang="en-US" sz="1600" dirty="0">
                <a:latin typeface="Times New Roman" panose="02020603050405020304" pitchFamily="18" charset="0"/>
              </a:rPr>
              <a:t>  因为 </a:t>
            </a:r>
            <a:r>
              <a:rPr lang="en-US" altLang="zh-CN" sz="1600" dirty="0">
                <a:latin typeface="Times New Roman" panose="02020603050405020304" pitchFamily="18" charset="0"/>
              </a:rPr>
              <a:t>-5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=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</a:rPr>
              <a:t>*</a:t>
            </a:r>
            <a:r>
              <a:rPr lang="en-US" altLang="zh-CN" sz="1600" dirty="0">
                <a:latin typeface="Times New Roman" panose="02020603050405020304" pitchFamily="18" charset="0"/>
              </a:rPr>
              <a:t>(-3)+1 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浮点除法</a:t>
            </a:r>
            <a:r>
              <a:rPr lang="en-US" altLang="zh-CN" sz="1600" dirty="0">
                <a:latin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</a:rPr>
              <a:t>  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（也称“真除法”），结果</a:t>
            </a:r>
            <a:r>
              <a:rPr lang="zh-CN" altLang="en-US" sz="1600" dirty="0">
                <a:latin typeface="Times New Roman" panose="02020603050405020304" pitchFamily="18" charset="0"/>
              </a:rPr>
              <a:t>为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浮点数：   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5/2 = 2.5 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10/3.2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=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3.125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 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幂运算 **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     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**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**</a:t>
            </a:r>
            <a:r>
              <a:rPr lang="en-US" altLang="zh-CN" sz="2400" dirty="0">
                <a:latin typeface="Times New Roman" panose="02020603050405020304" pitchFamily="18" charset="0"/>
              </a:rPr>
              <a:t>0.5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2.0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取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余（求模）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%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10%5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20%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-20%3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 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一元的改符号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+8   -8   </a:t>
            </a:r>
          </a:p>
        </p:txBody>
      </p:sp>
    </p:spTree>
    <p:extLst>
      <p:ext uri="{BB962C8B-B14F-4D97-AF65-F5344CB8AC3E}">
        <p14:creationId xmlns:p14="http://schemas.microsoft.com/office/powerpoint/2010/main" val="41026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优先级顺序，下面四组从低到高，同级的左</a:t>
            </a:r>
            <a:r>
              <a:rPr lang="zh-CN" altLang="en-US" sz="2000" dirty="0">
                <a:latin typeface="Times New Roman" panose="02020603050405020304" pitchFamily="18" charset="0"/>
              </a:rPr>
              <a:t>结合运算：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3-4</a:t>
            </a:r>
            <a:r>
              <a:rPr lang="en-US" altLang="zh-CN" sz="2000" dirty="0">
                <a:latin typeface="Times New Roman" panose="02020603050405020304" pitchFamily="18" charset="0"/>
              </a:rPr>
              <a:t>**2+10%5+8*6//7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+-  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 最低 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* /  //  %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   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一元的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+-  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**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通过小括号改变运算顺序 ，可嵌套，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注意：中括号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[ ]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和大括号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{}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不用于数学计算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上述运算符支持两个不同的数字类型的对象之间的运算，即混合运算，比如浮点数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整数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</a:rPr>
              <a:t>如果其中包含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complex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对象，则其他数字类型转换为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complex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对象，结果为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complex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Times New Roman" panose="02020603050405020304" pitchFamily="18" charset="0"/>
              </a:rPr>
              <a:t>如果其中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包含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float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</a:t>
            </a:r>
            <a:r>
              <a:rPr lang="zh-CN" altLang="en-US" sz="1600" dirty="0">
                <a:latin typeface="Times New Roman" panose="02020603050405020304" pitchFamily="18" charset="0"/>
              </a:rPr>
              <a:t>，则其他数字类型转换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float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</a:t>
            </a:r>
            <a:r>
              <a:rPr lang="zh-CN" altLang="en-US" sz="1600" dirty="0">
                <a:latin typeface="Times New Roman" panose="02020603050405020304" pitchFamily="18" charset="0"/>
              </a:rPr>
              <a:t>，结果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float</a:t>
            </a:r>
            <a:r>
              <a:rPr lang="zh-CN" altLang="en-US" sz="1600" dirty="0" smtClean="0">
                <a:latin typeface="Times New Roman" panose="02020603050405020304" pitchFamily="18" charset="0"/>
              </a:rPr>
              <a:t>对象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 smtClean="0"/>
              <a:t>比较数字对象的值的大小，结果为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值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False</a:t>
            </a:r>
          </a:p>
          <a:p>
            <a:pPr lvl="1" fontAlgn="base"/>
            <a:r>
              <a:rPr lang="zh-CN" altLang="zh-CN" dirty="0" smtClean="0"/>
              <a:t>x</a:t>
            </a:r>
            <a:r>
              <a:rPr lang="zh-CN" altLang="zh-CN" dirty="0"/>
              <a:t>&lt;y；x&lt;=y；x&gt;y；x&gt;=</a:t>
            </a:r>
            <a:r>
              <a:rPr lang="zh-CN" altLang="zh-CN" dirty="0" smtClean="0"/>
              <a:t>y</a:t>
            </a:r>
            <a:endParaRPr lang="en-US" altLang="zh-CN" dirty="0" smtClean="0"/>
          </a:p>
          <a:p>
            <a:pPr lvl="1" fontAlgn="base"/>
            <a:r>
              <a:rPr lang="zh-CN" altLang="en-US" dirty="0" smtClean="0"/>
              <a:t>可以连用，连用时不考虑传递性，仅仅相邻数之间的比较</a:t>
            </a:r>
            <a:endParaRPr lang="en-US" altLang="zh-CN" dirty="0" smtClean="0"/>
          </a:p>
          <a:p>
            <a:pPr lvl="2" fontAlgn="base"/>
            <a:r>
              <a:rPr lang="en-US" altLang="zh-CN" dirty="0" smtClean="0"/>
              <a:t>x&lt;y&lt;z  </a:t>
            </a:r>
            <a:r>
              <a:rPr lang="zh-CN" altLang="en-US" dirty="0" smtClean="0"/>
              <a:t>表示  </a:t>
            </a:r>
            <a:r>
              <a:rPr lang="en-US" altLang="zh-CN" dirty="0" smtClean="0"/>
              <a:t>x&lt;y </a:t>
            </a:r>
            <a:r>
              <a:rPr lang="zh-CN" altLang="en-US" dirty="0" smtClean="0"/>
              <a:t>且 </a:t>
            </a:r>
            <a:r>
              <a:rPr lang="en-US" altLang="zh-CN" dirty="0" smtClean="0"/>
              <a:t>y&lt;z </a:t>
            </a:r>
          </a:p>
          <a:p>
            <a:pPr lvl="2" fontAlgn="base"/>
            <a:r>
              <a:rPr lang="en-US" altLang="zh-CN" dirty="0" smtClean="0"/>
              <a:t>x&lt;y&gt;z 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x&lt;y </a:t>
            </a:r>
            <a:r>
              <a:rPr lang="zh-CN" altLang="en-US" dirty="0" smtClean="0"/>
              <a:t>且 </a:t>
            </a:r>
            <a:r>
              <a:rPr lang="en-US" altLang="zh-CN" dirty="0" smtClean="0"/>
              <a:t>y&gt;z </a:t>
            </a:r>
          </a:p>
          <a:p>
            <a:pPr marL="914400" lvl="2" indent="0" fontAlgn="base"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=12,18,13 </a:t>
            </a:r>
          </a:p>
          <a:p>
            <a:pPr marL="914400" lvl="2" indent="0" fontAlgn="base">
              <a:buNone/>
            </a:pPr>
            <a:r>
              <a:rPr lang="en-US" altLang="zh-CN" dirty="0"/>
              <a:t>&gt;&gt;&gt; </a:t>
            </a:r>
            <a:r>
              <a:rPr lang="en-US" altLang="zh-CN" dirty="0" smtClean="0"/>
              <a:t>x &lt; y, x &lt;= y, x &gt; y, x &gt;= y       </a:t>
            </a:r>
            <a:r>
              <a:rPr lang="en-US" altLang="zh-CN" dirty="0"/>
              <a:t># (True, True, False, False)</a:t>
            </a:r>
            <a:endParaRPr lang="en-US" altLang="zh-CN" dirty="0" smtClean="0"/>
          </a:p>
          <a:p>
            <a:pPr marL="914400" lvl="2" indent="0" fontAlgn="base">
              <a:buNone/>
            </a:pPr>
            <a:r>
              <a:rPr lang="en-US" altLang="zh-CN" dirty="0"/>
              <a:t>&gt;&gt;&gt; </a:t>
            </a:r>
            <a:r>
              <a:rPr lang="en-US" altLang="zh-CN" dirty="0" smtClean="0"/>
              <a:t>x &lt; y &lt; z</a:t>
            </a:r>
            <a:r>
              <a:rPr lang="en-US" altLang="zh-CN" dirty="0"/>
              <a:t>, </a:t>
            </a:r>
            <a:r>
              <a:rPr lang="en-US" altLang="zh-CN" dirty="0" smtClean="0"/>
              <a:t> x &lt; y &gt; z       # </a:t>
            </a:r>
            <a:r>
              <a:rPr lang="en-US" altLang="zh-CN" dirty="0"/>
              <a:t>(False, True)</a:t>
            </a:r>
            <a:endParaRPr lang="zh-CN" altLang="zh-CN" dirty="0"/>
          </a:p>
          <a:p>
            <a:pPr fontAlgn="base"/>
            <a:r>
              <a:rPr lang="zh-CN" altLang="en-US" dirty="0" smtClean="0"/>
              <a:t>比较对象的值是否相等 </a:t>
            </a:r>
            <a:endParaRPr lang="en-US" altLang="zh-CN" dirty="0" smtClean="0"/>
          </a:p>
          <a:p>
            <a:pPr lvl="1" fontAlgn="base"/>
            <a:r>
              <a:rPr lang="zh-CN" altLang="zh-CN" dirty="0" smtClean="0"/>
              <a:t>x</a:t>
            </a:r>
            <a:r>
              <a:rPr lang="zh-CN" altLang="zh-CN" dirty="0"/>
              <a:t>==</a:t>
            </a:r>
            <a:r>
              <a:rPr lang="zh-CN" altLang="zh-CN" dirty="0" smtClean="0"/>
              <a:t>y</a:t>
            </a:r>
            <a:r>
              <a:rPr lang="en-US" altLang="zh-CN" dirty="0" smtClean="0"/>
              <a:t>           &gt;&gt;&gt; x == y   # False </a:t>
            </a:r>
          </a:p>
          <a:p>
            <a:pPr lvl="1" fontAlgn="base"/>
            <a:r>
              <a:rPr lang="zh-CN" altLang="zh-CN" dirty="0" smtClean="0"/>
              <a:t>x</a:t>
            </a:r>
            <a:r>
              <a:rPr lang="zh-CN" altLang="zh-CN" dirty="0"/>
              <a:t>!=</a:t>
            </a:r>
            <a:r>
              <a:rPr lang="zh-CN" altLang="zh-CN" dirty="0" smtClean="0"/>
              <a:t>y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&gt;&gt;&gt; x != y      # True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25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内置数学函数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762266"/>
              </p:ext>
            </p:extLst>
          </p:nvPr>
        </p:nvGraphicFramePr>
        <p:xfrm>
          <a:off x="838200" y="1825625"/>
          <a:ext cx="10515600" cy="4114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809">
                  <a:extLst>
                    <a:ext uri="{9D8B030D-6E8A-4147-A177-3AD203B41FA5}">
                      <a16:colId xmlns:a16="http://schemas.microsoft.com/office/drawing/2014/main" xmlns="" val="1844711016"/>
                    </a:ext>
                  </a:extLst>
                </a:gridCol>
                <a:gridCol w="3193576">
                  <a:extLst>
                    <a:ext uri="{9D8B030D-6E8A-4147-A177-3AD203B41FA5}">
                      <a16:colId xmlns:a16="http://schemas.microsoft.com/office/drawing/2014/main" xmlns="" val="2168908031"/>
                    </a:ext>
                  </a:extLst>
                </a:gridCol>
                <a:gridCol w="2374711">
                  <a:extLst>
                    <a:ext uri="{9D8B030D-6E8A-4147-A177-3AD203B41FA5}">
                      <a16:colId xmlns:a16="http://schemas.microsoft.com/office/drawing/2014/main" xmlns="" val="875978486"/>
                    </a:ext>
                  </a:extLst>
                </a:gridCol>
                <a:gridCol w="2182504">
                  <a:extLst>
                    <a:ext uri="{9D8B030D-6E8A-4147-A177-3AD203B41FA5}">
                      <a16:colId xmlns:a16="http://schemas.microsoft.com/office/drawing/2014/main" xmlns="" val="338980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551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的绝对值。如果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为复数，则返回其模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abs(-1.2)</a:t>
                      </a:r>
                    </a:p>
                    <a:p>
                      <a:r>
                        <a:rPr lang="en-US" altLang="zh-CN" dirty="0" smtClean="0"/>
                        <a:t>abs(1-2j)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</a:t>
                      </a:r>
                    </a:p>
                    <a:p>
                      <a:r>
                        <a:rPr lang="en-US" altLang="zh-CN" dirty="0" smtClean="0"/>
                        <a:t>2.23606797749979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498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divmod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a,b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除以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的商和余数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divmod</a:t>
                      </a:r>
                      <a:r>
                        <a:rPr lang="en-US" altLang="zh-CN" dirty="0" smtClean="0"/>
                        <a:t>(5,3)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pow(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[,z])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x**y</a:t>
                      </a:r>
                      <a:r>
                        <a:rPr lang="zh-CN" altLang="en-US" dirty="0" smtClean="0"/>
                        <a:t>。如果</a:t>
                      </a:r>
                      <a:r>
                        <a:rPr lang="en-US" altLang="zh-CN" dirty="0" smtClean="0"/>
                        <a:t>z</a:t>
                      </a:r>
                      <a:r>
                        <a:rPr lang="zh-CN" altLang="en-US" dirty="0" smtClean="0"/>
                        <a:t>有，则为</a:t>
                      </a:r>
                      <a:r>
                        <a:rPr lang="en-US" altLang="zh-CN" dirty="0" smtClean="0"/>
                        <a:t>pow(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)%z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pow(2,10)</a:t>
                      </a:r>
                    </a:p>
                    <a:p>
                      <a:r>
                        <a:rPr lang="en-US" altLang="zh-CN" dirty="0" smtClean="0"/>
                        <a:t>pow(2,10,10)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1024</a:t>
                      </a:r>
                    </a:p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384371"/>
                  </a:ext>
                </a:extLst>
              </a:tr>
              <a:tr h="7108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round(number[,</a:t>
                      </a:r>
                      <a:r>
                        <a:rPr lang="en-US" altLang="zh-CN" dirty="0" err="1" smtClean="0"/>
                        <a:t>ndigits</a:t>
                      </a:r>
                      <a:r>
                        <a:rPr lang="en-US" altLang="zh-CN" dirty="0" smtClean="0"/>
                        <a:t>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四舍五入取整，如果</a:t>
                      </a:r>
                      <a:r>
                        <a:rPr lang="en-US" altLang="zh-CN" dirty="0" err="1" smtClean="0"/>
                        <a:t>ndigits</a:t>
                      </a:r>
                      <a:r>
                        <a:rPr lang="zh-CN" altLang="en-US" dirty="0" smtClean="0"/>
                        <a:t>则保留</a:t>
                      </a:r>
                      <a:r>
                        <a:rPr lang="en-US" altLang="zh-CN" dirty="0" err="1" smtClean="0"/>
                        <a:t>ndigits</a:t>
                      </a:r>
                      <a:r>
                        <a:rPr lang="zh-CN" altLang="en-US" dirty="0" smtClean="0"/>
                        <a:t>小数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round(3.14159)</a:t>
                      </a:r>
                    </a:p>
                    <a:p>
                      <a:r>
                        <a:rPr lang="en-US" altLang="zh-CN" dirty="0" smtClean="0"/>
                        <a:t>round(3.14159,4)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</a:p>
                    <a:p>
                      <a:r>
                        <a:rPr lang="en-US" altLang="zh-CN" dirty="0" smtClean="0"/>
                        <a:t>3.1416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28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max(arg1,arg2,*</a:t>
                      </a:r>
                      <a:r>
                        <a:rPr lang="en-US" altLang="zh-CN" dirty="0" err="1" smtClean="0"/>
                        <a:t>args</a:t>
                      </a:r>
                      <a:r>
                        <a:rPr lang="en-US" altLang="zh-CN" dirty="0" smtClean="0"/>
                        <a:t>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取最大值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max(1,7,3,15,14)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974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min(arg1,arg2,*</a:t>
                      </a:r>
                      <a:r>
                        <a:rPr lang="en-US" altLang="zh-CN" dirty="0" err="1" smtClean="0"/>
                        <a:t>args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取最小值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min(1,7,3,15,14)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573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sum(</a:t>
                      </a:r>
                      <a:r>
                        <a:rPr lang="en-US" altLang="zh-CN" dirty="0" err="1" smtClean="0"/>
                        <a:t>iterable</a:t>
                      </a:r>
                      <a:r>
                        <a:rPr lang="en-US" altLang="zh-CN" dirty="0" smtClean="0"/>
                        <a:t>[,start])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求和，</a:t>
                      </a:r>
                      <a:r>
                        <a:rPr lang="en-US" altLang="zh-CN" dirty="0" smtClean="0"/>
                        <a:t>start</a:t>
                      </a:r>
                      <a:r>
                        <a:rPr lang="zh-CN" altLang="en-US" dirty="0" smtClean="0"/>
                        <a:t>如果有表示加上</a:t>
                      </a:r>
                      <a:r>
                        <a:rPr lang="en-US" altLang="zh-CN" dirty="0" smtClean="0"/>
                        <a:t>start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sum((1,2,3))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sum((1,2,3),44)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</a:p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74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8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import math  </a:t>
                </a:r>
                <a:r>
                  <a:rPr lang="zh-CN" altLang="en-US" sz="2000" dirty="0" smtClean="0"/>
                  <a:t>或者   </a:t>
                </a:r>
                <a:r>
                  <a:rPr lang="en-US" altLang="zh-CN" sz="2000" dirty="0" smtClean="0"/>
                  <a:t>from math import * </a:t>
                </a:r>
              </a:p>
              <a:p>
                <a:r>
                  <a:rPr lang="en-US" altLang="zh-CN" sz="2000" dirty="0" err="1" smtClean="0"/>
                  <a:t>math.pi</a:t>
                </a:r>
                <a:r>
                  <a:rPr lang="en-US" altLang="zh-CN" sz="2000" dirty="0" smtClean="0"/>
                  <a:t>: </a:t>
                </a:r>
                <a:r>
                  <a:rPr lang="zh-CN" altLang="en-US" sz="2000" dirty="0" smtClean="0"/>
                  <a:t>数学常量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 smtClean="0"/>
                  <a:t>     </a:t>
                </a:r>
                <a:r>
                  <a:rPr lang="en-US" altLang="zh-CN" sz="2000" dirty="0" smtClean="0"/>
                  <a:t>print(</a:t>
                </a:r>
                <a:r>
                  <a:rPr lang="en-US" altLang="zh-CN" sz="2000" dirty="0" err="1" smtClean="0"/>
                  <a:t>math.pi</a:t>
                </a:r>
                <a:r>
                  <a:rPr lang="en-US" altLang="zh-CN" sz="2000" dirty="0"/>
                  <a:t>) </a:t>
                </a:r>
                <a:r>
                  <a:rPr lang="en-US" altLang="zh-CN" sz="2000" dirty="0" smtClean="0"/>
                  <a:t> = 3.141592653589793</a:t>
                </a:r>
              </a:p>
              <a:p>
                <a:r>
                  <a:rPr lang="en-US" altLang="zh-CN" sz="2000" dirty="0" err="1" smtClean="0"/>
                  <a:t>math.e</a:t>
                </a:r>
                <a:r>
                  <a:rPr lang="en-US" altLang="zh-CN" sz="2000" dirty="0" smtClean="0"/>
                  <a:t>:  </a:t>
                </a:r>
                <a:r>
                  <a:rPr lang="zh-CN" altLang="en-US" sz="2000" dirty="0" smtClean="0"/>
                  <a:t>数学常量</a:t>
                </a:r>
                <a:r>
                  <a:rPr lang="en-US" altLang="zh-CN" sz="2000" dirty="0" smtClean="0"/>
                  <a:t>e       </a:t>
                </a:r>
                <a:r>
                  <a:rPr lang="en-US" altLang="zh-CN" sz="2000" dirty="0" err="1" smtClean="0"/>
                  <a:t>math.e</a:t>
                </a:r>
                <a:r>
                  <a:rPr lang="en-US" altLang="zh-CN" sz="2000" dirty="0"/>
                  <a:t> = </a:t>
                </a:r>
                <a:r>
                  <a:rPr lang="en-US" altLang="zh-CN" sz="2000" dirty="0" smtClean="0"/>
                  <a:t>2.718281828459045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02255"/>
              </p:ext>
            </p:extLst>
          </p:nvPr>
        </p:nvGraphicFramePr>
        <p:xfrm>
          <a:off x="944880" y="3081866"/>
          <a:ext cx="1057383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989">
                  <a:extLst>
                    <a:ext uri="{9D8B030D-6E8A-4147-A177-3AD203B41FA5}">
                      <a16:colId xmlns:a16="http://schemas.microsoft.com/office/drawing/2014/main" xmlns="" val="1864179750"/>
                    </a:ext>
                  </a:extLst>
                </a:gridCol>
                <a:gridCol w="3220231">
                  <a:extLst>
                    <a:ext uri="{9D8B030D-6E8A-4147-A177-3AD203B41FA5}">
                      <a16:colId xmlns:a16="http://schemas.microsoft.com/office/drawing/2014/main" xmlns="" val="2406703817"/>
                    </a:ext>
                  </a:extLst>
                </a:gridCol>
                <a:gridCol w="2922706">
                  <a:extLst>
                    <a:ext uri="{9D8B030D-6E8A-4147-A177-3AD203B41FA5}">
                      <a16:colId xmlns:a16="http://schemas.microsoft.com/office/drawing/2014/main" xmlns="" val="2180703463"/>
                    </a:ext>
                  </a:extLst>
                </a:gridCol>
                <a:gridCol w="2715904">
                  <a:extLst>
                    <a:ext uri="{9D8B030D-6E8A-4147-A177-3AD203B41FA5}">
                      <a16:colId xmlns:a16="http://schemas.microsoft.com/office/drawing/2014/main" xmlns="" val="122979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496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绝对值，返回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fabs</a:t>
                      </a:r>
                      <a:r>
                        <a:rPr lang="en-US" altLang="zh-CN" dirty="0" smtClean="0"/>
                        <a:t>(-3)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21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ceil(x)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大于等于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的最小的整数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ceil(1.2),ceil(-1.6)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(2,-1)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524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小于等于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的最大的整数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floor(1.8),floor(-2.1)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(1,-3)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645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trunc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截取为最接近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的整数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trunc</a:t>
                      </a:r>
                      <a:r>
                        <a:rPr lang="en-US" altLang="zh-CN" dirty="0" smtClean="0"/>
                        <a:t>(1.2),</a:t>
                      </a:r>
                      <a:r>
                        <a:rPr lang="en-US" altLang="zh-CN" dirty="0" err="1" smtClean="0"/>
                        <a:t>trunc</a:t>
                      </a:r>
                      <a:r>
                        <a:rPr lang="en-US" altLang="zh-CN" dirty="0" smtClean="0"/>
                        <a:t>(-2.8)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(1,-2)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81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factorial(x)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整数</a:t>
                      </a:r>
                      <a:r>
                        <a:rPr lang="en-US" altLang="zh-CN" dirty="0" smtClean="0"/>
                        <a:t>x(&gt;=0)</a:t>
                      </a:r>
                      <a:r>
                        <a:rPr lang="zh-CN" altLang="en-US" dirty="0" smtClean="0"/>
                        <a:t>的阶乘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factorial(5)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69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sqrt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x(&gt;=0)</a:t>
                      </a:r>
                      <a:r>
                        <a:rPr lang="zh-CN" altLang="en-US" dirty="0" smtClean="0"/>
                        <a:t>的平方根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sqrt</a:t>
                      </a:r>
                      <a:r>
                        <a:rPr lang="en-US" altLang="zh-CN" dirty="0" smtClean="0"/>
                        <a:t>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1.4142135623730951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163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exp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e**x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exp</a:t>
                      </a:r>
                      <a:r>
                        <a:rPr lang="en-US" altLang="zh-CN" dirty="0" smtClean="0"/>
                        <a:t>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148.4131591025766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337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log(x[,base])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</a:t>
                      </a:r>
                      <a:r>
                        <a:rPr lang="en-US" altLang="zh-CN" dirty="0" smtClean="0"/>
                        <a:t>base</a:t>
                      </a:r>
                      <a:r>
                        <a:rPr lang="zh-CN" altLang="en-US" dirty="0" smtClean="0"/>
                        <a:t>为底的对数，</a:t>
                      </a:r>
                      <a:r>
                        <a:rPr lang="en-US" altLang="zh-CN" dirty="0" smtClean="0"/>
                        <a:t>base</a:t>
                      </a:r>
                      <a:r>
                        <a:rPr lang="zh-CN" altLang="en-US" dirty="0" smtClean="0"/>
                        <a:t>没有则为以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为底的自然对数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log(</a:t>
                      </a:r>
                      <a:r>
                        <a:rPr lang="en-US" altLang="zh-CN" dirty="0" err="1" smtClean="0"/>
                        <a:t>math.e</a:t>
                      </a:r>
                      <a:r>
                        <a:rPr lang="en-US" altLang="zh-CN" dirty="0" smtClean="0"/>
                        <a:t>**2), log(4,2)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(2.0,2.0)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206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5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计算机编程概述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</a:t>
            </a:r>
            <a:r>
              <a:rPr lang="en-US" altLang="zh-CN" dirty="0"/>
              <a:t>(</a:t>
            </a:r>
            <a:r>
              <a:rPr lang="zh-CN" altLang="en-US" dirty="0"/>
              <a:t>设计</a:t>
            </a:r>
            <a:r>
              <a:rPr lang="en-US" altLang="zh-CN" dirty="0"/>
              <a:t>)</a:t>
            </a:r>
            <a:r>
              <a:rPr lang="zh-CN" altLang="en-US" dirty="0" smtClean="0"/>
              <a:t>语言的发展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 descr="http://img1.mydrivers.com/img/20140831/49fd56108a3e410db2307a0676bd584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22" y="2348334"/>
            <a:ext cx="1678233" cy="13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4"/>
          <p:cNvSpPr/>
          <p:nvPr/>
        </p:nvSpPr>
        <p:spPr>
          <a:xfrm>
            <a:off x="4080681" y="2770453"/>
            <a:ext cx="3016155" cy="382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75857" y="23725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低级语言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79" y="3814821"/>
            <a:ext cx="2485312" cy="14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pic.pedaily.cn/201406/20140603@4214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63" y="3833194"/>
            <a:ext cx="1925149" cy="127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左右箭头 12"/>
          <p:cNvSpPr/>
          <p:nvPr/>
        </p:nvSpPr>
        <p:spPr>
          <a:xfrm>
            <a:off x="4080681" y="4277655"/>
            <a:ext cx="3016155" cy="382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5857" y="38916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高级语言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15" name="Picture 13" descr="http://img.jiaodong.net/pic/0/10/02/23/10022371_75487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84" y="2265553"/>
            <a:ext cx="1480782" cy="13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367665" y="42904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高级码农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0065" y="28450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前辈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463689" y="3187134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/>
              <a:t>0101110</a:t>
            </a:r>
            <a:r>
              <a:rPr lang="zh-CN" altLang="en-US" dirty="0"/>
              <a:t>，汇编</a:t>
            </a:r>
          </a:p>
        </p:txBody>
      </p:sp>
      <p:sp>
        <p:nvSpPr>
          <p:cNvPr id="19" name="矩形 18"/>
          <p:cNvSpPr/>
          <p:nvPr/>
        </p:nvSpPr>
        <p:spPr>
          <a:xfrm>
            <a:off x="4089793" y="4734923"/>
            <a:ext cx="310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左右箭头 21"/>
          <p:cNvSpPr/>
          <p:nvPr/>
        </p:nvSpPr>
        <p:spPr>
          <a:xfrm>
            <a:off x="4080680" y="5826680"/>
            <a:ext cx="3016155" cy="382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75856" y="54816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智能</a:t>
            </a:r>
            <a:r>
              <a:rPr lang="zh-CN" altLang="en-US" b="1" dirty="0" smtClean="0">
                <a:solidFill>
                  <a:srgbClr val="00B050"/>
                </a:solidFill>
              </a:rPr>
              <a:t>语言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7664" y="583948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任何人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103440" y="629759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例如：领域语言、自然语言</a:t>
            </a:r>
            <a:endParaRPr lang="zh-CN" altLang="en-US" dirty="0"/>
          </a:p>
        </p:txBody>
      </p:sp>
      <p:pic>
        <p:nvPicPr>
          <p:cNvPr id="6148" name="Picture 4" descr="http://kjwy.5any.com/Rjgc/content/images/05/rjgc-tp-050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66" y="112203"/>
            <a:ext cx="4434199" cy="178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44" y="5344118"/>
            <a:ext cx="824125" cy="151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9621960" y="5818523"/>
            <a:ext cx="183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机器人：</a:t>
            </a:r>
            <a:r>
              <a:rPr lang="en-US" altLang="zh-CN" dirty="0" smtClean="0"/>
              <a:t>Atlas</a:t>
            </a:r>
            <a:endParaRPr lang="zh-CN" altLang="en-US" dirty="0"/>
          </a:p>
        </p:txBody>
      </p:sp>
      <p:sp>
        <p:nvSpPr>
          <p:cNvPr id="26" name="AutoShape 7" descr="http://img3.imgtn.bdimg.com/it/u=1945520361,340212950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53" name="Picture 9" descr="http://upload.news.cecb2b.com/2013/0409/136547847687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01" y="5558818"/>
            <a:ext cx="2183474" cy="9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</a:t>
            </a:r>
            <a:r>
              <a:rPr lang="zh-CN" altLang="en-US" dirty="0" smtClean="0"/>
              <a:t>三角函数和角度转换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88949"/>
              </p:ext>
            </p:extLst>
          </p:nvPr>
        </p:nvGraphicFramePr>
        <p:xfrm>
          <a:off x="960120" y="2328545"/>
          <a:ext cx="98704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989">
                  <a:extLst>
                    <a:ext uri="{9D8B030D-6E8A-4147-A177-3AD203B41FA5}">
                      <a16:colId xmlns:a16="http://schemas.microsoft.com/office/drawing/2014/main" xmlns="" val="1699632889"/>
                    </a:ext>
                  </a:extLst>
                </a:gridCol>
                <a:gridCol w="3220231">
                  <a:extLst>
                    <a:ext uri="{9D8B030D-6E8A-4147-A177-3AD203B41FA5}">
                      <a16:colId xmlns:a16="http://schemas.microsoft.com/office/drawing/2014/main" xmlns="" val="3629315182"/>
                    </a:ext>
                  </a:extLst>
                </a:gridCol>
                <a:gridCol w="2557780">
                  <a:extLst>
                    <a:ext uri="{9D8B030D-6E8A-4147-A177-3AD203B41FA5}">
                      <a16:colId xmlns:a16="http://schemas.microsoft.com/office/drawing/2014/main" xmlns="" val="2152504605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xmlns="" val="1465298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68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的正弦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sin(pi/2)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054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的余弦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cos(2*pi)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46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tan(x)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的正切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tan(pi/4)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0.9999999999999999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25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asin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的反正弦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asin</a:t>
                      </a:r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1.5707963267948966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967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acos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的反余弦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acos</a:t>
                      </a:r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737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atan</a:t>
                      </a:r>
                      <a:r>
                        <a:rPr lang="en-US" altLang="zh-CN" dirty="0" smtClean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的反正切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atan</a:t>
                      </a:r>
                      <a:r>
                        <a:rPr lang="en-US" altLang="zh-CN" dirty="0" smtClean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0.7853981633974483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2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degrees(x)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从弧度转换为角度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degrees(pi)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366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radians(x)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从角度转换为弧度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radians(90)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1.5707963267948966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991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1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布尔（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整数类型的特例，取值为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，分别对应整数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实际上所有非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的整数转变为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时都是</a:t>
            </a:r>
            <a:r>
              <a:rPr lang="en-US" altLang="zh-CN" dirty="0" smtClean="0"/>
              <a:t>True </a:t>
            </a:r>
          </a:p>
          <a:p>
            <a:r>
              <a:rPr lang="en-US" altLang="zh-CN" dirty="0" smtClean="0"/>
              <a:t>True </a:t>
            </a:r>
            <a:r>
              <a:rPr lang="zh-CN" altLang="en-US" dirty="0" smtClean="0"/>
              <a:t>等价于 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0</a:t>
            </a:r>
          </a:p>
          <a:p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(True)=1,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(False) = 0 </a:t>
            </a:r>
          </a:p>
          <a:p>
            <a:r>
              <a:rPr lang="en-US" altLang="zh-CN" dirty="0" smtClean="0"/>
              <a:t>bool(4)=True,  bool(0) = False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7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1.4.4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字符串属于不可变序列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与其他语言一般用双引号来定义字符串字面值不同，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Python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可以使用单引号和双引号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</a:rPr>
              <a:t>Python3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的字符串默认为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Unicode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字符串，从而可以包含中文字符串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1800" dirty="0" smtClean="0">
                <a:latin typeface="Times New Roman" panose="02020603050405020304" pitchFamily="18" charset="0"/>
              </a:rPr>
              <a:t>单引号和双引号定义的字符串不能跨越多</a:t>
            </a:r>
            <a:r>
              <a:rPr lang="zh-CN" altLang="en-US" sz="1800" dirty="0">
                <a:latin typeface="Times New Roman" panose="02020603050405020304" pitchFamily="18" charset="0"/>
              </a:rPr>
              <a:t>行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1800" dirty="0" smtClean="0">
                <a:latin typeface="Times New Roman" panose="02020603050405020304" pitchFamily="18" charset="0"/>
              </a:rPr>
              <a:t>一般建议采用单引号定义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1800" dirty="0" smtClean="0">
                <a:latin typeface="Times New Roman" panose="02020603050405020304" pitchFamily="18" charset="0"/>
              </a:rPr>
              <a:t>如果字符串中有双引号，则使用单引号定义，反之亦然 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'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abc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'  "Python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程序设计基础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"   "What's your name?"   '"Thank you!" she said. '	</a:t>
            </a:r>
          </a:p>
          <a:p>
            <a:r>
              <a:rPr lang="zh-CN" altLang="en-US" sz="2000" dirty="0" smtClean="0"/>
              <a:t>三</a:t>
            </a:r>
            <a:r>
              <a:rPr lang="zh-CN" altLang="en-US" sz="2000" dirty="0"/>
              <a:t>引号'''或"""表示的字符串可以换行</a:t>
            </a:r>
            <a:r>
              <a:rPr lang="zh-CN" altLang="en-US" sz="2000" dirty="0" smtClean="0"/>
              <a:t>，用于长字符串，也用于在</a:t>
            </a:r>
            <a:r>
              <a:rPr lang="zh-CN" altLang="en-US" sz="2000" dirty="0"/>
              <a:t>程序中表示较长的注释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空串</a:t>
            </a:r>
            <a:r>
              <a:rPr lang="zh-CN" altLang="en-US" sz="2000" dirty="0">
                <a:latin typeface="Times New Roman" panose="02020603050405020304" pitchFamily="18" charset="0"/>
              </a:rPr>
              <a:t>表示为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GB" altLang="en-US" sz="2000" dirty="0"/>
              <a:t> </a:t>
            </a:r>
          </a:p>
          <a:p>
            <a:endParaRPr lang="zh-CN" altLang="en-US" sz="2000" dirty="0" smtClean="0"/>
          </a:p>
          <a:p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64146" y="454012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&gt;&gt;&gt; a ='''first line \</a:t>
            </a:r>
            <a:r>
              <a:rPr lang="en-US" altLang="zh-CN" sz="1400" dirty="0" err="1"/>
              <a:t>nline</a:t>
            </a:r>
            <a:r>
              <a:rPr lang="en-US" altLang="zh-CN" sz="1400" dirty="0"/>
              <a:t> 2</a:t>
            </a:r>
          </a:p>
          <a:p>
            <a:r>
              <a:rPr lang="en-US" altLang="zh-CN" sz="1400" dirty="0"/>
              <a:t>line 3</a:t>
            </a:r>
          </a:p>
          <a:p>
            <a:r>
              <a:rPr lang="en-US" altLang="zh-CN" sz="1400" dirty="0"/>
              <a:t>last line.'''</a:t>
            </a:r>
          </a:p>
          <a:p>
            <a:r>
              <a:rPr lang="en-US" altLang="zh-CN" sz="1400" dirty="0"/>
              <a:t>&gt;&gt;&gt; a</a:t>
            </a:r>
          </a:p>
          <a:p>
            <a:r>
              <a:rPr lang="en-US" altLang="zh-CN" sz="1400" dirty="0"/>
              <a:t>'first line \</a:t>
            </a:r>
            <a:r>
              <a:rPr lang="en-US" altLang="zh-CN" sz="1400" dirty="0" err="1"/>
              <a:t>nline</a:t>
            </a:r>
            <a:r>
              <a:rPr lang="en-US" altLang="zh-CN" sz="1400" dirty="0"/>
              <a:t> 2\</a:t>
            </a:r>
            <a:r>
              <a:rPr lang="en-US" altLang="zh-CN" sz="1400" dirty="0" err="1"/>
              <a:t>nline</a:t>
            </a:r>
            <a:r>
              <a:rPr lang="en-US" altLang="zh-CN" sz="1400" dirty="0"/>
              <a:t> 3\</a:t>
            </a:r>
            <a:r>
              <a:rPr lang="en-US" altLang="zh-CN" sz="1400" dirty="0" err="1"/>
              <a:t>nlast</a:t>
            </a:r>
            <a:r>
              <a:rPr lang="en-US" altLang="zh-CN" sz="1400" dirty="0"/>
              <a:t> line.'</a:t>
            </a:r>
          </a:p>
          <a:p>
            <a:r>
              <a:rPr lang="en-US" altLang="zh-CN" sz="1400" dirty="0"/>
              <a:t>&gt;&gt;&gt; print(a)</a:t>
            </a:r>
          </a:p>
          <a:p>
            <a:r>
              <a:rPr lang="en-US" altLang="zh-CN" sz="1400" dirty="0"/>
              <a:t>first line </a:t>
            </a:r>
          </a:p>
          <a:p>
            <a:r>
              <a:rPr lang="en-US" altLang="zh-CN" sz="1400" dirty="0"/>
              <a:t>line 2</a:t>
            </a:r>
          </a:p>
          <a:p>
            <a:r>
              <a:rPr lang="en-US" altLang="zh-CN" sz="1400" dirty="0"/>
              <a:t>line 3</a:t>
            </a:r>
          </a:p>
          <a:p>
            <a:r>
              <a:rPr lang="en-US" altLang="zh-CN" sz="1400" dirty="0"/>
              <a:t>last line.</a:t>
            </a:r>
            <a:endParaRPr lang="en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45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字符串转义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41280" cy="175577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</a:rPr>
              <a:t>如果</a:t>
            </a:r>
            <a:r>
              <a:rPr lang="zh-CN" altLang="en-US" sz="2000" dirty="0">
                <a:latin typeface="Times New Roman" panose="02020603050405020304" pitchFamily="18" charset="0"/>
              </a:rPr>
              <a:t>一个字符串内容有单双引号，则需要通过在引号前加上转义字符表示为字符串的一部分，而不是字符串的结束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回车换行以及其他控制字符也可以通过转义来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描述：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14189"/>
              </p:ext>
            </p:extLst>
          </p:nvPr>
        </p:nvGraphicFramePr>
        <p:xfrm>
          <a:off x="1986280" y="2970054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330132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7262557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7029476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90045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特殊字符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86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一个单引号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一个双引号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454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一个</a:t>
                      </a:r>
                      <a:r>
                        <a:rPr lang="en-US" altLang="zh-CN" b="1" dirty="0" smtClean="0"/>
                        <a:t>\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14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换行符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回车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20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</a:t>
                      </a:r>
                      <a:r>
                        <a:rPr lang="en-US" altLang="zh-CN" dirty="0" err="1" smtClean="0"/>
                        <a:t>ddd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3</a:t>
                      </a:r>
                      <a:r>
                        <a:rPr lang="zh-CN" altLang="en-US" b="1" dirty="0" smtClean="0"/>
                        <a:t>位八进制数对应的字符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\</a:t>
                      </a:r>
                      <a:r>
                        <a:rPr lang="en-US" altLang="zh-CN" b="1" dirty="0" err="1" smtClean="0"/>
                        <a:t>xhh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2</a:t>
                      </a:r>
                      <a:r>
                        <a:rPr lang="zh-CN" altLang="en-US" b="1" dirty="0" smtClean="0"/>
                        <a:t>位十六进制数对应的字符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6263604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838200" y="5239385"/>
            <a:ext cx="1024128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字符串</a:t>
            </a:r>
            <a:r>
              <a:rPr lang="zh-CN" altLang="en-US" sz="2000" dirty="0"/>
              <a:t>界定符前面加字母r表示原始字符串，其中的特殊字符不进行转义，但字符串的最后一个字符不能是</a:t>
            </a:r>
            <a:r>
              <a:rPr lang="en-US" altLang="zh-CN" sz="2000" dirty="0"/>
              <a:t>\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&gt;&gt;&gt; a=</a:t>
            </a:r>
            <a:r>
              <a:rPr lang="en-US" altLang="zh-CN" sz="1600" dirty="0" err="1">
                <a:latin typeface="Times New Roman" panose="02020603050405020304" pitchFamily="18" charset="0"/>
              </a:rPr>
              <a:t>r'C</a:t>
            </a:r>
            <a:r>
              <a:rPr lang="en-US" altLang="zh-CN" sz="1600" dirty="0">
                <a:latin typeface="Times New Roman" panose="02020603050405020304" pitchFamily="18" charset="0"/>
              </a:rPr>
              <a:t>:\Program Files (x86)\Python35\Lib'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&gt;&gt;&gt; a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'C:\\Program Files (x86)\\Python35\\Lib'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zh-CN" altLang="en-US" sz="2000" dirty="0" smtClean="0">
              <a:latin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77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字符串相关内置函数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73734"/>
              </p:ext>
            </p:extLst>
          </p:nvPr>
        </p:nvGraphicFramePr>
        <p:xfrm>
          <a:off x="457200" y="1414463"/>
          <a:ext cx="11293522" cy="535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681">
                  <a:extLst>
                    <a:ext uri="{9D8B030D-6E8A-4147-A177-3AD203B41FA5}">
                      <a16:colId xmlns:a16="http://schemas.microsoft.com/office/drawing/2014/main" xmlns="" val="3749549573"/>
                    </a:ext>
                  </a:extLst>
                </a:gridCol>
                <a:gridCol w="3607990">
                  <a:extLst>
                    <a:ext uri="{9D8B030D-6E8A-4147-A177-3AD203B41FA5}">
                      <a16:colId xmlns:a16="http://schemas.microsoft.com/office/drawing/2014/main" xmlns="" val="2397864892"/>
                    </a:ext>
                  </a:extLst>
                </a:gridCol>
                <a:gridCol w="3581368">
                  <a:extLst>
                    <a:ext uri="{9D8B030D-6E8A-4147-A177-3AD203B41FA5}">
                      <a16:colId xmlns:a16="http://schemas.microsoft.com/office/drawing/2014/main" xmlns="" val="867554730"/>
                    </a:ext>
                  </a:extLst>
                </a:gridCol>
                <a:gridCol w="2538483">
                  <a:extLst>
                    <a:ext uri="{9D8B030D-6E8A-4147-A177-3AD203B41FA5}">
                      <a16:colId xmlns:a16="http://schemas.microsoft.com/office/drawing/2014/main" xmlns="" val="165525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728461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bin(x)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把数字x转换为二进制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bin(4)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'0b100'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708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x-none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x-none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八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进制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(25)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'0o31'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793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hex(x)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把数字x转换为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十六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进制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字符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串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hex(75)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'0x4b'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7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str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把对象</a:t>
                      </a:r>
                      <a:r>
                        <a:rPr lang="x-none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zh-CN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转换为字符串</a:t>
                      </a:r>
                      <a:endParaRPr lang="zh-CN" altLang="zh-CN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(16),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(1/2)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('16', '0.5')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706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(x[,d])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把数字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截取为整数，或将基数为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的数字型字符串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转换为整数，如果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没有缺省为十进制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(3.14),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('314')</a:t>
                      </a:r>
                    </a:p>
                    <a:p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('ff',16)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(3,314)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820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float(x)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将对象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数字或字符串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)x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转换为浮点数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float(3),float('3.14')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float('12e-2')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(3.0,3.14)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588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len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)</a:t>
                      </a: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返回序列类对象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obj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 panose="02020603050405020304" pitchFamily="18" charset="0"/>
                        </a:rPr>
                        <a:t>包含的元素个数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Times New Roman" panose="02020603050405020304" pitchFamily="18" charset="0"/>
                      </a:endParaRPr>
                    </a:p>
                  </a:txBody>
                  <a:tcPr marL="90170" marR="90170" marT="46990" marB="4699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('Hello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World'),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('')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(11, 0)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0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x-non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ord(s)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长度为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的字符串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对应的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码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码是其子集）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('a'),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('A'),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你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('0'),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('\n')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(97, 65, 20320)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(48, 10)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498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x-non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串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=1)</a:t>
                      </a:r>
                      <a:endParaRPr 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(65),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(10),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(20320)</a:t>
                      </a:r>
                    </a:p>
                    <a:p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('d')-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('a')+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('A'))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('A', '\n', '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你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507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9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字符串支持的运算符 </a:t>
            </a:r>
            <a:r>
              <a:rPr lang="en-US" altLang="zh-CN" dirty="0" smtClean="0"/>
              <a:t>+ * 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+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 字符串合并成新的字符串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&gt;&gt;&gt; </a:t>
            </a:r>
            <a:r>
              <a:rPr lang="en-US" altLang="zh-CN" sz="2000" dirty="0">
                <a:latin typeface="宋体" panose="02010600030101010101" pitchFamily="2" charset="-122"/>
              </a:rPr>
              <a:t>a='</a:t>
            </a:r>
            <a:r>
              <a:rPr lang="en-US" altLang="zh-CN" sz="2000" dirty="0" err="1">
                <a:latin typeface="宋体" panose="02010600030101010101" pitchFamily="2" charset="-122"/>
              </a:rPr>
              <a:t>abc</a:t>
            </a:r>
            <a:r>
              <a:rPr lang="en-US" altLang="zh-CN" sz="2000" dirty="0">
                <a:latin typeface="宋体" panose="02010600030101010101" pitchFamily="2" charset="-122"/>
              </a:rPr>
              <a:t>' + '123</a:t>
            </a:r>
            <a:r>
              <a:rPr lang="zh-CN" altLang="en-US" sz="2000" dirty="0">
                <a:latin typeface="宋体" panose="02010600030101010101" pitchFamily="2" charset="-122"/>
              </a:rPr>
              <a:t>'     #生成新</a:t>
            </a:r>
            <a:r>
              <a:rPr lang="zh-CN" altLang="en-US" sz="2000" dirty="0" smtClean="0">
                <a:latin typeface="宋体" panose="02010600030101010101" pitchFamily="2" charset="-122"/>
              </a:rPr>
              <a:t>对象  </a:t>
            </a:r>
            <a:r>
              <a:rPr lang="en-US" altLang="zh-CN" sz="2000" dirty="0" smtClean="0">
                <a:latin typeface="宋体" panose="02010600030101010101" pitchFamily="2" charset="-122"/>
              </a:rPr>
              <a:t>'abc123'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&gt;&gt;&gt; b='\141b\x61' + '123'  # 'aba123',  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ord</a:t>
            </a:r>
            <a:r>
              <a:rPr lang="en-US" altLang="zh-CN" sz="2000" dirty="0" smtClean="0">
                <a:latin typeface="宋体" panose="02010600030101010101" pitchFamily="2" charset="-122"/>
              </a:rPr>
              <a:t>('a')=97</a:t>
            </a:r>
            <a:r>
              <a:rPr lang="zh-CN" altLang="en-US" sz="2000" dirty="0" smtClean="0">
                <a:latin typeface="宋体" panose="02010600030101010101" pitchFamily="2" charset="-122"/>
              </a:rPr>
              <a:t>，八进制为</a:t>
            </a:r>
            <a:r>
              <a:rPr lang="en-US" altLang="zh-CN" sz="2000" dirty="0" smtClean="0">
                <a:latin typeface="宋体" panose="02010600030101010101" pitchFamily="2" charset="-122"/>
              </a:rPr>
              <a:t>141</a:t>
            </a:r>
            <a:r>
              <a:rPr lang="zh-CN" altLang="en-US" sz="2000" dirty="0" smtClean="0">
                <a:latin typeface="宋体" panose="02010600030101010101" pitchFamily="2" charset="-122"/>
              </a:rPr>
              <a:t>，十六进制为</a:t>
            </a:r>
            <a:r>
              <a:rPr lang="en-US" altLang="zh-CN" sz="2000" dirty="0" smtClean="0">
                <a:latin typeface="宋体" panose="02010600030101010101" pitchFamily="2" charset="-122"/>
              </a:rPr>
              <a:t>61   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* </a:t>
            </a:r>
            <a:r>
              <a:rPr lang="zh-CN" altLang="en-US" sz="2000" dirty="0" smtClean="0">
                <a:latin typeface="宋体" panose="02010600030101010101" pitchFamily="2" charset="-122"/>
              </a:rPr>
              <a:t>字符串和整数相乘相当于字符串的内容重复多次</a:t>
            </a:r>
            <a:r>
              <a:rPr lang="en-US" altLang="zh-CN" sz="2000" dirty="0" smtClean="0">
                <a:latin typeface="宋体" panose="02010600030101010101" pitchFamily="2" charset="-122"/>
              </a:rPr>
              <a:t>,</a:t>
            </a:r>
            <a:r>
              <a:rPr lang="zh-CN" altLang="en-US" sz="2000" dirty="0" smtClean="0">
                <a:latin typeface="宋体" panose="02010600030101010101" pitchFamily="2" charset="-122"/>
              </a:rPr>
              <a:t>整数小于等于</a:t>
            </a:r>
            <a:r>
              <a:rPr lang="en-US" altLang="zh-CN" sz="2000" dirty="0" smtClean="0">
                <a:latin typeface="宋体" panose="02010600030101010101" pitchFamily="2" charset="-122"/>
              </a:rPr>
              <a:t>0</a:t>
            </a:r>
            <a:r>
              <a:rPr lang="zh-CN" altLang="en-US" sz="2000" dirty="0" smtClean="0">
                <a:latin typeface="宋体" panose="02010600030101010101" pitchFamily="2" charset="-122"/>
              </a:rPr>
              <a:t>时生成空字符串 </a:t>
            </a:r>
            <a:r>
              <a:rPr lang="en-US" altLang="zh-CN" sz="2000" dirty="0" smtClean="0">
                <a:latin typeface="宋体" panose="02010600030101010101" pitchFamily="2" charset="-122"/>
              </a:rPr>
              <a:t>''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&gt;&gt;&gt; a='*-' * 30  </a:t>
            </a:r>
            <a:r>
              <a:rPr lang="en-US" altLang="zh-CN" sz="2000" dirty="0">
                <a:latin typeface="宋体" panose="02010600030101010101" pitchFamily="2" charset="-122"/>
              </a:rPr>
              <a:t># </a:t>
            </a:r>
            <a:r>
              <a:rPr lang="en-US" altLang="zh-CN" sz="2000" dirty="0" smtClean="0">
                <a:latin typeface="宋体" panose="02010600030101010101" pitchFamily="2" charset="-122"/>
              </a:rPr>
              <a:t>'*-*-*-*-*-*-*-*-*-*-*-*-*-*-*-*-*-*-*-*-*-*-*-*-*-*-*-*-*-*-'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&gt;&gt;&gt; a= 4*'NE'   </a:t>
            </a:r>
            <a:r>
              <a:rPr lang="en-US" altLang="zh-CN" sz="2000" dirty="0">
                <a:latin typeface="宋体" panose="02010600030101010101" pitchFamily="2" charset="-122"/>
              </a:rPr>
              <a:t># 'NENENENE'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err="1" smtClean="0">
                <a:latin typeface="宋体" panose="02010600030101010101" pitchFamily="2" charset="-122"/>
              </a:rPr>
              <a:t>format_string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% </a:t>
            </a:r>
            <a:r>
              <a:rPr lang="en-US" altLang="zh-CN" sz="2000" b="1" dirty="0" err="1" smtClean="0">
                <a:latin typeface="宋体" panose="02010600030101010101" pitchFamily="2" charset="-122"/>
              </a:rPr>
              <a:t>obj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2000" dirty="0" smtClean="0">
                <a:latin typeface="宋体" panose="02010600030101010101" pitchFamily="2" charset="-122"/>
              </a:rPr>
              <a:t>把对象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obj</a:t>
            </a:r>
            <a:r>
              <a:rPr lang="zh-CN" altLang="en-US" sz="2000" dirty="0" smtClean="0">
                <a:latin typeface="宋体" panose="02010600030101010101" pitchFamily="2" charset="-122"/>
              </a:rPr>
              <a:t>按</a:t>
            </a:r>
            <a:r>
              <a:rPr lang="zh-CN" altLang="en-US" sz="2000" dirty="0">
                <a:latin typeface="宋体" panose="02010600030101010101" pitchFamily="2" charset="-122"/>
              </a:rPr>
              <a:t>格式</a:t>
            </a:r>
            <a:r>
              <a:rPr lang="zh-CN" altLang="en-US" sz="2000" dirty="0" smtClean="0">
                <a:latin typeface="宋体" panose="02010600030101010101" pitchFamily="2" charset="-122"/>
              </a:rPr>
              <a:t>要求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format_string</a:t>
            </a:r>
            <a:r>
              <a:rPr lang="zh-CN" altLang="en-US" sz="2000" dirty="0" smtClean="0">
                <a:latin typeface="宋体" panose="02010600030101010101" pitchFamily="2" charset="-122"/>
              </a:rPr>
              <a:t>转换</a:t>
            </a:r>
            <a:r>
              <a:rPr lang="zh-CN" altLang="en-US" sz="2000" dirty="0">
                <a:latin typeface="宋体" panose="02010600030101010101" pitchFamily="2" charset="-122"/>
              </a:rPr>
              <a:t>为字符串</a:t>
            </a:r>
            <a:r>
              <a:rPr lang="zh-CN" altLang="en-US" sz="2000" dirty="0" smtClean="0">
                <a:latin typeface="宋体" panose="02010600030101010101" pitchFamily="2" charset="-122"/>
              </a:rPr>
              <a:t>。 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01266"/>
              </p:ext>
            </p:extLst>
          </p:nvPr>
        </p:nvGraphicFramePr>
        <p:xfrm>
          <a:off x="755648" y="4460240"/>
          <a:ext cx="1059815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827">
                  <a:extLst>
                    <a:ext uri="{9D8B030D-6E8A-4147-A177-3AD203B41FA5}">
                      <a16:colId xmlns:a16="http://schemas.microsoft.com/office/drawing/2014/main" xmlns="" val="1309653488"/>
                    </a:ext>
                  </a:extLst>
                </a:gridCol>
                <a:gridCol w="3207224">
                  <a:extLst>
                    <a:ext uri="{9D8B030D-6E8A-4147-A177-3AD203B41FA5}">
                      <a16:colId xmlns:a16="http://schemas.microsoft.com/office/drawing/2014/main" xmlns="" val="2114131885"/>
                    </a:ext>
                  </a:extLst>
                </a:gridCol>
                <a:gridCol w="2361062">
                  <a:extLst>
                    <a:ext uri="{9D8B030D-6E8A-4147-A177-3AD203B41FA5}">
                      <a16:colId xmlns:a16="http://schemas.microsoft.com/office/drawing/2014/main" xmlns="" val="3199007390"/>
                    </a:ext>
                  </a:extLst>
                </a:gridCol>
                <a:gridCol w="2278039">
                  <a:extLst>
                    <a:ext uri="{9D8B030D-6E8A-4147-A177-3AD203B41FA5}">
                      <a16:colId xmlns:a16="http://schemas.microsoft.com/office/drawing/2014/main" xmlns="" val="103168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格式字符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17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'Hello %s' % 'Mike'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'Hello Mike'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42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输出整数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'Length:%d' % 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'Length:45'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794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输出字符 </a:t>
                      </a:r>
                      <a:r>
                        <a:rPr lang="en-US" altLang="zh-CN" dirty="0" err="1" smtClean="0"/>
                        <a:t>chr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num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'%c'</a:t>
                      </a:r>
                      <a:r>
                        <a:rPr lang="en-US" altLang="zh-CN" baseline="0" dirty="0" smtClean="0"/>
                        <a:t> % 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'A'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771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%[width][.precision]f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输出浮点数，如果</a:t>
                      </a:r>
                      <a:r>
                        <a:rPr lang="en-US" altLang="zh-CN" sz="1600" dirty="0" smtClean="0"/>
                        <a:t>width</a:t>
                      </a:r>
                      <a:r>
                        <a:rPr lang="zh-CN" altLang="en-US" sz="1600" dirty="0" smtClean="0"/>
                        <a:t>和</a:t>
                      </a:r>
                      <a:r>
                        <a:rPr lang="en-US" altLang="zh-CN" sz="1600" dirty="0" smtClean="0"/>
                        <a:t>precision</a:t>
                      </a:r>
                      <a:r>
                        <a:rPr lang="zh-CN" altLang="en-US" sz="1600" dirty="0" smtClean="0"/>
                        <a:t>有表示字符串长度为</a:t>
                      </a:r>
                      <a:r>
                        <a:rPr lang="en-US" altLang="zh-CN" sz="1600" dirty="0" smtClean="0"/>
                        <a:t>width</a:t>
                      </a:r>
                      <a:r>
                        <a:rPr lang="zh-CN" altLang="en-US" sz="1600" dirty="0" smtClean="0"/>
                        <a:t>，小数点后</a:t>
                      </a:r>
                      <a:r>
                        <a:rPr lang="en-US" altLang="zh-CN" sz="1600" dirty="0" smtClean="0"/>
                        <a:t>precision</a:t>
                      </a:r>
                      <a:r>
                        <a:rPr lang="zh-CN" altLang="en-US" sz="1600" dirty="0" smtClean="0"/>
                        <a:t>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'%f' % </a:t>
                      </a:r>
                      <a:r>
                        <a:rPr lang="en-US" altLang="zh-CN" dirty="0" err="1" smtClean="0"/>
                        <a:t>math.pi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r>
                        <a:rPr lang="en-US" altLang="zh-CN" dirty="0" smtClean="0"/>
                        <a:t>'%.2f' % </a:t>
                      </a:r>
                      <a:r>
                        <a:rPr lang="en-US" altLang="zh-CN" dirty="0" err="1" smtClean="0"/>
                        <a:t>math.pi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'%7.4f' % </a:t>
                      </a:r>
                      <a:r>
                        <a:rPr lang="en-US" altLang="zh-CN" dirty="0" err="1" smtClean="0"/>
                        <a:t>math.pi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'3.141593'</a:t>
                      </a:r>
                    </a:p>
                    <a:p>
                      <a:r>
                        <a:rPr lang="en-US" altLang="zh-CN" dirty="0" smtClean="0"/>
                        <a:t>'3.14'</a:t>
                      </a:r>
                    </a:p>
                    <a:p>
                      <a:r>
                        <a:rPr lang="en-US" altLang="zh-CN" dirty="0" smtClean="0"/>
                        <a:t>' 3.1416'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53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zh-CN" altLang="en-US" dirty="0"/>
              <a:t>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b="1" dirty="0" err="1" smtClean="0">
                <a:latin typeface="宋体" panose="02010600030101010101" pitchFamily="2" charset="-122"/>
              </a:rPr>
              <a:t>format_string</a:t>
            </a:r>
            <a:r>
              <a:rPr lang="en-US" altLang="zh-CN" b="1" dirty="0" smtClean="0">
                <a:latin typeface="宋体" panose="02010600030101010101" pitchFamily="2" charset="-122"/>
              </a:rPr>
              <a:t> % 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obj</a:t>
            </a: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  <a:r>
              <a:rPr lang="zh-CN" altLang="en-US" dirty="0" smtClean="0">
                <a:latin typeface="宋体" panose="02010600030101010101" pitchFamily="2" charset="-122"/>
              </a:rPr>
              <a:t>把对象</a:t>
            </a:r>
            <a:r>
              <a:rPr lang="en-US" altLang="zh-CN" dirty="0" err="1" smtClean="0">
                <a:latin typeface="宋体" panose="02010600030101010101" pitchFamily="2" charset="-122"/>
              </a:rPr>
              <a:t>obj</a:t>
            </a:r>
            <a:r>
              <a:rPr lang="zh-CN" altLang="en-US" dirty="0" smtClean="0">
                <a:latin typeface="宋体" panose="02010600030101010101" pitchFamily="2" charset="-122"/>
              </a:rPr>
              <a:t>按</a:t>
            </a:r>
            <a:r>
              <a:rPr lang="zh-CN" altLang="en-US" dirty="0">
                <a:latin typeface="宋体" panose="02010600030101010101" pitchFamily="2" charset="-122"/>
              </a:rPr>
              <a:t>格式</a:t>
            </a:r>
            <a:r>
              <a:rPr lang="zh-CN" altLang="en-US" dirty="0" smtClean="0">
                <a:latin typeface="宋体" panose="02010600030101010101" pitchFamily="2" charset="-122"/>
              </a:rPr>
              <a:t>要求</a:t>
            </a:r>
            <a:r>
              <a:rPr lang="en-US" altLang="zh-CN" dirty="0" err="1" smtClean="0">
                <a:latin typeface="宋体" panose="02010600030101010101" pitchFamily="2" charset="-122"/>
              </a:rPr>
              <a:t>format_string</a:t>
            </a:r>
            <a:r>
              <a:rPr lang="zh-CN" altLang="en-US" dirty="0" smtClean="0">
                <a:latin typeface="宋体" panose="02010600030101010101" pitchFamily="2" charset="-122"/>
              </a:rPr>
              <a:t>转换</a:t>
            </a:r>
            <a:r>
              <a:rPr lang="zh-CN" altLang="en-US" dirty="0">
                <a:latin typeface="宋体" panose="02010600030101010101" pitchFamily="2" charset="-122"/>
              </a:rPr>
              <a:t>为字符串</a:t>
            </a:r>
            <a:r>
              <a:rPr lang="zh-CN" altLang="en-US" dirty="0" smtClean="0">
                <a:latin typeface="宋体" panose="02010600030101010101" pitchFamily="2" charset="-122"/>
              </a:rPr>
              <a:t>。  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&gt;&gt;&gt;a = 3.6674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&gt;&gt;&gt;'%7.3f' % a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  3.667'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 "%d:%c"%(65,65)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'65:A'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&gt;&gt;&gt; """My name is %s, and my age is %d"""%('Dong Fuguo',38)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宋体" panose="02010600030101010101" pitchFamily="2" charset="-122"/>
              </a:rPr>
              <a:t>'My name is Dong </a:t>
            </a:r>
            <a:r>
              <a:rPr lang="en-US" altLang="zh-CN" dirty="0" err="1">
                <a:latin typeface="宋体" panose="02010600030101010101" pitchFamily="2" charset="-122"/>
              </a:rPr>
              <a:t>Fuguo</a:t>
            </a:r>
            <a:r>
              <a:rPr lang="en-US" altLang="zh-CN" dirty="0">
                <a:latin typeface="宋体" panose="02010600030101010101" pitchFamily="2" charset="-122"/>
              </a:rPr>
              <a:t>, and my age is 38'</a:t>
            </a:r>
            <a:endParaRPr lang="zh-CN" alt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4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.5  </a:t>
            </a:r>
            <a:r>
              <a:rPr lang="zh-CN" altLang="en-US" dirty="0" smtClean="0"/>
              <a:t>运算符</a:t>
            </a:r>
            <a:r>
              <a:rPr lang="zh-CN" altLang="en-US" dirty="0"/>
              <a:t>和表达式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32083"/>
              </p:ext>
            </p:extLst>
          </p:nvPr>
        </p:nvGraphicFramePr>
        <p:xfrm>
          <a:off x="1981200" y="1420814"/>
          <a:ext cx="8229600" cy="5160962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xmlns="" val="915699907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xmlns="" val="697721908"/>
                    </a:ext>
                  </a:extLst>
                </a:gridCol>
              </a:tblGrid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运算符示例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5426863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x+y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算术加法，列表、元组、字符串合并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7534020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x-y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算术减法，集合差集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4902457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x*y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乘法，序列重复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031919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x/y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除法（在Python 3.x中叫做真除法）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4320230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x//y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求整商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4693622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相反数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1320984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x%y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余数（对实数也可以进行余数运算），字符串格式化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5429158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x**y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幂运算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1548002"/>
                  </a:ext>
                </a:extLst>
              </a:tr>
              <a:tr h="4238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x&lt;y；x&lt;=y；x&gt;y；x&gt;=y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大小比较（可以连用），集合的包含关系比较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9356496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x==y；x!=y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相等（值）比较，不等（值）比较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0574590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or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逻辑或 (只有x为假才会计算y)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5105089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and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逻辑与(只有x为真才会计算y)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547813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not 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逻辑非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118918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in y；x not in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成员测试运算符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701460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is y；x is not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对象实体同一性测试（地址）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475339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|、^、&amp;、&lt;&lt;、&gt;&gt;、~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位运算符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8842599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&amp;、|、^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集合交集、并集、对称差集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68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.6  </a:t>
            </a:r>
            <a:r>
              <a:rPr lang="zh-CN" altLang="en-US" dirty="0"/>
              <a:t>常用内置函数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 smtClean="0">
                <a:latin typeface="宋体" panose="02010600030101010101" pitchFamily="2" charset="-122"/>
              </a:rPr>
              <a:t>内置函数：是指不需要导入任何模块就可直接使用的函数。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dirty="0" smtClean="0">
                <a:latin typeface="宋体" panose="02010600030101010101" pitchFamily="2" charset="-122"/>
              </a:rPr>
              <a:t>执行下列命令可以列出所有内置函数和内置对象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&gt;&gt;&gt;</a:t>
            </a:r>
            <a:r>
              <a:rPr lang="en-US" altLang="zh-CN" dirty="0" err="1" smtClean="0">
                <a:latin typeface="宋体" panose="02010600030101010101" pitchFamily="2" charset="-122"/>
              </a:rPr>
              <a:t>dir</a:t>
            </a:r>
            <a:r>
              <a:rPr lang="en-US" altLang="zh-CN" dirty="0" smtClean="0">
                <a:latin typeface="宋体" panose="02010600030101010101" pitchFamily="2" charset="-122"/>
              </a:rPr>
              <a:t>(__</a:t>
            </a:r>
            <a:r>
              <a:rPr lang="en-US" altLang="zh-CN" dirty="0" err="1" smtClean="0">
                <a:latin typeface="宋体" panose="02010600030101010101" pitchFamily="2" charset="-122"/>
              </a:rPr>
              <a:t>builtins</a:t>
            </a:r>
            <a:r>
              <a:rPr lang="en-US" altLang="zh-CN" dirty="0" smtClean="0">
                <a:latin typeface="宋体" panose="02010600030101010101" pitchFamily="2" charset="-122"/>
              </a:rPr>
              <a:t>__)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使用建议：优先考虑使用内置函数，因为内置函数成熟、稳定，且执行速度相对较快。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对于初学者来说，</a:t>
            </a:r>
            <a:r>
              <a:rPr lang="en-US" altLang="zh-CN" dirty="0" err="1" smtClean="0">
                <a:latin typeface="宋体" panose="02010600030101010101" pitchFamily="2" charset="-122"/>
              </a:rPr>
              <a:t>dir</a:t>
            </a:r>
            <a:r>
              <a:rPr lang="en-US" altLang="zh-CN" dirty="0" smtClean="0">
                <a:latin typeface="宋体" panose="02010600030101010101" pitchFamily="2" charset="-122"/>
              </a:rPr>
              <a:t>()</a:t>
            </a:r>
            <a:r>
              <a:rPr lang="zh-CN" altLang="en-US" dirty="0" smtClean="0">
                <a:latin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</a:rPr>
              <a:t>help()</a:t>
            </a:r>
            <a:r>
              <a:rPr lang="zh-CN" altLang="en-US" dirty="0" smtClean="0">
                <a:latin typeface="宋体" panose="02010600030101010101" pitchFamily="2" charset="-122"/>
              </a:rPr>
              <a:t>两个内置函数很有用。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例如：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&gt;&gt;&gt;import math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&gt;&gt;&gt;</a:t>
            </a:r>
            <a:r>
              <a:rPr lang="en-US" altLang="zh-CN" dirty="0" err="1" smtClean="0">
                <a:latin typeface="宋体" panose="02010600030101010101" pitchFamily="2" charset="-122"/>
              </a:rPr>
              <a:t>dir</a:t>
            </a:r>
            <a:r>
              <a:rPr lang="en-US" altLang="zh-CN" dirty="0" smtClean="0">
                <a:latin typeface="宋体" panose="02010600030101010101" pitchFamily="2" charset="-122"/>
              </a:rPr>
              <a:t>(math)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&gt;&gt;&gt;help(</a:t>
            </a:r>
            <a:r>
              <a:rPr lang="en-US" altLang="zh-CN" dirty="0" err="1" smtClean="0">
                <a:latin typeface="宋体" panose="02010600030101010101" pitchFamily="2" charset="-122"/>
              </a:rPr>
              <a:t>math.sqrt</a:t>
            </a:r>
            <a:r>
              <a:rPr lang="en-US" altLang="zh-CN" dirty="0" smtClean="0">
                <a:latin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86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.6  </a:t>
            </a:r>
            <a:r>
              <a:rPr lang="zh-CN" altLang="en-US" dirty="0"/>
              <a:t>常用内置函数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sz="3200" dirty="0">
                <a:latin typeface="宋体" panose="02010600030101010101" pitchFamily="2" charset="-122"/>
              </a:rPr>
              <a:t>max</a:t>
            </a:r>
            <a:r>
              <a:rPr lang="zh-CN" altLang="zh-CN" sz="3200" dirty="0" smtClean="0">
                <a:latin typeface="宋体" panose="02010600030101010101" pitchFamily="2" charset="-122"/>
              </a:rPr>
              <a:t>(</a:t>
            </a:r>
            <a:r>
              <a:rPr lang="en-US" altLang="zh-CN" sz="3200" dirty="0" err="1" smtClean="0">
                <a:latin typeface="宋体" panose="02010600030101010101" pitchFamily="2" charset="-122"/>
              </a:rPr>
              <a:t>iterable</a:t>
            </a:r>
            <a:r>
              <a:rPr lang="zh-CN" altLang="zh-CN" sz="3200" dirty="0" smtClean="0">
                <a:latin typeface="宋体" panose="02010600030101010101" pitchFamily="2" charset="-122"/>
              </a:rPr>
              <a:t>)</a:t>
            </a:r>
            <a:r>
              <a:rPr lang="zh-CN" altLang="zh-CN" sz="3200" dirty="0">
                <a:latin typeface="宋体" panose="02010600030101010101" pitchFamily="2" charset="-122"/>
              </a:rPr>
              <a:t>、min</a:t>
            </a:r>
            <a:r>
              <a:rPr lang="zh-CN" altLang="zh-CN" sz="3200" dirty="0" smtClean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iterable</a:t>
            </a:r>
            <a:r>
              <a:rPr lang="zh-CN" altLang="zh-CN" sz="3200" dirty="0" smtClean="0">
                <a:latin typeface="宋体" panose="02010600030101010101" pitchFamily="2" charset="-122"/>
              </a:rPr>
              <a:t>)</a:t>
            </a:r>
            <a:r>
              <a:rPr lang="zh-CN" altLang="zh-CN" sz="3200" dirty="0">
                <a:latin typeface="宋体" panose="02010600030101010101" pitchFamily="2" charset="-122"/>
              </a:rPr>
              <a:t>、sum</a:t>
            </a:r>
            <a:r>
              <a:rPr lang="zh-CN" altLang="zh-CN" sz="3200" dirty="0" smtClean="0">
                <a:latin typeface="宋体" panose="02010600030101010101" pitchFamily="2" charset="-122"/>
              </a:rPr>
              <a:t>(</a:t>
            </a:r>
            <a:r>
              <a:rPr lang="en-US" altLang="zh-CN" sz="3200" dirty="0" err="1">
                <a:latin typeface="宋体" panose="02010600030101010101" pitchFamily="2" charset="-122"/>
              </a:rPr>
              <a:t>iterable</a:t>
            </a:r>
            <a:r>
              <a:rPr lang="zh-CN" altLang="zh-CN" sz="3200" dirty="0" smtClean="0">
                <a:latin typeface="宋体" panose="02010600030101010101" pitchFamily="2" charset="-122"/>
              </a:rPr>
              <a:t>)计算可</a:t>
            </a:r>
            <a:r>
              <a:rPr lang="zh-CN" altLang="zh-CN" sz="3200" dirty="0">
                <a:latin typeface="宋体" panose="02010600030101010101" pitchFamily="2" charset="-122"/>
              </a:rPr>
              <a:t>迭代对象中所有元素最大值、最小值以及所有元素之和</a:t>
            </a:r>
            <a:r>
              <a:rPr lang="zh-CN" altLang="zh-CN" sz="3200" dirty="0" smtClean="0">
                <a:latin typeface="宋体" panose="02010600030101010101" pitchFamily="2" charset="-122"/>
              </a:rPr>
              <a:t>，</a:t>
            </a:r>
            <a:endParaRPr lang="en-US" altLang="zh-CN" sz="3200" dirty="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 sz="2800" dirty="0" smtClean="0">
                <a:latin typeface="宋体" panose="02010600030101010101" pitchFamily="2" charset="-122"/>
              </a:rPr>
              <a:t>sum只</a:t>
            </a:r>
            <a:r>
              <a:rPr lang="zh-CN" altLang="zh-CN" sz="2800" dirty="0">
                <a:latin typeface="宋体" panose="02010600030101010101" pitchFamily="2" charset="-122"/>
              </a:rPr>
              <a:t>支持数值型元素</a:t>
            </a:r>
            <a:r>
              <a:rPr lang="zh-CN" altLang="zh-CN" sz="2800" dirty="0" smtClean="0">
                <a:latin typeface="宋体" panose="02010600030101010101" pitchFamily="2" charset="-122"/>
              </a:rPr>
              <a:t>的可</a:t>
            </a:r>
            <a:r>
              <a:rPr lang="zh-CN" altLang="zh-CN" sz="2800" dirty="0">
                <a:latin typeface="宋体" panose="02010600030101010101" pitchFamily="2" charset="-122"/>
              </a:rPr>
              <a:t>迭代</a:t>
            </a:r>
            <a:r>
              <a:rPr lang="zh-CN" altLang="zh-CN" sz="2800" dirty="0" smtClean="0">
                <a:latin typeface="宋体" panose="02010600030101010101" pitchFamily="2" charset="-122"/>
              </a:rPr>
              <a:t>对象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 sz="2800" dirty="0" smtClean="0">
                <a:latin typeface="宋体" panose="02010600030101010101" pitchFamily="2" charset="-122"/>
              </a:rPr>
              <a:t>max和min则要求元素</a:t>
            </a:r>
            <a:r>
              <a:rPr lang="zh-CN" altLang="zh-CN" sz="2800" dirty="0">
                <a:latin typeface="宋体" panose="02010600030101010101" pitchFamily="2" charset="-122"/>
              </a:rPr>
              <a:t>之间可比较大小</a:t>
            </a:r>
            <a:r>
              <a:rPr lang="zh-CN" altLang="zh-CN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宋体" panose="02010600030101010101" pitchFamily="2" charset="-122"/>
              </a:rPr>
              <a:t>&gt;&gt;&gt; </a:t>
            </a:r>
            <a:r>
              <a:rPr lang="zh-CN" altLang="zh-CN" dirty="0">
                <a:latin typeface="宋体" panose="02010600030101010101" pitchFamily="2" charset="-122"/>
              </a:rPr>
              <a:t>import random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a = [random.randint(1,100) for i in range(10)]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a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[72, 26, 80, 65, 34, 86, 19, 74, 52, 40]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宋体" panose="02010600030101010101" pitchFamily="2" charset="-122"/>
              </a:rPr>
              <a:t>&gt;&gt;&gt; print(max(a), min(a), sum(a)</a:t>
            </a:r>
            <a:r>
              <a:rPr lang="en-US" altLang="zh-CN" dirty="0" smtClean="0">
                <a:latin typeface="宋体" panose="02010600030101010101" pitchFamily="2" charset="-122"/>
              </a:rPr>
              <a:t>, </a:t>
            </a:r>
            <a:r>
              <a:rPr lang="zh-CN" altLang="zh-CN" dirty="0">
                <a:latin typeface="宋体" panose="02010600030101010101" pitchFamily="2" charset="-122"/>
              </a:rPr>
              <a:t>sum(a)/len(a) </a:t>
            </a:r>
            <a:r>
              <a:rPr lang="zh-CN" altLang="zh-CN" dirty="0" smtClean="0">
                <a:latin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宋体" panose="02010600030101010101" pitchFamily="2" charset="-122"/>
              </a:rPr>
              <a:t>86 </a:t>
            </a:r>
            <a:r>
              <a:rPr lang="zh-CN" altLang="zh-CN" dirty="0">
                <a:latin typeface="宋体" panose="02010600030101010101" pitchFamily="2" charset="-122"/>
              </a:rPr>
              <a:t>19 </a:t>
            </a:r>
            <a:r>
              <a:rPr lang="zh-CN" altLang="zh-CN" dirty="0" smtClean="0">
                <a:latin typeface="宋体" panose="02010600030101010101" pitchFamily="2" charset="-122"/>
              </a:rPr>
              <a:t>548</a:t>
            </a:r>
            <a:r>
              <a:rPr lang="en-US" altLang="zh-CN" dirty="0" smtClean="0">
                <a:latin typeface="宋体" panose="02010600030101010101" pitchFamily="2" charset="-122"/>
              </a:rPr>
              <a:t> 54,8</a:t>
            </a:r>
            <a:endParaRPr lang="zh-CN" altLang="zh-CN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9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计算机编程概述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96788"/>
            <a:ext cx="10680511" cy="45801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/>
              <a:t>程序</a:t>
            </a:r>
            <a:r>
              <a:rPr lang="en-US" altLang="zh-CN" sz="2000" dirty="0"/>
              <a:t>(</a:t>
            </a:r>
            <a:r>
              <a:rPr lang="zh-CN" altLang="en-US" sz="2000" dirty="0"/>
              <a:t>设计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语言的分类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解释型与编译型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1600" dirty="0" smtClean="0"/>
              <a:t>解释器</a:t>
            </a:r>
            <a:r>
              <a:rPr lang="zh-CN" altLang="en-US" sz="1600" dirty="0"/>
              <a:t>（</a:t>
            </a:r>
            <a:r>
              <a:rPr lang="en-US" altLang="zh-CN" sz="1600" dirty="0"/>
              <a:t>Interpreter</a:t>
            </a:r>
            <a:r>
              <a:rPr lang="zh-CN" altLang="en-US" sz="1600" dirty="0"/>
              <a:t>）：将语句翻译成机器码，并且执行</a:t>
            </a:r>
            <a:endParaRPr lang="en-US" altLang="zh-CN" sz="1600" dirty="0"/>
          </a:p>
          <a:p>
            <a:pPr lvl="2">
              <a:lnSpc>
                <a:spcPct val="120000"/>
              </a:lnSpc>
            </a:pPr>
            <a:r>
              <a:rPr lang="zh-CN" altLang="en-US" sz="1400" dirty="0"/>
              <a:t>修改程序方便，修改代码重新运行就可以了</a:t>
            </a:r>
            <a:endParaRPr lang="en-US" altLang="zh-CN" sz="1400" dirty="0"/>
          </a:p>
          <a:p>
            <a:pPr lvl="2">
              <a:lnSpc>
                <a:spcPct val="120000"/>
              </a:lnSpc>
            </a:pPr>
            <a:r>
              <a:rPr lang="zh-CN" altLang="en-US" sz="1400" dirty="0"/>
              <a:t>每次运行，都要进行翻译，运行速度会有影响</a:t>
            </a:r>
            <a:endParaRPr lang="en-US" altLang="zh-CN" sz="1400" dirty="0"/>
          </a:p>
          <a:p>
            <a:pPr lvl="2">
              <a:lnSpc>
                <a:spcPct val="120000"/>
              </a:lnSpc>
            </a:pPr>
            <a:r>
              <a:rPr lang="zh-CN" altLang="en-US" sz="1400" dirty="0"/>
              <a:t>必须有解释器才可以</a:t>
            </a:r>
            <a:r>
              <a:rPr lang="zh-CN" altLang="en-US" sz="1400" dirty="0" smtClean="0"/>
              <a:t>运行、跨</a:t>
            </a:r>
            <a:r>
              <a:rPr lang="zh-CN" altLang="en-US" sz="1400" dirty="0"/>
              <a:t>平台</a:t>
            </a:r>
            <a:endParaRPr lang="en-US" altLang="zh-CN" sz="1400" dirty="0"/>
          </a:p>
          <a:p>
            <a:pPr lvl="2"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Python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Javascript</a:t>
            </a:r>
            <a:r>
              <a:rPr lang="zh-CN" altLang="en-US" sz="1400" dirty="0"/>
              <a:t>、</a:t>
            </a:r>
            <a:r>
              <a:rPr lang="en-US" altLang="zh-CN" sz="1400" dirty="0"/>
              <a:t>Perl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PhP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编译器（</a:t>
            </a:r>
            <a:r>
              <a:rPr lang="en-US" altLang="zh-CN" sz="1600" dirty="0"/>
              <a:t>Compiler</a:t>
            </a:r>
            <a:r>
              <a:rPr lang="zh-CN" altLang="en-US" sz="1600" dirty="0"/>
              <a:t>）：将语句翻译成机器码，形成目标代码文件</a:t>
            </a:r>
            <a:endParaRPr lang="en-US" altLang="zh-CN" sz="1600" dirty="0"/>
          </a:p>
          <a:p>
            <a:pPr lvl="2">
              <a:lnSpc>
                <a:spcPct val="120000"/>
              </a:lnSpc>
            </a:pPr>
            <a:r>
              <a:rPr lang="zh-CN" altLang="en-US" sz="1400" dirty="0"/>
              <a:t>编译时相比解释可以作更多的优化</a:t>
            </a:r>
            <a:endParaRPr lang="en-US" altLang="zh-CN" sz="1400" dirty="0"/>
          </a:p>
          <a:p>
            <a:pPr lvl="2">
              <a:lnSpc>
                <a:spcPct val="120000"/>
              </a:lnSpc>
            </a:pPr>
            <a:r>
              <a:rPr lang="zh-CN" altLang="en-US" sz="1400" dirty="0"/>
              <a:t>修改程序后需要进行编译</a:t>
            </a:r>
            <a:endParaRPr lang="en-US" altLang="zh-CN" sz="1400" dirty="0"/>
          </a:p>
          <a:p>
            <a:pPr lvl="2">
              <a:lnSpc>
                <a:spcPct val="120000"/>
              </a:lnSpc>
            </a:pPr>
            <a:r>
              <a:rPr lang="zh-CN" altLang="en-US" sz="1400" dirty="0"/>
              <a:t>编译一次，然后在执行过程中不再需要翻译语句</a:t>
            </a:r>
            <a:endParaRPr lang="en-US" altLang="zh-CN" sz="1400" dirty="0"/>
          </a:p>
          <a:p>
            <a:pPr lvl="2">
              <a:lnSpc>
                <a:spcPct val="120000"/>
              </a:lnSpc>
            </a:pPr>
            <a:r>
              <a:rPr lang="zh-CN" altLang="en-US" sz="1400" dirty="0"/>
              <a:t>编译后的目标代码可以直接在相应的操作系统中运行，不再需要编译器</a:t>
            </a:r>
            <a:endParaRPr lang="en-US" altLang="zh-CN" sz="1400" dirty="0"/>
          </a:p>
          <a:p>
            <a:pPr lvl="2">
              <a:lnSpc>
                <a:spcPct val="120000"/>
              </a:lnSpc>
            </a:pPr>
            <a:r>
              <a:rPr lang="en-US" altLang="zh-CN" sz="1400" dirty="0"/>
              <a:t>C</a:t>
            </a:r>
            <a:r>
              <a:rPr lang="zh-CN" altLang="en-US" sz="1400" dirty="0"/>
              <a:t>、</a:t>
            </a:r>
            <a:r>
              <a:rPr lang="en-US" altLang="zh-CN" sz="1400" dirty="0"/>
              <a:t>C++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有些语言将解释和编译结合在一起</a:t>
            </a:r>
            <a:endParaRPr lang="en-US" altLang="zh-CN" sz="1600" dirty="0"/>
          </a:p>
          <a:p>
            <a:pPr lvl="2">
              <a:lnSpc>
                <a:spcPct val="120000"/>
              </a:lnSpc>
            </a:pPr>
            <a:r>
              <a:rPr lang="en-US" altLang="zh-CN" sz="1400" dirty="0"/>
              <a:t>Java</a:t>
            </a:r>
            <a:r>
              <a:rPr lang="zh-CN" altLang="en-US" sz="1400" dirty="0"/>
              <a:t>语言：源代码首先通过编译器（</a:t>
            </a:r>
            <a:r>
              <a:rPr lang="en-US" altLang="zh-CN" sz="1400" dirty="0" err="1"/>
              <a:t>javac</a:t>
            </a:r>
            <a:r>
              <a:rPr lang="zh-CN" altLang="en-US" sz="1400" dirty="0"/>
              <a:t>）转换为中间的</a:t>
            </a:r>
            <a:r>
              <a:rPr lang="en-US" altLang="zh-CN" sz="1400" dirty="0"/>
              <a:t>Java</a:t>
            </a:r>
            <a:r>
              <a:rPr lang="zh-CN" altLang="en-US" sz="1400" dirty="0"/>
              <a:t>字节码（</a:t>
            </a:r>
            <a:r>
              <a:rPr lang="en-US" altLang="zh-CN" sz="1400" dirty="0"/>
              <a:t>Byte</a:t>
            </a:r>
            <a:r>
              <a:rPr lang="zh-CN" altLang="en-US" sz="1400" dirty="0"/>
              <a:t> </a:t>
            </a:r>
            <a:r>
              <a:rPr lang="en-US" altLang="zh-CN" sz="1400" dirty="0"/>
              <a:t>Code</a:t>
            </a:r>
            <a:r>
              <a:rPr lang="zh-CN" altLang="en-US" sz="1400" dirty="0"/>
              <a:t>），然后在目标机器上通过解释器来运行</a:t>
            </a:r>
            <a:endParaRPr lang="en-US" altLang="zh-CN" sz="1400" dirty="0"/>
          </a:p>
          <a:p>
            <a:pPr lvl="2">
              <a:lnSpc>
                <a:spcPct val="120000"/>
              </a:lnSpc>
            </a:pPr>
            <a:r>
              <a:rPr lang="en-US" altLang="zh-CN" sz="1400" dirty="0"/>
              <a:t>Python</a:t>
            </a:r>
            <a:r>
              <a:rPr lang="zh-CN" altLang="en-US" sz="1400" dirty="0"/>
              <a:t>也支持伪编译，即将程序转换为字节码来优化程序和提高执行</a:t>
            </a:r>
            <a:r>
              <a:rPr lang="zh-CN" altLang="en-US" sz="1400" dirty="0" smtClean="0"/>
              <a:t>速度</a:t>
            </a:r>
            <a:endParaRPr lang="zh-CN" altLang="en-US" sz="1400" dirty="0"/>
          </a:p>
        </p:txBody>
      </p:sp>
      <p:sp>
        <p:nvSpPr>
          <p:cNvPr id="26" name="AutoShape 7" descr="http://img3.imgtn.bdimg.com/it/u=1945520361,340212950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79224" y="1673307"/>
            <a:ext cx="3889612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715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支持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伪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编译，将源程序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转换为字节码来优化程序和提高运行速度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9715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使用py2exe工具将Python程序转换为扩展名为“.exe”的可执行程序，可以在没有安装Python解释器和相关依赖包的平台上运行</a:t>
            </a:r>
          </a:p>
        </p:txBody>
      </p:sp>
    </p:spTree>
    <p:extLst>
      <p:ext uri="{BB962C8B-B14F-4D97-AF65-F5344CB8AC3E}">
        <p14:creationId xmlns:p14="http://schemas.microsoft.com/office/powerpoint/2010/main" val="24198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import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random </a:t>
            </a:r>
          </a:p>
          <a:p>
            <a:pPr marL="0" indent="0">
              <a:buNone/>
            </a:pPr>
            <a:r>
              <a:rPr lang="x-none" altLang="zh-CN" sz="2000" dirty="0"/>
              <a:t>r=random.randint(0,25)</a:t>
            </a:r>
          </a:p>
          <a:p>
            <a:pPr marL="0" indent="0">
              <a:buNone/>
            </a:pPr>
            <a:r>
              <a:rPr lang="x-none" altLang="zh-CN" sz="2000" dirty="0"/>
              <a:t>print("The character is",chr(r+ord('a</a:t>
            </a:r>
            <a:r>
              <a:rPr lang="x-none" altLang="zh-CN" sz="2000" dirty="0" smtClean="0"/>
              <a:t>')))</a:t>
            </a:r>
            <a:r>
              <a:rPr lang="en-US" altLang="zh-CN" sz="2000" dirty="0" smtClean="0"/>
              <a:t>  # </a:t>
            </a:r>
            <a:r>
              <a:rPr lang="zh-CN" altLang="en-US" sz="2000" dirty="0" smtClean="0"/>
              <a:t>随机小写英文字母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import string</a:t>
            </a:r>
            <a:endParaRPr lang="x-none" altLang="zh-CN" sz="2000" dirty="0"/>
          </a:p>
          <a:p>
            <a:pPr marL="0" indent="0">
              <a:buNone/>
            </a:pPr>
            <a:r>
              <a:rPr lang="x-none" altLang="zh-CN" sz="2000" dirty="0"/>
              <a:t>print("The character is",random.choice(string.ascii_lowercase</a:t>
            </a:r>
            <a:r>
              <a:rPr lang="x-none" altLang="zh-CN" sz="2000" dirty="0" smtClean="0"/>
              <a:t>))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random.sample</a:t>
            </a:r>
            <a:r>
              <a:rPr lang="en-US" altLang="zh-CN" sz="2000" dirty="0"/>
              <a:t>(range(1,100),4</a:t>
            </a:r>
            <a:r>
              <a:rPr lang="en-US" altLang="zh-CN" sz="2000" dirty="0" smtClean="0"/>
              <a:t>))  #1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之间随机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个不同的整数 </a:t>
            </a:r>
            <a:endParaRPr lang="x-none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03399"/>
              </p:ext>
            </p:extLst>
          </p:nvPr>
        </p:nvGraphicFramePr>
        <p:xfrm>
          <a:off x="838200" y="4347210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xmlns="" val="3611324915"/>
                    </a:ext>
                  </a:extLst>
                </a:gridCol>
                <a:gridCol w="5645150">
                  <a:extLst>
                    <a:ext uri="{9D8B030D-6E8A-4147-A177-3AD203B41FA5}">
                      <a16:colId xmlns:a16="http://schemas.microsoft.com/office/drawing/2014/main" xmlns="" val="240438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effectLst/>
                          <a:ea typeface="Calibri" panose="020F0502020204030204" pitchFamily="34" charset="0"/>
                        </a:rPr>
                        <a:t>函数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effectLst/>
                          <a:ea typeface="Calibri" panose="020F0502020204030204" pitchFamily="34" charset="0"/>
                        </a:rPr>
                        <a:t>含义</a:t>
                      </a:r>
                      <a:endParaRPr lang="en-US" altLang="zh-CN" sz="2000" dirty="0" smtClean="0">
                        <a:effectLst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335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zh-CN" sz="2000" dirty="0" smtClean="0">
                          <a:effectLst/>
                          <a:ea typeface="Calibri" panose="020F0502020204030204" pitchFamily="34" charset="0"/>
                        </a:rPr>
                        <a:t>random()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返回在</a:t>
                      </a:r>
                      <a:r>
                        <a:rPr lang="en-US" altLang="zh-CN" sz="2000" dirty="0" smtClean="0"/>
                        <a:t>[0,1)</a:t>
                      </a:r>
                      <a:r>
                        <a:rPr lang="zh-CN" altLang="en-US" sz="2000" dirty="0" smtClean="0"/>
                        <a:t>区间的随机实数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120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uniform(</a:t>
                      </a:r>
                      <a:r>
                        <a:rPr lang="en-US" altLang="zh-CN" sz="2000" dirty="0" err="1" smtClean="0"/>
                        <a:t>a,b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返回在</a:t>
                      </a:r>
                      <a:r>
                        <a:rPr lang="en-US" altLang="zh-CN" sz="2000" dirty="0" smtClean="0"/>
                        <a:t>[</a:t>
                      </a:r>
                      <a:r>
                        <a:rPr lang="en-US" altLang="zh-CN" sz="2000" dirty="0" err="1" smtClean="0"/>
                        <a:t>a,b</a:t>
                      </a:r>
                      <a:r>
                        <a:rPr lang="en-US" altLang="zh-CN" sz="2000" dirty="0" smtClean="0"/>
                        <a:t>]</a:t>
                      </a:r>
                      <a:r>
                        <a:rPr lang="zh-CN" altLang="en-US" sz="2000" dirty="0" smtClean="0"/>
                        <a:t>区间的随机实数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681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randint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en-US" altLang="zh-CN" sz="2000" dirty="0" err="1" smtClean="0"/>
                        <a:t>a,b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返回在</a:t>
                      </a:r>
                      <a:r>
                        <a:rPr lang="en-US" altLang="zh-CN" sz="2000" dirty="0" smtClean="0"/>
                        <a:t>[</a:t>
                      </a:r>
                      <a:r>
                        <a:rPr lang="en-US" altLang="zh-CN" sz="2000" dirty="0" err="1" smtClean="0"/>
                        <a:t>a,b</a:t>
                      </a:r>
                      <a:r>
                        <a:rPr lang="en-US" altLang="zh-CN" sz="2000" dirty="0" smtClean="0"/>
                        <a:t>]</a:t>
                      </a:r>
                      <a:r>
                        <a:rPr lang="zh-CN" altLang="en-US" sz="2000" dirty="0" smtClean="0"/>
                        <a:t>区间的随机整数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581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choice(</a:t>
                      </a:r>
                      <a:r>
                        <a:rPr lang="en-US" altLang="zh-CN" sz="2000" dirty="0" err="1" smtClean="0"/>
                        <a:t>seq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返回序列</a:t>
                      </a:r>
                      <a:r>
                        <a:rPr lang="en-US" altLang="zh-CN" sz="2000" baseline="0" dirty="0" err="1" smtClean="0"/>
                        <a:t>seq</a:t>
                      </a:r>
                      <a:r>
                        <a:rPr lang="zh-CN" altLang="en-US" sz="2000" baseline="0" dirty="0" smtClean="0"/>
                        <a:t>中的随机一个元素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26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sample(</a:t>
                      </a:r>
                      <a:r>
                        <a:rPr lang="en-US" altLang="zh-CN" sz="2000" dirty="0" err="1" smtClean="0"/>
                        <a:t>seq,n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从序列</a:t>
                      </a:r>
                      <a:r>
                        <a:rPr lang="en-US" altLang="zh-CN" sz="2000" dirty="0" err="1" smtClean="0"/>
                        <a:t>seq</a:t>
                      </a:r>
                      <a:r>
                        <a:rPr lang="zh-CN" altLang="en-US" sz="2000" dirty="0" smtClean="0"/>
                        <a:t>中随机选择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n</a:t>
                      </a:r>
                      <a:r>
                        <a:rPr lang="zh-CN" altLang="en-US" sz="2000" baseline="0" dirty="0" smtClean="0"/>
                        <a:t>个不同的元素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28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8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.7  </a:t>
            </a:r>
            <a:r>
              <a:rPr lang="zh-CN" altLang="en-US" dirty="0"/>
              <a:t>对象的删除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 smtClean="0">
                <a:latin typeface="宋体" panose="02010600030101010101" pitchFamily="2" charset="-122"/>
              </a:rPr>
              <a:t>Python具有</a:t>
            </a:r>
            <a:r>
              <a:rPr lang="zh-CN" altLang="zh-CN" sz="2000" dirty="0">
                <a:latin typeface="宋体" panose="02010600030101010101" pitchFamily="2" charset="-122"/>
              </a:rPr>
              <a:t>自动内存管理</a:t>
            </a:r>
            <a:r>
              <a:rPr lang="zh-CN" altLang="zh-CN" sz="2000" dirty="0" smtClean="0">
                <a:latin typeface="宋体" panose="02010600030101010101" pitchFamily="2" charset="-122"/>
              </a:rPr>
              <a:t>功能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zh-CN" sz="1800" dirty="0" smtClean="0">
                <a:latin typeface="宋体" panose="02010600030101010101" pitchFamily="2" charset="-122"/>
              </a:rPr>
              <a:t>解释器</a:t>
            </a:r>
            <a:r>
              <a:rPr lang="zh-CN" altLang="zh-CN" sz="1800" dirty="0">
                <a:latin typeface="宋体" panose="02010600030101010101" pitchFamily="2" charset="-122"/>
              </a:rPr>
              <a:t>会跟踪所有</a:t>
            </a:r>
            <a:r>
              <a:rPr lang="zh-CN" altLang="zh-CN" sz="1800" dirty="0" smtClean="0">
                <a:latin typeface="宋体" panose="02010600030101010101" pitchFamily="2" charset="-122"/>
              </a:rPr>
              <a:t>的</a:t>
            </a:r>
            <a:r>
              <a:rPr lang="zh-CN" altLang="en-US" sz="1800" dirty="0" smtClean="0">
                <a:latin typeface="宋体" panose="02010600030101010101" pitchFamily="2" charset="-122"/>
              </a:rPr>
              <a:t>对象的引用情况</a:t>
            </a:r>
            <a:r>
              <a:rPr lang="zh-CN" altLang="zh-CN" sz="1800" dirty="0" smtClean="0">
                <a:latin typeface="宋体" panose="02010600030101010101" pitchFamily="2" charset="-122"/>
              </a:rPr>
              <a:t>，一旦</a:t>
            </a:r>
            <a:r>
              <a:rPr lang="zh-CN" altLang="zh-CN" sz="1800" dirty="0">
                <a:latin typeface="宋体" panose="02010600030101010101" pitchFamily="2" charset="-122"/>
              </a:rPr>
              <a:t>发现</a:t>
            </a:r>
            <a:r>
              <a:rPr lang="zh-CN" altLang="zh-CN" sz="1800" dirty="0" smtClean="0">
                <a:latin typeface="宋体" panose="02010600030101010101" pitchFamily="2" charset="-122"/>
              </a:rPr>
              <a:t>某个</a:t>
            </a:r>
            <a:r>
              <a:rPr lang="zh-CN" altLang="en-US" sz="1800" dirty="0" smtClean="0">
                <a:latin typeface="宋体" panose="02010600030101010101" pitchFamily="2" charset="-122"/>
              </a:rPr>
              <a:t>对象</a:t>
            </a:r>
            <a:r>
              <a:rPr lang="zh-CN" altLang="zh-CN" sz="1800" dirty="0" smtClean="0">
                <a:latin typeface="宋体" panose="02010600030101010101" pitchFamily="2" charset="-122"/>
              </a:rPr>
              <a:t>不再</a:t>
            </a:r>
            <a:r>
              <a:rPr lang="zh-CN" altLang="zh-CN" sz="1800" dirty="0">
                <a:latin typeface="宋体" panose="02010600030101010101" pitchFamily="2" charset="-122"/>
              </a:rPr>
              <a:t>有任何</a:t>
            </a:r>
            <a:r>
              <a:rPr lang="zh-CN" altLang="zh-CN" sz="1800" dirty="0" smtClean="0">
                <a:latin typeface="宋体" panose="02010600030101010101" pitchFamily="2" charset="-122"/>
              </a:rPr>
              <a:t>变量</a:t>
            </a:r>
            <a:r>
              <a:rPr lang="zh-CN" altLang="en-US" sz="1800" dirty="0" smtClean="0">
                <a:latin typeface="宋体" panose="02010600030101010101" pitchFamily="2" charset="-122"/>
              </a:rPr>
              <a:t>引用，垃圾回收机制在适当的时候会回收该对象</a:t>
            </a:r>
            <a:r>
              <a:rPr lang="zh-CN" altLang="zh-CN" sz="1800" dirty="0" smtClean="0">
                <a:latin typeface="宋体" panose="02010600030101010101" pitchFamily="2" charset="-122"/>
              </a:rPr>
              <a:t>，</a:t>
            </a:r>
            <a:r>
              <a:rPr lang="zh-CN" altLang="en-US" sz="1800" dirty="0" smtClean="0">
                <a:latin typeface="宋体" panose="02010600030101010101" pitchFamily="2" charset="-122"/>
              </a:rPr>
              <a:t>释放内存资源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zh-CN" sz="1800" dirty="0" smtClean="0">
                <a:latin typeface="宋体" panose="02010600030101010101" pitchFamily="2" charset="-122"/>
              </a:rPr>
              <a:t>del</a:t>
            </a:r>
            <a:r>
              <a:rPr lang="zh-CN" altLang="en-US" sz="1800" dirty="0" smtClean="0">
                <a:latin typeface="宋体" panose="02010600030101010101" pitchFamily="2" charset="-122"/>
              </a:rPr>
              <a:t>语句可</a:t>
            </a:r>
            <a:r>
              <a:rPr lang="zh-CN" altLang="zh-CN" sz="1800" dirty="0" smtClean="0">
                <a:latin typeface="宋体" panose="02010600030101010101" pitchFamily="2" charset="-122"/>
              </a:rPr>
              <a:t>显式</a:t>
            </a:r>
            <a:r>
              <a:rPr lang="zh-CN" altLang="en-US" sz="1800" dirty="0" smtClean="0">
                <a:latin typeface="宋体" panose="02010600030101010101" pitchFamily="2" charset="-122"/>
              </a:rPr>
              <a:t>解除变量与所指向对象之间的绑定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latin typeface="宋体" panose="02010600030101010101" pitchFamily="2" charset="-122"/>
              </a:rPr>
              <a:t>del</a:t>
            </a:r>
            <a:r>
              <a:rPr lang="zh-CN" altLang="en-US" sz="1800" dirty="0" smtClean="0">
                <a:latin typeface="宋体" panose="02010600030101010101" pitchFamily="2" charset="-122"/>
              </a:rPr>
              <a:t>语句可</a:t>
            </a:r>
            <a:r>
              <a:rPr lang="zh-CN" altLang="en-US" sz="1800" dirty="0">
                <a:latin typeface="宋体" panose="02010600030101010101" pitchFamily="2" charset="-122"/>
              </a:rPr>
              <a:t>解除</a:t>
            </a:r>
            <a:r>
              <a:rPr lang="zh-CN" altLang="en-US" sz="1800" dirty="0" smtClean="0">
                <a:latin typeface="宋体" panose="02010600030101010101" pitchFamily="2" charset="-122"/>
              </a:rPr>
              <a:t>列表</a:t>
            </a:r>
            <a:r>
              <a:rPr lang="en-US" altLang="zh-CN" sz="1800" dirty="0" smtClean="0">
                <a:latin typeface="宋体" panose="02010600030101010101" pitchFamily="2" charset="-122"/>
              </a:rPr>
              <a:t>list</a:t>
            </a:r>
            <a:r>
              <a:rPr lang="zh-CN" altLang="en-US" sz="1800" dirty="0" smtClean="0">
                <a:latin typeface="宋体" panose="02010600030101010101" pitchFamily="2" charset="-122"/>
              </a:rPr>
              <a:t>等可变序列中的元素的绑定，即删除该元素。 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85800" y="3542639"/>
            <a:ext cx="6096000" cy="29731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x = [1,2,3,4,5,6]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y = 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z = 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y #删除对象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File "&lt;pyshell#52&gt;",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  print(y)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NameError: name 'y' is not defined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5" name="矩形 4"/>
          <p:cNvSpPr/>
          <p:nvPr/>
        </p:nvSpPr>
        <p:spPr>
          <a:xfrm>
            <a:off x="6019800" y="337976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z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File "&lt;pyshell#56&gt;",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  print(z)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NameError: name 'z' is not defined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x[1] #删除列表中指定元素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[1, 3, 4, 5, 6]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del x #删除整个列表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File "&lt;pyshell#60&gt;",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    print(x)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NameError: name 'x'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041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.8 </a:t>
            </a:r>
            <a:r>
              <a:rPr lang="zh-CN" altLang="en-US" dirty="0"/>
              <a:t>基本输入输出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input(prompt)</a:t>
            </a:r>
            <a:r>
              <a:rPr lang="zh-CN" altLang="en-US" sz="2400" dirty="0" smtClean="0"/>
              <a:t>函数：首先输出</a:t>
            </a:r>
            <a:r>
              <a:rPr lang="en-US" altLang="zh-CN" sz="2400" dirty="0" err="1" smtClean="0"/>
              <a:t>promp</a:t>
            </a:r>
            <a:r>
              <a:rPr lang="zh-CN" altLang="en-US" sz="2400" dirty="0" smtClean="0"/>
              <a:t>，等待用户输入，直到用户按回车结束，返回用户输入的字符串（不包括最后的回车）</a:t>
            </a:r>
            <a:endParaRPr lang="en-US" altLang="zh-CN" sz="2400" dirty="0" smtClean="0"/>
          </a:p>
          <a:p>
            <a:r>
              <a:rPr lang="en-US" altLang="zh-CN" sz="2400" dirty="0" smtClean="0"/>
              <a:t>print(value1,value2,…,</a:t>
            </a:r>
            <a:r>
              <a:rPr lang="en-US" altLang="zh-CN" sz="2400" dirty="0" err="1" smtClean="0"/>
              <a:t>sep</a:t>
            </a:r>
            <a:r>
              <a:rPr lang="en-US" altLang="zh-CN" sz="2400" dirty="0" smtClean="0"/>
              <a:t>=' ',end='\</a:t>
            </a:r>
            <a:r>
              <a:rPr lang="en-US" altLang="zh-CN" sz="2400" dirty="0" err="1" smtClean="0"/>
              <a:t>n',file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sys.stdout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：将多个值转换为字符串并且输出到相应的文件</a:t>
            </a:r>
            <a:r>
              <a:rPr lang="en-US" altLang="zh-CN" sz="2400" dirty="0" smtClean="0"/>
              <a:t>file</a:t>
            </a:r>
            <a:r>
              <a:rPr lang="zh-CN" altLang="en-US" sz="2400" dirty="0" smtClean="0"/>
              <a:t>，这些值之间以</a:t>
            </a:r>
            <a:r>
              <a:rPr lang="en-US" altLang="zh-CN" sz="2400" dirty="0" err="1" smtClean="0"/>
              <a:t>sep</a:t>
            </a:r>
            <a:r>
              <a:rPr lang="zh-CN" altLang="en-US" sz="2400" dirty="0" smtClean="0"/>
              <a:t>分隔，最后以</a:t>
            </a:r>
            <a:r>
              <a:rPr lang="en-US" altLang="zh-CN" sz="2400" dirty="0" smtClean="0"/>
              <a:t>end</a:t>
            </a:r>
            <a:r>
              <a:rPr lang="zh-CN" altLang="en-US" sz="2400" dirty="0" smtClean="0"/>
              <a:t>结束，</a:t>
            </a:r>
            <a:r>
              <a:rPr lang="en-US" altLang="zh-CN" sz="2400" dirty="0" err="1" smtClean="0"/>
              <a:t>sep</a:t>
            </a:r>
            <a:r>
              <a:rPr lang="zh-CN" altLang="en-US" sz="2400" dirty="0" smtClean="0"/>
              <a:t>缺省为空格，</a:t>
            </a:r>
            <a:r>
              <a:rPr lang="en-US" altLang="zh-CN" sz="2400" dirty="0" smtClean="0"/>
              <a:t>end</a:t>
            </a:r>
            <a:r>
              <a:rPr lang="zh-CN" altLang="en-US" sz="2400" dirty="0" smtClean="0"/>
              <a:t>缺省为换行，</a:t>
            </a:r>
            <a:r>
              <a:rPr lang="en-US" altLang="zh-CN" sz="2400" dirty="0" smtClean="0"/>
              <a:t>file</a:t>
            </a:r>
            <a:r>
              <a:rPr lang="zh-CN" altLang="en-US" sz="2400" dirty="0" smtClean="0"/>
              <a:t>缺省为标准输出 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38200" y="3855843"/>
            <a:ext cx="388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zh-CN" altLang="zh-CN" dirty="0" smtClean="0">
                <a:latin typeface="Courier New" charset="0"/>
                <a:ea typeface="Courier New" charset="0"/>
                <a:cs typeface="Courier New" charset="0"/>
              </a:rPr>
              <a:t>x </a:t>
            </a:r>
            <a:r>
              <a:rPr lang="zh-CN" altLang="zh-CN" dirty="0">
                <a:latin typeface="Courier New" charset="0"/>
                <a:ea typeface="Courier New" charset="0"/>
                <a:cs typeface="Courier New" charset="0"/>
              </a:rPr>
              <a:t>= input('Please input:')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Courier New" charset="0"/>
                <a:ea typeface="Courier New" charset="0"/>
                <a:cs typeface="Courier New" charset="0"/>
              </a:rPr>
              <a:t>Please input:3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Courier New" charset="0"/>
                <a:ea typeface="Courier New" charset="0"/>
                <a:cs typeface="Courier New" charset="0"/>
              </a:rPr>
              <a:t>&gt;&gt;&gt; print(type(x))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Courier New" charset="0"/>
                <a:ea typeface="Courier New" charset="0"/>
                <a:cs typeface="Courier New" charset="0"/>
              </a:rPr>
              <a:t>&lt;class 'str'&gt;</a:t>
            </a:r>
          </a:p>
          <a:p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altLang="zh-C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3 </a:t>
            </a:r>
          </a:p>
        </p:txBody>
      </p:sp>
      <p:sp>
        <p:nvSpPr>
          <p:cNvPr id="5" name="矩形 4"/>
          <p:cNvSpPr/>
          <p:nvPr/>
        </p:nvSpPr>
        <p:spPr>
          <a:xfrm>
            <a:off x="5168590" y="3855843"/>
            <a:ext cx="604210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err="1" smtClean="0">
                <a:latin typeface="Courier New" charset="0"/>
                <a:ea typeface="Courier New" charset="0"/>
                <a:cs typeface="Courier New" charset="0"/>
              </a:rPr>
              <a:t>x,y,z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='Mike',4,3.14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altLang="zh-CN" sz="2000" dirty="0" err="1" smtClean="0">
                <a:latin typeface="Courier New" charset="0"/>
                <a:ea typeface="Courier New" charset="0"/>
                <a:cs typeface="Courier New" charset="0"/>
              </a:rPr>
              <a:t>x,y,z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)  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# Mike 4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3.14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altLang="zh-CN" sz="2000" dirty="0" err="1">
                <a:latin typeface="Courier New" charset="0"/>
                <a:ea typeface="Courier New" charset="0"/>
                <a:cs typeface="Courier New" charset="0"/>
              </a:rPr>
              <a:t>x,y,z,sep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=',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')  # Mike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, 4,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3.14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altLang="zh-CN" sz="2000" dirty="0" err="1">
                <a:latin typeface="Courier New" charset="0"/>
                <a:ea typeface="Courier New" charset="0"/>
                <a:cs typeface="Courier New" charset="0"/>
              </a:rPr>
              <a:t>x,y,z,sep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=',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',end='****') 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# Mike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, 4, 3.14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*****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57653" y="5426231"/>
            <a:ext cx="5876693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zh-CN" altLang="zh-CN" dirty="0">
                <a:latin typeface="Courier New" charset="0"/>
                <a:ea typeface="Courier New" charset="0"/>
                <a:cs typeface="Courier New" charset="0"/>
              </a:rPr>
              <a:t>fp = open(r'D:\mytest.txt', 'a+')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Courier New" charset="0"/>
                <a:ea typeface="Courier New" charset="0"/>
                <a:cs typeface="Courier New" charset="0"/>
              </a:rPr>
              <a:t>&gt;&gt;&gt; print('Hello,world!', file = fp)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Courier New" charset="0"/>
                <a:ea typeface="Courier New" charset="0"/>
                <a:cs typeface="Courier New" charset="0"/>
              </a:rPr>
              <a:t>&gt;&gt;&gt; fp.close()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6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1.4.9 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(modules)</a:t>
            </a:r>
            <a:r>
              <a:rPr lang="zh-CN" altLang="en-US" dirty="0" smtClean="0"/>
              <a:t>导入与使用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默认安装仅包含部分基本或核心模块，但用户可以安装大量的扩展模块，</a:t>
            </a:r>
            <a:r>
              <a:rPr lang="en-US" altLang="zh-CN" dirty="0"/>
              <a:t>pip</a:t>
            </a:r>
            <a:r>
              <a:rPr lang="zh-CN" altLang="en-US" dirty="0"/>
              <a:t>是管理模块的重要</a:t>
            </a:r>
            <a:r>
              <a:rPr lang="zh-CN" altLang="en-US" dirty="0" smtClean="0"/>
              <a:t>工具。</a:t>
            </a:r>
            <a:r>
              <a:rPr lang="en-US" altLang="zh-CN" dirty="0" smtClean="0"/>
              <a:t>Pip</a:t>
            </a:r>
            <a:r>
              <a:rPr lang="zh-CN" altLang="en-US" dirty="0" smtClean="0"/>
              <a:t>的安装可以参考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www.tuicool.com</a:t>
            </a:r>
            <a:r>
              <a:rPr lang="en-US" altLang="zh-CN" dirty="0"/>
              <a:t>/articles/eiM3Er3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启动时，仅加载</a:t>
            </a:r>
            <a:r>
              <a:rPr lang="zh-CN" altLang="en-US" dirty="0" smtClean="0"/>
              <a:t>了很少的一部分模块（包括一些内置的模块</a:t>
            </a:r>
            <a:r>
              <a:rPr lang="en-US" altLang="zh-CN" dirty="0" err="1" smtClean="0"/>
              <a:t>builtins</a:t>
            </a:r>
            <a:r>
              <a:rPr lang="zh-CN" altLang="en-US" dirty="0" smtClean="0"/>
              <a:t>），在</a:t>
            </a:r>
            <a:r>
              <a:rPr lang="zh-CN" altLang="en-US" dirty="0"/>
              <a:t>需要时由程序员显式地加载（可能需要先安装）其他模块。</a:t>
            </a:r>
          </a:p>
          <a:p>
            <a:r>
              <a:rPr lang="zh-CN" altLang="en-US" dirty="0"/>
              <a:t>减小运行的压力，仅加载真正需要的模块和功能，且具有很强的可扩展性。</a:t>
            </a:r>
          </a:p>
          <a:p>
            <a:r>
              <a:rPr lang="zh-CN" altLang="en-US" dirty="0"/>
              <a:t>可以使用sys.modules.items()显示所有预加载模块的相关信息。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[as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别名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: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访问模块中的对象，采用模块名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对象或者别名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对象方式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               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&gt;&gt;&gt;import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as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rnd.random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  #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内的随机小数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使用</a:t>
            </a:r>
            <a:r>
              <a:rPr lang="en-US" altLang="zh-CN" dirty="0" err="1"/>
              <a:t>dir</a:t>
            </a:r>
            <a:r>
              <a:rPr lang="zh-CN" altLang="en-US" dirty="0"/>
              <a:t>函数查看任意模块中所有的对象列表，如果调用不带参数的</a:t>
            </a:r>
            <a:r>
              <a:rPr lang="en-US" altLang="zh-CN" dirty="0" err="1"/>
              <a:t>dir</a:t>
            </a:r>
            <a:r>
              <a:rPr lang="en-US" altLang="zh-CN" dirty="0"/>
              <a:t>()</a:t>
            </a:r>
            <a:r>
              <a:rPr lang="zh-CN" altLang="en-US" dirty="0"/>
              <a:t>函数，则返回当前脚本的所有名字列表。</a:t>
            </a:r>
          </a:p>
          <a:p>
            <a:r>
              <a:rPr lang="zh-CN" altLang="en-US" dirty="0"/>
              <a:t>可以使用</a:t>
            </a:r>
            <a:r>
              <a:rPr lang="en-US" altLang="zh-CN" dirty="0"/>
              <a:t>help</a:t>
            </a:r>
            <a:r>
              <a:rPr lang="zh-CN" altLang="en-US" dirty="0"/>
              <a:t>函数查看任意模块或函数的使用帮助。</a:t>
            </a:r>
          </a:p>
        </p:txBody>
      </p:sp>
    </p:spTree>
    <p:extLst>
      <p:ext uri="{BB962C8B-B14F-4D97-AF65-F5344CB8AC3E}">
        <p14:creationId xmlns:p14="http://schemas.microsoft.com/office/powerpoint/2010/main" val="29624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from 模块名 import 对象名[ as 别名</a:t>
            </a:r>
            <a:r>
              <a:rPr lang="zh-CN" altLang="en-US" dirty="0" smtClean="0">
                <a:latin typeface="宋体" panose="02010600030101010101" pitchFamily="2" charset="-122"/>
              </a:rPr>
              <a:t>]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仅仅从模块中导入特定的对象，访问对象时不再需要包括模块名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可以</a:t>
            </a:r>
            <a:r>
              <a:rPr lang="zh-CN" altLang="en-US" dirty="0">
                <a:latin typeface="宋体" panose="02010600030101010101" pitchFamily="2" charset="-122"/>
              </a:rPr>
              <a:t>减少查询次数，提高执行速度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宋体" panose="02010600030101010101" pitchFamily="2" charset="-122"/>
              </a:rPr>
              <a:t>&gt;&gt;&gt; </a:t>
            </a:r>
            <a:r>
              <a:rPr lang="en-US" altLang="zh-CN" sz="2200" dirty="0">
                <a:latin typeface="宋体" panose="02010600030101010101" pitchFamily="2" charset="-122"/>
              </a:rPr>
              <a:t>from math import sin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sin(3)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0.1411200080598672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from math import sin as f #</a:t>
            </a:r>
            <a:r>
              <a:rPr lang="zh-CN" altLang="en-US" sz="2200" dirty="0">
                <a:latin typeface="宋体" panose="02010600030101010101" pitchFamily="2" charset="-122"/>
              </a:rPr>
              <a:t>别名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&gt;&gt;&gt; f(3)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宋体" panose="02010600030101010101" pitchFamily="2" charset="-122"/>
              </a:rPr>
              <a:t>0.1411200080598672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from math import </a:t>
            </a:r>
            <a:r>
              <a:rPr lang="zh-CN" altLang="en-US" dirty="0" smtClean="0">
                <a:latin typeface="宋体" panose="02010600030101010101" pitchFamily="2" charset="-122"/>
              </a:rPr>
              <a:t>*  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从模块中导入所有的对象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多个模块中有同样的对象名时造成混乱，因此谨慎</a:t>
            </a:r>
            <a:r>
              <a:rPr lang="zh-CN" altLang="en-US" dirty="0">
                <a:latin typeface="宋体" panose="02010600030101010101" pitchFamily="2" charset="-122"/>
              </a:rPr>
              <a:t>使用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3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寻找要导入的模块文件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导入模块</a:t>
            </a:r>
            <a:r>
              <a:rPr lang="en-US" altLang="zh-CN" dirty="0" smtClean="0"/>
              <a:t>spam</a:t>
            </a:r>
            <a:r>
              <a:rPr lang="zh-CN" altLang="en-US" dirty="0" smtClean="0"/>
              <a:t>时会从</a:t>
            </a:r>
            <a:r>
              <a:rPr lang="en-US" altLang="zh-CN" dirty="0" err="1" smtClean="0"/>
              <a:t>sys.path</a:t>
            </a:r>
            <a:r>
              <a:rPr lang="zh-CN" altLang="en-US" dirty="0"/>
              <a:t>给</a:t>
            </a:r>
            <a:r>
              <a:rPr lang="zh-CN" altLang="en-US" dirty="0" smtClean="0"/>
              <a:t>出的目录列表中查找</a:t>
            </a:r>
            <a:endParaRPr lang="en-US" altLang="zh-CN" dirty="0" smtClean="0"/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 smtClean="0"/>
              <a:t>&gt;&gt;&gt; import sys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 smtClean="0"/>
              <a:t>sys.path</a:t>
            </a:r>
            <a:endParaRPr lang="en-US" altLang="zh-CN" dirty="0" smtClean="0"/>
          </a:p>
          <a:p>
            <a:pPr marL="0" indent="0">
              <a:lnSpc>
                <a:spcPct val="95000"/>
              </a:lnSpc>
              <a:buNone/>
            </a:pPr>
            <a:r>
              <a:rPr lang="en-US" altLang="zh-CN" dirty="0" smtClean="0"/>
              <a:t>['', </a:t>
            </a:r>
            <a:r>
              <a:rPr lang="en-US" altLang="zh-CN" dirty="0"/>
              <a:t>'C:\\Program Files (x86)\\Python35\\python35.zip', 'C:\\Program Files </a:t>
            </a:r>
            <a:r>
              <a:rPr lang="en-US" altLang="zh-CN" dirty="0" smtClean="0"/>
              <a:t> (</a:t>
            </a:r>
            <a:r>
              <a:rPr lang="en-US" altLang="zh-CN" dirty="0"/>
              <a:t>x86</a:t>
            </a:r>
            <a:r>
              <a:rPr lang="en-US" altLang="zh-CN" dirty="0" smtClean="0"/>
              <a:t>)\\</a:t>
            </a:r>
            <a:r>
              <a:rPr lang="en-US" altLang="zh-CN" dirty="0"/>
              <a:t>Python35\\DLLs', 'C:\\Program Files (x86)\\Python35\\lib', 'C:\\Program </a:t>
            </a:r>
            <a:r>
              <a:rPr lang="en-US" altLang="zh-CN" dirty="0" smtClean="0"/>
              <a:t>Files (x86</a:t>
            </a:r>
            <a:r>
              <a:rPr lang="en-US" altLang="zh-CN" dirty="0"/>
              <a:t>)\\Python35', 'C:\\Program Files (x86)\\Python35\\lib\\site-packages</a:t>
            </a:r>
            <a:r>
              <a:rPr lang="en-US" altLang="zh-CN" dirty="0" smtClean="0"/>
              <a:t>']</a:t>
            </a:r>
          </a:p>
          <a:p>
            <a:pPr>
              <a:lnSpc>
                <a:spcPct val="95000"/>
              </a:lnSpc>
            </a:pPr>
            <a:r>
              <a:rPr lang="zh-CN" altLang="en-US" dirty="0" smtClean="0"/>
              <a:t>可以看到首先从</a:t>
            </a:r>
            <a:r>
              <a:rPr lang="zh-CN" altLang="en-US" dirty="0"/>
              <a:t>当</a:t>
            </a:r>
            <a:r>
              <a:rPr lang="zh-CN" altLang="en-US" dirty="0" smtClean="0"/>
              <a:t>前</a:t>
            </a:r>
            <a:r>
              <a:rPr lang="zh-CN" altLang="en-US" dirty="0"/>
              <a:t>目录中</a:t>
            </a:r>
            <a:r>
              <a:rPr lang="zh-CN" altLang="en-US" dirty="0" smtClean="0"/>
              <a:t>查找，最后是安装目录下的</a:t>
            </a:r>
            <a:r>
              <a:rPr lang="en-US" altLang="zh-CN" dirty="0" smtClean="0"/>
              <a:t>site-packages</a:t>
            </a:r>
          </a:p>
          <a:p>
            <a:pPr>
              <a:lnSpc>
                <a:spcPct val="95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append</a:t>
            </a:r>
            <a:r>
              <a:rPr lang="zh-CN" altLang="en-US" dirty="0"/>
              <a:t>自定义的</a:t>
            </a:r>
            <a:r>
              <a:rPr lang="zh-CN" altLang="en-US" dirty="0" smtClean="0"/>
              <a:t>目录到</a:t>
            </a:r>
            <a:r>
              <a:rPr lang="en-US" altLang="zh-CN" dirty="0" err="1" smtClean="0"/>
              <a:t>sys.path</a:t>
            </a:r>
            <a:r>
              <a:rPr lang="zh-CN" altLang="en-US" dirty="0" smtClean="0"/>
              <a:t>可以扩展</a:t>
            </a:r>
            <a:r>
              <a:rPr lang="zh-CN" altLang="en-US" dirty="0"/>
              <a:t>搜索</a:t>
            </a:r>
            <a:r>
              <a:rPr lang="zh-CN" altLang="en-US" dirty="0" smtClean="0"/>
              <a:t>路径</a:t>
            </a:r>
            <a:endParaRPr lang="zh-CN" altLang="en-US" dirty="0"/>
          </a:p>
          <a:p>
            <a:pPr>
              <a:lnSpc>
                <a:spcPct val="95000"/>
              </a:lnSpc>
            </a:pP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导入模块时，会优先导入相应的</a:t>
            </a:r>
            <a:r>
              <a:rPr lang="en-US" altLang="zh-CN" dirty="0" err="1"/>
              <a:t>pyc</a:t>
            </a:r>
            <a:r>
              <a:rPr lang="zh-CN" altLang="en-US" dirty="0"/>
              <a:t>文件，如果相应的</a:t>
            </a:r>
            <a:r>
              <a:rPr lang="en-US" altLang="zh-CN" dirty="0" err="1"/>
              <a:t>pyc</a:t>
            </a:r>
            <a:r>
              <a:rPr lang="zh-CN" altLang="en-US" dirty="0"/>
              <a:t>文件与</a:t>
            </a:r>
            <a:r>
              <a:rPr lang="en-US" altLang="zh-CN" dirty="0" err="1"/>
              <a:t>py</a:t>
            </a:r>
            <a:r>
              <a:rPr lang="zh-CN" altLang="en-US" dirty="0"/>
              <a:t>文件时间不相符，则导入</a:t>
            </a:r>
            <a:r>
              <a:rPr lang="en-US" altLang="zh-CN" dirty="0" err="1"/>
              <a:t>py</a:t>
            </a:r>
            <a:r>
              <a:rPr lang="zh-CN" altLang="en-US" dirty="0"/>
              <a:t>文件并重新编译该模块。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5</a:t>
            </a:r>
            <a:r>
              <a:rPr lang="en-US" altLang="zh-CN" b="1" dirty="0"/>
              <a:t>  Python</a:t>
            </a:r>
            <a:r>
              <a:rPr lang="zh-CN" altLang="en-US" b="1" dirty="0" smtClean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python</a:t>
            </a:r>
            <a:r>
              <a:rPr lang="zh-CN" altLang="en-US" dirty="0"/>
              <a:t>程序是依靠代码块的缩进来体现代码之间的逻辑关系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代码</a:t>
            </a:r>
            <a:r>
              <a:rPr lang="zh-CN" altLang="en-US" dirty="0" smtClean="0"/>
              <a:t>块的开始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类</a:t>
            </a:r>
            <a:r>
              <a:rPr lang="zh-CN" altLang="en-US" dirty="0"/>
              <a:t>定义、函数定义、选择结构、循环</a:t>
            </a:r>
            <a:r>
              <a:rPr lang="zh-CN" altLang="en-US" dirty="0" smtClean="0"/>
              <a:t>结构等，行尾出现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后面可以包括空格等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表示后面应该紧跟缩进的代码块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行</a:t>
            </a:r>
            <a:r>
              <a:rPr lang="zh-CN" altLang="en-US" dirty="0"/>
              <a:t>尾的冒号表示缩进的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缩进结束表示代码块的结束 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同</a:t>
            </a:r>
            <a:r>
              <a:rPr lang="zh-CN" altLang="en-US" dirty="0"/>
              <a:t>一个级别的代码块的缩进量必须相同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建议以</a:t>
            </a:r>
            <a:r>
              <a:rPr lang="en-US" altLang="zh-CN" dirty="0"/>
              <a:t>4</a:t>
            </a:r>
            <a:r>
              <a:rPr lang="zh-CN" altLang="en-US" dirty="0"/>
              <a:t>个空格为基本缩进</a:t>
            </a:r>
            <a:r>
              <a:rPr lang="zh-CN" altLang="en-US" dirty="0" smtClean="0"/>
              <a:t>单位，不建议采用制表符来缩进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/>
              <a:t>IDLE</a:t>
            </a:r>
            <a:r>
              <a:rPr lang="zh-CN" altLang="en-US" dirty="0" smtClean="0"/>
              <a:t>可以</a:t>
            </a:r>
            <a:r>
              <a:rPr lang="zh-CN" altLang="en-US" dirty="0"/>
              <a:t>通过下面的方法进行代码块的缩进和反缩进：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Fortmat</a:t>
            </a:r>
            <a:r>
              <a:rPr lang="en-US" altLang="zh-CN" dirty="0" err="1">
                <a:sym typeface="Wingdings" panose="05000000000000000000" pitchFamily="2" charset="2"/>
              </a:rPr>
              <a:t>Indent</a:t>
            </a:r>
            <a:r>
              <a:rPr lang="en-US" altLang="zh-CN" dirty="0">
                <a:sym typeface="Wingdings" panose="05000000000000000000" pitchFamily="2" charset="2"/>
              </a:rPr>
              <a:t> Region/</a:t>
            </a:r>
            <a:r>
              <a:rPr lang="en-US" altLang="zh-CN" dirty="0" err="1">
                <a:sym typeface="Wingdings" panose="05000000000000000000" pitchFamily="2" charset="2"/>
              </a:rPr>
              <a:t>Dedent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Region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快捷键为 </a:t>
            </a:r>
            <a:r>
              <a:rPr lang="en-US" altLang="zh-CN" dirty="0" smtClean="0">
                <a:sym typeface="Wingdings" panose="05000000000000000000" pitchFamily="2" charset="2"/>
              </a:rPr>
              <a:t>Ctrl + [ </a:t>
            </a:r>
            <a:r>
              <a:rPr lang="zh-CN" altLang="en-US" dirty="0" smtClean="0">
                <a:sym typeface="Wingdings" panose="05000000000000000000" pitchFamily="2" charset="2"/>
              </a:rPr>
              <a:t>和 </a:t>
            </a:r>
            <a:r>
              <a:rPr lang="en-US" altLang="zh-CN" dirty="0" smtClean="0">
                <a:sym typeface="Wingdings" panose="05000000000000000000" pitchFamily="2" charset="2"/>
              </a:rPr>
              <a:t>Ctrl + ] 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必要</a:t>
            </a:r>
            <a:r>
              <a:rPr lang="zh-CN" altLang="en-US" dirty="0"/>
              <a:t>的空格与空行</a:t>
            </a:r>
          </a:p>
          <a:p>
            <a:pPr lvl="1"/>
            <a:r>
              <a:rPr lang="zh-CN" altLang="en-US" dirty="0"/>
              <a:t>运算符</a:t>
            </a:r>
            <a:r>
              <a:rPr lang="zh-CN" altLang="en-US" dirty="0" smtClean="0"/>
              <a:t>两侧</a:t>
            </a:r>
            <a:r>
              <a:rPr lang="zh-CN" altLang="en-US" dirty="0"/>
              <a:t>建议使用空格分开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逗号建议在其后面添加一个空格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</a:t>
            </a:r>
            <a:r>
              <a:rPr lang="zh-CN" altLang="en-US" dirty="0"/>
              <a:t>功能的代码块之间、不同的函数定义之间建议增加一个空行</a:t>
            </a:r>
            <a:r>
              <a:rPr lang="zh-CN" altLang="en-US" dirty="0" smtClean="0"/>
              <a:t>以提高可读性。</a:t>
            </a:r>
            <a:endParaRPr lang="en-US" altLang="zh-CN" dirty="0" smtClean="0"/>
          </a:p>
          <a:p>
            <a:r>
              <a:rPr lang="zh-CN" altLang="en-US" dirty="0"/>
              <a:t>如果一行语句太长，可以在行尾加上</a:t>
            </a:r>
            <a:r>
              <a:rPr lang="en-US" altLang="zh-CN" dirty="0"/>
              <a:t>\</a:t>
            </a:r>
            <a:r>
              <a:rPr lang="zh-CN" altLang="en-US" dirty="0"/>
              <a:t>来换行分成多行，但是更建议使用括号来包含多行内容。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3447" y="48072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if a &gt; b and a &gt;c and a &gt; 5  and b &gt; 5 and c &gt; 5  \</a:t>
            </a:r>
          </a:p>
          <a:p>
            <a:r>
              <a:rPr lang="zh-CN" altLang="en-US" dirty="0"/>
              <a:t>   and b &gt; c:</a:t>
            </a:r>
          </a:p>
          <a:p>
            <a:r>
              <a:rPr lang="zh-CN" altLang="en-US" dirty="0"/>
              <a:t>    print('blah')</a:t>
            </a:r>
          </a:p>
          <a:p>
            <a:endParaRPr lang="zh-CN" altLang="en-US" dirty="0"/>
          </a:p>
          <a:p>
            <a:r>
              <a:rPr lang="zh-CN" altLang="en-US" dirty="0"/>
              <a:t>if (a &gt; b and a &gt;c and a &gt; 5  and b &gt; 5 and c &gt; 5  </a:t>
            </a:r>
          </a:p>
          <a:p>
            <a:r>
              <a:rPr lang="zh-CN" altLang="en-US" dirty="0"/>
              <a:t>   and b &gt; c) :</a:t>
            </a:r>
          </a:p>
          <a:p>
            <a:r>
              <a:rPr lang="zh-CN" altLang="en-US" dirty="0"/>
              <a:t>    print('blah')</a:t>
            </a:r>
          </a:p>
        </p:txBody>
      </p:sp>
    </p:spTree>
    <p:extLst>
      <p:ext uri="{BB962C8B-B14F-4D97-AF65-F5344CB8AC3E}">
        <p14:creationId xmlns:p14="http://schemas.microsoft.com/office/powerpoint/2010/main" val="2990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一个好的、可读性强的程序一般包含</a:t>
            </a:r>
            <a:r>
              <a:rPr lang="en-US" altLang="zh-CN" dirty="0"/>
              <a:t>30%</a:t>
            </a:r>
            <a:r>
              <a:rPr lang="zh-CN" altLang="en-US" dirty="0"/>
              <a:t>以上的注释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sz="2000" dirty="0" smtClean="0"/>
              <a:t>以</a:t>
            </a:r>
            <a:r>
              <a:rPr lang="zh-CN" altLang="en-US" sz="2000" dirty="0"/>
              <a:t>#开始，表示本行#之后的内容为注释</a:t>
            </a:r>
          </a:p>
          <a:p>
            <a:pPr lvl="1"/>
            <a:r>
              <a:rPr lang="zh-CN" altLang="en-US" sz="2000" dirty="0" smtClean="0"/>
              <a:t>不</a:t>
            </a:r>
            <a:r>
              <a:rPr lang="zh-CN" altLang="en-US" sz="2000" dirty="0"/>
              <a:t>属于任何语句</a:t>
            </a:r>
            <a:r>
              <a:rPr lang="zh-CN" altLang="en-US" sz="2000" dirty="0" smtClean="0"/>
              <a:t>的字符串为注释，经常在函数体开始处添加长注释（三引号），作为</a:t>
            </a:r>
            <a:r>
              <a:rPr lang="en-US" altLang="zh-CN" sz="2000" dirty="0" err="1" smtClean="0"/>
              <a:t>docstring</a:t>
            </a:r>
            <a:r>
              <a:rPr lang="zh-CN" altLang="en-US" sz="20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isclosed</a:t>
            </a:r>
            <a:r>
              <a:rPr lang="en-US" altLang="zh-CN" sz="1800" dirty="0"/>
              <a:t>(self):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    """True if the connection is closed."""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    return </a:t>
            </a:r>
            <a:r>
              <a:rPr lang="en-US" altLang="zh-CN" sz="1800" dirty="0" err="1"/>
              <a:t>self.fp</a:t>
            </a:r>
            <a:r>
              <a:rPr lang="en-US" altLang="zh-CN" sz="1800" dirty="0"/>
              <a:t> is None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 smtClean="0"/>
              <a:t>&gt;&gt;&gt; </a:t>
            </a:r>
            <a:r>
              <a:rPr lang="en-US" altLang="zh-CN" sz="1800" dirty="0"/>
              <a:t>print(</a:t>
            </a:r>
            <a:r>
              <a:rPr lang="en-US" altLang="zh-CN" sz="1800" dirty="0" err="1"/>
              <a:t>isclosed</a:t>
            </a:r>
            <a:r>
              <a:rPr lang="en-US" altLang="zh-CN" sz="1800" dirty="0"/>
              <a:t>.__doc__)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True if the connection is closed.</a:t>
            </a:r>
            <a:endParaRPr lang="en-US" altLang="zh-CN" sz="1800" dirty="0" smtClean="0"/>
          </a:p>
          <a:p>
            <a:r>
              <a:rPr lang="zh-CN" altLang="en-US" sz="1800" dirty="0" smtClean="0"/>
              <a:t>在</a:t>
            </a:r>
            <a:r>
              <a:rPr lang="zh-CN" altLang="en-US" sz="1800" dirty="0"/>
              <a:t>IDLE开发环境中，可以通过下面的操作快速注释/解除注释大段内容：</a:t>
            </a:r>
          </a:p>
          <a:p>
            <a:pPr lvl="1"/>
            <a:r>
              <a:rPr lang="en-US" altLang="zh-CN" sz="1800" dirty="0" err="1"/>
              <a:t>Format</a:t>
            </a:r>
            <a:r>
              <a:rPr lang="en-US" altLang="zh-CN" sz="1800" dirty="0" err="1">
                <a:sym typeface="Wingdings" panose="05000000000000000000" pitchFamily="2" charset="2"/>
              </a:rPr>
              <a:t>Comment</a:t>
            </a:r>
            <a:r>
              <a:rPr lang="en-US" altLang="zh-CN" sz="1800" dirty="0">
                <a:sym typeface="Wingdings" panose="05000000000000000000" pitchFamily="2" charset="2"/>
              </a:rPr>
              <a:t> Out Region/Uncomment </a:t>
            </a:r>
            <a:r>
              <a:rPr lang="en-US" altLang="zh-CN" sz="1800" dirty="0" smtClean="0">
                <a:sym typeface="Wingdings" panose="05000000000000000000" pitchFamily="2" charset="2"/>
              </a:rPr>
              <a:t>Region</a:t>
            </a:r>
          </a:p>
          <a:p>
            <a:pPr lvl="1"/>
            <a:r>
              <a:rPr lang="zh-CN" altLang="en-US" sz="1800" dirty="0" smtClean="0">
                <a:sym typeface="Wingdings" panose="05000000000000000000" pitchFamily="2" charset="2"/>
              </a:rPr>
              <a:t>快捷键：  </a:t>
            </a:r>
            <a:r>
              <a:rPr lang="en-US" altLang="zh-CN" sz="1800" dirty="0" smtClean="0">
                <a:sym typeface="Wingdings" panose="05000000000000000000" pitchFamily="2" charset="2"/>
              </a:rPr>
              <a:t>ALT+3   ALT+4 </a:t>
            </a:r>
            <a:endParaRPr lang="zh-CN" altLang="en-US" sz="14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77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6749955" cy="435133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 smtClean="0"/>
              <a:t>Python</a:t>
            </a:r>
            <a:r>
              <a:rPr lang="x-none" altLang="zh-CN" sz="2000" dirty="0"/>
              <a:t> [`paɪθə</a:t>
            </a:r>
            <a:r>
              <a:rPr lang="en-US" altLang="zh-CN" sz="2000" dirty="0"/>
              <a:t>n]</a:t>
            </a:r>
            <a:r>
              <a:rPr lang="zh-CN" altLang="en-US" sz="2000" dirty="0" smtClean="0"/>
              <a:t>语言</a:t>
            </a:r>
            <a:r>
              <a:rPr lang="zh-CN" altLang="en-US" sz="2000" dirty="0"/>
              <a:t>是一种</a:t>
            </a:r>
            <a:r>
              <a:rPr lang="zh-CN" altLang="en-US" sz="2000" u="sng" dirty="0"/>
              <a:t>解释型</a:t>
            </a:r>
            <a:r>
              <a:rPr lang="zh-CN" altLang="en-US" sz="2000" dirty="0"/>
              <a:t>高级动态编程语言。</a:t>
            </a:r>
            <a:endParaRPr lang="en-US" altLang="zh-CN" sz="2000" dirty="0" smtClean="0"/>
          </a:p>
          <a:p>
            <a:pPr>
              <a:lnSpc>
                <a:spcPct val="140000"/>
              </a:lnSpc>
            </a:pPr>
            <a:r>
              <a:rPr lang="x-none" altLang="zh-CN" sz="2000" dirty="0" smtClean="0"/>
              <a:t>1989</a:t>
            </a:r>
            <a:r>
              <a:rPr lang="zh-CN" altLang="zh-CN" sz="2000" dirty="0" smtClean="0"/>
              <a:t>年</a:t>
            </a:r>
            <a:r>
              <a:rPr lang="zh-CN" altLang="en-US" sz="2000" dirty="0" smtClean="0"/>
              <a:t>，吉多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范罗苏</a:t>
            </a:r>
            <a:r>
              <a:rPr lang="zh-CN" altLang="en-US" sz="2000" dirty="0"/>
              <a:t>姆</a:t>
            </a:r>
            <a:r>
              <a:rPr lang="en-US" altLang="zh-CN" sz="2000" dirty="0" smtClean="0"/>
              <a:t>Guido </a:t>
            </a:r>
            <a:r>
              <a:rPr lang="en-US" altLang="zh-CN" sz="2000" dirty="0"/>
              <a:t>van Rossum</a:t>
            </a:r>
            <a:r>
              <a:rPr lang="zh-CN" altLang="zh-CN" sz="2000" dirty="0" smtClean="0"/>
              <a:t>发明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>
              <a:lnSpc>
                <a:spcPct val="140000"/>
              </a:lnSpc>
            </a:pPr>
            <a:r>
              <a:rPr lang="en-US" altLang="zh-CN" sz="2000" dirty="0"/>
              <a:t>Python </a:t>
            </a:r>
            <a:r>
              <a:rPr lang="zh-CN" altLang="en-US" sz="2000" dirty="0" smtClean="0"/>
              <a:t>语言的前身是</a:t>
            </a:r>
            <a:r>
              <a:rPr lang="en-US" altLang="zh-CN" sz="2000" dirty="0" smtClean="0"/>
              <a:t>ABC</a:t>
            </a:r>
            <a:r>
              <a:rPr lang="zh-CN" altLang="en-US" sz="2000" dirty="0" smtClean="0"/>
              <a:t>语言。</a:t>
            </a:r>
            <a:r>
              <a:rPr lang="en-US" altLang="zh-CN" sz="2000" dirty="0"/>
              <a:t> ABC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由</a:t>
            </a:r>
            <a:r>
              <a:rPr lang="en-US" altLang="zh-CN" sz="2000" dirty="0"/>
              <a:t>Guido</a:t>
            </a:r>
            <a:r>
              <a:rPr lang="zh-CN" altLang="en-US" sz="2000" dirty="0"/>
              <a:t>参加设计的一种教学语言。</a:t>
            </a:r>
            <a:r>
              <a:rPr lang="en-US" altLang="zh-CN" sz="2000" dirty="0"/>
              <a:t>ABC </a:t>
            </a:r>
            <a:r>
              <a:rPr lang="zh-CN" altLang="en-US" sz="2000" dirty="0"/>
              <a:t>语言是专门为</a:t>
            </a:r>
            <a:r>
              <a:rPr lang="zh-CN" altLang="en-US" sz="2000" u="sng" dirty="0"/>
              <a:t>非专业程序员</a:t>
            </a:r>
            <a:r>
              <a:rPr lang="zh-CN" altLang="en-US" sz="2000" dirty="0"/>
              <a:t>设计的。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/>
              <a:t>Python</a:t>
            </a:r>
            <a:r>
              <a:rPr lang="zh-CN" altLang="en-US" sz="2000" dirty="0"/>
              <a:t>的创始人为</a:t>
            </a:r>
            <a:r>
              <a:rPr lang="en-US" altLang="zh-CN" sz="2000" dirty="0"/>
              <a:t>Guido van Rossum</a:t>
            </a:r>
            <a:r>
              <a:rPr lang="zh-CN" altLang="en-US" sz="2000" dirty="0"/>
              <a:t>。</a:t>
            </a:r>
            <a:r>
              <a:rPr lang="en-US" altLang="zh-CN" sz="2000" dirty="0"/>
              <a:t>1989</a:t>
            </a:r>
            <a:r>
              <a:rPr lang="zh-CN" altLang="en-US" sz="2000" dirty="0"/>
              <a:t>年圣诞节期间，在阿姆斯特丹，</a:t>
            </a:r>
            <a:r>
              <a:rPr lang="en-US" altLang="zh-CN" sz="2000" dirty="0"/>
              <a:t>Guido</a:t>
            </a:r>
            <a:r>
              <a:rPr lang="zh-CN" altLang="en-US" sz="2000" dirty="0"/>
              <a:t>为了打发圣诞节的无趣，决心开发一个</a:t>
            </a:r>
            <a:r>
              <a:rPr lang="zh-CN" altLang="en-US" sz="2000" u="sng" dirty="0"/>
              <a:t>新的脚本解释程序</a:t>
            </a:r>
            <a:r>
              <a:rPr lang="zh-CN" altLang="en-US" sz="2000" dirty="0"/>
              <a:t>，做为</a:t>
            </a:r>
            <a:r>
              <a:rPr lang="en-US" altLang="zh-CN" sz="2000" dirty="0"/>
              <a:t>ABC </a:t>
            </a:r>
            <a:r>
              <a:rPr lang="zh-CN" altLang="en-US" sz="2000" dirty="0"/>
              <a:t>语言的一种继承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2050" name="Picture 2" descr="http://h.hiphotos.baidu.com/baike/c0%3Dbaike272%2C5%2C5%2C272%2C90/sign=c0d38aab9d16fdfacc61cebcd5e6e731/d058ccbf6c81800a7ee4f88eb13533fa828b47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716" y="1683650"/>
            <a:ext cx="2990092" cy="448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ms.csdnimg.cn/article/201407/14/53c341011b7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943" y="501900"/>
            <a:ext cx="3143865" cy="7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代码编写规范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/>
              <a:t>每个</a:t>
            </a:r>
            <a:r>
              <a:rPr lang="en-US" altLang="zh-CN" dirty="0"/>
              <a:t>import</a:t>
            </a:r>
            <a:r>
              <a:rPr lang="zh-CN" altLang="en-US" dirty="0"/>
              <a:t>只导入一个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首</a:t>
            </a:r>
            <a:r>
              <a:rPr lang="zh-CN" altLang="en-US" dirty="0" smtClean="0"/>
              <a:t>先导入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标准库模块，如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</a:t>
            </a:r>
          </a:p>
          <a:p>
            <a:pPr lvl="1"/>
            <a:r>
              <a:rPr lang="zh-CN" altLang="en-US" dirty="0"/>
              <a:t>导</a:t>
            </a:r>
            <a:r>
              <a:rPr lang="zh-CN" altLang="en-US" dirty="0" smtClean="0"/>
              <a:t>入第三方扩展库，如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scipy</a:t>
            </a:r>
            <a:endParaRPr lang="en-US" altLang="zh-CN" dirty="0" smtClean="0"/>
          </a:p>
          <a:p>
            <a:pPr lvl="1"/>
            <a:r>
              <a:rPr lang="zh-CN" altLang="en-US" dirty="0"/>
              <a:t>导</a:t>
            </a:r>
            <a:r>
              <a:rPr lang="zh-CN" altLang="en-US" dirty="0" smtClean="0"/>
              <a:t>入自己定义和开发的本地模块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）适当使用异常处理结构进行容错，后面将详细讲解。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）软件应具有较强的可测试性，测试与开发齐头并进</a:t>
            </a:r>
          </a:p>
        </p:txBody>
      </p:sp>
    </p:spTree>
    <p:extLst>
      <p:ext uri="{BB962C8B-B14F-4D97-AF65-F5344CB8AC3E}">
        <p14:creationId xmlns:p14="http://schemas.microsoft.com/office/powerpoint/2010/main" val="12291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1.</a:t>
            </a:r>
            <a:r>
              <a:rPr lang="en-US" altLang="zh-CN" dirty="0"/>
              <a:t>6 Python</a:t>
            </a:r>
            <a:r>
              <a:rPr lang="zh-CN" altLang="en-US" dirty="0" smtClean="0"/>
              <a:t>文件名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.py：Python源文件，由Python解释器负责解释执行。</a:t>
            </a: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.pyw：Python源文件，常用于图形界面程序文件。</a:t>
            </a:r>
          </a:p>
          <a:p>
            <a:pPr>
              <a:lnSpc>
                <a:spcPct val="95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.pyc：Python字节码文件</a:t>
            </a:r>
            <a:r>
              <a:rPr lang="zh-CN" altLang="zh-CN" dirty="0" smtClean="0">
                <a:latin typeface="宋体" panose="02010600030101010101" pitchFamily="2" charset="-122"/>
              </a:rPr>
              <a:t>，可用</a:t>
            </a:r>
            <a:r>
              <a:rPr lang="zh-CN" altLang="zh-CN" dirty="0">
                <a:latin typeface="宋体" panose="02010600030101010101" pitchFamily="2" charset="-122"/>
              </a:rPr>
              <a:t>于隐藏Python源代码和提高运行速度。对于Python模块，第一次被导入时将被编译成字节码的形式，并在以后再次导入时优先使用“.pyc”</a:t>
            </a:r>
            <a:r>
              <a:rPr lang="zh-CN" altLang="zh-CN" dirty="0" smtClean="0">
                <a:latin typeface="宋体" panose="02010600030101010101" pitchFamily="2" charset="-122"/>
              </a:rPr>
              <a:t>文件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zh-CN" dirty="0" smtClean="0">
                <a:latin typeface="宋体" panose="02010600030101010101" pitchFamily="2" charset="-122"/>
              </a:rPr>
              <a:t>.</a:t>
            </a:r>
            <a:r>
              <a:rPr lang="zh-CN" altLang="zh-CN" dirty="0">
                <a:latin typeface="宋体" panose="02010600030101010101" pitchFamily="2" charset="-122"/>
              </a:rPr>
              <a:t>pyo：优化的Python字节码文件</a:t>
            </a:r>
            <a:r>
              <a:rPr lang="zh-CN" altLang="zh-CN" dirty="0" smtClean="0">
                <a:latin typeface="宋体" panose="02010600030101010101" pitchFamily="2" charset="-122"/>
              </a:rPr>
              <a:t>，使用</a:t>
            </a:r>
            <a:r>
              <a:rPr lang="zh-CN" altLang="zh-CN" dirty="0">
                <a:latin typeface="宋体" panose="02010600030101010101" pitchFamily="2" charset="-122"/>
              </a:rPr>
              <a:t>“python –O -m py_compile file.py”或“python –OO -m py_compile file.py”进行优化编译。</a:t>
            </a:r>
          </a:p>
          <a:p>
            <a:pPr>
              <a:lnSpc>
                <a:spcPct val="95000"/>
              </a:lnSpc>
            </a:pPr>
            <a:r>
              <a:rPr lang="zh-CN" altLang="zh-CN" dirty="0" smtClean="0">
                <a:latin typeface="宋体" panose="02010600030101010101" pitchFamily="2" charset="-122"/>
              </a:rPr>
              <a:t>.</a:t>
            </a:r>
            <a:r>
              <a:rPr lang="zh-CN" altLang="zh-CN" dirty="0">
                <a:latin typeface="宋体" panose="02010600030101010101" pitchFamily="2" charset="-122"/>
              </a:rPr>
              <a:t>pyd：一般是由其他语言编写并编译的二进制文件，常用于实现某些软件工具的Python编程接口插件或Python动态链接库。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2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 __name__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每个</a:t>
            </a:r>
            <a:r>
              <a:rPr lang="zh-CN" altLang="zh-CN" dirty="0" smtClean="0">
                <a:latin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</a:rPr>
              <a:t>程序</a:t>
            </a:r>
            <a:r>
              <a:rPr lang="zh-CN" altLang="zh-CN" dirty="0" smtClean="0">
                <a:latin typeface="宋体" panose="02010600030101010101" pitchFamily="2" charset="-122"/>
              </a:rPr>
              <a:t>在</a:t>
            </a:r>
            <a:r>
              <a:rPr lang="zh-CN" altLang="zh-CN" dirty="0">
                <a:latin typeface="宋体" panose="02010600030101010101" pitchFamily="2" charset="-122"/>
              </a:rPr>
              <a:t>运行时都有一个“__name__”属性</a:t>
            </a:r>
            <a:r>
              <a:rPr lang="zh-CN" altLang="zh-CN" dirty="0" smtClean="0">
                <a:latin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zh-CN" dirty="0" smtClean="0">
                <a:latin typeface="宋体" panose="02010600030101010101" pitchFamily="2" charset="-122"/>
              </a:rPr>
              <a:t>如果</a:t>
            </a:r>
            <a:r>
              <a:rPr lang="zh-CN" altLang="en-US" dirty="0">
                <a:latin typeface="宋体" panose="02010600030101010101" pitchFamily="2" charset="-122"/>
              </a:rPr>
              <a:t>程序</a:t>
            </a:r>
            <a:r>
              <a:rPr lang="zh-CN" altLang="zh-CN" dirty="0" smtClean="0">
                <a:latin typeface="宋体" panose="02010600030101010101" pitchFamily="2" charset="-122"/>
              </a:rPr>
              <a:t>作为</a:t>
            </a:r>
            <a:r>
              <a:rPr lang="zh-CN" altLang="zh-CN" dirty="0">
                <a:latin typeface="宋体" panose="02010600030101010101" pitchFamily="2" charset="-122"/>
              </a:rPr>
              <a:t>模块被导入，则其“__name__”属性的值被自动设置为模块</a:t>
            </a:r>
            <a:r>
              <a:rPr lang="zh-CN" altLang="zh-CN" dirty="0" smtClean="0">
                <a:latin typeface="宋体" panose="02010600030101010101" pitchFamily="2" charset="-122"/>
              </a:rPr>
              <a:t>名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zh-CN" dirty="0" smtClean="0">
                <a:latin typeface="宋体" panose="02010600030101010101" pitchFamily="2" charset="-122"/>
              </a:rPr>
              <a:t>如果</a:t>
            </a:r>
            <a:r>
              <a:rPr lang="zh-CN" altLang="en-US" dirty="0">
                <a:latin typeface="宋体" panose="02010600030101010101" pitchFamily="2" charset="-122"/>
              </a:rPr>
              <a:t>程序</a:t>
            </a:r>
            <a:r>
              <a:rPr lang="zh-CN" altLang="zh-CN" dirty="0" smtClean="0">
                <a:latin typeface="宋体" panose="02010600030101010101" pitchFamily="2" charset="-122"/>
              </a:rPr>
              <a:t>独立</a:t>
            </a:r>
            <a:r>
              <a:rPr lang="zh-CN" altLang="zh-CN" dirty="0">
                <a:latin typeface="宋体" panose="02010600030101010101" pitchFamily="2" charset="-122"/>
              </a:rPr>
              <a:t>运行，则其“__name__”属性值被自动设置为“__main__”</a:t>
            </a:r>
            <a:r>
              <a:rPr lang="zh-CN" altLang="zh-CN" dirty="0" smtClean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zh-CN" dirty="0" smtClean="0">
                <a:latin typeface="宋体" panose="02010600030101010101" pitchFamily="2" charset="-122"/>
              </a:rPr>
              <a:t>例如</a:t>
            </a:r>
            <a:r>
              <a:rPr lang="zh-CN" altLang="zh-CN" dirty="0">
                <a:latin typeface="宋体" panose="02010600030101010101" pitchFamily="2" charset="-122"/>
              </a:rPr>
              <a:t>，假设文件nametest.py中只包含下面一行代码：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print(__name__)</a:t>
            </a:r>
          </a:p>
          <a:p>
            <a:pPr lvl="1">
              <a:lnSpc>
                <a:spcPct val="80000"/>
              </a:lnSpc>
            </a:pPr>
            <a:r>
              <a:rPr lang="zh-CN" altLang="zh-CN" sz="2100" dirty="0">
                <a:latin typeface="宋体" panose="02010600030101010101" pitchFamily="2" charset="-122"/>
              </a:rPr>
              <a:t>直接运行</a:t>
            </a:r>
            <a:r>
              <a:rPr lang="zh-CN" altLang="zh-CN" sz="2100" dirty="0" smtClean="0">
                <a:latin typeface="宋体" panose="02010600030101010101" pitchFamily="2" charset="-122"/>
              </a:rPr>
              <a:t>时</a:t>
            </a:r>
            <a:r>
              <a:rPr lang="zh-CN" altLang="en-US" sz="2100" dirty="0" smtClean="0">
                <a:latin typeface="宋体" panose="02010600030101010101" pitchFamily="2" charset="-122"/>
              </a:rPr>
              <a:t>，结果为</a:t>
            </a:r>
            <a:r>
              <a:rPr lang="zh-CN" altLang="zh-CN" sz="2100" dirty="0" smtClean="0">
                <a:latin typeface="宋体" panose="02010600030101010101" pitchFamily="2" charset="-122"/>
              </a:rPr>
              <a:t>：</a:t>
            </a:r>
            <a:endParaRPr lang="zh-CN" altLang="zh-CN" sz="21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__main__</a:t>
            </a:r>
          </a:p>
          <a:p>
            <a:pPr lvl="1">
              <a:lnSpc>
                <a:spcPct val="80000"/>
              </a:lnSpc>
            </a:pPr>
            <a:r>
              <a:rPr lang="zh-CN" altLang="zh-CN" sz="2100" dirty="0">
                <a:latin typeface="宋体" panose="02010600030101010101" pitchFamily="2" charset="-122"/>
              </a:rPr>
              <a:t>而将该文件作为模块导入时得到如下执行结果：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&gt;&gt;&gt; import nametest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100" dirty="0">
                <a:latin typeface="宋体" panose="02010600030101010101" pitchFamily="2" charset="-122"/>
              </a:rPr>
              <a:t>nametest</a:t>
            </a:r>
          </a:p>
          <a:p>
            <a:pPr lvl="1"/>
            <a:endParaRPr lang="en-US" altLang="zh-CN" sz="2100" dirty="0">
              <a:latin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100" dirty="0" smtClean="0">
                <a:latin typeface="宋体" panose="02010600030101010101" pitchFamily="2" charset="-122"/>
              </a:rPr>
              <a:t>模块最后一句话通常是</a:t>
            </a:r>
            <a:endParaRPr lang="en-US" altLang="zh-CN" sz="2100" dirty="0" smtClean="0">
              <a:latin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100" dirty="0" smtClean="0">
                <a:latin typeface="宋体" panose="02010600030101010101" pitchFamily="2" charset="-122"/>
              </a:rPr>
              <a:t>if </a:t>
            </a:r>
            <a:r>
              <a:rPr lang="en-US" altLang="zh-CN" sz="2100" dirty="0">
                <a:latin typeface="宋体" panose="02010600030101010101" pitchFamily="2" charset="-122"/>
              </a:rPr>
              <a:t>__name__ == '__main__':</a:t>
            </a:r>
          </a:p>
          <a:p>
            <a:pPr marL="457200" lvl="1" indent="0">
              <a:buNone/>
            </a:pPr>
            <a:r>
              <a:rPr lang="en-US" altLang="zh-CN" sz="2100" dirty="0">
                <a:latin typeface="宋体" panose="02010600030101010101" pitchFamily="2" charset="-122"/>
              </a:rPr>
              <a:t>    </a:t>
            </a:r>
            <a:r>
              <a:rPr lang="en-US" altLang="zh-CN" sz="2100" dirty="0" smtClean="0">
                <a:latin typeface="宋体" panose="02010600030101010101" pitchFamily="2" charset="-122"/>
              </a:rPr>
              <a:t>function()</a:t>
            </a:r>
            <a:r>
              <a:rPr lang="zh-CN" altLang="en-US" sz="2100" dirty="0" smtClean="0">
                <a:latin typeface="宋体" panose="02010600030101010101" pitchFamily="2" charset="-122"/>
              </a:rPr>
              <a:t> ＃希望自动运行的函数</a:t>
            </a:r>
            <a:endParaRPr lang="zh-CN" altLang="en-US" sz="21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5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编写自己的</a:t>
            </a:r>
            <a:r>
              <a:rPr lang="zh-CN" altLang="en-US" dirty="0" smtClean="0"/>
              <a:t>包（</a:t>
            </a:r>
            <a:r>
              <a:rPr lang="en-US" altLang="zh-CN" dirty="0" smtClean="0"/>
              <a:t>package)</a:t>
            </a:r>
            <a:endParaRPr lang="zh-CN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有大量模块时可以利用</a:t>
            </a:r>
            <a:r>
              <a:rPr lang="en-US" altLang="zh-CN" sz="2400" dirty="0" smtClean="0"/>
              <a:t>package</a:t>
            </a:r>
            <a:r>
              <a:rPr lang="zh-CN" altLang="en-US" sz="2400" dirty="0" smtClean="0"/>
              <a:t>来组织命名空间和类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zh-CN" altLang="en-US" sz="2400" dirty="0"/>
              <a:t>包的每个目录中都必须包含一个</a:t>
            </a:r>
            <a:r>
              <a:rPr lang="en-US" altLang="zh-CN" sz="2400" dirty="0"/>
              <a:t>__init__.py</a:t>
            </a:r>
            <a:r>
              <a:rPr lang="zh-CN" altLang="en-US" sz="2400" dirty="0"/>
              <a:t>文件，用于表示该目录是一个包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该文件甚至可以</a:t>
            </a:r>
            <a:r>
              <a:rPr lang="zh-CN" altLang="en-US" sz="2000" dirty="0"/>
              <a:t>是一个空文</a:t>
            </a:r>
            <a:r>
              <a:rPr lang="zh-CN" altLang="en-US" sz="2000" dirty="0" smtClean="0"/>
              <a:t>件</a:t>
            </a:r>
            <a:endParaRPr lang="zh-CN" altLang="en-US" sz="2000" dirty="0"/>
          </a:p>
          <a:p>
            <a:pPr lvl="1"/>
            <a:r>
              <a:rPr lang="en-US" altLang="zh-CN" sz="2000" dirty="0"/>
              <a:t>__init__.py</a:t>
            </a:r>
            <a:r>
              <a:rPr lang="zh-CN" altLang="en-US" sz="2000" dirty="0"/>
              <a:t>文件的主要用途是设置</a:t>
            </a:r>
            <a:r>
              <a:rPr lang="en-US" altLang="zh-CN" sz="2000" dirty="0"/>
              <a:t>__all__</a:t>
            </a:r>
            <a:r>
              <a:rPr lang="zh-CN" altLang="en-US" sz="2000" dirty="0"/>
              <a:t>变量以及所包含的包初始化所需的代码。其中</a:t>
            </a:r>
            <a:r>
              <a:rPr lang="en-US" altLang="zh-CN" sz="2000" dirty="0"/>
              <a:t>__all__</a:t>
            </a:r>
            <a:r>
              <a:rPr lang="zh-CN" altLang="en-US" sz="2000" dirty="0"/>
              <a:t>变量中定义的对象可以在使用</a:t>
            </a:r>
            <a:r>
              <a:rPr lang="en-US" altLang="zh-CN" sz="2000" dirty="0"/>
              <a:t>from …import *</a:t>
            </a:r>
            <a:r>
              <a:rPr lang="zh-CN" altLang="en-US" sz="2000" dirty="0"/>
              <a:t>时全部正确导入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xml.sax</a:t>
            </a:r>
            <a:r>
              <a:rPr lang="en-US" altLang="zh-CN" sz="2000" dirty="0" smtClean="0"/>
              <a:t> 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err="1" smtClean="0"/>
              <a:t>sax_reader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xml.sax.make_parser</a:t>
            </a:r>
            <a:r>
              <a:rPr lang="en-US" altLang="zh-CN" sz="2000" dirty="0" smtClean="0"/>
              <a:t>() </a:t>
            </a:r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编程快速</a:t>
            </a:r>
            <a:r>
              <a:rPr lang="zh-CN" altLang="en-US" dirty="0"/>
              <a:t>入门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问题1：用户输入一个三位自然数，计算并输出其佰位、十位和个位上的数字。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 smtClean="0"/>
              <a:t>x =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input</a:t>
            </a:r>
            <a:r>
              <a:rPr lang="zh-CN" altLang="zh-CN" sz="2400" dirty="0"/>
              <a:t>('请输入一个三位数：</a:t>
            </a:r>
            <a:r>
              <a:rPr lang="zh-CN" altLang="zh-CN" sz="2400" dirty="0" smtClean="0"/>
              <a:t>')</a:t>
            </a:r>
            <a:r>
              <a:rPr lang="en-US" altLang="zh-CN" sz="2400" dirty="0" smtClean="0"/>
              <a:t>)</a:t>
            </a:r>
            <a:endParaRPr lang="zh-CN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a = x//100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b = x//10%10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c = x%10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print(a, b, c)</a:t>
            </a:r>
          </a:p>
        </p:txBody>
      </p:sp>
    </p:spTree>
    <p:extLst>
      <p:ext uri="{BB962C8B-B14F-4D97-AF65-F5344CB8AC3E}">
        <p14:creationId xmlns:p14="http://schemas.microsoft.com/office/powerpoint/2010/main" val="7352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1.9 Python</a:t>
            </a:r>
            <a:r>
              <a:rPr lang="zh-CN" altLang="en-US"/>
              <a:t>快速入门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428038" cy="4530725"/>
          </a:xfrm>
        </p:spPr>
        <p:txBody>
          <a:bodyPr/>
          <a:lstStyle/>
          <a:p>
            <a:r>
              <a:rPr lang="zh-CN" altLang="en-US" sz="2400" dirty="0"/>
              <a:t>问题2：已知三角形的两边长及其夹角，求第三边长。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import math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x = input('</a:t>
            </a:r>
            <a:r>
              <a:rPr lang="zh-CN" altLang="en-US" sz="2400" dirty="0"/>
              <a:t>输入两边长及夹角</a:t>
            </a:r>
            <a:r>
              <a:rPr lang="en-US" altLang="zh-CN" sz="2400" dirty="0"/>
              <a:t>(</a:t>
            </a:r>
            <a:r>
              <a:rPr lang="zh-CN" altLang="en-US" sz="2400" dirty="0"/>
              <a:t>度</a:t>
            </a:r>
            <a:r>
              <a:rPr lang="en-US" altLang="zh-CN" sz="2400" dirty="0"/>
              <a:t>)</a:t>
            </a:r>
            <a:r>
              <a:rPr lang="zh-CN" altLang="en-US" sz="2400" dirty="0"/>
              <a:t>，以逗号分隔：</a:t>
            </a:r>
            <a:r>
              <a:rPr lang="en-US" altLang="zh-CN" sz="2400" dirty="0"/>
              <a:t>')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a, b, </a:t>
            </a:r>
            <a:r>
              <a:rPr lang="en-US" altLang="zh-CN" sz="2400" dirty="0" err="1"/>
              <a:t>sita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(x) #</a:t>
            </a:r>
            <a:r>
              <a:rPr lang="zh-CN" altLang="en-US" sz="2400" dirty="0"/>
              <a:t>序列解包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c = </a:t>
            </a:r>
            <a:r>
              <a:rPr lang="en-US" altLang="zh-CN" sz="2400" dirty="0" err="1"/>
              <a:t>math.sqrt</a:t>
            </a:r>
            <a:r>
              <a:rPr lang="en-US" altLang="zh-CN" sz="2400" dirty="0"/>
              <a:t>(a**2 + b**2 - 2*a*b*</a:t>
            </a:r>
            <a:r>
              <a:rPr lang="en-US" altLang="zh-CN" sz="2400" dirty="0" err="1"/>
              <a:t>math.cos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sita</a:t>
            </a:r>
            <a:r>
              <a:rPr lang="en-US" altLang="zh-CN" sz="2400" dirty="0"/>
              <a:t>*</a:t>
            </a:r>
            <a:r>
              <a:rPr lang="en-US" altLang="zh-CN" sz="2400" dirty="0" err="1"/>
              <a:t>math.pi</a:t>
            </a:r>
            <a:r>
              <a:rPr lang="en-US" altLang="zh-CN" sz="2400" dirty="0"/>
              <a:t>/180))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print('c=', 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981200" y="5292235"/>
                <a:ext cx="6342434" cy="838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4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4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𝑎𝑏𝑐𝑜𝑠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ra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292235"/>
                <a:ext cx="6342434" cy="838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2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1.9 Python</a:t>
            </a:r>
            <a:r>
              <a:rPr lang="zh-CN" altLang="en-US"/>
              <a:t>快速入门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400" dirty="0"/>
              <a:t>问题3：任意输入三个英文单词，按字典顺序输出。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s = input('x,y,z=')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x, y, z = s.split(',')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if x &gt; y: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 	x, y = y, x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if x &gt; z: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    x, z = z, x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if y &gt; z: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    y, z = z, y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print(x, y, z)</a:t>
            </a:r>
          </a:p>
        </p:txBody>
      </p:sp>
    </p:spTree>
    <p:extLst>
      <p:ext uri="{BB962C8B-B14F-4D97-AF65-F5344CB8AC3E}">
        <p14:creationId xmlns:p14="http://schemas.microsoft.com/office/powerpoint/2010/main" val="37417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1.9 Python</a:t>
            </a:r>
            <a:r>
              <a:rPr lang="zh-CN" altLang="en-US"/>
              <a:t>快速入门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034" y="1436519"/>
            <a:ext cx="5620966" cy="4341711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例4：Python程序框架生成器。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import os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import sys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import datetime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head = '# '+'-'*20+'\n'+\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Function description:\n'+\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'+'-'*20+'\n'+\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Author: Dong Fuguo\n'+\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QQ: 306467355\n'+\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 Email: dongfuguo2005@126.com\n'+\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  '#'+'-'*20+'\n'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desFile = sys.argv[1]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if os.path.exists(desFile) or not desFile.endswith('.py'):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print('%s already exist or is not a Python code file.!'%desFile)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1600" dirty="0">
                <a:latin typeface="宋体" panose="02010600030101010101" pitchFamily="2" charset="-122"/>
              </a:rPr>
              <a:t>    sys.exit</a:t>
            </a:r>
            <a:r>
              <a:rPr lang="zh-CN" altLang="zh-CN" sz="1600" dirty="0" smtClean="0">
                <a:latin typeface="宋体" panose="02010600030101010101" pitchFamily="2" charset="-122"/>
              </a:rPr>
              <a:t>()</a:t>
            </a:r>
            <a:endParaRPr lang="zh-CN" altLang="zh-CN" sz="1600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0" y="16906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 = open(desFile, 'w')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today = str(datetime.date.today().year)+'-'+str(datetime.date.today().month)+\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       '-'+str(datetime.date.today().day)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-*- coding:utf-8 -*-\n')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Filename: '+desFile+'\n')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fp.write(head)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Date: '+today+'\n')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fp.write('# '+'-'*20+'\n')</a:t>
            </a: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宋体" panose="02010600030101010101" pitchFamily="2" charset="-122"/>
              </a:rPr>
              <a:t>fp.close()</a:t>
            </a:r>
          </a:p>
        </p:txBody>
      </p:sp>
    </p:spTree>
    <p:extLst>
      <p:ext uri="{BB962C8B-B14F-4D97-AF65-F5344CB8AC3E}">
        <p14:creationId xmlns:p14="http://schemas.microsoft.com/office/powerpoint/2010/main" val="3579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495" y="2811439"/>
            <a:ext cx="10515600" cy="330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程序</a:t>
            </a:r>
            <a:r>
              <a:rPr lang="zh-CN" altLang="en-US" dirty="0"/>
              <a:t>有如下功能：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提示”</a:t>
            </a:r>
            <a:r>
              <a:rPr lang="en-US" altLang="zh-CN" dirty="0"/>
              <a:t>Radius</a:t>
            </a:r>
            <a:r>
              <a:rPr lang="zh-CN" altLang="en-US" dirty="0"/>
              <a:t>？ “，等待用户输入；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用户输入一个实数，例如</a:t>
            </a:r>
            <a:r>
              <a:rPr lang="en-US" altLang="zh-CN" dirty="0"/>
              <a:t>10.0</a:t>
            </a:r>
            <a:r>
              <a:rPr lang="zh-CN" altLang="en-US" dirty="0"/>
              <a:t>，回车换行；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程序显示面积；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程序显示面积的整数部分是几位数。（本步骤选做）</a:t>
            </a:r>
          </a:p>
          <a:p>
            <a:pPr marL="0" indent="0">
              <a:buNone/>
            </a:pPr>
            <a:r>
              <a:rPr lang="zh-CN" altLang="en-US" dirty="0"/>
              <a:t>编写代码，保存成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格式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522" y="276366"/>
            <a:ext cx="65246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2397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dirty="0" smtClean="0"/>
              <a:t>Python</a:t>
            </a:r>
            <a:r>
              <a:rPr lang="zh-CN" altLang="zh-CN" sz="2000" dirty="0" smtClean="0"/>
              <a:t>以</a:t>
            </a:r>
            <a:r>
              <a:rPr lang="zh-CN" altLang="zh-CN" sz="2000" dirty="0"/>
              <a:t>接近自然语言的风格诠释程序设计</a:t>
            </a:r>
            <a:r>
              <a:rPr lang="zh-CN" altLang="zh-CN" sz="2000" dirty="0" smtClean="0"/>
              <a:t>，最</a:t>
            </a:r>
            <a:r>
              <a:rPr lang="zh-CN" altLang="zh-CN" sz="2000" dirty="0"/>
              <a:t>受欢迎的</a:t>
            </a:r>
            <a:r>
              <a:rPr lang="zh-CN" altLang="zh-CN" sz="2000" dirty="0" smtClean="0"/>
              <a:t>编程语言</a:t>
            </a:r>
            <a:r>
              <a:rPr lang="zh-CN" altLang="en-US" sz="2000" dirty="0" smtClean="0"/>
              <a:t>之一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广泛应用在系统管理、科学计算、大数据、</a:t>
            </a:r>
            <a:r>
              <a:rPr lang="en-US" altLang="zh-CN" sz="2000" dirty="0" smtClean="0">
                <a:latin typeface="宋体" panose="02010600030101010101" pitchFamily="2" charset="-122"/>
              </a:rPr>
              <a:t>Web</a:t>
            </a:r>
            <a:r>
              <a:rPr lang="zh-CN" altLang="en-US" sz="2000" dirty="0" smtClean="0">
                <a:latin typeface="宋体" panose="02010600030101010101" pitchFamily="2" charset="-122"/>
              </a:rPr>
              <a:t>应用、图形用户界面开发、游戏等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 marL="685800" lvl="2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i="1" dirty="0">
                <a:latin typeface="宋体" panose="02010600030101010101" pitchFamily="2" charset="-122"/>
              </a:rPr>
              <a:t>引力波数据分析采用</a:t>
            </a:r>
            <a:r>
              <a:rPr lang="en-US" altLang="zh-CN" sz="1600" i="1" dirty="0">
                <a:latin typeface="宋体" panose="02010600030101010101" pitchFamily="2" charset="-122"/>
              </a:rPr>
              <a:t>Python</a:t>
            </a:r>
            <a:r>
              <a:rPr lang="zh-CN" altLang="en-US" sz="1600" i="1" dirty="0">
                <a:latin typeface="宋体" panose="02010600030101010101" pitchFamily="2" charset="-122"/>
              </a:rPr>
              <a:t>实现</a:t>
            </a:r>
            <a:r>
              <a:rPr lang="en-US" altLang="zh-CN" sz="1600" i="1" dirty="0">
                <a:latin typeface="宋体" panose="02010600030101010101" pitchFamily="2" charset="-122"/>
              </a:rPr>
              <a:t> </a:t>
            </a:r>
            <a:r>
              <a:rPr lang="en-US" altLang="zh-CN" sz="1600" i="1" dirty="0" err="1">
                <a:latin typeface="宋体" panose="02010600030101010101" pitchFamily="2" charset="-122"/>
              </a:rPr>
              <a:t>gwpy</a:t>
            </a:r>
            <a:r>
              <a:rPr lang="en-US" altLang="zh-CN" sz="1600" i="1" dirty="0">
                <a:latin typeface="宋体" panose="02010600030101010101" pitchFamily="2" charset="-122"/>
              </a:rPr>
              <a:t>: </a:t>
            </a:r>
            <a:r>
              <a:rPr lang="zh-CN" altLang="en-US" sz="1600" i="1" dirty="0">
                <a:latin typeface="宋体" panose="02010600030101010101" pitchFamily="2" charset="-122"/>
              </a:rPr>
              <a:t> </a:t>
            </a:r>
            <a:r>
              <a:rPr lang="en-US" altLang="zh-CN" sz="1600" i="1" dirty="0">
                <a:latin typeface="宋体" panose="02010600030101010101" pitchFamily="2" charset="-122"/>
              </a:rPr>
              <a:t>https://</a:t>
            </a:r>
            <a:r>
              <a:rPr lang="en-US" altLang="zh-CN" sz="1600" i="1" dirty="0" smtClean="0">
                <a:latin typeface="宋体" panose="02010600030101010101" pitchFamily="2" charset="-122"/>
              </a:rPr>
              <a:t>github.com/gwpy/gwpy</a:t>
            </a:r>
            <a:endParaRPr lang="en-US" altLang="zh-CN" sz="2000" i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pic>
        <p:nvPicPr>
          <p:cNvPr id="3074" name="Picture 2" descr="http://i1.15yan.guokr.cn/2liuw94vcl1bzuditjs9jel7oyx2pq3a.jpg!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7" y="3512469"/>
            <a:ext cx="2702256" cy="258294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786557" y="4588661"/>
            <a:ext cx="7704856" cy="92333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「人生苦短，快学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」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小白迅速入门编程，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是最棒的选择。</a:t>
            </a:r>
          </a:p>
        </p:txBody>
      </p:sp>
      <p:sp>
        <p:nvSpPr>
          <p:cNvPr id="6" name="矩形 5"/>
          <p:cNvSpPr/>
          <p:nvPr/>
        </p:nvSpPr>
        <p:spPr>
          <a:xfrm>
            <a:off x="3786557" y="3507560"/>
            <a:ext cx="7704856" cy="92333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「学了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才知道编程不止有快感，更有美感」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Google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Instagram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、豆瓣、知乎，这些崇尚优雅的互联网公司都在用它</a:t>
            </a:r>
          </a:p>
        </p:txBody>
      </p:sp>
      <p:sp>
        <p:nvSpPr>
          <p:cNvPr id="7" name="矩形 6"/>
          <p:cNvSpPr/>
          <p:nvPr/>
        </p:nvSpPr>
        <p:spPr>
          <a:xfrm>
            <a:off x="3786557" y="5635033"/>
            <a:ext cx="7704856" cy="46038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是世界上最容易学的编程语言，从没接触过编程的人也能搞定。</a:t>
            </a:r>
          </a:p>
        </p:txBody>
      </p:sp>
      <p:sp>
        <p:nvSpPr>
          <p:cNvPr id="8" name="矩形 7"/>
          <p:cNvSpPr/>
          <p:nvPr/>
        </p:nvSpPr>
        <p:spPr>
          <a:xfrm>
            <a:off x="7738281" y="6369670"/>
            <a:ext cx="373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* 网络广告摘录，请谨慎相信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Python</a:t>
            </a:r>
            <a:r>
              <a:rPr lang="zh-CN" altLang="zh-CN" dirty="0" smtClean="0"/>
              <a:t>语言</a:t>
            </a:r>
            <a:r>
              <a:rPr lang="zh-CN" altLang="en-US" dirty="0" smtClean="0"/>
              <a:t>的特点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简单、易学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Python</a:t>
            </a:r>
            <a:r>
              <a:rPr lang="zh-CN" altLang="en-US" dirty="0"/>
              <a:t>是一种代表简单主义思想的语言。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开源、免费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是</a:t>
            </a:r>
            <a:r>
              <a:rPr lang="en-US" altLang="zh-CN" dirty="0"/>
              <a:t>FLOSS</a:t>
            </a:r>
            <a:r>
              <a:rPr lang="zh-CN" altLang="en-US" dirty="0"/>
              <a:t>（自由</a:t>
            </a:r>
            <a:r>
              <a:rPr lang="en-US" altLang="zh-CN" dirty="0"/>
              <a:t>/</a:t>
            </a:r>
            <a:r>
              <a:rPr lang="zh-CN" altLang="en-US" dirty="0"/>
              <a:t>开放源码软件）之一。使用者可以自由地发布这个软件的拷贝、阅读它的源代码、对它做改动、把它的一部分用于新的自由软件中。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</a:rPr>
              <a:t>跨平台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所</a:t>
            </a:r>
            <a:r>
              <a:rPr lang="zh-CN" altLang="zh-CN" dirty="0"/>
              <a:t>编写程序</a:t>
            </a:r>
            <a:r>
              <a:rPr lang="zh-CN" altLang="en-US" dirty="0"/>
              <a:t>在解释器支持下</a:t>
            </a:r>
            <a:r>
              <a:rPr lang="zh-CN" altLang="zh-CN" dirty="0"/>
              <a:t>可无需修改在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Mac</a:t>
            </a:r>
            <a:r>
              <a:rPr lang="zh-CN" altLang="zh-CN" dirty="0"/>
              <a:t>等操作系统上使用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灵活性</a:t>
            </a:r>
            <a:r>
              <a:rPr lang="zh-CN" altLang="en-US" dirty="0" smtClean="0">
                <a:latin typeface="宋体" panose="02010600030101010101" pitchFamily="2" charset="-122"/>
              </a:rPr>
              <a:t>：Python支持</a:t>
            </a:r>
            <a:r>
              <a:rPr lang="zh-CN" altLang="en-US" dirty="0"/>
              <a:t>多种编程</a:t>
            </a:r>
            <a:r>
              <a:rPr lang="zh-CN" altLang="en-US" dirty="0" smtClean="0"/>
              <a:t>范式，包括</a:t>
            </a:r>
            <a:r>
              <a:rPr lang="zh-CN" altLang="en-US" dirty="0">
                <a:latin typeface="宋体" panose="02010600030101010101" pitchFamily="2" charset="-122"/>
              </a:rPr>
              <a:t>面向对象</a:t>
            </a:r>
            <a:r>
              <a:rPr lang="zh-CN" altLang="en-US" dirty="0" smtClean="0">
                <a:latin typeface="宋体" panose="02010600030101010101" pitchFamily="2" charset="-122"/>
              </a:rPr>
              <a:t>编程、命令式</a:t>
            </a:r>
            <a:r>
              <a:rPr lang="zh-CN" altLang="en-US" dirty="0">
                <a:latin typeface="宋体" panose="02010600030101010101" pitchFamily="2" charset="-122"/>
              </a:rPr>
              <a:t>编程、函数式编程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可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嵌入性</a:t>
            </a:r>
            <a:r>
              <a:rPr lang="zh-CN" altLang="en-US" dirty="0" smtClean="0">
                <a:latin typeface="宋体" panose="02010600030101010101" pitchFamily="2" charset="-122"/>
              </a:rPr>
              <a:t>：支持</a:t>
            </a:r>
            <a:r>
              <a:rPr lang="zh-CN" altLang="en-US" dirty="0">
                <a:latin typeface="宋体" panose="02010600030101010101" pitchFamily="2" charset="-122"/>
              </a:rPr>
              <a:t>采用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等语言编写扩充模块，也可为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</a:rPr>
              <a:t>程序提供脚本功能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丰富的扩展库支持</a:t>
            </a:r>
            <a:r>
              <a:rPr lang="zh-CN" altLang="en-US" dirty="0" smtClean="0">
                <a:latin typeface="宋体" panose="02010600030101010101" pitchFamily="2" charset="-122"/>
              </a:rPr>
              <a:t>：拥有</a:t>
            </a:r>
            <a:r>
              <a:rPr lang="zh-CN" altLang="en-US" dirty="0">
                <a:latin typeface="宋体" panose="02010600030101010101" pitchFamily="2" charset="-122"/>
              </a:rPr>
              <a:t>大量的几乎支持所有领域应用开发的成熟扩展库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38281" y="6369670"/>
            <a:ext cx="3735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* 部分内容摘自百度百科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Python</a:t>
            </a:r>
            <a:r>
              <a:rPr lang="zh-CN" altLang="en-US" dirty="0" smtClean="0"/>
              <a:t>与其他</a:t>
            </a:r>
            <a:r>
              <a:rPr lang="zh-CN" altLang="zh-CN" dirty="0" smtClean="0"/>
              <a:t>语言</a:t>
            </a:r>
            <a:r>
              <a:rPr lang="zh-CN" altLang="en-US" dirty="0" smtClean="0"/>
              <a:t>的比较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769291" y="6369670"/>
            <a:ext cx="4704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http://www.dataguru.cn/thread-190925-1-1.html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4" name="Picture 2" descr="程序语言对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45" y="1438725"/>
            <a:ext cx="4279504" cy="479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637730" y="3513373"/>
            <a:ext cx="3753135" cy="12349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 </a:t>
            </a:r>
            <a:r>
              <a:rPr lang="en-US" altLang="zh-CN" sz="5400" dirty="0" smtClean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 </a:t>
            </a:r>
            <a:r>
              <a:rPr lang="zh-CN" altLang="en-US" sz="5400" dirty="0" smtClean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强大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5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5660</TotalTime>
  <Words>8096</Words>
  <Application>Microsoft Macintosh PowerPoint</Application>
  <PresentationFormat>宽屏</PresentationFormat>
  <Paragraphs>1030</Paragraphs>
  <Slides>68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3" baseType="lpstr">
      <vt:lpstr>Arial</vt:lpstr>
      <vt:lpstr>Axure Handwriting</vt:lpstr>
      <vt:lpstr>Calibri</vt:lpstr>
      <vt:lpstr>Cambria Math</vt:lpstr>
      <vt:lpstr>Corbel</vt:lpstr>
      <vt:lpstr>Courier New</vt:lpstr>
      <vt:lpstr>Times New Roman</vt:lpstr>
      <vt:lpstr>Verdana</vt:lpstr>
      <vt:lpstr>Wingdings</vt:lpstr>
      <vt:lpstr>等线</vt:lpstr>
      <vt:lpstr>华文行楷</vt:lpstr>
      <vt:lpstr>华文楷体</vt:lpstr>
      <vt:lpstr>宋体</vt:lpstr>
      <vt:lpstr>Office 主题​​</vt:lpstr>
      <vt:lpstr>Visio</vt:lpstr>
      <vt:lpstr>Python程序设计基础 一、基础知识</vt:lpstr>
      <vt:lpstr>教材</vt:lpstr>
      <vt:lpstr>计算机编程概述</vt:lpstr>
      <vt:lpstr>计算机编程概述</vt:lpstr>
      <vt:lpstr>计算机编程概述</vt:lpstr>
      <vt:lpstr>Python语言</vt:lpstr>
      <vt:lpstr>Python语言</vt:lpstr>
      <vt:lpstr>Python语言</vt:lpstr>
      <vt:lpstr>Python语言</vt:lpstr>
      <vt:lpstr>Python之禅（The Zen of Python）</vt:lpstr>
      <vt:lpstr>PowerPoint 演示文稿</vt:lpstr>
      <vt:lpstr>1.0 预备知识</vt:lpstr>
      <vt:lpstr>数据表达：Bit、Byte(K/M/G)</vt:lpstr>
      <vt:lpstr>基本编程套路：四部曲</vt:lpstr>
      <vt:lpstr>1.1 Python版本</vt:lpstr>
      <vt:lpstr>1.2 Python安装</vt:lpstr>
      <vt:lpstr>Python使用:菜单选择Python控制台</vt:lpstr>
      <vt:lpstr>Python使用:集成开发环境IDE（Integrated Development Environment）</vt:lpstr>
      <vt:lpstr>IDLE快捷键</vt:lpstr>
      <vt:lpstr>Python程序运行:双击Python程序</vt:lpstr>
      <vt:lpstr>Python程序运行:命令行</vt:lpstr>
      <vt:lpstr>Python相关的环境变量设置</vt:lpstr>
      <vt:lpstr>1.4 Python基础知识: 对象（Object）</vt:lpstr>
      <vt:lpstr>Python内置对象类型</vt:lpstr>
      <vt:lpstr>如何描述和引用对象？ </vt:lpstr>
      <vt:lpstr>变量</vt:lpstr>
      <vt:lpstr>变量</vt:lpstr>
      <vt:lpstr>变量</vt:lpstr>
      <vt:lpstr>变量名</vt:lpstr>
      <vt:lpstr>变量的进一步说明</vt:lpstr>
      <vt:lpstr>变量的进一步说明</vt:lpstr>
      <vt:lpstr>1.4.3 数字</vt:lpstr>
      <vt:lpstr>（有限精度）浮点数（float）</vt:lpstr>
      <vt:lpstr>复数（Complex）</vt:lpstr>
      <vt:lpstr>算术运算符</vt:lpstr>
      <vt:lpstr>算术运算符</vt:lpstr>
      <vt:lpstr>比较运算符</vt:lpstr>
      <vt:lpstr>内置数学函数</vt:lpstr>
      <vt:lpstr>math模块</vt:lpstr>
      <vt:lpstr>math模块:三角函数和角度转换 </vt:lpstr>
      <vt:lpstr>布尔（bool）</vt:lpstr>
      <vt:lpstr>1.4.4 字符串(str) </vt:lpstr>
      <vt:lpstr>字符串转义</vt:lpstr>
      <vt:lpstr>字符串相关内置函数</vt:lpstr>
      <vt:lpstr>字符串支持的运算符 + * %</vt:lpstr>
      <vt:lpstr>字符串格式化</vt:lpstr>
      <vt:lpstr>1.4.5  运算符和表达式</vt:lpstr>
      <vt:lpstr>1.4.6  常用内置函数</vt:lpstr>
      <vt:lpstr>1.4.6  常用内置函数</vt:lpstr>
      <vt:lpstr>random模块</vt:lpstr>
      <vt:lpstr>1.4.7  对象的删除</vt:lpstr>
      <vt:lpstr>1.4.8 基本输入输出</vt:lpstr>
      <vt:lpstr>1.4.9 模块(modules)导入与使用</vt:lpstr>
      <vt:lpstr>模块的使用</vt:lpstr>
      <vt:lpstr>模块的使用</vt:lpstr>
      <vt:lpstr>寻找要导入的模块文件</vt:lpstr>
      <vt:lpstr>1.5  Python代码编写规范</vt:lpstr>
      <vt:lpstr>Python代码编写规范</vt:lpstr>
      <vt:lpstr>Python代码编写规范</vt:lpstr>
      <vt:lpstr>Python代码编写规范</vt:lpstr>
      <vt:lpstr>1.6 Python文件名</vt:lpstr>
      <vt:lpstr>1.7  __name__属性</vt:lpstr>
      <vt:lpstr>1.8 编写自己的包（package)</vt:lpstr>
      <vt:lpstr>1.9 Python编程快速入门</vt:lpstr>
      <vt:lpstr>1.9 Python快速入门</vt:lpstr>
      <vt:lpstr>1.9 Python快速入门</vt:lpstr>
      <vt:lpstr>1.9 Python快速入门</vt:lpstr>
      <vt:lpstr>作业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Python程序设计基础：基础知识</dc:title>
  <dc:creator>Dilin Mao</dc:creator>
  <cp:lastModifiedBy>Microsoft Office 用户</cp:lastModifiedBy>
  <cp:revision>272</cp:revision>
  <dcterms:created xsi:type="dcterms:W3CDTF">2016-02-24T06:16:00Z</dcterms:created>
  <dcterms:modified xsi:type="dcterms:W3CDTF">2016-09-22T00:15:42Z</dcterms:modified>
</cp:coreProperties>
</file>