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6"/>
  </p:notesMasterIdLst>
  <p:sldIdLst>
    <p:sldId id="257" r:id="rId2"/>
    <p:sldId id="258" r:id="rId3"/>
    <p:sldId id="363" r:id="rId4"/>
    <p:sldId id="364" r:id="rId5"/>
    <p:sldId id="261" r:id="rId6"/>
    <p:sldId id="262" r:id="rId7"/>
    <p:sldId id="263" r:id="rId8"/>
    <p:sldId id="264" r:id="rId9"/>
    <p:sldId id="265" r:id="rId10"/>
    <p:sldId id="269" r:id="rId11"/>
    <p:sldId id="270" r:id="rId12"/>
    <p:sldId id="274" r:id="rId13"/>
    <p:sldId id="275" r:id="rId14"/>
    <p:sldId id="276" r:id="rId15"/>
    <p:sldId id="277" r:id="rId16"/>
    <p:sldId id="278" r:id="rId17"/>
    <p:sldId id="279" r:id="rId18"/>
    <p:sldId id="283" r:id="rId19"/>
    <p:sldId id="284" r:id="rId20"/>
    <p:sldId id="285" r:id="rId21"/>
    <p:sldId id="280" r:id="rId22"/>
    <p:sldId id="281" r:id="rId23"/>
    <p:sldId id="367" r:id="rId24"/>
    <p:sldId id="289" r:id="rId25"/>
    <p:sldId id="290" r:id="rId26"/>
    <p:sldId id="291" r:id="rId27"/>
    <p:sldId id="292" r:id="rId28"/>
    <p:sldId id="294" r:id="rId29"/>
    <p:sldId id="295" r:id="rId30"/>
    <p:sldId id="296" r:id="rId31"/>
    <p:sldId id="297" r:id="rId32"/>
    <p:sldId id="298" r:id="rId33"/>
    <p:sldId id="299" r:id="rId34"/>
    <p:sldId id="300" r:id="rId35"/>
    <p:sldId id="301" r:id="rId36"/>
    <p:sldId id="302" r:id="rId37"/>
    <p:sldId id="305" r:id="rId38"/>
    <p:sldId id="306" r:id="rId39"/>
    <p:sldId id="307" r:id="rId40"/>
    <p:sldId id="308" r:id="rId41"/>
    <p:sldId id="309" r:id="rId42"/>
    <p:sldId id="310" r:id="rId43"/>
    <p:sldId id="311" r:id="rId44"/>
    <p:sldId id="312" r:id="rId45"/>
    <p:sldId id="313" r:id="rId46"/>
    <p:sldId id="314" r:id="rId47"/>
    <p:sldId id="315" r:id="rId48"/>
    <p:sldId id="316" r:id="rId49"/>
    <p:sldId id="317" r:id="rId50"/>
    <p:sldId id="318" r:id="rId51"/>
    <p:sldId id="319" r:id="rId52"/>
    <p:sldId id="320" r:id="rId53"/>
    <p:sldId id="321" r:id="rId54"/>
    <p:sldId id="322" r:id="rId55"/>
    <p:sldId id="323" r:id="rId56"/>
    <p:sldId id="324" r:id="rId57"/>
    <p:sldId id="328" r:id="rId58"/>
    <p:sldId id="329" r:id="rId59"/>
    <p:sldId id="330" r:id="rId60"/>
    <p:sldId id="368" r:id="rId61"/>
    <p:sldId id="369" r:id="rId62"/>
    <p:sldId id="370" r:id="rId63"/>
    <p:sldId id="371" r:id="rId64"/>
    <p:sldId id="372" r:id="rId65"/>
    <p:sldId id="373" r:id="rId66"/>
    <p:sldId id="374" r:id="rId67"/>
    <p:sldId id="375" r:id="rId68"/>
    <p:sldId id="376" r:id="rId69"/>
    <p:sldId id="377" r:id="rId70"/>
    <p:sldId id="378" r:id="rId71"/>
    <p:sldId id="379" r:id="rId72"/>
    <p:sldId id="380" r:id="rId73"/>
    <p:sldId id="381" r:id="rId74"/>
    <p:sldId id="382" r:id="rId75"/>
    <p:sldId id="383" r:id="rId76"/>
    <p:sldId id="384" r:id="rId77"/>
    <p:sldId id="385" r:id="rId78"/>
    <p:sldId id="386" r:id="rId79"/>
    <p:sldId id="387" r:id="rId80"/>
    <p:sldId id="388" r:id="rId81"/>
    <p:sldId id="389" r:id="rId82"/>
    <p:sldId id="390" r:id="rId83"/>
    <p:sldId id="391" r:id="rId84"/>
    <p:sldId id="392" r:id="rId85"/>
    <p:sldId id="393" r:id="rId86"/>
    <p:sldId id="394" r:id="rId87"/>
    <p:sldId id="395" r:id="rId88"/>
    <p:sldId id="396" r:id="rId89"/>
    <p:sldId id="397" r:id="rId90"/>
    <p:sldId id="398" r:id="rId91"/>
    <p:sldId id="399" r:id="rId92"/>
    <p:sldId id="400" r:id="rId93"/>
    <p:sldId id="401" r:id="rId94"/>
    <p:sldId id="402" r:id="rId9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4"/>
    <p:restoredTop sz="82550"/>
  </p:normalViewPr>
  <p:slideViewPr>
    <p:cSldViewPr snapToGrid="0" snapToObjects="1">
      <p:cViewPr varScale="1">
        <p:scale>
          <a:sx n="83" d="100"/>
          <a:sy n="83" d="100"/>
        </p:scale>
        <p:origin x="296" y="20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484078-2DC8-654E-8F69-692061FB5891}" type="datetimeFigureOut">
              <a:rPr kumimoji="1" lang="zh-CN" altLang="en-US" smtClean="0"/>
              <a:t>2019/2/27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304FD-7E7A-FF4B-9107-089DFBFD432B}" type="slidenum">
              <a:rPr kumimoji="1" lang="zh-CN" altLang="en-US" smtClean="0"/>
              <a:t>‹#›</a:t>
            </a:fld>
            <a:endParaRPr kumimoji="1" lang="zh-CN" altLang="en-US"/>
          </a:p>
        </p:txBody>
      </p:sp>
    </p:spTree>
    <p:extLst>
      <p:ext uri="{BB962C8B-B14F-4D97-AF65-F5344CB8AC3E}">
        <p14:creationId xmlns:p14="http://schemas.microsoft.com/office/powerpoint/2010/main" val="699607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18A744-BA09-4F75-BF38-4BDA85B5E1FF}" type="slidenum">
              <a:rPr lang="zh-CN" altLang="en-US" smtClean="0"/>
              <a:pPr/>
              <a:t>2</a:t>
            </a:fld>
            <a:endParaRPr lang="en-US" altLang="zh-CN"/>
          </a:p>
        </p:txBody>
      </p:sp>
    </p:spTree>
    <p:extLst>
      <p:ext uri="{BB962C8B-B14F-4D97-AF65-F5344CB8AC3E}">
        <p14:creationId xmlns:p14="http://schemas.microsoft.com/office/powerpoint/2010/main" val="19281574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答案：</a:t>
            </a:r>
          </a:p>
        </p:txBody>
      </p:sp>
      <p:sp>
        <p:nvSpPr>
          <p:cNvPr id="4" name="灯片编号占位符 3"/>
          <p:cNvSpPr>
            <a:spLocks noGrp="1"/>
          </p:cNvSpPr>
          <p:nvPr>
            <p:ph type="sldNum" sz="quarter" idx="10"/>
          </p:nvPr>
        </p:nvSpPr>
        <p:spPr/>
        <p:txBody>
          <a:bodyPr/>
          <a:lstStyle/>
          <a:p>
            <a:fld id="{0818A744-BA09-4F75-BF38-4BDA85B5E1FF}" type="slidenum">
              <a:rPr lang="zh-CN" altLang="en-US" smtClean="0"/>
              <a:pPr/>
              <a:t>74</a:t>
            </a:fld>
            <a:endParaRPr lang="en-US" altLang="zh-CN"/>
          </a:p>
        </p:txBody>
      </p:sp>
    </p:spTree>
    <p:extLst>
      <p:ext uri="{BB962C8B-B14F-4D97-AF65-F5344CB8AC3E}">
        <p14:creationId xmlns:p14="http://schemas.microsoft.com/office/powerpoint/2010/main" val="1283706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&gt;&gt;&gt; </a:t>
            </a:r>
            <a:r>
              <a:rPr kumimoji="1" lang="en-US" altLang="zh-CN" dirty="0" err="1"/>
              <a:t>re.findall</a:t>
            </a:r>
            <a:r>
              <a:rPr kumimoji="1" lang="en-US" altLang="zh-CN" dirty="0"/>
              <a:t>('\\b\w+\\</a:t>
            </a:r>
            <a:r>
              <a:rPr kumimoji="1" lang="en-US" altLang="zh-CN" dirty="0" err="1"/>
              <a:t>b',example</a:t>
            </a:r>
            <a:r>
              <a:rPr kumimoji="1" lang="en-US" altLang="zh-CN" dirty="0"/>
              <a:t>)</a:t>
            </a:r>
          </a:p>
          <a:p>
            <a:r>
              <a:rPr kumimoji="1" lang="en-US" altLang="zh-CN" dirty="0"/>
              <a:t>['</a:t>
            </a:r>
            <a:r>
              <a:rPr kumimoji="1" lang="en-US" altLang="zh-CN" dirty="0" err="1"/>
              <a:t>ShanDong</a:t>
            </a:r>
            <a:r>
              <a:rPr kumimoji="1" lang="en-US" altLang="zh-CN" dirty="0"/>
              <a:t>', 'Institute', 'of', 'Business', 'and', 'Technology']</a:t>
            </a:r>
            <a:endParaRPr kumimoji="1" lang="zh-CN" altLang="en-US" dirty="0"/>
          </a:p>
        </p:txBody>
      </p:sp>
      <p:sp>
        <p:nvSpPr>
          <p:cNvPr id="4" name="幻灯片编号占位符 3"/>
          <p:cNvSpPr>
            <a:spLocks noGrp="1"/>
          </p:cNvSpPr>
          <p:nvPr>
            <p:ph type="sldNum" sz="quarter" idx="10"/>
          </p:nvPr>
        </p:nvSpPr>
        <p:spPr/>
        <p:txBody>
          <a:bodyPr/>
          <a:lstStyle/>
          <a:p>
            <a:fld id="{017304FD-7E7A-FF4B-9107-089DFBFD432B}" type="slidenum">
              <a:rPr kumimoji="1" lang="zh-CN" altLang="en-US" smtClean="0"/>
              <a:t>80</a:t>
            </a:fld>
            <a:endParaRPr kumimoji="1" lang="zh-CN" altLang="en-US"/>
          </a:p>
        </p:txBody>
      </p:sp>
    </p:spTree>
    <p:extLst>
      <p:ext uri="{BB962C8B-B14F-4D97-AF65-F5344CB8AC3E}">
        <p14:creationId xmlns:p14="http://schemas.microsoft.com/office/powerpoint/2010/main" val="72141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18A744-BA09-4F75-BF38-4BDA85B5E1FF}" type="slidenum">
              <a:rPr lang="zh-CN" altLang="en-US" smtClean="0"/>
              <a:pPr/>
              <a:t>60</a:t>
            </a:fld>
            <a:endParaRPr lang="en-US" altLang="zh-CN"/>
          </a:p>
        </p:txBody>
      </p:sp>
    </p:spTree>
    <p:extLst>
      <p:ext uri="{BB962C8B-B14F-4D97-AF65-F5344CB8AC3E}">
        <p14:creationId xmlns:p14="http://schemas.microsoft.com/office/powerpoint/2010/main" val="1151370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书上没有加以分类，不便理解</a:t>
            </a:r>
          </a:p>
        </p:txBody>
      </p:sp>
      <p:sp>
        <p:nvSpPr>
          <p:cNvPr id="4" name="灯片编号占位符 3"/>
          <p:cNvSpPr>
            <a:spLocks noGrp="1"/>
          </p:cNvSpPr>
          <p:nvPr>
            <p:ph type="sldNum" sz="quarter" idx="10"/>
          </p:nvPr>
        </p:nvSpPr>
        <p:spPr/>
        <p:txBody>
          <a:bodyPr/>
          <a:lstStyle/>
          <a:p>
            <a:fld id="{0818A744-BA09-4F75-BF38-4BDA85B5E1FF}" type="slidenum">
              <a:rPr lang="zh-CN" altLang="en-US" smtClean="0"/>
              <a:pPr/>
              <a:t>65</a:t>
            </a:fld>
            <a:endParaRPr lang="en-US" altLang="zh-CN"/>
          </a:p>
        </p:txBody>
      </p:sp>
    </p:spTree>
    <p:extLst>
      <p:ext uri="{BB962C8B-B14F-4D97-AF65-F5344CB8AC3E}">
        <p14:creationId xmlns:p14="http://schemas.microsoft.com/office/powerpoint/2010/main" val="922372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18A744-BA09-4F75-BF38-4BDA85B5E1FF}" type="slidenum">
              <a:rPr lang="zh-CN" altLang="en-US" smtClean="0"/>
              <a:pPr/>
              <a:t>66</a:t>
            </a:fld>
            <a:endParaRPr lang="en-US" altLang="zh-CN"/>
          </a:p>
        </p:txBody>
      </p:sp>
    </p:spTree>
    <p:extLst>
      <p:ext uri="{BB962C8B-B14F-4D97-AF65-F5344CB8AC3E}">
        <p14:creationId xmlns:p14="http://schemas.microsoft.com/office/powerpoint/2010/main" val="638631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18A744-BA09-4F75-BF38-4BDA85B5E1FF}" type="slidenum">
              <a:rPr lang="zh-CN" altLang="en-US" smtClean="0"/>
              <a:pPr/>
              <a:t>67</a:t>
            </a:fld>
            <a:endParaRPr lang="en-US" altLang="zh-CN"/>
          </a:p>
        </p:txBody>
      </p:sp>
    </p:spTree>
    <p:extLst>
      <p:ext uri="{BB962C8B-B14F-4D97-AF65-F5344CB8AC3E}">
        <p14:creationId xmlns:p14="http://schemas.microsoft.com/office/powerpoint/2010/main" val="1505638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18A744-BA09-4F75-BF38-4BDA85B5E1FF}" type="slidenum">
              <a:rPr lang="zh-CN" altLang="en-US" smtClean="0"/>
              <a:pPr/>
              <a:t>68</a:t>
            </a:fld>
            <a:endParaRPr lang="en-US" altLang="zh-CN"/>
          </a:p>
        </p:txBody>
      </p:sp>
    </p:spTree>
    <p:extLst>
      <p:ext uri="{BB962C8B-B14F-4D97-AF65-F5344CB8AC3E}">
        <p14:creationId xmlns:p14="http://schemas.microsoft.com/office/powerpoint/2010/main" val="1119096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18A744-BA09-4F75-BF38-4BDA85B5E1FF}" type="slidenum">
              <a:rPr lang="zh-CN" altLang="en-US" smtClean="0"/>
              <a:pPr/>
              <a:t>69</a:t>
            </a:fld>
            <a:endParaRPr lang="en-US" altLang="zh-CN"/>
          </a:p>
        </p:txBody>
      </p:sp>
    </p:spTree>
    <p:extLst>
      <p:ext uri="{BB962C8B-B14F-4D97-AF65-F5344CB8AC3E}">
        <p14:creationId xmlns:p14="http://schemas.microsoft.com/office/powerpoint/2010/main" val="2063900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教材称为子模式，有的书称为分组</a:t>
            </a:r>
          </a:p>
        </p:txBody>
      </p:sp>
      <p:sp>
        <p:nvSpPr>
          <p:cNvPr id="4" name="灯片编号占位符 3"/>
          <p:cNvSpPr>
            <a:spLocks noGrp="1"/>
          </p:cNvSpPr>
          <p:nvPr>
            <p:ph type="sldNum" sz="quarter" idx="10"/>
          </p:nvPr>
        </p:nvSpPr>
        <p:spPr/>
        <p:txBody>
          <a:bodyPr/>
          <a:lstStyle/>
          <a:p>
            <a:fld id="{0818A744-BA09-4F75-BF38-4BDA85B5E1FF}" type="slidenum">
              <a:rPr lang="zh-CN" altLang="en-US" smtClean="0"/>
              <a:pPr/>
              <a:t>72</a:t>
            </a:fld>
            <a:endParaRPr lang="en-US" altLang="zh-CN"/>
          </a:p>
        </p:txBody>
      </p:sp>
    </p:spTree>
    <p:extLst>
      <p:ext uri="{BB962C8B-B14F-4D97-AF65-F5344CB8AC3E}">
        <p14:creationId xmlns:p14="http://schemas.microsoft.com/office/powerpoint/2010/main" val="2605937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参见</a:t>
            </a:r>
            <a:r>
              <a:rPr lang="en-US" altLang="zh-CN" dirty="0"/>
              <a:t>4.2.5</a:t>
            </a:r>
            <a:r>
              <a:rPr lang="zh-CN" altLang="en-US" dirty="0"/>
              <a:t>子模式</a:t>
            </a:r>
          </a:p>
        </p:txBody>
      </p:sp>
      <p:sp>
        <p:nvSpPr>
          <p:cNvPr id="4" name="灯片编号占位符 3"/>
          <p:cNvSpPr>
            <a:spLocks noGrp="1"/>
          </p:cNvSpPr>
          <p:nvPr>
            <p:ph type="sldNum" sz="quarter" idx="10"/>
          </p:nvPr>
        </p:nvSpPr>
        <p:spPr/>
        <p:txBody>
          <a:bodyPr/>
          <a:lstStyle/>
          <a:p>
            <a:fld id="{0818A744-BA09-4F75-BF38-4BDA85B5E1FF}" type="slidenum">
              <a:rPr lang="zh-CN" altLang="en-US" smtClean="0"/>
              <a:pPr/>
              <a:t>73</a:t>
            </a:fld>
            <a:endParaRPr lang="en-US" altLang="zh-CN"/>
          </a:p>
        </p:txBody>
      </p:sp>
    </p:spTree>
    <p:extLst>
      <p:ext uri="{BB962C8B-B14F-4D97-AF65-F5344CB8AC3E}">
        <p14:creationId xmlns:p14="http://schemas.microsoft.com/office/powerpoint/2010/main" val="861703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E5D6BFE5-40CE-4B1C-8CB9-4C9F6E6284C2}" type="datetime1">
              <a:rPr kumimoji="1" lang="zh-CN" altLang="en-US" smtClean="0"/>
              <a:t>2019/2/27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FCCB009-CF97-1F4A-9399-55F1A7A4B45F}" type="slidenum">
              <a:rPr kumimoji="1" lang="zh-CN" altLang="en-US" smtClean="0"/>
              <a:t>‹#›</a:t>
            </a:fld>
            <a:endParaRPr kumimoji="1" lang="zh-CN" altLang="en-US"/>
          </a:p>
        </p:txBody>
      </p:sp>
    </p:spTree>
    <p:extLst>
      <p:ext uri="{BB962C8B-B14F-4D97-AF65-F5344CB8AC3E}">
        <p14:creationId xmlns:p14="http://schemas.microsoft.com/office/powerpoint/2010/main" val="572913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DEBC8EA4-BF76-4D30-94B8-05EB513CF344}" type="datetime1">
              <a:rPr kumimoji="1" lang="zh-CN" altLang="en-US" smtClean="0"/>
              <a:t>2019/2/27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FCCB009-CF97-1F4A-9399-55F1A7A4B45F}" type="slidenum">
              <a:rPr kumimoji="1" lang="zh-CN" altLang="en-US" smtClean="0"/>
              <a:t>‹#›</a:t>
            </a:fld>
            <a:endParaRPr kumimoji="1" lang="zh-CN" altLang="en-US"/>
          </a:p>
        </p:txBody>
      </p:sp>
    </p:spTree>
    <p:extLst>
      <p:ext uri="{BB962C8B-B14F-4D97-AF65-F5344CB8AC3E}">
        <p14:creationId xmlns:p14="http://schemas.microsoft.com/office/powerpoint/2010/main" val="106628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455CA15B-B426-4F95-B901-7A322170C638}" type="datetime1">
              <a:rPr kumimoji="1" lang="zh-CN" altLang="en-US" smtClean="0"/>
              <a:t>2019/2/27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FCCB009-CF97-1F4A-9399-55F1A7A4B45F}" type="slidenum">
              <a:rPr kumimoji="1" lang="zh-CN" altLang="en-US" smtClean="0"/>
              <a:t>‹#›</a:t>
            </a:fld>
            <a:endParaRPr kumimoji="1" lang="zh-CN" altLang="en-US"/>
          </a:p>
        </p:txBody>
      </p:sp>
    </p:spTree>
    <p:extLst>
      <p:ext uri="{BB962C8B-B14F-4D97-AF65-F5344CB8AC3E}">
        <p14:creationId xmlns:p14="http://schemas.microsoft.com/office/powerpoint/2010/main" val="1104090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F1129455-845B-4B76-B2A3-51C7EF44211B}" type="datetime1">
              <a:rPr kumimoji="1" lang="zh-CN" altLang="en-US" smtClean="0"/>
              <a:t>2019/2/27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FCCB009-CF97-1F4A-9399-55F1A7A4B45F}" type="slidenum">
              <a:rPr kumimoji="1" lang="zh-CN" altLang="en-US" smtClean="0"/>
              <a:t>‹#›</a:t>
            </a:fld>
            <a:endParaRPr kumimoji="1" lang="zh-CN" altLang="en-US"/>
          </a:p>
        </p:txBody>
      </p:sp>
    </p:spTree>
    <p:extLst>
      <p:ext uri="{BB962C8B-B14F-4D97-AF65-F5344CB8AC3E}">
        <p14:creationId xmlns:p14="http://schemas.microsoft.com/office/powerpoint/2010/main" val="1014146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1F9BF4D3-8899-487F-9E55-AE96D22458E2}" type="datetime1">
              <a:rPr kumimoji="1" lang="zh-CN" altLang="en-US" smtClean="0"/>
              <a:t>2019/2/27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FCCB009-CF97-1F4A-9399-55F1A7A4B45F}" type="slidenum">
              <a:rPr kumimoji="1" lang="zh-CN" altLang="en-US" smtClean="0"/>
              <a:t>‹#›</a:t>
            </a:fld>
            <a:endParaRPr kumimoji="1" lang="zh-CN" altLang="en-US"/>
          </a:p>
        </p:txBody>
      </p:sp>
    </p:spTree>
    <p:extLst>
      <p:ext uri="{BB962C8B-B14F-4D97-AF65-F5344CB8AC3E}">
        <p14:creationId xmlns:p14="http://schemas.microsoft.com/office/powerpoint/2010/main" val="2047989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2B5B1026-613C-4266-BAED-D767370C60CF}" type="datetime1">
              <a:rPr kumimoji="1" lang="zh-CN" altLang="en-US" smtClean="0"/>
              <a:t>2019/2/27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1FCCB009-CF97-1F4A-9399-55F1A7A4B45F}" type="slidenum">
              <a:rPr kumimoji="1" lang="zh-CN" altLang="en-US" smtClean="0"/>
              <a:t>‹#›</a:t>
            </a:fld>
            <a:endParaRPr kumimoji="1" lang="zh-CN" altLang="en-US"/>
          </a:p>
        </p:txBody>
      </p:sp>
    </p:spTree>
    <p:extLst>
      <p:ext uri="{BB962C8B-B14F-4D97-AF65-F5344CB8AC3E}">
        <p14:creationId xmlns:p14="http://schemas.microsoft.com/office/powerpoint/2010/main" val="692708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3574776D-2B52-4C5B-8619-C603593D8D99}" type="datetime1">
              <a:rPr kumimoji="1" lang="zh-CN" altLang="en-US" smtClean="0"/>
              <a:t>2019/2/27</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1FCCB009-CF97-1F4A-9399-55F1A7A4B45F}" type="slidenum">
              <a:rPr kumimoji="1" lang="zh-CN" altLang="en-US" smtClean="0"/>
              <a:t>‹#›</a:t>
            </a:fld>
            <a:endParaRPr kumimoji="1" lang="zh-CN" altLang="en-US"/>
          </a:p>
        </p:txBody>
      </p:sp>
    </p:spTree>
    <p:extLst>
      <p:ext uri="{BB962C8B-B14F-4D97-AF65-F5344CB8AC3E}">
        <p14:creationId xmlns:p14="http://schemas.microsoft.com/office/powerpoint/2010/main" val="835043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4D783855-64F5-4662-976D-E6B795E392E7}" type="datetime1">
              <a:rPr kumimoji="1" lang="zh-CN" altLang="en-US" smtClean="0"/>
              <a:t>2019/2/27</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1FCCB009-CF97-1F4A-9399-55F1A7A4B45F}" type="slidenum">
              <a:rPr kumimoji="1" lang="zh-CN" altLang="en-US" smtClean="0"/>
              <a:t>‹#›</a:t>
            </a:fld>
            <a:endParaRPr kumimoji="1" lang="zh-CN" altLang="en-US"/>
          </a:p>
        </p:txBody>
      </p:sp>
    </p:spTree>
    <p:extLst>
      <p:ext uri="{BB962C8B-B14F-4D97-AF65-F5344CB8AC3E}">
        <p14:creationId xmlns:p14="http://schemas.microsoft.com/office/powerpoint/2010/main" val="769412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8F9DA7-07E8-44AA-9841-E9C0E661BA16}" type="datetime1">
              <a:rPr kumimoji="1" lang="zh-CN" altLang="en-US" smtClean="0"/>
              <a:t>2019/2/27</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1FCCB009-CF97-1F4A-9399-55F1A7A4B45F}" type="slidenum">
              <a:rPr kumimoji="1" lang="zh-CN" altLang="en-US" smtClean="0"/>
              <a:t>‹#›</a:t>
            </a:fld>
            <a:endParaRPr kumimoji="1" lang="zh-CN" altLang="en-US"/>
          </a:p>
        </p:txBody>
      </p:sp>
    </p:spTree>
    <p:extLst>
      <p:ext uri="{BB962C8B-B14F-4D97-AF65-F5344CB8AC3E}">
        <p14:creationId xmlns:p14="http://schemas.microsoft.com/office/powerpoint/2010/main" val="1517084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EBE47536-71E6-48B7-B525-88275BEEDD88}" type="datetime1">
              <a:rPr kumimoji="1" lang="zh-CN" altLang="en-US" smtClean="0"/>
              <a:t>2019/2/27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1FCCB009-CF97-1F4A-9399-55F1A7A4B45F}" type="slidenum">
              <a:rPr kumimoji="1" lang="zh-CN" altLang="en-US" smtClean="0"/>
              <a:t>‹#›</a:t>
            </a:fld>
            <a:endParaRPr kumimoji="1" lang="zh-CN" altLang="en-US"/>
          </a:p>
        </p:txBody>
      </p:sp>
    </p:spTree>
    <p:extLst>
      <p:ext uri="{BB962C8B-B14F-4D97-AF65-F5344CB8AC3E}">
        <p14:creationId xmlns:p14="http://schemas.microsoft.com/office/powerpoint/2010/main" val="560993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680B0E7C-2D46-427F-A2C8-4F36F8767B28}" type="datetime1">
              <a:rPr kumimoji="1" lang="zh-CN" altLang="en-US" smtClean="0"/>
              <a:t>2019/2/27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1FCCB009-CF97-1F4A-9399-55F1A7A4B45F}" type="slidenum">
              <a:rPr kumimoji="1" lang="zh-CN" altLang="en-US" smtClean="0"/>
              <a:t>‹#›</a:t>
            </a:fld>
            <a:endParaRPr kumimoji="1" lang="zh-CN" altLang="en-US"/>
          </a:p>
        </p:txBody>
      </p:sp>
    </p:spTree>
    <p:extLst>
      <p:ext uri="{BB962C8B-B14F-4D97-AF65-F5344CB8AC3E}">
        <p14:creationId xmlns:p14="http://schemas.microsoft.com/office/powerpoint/2010/main" val="1163636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A58BE4-3ED9-41E1-9413-358E3FC253BF}" type="datetime1">
              <a:rPr kumimoji="1" lang="zh-CN" altLang="en-US" smtClean="0"/>
              <a:t>2019/2/27</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CCB009-CF97-1F4A-9399-55F1A7A4B45F}" type="slidenum">
              <a:rPr kumimoji="1" lang="zh-CN" altLang="en-US" smtClean="0"/>
              <a:t>‹#›</a:t>
            </a:fld>
            <a:endParaRPr kumimoji="1" lang="zh-CN" altLang="en-US"/>
          </a:p>
        </p:txBody>
      </p:sp>
    </p:spTree>
    <p:extLst>
      <p:ext uri="{BB962C8B-B14F-4D97-AF65-F5344CB8AC3E}">
        <p14:creationId xmlns:p14="http://schemas.microsoft.com/office/powerpoint/2010/main" val="1101949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4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6.xml"/><Relationship Id="rId4" Type="http://schemas.openxmlformats.org/officeDocument/2006/relationships/image" Target="../media/image5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59.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p:txBody>
          <a:bodyPr/>
          <a:lstStyle/>
          <a:p>
            <a:r>
              <a:rPr lang="zh-CN" altLang="en-US" dirty="0"/>
              <a:t>第</a:t>
            </a:r>
            <a:r>
              <a:rPr lang="en-US" altLang="zh-CN" dirty="0"/>
              <a:t>4</a:t>
            </a:r>
            <a:r>
              <a:rPr lang="zh-CN" altLang="en-US" dirty="0"/>
              <a:t>章 字符串与正则表达式</a:t>
            </a:r>
          </a:p>
        </p:txBody>
      </p:sp>
      <p:sp>
        <p:nvSpPr>
          <p:cNvPr id="15363" name="Rectangle 3"/>
          <p:cNvSpPr>
            <a:spLocks noGrp="1" noChangeArrowheads="1"/>
          </p:cNvSpPr>
          <p:nvPr>
            <p:ph type="subTitle" idx="1"/>
          </p:nvPr>
        </p:nvSpPr>
        <p:spPr/>
        <p:txBody>
          <a:bodyPr/>
          <a:lstStyle/>
          <a:p>
            <a:endParaRPr lang="zh-CN" altLang="zh-CN"/>
          </a:p>
        </p:txBody>
      </p:sp>
      <p:sp>
        <p:nvSpPr>
          <p:cNvPr id="2" name="灯片编号占位符 1"/>
          <p:cNvSpPr>
            <a:spLocks noGrp="1"/>
          </p:cNvSpPr>
          <p:nvPr>
            <p:ph type="sldNum" sz="quarter" idx="12"/>
          </p:nvPr>
        </p:nvSpPr>
        <p:spPr/>
        <p:txBody>
          <a:bodyPr/>
          <a:lstStyle/>
          <a:p>
            <a:fld id="{1FCCB009-CF97-1F4A-9399-55F1A7A4B45F}" type="slidenum">
              <a:rPr kumimoji="1" lang="zh-CN" altLang="en-US" smtClean="0"/>
              <a:t>1</a:t>
            </a:fld>
            <a:endParaRPr kumimoji="1" lang="zh-CN" altLang="en-US"/>
          </a:p>
        </p:txBody>
      </p:sp>
    </p:spTree>
    <p:extLst>
      <p:ext uri="{BB962C8B-B14F-4D97-AF65-F5344CB8AC3E}">
        <p14:creationId xmlns:p14="http://schemas.microsoft.com/office/powerpoint/2010/main" val="1534980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rrowheads="1"/>
          </p:cNvSpPr>
          <p:nvPr>
            <p:ph type="title"/>
          </p:nvPr>
        </p:nvSpPr>
        <p:spPr/>
        <p:txBody>
          <a:bodyPr/>
          <a:lstStyle/>
          <a:p>
            <a:r>
              <a:rPr lang="zh-CN" altLang="en-US" dirty="0">
                <a:latin typeface="宋体" pitchFamily="2" charset="-122"/>
              </a:rPr>
              <a:t>判断一个变量是否为字符串</a:t>
            </a:r>
          </a:p>
        </p:txBody>
      </p:sp>
      <p:sp>
        <p:nvSpPr>
          <p:cNvPr id="25603" name="Rectangle 3"/>
          <p:cNvSpPr>
            <a:spLocks noGrp="1" noChangeArrowheads="1"/>
          </p:cNvSpPr>
          <p:nvPr>
            <p:ph idx="1"/>
          </p:nvPr>
        </p:nvSpPr>
        <p:spPr/>
        <p:txBody>
          <a:bodyPr>
            <a:normAutofit/>
          </a:bodyPr>
          <a:lstStyle/>
          <a:p>
            <a:pPr>
              <a:lnSpc>
                <a:spcPct val="150000"/>
              </a:lnSpc>
            </a:pPr>
            <a:r>
              <a:rPr lang="zh-CN" altLang="en-US" dirty="0">
                <a:latin typeface="宋体" pitchFamily="2" charset="-122"/>
              </a:rPr>
              <a:t>判断一个变量</a:t>
            </a:r>
            <a:r>
              <a:rPr lang="en-US" altLang="zh-CN" dirty="0">
                <a:latin typeface="宋体" pitchFamily="2" charset="-122"/>
              </a:rPr>
              <a:t>s</a:t>
            </a:r>
            <a:r>
              <a:rPr lang="zh-CN" altLang="en-US" dirty="0">
                <a:latin typeface="宋体" pitchFamily="2" charset="-122"/>
              </a:rPr>
              <a:t>是否为字符串</a:t>
            </a:r>
            <a:endParaRPr lang="en-US" altLang="zh-CN" dirty="0">
              <a:latin typeface="宋体" pitchFamily="2" charset="-122"/>
            </a:endParaRPr>
          </a:p>
          <a:p>
            <a:pPr lvl="1">
              <a:lnSpc>
                <a:spcPct val="150000"/>
              </a:lnSpc>
            </a:pPr>
            <a:r>
              <a:rPr lang="zh-CN" altLang="en-US" dirty="0">
                <a:latin typeface="宋体" pitchFamily="2" charset="-122"/>
              </a:rPr>
              <a:t>使用内置函数</a:t>
            </a:r>
            <a:r>
              <a:rPr lang="en-US" altLang="zh-CN" b="1" dirty="0" err="1">
                <a:latin typeface="宋体" pitchFamily="2" charset="-122"/>
              </a:rPr>
              <a:t>isinstance</a:t>
            </a:r>
            <a:r>
              <a:rPr lang="en-US" altLang="zh-CN" dirty="0">
                <a:latin typeface="宋体" pitchFamily="2" charset="-122"/>
              </a:rPr>
              <a:t>(</a:t>
            </a:r>
            <a:r>
              <a:rPr lang="en-US" altLang="zh-CN" dirty="0" err="1">
                <a:latin typeface="宋体" pitchFamily="2" charset="-122"/>
              </a:rPr>
              <a:t>s,</a:t>
            </a:r>
            <a:r>
              <a:rPr lang="en-US" altLang="zh-CN" b="1" dirty="0" err="1">
                <a:latin typeface="宋体" pitchFamily="2" charset="-122"/>
              </a:rPr>
              <a:t>str</a:t>
            </a:r>
            <a:r>
              <a:rPr lang="en-US" altLang="zh-CN" dirty="0">
                <a:latin typeface="宋体" pitchFamily="2" charset="-122"/>
              </a:rPr>
              <a:t>)</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0378" y="3448442"/>
            <a:ext cx="8601309" cy="322549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灯片编号占位符 1"/>
          <p:cNvSpPr>
            <a:spLocks noGrp="1"/>
          </p:cNvSpPr>
          <p:nvPr>
            <p:ph type="sldNum" sz="quarter" idx="12"/>
          </p:nvPr>
        </p:nvSpPr>
        <p:spPr/>
        <p:txBody>
          <a:bodyPr/>
          <a:lstStyle/>
          <a:p>
            <a:fld id="{1FCCB009-CF97-1F4A-9399-55F1A7A4B45F}" type="slidenum">
              <a:rPr kumimoji="1" lang="zh-CN" altLang="en-US" smtClean="0"/>
              <a:t>10</a:t>
            </a:fld>
            <a:endParaRPr kumimoji="1" lang="zh-CN" altLang="en-US"/>
          </a:p>
        </p:txBody>
      </p:sp>
    </p:spTree>
    <p:extLst>
      <p:ext uri="{BB962C8B-B14F-4D97-AF65-F5344CB8AC3E}">
        <p14:creationId xmlns:p14="http://schemas.microsoft.com/office/powerpoint/2010/main" val="3876698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rrowheads="1"/>
          </p:cNvSpPr>
          <p:nvPr>
            <p:ph type="title"/>
          </p:nvPr>
        </p:nvSpPr>
        <p:spPr/>
        <p:txBody>
          <a:bodyPr/>
          <a:lstStyle/>
          <a:p>
            <a:r>
              <a:rPr lang="zh-CN" altLang="en-US" dirty="0">
                <a:latin typeface="宋体" pitchFamily="2" charset="-122"/>
              </a:rPr>
              <a:t>字符串</a:t>
            </a:r>
          </a:p>
        </p:txBody>
      </p:sp>
      <p:sp>
        <p:nvSpPr>
          <p:cNvPr id="24579" name="Rectangle 3"/>
          <p:cNvSpPr>
            <a:spLocks noGrp="1" noChangeArrowheads="1"/>
          </p:cNvSpPr>
          <p:nvPr>
            <p:ph idx="1"/>
          </p:nvPr>
        </p:nvSpPr>
        <p:spPr>
          <a:xfrm>
            <a:off x="609600" y="1528950"/>
            <a:ext cx="10972800" cy="4686320"/>
          </a:xfrm>
        </p:spPr>
        <p:txBody>
          <a:bodyPr/>
          <a:lstStyle/>
          <a:p>
            <a:r>
              <a:rPr lang="zh-CN" altLang="en-US" sz="2400" dirty="0">
                <a:latin typeface="宋体" pitchFamily="2" charset="-122"/>
              </a:rPr>
              <a:t>字符串属于不可变序列类型</a:t>
            </a:r>
            <a:endParaRPr lang="en-US" altLang="zh-CN" sz="2400" dirty="0">
              <a:latin typeface="宋体" pitchFamily="2" charset="-122"/>
            </a:endParaRPr>
          </a:p>
          <a:p>
            <a:pPr lvl="1"/>
            <a:r>
              <a:rPr lang="zh-CN" altLang="en-US" sz="2000" dirty="0">
                <a:latin typeface="宋体" pitchFamily="2" charset="-122"/>
              </a:rPr>
              <a:t>支持序列通用方法，包括切片操作</a:t>
            </a:r>
            <a:endParaRPr lang="en-US" altLang="zh-CN" sz="2000" dirty="0">
              <a:latin typeface="宋体" pitchFamily="2" charset="-122"/>
            </a:endParaRPr>
          </a:p>
          <a:p>
            <a:pPr lvl="1"/>
            <a:r>
              <a:rPr lang="zh-CN" altLang="en-US" sz="2000" dirty="0">
                <a:latin typeface="宋体" pitchFamily="2" charset="-122"/>
              </a:rPr>
              <a:t>支持特有的字符串操作方法。</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606" y="2828203"/>
            <a:ext cx="6007100" cy="31051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4600" y="302256"/>
            <a:ext cx="4169888" cy="484052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893" y="5457374"/>
            <a:ext cx="8182595" cy="126404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灯片编号占位符 1"/>
          <p:cNvSpPr>
            <a:spLocks noGrp="1"/>
          </p:cNvSpPr>
          <p:nvPr>
            <p:ph type="sldNum" sz="quarter" idx="12"/>
          </p:nvPr>
        </p:nvSpPr>
        <p:spPr/>
        <p:txBody>
          <a:bodyPr/>
          <a:lstStyle/>
          <a:p>
            <a:fld id="{1FCCB009-CF97-1F4A-9399-55F1A7A4B45F}" type="slidenum">
              <a:rPr kumimoji="1" lang="zh-CN" altLang="en-US" smtClean="0"/>
              <a:t>11</a:t>
            </a:fld>
            <a:endParaRPr kumimoji="1" lang="zh-CN" altLang="en-US"/>
          </a:p>
        </p:txBody>
      </p:sp>
    </p:spTree>
    <p:extLst>
      <p:ext uri="{BB962C8B-B14F-4D97-AF65-F5344CB8AC3E}">
        <p14:creationId xmlns:p14="http://schemas.microsoft.com/office/powerpoint/2010/main" val="1382234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672" y="202253"/>
            <a:ext cx="11653653" cy="261808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标题 1"/>
          <p:cNvSpPr>
            <a:spLocks noGrp="1"/>
          </p:cNvSpPr>
          <p:nvPr>
            <p:ph type="title"/>
          </p:nvPr>
        </p:nvSpPr>
        <p:spPr>
          <a:xfrm>
            <a:off x="1567547" y="2766953"/>
            <a:ext cx="9658599" cy="1157789"/>
          </a:xfrm>
        </p:spPr>
        <p:txBody>
          <a:bodyPr>
            <a:noAutofit/>
          </a:bodyPr>
          <a:lstStyle/>
          <a:p>
            <a:pPr algn="l"/>
            <a:r>
              <a:rPr lang="zh-CN" altLang="en-US" sz="3600" dirty="0"/>
              <a:t>例：把一个字符串分</a:t>
            </a:r>
            <a:r>
              <a:rPr lang="en-US" altLang="zh-CN" sz="3600" dirty="0"/>
              <a:t>m</a:t>
            </a:r>
            <a:r>
              <a:rPr lang="zh-CN" altLang="en-US" sz="3600" dirty="0"/>
              <a:t>行输出，</a:t>
            </a:r>
            <a:r>
              <a:rPr lang="en-US" altLang="zh-CN" sz="3600" dirty="0"/>
              <a:t>m</a:t>
            </a:r>
            <a:r>
              <a:rPr lang="zh-CN" altLang="en-US" sz="3600" dirty="0"/>
              <a:t>由用户指定</a:t>
            </a:r>
          </a:p>
        </p:txBody>
      </p:sp>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672" y="3924716"/>
            <a:ext cx="11653653" cy="27284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灯片编号占位符 1"/>
          <p:cNvSpPr>
            <a:spLocks noGrp="1"/>
          </p:cNvSpPr>
          <p:nvPr>
            <p:ph type="sldNum" sz="quarter" idx="12"/>
          </p:nvPr>
        </p:nvSpPr>
        <p:spPr/>
        <p:txBody>
          <a:bodyPr/>
          <a:lstStyle/>
          <a:p>
            <a:fld id="{1FCCB009-CF97-1F4A-9399-55F1A7A4B45F}" type="slidenum">
              <a:rPr kumimoji="1" lang="zh-CN" altLang="en-US" smtClean="0"/>
              <a:t>12</a:t>
            </a:fld>
            <a:endParaRPr kumimoji="1" lang="zh-CN" altLang="en-US"/>
          </a:p>
        </p:txBody>
      </p:sp>
    </p:spTree>
    <p:extLst>
      <p:ext uri="{BB962C8B-B14F-4D97-AF65-F5344CB8AC3E}">
        <p14:creationId xmlns:p14="http://schemas.microsoft.com/office/powerpoint/2010/main" val="1855162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rrowheads="1"/>
          </p:cNvSpPr>
          <p:nvPr>
            <p:ph type="title"/>
          </p:nvPr>
        </p:nvSpPr>
        <p:spPr/>
        <p:txBody>
          <a:bodyPr/>
          <a:lstStyle/>
          <a:p>
            <a:r>
              <a:rPr lang="zh-CN" altLang="en-US" dirty="0">
                <a:latin typeface="宋体" pitchFamily="2" charset="-122"/>
              </a:rPr>
              <a:t>字符串常量</a:t>
            </a:r>
          </a:p>
        </p:txBody>
      </p:sp>
      <p:sp>
        <p:nvSpPr>
          <p:cNvPr id="46083" name="Rectangle 3"/>
          <p:cNvSpPr>
            <a:spLocks noGrp="1" noChangeArrowheads="1"/>
          </p:cNvSpPr>
          <p:nvPr>
            <p:ph idx="1"/>
          </p:nvPr>
        </p:nvSpPr>
        <p:spPr>
          <a:xfrm>
            <a:off x="546267" y="1417639"/>
            <a:ext cx="11406717" cy="5351297"/>
          </a:xfrm>
        </p:spPr>
        <p:txBody>
          <a:bodyPr>
            <a:normAutofit fontScale="92500" lnSpcReduction="10000"/>
          </a:bodyPr>
          <a:lstStyle/>
          <a:p>
            <a:pPr>
              <a:lnSpc>
                <a:spcPct val="120000"/>
              </a:lnSpc>
              <a:spcBef>
                <a:spcPct val="0"/>
              </a:spcBef>
              <a:buFont typeface="Wingdings" pitchFamily="2" charset="2"/>
              <a:buNone/>
            </a:pPr>
            <a:r>
              <a:rPr lang="zh-CN" altLang="zh-CN" sz="2400" dirty="0">
                <a:latin typeface="宋体" pitchFamily="2" charset="-122"/>
              </a:rPr>
              <a:t>&gt;&gt;&gt; import string</a:t>
            </a:r>
          </a:p>
          <a:p>
            <a:pPr>
              <a:lnSpc>
                <a:spcPct val="120000"/>
              </a:lnSpc>
              <a:spcBef>
                <a:spcPct val="0"/>
              </a:spcBef>
              <a:buFont typeface="Wingdings" pitchFamily="2" charset="2"/>
              <a:buNone/>
            </a:pPr>
            <a:r>
              <a:rPr lang="zh-CN" altLang="zh-CN" sz="2400" dirty="0">
                <a:latin typeface="宋体" pitchFamily="2" charset="-122"/>
              </a:rPr>
              <a:t>&gt;&gt;&gt; </a:t>
            </a:r>
            <a:r>
              <a:rPr lang="zh-CN" altLang="zh-CN" sz="2400" b="1" dirty="0">
                <a:latin typeface="宋体" pitchFamily="2" charset="-122"/>
              </a:rPr>
              <a:t>string.digits</a:t>
            </a:r>
            <a:r>
              <a:rPr lang="en-US" altLang="zh-CN" sz="2400" b="1" dirty="0">
                <a:latin typeface="宋体" pitchFamily="2" charset="-122"/>
              </a:rPr>
              <a:t>   		</a:t>
            </a:r>
            <a:r>
              <a:rPr lang="en-US" altLang="zh-CN" sz="2400" dirty="0">
                <a:latin typeface="宋体" pitchFamily="2" charset="-122"/>
              </a:rPr>
              <a:t>#</a:t>
            </a:r>
            <a:r>
              <a:rPr lang="zh-CN" altLang="en-US" sz="2400" dirty="0">
                <a:latin typeface="宋体" pitchFamily="2" charset="-122"/>
              </a:rPr>
              <a:t>数字字符</a:t>
            </a:r>
            <a:endParaRPr lang="zh-CN" altLang="zh-CN" sz="2400" dirty="0">
              <a:latin typeface="宋体" pitchFamily="2" charset="-122"/>
            </a:endParaRPr>
          </a:p>
          <a:p>
            <a:pPr>
              <a:lnSpc>
                <a:spcPct val="120000"/>
              </a:lnSpc>
              <a:spcBef>
                <a:spcPct val="0"/>
              </a:spcBef>
              <a:buFont typeface="Wingdings" pitchFamily="2" charset="2"/>
              <a:buNone/>
            </a:pPr>
            <a:r>
              <a:rPr lang="zh-CN" altLang="zh-CN" sz="2400" dirty="0">
                <a:latin typeface="宋体" pitchFamily="2" charset="-122"/>
              </a:rPr>
              <a:t>'0123456789'</a:t>
            </a:r>
          </a:p>
          <a:p>
            <a:pPr>
              <a:lnSpc>
                <a:spcPct val="120000"/>
              </a:lnSpc>
              <a:spcBef>
                <a:spcPct val="0"/>
              </a:spcBef>
              <a:buFont typeface="Wingdings" pitchFamily="2" charset="2"/>
              <a:buNone/>
            </a:pPr>
            <a:r>
              <a:rPr lang="zh-CN" altLang="zh-CN" sz="2400" dirty="0">
                <a:latin typeface="宋体" pitchFamily="2" charset="-122"/>
              </a:rPr>
              <a:t>&gt;&gt;&gt; </a:t>
            </a:r>
            <a:r>
              <a:rPr lang="zh-CN" altLang="zh-CN" sz="2400" b="1" dirty="0">
                <a:latin typeface="宋体" pitchFamily="2" charset="-122"/>
              </a:rPr>
              <a:t>string.punctuation</a:t>
            </a:r>
            <a:r>
              <a:rPr lang="en-US" altLang="zh-CN" sz="2400" b="1" dirty="0">
                <a:latin typeface="宋体" pitchFamily="2" charset="-122"/>
              </a:rPr>
              <a:t>		</a:t>
            </a:r>
            <a:r>
              <a:rPr lang="en-US" altLang="zh-CN" sz="2400" dirty="0">
                <a:latin typeface="宋体" pitchFamily="2" charset="-122"/>
              </a:rPr>
              <a:t>#</a:t>
            </a:r>
            <a:r>
              <a:rPr lang="zh-CN" altLang="en-US" sz="2400" dirty="0">
                <a:latin typeface="宋体" pitchFamily="2" charset="-122"/>
              </a:rPr>
              <a:t>标点符号</a:t>
            </a:r>
            <a:endParaRPr lang="zh-CN" altLang="zh-CN" sz="2400" dirty="0">
              <a:latin typeface="宋体" pitchFamily="2" charset="-122"/>
            </a:endParaRPr>
          </a:p>
          <a:p>
            <a:pPr>
              <a:lnSpc>
                <a:spcPct val="120000"/>
              </a:lnSpc>
              <a:spcBef>
                <a:spcPct val="0"/>
              </a:spcBef>
              <a:buFont typeface="Wingdings" pitchFamily="2" charset="2"/>
              <a:buNone/>
            </a:pPr>
            <a:r>
              <a:rPr lang="zh-CN" altLang="zh-CN" sz="2400" dirty="0">
                <a:latin typeface="宋体" pitchFamily="2" charset="-122"/>
              </a:rPr>
              <a:t>'!"#$%&amp;\'()*+,-./:;&lt;=&gt;?@[\\]^_`{|}~'</a:t>
            </a:r>
          </a:p>
          <a:p>
            <a:pPr>
              <a:lnSpc>
                <a:spcPct val="120000"/>
              </a:lnSpc>
              <a:spcBef>
                <a:spcPct val="0"/>
              </a:spcBef>
              <a:buFont typeface="Wingdings" pitchFamily="2" charset="2"/>
              <a:buNone/>
            </a:pPr>
            <a:r>
              <a:rPr lang="zh-CN" altLang="zh-CN" sz="2400" dirty="0">
                <a:latin typeface="宋体" pitchFamily="2" charset="-122"/>
              </a:rPr>
              <a:t>&gt;&gt;&gt; </a:t>
            </a:r>
            <a:r>
              <a:rPr lang="zh-CN" altLang="zh-CN" sz="2400" b="1" dirty="0">
                <a:latin typeface="宋体" pitchFamily="2" charset="-122"/>
              </a:rPr>
              <a:t>string.</a:t>
            </a:r>
            <a:r>
              <a:rPr lang="en-US" altLang="zh-CN" sz="2400" b="1" dirty="0" err="1">
                <a:latin typeface="宋体" pitchFamily="2" charset="-122"/>
              </a:rPr>
              <a:t>ascii</a:t>
            </a:r>
            <a:r>
              <a:rPr lang="en-US" altLang="zh-CN" sz="2400" b="1" dirty="0">
                <a:latin typeface="宋体" pitchFamily="2" charset="-122"/>
              </a:rPr>
              <a:t>_</a:t>
            </a:r>
            <a:r>
              <a:rPr lang="zh-CN" altLang="zh-CN" sz="2400" b="1" dirty="0">
                <a:latin typeface="宋体" pitchFamily="2" charset="-122"/>
              </a:rPr>
              <a:t>letters</a:t>
            </a:r>
            <a:r>
              <a:rPr lang="en-US" altLang="zh-CN" sz="2400" b="1" dirty="0">
                <a:latin typeface="宋体" pitchFamily="2" charset="-122"/>
              </a:rPr>
              <a:t>		</a:t>
            </a:r>
            <a:r>
              <a:rPr lang="en-US" altLang="zh-CN" sz="2400" dirty="0">
                <a:latin typeface="宋体" pitchFamily="2" charset="-122"/>
              </a:rPr>
              <a:t>#</a:t>
            </a:r>
            <a:r>
              <a:rPr lang="zh-CN" altLang="en-US" sz="2400" dirty="0">
                <a:latin typeface="宋体" pitchFamily="2" charset="-122"/>
              </a:rPr>
              <a:t>英文字母</a:t>
            </a:r>
            <a:endParaRPr lang="zh-CN" altLang="zh-CN" sz="2400" dirty="0">
              <a:latin typeface="宋体" pitchFamily="2" charset="-122"/>
            </a:endParaRPr>
          </a:p>
          <a:p>
            <a:pPr>
              <a:lnSpc>
                <a:spcPct val="120000"/>
              </a:lnSpc>
              <a:spcBef>
                <a:spcPct val="0"/>
              </a:spcBef>
              <a:buFont typeface="Wingdings" pitchFamily="2" charset="2"/>
              <a:buNone/>
            </a:pPr>
            <a:r>
              <a:rPr lang="zh-CN" altLang="zh-CN" sz="2400" dirty="0">
                <a:latin typeface="宋体" pitchFamily="2" charset="-122"/>
              </a:rPr>
              <a:t>'ABCDEFGHIJKLMNOPQRSTUVWXYZabcdefghijklmnopqrstuvwxyz'</a:t>
            </a:r>
          </a:p>
          <a:p>
            <a:pPr>
              <a:lnSpc>
                <a:spcPct val="120000"/>
              </a:lnSpc>
              <a:spcBef>
                <a:spcPct val="0"/>
              </a:spcBef>
              <a:buFont typeface="Wingdings" pitchFamily="2" charset="2"/>
              <a:buNone/>
            </a:pPr>
            <a:r>
              <a:rPr lang="zh-CN" altLang="zh-CN" sz="2400" dirty="0">
                <a:latin typeface="宋体" pitchFamily="2" charset="-122"/>
              </a:rPr>
              <a:t>&gt;&gt;&gt; </a:t>
            </a:r>
            <a:r>
              <a:rPr lang="zh-CN" altLang="zh-CN" sz="2400" b="1" dirty="0">
                <a:latin typeface="宋体" pitchFamily="2" charset="-122"/>
              </a:rPr>
              <a:t>string.printable</a:t>
            </a:r>
            <a:r>
              <a:rPr lang="en-US" altLang="zh-CN" sz="2400" b="1" dirty="0">
                <a:latin typeface="宋体" pitchFamily="2" charset="-122"/>
              </a:rPr>
              <a:t>		</a:t>
            </a:r>
            <a:r>
              <a:rPr lang="en-US" altLang="zh-CN" sz="2400" dirty="0">
                <a:latin typeface="宋体" pitchFamily="2" charset="-122"/>
              </a:rPr>
              <a:t>#</a:t>
            </a:r>
            <a:r>
              <a:rPr lang="zh-CN" altLang="en-US" sz="2400" dirty="0">
                <a:latin typeface="宋体" pitchFamily="2" charset="-122"/>
              </a:rPr>
              <a:t>可打印字符</a:t>
            </a:r>
            <a:endParaRPr lang="zh-CN" altLang="zh-CN" sz="2400" dirty="0">
              <a:latin typeface="宋体" pitchFamily="2" charset="-122"/>
            </a:endParaRPr>
          </a:p>
          <a:p>
            <a:pPr>
              <a:lnSpc>
                <a:spcPct val="120000"/>
              </a:lnSpc>
              <a:spcBef>
                <a:spcPct val="0"/>
              </a:spcBef>
              <a:buFont typeface="Wingdings" pitchFamily="2" charset="2"/>
              <a:buNone/>
            </a:pPr>
            <a:r>
              <a:rPr lang="zh-CN" altLang="zh-CN" sz="2400" dirty="0">
                <a:latin typeface="宋体" pitchFamily="2" charset="-122"/>
              </a:rPr>
              <a:t>'0123456789abcdefghijklmnopqrstuvwxyzABCDEFGHIJKLMNOPQRSTUVWXYZ!"#$%&amp;\'()*+,-./:;&lt;=&gt;?@[\\]^_`{|}~ \t\n\r\x0b\x0c'</a:t>
            </a:r>
          </a:p>
          <a:p>
            <a:pPr>
              <a:lnSpc>
                <a:spcPct val="120000"/>
              </a:lnSpc>
              <a:spcBef>
                <a:spcPct val="0"/>
              </a:spcBef>
              <a:buFont typeface="Wingdings" pitchFamily="2" charset="2"/>
              <a:buNone/>
            </a:pPr>
            <a:r>
              <a:rPr lang="zh-CN" altLang="zh-CN" sz="2400" dirty="0">
                <a:latin typeface="宋体" pitchFamily="2" charset="-122"/>
              </a:rPr>
              <a:t>&gt;&gt;&gt; </a:t>
            </a:r>
            <a:r>
              <a:rPr lang="zh-CN" altLang="zh-CN" sz="2400" b="1" dirty="0">
                <a:latin typeface="宋体" pitchFamily="2" charset="-122"/>
              </a:rPr>
              <a:t>string.</a:t>
            </a:r>
            <a:r>
              <a:rPr lang="en-US" altLang="zh-CN" sz="2400" b="1" dirty="0" err="1">
                <a:latin typeface="宋体" pitchFamily="2" charset="-122"/>
              </a:rPr>
              <a:t>ascii</a:t>
            </a:r>
            <a:r>
              <a:rPr lang="en-US" altLang="zh-CN" sz="2400" b="1" dirty="0">
                <a:latin typeface="宋体" pitchFamily="2" charset="-122"/>
              </a:rPr>
              <a:t>_</a:t>
            </a:r>
            <a:r>
              <a:rPr lang="zh-CN" altLang="zh-CN" sz="2400" b="1" dirty="0">
                <a:latin typeface="宋体" pitchFamily="2" charset="-122"/>
              </a:rPr>
              <a:t>lowercase</a:t>
            </a:r>
            <a:r>
              <a:rPr lang="en-US" altLang="zh-CN" sz="2400" b="1" dirty="0">
                <a:latin typeface="宋体" pitchFamily="2" charset="-122"/>
              </a:rPr>
              <a:t>	</a:t>
            </a:r>
            <a:r>
              <a:rPr lang="en-US" altLang="zh-CN" sz="2400" dirty="0">
                <a:latin typeface="宋体" pitchFamily="2" charset="-122"/>
              </a:rPr>
              <a:t>#</a:t>
            </a:r>
            <a:r>
              <a:rPr lang="zh-CN" altLang="en-US" sz="2400" dirty="0">
                <a:latin typeface="宋体" pitchFamily="2" charset="-122"/>
              </a:rPr>
              <a:t>小写字母</a:t>
            </a:r>
            <a:endParaRPr lang="zh-CN" altLang="zh-CN" sz="2400" dirty="0">
              <a:latin typeface="宋体" pitchFamily="2" charset="-122"/>
            </a:endParaRPr>
          </a:p>
          <a:p>
            <a:pPr>
              <a:lnSpc>
                <a:spcPct val="120000"/>
              </a:lnSpc>
              <a:spcBef>
                <a:spcPct val="0"/>
              </a:spcBef>
              <a:buFont typeface="Wingdings" pitchFamily="2" charset="2"/>
              <a:buNone/>
            </a:pPr>
            <a:r>
              <a:rPr lang="zh-CN" altLang="zh-CN" sz="2400" dirty="0">
                <a:latin typeface="宋体" pitchFamily="2" charset="-122"/>
              </a:rPr>
              <a:t>'abcdefghijklmnopqrstuvwxyz'</a:t>
            </a:r>
          </a:p>
          <a:p>
            <a:pPr>
              <a:lnSpc>
                <a:spcPct val="120000"/>
              </a:lnSpc>
              <a:spcBef>
                <a:spcPct val="0"/>
              </a:spcBef>
              <a:buFont typeface="Wingdings" pitchFamily="2" charset="2"/>
              <a:buNone/>
            </a:pPr>
            <a:r>
              <a:rPr lang="zh-CN" altLang="zh-CN" sz="2400" dirty="0">
                <a:latin typeface="宋体" pitchFamily="2" charset="-122"/>
              </a:rPr>
              <a:t>&gt;&gt;&gt; </a:t>
            </a:r>
            <a:r>
              <a:rPr lang="zh-CN" altLang="zh-CN" sz="2400" b="1" dirty="0">
                <a:latin typeface="宋体" pitchFamily="2" charset="-122"/>
              </a:rPr>
              <a:t>string.</a:t>
            </a:r>
            <a:r>
              <a:rPr lang="en-US" altLang="zh-CN" sz="2400" b="1" dirty="0" err="1">
                <a:latin typeface="宋体" pitchFamily="2" charset="-122"/>
              </a:rPr>
              <a:t>ascii</a:t>
            </a:r>
            <a:r>
              <a:rPr lang="en-US" altLang="zh-CN" sz="2400" b="1" dirty="0">
                <a:latin typeface="宋体" pitchFamily="2" charset="-122"/>
              </a:rPr>
              <a:t>_</a:t>
            </a:r>
            <a:r>
              <a:rPr lang="zh-CN" altLang="zh-CN" sz="2400" b="1" dirty="0">
                <a:latin typeface="宋体" pitchFamily="2" charset="-122"/>
              </a:rPr>
              <a:t>uppercase</a:t>
            </a:r>
            <a:r>
              <a:rPr lang="en-US" altLang="zh-CN" sz="2400" b="1" dirty="0">
                <a:latin typeface="宋体" pitchFamily="2" charset="-122"/>
              </a:rPr>
              <a:t>	</a:t>
            </a:r>
            <a:r>
              <a:rPr lang="en-US" altLang="zh-CN" sz="2400" dirty="0">
                <a:latin typeface="宋体" pitchFamily="2" charset="-122"/>
              </a:rPr>
              <a:t>#</a:t>
            </a:r>
            <a:r>
              <a:rPr lang="zh-CN" altLang="en-US" sz="2400" dirty="0">
                <a:latin typeface="宋体" pitchFamily="2" charset="-122"/>
              </a:rPr>
              <a:t>大写字母</a:t>
            </a:r>
            <a:endParaRPr lang="zh-CN" altLang="zh-CN" sz="2400" dirty="0">
              <a:latin typeface="宋体" pitchFamily="2" charset="-122"/>
            </a:endParaRPr>
          </a:p>
          <a:p>
            <a:pPr>
              <a:lnSpc>
                <a:spcPct val="120000"/>
              </a:lnSpc>
              <a:spcBef>
                <a:spcPct val="0"/>
              </a:spcBef>
              <a:buFont typeface="Wingdings" pitchFamily="2" charset="2"/>
              <a:buNone/>
            </a:pPr>
            <a:r>
              <a:rPr lang="zh-CN" altLang="zh-CN" sz="2400" dirty="0">
                <a:latin typeface="宋体" pitchFamily="2" charset="-122"/>
              </a:rPr>
              <a:t>'ABCDEFGHIJKLMNOPQRSTUVWXYZ'</a:t>
            </a:r>
          </a:p>
        </p:txBody>
      </p:sp>
      <p:sp>
        <p:nvSpPr>
          <p:cNvPr id="2" name="灯片编号占位符 1"/>
          <p:cNvSpPr>
            <a:spLocks noGrp="1"/>
          </p:cNvSpPr>
          <p:nvPr>
            <p:ph type="sldNum" sz="quarter" idx="12"/>
          </p:nvPr>
        </p:nvSpPr>
        <p:spPr/>
        <p:txBody>
          <a:bodyPr/>
          <a:lstStyle/>
          <a:p>
            <a:fld id="{1FCCB009-CF97-1F4A-9399-55F1A7A4B45F}" type="slidenum">
              <a:rPr kumimoji="1" lang="zh-CN" altLang="en-US" smtClean="0"/>
              <a:t>13</a:t>
            </a:fld>
            <a:endParaRPr kumimoji="1" lang="zh-CN" altLang="en-US"/>
          </a:p>
        </p:txBody>
      </p:sp>
    </p:spTree>
    <p:extLst>
      <p:ext uri="{BB962C8B-B14F-4D97-AF65-F5344CB8AC3E}">
        <p14:creationId xmlns:p14="http://schemas.microsoft.com/office/powerpoint/2010/main" val="2502677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3600" dirty="0"/>
              <a:t>例：删除字符串中的非字母和非数字的符号</a:t>
            </a:r>
          </a:p>
        </p:txBody>
      </p:sp>
      <p:sp>
        <p:nvSpPr>
          <p:cNvPr id="3" name="内容占位符 2"/>
          <p:cNvSpPr>
            <a:spLocks noGrp="1"/>
          </p:cNvSpPr>
          <p:nvPr>
            <p:ph idx="1"/>
          </p:nvPr>
        </p:nvSpPr>
        <p:spPr/>
        <p:txBody>
          <a:bodyPr/>
          <a:lstStyle/>
          <a:p>
            <a:endParaRPr lang="zh-CN" alt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 y="1600200"/>
            <a:ext cx="8542320" cy="415816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4162" y="5410343"/>
            <a:ext cx="8064500" cy="12858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1FCCB009-CF97-1F4A-9399-55F1A7A4B45F}" type="slidenum">
              <a:rPr kumimoji="1" lang="zh-CN" altLang="en-US" smtClean="0"/>
              <a:t>14</a:t>
            </a:fld>
            <a:endParaRPr kumimoji="1" lang="zh-CN" altLang="en-US"/>
          </a:p>
        </p:txBody>
      </p:sp>
    </p:spTree>
    <p:extLst>
      <p:ext uri="{BB962C8B-B14F-4D97-AF65-F5344CB8AC3E}">
        <p14:creationId xmlns:p14="http://schemas.microsoft.com/office/powerpoint/2010/main" val="3207636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rrowheads="1"/>
          </p:cNvSpPr>
          <p:nvPr>
            <p:ph type="title"/>
          </p:nvPr>
        </p:nvSpPr>
        <p:spPr/>
        <p:txBody>
          <a:bodyPr/>
          <a:lstStyle/>
          <a:p>
            <a:r>
              <a:rPr lang="zh-CN" altLang="en-US" dirty="0">
                <a:latin typeface="宋体" pitchFamily="2" charset="-122"/>
              </a:rPr>
              <a:t>字符串转换函数</a:t>
            </a:r>
            <a:r>
              <a:rPr lang="zh-CN" altLang="en-US" sz="3200" dirty="0">
                <a:latin typeface="宋体" pitchFamily="2" charset="-122"/>
              </a:rPr>
              <a:t>（仅返回结果，均不修改原字符串）</a:t>
            </a:r>
            <a:endParaRPr lang="zh-CN" altLang="en-US" dirty="0">
              <a:latin typeface="宋体" pitchFamily="2" charset="-122"/>
            </a:endParaRPr>
          </a:p>
        </p:txBody>
      </p:sp>
      <p:sp>
        <p:nvSpPr>
          <p:cNvPr id="37891" name="Rectangle 3"/>
          <p:cNvSpPr>
            <a:spLocks noGrp="1" noChangeArrowheads="1"/>
          </p:cNvSpPr>
          <p:nvPr>
            <p:ph idx="1"/>
          </p:nvPr>
        </p:nvSpPr>
        <p:spPr>
          <a:xfrm>
            <a:off x="419594" y="1445825"/>
            <a:ext cx="5644737" cy="4978726"/>
          </a:xfrm>
        </p:spPr>
        <p:txBody>
          <a:bodyPr>
            <a:noAutofit/>
          </a:bodyPr>
          <a:lstStyle/>
          <a:p>
            <a:pPr>
              <a:lnSpc>
                <a:spcPct val="110000"/>
              </a:lnSpc>
            </a:pPr>
            <a:r>
              <a:rPr lang="zh-CN" altLang="en-US" sz="2800" b="1" dirty="0">
                <a:latin typeface="宋体" pitchFamily="2" charset="-122"/>
              </a:rPr>
              <a:t>lower()</a:t>
            </a:r>
            <a:endParaRPr lang="en-US" altLang="zh-CN" sz="2800" b="1" dirty="0">
              <a:latin typeface="宋体" pitchFamily="2" charset="-122"/>
            </a:endParaRPr>
          </a:p>
          <a:p>
            <a:pPr lvl="1">
              <a:lnSpc>
                <a:spcPct val="110000"/>
              </a:lnSpc>
            </a:pPr>
            <a:r>
              <a:rPr lang="zh-CN" altLang="en-US" sz="2000" dirty="0">
                <a:latin typeface="宋体" pitchFamily="2" charset="-122"/>
              </a:rPr>
              <a:t>得到小写格式字符串</a:t>
            </a:r>
            <a:endParaRPr lang="en-US" altLang="zh-CN" sz="2000" dirty="0">
              <a:latin typeface="宋体" pitchFamily="2" charset="-122"/>
            </a:endParaRPr>
          </a:p>
          <a:p>
            <a:pPr>
              <a:lnSpc>
                <a:spcPct val="110000"/>
              </a:lnSpc>
            </a:pPr>
            <a:r>
              <a:rPr lang="zh-CN" altLang="en-US" sz="2800" b="1" dirty="0">
                <a:latin typeface="宋体" pitchFamily="2" charset="-122"/>
              </a:rPr>
              <a:t>upper()</a:t>
            </a:r>
            <a:endParaRPr lang="en-US" altLang="zh-CN" sz="2800" b="1" dirty="0">
              <a:latin typeface="宋体" pitchFamily="2" charset="-122"/>
            </a:endParaRPr>
          </a:p>
          <a:p>
            <a:pPr lvl="1">
              <a:lnSpc>
                <a:spcPct val="110000"/>
              </a:lnSpc>
            </a:pPr>
            <a:r>
              <a:rPr lang="zh-CN" altLang="en-US" sz="2000" dirty="0">
                <a:latin typeface="宋体" pitchFamily="2" charset="-122"/>
              </a:rPr>
              <a:t>得到大写格式字符串</a:t>
            </a:r>
            <a:endParaRPr lang="en-US" altLang="zh-CN" sz="2000" dirty="0">
              <a:latin typeface="宋体" pitchFamily="2" charset="-122"/>
            </a:endParaRPr>
          </a:p>
          <a:p>
            <a:pPr>
              <a:lnSpc>
                <a:spcPct val="110000"/>
              </a:lnSpc>
            </a:pPr>
            <a:r>
              <a:rPr lang="zh-CN" altLang="en-US" sz="2800" b="1" dirty="0">
                <a:latin typeface="宋体" pitchFamily="2" charset="-122"/>
              </a:rPr>
              <a:t>capitalize()</a:t>
            </a:r>
            <a:endParaRPr lang="en-US" altLang="zh-CN" sz="2800" b="1" dirty="0">
              <a:latin typeface="宋体" pitchFamily="2" charset="-122"/>
            </a:endParaRPr>
          </a:p>
          <a:p>
            <a:pPr lvl="1">
              <a:lnSpc>
                <a:spcPct val="110000"/>
              </a:lnSpc>
            </a:pPr>
            <a:r>
              <a:rPr lang="zh-CN" altLang="en-US" sz="2000" dirty="0">
                <a:latin typeface="宋体" pitchFamily="2" charset="-122"/>
              </a:rPr>
              <a:t>得到首字母大写格式</a:t>
            </a:r>
            <a:endParaRPr lang="en-US" altLang="zh-CN" sz="2000" dirty="0">
              <a:latin typeface="宋体" pitchFamily="2" charset="-122"/>
            </a:endParaRPr>
          </a:p>
          <a:p>
            <a:pPr>
              <a:lnSpc>
                <a:spcPct val="110000"/>
              </a:lnSpc>
            </a:pPr>
            <a:r>
              <a:rPr lang="zh-CN" altLang="en-US" sz="2800" b="1" dirty="0">
                <a:latin typeface="宋体" pitchFamily="2" charset="-122"/>
              </a:rPr>
              <a:t>title()</a:t>
            </a:r>
            <a:endParaRPr lang="en-US" altLang="zh-CN" sz="2800" b="1" dirty="0">
              <a:latin typeface="宋体" pitchFamily="2" charset="-122"/>
            </a:endParaRPr>
          </a:p>
          <a:p>
            <a:pPr lvl="1">
              <a:lnSpc>
                <a:spcPct val="110000"/>
              </a:lnSpc>
            </a:pPr>
            <a:r>
              <a:rPr lang="zh-CN" altLang="en-US" sz="1800" dirty="0">
                <a:latin typeface="宋体" pitchFamily="2" charset="-122"/>
              </a:rPr>
              <a:t>得到每个单词首字母大写格式</a:t>
            </a:r>
            <a:endParaRPr lang="en-US" altLang="zh-CN" sz="1800" dirty="0">
              <a:latin typeface="宋体" pitchFamily="2" charset="-122"/>
            </a:endParaRPr>
          </a:p>
          <a:p>
            <a:pPr>
              <a:lnSpc>
                <a:spcPct val="110000"/>
              </a:lnSpc>
            </a:pPr>
            <a:r>
              <a:rPr lang="zh-CN" altLang="en-US" sz="2800" b="1" dirty="0">
                <a:latin typeface="宋体" pitchFamily="2" charset="-122"/>
              </a:rPr>
              <a:t>swapcase()</a:t>
            </a:r>
            <a:endParaRPr lang="en-US" altLang="zh-CN" sz="2800" b="1" dirty="0">
              <a:latin typeface="宋体" pitchFamily="2" charset="-122"/>
            </a:endParaRPr>
          </a:p>
          <a:p>
            <a:pPr lvl="1">
              <a:lnSpc>
                <a:spcPct val="110000"/>
              </a:lnSpc>
            </a:pPr>
            <a:r>
              <a:rPr lang="zh-CN" altLang="en-US" sz="2000" dirty="0">
                <a:latin typeface="宋体" pitchFamily="2" charset="-122"/>
              </a:rPr>
              <a:t>得到大小写互换格式</a:t>
            </a:r>
            <a:endParaRPr lang="en-US" altLang="zh-CN" sz="2000" dirty="0">
              <a:latin typeface="宋体" pitchFamily="2" charset="-122"/>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3829" y="1600693"/>
            <a:ext cx="6286500" cy="46101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直接连接符 5"/>
          <p:cNvCxnSpPr/>
          <p:nvPr/>
        </p:nvCxnSpPr>
        <p:spPr>
          <a:xfrm>
            <a:off x="5597233" y="1417639"/>
            <a:ext cx="0" cy="5101915"/>
          </a:xfrm>
          <a:prstGeom prst="line">
            <a:avLst/>
          </a:prstGeom>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lstStyle/>
          <a:p>
            <a:fld id="{1FCCB009-CF97-1F4A-9399-55F1A7A4B45F}" type="slidenum">
              <a:rPr kumimoji="1" lang="zh-CN" altLang="en-US" smtClean="0"/>
              <a:t>15</a:t>
            </a:fld>
            <a:endParaRPr kumimoji="1" lang="zh-CN" altLang="en-US"/>
          </a:p>
        </p:txBody>
      </p:sp>
    </p:spTree>
    <p:extLst>
      <p:ext uri="{BB962C8B-B14F-4D97-AF65-F5344CB8AC3E}">
        <p14:creationId xmlns:p14="http://schemas.microsoft.com/office/powerpoint/2010/main" val="3330711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Rot="1" noChangeArrowheads="1"/>
          </p:cNvSpPr>
          <p:nvPr>
            <p:ph type="title"/>
          </p:nvPr>
        </p:nvSpPr>
        <p:spPr/>
        <p:txBody>
          <a:bodyPr>
            <a:normAutofit/>
          </a:bodyPr>
          <a:lstStyle/>
          <a:p>
            <a:pPr eaLnBrk="1" hangingPunct="1"/>
            <a:r>
              <a:rPr lang="zh-CN" altLang="en-US" dirty="0"/>
              <a:t>互逆的两个函数</a:t>
            </a:r>
            <a:r>
              <a:rPr lang="en-US" altLang="zh-CN" dirty="0" err="1"/>
              <a:t>ord</a:t>
            </a:r>
            <a:r>
              <a:rPr lang="en-US" altLang="zh-CN" dirty="0"/>
              <a:t>(.)</a:t>
            </a:r>
            <a:r>
              <a:rPr lang="zh-CN" altLang="en-US" dirty="0"/>
              <a:t>与</a:t>
            </a:r>
            <a:r>
              <a:rPr lang="en-US" altLang="zh-CN" dirty="0" err="1"/>
              <a:t>chr</a:t>
            </a:r>
            <a:r>
              <a:rPr lang="en-US" altLang="zh-CN" dirty="0"/>
              <a:t>(.)</a:t>
            </a:r>
            <a:endParaRPr lang="zh-CN" altLang="en-US" dirty="0"/>
          </a:p>
        </p:txBody>
      </p:sp>
      <p:sp>
        <p:nvSpPr>
          <p:cNvPr id="3" name="内容占位符 2"/>
          <p:cNvSpPr>
            <a:spLocks noGrp="1"/>
          </p:cNvSpPr>
          <p:nvPr>
            <p:ph idx="1"/>
          </p:nvPr>
        </p:nvSpPr>
        <p:spPr>
          <a:xfrm>
            <a:off x="410632" y="1678264"/>
            <a:ext cx="5590117" cy="3697699"/>
          </a:xfrm>
        </p:spPr>
        <p:txBody>
          <a:bodyPr>
            <a:normAutofit/>
          </a:bodyPr>
          <a:lstStyle/>
          <a:p>
            <a:r>
              <a:rPr lang="zh-CN" altLang="en-US" sz="2000" dirty="0"/>
              <a:t>函数</a:t>
            </a:r>
            <a:r>
              <a:rPr lang="en-US" altLang="zh-CN" sz="2000" dirty="0" err="1"/>
              <a:t>ord</a:t>
            </a:r>
            <a:r>
              <a:rPr lang="en-US" altLang="zh-CN" sz="2000" dirty="0"/>
              <a:t>(.)</a:t>
            </a:r>
            <a:r>
              <a:rPr lang="zh-CN" altLang="en-US" sz="2000" dirty="0"/>
              <a:t>：字符 </a:t>
            </a:r>
            <a:r>
              <a:rPr lang="en-US" altLang="zh-CN" sz="2000" dirty="0">
                <a:sym typeface="Wingdings" panose="05000000000000000000" pitchFamily="2" charset="2"/>
              </a:rPr>
              <a:t> ASCII</a:t>
            </a:r>
            <a:r>
              <a:rPr lang="zh-CN" altLang="en-US" sz="2000" dirty="0">
                <a:sym typeface="Wingdings" panose="05000000000000000000" pitchFamily="2" charset="2"/>
              </a:rPr>
              <a:t>码</a:t>
            </a:r>
            <a:endParaRPr lang="en-US" altLang="zh-CN" sz="2000" dirty="0"/>
          </a:p>
          <a:p>
            <a:endParaRPr lang="en-US" altLang="zh-CN" sz="2000" dirty="0"/>
          </a:p>
          <a:p>
            <a:endParaRPr lang="en-US" altLang="zh-CN" sz="2000" dirty="0"/>
          </a:p>
          <a:p>
            <a:pPr marL="0" indent="0">
              <a:buNone/>
            </a:pPr>
            <a:endParaRPr lang="en-US" altLang="zh-CN" sz="2000" dirty="0"/>
          </a:p>
        </p:txBody>
      </p:sp>
      <p:sp>
        <p:nvSpPr>
          <p:cNvPr id="19458" name="灯片编号占位符 5"/>
          <p:cNvSpPr>
            <a:spLocks noGrp="1"/>
          </p:cNvSpPr>
          <p:nvPr>
            <p:ph type="sldNum" sz="quarter" idx="12"/>
          </p:nvPr>
        </p:nvSpPr>
        <p:spPr>
          <a:xfrm>
            <a:off x="5486400" y="6400800"/>
            <a:ext cx="1219200" cy="2834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85000"/>
              <a:buFont typeface="Wingdings 2" pitchFamily="18" charset="2"/>
              <a:buChar char="¡"/>
              <a:defRPr sz="3200">
                <a:solidFill>
                  <a:schemeClr val="tx1"/>
                </a:solidFill>
                <a:latin typeface="Arial" charset="0"/>
                <a:ea typeface="宋体" charset="-122"/>
              </a:defRPr>
            </a:lvl1pPr>
            <a:lvl2pPr marL="742950" indent="-285750" eaLnBrk="0" hangingPunct="0">
              <a:spcBef>
                <a:spcPct val="20000"/>
              </a:spcBef>
              <a:buClr>
                <a:schemeClr val="hlink"/>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folHlink"/>
              </a:buClr>
              <a:buSzPct val="90000"/>
              <a:buFont typeface="Wingdings 2" pitchFamily="18" charset="2"/>
              <a:buChar char="¡"/>
              <a:defRPr sz="2400">
                <a:solidFill>
                  <a:schemeClr val="tx1"/>
                </a:solidFill>
                <a:latin typeface="Arial" charset="0"/>
                <a:ea typeface="宋体" charset="-122"/>
              </a:defRPr>
            </a:lvl3pPr>
            <a:lvl4pPr marL="1600200" indent="-228600" eaLnBrk="0" hangingPunct="0">
              <a:spcBef>
                <a:spcPct val="20000"/>
              </a:spcBef>
              <a:buClr>
                <a:schemeClr val="hlink"/>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90000"/>
              <a:buFont typeface="Wingdings 2" pitchFamily="18"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9pPr>
          </a:lstStyle>
          <a:p>
            <a:pPr eaLnBrk="1" hangingPunct="1">
              <a:spcBef>
                <a:spcPct val="0"/>
              </a:spcBef>
              <a:buClrTx/>
              <a:buSzTx/>
              <a:buFontTx/>
              <a:buNone/>
            </a:pPr>
            <a:fld id="{57200D81-F903-4867-8BA6-E20CC535FF82}" type="slidenum">
              <a:rPr lang="en-US" altLang="zh-CN" sz="1400" smtClean="0"/>
              <a:pPr eaLnBrk="1" hangingPunct="1">
                <a:spcBef>
                  <a:spcPct val="0"/>
                </a:spcBef>
                <a:buClrTx/>
                <a:buSzTx/>
                <a:buFontTx/>
                <a:buNone/>
              </a:pPr>
              <a:t>16</a:t>
            </a:fld>
            <a:endParaRPr lang="en-US" altLang="zh-CN" sz="140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8243" y="2351990"/>
            <a:ext cx="3937054" cy="238626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8" name="内容占位符 2"/>
          <p:cNvSpPr txBox="1">
            <a:spLocks/>
          </p:cNvSpPr>
          <p:nvPr/>
        </p:nvSpPr>
        <p:spPr>
          <a:xfrm>
            <a:off x="5785592" y="1642770"/>
            <a:ext cx="5638800" cy="3697699"/>
          </a:xfrm>
          <a:prstGeom prst="rect">
            <a:avLst/>
          </a:prstGeom>
        </p:spPr>
        <p:txBody>
          <a:bodyPr vert="horz" rtlCol="0">
            <a:normAutofit/>
          </a:bodyPr>
          <a:lst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fontAlgn="auto">
              <a:spcAft>
                <a:spcPts val="0"/>
              </a:spcAft>
            </a:pPr>
            <a:r>
              <a:rPr lang="zh-CN" altLang="en-US" sz="2000" dirty="0"/>
              <a:t>函数</a:t>
            </a:r>
            <a:r>
              <a:rPr lang="en-US" altLang="zh-CN" sz="2000" dirty="0" err="1"/>
              <a:t>chr</a:t>
            </a:r>
            <a:r>
              <a:rPr lang="en-US" altLang="zh-CN" sz="2000" dirty="0"/>
              <a:t>(.)</a:t>
            </a:r>
            <a:r>
              <a:rPr lang="zh-CN" altLang="en-US" sz="2000" dirty="0"/>
              <a:t>：</a:t>
            </a:r>
            <a:r>
              <a:rPr lang="en-US" altLang="zh-CN" sz="2000" dirty="0"/>
              <a:t>ASCII</a:t>
            </a:r>
            <a:r>
              <a:rPr lang="zh-CN" altLang="en-US" sz="2000" dirty="0"/>
              <a:t>码 </a:t>
            </a:r>
            <a:r>
              <a:rPr lang="en-US" altLang="zh-CN" sz="2000" dirty="0">
                <a:sym typeface="Wingdings" panose="05000000000000000000" pitchFamily="2" charset="2"/>
              </a:rPr>
              <a:t> </a:t>
            </a:r>
            <a:r>
              <a:rPr lang="zh-CN" altLang="en-US" sz="2000" dirty="0">
                <a:sym typeface="Wingdings" panose="05000000000000000000" pitchFamily="2" charset="2"/>
              </a:rPr>
              <a:t>字符</a:t>
            </a:r>
            <a:endParaRPr lang="zh-CN" altLang="en-US" sz="2000" dirty="0"/>
          </a:p>
          <a:p>
            <a:pPr fontAlgn="auto">
              <a:spcAft>
                <a:spcPts val="0"/>
              </a:spcAft>
            </a:pPr>
            <a:endParaRPr lang="en-US" altLang="zh-CN" sz="2000" dirty="0"/>
          </a:p>
          <a:p>
            <a:pPr fontAlgn="auto">
              <a:spcAft>
                <a:spcPts val="0"/>
              </a:spcAft>
            </a:pPr>
            <a:endParaRPr lang="en-US" altLang="zh-CN" sz="2000" dirty="0"/>
          </a:p>
          <a:p>
            <a:pPr fontAlgn="auto">
              <a:spcAft>
                <a:spcPts val="0"/>
              </a:spcAft>
            </a:pPr>
            <a:endParaRPr lang="en-US" altLang="zh-CN" sz="2000" dirty="0"/>
          </a:p>
          <a:p>
            <a:pPr fontAlgn="auto">
              <a:spcAft>
                <a:spcPts val="0"/>
              </a:spcAft>
            </a:pPr>
            <a:endParaRPr lang="en-US" altLang="zh-CN" sz="2000" dirty="0"/>
          </a:p>
        </p:txBody>
      </p:sp>
      <p:cxnSp>
        <p:nvCxnSpPr>
          <p:cNvPr id="5" name="直接连接符 4"/>
          <p:cNvCxnSpPr/>
          <p:nvPr/>
        </p:nvCxnSpPr>
        <p:spPr>
          <a:xfrm>
            <a:off x="5522026" y="1744109"/>
            <a:ext cx="0" cy="2471906"/>
          </a:xfrm>
          <a:prstGeom prst="line">
            <a:avLst/>
          </a:prstGeom>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99" y="2351989"/>
            <a:ext cx="4017713" cy="238626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0777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5970" y="1857546"/>
            <a:ext cx="8655025" cy="490157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137736" y="2649394"/>
            <a:ext cx="3017557" cy="369332"/>
          </a:xfrm>
          <a:prstGeom prst="rect">
            <a:avLst/>
          </a:prstGeom>
          <a:noFill/>
        </p:spPr>
        <p:txBody>
          <a:bodyPr wrap="none" rtlCol="0">
            <a:spAutoFit/>
          </a:bodyPr>
          <a:lstStyle/>
          <a:p>
            <a:r>
              <a:rPr lang="en-US" altLang="zh-CN" dirty="0"/>
              <a:t># if x in </a:t>
            </a:r>
            <a:r>
              <a:rPr lang="en-US" altLang="zh-CN" dirty="0" err="1"/>
              <a:t>string.ascii_lowercase</a:t>
            </a:r>
            <a:r>
              <a:rPr lang="en-US" altLang="zh-CN" dirty="0"/>
              <a:t>:</a:t>
            </a:r>
            <a:endParaRPr lang="zh-CN" alt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967" y="282523"/>
            <a:ext cx="8835277" cy="107126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TextBox 28"/>
          <p:cNvSpPr txBox="1"/>
          <p:nvPr/>
        </p:nvSpPr>
        <p:spPr>
          <a:xfrm>
            <a:off x="5034315" y="3416916"/>
            <a:ext cx="3046155" cy="369332"/>
          </a:xfrm>
          <a:prstGeom prst="rect">
            <a:avLst/>
          </a:prstGeom>
          <a:noFill/>
        </p:spPr>
        <p:txBody>
          <a:bodyPr wrap="none" rtlCol="0">
            <a:spAutoFit/>
          </a:bodyPr>
          <a:lstStyle/>
          <a:p>
            <a:r>
              <a:rPr lang="en-US" altLang="zh-CN" dirty="0"/>
              <a:t># if x in </a:t>
            </a:r>
            <a:r>
              <a:rPr lang="en-US" altLang="zh-CN" dirty="0" err="1"/>
              <a:t>string.ascii_uppercase</a:t>
            </a:r>
            <a:r>
              <a:rPr lang="en-US" altLang="zh-CN" dirty="0"/>
              <a:t>:</a:t>
            </a:r>
            <a:endParaRPr lang="zh-CN" altLang="en-US" dirty="0"/>
          </a:p>
        </p:txBody>
      </p:sp>
      <p:sp>
        <p:nvSpPr>
          <p:cNvPr id="3" name="灯片编号占位符 2"/>
          <p:cNvSpPr>
            <a:spLocks noGrp="1"/>
          </p:cNvSpPr>
          <p:nvPr>
            <p:ph type="sldNum" sz="quarter" idx="12"/>
          </p:nvPr>
        </p:nvSpPr>
        <p:spPr/>
        <p:txBody>
          <a:bodyPr/>
          <a:lstStyle/>
          <a:p>
            <a:fld id="{1FCCB009-CF97-1F4A-9399-55F1A7A4B45F}" type="slidenum">
              <a:rPr kumimoji="1" lang="zh-CN" altLang="en-US" smtClean="0"/>
              <a:t>17</a:t>
            </a:fld>
            <a:endParaRPr kumimoji="1" lang="zh-CN" altLang="en-US"/>
          </a:p>
        </p:txBody>
      </p:sp>
      <p:sp>
        <p:nvSpPr>
          <p:cNvPr id="2" name="标题 1"/>
          <p:cNvSpPr>
            <a:spLocks noGrp="1"/>
          </p:cNvSpPr>
          <p:nvPr>
            <p:ph type="title"/>
          </p:nvPr>
        </p:nvSpPr>
        <p:spPr>
          <a:xfrm>
            <a:off x="9010995" y="3018726"/>
            <a:ext cx="2895997" cy="3562857"/>
          </a:xfrm>
        </p:spPr>
        <p:txBody>
          <a:bodyPr>
            <a:normAutofit/>
          </a:bodyPr>
          <a:lstStyle/>
          <a:p>
            <a:pPr algn="l"/>
            <a:r>
              <a:rPr lang="zh-CN" altLang="en-US" dirty="0"/>
              <a:t>自己实现大小写字母转换</a:t>
            </a:r>
          </a:p>
        </p:txBody>
      </p:sp>
    </p:spTree>
    <p:extLst>
      <p:ext uri="{BB962C8B-B14F-4D97-AF65-F5344CB8AC3E}">
        <p14:creationId xmlns:p14="http://schemas.microsoft.com/office/powerpoint/2010/main" val="2939664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rrowheads="1"/>
          </p:cNvSpPr>
          <p:nvPr>
            <p:ph type="title"/>
          </p:nvPr>
        </p:nvSpPr>
        <p:spPr/>
        <p:txBody>
          <a:bodyPr/>
          <a:lstStyle/>
          <a:p>
            <a:pPr algn="just"/>
            <a:r>
              <a:rPr lang="zh-CN" altLang="en-US" dirty="0">
                <a:latin typeface="宋体" pitchFamily="2" charset="-122"/>
              </a:rPr>
              <a:t>字符串联接函数 </a:t>
            </a:r>
            <a:r>
              <a:rPr lang="en-US" altLang="zh-CN" dirty="0">
                <a:latin typeface="宋体" pitchFamily="2" charset="-122"/>
              </a:rPr>
              <a:t>—— join(.)</a:t>
            </a:r>
            <a:endParaRPr lang="zh-CN" altLang="en-US" dirty="0">
              <a:latin typeface="宋体" pitchFamily="2" charset="-122"/>
            </a:endParaRPr>
          </a:p>
        </p:txBody>
      </p:sp>
      <p:sp>
        <p:nvSpPr>
          <p:cNvPr id="36867" name="Rectangle 3"/>
          <p:cNvSpPr>
            <a:spLocks noGrp="1" noChangeArrowheads="1"/>
          </p:cNvSpPr>
          <p:nvPr>
            <p:ph idx="1"/>
          </p:nvPr>
        </p:nvSpPr>
        <p:spPr>
          <a:xfrm>
            <a:off x="609600" y="1600200"/>
            <a:ext cx="10972800" cy="4895603"/>
          </a:xfrm>
        </p:spPr>
        <p:txBody>
          <a:bodyPr anchor="ctr">
            <a:normAutofit fontScale="92500"/>
          </a:bodyPr>
          <a:lstStyle/>
          <a:p>
            <a:r>
              <a:rPr lang="zh-CN" altLang="en-US" sz="2800" dirty="0">
                <a:latin typeface="宋体" pitchFamily="2" charset="-122"/>
              </a:rPr>
              <a:t>字符串联接</a:t>
            </a:r>
            <a:r>
              <a:rPr lang="zh-CN" altLang="en-US" sz="2800" b="1" dirty="0">
                <a:latin typeface="宋体" pitchFamily="2" charset="-122"/>
              </a:rPr>
              <a:t>join( )</a:t>
            </a:r>
            <a:endParaRPr lang="zh-CN" altLang="en-US" sz="2800" dirty="0">
              <a:latin typeface="宋体" pitchFamily="2" charset="-122"/>
            </a:endParaRPr>
          </a:p>
          <a:p>
            <a:pPr>
              <a:buFont typeface="Wingdings" pitchFamily="2" charset="2"/>
              <a:buNone/>
            </a:pPr>
            <a:r>
              <a:rPr lang="zh-CN" altLang="en-US" sz="2800" dirty="0">
                <a:latin typeface="宋体" pitchFamily="2" charset="-122"/>
              </a:rPr>
              <a:t>例：</a:t>
            </a:r>
          </a:p>
          <a:p>
            <a:pPr>
              <a:buFont typeface="Wingdings" pitchFamily="2" charset="2"/>
              <a:buNone/>
            </a:pPr>
            <a:r>
              <a:rPr lang="zh-CN" altLang="en-US" sz="2800" dirty="0">
                <a:latin typeface="宋体" pitchFamily="2" charset="-122"/>
              </a:rPr>
              <a:t>&gt;&gt;&gt; li=["apple", "peach", "banana", "pear"]</a:t>
            </a:r>
          </a:p>
          <a:p>
            <a:pPr>
              <a:buFont typeface="Wingdings" pitchFamily="2" charset="2"/>
              <a:buNone/>
            </a:pPr>
            <a:r>
              <a:rPr lang="zh-CN" altLang="en-US" sz="2800" dirty="0">
                <a:latin typeface="宋体" pitchFamily="2" charset="-122"/>
              </a:rPr>
              <a:t>&gt;&gt;&gt; sep=","</a:t>
            </a:r>
          </a:p>
          <a:p>
            <a:pPr>
              <a:buFont typeface="Wingdings" pitchFamily="2" charset="2"/>
              <a:buNone/>
            </a:pPr>
            <a:r>
              <a:rPr lang="zh-CN" altLang="en-US" sz="2800" dirty="0">
                <a:latin typeface="宋体" pitchFamily="2" charset="-122"/>
              </a:rPr>
              <a:t>&gt;&gt;&gt; s=sep.join(li)</a:t>
            </a:r>
          </a:p>
          <a:p>
            <a:pPr>
              <a:buFont typeface="Wingdings" pitchFamily="2" charset="2"/>
              <a:buNone/>
            </a:pPr>
            <a:r>
              <a:rPr lang="zh-CN" altLang="en-US" sz="2800" dirty="0">
                <a:latin typeface="宋体" pitchFamily="2" charset="-122"/>
              </a:rPr>
              <a:t>&gt;&gt;&gt; s</a:t>
            </a:r>
          </a:p>
          <a:p>
            <a:pPr>
              <a:buFont typeface="Wingdings" pitchFamily="2" charset="2"/>
              <a:buNone/>
            </a:pPr>
            <a:r>
              <a:rPr lang="zh-CN" altLang="en-US" sz="2800" dirty="0">
                <a:latin typeface="宋体" pitchFamily="2" charset="-122"/>
              </a:rPr>
              <a:t>"apple,peach,banana,pear"</a:t>
            </a:r>
          </a:p>
          <a:p>
            <a:endParaRPr lang="en-US" altLang="zh-CN" sz="2800" dirty="0">
              <a:latin typeface="宋体" pitchFamily="2" charset="-122"/>
            </a:endParaRPr>
          </a:p>
          <a:p>
            <a:r>
              <a:rPr lang="zh-CN" altLang="en-US" sz="2800" dirty="0">
                <a:latin typeface="宋体" pitchFamily="2" charset="-122"/>
              </a:rPr>
              <a:t>不推荐使用 </a:t>
            </a:r>
            <a:r>
              <a:rPr lang="en-US" altLang="zh-CN" sz="3600" b="1" dirty="0">
                <a:latin typeface="宋体" pitchFamily="2" charset="-122"/>
              </a:rPr>
              <a:t>+</a:t>
            </a:r>
            <a:r>
              <a:rPr lang="en-US" altLang="zh-CN" sz="2800" dirty="0">
                <a:latin typeface="宋体" pitchFamily="2" charset="-122"/>
              </a:rPr>
              <a:t> </a:t>
            </a:r>
            <a:r>
              <a:rPr lang="zh-CN" altLang="en-US" sz="2800" dirty="0">
                <a:latin typeface="宋体" pitchFamily="2" charset="-122"/>
              </a:rPr>
              <a:t>连接字符串，优先使用</a:t>
            </a:r>
            <a:r>
              <a:rPr lang="en-US" altLang="zh-CN" sz="2800" dirty="0">
                <a:latin typeface="宋体" pitchFamily="2" charset="-122"/>
              </a:rPr>
              <a:t>join()</a:t>
            </a:r>
            <a:r>
              <a:rPr lang="zh-CN" altLang="en-US" sz="2800" dirty="0">
                <a:latin typeface="宋体" pitchFamily="2" charset="-122"/>
              </a:rPr>
              <a:t>方法</a:t>
            </a:r>
            <a:endParaRPr lang="en-US" altLang="zh-CN" sz="2800" dirty="0">
              <a:latin typeface="宋体" pitchFamily="2" charset="-122"/>
            </a:endParaRPr>
          </a:p>
          <a:p>
            <a:pPr lvl="1"/>
            <a:r>
              <a:rPr lang="zh-CN" altLang="en-US" sz="2400" dirty="0">
                <a:latin typeface="宋体" pitchFamily="2" charset="-122"/>
              </a:rPr>
              <a:t>效率原因。每做一次</a:t>
            </a:r>
            <a:r>
              <a:rPr lang="en-US" altLang="zh-CN" sz="2400" dirty="0">
                <a:latin typeface="宋体" pitchFamily="2" charset="-122"/>
              </a:rPr>
              <a:t>+</a:t>
            </a:r>
            <a:r>
              <a:rPr lang="zh-CN" altLang="en-US" sz="2400" dirty="0">
                <a:latin typeface="宋体" pitchFamily="2" charset="-122"/>
              </a:rPr>
              <a:t>，需要新建一个字符串，而</a:t>
            </a:r>
            <a:r>
              <a:rPr lang="en-US" altLang="zh-CN" sz="2400" dirty="0">
                <a:latin typeface="宋体" pitchFamily="2" charset="-122"/>
              </a:rPr>
              <a:t>join</a:t>
            </a:r>
            <a:r>
              <a:rPr lang="en-US" altLang="zh-CN" dirty="0">
                <a:latin typeface="宋体" pitchFamily="2" charset="-122"/>
              </a:rPr>
              <a:t>()</a:t>
            </a:r>
            <a:r>
              <a:rPr lang="zh-CN" altLang="en-US" dirty="0">
                <a:latin typeface="宋体" pitchFamily="2" charset="-122"/>
              </a:rPr>
              <a:t>一次性计算出总串长度。</a:t>
            </a:r>
            <a:endParaRPr lang="zh-CN" altLang="en-US" sz="2400" dirty="0">
              <a:latin typeface="宋体" pitchFamily="2" charset="-122"/>
            </a:endParaRPr>
          </a:p>
        </p:txBody>
      </p:sp>
      <p:sp>
        <p:nvSpPr>
          <p:cNvPr id="2" name="灯片编号占位符 1"/>
          <p:cNvSpPr>
            <a:spLocks noGrp="1"/>
          </p:cNvSpPr>
          <p:nvPr>
            <p:ph type="sldNum" sz="quarter" idx="12"/>
          </p:nvPr>
        </p:nvSpPr>
        <p:spPr/>
        <p:txBody>
          <a:bodyPr/>
          <a:lstStyle/>
          <a:p>
            <a:fld id="{1FCCB009-CF97-1F4A-9399-55F1A7A4B45F}" type="slidenum">
              <a:rPr kumimoji="1" lang="zh-CN" altLang="en-US" smtClean="0"/>
              <a:t>18</a:t>
            </a:fld>
            <a:endParaRPr kumimoji="1" lang="zh-CN" altLang="en-US"/>
          </a:p>
        </p:txBody>
      </p:sp>
    </p:spTree>
    <p:extLst>
      <p:ext uri="{BB962C8B-B14F-4D97-AF65-F5344CB8AC3E}">
        <p14:creationId xmlns:p14="http://schemas.microsoft.com/office/powerpoint/2010/main" val="3991835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r"/>
            <a:r>
              <a:rPr lang="en-US" altLang="zh-CN" dirty="0"/>
              <a:t>join(.)</a:t>
            </a:r>
            <a:r>
              <a:rPr lang="zh-CN" altLang="en-US" dirty="0"/>
              <a:t>举例</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591" y="274639"/>
            <a:ext cx="7464941" cy="623304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4451" y="4665147"/>
            <a:ext cx="6819900" cy="9715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灯片编号占位符 2"/>
          <p:cNvSpPr>
            <a:spLocks noGrp="1"/>
          </p:cNvSpPr>
          <p:nvPr>
            <p:ph type="sldNum" sz="quarter" idx="12"/>
          </p:nvPr>
        </p:nvSpPr>
        <p:spPr/>
        <p:txBody>
          <a:bodyPr/>
          <a:lstStyle/>
          <a:p>
            <a:fld id="{1FCCB009-CF97-1F4A-9399-55F1A7A4B45F}" type="slidenum">
              <a:rPr kumimoji="1" lang="zh-CN" altLang="en-US" smtClean="0"/>
              <a:t>19</a:t>
            </a:fld>
            <a:endParaRPr kumimoji="1" lang="zh-CN" altLang="en-US"/>
          </a:p>
        </p:txBody>
      </p:sp>
    </p:spTree>
    <p:extLst>
      <p:ext uri="{BB962C8B-B14F-4D97-AF65-F5344CB8AC3E}">
        <p14:creationId xmlns:p14="http://schemas.microsoft.com/office/powerpoint/2010/main" val="943698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p:txBody>
          <a:bodyPr>
            <a:normAutofit/>
          </a:bodyPr>
          <a:lstStyle/>
          <a:p>
            <a:r>
              <a:rPr lang="en-US" altLang="zh-CN" dirty="0"/>
              <a:t>4.1 </a:t>
            </a:r>
            <a:r>
              <a:rPr lang="zh-CN" altLang="en-US" dirty="0"/>
              <a:t>字符串</a:t>
            </a:r>
            <a:endParaRPr lang="zh-CN" altLang="zh-CN" dirty="0"/>
          </a:p>
        </p:txBody>
      </p:sp>
      <p:sp>
        <p:nvSpPr>
          <p:cNvPr id="9219" name="Rectangle 3"/>
          <p:cNvSpPr>
            <a:spLocks noGrp="1" noChangeArrowheads="1"/>
          </p:cNvSpPr>
          <p:nvPr>
            <p:ph type="subTitle" idx="1"/>
          </p:nvPr>
        </p:nvSpPr>
        <p:spPr/>
        <p:txBody>
          <a:bodyPr/>
          <a:lstStyle/>
          <a:p>
            <a:endParaRPr lang="zh-CN" altLang="zh-CN" dirty="0"/>
          </a:p>
        </p:txBody>
      </p:sp>
      <p:sp>
        <p:nvSpPr>
          <p:cNvPr id="2" name="灯片编号占位符 1"/>
          <p:cNvSpPr>
            <a:spLocks noGrp="1"/>
          </p:cNvSpPr>
          <p:nvPr>
            <p:ph type="sldNum" sz="quarter" idx="12"/>
          </p:nvPr>
        </p:nvSpPr>
        <p:spPr/>
        <p:txBody>
          <a:bodyPr/>
          <a:lstStyle/>
          <a:p>
            <a:fld id="{1FCCB009-CF97-1F4A-9399-55F1A7A4B45F}" type="slidenum">
              <a:rPr kumimoji="1" lang="zh-CN" altLang="en-US" smtClean="0"/>
              <a:t>2</a:t>
            </a:fld>
            <a:endParaRPr kumimoji="1" lang="zh-CN" altLang="en-US"/>
          </a:p>
        </p:txBody>
      </p:sp>
    </p:spTree>
    <p:extLst>
      <p:ext uri="{BB962C8B-B14F-4D97-AF65-F5344CB8AC3E}">
        <p14:creationId xmlns:p14="http://schemas.microsoft.com/office/powerpoint/2010/main" val="8236127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a:t>
            </a:r>
          </a:p>
        </p:txBody>
      </p:sp>
      <p:sp>
        <p:nvSpPr>
          <p:cNvPr id="3" name="内容占位符 2"/>
          <p:cNvSpPr>
            <a:spLocks noGrp="1"/>
          </p:cNvSpPr>
          <p:nvPr>
            <p:ph idx="1"/>
          </p:nvPr>
        </p:nvSpPr>
        <p:spPr/>
        <p:txBody>
          <a:bodyPr>
            <a:normAutofit/>
          </a:bodyPr>
          <a:lstStyle/>
          <a:p>
            <a:r>
              <a:rPr lang="zh-CN" altLang="en-US" sz="2800" dirty="0"/>
              <a:t>输入一个字符串，输出以空格间隔的字符序列</a:t>
            </a:r>
          </a:p>
        </p:txBody>
      </p:sp>
      <p:pic>
        <p:nvPicPr>
          <p:cNvPr id="276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4865" y="246372"/>
            <a:ext cx="6768935" cy="127665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945" y="3164589"/>
            <a:ext cx="11095341" cy="77801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1FCCB009-CF97-1F4A-9399-55F1A7A4B45F}" type="slidenum">
              <a:rPr kumimoji="1" lang="zh-CN" altLang="en-US" smtClean="0"/>
              <a:t>20</a:t>
            </a:fld>
            <a:endParaRPr kumimoji="1" lang="zh-CN" altLang="en-US"/>
          </a:p>
        </p:txBody>
      </p:sp>
    </p:spTree>
    <p:extLst>
      <p:ext uri="{BB962C8B-B14F-4D97-AF65-F5344CB8AC3E}">
        <p14:creationId xmlns:p14="http://schemas.microsoft.com/office/powerpoint/2010/main" val="234823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p:txBody>
          <a:bodyPr/>
          <a:lstStyle/>
          <a:p>
            <a:r>
              <a:rPr lang="zh-CN" altLang="en-US" dirty="0">
                <a:latin typeface="宋体" pitchFamily="2" charset="-122"/>
              </a:rPr>
              <a:t>获取字符串表达式值</a:t>
            </a:r>
          </a:p>
        </p:txBody>
      </p:sp>
      <p:sp>
        <p:nvSpPr>
          <p:cNvPr id="41987" name="Rectangle 3"/>
          <p:cNvSpPr>
            <a:spLocks noGrp="1" noChangeArrowheads="1"/>
          </p:cNvSpPr>
          <p:nvPr>
            <p:ph sz="half" idx="1"/>
          </p:nvPr>
        </p:nvSpPr>
        <p:spPr>
          <a:xfrm>
            <a:off x="609600" y="1338950"/>
            <a:ext cx="5384800" cy="4525963"/>
          </a:xfrm>
        </p:spPr>
        <p:txBody>
          <a:bodyPr>
            <a:noAutofit/>
          </a:bodyPr>
          <a:lstStyle/>
          <a:p>
            <a:r>
              <a:rPr lang="zh-CN" altLang="en-US" dirty="0">
                <a:latin typeface="宋体" pitchFamily="2" charset="-122"/>
              </a:rPr>
              <a:t>内置函数eval(</a:t>
            </a:r>
            <a:r>
              <a:rPr lang="en-US" altLang="zh-CN" dirty="0">
                <a:latin typeface="宋体" pitchFamily="2" charset="-122"/>
              </a:rPr>
              <a:t>.</a:t>
            </a:r>
            <a:r>
              <a:rPr lang="zh-CN" altLang="en-US" dirty="0">
                <a:latin typeface="宋体" pitchFamily="2" charset="-122"/>
              </a:rPr>
              <a:t>)</a:t>
            </a:r>
          </a:p>
          <a:p>
            <a:pPr marL="0" indent="0">
              <a:buFont typeface="Wingdings" pitchFamily="2" charset="2"/>
              <a:buNone/>
            </a:pPr>
            <a:r>
              <a:rPr lang="zh-CN" altLang="en-US" sz="2000" dirty="0">
                <a:latin typeface="宋体" pitchFamily="2" charset="-122"/>
              </a:rPr>
              <a:t>&gt;&gt;&gt; eval("3+4")</a:t>
            </a:r>
          </a:p>
          <a:p>
            <a:pPr marL="0" indent="0">
              <a:buFont typeface="Wingdings" pitchFamily="2" charset="2"/>
              <a:buNone/>
            </a:pPr>
            <a:r>
              <a:rPr lang="zh-CN" altLang="en-US" sz="2000" dirty="0">
                <a:latin typeface="宋体" pitchFamily="2" charset="-122"/>
              </a:rPr>
              <a:t>7</a:t>
            </a:r>
          </a:p>
          <a:p>
            <a:pPr marL="0" indent="0">
              <a:buFont typeface="Wingdings" pitchFamily="2" charset="2"/>
              <a:buNone/>
            </a:pPr>
            <a:r>
              <a:rPr lang="zh-CN" altLang="en-US" sz="2000" dirty="0">
                <a:latin typeface="宋体" pitchFamily="2" charset="-122"/>
              </a:rPr>
              <a:t>&gt;&gt;&gt; a = 3</a:t>
            </a:r>
          </a:p>
          <a:p>
            <a:pPr marL="0" indent="0">
              <a:buFont typeface="Wingdings" pitchFamily="2" charset="2"/>
              <a:buNone/>
            </a:pPr>
            <a:r>
              <a:rPr lang="zh-CN" altLang="en-US" sz="2000" dirty="0">
                <a:latin typeface="宋体" pitchFamily="2" charset="-122"/>
              </a:rPr>
              <a:t>&gt;&gt;&gt; b = 5</a:t>
            </a:r>
          </a:p>
          <a:p>
            <a:pPr marL="0" indent="0">
              <a:buFont typeface="Wingdings" pitchFamily="2" charset="2"/>
              <a:buNone/>
            </a:pPr>
            <a:r>
              <a:rPr lang="zh-CN" altLang="en-US" sz="2000" dirty="0">
                <a:latin typeface="宋体" pitchFamily="2" charset="-122"/>
              </a:rPr>
              <a:t>&gt;&gt;&gt; eval('a+b')</a:t>
            </a:r>
          </a:p>
          <a:p>
            <a:pPr marL="0" indent="0">
              <a:buFont typeface="Wingdings" pitchFamily="2" charset="2"/>
              <a:buNone/>
            </a:pPr>
            <a:r>
              <a:rPr lang="zh-CN" altLang="en-US" sz="2000" dirty="0">
                <a:latin typeface="宋体" pitchFamily="2" charset="-122"/>
              </a:rPr>
              <a:t>8</a:t>
            </a:r>
          </a:p>
          <a:p>
            <a:pPr marL="0" indent="0">
              <a:buFont typeface="Wingdings" pitchFamily="2" charset="2"/>
              <a:buNone/>
            </a:pPr>
            <a:r>
              <a:rPr lang="zh-CN" altLang="en-US" sz="2000" dirty="0">
                <a:latin typeface="宋体" pitchFamily="2" charset="-122"/>
              </a:rPr>
              <a:t>&gt;&gt;&gt; import math</a:t>
            </a:r>
          </a:p>
          <a:p>
            <a:pPr marL="0" indent="0">
              <a:buFont typeface="Wingdings" pitchFamily="2" charset="2"/>
              <a:buNone/>
            </a:pPr>
            <a:r>
              <a:rPr lang="zh-CN" altLang="en-US" sz="2000" dirty="0">
                <a:latin typeface="宋体" pitchFamily="2" charset="-122"/>
              </a:rPr>
              <a:t>&gt;&gt;&gt; eval('help(math.sqrt)')</a:t>
            </a:r>
          </a:p>
          <a:p>
            <a:pPr marL="0" indent="0">
              <a:buFont typeface="Wingdings" pitchFamily="2" charset="2"/>
              <a:buNone/>
            </a:pPr>
            <a:r>
              <a:rPr lang="zh-CN" altLang="en-US" sz="2000" dirty="0">
                <a:latin typeface="宋体" pitchFamily="2" charset="-122"/>
              </a:rPr>
              <a:t>Help on built-in function sqrt in module math:</a:t>
            </a:r>
          </a:p>
          <a:p>
            <a:pPr marL="0" indent="0">
              <a:buFont typeface="Wingdings" pitchFamily="2" charset="2"/>
              <a:buNone/>
            </a:pPr>
            <a:r>
              <a:rPr lang="zh-CN" altLang="en-US" sz="2000" dirty="0">
                <a:latin typeface="宋体" pitchFamily="2" charset="-122"/>
              </a:rPr>
              <a:t>sqrt(...)</a:t>
            </a:r>
          </a:p>
          <a:p>
            <a:pPr marL="0" indent="0">
              <a:buFont typeface="Wingdings" pitchFamily="2" charset="2"/>
              <a:buNone/>
            </a:pPr>
            <a:r>
              <a:rPr lang="zh-CN" altLang="en-US" sz="2000" dirty="0">
                <a:latin typeface="宋体" pitchFamily="2" charset="-122"/>
              </a:rPr>
              <a:t>    sqrt(x)    </a:t>
            </a:r>
          </a:p>
          <a:p>
            <a:pPr marL="0" indent="0">
              <a:buFont typeface="Wingdings" pitchFamily="2" charset="2"/>
              <a:buNone/>
            </a:pPr>
            <a:r>
              <a:rPr lang="zh-CN" altLang="en-US" sz="2000" dirty="0">
                <a:latin typeface="宋体" pitchFamily="2" charset="-122"/>
              </a:rPr>
              <a:t>Return the square root of x.</a:t>
            </a:r>
          </a:p>
        </p:txBody>
      </p:sp>
      <p:sp>
        <p:nvSpPr>
          <p:cNvPr id="2" name="内容占位符 1"/>
          <p:cNvSpPr>
            <a:spLocks noGrp="1"/>
          </p:cNvSpPr>
          <p:nvPr>
            <p:ph sz="half" idx="2"/>
          </p:nvPr>
        </p:nvSpPr>
        <p:spPr>
          <a:xfrm>
            <a:off x="6165932" y="1825826"/>
            <a:ext cx="5820229" cy="4525963"/>
          </a:xfrm>
        </p:spPr>
        <p:txBody>
          <a:bodyPr>
            <a:noAutofit/>
          </a:bodyPr>
          <a:lstStyle/>
          <a:p>
            <a:pPr marL="0" indent="0">
              <a:buFont typeface="Wingdings" pitchFamily="2" charset="2"/>
              <a:buNone/>
            </a:pPr>
            <a:r>
              <a:rPr lang="zh-CN" altLang="en-US" sz="2000" dirty="0">
                <a:latin typeface="宋体" pitchFamily="2" charset="-122"/>
              </a:rPr>
              <a:t>&gt;&gt;&gt; eval('math.sqrt(3)')</a:t>
            </a:r>
          </a:p>
          <a:p>
            <a:pPr marL="0" indent="0">
              <a:buFont typeface="Wingdings" pitchFamily="2" charset="2"/>
              <a:buNone/>
            </a:pPr>
            <a:r>
              <a:rPr lang="zh-CN" altLang="en-US" sz="2000" dirty="0">
                <a:latin typeface="宋体" pitchFamily="2" charset="-122"/>
              </a:rPr>
              <a:t>1.7320508075688772</a:t>
            </a:r>
          </a:p>
          <a:p>
            <a:pPr marL="0" indent="0">
              <a:buFont typeface="Wingdings" pitchFamily="2" charset="2"/>
              <a:buNone/>
            </a:pPr>
            <a:r>
              <a:rPr lang="zh-CN" altLang="en-US" sz="2000" dirty="0">
                <a:latin typeface="宋体" pitchFamily="2" charset="-122"/>
              </a:rPr>
              <a:t>&gt;&gt;&gt; eval('aa')</a:t>
            </a:r>
          </a:p>
          <a:p>
            <a:pPr marL="0" indent="0">
              <a:buFont typeface="Wingdings" pitchFamily="2" charset="2"/>
              <a:buNone/>
            </a:pPr>
            <a:r>
              <a:rPr lang="zh-CN" altLang="en-US" sz="2000" dirty="0">
                <a:latin typeface="宋体" pitchFamily="2" charset="-122"/>
              </a:rPr>
              <a:t>Traceback (most recent call last):</a:t>
            </a:r>
          </a:p>
          <a:p>
            <a:pPr marL="0" indent="0">
              <a:buFont typeface="Wingdings" pitchFamily="2" charset="2"/>
              <a:buNone/>
            </a:pPr>
            <a:r>
              <a:rPr lang="zh-CN" altLang="en-US" sz="2000" dirty="0">
                <a:latin typeface="宋体" pitchFamily="2" charset="-122"/>
              </a:rPr>
              <a:t>  File "&lt;pyshell#3&gt;", line 1, in &lt;module&gt;</a:t>
            </a:r>
          </a:p>
          <a:p>
            <a:pPr marL="0" indent="0">
              <a:buFont typeface="Wingdings" pitchFamily="2" charset="2"/>
              <a:buNone/>
            </a:pPr>
            <a:r>
              <a:rPr lang="zh-CN" altLang="en-US" sz="2000" dirty="0">
                <a:latin typeface="宋体" pitchFamily="2" charset="-122"/>
              </a:rPr>
              <a:t>    eval('aa')</a:t>
            </a:r>
          </a:p>
          <a:p>
            <a:pPr marL="0" indent="0">
              <a:buFont typeface="Wingdings" pitchFamily="2" charset="2"/>
              <a:buNone/>
            </a:pPr>
            <a:r>
              <a:rPr lang="zh-CN" altLang="en-US" sz="2000" dirty="0">
                <a:latin typeface="宋体" pitchFamily="2" charset="-122"/>
              </a:rPr>
              <a:t>  File "&lt;string&gt;", line 1, in &lt;module&gt;</a:t>
            </a:r>
          </a:p>
          <a:p>
            <a:pPr marL="0" indent="0">
              <a:buFont typeface="Wingdings" pitchFamily="2" charset="2"/>
              <a:buNone/>
            </a:pPr>
            <a:r>
              <a:rPr lang="zh-CN" altLang="en-US" sz="2000" dirty="0">
                <a:latin typeface="宋体" pitchFamily="2" charset="-122"/>
              </a:rPr>
              <a:t>NameError: name 'aa' is not defined</a:t>
            </a:r>
          </a:p>
          <a:p>
            <a:endParaRPr lang="zh-CN" altLang="en-US" sz="2000" dirty="0"/>
          </a:p>
        </p:txBody>
      </p:sp>
      <p:cxnSp>
        <p:nvCxnSpPr>
          <p:cNvPr id="4" name="直接连接符 3"/>
          <p:cNvCxnSpPr>
            <a:stCxn id="41986" idx="2"/>
          </p:cNvCxnSpPr>
          <p:nvPr/>
        </p:nvCxnSpPr>
        <p:spPr>
          <a:xfrm>
            <a:off x="6096000" y="1417638"/>
            <a:ext cx="0" cy="5090040"/>
          </a:xfrm>
          <a:prstGeom prst="line">
            <a:avLst/>
          </a:prstGeom>
        </p:spPr>
        <p:style>
          <a:lnRef idx="1">
            <a:schemeClr val="accent1"/>
          </a:lnRef>
          <a:fillRef idx="0">
            <a:schemeClr val="accent1"/>
          </a:fillRef>
          <a:effectRef idx="0">
            <a:schemeClr val="accent1"/>
          </a:effectRef>
          <a:fontRef idx="minor">
            <a:schemeClr val="tx1"/>
          </a:fontRef>
        </p:style>
      </p:cxnSp>
      <p:sp>
        <p:nvSpPr>
          <p:cNvPr id="3" name="灯片编号占位符 2"/>
          <p:cNvSpPr>
            <a:spLocks noGrp="1"/>
          </p:cNvSpPr>
          <p:nvPr>
            <p:ph type="sldNum" sz="quarter" idx="12"/>
          </p:nvPr>
        </p:nvSpPr>
        <p:spPr/>
        <p:txBody>
          <a:bodyPr/>
          <a:lstStyle/>
          <a:p>
            <a:fld id="{1FCCB009-CF97-1F4A-9399-55F1A7A4B45F}" type="slidenum">
              <a:rPr kumimoji="1" lang="zh-CN" altLang="en-US" smtClean="0"/>
              <a:t>21</a:t>
            </a:fld>
            <a:endParaRPr kumimoji="1" lang="zh-CN" altLang="en-US"/>
          </a:p>
        </p:txBody>
      </p:sp>
    </p:spTree>
    <p:extLst>
      <p:ext uri="{BB962C8B-B14F-4D97-AF65-F5344CB8AC3E}">
        <p14:creationId xmlns:p14="http://schemas.microsoft.com/office/powerpoint/2010/main" val="2278251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rrowheads="1"/>
          </p:cNvSpPr>
          <p:nvPr>
            <p:ph type="title"/>
          </p:nvPr>
        </p:nvSpPr>
        <p:spPr/>
        <p:txBody>
          <a:bodyPr/>
          <a:lstStyle/>
          <a:p>
            <a:r>
              <a:rPr lang="zh-CN" altLang="en-US" dirty="0">
                <a:latin typeface="宋体" pitchFamily="2" charset="-122"/>
              </a:rPr>
              <a:t>获取字符串表达式值</a:t>
            </a:r>
          </a:p>
        </p:txBody>
      </p:sp>
      <p:sp>
        <p:nvSpPr>
          <p:cNvPr id="43011" name="Rectangle 3"/>
          <p:cNvSpPr>
            <a:spLocks noGrp="1" noChangeArrowheads="1"/>
          </p:cNvSpPr>
          <p:nvPr>
            <p:ph idx="1"/>
          </p:nvPr>
        </p:nvSpPr>
        <p:spPr>
          <a:xfrm>
            <a:off x="411677" y="1600200"/>
            <a:ext cx="11558649" cy="4686320"/>
          </a:xfrm>
        </p:spPr>
        <p:txBody>
          <a:bodyPr>
            <a:normAutofit/>
          </a:bodyPr>
          <a:lstStyle/>
          <a:p>
            <a:pPr marL="0" indent="0">
              <a:lnSpc>
                <a:spcPct val="150000"/>
              </a:lnSpc>
              <a:buFont typeface="Wingdings" pitchFamily="2" charset="2"/>
              <a:buNone/>
            </a:pPr>
            <a:r>
              <a:rPr lang="zh-CN" altLang="zh-CN" sz="2400" dirty="0">
                <a:latin typeface="宋体" pitchFamily="2" charset="-122"/>
              </a:rPr>
              <a:t>&gt;&gt;&gt; </a:t>
            </a:r>
            <a:r>
              <a:rPr lang="zh-CN" altLang="zh-CN" sz="2000" dirty="0">
                <a:latin typeface="宋体" pitchFamily="2" charset="-122"/>
              </a:rPr>
              <a:t>a = input("</a:t>
            </a:r>
            <a:r>
              <a:rPr lang="en-US" altLang="zh-CN" sz="2000" dirty="0">
                <a:latin typeface="宋体" pitchFamily="2" charset="-122"/>
              </a:rPr>
              <a:t>I</a:t>
            </a:r>
            <a:r>
              <a:rPr lang="zh-CN" altLang="zh-CN" sz="2000" dirty="0">
                <a:latin typeface="宋体" pitchFamily="2" charset="-122"/>
              </a:rPr>
              <a:t>nput a value:")</a:t>
            </a:r>
          </a:p>
          <a:p>
            <a:pPr marL="0" indent="0">
              <a:lnSpc>
                <a:spcPct val="150000"/>
              </a:lnSpc>
              <a:buFont typeface="Wingdings" pitchFamily="2" charset="2"/>
              <a:buNone/>
            </a:pPr>
            <a:r>
              <a:rPr lang="en-US" altLang="zh-CN" sz="1800" dirty="0">
                <a:latin typeface="宋体" pitchFamily="2" charset="-122"/>
              </a:rPr>
              <a:t>I</a:t>
            </a:r>
            <a:r>
              <a:rPr lang="zh-CN" altLang="zh-CN" sz="1800" dirty="0">
                <a:latin typeface="宋体" pitchFamily="2" charset="-122"/>
              </a:rPr>
              <a:t>nput a</a:t>
            </a:r>
            <a:r>
              <a:rPr lang="en-US" altLang="zh-CN" sz="1800" dirty="0">
                <a:latin typeface="宋体" pitchFamily="2" charset="-122"/>
              </a:rPr>
              <a:t> </a:t>
            </a:r>
            <a:r>
              <a:rPr lang="zh-CN" altLang="zh-CN" sz="1800" dirty="0">
                <a:latin typeface="宋体" pitchFamily="2" charset="-122"/>
              </a:rPr>
              <a:t>value:__import__('os').startfile(r'C:\Windows\notepad.exe')</a:t>
            </a:r>
          </a:p>
          <a:p>
            <a:pPr marL="0" indent="0">
              <a:lnSpc>
                <a:spcPct val="150000"/>
              </a:lnSpc>
              <a:buFont typeface="Wingdings" pitchFamily="2" charset="2"/>
              <a:buNone/>
            </a:pPr>
            <a:r>
              <a:rPr lang="zh-CN" altLang="zh-CN" sz="2000" dirty="0">
                <a:latin typeface="宋体" pitchFamily="2" charset="-122"/>
              </a:rPr>
              <a:t>&gt;&gt;&gt; eval(a)</a:t>
            </a:r>
            <a:r>
              <a:rPr lang="en-US" altLang="zh-CN" sz="2000" dirty="0">
                <a:latin typeface="宋体" pitchFamily="2" charset="-122"/>
              </a:rPr>
              <a:t>    	#</a:t>
            </a:r>
            <a:r>
              <a:rPr lang="zh-CN" altLang="en-US" sz="2000" dirty="0">
                <a:latin typeface="宋体" pitchFamily="2" charset="-122"/>
              </a:rPr>
              <a:t> 运行</a:t>
            </a:r>
            <a:r>
              <a:rPr lang="en-US" altLang="zh-CN" sz="2000" dirty="0">
                <a:latin typeface="宋体" pitchFamily="2" charset="-122"/>
              </a:rPr>
              <a:t>notepad.exe</a:t>
            </a:r>
            <a:r>
              <a:rPr lang="zh-CN" altLang="en-US" sz="2000" dirty="0">
                <a:latin typeface="宋体" pitchFamily="2" charset="-122"/>
              </a:rPr>
              <a:t>程序，打开一个记事本窗口</a:t>
            </a:r>
            <a:endParaRPr lang="zh-CN" altLang="zh-CN" sz="2000" dirty="0">
              <a:latin typeface="宋体" pitchFamily="2" charset="-122"/>
            </a:endParaRPr>
          </a:p>
          <a:p>
            <a:pPr marL="0" indent="0">
              <a:lnSpc>
                <a:spcPct val="150000"/>
              </a:lnSpc>
              <a:buFont typeface="Wingdings" pitchFamily="2" charset="2"/>
              <a:buNone/>
            </a:pPr>
            <a:endParaRPr lang="en-US" altLang="zh-CN" sz="1800" dirty="0">
              <a:latin typeface="宋体" pitchFamily="2" charset="-122"/>
            </a:endParaRPr>
          </a:p>
          <a:p>
            <a:pPr marL="0" indent="0">
              <a:lnSpc>
                <a:spcPct val="150000"/>
              </a:lnSpc>
              <a:buFont typeface="Wingdings" pitchFamily="2" charset="2"/>
              <a:buNone/>
            </a:pPr>
            <a:r>
              <a:rPr lang="zh-CN" altLang="zh-CN" sz="2000" dirty="0">
                <a:latin typeface="宋体" pitchFamily="2" charset="-122"/>
              </a:rPr>
              <a:t>&gt;&gt;&gt; eval("__import__('os').system('md testtest')")</a:t>
            </a:r>
            <a:r>
              <a:rPr lang="en-US" altLang="zh-CN" sz="2000" dirty="0">
                <a:latin typeface="宋体" pitchFamily="2" charset="-122"/>
              </a:rPr>
              <a:t>   </a:t>
            </a:r>
            <a:endParaRPr lang="zh-CN" altLang="zh-CN" sz="2000" dirty="0">
              <a:latin typeface="宋体" pitchFamily="2" charset="-122"/>
            </a:endParaRPr>
          </a:p>
        </p:txBody>
      </p:sp>
      <p:sp>
        <p:nvSpPr>
          <p:cNvPr id="2" name="灯片编号占位符 1"/>
          <p:cNvSpPr>
            <a:spLocks noGrp="1"/>
          </p:cNvSpPr>
          <p:nvPr>
            <p:ph type="sldNum" sz="quarter" idx="12"/>
          </p:nvPr>
        </p:nvSpPr>
        <p:spPr/>
        <p:txBody>
          <a:bodyPr/>
          <a:lstStyle/>
          <a:p>
            <a:fld id="{1FCCB009-CF97-1F4A-9399-55F1A7A4B45F}" type="slidenum">
              <a:rPr kumimoji="1" lang="zh-CN" altLang="en-US" smtClean="0"/>
              <a:t>22</a:t>
            </a:fld>
            <a:endParaRPr kumimoji="1" lang="zh-CN" altLang="en-US"/>
          </a:p>
        </p:txBody>
      </p:sp>
    </p:spTree>
    <p:extLst>
      <p:ext uri="{BB962C8B-B14F-4D97-AF65-F5344CB8AC3E}">
        <p14:creationId xmlns:p14="http://schemas.microsoft.com/office/powerpoint/2010/main" val="39063169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将数字转换成字符串 </a:t>
            </a:r>
            <a:r>
              <a:rPr lang="en-US" altLang="zh-CN" dirty="0" err="1"/>
              <a:t>str</a:t>
            </a:r>
            <a:r>
              <a:rPr lang="en-US" altLang="zh-CN" dirty="0"/>
              <a:t>(.)</a:t>
            </a:r>
            <a:endParaRPr lang="zh-CN" altLang="en-US" dirty="0"/>
          </a:p>
        </p:txBody>
      </p:sp>
      <p:pic>
        <p:nvPicPr>
          <p:cNvPr id="2150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1" y="1559696"/>
            <a:ext cx="6491428" cy="495985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灯片编号占位符 2"/>
          <p:cNvSpPr>
            <a:spLocks noGrp="1"/>
          </p:cNvSpPr>
          <p:nvPr>
            <p:ph type="sldNum" sz="quarter" idx="12"/>
          </p:nvPr>
        </p:nvSpPr>
        <p:spPr/>
        <p:txBody>
          <a:bodyPr/>
          <a:lstStyle/>
          <a:p>
            <a:fld id="{1FCCB009-CF97-1F4A-9399-55F1A7A4B45F}" type="slidenum">
              <a:rPr kumimoji="1" lang="zh-CN" altLang="en-US" smtClean="0"/>
              <a:t>23</a:t>
            </a:fld>
            <a:endParaRPr kumimoji="1" lang="zh-CN" altLang="en-US"/>
          </a:p>
        </p:txBody>
      </p:sp>
    </p:spTree>
    <p:extLst>
      <p:ext uri="{BB962C8B-B14F-4D97-AF65-F5344CB8AC3E}">
        <p14:creationId xmlns:p14="http://schemas.microsoft.com/office/powerpoint/2010/main" val="5952102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99211" y="3422437"/>
            <a:ext cx="9896103" cy="900179"/>
          </a:xfrm>
        </p:spPr>
        <p:txBody>
          <a:bodyPr>
            <a:normAutofit/>
          </a:bodyPr>
          <a:lstStyle/>
          <a:p>
            <a:r>
              <a:rPr lang="zh-CN" altLang="en-US" dirty="0"/>
              <a:t>例：列出</a:t>
            </a:r>
            <a:r>
              <a:rPr lang="en-US" altLang="zh-CN" dirty="0"/>
              <a:t>1000</a:t>
            </a:r>
            <a:r>
              <a:rPr lang="zh-CN" altLang="en-US" dirty="0"/>
              <a:t>以内所有的回文数</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536" y="4488870"/>
            <a:ext cx="11344163" cy="199505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536" y="118677"/>
            <a:ext cx="8457872" cy="311070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灯片编号占位符 2"/>
          <p:cNvSpPr>
            <a:spLocks noGrp="1"/>
          </p:cNvSpPr>
          <p:nvPr>
            <p:ph type="sldNum" sz="quarter" idx="12"/>
          </p:nvPr>
        </p:nvSpPr>
        <p:spPr/>
        <p:txBody>
          <a:bodyPr/>
          <a:lstStyle/>
          <a:p>
            <a:fld id="{1FCCB009-CF97-1F4A-9399-55F1A7A4B45F}" type="slidenum">
              <a:rPr kumimoji="1" lang="zh-CN" altLang="en-US" smtClean="0"/>
              <a:t>24</a:t>
            </a:fld>
            <a:endParaRPr kumimoji="1" lang="zh-CN" altLang="en-US"/>
          </a:p>
        </p:txBody>
      </p:sp>
    </p:spTree>
    <p:extLst>
      <p:ext uri="{BB962C8B-B14F-4D97-AF65-F5344CB8AC3E}">
        <p14:creationId xmlns:p14="http://schemas.microsoft.com/office/powerpoint/2010/main" val="13557547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标题 2"/>
          <p:cNvSpPr>
            <a:spLocks noGrp="1"/>
          </p:cNvSpPr>
          <p:nvPr>
            <p:ph type="title"/>
          </p:nvPr>
        </p:nvSpPr>
        <p:spPr/>
        <p:txBody>
          <a:bodyPr/>
          <a:lstStyle/>
          <a:p>
            <a:r>
              <a:rPr lang="zh-CN" altLang="en-US" dirty="0"/>
              <a:t>一种简单的加密和解密</a:t>
            </a:r>
          </a:p>
        </p:txBody>
      </p:sp>
      <p:sp>
        <p:nvSpPr>
          <p:cNvPr id="4" name="内容占位符 3"/>
          <p:cNvSpPr>
            <a:spLocks noGrp="1"/>
          </p:cNvSpPr>
          <p:nvPr>
            <p:ph idx="1"/>
          </p:nvPr>
        </p:nvSpPr>
        <p:spPr>
          <a:xfrm>
            <a:off x="609600" y="1600200"/>
            <a:ext cx="10972800" cy="5084064"/>
          </a:xfrm>
        </p:spPr>
        <p:txBody>
          <a:bodyPr>
            <a:normAutofit/>
          </a:bodyPr>
          <a:lstStyle/>
          <a:p>
            <a:pPr>
              <a:lnSpc>
                <a:spcPct val="110000"/>
              </a:lnSpc>
              <a:defRPr/>
            </a:pPr>
            <a:r>
              <a:rPr lang="zh-CN" altLang="en-US" dirty="0"/>
              <a:t>加密</a:t>
            </a:r>
            <a:endParaRPr lang="en-US" altLang="zh-CN" dirty="0"/>
          </a:p>
          <a:p>
            <a:pPr lvl="1">
              <a:lnSpc>
                <a:spcPct val="110000"/>
              </a:lnSpc>
              <a:defRPr/>
            </a:pPr>
            <a:r>
              <a:rPr lang="en-US" altLang="zh-CN" dirty="0"/>
              <a:t> </a:t>
            </a:r>
            <a:r>
              <a:rPr lang="zh-CN" altLang="en-US" dirty="0"/>
              <a:t>对明文每</a:t>
            </a:r>
            <a:r>
              <a:rPr lang="en-US" altLang="zh-CN" dirty="0"/>
              <a:t>m</a:t>
            </a:r>
            <a:r>
              <a:rPr lang="zh-CN" altLang="en-US" dirty="0"/>
              <a:t>位提取其字符</a:t>
            </a:r>
            <a:endParaRPr lang="en-US" altLang="zh-CN" dirty="0"/>
          </a:p>
          <a:p>
            <a:pPr lvl="1">
              <a:lnSpc>
                <a:spcPct val="110000"/>
              </a:lnSpc>
              <a:defRPr/>
            </a:pPr>
            <a:r>
              <a:rPr lang="en-US" altLang="zh-CN" dirty="0"/>
              <a:t> </a:t>
            </a:r>
            <a:r>
              <a:rPr lang="zh-CN" altLang="en-US" dirty="0"/>
              <a:t>到达末尾则回至头部</a:t>
            </a:r>
            <a:endParaRPr lang="en-US" altLang="zh-CN" dirty="0"/>
          </a:p>
          <a:p>
            <a:pPr lvl="1">
              <a:lnSpc>
                <a:spcPct val="110000"/>
              </a:lnSpc>
              <a:defRPr/>
            </a:pPr>
            <a:r>
              <a:rPr lang="en-US" altLang="zh-CN" dirty="0"/>
              <a:t> </a:t>
            </a:r>
            <a:r>
              <a:rPr lang="zh-CN" altLang="en-US" dirty="0"/>
              <a:t>已经提取的不再提取</a:t>
            </a:r>
            <a:endParaRPr lang="en-US" altLang="zh-CN" dirty="0"/>
          </a:p>
          <a:p>
            <a:pPr lvl="1">
              <a:lnSpc>
                <a:spcPct val="110000"/>
              </a:lnSpc>
              <a:defRPr/>
            </a:pPr>
            <a:r>
              <a:rPr lang="en-US" altLang="zh-CN" dirty="0"/>
              <a:t> </a:t>
            </a:r>
            <a:r>
              <a:rPr lang="zh-CN" altLang="en-US" dirty="0"/>
              <a:t>如：</a:t>
            </a:r>
            <a:r>
              <a:rPr lang="en-US" altLang="zh-CN" dirty="0"/>
              <a:t>“</a:t>
            </a:r>
            <a:r>
              <a:rPr lang="en-US" altLang="zh-CN" dirty="0" err="1"/>
              <a:t>abcde</a:t>
            </a:r>
            <a:r>
              <a:rPr lang="en-US" altLang="zh-CN" dirty="0"/>
              <a:t>”</a:t>
            </a:r>
            <a:r>
              <a:rPr lang="zh-CN" altLang="en-US" dirty="0"/>
              <a:t>，</a:t>
            </a:r>
            <a:r>
              <a:rPr lang="en-US" altLang="zh-CN" dirty="0"/>
              <a:t>m=3</a:t>
            </a:r>
          </a:p>
          <a:p>
            <a:pPr marL="457200" lvl="1" indent="0">
              <a:lnSpc>
                <a:spcPct val="110000"/>
              </a:lnSpc>
              <a:buFont typeface="Wingdings" pitchFamily="2" charset="2"/>
              <a:buNone/>
              <a:defRPr/>
            </a:pPr>
            <a:r>
              <a:rPr lang="en-US" altLang="zh-CN" dirty="0"/>
              <a:t>    </a:t>
            </a:r>
            <a:r>
              <a:rPr lang="zh-CN" altLang="en-US" dirty="0"/>
              <a:t>密文为：</a:t>
            </a:r>
            <a:r>
              <a:rPr lang="en-US" altLang="zh-CN" dirty="0"/>
              <a:t> “</a:t>
            </a:r>
            <a:r>
              <a:rPr lang="en-US" altLang="zh-CN" dirty="0" err="1"/>
              <a:t>caebd</a:t>
            </a:r>
            <a:r>
              <a:rPr lang="en-US" altLang="zh-CN" dirty="0"/>
              <a:t>”</a:t>
            </a:r>
          </a:p>
          <a:p>
            <a:pPr>
              <a:lnSpc>
                <a:spcPct val="110000"/>
              </a:lnSpc>
              <a:defRPr/>
            </a:pPr>
            <a:r>
              <a:rPr lang="zh-CN" altLang="en-US" dirty="0"/>
              <a:t>解密</a:t>
            </a:r>
            <a:endParaRPr lang="en-US" altLang="zh-CN" dirty="0"/>
          </a:p>
          <a:p>
            <a:pPr lvl="1">
              <a:lnSpc>
                <a:spcPct val="110000"/>
              </a:lnSpc>
              <a:defRPr/>
            </a:pPr>
            <a:r>
              <a:rPr lang="en-US" altLang="zh-CN" dirty="0"/>
              <a:t> </a:t>
            </a:r>
            <a:r>
              <a:rPr lang="zh-CN" altLang="en-US" dirty="0"/>
              <a:t>已知密文和</a:t>
            </a:r>
            <a:r>
              <a:rPr lang="en-US" altLang="zh-CN" dirty="0"/>
              <a:t>m</a:t>
            </a:r>
          </a:p>
          <a:p>
            <a:pPr lvl="1">
              <a:lnSpc>
                <a:spcPct val="110000"/>
              </a:lnSpc>
              <a:defRPr/>
            </a:pPr>
            <a:r>
              <a:rPr lang="en-US" altLang="zh-CN" dirty="0"/>
              <a:t> </a:t>
            </a:r>
            <a:r>
              <a:rPr lang="zh-CN" altLang="en-US" dirty="0"/>
              <a:t>如何恢复明文？</a:t>
            </a:r>
          </a:p>
        </p:txBody>
      </p:sp>
      <p:sp>
        <p:nvSpPr>
          <p:cNvPr id="132100" name="灯片编号占位符 1"/>
          <p:cNvSpPr>
            <a:spLocks noGrp="1"/>
          </p:cNvSpPr>
          <p:nvPr>
            <p:ph type="sldNum" sz="quarter" idx="12"/>
          </p:nvPr>
        </p:nvSpPr>
        <p:spPr>
          <a:noFill/>
        </p:spPr>
        <p:txBody>
          <a:bodyPr/>
          <a:lstStyle>
            <a:lvl1pPr eaLnBrk="0" hangingPunct="0">
              <a:spcBef>
                <a:spcPct val="20000"/>
              </a:spcBef>
              <a:buClr>
                <a:schemeClr val="folHlink"/>
              </a:buClr>
              <a:buSzPct val="85000"/>
              <a:buFont typeface="Wingdings 2" pitchFamily="18" charset="2"/>
              <a:buChar char="¡"/>
              <a:defRPr sz="3200">
                <a:solidFill>
                  <a:schemeClr val="tx1"/>
                </a:solidFill>
                <a:latin typeface="Arial" charset="0"/>
                <a:ea typeface="宋体" pitchFamily="2" charset="-122"/>
              </a:defRPr>
            </a:lvl1pPr>
            <a:lvl2pPr marL="742950" indent="-285750" eaLnBrk="0" hangingPunct="0">
              <a:spcBef>
                <a:spcPct val="20000"/>
              </a:spcBef>
              <a:buClr>
                <a:schemeClr val="hlink"/>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folHlink"/>
              </a:buClr>
              <a:buSzPct val="90000"/>
              <a:buFont typeface="Wingdings 2" pitchFamily="18" charset="2"/>
              <a:buChar char="¡"/>
              <a:defRPr sz="2400">
                <a:solidFill>
                  <a:schemeClr val="tx1"/>
                </a:solidFill>
                <a:latin typeface="Arial" charset="0"/>
                <a:ea typeface="宋体" pitchFamily="2" charset="-122"/>
              </a:defRPr>
            </a:lvl3pPr>
            <a:lvl4pPr marL="1600200" indent="-228600" eaLnBrk="0" hangingPunct="0">
              <a:spcBef>
                <a:spcPct val="20000"/>
              </a:spcBef>
              <a:buClr>
                <a:schemeClr val="hlink"/>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folHlink"/>
              </a:buClr>
              <a:buSzPct val="90000"/>
              <a:buFont typeface="Wingdings 2" pitchFamily="18"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9pPr>
          </a:lstStyle>
          <a:p>
            <a:pPr eaLnBrk="1" hangingPunct="1">
              <a:spcBef>
                <a:spcPct val="0"/>
              </a:spcBef>
              <a:buClrTx/>
              <a:buSzTx/>
              <a:buFontTx/>
              <a:buNone/>
            </a:pPr>
            <a:fld id="{D736CDF1-E592-4D5B-AAFE-051D3C4D6C95}" type="slidenum">
              <a:rPr lang="en-US" altLang="zh-CN" sz="1400" smtClean="0"/>
              <a:pPr eaLnBrk="1" hangingPunct="1">
                <a:spcBef>
                  <a:spcPct val="0"/>
                </a:spcBef>
                <a:buClrTx/>
                <a:buSzTx/>
                <a:buFontTx/>
                <a:buNone/>
              </a:pPr>
              <a:t>25</a:t>
            </a:fld>
            <a:endParaRPr lang="en-US" altLang="zh-CN" sz="1400"/>
          </a:p>
        </p:txBody>
      </p:sp>
      <p:sp>
        <p:nvSpPr>
          <p:cNvPr id="5" name="矩形 4"/>
          <p:cNvSpPr/>
          <p:nvPr/>
        </p:nvSpPr>
        <p:spPr>
          <a:xfrm>
            <a:off x="8183033" y="1371600"/>
            <a:ext cx="28448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4400" b="1" dirty="0">
                <a:solidFill>
                  <a:srgbClr val="7030A0"/>
                </a:solidFill>
              </a:rPr>
              <a:t>明文</a:t>
            </a:r>
          </a:p>
        </p:txBody>
      </p:sp>
      <p:sp>
        <p:nvSpPr>
          <p:cNvPr id="6" name="矩形 5"/>
          <p:cNvSpPr/>
          <p:nvPr/>
        </p:nvSpPr>
        <p:spPr>
          <a:xfrm>
            <a:off x="8183033" y="4800600"/>
            <a:ext cx="28448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4400" b="1" dirty="0">
                <a:solidFill>
                  <a:srgbClr val="7030A0"/>
                </a:solidFill>
              </a:rPr>
              <a:t>密文</a:t>
            </a:r>
          </a:p>
        </p:txBody>
      </p:sp>
      <p:cxnSp>
        <p:nvCxnSpPr>
          <p:cNvPr id="15" name="肘形连接符 14"/>
          <p:cNvCxnSpPr>
            <a:endCxn id="6" idx="1"/>
          </p:cNvCxnSpPr>
          <p:nvPr/>
        </p:nvCxnSpPr>
        <p:spPr>
          <a:xfrm rot="5400000">
            <a:off x="6468533" y="3693584"/>
            <a:ext cx="3429000" cy="16933"/>
          </a:xfrm>
          <a:prstGeom prst="bentConnector4">
            <a:avLst>
              <a:gd name="adj1" fmla="val 172"/>
              <a:gd name="adj2" fmla="val 4384520"/>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2104" name="TextBox 17"/>
          <p:cNvSpPr txBox="1">
            <a:spLocks noChangeArrowheads="1"/>
          </p:cNvSpPr>
          <p:nvPr/>
        </p:nvSpPr>
        <p:spPr bwMode="auto">
          <a:xfrm>
            <a:off x="7427385" y="3200401"/>
            <a:ext cx="41549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85000"/>
              <a:buFont typeface="Wingdings 2" pitchFamily="18" charset="2"/>
              <a:buChar char="¡"/>
              <a:defRPr sz="3200">
                <a:solidFill>
                  <a:schemeClr val="tx1"/>
                </a:solidFill>
                <a:latin typeface="Arial" charset="0"/>
                <a:ea typeface="宋体" pitchFamily="2" charset="-122"/>
              </a:defRPr>
            </a:lvl1pPr>
            <a:lvl2pPr marL="742950" indent="-285750" eaLnBrk="0" hangingPunct="0">
              <a:spcBef>
                <a:spcPct val="20000"/>
              </a:spcBef>
              <a:buClr>
                <a:schemeClr val="hlink"/>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folHlink"/>
              </a:buClr>
              <a:buSzPct val="90000"/>
              <a:buFont typeface="Wingdings 2" pitchFamily="18" charset="2"/>
              <a:buChar char="¡"/>
              <a:defRPr sz="2400">
                <a:solidFill>
                  <a:schemeClr val="tx1"/>
                </a:solidFill>
                <a:latin typeface="Arial" charset="0"/>
                <a:ea typeface="宋体" pitchFamily="2" charset="-122"/>
              </a:defRPr>
            </a:lvl3pPr>
            <a:lvl4pPr marL="1600200" indent="-228600" eaLnBrk="0" hangingPunct="0">
              <a:spcBef>
                <a:spcPct val="20000"/>
              </a:spcBef>
              <a:buClr>
                <a:schemeClr val="hlink"/>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folHlink"/>
              </a:buClr>
              <a:buSzPct val="90000"/>
              <a:buFont typeface="Wingdings 2" pitchFamily="18"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1800">
                <a:latin typeface="黑体" pitchFamily="2" charset="-122"/>
                <a:ea typeface="黑体" pitchFamily="2" charset="-122"/>
              </a:rPr>
              <a:t>加</a:t>
            </a:r>
            <a:endParaRPr lang="en-US" altLang="zh-CN" sz="1800">
              <a:latin typeface="黑体" pitchFamily="2" charset="-122"/>
              <a:ea typeface="黑体" pitchFamily="2" charset="-122"/>
            </a:endParaRPr>
          </a:p>
          <a:p>
            <a:pPr eaLnBrk="1" hangingPunct="1">
              <a:spcBef>
                <a:spcPct val="0"/>
              </a:spcBef>
              <a:buClrTx/>
              <a:buSzTx/>
              <a:buFontTx/>
              <a:buNone/>
            </a:pPr>
            <a:r>
              <a:rPr lang="zh-CN" altLang="en-US" sz="1800">
                <a:latin typeface="黑体" pitchFamily="2" charset="-122"/>
                <a:ea typeface="黑体" pitchFamily="2" charset="-122"/>
              </a:rPr>
              <a:t>密</a:t>
            </a:r>
          </a:p>
        </p:txBody>
      </p:sp>
      <p:cxnSp>
        <p:nvCxnSpPr>
          <p:cNvPr id="19" name="肘形连接符 18"/>
          <p:cNvCxnSpPr>
            <a:stCxn id="6" idx="3"/>
            <a:endCxn id="5" idx="3"/>
          </p:cNvCxnSpPr>
          <p:nvPr/>
        </p:nvCxnSpPr>
        <p:spPr>
          <a:xfrm flipV="1">
            <a:off x="11027834" y="1981200"/>
            <a:ext cx="16933" cy="3429000"/>
          </a:xfrm>
          <a:prstGeom prst="bentConnector3">
            <a:avLst>
              <a:gd name="adj1" fmla="val 423381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2106" name="TextBox 19"/>
          <p:cNvSpPr txBox="1">
            <a:spLocks noChangeArrowheads="1"/>
          </p:cNvSpPr>
          <p:nvPr/>
        </p:nvSpPr>
        <p:spPr bwMode="auto">
          <a:xfrm>
            <a:off x="11231034" y="3200401"/>
            <a:ext cx="41549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85000"/>
              <a:buFont typeface="Wingdings 2" pitchFamily="18" charset="2"/>
              <a:buChar char="¡"/>
              <a:defRPr sz="3200">
                <a:solidFill>
                  <a:schemeClr val="tx1"/>
                </a:solidFill>
                <a:latin typeface="Arial" charset="0"/>
                <a:ea typeface="宋体" pitchFamily="2" charset="-122"/>
              </a:defRPr>
            </a:lvl1pPr>
            <a:lvl2pPr marL="742950" indent="-285750" eaLnBrk="0" hangingPunct="0">
              <a:spcBef>
                <a:spcPct val="20000"/>
              </a:spcBef>
              <a:buClr>
                <a:schemeClr val="hlink"/>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folHlink"/>
              </a:buClr>
              <a:buSzPct val="90000"/>
              <a:buFont typeface="Wingdings 2" pitchFamily="18" charset="2"/>
              <a:buChar char="¡"/>
              <a:defRPr sz="2400">
                <a:solidFill>
                  <a:schemeClr val="tx1"/>
                </a:solidFill>
                <a:latin typeface="Arial" charset="0"/>
                <a:ea typeface="宋体" pitchFamily="2" charset="-122"/>
              </a:defRPr>
            </a:lvl3pPr>
            <a:lvl4pPr marL="1600200" indent="-228600" eaLnBrk="0" hangingPunct="0">
              <a:spcBef>
                <a:spcPct val="20000"/>
              </a:spcBef>
              <a:buClr>
                <a:schemeClr val="hlink"/>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folHlink"/>
              </a:buClr>
              <a:buSzPct val="90000"/>
              <a:buFont typeface="Wingdings 2" pitchFamily="18"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1800">
                <a:latin typeface="黑体" pitchFamily="2" charset="-122"/>
                <a:ea typeface="黑体" pitchFamily="2" charset="-122"/>
              </a:rPr>
              <a:t>解</a:t>
            </a:r>
            <a:endParaRPr lang="en-US" altLang="zh-CN" sz="1800">
              <a:latin typeface="黑体" pitchFamily="2" charset="-122"/>
              <a:ea typeface="黑体" pitchFamily="2" charset="-122"/>
            </a:endParaRPr>
          </a:p>
          <a:p>
            <a:pPr eaLnBrk="1" hangingPunct="1">
              <a:spcBef>
                <a:spcPct val="0"/>
              </a:spcBef>
              <a:buClrTx/>
              <a:buSzTx/>
              <a:buFontTx/>
              <a:buNone/>
            </a:pPr>
            <a:r>
              <a:rPr lang="zh-CN" altLang="en-US" sz="1800">
                <a:latin typeface="黑体" pitchFamily="2" charset="-122"/>
                <a:ea typeface="黑体" pitchFamily="2" charset="-122"/>
              </a:rPr>
              <a:t>密</a:t>
            </a:r>
          </a:p>
        </p:txBody>
      </p:sp>
    </p:spTree>
    <p:extLst>
      <p:ext uri="{BB962C8B-B14F-4D97-AF65-F5344CB8AC3E}">
        <p14:creationId xmlns:p14="http://schemas.microsoft.com/office/powerpoint/2010/main" val="29226034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灯片编号占位符 5"/>
          <p:cNvSpPr>
            <a:spLocks noGrp="1"/>
          </p:cNvSpPr>
          <p:nvPr>
            <p:ph type="sldNum" sz="quarter" idx="12"/>
          </p:nvPr>
        </p:nvSpPr>
        <p:spPr>
          <a:noFill/>
        </p:spPr>
        <p:txBody>
          <a:bodyPr/>
          <a:lstStyle>
            <a:lvl1pPr eaLnBrk="0" hangingPunct="0">
              <a:spcBef>
                <a:spcPct val="20000"/>
              </a:spcBef>
              <a:buClr>
                <a:schemeClr val="folHlink"/>
              </a:buClr>
              <a:buSzPct val="85000"/>
              <a:buFont typeface="Wingdings 2" pitchFamily="18" charset="2"/>
              <a:buChar char="¡"/>
              <a:defRPr sz="3200">
                <a:solidFill>
                  <a:schemeClr val="tx1"/>
                </a:solidFill>
                <a:latin typeface="Arial" charset="0"/>
                <a:ea typeface="宋体" pitchFamily="2" charset="-122"/>
              </a:defRPr>
            </a:lvl1pPr>
            <a:lvl2pPr marL="742950" indent="-285750" eaLnBrk="0" hangingPunct="0">
              <a:spcBef>
                <a:spcPct val="20000"/>
              </a:spcBef>
              <a:buClr>
                <a:schemeClr val="hlink"/>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folHlink"/>
              </a:buClr>
              <a:buSzPct val="90000"/>
              <a:buFont typeface="Wingdings 2" pitchFamily="18" charset="2"/>
              <a:buChar char="¡"/>
              <a:defRPr sz="2400">
                <a:solidFill>
                  <a:schemeClr val="tx1"/>
                </a:solidFill>
                <a:latin typeface="Arial" charset="0"/>
                <a:ea typeface="宋体" pitchFamily="2" charset="-122"/>
              </a:defRPr>
            </a:lvl3pPr>
            <a:lvl4pPr marL="1600200" indent="-228600" eaLnBrk="0" hangingPunct="0">
              <a:spcBef>
                <a:spcPct val="20000"/>
              </a:spcBef>
              <a:buClr>
                <a:schemeClr val="hlink"/>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folHlink"/>
              </a:buClr>
              <a:buSzPct val="90000"/>
              <a:buFont typeface="Wingdings 2" pitchFamily="18"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9pPr>
          </a:lstStyle>
          <a:p>
            <a:pPr eaLnBrk="1" hangingPunct="1">
              <a:spcBef>
                <a:spcPct val="0"/>
              </a:spcBef>
              <a:buClrTx/>
              <a:buSzTx/>
              <a:buFontTx/>
              <a:buNone/>
            </a:pPr>
            <a:fld id="{A7D1543F-DC5F-4843-96B7-1292FEC5A2D3}" type="slidenum">
              <a:rPr lang="en-US" altLang="zh-CN" sz="1400" smtClean="0"/>
              <a:pPr eaLnBrk="1" hangingPunct="1">
                <a:spcBef>
                  <a:spcPct val="0"/>
                </a:spcBef>
                <a:buClrTx/>
                <a:buSzTx/>
                <a:buFontTx/>
                <a:buNone/>
              </a:pPr>
              <a:t>26</a:t>
            </a:fld>
            <a:endParaRPr lang="en-US" altLang="zh-CN" sz="1400"/>
          </a:p>
        </p:txBody>
      </p:sp>
      <p:sp>
        <p:nvSpPr>
          <p:cNvPr id="133123" name="Rectangle 2"/>
          <p:cNvSpPr>
            <a:spLocks noGrp="1" noRot="1" noChangeArrowheads="1"/>
          </p:cNvSpPr>
          <p:nvPr>
            <p:ph type="title"/>
          </p:nvPr>
        </p:nvSpPr>
        <p:spPr/>
        <p:txBody>
          <a:bodyPr/>
          <a:lstStyle/>
          <a:p>
            <a:pPr eaLnBrk="1" hangingPunct="1"/>
            <a:r>
              <a:rPr lang="zh-CN" altLang="en-US"/>
              <a:t>报数出圈</a:t>
            </a:r>
          </a:p>
        </p:txBody>
      </p:sp>
      <p:sp>
        <p:nvSpPr>
          <p:cNvPr id="133124" name="Rectangle 3"/>
          <p:cNvSpPr>
            <a:spLocks noGrp="1" noRot="1" noChangeArrowheads="1"/>
          </p:cNvSpPr>
          <p:nvPr>
            <p:ph type="body" idx="1"/>
          </p:nvPr>
        </p:nvSpPr>
        <p:spPr>
          <a:xfrm>
            <a:off x="609600" y="1600200"/>
            <a:ext cx="10972800" cy="5084064"/>
          </a:xfrm>
        </p:spPr>
        <p:txBody>
          <a:bodyPr>
            <a:normAutofit/>
          </a:bodyPr>
          <a:lstStyle/>
          <a:p>
            <a:pPr eaLnBrk="1" hangingPunct="1">
              <a:lnSpc>
                <a:spcPct val="160000"/>
              </a:lnSpc>
            </a:pPr>
            <a:r>
              <a:rPr lang="zh-CN" altLang="en-US" dirty="0"/>
              <a:t>设有编号为</a:t>
            </a:r>
            <a:r>
              <a:rPr lang="en-US" altLang="zh-CN" dirty="0"/>
              <a:t>1~n</a:t>
            </a:r>
            <a:r>
              <a:rPr lang="zh-CN" altLang="en-US" dirty="0"/>
              <a:t>的</a:t>
            </a:r>
            <a:r>
              <a:rPr lang="en-US" altLang="zh-CN" dirty="0"/>
              <a:t>n</a:t>
            </a:r>
            <a:r>
              <a:rPr lang="zh-CN" altLang="en-US" dirty="0"/>
              <a:t>个人按顺时针站成一个圆圈。首先从第</a:t>
            </a:r>
            <a:r>
              <a:rPr lang="en-US" altLang="zh-CN" dirty="0"/>
              <a:t>1</a:t>
            </a:r>
            <a:r>
              <a:rPr lang="zh-CN" altLang="en-US" dirty="0"/>
              <a:t>个人开始，按顺时针从</a:t>
            </a:r>
            <a:r>
              <a:rPr lang="en-US" altLang="zh-CN" dirty="0"/>
              <a:t>1</a:t>
            </a:r>
            <a:r>
              <a:rPr lang="zh-CN" altLang="en-US" dirty="0"/>
              <a:t>开始报数，报到第</a:t>
            </a:r>
            <a:r>
              <a:rPr lang="en-US" altLang="zh-CN" dirty="0"/>
              <a:t>m</a:t>
            </a:r>
            <a:r>
              <a:rPr lang="zh-CN" altLang="en-US" dirty="0"/>
              <a:t>个人，令其出列。然后再从出列的下一个人开始，按顺时针从</a:t>
            </a:r>
            <a:r>
              <a:rPr lang="en-US" altLang="zh-CN" dirty="0"/>
              <a:t>1</a:t>
            </a:r>
            <a:r>
              <a:rPr lang="zh-CN" altLang="en-US" dirty="0"/>
              <a:t>开始报数，报到第</a:t>
            </a:r>
            <a:r>
              <a:rPr lang="en-US" altLang="zh-CN" dirty="0"/>
              <a:t>m</a:t>
            </a:r>
            <a:r>
              <a:rPr lang="zh-CN" altLang="en-US" dirty="0"/>
              <a:t>个人，再令其出列，</a:t>
            </a:r>
            <a:r>
              <a:rPr lang="en-US" altLang="zh-CN" dirty="0"/>
              <a:t>……</a:t>
            </a:r>
            <a:r>
              <a:rPr lang="zh-CN" altLang="en-US" dirty="0"/>
              <a:t>。如此下去，直到圆圈不再有人为止。求这</a:t>
            </a:r>
            <a:r>
              <a:rPr lang="en-US" altLang="zh-CN" dirty="0"/>
              <a:t>n</a:t>
            </a:r>
            <a:r>
              <a:rPr lang="zh-CN" altLang="en-US" dirty="0"/>
              <a:t>个人出列的顺序。</a:t>
            </a:r>
          </a:p>
        </p:txBody>
      </p:sp>
    </p:spTree>
    <p:extLst>
      <p:ext uri="{BB962C8B-B14F-4D97-AF65-F5344CB8AC3E}">
        <p14:creationId xmlns:p14="http://schemas.microsoft.com/office/powerpoint/2010/main" val="4390283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灯片编号占位符 5"/>
          <p:cNvSpPr>
            <a:spLocks noGrp="1"/>
          </p:cNvSpPr>
          <p:nvPr>
            <p:ph type="sldNum" sz="quarter" idx="12"/>
          </p:nvPr>
        </p:nvSpPr>
        <p:spPr>
          <a:noFill/>
        </p:spPr>
        <p:txBody>
          <a:bodyPr/>
          <a:lstStyle>
            <a:lvl1pPr eaLnBrk="0" hangingPunct="0">
              <a:spcBef>
                <a:spcPct val="20000"/>
              </a:spcBef>
              <a:buClr>
                <a:schemeClr val="folHlink"/>
              </a:buClr>
              <a:buSzPct val="85000"/>
              <a:buFont typeface="Wingdings 2" pitchFamily="18" charset="2"/>
              <a:buChar char="¡"/>
              <a:defRPr sz="3200">
                <a:solidFill>
                  <a:schemeClr val="tx1"/>
                </a:solidFill>
                <a:latin typeface="Arial" charset="0"/>
                <a:ea typeface="宋体" pitchFamily="2" charset="-122"/>
              </a:defRPr>
            </a:lvl1pPr>
            <a:lvl2pPr marL="742950" indent="-285750" eaLnBrk="0" hangingPunct="0">
              <a:spcBef>
                <a:spcPct val="20000"/>
              </a:spcBef>
              <a:buClr>
                <a:schemeClr val="hlink"/>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folHlink"/>
              </a:buClr>
              <a:buSzPct val="90000"/>
              <a:buFont typeface="Wingdings 2" pitchFamily="18" charset="2"/>
              <a:buChar char="¡"/>
              <a:defRPr sz="2400">
                <a:solidFill>
                  <a:schemeClr val="tx1"/>
                </a:solidFill>
                <a:latin typeface="Arial" charset="0"/>
                <a:ea typeface="宋体" pitchFamily="2" charset="-122"/>
              </a:defRPr>
            </a:lvl3pPr>
            <a:lvl4pPr marL="1600200" indent="-228600" eaLnBrk="0" hangingPunct="0">
              <a:spcBef>
                <a:spcPct val="20000"/>
              </a:spcBef>
              <a:buClr>
                <a:schemeClr val="hlink"/>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folHlink"/>
              </a:buClr>
              <a:buSzPct val="90000"/>
              <a:buFont typeface="Wingdings 2" pitchFamily="18"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9pPr>
          </a:lstStyle>
          <a:p>
            <a:pPr eaLnBrk="1" hangingPunct="1">
              <a:spcBef>
                <a:spcPct val="0"/>
              </a:spcBef>
              <a:buClrTx/>
              <a:buSzTx/>
              <a:buFontTx/>
              <a:buNone/>
            </a:pPr>
            <a:fld id="{6BFD5817-83D0-4AF8-9190-8572C535D5DB}" type="slidenum">
              <a:rPr lang="en-US" altLang="zh-CN" sz="1400" smtClean="0"/>
              <a:pPr eaLnBrk="1" hangingPunct="1">
                <a:spcBef>
                  <a:spcPct val="0"/>
                </a:spcBef>
                <a:buClrTx/>
                <a:buSzTx/>
                <a:buFontTx/>
                <a:buNone/>
              </a:pPr>
              <a:t>27</a:t>
            </a:fld>
            <a:endParaRPr lang="en-US" altLang="zh-CN" sz="1400"/>
          </a:p>
        </p:txBody>
      </p:sp>
      <p:sp>
        <p:nvSpPr>
          <p:cNvPr id="134147" name="Rectangle 2"/>
          <p:cNvSpPr>
            <a:spLocks noGrp="1" noRot="1" noChangeArrowheads="1"/>
          </p:cNvSpPr>
          <p:nvPr>
            <p:ph type="title"/>
          </p:nvPr>
        </p:nvSpPr>
        <p:spPr/>
        <p:txBody>
          <a:bodyPr/>
          <a:lstStyle/>
          <a:p>
            <a:pPr eaLnBrk="1" hangingPunct="1"/>
            <a:r>
              <a:rPr lang="zh-CN" altLang="en-US" dirty="0"/>
              <a:t>解题思路</a:t>
            </a:r>
          </a:p>
        </p:txBody>
      </p:sp>
      <p:sp>
        <p:nvSpPr>
          <p:cNvPr id="134148" name="Oval 4"/>
          <p:cNvSpPr>
            <a:spLocks noChangeArrowheads="1"/>
          </p:cNvSpPr>
          <p:nvPr/>
        </p:nvSpPr>
        <p:spPr bwMode="auto">
          <a:xfrm>
            <a:off x="5588000" y="1676400"/>
            <a:ext cx="5689600" cy="41910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85000"/>
              <a:buFont typeface="Wingdings 2" pitchFamily="18" charset="2"/>
              <a:buChar char="¡"/>
              <a:defRPr sz="3200">
                <a:solidFill>
                  <a:schemeClr val="tx1"/>
                </a:solidFill>
                <a:latin typeface="Arial" charset="0"/>
                <a:ea typeface="宋体" pitchFamily="2" charset="-122"/>
              </a:defRPr>
            </a:lvl1pPr>
            <a:lvl2pPr marL="742950" indent="-285750" eaLnBrk="0" hangingPunct="0">
              <a:spcBef>
                <a:spcPct val="20000"/>
              </a:spcBef>
              <a:buClr>
                <a:schemeClr val="hlink"/>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folHlink"/>
              </a:buClr>
              <a:buSzPct val="90000"/>
              <a:buFont typeface="Wingdings 2" pitchFamily="18" charset="2"/>
              <a:buChar char="¡"/>
              <a:defRPr sz="2400">
                <a:solidFill>
                  <a:schemeClr val="tx1"/>
                </a:solidFill>
                <a:latin typeface="Arial" charset="0"/>
                <a:ea typeface="宋体" pitchFamily="2" charset="-122"/>
              </a:defRPr>
            </a:lvl3pPr>
            <a:lvl4pPr marL="1600200" indent="-228600" eaLnBrk="0" hangingPunct="0">
              <a:spcBef>
                <a:spcPct val="20000"/>
              </a:spcBef>
              <a:buClr>
                <a:schemeClr val="hlink"/>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folHlink"/>
              </a:buClr>
              <a:buSzPct val="90000"/>
              <a:buFont typeface="Wingdings 2" pitchFamily="18"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1800"/>
          </a:p>
        </p:txBody>
      </p:sp>
      <p:sp>
        <p:nvSpPr>
          <p:cNvPr id="134149" name="Line 5"/>
          <p:cNvSpPr>
            <a:spLocks noChangeShapeType="1"/>
          </p:cNvSpPr>
          <p:nvPr/>
        </p:nvSpPr>
        <p:spPr bwMode="auto">
          <a:xfrm flipH="1">
            <a:off x="9652000" y="1790700"/>
            <a:ext cx="101600" cy="190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50" name="Line 6"/>
          <p:cNvSpPr>
            <a:spLocks noChangeShapeType="1"/>
          </p:cNvSpPr>
          <p:nvPr/>
        </p:nvSpPr>
        <p:spPr bwMode="auto">
          <a:xfrm flipV="1">
            <a:off x="10566400" y="2346719"/>
            <a:ext cx="152401" cy="16787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51" name="Line 7"/>
          <p:cNvSpPr>
            <a:spLocks noChangeShapeType="1"/>
          </p:cNvSpPr>
          <p:nvPr/>
        </p:nvSpPr>
        <p:spPr bwMode="auto">
          <a:xfrm>
            <a:off x="11104033" y="3505200"/>
            <a:ext cx="27516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52" name="Line 8"/>
          <p:cNvSpPr>
            <a:spLocks noChangeShapeType="1"/>
          </p:cNvSpPr>
          <p:nvPr/>
        </p:nvSpPr>
        <p:spPr bwMode="auto">
          <a:xfrm>
            <a:off x="10972800" y="4267200"/>
            <a:ext cx="4064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53" name="Line 9"/>
          <p:cNvSpPr>
            <a:spLocks noChangeShapeType="1"/>
          </p:cNvSpPr>
          <p:nvPr/>
        </p:nvSpPr>
        <p:spPr bwMode="auto">
          <a:xfrm>
            <a:off x="10566400" y="4876800"/>
            <a:ext cx="3048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54" name="Line 10"/>
          <p:cNvSpPr>
            <a:spLocks noChangeShapeType="1"/>
          </p:cNvSpPr>
          <p:nvPr/>
        </p:nvSpPr>
        <p:spPr bwMode="auto">
          <a:xfrm>
            <a:off x="9855200" y="5486400"/>
            <a:ext cx="1016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55" name="Line 11"/>
          <p:cNvSpPr>
            <a:spLocks noChangeShapeType="1"/>
          </p:cNvSpPr>
          <p:nvPr/>
        </p:nvSpPr>
        <p:spPr bwMode="auto">
          <a:xfrm>
            <a:off x="8636000" y="57912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56" name="Line 12"/>
          <p:cNvSpPr>
            <a:spLocks noChangeShapeType="1"/>
          </p:cNvSpPr>
          <p:nvPr/>
        </p:nvSpPr>
        <p:spPr bwMode="auto">
          <a:xfrm flipH="1">
            <a:off x="7213600" y="5562600"/>
            <a:ext cx="101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57" name="Line 13"/>
          <p:cNvSpPr>
            <a:spLocks noChangeShapeType="1"/>
          </p:cNvSpPr>
          <p:nvPr/>
        </p:nvSpPr>
        <p:spPr bwMode="auto">
          <a:xfrm flipV="1">
            <a:off x="5994400" y="4876800"/>
            <a:ext cx="3048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58" name="Line 14"/>
          <p:cNvSpPr>
            <a:spLocks noChangeShapeType="1"/>
          </p:cNvSpPr>
          <p:nvPr/>
        </p:nvSpPr>
        <p:spPr bwMode="auto">
          <a:xfrm flipV="1">
            <a:off x="5529877" y="4191000"/>
            <a:ext cx="261323"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59" name="Line 15"/>
          <p:cNvSpPr>
            <a:spLocks noChangeShapeType="1"/>
          </p:cNvSpPr>
          <p:nvPr/>
        </p:nvSpPr>
        <p:spPr bwMode="auto">
          <a:xfrm>
            <a:off x="5529877" y="3124200"/>
            <a:ext cx="362923"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60" name="Line 16"/>
          <p:cNvSpPr>
            <a:spLocks noChangeShapeType="1"/>
          </p:cNvSpPr>
          <p:nvPr/>
        </p:nvSpPr>
        <p:spPr bwMode="auto">
          <a:xfrm>
            <a:off x="6248400" y="2255045"/>
            <a:ext cx="254000" cy="1833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61" name="Line 17"/>
          <p:cNvSpPr>
            <a:spLocks noChangeShapeType="1"/>
          </p:cNvSpPr>
          <p:nvPr/>
        </p:nvSpPr>
        <p:spPr bwMode="auto">
          <a:xfrm>
            <a:off x="7670800" y="1676400"/>
            <a:ext cx="762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62" name="Text Box 18"/>
          <p:cNvSpPr txBox="1">
            <a:spLocks noChangeArrowheads="1"/>
          </p:cNvSpPr>
          <p:nvPr/>
        </p:nvSpPr>
        <p:spPr bwMode="auto">
          <a:xfrm>
            <a:off x="144862" y="1306623"/>
            <a:ext cx="3839513"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85000"/>
              <a:buFont typeface="Wingdings 2" pitchFamily="18" charset="2"/>
              <a:buChar char="¡"/>
              <a:defRPr sz="3200">
                <a:solidFill>
                  <a:schemeClr val="tx1"/>
                </a:solidFill>
                <a:latin typeface="Arial" charset="0"/>
                <a:ea typeface="宋体" pitchFamily="2" charset="-122"/>
              </a:defRPr>
            </a:lvl1pPr>
            <a:lvl2pPr marL="742950" indent="-285750" eaLnBrk="0" hangingPunct="0">
              <a:spcBef>
                <a:spcPct val="20000"/>
              </a:spcBef>
              <a:buClr>
                <a:schemeClr val="hlink"/>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folHlink"/>
              </a:buClr>
              <a:buSzPct val="90000"/>
              <a:buFont typeface="Wingdings 2" pitchFamily="18" charset="2"/>
              <a:buChar char="¡"/>
              <a:defRPr sz="2400">
                <a:solidFill>
                  <a:schemeClr val="tx1"/>
                </a:solidFill>
                <a:latin typeface="Arial" charset="0"/>
                <a:ea typeface="宋体" pitchFamily="2" charset="-122"/>
              </a:defRPr>
            </a:lvl3pPr>
            <a:lvl4pPr marL="1600200" indent="-228600" eaLnBrk="0" hangingPunct="0">
              <a:spcBef>
                <a:spcPct val="20000"/>
              </a:spcBef>
              <a:buClr>
                <a:schemeClr val="hlink"/>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folHlink"/>
              </a:buClr>
              <a:buSzPct val="90000"/>
              <a:buFont typeface="Wingdings 2" pitchFamily="18"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9pPr>
          </a:lstStyle>
          <a:p>
            <a:pPr eaLnBrk="1" hangingPunct="1">
              <a:lnSpc>
                <a:spcPct val="150000"/>
              </a:lnSpc>
              <a:spcBef>
                <a:spcPct val="0"/>
              </a:spcBef>
              <a:buClrTx/>
              <a:buSzTx/>
              <a:buFontTx/>
              <a:buNone/>
            </a:pPr>
            <a:r>
              <a:rPr lang="zh-CN" altLang="en-US" sz="1800" dirty="0"/>
              <a:t>假设此圈共有</a:t>
            </a:r>
            <a:r>
              <a:rPr lang="en-US" altLang="zh-CN" sz="1800" dirty="0"/>
              <a:t>rest</a:t>
            </a:r>
            <a:r>
              <a:rPr lang="zh-CN" altLang="en-US" sz="1800" dirty="0"/>
              <a:t>个人，</a:t>
            </a:r>
          </a:p>
          <a:p>
            <a:pPr eaLnBrk="1" hangingPunct="1">
              <a:lnSpc>
                <a:spcPct val="150000"/>
              </a:lnSpc>
              <a:spcBef>
                <a:spcPct val="0"/>
              </a:spcBef>
              <a:buClrTx/>
              <a:buSzTx/>
              <a:buFontTx/>
              <a:buNone/>
            </a:pPr>
            <a:r>
              <a:rPr lang="zh-CN" altLang="en-US" sz="1800" dirty="0"/>
              <a:t>对应</a:t>
            </a:r>
            <a:r>
              <a:rPr lang="en-US" altLang="zh-CN" sz="1800" dirty="0"/>
              <a:t>x[0], x[1], x[2], …, x[rest-1]</a:t>
            </a:r>
            <a:r>
              <a:rPr lang="zh-CN" altLang="en-US" sz="1800" dirty="0"/>
              <a:t>。</a:t>
            </a:r>
          </a:p>
          <a:p>
            <a:pPr eaLnBrk="1" hangingPunct="1">
              <a:lnSpc>
                <a:spcPct val="150000"/>
              </a:lnSpc>
              <a:spcBef>
                <a:spcPct val="0"/>
              </a:spcBef>
              <a:buClrTx/>
              <a:buSzTx/>
              <a:buFontTx/>
              <a:buNone/>
            </a:pPr>
            <a:r>
              <a:rPr lang="zh-CN" altLang="en-US" sz="1800" dirty="0"/>
              <a:t>假设这一轮报</a:t>
            </a:r>
            <a:r>
              <a:rPr lang="en-US" altLang="zh-CN" sz="1800" dirty="0"/>
              <a:t>1</a:t>
            </a:r>
            <a:r>
              <a:rPr lang="zh-CN" altLang="en-US" sz="1800" dirty="0"/>
              <a:t>的人对应的元素下标</a:t>
            </a:r>
          </a:p>
          <a:p>
            <a:pPr eaLnBrk="1" hangingPunct="1">
              <a:lnSpc>
                <a:spcPct val="150000"/>
              </a:lnSpc>
              <a:spcBef>
                <a:spcPct val="0"/>
              </a:spcBef>
              <a:buClrTx/>
              <a:buSzTx/>
              <a:buFontTx/>
              <a:buNone/>
            </a:pPr>
            <a:r>
              <a:rPr lang="zh-CN" altLang="en-US" sz="1800" dirty="0"/>
              <a:t>为 </a:t>
            </a:r>
            <a:r>
              <a:rPr lang="en-US" altLang="zh-CN" sz="1800" dirty="0" err="1"/>
              <a:t>curIndex</a:t>
            </a:r>
            <a:r>
              <a:rPr lang="en-US" altLang="zh-CN" sz="1800" dirty="0"/>
              <a:t> (0 &lt;= </a:t>
            </a:r>
            <a:r>
              <a:rPr lang="en-US" altLang="zh-CN" sz="1800" dirty="0" err="1"/>
              <a:t>curIndex</a:t>
            </a:r>
            <a:r>
              <a:rPr lang="en-US" altLang="zh-CN" sz="1800" dirty="0"/>
              <a:t> &lt; rest)</a:t>
            </a:r>
            <a:r>
              <a:rPr lang="zh-CN" altLang="en-US" sz="1800" dirty="0"/>
              <a:t>，</a:t>
            </a:r>
          </a:p>
          <a:p>
            <a:pPr eaLnBrk="1" hangingPunct="1">
              <a:lnSpc>
                <a:spcPct val="150000"/>
              </a:lnSpc>
              <a:spcBef>
                <a:spcPct val="0"/>
              </a:spcBef>
              <a:buClrTx/>
              <a:buSzTx/>
              <a:buFontTx/>
              <a:buNone/>
            </a:pPr>
            <a:r>
              <a:rPr lang="zh-CN" altLang="en-US" sz="1800" dirty="0"/>
              <a:t>则报</a:t>
            </a:r>
            <a:r>
              <a:rPr lang="en-US" altLang="zh-CN" sz="1800" dirty="0"/>
              <a:t>m</a:t>
            </a:r>
            <a:r>
              <a:rPr lang="zh-CN" altLang="en-US" sz="1800" dirty="0"/>
              <a:t>的人对应的数组元素下标</a:t>
            </a:r>
          </a:p>
          <a:p>
            <a:pPr eaLnBrk="1" hangingPunct="1">
              <a:lnSpc>
                <a:spcPct val="150000"/>
              </a:lnSpc>
              <a:spcBef>
                <a:spcPct val="0"/>
              </a:spcBef>
              <a:buClrTx/>
              <a:buSzTx/>
              <a:buFontTx/>
              <a:buNone/>
            </a:pPr>
            <a:r>
              <a:rPr lang="zh-CN" altLang="en-US" sz="1800" dirty="0"/>
              <a:t>为 </a:t>
            </a:r>
            <a:r>
              <a:rPr lang="en-US" altLang="zh-CN" sz="1800" dirty="0"/>
              <a:t>(</a:t>
            </a:r>
            <a:r>
              <a:rPr lang="en-US" altLang="zh-CN" sz="1800" dirty="0" err="1"/>
              <a:t>curIndex</a:t>
            </a:r>
            <a:r>
              <a:rPr lang="en-US" altLang="zh-CN" sz="1800" dirty="0"/>
              <a:t> + m - 1) % rest </a:t>
            </a:r>
            <a:r>
              <a:rPr lang="zh-CN" altLang="en-US" sz="1800" dirty="0"/>
              <a:t>。</a:t>
            </a:r>
          </a:p>
          <a:p>
            <a:pPr eaLnBrk="1" hangingPunct="1">
              <a:lnSpc>
                <a:spcPct val="150000"/>
              </a:lnSpc>
              <a:spcBef>
                <a:spcPct val="0"/>
              </a:spcBef>
              <a:buClrTx/>
              <a:buSzTx/>
              <a:buFontTx/>
              <a:buNone/>
            </a:pPr>
            <a:r>
              <a:rPr lang="zh-CN" altLang="en-US" sz="1800" dirty="0"/>
              <a:t>把报</a:t>
            </a:r>
            <a:r>
              <a:rPr lang="en-US" altLang="zh-CN" sz="1800" dirty="0"/>
              <a:t>m</a:t>
            </a:r>
            <a:r>
              <a:rPr lang="zh-CN" altLang="en-US" sz="1800" dirty="0"/>
              <a:t>的人对应的元素从列表中删除</a:t>
            </a:r>
            <a:endParaRPr lang="en-US" altLang="zh-CN" sz="1800" dirty="0"/>
          </a:p>
          <a:p>
            <a:pPr eaLnBrk="1" hangingPunct="1">
              <a:lnSpc>
                <a:spcPct val="150000"/>
              </a:lnSpc>
              <a:spcBef>
                <a:spcPct val="0"/>
              </a:spcBef>
              <a:buClrTx/>
              <a:buSzTx/>
              <a:buFontTx/>
              <a:buNone/>
            </a:pPr>
            <a:r>
              <a:rPr lang="en-US" altLang="zh-CN" sz="1800" dirty="0"/>
              <a:t>(</a:t>
            </a:r>
            <a:r>
              <a:rPr lang="zh-CN" altLang="en-US" sz="1800" dirty="0"/>
              <a:t>元素删除导致 </a:t>
            </a:r>
            <a:r>
              <a:rPr lang="en-US" altLang="zh-CN" sz="1800" dirty="0"/>
              <a:t>rest </a:t>
            </a:r>
            <a:r>
              <a:rPr lang="zh-CN" altLang="en-US" sz="1800" dirty="0"/>
              <a:t>自动减</a:t>
            </a:r>
            <a:r>
              <a:rPr lang="en-US" altLang="zh-CN" sz="1800" dirty="0"/>
              <a:t>1)</a:t>
            </a:r>
            <a:r>
              <a:rPr lang="zh-CN" altLang="en-US" sz="1800" dirty="0"/>
              <a:t>。</a:t>
            </a:r>
          </a:p>
          <a:p>
            <a:pPr eaLnBrk="1" hangingPunct="1">
              <a:lnSpc>
                <a:spcPct val="150000"/>
              </a:lnSpc>
              <a:spcBef>
                <a:spcPct val="0"/>
              </a:spcBef>
              <a:buClrTx/>
              <a:buSzTx/>
              <a:buFontTx/>
              <a:buNone/>
            </a:pPr>
            <a:r>
              <a:rPr lang="zh-CN" altLang="en-US" sz="1800" dirty="0"/>
              <a:t>把</a:t>
            </a:r>
            <a:r>
              <a:rPr lang="en-US" altLang="zh-CN" sz="1800" dirty="0" err="1"/>
              <a:t>curIndex</a:t>
            </a:r>
            <a:r>
              <a:rPr lang="zh-CN" altLang="en-US" sz="1800" dirty="0"/>
              <a:t>赋值为刚才被删除元素的</a:t>
            </a:r>
          </a:p>
          <a:p>
            <a:pPr eaLnBrk="1" hangingPunct="1">
              <a:lnSpc>
                <a:spcPct val="150000"/>
              </a:lnSpc>
              <a:spcBef>
                <a:spcPct val="0"/>
              </a:spcBef>
              <a:buClrTx/>
              <a:buSzTx/>
              <a:buFontTx/>
              <a:buNone/>
            </a:pPr>
            <a:r>
              <a:rPr lang="zh-CN" altLang="en-US" sz="1800" dirty="0"/>
              <a:t>下标，之后进行下一轮报数。</a:t>
            </a:r>
          </a:p>
        </p:txBody>
      </p:sp>
      <p:sp>
        <p:nvSpPr>
          <p:cNvPr id="134163" name="Text Box 19"/>
          <p:cNvSpPr txBox="1">
            <a:spLocks noChangeArrowheads="1"/>
          </p:cNvSpPr>
          <p:nvPr/>
        </p:nvSpPr>
        <p:spPr bwMode="auto">
          <a:xfrm>
            <a:off x="9688187" y="1535461"/>
            <a:ext cx="5565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85000"/>
              <a:buFont typeface="Wingdings 2" pitchFamily="18" charset="2"/>
              <a:buChar char="¡"/>
              <a:defRPr sz="3200">
                <a:solidFill>
                  <a:schemeClr val="tx1"/>
                </a:solidFill>
                <a:latin typeface="Arial" charset="0"/>
                <a:ea typeface="宋体" pitchFamily="2" charset="-122"/>
              </a:defRPr>
            </a:lvl1pPr>
            <a:lvl2pPr marL="742950" indent="-285750" eaLnBrk="0" hangingPunct="0">
              <a:spcBef>
                <a:spcPct val="20000"/>
              </a:spcBef>
              <a:buClr>
                <a:schemeClr val="hlink"/>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folHlink"/>
              </a:buClr>
              <a:buSzPct val="90000"/>
              <a:buFont typeface="Wingdings 2" pitchFamily="18" charset="2"/>
              <a:buChar char="¡"/>
              <a:defRPr sz="2400">
                <a:solidFill>
                  <a:schemeClr val="tx1"/>
                </a:solidFill>
                <a:latin typeface="Arial" charset="0"/>
                <a:ea typeface="宋体" pitchFamily="2" charset="-122"/>
              </a:defRPr>
            </a:lvl3pPr>
            <a:lvl4pPr marL="1600200" indent="-228600" eaLnBrk="0" hangingPunct="0">
              <a:spcBef>
                <a:spcPct val="20000"/>
              </a:spcBef>
              <a:buClr>
                <a:schemeClr val="hlink"/>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folHlink"/>
              </a:buClr>
              <a:buSzPct val="90000"/>
              <a:buFont typeface="Wingdings 2" pitchFamily="18"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1800" dirty="0"/>
              <a:t>x[0]</a:t>
            </a:r>
          </a:p>
        </p:txBody>
      </p:sp>
      <p:sp>
        <p:nvSpPr>
          <p:cNvPr id="134164" name="Text Box 20"/>
          <p:cNvSpPr txBox="1">
            <a:spLocks noChangeArrowheads="1"/>
          </p:cNvSpPr>
          <p:nvPr/>
        </p:nvSpPr>
        <p:spPr bwMode="auto">
          <a:xfrm>
            <a:off x="10677163" y="2071688"/>
            <a:ext cx="5565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85000"/>
              <a:buFont typeface="Wingdings 2" pitchFamily="18" charset="2"/>
              <a:buChar char="¡"/>
              <a:defRPr sz="3200">
                <a:solidFill>
                  <a:schemeClr val="tx1"/>
                </a:solidFill>
                <a:latin typeface="Arial" charset="0"/>
                <a:ea typeface="宋体" pitchFamily="2" charset="-122"/>
              </a:defRPr>
            </a:lvl1pPr>
            <a:lvl2pPr marL="742950" indent="-285750" eaLnBrk="0" hangingPunct="0">
              <a:spcBef>
                <a:spcPct val="20000"/>
              </a:spcBef>
              <a:buClr>
                <a:schemeClr val="hlink"/>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folHlink"/>
              </a:buClr>
              <a:buSzPct val="90000"/>
              <a:buFont typeface="Wingdings 2" pitchFamily="18" charset="2"/>
              <a:buChar char="¡"/>
              <a:defRPr sz="2400">
                <a:solidFill>
                  <a:schemeClr val="tx1"/>
                </a:solidFill>
                <a:latin typeface="Arial" charset="0"/>
                <a:ea typeface="宋体" pitchFamily="2" charset="-122"/>
              </a:defRPr>
            </a:lvl3pPr>
            <a:lvl4pPr marL="1600200" indent="-228600" eaLnBrk="0" hangingPunct="0">
              <a:spcBef>
                <a:spcPct val="20000"/>
              </a:spcBef>
              <a:buClr>
                <a:schemeClr val="hlink"/>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folHlink"/>
              </a:buClr>
              <a:buSzPct val="90000"/>
              <a:buFont typeface="Wingdings 2" pitchFamily="18"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1800" dirty="0"/>
              <a:t>x[1]</a:t>
            </a:r>
          </a:p>
        </p:txBody>
      </p:sp>
      <p:sp>
        <p:nvSpPr>
          <p:cNvPr id="134165" name="Text Box 21"/>
          <p:cNvSpPr txBox="1">
            <a:spLocks noChangeArrowheads="1"/>
          </p:cNvSpPr>
          <p:nvPr/>
        </p:nvSpPr>
        <p:spPr bwMode="auto">
          <a:xfrm>
            <a:off x="11235267" y="3214688"/>
            <a:ext cx="5565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85000"/>
              <a:buFont typeface="Wingdings 2" pitchFamily="18" charset="2"/>
              <a:buChar char="¡"/>
              <a:defRPr sz="3200">
                <a:solidFill>
                  <a:schemeClr val="tx1"/>
                </a:solidFill>
                <a:latin typeface="Arial" charset="0"/>
                <a:ea typeface="宋体" pitchFamily="2" charset="-122"/>
              </a:defRPr>
            </a:lvl1pPr>
            <a:lvl2pPr marL="742950" indent="-285750" eaLnBrk="0" hangingPunct="0">
              <a:spcBef>
                <a:spcPct val="20000"/>
              </a:spcBef>
              <a:buClr>
                <a:schemeClr val="hlink"/>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folHlink"/>
              </a:buClr>
              <a:buSzPct val="90000"/>
              <a:buFont typeface="Wingdings 2" pitchFamily="18" charset="2"/>
              <a:buChar char="¡"/>
              <a:defRPr sz="2400">
                <a:solidFill>
                  <a:schemeClr val="tx1"/>
                </a:solidFill>
                <a:latin typeface="Arial" charset="0"/>
                <a:ea typeface="宋体" pitchFamily="2" charset="-122"/>
              </a:defRPr>
            </a:lvl3pPr>
            <a:lvl4pPr marL="1600200" indent="-228600" eaLnBrk="0" hangingPunct="0">
              <a:spcBef>
                <a:spcPct val="20000"/>
              </a:spcBef>
              <a:buClr>
                <a:schemeClr val="hlink"/>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folHlink"/>
              </a:buClr>
              <a:buSzPct val="90000"/>
              <a:buFont typeface="Wingdings 2" pitchFamily="18"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1800" dirty="0"/>
              <a:t>x[2]</a:t>
            </a:r>
          </a:p>
        </p:txBody>
      </p:sp>
      <p:sp>
        <p:nvSpPr>
          <p:cNvPr id="134166" name="Text Box 22"/>
          <p:cNvSpPr txBox="1">
            <a:spLocks noChangeArrowheads="1"/>
          </p:cNvSpPr>
          <p:nvPr/>
        </p:nvSpPr>
        <p:spPr bwMode="auto">
          <a:xfrm>
            <a:off x="6989234" y="1331913"/>
            <a:ext cx="10182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85000"/>
              <a:buFont typeface="Wingdings 2" pitchFamily="18" charset="2"/>
              <a:buChar char="¡"/>
              <a:defRPr sz="3200">
                <a:solidFill>
                  <a:schemeClr val="tx1"/>
                </a:solidFill>
                <a:latin typeface="Arial" charset="0"/>
                <a:ea typeface="宋体" pitchFamily="2" charset="-122"/>
              </a:defRPr>
            </a:lvl1pPr>
            <a:lvl2pPr marL="742950" indent="-285750" eaLnBrk="0" hangingPunct="0">
              <a:spcBef>
                <a:spcPct val="20000"/>
              </a:spcBef>
              <a:buClr>
                <a:schemeClr val="hlink"/>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folHlink"/>
              </a:buClr>
              <a:buSzPct val="90000"/>
              <a:buFont typeface="Wingdings 2" pitchFamily="18" charset="2"/>
              <a:buChar char="¡"/>
              <a:defRPr sz="2400">
                <a:solidFill>
                  <a:schemeClr val="tx1"/>
                </a:solidFill>
                <a:latin typeface="Arial" charset="0"/>
                <a:ea typeface="宋体" pitchFamily="2" charset="-122"/>
              </a:defRPr>
            </a:lvl3pPr>
            <a:lvl4pPr marL="1600200" indent="-228600" eaLnBrk="0" hangingPunct="0">
              <a:spcBef>
                <a:spcPct val="20000"/>
              </a:spcBef>
              <a:buClr>
                <a:schemeClr val="hlink"/>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folHlink"/>
              </a:buClr>
              <a:buSzPct val="90000"/>
              <a:buFont typeface="Wingdings 2" pitchFamily="18"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1800" dirty="0"/>
              <a:t>x[rest-1]</a:t>
            </a:r>
          </a:p>
        </p:txBody>
      </p:sp>
      <p:sp>
        <p:nvSpPr>
          <p:cNvPr id="134167" name="Text Box 23"/>
          <p:cNvSpPr txBox="1">
            <a:spLocks noChangeArrowheads="1"/>
          </p:cNvSpPr>
          <p:nvPr/>
        </p:nvSpPr>
        <p:spPr bwMode="auto">
          <a:xfrm>
            <a:off x="5283200" y="1905001"/>
            <a:ext cx="103105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85000"/>
              <a:buFont typeface="Wingdings 2" pitchFamily="18" charset="2"/>
              <a:buChar char="¡"/>
              <a:defRPr sz="3200">
                <a:solidFill>
                  <a:schemeClr val="tx1"/>
                </a:solidFill>
                <a:latin typeface="Arial" charset="0"/>
                <a:ea typeface="宋体" pitchFamily="2" charset="-122"/>
              </a:defRPr>
            </a:lvl1pPr>
            <a:lvl2pPr marL="742950" indent="-285750" eaLnBrk="0" hangingPunct="0">
              <a:spcBef>
                <a:spcPct val="20000"/>
              </a:spcBef>
              <a:buClr>
                <a:schemeClr val="hlink"/>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folHlink"/>
              </a:buClr>
              <a:buSzPct val="90000"/>
              <a:buFont typeface="Wingdings 2" pitchFamily="18" charset="2"/>
              <a:buChar char="¡"/>
              <a:defRPr sz="2400">
                <a:solidFill>
                  <a:schemeClr val="tx1"/>
                </a:solidFill>
                <a:latin typeface="Arial" charset="0"/>
                <a:ea typeface="宋体" pitchFamily="2" charset="-122"/>
              </a:defRPr>
            </a:lvl3pPr>
            <a:lvl4pPr marL="1600200" indent="-228600" eaLnBrk="0" hangingPunct="0">
              <a:spcBef>
                <a:spcPct val="20000"/>
              </a:spcBef>
              <a:buClr>
                <a:schemeClr val="hlink"/>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folHlink"/>
              </a:buClr>
              <a:buSzPct val="90000"/>
              <a:buFont typeface="Wingdings 2" pitchFamily="18"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1800"/>
              <a:t>a[rest-2]</a:t>
            </a:r>
          </a:p>
        </p:txBody>
      </p:sp>
      <p:sp>
        <p:nvSpPr>
          <p:cNvPr id="134168" name="Text Box 24"/>
          <p:cNvSpPr txBox="1">
            <a:spLocks noChangeArrowheads="1"/>
          </p:cNvSpPr>
          <p:nvPr/>
        </p:nvSpPr>
        <p:spPr bwMode="auto">
          <a:xfrm>
            <a:off x="4617639" y="5065713"/>
            <a:ext cx="131318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85000"/>
              <a:buFont typeface="Wingdings 2" pitchFamily="18" charset="2"/>
              <a:buChar char="¡"/>
              <a:defRPr sz="3200">
                <a:solidFill>
                  <a:schemeClr val="tx1"/>
                </a:solidFill>
                <a:latin typeface="Arial" charset="0"/>
                <a:ea typeface="宋体" pitchFamily="2" charset="-122"/>
              </a:defRPr>
            </a:lvl1pPr>
            <a:lvl2pPr marL="742950" indent="-285750" eaLnBrk="0" hangingPunct="0">
              <a:spcBef>
                <a:spcPct val="20000"/>
              </a:spcBef>
              <a:buClr>
                <a:schemeClr val="hlink"/>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folHlink"/>
              </a:buClr>
              <a:buSzPct val="90000"/>
              <a:buFont typeface="Wingdings 2" pitchFamily="18" charset="2"/>
              <a:buChar char="¡"/>
              <a:defRPr sz="2400">
                <a:solidFill>
                  <a:schemeClr val="tx1"/>
                </a:solidFill>
                <a:latin typeface="Arial" charset="0"/>
                <a:ea typeface="宋体" pitchFamily="2" charset="-122"/>
              </a:defRPr>
            </a:lvl3pPr>
            <a:lvl4pPr marL="1600200" indent="-228600" eaLnBrk="0" hangingPunct="0">
              <a:spcBef>
                <a:spcPct val="20000"/>
              </a:spcBef>
              <a:buClr>
                <a:schemeClr val="hlink"/>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folHlink"/>
              </a:buClr>
              <a:buSzPct val="90000"/>
              <a:buFont typeface="Wingdings 2" pitchFamily="18"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1800" dirty="0"/>
              <a:t>x[</a:t>
            </a:r>
            <a:r>
              <a:rPr lang="en-US" altLang="zh-CN" sz="1800" dirty="0" err="1"/>
              <a:t>curIndex</a:t>
            </a:r>
            <a:r>
              <a:rPr lang="en-US" altLang="zh-CN" sz="1800" dirty="0"/>
              <a:t>]</a:t>
            </a:r>
          </a:p>
        </p:txBody>
      </p:sp>
      <p:sp>
        <p:nvSpPr>
          <p:cNvPr id="134169" name="Oval 26"/>
          <p:cNvSpPr>
            <a:spLocks noChangeArrowheads="1"/>
          </p:cNvSpPr>
          <p:nvPr/>
        </p:nvSpPr>
        <p:spPr bwMode="auto">
          <a:xfrm>
            <a:off x="5994400" y="4876800"/>
            <a:ext cx="2032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85000"/>
              <a:buFont typeface="Wingdings 2" pitchFamily="18" charset="2"/>
              <a:buChar char="¡"/>
              <a:defRPr sz="3200">
                <a:solidFill>
                  <a:schemeClr val="tx1"/>
                </a:solidFill>
                <a:latin typeface="Arial" charset="0"/>
                <a:ea typeface="宋体" pitchFamily="2" charset="-122"/>
              </a:defRPr>
            </a:lvl1pPr>
            <a:lvl2pPr marL="742950" indent="-285750" eaLnBrk="0" hangingPunct="0">
              <a:spcBef>
                <a:spcPct val="20000"/>
              </a:spcBef>
              <a:buClr>
                <a:schemeClr val="hlink"/>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folHlink"/>
              </a:buClr>
              <a:buSzPct val="90000"/>
              <a:buFont typeface="Wingdings 2" pitchFamily="18" charset="2"/>
              <a:buChar char="¡"/>
              <a:defRPr sz="2400">
                <a:solidFill>
                  <a:schemeClr val="tx1"/>
                </a:solidFill>
                <a:latin typeface="Arial" charset="0"/>
                <a:ea typeface="宋体" pitchFamily="2" charset="-122"/>
              </a:defRPr>
            </a:lvl3pPr>
            <a:lvl4pPr marL="1600200" indent="-228600" eaLnBrk="0" hangingPunct="0">
              <a:spcBef>
                <a:spcPct val="20000"/>
              </a:spcBef>
              <a:buClr>
                <a:schemeClr val="hlink"/>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folHlink"/>
              </a:buClr>
              <a:buSzPct val="90000"/>
              <a:buFont typeface="Wingdings 2" pitchFamily="18"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1800"/>
          </a:p>
        </p:txBody>
      </p:sp>
      <p:sp>
        <p:nvSpPr>
          <p:cNvPr id="134170" name="Line 27"/>
          <p:cNvSpPr>
            <a:spLocks noChangeShapeType="1"/>
          </p:cNvSpPr>
          <p:nvPr/>
        </p:nvSpPr>
        <p:spPr bwMode="auto">
          <a:xfrm flipH="1" flipV="1">
            <a:off x="6096000" y="4267200"/>
            <a:ext cx="304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5543105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报数出圈代码</a:t>
            </a:r>
          </a:p>
        </p:txBody>
      </p:sp>
      <p:sp>
        <p:nvSpPr>
          <p:cNvPr id="3" name="内容占位符 2"/>
          <p:cNvSpPr>
            <a:spLocks noGrp="1"/>
          </p:cNvSpPr>
          <p:nvPr>
            <p:ph idx="1"/>
          </p:nvPr>
        </p:nvSpPr>
        <p:spPr/>
        <p:txBody>
          <a:bodyPr/>
          <a:lstStyle/>
          <a:p>
            <a:endParaRPr lang="zh-CN"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00200"/>
            <a:ext cx="10972800" cy="380257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5808372"/>
            <a:ext cx="10972800" cy="65890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1FCCB009-CF97-1F4A-9399-55F1A7A4B45F}" type="slidenum">
              <a:rPr kumimoji="1" lang="zh-CN" altLang="en-US" smtClean="0"/>
              <a:t>28</a:t>
            </a:fld>
            <a:endParaRPr kumimoji="1" lang="zh-CN" altLang="en-US"/>
          </a:p>
        </p:txBody>
      </p:sp>
    </p:spTree>
    <p:extLst>
      <p:ext uri="{BB962C8B-B14F-4D97-AF65-F5344CB8AC3E}">
        <p14:creationId xmlns:p14="http://schemas.microsoft.com/office/powerpoint/2010/main" val="5935528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495" y="121380"/>
            <a:ext cx="11867480" cy="493913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2"/>
          <p:cNvSpPr txBox="1">
            <a:spLocks noChangeArrowheads="1"/>
          </p:cNvSpPr>
          <p:nvPr/>
        </p:nvSpPr>
        <p:spPr bwMode="auto">
          <a:xfrm>
            <a:off x="10464801" y="228601"/>
            <a:ext cx="1422184" cy="461665"/>
          </a:xfrm>
          <a:prstGeom prst="rect">
            <a:avLst/>
          </a:prstGeom>
          <a:ln/>
        </p:spPr>
        <p:style>
          <a:lnRef idx="1">
            <a:schemeClr val="accent2"/>
          </a:lnRef>
          <a:fillRef idx="3">
            <a:schemeClr val="accent2"/>
          </a:fillRef>
          <a:effectRef idx="2">
            <a:schemeClr val="accent2"/>
          </a:effectRef>
          <a:fontRef idx="minor">
            <a:schemeClr val="lt1"/>
          </a:fontRef>
        </p:style>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zh-CN" altLang="en-US" sz="2400" b="1" dirty="0"/>
              <a:t>明文加密</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495" y="5454629"/>
            <a:ext cx="10145183" cy="12096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灯片编号占位符 1"/>
          <p:cNvSpPr>
            <a:spLocks noGrp="1"/>
          </p:cNvSpPr>
          <p:nvPr>
            <p:ph type="sldNum" sz="quarter" idx="12"/>
          </p:nvPr>
        </p:nvSpPr>
        <p:spPr/>
        <p:txBody>
          <a:bodyPr/>
          <a:lstStyle/>
          <a:p>
            <a:fld id="{1FCCB009-CF97-1F4A-9399-55F1A7A4B45F}" type="slidenum">
              <a:rPr kumimoji="1" lang="zh-CN" altLang="en-US" smtClean="0"/>
              <a:t>29</a:t>
            </a:fld>
            <a:endParaRPr kumimoji="1" lang="zh-CN" altLang="en-US"/>
          </a:p>
        </p:txBody>
      </p:sp>
    </p:spTree>
    <p:extLst>
      <p:ext uri="{BB962C8B-B14F-4D97-AF65-F5344CB8AC3E}">
        <p14:creationId xmlns:p14="http://schemas.microsoft.com/office/powerpoint/2010/main" val="808630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字符串</a:t>
            </a:r>
          </a:p>
        </p:txBody>
      </p:sp>
      <p:sp>
        <p:nvSpPr>
          <p:cNvPr id="5" name="内容占位符 4"/>
          <p:cNvSpPr>
            <a:spLocks noGrp="1"/>
          </p:cNvSpPr>
          <p:nvPr>
            <p:ph idx="1"/>
          </p:nvPr>
        </p:nvSpPr>
        <p:spPr>
          <a:xfrm>
            <a:off x="609600" y="1600199"/>
            <a:ext cx="10972800" cy="5002481"/>
          </a:xfrm>
        </p:spPr>
        <p:txBody>
          <a:bodyPr>
            <a:normAutofit/>
          </a:bodyPr>
          <a:lstStyle/>
          <a:p>
            <a:pPr>
              <a:lnSpc>
                <a:spcPct val="150000"/>
              </a:lnSpc>
            </a:pPr>
            <a:r>
              <a:rPr lang="zh-CN" altLang="en-US" dirty="0"/>
              <a:t>字符串是由字符</a:t>
            </a:r>
            <a:r>
              <a:rPr lang="en-US" altLang="zh-CN" dirty="0"/>
              <a:t>(</a:t>
            </a:r>
            <a:r>
              <a:rPr lang="zh-CN" altLang="en-US" dirty="0"/>
              <a:t>字母、数字、汉字、其他符号</a:t>
            </a:r>
            <a:r>
              <a:rPr lang="en-US" altLang="zh-CN" dirty="0"/>
              <a:t>)</a:t>
            </a:r>
            <a:r>
              <a:rPr lang="zh-CN" altLang="en-US" dirty="0"/>
              <a:t>组成的一个序列。</a:t>
            </a:r>
            <a:endParaRPr lang="en-US" altLang="zh-CN" dirty="0"/>
          </a:p>
          <a:p>
            <a:pPr>
              <a:lnSpc>
                <a:spcPct val="150000"/>
              </a:lnSpc>
            </a:pPr>
            <a:r>
              <a:rPr lang="zh-CN" altLang="en-US" dirty="0"/>
              <a:t>字符串必须被括在如下的一对符号里：</a:t>
            </a:r>
            <a:endParaRPr lang="en-US" altLang="zh-CN" dirty="0"/>
          </a:p>
          <a:p>
            <a:pPr lvl="1">
              <a:lnSpc>
                <a:spcPct val="150000"/>
              </a:lnSpc>
            </a:pPr>
            <a:r>
              <a:rPr lang="zh-CN" altLang="en-US" dirty="0"/>
              <a:t>一对单引号 </a:t>
            </a:r>
            <a:endParaRPr lang="en-US" altLang="zh-CN" dirty="0"/>
          </a:p>
          <a:p>
            <a:pPr lvl="1">
              <a:lnSpc>
                <a:spcPct val="150000"/>
              </a:lnSpc>
            </a:pPr>
            <a:r>
              <a:rPr lang="zh-CN" altLang="en-US" dirty="0"/>
              <a:t>一对双引号</a:t>
            </a:r>
            <a:endParaRPr lang="en-US" altLang="zh-CN" dirty="0"/>
          </a:p>
          <a:p>
            <a:pPr lvl="1">
              <a:lnSpc>
                <a:spcPct val="150000"/>
              </a:lnSpc>
            </a:pPr>
            <a:r>
              <a:rPr lang="zh-CN" altLang="en-US" dirty="0"/>
              <a:t>一对三单引号</a:t>
            </a:r>
            <a:endParaRPr lang="en-US" altLang="zh-CN" dirty="0"/>
          </a:p>
          <a:p>
            <a:pPr lvl="1">
              <a:lnSpc>
                <a:spcPct val="150000"/>
              </a:lnSpc>
            </a:pPr>
            <a:r>
              <a:rPr lang="zh-CN" altLang="en-US" dirty="0"/>
              <a:t>一对三双引号</a:t>
            </a:r>
          </a:p>
        </p:txBody>
      </p:sp>
      <p:sp>
        <p:nvSpPr>
          <p:cNvPr id="2" name="灯片编号占位符 1"/>
          <p:cNvSpPr>
            <a:spLocks noGrp="1"/>
          </p:cNvSpPr>
          <p:nvPr>
            <p:ph type="sldNum" sz="quarter" idx="12"/>
          </p:nvPr>
        </p:nvSpPr>
        <p:spPr/>
        <p:txBody>
          <a:bodyPr/>
          <a:lstStyle/>
          <a:p>
            <a:fld id="{1FCCB009-CF97-1F4A-9399-55F1A7A4B45F}" type="slidenum">
              <a:rPr kumimoji="1" lang="zh-CN" altLang="en-US" smtClean="0"/>
              <a:t>3</a:t>
            </a:fld>
            <a:endParaRPr kumimoji="1" lang="zh-CN" altLang="en-US"/>
          </a:p>
        </p:txBody>
      </p:sp>
    </p:spTree>
    <p:extLst>
      <p:ext uri="{BB962C8B-B14F-4D97-AF65-F5344CB8AC3E}">
        <p14:creationId xmlns:p14="http://schemas.microsoft.com/office/powerpoint/2010/main" val="4635749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197" y="121378"/>
            <a:ext cx="11817089" cy="527756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2"/>
          <p:cNvSpPr txBox="1">
            <a:spLocks noChangeArrowheads="1"/>
          </p:cNvSpPr>
          <p:nvPr/>
        </p:nvSpPr>
        <p:spPr bwMode="auto">
          <a:xfrm>
            <a:off x="10464801" y="228601"/>
            <a:ext cx="1422184" cy="461665"/>
          </a:xfrm>
          <a:prstGeom prst="rect">
            <a:avLst/>
          </a:prstGeom>
          <a:ln/>
        </p:spPr>
        <p:style>
          <a:lnRef idx="1">
            <a:schemeClr val="accent2"/>
          </a:lnRef>
          <a:fillRef idx="3">
            <a:schemeClr val="accent2"/>
          </a:fillRef>
          <a:effectRef idx="2">
            <a:schemeClr val="accent2"/>
          </a:effectRef>
          <a:fontRef idx="minor">
            <a:schemeClr val="lt1"/>
          </a:fontRef>
        </p:style>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zh-CN" altLang="en-US" sz="2400" b="1" dirty="0"/>
              <a:t>密文解密</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195" y="5506363"/>
            <a:ext cx="9762820" cy="117178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灯片编号占位符 1"/>
          <p:cNvSpPr>
            <a:spLocks noGrp="1"/>
          </p:cNvSpPr>
          <p:nvPr>
            <p:ph type="sldNum" sz="quarter" idx="12"/>
          </p:nvPr>
        </p:nvSpPr>
        <p:spPr/>
        <p:txBody>
          <a:bodyPr/>
          <a:lstStyle/>
          <a:p>
            <a:fld id="{1FCCB009-CF97-1F4A-9399-55F1A7A4B45F}" type="slidenum">
              <a:rPr kumimoji="1" lang="zh-CN" altLang="en-US" smtClean="0"/>
              <a:t>30</a:t>
            </a:fld>
            <a:endParaRPr kumimoji="1" lang="zh-CN" altLang="en-US"/>
          </a:p>
        </p:txBody>
      </p:sp>
    </p:spTree>
    <p:extLst>
      <p:ext uri="{BB962C8B-B14F-4D97-AF65-F5344CB8AC3E}">
        <p14:creationId xmlns:p14="http://schemas.microsoft.com/office/powerpoint/2010/main" val="19468557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rrowheads="1"/>
          </p:cNvSpPr>
          <p:nvPr>
            <p:ph type="title"/>
          </p:nvPr>
        </p:nvSpPr>
        <p:spPr/>
        <p:txBody>
          <a:bodyPr/>
          <a:lstStyle/>
          <a:p>
            <a:r>
              <a:rPr lang="zh-CN" altLang="en-US" dirty="0">
                <a:latin typeface="宋体" pitchFamily="2" charset="-122"/>
              </a:rPr>
              <a:t>字符串对齐的方法</a:t>
            </a:r>
          </a:p>
        </p:txBody>
      </p:sp>
      <p:sp>
        <p:nvSpPr>
          <p:cNvPr id="45059" name="Rectangle 3"/>
          <p:cNvSpPr>
            <a:spLocks noGrp="1" noChangeArrowheads="1"/>
          </p:cNvSpPr>
          <p:nvPr>
            <p:ph idx="1"/>
          </p:nvPr>
        </p:nvSpPr>
        <p:spPr>
          <a:xfrm>
            <a:off x="609600" y="1457700"/>
            <a:ext cx="10972800" cy="4883727"/>
          </a:xfrm>
        </p:spPr>
        <p:txBody>
          <a:bodyPr/>
          <a:lstStyle/>
          <a:p>
            <a:r>
              <a:rPr lang="zh-CN" altLang="zh-CN" sz="2000" dirty="0">
                <a:latin typeface="宋体" pitchFamily="2" charset="-122"/>
              </a:rPr>
              <a:t>center(</a:t>
            </a:r>
            <a:r>
              <a:rPr lang="en-US" altLang="zh-CN" sz="2000" dirty="0">
                <a:latin typeface="宋体" pitchFamily="2" charset="-122"/>
              </a:rPr>
              <a:t>.</a:t>
            </a:r>
            <a:r>
              <a:rPr lang="zh-CN" altLang="zh-CN" sz="2000" dirty="0">
                <a:latin typeface="宋体" pitchFamily="2" charset="-122"/>
              </a:rPr>
              <a:t>)</a:t>
            </a:r>
            <a:endParaRPr lang="en-US" altLang="zh-CN" sz="2000" dirty="0">
              <a:latin typeface="宋体" pitchFamily="2" charset="-122"/>
            </a:endParaRPr>
          </a:p>
          <a:p>
            <a:pPr lvl="1"/>
            <a:r>
              <a:rPr lang="zh-CN" altLang="zh-CN" sz="1600" dirty="0">
                <a:latin typeface="宋体" pitchFamily="2" charset="-122"/>
              </a:rPr>
              <a:t>返回指定宽度的新字符串，原字符串居中</a:t>
            </a:r>
            <a:r>
              <a:rPr lang="zh-CN" altLang="en-US" sz="1600" dirty="0">
                <a:latin typeface="宋体" pitchFamily="2" charset="-122"/>
              </a:rPr>
              <a:t>，并使用指定字符</a:t>
            </a:r>
            <a:r>
              <a:rPr lang="en-US" altLang="zh-CN" sz="1600" dirty="0">
                <a:latin typeface="宋体" pitchFamily="2" charset="-122"/>
              </a:rPr>
              <a:t>(</a:t>
            </a:r>
            <a:r>
              <a:rPr lang="zh-CN" altLang="en-US" sz="1600" dirty="0">
                <a:latin typeface="宋体" pitchFamily="2" charset="-122"/>
              </a:rPr>
              <a:t>默认空格</a:t>
            </a:r>
            <a:r>
              <a:rPr lang="en-US" altLang="zh-CN" sz="1600" dirty="0">
                <a:latin typeface="宋体" pitchFamily="2" charset="-122"/>
              </a:rPr>
              <a:t>)</a:t>
            </a:r>
            <a:r>
              <a:rPr lang="zh-CN" altLang="en-US" sz="1600" dirty="0">
                <a:latin typeface="宋体" pitchFamily="2" charset="-122"/>
              </a:rPr>
              <a:t>填充</a:t>
            </a:r>
            <a:endParaRPr lang="en-US" altLang="zh-CN" sz="1600" dirty="0">
              <a:latin typeface="宋体" pitchFamily="2" charset="-122"/>
            </a:endParaRPr>
          </a:p>
          <a:p>
            <a:r>
              <a:rPr lang="zh-CN" altLang="zh-CN" sz="2000" dirty="0">
                <a:latin typeface="宋体" pitchFamily="2" charset="-122"/>
              </a:rPr>
              <a:t>ljust(</a:t>
            </a:r>
            <a:r>
              <a:rPr lang="en-US" altLang="zh-CN" sz="2000" dirty="0">
                <a:latin typeface="宋体" pitchFamily="2" charset="-122"/>
              </a:rPr>
              <a:t>.</a:t>
            </a:r>
            <a:r>
              <a:rPr lang="zh-CN" altLang="zh-CN" sz="2000" dirty="0">
                <a:latin typeface="宋体" pitchFamily="2" charset="-122"/>
              </a:rPr>
              <a:t>)</a:t>
            </a:r>
            <a:endParaRPr lang="en-US" altLang="zh-CN" sz="2000" dirty="0">
              <a:latin typeface="宋体" pitchFamily="2" charset="-122"/>
            </a:endParaRPr>
          </a:p>
          <a:p>
            <a:pPr lvl="1"/>
            <a:r>
              <a:rPr lang="zh-CN" altLang="zh-CN" sz="1600" dirty="0">
                <a:latin typeface="宋体" pitchFamily="2" charset="-122"/>
              </a:rPr>
              <a:t>返回指定宽度的新字符串，原字符串</a:t>
            </a:r>
            <a:r>
              <a:rPr lang="zh-CN" altLang="en-US" sz="1600" dirty="0">
                <a:latin typeface="宋体" pitchFamily="2" charset="-122"/>
              </a:rPr>
              <a:t>左对齐，并使用指定字符</a:t>
            </a:r>
            <a:r>
              <a:rPr lang="en-US" altLang="zh-CN" sz="1600" dirty="0">
                <a:latin typeface="宋体" pitchFamily="2" charset="-122"/>
              </a:rPr>
              <a:t>(</a:t>
            </a:r>
            <a:r>
              <a:rPr lang="zh-CN" altLang="en-US" sz="1600" dirty="0">
                <a:latin typeface="宋体" pitchFamily="2" charset="-122"/>
              </a:rPr>
              <a:t>默认空格</a:t>
            </a:r>
            <a:r>
              <a:rPr lang="en-US" altLang="zh-CN" sz="1600" dirty="0">
                <a:latin typeface="宋体" pitchFamily="2" charset="-122"/>
              </a:rPr>
              <a:t>)</a:t>
            </a:r>
            <a:r>
              <a:rPr lang="zh-CN" altLang="en-US" sz="1600" dirty="0">
                <a:latin typeface="宋体" pitchFamily="2" charset="-122"/>
              </a:rPr>
              <a:t>填充</a:t>
            </a:r>
            <a:endParaRPr lang="en-US" altLang="zh-CN" sz="1600" dirty="0">
              <a:latin typeface="宋体" pitchFamily="2" charset="-122"/>
            </a:endParaRPr>
          </a:p>
          <a:p>
            <a:r>
              <a:rPr lang="zh-CN" altLang="zh-CN" sz="2000" dirty="0">
                <a:latin typeface="宋体" pitchFamily="2" charset="-122"/>
              </a:rPr>
              <a:t>rjust(</a:t>
            </a:r>
            <a:r>
              <a:rPr lang="en-US" altLang="zh-CN" sz="2000" dirty="0">
                <a:latin typeface="宋体" pitchFamily="2" charset="-122"/>
              </a:rPr>
              <a:t>.</a:t>
            </a:r>
            <a:r>
              <a:rPr lang="zh-CN" altLang="zh-CN" sz="2000" dirty="0">
                <a:latin typeface="宋体" pitchFamily="2" charset="-122"/>
              </a:rPr>
              <a:t>)</a:t>
            </a:r>
            <a:endParaRPr lang="en-US" altLang="zh-CN" sz="2000" dirty="0">
              <a:latin typeface="宋体" pitchFamily="2" charset="-122"/>
            </a:endParaRPr>
          </a:p>
          <a:p>
            <a:pPr lvl="1"/>
            <a:r>
              <a:rPr lang="zh-CN" altLang="zh-CN" sz="1600" dirty="0">
                <a:latin typeface="宋体" pitchFamily="2" charset="-122"/>
              </a:rPr>
              <a:t>返回指定宽度的新字符串，原字符串</a:t>
            </a:r>
            <a:r>
              <a:rPr lang="zh-CN" altLang="en-US" sz="1600" dirty="0">
                <a:latin typeface="宋体" pitchFamily="2" charset="-122"/>
              </a:rPr>
              <a:t>右对齐，并使用指定字符</a:t>
            </a:r>
            <a:r>
              <a:rPr lang="en-US" altLang="zh-CN" sz="1600" dirty="0">
                <a:latin typeface="宋体" pitchFamily="2" charset="-122"/>
              </a:rPr>
              <a:t>(</a:t>
            </a:r>
            <a:r>
              <a:rPr lang="zh-CN" altLang="en-US" sz="1600" dirty="0">
                <a:latin typeface="宋体" pitchFamily="2" charset="-122"/>
              </a:rPr>
              <a:t>默认空格</a:t>
            </a:r>
            <a:r>
              <a:rPr lang="en-US" altLang="zh-CN" sz="1600" dirty="0">
                <a:latin typeface="宋体" pitchFamily="2" charset="-122"/>
              </a:rPr>
              <a:t>)</a:t>
            </a:r>
            <a:r>
              <a:rPr lang="zh-CN" altLang="en-US" sz="1600" dirty="0">
                <a:latin typeface="宋体" pitchFamily="2" charset="-122"/>
              </a:rPr>
              <a:t>填充</a:t>
            </a:r>
            <a:endParaRPr lang="en-US" altLang="zh-CN" sz="1600" dirty="0">
              <a:latin typeface="宋体" pitchFamily="2" charset="-122"/>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3938" y="3714565"/>
            <a:ext cx="7889348" cy="295343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灯片编号占位符 1"/>
          <p:cNvSpPr>
            <a:spLocks noGrp="1"/>
          </p:cNvSpPr>
          <p:nvPr>
            <p:ph type="sldNum" sz="quarter" idx="12"/>
          </p:nvPr>
        </p:nvSpPr>
        <p:spPr/>
        <p:txBody>
          <a:bodyPr/>
          <a:lstStyle/>
          <a:p>
            <a:fld id="{1FCCB009-CF97-1F4A-9399-55F1A7A4B45F}" type="slidenum">
              <a:rPr kumimoji="1" lang="zh-CN" altLang="en-US" smtClean="0"/>
              <a:t>31</a:t>
            </a:fld>
            <a:endParaRPr kumimoji="1" lang="zh-CN" altLang="en-US"/>
          </a:p>
        </p:txBody>
      </p:sp>
    </p:spTree>
    <p:extLst>
      <p:ext uri="{BB962C8B-B14F-4D97-AF65-F5344CB8AC3E}">
        <p14:creationId xmlns:p14="http://schemas.microsoft.com/office/powerpoint/2010/main" val="2181650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打印三角形图案</a:t>
            </a:r>
            <a:r>
              <a:rPr lang="en-US" altLang="zh-CN" dirty="0"/>
              <a:t>(1)</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4877" y="3362135"/>
            <a:ext cx="2305545" cy="305659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1007" y="3362134"/>
            <a:ext cx="2538680" cy="331915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0241" y="1486350"/>
            <a:ext cx="7458881" cy="175561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灯片编号占位符 2"/>
          <p:cNvSpPr>
            <a:spLocks noGrp="1"/>
          </p:cNvSpPr>
          <p:nvPr>
            <p:ph type="sldNum" sz="quarter" idx="12"/>
          </p:nvPr>
        </p:nvSpPr>
        <p:spPr/>
        <p:txBody>
          <a:bodyPr/>
          <a:lstStyle/>
          <a:p>
            <a:fld id="{1FCCB009-CF97-1F4A-9399-55F1A7A4B45F}" type="slidenum">
              <a:rPr kumimoji="1" lang="zh-CN" altLang="en-US" smtClean="0"/>
              <a:t>32</a:t>
            </a:fld>
            <a:endParaRPr kumimoji="1" lang="zh-CN" altLang="en-US"/>
          </a:p>
        </p:txBody>
      </p:sp>
    </p:spTree>
    <p:extLst>
      <p:ext uri="{BB962C8B-B14F-4D97-AF65-F5344CB8AC3E}">
        <p14:creationId xmlns:p14="http://schemas.microsoft.com/office/powerpoint/2010/main" val="5976665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r"/>
            <a:r>
              <a:rPr lang="zh-CN" altLang="en-US" dirty="0"/>
              <a:t>打印三角形图案</a:t>
            </a:r>
            <a:r>
              <a:rPr lang="en-US" altLang="zh-CN" dirty="0"/>
              <a:t>(2)</a:t>
            </a:r>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74638"/>
            <a:ext cx="4038600" cy="3352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785559"/>
            <a:ext cx="10221517" cy="287649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灯片编号占位符 2"/>
          <p:cNvSpPr>
            <a:spLocks noGrp="1"/>
          </p:cNvSpPr>
          <p:nvPr>
            <p:ph type="sldNum" sz="quarter" idx="12"/>
          </p:nvPr>
        </p:nvSpPr>
        <p:spPr/>
        <p:txBody>
          <a:bodyPr/>
          <a:lstStyle/>
          <a:p>
            <a:fld id="{1FCCB009-CF97-1F4A-9399-55F1A7A4B45F}" type="slidenum">
              <a:rPr kumimoji="1" lang="zh-CN" altLang="en-US" smtClean="0"/>
              <a:t>33</a:t>
            </a:fld>
            <a:endParaRPr kumimoji="1" lang="zh-CN" altLang="en-US"/>
          </a:p>
        </p:txBody>
      </p:sp>
    </p:spTree>
    <p:extLst>
      <p:ext uri="{BB962C8B-B14F-4D97-AF65-F5344CB8AC3E}">
        <p14:creationId xmlns:p14="http://schemas.microsoft.com/office/powerpoint/2010/main" val="28757790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10746"/>
            <a:ext cx="10515600" cy="1325563"/>
          </a:xfrm>
        </p:spPr>
        <p:txBody>
          <a:bodyPr/>
          <a:lstStyle/>
          <a:p>
            <a:r>
              <a:rPr lang="zh-CN" altLang="en-US" dirty="0"/>
              <a:t>打印三角形图案</a:t>
            </a:r>
            <a:r>
              <a:rPr lang="en-US" altLang="zh-CN" dirty="0"/>
              <a:t>(3)</a:t>
            </a:r>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0001" y="3753344"/>
            <a:ext cx="3285147" cy="276698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2287" y="3753343"/>
            <a:ext cx="3517157" cy="296240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9173" y="1251384"/>
            <a:ext cx="9218099" cy="241883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灯片编号占位符 2"/>
          <p:cNvSpPr>
            <a:spLocks noGrp="1"/>
          </p:cNvSpPr>
          <p:nvPr>
            <p:ph type="sldNum" sz="quarter" idx="12"/>
          </p:nvPr>
        </p:nvSpPr>
        <p:spPr/>
        <p:txBody>
          <a:bodyPr/>
          <a:lstStyle/>
          <a:p>
            <a:fld id="{1FCCB009-CF97-1F4A-9399-55F1A7A4B45F}" type="slidenum">
              <a:rPr kumimoji="1" lang="zh-CN" altLang="en-US" smtClean="0"/>
              <a:t>34</a:t>
            </a:fld>
            <a:endParaRPr kumimoji="1" lang="zh-CN" altLang="en-US"/>
          </a:p>
        </p:txBody>
      </p:sp>
    </p:spTree>
    <p:extLst>
      <p:ext uri="{BB962C8B-B14F-4D97-AF65-F5344CB8AC3E}">
        <p14:creationId xmlns:p14="http://schemas.microsoft.com/office/powerpoint/2010/main" val="36028485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打印三角形图案</a:t>
            </a:r>
            <a:r>
              <a:rPr lang="en-US" altLang="zh-CN" dirty="0"/>
              <a:t>(4)</a:t>
            </a:r>
            <a:endParaRPr lang="zh-CN" altLang="en-US" dirty="0"/>
          </a:p>
        </p:txBody>
      </p:sp>
      <p:sp>
        <p:nvSpPr>
          <p:cNvPr id="3" name="内容占位符 2"/>
          <p:cNvSpPr>
            <a:spLocks noGrp="1"/>
          </p:cNvSpPr>
          <p:nvPr>
            <p:ph idx="1"/>
          </p:nvPr>
        </p:nvSpPr>
        <p:spPr/>
        <p:txBody>
          <a:bodyPr/>
          <a:lstStyle/>
          <a:p>
            <a:endParaRPr lang="zh-CN" alt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55643" y="223838"/>
            <a:ext cx="2565400" cy="27527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11194" y="3207843"/>
            <a:ext cx="2654300" cy="34004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839" y="1468684"/>
            <a:ext cx="8984163" cy="459127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1FCCB009-CF97-1F4A-9399-55F1A7A4B45F}" type="slidenum">
              <a:rPr kumimoji="1" lang="zh-CN" altLang="en-US" smtClean="0"/>
              <a:t>35</a:t>
            </a:fld>
            <a:endParaRPr kumimoji="1" lang="zh-CN" altLang="en-US"/>
          </a:p>
        </p:txBody>
      </p:sp>
    </p:spTree>
    <p:extLst>
      <p:ext uri="{BB962C8B-B14F-4D97-AF65-F5344CB8AC3E}">
        <p14:creationId xmlns:p14="http://schemas.microsoft.com/office/powerpoint/2010/main" val="26071313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839" y="1468684"/>
            <a:ext cx="9032836" cy="450460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93743" y="223837"/>
            <a:ext cx="2527300" cy="28003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p:txBody>
          <a:bodyPr/>
          <a:lstStyle/>
          <a:p>
            <a:pPr algn="l"/>
            <a:r>
              <a:rPr lang="zh-CN" altLang="en-US" dirty="0"/>
              <a:t>打印三角形图案</a:t>
            </a:r>
            <a:r>
              <a:rPr lang="en-US" altLang="zh-CN" dirty="0"/>
              <a:t>(5)</a:t>
            </a:r>
            <a:endParaRPr lang="zh-CN" altLang="en-US" dirty="0"/>
          </a:p>
        </p:txBody>
      </p:sp>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23892" y="3232254"/>
            <a:ext cx="2667000" cy="33623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灯片编号占位符 2"/>
          <p:cNvSpPr>
            <a:spLocks noGrp="1"/>
          </p:cNvSpPr>
          <p:nvPr>
            <p:ph type="sldNum" sz="quarter" idx="12"/>
          </p:nvPr>
        </p:nvSpPr>
        <p:spPr/>
        <p:txBody>
          <a:bodyPr/>
          <a:lstStyle/>
          <a:p>
            <a:fld id="{1FCCB009-CF97-1F4A-9399-55F1A7A4B45F}" type="slidenum">
              <a:rPr kumimoji="1" lang="zh-CN" altLang="en-US" smtClean="0"/>
              <a:t>36</a:t>
            </a:fld>
            <a:endParaRPr kumimoji="1" lang="zh-CN" altLang="en-US"/>
          </a:p>
        </p:txBody>
      </p:sp>
    </p:spTree>
    <p:extLst>
      <p:ext uri="{BB962C8B-B14F-4D97-AF65-F5344CB8AC3E}">
        <p14:creationId xmlns:p14="http://schemas.microsoft.com/office/powerpoint/2010/main" val="25031243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rrowheads="1"/>
          </p:cNvSpPr>
          <p:nvPr>
            <p:ph type="title"/>
          </p:nvPr>
        </p:nvSpPr>
        <p:spPr/>
        <p:txBody>
          <a:bodyPr/>
          <a:lstStyle/>
          <a:p>
            <a:r>
              <a:rPr lang="zh-CN" altLang="en-US" dirty="0">
                <a:latin typeface="宋体" pitchFamily="2" charset="-122"/>
              </a:rPr>
              <a:t>字符串格式化</a:t>
            </a:r>
          </a:p>
        </p:txBody>
      </p:sp>
      <p:pic>
        <p:nvPicPr>
          <p:cNvPr id="26627" name="Picture 3" descr="P8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1" y="1600201"/>
            <a:ext cx="10655300" cy="35274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9167749" y="2838203"/>
            <a:ext cx="1361704" cy="2256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lstStyle/>
          <a:p>
            <a:fld id="{1FCCB009-CF97-1F4A-9399-55F1A7A4B45F}" type="slidenum">
              <a:rPr kumimoji="1" lang="zh-CN" altLang="en-US" smtClean="0"/>
              <a:t>37</a:t>
            </a:fld>
            <a:endParaRPr kumimoji="1" lang="zh-CN" altLang="en-US"/>
          </a:p>
        </p:txBody>
      </p:sp>
    </p:spTree>
    <p:extLst>
      <p:ext uri="{BB962C8B-B14F-4D97-AF65-F5344CB8AC3E}">
        <p14:creationId xmlns:p14="http://schemas.microsoft.com/office/powerpoint/2010/main" val="10019063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rrowheads="1"/>
          </p:cNvSpPr>
          <p:nvPr>
            <p:ph type="title"/>
          </p:nvPr>
        </p:nvSpPr>
        <p:spPr/>
        <p:txBody>
          <a:bodyPr/>
          <a:lstStyle/>
          <a:p>
            <a:r>
              <a:rPr lang="zh-CN" altLang="en-US" dirty="0">
                <a:latin typeface="宋体" pitchFamily="2" charset="-122"/>
              </a:rPr>
              <a:t>字符串格式化</a:t>
            </a:r>
          </a:p>
        </p:txBody>
      </p:sp>
      <p:sp>
        <p:nvSpPr>
          <p:cNvPr id="27651" name="Rectangle 3"/>
          <p:cNvSpPr>
            <a:spLocks noGrp="1" noChangeArrowheads="1"/>
          </p:cNvSpPr>
          <p:nvPr>
            <p:ph idx="1"/>
          </p:nvPr>
        </p:nvSpPr>
        <p:spPr/>
        <p:txBody>
          <a:bodyPr>
            <a:normAutofit/>
          </a:bodyPr>
          <a:lstStyle/>
          <a:p>
            <a:r>
              <a:rPr lang="zh-CN" altLang="en-US" sz="2800" dirty="0"/>
              <a:t>常用格式字符</a:t>
            </a:r>
            <a:r>
              <a:rPr lang="en-US" altLang="zh-CN" sz="2800" dirty="0"/>
              <a:t>——</a:t>
            </a:r>
            <a:r>
              <a:rPr lang="zh-CN" altLang="en-US" sz="2800" dirty="0"/>
              <a:t>与待格式化的表达式类型匹配</a:t>
            </a:r>
          </a:p>
        </p:txBody>
      </p:sp>
      <p:graphicFrame>
        <p:nvGraphicFramePr>
          <p:cNvPr id="2" name="表格 1"/>
          <p:cNvGraphicFramePr>
            <a:graphicFrameLocks noGrp="1"/>
          </p:cNvGraphicFramePr>
          <p:nvPr>
            <p:extLst>
              <p:ext uri="{D42A27DB-BD31-4B8C-83A1-F6EECF244321}">
                <p14:modId xmlns:p14="http://schemas.microsoft.com/office/powerpoint/2010/main" val="3408884241"/>
              </p:ext>
            </p:extLst>
          </p:nvPr>
        </p:nvGraphicFramePr>
        <p:xfrm>
          <a:off x="459179" y="2525160"/>
          <a:ext cx="11447814" cy="3701984"/>
        </p:xfrm>
        <a:graphic>
          <a:graphicData uri="http://schemas.openxmlformats.org/drawingml/2006/table">
            <a:tbl>
              <a:tblPr firstRow="1" bandRow="1">
                <a:tableStyleId>{5C22544A-7EE6-4342-B048-85BDC9FD1C3A}</a:tableStyleId>
              </a:tblPr>
              <a:tblGrid>
                <a:gridCol w="1678471">
                  <a:extLst>
                    <a:ext uri="{9D8B030D-6E8A-4147-A177-3AD203B41FA5}">
                      <a16:colId xmlns:a16="http://schemas.microsoft.com/office/drawing/2014/main" val="20000"/>
                    </a:ext>
                  </a:extLst>
                </a:gridCol>
                <a:gridCol w="3682855">
                  <a:extLst>
                    <a:ext uri="{9D8B030D-6E8A-4147-A177-3AD203B41FA5}">
                      <a16:colId xmlns:a16="http://schemas.microsoft.com/office/drawing/2014/main" val="20001"/>
                    </a:ext>
                  </a:extLst>
                </a:gridCol>
                <a:gridCol w="1727357">
                  <a:extLst>
                    <a:ext uri="{9D8B030D-6E8A-4147-A177-3AD203B41FA5}">
                      <a16:colId xmlns:a16="http://schemas.microsoft.com/office/drawing/2014/main" val="20002"/>
                    </a:ext>
                  </a:extLst>
                </a:gridCol>
                <a:gridCol w="4359131">
                  <a:extLst>
                    <a:ext uri="{9D8B030D-6E8A-4147-A177-3AD203B41FA5}">
                      <a16:colId xmlns:a16="http://schemas.microsoft.com/office/drawing/2014/main" val="20003"/>
                    </a:ext>
                  </a:extLst>
                </a:gridCol>
              </a:tblGrid>
              <a:tr h="462748">
                <a:tc>
                  <a:txBody>
                    <a:bodyPr/>
                    <a:lstStyle/>
                    <a:p>
                      <a:pPr algn="ctr"/>
                      <a:r>
                        <a:rPr lang="zh-CN" altLang="en-US" dirty="0"/>
                        <a:t>格式字符</a:t>
                      </a:r>
                    </a:p>
                  </a:txBody>
                  <a:tcPr marL="121920" marR="121920" anchor="ctr"/>
                </a:tc>
                <a:tc>
                  <a:txBody>
                    <a:bodyPr/>
                    <a:lstStyle/>
                    <a:p>
                      <a:pPr algn="ctr"/>
                      <a:r>
                        <a:rPr lang="zh-CN" altLang="en-US" dirty="0"/>
                        <a:t>说明</a:t>
                      </a:r>
                    </a:p>
                  </a:txBody>
                  <a:tcPr marL="121920" marR="121920" anchor="ctr"/>
                </a:tc>
                <a:tc>
                  <a:txBody>
                    <a:bodyPr/>
                    <a:lstStyle/>
                    <a:p>
                      <a:pPr algn="ctr"/>
                      <a:r>
                        <a:rPr lang="zh-CN" altLang="en-US" dirty="0"/>
                        <a:t>格式字符</a:t>
                      </a:r>
                    </a:p>
                  </a:txBody>
                  <a:tcPr marL="121920" marR="121920" anchor="ctr"/>
                </a:tc>
                <a:tc>
                  <a:txBody>
                    <a:bodyPr/>
                    <a:lstStyle/>
                    <a:p>
                      <a:pPr algn="ctr"/>
                      <a:r>
                        <a:rPr lang="zh-CN" altLang="en-US" dirty="0"/>
                        <a:t>说明</a:t>
                      </a:r>
                    </a:p>
                  </a:txBody>
                  <a:tcPr marL="121920" marR="121920" anchor="ctr"/>
                </a:tc>
                <a:extLst>
                  <a:ext uri="{0D108BD9-81ED-4DB2-BD59-A6C34878D82A}">
                    <a16:rowId xmlns:a16="http://schemas.microsoft.com/office/drawing/2014/main" val="10000"/>
                  </a:ext>
                </a:extLst>
              </a:tr>
              <a:tr h="462748">
                <a:tc>
                  <a:txBody>
                    <a:bodyPr/>
                    <a:lstStyle/>
                    <a:p>
                      <a:pPr algn="ctr"/>
                      <a:r>
                        <a:rPr lang="en-US" altLang="zh-CN" dirty="0"/>
                        <a:t>%s</a:t>
                      </a:r>
                      <a:endParaRPr lang="zh-CN" altLang="en-US" dirty="0"/>
                    </a:p>
                  </a:txBody>
                  <a:tcPr marL="121920" marR="121920" anchor="ctr"/>
                </a:tc>
                <a:tc>
                  <a:txBody>
                    <a:bodyPr/>
                    <a:lstStyle/>
                    <a:p>
                      <a:pPr algn="ctr"/>
                      <a:r>
                        <a:rPr lang="zh-CN" altLang="en-US" dirty="0"/>
                        <a:t>字符串</a:t>
                      </a:r>
                      <a:r>
                        <a:rPr lang="en-US" altLang="zh-CN" dirty="0"/>
                        <a:t>(</a:t>
                      </a:r>
                      <a:r>
                        <a:rPr lang="zh-CN" altLang="en-US" dirty="0"/>
                        <a:t>采用</a:t>
                      </a:r>
                      <a:r>
                        <a:rPr lang="en-US" altLang="zh-CN" dirty="0" err="1"/>
                        <a:t>str</a:t>
                      </a:r>
                      <a:r>
                        <a:rPr lang="en-US" altLang="zh-CN" dirty="0"/>
                        <a:t>()</a:t>
                      </a:r>
                      <a:r>
                        <a:rPr lang="zh-CN" altLang="en-US" dirty="0"/>
                        <a:t>的显示</a:t>
                      </a:r>
                      <a:r>
                        <a:rPr lang="en-US" altLang="zh-CN" dirty="0"/>
                        <a:t>)</a:t>
                      </a:r>
                      <a:endParaRPr lang="zh-CN" altLang="en-US" dirty="0"/>
                    </a:p>
                  </a:txBody>
                  <a:tcPr marL="121920" marR="121920" anchor="ctr"/>
                </a:tc>
                <a:tc>
                  <a:txBody>
                    <a:bodyPr/>
                    <a:lstStyle/>
                    <a:p>
                      <a:pPr algn="ctr"/>
                      <a:r>
                        <a:rPr lang="en-US" altLang="zh-CN" dirty="0"/>
                        <a:t>%x</a:t>
                      </a:r>
                      <a:endParaRPr lang="zh-CN" altLang="en-US" dirty="0"/>
                    </a:p>
                  </a:txBody>
                  <a:tcPr marL="121920" marR="121920" anchor="ctr"/>
                </a:tc>
                <a:tc>
                  <a:txBody>
                    <a:bodyPr/>
                    <a:lstStyle/>
                    <a:p>
                      <a:pPr algn="ctr"/>
                      <a:r>
                        <a:rPr lang="zh-CN" altLang="en-US" dirty="0"/>
                        <a:t>十六进制整数</a:t>
                      </a:r>
                    </a:p>
                  </a:txBody>
                  <a:tcPr marL="121920" marR="121920" anchor="ctr"/>
                </a:tc>
                <a:extLst>
                  <a:ext uri="{0D108BD9-81ED-4DB2-BD59-A6C34878D82A}">
                    <a16:rowId xmlns:a16="http://schemas.microsoft.com/office/drawing/2014/main" val="10001"/>
                  </a:ext>
                </a:extLst>
              </a:tr>
              <a:tr h="462748">
                <a:tc>
                  <a:txBody>
                    <a:bodyPr/>
                    <a:lstStyle/>
                    <a:p>
                      <a:pPr algn="ctr"/>
                      <a:r>
                        <a:rPr lang="en-US" altLang="zh-CN" dirty="0"/>
                        <a:t>%r</a:t>
                      </a:r>
                      <a:endParaRPr lang="zh-CN" altLang="en-US" dirty="0"/>
                    </a:p>
                  </a:txBody>
                  <a:tcPr marL="121920" marR="12192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a:t>字符串</a:t>
                      </a:r>
                      <a:r>
                        <a:rPr lang="en-US" altLang="zh-CN" dirty="0"/>
                        <a:t>(</a:t>
                      </a:r>
                      <a:r>
                        <a:rPr lang="zh-CN" altLang="en-US" dirty="0"/>
                        <a:t>采用</a:t>
                      </a:r>
                      <a:r>
                        <a:rPr lang="en-US" altLang="zh-CN" dirty="0" err="1"/>
                        <a:t>repr</a:t>
                      </a:r>
                      <a:r>
                        <a:rPr lang="en-US" altLang="zh-CN" dirty="0"/>
                        <a:t>()</a:t>
                      </a:r>
                      <a:r>
                        <a:rPr lang="zh-CN" altLang="en-US" dirty="0"/>
                        <a:t>的显示</a:t>
                      </a:r>
                      <a:r>
                        <a:rPr lang="en-US" altLang="zh-CN" dirty="0"/>
                        <a:t>)</a:t>
                      </a:r>
                      <a:endParaRPr lang="zh-CN" altLang="en-US" dirty="0"/>
                    </a:p>
                  </a:txBody>
                  <a:tcPr marL="121920" marR="121920" anchor="ctr"/>
                </a:tc>
                <a:tc>
                  <a:txBody>
                    <a:bodyPr/>
                    <a:lstStyle/>
                    <a:p>
                      <a:pPr algn="ctr"/>
                      <a:r>
                        <a:rPr lang="en-US" altLang="zh-CN" dirty="0"/>
                        <a:t>%e</a:t>
                      </a:r>
                      <a:endParaRPr lang="zh-CN" altLang="en-US" dirty="0"/>
                    </a:p>
                  </a:txBody>
                  <a:tcPr marL="121920" marR="121920" anchor="ctr"/>
                </a:tc>
                <a:tc>
                  <a:txBody>
                    <a:bodyPr/>
                    <a:lstStyle/>
                    <a:p>
                      <a:pPr algn="ctr"/>
                      <a:r>
                        <a:rPr lang="zh-CN" altLang="en-US" dirty="0"/>
                        <a:t>指数</a:t>
                      </a:r>
                      <a:r>
                        <a:rPr lang="en-US" altLang="zh-CN" dirty="0"/>
                        <a:t>(</a:t>
                      </a:r>
                      <a:r>
                        <a:rPr lang="zh-CN" altLang="en-US" dirty="0"/>
                        <a:t>基底写为</a:t>
                      </a:r>
                      <a:r>
                        <a:rPr lang="en-US" altLang="zh-CN" dirty="0"/>
                        <a:t>e)</a:t>
                      </a:r>
                      <a:endParaRPr lang="zh-CN" altLang="en-US" dirty="0"/>
                    </a:p>
                  </a:txBody>
                  <a:tcPr marL="121920" marR="121920" anchor="ctr"/>
                </a:tc>
                <a:extLst>
                  <a:ext uri="{0D108BD9-81ED-4DB2-BD59-A6C34878D82A}">
                    <a16:rowId xmlns:a16="http://schemas.microsoft.com/office/drawing/2014/main" val="10002"/>
                  </a:ext>
                </a:extLst>
              </a:tr>
              <a:tr h="462748">
                <a:tc>
                  <a:txBody>
                    <a:bodyPr/>
                    <a:lstStyle/>
                    <a:p>
                      <a:pPr algn="ctr"/>
                      <a:r>
                        <a:rPr lang="en-US" altLang="zh-CN" dirty="0"/>
                        <a:t>%c</a:t>
                      </a:r>
                      <a:endParaRPr lang="zh-CN" altLang="en-US" dirty="0"/>
                    </a:p>
                  </a:txBody>
                  <a:tcPr marL="121920" marR="121920" anchor="ctr"/>
                </a:tc>
                <a:tc>
                  <a:txBody>
                    <a:bodyPr/>
                    <a:lstStyle/>
                    <a:p>
                      <a:pPr algn="ctr"/>
                      <a:r>
                        <a:rPr lang="zh-CN" altLang="en-US" dirty="0"/>
                        <a:t>单个字符</a:t>
                      </a:r>
                    </a:p>
                  </a:txBody>
                  <a:tcPr marL="121920" marR="121920" anchor="ctr"/>
                </a:tc>
                <a:tc>
                  <a:txBody>
                    <a:bodyPr/>
                    <a:lstStyle/>
                    <a:p>
                      <a:pPr algn="ctr"/>
                      <a:r>
                        <a:rPr lang="en-US" altLang="zh-CN" dirty="0"/>
                        <a:t>%E</a:t>
                      </a:r>
                      <a:endParaRPr lang="zh-CN" altLang="en-US" dirty="0"/>
                    </a:p>
                  </a:txBody>
                  <a:tcPr marL="121920" marR="12192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a:t>指数</a:t>
                      </a:r>
                      <a:r>
                        <a:rPr lang="en-US" altLang="zh-CN" dirty="0"/>
                        <a:t>(</a:t>
                      </a:r>
                      <a:r>
                        <a:rPr lang="zh-CN" altLang="en-US" dirty="0"/>
                        <a:t>基底写为</a:t>
                      </a:r>
                      <a:r>
                        <a:rPr lang="en-US" altLang="zh-CN" dirty="0"/>
                        <a:t>E)</a:t>
                      </a:r>
                      <a:endParaRPr lang="zh-CN" altLang="en-US" dirty="0"/>
                    </a:p>
                  </a:txBody>
                  <a:tcPr marL="121920" marR="121920" anchor="ctr"/>
                </a:tc>
                <a:extLst>
                  <a:ext uri="{0D108BD9-81ED-4DB2-BD59-A6C34878D82A}">
                    <a16:rowId xmlns:a16="http://schemas.microsoft.com/office/drawing/2014/main" val="10003"/>
                  </a:ext>
                </a:extLst>
              </a:tr>
              <a:tr h="462748">
                <a:tc>
                  <a:txBody>
                    <a:bodyPr/>
                    <a:lstStyle/>
                    <a:p>
                      <a:pPr algn="ctr"/>
                      <a:r>
                        <a:rPr lang="en-US" altLang="zh-CN" dirty="0"/>
                        <a:t>%b</a:t>
                      </a:r>
                      <a:endParaRPr lang="zh-CN" altLang="en-US" dirty="0"/>
                    </a:p>
                  </a:txBody>
                  <a:tcPr marL="121920" marR="121920" anchor="ctr"/>
                </a:tc>
                <a:tc>
                  <a:txBody>
                    <a:bodyPr/>
                    <a:lstStyle/>
                    <a:p>
                      <a:pPr algn="ctr"/>
                      <a:r>
                        <a:rPr lang="zh-CN" altLang="en-US" dirty="0"/>
                        <a:t>二进制整数</a:t>
                      </a:r>
                    </a:p>
                  </a:txBody>
                  <a:tcPr marL="121920" marR="121920" anchor="ctr"/>
                </a:tc>
                <a:tc>
                  <a:txBody>
                    <a:bodyPr/>
                    <a:lstStyle/>
                    <a:p>
                      <a:pPr algn="ctr"/>
                      <a:r>
                        <a:rPr lang="en-US" altLang="zh-CN" dirty="0"/>
                        <a:t>%f</a:t>
                      </a:r>
                      <a:r>
                        <a:rPr lang="zh-CN" altLang="en-US" dirty="0"/>
                        <a:t>、</a:t>
                      </a:r>
                      <a:r>
                        <a:rPr lang="en-US" altLang="zh-CN" dirty="0"/>
                        <a:t>%F</a:t>
                      </a:r>
                      <a:endParaRPr lang="zh-CN" altLang="en-US" dirty="0"/>
                    </a:p>
                  </a:txBody>
                  <a:tcPr marL="121920" marR="121920" anchor="ctr"/>
                </a:tc>
                <a:tc>
                  <a:txBody>
                    <a:bodyPr/>
                    <a:lstStyle/>
                    <a:p>
                      <a:pPr algn="ctr"/>
                      <a:r>
                        <a:rPr lang="zh-CN" altLang="en-US" dirty="0"/>
                        <a:t>浮点数</a:t>
                      </a:r>
                    </a:p>
                  </a:txBody>
                  <a:tcPr marL="121920" marR="121920" anchor="ctr"/>
                </a:tc>
                <a:extLst>
                  <a:ext uri="{0D108BD9-81ED-4DB2-BD59-A6C34878D82A}">
                    <a16:rowId xmlns:a16="http://schemas.microsoft.com/office/drawing/2014/main" val="10004"/>
                  </a:ext>
                </a:extLst>
              </a:tr>
              <a:tr h="462748">
                <a:tc>
                  <a:txBody>
                    <a:bodyPr/>
                    <a:lstStyle/>
                    <a:p>
                      <a:pPr algn="ctr"/>
                      <a:r>
                        <a:rPr lang="en-US" altLang="zh-CN" dirty="0"/>
                        <a:t>%d</a:t>
                      </a:r>
                      <a:endParaRPr lang="zh-CN" altLang="en-US" dirty="0"/>
                    </a:p>
                  </a:txBody>
                  <a:tcPr marL="121920" marR="121920" anchor="ctr"/>
                </a:tc>
                <a:tc>
                  <a:txBody>
                    <a:bodyPr/>
                    <a:lstStyle/>
                    <a:p>
                      <a:pPr algn="ctr"/>
                      <a:r>
                        <a:rPr lang="zh-CN" altLang="en-US" dirty="0"/>
                        <a:t>十进制整数</a:t>
                      </a:r>
                    </a:p>
                  </a:txBody>
                  <a:tcPr marL="121920" marR="121920" anchor="ctr"/>
                </a:tc>
                <a:tc>
                  <a:txBody>
                    <a:bodyPr/>
                    <a:lstStyle/>
                    <a:p>
                      <a:pPr algn="ctr"/>
                      <a:r>
                        <a:rPr lang="en-US" altLang="zh-CN" dirty="0"/>
                        <a:t>%g</a:t>
                      </a:r>
                      <a:endParaRPr lang="zh-CN" altLang="en-US" dirty="0"/>
                    </a:p>
                  </a:txBody>
                  <a:tcPr marL="121920" marR="121920" anchor="ctr"/>
                </a:tc>
                <a:tc>
                  <a:txBody>
                    <a:bodyPr/>
                    <a:lstStyle/>
                    <a:p>
                      <a:pPr algn="ctr"/>
                      <a:r>
                        <a:rPr lang="zh-CN" altLang="en-US" dirty="0"/>
                        <a:t>指数</a:t>
                      </a:r>
                      <a:r>
                        <a:rPr lang="en-US" altLang="zh-CN" dirty="0"/>
                        <a:t>(e)</a:t>
                      </a:r>
                      <a:r>
                        <a:rPr lang="zh-CN" altLang="en-US" dirty="0"/>
                        <a:t>或浮点数</a:t>
                      </a:r>
                      <a:r>
                        <a:rPr lang="en-US" altLang="zh-CN" dirty="0"/>
                        <a:t>(</a:t>
                      </a:r>
                      <a:r>
                        <a:rPr lang="zh-CN" altLang="en-US" dirty="0"/>
                        <a:t>根据显示长度</a:t>
                      </a:r>
                      <a:r>
                        <a:rPr lang="en-US" altLang="zh-CN" dirty="0"/>
                        <a:t>) </a:t>
                      </a:r>
                      <a:endParaRPr lang="zh-CN" altLang="en-US" dirty="0"/>
                    </a:p>
                  </a:txBody>
                  <a:tcPr marL="121920" marR="121920" anchor="ctr"/>
                </a:tc>
                <a:extLst>
                  <a:ext uri="{0D108BD9-81ED-4DB2-BD59-A6C34878D82A}">
                    <a16:rowId xmlns:a16="http://schemas.microsoft.com/office/drawing/2014/main" val="10005"/>
                  </a:ext>
                </a:extLst>
              </a:tr>
              <a:tr h="462748">
                <a:tc>
                  <a:txBody>
                    <a:bodyPr/>
                    <a:lstStyle/>
                    <a:p>
                      <a:pPr algn="ctr"/>
                      <a:r>
                        <a:rPr lang="en-US" altLang="zh-CN" dirty="0"/>
                        <a:t>%</a:t>
                      </a:r>
                      <a:r>
                        <a:rPr lang="en-US" altLang="zh-CN" dirty="0" err="1"/>
                        <a:t>i</a:t>
                      </a:r>
                      <a:endParaRPr lang="zh-CN" altLang="en-US" dirty="0"/>
                    </a:p>
                  </a:txBody>
                  <a:tcPr marL="121920" marR="121920" anchor="ctr"/>
                </a:tc>
                <a:tc>
                  <a:txBody>
                    <a:bodyPr/>
                    <a:lstStyle/>
                    <a:p>
                      <a:pPr algn="ctr"/>
                      <a:r>
                        <a:rPr lang="zh-CN" altLang="en-US" dirty="0"/>
                        <a:t>十进制整数</a:t>
                      </a:r>
                    </a:p>
                  </a:txBody>
                  <a:tcPr marL="121920" marR="121920" anchor="ctr"/>
                </a:tc>
                <a:tc>
                  <a:txBody>
                    <a:bodyPr/>
                    <a:lstStyle/>
                    <a:p>
                      <a:pPr algn="ctr"/>
                      <a:r>
                        <a:rPr lang="en-US" altLang="zh-CN" dirty="0"/>
                        <a:t>%G</a:t>
                      </a:r>
                      <a:endParaRPr lang="zh-CN" altLang="en-US" dirty="0"/>
                    </a:p>
                  </a:txBody>
                  <a:tcPr marL="121920" marR="121920" anchor="ctr"/>
                </a:tc>
                <a:tc>
                  <a:txBody>
                    <a:bodyPr/>
                    <a:lstStyle/>
                    <a:p>
                      <a:pPr algn="ctr"/>
                      <a:r>
                        <a:rPr lang="zh-CN" altLang="en-US" dirty="0"/>
                        <a:t>指数</a:t>
                      </a:r>
                      <a:r>
                        <a:rPr lang="en-US" altLang="zh-CN" dirty="0"/>
                        <a:t>(E)</a:t>
                      </a:r>
                      <a:r>
                        <a:rPr lang="zh-CN" altLang="en-US" dirty="0"/>
                        <a:t>或浮点数</a:t>
                      </a:r>
                      <a:r>
                        <a:rPr lang="en-US" altLang="zh-CN" dirty="0"/>
                        <a:t>(</a:t>
                      </a:r>
                      <a:r>
                        <a:rPr lang="zh-CN" altLang="en-US" dirty="0"/>
                        <a:t>根据显示长度</a:t>
                      </a:r>
                      <a:r>
                        <a:rPr lang="en-US" altLang="zh-CN" dirty="0"/>
                        <a:t>)</a:t>
                      </a:r>
                      <a:endParaRPr lang="zh-CN" altLang="en-US" dirty="0"/>
                    </a:p>
                  </a:txBody>
                  <a:tcPr marL="121920" marR="121920" anchor="ctr"/>
                </a:tc>
                <a:extLst>
                  <a:ext uri="{0D108BD9-81ED-4DB2-BD59-A6C34878D82A}">
                    <a16:rowId xmlns:a16="http://schemas.microsoft.com/office/drawing/2014/main" val="10006"/>
                  </a:ext>
                </a:extLst>
              </a:tr>
              <a:tr h="462748">
                <a:tc>
                  <a:txBody>
                    <a:bodyPr/>
                    <a:lstStyle/>
                    <a:p>
                      <a:pPr algn="ctr"/>
                      <a:r>
                        <a:rPr lang="en-US" altLang="zh-CN" dirty="0"/>
                        <a:t>%o</a:t>
                      </a:r>
                      <a:endParaRPr lang="zh-CN" altLang="en-US" dirty="0"/>
                    </a:p>
                  </a:txBody>
                  <a:tcPr marL="121920" marR="121920" anchor="ctr"/>
                </a:tc>
                <a:tc>
                  <a:txBody>
                    <a:bodyPr/>
                    <a:lstStyle/>
                    <a:p>
                      <a:pPr algn="ctr"/>
                      <a:r>
                        <a:rPr lang="zh-CN" altLang="en-US" dirty="0"/>
                        <a:t>八进制整数</a:t>
                      </a:r>
                    </a:p>
                  </a:txBody>
                  <a:tcPr marL="121920" marR="121920" anchor="ctr"/>
                </a:tc>
                <a:tc>
                  <a:txBody>
                    <a:bodyPr/>
                    <a:lstStyle/>
                    <a:p>
                      <a:pPr algn="ctr"/>
                      <a:r>
                        <a:rPr lang="en-US" altLang="zh-CN" dirty="0"/>
                        <a:t>%%</a:t>
                      </a:r>
                      <a:endParaRPr lang="zh-CN" altLang="en-US" dirty="0"/>
                    </a:p>
                  </a:txBody>
                  <a:tcPr marL="121920" marR="121920" anchor="ctr"/>
                </a:tc>
                <a:tc>
                  <a:txBody>
                    <a:bodyPr/>
                    <a:lstStyle/>
                    <a:p>
                      <a:pPr algn="ctr"/>
                      <a:r>
                        <a:rPr lang="zh-CN" altLang="en-US" dirty="0"/>
                        <a:t>字符</a:t>
                      </a:r>
                      <a:r>
                        <a:rPr lang="en-US" altLang="zh-CN" dirty="0"/>
                        <a:t>”%”</a:t>
                      </a:r>
                      <a:endParaRPr lang="zh-CN" altLang="en-US" dirty="0"/>
                    </a:p>
                  </a:txBody>
                  <a:tcPr marL="121920" marR="121920" anchor="ctr"/>
                </a:tc>
                <a:extLst>
                  <a:ext uri="{0D108BD9-81ED-4DB2-BD59-A6C34878D82A}">
                    <a16:rowId xmlns:a16="http://schemas.microsoft.com/office/drawing/2014/main" val="10007"/>
                  </a:ext>
                </a:extLst>
              </a:tr>
            </a:tbl>
          </a:graphicData>
        </a:graphic>
      </p:graphicFrame>
      <p:sp>
        <p:nvSpPr>
          <p:cNvPr id="3" name="灯片编号占位符 2"/>
          <p:cNvSpPr>
            <a:spLocks noGrp="1"/>
          </p:cNvSpPr>
          <p:nvPr>
            <p:ph type="sldNum" sz="quarter" idx="12"/>
          </p:nvPr>
        </p:nvSpPr>
        <p:spPr/>
        <p:txBody>
          <a:bodyPr/>
          <a:lstStyle/>
          <a:p>
            <a:fld id="{1FCCB009-CF97-1F4A-9399-55F1A7A4B45F}" type="slidenum">
              <a:rPr kumimoji="1" lang="zh-CN" altLang="en-US" smtClean="0"/>
              <a:t>38</a:t>
            </a:fld>
            <a:endParaRPr kumimoji="1" lang="zh-CN" altLang="en-US"/>
          </a:p>
        </p:txBody>
      </p:sp>
    </p:spTree>
    <p:extLst>
      <p:ext uri="{BB962C8B-B14F-4D97-AF65-F5344CB8AC3E}">
        <p14:creationId xmlns:p14="http://schemas.microsoft.com/office/powerpoint/2010/main" val="1519508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rrowheads="1"/>
          </p:cNvSpPr>
          <p:nvPr>
            <p:ph type="title"/>
          </p:nvPr>
        </p:nvSpPr>
        <p:spPr/>
        <p:txBody>
          <a:bodyPr/>
          <a:lstStyle/>
          <a:p>
            <a:r>
              <a:rPr lang="zh-CN" altLang="en-US" dirty="0">
                <a:latin typeface="宋体" pitchFamily="2" charset="-122"/>
              </a:rPr>
              <a:t>字符串格式化</a:t>
            </a:r>
          </a:p>
        </p:txBody>
      </p:sp>
      <p:sp>
        <p:nvSpPr>
          <p:cNvPr id="28675" name="Rectangle 3"/>
          <p:cNvSpPr>
            <a:spLocks noGrp="1" noChangeArrowheads="1"/>
          </p:cNvSpPr>
          <p:nvPr>
            <p:ph sz="half" idx="1"/>
          </p:nvPr>
        </p:nvSpPr>
        <p:spPr>
          <a:xfrm>
            <a:off x="609600" y="1469576"/>
            <a:ext cx="5384800" cy="4525963"/>
          </a:xfrm>
        </p:spPr>
        <p:txBody>
          <a:bodyPr>
            <a:normAutofit/>
          </a:bodyPr>
          <a:lstStyle/>
          <a:p>
            <a:pPr>
              <a:lnSpc>
                <a:spcPct val="120000"/>
              </a:lnSpc>
              <a:spcBef>
                <a:spcPct val="0"/>
              </a:spcBef>
              <a:buFont typeface="Wingdings" pitchFamily="2" charset="2"/>
              <a:buNone/>
            </a:pPr>
            <a:r>
              <a:rPr lang="zh-CN" altLang="en-US" sz="2400" dirty="0">
                <a:latin typeface="宋体" pitchFamily="2" charset="-122"/>
              </a:rPr>
              <a:t>&gt;&gt;&gt; x=1235</a:t>
            </a:r>
          </a:p>
          <a:p>
            <a:pPr>
              <a:lnSpc>
                <a:spcPct val="120000"/>
              </a:lnSpc>
              <a:spcBef>
                <a:spcPct val="0"/>
              </a:spcBef>
              <a:buFont typeface="Wingdings" pitchFamily="2" charset="2"/>
              <a:buNone/>
            </a:pPr>
            <a:r>
              <a:rPr lang="zh-CN" altLang="en-US" sz="2400" dirty="0">
                <a:latin typeface="宋体" pitchFamily="2" charset="-122"/>
              </a:rPr>
              <a:t>&gt;&gt;&gt; so="%o" % x</a:t>
            </a:r>
          </a:p>
          <a:p>
            <a:pPr>
              <a:lnSpc>
                <a:spcPct val="120000"/>
              </a:lnSpc>
              <a:spcBef>
                <a:spcPct val="0"/>
              </a:spcBef>
              <a:buFont typeface="Wingdings" pitchFamily="2" charset="2"/>
              <a:buNone/>
            </a:pPr>
            <a:r>
              <a:rPr lang="zh-CN" altLang="en-US" sz="2400" dirty="0">
                <a:latin typeface="宋体" pitchFamily="2" charset="-122"/>
              </a:rPr>
              <a:t>&gt;&gt;&gt; so</a:t>
            </a:r>
          </a:p>
          <a:p>
            <a:pPr>
              <a:lnSpc>
                <a:spcPct val="120000"/>
              </a:lnSpc>
              <a:spcBef>
                <a:spcPct val="0"/>
              </a:spcBef>
              <a:buFont typeface="Wingdings" pitchFamily="2" charset="2"/>
              <a:buNone/>
            </a:pPr>
            <a:r>
              <a:rPr lang="zh-CN" altLang="en-US" sz="2400" dirty="0">
                <a:latin typeface="宋体" pitchFamily="2" charset="-122"/>
              </a:rPr>
              <a:t>"2323"</a:t>
            </a:r>
          </a:p>
          <a:p>
            <a:pPr>
              <a:lnSpc>
                <a:spcPct val="120000"/>
              </a:lnSpc>
              <a:spcBef>
                <a:spcPct val="0"/>
              </a:spcBef>
              <a:buFont typeface="Wingdings" pitchFamily="2" charset="2"/>
              <a:buNone/>
            </a:pPr>
            <a:r>
              <a:rPr lang="zh-CN" altLang="en-US" sz="2400" dirty="0">
                <a:latin typeface="宋体" pitchFamily="2" charset="-122"/>
              </a:rPr>
              <a:t>&gt;&gt;&gt; sh="%x" % x</a:t>
            </a:r>
          </a:p>
          <a:p>
            <a:pPr>
              <a:lnSpc>
                <a:spcPct val="120000"/>
              </a:lnSpc>
              <a:spcBef>
                <a:spcPct val="0"/>
              </a:spcBef>
              <a:buFont typeface="Wingdings" pitchFamily="2" charset="2"/>
              <a:buNone/>
            </a:pPr>
            <a:r>
              <a:rPr lang="zh-CN" altLang="en-US" sz="2400" dirty="0">
                <a:latin typeface="宋体" pitchFamily="2" charset="-122"/>
              </a:rPr>
              <a:t>&gt;&gt;&gt; sh</a:t>
            </a:r>
          </a:p>
          <a:p>
            <a:pPr>
              <a:lnSpc>
                <a:spcPct val="120000"/>
              </a:lnSpc>
              <a:spcBef>
                <a:spcPct val="0"/>
              </a:spcBef>
              <a:buFont typeface="Wingdings" pitchFamily="2" charset="2"/>
              <a:buNone/>
            </a:pPr>
            <a:r>
              <a:rPr lang="zh-CN" altLang="en-US" sz="2400" dirty="0">
                <a:latin typeface="宋体" pitchFamily="2" charset="-122"/>
              </a:rPr>
              <a:t>"4d3"</a:t>
            </a:r>
          </a:p>
          <a:p>
            <a:pPr>
              <a:lnSpc>
                <a:spcPct val="120000"/>
              </a:lnSpc>
              <a:spcBef>
                <a:spcPct val="0"/>
              </a:spcBef>
              <a:buFont typeface="Wingdings" pitchFamily="2" charset="2"/>
              <a:buNone/>
            </a:pPr>
            <a:r>
              <a:rPr lang="zh-CN" altLang="en-US" sz="2400" dirty="0">
                <a:latin typeface="宋体" pitchFamily="2" charset="-122"/>
              </a:rPr>
              <a:t>&gt;&gt;&gt; se="%e" % x</a:t>
            </a:r>
          </a:p>
          <a:p>
            <a:pPr>
              <a:lnSpc>
                <a:spcPct val="120000"/>
              </a:lnSpc>
              <a:spcBef>
                <a:spcPct val="0"/>
              </a:spcBef>
              <a:buFont typeface="Wingdings" pitchFamily="2" charset="2"/>
              <a:buNone/>
            </a:pPr>
            <a:r>
              <a:rPr lang="zh-CN" altLang="en-US" sz="2400" dirty="0">
                <a:latin typeface="宋体" pitchFamily="2" charset="-122"/>
              </a:rPr>
              <a:t>&gt;&gt;&gt; se</a:t>
            </a:r>
          </a:p>
          <a:p>
            <a:pPr>
              <a:lnSpc>
                <a:spcPct val="120000"/>
              </a:lnSpc>
              <a:spcBef>
                <a:spcPct val="0"/>
              </a:spcBef>
              <a:buFont typeface="Wingdings" pitchFamily="2" charset="2"/>
              <a:buNone/>
            </a:pPr>
            <a:r>
              <a:rPr lang="zh-CN" altLang="en-US" sz="2400" dirty="0">
                <a:latin typeface="宋体" pitchFamily="2" charset="-122"/>
              </a:rPr>
              <a:t>"1.235000e+03"</a:t>
            </a:r>
          </a:p>
        </p:txBody>
      </p:sp>
      <p:sp>
        <p:nvSpPr>
          <p:cNvPr id="2" name="内容占位符 1"/>
          <p:cNvSpPr>
            <a:spLocks noGrp="1"/>
          </p:cNvSpPr>
          <p:nvPr>
            <p:ph sz="half" idx="2"/>
          </p:nvPr>
        </p:nvSpPr>
        <p:spPr>
          <a:xfrm>
            <a:off x="6197600" y="1469576"/>
            <a:ext cx="5384800" cy="4848101"/>
          </a:xfrm>
        </p:spPr>
        <p:txBody>
          <a:bodyPr>
            <a:noAutofit/>
          </a:bodyPr>
          <a:lstStyle/>
          <a:p>
            <a:pPr>
              <a:lnSpc>
                <a:spcPct val="120000"/>
              </a:lnSpc>
              <a:spcBef>
                <a:spcPct val="0"/>
              </a:spcBef>
              <a:buFont typeface="Wingdings" pitchFamily="2" charset="2"/>
              <a:buNone/>
            </a:pPr>
            <a:r>
              <a:rPr lang="zh-CN" altLang="en-US" sz="2400" dirty="0">
                <a:latin typeface="宋体" pitchFamily="2" charset="-122"/>
              </a:rPr>
              <a:t>&gt;&gt;&gt; "%s" % 65</a:t>
            </a:r>
          </a:p>
          <a:p>
            <a:pPr>
              <a:lnSpc>
                <a:spcPct val="120000"/>
              </a:lnSpc>
              <a:spcBef>
                <a:spcPct val="0"/>
              </a:spcBef>
              <a:buFont typeface="Wingdings" pitchFamily="2" charset="2"/>
              <a:buNone/>
            </a:pPr>
            <a:r>
              <a:rPr lang="zh-CN" altLang="en-US" sz="2400" dirty="0">
                <a:latin typeface="宋体" pitchFamily="2" charset="-122"/>
              </a:rPr>
              <a:t>"65"</a:t>
            </a:r>
          </a:p>
          <a:p>
            <a:pPr>
              <a:lnSpc>
                <a:spcPct val="120000"/>
              </a:lnSpc>
              <a:spcBef>
                <a:spcPct val="0"/>
              </a:spcBef>
              <a:buFont typeface="Wingdings" pitchFamily="2" charset="2"/>
              <a:buNone/>
            </a:pPr>
            <a:r>
              <a:rPr lang="zh-CN" altLang="en-US" sz="2400" dirty="0">
                <a:latin typeface="宋体" pitchFamily="2" charset="-122"/>
              </a:rPr>
              <a:t>&gt;&gt;&gt; "%s" % 65333</a:t>
            </a:r>
          </a:p>
          <a:p>
            <a:pPr>
              <a:lnSpc>
                <a:spcPct val="120000"/>
              </a:lnSpc>
              <a:spcBef>
                <a:spcPct val="0"/>
              </a:spcBef>
              <a:buFont typeface="Wingdings" pitchFamily="2" charset="2"/>
              <a:buNone/>
            </a:pPr>
            <a:r>
              <a:rPr lang="zh-CN" altLang="en-US" sz="2400" dirty="0">
                <a:latin typeface="宋体" pitchFamily="2" charset="-122"/>
              </a:rPr>
              <a:t>"65333"</a:t>
            </a:r>
          </a:p>
          <a:p>
            <a:pPr>
              <a:lnSpc>
                <a:spcPct val="120000"/>
              </a:lnSpc>
              <a:spcBef>
                <a:spcPct val="0"/>
              </a:spcBef>
              <a:buFont typeface="Wingdings" pitchFamily="2" charset="2"/>
              <a:buNone/>
            </a:pPr>
            <a:r>
              <a:rPr lang="zh-CN" altLang="en-US" sz="2400" dirty="0">
                <a:latin typeface="宋体" pitchFamily="2" charset="-122"/>
              </a:rPr>
              <a:t>&gt;&gt;&gt; "%d" % "555"</a:t>
            </a:r>
          </a:p>
          <a:p>
            <a:pPr>
              <a:lnSpc>
                <a:spcPct val="120000"/>
              </a:lnSpc>
              <a:spcBef>
                <a:spcPct val="0"/>
              </a:spcBef>
              <a:buFont typeface="Wingdings" pitchFamily="2" charset="2"/>
              <a:buNone/>
            </a:pPr>
            <a:r>
              <a:rPr lang="zh-CN" altLang="en-US" sz="1800" dirty="0">
                <a:latin typeface="宋体" pitchFamily="2" charset="-122"/>
              </a:rPr>
              <a:t>Traceback (most recent call last):</a:t>
            </a:r>
          </a:p>
          <a:p>
            <a:pPr>
              <a:lnSpc>
                <a:spcPct val="120000"/>
              </a:lnSpc>
              <a:spcBef>
                <a:spcPct val="0"/>
              </a:spcBef>
              <a:buFont typeface="Wingdings" pitchFamily="2" charset="2"/>
              <a:buNone/>
            </a:pPr>
            <a:r>
              <a:rPr lang="zh-CN" altLang="en-US" sz="1800" dirty="0">
                <a:latin typeface="宋体" pitchFamily="2" charset="-122"/>
              </a:rPr>
              <a:t>  File "&lt;pyshell#19&gt;", line 1, in &lt;module&gt;</a:t>
            </a:r>
          </a:p>
          <a:p>
            <a:pPr>
              <a:lnSpc>
                <a:spcPct val="120000"/>
              </a:lnSpc>
              <a:spcBef>
                <a:spcPct val="0"/>
              </a:spcBef>
              <a:buFont typeface="Wingdings" pitchFamily="2" charset="2"/>
              <a:buNone/>
            </a:pPr>
            <a:r>
              <a:rPr lang="zh-CN" altLang="en-US" sz="1800" dirty="0">
                <a:latin typeface="宋体" pitchFamily="2" charset="-122"/>
              </a:rPr>
              <a:t>    "%d"%"555"</a:t>
            </a:r>
          </a:p>
          <a:p>
            <a:pPr>
              <a:lnSpc>
                <a:spcPct val="120000"/>
              </a:lnSpc>
              <a:spcBef>
                <a:spcPct val="0"/>
              </a:spcBef>
              <a:buFont typeface="Wingdings" pitchFamily="2" charset="2"/>
              <a:buNone/>
            </a:pPr>
            <a:r>
              <a:rPr lang="zh-CN" altLang="en-US" sz="1800" dirty="0">
                <a:latin typeface="宋体" pitchFamily="2" charset="-122"/>
              </a:rPr>
              <a:t>TypeError: %d format: a number is required, not str</a:t>
            </a:r>
          </a:p>
          <a:p>
            <a:pPr>
              <a:lnSpc>
                <a:spcPct val="120000"/>
              </a:lnSpc>
            </a:pPr>
            <a:endParaRPr lang="zh-CN" altLang="en-US" sz="2400" dirty="0"/>
          </a:p>
        </p:txBody>
      </p:sp>
      <p:cxnSp>
        <p:nvCxnSpPr>
          <p:cNvPr id="4" name="直接连接符 3"/>
          <p:cNvCxnSpPr/>
          <p:nvPr/>
        </p:nvCxnSpPr>
        <p:spPr>
          <a:xfrm>
            <a:off x="5836067" y="1469576"/>
            <a:ext cx="0" cy="4848101"/>
          </a:xfrm>
          <a:prstGeom prst="line">
            <a:avLst/>
          </a:prstGeom>
        </p:spPr>
        <p:style>
          <a:lnRef idx="1">
            <a:schemeClr val="accent1"/>
          </a:lnRef>
          <a:fillRef idx="0">
            <a:schemeClr val="accent1"/>
          </a:fillRef>
          <a:effectRef idx="0">
            <a:schemeClr val="accent1"/>
          </a:effectRef>
          <a:fontRef idx="minor">
            <a:schemeClr val="tx1"/>
          </a:fontRef>
        </p:style>
      </p:cxnSp>
      <p:sp>
        <p:nvSpPr>
          <p:cNvPr id="3" name="灯片编号占位符 2"/>
          <p:cNvSpPr>
            <a:spLocks noGrp="1"/>
          </p:cNvSpPr>
          <p:nvPr>
            <p:ph type="sldNum" sz="quarter" idx="12"/>
          </p:nvPr>
        </p:nvSpPr>
        <p:spPr/>
        <p:txBody>
          <a:bodyPr/>
          <a:lstStyle/>
          <a:p>
            <a:fld id="{1FCCB009-CF97-1F4A-9399-55F1A7A4B45F}" type="slidenum">
              <a:rPr kumimoji="1" lang="zh-CN" altLang="en-US" smtClean="0"/>
              <a:t>39</a:t>
            </a:fld>
            <a:endParaRPr kumimoji="1" lang="zh-CN" altLang="en-US"/>
          </a:p>
        </p:txBody>
      </p:sp>
    </p:spTree>
    <p:extLst>
      <p:ext uri="{BB962C8B-B14F-4D97-AF65-F5344CB8AC3E}">
        <p14:creationId xmlns:p14="http://schemas.microsoft.com/office/powerpoint/2010/main" val="2492974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a:t>
            </a:r>
          </a:p>
        </p:txBody>
      </p:sp>
      <p:sp>
        <p:nvSpPr>
          <p:cNvPr id="3" name="内容占位符 2"/>
          <p:cNvSpPr>
            <a:spLocks noGrp="1"/>
          </p:cNvSpPr>
          <p:nvPr>
            <p:ph idx="1"/>
          </p:nvPr>
        </p:nvSpPr>
        <p:spPr/>
        <p:txBody>
          <a:bodyPr/>
          <a:lstStyle/>
          <a:p>
            <a:endParaRPr lang="zh-CN" altLang="en-US"/>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00200"/>
            <a:ext cx="7688088" cy="468632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1FCCB009-CF97-1F4A-9399-55F1A7A4B45F}" type="slidenum">
              <a:rPr kumimoji="1" lang="zh-CN" altLang="en-US" smtClean="0"/>
              <a:t>4</a:t>
            </a:fld>
            <a:endParaRPr kumimoji="1" lang="zh-CN" altLang="en-US"/>
          </a:p>
        </p:txBody>
      </p:sp>
    </p:spTree>
    <p:extLst>
      <p:ext uri="{BB962C8B-B14F-4D97-AF65-F5344CB8AC3E}">
        <p14:creationId xmlns:p14="http://schemas.microsoft.com/office/powerpoint/2010/main" val="41001151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a:t>
            </a:r>
            <a:r>
              <a:rPr lang="zh-CN" altLang="en-US" dirty="0"/>
              <a:t>常用格式举例</a:t>
            </a:r>
          </a:p>
        </p:txBody>
      </p:sp>
      <p:graphicFrame>
        <p:nvGraphicFramePr>
          <p:cNvPr id="7" name="内容占位符 6"/>
          <p:cNvGraphicFramePr>
            <a:graphicFrameLocks noGrp="1"/>
          </p:cNvGraphicFramePr>
          <p:nvPr>
            <p:ph idx="1"/>
            <p:extLst>
              <p:ext uri="{D42A27DB-BD31-4B8C-83A1-F6EECF244321}">
                <p14:modId xmlns:p14="http://schemas.microsoft.com/office/powerpoint/2010/main" val="968088810"/>
              </p:ext>
            </p:extLst>
          </p:nvPr>
        </p:nvGraphicFramePr>
        <p:xfrm>
          <a:off x="609600" y="1600194"/>
          <a:ext cx="10972800" cy="4931234"/>
        </p:xfrm>
        <a:graphic>
          <a:graphicData uri="http://schemas.openxmlformats.org/drawingml/2006/table">
            <a:tbl>
              <a:tblPr firstRow="1" bandRow="1">
                <a:tableStyleId>{5C22544A-7EE6-4342-B048-85BDC9FD1C3A}</a:tableStyleId>
              </a:tblPr>
              <a:tblGrid>
                <a:gridCol w="1306285">
                  <a:extLst>
                    <a:ext uri="{9D8B030D-6E8A-4147-A177-3AD203B41FA5}">
                      <a16:colId xmlns:a16="http://schemas.microsoft.com/office/drawing/2014/main" val="20000"/>
                    </a:ext>
                  </a:extLst>
                </a:gridCol>
                <a:gridCol w="9666515">
                  <a:extLst>
                    <a:ext uri="{9D8B030D-6E8A-4147-A177-3AD203B41FA5}">
                      <a16:colId xmlns:a16="http://schemas.microsoft.com/office/drawing/2014/main" val="20001"/>
                    </a:ext>
                  </a:extLst>
                </a:gridCol>
              </a:tblGrid>
              <a:tr h="448294">
                <a:tc>
                  <a:txBody>
                    <a:bodyPr/>
                    <a:lstStyle/>
                    <a:p>
                      <a:r>
                        <a:rPr lang="zh-CN" altLang="en-US" dirty="0"/>
                        <a:t>格式</a:t>
                      </a:r>
                    </a:p>
                  </a:txBody>
                  <a:tcPr marL="121920" marR="121920" anchor="ctr"/>
                </a:tc>
                <a:tc>
                  <a:txBody>
                    <a:bodyPr/>
                    <a:lstStyle/>
                    <a:p>
                      <a:r>
                        <a:rPr lang="zh-CN" altLang="en-US" dirty="0"/>
                        <a:t>说明</a:t>
                      </a:r>
                    </a:p>
                  </a:txBody>
                  <a:tcPr marL="121920" marR="121920" anchor="ctr"/>
                </a:tc>
                <a:extLst>
                  <a:ext uri="{0D108BD9-81ED-4DB2-BD59-A6C34878D82A}">
                    <a16:rowId xmlns:a16="http://schemas.microsoft.com/office/drawing/2014/main" val="10000"/>
                  </a:ext>
                </a:extLst>
              </a:tr>
              <a:tr h="448294">
                <a:tc>
                  <a:txBody>
                    <a:bodyPr/>
                    <a:lstStyle/>
                    <a:p>
                      <a:r>
                        <a:rPr lang="en-US" altLang="zh-CN" dirty="0"/>
                        <a:t>10.2f</a:t>
                      </a:r>
                      <a:endParaRPr lang="zh-CN" altLang="en-US" dirty="0"/>
                    </a:p>
                  </a:txBody>
                  <a:tcPr marL="121920" marR="121920" anchor="ctr"/>
                </a:tc>
                <a:tc>
                  <a:txBody>
                    <a:bodyPr/>
                    <a:lstStyle/>
                    <a:p>
                      <a:r>
                        <a:rPr lang="zh-CN" altLang="en-US" dirty="0"/>
                        <a:t>格式化浮点数，总宽度为</a:t>
                      </a:r>
                      <a:r>
                        <a:rPr lang="en-US" altLang="zh-CN" dirty="0"/>
                        <a:t>10</a:t>
                      </a:r>
                      <a:r>
                        <a:rPr lang="zh-CN" altLang="en-US" dirty="0"/>
                        <a:t>，四舍五入到小数点后第</a:t>
                      </a:r>
                      <a:r>
                        <a:rPr lang="en-US" altLang="zh-CN" dirty="0"/>
                        <a:t>2</a:t>
                      </a:r>
                      <a:r>
                        <a:rPr lang="zh-CN" altLang="en-US" dirty="0"/>
                        <a:t>位</a:t>
                      </a:r>
                    </a:p>
                  </a:txBody>
                  <a:tcPr marL="121920" marR="121920" anchor="ctr"/>
                </a:tc>
                <a:extLst>
                  <a:ext uri="{0D108BD9-81ED-4DB2-BD59-A6C34878D82A}">
                    <a16:rowId xmlns:a16="http://schemas.microsoft.com/office/drawing/2014/main" val="10001"/>
                  </a:ext>
                </a:extLst>
              </a:tr>
              <a:tr h="448294">
                <a:tc>
                  <a:txBody>
                    <a:bodyPr/>
                    <a:lstStyle/>
                    <a:p>
                      <a:r>
                        <a:rPr lang="en-US" altLang="zh-CN" dirty="0"/>
                        <a:t>10.2e</a:t>
                      </a:r>
                    </a:p>
                  </a:txBody>
                  <a:tcPr marL="121920" marR="121920" anchor="ctr"/>
                </a:tc>
                <a:tc>
                  <a:txBody>
                    <a:bodyPr/>
                    <a:lstStyle/>
                    <a:p>
                      <a:r>
                        <a:rPr lang="zh-CN" altLang="en-US" dirty="0"/>
                        <a:t>以科学计数法表示浮点数，总宽度为</a:t>
                      </a:r>
                      <a:r>
                        <a:rPr lang="en-US" altLang="zh-CN" dirty="0"/>
                        <a:t>10</a:t>
                      </a:r>
                      <a:r>
                        <a:rPr lang="zh-CN" altLang="en-US" dirty="0"/>
                        <a:t>，系数保留到小数点后</a:t>
                      </a:r>
                      <a:r>
                        <a:rPr lang="en-US" altLang="zh-CN" dirty="0"/>
                        <a:t>2</a:t>
                      </a:r>
                      <a:r>
                        <a:rPr lang="zh-CN" altLang="en-US" dirty="0"/>
                        <a:t>位</a:t>
                      </a:r>
                    </a:p>
                  </a:txBody>
                  <a:tcPr marL="121920" marR="121920" anchor="ctr"/>
                </a:tc>
                <a:extLst>
                  <a:ext uri="{0D108BD9-81ED-4DB2-BD59-A6C34878D82A}">
                    <a16:rowId xmlns:a16="http://schemas.microsoft.com/office/drawing/2014/main" val="10002"/>
                  </a:ext>
                </a:extLst>
              </a:tr>
              <a:tr h="448294">
                <a:tc>
                  <a:txBody>
                    <a:bodyPr/>
                    <a:lstStyle/>
                    <a:p>
                      <a:r>
                        <a:rPr lang="en-US" altLang="zh-CN" dirty="0"/>
                        <a:t>5d</a:t>
                      </a:r>
                      <a:endParaRPr lang="zh-CN" altLang="en-US" dirty="0"/>
                    </a:p>
                  </a:txBody>
                  <a:tcPr marL="121920" marR="121920" anchor="ctr"/>
                </a:tc>
                <a:tc>
                  <a:txBody>
                    <a:bodyPr/>
                    <a:lstStyle/>
                    <a:p>
                      <a:r>
                        <a:rPr lang="zh-CN" altLang="en-US" dirty="0"/>
                        <a:t>将整数格式化为总宽度为</a:t>
                      </a:r>
                      <a:r>
                        <a:rPr lang="en-US" altLang="zh-CN" dirty="0"/>
                        <a:t>5</a:t>
                      </a:r>
                      <a:r>
                        <a:rPr lang="zh-CN" altLang="en-US" dirty="0"/>
                        <a:t>的十进制形式</a:t>
                      </a:r>
                    </a:p>
                  </a:txBody>
                  <a:tcPr marL="121920" marR="121920" anchor="ctr"/>
                </a:tc>
                <a:extLst>
                  <a:ext uri="{0D108BD9-81ED-4DB2-BD59-A6C34878D82A}">
                    <a16:rowId xmlns:a16="http://schemas.microsoft.com/office/drawing/2014/main" val="10003"/>
                  </a:ext>
                </a:extLst>
              </a:tr>
              <a:tr h="448294">
                <a:tc>
                  <a:txBody>
                    <a:bodyPr/>
                    <a:lstStyle/>
                    <a:p>
                      <a:r>
                        <a:rPr lang="en-US" altLang="zh-CN" dirty="0"/>
                        <a:t>5o</a:t>
                      </a:r>
                      <a:endParaRPr lang="zh-CN" altLang="en-US" dirty="0"/>
                    </a:p>
                  </a:txBody>
                  <a:tcPr marL="121920" marR="121920" anchor="ctr"/>
                </a:tc>
                <a:tc>
                  <a:txBody>
                    <a:bodyPr/>
                    <a:lstStyle/>
                    <a:p>
                      <a:r>
                        <a:rPr lang="zh-CN" altLang="en-US" dirty="0"/>
                        <a:t>将整数格式化为总宽度为</a:t>
                      </a:r>
                      <a:r>
                        <a:rPr lang="en-US" altLang="zh-CN" dirty="0"/>
                        <a:t>5</a:t>
                      </a:r>
                      <a:r>
                        <a:rPr lang="zh-CN" altLang="en-US" dirty="0"/>
                        <a:t>的八进制形式</a:t>
                      </a:r>
                    </a:p>
                  </a:txBody>
                  <a:tcPr marL="121920" marR="121920" anchor="ctr"/>
                </a:tc>
                <a:extLst>
                  <a:ext uri="{0D108BD9-81ED-4DB2-BD59-A6C34878D82A}">
                    <a16:rowId xmlns:a16="http://schemas.microsoft.com/office/drawing/2014/main" val="10004"/>
                  </a:ext>
                </a:extLst>
              </a:tr>
              <a:tr h="448294">
                <a:tc>
                  <a:txBody>
                    <a:bodyPr/>
                    <a:lstStyle/>
                    <a:p>
                      <a:r>
                        <a:rPr lang="en-US" altLang="zh-CN" dirty="0"/>
                        <a:t>5x</a:t>
                      </a:r>
                      <a:endParaRPr lang="zh-CN" altLang="en-US" dirty="0"/>
                    </a:p>
                  </a:txBody>
                  <a:tcPr marL="121920" marR="121920" anchor="ctr"/>
                </a:tc>
                <a:tc>
                  <a:txBody>
                    <a:bodyPr/>
                    <a:lstStyle/>
                    <a:p>
                      <a:r>
                        <a:rPr lang="zh-CN" altLang="en-US" dirty="0"/>
                        <a:t>将整数格式化为总宽度为</a:t>
                      </a:r>
                      <a:r>
                        <a:rPr lang="en-US" altLang="zh-CN" dirty="0"/>
                        <a:t>5</a:t>
                      </a:r>
                      <a:r>
                        <a:rPr lang="zh-CN" altLang="en-US" dirty="0"/>
                        <a:t>的十六进制形式</a:t>
                      </a:r>
                    </a:p>
                  </a:txBody>
                  <a:tcPr marL="121920" marR="121920" anchor="ctr"/>
                </a:tc>
                <a:extLst>
                  <a:ext uri="{0D108BD9-81ED-4DB2-BD59-A6C34878D82A}">
                    <a16:rowId xmlns:a16="http://schemas.microsoft.com/office/drawing/2014/main" val="10005"/>
                  </a:ext>
                </a:extLst>
              </a:tr>
              <a:tr h="448294">
                <a:tc>
                  <a:txBody>
                    <a:bodyPr/>
                    <a:lstStyle/>
                    <a:p>
                      <a:r>
                        <a:rPr lang="en-US" altLang="zh-CN" dirty="0"/>
                        <a:t>5b</a:t>
                      </a:r>
                      <a:endParaRPr lang="zh-CN" altLang="en-US" dirty="0"/>
                    </a:p>
                  </a:txBody>
                  <a:tcPr marL="121920" marR="121920" anchor="ctr"/>
                </a:tc>
                <a:tc>
                  <a:txBody>
                    <a:bodyPr/>
                    <a:lstStyle/>
                    <a:p>
                      <a:r>
                        <a:rPr lang="zh-CN" altLang="en-US" dirty="0"/>
                        <a:t>将整数格式化为总宽度为</a:t>
                      </a:r>
                      <a:r>
                        <a:rPr lang="en-US" altLang="zh-CN" dirty="0"/>
                        <a:t>5</a:t>
                      </a:r>
                      <a:r>
                        <a:rPr lang="zh-CN" altLang="en-US" dirty="0"/>
                        <a:t>的二进制形式</a:t>
                      </a:r>
                    </a:p>
                  </a:txBody>
                  <a:tcPr marL="121920" marR="121920" anchor="ctr"/>
                </a:tc>
                <a:extLst>
                  <a:ext uri="{0D108BD9-81ED-4DB2-BD59-A6C34878D82A}">
                    <a16:rowId xmlns:a16="http://schemas.microsoft.com/office/drawing/2014/main" val="10006"/>
                  </a:ext>
                </a:extLst>
              </a:tr>
              <a:tr h="448294">
                <a:tc>
                  <a:txBody>
                    <a:bodyPr/>
                    <a:lstStyle/>
                    <a:p>
                      <a:r>
                        <a:rPr lang="en-US" altLang="zh-CN" dirty="0"/>
                        <a:t>50s</a:t>
                      </a:r>
                      <a:endParaRPr lang="zh-CN" altLang="en-US" dirty="0"/>
                    </a:p>
                  </a:txBody>
                  <a:tcPr marL="121920" marR="121920" anchor="ctr"/>
                </a:tc>
                <a:tc>
                  <a:txBody>
                    <a:bodyPr/>
                    <a:lstStyle/>
                    <a:p>
                      <a:r>
                        <a:rPr lang="zh-CN" altLang="en-US" dirty="0"/>
                        <a:t>将字符串格式化为总宽度为</a:t>
                      </a:r>
                      <a:r>
                        <a:rPr lang="en-US" altLang="zh-CN" dirty="0"/>
                        <a:t>50</a:t>
                      </a:r>
                      <a:r>
                        <a:rPr lang="zh-CN" altLang="en-US" dirty="0"/>
                        <a:t>的字符串，不足则补上空格</a:t>
                      </a:r>
                    </a:p>
                  </a:txBody>
                  <a:tcPr marL="121920" marR="121920" anchor="ctr"/>
                </a:tc>
                <a:extLst>
                  <a:ext uri="{0D108BD9-81ED-4DB2-BD59-A6C34878D82A}">
                    <a16:rowId xmlns:a16="http://schemas.microsoft.com/office/drawing/2014/main" val="10007"/>
                  </a:ext>
                </a:extLst>
              </a:tr>
              <a:tr h="448294">
                <a:tc>
                  <a:txBody>
                    <a:bodyPr/>
                    <a:lstStyle/>
                    <a:p>
                      <a:r>
                        <a:rPr lang="en-US" altLang="zh-CN" dirty="0"/>
                        <a:t>50.2s</a:t>
                      </a:r>
                      <a:endParaRPr lang="zh-CN" altLang="en-US" dirty="0"/>
                    </a:p>
                  </a:txBody>
                  <a:tcPr marL="121920" marR="121920" anchor="ctr"/>
                </a:tc>
                <a:tc>
                  <a:txBody>
                    <a:bodyPr/>
                    <a:lstStyle/>
                    <a:p>
                      <a:r>
                        <a:rPr lang="zh-CN" altLang="en-US" dirty="0"/>
                        <a:t>截取字符串的前</a:t>
                      </a:r>
                      <a:r>
                        <a:rPr lang="en-US" altLang="zh-CN" dirty="0"/>
                        <a:t>2</a:t>
                      </a:r>
                      <a:r>
                        <a:rPr lang="zh-CN" altLang="en-US" dirty="0"/>
                        <a:t>位，将其格式化为总宽度为</a:t>
                      </a:r>
                      <a:r>
                        <a:rPr lang="en-US" altLang="zh-CN" dirty="0"/>
                        <a:t>50</a:t>
                      </a:r>
                      <a:r>
                        <a:rPr lang="zh-CN" altLang="en-US" dirty="0"/>
                        <a:t>的字符串，不足补空格</a:t>
                      </a:r>
                    </a:p>
                  </a:txBody>
                  <a:tcPr marL="121920" marR="121920" anchor="ctr"/>
                </a:tc>
                <a:extLst>
                  <a:ext uri="{0D108BD9-81ED-4DB2-BD59-A6C34878D82A}">
                    <a16:rowId xmlns:a16="http://schemas.microsoft.com/office/drawing/2014/main" val="10008"/>
                  </a:ext>
                </a:extLst>
              </a:tr>
              <a:tr h="448294">
                <a:tc>
                  <a:txBody>
                    <a:bodyPr/>
                    <a:lstStyle/>
                    <a:p>
                      <a:r>
                        <a:rPr lang="en-US" altLang="zh-CN" dirty="0"/>
                        <a:t>-10.2f</a:t>
                      </a:r>
                      <a:endParaRPr lang="zh-CN" altLang="en-US" dirty="0"/>
                    </a:p>
                  </a:txBody>
                  <a:tcPr marL="121920" marR="121920" anchor="ctr"/>
                </a:tc>
                <a:tc>
                  <a:txBody>
                    <a:bodyPr/>
                    <a:lstStyle/>
                    <a:p>
                      <a:r>
                        <a:rPr lang="zh-CN" altLang="en-US" dirty="0"/>
                        <a:t>向左对齐格式化对象，若无负号</a:t>
                      </a:r>
                      <a:r>
                        <a:rPr lang="en-US" altLang="zh-CN" dirty="0"/>
                        <a:t>(</a:t>
                      </a:r>
                      <a:r>
                        <a:rPr lang="zh-CN" altLang="en-US" dirty="0"/>
                        <a:t>即默认</a:t>
                      </a:r>
                      <a:r>
                        <a:rPr lang="en-US" altLang="zh-CN" dirty="0"/>
                        <a:t>)</a:t>
                      </a:r>
                      <a:r>
                        <a:rPr lang="zh-CN" altLang="en-US" dirty="0"/>
                        <a:t>则是右对齐</a:t>
                      </a:r>
                    </a:p>
                  </a:txBody>
                  <a:tcPr marL="121920" marR="121920" anchor="ctr"/>
                </a:tc>
                <a:extLst>
                  <a:ext uri="{0D108BD9-81ED-4DB2-BD59-A6C34878D82A}">
                    <a16:rowId xmlns:a16="http://schemas.microsoft.com/office/drawing/2014/main" val="10009"/>
                  </a:ext>
                </a:extLst>
              </a:tr>
              <a:tr h="448294">
                <a:tc>
                  <a:txBody>
                    <a:bodyPr/>
                    <a:lstStyle/>
                    <a:p>
                      <a:r>
                        <a:rPr lang="en-US" altLang="zh-CN" dirty="0"/>
                        <a:t>+10.2f</a:t>
                      </a:r>
                      <a:endParaRPr lang="zh-CN" altLang="en-US" dirty="0"/>
                    </a:p>
                  </a:txBody>
                  <a:tcPr marL="121920" marR="121920" anchor="ctr"/>
                </a:tc>
                <a:tc>
                  <a:txBody>
                    <a:bodyPr/>
                    <a:lstStyle/>
                    <a:p>
                      <a:r>
                        <a:rPr lang="zh-CN" altLang="en-US" dirty="0"/>
                        <a:t>格式化浮点数，如果是正数，则自动加上正号</a:t>
                      </a:r>
                      <a:r>
                        <a:rPr lang="en-US" altLang="zh-CN" dirty="0"/>
                        <a:t>+</a:t>
                      </a:r>
                      <a:r>
                        <a:rPr lang="zh-CN" altLang="en-US" dirty="0"/>
                        <a:t>（默认不加正号）</a:t>
                      </a:r>
                    </a:p>
                  </a:txBody>
                  <a:tcPr marL="121920" marR="121920" anchor="ctr"/>
                </a:tc>
                <a:extLst>
                  <a:ext uri="{0D108BD9-81ED-4DB2-BD59-A6C34878D82A}">
                    <a16:rowId xmlns:a16="http://schemas.microsoft.com/office/drawing/2014/main" val="10010"/>
                  </a:ext>
                </a:extLst>
              </a:tr>
            </a:tbl>
          </a:graphicData>
        </a:graphic>
      </p:graphicFrame>
      <p:sp>
        <p:nvSpPr>
          <p:cNvPr id="2" name="灯片编号占位符 1"/>
          <p:cNvSpPr>
            <a:spLocks noGrp="1"/>
          </p:cNvSpPr>
          <p:nvPr>
            <p:ph type="sldNum" sz="quarter" idx="12"/>
          </p:nvPr>
        </p:nvSpPr>
        <p:spPr/>
        <p:txBody>
          <a:bodyPr/>
          <a:lstStyle/>
          <a:p>
            <a:fld id="{1FCCB009-CF97-1F4A-9399-55F1A7A4B45F}" type="slidenum">
              <a:rPr kumimoji="1" lang="zh-CN" altLang="en-US" smtClean="0"/>
              <a:t>40</a:t>
            </a:fld>
            <a:endParaRPr kumimoji="1" lang="zh-CN" altLang="en-US"/>
          </a:p>
        </p:txBody>
      </p:sp>
    </p:spTree>
    <p:extLst>
      <p:ext uri="{BB962C8B-B14F-4D97-AF65-F5344CB8AC3E}">
        <p14:creationId xmlns:p14="http://schemas.microsoft.com/office/powerpoint/2010/main" val="20533811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rrowheads="1"/>
          </p:cNvSpPr>
          <p:nvPr>
            <p:ph type="title"/>
          </p:nvPr>
        </p:nvSpPr>
        <p:spPr/>
        <p:txBody>
          <a:bodyPr/>
          <a:lstStyle/>
          <a:p>
            <a:r>
              <a:rPr lang="zh-CN" altLang="en-US" dirty="0">
                <a:latin typeface="宋体" pitchFamily="2" charset="-122"/>
              </a:rPr>
              <a:t>字符串格式化</a:t>
            </a:r>
            <a:r>
              <a:rPr lang="en-US" altLang="zh-CN" dirty="0">
                <a:latin typeface="宋体" pitchFamily="2" charset="-122"/>
              </a:rPr>
              <a:t>—format()</a:t>
            </a:r>
            <a:endParaRPr lang="zh-CN" altLang="en-US" dirty="0">
              <a:latin typeface="宋体" pitchFamily="2" charset="-122"/>
            </a:endParaRPr>
          </a:p>
        </p:txBody>
      </p:sp>
      <p:sp>
        <p:nvSpPr>
          <p:cNvPr id="29699" name="Rectangle 3"/>
          <p:cNvSpPr>
            <a:spLocks noGrp="1" noChangeArrowheads="1"/>
          </p:cNvSpPr>
          <p:nvPr>
            <p:ph idx="1"/>
          </p:nvPr>
        </p:nvSpPr>
        <p:spPr>
          <a:xfrm>
            <a:off x="609600" y="1600200"/>
            <a:ext cx="11218224" cy="4686320"/>
          </a:xfrm>
        </p:spPr>
        <p:txBody>
          <a:bodyPr>
            <a:normAutofit/>
          </a:bodyPr>
          <a:lstStyle/>
          <a:p>
            <a:pPr>
              <a:buFont typeface="Wingdings" pitchFamily="2" charset="2"/>
              <a:buNone/>
            </a:pPr>
            <a:r>
              <a:rPr lang="en-US" altLang="zh-CN" sz="2000" dirty="0">
                <a:latin typeface="宋体" pitchFamily="2" charset="-122"/>
              </a:rPr>
              <a:t>p</a:t>
            </a:r>
            <a:r>
              <a:rPr lang="zh-CN" altLang="en-US" sz="2000" dirty="0">
                <a:latin typeface="宋体" pitchFamily="2" charset="-122"/>
              </a:rPr>
              <a:t>rint</a:t>
            </a:r>
            <a:r>
              <a:rPr lang="en-US" altLang="zh-CN" sz="2000" dirty="0">
                <a:latin typeface="宋体" pitchFamily="2" charset="-122"/>
              </a:rPr>
              <a:t>( </a:t>
            </a:r>
            <a:r>
              <a:rPr lang="zh-CN" altLang="en-US" sz="2000" dirty="0">
                <a:latin typeface="宋体" pitchFamily="2" charset="-122"/>
              </a:rPr>
              <a:t>"The number {0:,} in hex is: {0:#x}, the number {1} in oct is {1:#o}".format( 5555, 55 ) </a:t>
            </a:r>
            <a:r>
              <a:rPr lang="en-US" altLang="zh-CN" sz="2000" dirty="0">
                <a:latin typeface="宋体" pitchFamily="2" charset="-122"/>
              </a:rPr>
              <a:t>)</a:t>
            </a:r>
          </a:p>
          <a:p>
            <a:pPr>
              <a:buFont typeface="Wingdings" pitchFamily="2" charset="2"/>
              <a:buNone/>
            </a:pPr>
            <a:endParaRPr lang="zh-CN" altLang="en-US" sz="2000" dirty="0">
              <a:latin typeface="宋体" pitchFamily="2" charset="-122"/>
            </a:endParaRPr>
          </a:p>
          <a:p>
            <a:pPr>
              <a:buFont typeface="Wingdings" pitchFamily="2" charset="2"/>
              <a:buNone/>
            </a:pPr>
            <a:endParaRPr lang="en-US" altLang="zh-CN" sz="2000" dirty="0">
              <a:latin typeface="宋体" pitchFamily="2" charset="-122"/>
            </a:endParaRPr>
          </a:p>
          <a:p>
            <a:pPr>
              <a:buFont typeface="Wingdings" pitchFamily="2" charset="2"/>
              <a:buNone/>
            </a:pPr>
            <a:r>
              <a:rPr lang="en-US" altLang="zh-CN" sz="2000" dirty="0">
                <a:latin typeface="宋体" pitchFamily="2" charset="-122"/>
              </a:rPr>
              <a:t>p</a:t>
            </a:r>
            <a:r>
              <a:rPr lang="zh-CN" altLang="en-US" sz="2000" dirty="0">
                <a:latin typeface="宋体" pitchFamily="2" charset="-122"/>
              </a:rPr>
              <a:t>rint</a:t>
            </a:r>
            <a:r>
              <a:rPr lang="en-US" altLang="zh-CN" sz="2000" dirty="0">
                <a:latin typeface="宋体" pitchFamily="2" charset="-122"/>
              </a:rPr>
              <a:t>( </a:t>
            </a:r>
            <a:r>
              <a:rPr lang="zh-CN" altLang="en-US" sz="2000" dirty="0">
                <a:latin typeface="宋体" pitchFamily="2" charset="-122"/>
              </a:rPr>
              <a:t>"The number {1:,} in hex is: {1:#x}, the number {0} in oct is {0:#o}".format( 5555, 55 ) </a:t>
            </a:r>
            <a:r>
              <a:rPr lang="en-US" altLang="zh-CN" sz="2000" dirty="0">
                <a:latin typeface="宋体" pitchFamily="2" charset="-122"/>
              </a:rPr>
              <a:t>)</a:t>
            </a:r>
            <a:endParaRPr lang="zh-CN" altLang="en-US" sz="2000" dirty="0">
              <a:latin typeface="宋体" pitchFamily="2" charset="-122"/>
            </a:endParaRPr>
          </a:p>
          <a:p>
            <a:pPr>
              <a:buFont typeface="Wingdings" pitchFamily="2" charset="2"/>
              <a:buNone/>
            </a:pPr>
            <a:endParaRPr lang="en-US" altLang="zh-CN" sz="2000" dirty="0">
              <a:latin typeface="宋体" pitchFamily="2" charset="-122"/>
            </a:endParaRPr>
          </a:p>
          <a:p>
            <a:pPr>
              <a:buFont typeface="Wingdings" pitchFamily="2" charset="2"/>
              <a:buNone/>
            </a:pPr>
            <a:endParaRPr lang="en-US" altLang="zh-CN" sz="2000" dirty="0">
              <a:latin typeface="宋体" pitchFamily="2" charset="-122"/>
            </a:endParaRPr>
          </a:p>
          <a:p>
            <a:pPr>
              <a:buFont typeface="Wingdings" pitchFamily="2" charset="2"/>
              <a:buNone/>
            </a:pPr>
            <a:r>
              <a:rPr lang="en-US" altLang="zh-CN" sz="2000" dirty="0">
                <a:latin typeface="宋体" pitchFamily="2" charset="-122"/>
              </a:rPr>
              <a:t>p</a:t>
            </a:r>
            <a:r>
              <a:rPr lang="zh-CN" altLang="en-US" sz="2000" dirty="0">
                <a:latin typeface="宋体" pitchFamily="2" charset="-122"/>
              </a:rPr>
              <a:t>rint</a:t>
            </a:r>
            <a:r>
              <a:rPr lang="en-US" altLang="zh-CN" sz="2000" dirty="0">
                <a:latin typeface="宋体" pitchFamily="2" charset="-122"/>
              </a:rPr>
              <a:t>( </a:t>
            </a:r>
            <a:r>
              <a:rPr lang="zh-CN" altLang="en-US" sz="2000" dirty="0">
                <a:latin typeface="宋体" pitchFamily="2" charset="-122"/>
              </a:rPr>
              <a:t>"my name is {name}, my age is {age}, and my QQ is {qq}".format(name = "Dong Fuguo",age = 37,</a:t>
            </a:r>
            <a:r>
              <a:rPr lang="en-US" altLang="zh-CN" sz="2000" dirty="0" err="1">
                <a:latin typeface="宋体" pitchFamily="2" charset="-122"/>
              </a:rPr>
              <a:t>qq</a:t>
            </a:r>
            <a:r>
              <a:rPr lang="zh-CN" altLang="en-US" sz="2000" dirty="0">
                <a:latin typeface="宋体" pitchFamily="2" charset="-122"/>
              </a:rPr>
              <a:t> = "306467355") </a:t>
            </a:r>
            <a:r>
              <a:rPr lang="en-US" altLang="zh-CN" sz="2000" dirty="0">
                <a:latin typeface="宋体" pitchFamily="2" charset="-122"/>
              </a:rPr>
              <a:t>)</a:t>
            </a:r>
            <a:endParaRPr lang="zh-CN" altLang="en-US" sz="2000" dirty="0">
              <a:latin typeface="宋体" pitchFamily="2"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424" y="2420690"/>
            <a:ext cx="11582400" cy="24410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424" y="3751614"/>
            <a:ext cx="11582400" cy="26883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425" y="5224157"/>
            <a:ext cx="11582400" cy="29082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灯片编号占位符 1"/>
          <p:cNvSpPr>
            <a:spLocks noGrp="1"/>
          </p:cNvSpPr>
          <p:nvPr>
            <p:ph type="sldNum" sz="quarter" idx="12"/>
          </p:nvPr>
        </p:nvSpPr>
        <p:spPr/>
        <p:txBody>
          <a:bodyPr/>
          <a:lstStyle/>
          <a:p>
            <a:fld id="{1FCCB009-CF97-1F4A-9399-55F1A7A4B45F}" type="slidenum">
              <a:rPr kumimoji="1" lang="zh-CN" altLang="en-US" smtClean="0"/>
              <a:t>41</a:t>
            </a:fld>
            <a:endParaRPr kumimoji="1" lang="zh-CN" altLang="en-US"/>
          </a:p>
        </p:txBody>
      </p:sp>
    </p:spTree>
    <p:extLst>
      <p:ext uri="{BB962C8B-B14F-4D97-AF65-F5344CB8AC3E}">
        <p14:creationId xmlns:p14="http://schemas.microsoft.com/office/powerpoint/2010/main" val="11487481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rrowheads="1"/>
          </p:cNvSpPr>
          <p:nvPr>
            <p:ph type="title"/>
          </p:nvPr>
        </p:nvSpPr>
        <p:spPr/>
        <p:txBody>
          <a:bodyPr/>
          <a:lstStyle/>
          <a:p>
            <a:r>
              <a:rPr lang="zh-CN" altLang="en-US" dirty="0">
                <a:latin typeface="宋体" pitchFamily="2" charset="-122"/>
              </a:rPr>
              <a:t>字符串格式化</a:t>
            </a:r>
            <a:r>
              <a:rPr lang="en-US" altLang="zh-CN" dirty="0">
                <a:latin typeface="宋体" pitchFamily="2" charset="-122"/>
              </a:rPr>
              <a:t>—format()</a:t>
            </a:r>
            <a:endParaRPr lang="zh-CN" altLang="en-US" dirty="0">
              <a:latin typeface="宋体" pitchFamily="2" charset="-122"/>
            </a:endParaRPr>
          </a:p>
        </p:txBody>
      </p:sp>
      <p:sp>
        <p:nvSpPr>
          <p:cNvPr id="29699" name="Rectangle 3"/>
          <p:cNvSpPr>
            <a:spLocks noGrp="1" noChangeArrowheads="1"/>
          </p:cNvSpPr>
          <p:nvPr>
            <p:ph idx="1"/>
          </p:nvPr>
        </p:nvSpPr>
        <p:spPr>
          <a:xfrm>
            <a:off x="609600" y="1600200"/>
            <a:ext cx="11218224" cy="4686320"/>
          </a:xfrm>
        </p:spPr>
        <p:txBody>
          <a:bodyPr>
            <a:normAutofit/>
          </a:bodyPr>
          <a:lstStyle/>
          <a:p>
            <a:pPr>
              <a:buFont typeface="Wingdings" pitchFamily="2" charset="2"/>
              <a:buNone/>
            </a:pPr>
            <a:r>
              <a:rPr lang="zh-CN" altLang="en-US" sz="2000" dirty="0">
                <a:latin typeface="宋体" pitchFamily="2" charset="-122"/>
              </a:rPr>
              <a:t>position = (5,8,13)</a:t>
            </a:r>
          </a:p>
          <a:p>
            <a:pPr>
              <a:buFont typeface="Wingdings" pitchFamily="2" charset="2"/>
              <a:buNone/>
            </a:pPr>
            <a:r>
              <a:rPr lang="en-US" altLang="zh-CN" sz="2000" dirty="0">
                <a:latin typeface="宋体" pitchFamily="2" charset="-122"/>
              </a:rPr>
              <a:t>p</a:t>
            </a:r>
            <a:r>
              <a:rPr lang="zh-CN" altLang="en-US" sz="2000" dirty="0">
                <a:latin typeface="宋体" pitchFamily="2" charset="-122"/>
              </a:rPr>
              <a:t>rint</a:t>
            </a:r>
            <a:r>
              <a:rPr lang="en-US" altLang="zh-CN" sz="2000" dirty="0">
                <a:latin typeface="宋体" pitchFamily="2" charset="-122"/>
              </a:rPr>
              <a:t>( </a:t>
            </a:r>
            <a:r>
              <a:rPr lang="zh-CN" altLang="en-US" sz="2000" dirty="0">
                <a:latin typeface="宋体" pitchFamily="2" charset="-122"/>
              </a:rPr>
              <a:t>"X:{0[0]};Y:{0[1]};Z:{0[2]}".format(position) </a:t>
            </a:r>
            <a:r>
              <a:rPr lang="en-US" altLang="zh-CN" sz="2000" dirty="0">
                <a:latin typeface="宋体" pitchFamily="2" charset="-122"/>
              </a:rPr>
              <a:t>)</a:t>
            </a:r>
            <a:endParaRPr lang="zh-CN" altLang="en-US" sz="2000" dirty="0">
              <a:latin typeface="宋体" pitchFamily="2" charset="-122"/>
            </a:endParaRPr>
          </a:p>
          <a:p>
            <a:pPr>
              <a:buFont typeface="Wingdings" pitchFamily="2" charset="2"/>
              <a:buNone/>
            </a:pPr>
            <a:endParaRPr lang="en-US" altLang="zh-CN" sz="2000" dirty="0">
              <a:latin typeface="宋体" pitchFamily="2" charset="-122"/>
            </a:endParaRPr>
          </a:p>
          <a:p>
            <a:pPr>
              <a:buFont typeface="Wingdings" pitchFamily="2" charset="2"/>
              <a:buNone/>
            </a:pPr>
            <a:endParaRPr lang="en-US" altLang="zh-CN" sz="2000" dirty="0">
              <a:latin typeface="宋体" pitchFamily="2" charset="-122"/>
            </a:endParaRPr>
          </a:p>
          <a:p>
            <a:pPr>
              <a:buFont typeface="Wingdings" pitchFamily="2" charset="2"/>
              <a:buNone/>
            </a:pPr>
            <a:r>
              <a:rPr lang="zh-CN" altLang="en-US" sz="2000" dirty="0">
                <a:latin typeface="宋体" pitchFamily="2" charset="-122"/>
              </a:rPr>
              <a:t>weather = [("Monday","rain"),("Tuesday","sunny"),("Wednesday", "sunny"),("Thursday","rain"),("Friday","Cloudy")]</a:t>
            </a:r>
          </a:p>
          <a:p>
            <a:pPr>
              <a:buFont typeface="Wingdings" pitchFamily="2" charset="2"/>
              <a:buNone/>
            </a:pPr>
            <a:r>
              <a:rPr lang="zh-CN" altLang="en-US" sz="2000" dirty="0">
                <a:latin typeface="宋体" pitchFamily="2" charset="-122"/>
              </a:rPr>
              <a:t>formatter = "Weather of '{0[0]}' is '{0[1]}'".format  </a:t>
            </a:r>
            <a:r>
              <a:rPr lang="en-US" altLang="zh-CN" sz="2000" dirty="0">
                <a:latin typeface="宋体" pitchFamily="2" charset="-122"/>
              </a:rPr>
              <a:t>#</a:t>
            </a:r>
            <a:r>
              <a:rPr lang="zh-CN" altLang="en-US" sz="2000" dirty="0">
                <a:latin typeface="宋体" pitchFamily="2" charset="-122"/>
              </a:rPr>
              <a:t>方法对象</a:t>
            </a:r>
          </a:p>
          <a:p>
            <a:pPr>
              <a:buFont typeface="Wingdings" pitchFamily="2" charset="2"/>
              <a:buNone/>
            </a:pPr>
            <a:r>
              <a:rPr lang="zh-CN" altLang="en-US" sz="2000" dirty="0">
                <a:latin typeface="宋体" pitchFamily="2" charset="-122"/>
              </a:rPr>
              <a:t>for item in map(formatter,weather):</a:t>
            </a:r>
          </a:p>
          <a:p>
            <a:pPr>
              <a:buFont typeface="Wingdings" pitchFamily="2" charset="2"/>
              <a:buNone/>
            </a:pPr>
            <a:r>
              <a:rPr lang="zh-CN" altLang="en-US" sz="2000" dirty="0">
                <a:latin typeface="宋体" pitchFamily="2" charset="-122"/>
              </a:rPr>
              <a:t>    print</a:t>
            </a:r>
            <a:r>
              <a:rPr lang="en-US" altLang="zh-CN" sz="2000" dirty="0">
                <a:latin typeface="宋体" pitchFamily="2" charset="-122"/>
              </a:rPr>
              <a:t>(</a:t>
            </a:r>
            <a:r>
              <a:rPr lang="zh-CN" altLang="en-US" sz="2000" dirty="0">
                <a:latin typeface="宋体" pitchFamily="2" charset="-122"/>
              </a:rPr>
              <a:t>item</a:t>
            </a:r>
            <a:r>
              <a:rPr lang="en-US" altLang="zh-CN" sz="2000" dirty="0">
                <a:latin typeface="宋体" pitchFamily="2" charset="-122"/>
              </a:rPr>
              <a:t>)</a:t>
            </a:r>
            <a:endParaRPr lang="zh-CN" altLang="en-US" sz="2000" dirty="0">
              <a:latin typeface="宋体" pitchFamily="2"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222" y="2438215"/>
            <a:ext cx="4053677" cy="47124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7555" y="5095092"/>
            <a:ext cx="7409568" cy="159071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7168832" y="4132615"/>
            <a:ext cx="3536546" cy="707886"/>
          </a:xfrm>
          <a:prstGeom prst="rect">
            <a:avLst/>
          </a:prstGeom>
          <a:noFill/>
        </p:spPr>
        <p:txBody>
          <a:bodyPr wrap="none" rtlCol="0">
            <a:spAutoFit/>
          </a:bodyPr>
          <a:lstStyle/>
          <a:p>
            <a:pPr>
              <a:buFont typeface="Wingdings" pitchFamily="2" charset="2"/>
              <a:buNone/>
            </a:pPr>
            <a:r>
              <a:rPr lang="zh-CN" altLang="en-US" sz="2000" dirty="0">
                <a:latin typeface="宋体" pitchFamily="2" charset="-122"/>
              </a:rPr>
              <a:t>for item in </a:t>
            </a:r>
            <a:r>
              <a:rPr lang="en-US" altLang="zh-CN" sz="2000" dirty="0">
                <a:latin typeface="宋体" pitchFamily="2" charset="-122"/>
              </a:rPr>
              <a:t>weather</a:t>
            </a:r>
            <a:r>
              <a:rPr lang="zh-CN" altLang="en-US" sz="2000" dirty="0">
                <a:latin typeface="宋体" pitchFamily="2" charset="-122"/>
              </a:rPr>
              <a:t>:</a:t>
            </a:r>
          </a:p>
          <a:p>
            <a:pPr>
              <a:buFont typeface="Wingdings" pitchFamily="2" charset="2"/>
              <a:buNone/>
            </a:pPr>
            <a:r>
              <a:rPr lang="zh-CN" altLang="en-US" sz="2000" dirty="0">
                <a:latin typeface="宋体" pitchFamily="2" charset="-122"/>
              </a:rPr>
              <a:t>    print</a:t>
            </a:r>
            <a:r>
              <a:rPr lang="en-US" altLang="zh-CN" sz="2000" dirty="0">
                <a:latin typeface="宋体" pitchFamily="2" charset="-122"/>
              </a:rPr>
              <a:t>(</a:t>
            </a:r>
            <a:r>
              <a:rPr lang="en-US" altLang="zh-CN" sz="2000" b="1" dirty="0">
                <a:latin typeface="宋体" pitchFamily="2" charset="-122"/>
              </a:rPr>
              <a:t>formatter(</a:t>
            </a:r>
            <a:r>
              <a:rPr lang="en-US" altLang="zh-CN" sz="2000" dirty="0">
                <a:latin typeface="宋体" pitchFamily="2" charset="-122"/>
              </a:rPr>
              <a:t>item</a:t>
            </a:r>
            <a:r>
              <a:rPr lang="en-US" altLang="zh-CN" sz="2000" b="1" dirty="0">
                <a:latin typeface="宋体" pitchFamily="2" charset="-122"/>
              </a:rPr>
              <a:t>)</a:t>
            </a:r>
            <a:r>
              <a:rPr lang="en-US" altLang="zh-CN" sz="2000" dirty="0">
                <a:latin typeface="宋体" pitchFamily="2" charset="-122"/>
              </a:rPr>
              <a:t>)</a:t>
            </a:r>
            <a:endParaRPr lang="zh-CN" altLang="en-US" sz="2000" dirty="0">
              <a:latin typeface="宋体" pitchFamily="2" charset="-122"/>
            </a:endParaRPr>
          </a:p>
        </p:txBody>
      </p:sp>
      <p:cxnSp>
        <p:nvCxnSpPr>
          <p:cNvPr id="4" name="直接连接符 3"/>
          <p:cNvCxnSpPr/>
          <p:nvPr/>
        </p:nvCxnSpPr>
        <p:spPr>
          <a:xfrm>
            <a:off x="6966857" y="4251365"/>
            <a:ext cx="0" cy="70788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灯片编号占位符 2"/>
          <p:cNvSpPr>
            <a:spLocks noGrp="1"/>
          </p:cNvSpPr>
          <p:nvPr>
            <p:ph type="sldNum" sz="quarter" idx="12"/>
          </p:nvPr>
        </p:nvSpPr>
        <p:spPr/>
        <p:txBody>
          <a:bodyPr/>
          <a:lstStyle/>
          <a:p>
            <a:fld id="{1FCCB009-CF97-1F4A-9399-55F1A7A4B45F}" type="slidenum">
              <a:rPr kumimoji="1" lang="zh-CN" altLang="en-US" smtClean="0"/>
              <a:t>42</a:t>
            </a:fld>
            <a:endParaRPr kumimoji="1" lang="zh-CN" altLang="en-US"/>
          </a:p>
        </p:txBody>
      </p:sp>
    </p:spTree>
    <p:extLst>
      <p:ext uri="{BB962C8B-B14F-4D97-AF65-F5344CB8AC3E}">
        <p14:creationId xmlns:p14="http://schemas.microsoft.com/office/powerpoint/2010/main" val="20436129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20" y="1128069"/>
            <a:ext cx="12039681" cy="554583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155" y="3556170"/>
            <a:ext cx="8801843" cy="687022"/>
          </a:xfrm>
          <a:prstGeom prst="rect">
            <a:avLst/>
          </a:prstGeom>
          <a:noFill/>
          <a:ln w="9525" cmpd="sng">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pic>
        <p:nvPicPr>
          <p:cNvPr id="2253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153" y="5876949"/>
            <a:ext cx="8801843" cy="691192"/>
          </a:xfrm>
          <a:prstGeom prst="rect">
            <a:avLst/>
          </a:prstGeom>
          <a:noFill/>
          <a:ln w="9525" cmpd="sng">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
        <p:nvSpPr>
          <p:cNvPr id="7" name="标题 6"/>
          <p:cNvSpPr>
            <a:spLocks noGrp="1"/>
          </p:cNvSpPr>
          <p:nvPr>
            <p:ph type="title"/>
          </p:nvPr>
        </p:nvSpPr>
        <p:spPr>
          <a:xfrm>
            <a:off x="838200" y="103875"/>
            <a:ext cx="10515600" cy="1325563"/>
          </a:xfrm>
        </p:spPr>
        <p:txBody>
          <a:bodyPr/>
          <a:lstStyle/>
          <a:p>
            <a:r>
              <a:rPr lang="en-US" altLang="zh-CN" dirty="0"/>
              <a:t>% </a:t>
            </a:r>
            <a:r>
              <a:rPr lang="zh-CN" altLang="en-US" dirty="0"/>
              <a:t>与 </a:t>
            </a:r>
            <a:r>
              <a:rPr lang="en-US" altLang="zh-CN" dirty="0"/>
              <a:t>.format()</a:t>
            </a:r>
            <a:r>
              <a:rPr lang="zh-CN" altLang="en-US" dirty="0"/>
              <a:t>方法的差异</a:t>
            </a:r>
          </a:p>
        </p:txBody>
      </p:sp>
      <p:sp>
        <p:nvSpPr>
          <p:cNvPr id="2" name="灯片编号占位符 1"/>
          <p:cNvSpPr>
            <a:spLocks noGrp="1"/>
          </p:cNvSpPr>
          <p:nvPr>
            <p:ph type="sldNum" sz="quarter" idx="12"/>
          </p:nvPr>
        </p:nvSpPr>
        <p:spPr/>
        <p:txBody>
          <a:bodyPr/>
          <a:lstStyle/>
          <a:p>
            <a:fld id="{1FCCB009-CF97-1F4A-9399-55F1A7A4B45F}" type="slidenum">
              <a:rPr kumimoji="1" lang="zh-CN" altLang="en-US" smtClean="0"/>
              <a:t>43</a:t>
            </a:fld>
            <a:endParaRPr kumimoji="1" lang="zh-CN" altLang="en-US"/>
          </a:p>
        </p:txBody>
      </p:sp>
    </p:spTree>
    <p:extLst>
      <p:ext uri="{BB962C8B-B14F-4D97-AF65-F5344CB8AC3E}">
        <p14:creationId xmlns:p14="http://schemas.microsoft.com/office/powerpoint/2010/main" val="23412314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rrowheads="1"/>
          </p:cNvSpPr>
          <p:nvPr>
            <p:ph type="title"/>
          </p:nvPr>
        </p:nvSpPr>
        <p:spPr/>
        <p:txBody>
          <a:bodyPr/>
          <a:lstStyle/>
          <a:p>
            <a:r>
              <a:rPr lang="zh-CN" altLang="en-US" dirty="0">
                <a:latin typeface="宋体" pitchFamily="2" charset="-122"/>
              </a:rPr>
              <a:t>查找方法</a:t>
            </a:r>
          </a:p>
        </p:txBody>
      </p:sp>
      <p:sp>
        <p:nvSpPr>
          <p:cNvPr id="30723" name="Rectangle 3"/>
          <p:cNvSpPr>
            <a:spLocks noGrp="1" noChangeArrowheads="1"/>
          </p:cNvSpPr>
          <p:nvPr>
            <p:ph idx="1"/>
          </p:nvPr>
        </p:nvSpPr>
        <p:spPr>
          <a:xfrm>
            <a:off x="609600" y="1417638"/>
            <a:ext cx="10972800" cy="5440362"/>
          </a:xfrm>
          <a:ln>
            <a:solidFill>
              <a:schemeClr val="tx1"/>
            </a:solidFill>
          </a:ln>
        </p:spPr>
        <p:txBody>
          <a:bodyPr>
            <a:normAutofit lnSpcReduction="10000"/>
          </a:bodyPr>
          <a:lstStyle/>
          <a:p>
            <a:pPr>
              <a:lnSpc>
                <a:spcPct val="150000"/>
              </a:lnSpc>
            </a:pPr>
            <a:r>
              <a:rPr lang="zh-CN" altLang="zh-CN" sz="3000" dirty="0">
                <a:latin typeface="宋体" pitchFamily="2" charset="-122"/>
              </a:rPr>
              <a:t>find()、rfind()</a:t>
            </a:r>
          </a:p>
          <a:p>
            <a:pPr marL="0" indent="0">
              <a:lnSpc>
                <a:spcPct val="150000"/>
              </a:lnSpc>
              <a:buFont typeface="Wingdings" pitchFamily="2" charset="2"/>
              <a:buNone/>
            </a:pPr>
            <a:r>
              <a:rPr lang="zh-CN" altLang="zh-CN" sz="2400" dirty="0">
                <a:latin typeface="宋体" pitchFamily="2" charset="-122"/>
              </a:rPr>
              <a:t>find()和rfind方法分别用来查找一个字符串在另一个字符串指定范围（默认是整个字符串）中首次和最后一次出现的位置，如果不存在则返回-1；</a:t>
            </a:r>
            <a:endParaRPr lang="en-US" altLang="zh-CN" sz="2400" dirty="0">
              <a:latin typeface="宋体" pitchFamily="2" charset="-122"/>
            </a:endParaRPr>
          </a:p>
          <a:p>
            <a:pPr>
              <a:lnSpc>
                <a:spcPct val="150000"/>
              </a:lnSpc>
            </a:pPr>
            <a:r>
              <a:rPr lang="zh-CN" altLang="zh-CN" sz="3000" dirty="0">
                <a:latin typeface="宋体" pitchFamily="2" charset="-122"/>
              </a:rPr>
              <a:t>index()、rindex()</a:t>
            </a:r>
            <a:endParaRPr lang="en-US" altLang="zh-CN" sz="3000" dirty="0">
              <a:latin typeface="宋体" pitchFamily="2" charset="-122"/>
            </a:endParaRPr>
          </a:p>
          <a:p>
            <a:pPr marL="0" indent="0">
              <a:lnSpc>
                <a:spcPct val="150000"/>
              </a:lnSpc>
              <a:buFont typeface="Wingdings" pitchFamily="2" charset="2"/>
              <a:buNone/>
            </a:pPr>
            <a:r>
              <a:rPr lang="zh-CN" altLang="zh-CN" sz="2400" dirty="0">
                <a:latin typeface="宋体" pitchFamily="2" charset="-122"/>
              </a:rPr>
              <a:t>index()和rindex()方法用来返回一个字符串在另一个字符串指定范围中首次和最后一次出现的位置，如果不存在则抛出异常；</a:t>
            </a:r>
            <a:endParaRPr lang="en-US" altLang="zh-CN" sz="2400" dirty="0">
              <a:latin typeface="宋体" pitchFamily="2" charset="-122"/>
            </a:endParaRPr>
          </a:p>
          <a:p>
            <a:pPr>
              <a:lnSpc>
                <a:spcPct val="150000"/>
              </a:lnSpc>
            </a:pPr>
            <a:r>
              <a:rPr lang="zh-CN" altLang="zh-CN" sz="3000" dirty="0">
                <a:latin typeface="宋体" pitchFamily="2" charset="-122"/>
              </a:rPr>
              <a:t>count() </a:t>
            </a:r>
            <a:endParaRPr lang="en-US" altLang="zh-CN" sz="3000" dirty="0">
              <a:latin typeface="宋体" pitchFamily="2" charset="-122"/>
            </a:endParaRPr>
          </a:p>
          <a:p>
            <a:pPr marL="0" indent="0">
              <a:lnSpc>
                <a:spcPct val="150000"/>
              </a:lnSpc>
              <a:buFont typeface="Wingdings" pitchFamily="2" charset="2"/>
              <a:buNone/>
            </a:pPr>
            <a:r>
              <a:rPr lang="zh-CN" altLang="zh-CN" sz="2400" dirty="0">
                <a:latin typeface="宋体" pitchFamily="2" charset="-122"/>
              </a:rPr>
              <a:t>count()方法用来返回一个字符串在另一个字符串中出现的次数。</a:t>
            </a:r>
          </a:p>
        </p:txBody>
      </p:sp>
      <p:sp>
        <p:nvSpPr>
          <p:cNvPr id="2" name="灯片编号占位符 1"/>
          <p:cNvSpPr>
            <a:spLocks noGrp="1"/>
          </p:cNvSpPr>
          <p:nvPr>
            <p:ph type="sldNum" sz="quarter" idx="12"/>
          </p:nvPr>
        </p:nvSpPr>
        <p:spPr/>
        <p:txBody>
          <a:bodyPr/>
          <a:lstStyle/>
          <a:p>
            <a:fld id="{1FCCB009-CF97-1F4A-9399-55F1A7A4B45F}" type="slidenum">
              <a:rPr kumimoji="1" lang="zh-CN" altLang="en-US" smtClean="0"/>
              <a:t>44</a:t>
            </a:fld>
            <a:endParaRPr kumimoji="1" lang="zh-CN" altLang="en-US"/>
          </a:p>
        </p:txBody>
      </p:sp>
    </p:spTree>
    <p:extLst>
      <p:ext uri="{BB962C8B-B14F-4D97-AF65-F5344CB8AC3E}">
        <p14:creationId xmlns:p14="http://schemas.microsoft.com/office/powerpoint/2010/main" val="23514732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rrowheads="1"/>
          </p:cNvSpPr>
          <p:nvPr>
            <p:ph type="title"/>
          </p:nvPr>
        </p:nvSpPr>
        <p:spPr>
          <a:xfrm>
            <a:off x="5997039" y="365125"/>
            <a:ext cx="5356761" cy="1325563"/>
          </a:xfrm>
        </p:spPr>
        <p:txBody>
          <a:bodyPr/>
          <a:lstStyle/>
          <a:p>
            <a:r>
              <a:rPr lang="zh-CN" altLang="en-US" dirty="0">
                <a:latin typeface="宋体" pitchFamily="2" charset="-122"/>
              </a:rPr>
              <a:t>字符串常用方法</a:t>
            </a:r>
          </a:p>
        </p:txBody>
      </p:sp>
      <p:sp>
        <p:nvSpPr>
          <p:cNvPr id="31747" name="Rectangle 3"/>
          <p:cNvSpPr>
            <a:spLocks noGrp="1" noChangeArrowheads="1"/>
          </p:cNvSpPr>
          <p:nvPr>
            <p:ph sz="half" idx="1"/>
          </p:nvPr>
        </p:nvSpPr>
        <p:spPr>
          <a:xfrm>
            <a:off x="459179" y="840170"/>
            <a:ext cx="5731824" cy="4525963"/>
          </a:xfrm>
        </p:spPr>
        <p:txBody>
          <a:bodyPr>
            <a:noAutofit/>
          </a:bodyPr>
          <a:lstStyle/>
          <a:p>
            <a:pPr marL="0" indent="0">
              <a:lnSpc>
                <a:spcPct val="100000"/>
              </a:lnSpc>
              <a:buFont typeface="Wingdings" pitchFamily="2" charset="2"/>
              <a:buNone/>
            </a:pPr>
            <a:r>
              <a:rPr lang="zh-CN" altLang="zh-CN" sz="2000" dirty="0">
                <a:latin typeface="Times New Roman" pitchFamily="18" charset="0"/>
              </a:rPr>
              <a:t>&gt;&gt;&gt; s="apple,peach,banana,peach,pear"</a:t>
            </a:r>
          </a:p>
          <a:p>
            <a:pPr marL="0" indent="0">
              <a:lnSpc>
                <a:spcPct val="100000"/>
              </a:lnSpc>
              <a:buFont typeface="Wingdings" pitchFamily="2" charset="2"/>
              <a:buNone/>
            </a:pPr>
            <a:r>
              <a:rPr lang="zh-CN" altLang="zh-CN" sz="2000" dirty="0">
                <a:latin typeface="Times New Roman" pitchFamily="18" charset="0"/>
              </a:rPr>
              <a:t>&gt;&gt;&gt; s.find("peach")</a:t>
            </a:r>
          </a:p>
          <a:p>
            <a:pPr marL="0" indent="0">
              <a:lnSpc>
                <a:spcPct val="100000"/>
              </a:lnSpc>
              <a:buFont typeface="Wingdings" pitchFamily="2" charset="2"/>
              <a:buNone/>
            </a:pPr>
            <a:r>
              <a:rPr lang="zh-CN" altLang="zh-CN" sz="2000" dirty="0">
                <a:latin typeface="Times New Roman" pitchFamily="18" charset="0"/>
              </a:rPr>
              <a:t>6</a:t>
            </a:r>
          </a:p>
          <a:p>
            <a:pPr marL="0" indent="0">
              <a:lnSpc>
                <a:spcPct val="100000"/>
              </a:lnSpc>
              <a:buFont typeface="Wingdings" pitchFamily="2" charset="2"/>
              <a:buNone/>
            </a:pPr>
            <a:r>
              <a:rPr lang="zh-CN" altLang="zh-CN" sz="2000" dirty="0">
                <a:latin typeface="Times New Roman" pitchFamily="18" charset="0"/>
              </a:rPr>
              <a:t>&gt;&gt;&gt; s.find("peach",7)</a:t>
            </a:r>
          </a:p>
          <a:p>
            <a:pPr marL="0" indent="0">
              <a:lnSpc>
                <a:spcPct val="100000"/>
              </a:lnSpc>
              <a:buFont typeface="Wingdings" pitchFamily="2" charset="2"/>
              <a:buNone/>
            </a:pPr>
            <a:r>
              <a:rPr lang="zh-CN" altLang="zh-CN" sz="2000" dirty="0">
                <a:latin typeface="Times New Roman" pitchFamily="18" charset="0"/>
              </a:rPr>
              <a:t>19</a:t>
            </a:r>
          </a:p>
          <a:p>
            <a:pPr marL="0" indent="0">
              <a:lnSpc>
                <a:spcPct val="100000"/>
              </a:lnSpc>
              <a:buFont typeface="Wingdings" pitchFamily="2" charset="2"/>
              <a:buNone/>
            </a:pPr>
            <a:r>
              <a:rPr lang="zh-CN" altLang="zh-CN" sz="2000" dirty="0">
                <a:latin typeface="Times New Roman" pitchFamily="18" charset="0"/>
              </a:rPr>
              <a:t>&gt;&gt;&gt; s.find("peach",7,20)</a:t>
            </a:r>
          </a:p>
          <a:p>
            <a:pPr marL="0" indent="0">
              <a:lnSpc>
                <a:spcPct val="100000"/>
              </a:lnSpc>
              <a:buFont typeface="Wingdings" pitchFamily="2" charset="2"/>
              <a:buNone/>
            </a:pPr>
            <a:r>
              <a:rPr lang="zh-CN" altLang="zh-CN" sz="2000" dirty="0">
                <a:latin typeface="Times New Roman" pitchFamily="18" charset="0"/>
              </a:rPr>
              <a:t>-1</a:t>
            </a:r>
          </a:p>
          <a:p>
            <a:pPr marL="0" indent="0">
              <a:lnSpc>
                <a:spcPct val="100000"/>
              </a:lnSpc>
              <a:buFont typeface="Wingdings" pitchFamily="2" charset="2"/>
              <a:buNone/>
            </a:pPr>
            <a:r>
              <a:rPr lang="zh-CN" altLang="zh-CN" sz="2000" dirty="0">
                <a:latin typeface="Times New Roman" pitchFamily="18" charset="0"/>
              </a:rPr>
              <a:t>&gt;&gt;&gt; s.rfind('p')</a:t>
            </a:r>
          </a:p>
          <a:p>
            <a:pPr marL="0" indent="0">
              <a:lnSpc>
                <a:spcPct val="100000"/>
              </a:lnSpc>
              <a:buFont typeface="Wingdings" pitchFamily="2" charset="2"/>
              <a:buNone/>
            </a:pPr>
            <a:r>
              <a:rPr lang="zh-CN" altLang="zh-CN" sz="2000" dirty="0">
                <a:latin typeface="Times New Roman" pitchFamily="18" charset="0"/>
              </a:rPr>
              <a:t>25</a:t>
            </a:r>
          </a:p>
          <a:p>
            <a:pPr marL="0" indent="0">
              <a:lnSpc>
                <a:spcPct val="100000"/>
              </a:lnSpc>
              <a:buFont typeface="Wingdings" pitchFamily="2" charset="2"/>
              <a:buNone/>
            </a:pPr>
            <a:r>
              <a:rPr lang="zh-CN" altLang="zh-CN" sz="2000" dirty="0">
                <a:latin typeface="Times New Roman" pitchFamily="18" charset="0"/>
              </a:rPr>
              <a:t>&gt;&gt;&gt; s.index('p')</a:t>
            </a:r>
          </a:p>
          <a:p>
            <a:pPr marL="0" indent="0">
              <a:lnSpc>
                <a:spcPct val="100000"/>
              </a:lnSpc>
              <a:buFont typeface="Wingdings" pitchFamily="2" charset="2"/>
              <a:buNone/>
            </a:pPr>
            <a:r>
              <a:rPr lang="zh-CN" altLang="zh-CN" sz="2000" dirty="0">
                <a:latin typeface="Times New Roman" pitchFamily="18" charset="0"/>
              </a:rPr>
              <a:t>1</a:t>
            </a:r>
          </a:p>
          <a:p>
            <a:pPr marL="0" indent="0">
              <a:lnSpc>
                <a:spcPct val="100000"/>
              </a:lnSpc>
              <a:buFont typeface="Wingdings" pitchFamily="2" charset="2"/>
              <a:buNone/>
            </a:pPr>
            <a:r>
              <a:rPr lang="zh-CN" altLang="zh-CN" sz="2000" dirty="0">
                <a:latin typeface="Times New Roman" pitchFamily="18" charset="0"/>
              </a:rPr>
              <a:t>&gt;&gt;&gt; s.index('pe')</a:t>
            </a:r>
          </a:p>
          <a:p>
            <a:pPr marL="0" indent="0">
              <a:lnSpc>
                <a:spcPct val="100000"/>
              </a:lnSpc>
              <a:buFont typeface="Wingdings" pitchFamily="2" charset="2"/>
              <a:buNone/>
            </a:pPr>
            <a:r>
              <a:rPr lang="zh-CN" altLang="zh-CN" sz="2000" dirty="0">
                <a:latin typeface="Times New Roman" pitchFamily="18" charset="0"/>
              </a:rPr>
              <a:t>6</a:t>
            </a:r>
          </a:p>
        </p:txBody>
      </p:sp>
      <p:sp>
        <p:nvSpPr>
          <p:cNvPr id="2" name="内容占位符 1"/>
          <p:cNvSpPr>
            <a:spLocks noGrp="1"/>
          </p:cNvSpPr>
          <p:nvPr>
            <p:ph sz="half" idx="2"/>
          </p:nvPr>
        </p:nvSpPr>
        <p:spPr>
          <a:xfrm>
            <a:off x="6308433" y="1600201"/>
            <a:ext cx="5614392" cy="4525963"/>
          </a:xfrm>
        </p:spPr>
        <p:txBody>
          <a:bodyPr>
            <a:noAutofit/>
          </a:bodyPr>
          <a:lstStyle/>
          <a:p>
            <a:pPr marL="0" indent="0">
              <a:buFont typeface="Wingdings" pitchFamily="2" charset="2"/>
              <a:buNone/>
            </a:pPr>
            <a:r>
              <a:rPr lang="zh-CN" altLang="zh-CN" sz="2000" dirty="0">
                <a:latin typeface="Times New Roman" pitchFamily="18" charset="0"/>
              </a:rPr>
              <a:t>&gt;&gt;&gt; s.index('pear')</a:t>
            </a:r>
          </a:p>
          <a:p>
            <a:pPr marL="0" indent="0">
              <a:buFont typeface="Wingdings" pitchFamily="2" charset="2"/>
              <a:buNone/>
            </a:pPr>
            <a:r>
              <a:rPr lang="zh-CN" altLang="zh-CN" sz="2000" dirty="0">
                <a:latin typeface="Times New Roman" pitchFamily="18" charset="0"/>
              </a:rPr>
              <a:t>25</a:t>
            </a:r>
          </a:p>
          <a:p>
            <a:pPr marL="0" indent="0">
              <a:buFont typeface="Wingdings" pitchFamily="2" charset="2"/>
              <a:buNone/>
            </a:pPr>
            <a:r>
              <a:rPr lang="zh-CN" altLang="zh-CN" sz="2000" dirty="0">
                <a:latin typeface="Times New Roman" pitchFamily="18" charset="0"/>
              </a:rPr>
              <a:t>&gt;&gt;&gt; s.index('ppp')</a:t>
            </a:r>
          </a:p>
          <a:p>
            <a:pPr marL="0" indent="0">
              <a:buFont typeface="Wingdings" pitchFamily="2" charset="2"/>
              <a:buNone/>
            </a:pPr>
            <a:r>
              <a:rPr lang="zh-CN" altLang="zh-CN" sz="2000" dirty="0">
                <a:latin typeface="Times New Roman" pitchFamily="18" charset="0"/>
              </a:rPr>
              <a:t>Traceback (most recent call last):</a:t>
            </a:r>
          </a:p>
          <a:p>
            <a:pPr marL="0" indent="0">
              <a:buFont typeface="Wingdings" pitchFamily="2" charset="2"/>
              <a:buNone/>
            </a:pPr>
            <a:r>
              <a:rPr lang="zh-CN" altLang="zh-CN" sz="2000" dirty="0">
                <a:latin typeface="Times New Roman" pitchFamily="18" charset="0"/>
              </a:rPr>
              <a:t>  File "&lt;pyshell#11&gt;", line 1, in &lt;module&gt;</a:t>
            </a:r>
          </a:p>
          <a:p>
            <a:pPr marL="0" indent="0">
              <a:buFont typeface="Wingdings" pitchFamily="2" charset="2"/>
              <a:buNone/>
            </a:pPr>
            <a:r>
              <a:rPr lang="zh-CN" altLang="zh-CN" sz="2000" dirty="0">
                <a:latin typeface="Times New Roman" pitchFamily="18" charset="0"/>
              </a:rPr>
              <a:t>    s.index('ppp')</a:t>
            </a:r>
          </a:p>
          <a:p>
            <a:pPr marL="0" indent="0">
              <a:buFont typeface="Wingdings" pitchFamily="2" charset="2"/>
              <a:buNone/>
            </a:pPr>
            <a:r>
              <a:rPr lang="zh-CN" altLang="zh-CN" sz="2000" dirty="0">
                <a:latin typeface="Times New Roman" pitchFamily="18" charset="0"/>
              </a:rPr>
              <a:t>ValueError: substring not found</a:t>
            </a:r>
          </a:p>
          <a:p>
            <a:pPr marL="0" indent="0">
              <a:buFont typeface="Wingdings" pitchFamily="2" charset="2"/>
              <a:buNone/>
            </a:pPr>
            <a:r>
              <a:rPr lang="zh-CN" altLang="zh-CN" sz="2000" dirty="0">
                <a:latin typeface="Times New Roman" pitchFamily="18" charset="0"/>
              </a:rPr>
              <a:t>&gt;&gt;&gt; s.count('p')</a:t>
            </a:r>
          </a:p>
          <a:p>
            <a:pPr marL="0" indent="0">
              <a:buFont typeface="Wingdings" pitchFamily="2" charset="2"/>
              <a:buNone/>
            </a:pPr>
            <a:r>
              <a:rPr lang="zh-CN" altLang="zh-CN" sz="2000" dirty="0">
                <a:latin typeface="Times New Roman" pitchFamily="18" charset="0"/>
              </a:rPr>
              <a:t>5</a:t>
            </a:r>
          </a:p>
          <a:p>
            <a:pPr marL="0" indent="0">
              <a:buFont typeface="Wingdings" pitchFamily="2" charset="2"/>
              <a:buNone/>
            </a:pPr>
            <a:r>
              <a:rPr lang="zh-CN" altLang="zh-CN" sz="2000" dirty="0">
                <a:latin typeface="Times New Roman" pitchFamily="18" charset="0"/>
              </a:rPr>
              <a:t>&gt;&gt;&gt; s.count('pp')</a:t>
            </a:r>
          </a:p>
          <a:p>
            <a:pPr marL="0" indent="0">
              <a:buFont typeface="Wingdings" pitchFamily="2" charset="2"/>
              <a:buNone/>
            </a:pPr>
            <a:r>
              <a:rPr lang="zh-CN" altLang="zh-CN" sz="2000" dirty="0">
                <a:latin typeface="Times New Roman" pitchFamily="18" charset="0"/>
              </a:rPr>
              <a:t>1</a:t>
            </a:r>
          </a:p>
          <a:p>
            <a:pPr marL="0" indent="0">
              <a:buFont typeface="Wingdings" pitchFamily="2" charset="2"/>
              <a:buNone/>
            </a:pPr>
            <a:r>
              <a:rPr lang="zh-CN" altLang="zh-CN" sz="2000" dirty="0">
                <a:latin typeface="Times New Roman" pitchFamily="18" charset="0"/>
              </a:rPr>
              <a:t>&gt;&gt;&gt; s.count('ppp')</a:t>
            </a:r>
          </a:p>
          <a:p>
            <a:pPr marL="0" indent="0">
              <a:buFont typeface="Wingdings" pitchFamily="2" charset="2"/>
              <a:buNone/>
            </a:pPr>
            <a:r>
              <a:rPr lang="zh-CN" altLang="zh-CN" sz="2000" dirty="0">
                <a:latin typeface="Times New Roman" pitchFamily="18" charset="0"/>
              </a:rPr>
              <a:t>0</a:t>
            </a:r>
          </a:p>
          <a:p>
            <a:endParaRPr lang="zh-CN" altLang="en-US" sz="2000" dirty="0"/>
          </a:p>
        </p:txBody>
      </p:sp>
      <p:cxnSp>
        <p:nvCxnSpPr>
          <p:cNvPr id="4" name="直接连接符 3"/>
          <p:cNvCxnSpPr/>
          <p:nvPr/>
        </p:nvCxnSpPr>
        <p:spPr>
          <a:xfrm>
            <a:off x="6159333" y="1417638"/>
            <a:ext cx="0" cy="5291920"/>
          </a:xfrm>
          <a:prstGeom prst="line">
            <a:avLst/>
          </a:prstGeom>
        </p:spPr>
        <p:style>
          <a:lnRef idx="1">
            <a:schemeClr val="accent1"/>
          </a:lnRef>
          <a:fillRef idx="0">
            <a:schemeClr val="accent1"/>
          </a:fillRef>
          <a:effectRef idx="0">
            <a:schemeClr val="accent1"/>
          </a:effectRef>
          <a:fontRef idx="minor">
            <a:schemeClr val="tx1"/>
          </a:fontRef>
        </p:style>
      </p:cxnSp>
      <p:sp>
        <p:nvSpPr>
          <p:cNvPr id="3" name="灯片编号占位符 2"/>
          <p:cNvSpPr>
            <a:spLocks noGrp="1"/>
          </p:cNvSpPr>
          <p:nvPr>
            <p:ph type="sldNum" sz="quarter" idx="12"/>
          </p:nvPr>
        </p:nvSpPr>
        <p:spPr/>
        <p:txBody>
          <a:bodyPr/>
          <a:lstStyle/>
          <a:p>
            <a:fld id="{1FCCB009-CF97-1F4A-9399-55F1A7A4B45F}" type="slidenum">
              <a:rPr kumimoji="1" lang="zh-CN" altLang="en-US" smtClean="0"/>
              <a:t>45</a:t>
            </a:fld>
            <a:endParaRPr kumimoji="1" lang="zh-CN" altLang="en-US"/>
          </a:p>
        </p:txBody>
      </p:sp>
    </p:spTree>
    <p:extLst>
      <p:ext uri="{BB962C8B-B14F-4D97-AF65-F5344CB8AC3E}">
        <p14:creationId xmlns:p14="http://schemas.microsoft.com/office/powerpoint/2010/main" val="16008434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rrowheads="1"/>
          </p:cNvSpPr>
          <p:nvPr>
            <p:ph type="title"/>
          </p:nvPr>
        </p:nvSpPr>
        <p:spPr/>
        <p:txBody>
          <a:bodyPr/>
          <a:lstStyle/>
          <a:p>
            <a:r>
              <a:rPr lang="zh-CN" altLang="en-US" dirty="0">
                <a:latin typeface="宋体" pitchFamily="2" charset="-122"/>
              </a:rPr>
              <a:t>字符串分割</a:t>
            </a:r>
          </a:p>
        </p:txBody>
      </p:sp>
      <p:sp>
        <p:nvSpPr>
          <p:cNvPr id="32771" name="Rectangle 3"/>
          <p:cNvSpPr>
            <a:spLocks noGrp="1" noChangeArrowheads="1"/>
          </p:cNvSpPr>
          <p:nvPr>
            <p:ph idx="1"/>
          </p:nvPr>
        </p:nvSpPr>
        <p:spPr>
          <a:xfrm>
            <a:off x="609600" y="1417638"/>
            <a:ext cx="10972800" cy="4868882"/>
          </a:xfrm>
        </p:spPr>
        <p:txBody>
          <a:bodyPr>
            <a:normAutofit fontScale="92500"/>
          </a:bodyPr>
          <a:lstStyle/>
          <a:p>
            <a:pPr>
              <a:lnSpc>
                <a:spcPct val="150000"/>
              </a:lnSpc>
            </a:pPr>
            <a:r>
              <a:rPr lang="zh-CN" altLang="zh-CN" sz="3000" dirty="0">
                <a:latin typeface="宋体" pitchFamily="2" charset="-122"/>
              </a:rPr>
              <a:t>split()、rsplit()</a:t>
            </a:r>
          </a:p>
          <a:p>
            <a:pPr marL="0" indent="0">
              <a:lnSpc>
                <a:spcPct val="150000"/>
              </a:lnSpc>
              <a:buNone/>
            </a:pPr>
            <a:r>
              <a:rPr lang="zh-CN" altLang="zh-CN" sz="2400" dirty="0">
                <a:latin typeface="宋体" pitchFamily="2" charset="-122"/>
              </a:rPr>
              <a:t>split()和rsplit()方法分别用来以指定字符为分隔符，将字符串左端和右端开始将其分割成多个字符串，并返回包含分割结果的列表；</a:t>
            </a:r>
            <a:r>
              <a:rPr lang="en-US" altLang="zh-CN" sz="2400" dirty="0">
                <a:latin typeface="宋体" pitchFamily="2" charset="-122"/>
              </a:rPr>
              <a:t>split()</a:t>
            </a:r>
            <a:r>
              <a:rPr lang="zh-CN" altLang="en-US" sz="2400" dirty="0">
                <a:latin typeface="宋体" pitchFamily="2" charset="-122"/>
              </a:rPr>
              <a:t>与</a:t>
            </a:r>
            <a:r>
              <a:rPr lang="en-US" altLang="zh-CN" sz="2400" dirty="0">
                <a:latin typeface="宋体" pitchFamily="2" charset="-122"/>
              </a:rPr>
              <a:t>join()</a:t>
            </a:r>
            <a:r>
              <a:rPr lang="zh-CN" altLang="en-US" sz="2400" dirty="0">
                <a:latin typeface="宋体" pitchFamily="2" charset="-122"/>
              </a:rPr>
              <a:t>作用相反。</a:t>
            </a:r>
            <a:r>
              <a:rPr lang="zh-CN" altLang="zh-CN" sz="2400" dirty="0">
                <a:latin typeface="宋体" pitchFamily="2" charset="-122"/>
              </a:rPr>
              <a:t>split()</a:t>
            </a:r>
            <a:r>
              <a:rPr lang="zh-CN" altLang="en-US" sz="2400" dirty="0">
                <a:latin typeface="宋体" pitchFamily="2" charset="-122"/>
              </a:rPr>
              <a:t>与</a:t>
            </a:r>
            <a:r>
              <a:rPr lang="zh-CN" altLang="zh-CN" sz="2400" dirty="0">
                <a:latin typeface="宋体" pitchFamily="2" charset="-122"/>
              </a:rPr>
              <a:t>rsplit()</a:t>
            </a:r>
            <a:r>
              <a:rPr lang="zh-CN" altLang="en-US" sz="2400" dirty="0">
                <a:latin typeface="宋体" pitchFamily="2" charset="-122"/>
              </a:rPr>
              <a:t>的区别，在第</a:t>
            </a:r>
            <a:r>
              <a:rPr lang="en-US" altLang="zh-CN" sz="2400" dirty="0">
                <a:latin typeface="宋体" pitchFamily="2" charset="-122"/>
              </a:rPr>
              <a:t>2</a:t>
            </a:r>
            <a:r>
              <a:rPr lang="zh-CN" altLang="en-US" sz="2400" dirty="0">
                <a:latin typeface="宋体" pitchFamily="2" charset="-122"/>
              </a:rPr>
              <a:t>个参数指定的分隔符个数</a:t>
            </a:r>
            <a:r>
              <a:rPr lang="en-US" altLang="zh-CN" sz="2400" dirty="0">
                <a:latin typeface="宋体" pitchFamily="2" charset="-122"/>
              </a:rPr>
              <a:t>n</a:t>
            </a:r>
            <a:r>
              <a:rPr lang="zh-CN" altLang="en-US" sz="2400" dirty="0">
                <a:latin typeface="宋体" pitchFamily="2" charset="-122"/>
              </a:rPr>
              <a:t>小于实际分隔符数目时，才能看出来。</a:t>
            </a:r>
            <a:endParaRPr lang="zh-CN" altLang="zh-CN" sz="2400" dirty="0">
              <a:latin typeface="宋体" pitchFamily="2" charset="-122"/>
            </a:endParaRPr>
          </a:p>
          <a:p>
            <a:pPr>
              <a:lnSpc>
                <a:spcPct val="150000"/>
              </a:lnSpc>
            </a:pPr>
            <a:r>
              <a:rPr lang="zh-CN" altLang="zh-CN" sz="3000" dirty="0">
                <a:latin typeface="宋体" pitchFamily="2" charset="-122"/>
              </a:rPr>
              <a:t>partition()、rpartition()</a:t>
            </a:r>
            <a:endParaRPr lang="en-US" altLang="zh-CN" sz="3000" dirty="0">
              <a:latin typeface="宋体" pitchFamily="2" charset="-122"/>
            </a:endParaRPr>
          </a:p>
          <a:p>
            <a:pPr marL="0" indent="0">
              <a:lnSpc>
                <a:spcPct val="150000"/>
              </a:lnSpc>
              <a:buFont typeface="Wingdings" pitchFamily="2" charset="2"/>
              <a:buNone/>
            </a:pPr>
            <a:r>
              <a:rPr lang="zh-CN" altLang="zh-CN" sz="2400" dirty="0">
                <a:latin typeface="宋体" pitchFamily="2" charset="-122"/>
              </a:rPr>
              <a:t>partition()和rpartition()用来以指定字符串为分隔符将原字符串分割为3部分</a:t>
            </a:r>
            <a:r>
              <a:rPr lang="zh-CN" altLang="en-US" sz="2400" dirty="0">
                <a:latin typeface="宋体" pitchFamily="2" charset="-122"/>
              </a:rPr>
              <a:t>元组</a:t>
            </a:r>
            <a:r>
              <a:rPr lang="zh-CN" altLang="zh-CN" sz="2400" dirty="0">
                <a:latin typeface="宋体" pitchFamily="2" charset="-122"/>
              </a:rPr>
              <a:t>，即分隔符前的字符串、分隔符字符串、分隔符后的字符串，如果指定的分隔符不在原字符串中，则返回原字符串和两个空字符串。</a:t>
            </a:r>
            <a:endParaRPr lang="en-US" altLang="zh-CN" sz="2400" dirty="0">
              <a:latin typeface="宋体" pitchFamily="2" charset="-122"/>
            </a:endParaRPr>
          </a:p>
        </p:txBody>
      </p:sp>
      <p:sp>
        <p:nvSpPr>
          <p:cNvPr id="2" name="灯片编号占位符 1"/>
          <p:cNvSpPr>
            <a:spLocks noGrp="1"/>
          </p:cNvSpPr>
          <p:nvPr>
            <p:ph type="sldNum" sz="quarter" idx="12"/>
          </p:nvPr>
        </p:nvSpPr>
        <p:spPr/>
        <p:txBody>
          <a:bodyPr/>
          <a:lstStyle/>
          <a:p>
            <a:fld id="{1FCCB009-CF97-1F4A-9399-55F1A7A4B45F}" type="slidenum">
              <a:rPr kumimoji="1" lang="zh-CN" altLang="en-US" smtClean="0"/>
              <a:t>46</a:t>
            </a:fld>
            <a:endParaRPr kumimoji="1" lang="zh-CN" altLang="en-US"/>
          </a:p>
        </p:txBody>
      </p:sp>
    </p:spTree>
    <p:extLst>
      <p:ext uri="{BB962C8B-B14F-4D97-AF65-F5344CB8AC3E}">
        <p14:creationId xmlns:p14="http://schemas.microsoft.com/office/powerpoint/2010/main" val="26827884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rrowheads="1"/>
          </p:cNvSpPr>
          <p:nvPr>
            <p:ph type="title"/>
          </p:nvPr>
        </p:nvSpPr>
        <p:spPr/>
        <p:txBody>
          <a:bodyPr/>
          <a:lstStyle/>
          <a:p>
            <a:r>
              <a:rPr lang="zh-CN" altLang="en-US" dirty="0">
                <a:latin typeface="宋体" pitchFamily="2" charset="-122"/>
              </a:rPr>
              <a:t>字符串分割</a:t>
            </a:r>
          </a:p>
        </p:txBody>
      </p:sp>
      <p:sp>
        <p:nvSpPr>
          <p:cNvPr id="33795" name="Rectangle 3"/>
          <p:cNvSpPr>
            <a:spLocks noGrp="1" noChangeArrowheads="1"/>
          </p:cNvSpPr>
          <p:nvPr>
            <p:ph sz="half" idx="1"/>
          </p:nvPr>
        </p:nvSpPr>
        <p:spPr/>
        <p:txBody>
          <a:bodyPr>
            <a:normAutofit/>
          </a:bodyPr>
          <a:lstStyle/>
          <a:p>
            <a:pPr marL="0" indent="0">
              <a:buFont typeface="Wingdings" pitchFamily="2" charset="2"/>
              <a:buNone/>
            </a:pPr>
            <a:r>
              <a:rPr lang="zh-CN" altLang="zh-CN" sz="2000" dirty="0">
                <a:latin typeface="Times New Roman" pitchFamily="18" charset="0"/>
              </a:rPr>
              <a:t>&gt;&gt;&gt; s="apple,peach,banana,pear"</a:t>
            </a:r>
          </a:p>
          <a:p>
            <a:pPr marL="0" indent="0">
              <a:buFont typeface="Wingdings" pitchFamily="2" charset="2"/>
              <a:buNone/>
            </a:pPr>
            <a:r>
              <a:rPr lang="zh-CN" altLang="zh-CN" sz="2000" dirty="0">
                <a:latin typeface="Times New Roman" pitchFamily="18" charset="0"/>
              </a:rPr>
              <a:t>&gt;&gt;&gt; li=s.split(",")</a:t>
            </a:r>
          </a:p>
          <a:p>
            <a:pPr marL="0" indent="0">
              <a:buFont typeface="Wingdings" pitchFamily="2" charset="2"/>
              <a:buNone/>
            </a:pPr>
            <a:r>
              <a:rPr lang="zh-CN" altLang="zh-CN" sz="2000" dirty="0">
                <a:latin typeface="Times New Roman" pitchFamily="18" charset="0"/>
              </a:rPr>
              <a:t>&gt;&gt;&gt; li</a:t>
            </a:r>
          </a:p>
          <a:p>
            <a:pPr marL="0" indent="0">
              <a:buFont typeface="Wingdings" pitchFamily="2" charset="2"/>
              <a:buNone/>
            </a:pPr>
            <a:r>
              <a:rPr lang="zh-CN" altLang="zh-CN" sz="2000" dirty="0">
                <a:latin typeface="Times New Roman" pitchFamily="18" charset="0"/>
              </a:rPr>
              <a:t>["apple", "peach", "banana", "pear"]</a:t>
            </a:r>
          </a:p>
          <a:p>
            <a:pPr marL="0" indent="0">
              <a:buFont typeface="Wingdings" pitchFamily="2" charset="2"/>
              <a:buNone/>
            </a:pPr>
            <a:r>
              <a:rPr lang="zh-CN" altLang="zh-CN" sz="2000" dirty="0">
                <a:latin typeface="Times New Roman" pitchFamily="18" charset="0"/>
              </a:rPr>
              <a:t>&gt;&gt;&gt; s.partition(',')</a:t>
            </a:r>
          </a:p>
          <a:p>
            <a:pPr marL="0" indent="0">
              <a:buFont typeface="Wingdings" pitchFamily="2" charset="2"/>
              <a:buNone/>
            </a:pPr>
            <a:r>
              <a:rPr lang="zh-CN" altLang="zh-CN" sz="2000" dirty="0">
                <a:latin typeface="Times New Roman" pitchFamily="18" charset="0"/>
              </a:rPr>
              <a:t>('apple', ',', 'peach,banana,pear')</a:t>
            </a:r>
          </a:p>
          <a:p>
            <a:pPr marL="0" indent="0">
              <a:buFont typeface="Wingdings" pitchFamily="2" charset="2"/>
              <a:buNone/>
            </a:pPr>
            <a:r>
              <a:rPr lang="zh-CN" altLang="zh-CN" sz="2000" dirty="0">
                <a:latin typeface="Times New Roman" pitchFamily="18" charset="0"/>
              </a:rPr>
              <a:t>&gt;&gt;&gt; s.rpartition(',')</a:t>
            </a:r>
          </a:p>
          <a:p>
            <a:pPr marL="0" indent="0">
              <a:buFont typeface="Wingdings" pitchFamily="2" charset="2"/>
              <a:buNone/>
            </a:pPr>
            <a:r>
              <a:rPr lang="zh-CN" altLang="zh-CN" sz="2000" dirty="0">
                <a:latin typeface="Times New Roman" pitchFamily="18" charset="0"/>
              </a:rPr>
              <a:t>('apple,peach,banana', ',', 'pear')</a:t>
            </a:r>
          </a:p>
        </p:txBody>
      </p:sp>
      <p:sp>
        <p:nvSpPr>
          <p:cNvPr id="2" name="内容占位符 1"/>
          <p:cNvSpPr>
            <a:spLocks noGrp="1"/>
          </p:cNvSpPr>
          <p:nvPr>
            <p:ph sz="half" idx="2"/>
          </p:nvPr>
        </p:nvSpPr>
        <p:spPr/>
        <p:txBody>
          <a:bodyPr>
            <a:normAutofit/>
          </a:bodyPr>
          <a:lstStyle/>
          <a:p>
            <a:pPr marL="0" indent="0">
              <a:buFont typeface="Wingdings" pitchFamily="2" charset="2"/>
              <a:buNone/>
            </a:pPr>
            <a:r>
              <a:rPr lang="zh-CN" altLang="zh-CN" sz="2000" dirty="0">
                <a:latin typeface="Times New Roman" pitchFamily="18" charset="0"/>
              </a:rPr>
              <a:t>&gt;&gt;&gt; s.rpartition('banana')</a:t>
            </a:r>
          </a:p>
          <a:p>
            <a:pPr marL="0" indent="0">
              <a:buFont typeface="Wingdings" pitchFamily="2" charset="2"/>
              <a:buNone/>
            </a:pPr>
            <a:r>
              <a:rPr lang="zh-CN" altLang="zh-CN" sz="2000" dirty="0">
                <a:latin typeface="Times New Roman" pitchFamily="18" charset="0"/>
              </a:rPr>
              <a:t>('apple,peach,', 'banana', ',pear')</a:t>
            </a:r>
          </a:p>
          <a:p>
            <a:pPr marL="0" indent="0">
              <a:buFont typeface="Wingdings" pitchFamily="2" charset="2"/>
              <a:buNone/>
            </a:pPr>
            <a:r>
              <a:rPr lang="zh-CN" altLang="zh-CN" sz="2000" dirty="0">
                <a:latin typeface="Times New Roman" pitchFamily="18" charset="0"/>
              </a:rPr>
              <a:t>&gt;&gt;&gt;s = "2014-10-31"</a:t>
            </a:r>
          </a:p>
          <a:p>
            <a:pPr marL="0" indent="0">
              <a:buFont typeface="Wingdings" pitchFamily="2" charset="2"/>
              <a:buNone/>
            </a:pPr>
            <a:r>
              <a:rPr lang="zh-CN" altLang="zh-CN" sz="2000" dirty="0">
                <a:latin typeface="Times New Roman" pitchFamily="18" charset="0"/>
              </a:rPr>
              <a:t>&gt;&gt;&gt; t=s.split("-")</a:t>
            </a:r>
          </a:p>
          <a:p>
            <a:pPr marL="0" indent="0">
              <a:buFont typeface="Wingdings" pitchFamily="2" charset="2"/>
              <a:buNone/>
            </a:pPr>
            <a:r>
              <a:rPr lang="zh-CN" altLang="zh-CN" sz="2000" dirty="0">
                <a:latin typeface="Times New Roman" pitchFamily="18" charset="0"/>
              </a:rPr>
              <a:t>&gt;&gt;&gt; print</a:t>
            </a:r>
            <a:r>
              <a:rPr lang="en-US" altLang="zh-CN" sz="2000" dirty="0">
                <a:latin typeface="Times New Roman" pitchFamily="18" charset="0"/>
              </a:rPr>
              <a:t>(</a:t>
            </a:r>
            <a:r>
              <a:rPr lang="zh-CN" altLang="zh-CN" sz="2000" dirty="0">
                <a:latin typeface="Times New Roman" pitchFamily="18" charset="0"/>
              </a:rPr>
              <a:t>t</a:t>
            </a:r>
            <a:r>
              <a:rPr lang="en-US" altLang="zh-CN" sz="2000" dirty="0">
                <a:latin typeface="Times New Roman" pitchFamily="18" charset="0"/>
              </a:rPr>
              <a:t>)</a:t>
            </a:r>
            <a:endParaRPr lang="zh-CN" altLang="zh-CN" sz="2000" dirty="0">
              <a:latin typeface="Times New Roman" pitchFamily="18" charset="0"/>
            </a:endParaRPr>
          </a:p>
          <a:p>
            <a:pPr marL="0" indent="0">
              <a:buFont typeface="Wingdings" pitchFamily="2" charset="2"/>
              <a:buNone/>
            </a:pPr>
            <a:r>
              <a:rPr lang="zh-CN" altLang="zh-CN" sz="2000" dirty="0">
                <a:latin typeface="Times New Roman" pitchFamily="18" charset="0"/>
              </a:rPr>
              <a:t>['2014', '10', '31']</a:t>
            </a:r>
          </a:p>
          <a:p>
            <a:pPr marL="0" indent="0">
              <a:buFont typeface="Wingdings" pitchFamily="2" charset="2"/>
              <a:buNone/>
            </a:pPr>
            <a:r>
              <a:rPr lang="zh-CN" altLang="zh-CN" sz="2000" dirty="0">
                <a:latin typeface="Times New Roman" pitchFamily="18" charset="0"/>
              </a:rPr>
              <a:t>&gt;&gt;&gt; print</a:t>
            </a:r>
            <a:r>
              <a:rPr lang="en-US" altLang="zh-CN" sz="2000" dirty="0">
                <a:latin typeface="Times New Roman" pitchFamily="18" charset="0"/>
              </a:rPr>
              <a:t>(</a:t>
            </a:r>
            <a:r>
              <a:rPr lang="zh-CN" altLang="zh-CN" sz="2000" dirty="0">
                <a:latin typeface="Times New Roman" pitchFamily="18" charset="0"/>
              </a:rPr>
              <a:t>map(int, t)</a:t>
            </a:r>
            <a:r>
              <a:rPr lang="en-US" altLang="zh-CN" sz="2000" dirty="0">
                <a:latin typeface="Times New Roman" pitchFamily="18" charset="0"/>
              </a:rPr>
              <a:t>)</a:t>
            </a:r>
            <a:endParaRPr lang="zh-CN" altLang="zh-CN" sz="2000" dirty="0">
              <a:latin typeface="Times New Roman" pitchFamily="18" charset="0"/>
            </a:endParaRPr>
          </a:p>
          <a:p>
            <a:pPr marL="0" indent="0">
              <a:buFont typeface="Wingdings" pitchFamily="2" charset="2"/>
              <a:buNone/>
            </a:pPr>
            <a:r>
              <a:rPr lang="zh-CN" altLang="zh-CN" sz="2000" dirty="0">
                <a:latin typeface="Times New Roman" pitchFamily="18" charset="0"/>
              </a:rPr>
              <a:t>[2014, 10, 31]</a:t>
            </a:r>
          </a:p>
          <a:p>
            <a:endParaRPr lang="zh-CN" altLang="en-US" sz="2000" dirty="0"/>
          </a:p>
        </p:txBody>
      </p:sp>
      <p:cxnSp>
        <p:nvCxnSpPr>
          <p:cNvPr id="4" name="直接连接符 3"/>
          <p:cNvCxnSpPr/>
          <p:nvPr/>
        </p:nvCxnSpPr>
        <p:spPr>
          <a:xfrm>
            <a:off x="5994400" y="1600200"/>
            <a:ext cx="0" cy="3209306"/>
          </a:xfrm>
          <a:prstGeom prst="line">
            <a:avLst/>
          </a:prstGeom>
        </p:spPr>
        <p:style>
          <a:lnRef idx="1">
            <a:schemeClr val="accent1"/>
          </a:lnRef>
          <a:fillRef idx="0">
            <a:schemeClr val="accent1"/>
          </a:fillRef>
          <a:effectRef idx="0">
            <a:schemeClr val="accent1"/>
          </a:effectRef>
          <a:fontRef idx="minor">
            <a:schemeClr val="tx1"/>
          </a:fontRef>
        </p:style>
      </p:cxn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5253713"/>
            <a:ext cx="10972800" cy="129710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灯片编号占位符 2"/>
          <p:cNvSpPr>
            <a:spLocks noGrp="1"/>
          </p:cNvSpPr>
          <p:nvPr>
            <p:ph type="sldNum" sz="quarter" idx="12"/>
          </p:nvPr>
        </p:nvSpPr>
        <p:spPr/>
        <p:txBody>
          <a:bodyPr/>
          <a:lstStyle/>
          <a:p>
            <a:fld id="{1FCCB009-CF97-1F4A-9399-55F1A7A4B45F}" type="slidenum">
              <a:rPr kumimoji="1" lang="zh-CN" altLang="en-US" smtClean="0"/>
              <a:t>47</a:t>
            </a:fld>
            <a:endParaRPr kumimoji="1" lang="zh-CN" altLang="en-US"/>
          </a:p>
        </p:txBody>
      </p:sp>
    </p:spTree>
    <p:extLst>
      <p:ext uri="{BB962C8B-B14F-4D97-AF65-F5344CB8AC3E}">
        <p14:creationId xmlns:p14="http://schemas.microsoft.com/office/powerpoint/2010/main" val="39785934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rrowheads="1"/>
          </p:cNvSpPr>
          <p:nvPr>
            <p:ph type="title"/>
          </p:nvPr>
        </p:nvSpPr>
        <p:spPr/>
        <p:txBody>
          <a:bodyPr/>
          <a:lstStyle/>
          <a:p>
            <a:r>
              <a:rPr lang="zh-CN" altLang="en-US" dirty="0">
                <a:latin typeface="宋体" pitchFamily="2" charset="-122"/>
              </a:rPr>
              <a:t>字符串分割</a:t>
            </a:r>
          </a:p>
        </p:txBody>
      </p:sp>
      <p:sp>
        <p:nvSpPr>
          <p:cNvPr id="34819" name="Rectangle 3"/>
          <p:cNvSpPr>
            <a:spLocks noGrp="1" noChangeArrowheads="1"/>
          </p:cNvSpPr>
          <p:nvPr>
            <p:ph idx="1"/>
          </p:nvPr>
        </p:nvSpPr>
        <p:spPr>
          <a:xfrm>
            <a:off x="609600" y="1417637"/>
            <a:ext cx="10972800" cy="5315672"/>
          </a:xfrm>
        </p:spPr>
        <p:txBody>
          <a:bodyPr>
            <a:normAutofit fontScale="85000" lnSpcReduction="10000"/>
          </a:bodyPr>
          <a:lstStyle/>
          <a:p>
            <a:pPr>
              <a:lnSpc>
                <a:spcPct val="150000"/>
              </a:lnSpc>
            </a:pPr>
            <a:r>
              <a:rPr lang="zh-CN" altLang="zh-CN" sz="2000" dirty="0">
                <a:latin typeface="宋体" pitchFamily="2" charset="-122"/>
              </a:rPr>
              <a:t>对于split()和rsplit()方法，如果不指定分隔符，则字符串中的任何空白符号（包括空格、换行符、制表符等等）都将被认为是分隔符，返回包含最终分割结果的列表。</a:t>
            </a:r>
          </a:p>
          <a:p>
            <a:pPr marL="0" indent="0">
              <a:lnSpc>
                <a:spcPct val="150000"/>
              </a:lnSpc>
              <a:buFont typeface="Wingdings" pitchFamily="2" charset="2"/>
              <a:buNone/>
            </a:pPr>
            <a:r>
              <a:rPr lang="zh-CN" altLang="zh-CN" sz="2000" dirty="0">
                <a:latin typeface="宋体" pitchFamily="2" charset="-122"/>
              </a:rPr>
              <a:t>&gt;&gt;&gt; s = 'hello world \n\n My name is Dong   '</a:t>
            </a:r>
          </a:p>
          <a:p>
            <a:pPr marL="0" indent="0">
              <a:lnSpc>
                <a:spcPct val="150000"/>
              </a:lnSpc>
              <a:buFont typeface="Wingdings" pitchFamily="2" charset="2"/>
              <a:buNone/>
            </a:pPr>
            <a:r>
              <a:rPr lang="zh-CN" altLang="zh-CN" sz="2000" dirty="0">
                <a:latin typeface="宋体" pitchFamily="2" charset="-122"/>
              </a:rPr>
              <a:t>&gt;&gt;&gt; s.split()</a:t>
            </a:r>
          </a:p>
          <a:p>
            <a:pPr marL="0" indent="0">
              <a:lnSpc>
                <a:spcPct val="150000"/>
              </a:lnSpc>
              <a:buFont typeface="Wingdings" pitchFamily="2" charset="2"/>
              <a:buNone/>
            </a:pPr>
            <a:r>
              <a:rPr lang="zh-CN" altLang="zh-CN" sz="2000" dirty="0">
                <a:latin typeface="宋体" pitchFamily="2" charset="-122"/>
              </a:rPr>
              <a:t>['hello', 'world', 'My', 'name', 'is', 'Dong']</a:t>
            </a:r>
          </a:p>
          <a:p>
            <a:pPr marL="0" indent="0">
              <a:lnSpc>
                <a:spcPct val="150000"/>
              </a:lnSpc>
              <a:buFont typeface="Wingdings" pitchFamily="2" charset="2"/>
              <a:buNone/>
            </a:pPr>
            <a:r>
              <a:rPr lang="zh-CN" altLang="zh-CN" sz="2000" dirty="0">
                <a:latin typeface="宋体" pitchFamily="2" charset="-122"/>
              </a:rPr>
              <a:t>&gt;&gt;&gt; s = '\n\nhello world \n\n\n My name is Dong   '</a:t>
            </a:r>
          </a:p>
          <a:p>
            <a:pPr marL="0" indent="0">
              <a:lnSpc>
                <a:spcPct val="150000"/>
              </a:lnSpc>
              <a:buFont typeface="Wingdings" pitchFamily="2" charset="2"/>
              <a:buNone/>
            </a:pPr>
            <a:r>
              <a:rPr lang="zh-CN" altLang="zh-CN" sz="2000" dirty="0">
                <a:latin typeface="宋体" pitchFamily="2" charset="-122"/>
              </a:rPr>
              <a:t>&gt;&gt;&gt; s.split()</a:t>
            </a:r>
          </a:p>
          <a:p>
            <a:pPr marL="0" indent="0">
              <a:lnSpc>
                <a:spcPct val="150000"/>
              </a:lnSpc>
              <a:buFont typeface="Wingdings" pitchFamily="2" charset="2"/>
              <a:buNone/>
            </a:pPr>
            <a:r>
              <a:rPr lang="zh-CN" altLang="zh-CN" sz="2000" dirty="0">
                <a:latin typeface="宋体" pitchFamily="2" charset="-122"/>
              </a:rPr>
              <a:t>['hello', 'world', 'My', 'name', 'is', 'Dong']</a:t>
            </a:r>
          </a:p>
          <a:p>
            <a:pPr marL="0" indent="0">
              <a:lnSpc>
                <a:spcPct val="150000"/>
              </a:lnSpc>
              <a:buFont typeface="Wingdings" pitchFamily="2" charset="2"/>
              <a:buNone/>
            </a:pPr>
            <a:r>
              <a:rPr lang="zh-CN" altLang="zh-CN" sz="2000" dirty="0">
                <a:latin typeface="宋体" pitchFamily="2" charset="-122"/>
              </a:rPr>
              <a:t>&gt;&gt;&gt; s = '\n\nhello\t\t world \n\n\n My name\t is Dong   '</a:t>
            </a:r>
          </a:p>
          <a:p>
            <a:pPr marL="0" indent="0">
              <a:lnSpc>
                <a:spcPct val="150000"/>
              </a:lnSpc>
              <a:buFont typeface="Wingdings" pitchFamily="2" charset="2"/>
              <a:buNone/>
            </a:pPr>
            <a:r>
              <a:rPr lang="zh-CN" altLang="zh-CN" sz="2000" dirty="0">
                <a:latin typeface="宋体" pitchFamily="2" charset="-122"/>
              </a:rPr>
              <a:t>&gt;&gt;&gt; s.split()</a:t>
            </a:r>
          </a:p>
          <a:p>
            <a:pPr marL="0" indent="0">
              <a:lnSpc>
                <a:spcPct val="150000"/>
              </a:lnSpc>
              <a:buFont typeface="Wingdings" pitchFamily="2" charset="2"/>
              <a:buNone/>
            </a:pPr>
            <a:r>
              <a:rPr lang="zh-CN" altLang="zh-CN" sz="2000" dirty="0">
                <a:latin typeface="宋体" pitchFamily="2" charset="-122"/>
              </a:rPr>
              <a:t>['hello', 'world', 'My', 'name', 'is', 'Dong']</a:t>
            </a:r>
          </a:p>
        </p:txBody>
      </p:sp>
      <p:sp>
        <p:nvSpPr>
          <p:cNvPr id="2" name="灯片编号占位符 1"/>
          <p:cNvSpPr>
            <a:spLocks noGrp="1"/>
          </p:cNvSpPr>
          <p:nvPr>
            <p:ph type="sldNum" sz="quarter" idx="12"/>
          </p:nvPr>
        </p:nvSpPr>
        <p:spPr/>
        <p:txBody>
          <a:bodyPr/>
          <a:lstStyle/>
          <a:p>
            <a:fld id="{1FCCB009-CF97-1F4A-9399-55F1A7A4B45F}" type="slidenum">
              <a:rPr kumimoji="1" lang="zh-CN" altLang="en-US" smtClean="0"/>
              <a:t>48</a:t>
            </a:fld>
            <a:endParaRPr kumimoji="1" lang="zh-CN" altLang="en-US"/>
          </a:p>
        </p:txBody>
      </p:sp>
    </p:spTree>
    <p:extLst>
      <p:ext uri="{BB962C8B-B14F-4D97-AF65-F5344CB8AC3E}">
        <p14:creationId xmlns:p14="http://schemas.microsoft.com/office/powerpoint/2010/main" val="22133034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rrowheads="1"/>
          </p:cNvSpPr>
          <p:nvPr>
            <p:ph type="title"/>
          </p:nvPr>
        </p:nvSpPr>
        <p:spPr>
          <a:xfrm>
            <a:off x="838200" y="0"/>
            <a:ext cx="10515600" cy="1325563"/>
          </a:xfrm>
        </p:spPr>
        <p:txBody>
          <a:bodyPr/>
          <a:lstStyle/>
          <a:p>
            <a:r>
              <a:rPr lang="zh-CN" altLang="en-US" dirty="0">
                <a:latin typeface="宋体" pitchFamily="2" charset="-122"/>
              </a:rPr>
              <a:t>字符串分割</a:t>
            </a:r>
          </a:p>
        </p:txBody>
      </p:sp>
      <p:sp>
        <p:nvSpPr>
          <p:cNvPr id="35843" name="Rectangle 3"/>
          <p:cNvSpPr>
            <a:spLocks noGrp="1" noChangeArrowheads="1"/>
          </p:cNvSpPr>
          <p:nvPr>
            <p:ph idx="1"/>
          </p:nvPr>
        </p:nvSpPr>
        <p:spPr>
          <a:xfrm>
            <a:off x="609600" y="1085129"/>
            <a:ext cx="10972800" cy="5291920"/>
          </a:xfrm>
        </p:spPr>
        <p:txBody>
          <a:bodyPr>
            <a:noAutofit/>
          </a:bodyPr>
          <a:lstStyle/>
          <a:p>
            <a:pPr marL="0" indent="0">
              <a:buFont typeface="Wingdings" pitchFamily="2" charset="2"/>
              <a:buNone/>
            </a:pPr>
            <a:r>
              <a:rPr lang="zh-CN" altLang="zh-CN" sz="2000" dirty="0">
                <a:latin typeface="宋体" pitchFamily="2" charset="-122"/>
              </a:rPr>
              <a:t>split()和rsplit()方法还允许指定最大分割次数，例如：</a:t>
            </a:r>
          </a:p>
          <a:p>
            <a:pPr marL="0" indent="0">
              <a:buFont typeface="Wingdings" pitchFamily="2" charset="2"/>
              <a:buNone/>
            </a:pPr>
            <a:r>
              <a:rPr lang="zh-CN" altLang="zh-CN" sz="2000" dirty="0">
                <a:latin typeface="宋体" pitchFamily="2" charset="-122"/>
              </a:rPr>
              <a:t>&gt;&gt;&gt; s = '\n\nhello\t\t world \n\n\n My name is Dong   '</a:t>
            </a:r>
          </a:p>
          <a:p>
            <a:pPr marL="0" indent="0">
              <a:buFont typeface="Wingdings" pitchFamily="2" charset="2"/>
              <a:buNone/>
            </a:pPr>
            <a:r>
              <a:rPr lang="zh-CN" altLang="zh-CN" sz="2000" dirty="0">
                <a:latin typeface="宋体" pitchFamily="2" charset="-122"/>
              </a:rPr>
              <a:t>&gt;&gt;&gt; s.split(None,1)</a:t>
            </a:r>
            <a:r>
              <a:rPr lang="en-US" altLang="zh-CN" sz="2000" dirty="0">
                <a:latin typeface="宋体" pitchFamily="2" charset="-122"/>
              </a:rPr>
              <a:t>     # None</a:t>
            </a:r>
            <a:r>
              <a:rPr lang="zh-CN" altLang="en-US" sz="2000" dirty="0">
                <a:latin typeface="宋体" pitchFamily="2" charset="-122"/>
              </a:rPr>
              <a:t>表示不指定分割符</a:t>
            </a:r>
            <a:endParaRPr lang="zh-CN" altLang="zh-CN" sz="2000" dirty="0">
              <a:latin typeface="宋体" pitchFamily="2" charset="-122"/>
            </a:endParaRPr>
          </a:p>
          <a:p>
            <a:pPr marL="0" indent="0">
              <a:buFont typeface="Wingdings" pitchFamily="2" charset="2"/>
              <a:buNone/>
            </a:pPr>
            <a:r>
              <a:rPr lang="zh-CN" altLang="zh-CN" sz="2000" dirty="0">
                <a:latin typeface="宋体" pitchFamily="2" charset="-122"/>
              </a:rPr>
              <a:t>['hello', 'world \n\n\n My name is Dong   ']</a:t>
            </a:r>
          </a:p>
          <a:p>
            <a:pPr marL="0" indent="0">
              <a:buFont typeface="Wingdings" pitchFamily="2" charset="2"/>
              <a:buNone/>
            </a:pPr>
            <a:r>
              <a:rPr lang="zh-CN" altLang="zh-CN" sz="2000" dirty="0">
                <a:latin typeface="宋体" pitchFamily="2" charset="-122"/>
              </a:rPr>
              <a:t>&gt;&gt;&gt; s.rsplit(None,1)</a:t>
            </a:r>
          </a:p>
          <a:p>
            <a:pPr marL="0" indent="0">
              <a:buFont typeface="Wingdings" pitchFamily="2" charset="2"/>
              <a:buNone/>
            </a:pPr>
            <a:r>
              <a:rPr lang="zh-CN" altLang="zh-CN" sz="2000" dirty="0">
                <a:latin typeface="宋体" pitchFamily="2" charset="-122"/>
              </a:rPr>
              <a:t>['\n\nhello\t\t world \n\n\n My name is', 'Dong']</a:t>
            </a:r>
          </a:p>
          <a:p>
            <a:pPr marL="0" indent="0">
              <a:buFont typeface="Wingdings" pitchFamily="2" charset="2"/>
              <a:buNone/>
            </a:pPr>
            <a:r>
              <a:rPr lang="zh-CN" altLang="zh-CN" sz="2000" dirty="0">
                <a:latin typeface="宋体" pitchFamily="2" charset="-122"/>
              </a:rPr>
              <a:t>&gt;&gt;&gt; s.split(None,2)</a:t>
            </a:r>
          </a:p>
          <a:p>
            <a:pPr marL="0" indent="0">
              <a:buFont typeface="Wingdings" pitchFamily="2" charset="2"/>
              <a:buNone/>
            </a:pPr>
            <a:r>
              <a:rPr lang="zh-CN" altLang="zh-CN" sz="2000" dirty="0">
                <a:latin typeface="宋体" pitchFamily="2" charset="-122"/>
              </a:rPr>
              <a:t>['hello', 'world', 'My name is Dong   ']</a:t>
            </a:r>
          </a:p>
          <a:p>
            <a:pPr marL="0" indent="0">
              <a:buFont typeface="Wingdings" pitchFamily="2" charset="2"/>
              <a:buNone/>
            </a:pPr>
            <a:r>
              <a:rPr lang="zh-CN" altLang="zh-CN" sz="2000" dirty="0">
                <a:latin typeface="宋体" pitchFamily="2" charset="-122"/>
              </a:rPr>
              <a:t>&gt;&gt;&gt; s.rsplit(None,2)</a:t>
            </a:r>
          </a:p>
          <a:p>
            <a:pPr marL="0" indent="0">
              <a:buFont typeface="Wingdings" pitchFamily="2" charset="2"/>
              <a:buNone/>
            </a:pPr>
            <a:r>
              <a:rPr lang="zh-CN" altLang="zh-CN" sz="2000" dirty="0">
                <a:latin typeface="宋体" pitchFamily="2" charset="-122"/>
              </a:rPr>
              <a:t>['\n\nhello\t\t world \n\n\n My name', 'is', 'Dong']</a:t>
            </a:r>
          </a:p>
          <a:p>
            <a:pPr marL="0" indent="0">
              <a:buFont typeface="Wingdings" pitchFamily="2" charset="2"/>
              <a:buNone/>
            </a:pPr>
            <a:r>
              <a:rPr lang="zh-CN" altLang="zh-CN" sz="2000" dirty="0">
                <a:latin typeface="宋体" pitchFamily="2" charset="-122"/>
              </a:rPr>
              <a:t>&gt;&gt;&gt; s.split(None,5)</a:t>
            </a:r>
          </a:p>
          <a:p>
            <a:pPr marL="0" indent="0">
              <a:buFont typeface="Wingdings" pitchFamily="2" charset="2"/>
              <a:buNone/>
            </a:pPr>
            <a:r>
              <a:rPr lang="zh-CN" altLang="zh-CN" sz="2000" dirty="0">
                <a:latin typeface="宋体" pitchFamily="2" charset="-122"/>
              </a:rPr>
              <a:t>['hello', 'world', 'My', 'name', 'is', 'Dong   ']</a:t>
            </a:r>
          </a:p>
          <a:p>
            <a:pPr marL="0" indent="0">
              <a:buFont typeface="Wingdings" pitchFamily="2" charset="2"/>
              <a:buNone/>
            </a:pPr>
            <a:r>
              <a:rPr lang="zh-CN" altLang="zh-CN" sz="2000" dirty="0">
                <a:latin typeface="宋体" pitchFamily="2" charset="-122"/>
              </a:rPr>
              <a:t>&gt;&gt;&gt; s.split(None,6)</a:t>
            </a:r>
          </a:p>
          <a:p>
            <a:pPr marL="0" indent="0">
              <a:buFont typeface="Wingdings" pitchFamily="2" charset="2"/>
              <a:buNone/>
            </a:pPr>
            <a:r>
              <a:rPr lang="zh-CN" altLang="zh-CN" sz="2000" dirty="0">
                <a:latin typeface="宋体" pitchFamily="2" charset="-122"/>
              </a:rPr>
              <a:t>['hello', 'world', 'My', 'name', 'is', 'Dong']</a:t>
            </a:r>
          </a:p>
        </p:txBody>
      </p:sp>
      <p:sp>
        <p:nvSpPr>
          <p:cNvPr id="2" name="灯片编号占位符 1"/>
          <p:cNvSpPr>
            <a:spLocks noGrp="1"/>
          </p:cNvSpPr>
          <p:nvPr>
            <p:ph type="sldNum" sz="quarter" idx="12"/>
          </p:nvPr>
        </p:nvSpPr>
        <p:spPr/>
        <p:txBody>
          <a:bodyPr/>
          <a:lstStyle/>
          <a:p>
            <a:fld id="{1FCCB009-CF97-1F4A-9399-55F1A7A4B45F}" type="slidenum">
              <a:rPr kumimoji="1" lang="zh-CN" altLang="en-US" smtClean="0"/>
              <a:t>49</a:t>
            </a:fld>
            <a:endParaRPr kumimoji="1" lang="zh-CN" altLang="en-US"/>
          </a:p>
        </p:txBody>
      </p:sp>
    </p:spTree>
    <p:extLst>
      <p:ext uri="{BB962C8B-B14F-4D97-AF65-F5344CB8AC3E}">
        <p14:creationId xmlns:p14="http://schemas.microsoft.com/office/powerpoint/2010/main" val="438369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r>
              <a:rPr lang="zh-CN" altLang="en-US" dirty="0"/>
              <a:t>字符编码</a:t>
            </a:r>
            <a:endParaRPr lang="zh-CN" altLang="zh-CN" dirty="0"/>
          </a:p>
        </p:txBody>
      </p:sp>
      <p:sp>
        <p:nvSpPr>
          <p:cNvPr id="20483" name="Rectangle 3"/>
          <p:cNvSpPr>
            <a:spLocks noGrp="1" noChangeArrowheads="1"/>
          </p:cNvSpPr>
          <p:nvPr>
            <p:ph idx="1"/>
          </p:nvPr>
        </p:nvSpPr>
        <p:spPr>
          <a:xfrm>
            <a:off x="609600" y="1600200"/>
            <a:ext cx="10972800" cy="4859977"/>
          </a:xfrm>
        </p:spPr>
        <p:txBody>
          <a:bodyPr>
            <a:normAutofit fontScale="92500" lnSpcReduction="10000"/>
          </a:bodyPr>
          <a:lstStyle/>
          <a:p>
            <a:r>
              <a:rPr lang="en-US" altLang="zh-CN" sz="2400" b="1" dirty="0">
                <a:latin typeface="宋体" pitchFamily="2" charset="-122"/>
              </a:rPr>
              <a:t>ASCII</a:t>
            </a:r>
          </a:p>
          <a:p>
            <a:pPr lvl="1"/>
            <a:r>
              <a:rPr lang="en-US" altLang="zh-CN" sz="2000" dirty="0">
                <a:latin typeface="宋体" pitchFamily="2" charset="-122"/>
              </a:rPr>
              <a:t>1</a:t>
            </a:r>
            <a:r>
              <a:rPr lang="zh-CN" altLang="en-US" sz="2000" dirty="0">
                <a:latin typeface="宋体" pitchFamily="2" charset="-122"/>
              </a:rPr>
              <a:t>个字节</a:t>
            </a:r>
            <a:endParaRPr lang="en-US" altLang="zh-CN" sz="2000" dirty="0">
              <a:latin typeface="宋体" pitchFamily="2" charset="-122"/>
            </a:endParaRPr>
          </a:p>
          <a:p>
            <a:pPr lvl="1"/>
            <a:r>
              <a:rPr lang="en-US" altLang="zh-CN" sz="2000" dirty="0">
                <a:latin typeface="宋体" pitchFamily="2" charset="-122"/>
              </a:rPr>
              <a:t>128</a:t>
            </a:r>
            <a:r>
              <a:rPr lang="zh-CN" altLang="en-US" sz="2000" dirty="0">
                <a:latin typeface="宋体" pitchFamily="2" charset="-122"/>
              </a:rPr>
              <a:t>个字符组成，包括大小写字母、数字</a:t>
            </a:r>
            <a:r>
              <a:rPr lang="en-US" altLang="zh-CN" sz="2000" dirty="0">
                <a:latin typeface="宋体" pitchFamily="2" charset="-122"/>
              </a:rPr>
              <a:t>0-9</a:t>
            </a:r>
            <a:r>
              <a:rPr lang="zh-CN" altLang="en-US" sz="2000" dirty="0">
                <a:latin typeface="宋体" pitchFamily="2" charset="-122"/>
              </a:rPr>
              <a:t>、标点符号、非打印字符（换行符、制表符等</a:t>
            </a:r>
            <a:r>
              <a:rPr lang="en-US" altLang="zh-CN" sz="2000" dirty="0">
                <a:latin typeface="宋体" pitchFamily="2" charset="-122"/>
              </a:rPr>
              <a:t>4</a:t>
            </a:r>
            <a:r>
              <a:rPr lang="zh-CN" altLang="en-US" sz="2000" dirty="0">
                <a:latin typeface="宋体" pitchFamily="2" charset="-122"/>
              </a:rPr>
              <a:t>个）以及控制字符（退格、响铃等）组成</a:t>
            </a:r>
            <a:endParaRPr lang="en-US" altLang="zh-CN" sz="2000" dirty="0">
              <a:latin typeface="宋体" pitchFamily="2" charset="-122"/>
            </a:endParaRPr>
          </a:p>
          <a:p>
            <a:r>
              <a:rPr lang="en-US" altLang="zh-CN" sz="2400" b="1" dirty="0">
                <a:latin typeface="宋体" pitchFamily="2" charset="-122"/>
              </a:rPr>
              <a:t>UTF-8</a:t>
            </a:r>
          </a:p>
          <a:p>
            <a:pPr lvl="1"/>
            <a:r>
              <a:rPr lang="en-US" altLang="zh-CN" sz="2000" dirty="0">
                <a:latin typeface="宋体" pitchFamily="2" charset="-122"/>
              </a:rPr>
              <a:t>1</a:t>
            </a:r>
            <a:r>
              <a:rPr lang="zh-CN" altLang="en-US" sz="2000" dirty="0">
                <a:latin typeface="宋体" pitchFamily="2" charset="-122"/>
              </a:rPr>
              <a:t>～</a:t>
            </a:r>
            <a:r>
              <a:rPr lang="en-US" altLang="zh-CN" sz="2000" dirty="0">
                <a:latin typeface="宋体" pitchFamily="2" charset="-122"/>
              </a:rPr>
              <a:t>6</a:t>
            </a:r>
            <a:r>
              <a:rPr lang="zh-CN" altLang="en-US" sz="2000" dirty="0">
                <a:latin typeface="宋体" pitchFamily="2" charset="-122"/>
              </a:rPr>
              <a:t>个字节</a:t>
            </a:r>
            <a:endParaRPr lang="en-US" altLang="zh-CN" sz="2000" dirty="0">
              <a:latin typeface="宋体" pitchFamily="2" charset="-122"/>
            </a:endParaRPr>
          </a:p>
          <a:p>
            <a:pPr lvl="1"/>
            <a:r>
              <a:rPr lang="zh-CN" altLang="en-US" sz="2000" dirty="0">
                <a:latin typeface="宋体" pitchFamily="2" charset="-122"/>
              </a:rPr>
              <a:t>对世界上所有国家需要用到的字符进行了编码</a:t>
            </a:r>
            <a:endParaRPr lang="en-US" altLang="zh-CN" sz="2000" dirty="0">
              <a:latin typeface="宋体" pitchFamily="2" charset="-122"/>
            </a:endParaRPr>
          </a:p>
          <a:p>
            <a:r>
              <a:rPr lang="en-US" altLang="zh-CN" sz="2400" b="1" dirty="0">
                <a:latin typeface="宋体" pitchFamily="2" charset="-122"/>
              </a:rPr>
              <a:t>GB2312</a:t>
            </a:r>
          </a:p>
          <a:p>
            <a:pPr lvl="1"/>
            <a:r>
              <a:rPr lang="zh-CN" altLang="en-US" sz="2000" dirty="0">
                <a:latin typeface="宋体" pitchFamily="2" charset="-122"/>
              </a:rPr>
              <a:t>1个字节表示英文，2个字节表示中文</a:t>
            </a:r>
            <a:endParaRPr lang="en-US" altLang="zh-CN" sz="2000" dirty="0">
              <a:latin typeface="宋体" pitchFamily="2" charset="-122"/>
            </a:endParaRPr>
          </a:p>
          <a:p>
            <a:pPr lvl="1"/>
            <a:r>
              <a:rPr lang="zh-CN" altLang="en-US" sz="2000" dirty="0">
                <a:latin typeface="宋体" pitchFamily="2" charset="-122"/>
              </a:rPr>
              <a:t>中国制定的中文编码</a:t>
            </a:r>
            <a:endParaRPr lang="en-US" altLang="zh-CN" sz="2000" dirty="0">
              <a:latin typeface="宋体" pitchFamily="2" charset="-122"/>
            </a:endParaRPr>
          </a:p>
          <a:p>
            <a:r>
              <a:rPr lang="en-US" altLang="zh-CN" sz="2400" b="1" dirty="0">
                <a:latin typeface="宋体" pitchFamily="2" charset="-122"/>
              </a:rPr>
              <a:t>GBK</a:t>
            </a:r>
          </a:p>
          <a:p>
            <a:pPr lvl="1"/>
            <a:r>
              <a:rPr lang="zh-CN" altLang="en-US" sz="2000" dirty="0">
                <a:latin typeface="宋体" pitchFamily="2" charset="-122"/>
              </a:rPr>
              <a:t>对GB2312的扩充</a:t>
            </a:r>
            <a:endParaRPr lang="en-US" altLang="zh-CN" sz="2000" dirty="0">
              <a:latin typeface="宋体" pitchFamily="2" charset="-122"/>
            </a:endParaRPr>
          </a:p>
          <a:p>
            <a:r>
              <a:rPr lang="en-US" altLang="zh-CN" sz="2400" b="1" dirty="0">
                <a:latin typeface="宋体" pitchFamily="2" charset="-122"/>
              </a:rPr>
              <a:t>CP936</a:t>
            </a:r>
          </a:p>
          <a:p>
            <a:pPr lvl="1"/>
            <a:r>
              <a:rPr lang="zh-CN" altLang="en-US" sz="2000" dirty="0">
                <a:latin typeface="宋体" pitchFamily="2" charset="-122"/>
              </a:rPr>
              <a:t>微软在GBK基础上完成的编码</a:t>
            </a:r>
            <a:endParaRPr lang="en-US" altLang="zh-CN" sz="2000" dirty="0">
              <a:latin typeface="宋体" pitchFamily="2" charset="-122"/>
            </a:endParaRPr>
          </a:p>
        </p:txBody>
      </p:sp>
      <p:sp>
        <p:nvSpPr>
          <p:cNvPr id="2" name="灯片编号占位符 1"/>
          <p:cNvSpPr>
            <a:spLocks noGrp="1"/>
          </p:cNvSpPr>
          <p:nvPr>
            <p:ph type="sldNum" sz="quarter" idx="12"/>
          </p:nvPr>
        </p:nvSpPr>
        <p:spPr/>
        <p:txBody>
          <a:bodyPr/>
          <a:lstStyle/>
          <a:p>
            <a:fld id="{1FCCB009-CF97-1F4A-9399-55F1A7A4B45F}" type="slidenum">
              <a:rPr kumimoji="1" lang="zh-CN" altLang="en-US" smtClean="0"/>
              <a:t>5</a:t>
            </a:fld>
            <a:endParaRPr kumimoji="1" lang="zh-CN" altLang="en-US"/>
          </a:p>
        </p:txBody>
      </p:sp>
    </p:spTree>
    <p:extLst>
      <p:ext uri="{BB962C8B-B14F-4D97-AF65-F5344CB8AC3E}">
        <p14:creationId xmlns:p14="http://schemas.microsoft.com/office/powerpoint/2010/main" val="4659681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rrowheads="1"/>
          </p:cNvSpPr>
          <p:nvPr>
            <p:ph type="title"/>
          </p:nvPr>
        </p:nvSpPr>
        <p:spPr/>
        <p:txBody>
          <a:bodyPr/>
          <a:lstStyle/>
          <a:p>
            <a:r>
              <a:rPr lang="zh-CN" altLang="en-US" dirty="0">
                <a:latin typeface="宋体" pitchFamily="2" charset="-122"/>
              </a:rPr>
              <a:t>字符串替换</a:t>
            </a:r>
          </a:p>
        </p:txBody>
      </p:sp>
      <p:sp>
        <p:nvSpPr>
          <p:cNvPr id="38915" name="Rectangle 3"/>
          <p:cNvSpPr>
            <a:spLocks noGrp="1" noChangeArrowheads="1"/>
          </p:cNvSpPr>
          <p:nvPr>
            <p:ph idx="1"/>
          </p:nvPr>
        </p:nvSpPr>
        <p:spPr>
          <a:xfrm>
            <a:off x="609600" y="1417637"/>
            <a:ext cx="10972800" cy="5185043"/>
          </a:xfrm>
        </p:spPr>
        <p:txBody>
          <a:bodyPr>
            <a:normAutofit lnSpcReduction="10000"/>
          </a:bodyPr>
          <a:lstStyle/>
          <a:p>
            <a:pPr>
              <a:lnSpc>
                <a:spcPct val="150000"/>
              </a:lnSpc>
            </a:pPr>
            <a:r>
              <a:rPr lang="zh-CN" altLang="en-US" sz="2800" dirty="0">
                <a:latin typeface="宋体" pitchFamily="2" charset="-122"/>
              </a:rPr>
              <a:t>查找替换 replace(</a:t>
            </a:r>
            <a:r>
              <a:rPr lang="en-US" altLang="zh-CN" sz="2800" dirty="0">
                <a:latin typeface="宋体" pitchFamily="2" charset="-122"/>
              </a:rPr>
              <a:t>.</a:t>
            </a:r>
            <a:r>
              <a:rPr lang="zh-CN" altLang="en-US" sz="2800" dirty="0">
                <a:latin typeface="宋体" pitchFamily="2" charset="-122"/>
              </a:rPr>
              <a:t>)</a:t>
            </a:r>
            <a:endParaRPr lang="en-US" altLang="zh-CN" sz="2800" dirty="0">
              <a:latin typeface="宋体" pitchFamily="2" charset="-122"/>
            </a:endParaRPr>
          </a:p>
          <a:p>
            <a:pPr>
              <a:lnSpc>
                <a:spcPct val="150000"/>
              </a:lnSpc>
              <a:buFont typeface="Wingdings" pitchFamily="2" charset="2"/>
              <a:buNone/>
            </a:pPr>
            <a:r>
              <a:rPr lang="zh-CN" altLang="en-US" sz="2800" dirty="0">
                <a:latin typeface="宋体" pitchFamily="2" charset="-122"/>
              </a:rPr>
              <a:t>&gt;&gt;&gt; s="中国，中国"</a:t>
            </a:r>
          </a:p>
          <a:p>
            <a:pPr>
              <a:lnSpc>
                <a:spcPct val="150000"/>
              </a:lnSpc>
              <a:buFont typeface="Wingdings" pitchFamily="2" charset="2"/>
              <a:buNone/>
            </a:pPr>
            <a:r>
              <a:rPr lang="zh-CN" altLang="en-US" sz="2800" dirty="0">
                <a:latin typeface="宋体" pitchFamily="2" charset="-122"/>
              </a:rPr>
              <a:t>&gt;&gt;&gt; print</a:t>
            </a:r>
            <a:r>
              <a:rPr lang="en-US" altLang="zh-CN" sz="2800" dirty="0">
                <a:latin typeface="宋体" pitchFamily="2" charset="-122"/>
              </a:rPr>
              <a:t>(</a:t>
            </a:r>
            <a:r>
              <a:rPr lang="zh-CN" altLang="en-US" sz="2800" dirty="0">
                <a:latin typeface="宋体" pitchFamily="2" charset="-122"/>
              </a:rPr>
              <a:t>s</a:t>
            </a:r>
            <a:r>
              <a:rPr lang="en-US" altLang="zh-CN" sz="2800" dirty="0">
                <a:latin typeface="宋体" pitchFamily="2" charset="-122"/>
              </a:rPr>
              <a:t>)</a:t>
            </a:r>
            <a:endParaRPr lang="zh-CN" altLang="en-US" sz="2800" dirty="0">
              <a:latin typeface="宋体" pitchFamily="2" charset="-122"/>
            </a:endParaRPr>
          </a:p>
          <a:p>
            <a:pPr>
              <a:lnSpc>
                <a:spcPct val="150000"/>
              </a:lnSpc>
              <a:buFont typeface="Wingdings" pitchFamily="2" charset="2"/>
              <a:buNone/>
            </a:pPr>
            <a:r>
              <a:rPr lang="zh-CN" altLang="en-US" sz="2800" dirty="0">
                <a:latin typeface="宋体" pitchFamily="2" charset="-122"/>
              </a:rPr>
              <a:t>中国，中国</a:t>
            </a:r>
          </a:p>
          <a:p>
            <a:pPr>
              <a:lnSpc>
                <a:spcPct val="150000"/>
              </a:lnSpc>
              <a:buFont typeface="Wingdings" pitchFamily="2" charset="2"/>
              <a:buNone/>
            </a:pPr>
            <a:r>
              <a:rPr lang="zh-CN" altLang="en-US" sz="2800" dirty="0">
                <a:latin typeface="宋体" pitchFamily="2" charset="-122"/>
              </a:rPr>
              <a:t>&gt;&gt;&gt;s2=s.replace("中国", "中华人民共和国")</a:t>
            </a:r>
          </a:p>
          <a:p>
            <a:pPr>
              <a:lnSpc>
                <a:spcPct val="150000"/>
              </a:lnSpc>
              <a:buFont typeface="Wingdings" pitchFamily="2" charset="2"/>
              <a:buNone/>
            </a:pPr>
            <a:r>
              <a:rPr lang="zh-CN" altLang="en-US" sz="2800" dirty="0">
                <a:latin typeface="宋体" pitchFamily="2" charset="-122"/>
              </a:rPr>
              <a:t>&gt;&gt;&gt; print</a:t>
            </a:r>
            <a:r>
              <a:rPr lang="en-US" altLang="zh-CN" sz="2800" dirty="0">
                <a:latin typeface="宋体" pitchFamily="2" charset="-122"/>
              </a:rPr>
              <a:t>(</a:t>
            </a:r>
            <a:r>
              <a:rPr lang="zh-CN" altLang="en-US" sz="2800" dirty="0">
                <a:latin typeface="宋体" pitchFamily="2" charset="-122"/>
              </a:rPr>
              <a:t>s2</a:t>
            </a:r>
            <a:r>
              <a:rPr lang="en-US" altLang="zh-CN" sz="2800" dirty="0">
                <a:latin typeface="宋体" pitchFamily="2" charset="-122"/>
              </a:rPr>
              <a:t>)</a:t>
            </a:r>
            <a:endParaRPr lang="zh-CN" altLang="en-US" sz="2800" dirty="0">
              <a:latin typeface="宋体" pitchFamily="2" charset="-122"/>
            </a:endParaRPr>
          </a:p>
          <a:p>
            <a:pPr>
              <a:lnSpc>
                <a:spcPct val="150000"/>
              </a:lnSpc>
              <a:buFont typeface="Wingdings" pitchFamily="2" charset="2"/>
              <a:buNone/>
            </a:pPr>
            <a:r>
              <a:rPr lang="zh-CN" altLang="en-US" sz="2800" dirty="0">
                <a:latin typeface="宋体" pitchFamily="2" charset="-122"/>
              </a:rPr>
              <a:t>中华人民共和国，中华人民共和国</a:t>
            </a:r>
          </a:p>
        </p:txBody>
      </p:sp>
      <p:sp>
        <p:nvSpPr>
          <p:cNvPr id="2" name="灯片编号占位符 1"/>
          <p:cNvSpPr>
            <a:spLocks noGrp="1"/>
          </p:cNvSpPr>
          <p:nvPr>
            <p:ph type="sldNum" sz="quarter" idx="12"/>
          </p:nvPr>
        </p:nvSpPr>
        <p:spPr/>
        <p:txBody>
          <a:bodyPr/>
          <a:lstStyle/>
          <a:p>
            <a:fld id="{1FCCB009-CF97-1F4A-9399-55F1A7A4B45F}" type="slidenum">
              <a:rPr kumimoji="1" lang="zh-CN" altLang="en-US" smtClean="0"/>
              <a:t>50</a:t>
            </a:fld>
            <a:endParaRPr kumimoji="1" lang="zh-CN" altLang="en-US"/>
          </a:p>
        </p:txBody>
      </p:sp>
    </p:spTree>
    <p:extLst>
      <p:ext uri="{BB962C8B-B14F-4D97-AF65-F5344CB8AC3E}">
        <p14:creationId xmlns:p14="http://schemas.microsoft.com/office/powerpoint/2010/main" val="2941384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rrowheads="1"/>
          </p:cNvSpPr>
          <p:nvPr>
            <p:ph type="title"/>
          </p:nvPr>
        </p:nvSpPr>
        <p:spPr/>
        <p:txBody>
          <a:bodyPr/>
          <a:lstStyle/>
          <a:p>
            <a:r>
              <a:rPr lang="zh-CN" altLang="en-US" dirty="0">
                <a:latin typeface="宋体" pitchFamily="2" charset="-122"/>
              </a:rPr>
              <a:t>字符串转换</a:t>
            </a:r>
          </a:p>
        </p:txBody>
      </p:sp>
      <p:sp>
        <p:nvSpPr>
          <p:cNvPr id="39939" name="Rectangle 3"/>
          <p:cNvSpPr>
            <a:spLocks noGrp="1" noChangeArrowheads="1"/>
          </p:cNvSpPr>
          <p:nvPr>
            <p:ph idx="1"/>
          </p:nvPr>
        </p:nvSpPr>
        <p:spPr>
          <a:xfrm>
            <a:off x="609600" y="1417639"/>
            <a:ext cx="10972800" cy="5244418"/>
          </a:xfrm>
        </p:spPr>
        <p:txBody>
          <a:bodyPr>
            <a:normAutofit lnSpcReduction="10000"/>
          </a:bodyPr>
          <a:lstStyle/>
          <a:p>
            <a:pPr>
              <a:lnSpc>
                <a:spcPct val="150000"/>
              </a:lnSpc>
            </a:pPr>
            <a:r>
              <a:rPr lang="zh-CN" altLang="en-US" sz="2400" dirty="0">
                <a:latin typeface="宋体" pitchFamily="2" charset="-122"/>
              </a:rPr>
              <a:t>生成映射表函数</a:t>
            </a:r>
            <a:r>
              <a:rPr lang="en-US" altLang="zh-CN" sz="2400" dirty="0" err="1">
                <a:latin typeface="宋体" pitchFamily="2" charset="-122"/>
              </a:rPr>
              <a:t>maketrans</a:t>
            </a:r>
            <a:r>
              <a:rPr lang="en-US" altLang="zh-CN" sz="2400" dirty="0">
                <a:latin typeface="宋体" pitchFamily="2" charset="-122"/>
              </a:rPr>
              <a:t>(.)</a:t>
            </a:r>
            <a:r>
              <a:rPr lang="zh-CN" altLang="en-US" sz="2400" dirty="0">
                <a:latin typeface="宋体" pitchFamily="2" charset="-122"/>
              </a:rPr>
              <a:t>和按映射表关系转换字符串函数</a:t>
            </a:r>
            <a:r>
              <a:rPr lang="en-US" altLang="zh-CN" sz="2400" dirty="0">
                <a:latin typeface="宋体" pitchFamily="2" charset="-122"/>
              </a:rPr>
              <a:t>translate(.)</a:t>
            </a:r>
          </a:p>
          <a:p>
            <a:pPr>
              <a:lnSpc>
                <a:spcPct val="150000"/>
              </a:lnSpc>
              <a:buFont typeface="Wingdings" pitchFamily="2" charset="2"/>
              <a:buNone/>
            </a:pPr>
            <a:r>
              <a:rPr lang="zh-CN" altLang="en-US" sz="2400" dirty="0">
                <a:latin typeface="宋体" pitchFamily="2" charset="-122"/>
              </a:rPr>
              <a:t>&gt;&gt;&gt; import string</a:t>
            </a:r>
          </a:p>
          <a:p>
            <a:pPr>
              <a:lnSpc>
                <a:spcPct val="150000"/>
              </a:lnSpc>
              <a:buFont typeface="Wingdings" pitchFamily="2" charset="2"/>
              <a:buNone/>
            </a:pPr>
            <a:r>
              <a:rPr lang="zh-CN" altLang="en-US" sz="2400" dirty="0">
                <a:latin typeface="宋体" pitchFamily="2" charset="-122"/>
              </a:rPr>
              <a:t>&gt;&gt;&gt; table=string.maketrans("abcdef123","uvwxyz@#$")</a:t>
            </a:r>
          </a:p>
          <a:p>
            <a:pPr>
              <a:lnSpc>
                <a:spcPct val="150000"/>
              </a:lnSpc>
              <a:buFont typeface="Wingdings" pitchFamily="2" charset="2"/>
              <a:buNone/>
            </a:pPr>
            <a:r>
              <a:rPr lang="zh-CN" altLang="en-US" sz="2400" dirty="0">
                <a:latin typeface="宋体" pitchFamily="2" charset="-122"/>
              </a:rPr>
              <a:t>&gt;&gt;&gt; </a:t>
            </a:r>
            <a:r>
              <a:rPr lang="zh-CN" altLang="en-US" sz="2100" dirty="0">
                <a:latin typeface="宋体" pitchFamily="2" charset="-122"/>
              </a:rPr>
              <a:t>s="Python is a greate programming language. I like it!"</a:t>
            </a:r>
          </a:p>
          <a:p>
            <a:pPr>
              <a:lnSpc>
                <a:spcPct val="150000"/>
              </a:lnSpc>
              <a:buFont typeface="Wingdings" pitchFamily="2" charset="2"/>
              <a:buNone/>
            </a:pPr>
            <a:r>
              <a:rPr lang="zh-CN" altLang="en-US" sz="2400" dirty="0">
                <a:latin typeface="宋体" pitchFamily="2" charset="-122"/>
              </a:rPr>
              <a:t>&gt;&gt;&gt; s.translate(table)</a:t>
            </a:r>
          </a:p>
          <a:p>
            <a:pPr>
              <a:lnSpc>
                <a:spcPct val="150000"/>
              </a:lnSpc>
              <a:buFont typeface="Wingdings" pitchFamily="2" charset="2"/>
              <a:buNone/>
            </a:pPr>
            <a:r>
              <a:rPr lang="zh-CN" altLang="en-US" sz="2300" dirty="0">
                <a:latin typeface="宋体" pitchFamily="2" charset="-122"/>
              </a:rPr>
              <a:t>"Python is u gryuty progrumming lunguugy. I liky it!"</a:t>
            </a:r>
          </a:p>
          <a:p>
            <a:pPr>
              <a:lnSpc>
                <a:spcPct val="150000"/>
              </a:lnSpc>
              <a:buFont typeface="Wingdings" pitchFamily="2" charset="2"/>
              <a:buNone/>
            </a:pPr>
            <a:r>
              <a:rPr lang="zh-CN" altLang="en-US" sz="2400" dirty="0">
                <a:latin typeface="宋体" pitchFamily="2" charset="-122"/>
              </a:rPr>
              <a:t>&gt;&gt;&gt; s.translate(table,"gtm")</a:t>
            </a:r>
            <a:r>
              <a:rPr lang="en-US" altLang="zh-CN" sz="2400" dirty="0">
                <a:latin typeface="宋体" pitchFamily="2" charset="-122"/>
              </a:rPr>
              <a:t> </a:t>
            </a:r>
            <a:r>
              <a:rPr lang="en-US" altLang="zh-CN" sz="2000" dirty="0">
                <a:latin typeface="宋体" pitchFamily="2" charset="-122"/>
              </a:rPr>
              <a:t>#</a:t>
            </a:r>
            <a:r>
              <a:rPr lang="zh-CN" altLang="en-US" sz="2000" dirty="0">
                <a:latin typeface="宋体" pitchFamily="2" charset="-122"/>
              </a:rPr>
              <a:t>第二个参数表示要删除的字符</a:t>
            </a:r>
            <a:endParaRPr lang="en-US" altLang="zh-CN" sz="2000" dirty="0">
              <a:latin typeface="宋体" pitchFamily="2" charset="-122"/>
            </a:endParaRPr>
          </a:p>
          <a:p>
            <a:pPr>
              <a:lnSpc>
                <a:spcPct val="150000"/>
              </a:lnSpc>
              <a:buFont typeface="Wingdings" pitchFamily="2" charset="2"/>
              <a:buNone/>
            </a:pPr>
            <a:r>
              <a:rPr lang="zh-CN" altLang="en-US" sz="2400" dirty="0">
                <a:latin typeface="宋体" pitchFamily="2" charset="-122"/>
              </a:rPr>
              <a:t>"Pyhon is u ryuy proruin lunuuy. I liky i!"</a:t>
            </a:r>
          </a:p>
        </p:txBody>
      </p:sp>
      <p:sp>
        <p:nvSpPr>
          <p:cNvPr id="2" name="灯片编号占位符 1"/>
          <p:cNvSpPr>
            <a:spLocks noGrp="1"/>
          </p:cNvSpPr>
          <p:nvPr>
            <p:ph type="sldNum" sz="quarter" idx="12"/>
          </p:nvPr>
        </p:nvSpPr>
        <p:spPr/>
        <p:txBody>
          <a:bodyPr/>
          <a:lstStyle/>
          <a:p>
            <a:fld id="{1FCCB009-CF97-1F4A-9399-55F1A7A4B45F}" type="slidenum">
              <a:rPr kumimoji="1" lang="zh-CN" altLang="en-US" smtClean="0"/>
              <a:t>51</a:t>
            </a:fld>
            <a:endParaRPr kumimoji="1" lang="zh-CN" altLang="en-US"/>
          </a:p>
        </p:txBody>
      </p:sp>
    </p:spTree>
    <p:extLst>
      <p:ext uri="{BB962C8B-B14F-4D97-AF65-F5344CB8AC3E}">
        <p14:creationId xmlns:p14="http://schemas.microsoft.com/office/powerpoint/2010/main" val="32235738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rrowheads="1"/>
          </p:cNvSpPr>
          <p:nvPr>
            <p:ph type="title"/>
          </p:nvPr>
        </p:nvSpPr>
        <p:spPr>
          <a:xfrm>
            <a:off x="838200" y="92075"/>
            <a:ext cx="10515600" cy="1325563"/>
          </a:xfrm>
        </p:spPr>
        <p:txBody>
          <a:bodyPr/>
          <a:lstStyle/>
          <a:p>
            <a:r>
              <a:rPr lang="zh-CN" altLang="en-US" dirty="0">
                <a:latin typeface="宋体" pitchFamily="2" charset="-122"/>
              </a:rPr>
              <a:t>字符串消减</a:t>
            </a:r>
          </a:p>
        </p:txBody>
      </p:sp>
      <p:sp>
        <p:nvSpPr>
          <p:cNvPr id="40963" name="Rectangle 3"/>
          <p:cNvSpPr>
            <a:spLocks noGrp="1" noChangeArrowheads="1"/>
          </p:cNvSpPr>
          <p:nvPr>
            <p:ph idx="1"/>
          </p:nvPr>
        </p:nvSpPr>
        <p:spPr>
          <a:xfrm>
            <a:off x="609600" y="1239508"/>
            <a:ext cx="10972800" cy="4762007"/>
          </a:xfrm>
        </p:spPr>
        <p:txBody>
          <a:bodyPr>
            <a:noAutofit/>
          </a:bodyPr>
          <a:lstStyle/>
          <a:p>
            <a:r>
              <a:rPr lang="zh-CN" altLang="zh-CN" sz="2000" dirty="0">
                <a:latin typeface="宋体" pitchFamily="2" charset="-122"/>
              </a:rPr>
              <a:t>strip()、rstrip()、lstrip()</a:t>
            </a:r>
          </a:p>
          <a:p>
            <a:pPr>
              <a:buFont typeface="Wingdings" pitchFamily="2" charset="2"/>
              <a:buNone/>
            </a:pPr>
            <a:r>
              <a:rPr lang="zh-CN" altLang="zh-CN" sz="2000" dirty="0">
                <a:latin typeface="宋体" pitchFamily="2" charset="-122"/>
              </a:rPr>
              <a:t>这几个方法分别用来删除两端、右端或左端的空格或连续的指定字符。</a:t>
            </a:r>
          </a:p>
          <a:p>
            <a:pPr>
              <a:buFont typeface="Wingdings" pitchFamily="2" charset="2"/>
              <a:buNone/>
            </a:pPr>
            <a:r>
              <a:rPr lang="zh-CN" altLang="zh-CN" sz="2000" dirty="0">
                <a:latin typeface="宋体" pitchFamily="2" charset="-122"/>
              </a:rPr>
              <a:t>&gt;&gt;&gt; s=" abc  "</a:t>
            </a:r>
          </a:p>
          <a:p>
            <a:pPr>
              <a:buFont typeface="Wingdings" pitchFamily="2" charset="2"/>
              <a:buNone/>
            </a:pPr>
            <a:r>
              <a:rPr lang="zh-CN" altLang="zh-CN" sz="2000" dirty="0">
                <a:latin typeface="宋体" pitchFamily="2" charset="-122"/>
              </a:rPr>
              <a:t>&gt;&gt;&gt; s2=s.strip( )</a:t>
            </a:r>
          </a:p>
          <a:p>
            <a:pPr>
              <a:buFont typeface="Wingdings" pitchFamily="2" charset="2"/>
              <a:buNone/>
            </a:pPr>
            <a:r>
              <a:rPr lang="zh-CN" altLang="zh-CN" sz="2000" dirty="0">
                <a:latin typeface="宋体" pitchFamily="2" charset="-122"/>
              </a:rPr>
              <a:t>&gt;&gt;&gt; s2</a:t>
            </a:r>
          </a:p>
          <a:p>
            <a:pPr>
              <a:buFont typeface="Wingdings" pitchFamily="2" charset="2"/>
              <a:buNone/>
            </a:pPr>
            <a:r>
              <a:rPr lang="zh-CN" altLang="zh-CN" sz="2000" dirty="0">
                <a:latin typeface="宋体" pitchFamily="2" charset="-122"/>
              </a:rPr>
              <a:t>"abc"</a:t>
            </a:r>
          </a:p>
          <a:p>
            <a:pPr>
              <a:buFont typeface="Wingdings" pitchFamily="2" charset="2"/>
              <a:buNone/>
            </a:pPr>
            <a:r>
              <a:rPr lang="zh-CN" altLang="zh-CN" sz="2000" dirty="0">
                <a:latin typeface="宋体" pitchFamily="2" charset="-122"/>
              </a:rPr>
              <a:t>&gt;&gt;&gt; "aaaassddf".strip("a")</a:t>
            </a:r>
          </a:p>
          <a:p>
            <a:pPr>
              <a:buFont typeface="Wingdings" pitchFamily="2" charset="2"/>
              <a:buNone/>
            </a:pPr>
            <a:r>
              <a:rPr lang="zh-CN" altLang="zh-CN" sz="2000" dirty="0">
                <a:latin typeface="宋体" pitchFamily="2" charset="-122"/>
              </a:rPr>
              <a:t>"ssddf"</a:t>
            </a:r>
          </a:p>
          <a:p>
            <a:pPr>
              <a:buFont typeface="Wingdings" pitchFamily="2" charset="2"/>
              <a:buNone/>
            </a:pPr>
            <a:r>
              <a:rPr lang="zh-CN" altLang="zh-CN" sz="2000" dirty="0">
                <a:latin typeface="宋体" pitchFamily="2" charset="-122"/>
              </a:rPr>
              <a:t>&gt;&gt;&gt; "aaaassddf".strip("af")</a:t>
            </a:r>
          </a:p>
          <a:p>
            <a:pPr>
              <a:buFont typeface="Wingdings" pitchFamily="2" charset="2"/>
              <a:buNone/>
            </a:pPr>
            <a:r>
              <a:rPr lang="zh-CN" altLang="zh-CN" sz="2000" dirty="0">
                <a:latin typeface="宋体" pitchFamily="2" charset="-122"/>
              </a:rPr>
              <a:t>"ssdd"</a:t>
            </a:r>
          </a:p>
          <a:p>
            <a:pPr>
              <a:buFont typeface="Wingdings" pitchFamily="2" charset="2"/>
              <a:buNone/>
            </a:pPr>
            <a:r>
              <a:rPr lang="zh-CN" altLang="zh-CN" sz="2000" dirty="0">
                <a:latin typeface="宋体" pitchFamily="2" charset="-122"/>
              </a:rPr>
              <a:t>&gt;&gt;&gt; "aaaassddfaaa".rstrip("a")</a:t>
            </a:r>
          </a:p>
          <a:p>
            <a:pPr>
              <a:buFont typeface="Wingdings" pitchFamily="2" charset="2"/>
              <a:buNone/>
            </a:pPr>
            <a:r>
              <a:rPr lang="zh-CN" altLang="zh-CN" sz="2000" dirty="0">
                <a:latin typeface="宋体" pitchFamily="2" charset="-122"/>
              </a:rPr>
              <a:t>'aaaassddf'</a:t>
            </a:r>
          </a:p>
          <a:p>
            <a:pPr>
              <a:buFont typeface="Wingdings" pitchFamily="2" charset="2"/>
              <a:buNone/>
            </a:pPr>
            <a:r>
              <a:rPr lang="zh-CN" altLang="zh-CN" sz="2000" dirty="0">
                <a:latin typeface="宋体" pitchFamily="2" charset="-122"/>
              </a:rPr>
              <a:t>&gt;&gt;&gt; "aaaassddfaaa".lstrip("a")</a:t>
            </a:r>
          </a:p>
          <a:p>
            <a:pPr>
              <a:buFont typeface="Wingdings" pitchFamily="2" charset="2"/>
              <a:buNone/>
            </a:pPr>
            <a:r>
              <a:rPr lang="zh-CN" altLang="zh-CN" sz="2000" dirty="0">
                <a:latin typeface="宋体" pitchFamily="2" charset="-122"/>
              </a:rPr>
              <a:t>'ssddfaaa'</a:t>
            </a:r>
          </a:p>
        </p:txBody>
      </p:sp>
      <p:pic>
        <p:nvPicPr>
          <p:cNvPr id="194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7036" y="2971367"/>
            <a:ext cx="5517713" cy="174313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灯片编号占位符 1"/>
          <p:cNvSpPr>
            <a:spLocks noGrp="1"/>
          </p:cNvSpPr>
          <p:nvPr>
            <p:ph type="sldNum" sz="quarter" idx="12"/>
          </p:nvPr>
        </p:nvSpPr>
        <p:spPr/>
        <p:txBody>
          <a:bodyPr/>
          <a:lstStyle/>
          <a:p>
            <a:fld id="{1FCCB009-CF97-1F4A-9399-55F1A7A4B45F}" type="slidenum">
              <a:rPr kumimoji="1" lang="zh-CN" altLang="en-US" smtClean="0"/>
              <a:t>52</a:t>
            </a:fld>
            <a:endParaRPr kumimoji="1" lang="zh-CN" altLang="en-US"/>
          </a:p>
        </p:txBody>
      </p:sp>
    </p:spTree>
    <p:extLst>
      <p:ext uri="{BB962C8B-B14F-4D97-AF65-F5344CB8AC3E}">
        <p14:creationId xmlns:p14="http://schemas.microsoft.com/office/powerpoint/2010/main" val="40536006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rrowheads="1"/>
          </p:cNvSpPr>
          <p:nvPr>
            <p:ph type="title"/>
          </p:nvPr>
        </p:nvSpPr>
        <p:spPr/>
        <p:txBody>
          <a:bodyPr/>
          <a:lstStyle/>
          <a:p>
            <a:r>
              <a:rPr lang="zh-CN" altLang="en-US" dirty="0">
                <a:latin typeface="宋体" pitchFamily="2" charset="-122"/>
              </a:rPr>
              <a:t>字符串成员判断</a:t>
            </a:r>
          </a:p>
        </p:txBody>
      </p:sp>
      <p:sp>
        <p:nvSpPr>
          <p:cNvPr id="44035" name="Rectangle 3"/>
          <p:cNvSpPr>
            <a:spLocks noGrp="1" noChangeArrowheads="1"/>
          </p:cNvSpPr>
          <p:nvPr>
            <p:ph idx="1"/>
          </p:nvPr>
        </p:nvSpPr>
        <p:spPr>
          <a:xfrm>
            <a:off x="609600" y="1417639"/>
            <a:ext cx="10972800" cy="5280044"/>
          </a:xfrm>
        </p:spPr>
        <p:txBody>
          <a:bodyPr>
            <a:normAutofit fontScale="85000" lnSpcReduction="20000"/>
          </a:bodyPr>
          <a:lstStyle/>
          <a:p>
            <a:pPr>
              <a:lnSpc>
                <a:spcPct val="150000"/>
              </a:lnSpc>
            </a:pPr>
            <a:r>
              <a:rPr lang="zh-CN" altLang="en-US" sz="2400" dirty="0">
                <a:latin typeface="宋体" pitchFamily="2" charset="-122"/>
                <a:sym typeface="Arial" pitchFamily="34" charset="0"/>
              </a:rPr>
              <a:t>成员判断</a:t>
            </a:r>
          </a:p>
          <a:p>
            <a:pPr>
              <a:lnSpc>
                <a:spcPct val="150000"/>
              </a:lnSpc>
              <a:buFont typeface="Wingdings" pitchFamily="2" charset="2"/>
              <a:buNone/>
            </a:pPr>
            <a:r>
              <a:rPr lang="en-US" altLang="zh-CN" sz="2400" dirty="0">
                <a:latin typeface="宋体" pitchFamily="2" charset="-122"/>
              </a:rPr>
              <a:t>&gt;&gt;&gt; </a:t>
            </a:r>
            <a:r>
              <a:rPr lang="zh-CN" altLang="en-US" sz="2400" dirty="0">
                <a:latin typeface="宋体" pitchFamily="2" charset="-122"/>
              </a:rPr>
              <a:t>"</a:t>
            </a:r>
            <a:r>
              <a:rPr lang="en-US" altLang="zh-CN" sz="2400" dirty="0">
                <a:latin typeface="宋体" pitchFamily="2" charset="-122"/>
              </a:rPr>
              <a:t>a</a:t>
            </a:r>
            <a:r>
              <a:rPr lang="zh-CN" altLang="en-US" sz="2400" dirty="0">
                <a:latin typeface="宋体" pitchFamily="2" charset="-122"/>
              </a:rPr>
              <a:t>"</a:t>
            </a:r>
            <a:r>
              <a:rPr lang="en-US" altLang="zh-CN" sz="2400" dirty="0">
                <a:latin typeface="宋体" pitchFamily="2" charset="-122"/>
              </a:rPr>
              <a:t> in </a:t>
            </a:r>
            <a:r>
              <a:rPr lang="zh-CN" altLang="en-US" sz="2400" dirty="0">
                <a:latin typeface="宋体" pitchFamily="2" charset="-122"/>
              </a:rPr>
              <a:t>"</a:t>
            </a:r>
            <a:r>
              <a:rPr lang="en-US" altLang="zh-CN" sz="2400" dirty="0" err="1">
                <a:latin typeface="宋体" pitchFamily="2" charset="-122"/>
              </a:rPr>
              <a:t>abcde</a:t>
            </a:r>
            <a:r>
              <a:rPr lang="zh-CN" altLang="en-US" sz="2400" dirty="0">
                <a:latin typeface="宋体" pitchFamily="2" charset="-122"/>
              </a:rPr>
              <a:t>"</a:t>
            </a:r>
          </a:p>
          <a:p>
            <a:pPr>
              <a:lnSpc>
                <a:spcPct val="150000"/>
              </a:lnSpc>
              <a:buFont typeface="Wingdings" pitchFamily="2" charset="2"/>
              <a:buNone/>
            </a:pPr>
            <a:r>
              <a:rPr lang="en-US" altLang="zh-CN" sz="2400" dirty="0">
                <a:latin typeface="宋体" pitchFamily="2" charset="-122"/>
              </a:rPr>
              <a:t>True</a:t>
            </a:r>
          </a:p>
          <a:p>
            <a:pPr>
              <a:lnSpc>
                <a:spcPct val="150000"/>
              </a:lnSpc>
              <a:buFont typeface="Wingdings" pitchFamily="2" charset="2"/>
              <a:buNone/>
            </a:pPr>
            <a:r>
              <a:rPr lang="en-US" altLang="zh-CN" sz="2400" dirty="0">
                <a:latin typeface="宋体" pitchFamily="2" charset="-122"/>
              </a:rPr>
              <a:t>&gt;&gt;&gt; </a:t>
            </a:r>
            <a:r>
              <a:rPr lang="zh-CN" altLang="en-US" sz="2400" dirty="0">
                <a:latin typeface="宋体" pitchFamily="2" charset="-122"/>
              </a:rPr>
              <a:t>"</a:t>
            </a:r>
            <a:r>
              <a:rPr lang="en-US" altLang="zh-CN" sz="2400" dirty="0">
                <a:latin typeface="宋体" pitchFamily="2" charset="-122"/>
              </a:rPr>
              <a:t>j</a:t>
            </a:r>
            <a:r>
              <a:rPr lang="zh-CN" altLang="en-US" sz="2400" dirty="0">
                <a:latin typeface="宋体" pitchFamily="2" charset="-122"/>
              </a:rPr>
              <a:t>"</a:t>
            </a:r>
            <a:r>
              <a:rPr lang="en-US" altLang="zh-CN" sz="2400" dirty="0">
                <a:latin typeface="宋体" pitchFamily="2" charset="-122"/>
              </a:rPr>
              <a:t> in </a:t>
            </a:r>
            <a:r>
              <a:rPr lang="zh-CN" altLang="en-US" sz="2400" dirty="0">
                <a:latin typeface="宋体" pitchFamily="2" charset="-122"/>
              </a:rPr>
              <a:t>"</a:t>
            </a:r>
            <a:r>
              <a:rPr lang="en-US" altLang="zh-CN" sz="2400" dirty="0" err="1">
                <a:latin typeface="宋体" pitchFamily="2" charset="-122"/>
              </a:rPr>
              <a:t>abcde</a:t>
            </a:r>
            <a:r>
              <a:rPr lang="zh-CN" altLang="en-US" sz="2400" dirty="0">
                <a:latin typeface="宋体" pitchFamily="2" charset="-122"/>
              </a:rPr>
              <a:t>"</a:t>
            </a:r>
          </a:p>
          <a:p>
            <a:pPr>
              <a:lnSpc>
                <a:spcPct val="150000"/>
              </a:lnSpc>
              <a:buFont typeface="Wingdings" pitchFamily="2" charset="2"/>
              <a:buNone/>
            </a:pPr>
            <a:r>
              <a:rPr lang="en-US" altLang="zh-CN" sz="2400" dirty="0">
                <a:latin typeface="宋体" pitchFamily="2" charset="-122"/>
              </a:rPr>
              <a:t>False</a:t>
            </a:r>
          </a:p>
          <a:p>
            <a:pPr>
              <a:lnSpc>
                <a:spcPct val="150000"/>
              </a:lnSpc>
            </a:pPr>
            <a:r>
              <a:rPr lang="en-US" altLang="zh-CN" sz="2400" dirty="0" err="1">
                <a:latin typeface="宋体" pitchFamily="2" charset="-122"/>
              </a:rPr>
              <a:t>s.startwith</a:t>
            </a:r>
            <a:r>
              <a:rPr lang="en-US" altLang="zh-CN" sz="2400" dirty="0">
                <a:latin typeface="宋体" pitchFamily="2" charset="-122"/>
              </a:rPr>
              <a:t>(t)</a:t>
            </a:r>
            <a:r>
              <a:rPr lang="zh-CN" altLang="en-US" sz="2400" dirty="0">
                <a:latin typeface="宋体" pitchFamily="2" charset="-122"/>
              </a:rPr>
              <a:t>、</a:t>
            </a:r>
            <a:r>
              <a:rPr lang="en-US" altLang="zh-CN" sz="2400" dirty="0" err="1">
                <a:latin typeface="宋体" pitchFamily="2" charset="-122"/>
              </a:rPr>
              <a:t>s.endswith</a:t>
            </a:r>
            <a:r>
              <a:rPr lang="en-US" altLang="zh-CN" sz="2400" dirty="0">
                <a:latin typeface="宋体" pitchFamily="2" charset="-122"/>
              </a:rPr>
              <a:t>(t)</a:t>
            </a:r>
          </a:p>
          <a:p>
            <a:pPr>
              <a:lnSpc>
                <a:spcPct val="150000"/>
              </a:lnSpc>
              <a:buFont typeface="Wingdings" pitchFamily="2" charset="2"/>
              <a:buNone/>
            </a:pPr>
            <a:r>
              <a:rPr lang="zh-CN" altLang="en-US" sz="2400" dirty="0">
                <a:latin typeface="宋体" pitchFamily="2" charset="-122"/>
              </a:rPr>
              <a:t>判断字符串是否以指定字符串开始或结束</a:t>
            </a:r>
          </a:p>
          <a:p>
            <a:pPr>
              <a:lnSpc>
                <a:spcPct val="150000"/>
              </a:lnSpc>
              <a:buFont typeface="Wingdings" pitchFamily="2" charset="2"/>
              <a:buNone/>
            </a:pPr>
            <a:r>
              <a:rPr lang="zh-CN" altLang="en-US" sz="2400" dirty="0">
                <a:latin typeface="宋体" pitchFamily="2" charset="-122"/>
              </a:rPr>
              <a:t>&gt;&gt;&gt; import os</a:t>
            </a:r>
          </a:p>
          <a:p>
            <a:pPr>
              <a:lnSpc>
                <a:spcPct val="150000"/>
              </a:lnSpc>
              <a:buFont typeface="Wingdings" pitchFamily="2" charset="2"/>
              <a:buNone/>
            </a:pPr>
            <a:r>
              <a:rPr lang="zh-CN" altLang="en-US" sz="2400" dirty="0">
                <a:latin typeface="宋体" pitchFamily="2" charset="-122"/>
              </a:rPr>
              <a:t>&gt;&gt;&gt; [filename for filename in os.listdir(r'c:\\') if filename.endswith(('.bmp','.jpg','.gif'))]</a:t>
            </a:r>
          </a:p>
        </p:txBody>
      </p:sp>
      <p:sp>
        <p:nvSpPr>
          <p:cNvPr id="2" name="灯片编号占位符 1"/>
          <p:cNvSpPr>
            <a:spLocks noGrp="1"/>
          </p:cNvSpPr>
          <p:nvPr>
            <p:ph type="sldNum" sz="quarter" idx="12"/>
          </p:nvPr>
        </p:nvSpPr>
        <p:spPr/>
        <p:txBody>
          <a:bodyPr/>
          <a:lstStyle/>
          <a:p>
            <a:fld id="{1FCCB009-CF97-1F4A-9399-55F1A7A4B45F}" type="slidenum">
              <a:rPr kumimoji="1" lang="zh-CN" altLang="en-US" smtClean="0"/>
              <a:t>53</a:t>
            </a:fld>
            <a:endParaRPr kumimoji="1" lang="zh-CN" altLang="en-US"/>
          </a:p>
        </p:txBody>
      </p:sp>
    </p:spTree>
    <p:extLst>
      <p:ext uri="{BB962C8B-B14F-4D97-AF65-F5344CB8AC3E}">
        <p14:creationId xmlns:p14="http://schemas.microsoft.com/office/powerpoint/2010/main" val="32688174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检验字符串是否为字母、数字等</a:t>
            </a:r>
          </a:p>
        </p:txBody>
      </p:sp>
      <p:sp>
        <p:nvSpPr>
          <p:cNvPr id="3" name="内容占位符 2"/>
          <p:cNvSpPr>
            <a:spLocks noGrp="1"/>
          </p:cNvSpPr>
          <p:nvPr>
            <p:ph idx="1"/>
          </p:nvPr>
        </p:nvSpPr>
        <p:spPr/>
        <p:txBody>
          <a:bodyPr>
            <a:normAutofit lnSpcReduction="10000"/>
          </a:bodyPr>
          <a:lstStyle/>
          <a:p>
            <a:pPr>
              <a:lnSpc>
                <a:spcPct val="150000"/>
              </a:lnSpc>
            </a:pPr>
            <a:r>
              <a:rPr lang="en-US" altLang="zh-CN" sz="2800" dirty="0" err="1"/>
              <a:t>isalnum</a:t>
            </a:r>
            <a:r>
              <a:rPr lang="en-US" altLang="zh-CN" sz="2800" dirty="0"/>
              <a:t>()		—— </a:t>
            </a:r>
            <a:r>
              <a:rPr lang="zh-CN" altLang="en-US" sz="2800" dirty="0"/>
              <a:t>检验字符串是否为数字或字母</a:t>
            </a:r>
            <a:endParaRPr lang="en-US" altLang="zh-CN" sz="2800" dirty="0"/>
          </a:p>
          <a:p>
            <a:pPr>
              <a:lnSpc>
                <a:spcPct val="150000"/>
              </a:lnSpc>
            </a:pPr>
            <a:r>
              <a:rPr lang="en-US" altLang="zh-CN" sz="2800" dirty="0" err="1"/>
              <a:t>isalpha</a:t>
            </a:r>
            <a:r>
              <a:rPr lang="en-US" altLang="zh-CN" sz="2800" dirty="0"/>
              <a:t>()		—— </a:t>
            </a:r>
            <a:r>
              <a:rPr lang="zh-CN" altLang="en-US" sz="2800" dirty="0"/>
              <a:t>检验字符串是否为字母</a:t>
            </a:r>
            <a:endParaRPr lang="en-US" altLang="zh-CN" sz="2800" dirty="0"/>
          </a:p>
          <a:p>
            <a:pPr>
              <a:lnSpc>
                <a:spcPct val="150000"/>
              </a:lnSpc>
            </a:pPr>
            <a:r>
              <a:rPr lang="en-US" altLang="zh-CN" sz="2800" dirty="0" err="1"/>
              <a:t>isdigit</a:t>
            </a:r>
            <a:r>
              <a:rPr lang="en-US" altLang="zh-CN" sz="2800" dirty="0"/>
              <a:t>()		—— </a:t>
            </a:r>
            <a:r>
              <a:rPr lang="zh-CN" altLang="en-US" sz="2800" dirty="0"/>
              <a:t>检验字符串是否为数字字符</a:t>
            </a:r>
            <a:endParaRPr lang="en-US" altLang="zh-CN" sz="2800" dirty="0"/>
          </a:p>
          <a:p>
            <a:pPr>
              <a:lnSpc>
                <a:spcPct val="150000"/>
              </a:lnSpc>
            </a:pPr>
            <a:r>
              <a:rPr lang="en-US" altLang="zh-CN" sz="2800" dirty="0" err="1"/>
              <a:t>isspace</a:t>
            </a:r>
            <a:r>
              <a:rPr lang="en-US" altLang="zh-CN" sz="2800" dirty="0"/>
              <a:t>()		 —— </a:t>
            </a:r>
            <a:r>
              <a:rPr lang="zh-CN" altLang="en-US" sz="2800" dirty="0"/>
              <a:t>检验字符串是否为空白字符</a:t>
            </a:r>
            <a:endParaRPr lang="en-US" altLang="zh-CN" sz="2800" dirty="0"/>
          </a:p>
          <a:p>
            <a:pPr>
              <a:lnSpc>
                <a:spcPct val="150000"/>
              </a:lnSpc>
            </a:pPr>
            <a:r>
              <a:rPr lang="en-US" altLang="zh-CN" sz="2800" dirty="0" err="1"/>
              <a:t>isupper</a:t>
            </a:r>
            <a:r>
              <a:rPr lang="en-US" altLang="zh-CN" sz="2800" dirty="0"/>
              <a:t>()		 —— </a:t>
            </a:r>
            <a:r>
              <a:rPr lang="zh-CN" altLang="en-US" sz="2800" dirty="0"/>
              <a:t>检验字符串是否为大写字母</a:t>
            </a:r>
            <a:endParaRPr lang="en-US" altLang="zh-CN" sz="2800" dirty="0"/>
          </a:p>
          <a:p>
            <a:pPr>
              <a:lnSpc>
                <a:spcPct val="150000"/>
              </a:lnSpc>
            </a:pPr>
            <a:r>
              <a:rPr lang="en-US" altLang="zh-CN" sz="2800" dirty="0" err="1"/>
              <a:t>islower</a:t>
            </a:r>
            <a:r>
              <a:rPr lang="en-US" altLang="zh-CN" sz="2800" dirty="0"/>
              <a:t>()		 —— </a:t>
            </a:r>
            <a:r>
              <a:rPr lang="zh-CN" altLang="en-US" sz="2800" dirty="0"/>
              <a:t>检验字符串是否为小写字母</a:t>
            </a:r>
          </a:p>
        </p:txBody>
      </p:sp>
      <p:sp>
        <p:nvSpPr>
          <p:cNvPr id="4" name="灯片编号占位符 3"/>
          <p:cNvSpPr>
            <a:spLocks noGrp="1"/>
          </p:cNvSpPr>
          <p:nvPr>
            <p:ph type="sldNum" sz="quarter" idx="12"/>
          </p:nvPr>
        </p:nvSpPr>
        <p:spPr/>
        <p:txBody>
          <a:bodyPr/>
          <a:lstStyle/>
          <a:p>
            <a:fld id="{1FCCB009-CF97-1F4A-9399-55F1A7A4B45F}" type="slidenum">
              <a:rPr kumimoji="1" lang="zh-CN" altLang="en-US" smtClean="0"/>
              <a:t>54</a:t>
            </a:fld>
            <a:endParaRPr kumimoji="1" lang="zh-CN" altLang="en-US"/>
          </a:p>
        </p:txBody>
      </p:sp>
    </p:spTree>
    <p:extLst>
      <p:ext uri="{BB962C8B-B14F-4D97-AF65-F5344CB8AC3E}">
        <p14:creationId xmlns:p14="http://schemas.microsoft.com/office/powerpoint/2010/main" val="21783374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举例</a:t>
            </a:r>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8179" y="1488889"/>
            <a:ext cx="6882519" cy="513754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灯片编号占位符 2"/>
          <p:cNvSpPr>
            <a:spLocks noGrp="1"/>
          </p:cNvSpPr>
          <p:nvPr>
            <p:ph type="sldNum" sz="quarter" idx="12"/>
          </p:nvPr>
        </p:nvSpPr>
        <p:spPr/>
        <p:txBody>
          <a:bodyPr/>
          <a:lstStyle/>
          <a:p>
            <a:fld id="{1FCCB009-CF97-1F4A-9399-55F1A7A4B45F}" type="slidenum">
              <a:rPr kumimoji="1" lang="zh-CN" altLang="en-US" smtClean="0"/>
              <a:t>55</a:t>
            </a:fld>
            <a:endParaRPr kumimoji="1" lang="zh-CN" altLang="en-US"/>
          </a:p>
        </p:txBody>
      </p:sp>
    </p:spTree>
    <p:extLst>
      <p:ext uri="{BB962C8B-B14F-4D97-AF65-F5344CB8AC3E}">
        <p14:creationId xmlns:p14="http://schemas.microsoft.com/office/powerpoint/2010/main" val="39521307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3600" dirty="0"/>
              <a:t>连续输入若干行字符串（以空行结束），</a:t>
            </a:r>
            <a:br>
              <a:rPr lang="en-US" altLang="zh-CN" sz="3600" dirty="0"/>
            </a:br>
            <a:r>
              <a:rPr lang="zh-CN" altLang="en-US" sz="3600" dirty="0"/>
              <a:t>输出最长的那些行</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929" y="1600200"/>
            <a:ext cx="9450745" cy="468632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95683" y="1600198"/>
            <a:ext cx="1889407" cy="468632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灯片编号占位符 2"/>
          <p:cNvSpPr>
            <a:spLocks noGrp="1"/>
          </p:cNvSpPr>
          <p:nvPr>
            <p:ph type="sldNum" sz="quarter" idx="12"/>
          </p:nvPr>
        </p:nvSpPr>
        <p:spPr/>
        <p:txBody>
          <a:bodyPr/>
          <a:lstStyle/>
          <a:p>
            <a:fld id="{1FCCB009-CF97-1F4A-9399-55F1A7A4B45F}" type="slidenum">
              <a:rPr kumimoji="1" lang="zh-CN" altLang="en-US" smtClean="0"/>
              <a:t>56</a:t>
            </a:fld>
            <a:endParaRPr kumimoji="1" lang="zh-CN" altLang="en-US"/>
          </a:p>
        </p:txBody>
      </p:sp>
    </p:spTree>
    <p:extLst>
      <p:ext uri="{BB962C8B-B14F-4D97-AF65-F5344CB8AC3E}">
        <p14:creationId xmlns:p14="http://schemas.microsoft.com/office/powerpoint/2010/main" val="41738503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92076"/>
            <a:ext cx="10515600" cy="1325563"/>
          </a:xfrm>
        </p:spPr>
        <p:txBody>
          <a:bodyPr>
            <a:noAutofit/>
          </a:bodyPr>
          <a:lstStyle/>
          <a:p>
            <a:r>
              <a:rPr lang="zh-CN" altLang="en-US" sz="3600" dirty="0"/>
              <a:t>统计文章的单词个数。约定单词由英文字母组成，其他字符只是用来分隔单词。</a:t>
            </a:r>
          </a:p>
        </p:txBody>
      </p:sp>
      <p:sp>
        <p:nvSpPr>
          <p:cNvPr id="5" name="内容占位符 4"/>
          <p:cNvSpPr>
            <a:spLocks noGrp="1"/>
          </p:cNvSpPr>
          <p:nvPr>
            <p:ph idx="1"/>
          </p:nvPr>
        </p:nvSpPr>
        <p:spPr/>
        <p:txBody>
          <a:bodyPr/>
          <a:lstStyle/>
          <a:p>
            <a:endParaRPr lang="zh-CN" altLang="en-US"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00200"/>
            <a:ext cx="10235315" cy="468632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6796" y="1417639"/>
            <a:ext cx="7331033" cy="59814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灯片编号占位符 2"/>
          <p:cNvSpPr>
            <a:spLocks noGrp="1"/>
          </p:cNvSpPr>
          <p:nvPr>
            <p:ph type="sldNum" sz="quarter" idx="12"/>
          </p:nvPr>
        </p:nvSpPr>
        <p:spPr/>
        <p:txBody>
          <a:bodyPr/>
          <a:lstStyle/>
          <a:p>
            <a:fld id="{1FCCB009-CF97-1F4A-9399-55F1A7A4B45F}" type="slidenum">
              <a:rPr kumimoji="1" lang="zh-CN" altLang="en-US" smtClean="0"/>
              <a:t>57</a:t>
            </a:fld>
            <a:endParaRPr kumimoji="1" lang="zh-CN" altLang="en-US"/>
          </a:p>
        </p:txBody>
      </p:sp>
    </p:spTree>
    <p:extLst>
      <p:ext uri="{BB962C8B-B14F-4D97-AF65-F5344CB8AC3E}">
        <p14:creationId xmlns:p14="http://schemas.microsoft.com/office/powerpoint/2010/main" val="9264903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r>
              <a:rPr lang="en-US" altLang="zh-CN" dirty="0"/>
              <a:t>1</a:t>
            </a:r>
            <a:endParaRPr lang="zh-CN" altLang="en-US" dirty="0"/>
          </a:p>
        </p:txBody>
      </p:sp>
      <p:sp>
        <p:nvSpPr>
          <p:cNvPr id="3" name="内容占位符 2"/>
          <p:cNvSpPr>
            <a:spLocks noGrp="1"/>
          </p:cNvSpPr>
          <p:nvPr>
            <p:ph idx="1"/>
          </p:nvPr>
        </p:nvSpPr>
        <p:spPr>
          <a:xfrm>
            <a:off x="609600" y="1517075"/>
            <a:ext cx="10972800" cy="4686320"/>
          </a:xfrm>
        </p:spPr>
        <p:txBody>
          <a:bodyPr/>
          <a:lstStyle/>
          <a:p>
            <a:r>
              <a:rPr lang="zh-CN" altLang="en-US" dirty="0"/>
              <a:t>检查两个单词是否为相似词。两个单词如果包含相同的字母，则它们是相似词（长度可以不同）。例如：</a:t>
            </a:r>
            <a:r>
              <a:rPr lang="en-US" altLang="zh-CN" dirty="0"/>
              <a:t>silent</a:t>
            </a:r>
            <a:r>
              <a:rPr lang="zh-CN" altLang="en-US" dirty="0"/>
              <a:t>和</a:t>
            </a:r>
            <a:r>
              <a:rPr lang="en-US" altLang="zh-CN" dirty="0"/>
              <a:t>listen</a:t>
            </a:r>
            <a:r>
              <a:rPr lang="zh-CN" altLang="en-US" dirty="0"/>
              <a:t>是相似词。</a:t>
            </a:r>
            <a:endParaRPr lang="en-US" altLang="zh-CN" dirty="0"/>
          </a:p>
          <a:p>
            <a:r>
              <a:rPr lang="zh-CN" altLang="en-US" dirty="0"/>
              <a:t>图为程序分三次执行，每次输入及输出，蓝色为程序输出，黑色为用户输入。</a:t>
            </a:r>
            <a:endParaRPr lang="en-US" altLang="zh-CN" dirty="0"/>
          </a:p>
          <a:p>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8006" y="3416313"/>
            <a:ext cx="8267700" cy="685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8006" y="4294265"/>
            <a:ext cx="8267700" cy="69218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8006" y="5155655"/>
            <a:ext cx="8267700" cy="68068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1FCCB009-CF97-1F4A-9399-55F1A7A4B45F}" type="slidenum">
              <a:rPr kumimoji="1" lang="zh-CN" altLang="en-US" smtClean="0"/>
              <a:t>58</a:t>
            </a:fld>
            <a:endParaRPr kumimoji="1" lang="zh-CN" altLang="en-US"/>
          </a:p>
        </p:txBody>
      </p:sp>
    </p:spTree>
    <p:extLst>
      <p:ext uri="{BB962C8B-B14F-4D97-AF65-F5344CB8AC3E}">
        <p14:creationId xmlns:p14="http://schemas.microsoft.com/office/powerpoint/2010/main" val="38207360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5628904" cy="1143000"/>
          </a:xfrm>
        </p:spPr>
        <p:txBody>
          <a:bodyPr/>
          <a:lstStyle/>
          <a:p>
            <a:pPr algn="l"/>
            <a:r>
              <a:rPr lang="zh-CN" altLang="en-US" dirty="0"/>
              <a:t>作业</a:t>
            </a:r>
            <a:r>
              <a:rPr lang="en-US" altLang="zh-CN" dirty="0"/>
              <a:t>2</a:t>
            </a:r>
            <a:endParaRPr lang="zh-CN" altLang="en-US" dirty="0"/>
          </a:p>
        </p:txBody>
      </p:sp>
      <p:sp>
        <p:nvSpPr>
          <p:cNvPr id="3" name="内容占位符 2"/>
          <p:cNvSpPr>
            <a:spLocks noGrp="1"/>
          </p:cNvSpPr>
          <p:nvPr>
            <p:ph idx="1"/>
          </p:nvPr>
        </p:nvSpPr>
        <p:spPr>
          <a:xfrm>
            <a:off x="609600" y="1600200"/>
            <a:ext cx="5423065" cy="4686320"/>
          </a:xfrm>
        </p:spPr>
        <p:txBody>
          <a:bodyPr>
            <a:normAutofit/>
          </a:bodyPr>
          <a:lstStyle/>
          <a:p>
            <a:r>
              <a:rPr lang="zh-CN" altLang="en-US" dirty="0"/>
              <a:t>用户随意输入一串字符，程序依次在相邻位置插入一个空格，逐行输出。</a:t>
            </a:r>
            <a:endParaRPr lang="en-US" altLang="zh-CN" dirty="0"/>
          </a:p>
          <a:p>
            <a:r>
              <a:rPr lang="zh-CN" altLang="en-US" dirty="0"/>
              <a:t>如右图，黑色为用户输入，蓝色为程序输出：</a:t>
            </a:r>
            <a:endParaRPr lang="en-US" altLang="zh-C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498" y="88358"/>
            <a:ext cx="4025900" cy="669448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1FCCB009-CF97-1F4A-9399-55F1A7A4B45F}" type="slidenum">
              <a:rPr kumimoji="1" lang="zh-CN" altLang="en-US" smtClean="0"/>
              <a:t>59</a:t>
            </a:fld>
            <a:endParaRPr kumimoji="1" lang="zh-CN" altLang="en-US"/>
          </a:p>
        </p:txBody>
      </p:sp>
    </p:spTree>
    <p:extLst>
      <p:ext uri="{BB962C8B-B14F-4D97-AF65-F5344CB8AC3E}">
        <p14:creationId xmlns:p14="http://schemas.microsoft.com/office/powerpoint/2010/main" val="1667627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fld id="{269FEB53-F0D7-450C-964F-BD857A41B600}" type="slidenum">
              <a:rPr lang="en-US" altLang="zh-CN" sz="1400" smtClean="0"/>
              <a:pPr eaLnBrk="1" hangingPunct="1"/>
              <a:t>6</a:t>
            </a:fld>
            <a:endParaRPr lang="en-US" altLang="zh-CN" sz="1400"/>
          </a:p>
        </p:txBody>
      </p:sp>
      <p:pic>
        <p:nvPicPr>
          <p:cNvPr id="583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184" y="106878"/>
            <a:ext cx="11935883" cy="67066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Tree>
    <p:extLst>
      <p:ext uri="{BB962C8B-B14F-4D97-AF65-F5344CB8AC3E}">
        <p14:creationId xmlns:p14="http://schemas.microsoft.com/office/powerpoint/2010/main" val="56186500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p:txBody>
          <a:bodyPr>
            <a:normAutofit/>
          </a:bodyPr>
          <a:lstStyle/>
          <a:p>
            <a:r>
              <a:rPr lang="en-US" altLang="zh-CN" dirty="0"/>
              <a:t>4.2 </a:t>
            </a:r>
            <a:r>
              <a:rPr lang="zh-CN" altLang="en-US" dirty="0"/>
              <a:t>正则表达式</a:t>
            </a:r>
            <a:endParaRPr lang="zh-CN" altLang="zh-CN" dirty="0"/>
          </a:p>
        </p:txBody>
      </p:sp>
      <p:sp>
        <p:nvSpPr>
          <p:cNvPr id="2" name="灯片编号占位符 1"/>
          <p:cNvSpPr>
            <a:spLocks noGrp="1"/>
          </p:cNvSpPr>
          <p:nvPr>
            <p:ph type="sldNum" sz="quarter" idx="12"/>
          </p:nvPr>
        </p:nvSpPr>
        <p:spPr/>
        <p:txBody>
          <a:bodyPr/>
          <a:lstStyle/>
          <a:p>
            <a:fld id="{1FCCB009-CF97-1F4A-9399-55F1A7A4B45F}" type="slidenum">
              <a:rPr kumimoji="1" lang="zh-CN" altLang="en-US" smtClean="0"/>
              <a:t>60</a:t>
            </a:fld>
            <a:endParaRPr kumimoji="1" lang="zh-CN" altLang="en-US"/>
          </a:p>
        </p:txBody>
      </p:sp>
    </p:spTree>
    <p:extLst>
      <p:ext uri="{BB962C8B-B14F-4D97-AF65-F5344CB8AC3E}">
        <p14:creationId xmlns:p14="http://schemas.microsoft.com/office/powerpoint/2010/main" val="12287352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rrowheads="1"/>
          </p:cNvSpPr>
          <p:nvPr>
            <p:ph type="title"/>
          </p:nvPr>
        </p:nvSpPr>
        <p:spPr>
          <a:xfrm>
            <a:off x="657264" y="0"/>
            <a:ext cx="10511798" cy="1325563"/>
          </a:xfrm>
        </p:spPr>
        <p:txBody>
          <a:bodyPr/>
          <a:lstStyle/>
          <a:p>
            <a:r>
              <a:rPr lang="zh-CN" altLang="en-US" dirty="0">
                <a:latin typeface="宋体" panose="02010600030101010101" pitchFamily="2" charset="-122"/>
              </a:rPr>
              <a:t>正则表达式</a:t>
            </a:r>
          </a:p>
        </p:txBody>
      </p:sp>
      <p:sp>
        <p:nvSpPr>
          <p:cNvPr id="47107" name="Rectangle 3"/>
          <p:cNvSpPr>
            <a:spLocks noGrp="1" noChangeArrowheads="1"/>
          </p:cNvSpPr>
          <p:nvPr>
            <p:ph type="body" idx="1"/>
          </p:nvPr>
        </p:nvSpPr>
        <p:spPr>
          <a:xfrm>
            <a:off x="840102" y="1420508"/>
            <a:ext cx="10934036" cy="4756456"/>
          </a:xfrm>
        </p:spPr>
        <p:txBody>
          <a:bodyPr>
            <a:normAutofit fontScale="70000" lnSpcReduction="20000"/>
          </a:bodyPr>
          <a:lstStyle/>
          <a:p>
            <a:pPr>
              <a:lnSpc>
                <a:spcPct val="160000"/>
              </a:lnSpc>
            </a:pPr>
            <a:r>
              <a:rPr lang="zh-CN" altLang="en-US" sz="2899" b="1" dirty="0">
                <a:solidFill>
                  <a:srgbClr val="0070C0"/>
                </a:solidFill>
              </a:rPr>
              <a:t>正则表达式</a:t>
            </a:r>
            <a:r>
              <a:rPr lang="zh-CN" altLang="en-US" sz="2799" dirty="0">
                <a:latin typeface="宋体" panose="02010600030101010101" pitchFamily="2" charset="-122"/>
              </a:rPr>
              <a:t>是字符串处理的有力工具和技术，提供了功能强大，灵活而又高效的方法处理文本：</a:t>
            </a:r>
            <a:endParaRPr lang="en-US" altLang="zh-CN" sz="2799" dirty="0">
              <a:latin typeface="宋体" panose="02010600030101010101" pitchFamily="2" charset="-122"/>
            </a:endParaRPr>
          </a:p>
          <a:p>
            <a:pPr lvl="1">
              <a:lnSpc>
                <a:spcPct val="160000"/>
              </a:lnSpc>
            </a:pPr>
            <a:r>
              <a:rPr lang="zh-CN" altLang="en-US" dirty="0">
                <a:latin typeface="宋体" panose="02010600030101010101" pitchFamily="2" charset="-122"/>
              </a:rPr>
              <a:t>快速分析大量文本以找到特定的符合某些复杂规则（亦称</a:t>
            </a:r>
            <a:r>
              <a:rPr lang="zh-CN" altLang="en-US" dirty="0">
                <a:solidFill>
                  <a:srgbClr val="FF0000"/>
                </a:solidFill>
                <a:latin typeface="宋体" panose="02010600030101010101" pitchFamily="2" charset="-122"/>
              </a:rPr>
              <a:t>模式</a:t>
            </a:r>
            <a:r>
              <a:rPr lang="zh-CN" altLang="en-US" dirty="0">
                <a:latin typeface="宋体" panose="02010600030101010101" pitchFamily="2" charset="-122"/>
              </a:rPr>
              <a:t>）的字符串</a:t>
            </a:r>
            <a:endParaRPr lang="en-US" altLang="zh-CN" dirty="0">
              <a:latin typeface="宋体" panose="02010600030101010101" pitchFamily="2" charset="-122"/>
            </a:endParaRPr>
          </a:p>
          <a:p>
            <a:pPr lvl="1">
              <a:lnSpc>
                <a:spcPct val="160000"/>
              </a:lnSpc>
            </a:pPr>
            <a:endParaRPr lang="en-US" altLang="zh-CN" dirty="0">
              <a:latin typeface="宋体" panose="02010600030101010101" pitchFamily="2" charset="-122"/>
            </a:endParaRPr>
          </a:p>
          <a:p>
            <a:pPr marL="544142" lvl="1" indent="0">
              <a:lnSpc>
                <a:spcPct val="160000"/>
              </a:lnSpc>
              <a:buNone/>
            </a:pPr>
            <a:r>
              <a:rPr lang="zh-CN" altLang="en-US" i="1" dirty="0">
                <a:solidFill>
                  <a:schemeClr val="accent1">
                    <a:lumMod val="75000"/>
                  </a:schemeClr>
                </a:solidFill>
              </a:rPr>
              <a:t>如：</a:t>
            </a:r>
            <a:r>
              <a:rPr lang="en-US" altLang="zh-CN" i="1" dirty="0">
                <a:solidFill>
                  <a:schemeClr val="accent1">
                    <a:lumMod val="75000"/>
                  </a:schemeClr>
                </a:solidFill>
              </a:rPr>
              <a:t>1.</a:t>
            </a:r>
            <a:r>
              <a:rPr lang="zh-CN" altLang="en-US" i="1" dirty="0">
                <a:solidFill>
                  <a:schemeClr val="accent1">
                    <a:lumMod val="75000"/>
                  </a:schemeClr>
                </a:solidFill>
              </a:rPr>
              <a:t>从英文小说中查找 </a:t>
            </a:r>
            <a:r>
              <a:rPr lang="en-US" altLang="zh-CN" i="1" dirty="0">
                <a:solidFill>
                  <a:srgbClr val="FF0000"/>
                </a:solidFill>
              </a:rPr>
              <a:t>hi</a:t>
            </a:r>
            <a:r>
              <a:rPr lang="zh-CN" altLang="en-US" i="1" dirty="0">
                <a:solidFill>
                  <a:srgbClr val="FF0000"/>
                </a:solidFill>
              </a:rPr>
              <a:t>，</a:t>
            </a:r>
            <a:r>
              <a:rPr lang="zh-CN" altLang="en-US" i="1" dirty="0">
                <a:solidFill>
                  <a:schemeClr val="accent1">
                    <a:lumMod val="75000"/>
                  </a:schemeClr>
                </a:solidFill>
              </a:rPr>
              <a:t>但不能把</a:t>
            </a:r>
            <a:r>
              <a:rPr lang="en-US" altLang="zh-CN" i="1" dirty="0">
                <a:solidFill>
                  <a:srgbClr val="FF0000"/>
                </a:solidFill>
              </a:rPr>
              <a:t>him</a:t>
            </a:r>
            <a:r>
              <a:rPr lang="zh-CN" altLang="en-US" i="1" dirty="0">
                <a:solidFill>
                  <a:schemeClr val="accent1">
                    <a:lumMod val="75000"/>
                  </a:schemeClr>
                </a:solidFill>
              </a:rPr>
              <a:t>，</a:t>
            </a:r>
            <a:r>
              <a:rPr lang="en-US" altLang="zh-CN" i="1" dirty="0">
                <a:solidFill>
                  <a:srgbClr val="FF0000"/>
                </a:solidFill>
              </a:rPr>
              <a:t>high</a:t>
            </a:r>
            <a:r>
              <a:rPr lang="zh-CN" altLang="en-US" i="1" dirty="0">
                <a:solidFill>
                  <a:schemeClr val="accent1">
                    <a:lumMod val="75000"/>
                  </a:schemeClr>
                </a:solidFill>
              </a:rPr>
              <a:t>，</a:t>
            </a:r>
            <a:r>
              <a:rPr lang="en-US" altLang="zh-CN" i="1" dirty="0">
                <a:solidFill>
                  <a:srgbClr val="FF0000"/>
                </a:solidFill>
              </a:rPr>
              <a:t>history</a:t>
            </a:r>
            <a:r>
              <a:rPr lang="zh-CN" altLang="en-US" i="1" dirty="0">
                <a:solidFill>
                  <a:schemeClr val="accent1">
                    <a:lumMod val="75000"/>
                  </a:schemeClr>
                </a:solidFill>
              </a:rPr>
              <a:t>也找到</a:t>
            </a:r>
            <a:endParaRPr lang="en-US" altLang="zh-CN" i="1" dirty="0">
              <a:solidFill>
                <a:schemeClr val="accent1">
                  <a:lumMod val="75000"/>
                </a:schemeClr>
              </a:solidFill>
            </a:endParaRPr>
          </a:p>
          <a:p>
            <a:pPr marL="544142" lvl="1" indent="0">
              <a:lnSpc>
                <a:spcPct val="160000"/>
              </a:lnSpc>
              <a:buNone/>
            </a:pPr>
            <a:r>
              <a:rPr lang="en-US" altLang="zh-CN" i="1" dirty="0">
                <a:solidFill>
                  <a:schemeClr val="accent1">
                    <a:lumMod val="75000"/>
                  </a:schemeClr>
                </a:solidFill>
              </a:rPr>
              <a:t>    2.</a:t>
            </a:r>
            <a:r>
              <a:rPr lang="zh-CN" altLang="en-US" i="1" dirty="0">
                <a:solidFill>
                  <a:schemeClr val="accent1">
                    <a:lumMod val="75000"/>
                  </a:schemeClr>
                </a:solidFill>
              </a:rPr>
              <a:t>要找后面不远处跟着一个</a:t>
            </a:r>
            <a:r>
              <a:rPr lang="en-US" altLang="zh-CN" i="1" dirty="0">
                <a:solidFill>
                  <a:schemeClr val="accent1">
                    <a:lumMod val="75000"/>
                  </a:schemeClr>
                </a:solidFill>
              </a:rPr>
              <a:t>Lucy</a:t>
            </a:r>
            <a:r>
              <a:rPr lang="zh-CN" altLang="en-US" i="1" dirty="0">
                <a:solidFill>
                  <a:schemeClr val="accent1">
                    <a:lumMod val="75000"/>
                  </a:schemeClr>
                </a:solidFill>
              </a:rPr>
              <a:t>的 </a:t>
            </a:r>
            <a:r>
              <a:rPr lang="en-US" altLang="zh-CN" i="1" dirty="0">
                <a:solidFill>
                  <a:srgbClr val="FF0000"/>
                </a:solidFill>
              </a:rPr>
              <a:t>hi</a:t>
            </a:r>
          </a:p>
          <a:p>
            <a:pPr marL="544142" lvl="1" indent="0">
              <a:lnSpc>
                <a:spcPct val="160000"/>
              </a:lnSpc>
              <a:buNone/>
            </a:pPr>
            <a:endParaRPr lang="en-US" altLang="zh-CN" sz="1800" i="1" dirty="0">
              <a:solidFill>
                <a:srgbClr val="FF0000"/>
              </a:solidFill>
            </a:endParaRPr>
          </a:p>
          <a:p>
            <a:pPr lvl="1">
              <a:lnSpc>
                <a:spcPct val="160000"/>
              </a:lnSpc>
            </a:pPr>
            <a:r>
              <a:rPr lang="zh-CN" altLang="en-US" dirty="0">
                <a:latin typeface="宋体" panose="02010600030101010101" pitchFamily="2" charset="-122"/>
              </a:rPr>
              <a:t>提取、编辑、替换或删除文本子字符串</a:t>
            </a:r>
            <a:endParaRPr lang="en-US" altLang="zh-CN" dirty="0">
              <a:latin typeface="宋体" panose="02010600030101010101" pitchFamily="2" charset="-122"/>
            </a:endParaRPr>
          </a:p>
          <a:p>
            <a:pPr lvl="1">
              <a:lnSpc>
                <a:spcPct val="160000"/>
              </a:lnSpc>
            </a:pPr>
            <a:r>
              <a:rPr lang="zh-CN" altLang="en-US" dirty="0">
                <a:latin typeface="宋体" panose="02010600030101010101" pitchFamily="2" charset="-122"/>
              </a:rPr>
              <a:t>将提取的字符串添加到集合以生成报告</a:t>
            </a:r>
            <a:endParaRPr lang="zh-CN" altLang="en-US" i="1" dirty="0">
              <a:solidFill>
                <a:schemeClr val="accent1">
                  <a:lumMod val="75000"/>
                </a:schemeClr>
              </a:solidFill>
            </a:endParaRPr>
          </a:p>
          <a:p>
            <a:pPr>
              <a:lnSpc>
                <a:spcPct val="160000"/>
              </a:lnSpc>
            </a:pPr>
            <a:r>
              <a:rPr lang="zh-CN" altLang="en-US" sz="2799" b="1" dirty="0">
                <a:solidFill>
                  <a:srgbClr val="0070C0"/>
                </a:solidFill>
              </a:rPr>
              <a:t>正则表达式</a:t>
            </a:r>
            <a:r>
              <a:rPr lang="zh-CN" altLang="en-US" sz="2799" dirty="0">
                <a:latin typeface="宋体" panose="02010600030101010101" pitchFamily="2" charset="-122"/>
              </a:rPr>
              <a:t>就是用于描述这些规则（模式）的语言</a:t>
            </a:r>
            <a:endParaRPr lang="en-US" altLang="zh-CN" sz="2799" dirty="0">
              <a:latin typeface="宋体" panose="02010600030101010101" pitchFamily="2" charset="-122"/>
            </a:endParaRPr>
          </a:p>
          <a:p>
            <a:pPr>
              <a:lnSpc>
                <a:spcPct val="160000"/>
              </a:lnSpc>
            </a:pPr>
            <a:r>
              <a:rPr lang="zh-CN" altLang="en-US" sz="2799" b="1" dirty="0">
                <a:solidFill>
                  <a:srgbClr val="0070C0"/>
                </a:solidFill>
              </a:rPr>
              <a:t>正则表达式</a:t>
            </a:r>
            <a:r>
              <a:rPr lang="zh-CN" altLang="en-US" sz="2799" dirty="0">
                <a:latin typeface="宋体" panose="02010600030101010101" pitchFamily="2" charset="-122"/>
              </a:rPr>
              <a:t>广泛地应用于各种字符串处理应用程序：如网页处理，日志文件分析等</a:t>
            </a:r>
            <a:endParaRPr lang="en-US" altLang="zh-CN" sz="2799" dirty="0">
              <a:latin typeface="宋体" panose="02010600030101010101" pitchFamily="2" charset="-122"/>
            </a:endParaRPr>
          </a:p>
        </p:txBody>
      </p:sp>
    </p:spTree>
    <p:extLst>
      <p:ext uri="{BB962C8B-B14F-4D97-AF65-F5344CB8AC3E}">
        <p14:creationId xmlns:p14="http://schemas.microsoft.com/office/powerpoint/2010/main" val="1058251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正则表达式组成</a:t>
            </a:r>
          </a:p>
        </p:txBody>
      </p:sp>
      <p:sp>
        <p:nvSpPr>
          <p:cNvPr id="5" name="Rectangle 3"/>
          <p:cNvSpPr txBox="1">
            <a:spLocks noChangeArrowheads="1"/>
          </p:cNvSpPr>
          <p:nvPr/>
        </p:nvSpPr>
        <p:spPr>
          <a:xfrm>
            <a:off x="516315" y="1590620"/>
            <a:ext cx="11468790" cy="1250397"/>
          </a:xfrm>
          <a:prstGeom prst="rect">
            <a:avLst/>
          </a:prstGeom>
        </p:spPr>
        <p:txBody>
          <a:bodyPr vert="horz" lIns="108825" tIns="54412" rIns="108825" bIns="54412" rtlCol="0">
            <a:normAutofit fontScale="92500" lnSpcReduction="10000"/>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pPr>
              <a:lnSpc>
                <a:spcPct val="150000"/>
              </a:lnSpc>
            </a:pPr>
            <a:r>
              <a:rPr lang="zh-CN" altLang="en-US" sz="2899" b="1" dirty="0">
                <a:solidFill>
                  <a:srgbClr val="0070C0"/>
                </a:solidFill>
              </a:rPr>
              <a:t>正则表达式</a:t>
            </a:r>
            <a:r>
              <a:rPr lang="zh-CN" altLang="en-US" sz="2799" dirty="0">
                <a:latin typeface="宋体" panose="02010600030101010101" pitchFamily="2" charset="-122"/>
              </a:rPr>
              <a:t>是普通字符（包括转义字符）、特殊字符（称为</a:t>
            </a:r>
            <a:r>
              <a:rPr lang="zh-CN" altLang="en-US" sz="2899" b="1" dirty="0">
                <a:solidFill>
                  <a:srgbClr val="0070C0"/>
                </a:solidFill>
              </a:rPr>
              <a:t>元字符</a:t>
            </a:r>
            <a:r>
              <a:rPr lang="zh-CN" altLang="en-US" sz="2799" dirty="0">
                <a:latin typeface="宋体" panose="02010600030101010101" pitchFamily="2" charset="-122"/>
              </a:rPr>
              <a:t>）及其不同组合来构成的</a:t>
            </a:r>
            <a:endParaRPr lang="en-US" altLang="zh-CN" sz="2799" dirty="0">
              <a:latin typeface="宋体" panose="02010600030101010101" pitchFamily="2" charset="-122"/>
            </a:endParaRPr>
          </a:p>
        </p:txBody>
      </p:sp>
      <p:sp>
        <p:nvSpPr>
          <p:cNvPr id="8" name="文本框 7"/>
          <p:cNvSpPr txBox="1"/>
          <p:nvPr/>
        </p:nvSpPr>
        <p:spPr>
          <a:xfrm>
            <a:off x="1954176" y="2841017"/>
            <a:ext cx="9127515" cy="2861660"/>
          </a:xfrm>
          <a:prstGeom prst="rect">
            <a:avLst/>
          </a:prstGeom>
          <a:noFill/>
        </p:spPr>
        <p:txBody>
          <a:bodyPr wrap="square" rtlCol="0">
            <a:spAutoFit/>
          </a:bodyPr>
          <a:lstStyle/>
          <a:p>
            <a:pPr marL="0" lvl="1"/>
            <a:r>
              <a:rPr lang="zh-CN" altLang="en-US" sz="2400" i="1" dirty="0">
                <a:solidFill>
                  <a:schemeClr val="accent1">
                    <a:lumMod val="75000"/>
                  </a:schemeClr>
                </a:solidFill>
              </a:rPr>
              <a:t>如：</a:t>
            </a:r>
            <a:r>
              <a:rPr lang="en-US" altLang="zh-CN" sz="2400" i="1" dirty="0">
                <a:solidFill>
                  <a:schemeClr val="accent1">
                    <a:lumMod val="75000"/>
                  </a:schemeClr>
                </a:solidFill>
              </a:rPr>
              <a:t>1.</a:t>
            </a:r>
            <a:r>
              <a:rPr lang="zh-CN" altLang="en-US" sz="2400" i="1" dirty="0">
                <a:solidFill>
                  <a:schemeClr val="accent1">
                    <a:lumMod val="75000"/>
                  </a:schemeClr>
                </a:solidFill>
              </a:rPr>
              <a:t>从英文小说中查找 </a:t>
            </a:r>
            <a:r>
              <a:rPr lang="en-US" altLang="zh-CN" sz="2400" i="1" dirty="0">
                <a:solidFill>
                  <a:srgbClr val="FF0000"/>
                </a:solidFill>
              </a:rPr>
              <a:t>hi</a:t>
            </a:r>
            <a:r>
              <a:rPr lang="zh-CN" altLang="en-US" sz="2400" i="1" dirty="0">
                <a:solidFill>
                  <a:srgbClr val="FF0000"/>
                </a:solidFill>
              </a:rPr>
              <a:t>，</a:t>
            </a:r>
            <a:r>
              <a:rPr lang="zh-CN" altLang="en-US" sz="2400" i="1" dirty="0">
                <a:solidFill>
                  <a:schemeClr val="accent1">
                    <a:lumMod val="75000"/>
                  </a:schemeClr>
                </a:solidFill>
              </a:rPr>
              <a:t>但不能把</a:t>
            </a:r>
            <a:r>
              <a:rPr lang="en-US" altLang="zh-CN" sz="2400" i="1" dirty="0">
                <a:solidFill>
                  <a:srgbClr val="FF0000"/>
                </a:solidFill>
              </a:rPr>
              <a:t>him</a:t>
            </a:r>
            <a:r>
              <a:rPr lang="zh-CN" altLang="en-US" sz="2400" i="1" dirty="0">
                <a:solidFill>
                  <a:schemeClr val="accent1">
                    <a:lumMod val="75000"/>
                  </a:schemeClr>
                </a:solidFill>
              </a:rPr>
              <a:t>，</a:t>
            </a:r>
            <a:r>
              <a:rPr lang="en-US" altLang="zh-CN" sz="2400" i="1" dirty="0">
                <a:solidFill>
                  <a:srgbClr val="FF0000"/>
                </a:solidFill>
              </a:rPr>
              <a:t>high</a:t>
            </a:r>
            <a:r>
              <a:rPr lang="zh-CN" altLang="en-US" sz="2400" i="1" dirty="0">
                <a:solidFill>
                  <a:schemeClr val="accent1">
                    <a:lumMod val="75000"/>
                  </a:schemeClr>
                </a:solidFill>
              </a:rPr>
              <a:t>，</a:t>
            </a:r>
            <a:r>
              <a:rPr lang="en-US" altLang="zh-CN" sz="2400" i="1" dirty="0">
                <a:solidFill>
                  <a:srgbClr val="FF0000"/>
                </a:solidFill>
              </a:rPr>
              <a:t>history</a:t>
            </a:r>
            <a:r>
              <a:rPr lang="zh-CN" altLang="en-US" sz="2400" i="1" dirty="0">
                <a:solidFill>
                  <a:schemeClr val="accent1">
                    <a:lumMod val="75000"/>
                  </a:schemeClr>
                </a:solidFill>
              </a:rPr>
              <a:t>也找到</a:t>
            </a:r>
            <a:endParaRPr lang="en-US" altLang="zh-CN" sz="2400" i="1" dirty="0">
              <a:solidFill>
                <a:schemeClr val="accent1">
                  <a:lumMod val="75000"/>
                </a:schemeClr>
              </a:solidFill>
            </a:endParaRPr>
          </a:p>
          <a:p>
            <a:r>
              <a:rPr lang="en-US" altLang="zh-CN" sz="2799" dirty="0">
                <a:latin typeface="宋体" panose="02010600030101010101" pitchFamily="2" charset="-122"/>
              </a:rPr>
              <a:t>	</a:t>
            </a:r>
            <a:r>
              <a:rPr lang="zh-CN" altLang="en-US" sz="2799" dirty="0">
                <a:latin typeface="宋体" panose="02010600030101010101" pitchFamily="2" charset="-122"/>
              </a:rPr>
              <a:t>正则表达式</a:t>
            </a:r>
            <a:r>
              <a:rPr lang="zh-CN" altLang="en-US" sz="4399" b="1" dirty="0">
                <a:solidFill>
                  <a:srgbClr val="0070C0"/>
                </a:solidFill>
              </a:rPr>
              <a:t>：</a:t>
            </a:r>
            <a:r>
              <a:rPr lang="en-US" altLang="zh-CN" sz="4399" b="1" u="sng" dirty="0">
                <a:solidFill>
                  <a:srgbClr val="0070C0"/>
                </a:solidFill>
              </a:rPr>
              <a:t>\b</a:t>
            </a:r>
            <a:r>
              <a:rPr lang="en-US" altLang="zh-CN" sz="4399" b="1" dirty="0">
                <a:solidFill>
                  <a:srgbClr val="FF0000"/>
                </a:solidFill>
              </a:rPr>
              <a:t>hi</a:t>
            </a:r>
            <a:r>
              <a:rPr lang="en-US" altLang="zh-CN" sz="4399" b="1" u="sng" dirty="0">
                <a:solidFill>
                  <a:srgbClr val="0070C0"/>
                </a:solidFill>
              </a:rPr>
              <a:t>\b</a:t>
            </a:r>
            <a:endParaRPr lang="en-US" altLang="zh-CN" sz="4399" b="1" dirty="0">
              <a:solidFill>
                <a:srgbClr val="0070C0"/>
              </a:solidFill>
            </a:endParaRPr>
          </a:p>
          <a:p>
            <a:pPr marL="0" lvl="1"/>
            <a:r>
              <a:rPr lang="en-US" altLang="zh-CN" sz="2400" i="1" dirty="0">
                <a:solidFill>
                  <a:schemeClr val="accent1">
                    <a:lumMod val="75000"/>
                  </a:schemeClr>
                </a:solidFill>
              </a:rPr>
              <a:t>       2.</a:t>
            </a:r>
            <a:r>
              <a:rPr lang="zh-CN" altLang="en-US" sz="2400" i="1" dirty="0">
                <a:solidFill>
                  <a:schemeClr val="accent1">
                    <a:lumMod val="75000"/>
                  </a:schemeClr>
                </a:solidFill>
              </a:rPr>
              <a:t>要找后面不远处跟着一个</a:t>
            </a:r>
            <a:r>
              <a:rPr lang="en-US" altLang="zh-CN" sz="2400" i="1" dirty="0">
                <a:solidFill>
                  <a:srgbClr val="FF0000"/>
                </a:solidFill>
              </a:rPr>
              <a:t>Lucy</a:t>
            </a:r>
            <a:r>
              <a:rPr lang="zh-CN" altLang="en-US" sz="2400" i="1" dirty="0">
                <a:solidFill>
                  <a:schemeClr val="accent1">
                    <a:lumMod val="75000"/>
                  </a:schemeClr>
                </a:solidFill>
              </a:rPr>
              <a:t>的 </a:t>
            </a:r>
            <a:r>
              <a:rPr lang="en-US" altLang="zh-CN" sz="2400" i="1" dirty="0">
                <a:solidFill>
                  <a:srgbClr val="FF0000"/>
                </a:solidFill>
              </a:rPr>
              <a:t>hi</a:t>
            </a:r>
          </a:p>
          <a:p>
            <a:r>
              <a:rPr lang="en-US" altLang="zh-CN" sz="2799" dirty="0">
                <a:latin typeface="宋体" panose="02010600030101010101" pitchFamily="2" charset="-122"/>
              </a:rPr>
              <a:t>	</a:t>
            </a:r>
            <a:r>
              <a:rPr lang="zh-CN" altLang="en-US" sz="2799" dirty="0">
                <a:latin typeface="宋体" panose="02010600030101010101" pitchFamily="2" charset="-122"/>
              </a:rPr>
              <a:t>正则表达式</a:t>
            </a:r>
            <a:r>
              <a:rPr lang="zh-CN" altLang="en-US" sz="4399" b="1" dirty="0">
                <a:solidFill>
                  <a:srgbClr val="0070C0"/>
                </a:solidFill>
              </a:rPr>
              <a:t>：</a:t>
            </a:r>
            <a:r>
              <a:rPr lang="en-US" altLang="zh-CN" sz="4399" b="1" u="sng" dirty="0">
                <a:solidFill>
                  <a:srgbClr val="0070C0"/>
                </a:solidFill>
              </a:rPr>
              <a:t>\b</a:t>
            </a:r>
            <a:r>
              <a:rPr lang="en-US" altLang="zh-CN" sz="4399" b="1" dirty="0">
                <a:solidFill>
                  <a:srgbClr val="FF0000"/>
                </a:solidFill>
              </a:rPr>
              <a:t>hi</a:t>
            </a:r>
            <a:r>
              <a:rPr lang="en-US" altLang="zh-CN" sz="4399" b="1" u="sng" dirty="0">
                <a:solidFill>
                  <a:srgbClr val="0070C0"/>
                </a:solidFill>
              </a:rPr>
              <a:t>\b</a:t>
            </a:r>
            <a:r>
              <a:rPr lang="en-US" altLang="zh-CN" sz="4399" b="1" dirty="0">
                <a:solidFill>
                  <a:srgbClr val="0070C0"/>
                </a:solidFill>
              </a:rPr>
              <a:t>.*</a:t>
            </a:r>
            <a:r>
              <a:rPr lang="en-US" altLang="zh-CN" sz="4399" b="1" u="sng" dirty="0">
                <a:solidFill>
                  <a:srgbClr val="0070C0"/>
                </a:solidFill>
              </a:rPr>
              <a:t>\</a:t>
            </a:r>
            <a:r>
              <a:rPr lang="en-US" altLang="zh-CN" sz="4399" b="1" u="sng" dirty="0" err="1">
                <a:solidFill>
                  <a:srgbClr val="0070C0"/>
                </a:solidFill>
              </a:rPr>
              <a:t>b</a:t>
            </a:r>
            <a:r>
              <a:rPr lang="en-US" altLang="zh-CN" sz="4399" b="1" dirty="0" err="1">
                <a:solidFill>
                  <a:srgbClr val="FF0000"/>
                </a:solidFill>
              </a:rPr>
              <a:t>Lucy</a:t>
            </a:r>
            <a:r>
              <a:rPr lang="en-US" altLang="zh-CN" sz="4399" b="1" u="sng" dirty="0">
                <a:solidFill>
                  <a:srgbClr val="0070C0"/>
                </a:solidFill>
              </a:rPr>
              <a:t>\b</a:t>
            </a:r>
            <a:endParaRPr lang="en-US" altLang="zh-CN" sz="4399" b="1" dirty="0">
              <a:solidFill>
                <a:srgbClr val="0070C0"/>
              </a:solidFill>
            </a:endParaRPr>
          </a:p>
          <a:p>
            <a:endParaRPr lang="zh-CN" altLang="en-US" sz="4399" b="1" dirty="0">
              <a:solidFill>
                <a:srgbClr val="0070C0"/>
              </a:solidFill>
            </a:endParaRPr>
          </a:p>
        </p:txBody>
      </p:sp>
      <p:cxnSp>
        <p:nvCxnSpPr>
          <p:cNvPr id="13" name="直接箭头连接符 12"/>
          <p:cNvCxnSpPr/>
          <p:nvPr/>
        </p:nvCxnSpPr>
        <p:spPr>
          <a:xfrm>
            <a:off x="6809392" y="3674969"/>
            <a:ext cx="2306568"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8" name="直接箭头连接符 17"/>
          <p:cNvCxnSpPr/>
          <p:nvPr/>
        </p:nvCxnSpPr>
        <p:spPr>
          <a:xfrm flipV="1">
            <a:off x="6935972" y="3952786"/>
            <a:ext cx="2179988" cy="80099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9" name="直接箭头连接符 18"/>
          <p:cNvCxnSpPr/>
          <p:nvPr/>
        </p:nvCxnSpPr>
        <p:spPr>
          <a:xfrm flipV="1">
            <a:off x="7062553" y="3787403"/>
            <a:ext cx="2053408" cy="75267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5" name="文本框 24"/>
          <p:cNvSpPr txBox="1"/>
          <p:nvPr/>
        </p:nvSpPr>
        <p:spPr>
          <a:xfrm>
            <a:off x="9127479" y="3539940"/>
            <a:ext cx="1300055" cy="538484"/>
          </a:xfrm>
          <a:prstGeom prst="rect">
            <a:avLst/>
          </a:prstGeom>
          <a:solidFill>
            <a:schemeClr val="accent2">
              <a:lumMod val="20000"/>
              <a:lumOff val="80000"/>
            </a:schemeClr>
          </a:solidFill>
        </p:spPr>
        <p:txBody>
          <a:bodyPr wrap="none" rtlCol="0">
            <a:spAutoFit/>
          </a:bodyPr>
          <a:lstStyle/>
          <a:p>
            <a:r>
              <a:rPr lang="zh-CN" altLang="en-US" sz="2899" b="1" dirty="0">
                <a:solidFill>
                  <a:schemeClr val="accent1"/>
                </a:solidFill>
              </a:rPr>
              <a:t>元字符</a:t>
            </a:r>
          </a:p>
        </p:txBody>
      </p:sp>
      <p:cxnSp>
        <p:nvCxnSpPr>
          <p:cNvPr id="38" name="直接箭头连接符 37"/>
          <p:cNvCxnSpPr/>
          <p:nvPr/>
        </p:nvCxnSpPr>
        <p:spPr>
          <a:xfrm>
            <a:off x="8454931" y="4901439"/>
            <a:ext cx="638288" cy="64724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0" name="直接箭头连接符 39"/>
          <p:cNvCxnSpPr/>
          <p:nvPr/>
        </p:nvCxnSpPr>
        <p:spPr>
          <a:xfrm>
            <a:off x="6017342" y="4901438"/>
            <a:ext cx="3075877" cy="80123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3" name="文本框 42"/>
          <p:cNvSpPr txBox="1"/>
          <p:nvPr/>
        </p:nvSpPr>
        <p:spPr>
          <a:xfrm>
            <a:off x="9093220" y="5402747"/>
            <a:ext cx="1671866" cy="538484"/>
          </a:xfrm>
          <a:prstGeom prst="rect">
            <a:avLst/>
          </a:prstGeom>
          <a:solidFill>
            <a:schemeClr val="accent2">
              <a:lumMod val="20000"/>
              <a:lumOff val="80000"/>
            </a:schemeClr>
          </a:solidFill>
        </p:spPr>
        <p:txBody>
          <a:bodyPr wrap="none" rtlCol="0">
            <a:spAutoFit/>
          </a:bodyPr>
          <a:lstStyle/>
          <a:p>
            <a:r>
              <a:rPr lang="zh-CN" altLang="en-US" sz="2899" b="1" dirty="0">
                <a:solidFill>
                  <a:schemeClr val="accent1"/>
                </a:solidFill>
              </a:rPr>
              <a:t>普通字符</a:t>
            </a:r>
          </a:p>
        </p:txBody>
      </p:sp>
    </p:spTree>
    <p:extLst>
      <p:ext uri="{BB962C8B-B14F-4D97-AF65-F5344CB8AC3E}">
        <p14:creationId xmlns:p14="http://schemas.microsoft.com/office/powerpoint/2010/main" val="4863825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0101" y="224485"/>
            <a:ext cx="10511798" cy="1325563"/>
          </a:xfrm>
        </p:spPr>
        <p:txBody>
          <a:bodyPr/>
          <a:lstStyle/>
          <a:p>
            <a:r>
              <a:rPr lang="zh-CN" altLang="en-US" dirty="0"/>
              <a:t>普通字符（包括转义字符）</a:t>
            </a:r>
          </a:p>
        </p:txBody>
      </p:sp>
      <p:sp>
        <p:nvSpPr>
          <p:cNvPr id="3" name="内容占位符 2"/>
          <p:cNvSpPr>
            <a:spLocks noGrp="1"/>
          </p:cNvSpPr>
          <p:nvPr>
            <p:ph idx="1"/>
          </p:nvPr>
        </p:nvSpPr>
        <p:spPr>
          <a:xfrm>
            <a:off x="966791" y="1240631"/>
            <a:ext cx="10511798" cy="2725540"/>
          </a:xfrm>
        </p:spPr>
        <p:txBody>
          <a:bodyPr/>
          <a:lstStyle/>
          <a:p>
            <a:r>
              <a:rPr lang="zh-CN" altLang="en-US" sz="2799" dirty="0"/>
              <a:t>最基本的正则表达式由单个或多个普通字符组成，用以匹配字符串中对应的单个或多个普通字符</a:t>
            </a:r>
            <a:endParaRPr lang="en-US" altLang="zh-CN" sz="2799" dirty="0"/>
          </a:p>
          <a:p>
            <a:r>
              <a:rPr lang="zh-CN" altLang="en-US" sz="2799" dirty="0"/>
              <a:t>普通字符包括</a:t>
            </a:r>
            <a:r>
              <a:rPr lang="en-US" altLang="zh-CN" sz="2799" dirty="0">
                <a:solidFill>
                  <a:srgbClr val="FF0000"/>
                </a:solidFill>
              </a:rPr>
              <a:t>ASCII</a:t>
            </a:r>
            <a:r>
              <a:rPr lang="zh-CN" altLang="en-US" sz="2799" dirty="0">
                <a:solidFill>
                  <a:srgbClr val="FF0000"/>
                </a:solidFill>
              </a:rPr>
              <a:t>字符</a:t>
            </a:r>
            <a:r>
              <a:rPr lang="zh-CN" altLang="en-US" sz="2799" dirty="0"/>
              <a:t>，</a:t>
            </a:r>
            <a:r>
              <a:rPr lang="en-US" altLang="zh-CN" sz="2799" dirty="0">
                <a:solidFill>
                  <a:srgbClr val="FF0000"/>
                </a:solidFill>
              </a:rPr>
              <a:t>Unicode</a:t>
            </a:r>
            <a:r>
              <a:rPr lang="zh-CN" altLang="en-US" sz="2799" dirty="0">
                <a:solidFill>
                  <a:srgbClr val="FF0000"/>
                </a:solidFill>
              </a:rPr>
              <a:t>字符</a:t>
            </a:r>
            <a:r>
              <a:rPr lang="zh-CN" altLang="en-US" sz="2799" dirty="0"/>
              <a:t>和</a:t>
            </a:r>
            <a:r>
              <a:rPr lang="zh-CN" altLang="en-US" sz="2799" dirty="0">
                <a:solidFill>
                  <a:srgbClr val="FF0000"/>
                </a:solidFill>
              </a:rPr>
              <a:t>转义字符</a:t>
            </a:r>
            <a:endParaRPr lang="en-US" altLang="zh-CN" sz="2799" dirty="0">
              <a:solidFill>
                <a:srgbClr val="FF0000"/>
              </a:solidFill>
            </a:endParaRPr>
          </a:p>
          <a:p>
            <a:r>
              <a:rPr lang="zh-CN" altLang="en-US" sz="2799" dirty="0"/>
              <a:t>由于（</a:t>
            </a:r>
            <a:r>
              <a:rPr lang="en-US" altLang="zh-CN" sz="2799" dirty="0">
                <a:solidFill>
                  <a:srgbClr val="FF0000"/>
                </a:solidFill>
              </a:rPr>
              <a:t>^$.*?+-\{}[]| ()</a:t>
            </a:r>
            <a:r>
              <a:rPr lang="zh-CN" altLang="en-US" sz="2799" dirty="0"/>
              <a:t>）被正则表达式用作</a:t>
            </a:r>
            <a:r>
              <a:rPr lang="zh-CN" altLang="en-US" sz="2799" b="1" dirty="0">
                <a:solidFill>
                  <a:schemeClr val="accent1">
                    <a:lumMod val="75000"/>
                  </a:schemeClr>
                </a:solidFill>
              </a:rPr>
              <a:t>元字符</a:t>
            </a:r>
            <a:r>
              <a:rPr lang="zh-CN" altLang="en-US" sz="2799" dirty="0"/>
              <a:t>，如作为普通字符使用则需要转义</a:t>
            </a:r>
            <a:endParaRPr lang="en-US" altLang="zh-CN" sz="2799" dirty="0"/>
          </a:p>
          <a:p>
            <a:endParaRPr lang="zh-CN" altLang="en-US" dirty="0">
              <a:solidFill>
                <a:srgbClr val="FF0000"/>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756748638"/>
              </p:ext>
            </p:extLst>
          </p:nvPr>
        </p:nvGraphicFramePr>
        <p:xfrm>
          <a:off x="966790" y="3755567"/>
          <a:ext cx="10968832" cy="2684780"/>
        </p:xfrm>
        <a:graphic>
          <a:graphicData uri="http://schemas.openxmlformats.org/drawingml/2006/table">
            <a:tbl>
              <a:tblPr firstRow="1">
                <a:tableStyleId>{17292A2E-F333-43FB-9621-5CBBE7FDCDCB}</a:tableStyleId>
              </a:tblPr>
              <a:tblGrid>
                <a:gridCol w="2862815">
                  <a:extLst>
                    <a:ext uri="{9D8B030D-6E8A-4147-A177-3AD203B41FA5}">
                      <a16:colId xmlns:a16="http://schemas.microsoft.com/office/drawing/2014/main" val="20000"/>
                    </a:ext>
                  </a:extLst>
                </a:gridCol>
                <a:gridCol w="4526874">
                  <a:extLst>
                    <a:ext uri="{9D8B030D-6E8A-4147-A177-3AD203B41FA5}">
                      <a16:colId xmlns:a16="http://schemas.microsoft.com/office/drawing/2014/main" val="20001"/>
                    </a:ext>
                  </a:extLst>
                </a:gridCol>
                <a:gridCol w="3579143">
                  <a:extLst>
                    <a:ext uri="{9D8B030D-6E8A-4147-A177-3AD203B41FA5}">
                      <a16:colId xmlns:a16="http://schemas.microsoft.com/office/drawing/2014/main" val="20002"/>
                    </a:ext>
                  </a:extLst>
                </a:gridCol>
              </a:tblGrid>
              <a:tr h="396170">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u="none" strike="noStrike" cap="none" normalizeH="0" baseline="0" dirty="0">
                          <a:ln>
                            <a:noFill/>
                          </a:ln>
                          <a:effectLst/>
                        </a:rPr>
                        <a:t>正则表达式</a:t>
                      </a: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1" i="0" u="none" strike="noStrike" cap="none" normalizeH="0" baseline="0" dirty="0">
                          <a:ln>
                            <a:noFill/>
                          </a:ln>
                          <a:solidFill>
                            <a:schemeClr val="tx1"/>
                          </a:solidFill>
                          <a:effectLst/>
                          <a:latin typeface="Arial" pitchFamily="34" charset="0"/>
                          <a:ea typeface="宋体" pitchFamily="2" charset="-122"/>
                        </a:rPr>
                        <a:t>字符串</a:t>
                      </a: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1" i="0" u="none" strike="noStrike" kern="1200" cap="none" normalizeH="0" baseline="0" dirty="0">
                          <a:ln>
                            <a:noFill/>
                          </a:ln>
                          <a:solidFill>
                            <a:schemeClr val="tx1"/>
                          </a:solidFill>
                          <a:effectLst/>
                          <a:latin typeface="Arial" pitchFamily="34" charset="0"/>
                          <a:ea typeface="宋体" pitchFamily="2" charset="-122"/>
                          <a:cs typeface="+mn-cs"/>
                        </a:rPr>
                        <a:t>说明</a:t>
                      </a:r>
                      <a:endParaRPr kumimoji="0" lang="zh-CN" altLang="zh-CN" sz="2000" b="1" i="0" u="none" strike="noStrike" kern="1200" cap="none" normalizeH="0" baseline="0" dirty="0">
                        <a:ln>
                          <a:noFill/>
                        </a:ln>
                        <a:solidFill>
                          <a:schemeClr val="tx1"/>
                        </a:solidFill>
                        <a:effectLst/>
                        <a:latin typeface="Arial" pitchFamily="34" charset="0"/>
                        <a:ea typeface="宋体" pitchFamily="2" charset="-122"/>
                        <a:cs typeface="+mn-cs"/>
                      </a:endParaRPr>
                    </a:p>
                  </a:txBody>
                  <a:tcPr marL="121876" marR="121876" horzOverflow="overflow"/>
                </a:tc>
                <a:extLst>
                  <a:ext uri="{0D108BD9-81ED-4DB2-BD59-A6C34878D82A}">
                    <a16:rowId xmlns:a16="http://schemas.microsoft.com/office/drawing/2014/main" val="10000"/>
                  </a:ext>
                </a:extLst>
              </a:tr>
              <a:tr h="396875">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err="1">
                          <a:ln>
                            <a:noFill/>
                          </a:ln>
                          <a:solidFill>
                            <a:schemeClr val="accent1">
                              <a:lumMod val="75000"/>
                            </a:schemeClr>
                          </a:solidFill>
                          <a:effectLst/>
                          <a:latin typeface="Arial" pitchFamily="34" charset="0"/>
                          <a:ea typeface="宋体" pitchFamily="2" charset="-122"/>
                        </a:rPr>
                        <a:t>fo</a:t>
                      </a:r>
                      <a:endParaRPr kumimoji="0" lang="en-US" altLang="zh-CN" sz="2000" b="0" i="0" u="none" strike="noStrike" cap="none" normalizeH="0" baseline="0" dirty="0">
                        <a:ln>
                          <a:noFill/>
                        </a:ln>
                        <a:solidFill>
                          <a:schemeClr val="accent1">
                            <a:lumMod val="75000"/>
                          </a:schemeClr>
                        </a:solidFill>
                        <a:effectLst/>
                        <a:latin typeface="Arial" pitchFamily="34" charset="0"/>
                        <a:ea typeface="宋体" pitchFamily="2" charset="-122"/>
                      </a:endParaRP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‘The quick brown </a:t>
                      </a:r>
                      <a:r>
                        <a:rPr kumimoji="0" lang="en-US" altLang="zh-CN" sz="2000" b="0" i="0" u="none" strike="noStrike" cap="none" normalizeH="0" baseline="0" dirty="0">
                          <a:ln>
                            <a:noFill/>
                          </a:ln>
                          <a:solidFill>
                            <a:srgbClr val="FF0000"/>
                          </a:solidFill>
                          <a:effectLst/>
                          <a:latin typeface="Arial" pitchFamily="34" charset="0"/>
                          <a:ea typeface="宋体" pitchFamily="2" charset="-122"/>
                        </a:rPr>
                        <a:t>fo</a:t>
                      </a:r>
                      <a:r>
                        <a:rPr kumimoji="0" lang="en-US" altLang="zh-CN" sz="2000" b="0" i="0" u="none" strike="noStrike" cap="none" normalizeH="0" baseline="0" dirty="0">
                          <a:ln>
                            <a:noFill/>
                          </a:ln>
                          <a:solidFill>
                            <a:schemeClr val="tx1"/>
                          </a:solidFill>
                          <a:effectLst/>
                          <a:latin typeface="Arial" pitchFamily="34" charset="0"/>
                          <a:ea typeface="宋体" pitchFamily="2" charset="-122"/>
                        </a:rPr>
                        <a:t>x jumps </a:t>
                      </a:r>
                      <a:r>
                        <a:rPr kumimoji="0" lang="en-US" altLang="zh-CN" sz="2000" b="0" i="0" u="none" strike="noStrike" cap="none" normalizeH="0" baseline="0" dirty="0">
                          <a:ln>
                            <a:noFill/>
                          </a:ln>
                          <a:solidFill>
                            <a:srgbClr val="FF0000"/>
                          </a:solidFill>
                          <a:effectLst/>
                          <a:latin typeface="Arial" pitchFamily="34" charset="0"/>
                          <a:ea typeface="宋体" pitchFamily="2" charset="-122"/>
                        </a:rPr>
                        <a:t>fo</a:t>
                      </a:r>
                      <a:r>
                        <a:rPr kumimoji="0" lang="en-US" altLang="zh-CN" sz="2000" b="0" i="0" u="none" strike="noStrike" cap="none" normalizeH="0" baseline="0" dirty="0">
                          <a:ln>
                            <a:noFill/>
                          </a:ln>
                          <a:solidFill>
                            <a:schemeClr val="tx1"/>
                          </a:solidFill>
                          <a:effectLst/>
                          <a:latin typeface="Arial" pitchFamily="34" charset="0"/>
                          <a:ea typeface="宋体" pitchFamily="2" charset="-122"/>
                        </a:rPr>
                        <a:t>r </a:t>
                      </a:r>
                      <a:r>
                        <a:rPr kumimoji="0" lang="en-US" altLang="zh-CN" sz="2000" b="0" i="0" u="none" strike="noStrike" cap="none" normalizeH="0" baseline="0" dirty="0">
                          <a:ln>
                            <a:noFill/>
                          </a:ln>
                          <a:solidFill>
                            <a:srgbClr val="FF0000"/>
                          </a:solidFill>
                          <a:effectLst/>
                          <a:latin typeface="Arial" pitchFamily="34" charset="0"/>
                          <a:ea typeface="宋体" pitchFamily="2" charset="-122"/>
                        </a:rPr>
                        <a:t>fo</a:t>
                      </a:r>
                      <a:r>
                        <a:rPr kumimoji="0" lang="en-US" altLang="zh-CN" sz="2000" b="0" i="0" u="none" strike="noStrike" cap="none" normalizeH="0" baseline="0" dirty="0">
                          <a:ln>
                            <a:noFill/>
                          </a:ln>
                          <a:solidFill>
                            <a:schemeClr val="tx1"/>
                          </a:solidFill>
                          <a:effectLst/>
                          <a:latin typeface="Arial" pitchFamily="34" charset="0"/>
                          <a:ea typeface="宋体" pitchFamily="2" charset="-122"/>
                        </a:rPr>
                        <a:t>od’</a:t>
                      </a:r>
                      <a:endParaRPr kumimoji="0" lang="zh-CN" altLang="en-US"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0" i="0" u="none" strike="noStrike" cap="none" normalizeH="0" baseline="0" dirty="0">
                          <a:ln>
                            <a:noFill/>
                          </a:ln>
                          <a:solidFill>
                            <a:schemeClr val="tx1"/>
                          </a:solidFill>
                          <a:effectLst/>
                          <a:latin typeface="Arial" pitchFamily="34" charset="0"/>
                          <a:ea typeface="宋体" pitchFamily="2" charset="-122"/>
                        </a:rPr>
                        <a:t>匹配其中</a:t>
                      </a:r>
                      <a:r>
                        <a:rPr kumimoji="0" lang="en-US" altLang="zh-CN" sz="2000" b="0" i="0" u="none" strike="noStrike" cap="none" normalizeH="0" baseline="0" dirty="0">
                          <a:ln>
                            <a:noFill/>
                          </a:ln>
                          <a:solidFill>
                            <a:schemeClr val="tx1"/>
                          </a:solidFill>
                          <a:effectLst/>
                          <a:latin typeface="Arial" pitchFamily="34" charset="0"/>
                          <a:ea typeface="宋体" pitchFamily="2" charset="-122"/>
                        </a:rPr>
                        <a:t>3</a:t>
                      </a:r>
                      <a:r>
                        <a:rPr kumimoji="0" lang="zh-CN" altLang="en-US" sz="2000" b="0" i="0" u="none" strike="noStrike" cap="none" normalizeH="0" baseline="0" dirty="0">
                          <a:ln>
                            <a:noFill/>
                          </a:ln>
                          <a:solidFill>
                            <a:schemeClr val="tx1"/>
                          </a:solidFill>
                          <a:effectLst/>
                          <a:latin typeface="Arial" pitchFamily="34" charset="0"/>
                          <a:ea typeface="宋体" pitchFamily="2" charset="-122"/>
                        </a:rPr>
                        <a:t>个含有</a:t>
                      </a: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r>
                        <a:rPr kumimoji="0" lang="en-US" altLang="zh-CN" sz="2000" b="0" i="0" u="none" strike="noStrike" cap="none" normalizeH="0" baseline="0" dirty="0" err="1">
                          <a:ln>
                            <a:noFill/>
                          </a:ln>
                          <a:solidFill>
                            <a:schemeClr val="tx1"/>
                          </a:solidFill>
                          <a:effectLst/>
                          <a:latin typeface="Arial" pitchFamily="34" charset="0"/>
                          <a:ea typeface="宋体" pitchFamily="2" charset="-122"/>
                        </a:rPr>
                        <a:t>fo</a:t>
                      </a: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r>
                        <a:rPr kumimoji="0" lang="zh-CN" altLang="en-US" sz="2000" b="0" i="0" u="none" strike="noStrike" cap="none" normalizeH="0" baseline="0" dirty="0">
                          <a:ln>
                            <a:noFill/>
                          </a:ln>
                          <a:solidFill>
                            <a:schemeClr val="tx1"/>
                          </a:solidFill>
                          <a:effectLst/>
                          <a:latin typeface="Arial" pitchFamily="34" charset="0"/>
                          <a:ea typeface="宋体" pitchFamily="2" charset="-122"/>
                        </a:rPr>
                        <a:t>的字符串</a:t>
                      </a:r>
                    </a:p>
                  </a:txBody>
                  <a:tcPr marL="121876" marR="121876" horzOverflow="overflow"/>
                </a:tc>
                <a:extLst>
                  <a:ext uri="{0D108BD9-81ED-4DB2-BD59-A6C34878D82A}">
                    <a16:rowId xmlns:a16="http://schemas.microsoft.com/office/drawing/2014/main" val="10001"/>
                  </a:ext>
                </a:extLst>
              </a:tr>
              <a:tr h="396875">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a:ln>
                            <a:noFill/>
                          </a:ln>
                          <a:solidFill>
                            <a:schemeClr val="accent1">
                              <a:lumMod val="75000"/>
                            </a:schemeClr>
                          </a:solidFill>
                          <a:effectLst/>
                          <a:latin typeface="Arial" pitchFamily="34" charset="0"/>
                          <a:ea typeface="宋体" pitchFamily="2" charset="-122"/>
                        </a:rPr>
                        <a:t>1+1=2</a:t>
                      </a: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kern="1200" cap="none" normalizeH="0" baseline="0" dirty="0">
                          <a:ln>
                            <a:noFill/>
                          </a:ln>
                          <a:solidFill>
                            <a:schemeClr val="tx1"/>
                          </a:solidFill>
                          <a:effectLst/>
                          <a:latin typeface="Arial" pitchFamily="34" charset="0"/>
                          <a:ea typeface="宋体" pitchFamily="2" charset="-122"/>
                          <a:cs typeface="+mn-cs"/>
                        </a:rPr>
                        <a:t>‘1+1=2’</a:t>
                      </a:r>
                      <a:endParaRPr kumimoji="0" lang="zh-CN" altLang="en-US"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r>
                        <a:rPr kumimoji="0" lang="zh-CN" altLang="en-US" sz="2000" b="0" i="0" u="none" strike="noStrike" cap="none" normalizeH="0" baseline="0" dirty="0">
                          <a:ln>
                            <a:noFill/>
                          </a:ln>
                          <a:solidFill>
                            <a:schemeClr val="tx1"/>
                          </a:solidFill>
                          <a:effectLst/>
                          <a:latin typeface="Arial" pitchFamily="34" charset="0"/>
                          <a:ea typeface="宋体" pitchFamily="2" charset="-122"/>
                        </a:rPr>
                        <a:t>为元字符，无法匹配</a:t>
                      </a:r>
                    </a:p>
                  </a:txBody>
                  <a:tcPr marL="121876" marR="121876" horzOverflow="overflow"/>
                </a:tc>
                <a:extLst>
                  <a:ext uri="{0D108BD9-81ED-4DB2-BD59-A6C34878D82A}">
                    <a16:rowId xmlns:a16="http://schemas.microsoft.com/office/drawing/2014/main" val="10002"/>
                  </a:ext>
                </a:extLst>
              </a:tr>
              <a:tr h="396875">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a:ln>
                            <a:noFill/>
                          </a:ln>
                          <a:solidFill>
                            <a:schemeClr val="accent1">
                              <a:lumMod val="75000"/>
                            </a:schemeClr>
                          </a:solidFill>
                          <a:effectLst/>
                          <a:latin typeface="Arial" pitchFamily="34" charset="0"/>
                          <a:ea typeface="宋体" pitchFamily="2" charset="-122"/>
                        </a:rPr>
                        <a:t>1\+1=2</a:t>
                      </a: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2000" b="0" i="0" u="none" strike="noStrike" kern="1200" cap="none" normalizeH="0" baseline="0" dirty="0">
                          <a:ln>
                            <a:noFill/>
                          </a:ln>
                          <a:solidFill>
                            <a:schemeClr val="tx1"/>
                          </a:solidFill>
                          <a:effectLst/>
                          <a:latin typeface="Arial" pitchFamily="34" charset="0"/>
                          <a:ea typeface="宋体" pitchFamily="2" charset="-122"/>
                          <a:cs typeface="+mn-cs"/>
                        </a:rPr>
                        <a:t>‘</a:t>
                      </a:r>
                      <a:r>
                        <a:rPr kumimoji="0" lang="en-US" altLang="zh-CN" sz="2000" b="0" i="0" u="none" strike="noStrike" kern="1200" cap="none" normalizeH="0" baseline="0" dirty="0">
                          <a:ln>
                            <a:noFill/>
                          </a:ln>
                          <a:solidFill>
                            <a:srgbClr val="FF0000"/>
                          </a:solidFill>
                          <a:effectLst/>
                          <a:latin typeface="Arial" pitchFamily="34" charset="0"/>
                          <a:ea typeface="宋体" pitchFamily="2" charset="-122"/>
                          <a:cs typeface="+mn-cs"/>
                        </a:rPr>
                        <a:t>1+1=2</a:t>
                      </a:r>
                      <a:r>
                        <a:rPr kumimoji="0" lang="en-US" altLang="zh-CN" sz="2000" b="0" i="0" u="none" strike="noStrike" kern="1200" cap="none" normalizeH="0" baseline="0" dirty="0">
                          <a:ln>
                            <a:noFill/>
                          </a:ln>
                          <a:solidFill>
                            <a:schemeClr val="tx1"/>
                          </a:solidFill>
                          <a:effectLst/>
                          <a:latin typeface="Arial" pitchFamily="34" charset="0"/>
                          <a:ea typeface="宋体" pitchFamily="2" charset="-122"/>
                          <a:cs typeface="+mn-cs"/>
                        </a:rPr>
                        <a:t>’</a:t>
                      </a:r>
                      <a:endParaRPr kumimoji="0" lang="zh-CN" altLang="en-US"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[‘1+1=2’]</a:t>
                      </a:r>
                    </a:p>
                  </a:txBody>
                  <a:tcPr marL="121876" marR="121876" horzOverflow="overflow"/>
                </a:tc>
                <a:extLst>
                  <a:ext uri="{0D108BD9-81ED-4DB2-BD59-A6C34878D82A}">
                    <a16:rowId xmlns:a16="http://schemas.microsoft.com/office/drawing/2014/main" val="10003"/>
                  </a:ext>
                </a:extLst>
              </a:tr>
              <a:tr h="396875">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u="none" strike="noStrike" cap="none" normalizeH="0" baseline="0" dirty="0">
                          <a:ln>
                            <a:noFill/>
                          </a:ln>
                          <a:solidFill>
                            <a:schemeClr val="accent1">
                              <a:lumMod val="75000"/>
                            </a:schemeClr>
                          </a:solidFill>
                          <a:effectLst/>
                        </a:rPr>
                        <a:t>(note)</a:t>
                      </a:r>
                      <a:endParaRPr kumimoji="0" lang="en-US" altLang="zh-CN" sz="2000" b="0" i="0" u="none" strike="noStrike" cap="none" normalizeH="0" baseline="0" dirty="0">
                        <a:ln>
                          <a:noFill/>
                        </a:ln>
                        <a:solidFill>
                          <a:schemeClr val="accent1">
                            <a:lumMod val="75000"/>
                          </a:schemeClr>
                        </a:solidFill>
                        <a:effectLst/>
                        <a:latin typeface="Arial" pitchFamily="34" charset="0"/>
                        <a:ea typeface="宋体" pitchFamily="2" charset="-122"/>
                      </a:endParaRP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‘please(</a:t>
                      </a:r>
                      <a:r>
                        <a:rPr kumimoji="0" lang="en-US" altLang="zh-CN" sz="2000" b="0" i="0" u="none" strike="noStrike" cap="none" normalizeH="0" baseline="0" dirty="0">
                          <a:ln>
                            <a:noFill/>
                          </a:ln>
                          <a:solidFill>
                            <a:srgbClr val="FF0000"/>
                          </a:solidFill>
                          <a:effectLst/>
                          <a:latin typeface="Arial" pitchFamily="34" charset="0"/>
                          <a:ea typeface="宋体" pitchFamily="2" charset="-122"/>
                        </a:rPr>
                        <a:t>note</a:t>
                      </a: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r>
                        <a:rPr kumimoji="0" lang="zh-CN" altLang="en-US" sz="2000" b="0" i="0" u="none" strike="noStrike" cap="none" normalizeH="0" baseline="0" dirty="0">
                          <a:ln>
                            <a:noFill/>
                          </a:ln>
                          <a:solidFill>
                            <a:schemeClr val="tx1"/>
                          </a:solidFill>
                          <a:effectLst/>
                          <a:latin typeface="Arial" pitchFamily="34" charset="0"/>
                          <a:ea typeface="宋体" pitchFamily="2" charset="-122"/>
                        </a:rPr>
                        <a:t>为元字符</a:t>
                      </a:r>
                      <a:r>
                        <a:rPr kumimoji="0" lang="en-US" altLang="zh-CN" sz="2000" b="0" i="0" u="none" strike="noStrike" cap="none" normalizeH="0" baseline="0" dirty="0">
                          <a:ln>
                            <a:noFill/>
                          </a:ln>
                          <a:solidFill>
                            <a:schemeClr val="tx1"/>
                          </a:solidFill>
                          <a:effectLst/>
                          <a:latin typeface="Arial" pitchFamily="34" charset="0"/>
                          <a:ea typeface="宋体" pitchFamily="2" charset="-122"/>
                        </a:rPr>
                        <a:t>, </a:t>
                      </a:r>
                      <a:r>
                        <a:rPr kumimoji="0" lang="zh-CN" altLang="en-US" sz="2000" b="0" i="0" u="none" strike="noStrike" cap="none" normalizeH="0" baseline="0" dirty="0">
                          <a:ln>
                            <a:noFill/>
                          </a:ln>
                          <a:solidFill>
                            <a:schemeClr val="tx1"/>
                          </a:solidFill>
                          <a:effectLst/>
                          <a:latin typeface="Arial" pitchFamily="34" charset="0"/>
                          <a:ea typeface="宋体" pitchFamily="2" charset="-122"/>
                        </a:rPr>
                        <a:t>匹配</a:t>
                      </a:r>
                      <a:r>
                        <a:rPr kumimoji="0" lang="en-US" altLang="zh-CN" sz="2000" b="0" i="0" u="none" strike="noStrike" cap="none" normalizeH="0" baseline="0" dirty="0">
                          <a:ln>
                            <a:noFill/>
                          </a:ln>
                          <a:solidFill>
                            <a:schemeClr val="tx1"/>
                          </a:solidFill>
                          <a:effectLst/>
                          <a:latin typeface="Arial" pitchFamily="34" charset="0"/>
                          <a:ea typeface="宋体" pitchFamily="2" charset="-122"/>
                        </a:rPr>
                        <a:t>”note”</a:t>
                      </a: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extLst>
                  <a:ext uri="{0D108BD9-81ED-4DB2-BD59-A6C34878D82A}">
                    <a16:rowId xmlns:a16="http://schemas.microsoft.com/office/drawing/2014/main" val="10004"/>
                  </a:ext>
                </a:extLst>
              </a:tr>
              <a:tr h="700900">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u="none" strike="noStrike" cap="none" normalizeH="0" baseline="0" dirty="0">
                          <a:ln>
                            <a:noFill/>
                          </a:ln>
                          <a:solidFill>
                            <a:schemeClr val="accent1">
                              <a:lumMod val="75000"/>
                            </a:schemeClr>
                          </a:solidFill>
                          <a:effectLst/>
                        </a:rPr>
                        <a:t>\(note\)</a:t>
                      </a:r>
                      <a:endParaRPr kumimoji="0" lang="en-US" altLang="zh-CN" sz="2000" b="0" i="0" u="none" strike="noStrike" cap="none" normalizeH="0" baseline="0" dirty="0">
                        <a:ln>
                          <a:noFill/>
                        </a:ln>
                        <a:solidFill>
                          <a:schemeClr val="accent1">
                            <a:lumMod val="75000"/>
                          </a:schemeClr>
                        </a:solidFill>
                        <a:effectLst/>
                        <a:latin typeface="Arial" pitchFamily="34" charset="0"/>
                        <a:ea typeface="宋体" pitchFamily="2" charset="-122"/>
                      </a:endParaRP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2000" b="0" i="0" u="none" strike="noStrike" cap="none" normalizeH="0" baseline="0" dirty="0">
                          <a:ln>
                            <a:noFill/>
                          </a:ln>
                          <a:solidFill>
                            <a:schemeClr val="tx1"/>
                          </a:solidFill>
                          <a:effectLst/>
                          <a:latin typeface="Arial" pitchFamily="34" charset="0"/>
                          <a:ea typeface="宋体" pitchFamily="2" charset="-122"/>
                        </a:rPr>
                        <a:t>‘please</a:t>
                      </a:r>
                      <a:r>
                        <a:rPr kumimoji="0" lang="en-US" altLang="zh-CN" sz="2000" b="0" i="0" u="none" strike="noStrike" cap="none" normalizeH="0" baseline="0" dirty="0">
                          <a:ln>
                            <a:noFill/>
                          </a:ln>
                          <a:solidFill>
                            <a:srgbClr val="FF0000"/>
                          </a:solidFill>
                          <a:effectLst/>
                          <a:latin typeface="Arial" pitchFamily="34" charset="0"/>
                          <a:ea typeface="宋体" pitchFamily="2" charset="-122"/>
                        </a:rPr>
                        <a:t>(note)</a:t>
                      </a: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0" i="0" u="none" strike="noStrike" cap="none" normalizeH="0" baseline="0" dirty="0">
                          <a:ln>
                            <a:noFill/>
                          </a:ln>
                          <a:solidFill>
                            <a:schemeClr val="tx1"/>
                          </a:solidFill>
                          <a:effectLst/>
                          <a:latin typeface="Arial" pitchFamily="34" charset="0"/>
                          <a:ea typeface="宋体" pitchFamily="2" charset="-122"/>
                        </a:rPr>
                        <a:t>匹配</a:t>
                      </a:r>
                      <a:r>
                        <a:rPr kumimoji="0" lang="en-US" altLang="zh-CN" sz="2000" b="0" i="0" u="none" strike="noStrike" cap="none" normalizeH="0" baseline="0" dirty="0">
                          <a:ln>
                            <a:noFill/>
                          </a:ln>
                          <a:solidFill>
                            <a:schemeClr val="tx1"/>
                          </a:solidFill>
                          <a:effectLst/>
                          <a:latin typeface="Arial" pitchFamily="34" charset="0"/>
                          <a:ea typeface="宋体" pitchFamily="2" charset="-122"/>
                        </a:rPr>
                        <a:t>“(note)”</a:t>
                      </a: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30867333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6943" y="311832"/>
            <a:ext cx="10511798" cy="1325563"/>
          </a:xfrm>
        </p:spPr>
        <p:txBody>
          <a:bodyPr/>
          <a:lstStyle/>
          <a:p>
            <a:r>
              <a:rPr lang="en-US" altLang="zh-CN" dirty="0"/>
              <a:t>Python</a:t>
            </a:r>
            <a:r>
              <a:rPr lang="zh-CN" altLang="en-US" dirty="0"/>
              <a:t>中的正则表达式引擎</a:t>
            </a:r>
          </a:p>
        </p:txBody>
      </p:sp>
      <p:sp>
        <p:nvSpPr>
          <p:cNvPr id="3" name="内容占位符 2"/>
          <p:cNvSpPr>
            <a:spLocks noGrp="1"/>
          </p:cNvSpPr>
          <p:nvPr>
            <p:ph idx="1"/>
          </p:nvPr>
        </p:nvSpPr>
        <p:spPr>
          <a:xfrm>
            <a:off x="200928" y="1520252"/>
            <a:ext cx="11820096" cy="4351339"/>
          </a:xfrm>
        </p:spPr>
        <p:txBody>
          <a:bodyPr/>
          <a:lstStyle/>
          <a:p>
            <a:r>
              <a:rPr lang="en-US" altLang="zh-CN" dirty="0"/>
              <a:t>Python</a:t>
            </a:r>
            <a:r>
              <a:rPr lang="zh-CN" altLang="en-US" dirty="0"/>
              <a:t>中，</a:t>
            </a:r>
            <a:r>
              <a:rPr lang="en-US" altLang="zh-CN" b="1" dirty="0">
                <a:solidFill>
                  <a:srgbClr val="FF0000"/>
                </a:solidFill>
              </a:rPr>
              <a:t>re</a:t>
            </a:r>
            <a:r>
              <a:rPr lang="zh-CN" altLang="en-US" dirty="0"/>
              <a:t>模块提供了正则表达式操作所需要的功能：</a:t>
            </a:r>
            <a:endParaRPr lang="en-US" altLang="zh-CN" dirty="0"/>
          </a:p>
          <a:p>
            <a:pPr lvl="1"/>
            <a:r>
              <a:rPr lang="en-US" altLang="zh-CN" sz="2799" b="1" dirty="0" err="1">
                <a:solidFill>
                  <a:schemeClr val="accent5"/>
                </a:solidFill>
              </a:rPr>
              <a:t>re.findall</a:t>
            </a:r>
            <a:r>
              <a:rPr lang="en-US" altLang="zh-CN" sz="2799" b="1" dirty="0">
                <a:solidFill>
                  <a:schemeClr val="accent5"/>
                </a:solidFill>
              </a:rPr>
              <a:t>(pattern, string)</a:t>
            </a:r>
            <a:r>
              <a:rPr lang="zh-CN" altLang="en-US" sz="2799" dirty="0"/>
              <a:t>：以</a:t>
            </a:r>
            <a:r>
              <a:rPr lang="zh-CN" altLang="en-US" sz="2799" dirty="0">
                <a:latin typeface="宋体" panose="02010600030101010101" pitchFamily="2" charset="-122"/>
              </a:rPr>
              <a:t>列表形式列出字符串中模式的所有匹配项</a:t>
            </a:r>
            <a:endParaRPr lang="en-US" altLang="zh-CN" sz="2799" dirty="0"/>
          </a:p>
        </p:txBody>
      </p:sp>
      <p:graphicFrame>
        <p:nvGraphicFramePr>
          <p:cNvPr id="4" name="表格 3"/>
          <p:cNvGraphicFramePr>
            <a:graphicFrameLocks noGrp="1"/>
          </p:cNvGraphicFramePr>
          <p:nvPr>
            <p:extLst/>
          </p:nvPr>
        </p:nvGraphicFramePr>
        <p:xfrm>
          <a:off x="710945" y="4059323"/>
          <a:ext cx="10968833" cy="2394541"/>
        </p:xfrm>
        <a:graphic>
          <a:graphicData uri="http://schemas.openxmlformats.org/drawingml/2006/table">
            <a:tbl>
              <a:tblPr firstRow="1">
                <a:tableStyleId>{17292A2E-F333-43FB-9621-5CBBE7FDCDCB}</a:tableStyleId>
              </a:tblPr>
              <a:tblGrid>
                <a:gridCol w="6239091">
                  <a:extLst>
                    <a:ext uri="{9D8B030D-6E8A-4147-A177-3AD203B41FA5}">
                      <a16:colId xmlns:a16="http://schemas.microsoft.com/office/drawing/2014/main" val="20000"/>
                    </a:ext>
                  </a:extLst>
                </a:gridCol>
                <a:gridCol w="4729742">
                  <a:extLst>
                    <a:ext uri="{9D8B030D-6E8A-4147-A177-3AD203B41FA5}">
                      <a16:colId xmlns:a16="http://schemas.microsoft.com/office/drawing/2014/main" val="20001"/>
                    </a:ext>
                  </a:extLst>
                </a:gridCol>
              </a:tblGrid>
              <a:tr h="396170">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1" i="0" u="none" strike="noStrike" cap="none" normalizeH="0" baseline="0" dirty="0">
                          <a:ln>
                            <a:noFill/>
                          </a:ln>
                          <a:solidFill>
                            <a:schemeClr val="tx1"/>
                          </a:solidFill>
                          <a:effectLst/>
                          <a:latin typeface="Arial" pitchFamily="34" charset="0"/>
                          <a:ea typeface="宋体" pitchFamily="2" charset="-122"/>
                        </a:rPr>
                        <a:t>Python</a:t>
                      </a:r>
                      <a:r>
                        <a:rPr kumimoji="0" lang="zh-CN" altLang="en-US" sz="2000" b="1" i="0" u="none" strike="noStrike" cap="none" normalizeH="0" baseline="0" dirty="0">
                          <a:ln>
                            <a:noFill/>
                          </a:ln>
                          <a:solidFill>
                            <a:schemeClr val="tx1"/>
                          </a:solidFill>
                          <a:effectLst/>
                          <a:latin typeface="Arial" pitchFamily="34" charset="0"/>
                          <a:ea typeface="宋体" pitchFamily="2" charset="-122"/>
                        </a:rPr>
                        <a:t>语句</a:t>
                      </a: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1" i="0" u="none" strike="noStrike" kern="1200" cap="none" normalizeH="0" baseline="0" dirty="0">
                          <a:ln>
                            <a:noFill/>
                          </a:ln>
                          <a:solidFill>
                            <a:schemeClr val="tx1"/>
                          </a:solidFill>
                          <a:effectLst/>
                          <a:latin typeface="Arial" pitchFamily="34" charset="0"/>
                          <a:ea typeface="宋体" pitchFamily="2" charset="-122"/>
                          <a:cs typeface="+mn-cs"/>
                        </a:rPr>
                        <a:t>匹配结果</a:t>
                      </a:r>
                      <a:endParaRPr kumimoji="0" lang="zh-CN" altLang="zh-CN" sz="2000" b="1" i="0" u="none" strike="noStrike" kern="1200" cap="none" normalizeH="0" baseline="0" dirty="0">
                        <a:ln>
                          <a:noFill/>
                        </a:ln>
                        <a:solidFill>
                          <a:schemeClr val="tx1"/>
                        </a:solidFill>
                        <a:effectLst/>
                        <a:latin typeface="Arial" pitchFamily="34" charset="0"/>
                        <a:ea typeface="宋体" pitchFamily="2" charset="-122"/>
                        <a:cs typeface="+mn-cs"/>
                      </a:endParaRPr>
                    </a:p>
                  </a:txBody>
                  <a:tcPr marL="121876" marR="121876" horzOverflow="overflow"/>
                </a:tc>
                <a:extLst>
                  <a:ext uri="{0D108BD9-81ED-4DB2-BD59-A6C34878D82A}">
                    <a16:rowId xmlns:a16="http://schemas.microsoft.com/office/drawing/2014/main" val="10000"/>
                  </a:ext>
                </a:extLst>
              </a:tr>
              <a:tr h="410801">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2000" b="0" i="0" u="none" strike="noStrike" cap="none" normalizeH="0" baseline="0" dirty="0" err="1">
                          <a:ln>
                            <a:noFill/>
                          </a:ln>
                          <a:solidFill>
                            <a:schemeClr val="tx1"/>
                          </a:solidFill>
                          <a:effectLst/>
                          <a:latin typeface="Arial" pitchFamily="34" charset="0"/>
                          <a:ea typeface="宋体" pitchFamily="2" charset="-122"/>
                        </a:rPr>
                        <a:t>re.findall</a:t>
                      </a: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r>
                        <a:rPr kumimoji="0" lang="en-US" altLang="zh-CN" sz="2000" b="0" i="0" u="none" strike="noStrike" cap="none" normalizeH="0" baseline="0" dirty="0" err="1">
                          <a:ln>
                            <a:noFill/>
                          </a:ln>
                          <a:solidFill>
                            <a:schemeClr val="accent5"/>
                          </a:solidFill>
                          <a:effectLst/>
                          <a:latin typeface="Arial" pitchFamily="34" charset="0"/>
                          <a:ea typeface="宋体" pitchFamily="2" charset="-122"/>
                        </a:rPr>
                        <a:t>fo</a:t>
                      </a:r>
                      <a:r>
                        <a:rPr kumimoji="0" lang="en-US" altLang="zh-CN" sz="2000" b="0" i="0" u="none" strike="noStrike" cap="none" normalizeH="0" baseline="0" dirty="0">
                          <a:ln>
                            <a:noFill/>
                          </a:ln>
                          <a:solidFill>
                            <a:schemeClr val="tx1"/>
                          </a:solidFill>
                          <a:effectLst/>
                          <a:latin typeface="Arial" pitchFamily="34" charset="0"/>
                          <a:ea typeface="宋体" pitchFamily="2" charset="-122"/>
                        </a:rPr>
                        <a:t>','The quick brown fox jumps for food')</a:t>
                      </a:r>
                      <a:endParaRPr kumimoji="0" lang="zh-CN" altLang="en-US"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r>
                        <a:rPr kumimoji="0" lang="en-US" altLang="zh-CN" sz="2000" b="0" i="0" u="none" strike="noStrike" cap="none" normalizeH="0" baseline="0" dirty="0" err="1">
                          <a:ln>
                            <a:noFill/>
                          </a:ln>
                          <a:solidFill>
                            <a:schemeClr val="tx1"/>
                          </a:solidFill>
                          <a:effectLst/>
                          <a:latin typeface="Arial" pitchFamily="34" charset="0"/>
                          <a:ea typeface="宋体" pitchFamily="2" charset="-122"/>
                        </a:rPr>
                        <a:t>fo</a:t>
                      </a:r>
                      <a:r>
                        <a:rPr kumimoji="0" lang="en-US" altLang="zh-CN" sz="2000" b="0" i="0" u="none" strike="noStrike" cap="none" normalizeH="0" baseline="0" dirty="0">
                          <a:ln>
                            <a:noFill/>
                          </a:ln>
                          <a:solidFill>
                            <a:schemeClr val="tx1"/>
                          </a:solidFill>
                          <a:effectLst/>
                          <a:latin typeface="Arial" pitchFamily="34" charset="0"/>
                          <a:ea typeface="宋体" pitchFamily="2" charset="-122"/>
                        </a:rPr>
                        <a:t>', '</a:t>
                      </a:r>
                      <a:r>
                        <a:rPr kumimoji="0" lang="en-US" altLang="zh-CN" sz="2000" b="0" i="0" u="none" strike="noStrike" cap="none" normalizeH="0" baseline="0" dirty="0" err="1">
                          <a:ln>
                            <a:noFill/>
                          </a:ln>
                          <a:solidFill>
                            <a:schemeClr val="tx1"/>
                          </a:solidFill>
                          <a:effectLst/>
                          <a:latin typeface="Arial" pitchFamily="34" charset="0"/>
                          <a:ea typeface="宋体" pitchFamily="2" charset="-122"/>
                        </a:rPr>
                        <a:t>fo</a:t>
                      </a:r>
                      <a:r>
                        <a:rPr kumimoji="0" lang="en-US" altLang="zh-CN" sz="2000" b="0" i="0" u="none" strike="noStrike" cap="none" normalizeH="0" baseline="0" dirty="0">
                          <a:ln>
                            <a:noFill/>
                          </a:ln>
                          <a:solidFill>
                            <a:schemeClr val="tx1"/>
                          </a:solidFill>
                          <a:effectLst/>
                          <a:latin typeface="Arial" pitchFamily="34" charset="0"/>
                          <a:ea typeface="宋体" pitchFamily="2" charset="-122"/>
                        </a:rPr>
                        <a:t>', '</a:t>
                      </a:r>
                      <a:r>
                        <a:rPr kumimoji="0" lang="en-US" altLang="zh-CN" sz="2000" b="0" i="0" u="none" strike="noStrike" cap="none" normalizeH="0" baseline="0" dirty="0" err="1">
                          <a:ln>
                            <a:noFill/>
                          </a:ln>
                          <a:solidFill>
                            <a:schemeClr val="tx1"/>
                          </a:solidFill>
                          <a:effectLst/>
                          <a:latin typeface="Arial" pitchFamily="34" charset="0"/>
                          <a:ea typeface="宋体" pitchFamily="2" charset="-122"/>
                        </a:rPr>
                        <a:t>fo</a:t>
                      </a: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endParaRPr kumimoji="0" lang="zh-CN" altLang="en-US"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extLst>
                  <a:ext uri="{0D108BD9-81ED-4DB2-BD59-A6C34878D82A}">
                    <a16:rowId xmlns:a16="http://schemas.microsoft.com/office/drawing/2014/main" val="10001"/>
                  </a:ext>
                </a:extLst>
              </a:tr>
              <a:tr h="396875">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2000" b="0" i="0" u="none" strike="noStrike" cap="none" normalizeH="0" baseline="0" dirty="0" err="1">
                          <a:ln>
                            <a:noFill/>
                          </a:ln>
                          <a:solidFill>
                            <a:schemeClr val="tx1"/>
                          </a:solidFill>
                          <a:effectLst/>
                          <a:latin typeface="Arial" pitchFamily="34" charset="0"/>
                          <a:ea typeface="宋体" pitchFamily="2" charset="-122"/>
                        </a:rPr>
                        <a:t>re.findall</a:t>
                      </a: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r>
                        <a:rPr kumimoji="0" lang="en-US" altLang="zh-CN" sz="2000" b="0" i="0" u="none" strike="noStrike" cap="none" normalizeH="0" baseline="0" dirty="0">
                          <a:ln>
                            <a:noFill/>
                          </a:ln>
                          <a:solidFill>
                            <a:schemeClr val="accent5"/>
                          </a:solidFill>
                          <a:effectLst/>
                          <a:latin typeface="Arial" pitchFamily="34" charset="0"/>
                          <a:ea typeface="宋体" pitchFamily="2" charset="-122"/>
                        </a:rPr>
                        <a:t>1+1=2</a:t>
                      </a:r>
                      <a:r>
                        <a:rPr kumimoji="0" lang="en-US" altLang="zh-CN" sz="2000" b="0" i="0" u="none" strike="noStrike" cap="none" normalizeH="0" baseline="0" dirty="0">
                          <a:ln>
                            <a:noFill/>
                          </a:ln>
                          <a:solidFill>
                            <a:schemeClr val="tx1"/>
                          </a:solidFill>
                          <a:effectLst/>
                          <a:latin typeface="Arial" pitchFamily="34" charset="0"/>
                          <a:ea typeface="宋体" pitchFamily="2" charset="-122"/>
                        </a:rPr>
                        <a:t>','1+1=2')</a:t>
                      </a:r>
                      <a:endParaRPr kumimoji="0" lang="zh-CN" altLang="en-US"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endParaRPr kumimoji="0" lang="zh-CN" altLang="en-US"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extLst>
                  <a:ext uri="{0D108BD9-81ED-4DB2-BD59-A6C34878D82A}">
                    <a16:rowId xmlns:a16="http://schemas.microsoft.com/office/drawing/2014/main" val="10002"/>
                  </a:ext>
                </a:extLst>
              </a:tr>
              <a:tr h="396875">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2000" b="0" i="0" u="none" strike="noStrike" cap="none" normalizeH="0" baseline="0" dirty="0" err="1">
                          <a:ln>
                            <a:noFill/>
                          </a:ln>
                          <a:solidFill>
                            <a:schemeClr val="tx1"/>
                          </a:solidFill>
                          <a:effectLst/>
                          <a:latin typeface="Arial" pitchFamily="34" charset="0"/>
                          <a:ea typeface="宋体" pitchFamily="2" charset="-122"/>
                        </a:rPr>
                        <a:t>re.findall</a:t>
                      </a: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r>
                        <a:rPr kumimoji="0" lang="en-US" altLang="zh-CN" sz="2000" b="0" i="0" u="none" strike="noStrike" cap="none" normalizeH="0" baseline="0" dirty="0">
                          <a:ln>
                            <a:noFill/>
                          </a:ln>
                          <a:solidFill>
                            <a:schemeClr val="accent5"/>
                          </a:solidFill>
                          <a:effectLst/>
                          <a:latin typeface="Arial" pitchFamily="34" charset="0"/>
                          <a:ea typeface="宋体" pitchFamily="2" charset="-122"/>
                        </a:rPr>
                        <a:t>'1\+1=2</a:t>
                      </a:r>
                      <a:r>
                        <a:rPr kumimoji="0" lang="en-US" altLang="zh-CN" sz="2000" b="0" i="0" u="none" strike="noStrike" cap="none" normalizeH="0" baseline="0" dirty="0">
                          <a:ln>
                            <a:noFill/>
                          </a:ln>
                          <a:solidFill>
                            <a:schemeClr val="tx1"/>
                          </a:solidFill>
                          <a:effectLst/>
                          <a:latin typeface="Arial" pitchFamily="34" charset="0"/>
                          <a:ea typeface="宋体" pitchFamily="2" charset="-122"/>
                        </a:rPr>
                        <a:t>','1+1=2')</a:t>
                      </a:r>
                      <a:endParaRPr kumimoji="0" lang="zh-CN" altLang="en-US"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['1+1=2']</a:t>
                      </a:r>
                    </a:p>
                  </a:txBody>
                  <a:tcPr marL="121876" marR="121876" horzOverflow="overflow"/>
                </a:tc>
                <a:extLst>
                  <a:ext uri="{0D108BD9-81ED-4DB2-BD59-A6C34878D82A}">
                    <a16:rowId xmlns:a16="http://schemas.microsoft.com/office/drawing/2014/main" val="10003"/>
                  </a:ext>
                </a:extLst>
              </a:tr>
              <a:tr h="396875">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2000" b="0" i="0" u="none" strike="noStrike" cap="none" normalizeH="0" baseline="0" dirty="0" err="1">
                          <a:ln>
                            <a:noFill/>
                          </a:ln>
                          <a:solidFill>
                            <a:schemeClr val="tx1"/>
                          </a:solidFill>
                          <a:effectLst/>
                          <a:latin typeface="Arial" pitchFamily="34" charset="0"/>
                          <a:ea typeface="宋体" pitchFamily="2" charset="-122"/>
                        </a:rPr>
                        <a:t>re.findall</a:t>
                      </a: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r>
                        <a:rPr kumimoji="0" lang="en-US" altLang="zh-CN" sz="2000" b="0" i="0" u="none" strike="noStrike" cap="none" normalizeH="0" baseline="0" dirty="0">
                          <a:ln>
                            <a:noFill/>
                          </a:ln>
                          <a:solidFill>
                            <a:schemeClr val="accent5"/>
                          </a:solidFill>
                          <a:effectLst/>
                          <a:latin typeface="Arial" pitchFamily="34" charset="0"/>
                          <a:ea typeface="宋体" pitchFamily="2" charset="-122"/>
                        </a:rPr>
                        <a:t>(note)</a:t>
                      </a:r>
                      <a:r>
                        <a:rPr kumimoji="0" lang="en-US" altLang="zh-CN" sz="2000" b="0" i="0" u="none" strike="noStrike" cap="none" normalizeH="0" baseline="0" dirty="0">
                          <a:ln>
                            <a:noFill/>
                          </a:ln>
                          <a:solidFill>
                            <a:schemeClr val="tx1"/>
                          </a:solidFill>
                          <a:effectLst/>
                          <a:latin typeface="Arial" pitchFamily="34" charset="0"/>
                          <a:ea typeface="宋体" pitchFamily="2" charset="-122"/>
                        </a:rPr>
                        <a:t>','please(note)')</a:t>
                      </a: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['note']</a:t>
                      </a: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extLst>
                  <a:ext uri="{0D108BD9-81ED-4DB2-BD59-A6C34878D82A}">
                    <a16:rowId xmlns:a16="http://schemas.microsoft.com/office/drawing/2014/main" val="10004"/>
                  </a:ext>
                </a:extLst>
              </a:tr>
              <a:tr h="396875">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2000" b="0" i="0" u="none" strike="noStrike" cap="none" normalizeH="0" baseline="0" dirty="0" err="1">
                          <a:ln>
                            <a:noFill/>
                          </a:ln>
                          <a:solidFill>
                            <a:schemeClr val="tx1"/>
                          </a:solidFill>
                          <a:effectLst/>
                          <a:latin typeface="Arial" pitchFamily="34" charset="0"/>
                          <a:ea typeface="宋体" pitchFamily="2" charset="-122"/>
                        </a:rPr>
                        <a:t>re.findall</a:t>
                      </a: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r>
                        <a:rPr kumimoji="0" lang="en-US" altLang="zh-CN" sz="2000" b="0" i="0" u="none" strike="noStrike" cap="none" normalizeH="0" baseline="0" dirty="0">
                          <a:ln>
                            <a:noFill/>
                          </a:ln>
                          <a:solidFill>
                            <a:schemeClr val="accent5"/>
                          </a:solidFill>
                          <a:effectLst/>
                          <a:latin typeface="Arial" pitchFamily="34" charset="0"/>
                          <a:ea typeface="宋体" pitchFamily="2" charset="-122"/>
                        </a:rPr>
                        <a:t>\(note\)</a:t>
                      </a:r>
                      <a:r>
                        <a:rPr kumimoji="0" lang="en-US" altLang="zh-CN" sz="2000" b="0" i="0" u="none" strike="noStrike" cap="none" normalizeH="0" baseline="0" dirty="0">
                          <a:ln>
                            <a:noFill/>
                          </a:ln>
                          <a:solidFill>
                            <a:schemeClr val="tx1"/>
                          </a:solidFill>
                          <a:effectLst/>
                          <a:latin typeface="Arial" pitchFamily="34" charset="0"/>
                          <a:ea typeface="宋体" pitchFamily="2" charset="-122"/>
                        </a:rPr>
                        <a:t>','please(note)')</a:t>
                      </a: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['(note)']</a:t>
                      </a: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extLst>
                  <a:ext uri="{0D108BD9-81ED-4DB2-BD59-A6C34878D82A}">
                    <a16:rowId xmlns:a16="http://schemas.microsoft.com/office/drawing/2014/main" val="10005"/>
                  </a:ext>
                </a:extLst>
              </a:tr>
            </a:tbl>
          </a:graphicData>
        </a:graphic>
      </p:graphicFrame>
      <p:sp>
        <p:nvSpPr>
          <p:cNvPr id="6" name="Rectangle 3"/>
          <p:cNvSpPr txBox="1">
            <a:spLocks noChangeArrowheads="1"/>
          </p:cNvSpPr>
          <p:nvPr/>
        </p:nvSpPr>
        <p:spPr>
          <a:xfrm>
            <a:off x="1576519" y="2616802"/>
            <a:ext cx="9184980" cy="1321241"/>
          </a:xfrm>
          <a:prstGeom prst="rect">
            <a:avLst/>
          </a:prstGeom>
          <a:solidFill>
            <a:schemeClr val="accent4">
              <a:lumMod val="20000"/>
              <a:lumOff val="80000"/>
            </a:schemeClr>
          </a:solidFill>
        </p:spPr>
        <p:txBody>
          <a:bodyPr vert="horz" lIns="108825" tIns="54412" rIns="108825" bIns="54412" rtlCol="0">
            <a:normAutofit/>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pPr>
              <a:lnSpc>
                <a:spcPct val="120000"/>
              </a:lnSpc>
              <a:spcBef>
                <a:spcPts val="0"/>
              </a:spcBef>
              <a:buClr>
                <a:srgbClr val="008000"/>
              </a:buClr>
              <a:buNone/>
            </a:pPr>
            <a:r>
              <a:rPr lang="en-US" altLang="zh-CN" sz="2200" dirty="0"/>
              <a:t>&gt;&gt;&gt; import re                         </a:t>
            </a:r>
            <a:r>
              <a:rPr lang="en-US" altLang="zh-CN" sz="2000" dirty="0"/>
              <a:t>#</a:t>
            </a:r>
            <a:r>
              <a:rPr lang="zh-CN" altLang="en-US" sz="2000" dirty="0"/>
              <a:t>导入模块</a:t>
            </a:r>
            <a:r>
              <a:rPr lang="en-US" altLang="zh-CN" sz="2000" dirty="0"/>
              <a:t>re</a:t>
            </a:r>
          </a:p>
          <a:p>
            <a:pPr>
              <a:lnSpc>
                <a:spcPct val="120000"/>
              </a:lnSpc>
              <a:spcBef>
                <a:spcPts val="0"/>
              </a:spcBef>
              <a:buClr>
                <a:srgbClr val="008000"/>
              </a:buClr>
              <a:buNone/>
            </a:pPr>
            <a:r>
              <a:rPr lang="en-US" altLang="zh-CN" sz="2200" dirty="0"/>
              <a:t>&gt;&gt;&gt;</a:t>
            </a:r>
            <a:r>
              <a:rPr lang="en-US" altLang="zh-CN" sz="2200" dirty="0" err="1"/>
              <a:t>re.findall</a:t>
            </a:r>
            <a:r>
              <a:rPr lang="en-US" altLang="zh-CN" sz="2200" dirty="0"/>
              <a:t>(‘d’,‘</a:t>
            </a:r>
            <a:r>
              <a:rPr lang="en-US" altLang="zh-CN" sz="2200" dirty="0" err="1"/>
              <a:t>godness</a:t>
            </a:r>
            <a:r>
              <a:rPr lang="en-US" altLang="zh-CN" sz="2200" dirty="0"/>
              <a:t>’)  </a:t>
            </a:r>
            <a:r>
              <a:rPr lang="en-US" altLang="zh-CN" sz="2000" dirty="0"/>
              <a:t>#re</a:t>
            </a:r>
            <a:r>
              <a:rPr lang="zh-CN" altLang="en-US" sz="2000" dirty="0"/>
              <a:t>模块还有其他方法，先介绍</a:t>
            </a:r>
            <a:r>
              <a:rPr lang="en-US" altLang="zh-CN" sz="2000" dirty="0"/>
              <a:t>findall</a:t>
            </a:r>
            <a:r>
              <a:rPr lang="zh-CN" altLang="en-US" sz="2000" dirty="0"/>
              <a:t>来验证匹配结果</a:t>
            </a:r>
            <a:endParaRPr lang="en-US" altLang="zh-CN" sz="2000" dirty="0"/>
          </a:p>
          <a:p>
            <a:pPr>
              <a:lnSpc>
                <a:spcPct val="120000"/>
              </a:lnSpc>
              <a:spcBef>
                <a:spcPts val="0"/>
              </a:spcBef>
              <a:buClr>
                <a:srgbClr val="008000"/>
              </a:buClr>
              <a:buNone/>
            </a:pPr>
            <a:r>
              <a:rPr lang="en-US" altLang="zh-CN" sz="2200" dirty="0">
                <a:solidFill>
                  <a:schemeClr val="accent5"/>
                </a:solidFill>
              </a:rPr>
              <a:t>['d']</a:t>
            </a:r>
          </a:p>
        </p:txBody>
      </p:sp>
    </p:spTree>
    <p:extLst>
      <p:ext uri="{BB962C8B-B14F-4D97-AF65-F5344CB8AC3E}">
        <p14:creationId xmlns:p14="http://schemas.microsoft.com/office/powerpoint/2010/main" val="34519515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rrowheads="1"/>
          </p:cNvSpPr>
          <p:nvPr>
            <p:ph type="title"/>
          </p:nvPr>
        </p:nvSpPr>
        <p:spPr>
          <a:xfrm>
            <a:off x="615071" y="365129"/>
            <a:ext cx="10511798" cy="1325563"/>
          </a:xfrm>
        </p:spPr>
        <p:txBody>
          <a:bodyPr vert="horz" lIns="108825" tIns="54412" rIns="108825" bIns="54412" rtlCol="0" anchor="ctr">
            <a:normAutofit/>
          </a:bodyPr>
          <a:lstStyle/>
          <a:p>
            <a:r>
              <a:rPr lang="zh-CN" altLang="en-US" dirty="0"/>
              <a:t>4.2.1 正则表达式元字符</a:t>
            </a:r>
          </a:p>
        </p:txBody>
      </p:sp>
      <p:sp>
        <p:nvSpPr>
          <p:cNvPr id="48131" name="Rectangle 3"/>
          <p:cNvSpPr>
            <a:spLocks noGrp="1" noChangeArrowheads="1"/>
          </p:cNvSpPr>
          <p:nvPr>
            <p:ph type="body" idx="1"/>
          </p:nvPr>
        </p:nvSpPr>
        <p:spPr>
          <a:xfrm>
            <a:off x="769779" y="2447212"/>
            <a:ext cx="10511798" cy="3825527"/>
          </a:xfrm>
        </p:spPr>
        <p:txBody>
          <a:bodyPr vert="horz" lIns="108825" tIns="54412" rIns="108825" bIns="54412" rtlCol="0">
            <a:normAutofit fontScale="92500" lnSpcReduction="20000"/>
          </a:bodyPr>
          <a:lstStyle/>
          <a:p>
            <a:pPr marL="0" indent="0">
              <a:buNone/>
            </a:pPr>
            <a:r>
              <a:rPr lang="zh-CN" altLang="en-US" sz="3599" dirty="0"/>
              <a:t>正则表达式</a:t>
            </a:r>
            <a:r>
              <a:rPr lang="zh-CN" altLang="en-US" sz="3599" b="1" dirty="0">
                <a:solidFill>
                  <a:schemeClr val="accent5"/>
                </a:solidFill>
              </a:rPr>
              <a:t>元字符</a:t>
            </a:r>
            <a:r>
              <a:rPr lang="zh-CN" altLang="en-US" sz="3599" dirty="0"/>
              <a:t>分类：</a:t>
            </a:r>
            <a:endParaRPr lang="en-US" altLang="zh-CN" sz="3599" dirty="0"/>
          </a:p>
          <a:p>
            <a:pPr lvl="1">
              <a:lnSpc>
                <a:spcPct val="120000"/>
              </a:lnSpc>
            </a:pPr>
            <a:r>
              <a:rPr lang="zh-CN" altLang="en-US" sz="3299" dirty="0"/>
              <a:t>字符类</a:t>
            </a:r>
            <a:endParaRPr lang="en-US" altLang="zh-CN" sz="3299" dirty="0"/>
          </a:p>
          <a:p>
            <a:pPr lvl="1">
              <a:lnSpc>
                <a:spcPct val="120000"/>
              </a:lnSpc>
            </a:pPr>
            <a:r>
              <a:rPr lang="zh-CN" altLang="en-US" sz="3299" dirty="0"/>
              <a:t>预定义字符类</a:t>
            </a:r>
            <a:endParaRPr lang="en-US" altLang="zh-CN" sz="3299" dirty="0"/>
          </a:p>
          <a:p>
            <a:pPr lvl="1">
              <a:lnSpc>
                <a:spcPct val="120000"/>
              </a:lnSpc>
            </a:pPr>
            <a:r>
              <a:rPr lang="zh-CN" altLang="en-US" sz="3299" dirty="0"/>
              <a:t>边界匹配符</a:t>
            </a:r>
            <a:endParaRPr lang="en-US" altLang="zh-CN" sz="3299" dirty="0"/>
          </a:p>
          <a:p>
            <a:pPr lvl="1">
              <a:lnSpc>
                <a:spcPct val="120000"/>
              </a:lnSpc>
            </a:pPr>
            <a:r>
              <a:rPr lang="zh-CN" altLang="en-US" sz="3299" dirty="0"/>
              <a:t>重复限定符</a:t>
            </a:r>
            <a:endParaRPr lang="en-US" altLang="zh-CN" sz="3299" dirty="0"/>
          </a:p>
          <a:p>
            <a:pPr lvl="1">
              <a:lnSpc>
                <a:spcPct val="120000"/>
              </a:lnSpc>
            </a:pPr>
            <a:r>
              <a:rPr lang="zh-CN" altLang="en-US" sz="3299" dirty="0"/>
              <a:t>分组符</a:t>
            </a:r>
            <a:r>
              <a:rPr lang="en-US" altLang="zh-CN" sz="3299" b="1" dirty="0">
                <a:solidFill>
                  <a:schemeClr val="accent5"/>
                </a:solidFill>
              </a:rPr>
              <a:t>()</a:t>
            </a:r>
          </a:p>
          <a:p>
            <a:pPr lvl="1">
              <a:lnSpc>
                <a:spcPct val="120000"/>
              </a:lnSpc>
            </a:pPr>
            <a:r>
              <a:rPr lang="zh-CN" altLang="en-US" sz="3299" dirty="0"/>
              <a:t>选择符</a:t>
            </a:r>
            <a:r>
              <a:rPr lang="en-US" altLang="zh-CN" sz="3299" b="1" dirty="0">
                <a:solidFill>
                  <a:schemeClr val="accent5"/>
                </a:solidFill>
              </a:rPr>
              <a:t>|</a:t>
            </a:r>
          </a:p>
          <a:p>
            <a:pPr marL="544142" lvl="1" indent="0">
              <a:buNone/>
            </a:pPr>
            <a:endParaRPr lang="en-US" sz="2500" dirty="0"/>
          </a:p>
        </p:txBody>
      </p:sp>
      <p:sp>
        <p:nvSpPr>
          <p:cNvPr id="4" name="文本框 3"/>
          <p:cNvSpPr txBox="1"/>
          <p:nvPr/>
        </p:nvSpPr>
        <p:spPr>
          <a:xfrm>
            <a:off x="1447856" y="1688479"/>
            <a:ext cx="6050693" cy="538484"/>
          </a:xfrm>
          <a:prstGeom prst="rect">
            <a:avLst/>
          </a:prstGeom>
          <a:solidFill>
            <a:schemeClr val="accent4">
              <a:lumMod val="40000"/>
              <a:lumOff val="60000"/>
              <a:alpha val="63000"/>
            </a:schemeClr>
          </a:solidFill>
        </p:spPr>
        <p:txBody>
          <a:bodyPr wrap="square" rtlCol="0">
            <a:spAutoFit/>
          </a:bodyPr>
          <a:lstStyle/>
          <a:p>
            <a:pPr marL="0" lvl="1"/>
            <a:r>
              <a:rPr lang="zh-CN" altLang="en-US" sz="2899" dirty="0"/>
              <a:t>如：</a:t>
            </a:r>
            <a:r>
              <a:rPr lang="en-US" altLang="zh-CN" sz="2899" dirty="0">
                <a:solidFill>
                  <a:schemeClr val="accent1"/>
                </a:solidFill>
              </a:rPr>
              <a:t>\b   .   * </a:t>
            </a:r>
            <a:r>
              <a:rPr lang="zh-CN" altLang="en-US" sz="2899" dirty="0">
                <a:solidFill>
                  <a:schemeClr val="accent1"/>
                </a:solidFill>
              </a:rPr>
              <a:t>　＋ </a:t>
            </a:r>
            <a:r>
              <a:rPr lang="en-US" altLang="zh-CN" sz="2899" dirty="0">
                <a:solidFill>
                  <a:schemeClr val="accent1"/>
                </a:solidFill>
              </a:rPr>
              <a:t>() </a:t>
            </a:r>
            <a:r>
              <a:rPr lang="zh-CN" altLang="en-US" sz="2899" dirty="0"/>
              <a:t>都是</a:t>
            </a:r>
            <a:r>
              <a:rPr lang="zh-CN" altLang="en-US" sz="2899" b="1" dirty="0">
                <a:solidFill>
                  <a:schemeClr val="accent1"/>
                </a:solidFill>
              </a:rPr>
              <a:t>元字符</a:t>
            </a:r>
            <a:endParaRPr lang="en-US" altLang="zh-CN" sz="2899" b="1" dirty="0">
              <a:solidFill>
                <a:schemeClr val="accent1"/>
              </a:solidFill>
            </a:endParaRPr>
          </a:p>
        </p:txBody>
      </p:sp>
    </p:spTree>
    <p:extLst>
      <p:ext uri="{BB962C8B-B14F-4D97-AF65-F5344CB8AC3E}">
        <p14:creationId xmlns:p14="http://schemas.microsoft.com/office/powerpoint/2010/main" val="134167315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rrowheads="1"/>
          </p:cNvSpPr>
          <p:nvPr>
            <p:ph type="title"/>
          </p:nvPr>
        </p:nvSpPr>
        <p:spPr>
          <a:xfrm>
            <a:off x="477411" y="182292"/>
            <a:ext cx="11229390" cy="1325563"/>
          </a:xfrm>
        </p:spPr>
        <p:txBody>
          <a:bodyPr vert="horz" lIns="108825" tIns="54412" rIns="108825" bIns="54412" rtlCol="0" anchor="ctr">
            <a:normAutofit/>
          </a:bodyPr>
          <a:lstStyle/>
          <a:p>
            <a:r>
              <a:rPr lang="zh-CN" altLang="en-US" dirty="0"/>
              <a:t>4.2.1 正则表达式元字符</a:t>
            </a:r>
            <a:r>
              <a:rPr lang="en-US" altLang="zh-CN" dirty="0"/>
              <a:t>-</a:t>
            </a:r>
            <a:r>
              <a:rPr lang="zh-CN" altLang="en-US" sz="3999" dirty="0"/>
              <a:t>字符类</a:t>
            </a:r>
          </a:p>
        </p:txBody>
      </p:sp>
      <p:sp>
        <p:nvSpPr>
          <p:cNvPr id="48131" name="Rectangle 3"/>
          <p:cNvSpPr>
            <a:spLocks noGrp="1" noChangeArrowheads="1"/>
          </p:cNvSpPr>
          <p:nvPr>
            <p:ph type="body" idx="1"/>
          </p:nvPr>
        </p:nvSpPr>
        <p:spPr>
          <a:xfrm>
            <a:off x="477411" y="2820516"/>
            <a:ext cx="11504709" cy="3825526"/>
          </a:xfrm>
        </p:spPr>
        <p:txBody>
          <a:bodyPr vert="horz" lIns="108825" tIns="54412" rIns="108825" bIns="54412" rtlCol="0">
            <a:normAutofit fontScale="77500" lnSpcReduction="20000"/>
          </a:bodyPr>
          <a:lstStyle/>
          <a:p>
            <a:pPr>
              <a:lnSpc>
                <a:spcPct val="170000"/>
              </a:lnSpc>
            </a:pPr>
            <a:r>
              <a:rPr lang="zh-CN" altLang="en-US" sz="3599" b="1" dirty="0">
                <a:solidFill>
                  <a:schemeClr val="accent5"/>
                </a:solidFill>
              </a:rPr>
              <a:t>字符类</a:t>
            </a:r>
            <a:r>
              <a:rPr lang="zh-CN" altLang="en-US" sz="3599" dirty="0"/>
              <a:t>：由一对</a:t>
            </a:r>
            <a:r>
              <a:rPr lang="en-US" altLang="zh-CN" sz="3599" b="1" dirty="0">
                <a:solidFill>
                  <a:schemeClr val="accent5"/>
                </a:solidFill>
              </a:rPr>
              <a:t>[]</a:t>
            </a:r>
            <a:r>
              <a:rPr lang="zh-CN" altLang="en-US" sz="3599" dirty="0"/>
              <a:t>方括号括起来的字符集合，定义方式如下：</a:t>
            </a:r>
            <a:endParaRPr lang="en-US" altLang="zh-CN" sz="3599" dirty="0"/>
          </a:p>
          <a:p>
            <a:pPr lvl="1">
              <a:lnSpc>
                <a:spcPct val="120000"/>
              </a:lnSpc>
            </a:pPr>
            <a:r>
              <a:rPr lang="en-US" altLang="zh-CN" sz="2999" b="1" dirty="0">
                <a:solidFill>
                  <a:srgbClr val="FF0000"/>
                </a:solidFill>
              </a:rPr>
              <a:t>[</a:t>
            </a:r>
            <a:r>
              <a:rPr lang="en-US" altLang="zh-CN" sz="2999" b="1" dirty="0">
                <a:solidFill>
                  <a:schemeClr val="accent5"/>
                </a:solidFill>
              </a:rPr>
              <a:t>xyz</a:t>
            </a:r>
            <a:r>
              <a:rPr lang="en-US" altLang="zh-CN" sz="2999" b="1" dirty="0">
                <a:solidFill>
                  <a:srgbClr val="FF0000"/>
                </a:solidFill>
              </a:rPr>
              <a:t>]</a:t>
            </a:r>
            <a:r>
              <a:rPr lang="en-US" altLang="zh-CN" sz="2999" dirty="0"/>
              <a:t>:</a:t>
            </a:r>
            <a:r>
              <a:rPr lang="zh-CN" altLang="en-US" sz="2999" dirty="0"/>
              <a:t>枚举字符集，匹配括号中任意字符</a:t>
            </a:r>
            <a:endParaRPr lang="en-US" altLang="zh-CN" sz="2999" dirty="0"/>
          </a:p>
          <a:p>
            <a:pPr lvl="2">
              <a:lnSpc>
                <a:spcPct val="120000"/>
              </a:lnSpc>
            </a:pPr>
            <a:r>
              <a:rPr lang="en-US" altLang="zh-CN" sz="2599" i="1" dirty="0">
                <a:latin typeface="Arial" pitchFamily="34" charset="0"/>
                <a:ea typeface="宋体" pitchFamily="2" charset="-122"/>
              </a:rPr>
              <a:t>'</a:t>
            </a:r>
            <a:r>
              <a:rPr lang="en-US" altLang="zh-CN" sz="2599" b="1" i="1" dirty="0">
                <a:solidFill>
                  <a:schemeClr val="accent5"/>
                </a:solidFill>
                <a:latin typeface="Arial" pitchFamily="34" charset="0"/>
                <a:ea typeface="宋体" pitchFamily="2" charset="-122"/>
              </a:rPr>
              <a:t>[</a:t>
            </a:r>
            <a:r>
              <a:rPr lang="en-US" altLang="zh-CN" sz="2599" b="1" i="1" dirty="0" err="1">
                <a:solidFill>
                  <a:schemeClr val="accent5"/>
                </a:solidFill>
                <a:latin typeface="Arial" pitchFamily="34" charset="0"/>
                <a:ea typeface="宋体" pitchFamily="2" charset="-122"/>
              </a:rPr>
              <a:t>pjc</a:t>
            </a:r>
            <a:r>
              <a:rPr lang="en-US" altLang="zh-CN" sz="2599" b="1" i="1" dirty="0">
                <a:solidFill>
                  <a:schemeClr val="accent5"/>
                </a:solidFill>
                <a:latin typeface="Arial" pitchFamily="34" charset="0"/>
                <a:ea typeface="宋体" pitchFamily="2" charset="-122"/>
              </a:rPr>
              <a:t>]</a:t>
            </a:r>
            <a:r>
              <a:rPr lang="en-US" altLang="zh-CN" sz="2500" i="1" dirty="0" err="1"/>
              <a:t>ython</a:t>
            </a:r>
            <a:r>
              <a:rPr lang="en-US" altLang="zh-CN" sz="2599" i="1" dirty="0">
                <a:latin typeface="Arial" pitchFamily="34" charset="0"/>
                <a:ea typeface="宋体" pitchFamily="2" charset="-122"/>
              </a:rPr>
              <a:t>'</a:t>
            </a:r>
            <a:r>
              <a:rPr lang="zh-CN" altLang="en-US" sz="2599" i="1" dirty="0">
                <a:latin typeface="Arial" pitchFamily="34" charset="0"/>
                <a:ea typeface="宋体" pitchFamily="2" charset="-122"/>
              </a:rPr>
              <a:t>可以匹配</a:t>
            </a:r>
            <a:r>
              <a:rPr lang="en-US" altLang="zh-CN" sz="2599" i="1" dirty="0">
                <a:latin typeface="Arial" pitchFamily="34" charset="0"/>
                <a:ea typeface="宋体" pitchFamily="2" charset="-122"/>
              </a:rPr>
              <a:t>'python'</a:t>
            </a:r>
            <a:r>
              <a:rPr lang="zh-CN" altLang="en-US" sz="2599" i="1" dirty="0">
                <a:latin typeface="Arial" pitchFamily="34" charset="0"/>
                <a:ea typeface="宋体" pitchFamily="2" charset="-122"/>
              </a:rPr>
              <a:t>、</a:t>
            </a:r>
            <a:r>
              <a:rPr lang="en-US" altLang="zh-CN" sz="2599" i="1" dirty="0">
                <a:latin typeface="Arial" pitchFamily="34" charset="0"/>
                <a:ea typeface="宋体" pitchFamily="2" charset="-122"/>
              </a:rPr>
              <a:t>'</a:t>
            </a:r>
            <a:r>
              <a:rPr lang="en-US" altLang="zh-CN" sz="2599" i="1" dirty="0" err="1">
                <a:latin typeface="Arial" pitchFamily="34" charset="0"/>
                <a:ea typeface="宋体" pitchFamily="2" charset="-122"/>
              </a:rPr>
              <a:t>jython</a:t>
            </a:r>
            <a:r>
              <a:rPr lang="en-US" altLang="zh-CN" sz="2599" i="1" dirty="0">
                <a:latin typeface="Arial" pitchFamily="34" charset="0"/>
                <a:ea typeface="宋体" pitchFamily="2" charset="-122"/>
              </a:rPr>
              <a:t>'</a:t>
            </a:r>
            <a:r>
              <a:rPr lang="zh-CN" altLang="en-US" sz="2599" i="1" dirty="0">
                <a:latin typeface="Arial" pitchFamily="34" charset="0"/>
                <a:ea typeface="宋体" pitchFamily="2" charset="-122"/>
              </a:rPr>
              <a:t>、</a:t>
            </a:r>
            <a:r>
              <a:rPr lang="en-US" altLang="zh-CN" sz="2599" i="1" dirty="0">
                <a:latin typeface="Arial" pitchFamily="34" charset="0"/>
                <a:ea typeface="宋体" pitchFamily="2" charset="-122"/>
              </a:rPr>
              <a:t>'</a:t>
            </a:r>
            <a:r>
              <a:rPr lang="en-US" altLang="zh-CN" sz="2599" i="1" dirty="0" err="1">
                <a:latin typeface="Arial" pitchFamily="34" charset="0"/>
                <a:ea typeface="宋体" pitchFamily="2" charset="-122"/>
              </a:rPr>
              <a:t>cython</a:t>
            </a:r>
            <a:r>
              <a:rPr lang="en-US" altLang="zh-CN" sz="2599" i="1" dirty="0">
                <a:latin typeface="Arial" pitchFamily="34" charset="0"/>
                <a:ea typeface="宋体" pitchFamily="2" charset="-122"/>
              </a:rPr>
              <a:t>'</a:t>
            </a:r>
          </a:p>
          <a:p>
            <a:pPr lvl="1">
              <a:lnSpc>
                <a:spcPct val="120000"/>
              </a:lnSpc>
            </a:pPr>
            <a:r>
              <a:rPr lang="en-US" altLang="zh-CN" sz="2999" b="1" dirty="0">
                <a:solidFill>
                  <a:srgbClr val="FF0000"/>
                </a:solidFill>
              </a:rPr>
              <a:t>[^</a:t>
            </a:r>
            <a:r>
              <a:rPr lang="en-US" altLang="zh-CN" sz="2999" b="1" dirty="0">
                <a:solidFill>
                  <a:schemeClr val="accent5"/>
                </a:solidFill>
              </a:rPr>
              <a:t>xyz</a:t>
            </a:r>
            <a:r>
              <a:rPr lang="en-US" altLang="zh-CN" sz="2999" b="1" dirty="0">
                <a:solidFill>
                  <a:srgbClr val="FF0000"/>
                </a:solidFill>
              </a:rPr>
              <a:t>]</a:t>
            </a:r>
            <a:r>
              <a:rPr lang="en-US" altLang="zh-CN" sz="2999" dirty="0"/>
              <a:t>:</a:t>
            </a:r>
            <a:r>
              <a:rPr lang="zh-CN" altLang="en-US" sz="2999" dirty="0"/>
              <a:t>否定枚举字符集，匹配不在括号中任意字符</a:t>
            </a:r>
            <a:endParaRPr lang="en-US" altLang="zh-CN" sz="2999" dirty="0"/>
          </a:p>
          <a:p>
            <a:pPr lvl="2">
              <a:lnSpc>
                <a:spcPct val="120000"/>
              </a:lnSpc>
            </a:pPr>
            <a:r>
              <a:rPr lang="en-US" altLang="zh-CN" sz="2500" dirty="0"/>
              <a:t>'</a:t>
            </a:r>
            <a:r>
              <a:rPr lang="en-US" altLang="zh-CN" sz="3099" b="1" dirty="0">
                <a:solidFill>
                  <a:schemeClr val="accent5"/>
                </a:solidFill>
              </a:rPr>
              <a:t>[^</a:t>
            </a:r>
            <a:r>
              <a:rPr lang="en-US" altLang="zh-CN" sz="3099" b="1" dirty="0" err="1">
                <a:solidFill>
                  <a:schemeClr val="accent5"/>
                </a:solidFill>
              </a:rPr>
              <a:t>abc</a:t>
            </a:r>
            <a:r>
              <a:rPr lang="en-US" altLang="zh-CN" sz="3099" b="1" dirty="0">
                <a:solidFill>
                  <a:schemeClr val="accent5"/>
                </a:solidFill>
              </a:rPr>
              <a:t>]</a:t>
            </a:r>
            <a:r>
              <a:rPr lang="en-US" altLang="zh-CN" sz="2500" dirty="0"/>
              <a:t>'</a:t>
            </a:r>
            <a:r>
              <a:rPr lang="zh-CN" altLang="en-US" sz="2500" dirty="0"/>
              <a:t>可以匹配一个任意除</a:t>
            </a:r>
            <a:r>
              <a:rPr lang="en-US" altLang="zh-CN" sz="2500" dirty="0"/>
              <a:t>'a'</a:t>
            </a:r>
            <a:r>
              <a:rPr lang="zh-CN" altLang="en-US" sz="2500" dirty="0"/>
              <a:t>、</a:t>
            </a:r>
            <a:r>
              <a:rPr lang="en-US" altLang="zh-CN" sz="2500" dirty="0"/>
              <a:t>'b'</a:t>
            </a:r>
            <a:r>
              <a:rPr lang="zh-CN" altLang="en-US" sz="2500" dirty="0"/>
              <a:t>、</a:t>
            </a:r>
            <a:r>
              <a:rPr lang="en-US" altLang="zh-CN" sz="2500" dirty="0"/>
              <a:t>'c'</a:t>
            </a:r>
            <a:r>
              <a:rPr lang="zh-CN" altLang="en-US" sz="2500" dirty="0"/>
              <a:t>之外的字符</a:t>
            </a:r>
            <a:endParaRPr lang="en-US" altLang="zh-CN" sz="2500" dirty="0"/>
          </a:p>
          <a:p>
            <a:pPr lvl="1">
              <a:lnSpc>
                <a:spcPct val="120000"/>
              </a:lnSpc>
            </a:pPr>
            <a:r>
              <a:rPr lang="en-US" altLang="zh-CN" sz="2999" b="1" dirty="0">
                <a:solidFill>
                  <a:srgbClr val="FF0000"/>
                </a:solidFill>
              </a:rPr>
              <a:t>[</a:t>
            </a:r>
            <a:r>
              <a:rPr lang="en-US" altLang="zh-CN" sz="2999" b="1" dirty="0">
                <a:solidFill>
                  <a:schemeClr val="accent5"/>
                </a:solidFill>
              </a:rPr>
              <a:t>a</a:t>
            </a:r>
            <a:r>
              <a:rPr lang="en-US" altLang="zh-CN" sz="2999" b="1" dirty="0">
                <a:solidFill>
                  <a:srgbClr val="FF0000"/>
                </a:solidFill>
              </a:rPr>
              <a:t>-</a:t>
            </a:r>
            <a:r>
              <a:rPr lang="en-US" altLang="zh-CN" sz="2999" b="1" dirty="0">
                <a:solidFill>
                  <a:schemeClr val="accent5"/>
                </a:solidFill>
              </a:rPr>
              <a:t>z</a:t>
            </a:r>
            <a:r>
              <a:rPr lang="en-US" altLang="zh-CN" sz="2999" b="1" dirty="0">
                <a:solidFill>
                  <a:srgbClr val="FF0000"/>
                </a:solidFill>
              </a:rPr>
              <a:t>]</a:t>
            </a:r>
            <a:r>
              <a:rPr lang="en-US" altLang="zh-CN" sz="2999" b="1" dirty="0">
                <a:solidFill>
                  <a:schemeClr val="accent5"/>
                </a:solidFill>
              </a:rPr>
              <a:t>:</a:t>
            </a:r>
            <a:r>
              <a:rPr lang="zh-CN" altLang="en-US" sz="2999" dirty="0"/>
              <a:t>指定范围的字符，匹配指定范围的任意字符</a:t>
            </a:r>
            <a:endParaRPr lang="en-US" altLang="zh-CN" sz="2999" dirty="0"/>
          </a:p>
          <a:p>
            <a:pPr lvl="2">
              <a:lnSpc>
                <a:spcPct val="120000"/>
              </a:lnSpc>
            </a:pPr>
            <a:r>
              <a:rPr lang="en-US" altLang="zh-CN" sz="2500" b="1" i="1" dirty="0">
                <a:solidFill>
                  <a:schemeClr val="accent5"/>
                </a:solidFill>
              </a:rPr>
              <a:t>'[</a:t>
            </a:r>
            <a:r>
              <a:rPr lang="en-US" altLang="zh-CN" sz="3099" b="1" i="1" dirty="0">
                <a:solidFill>
                  <a:schemeClr val="accent5"/>
                </a:solidFill>
              </a:rPr>
              <a:t>a-zA-Z0-9]</a:t>
            </a:r>
            <a:r>
              <a:rPr lang="en-US" altLang="zh-CN" sz="2500" b="1" i="1" dirty="0">
                <a:solidFill>
                  <a:schemeClr val="accent5"/>
                </a:solidFill>
              </a:rPr>
              <a:t>'</a:t>
            </a:r>
            <a:r>
              <a:rPr lang="zh-CN" altLang="en-US" sz="2500" i="1" dirty="0"/>
              <a:t>可以匹配一个任意大小写字母或数字</a:t>
            </a:r>
            <a:endParaRPr lang="en-US" altLang="zh-CN" sz="2500" i="1" dirty="0"/>
          </a:p>
          <a:p>
            <a:pPr lvl="1">
              <a:lnSpc>
                <a:spcPct val="120000"/>
              </a:lnSpc>
            </a:pPr>
            <a:r>
              <a:rPr lang="en-US" altLang="zh-CN" sz="2999" b="1" dirty="0">
                <a:solidFill>
                  <a:srgbClr val="FF0000"/>
                </a:solidFill>
              </a:rPr>
              <a:t>[^</a:t>
            </a:r>
            <a:r>
              <a:rPr lang="en-US" altLang="zh-CN" sz="2999" b="1" dirty="0">
                <a:solidFill>
                  <a:schemeClr val="accent5"/>
                </a:solidFill>
              </a:rPr>
              <a:t>m-z</a:t>
            </a:r>
            <a:r>
              <a:rPr lang="en-US" altLang="zh-CN" sz="2999" b="1" dirty="0">
                <a:solidFill>
                  <a:srgbClr val="FF0000"/>
                </a:solidFill>
              </a:rPr>
              <a:t>]</a:t>
            </a:r>
            <a:r>
              <a:rPr lang="en-US" altLang="zh-CN" sz="2999" b="1" dirty="0">
                <a:solidFill>
                  <a:schemeClr val="accent5"/>
                </a:solidFill>
              </a:rPr>
              <a:t>:</a:t>
            </a:r>
            <a:r>
              <a:rPr lang="zh-CN" altLang="en-US" sz="2999" dirty="0"/>
              <a:t>指定范围以外的字符，匹配指定范围以外的任意字符</a:t>
            </a:r>
            <a:endParaRPr lang="en-US" sz="2500" dirty="0"/>
          </a:p>
        </p:txBody>
      </p:sp>
      <p:graphicFrame>
        <p:nvGraphicFramePr>
          <p:cNvPr id="2" name="表格 1"/>
          <p:cNvGraphicFramePr>
            <a:graphicFrameLocks noGrp="1"/>
          </p:cNvGraphicFramePr>
          <p:nvPr>
            <p:extLst/>
          </p:nvPr>
        </p:nvGraphicFramePr>
        <p:xfrm>
          <a:off x="1187665" y="1346235"/>
          <a:ext cx="10084201" cy="1586865"/>
        </p:xfrm>
        <a:graphic>
          <a:graphicData uri="http://schemas.openxmlformats.org/drawingml/2006/table">
            <a:tbl>
              <a:tblPr firstRow="1">
                <a:tableStyleId>{B301B821-A1FF-4177-AEE7-76D212191A09}</a:tableStyleId>
              </a:tblPr>
              <a:tblGrid>
                <a:gridCol w="2276056">
                  <a:extLst>
                    <a:ext uri="{9D8B030D-6E8A-4147-A177-3AD203B41FA5}">
                      <a16:colId xmlns:a16="http://schemas.microsoft.com/office/drawing/2014/main" val="20000"/>
                    </a:ext>
                  </a:extLst>
                </a:gridCol>
                <a:gridCol w="7808145">
                  <a:extLst>
                    <a:ext uri="{9D8B030D-6E8A-4147-A177-3AD203B41FA5}">
                      <a16:colId xmlns:a16="http://schemas.microsoft.com/office/drawing/2014/main" val="20001"/>
                    </a:ext>
                  </a:extLst>
                </a:gridCol>
              </a:tblGrid>
              <a:tr h="396170">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1" i="0" u="none" strike="noStrike" cap="none" normalizeH="0" baseline="0" dirty="0">
                          <a:ln>
                            <a:noFill/>
                          </a:ln>
                          <a:solidFill>
                            <a:schemeClr val="tx1"/>
                          </a:solidFill>
                          <a:effectLst/>
                          <a:latin typeface="Arial" pitchFamily="34" charset="0"/>
                          <a:ea typeface="宋体" pitchFamily="2" charset="-122"/>
                        </a:rPr>
                        <a:t>元字符</a:t>
                      </a: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zh-CN" sz="2000" u="none" strike="noStrike" cap="none" normalizeH="0" baseline="0" dirty="0">
                          <a:ln>
                            <a:noFill/>
                          </a:ln>
                          <a:effectLst/>
                        </a:rPr>
                        <a:t>说明</a:t>
                      </a: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extLst>
                  <a:ext uri="{0D108BD9-81ED-4DB2-BD59-A6C34878D82A}">
                    <a16:rowId xmlns:a16="http://schemas.microsoft.com/office/drawing/2014/main" val="10000"/>
                  </a:ext>
                </a:extLst>
              </a:tr>
              <a:tr h="396875">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u="none" strike="noStrike" cap="none" normalizeH="0" baseline="0" dirty="0">
                          <a:ln>
                            <a:noFill/>
                          </a:ln>
                          <a:effectLst/>
                        </a:rPr>
                        <a:t>匹配位于</a:t>
                      </a:r>
                      <a:r>
                        <a:rPr kumimoji="0" lang="en-US" altLang="zh-CN" sz="2000" u="none" strike="noStrike" cap="none" normalizeH="0" baseline="0" dirty="0">
                          <a:ln>
                            <a:noFill/>
                          </a:ln>
                          <a:effectLst/>
                        </a:rPr>
                        <a:t>[]</a:t>
                      </a:r>
                      <a:r>
                        <a:rPr kumimoji="0" lang="zh-CN" altLang="en-US" sz="2000" u="none" strike="noStrike" cap="none" normalizeH="0" baseline="0" dirty="0">
                          <a:ln>
                            <a:noFill/>
                          </a:ln>
                          <a:effectLst/>
                        </a:rPr>
                        <a:t>中的任意一个字符</a:t>
                      </a:r>
                    </a:p>
                  </a:txBody>
                  <a:tcPr marL="121876" marR="121876" horzOverflow="overflow"/>
                </a:tc>
                <a:extLst>
                  <a:ext uri="{0D108BD9-81ED-4DB2-BD59-A6C34878D82A}">
                    <a16:rowId xmlns:a16="http://schemas.microsoft.com/office/drawing/2014/main" val="10001"/>
                  </a:ext>
                </a:extLst>
              </a:tr>
              <a:tr h="396875">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u="none" strike="noStrike" cap="none" normalizeH="0" baseline="0" dirty="0">
                          <a:ln>
                            <a:noFill/>
                          </a:ln>
                          <a:effectLst/>
                        </a:rPr>
                        <a:t>-</a:t>
                      </a: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u="none" strike="noStrike" cap="none" normalizeH="0" baseline="0" dirty="0">
                          <a:ln>
                            <a:noFill/>
                          </a:ln>
                          <a:effectLst/>
                        </a:rPr>
                        <a:t>用在</a:t>
                      </a:r>
                      <a:r>
                        <a:rPr kumimoji="0" lang="en-US" altLang="zh-CN" sz="2000" u="none" strike="noStrike" cap="none" normalizeH="0" baseline="0" dirty="0">
                          <a:ln>
                            <a:noFill/>
                          </a:ln>
                          <a:effectLst/>
                        </a:rPr>
                        <a:t>[]</a:t>
                      </a:r>
                      <a:r>
                        <a:rPr kumimoji="0" lang="zh-CN" altLang="en-US" sz="2000" u="none" strike="noStrike" cap="none" normalizeH="0" baseline="0" dirty="0">
                          <a:ln>
                            <a:noFill/>
                          </a:ln>
                          <a:effectLst/>
                        </a:rPr>
                        <a:t>之内用来表示范围</a:t>
                      </a:r>
                      <a:endParaRPr kumimoji="0" lang="zh-CN" altLang="en-US"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extLst>
                  <a:ext uri="{0D108BD9-81ED-4DB2-BD59-A6C34878D82A}">
                    <a16:rowId xmlns:a16="http://schemas.microsoft.com/office/drawing/2014/main" val="10002"/>
                  </a:ext>
                </a:extLst>
              </a:tr>
              <a:tr h="396875">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u="none" strike="noStrike" cap="none" normalizeH="0" baseline="0" dirty="0">
                          <a:ln>
                            <a:noFill/>
                          </a:ln>
                          <a:effectLst/>
                        </a:rPr>
                        <a:t>^</a:t>
                      </a: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u="none" strike="noStrike" cap="none" normalizeH="0" baseline="0" dirty="0">
                          <a:ln>
                            <a:noFill/>
                          </a:ln>
                          <a:effectLst/>
                        </a:rPr>
                        <a:t>用在</a:t>
                      </a:r>
                      <a:r>
                        <a:rPr kumimoji="0" lang="en-US" altLang="zh-CN" sz="2000" u="none" strike="noStrike" cap="none" normalizeH="0" baseline="0" dirty="0">
                          <a:ln>
                            <a:noFill/>
                          </a:ln>
                          <a:effectLst/>
                        </a:rPr>
                        <a:t>[]</a:t>
                      </a:r>
                      <a:r>
                        <a:rPr kumimoji="0" lang="zh-CN" altLang="en-US" sz="2000" u="none" strike="noStrike" cap="none" normalizeH="0" baseline="0" dirty="0">
                          <a:ln>
                            <a:noFill/>
                          </a:ln>
                          <a:effectLst/>
                        </a:rPr>
                        <a:t>之内用来表示否定</a:t>
                      </a: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77199630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rrowheads="1"/>
          </p:cNvSpPr>
          <p:nvPr>
            <p:ph type="title"/>
          </p:nvPr>
        </p:nvSpPr>
        <p:spPr>
          <a:xfrm>
            <a:off x="615071" y="365129"/>
            <a:ext cx="11229390" cy="1325563"/>
          </a:xfrm>
        </p:spPr>
        <p:txBody>
          <a:bodyPr vert="horz" lIns="108825" tIns="54412" rIns="108825" bIns="54412" rtlCol="0" anchor="ctr">
            <a:normAutofit/>
          </a:bodyPr>
          <a:lstStyle/>
          <a:p>
            <a:r>
              <a:rPr lang="zh-CN" altLang="en-US" dirty="0"/>
              <a:t>4.2.1 正则表达式元字符</a:t>
            </a:r>
            <a:r>
              <a:rPr lang="en-US" altLang="zh-CN" dirty="0"/>
              <a:t>-</a:t>
            </a:r>
            <a:r>
              <a:rPr lang="zh-CN" altLang="en-US" sz="3999" dirty="0"/>
              <a:t>预定义字符类</a:t>
            </a:r>
          </a:p>
        </p:txBody>
      </p:sp>
      <p:sp>
        <p:nvSpPr>
          <p:cNvPr id="48131" name="Rectangle 3"/>
          <p:cNvSpPr>
            <a:spLocks noGrp="1" noChangeArrowheads="1"/>
          </p:cNvSpPr>
          <p:nvPr>
            <p:ph type="body" idx="1"/>
          </p:nvPr>
        </p:nvSpPr>
        <p:spPr>
          <a:xfrm>
            <a:off x="165008" y="1378315"/>
            <a:ext cx="11504709" cy="5119455"/>
          </a:xfrm>
        </p:spPr>
        <p:txBody>
          <a:bodyPr vert="horz" lIns="108825" tIns="54412" rIns="108825" bIns="54412" rtlCol="0">
            <a:normAutofit/>
          </a:bodyPr>
          <a:lstStyle/>
          <a:p>
            <a:pPr>
              <a:lnSpc>
                <a:spcPct val="170000"/>
              </a:lnSpc>
            </a:pPr>
            <a:r>
              <a:rPr lang="zh-CN" altLang="en-US" sz="2799" b="1" dirty="0">
                <a:solidFill>
                  <a:schemeClr val="accent5"/>
                </a:solidFill>
              </a:rPr>
              <a:t>预定义字符类</a:t>
            </a:r>
            <a:r>
              <a:rPr lang="zh-CN" altLang="en-US" sz="2799" dirty="0"/>
              <a:t>：正则表达式将常常用到的一些特定字符类形成了若干预定义字符类</a:t>
            </a:r>
            <a:endParaRPr lang="en-US" altLang="zh-CN" sz="2799" dirty="0"/>
          </a:p>
        </p:txBody>
      </p:sp>
      <p:graphicFrame>
        <p:nvGraphicFramePr>
          <p:cNvPr id="2" name="表格 1"/>
          <p:cNvGraphicFramePr>
            <a:graphicFrameLocks noGrp="1"/>
          </p:cNvGraphicFramePr>
          <p:nvPr>
            <p:extLst/>
          </p:nvPr>
        </p:nvGraphicFramePr>
        <p:xfrm>
          <a:off x="1099231" y="2991775"/>
          <a:ext cx="10857745" cy="3174365"/>
        </p:xfrm>
        <a:graphic>
          <a:graphicData uri="http://schemas.openxmlformats.org/drawingml/2006/table">
            <a:tbl>
              <a:tblPr firstRow="1">
                <a:tableStyleId>{B301B821-A1FF-4177-AEE7-76D212191A09}</a:tableStyleId>
              </a:tblPr>
              <a:tblGrid>
                <a:gridCol w="2450650">
                  <a:extLst>
                    <a:ext uri="{9D8B030D-6E8A-4147-A177-3AD203B41FA5}">
                      <a16:colId xmlns:a16="http://schemas.microsoft.com/office/drawing/2014/main" val="20000"/>
                    </a:ext>
                  </a:extLst>
                </a:gridCol>
                <a:gridCol w="8407095">
                  <a:extLst>
                    <a:ext uri="{9D8B030D-6E8A-4147-A177-3AD203B41FA5}">
                      <a16:colId xmlns:a16="http://schemas.microsoft.com/office/drawing/2014/main" val="20001"/>
                    </a:ext>
                  </a:extLst>
                </a:gridCol>
              </a:tblGrid>
              <a:tr h="396170">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1" i="0" u="none" strike="noStrike" cap="none" normalizeH="0" baseline="0" dirty="0">
                          <a:ln>
                            <a:noFill/>
                          </a:ln>
                          <a:solidFill>
                            <a:schemeClr val="tx1"/>
                          </a:solidFill>
                          <a:effectLst/>
                          <a:latin typeface="Arial" pitchFamily="34" charset="0"/>
                          <a:ea typeface="宋体" pitchFamily="2" charset="-122"/>
                        </a:rPr>
                        <a:t>元字符</a:t>
                      </a: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zh-CN" sz="2000" u="none" strike="noStrike" cap="none" normalizeH="0" baseline="0" dirty="0">
                          <a:ln>
                            <a:noFill/>
                          </a:ln>
                          <a:effectLst/>
                        </a:rPr>
                        <a:t>说明</a:t>
                      </a: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extLst>
                  <a:ext uri="{0D108BD9-81ED-4DB2-BD59-A6C34878D82A}">
                    <a16:rowId xmlns:a16="http://schemas.microsoft.com/office/drawing/2014/main" val="10000"/>
                  </a:ext>
                </a:extLst>
              </a:tr>
              <a:tr h="396875">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a:ln>
                            <a:noFill/>
                          </a:ln>
                          <a:solidFill>
                            <a:schemeClr val="tx1"/>
                          </a:solidFill>
                          <a:effectLst>
                            <a:outerShdw blurRad="38100" dist="38100" dir="2700000" algn="tl">
                              <a:srgbClr val="000000"/>
                            </a:outerShdw>
                          </a:effectLst>
                          <a:latin typeface="宋体" panose="02010600030101010101" pitchFamily="2" charset="-122"/>
                          <a:ea typeface="宋体" pitchFamily="2" charset="-122"/>
                        </a:rPr>
                        <a:t>.</a:t>
                      </a: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u="none" strike="noStrike" kern="1200" cap="none" normalizeH="0" baseline="0" dirty="0">
                          <a:ln>
                            <a:noFill/>
                          </a:ln>
                          <a:solidFill>
                            <a:schemeClr val="dk1"/>
                          </a:solidFill>
                          <a:effectLst/>
                          <a:latin typeface="+mn-lt"/>
                          <a:ea typeface="+mn-ea"/>
                          <a:cs typeface="+mn-cs"/>
                        </a:rPr>
                        <a:t>匹配除换行符以外的任意单个字符</a:t>
                      </a:r>
                    </a:p>
                  </a:txBody>
                  <a:tcPr marL="121876" marR="121876" horzOverflow="overflow"/>
                </a:tc>
                <a:extLst>
                  <a:ext uri="{0D108BD9-81ED-4DB2-BD59-A6C34878D82A}">
                    <a16:rowId xmlns:a16="http://schemas.microsoft.com/office/drawing/2014/main" val="10001"/>
                  </a:ext>
                </a:extLst>
              </a:tr>
              <a:tr h="396875">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a:ln>
                            <a:noFill/>
                          </a:ln>
                          <a:solidFill>
                            <a:schemeClr val="tx1"/>
                          </a:solidFill>
                          <a:effectLst>
                            <a:outerShdw blurRad="38100" dist="38100" dir="2700000" algn="tl">
                              <a:srgbClr val="000000"/>
                            </a:outerShdw>
                          </a:effectLst>
                          <a:latin typeface="宋体" panose="02010600030101010101" pitchFamily="2" charset="-122"/>
                          <a:ea typeface="宋体" pitchFamily="2" charset="-122"/>
                        </a:rPr>
                        <a:t>\d</a:t>
                      </a: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u="none" strike="noStrike" kern="1200" cap="none" normalizeH="0" baseline="0" dirty="0">
                          <a:ln>
                            <a:noFill/>
                          </a:ln>
                          <a:solidFill>
                            <a:schemeClr val="dk1"/>
                          </a:solidFill>
                          <a:effectLst/>
                          <a:latin typeface="+mn-lt"/>
                          <a:ea typeface="+mn-ea"/>
                          <a:cs typeface="+mn-cs"/>
                        </a:rPr>
                        <a:t>匹配任何数字，相当于</a:t>
                      </a:r>
                      <a:r>
                        <a:rPr kumimoji="0" lang="en-US" altLang="zh-CN" sz="2000" u="none" strike="noStrike" kern="1200" cap="none" normalizeH="0" baseline="0" dirty="0">
                          <a:ln>
                            <a:noFill/>
                          </a:ln>
                          <a:solidFill>
                            <a:schemeClr val="dk1"/>
                          </a:solidFill>
                          <a:effectLst/>
                          <a:latin typeface="+mn-lt"/>
                          <a:ea typeface="+mn-ea"/>
                          <a:cs typeface="+mn-cs"/>
                        </a:rPr>
                        <a:t>[0-9]</a:t>
                      </a:r>
                      <a:endParaRPr kumimoji="0" lang="zh-CN" altLang="en-US" sz="2000" u="none" strike="noStrike" kern="1200" cap="none" normalizeH="0" baseline="0" dirty="0">
                        <a:ln>
                          <a:noFill/>
                        </a:ln>
                        <a:solidFill>
                          <a:schemeClr val="dk1"/>
                        </a:solidFill>
                        <a:effectLst/>
                        <a:latin typeface="+mn-lt"/>
                        <a:ea typeface="+mn-ea"/>
                        <a:cs typeface="+mn-cs"/>
                      </a:endParaRPr>
                    </a:p>
                  </a:txBody>
                  <a:tcPr marL="121876" marR="121876" horzOverflow="overflow"/>
                </a:tc>
                <a:extLst>
                  <a:ext uri="{0D108BD9-81ED-4DB2-BD59-A6C34878D82A}">
                    <a16:rowId xmlns:a16="http://schemas.microsoft.com/office/drawing/2014/main" val="10002"/>
                  </a:ext>
                </a:extLst>
              </a:tr>
              <a:tr h="396875">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u="none" strike="noStrike" kern="1200" cap="none" normalizeH="0" baseline="0" dirty="0">
                          <a:ln>
                            <a:noFill/>
                          </a:ln>
                          <a:solidFill>
                            <a:schemeClr val="dk1"/>
                          </a:solidFill>
                          <a:effectLst/>
                          <a:latin typeface="Arial" pitchFamily="34" charset="0"/>
                          <a:ea typeface="宋体" pitchFamily="2" charset="-122"/>
                          <a:cs typeface="+mn-cs"/>
                        </a:rPr>
                        <a:t>\D</a:t>
                      </a: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u="none" strike="noStrike" kern="1200" cap="none" normalizeH="0" baseline="0" dirty="0">
                          <a:ln>
                            <a:noFill/>
                          </a:ln>
                          <a:solidFill>
                            <a:schemeClr val="dk1"/>
                          </a:solidFill>
                          <a:effectLst/>
                          <a:latin typeface="+mn-lt"/>
                          <a:ea typeface="+mn-ea"/>
                          <a:cs typeface="+mn-cs"/>
                        </a:rPr>
                        <a:t>与</a:t>
                      </a:r>
                      <a:r>
                        <a:rPr kumimoji="0" lang="en-US" altLang="zh-CN" sz="2000" u="none" strike="noStrike" kern="1200" cap="none" normalizeH="0" baseline="0" dirty="0">
                          <a:ln>
                            <a:noFill/>
                          </a:ln>
                          <a:solidFill>
                            <a:schemeClr val="dk1"/>
                          </a:solidFill>
                          <a:effectLst/>
                          <a:latin typeface="+mn-lt"/>
                          <a:ea typeface="+mn-ea"/>
                          <a:cs typeface="+mn-cs"/>
                        </a:rPr>
                        <a:t>\d</a:t>
                      </a:r>
                      <a:r>
                        <a:rPr kumimoji="0" lang="zh-CN" altLang="en-US" sz="2000" u="none" strike="noStrike" kern="1200" cap="none" normalizeH="0" baseline="0" dirty="0">
                          <a:ln>
                            <a:noFill/>
                          </a:ln>
                          <a:solidFill>
                            <a:schemeClr val="dk1"/>
                          </a:solidFill>
                          <a:effectLst/>
                          <a:latin typeface="+mn-lt"/>
                          <a:ea typeface="+mn-ea"/>
                          <a:cs typeface="+mn-cs"/>
                        </a:rPr>
                        <a:t>含义相反</a:t>
                      </a:r>
                      <a:r>
                        <a:rPr kumimoji="0" lang="en-US" altLang="zh-CN" sz="2000" u="none" strike="noStrike" kern="1200" cap="none" normalizeH="0" baseline="0" dirty="0">
                          <a:ln>
                            <a:noFill/>
                          </a:ln>
                          <a:solidFill>
                            <a:schemeClr val="dk1"/>
                          </a:solidFill>
                          <a:effectLst/>
                          <a:latin typeface="+mn-lt"/>
                          <a:ea typeface="+mn-ea"/>
                          <a:cs typeface="+mn-cs"/>
                        </a:rPr>
                        <a:t>,</a:t>
                      </a:r>
                      <a:r>
                        <a:rPr kumimoji="0" lang="zh-CN" altLang="en-US" sz="2000" u="none" strike="noStrike" kern="1200" cap="none" normalizeH="0" baseline="0" dirty="0">
                          <a:ln>
                            <a:noFill/>
                          </a:ln>
                          <a:solidFill>
                            <a:schemeClr val="dk1"/>
                          </a:solidFill>
                          <a:effectLst/>
                          <a:latin typeface="+mn-lt"/>
                          <a:ea typeface="+mn-ea"/>
                          <a:cs typeface="+mn-cs"/>
                        </a:rPr>
                        <a:t>非数字，相当于</a:t>
                      </a:r>
                      <a:r>
                        <a:rPr kumimoji="0" lang="en-US" altLang="zh-CN" sz="2000" u="none" strike="noStrike" kern="1200" cap="none" normalizeH="0" baseline="0" dirty="0">
                          <a:ln>
                            <a:noFill/>
                          </a:ln>
                          <a:solidFill>
                            <a:schemeClr val="dk1"/>
                          </a:solidFill>
                          <a:effectLst/>
                          <a:latin typeface="+mn-lt"/>
                          <a:ea typeface="+mn-ea"/>
                          <a:cs typeface="+mn-cs"/>
                        </a:rPr>
                        <a:t>[^0-9]</a:t>
                      </a:r>
                      <a:endParaRPr kumimoji="0" lang="zh-CN" altLang="en-US" sz="2000" u="none" strike="noStrike" kern="1200" cap="none" normalizeH="0" baseline="0" dirty="0">
                        <a:ln>
                          <a:noFill/>
                        </a:ln>
                        <a:solidFill>
                          <a:schemeClr val="dk1"/>
                        </a:solidFill>
                        <a:effectLst/>
                        <a:latin typeface="+mn-lt"/>
                        <a:ea typeface="+mn-ea"/>
                        <a:cs typeface="+mn-cs"/>
                      </a:endParaRPr>
                    </a:p>
                  </a:txBody>
                  <a:tcPr marL="121876" marR="121876" horzOverflow="overflow"/>
                </a:tc>
                <a:extLst>
                  <a:ext uri="{0D108BD9-81ED-4DB2-BD59-A6C34878D82A}">
                    <a16:rowId xmlns:a16="http://schemas.microsoft.com/office/drawing/2014/main" val="10003"/>
                  </a:ext>
                </a:extLst>
              </a:tr>
              <a:tr h="396875">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u="none" strike="noStrike" kern="1200" cap="none" normalizeH="0" baseline="0" dirty="0">
                          <a:ln>
                            <a:noFill/>
                          </a:ln>
                          <a:solidFill>
                            <a:schemeClr val="dk1"/>
                          </a:solidFill>
                          <a:effectLst/>
                          <a:latin typeface="Arial" pitchFamily="34" charset="0"/>
                          <a:ea typeface="宋体" pitchFamily="2" charset="-122"/>
                          <a:cs typeface="+mn-cs"/>
                        </a:rPr>
                        <a:t>\s</a:t>
                      </a: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u="none" strike="noStrike" kern="1200" cap="none" normalizeH="0" baseline="0" dirty="0">
                          <a:ln>
                            <a:noFill/>
                          </a:ln>
                          <a:solidFill>
                            <a:schemeClr val="dk1"/>
                          </a:solidFill>
                          <a:effectLst/>
                          <a:latin typeface="+mn-lt"/>
                          <a:ea typeface="+mn-ea"/>
                          <a:cs typeface="+mn-cs"/>
                        </a:rPr>
                        <a:t>匹配任何空白字符</a:t>
                      </a:r>
                      <a:r>
                        <a:rPr kumimoji="0" lang="zh-CN" altLang="en-US" sz="2000" u="none" strike="noStrike" kern="1200" cap="none" normalizeH="0" baseline="0" dirty="0">
                          <a:ln>
                            <a:noFill/>
                          </a:ln>
                          <a:solidFill>
                            <a:schemeClr val="dk1"/>
                          </a:solidFill>
                          <a:effectLst/>
                          <a:latin typeface="Arial" pitchFamily="34" charset="0"/>
                          <a:ea typeface="宋体" pitchFamily="2" charset="-122"/>
                          <a:cs typeface="+mn-cs"/>
                        </a:rPr>
                        <a:t>，相当于</a:t>
                      </a:r>
                      <a:r>
                        <a:rPr kumimoji="0" lang="en-US" altLang="zh-CN" sz="2000" u="none" strike="noStrike" kern="1200" cap="none" normalizeH="0" baseline="0" dirty="0">
                          <a:ln>
                            <a:noFill/>
                          </a:ln>
                          <a:solidFill>
                            <a:schemeClr val="dk1"/>
                          </a:solidFill>
                          <a:effectLst/>
                          <a:latin typeface="+mn-lt"/>
                          <a:ea typeface="+mn-ea"/>
                          <a:cs typeface="+mn-cs"/>
                        </a:rPr>
                        <a:t>[\t\n\r\f\v]</a:t>
                      </a:r>
                      <a:endParaRPr kumimoji="0" lang="zh-CN" altLang="en-US" sz="2000" u="none" strike="noStrike" kern="1200" cap="none" normalizeH="0" baseline="0" dirty="0">
                        <a:ln>
                          <a:noFill/>
                        </a:ln>
                        <a:solidFill>
                          <a:schemeClr val="dk1"/>
                        </a:solidFill>
                        <a:effectLst/>
                        <a:latin typeface="+mn-lt"/>
                        <a:ea typeface="+mn-ea"/>
                        <a:cs typeface="+mn-cs"/>
                      </a:endParaRPr>
                    </a:p>
                  </a:txBody>
                  <a:tcPr marL="121876" marR="121876" horzOverflow="overflow"/>
                </a:tc>
                <a:extLst>
                  <a:ext uri="{0D108BD9-81ED-4DB2-BD59-A6C34878D82A}">
                    <a16:rowId xmlns:a16="http://schemas.microsoft.com/office/drawing/2014/main" val="10004"/>
                  </a:ext>
                </a:extLst>
              </a:tr>
              <a:tr h="396875">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u="none" strike="noStrike" kern="1200" cap="none" normalizeH="0" baseline="0" dirty="0">
                          <a:ln>
                            <a:noFill/>
                          </a:ln>
                          <a:solidFill>
                            <a:schemeClr val="dk1"/>
                          </a:solidFill>
                          <a:effectLst/>
                          <a:latin typeface="+mn-lt"/>
                          <a:ea typeface="+mn-ea"/>
                          <a:cs typeface="+mn-cs"/>
                        </a:rPr>
                        <a:t>\S</a:t>
                      </a: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2000" u="none" strike="noStrike" kern="1200" cap="none" normalizeH="0" baseline="0" dirty="0">
                          <a:ln>
                            <a:noFill/>
                          </a:ln>
                          <a:solidFill>
                            <a:schemeClr val="dk1"/>
                          </a:solidFill>
                          <a:effectLst/>
                          <a:latin typeface="+mn-lt"/>
                          <a:ea typeface="+mn-ea"/>
                          <a:cs typeface="+mn-cs"/>
                        </a:rPr>
                        <a:t>与</a:t>
                      </a:r>
                      <a:r>
                        <a:rPr kumimoji="0" lang="en-US" altLang="zh-CN" sz="2000" u="none" strike="noStrike" kern="1200" cap="none" normalizeH="0" baseline="0" dirty="0">
                          <a:ln>
                            <a:noFill/>
                          </a:ln>
                          <a:solidFill>
                            <a:schemeClr val="dk1"/>
                          </a:solidFill>
                          <a:effectLst/>
                          <a:latin typeface="+mn-lt"/>
                          <a:ea typeface="+mn-ea"/>
                          <a:cs typeface="+mn-cs"/>
                        </a:rPr>
                        <a:t>\s</a:t>
                      </a:r>
                      <a:r>
                        <a:rPr kumimoji="0" lang="zh-CN" altLang="en-US" sz="2000" u="none" strike="noStrike" kern="1200" cap="none" normalizeH="0" baseline="0" dirty="0">
                          <a:ln>
                            <a:noFill/>
                          </a:ln>
                          <a:solidFill>
                            <a:schemeClr val="dk1"/>
                          </a:solidFill>
                          <a:effectLst/>
                          <a:latin typeface="+mn-lt"/>
                          <a:ea typeface="+mn-ea"/>
                          <a:cs typeface="+mn-cs"/>
                        </a:rPr>
                        <a:t>含义相反，相当于</a:t>
                      </a:r>
                      <a:r>
                        <a:rPr kumimoji="0" lang="en-US" altLang="zh-CN" sz="2000" u="none" strike="noStrike" kern="1200" cap="none" normalizeH="0" baseline="0" dirty="0">
                          <a:ln>
                            <a:noFill/>
                          </a:ln>
                          <a:solidFill>
                            <a:schemeClr val="dk1"/>
                          </a:solidFill>
                          <a:effectLst/>
                          <a:latin typeface="+mn-lt"/>
                          <a:ea typeface="+mn-ea"/>
                          <a:cs typeface="+mn-cs"/>
                        </a:rPr>
                        <a:t>[^\t\n\r\f\v]</a:t>
                      </a:r>
                      <a:endParaRPr kumimoji="0" lang="zh-CN" altLang="en-US" sz="2000" u="none" strike="noStrike" kern="1200" cap="none" normalizeH="0" baseline="0" dirty="0">
                        <a:ln>
                          <a:noFill/>
                        </a:ln>
                        <a:solidFill>
                          <a:schemeClr val="dk1"/>
                        </a:solidFill>
                        <a:effectLst/>
                        <a:latin typeface="+mn-lt"/>
                        <a:ea typeface="+mn-ea"/>
                        <a:cs typeface="+mn-cs"/>
                      </a:endParaRPr>
                    </a:p>
                  </a:txBody>
                  <a:tcPr marL="121876" marR="121876" horzOverflow="overflow"/>
                </a:tc>
                <a:extLst>
                  <a:ext uri="{0D108BD9-81ED-4DB2-BD59-A6C34878D82A}">
                    <a16:rowId xmlns:a16="http://schemas.microsoft.com/office/drawing/2014/main" val="10005"/>
                  </a:ext>
                </a:extLst>
              </a:tr>
              <a:tr h="396875">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u="none" strike="noStrike" cap="none" normalizeH="0" baseline="0" dirty="0">
                          <a:ln>
                            <a:noFill/>
                          </a:ln>
                          <a:effectLst/>
                        </a:rPr>
                        <a:t>\w</a:t>
                      </a: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u="none" strike="noStrike" cap="none" normalizeH="0" baseline="0" dirty="0">
                          <a:ln>
                            <a:noFill/>
                          </a:ln>
                          <a:effectLst/>
                        </a:rPr>
                        <a:t>匹配任何字母、数字以及下划线，相当于</a:t>
                      </a:r>
                      <a:r>
                        <a:rPr kumimoji="0" lang="en-US" altLang="zh-CN" sz="2000" u="none" strike="noStrike" cap="none" normalizeH="0" baseline="0" dirty="0">
                          <a:ln>
                            <a:noFill/>
                          </a:ln>
                          <a:effectLst/>
                        </a:rPr>
                        <a:t>[a-zA-Z0-9_]</a:t>
                      </a:r>
                    </a:p>
                  </a:txBody>
                  <a:tcPr marL="121876" marR="121876" horzOverflow="overflow"/>
                </a:tc>
                <a:extLst>
                  <a:ext uri="{0D108BD9-81ED-4DB2-BD59-A6C34878D82A}">
                    <a16:rowId xmlns:a16="http://schemas.microsoft.com/office/drawing/2014/main" val="10006"/>
                  </a:ext>
                </a:extLst>
              </a:tr>
              <a:tr h="396875">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u="none" strike="noStrike" cap="none" normalizeH="0" baseline="0" dirty="0">
                          <a:ln>
                            <a:noFill/>
                          </a:ln>
                          <a:effectLst/>
                        </a:rPr>
                        <a:t>\W</a:t>
                      </a: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2000" u="none" strike="noStrike" cap="none" normalizeH="0" baseline="0" dirty="0">
                          <a:ln>
                            <a:noFill/>
                          </a:ln>
                          <a:effectLst/>
                        </a:rPr>
                        <a:t>与</a:t>
                      </a:r>
                      <a:r>
                        <a:rPr kumimoji="0" lang="en-US" altLang="zh-CN" sz="2000" u="none" strike="noStrike" cap="none" normalizeH="0" baseline="0" dirty="0">
                          <a:ln>
                            <a:noFill/>
                          </a:ln>
                          <a:effectLst/>
                        </a:rPr>
                        <a:t>\w</a:t>
                      </a:r>
                      <a:r>
                        <a:rPr kumimoji="0" lang="zh-CN" altLang="en-US" sz="2000" u="none" strike="noStrike" cap="none" normalizeH="0" baseline="0" dirty="0">
                          <a:ln>
                            <a:noFill/>
                          </a:ln>
                          <a:effectLst/>
                        </a:rPr>
                        <a:t>含义相反</a:t>
                      </a:r>
                      <a:r>
                        <a:rPr kumimoji="0" lang="en-US" altLang="zh-CN" sz="2000" u="none" strike="noStrike" cap="none" normalizeH="0" baseline="0" dirty="0">
                          <a:ln>
                            <a:noFill/>
                          </a:ln>
                          <a:effectLst/>
                        </a:rPr>
                        <a:t>,</a:t>
                      </a:r>
                      <a:r>
                        <a:rPr kumimoji="0" lang="zh-CN" altLang="en-US" sz="2000" u="none" strike="noStrike" cap="none" normalizeH="0" baseline="0" dirty="0">
                          <a:ln>
                            <a:noFill/>
                          </a:ln>
                          <a:effectLst/>
                        </a:rPr>
                        <a:t>相当于</a:t>
                      </a:r>
                      <a:r>
                        <a:rPr kumimoji="0" lang="en-US" altLang="zh-CN" sz="2000" u="none" strike="noStrike" cap="none" normalizeH="0" baseline="0" dirty="0">
                          <a:ln>
                            <a:noFill/>
                          </a:ln>
                          <a:effectLst/>
                        </a:rPr>
                        <a:t>[^a-zA-Z0-9_]</a:t>
                      </a:r>
                    </a:p>
                  </a:txBody>
                  <a:tcPr marL="121876" marR="121876" horzOverflow="overflow"/>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4993252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rrowheads="1"/>
          </p:cNvSpPr>
          <p:nvPr>
            <p:ph type="title"/>
          </p:nvPr>
        </p:nvSpPr>
        <p:spPr>
          <a:xfrm>
            <a:off x="440327" y="60948"/>
            <a:ext cx="11229390" cy="1325563"/>
          </a:xfrm>
        </p:spPr>
        <p:txBody>
          <a:bodyPr vert="horz" lIns="108825" tIns="54412" rIns="108825" bIns="54412" rtlCol="0" anchor="ctr">
            <a:normAutofit/>
          </a:bodyPr>
          <a:lstStyle/>
          <a:p>
            <a:r>
              <a:rPr lang="zh-CN" altLang="en-US" dirty="0"/>
              <a:t>4.2.1 正则表达式元字符</a:t>
            </a:r>
            <a:r>
              <a:rPr lang="en-US" altLang="zh-CN" dirty="0"/>
              <a:t>-</a:t>
            </a:r>
            <a:r>
              <a:rPr lang="zh-CN" altLang="en-US" sz="3999" dirty="0"/>
              <a:t>边界匹配符</a:t>
            </a:r>
          </a:p>
        </p:txBody>
      </p:sp>
      <p:sp>
        <p:nvSpPr>
          <p:cNvPr id="48131" name="Rectangle 3"/>
          <p:cNvSpPr>
            <a:spLocks noGrp="1" noChangeArrowheads="1"/>
          </p:cNvSpPr>
          <p:nvPr>
            <p:ph type="body" idx="1"/>
          </p:nvPr>
        </p:nvSpPr>
        <p:spPr>
          <a:xfrm>
            <a:off x="165008" y="1015296"/>
            <a:ext cx="11504709" cy="5119455"/>
          </a:xfrm>
        </p:spPr>
        <p:txBody>
          <a:bodyPr vert="horz" lIns="108825" tIns="54412" rIns="108825" bIns="54412" rtlCol="0">
            <a:normAutofit/>
          </a:bodyPr>
          <a:lstStyle/>
          <a:p>
            <a:pPr>
              <a:lnSpc>
                <a:spcPct val="100000"/>
              </a:lnSpc>
            </a:pPr>
            <a:r>
              <a:rPr lang="zh-CN" altLang="en-US" sz="2799" b="1" dirty="0">
                <a:solidFill>
                  <a:schemeClr val="accent5"/>
                </a:solidFill>
              </a:rPr>
              <a:t>边界匹配符</a:t>
            </a:r>
            <a:r>
              <a:rPr lang="zh-CN" altLang="en-US" sz="2799" dirty="0"/>
              <a:t>：</a:t>
            </a:r>
            <a:r>
              <a:rPr lang="zh-CN" altLang="en-US" sz="2400" dirty="0"/>
              <a:t>字符串匹配往往涉及从某个位置开始匹配，例如行的开头或结果、单词边界等，边界匹配符用于匹配字符串的位置</a:t>
            </a:r>
            <a:endParaRPr lang="en-US" altLang="zh-CN" sz="2400" dirty="0"/>
          </a:p>
        </p:txBody>
      </p:sp>
      <p:graphicFrame>
        <p:nvGraphicFramePr>
          <p:cNvPr id="2" name="表格 1"/>
          <p:cNvGraphicFramePr>
            <a:graphicFrameLocks noGrp="1"/>
          </p:cNvGraphicFramePr>
          <p:nvPr>
            <p:extLst>
              <p:ext uri="{D42A27DB-BD31-4B8C-83A1-F6EECF244321}">
                <p14:modId xmlns:p14="http://schemas.microsoft.com/office/powerpoint/2010/main" val="1066548583"/>
              </p:ext>
            </p:extLst>
          </p:nvPr>
        </p:nvGraphicFramePr>
        <p:xfrm>
          <a:off x="580971" y="1922651"/>
          <a:ext cx="10948101" cy="4458922"/>
        </p:xfrm>
        <a:graphic>
          <a:graphicData uri="http://schemas.openxmlformats.org/drawingml/2006/table">
            <a:tbl>
              <a:tblPr firstRow="1">
                <a:tableStyleId>{B301B821-A1FF-4177-AEE7-76D212191A09}</a:tableStyleId>
              </a:tblPr>
              <a:tblGrid>
                <a:gridCol w="1340356">
                  <a:extLst>
                    <a:ext uri="{9D8B030D-6E8A-4147-A177-3AD203B41FA5}">
                      <a16:colId xmlns:a16="http://schemas.microsoft.com/office/drawing/2014/main" val="20000"/>
                    </a:ext>
                  </a:extLst>
                </a:gridCol>
                <a:gridCol w="9607745">
                  <a:extLst>
                    <a:ext uri="{9D8B030D-6E8A-4147-A177-3AD203B41FA5}">
                      <a16:colId xmlns:a16="http://schemas.microsoft.com/office/drawing/2014/main" val="20001"/>
                    </a:ext>
                  </a:extLst>
                </a:gridCol>
              </a:tblGrid>
              <a:tr h="435999">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1" i="0" u="none" strike="noStrike" cap="none" normalizeH="0" baseline="0" dirty="0">
                          <a:ln>
                            <a:noFill/>
                          </a:ln>
                          <a:solidFill>
                            <a:schemeClr val="tx1"/>
                          </a:solidFill>
                          <a:effectLst/>
                          <a:latin typeface="Arial" pitchFamily="34" charset="0"/>
                          <a:ea typeface="宋体" pitchFamily="2" charset="-122"/>
                        </a:rPr>
                        <a:t>元字符</a:t>
                      </a: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zh-CN" sz="2000" u="none" strike="noStrike" cap="none" normalizeH="0" baseline="0" dirty="0">
                          <a:ln>
                            <a:noFill/>
                          </a:ln>
                          <a:effectLst/>
                        </a:rPr>
                        <a:t>说明</a:t>
                      </a: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extLst>
                  <a:ext uri="{0D108BD9-81ED-4DB2-BD59-A6C34878D82A}">
                    <a16:rowId xmlns:a16="http://schemas.microsoft.com/office/drawing/2014/main" val="10000"/>
                  </a:ext>
                </a:extLst>
              </a:tr>
              <a:tr h="670427">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u="none" strike="noStrike" kern="1200" cap="none" normalizeH="0" baseline="0" dirty="0">
                          <a:ln>
                            <a:noFill/>
                          </a:ln>
                          <a:solidFill>
                            <a:schemeClr val="dk1"/>
                          </a:solidFill>
                          <a:effectLst/>
                          <a:latin typeface="Arial" pitchFamily="34" charset="0"/>
                          <a:ea typeface="宋体" pitchFamily="2" charset="-122"/>
                          <a:cs typeface="+mn-cs"/>
                        </a:rPr>
                        <a:t>^</a:t>
                      </a: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u="none" strike="noStrike" kern="1200" cap="none" normalizeH="0" baseline="0" dirty="0">
                          <a:ln>
                            <a:noFill/>
                          </a:ln>
                          <a:solidFill>
                            <a:schemeClr val="dk1"/>
                          </a:solidFill>
                          <a:effectLst/>
                          <a:latin typeface="+mn-lt"/>
                          <a:ea typeface="+mn-ea"/>
                          <a:cs typeface="+mn-cs"/>
                        </a:rPr>
                        <a:t>匹配行首，匹配以</a:t>
                      </a:r>
                      <a:r>
                        <a:rPr kumimoji="0" lang="en-US" altLang="zh-CN" sz="2000" u="none" strike="noStrike" kern="1200" cap="none" normalizeH="0" baseline="0" dirty="0">
                          <a:ln>
                            <a:noFill/>
                          </a:ln>
                          <a:solidFill>
                            <a:schemeClr val="dk1"/>
                          </a:solidFill>
                          <a:effectLst/>
                          <a:latin typeface="+mn-lt"/>
                          <a:ea typeface="+mn-ea"/>
                          <a:cs typeface="+mn-cs"/>
                        </a:rPr>
                        <a:t>^</a:t>
                      </a:r>
                      <a:r>
                        <a:rPr kumimoji="0" lang="zh-CN" altLang="en-US" sz="2000" u="none" strike="noStrike" kern="1200" cap="none" normalizeH="0" baseline="0" dirty="0">
                          <a:ln>
                            <a:noFill/>
                          </a:ln>
                          <a:solidFill>
                            <a:schemeClr val="dk1"/>
                          </a:solidFill>
                          <a:effectLst/>
                          <a:latin typeface="+mn-lt"/>
                          <a:ea typeface="+mn-ea"/>
                          <a:cs typeface="+mn-cs"/>
                        </a:rPr>
                        <a:t>后面的字符开头的字符串</a:t>
                      </a:r>
                      <a:endParaRPr kumimoji="0" lang="en-US" altLang="zh-CN" sz="2000" u="none" strike="noStrike" kern="1200" cap="none" normalizeH="0" baseline="0" dirty="0">
                        <a:ln>
                          <a:noFill/>
                        </a:ln>
                        <a:solidFill>
                          <a:schemeClr val="dk1"/>
                        </a:solidFill>
                        <a:effectLst/>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i="1" u="none" strike="noStrike" kern="1200" cap="none" normalizeH="0" baseline="0" dirty="0">
                          <a:ln>
                            <a:noFill/>
                          </a:ln>
                          <a:solidFill>
                            <a:schemeClr val="accent1"/>
                          </a:solidFill>
                          <a:effectLst/>
                          <a:latin typeface="+mn-lt"/>
                          <a:ea typeface="+mn-ea"/>
                          <a:cs typeface="+mn-cs"/>
                        </a:rPr>
                        <a:t>如：</a:t>
                      </a:r>
                      <a:r>
                        <a:rPr kumimoji="0" lang="en-US" altLang="zh-CN" sz="1800" i="1" u="none" strike="noStrike" kern="1200" cap="none" normalizeH="0" baseline="0" dirty="0">
                          <a:ln>
                            <a:noFill/>
                          </a:ln>
                          <a:solidFill>
                            <a:schemeClr val="accent1"/>
                          </a:solidFill>
                          <a:effectLst/>
                          <a:latin typeface="+mn-lt"/>
                          <a:ea typeface="+mn-ea"/>
                          <a:cs typeface="+mn-cs"/>
                        </a:rPr>
                        <a:t>“</a:t>
                      </a:r>
                      <a:r>
                        <a:rPr kumimoji="0" lang="en-US" altLang="zh-CN" sz="1800" b="1" i="1" u="none" strike="noStrike" kern="1200" cap="none" normalizeH="0" baseline="0" dirty="0">
                          <a:ln>
                            <a:noFill/>
                          </a:ln>
                          <a:solidFill>
                            <a:srgbClr val="FF0000"/>
                          </a:solidFill>
                          <a:effectLst/>
                          <a:latin typeface="+mn-lt"/>
                          <a:ea typeface="+mn-ea"/>
                          <a:cs typeface="+mn-cs"/>
                        </a:rPr>
                        <a:t>^</a:t>
                      </a:r>
                      <a:r>
                        <a:rPr kumimoji="0" lang="en-US" altLang="zh-CN" sz="1800" i="1" u="none" strike="noStrike" kern="1200" cap="none" normalizeH="0" baseline="0" dirty="0">
                          <a:ln>
                            <a:noFill/>
                          </a:ln>
                          <a:solidFill>
                            <a:schemeClr val="accent1"/>
                          </a:solidFill>
                          <a:effectLst/>
                          <a:latin typeface="+mn-lt"/>
                          <a:ea typeface="+mn-ea"/>
                          <a:cs typeface="+mn-cs"/>
                        </a:rPr>
                        <a:t>a”</a:t>
                      </a:r>
                      <a:r>
                        <a:rPr kumimoji="0" lang="zh-CN" altLang="en-US" sz="1800" i="1" u="none" strike="noStrike" kern="1200" cap="none" normalizeH="0" baseline="0" dirty="0">
                          <a:ln>
                            <a:noFill/>
                          </a:ln>
                          <a:solidFill>
                            <a:schemeClr val="accent1"/>
                          </a:solidFill>
                          <a:effectLst/>
                          <a:latin typeface="+mn-lt"/>
                          <a:ea typeface="+mn-ea"/>
                          <a:cs typeface="+mn-cs"/>
                        </a:rPr>
                        <a:t>匹配“</a:t>
                      </a:r>
                      <a:r>
                        <a:rPr kumimoji="0" lang="en-US" altLang="zh-CN" sz="1800" i="1" u="none" strike="noStrike" kern="1200" cap="none" normalizeH="0" baseline="0" dirty="0" err="1">
                          <a:ln>
                            <a:noFill/>
                          </a:ln>
                          <a:solidFill>
                            <a:srgbClr val="FF0000"/>
                          </a:solidFill>
                          <a:effectLst/>
                          <a:latin typeface="+mn-lt"/>
                          <a:ea typeface="+mn-ea"/>
                          <a:cs typeface="+mn-cs"/>
                        </a:rPr>
                        <a:t>a</a:t>
                      </a:r>
                      <a:r>
                        <a:rPr kumimoji="0" lang="en-US" altLang="zh-CN" sz="1800" i="1" u="none" strike="noStrike" kern="1200" cap="none" normalizeH="0" baseline="0" dirty="0" err="1">
                          <a:ln>
                            <a:noFill/>
                          </a:ln>
                          <a:solidFill>
                            <a:schemeClr val="accent1"/>
                          </a:solidFill>
                          <a:effectLst/>
                          <a:latin typeface="+mn-lt"/>
                          <a:ea typeface="+mn-ea"/>
                          <a:cs typeface="+mn-cs"/>
                        </a:rPr>
                        <a:t>bc</a:t>
                      </a:r>
                      <a:r>
                        <a:rPr kumimoji="0" lang="zh-CN" altLang="en-US" sz="1800" i="1" u="none" strike="noStrike" kern="1200" cap="none" normalizeH="0" baseline="0" dirty="0">
                          <a:ln>
                            <a:noFill/>
                          </a:ln>
                          <a:solidFill>
                            <a:schemeClr val="accent1"/>
                          </a:solidFill>
                          <a:effectLst/>
                          <a:latin typeface="+mn-lt"/>
                          <a:ea typeface="+mn-ea"/>
                          <a:cs typeface="+mn-cs"/>
                        </a:rPr>
                        <a:t>”中的“</a:t>
                      </a:r>
                      <a:r>
                        <a:rPr kumimoji="0" lang="en-US" altLang="zh-CN" sz="1800" i="1" u="none" strike="noStrike" kern="1200" cap="none" normalizeH="0" baseline="0" dirty="0">
                          <a:ln>
                            <a:noFill/>
                          </a:ln>
                          <a:solidFill>
                            <a:schemeClr val="accent1"/>
                          </a:solidFill>
                          <a:effectLst/>
                          <a:latin typeface="+mn-lt"/>
                          <a:ea typeface="+mn-ea"/>
                          <a:cs typeface="+mn-cs"/>
                        </a:rPr>
                        <a:t>a”,</a:t>
                      </a:r>
                      <a:r>
                        <a:rPr kumimoji="0" lang="zh-CN" altLang="en-US" sz="1800" i="1" u="none" strike="noStrike" kern="1200" cap="none" normalizeH="0" baseline="0" dirty="0">
                          <a:ln>
                            <a:noFill/>
                          </a:ln>
                          <a:solidFill>
                            <a:schemeClr val="accent1"/>
                          </a:solidFill>
                          <a:effectLst/>
                          <a:latin typeface="+mn-lt"/>
                          <a:ea typeface="+mn-ea"/>
                          <a:cs typeface="+mn-cs"/>
                        </a:rPr>
                        <a:t>不匹配“</a:t>
                      </a:r>
                      <a:r>
                        <a:rPr kumimoji="0" lang="en-US" altLang="zh-CN" sz="1800" i="1" u="none" strike="noStrike" kern="1200" cap="none" normalizeH="0" baseline="0" dirty="0">
                          <a:ln>
                            <a:noFill/>
                          </a:ln>
                          <a:solidFill>
                            <a:schemeClr val="accent1"/>
                          </a:solidFill>
                          <a:effectLst/>
                          <a:latin typeface="+mn-lt"/>
                          <a:ea typeface="+mn-ea"/>
                          <a:cs typeface="+mn-cs"/>
                        </a:rPr>
                        <a:t>bat</a:t>
                      </a:r>
                      <a:r>
                        <a:rPr kumimoji="0" lang="zh-CN" altLang="en-US" sz="1800" i="1" u="none" strike="noStrike" kern="1200" cap="none" normalizeH="0" baseline="0" dirty="0">
                          <a:ln>
                            <a:noFill/>
                          </a:ln>
                          <a:solidFill>
                            <a:schemeClr val="accent1"/>
                          </a:solidFill>
                          <a:effectLst/>
                          <a:latin typeface="+mn-lt"/>
                          <a:ea typeface="+mn-ea"/>
                          <a:cs typeface="+mn-cs"/>
                        </a:rPr>
                        <a:t>”中的“</a:t>
                      </a:r>
                      <a:r>
                        <a:rPr kumimoji="0" lang="en-US" altLang="zh-CN" sz="1800" i="1" u="none" strike="noStrike" kern="1200" cap="none" normalizeH="0" baseline="0" dirty="0">
                          <a:ln>
                            <a:noFill/>
                          </a:ln>
                          <a:solidFill>
                            <a:schemeClr val="accent1"/>
                          </a:solidFill>
                          <a:effectLst/>
                          <a:latin typeface="+mn-lt"/>
                          <a:ea typeface="+mn-ea"/>
                          <a:cs typeface="+mn-cs"/>
                        </a:rPr>
                        <a:t>a”</a:t>
                      </a:r>
                      <a:endParaRPr kumimoji="0" lang="zh-CN" altLang="en-US" sz="1800" i="1" u="none" strike="noStrike" kern="1200" cap="none" normalizeH="0" baseline="0" dirty="0">
                        <a:ln>
                          <a:noFill/>
                        </a:ln>
                        <a:solidFill>
                          <a:schemeClr val="accent1"/>
                        </a:solidFill>
                        <a:effectLst/>
                        <a:latin typeface="+mn-lt"/>
                        <a:ea typeface="+mn-ea"/>
                        <a:cs typeface="+mn-cs"/>
                      </a:endParaRPr>
                    </a:p>
                  </a:txBody>
                  <a:tcPr marL="121876" marR="121876" horzOverflow="overflow"/>
                </a:tc>
                <a:extLst>
                  <a:ext uri="{0D108BD9-81ED-4DB2-BD59-A6C34878D82A}">
                    <a16:rowId xmlns:a16="http://schemas.microsoft.com/office/drawing/2014/main" val="10001"/>
                  </a:ext>
                </a:extLst>
              </a:tr>
              <a:tr h="670427">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u="none" strike="noStrike" kern="1200" cap="none" normalizeH="0" baseline="0" dirty="0">
                          <a:ln>
                            <a:noFill/>
                          </a:ln>
                          <a:solidFill>
                            <a:schemeClr val="dk1"/>
                          </a:solidFill>
                          <a:effectLst/>
                          <a:latin typeface="Arial" pitchFamily="34" charset="0"/>
                          <a:ea typeface="宋体" pitchFamily="2" charset="-122"/>
                          <a:cs typeface="+mn-cs"/>
                        </a:rPr>
                        <a:t>$</a:t>
                      </a: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u="none" strike="noStrike" kern="1200" cap="none" normalizeH="0" baseline="0" dirty="0">
                          <a:ln>
                            <a:noFill/>
                          </a:ln>
                          <a:solidFill>
                            <a:schemeClr val="dk1"/>
                          </a:solidFill>
                          <a:effectLst/>
                          <a:latin typeface="+mn-lt"/>
                          <a:ea typeface="+mn-ea"/>
                          <a:cs typeface="+mn-cs"/>
                        </a:rPr>
                        <a:t>匹配行尾，匹配以</a:t>
                      </a:r>
                      <a:r>
                        <a:rPr kumimoji="0" lang="en-US" altLang="zh-CN" sz="2000" u="none" strike="noStrike" kern="1200" cap="none" normalizeH="0" baseline="0" dirty="0">
                          <a:ln>
                            <a:noFill/>
                          </a:ln>
                          <a:solidFill>
                            <a:schemeClr val="dk1"/>
                          </a:solidFill>
                          <a:effectLst/>
                          <a:latin typeface="+mn-lt"/>
                          <a:ea typeface="+mn-ea"/>
                          <a:cs typeface="+mn-cs"/>
                        </a:rPr>
                        <a:t>$</a:t>
                      </a:r>
                      <a:r>
                        <a:rPr kumimoji="0" lang="zh-CN" altLang="en-US" sz="2000" u="none" strike="noStrike" kern="1200" cap="none" normalizeH="0" baseline="0" dirty="0">
                          <a:ln>
                            <a:noFill/>
                          </a:ln>
                          <a:solidFill>
                            <a:schemeClr val="dk1"/>
                          </a:solidFill>
                          <a:effectLst/>
                          <a:latin typeface="+mn-lt"/>
                          <a:ea typeface="+mn-ea"/>
                          <a:cs typeface="+mn-cs"/>
                        </a:rPr>
                        <a:t>之前的字符结束的字符串</a:t>
                      </a:r>
                      <a:endParaRPr kumimoji="0" lang="en-US" altLang="zh-CN" sz="2000" u="none" strike="noStrike" kern="1200" cap="none" normalizeH="0" baseline="0" dirty="0">
                        <a:ln>
                          <a:noFill/>
                        </a:ln>
                        <a:solidFill>
                          <a:schemeClr val="dk1"/>
                        </a:solidFill>
                        <a:effectLst/>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i="1" u="none" strike="noStrike" kern="1200" cap="none" normalizeH="0" baseline="0" dirty="0">
                          <a:ln>
                            <a:noFill/>
                          </a:ln>
                          <a:solidFill>
                            <a:schemeClr val="accent1"/>
                          </a:solidFill>
                          <a:effectLst/>
                          <a:latin typeface="Arial" pitchFamily="34" charset="0"/>
                          <a:ea typeface="宋体" pitchFamily="2" charset="-122"/>
                          <a:cs typeface="+mn-cs"/>
                        </a:rPr>
                        <a:t>如：</a:t>
                      </a:r>
                      <a:r>
                        <a:rPr kumimoji="0" lang="en-US" altLang="zh-CN" sz="1800" i="1" u="none" strike="noStrike" kern="1200" cap="none" normalizeH="0" baseline="0" dirty="0">
                          <a:ln>
                            <a:noFill/>
                          </a:ln>
                          <a:solidFill>
                            <a:schemeClr val="accent1"/>
                          </a:solidFill>
                          <a:effectLst/>
                          <a:latin typeface="Arial" pitchFamily="34" charset="0"/>
                          <a:ea typeface="宋体" pitchFamily="2" charset="-122"/>
                          <a:cs typeface="+mn-cs"/>
                        </a:rPr>
                        <a:t>“c</a:t>
                      </a:r>
                      <a:r>
                        <a:rPr kumimoji="0" lang="en-US" altLang="zh-CN" sz="1800" i="1" u="none" strike="noStrike" kern="1200" cap="none" normalizeH="0" baseline="0" dirty="0">
                          <a:ln>
                            <a:noFill/>
                          </a:ln>
                          <a:solidFill>
                            <a:srgbClr val="FF0000"/>
                          </a:solidFill>
                          <a:effectLst/>
                          <a:latin typeface="Arial" pitchFamily="34" charset="0"/>
                          <a:ea typeface="宋体" pitchFamily="2" charset="-122"/>
                          <a:cs typeface="+mn-cs"/>
                        </a:rPr>
                        <a:t>$</a:t>
                      </a:r>
                      <a:r>
                        <a:rPr kumimoji="0" lang="en-US" altLang="zh-CN" sz="1800" i="1" u="none" strike="noStrike" kern="1200" cap="none" normalizeH="0" baseline="0" dirty="0">
                          <a:ln>
                            <a:noFill/>
                          </a:ln>
                          <a:solidFill>
                            <a:schemeClr val="accent1"/>
                          </a:solidFill>
                          <a:effectLst/>
                          <a:latin typeface="Arial" pitchFamily="34" charset="0"/>
                          <a:ea typeface="宋体" pitchFamily="2" charset="-122"/>
                          <a:cs typeface="+mn-cs"/>
                        </a:rPr>
                        <a:t>”</a:t>
                      </a:r>
                      <a:r>
                        <a:rPr kumimoji="0" lang="zh-CN" altLang="en-US" sz="1800" i="1" u="none" strike="noStrike" kern="1200" cap="none" normalizeH="0" baseline="0" dirty="0">
                          <a:ln>
                            <a:noFill/>
                          </a:ln>
                          <a:solidFill>
                            <a:schemeClr val="accent1"/>
                          </a:solidFill>
                          <a:effectLst/>
                          <a:latin typeface="Arial" pitchFamily="34" charset="0"/>
                          <a:ea typeface="宋体" pitchFamily="2" charset="-122"/>
                          <a:cs typeface="+mn-cs"/>
                        </a:rPr>
                        <a:t>匹配“</a:t>
                      </a:r>
                      <a:r>
                        <a:rPr kumimoji="0" lang="en-US" altLang="zh-CN" sz="1800" i="1" u="none" strike="noStrike" kern="1200" cap="none" normalizeH="0" baseline="0" dirty="0" err="1">
                          <a:ln>
                            <a:noFill/>
                          </a:ln>
                          <a:solidFill>
                            <a:schemeClr val="accent1"/>
                          </a:solidFill>
                          <a:effectLst/>
                          <a:latin typeface="Arial" pitchFamily="34" charset="0"/>
                          <a:ea typeface="宋体" pitchFamily="2" charset="-122"/>
                          <a:cs typeface="+mn-cs"/>
                        </a:rPr>
                        <a:t>ab</a:t>
                      </a:r>
                      <a:r>
                        <a:rPr kumimoji="0" lang="en-US" altLang="zh-CN" sz="1800" b="1" i="1" u="none" strike="noStrike" kern="1200" cap="none" normalizeH="0" baseline="0" dirty="0" err="1">
                          <a:ln>
                            <a:noFill/>
                          </a:ln>
                          <a:solidFill>
                            <a:srgbClr val="FF0000"/>
                          </a:solidFill>
                          <a:effectLst/>
                          <a:latin typeface="Arial" pitchFamily="34" charset="0"/>
                          <a:ea typeface="宋体" pitchFamily="2" charset="-122"/>
                          <a:cs typeface="+mn-cs"/>
                        </a:rPr>
                        <a:t>c</a:t>
                      </a:r>
                      <a:r>
                        <a:rPr kumimoji="0" lang="zh-CN" altLang="en-US" sz="1800" i="1" u="none" strike="noStrike" kern="1200" cap="none" normalizeH="0" baseline="0" dirty="0">
                          <a:ln>
                            <a:noFill/>
                          </a:ln>
                          <a:solidFill>
                            <a:schemeClr val="accent1"/>
                          </a:solidFill>
                          <a:effectLst/>
                          <a:latin typeface="Arial" pitchFamily="34" charset="0"/>
                          <a:ea typeface="宋体" pitchFamily="2" charset="-122"/>
                          <a:cs typeface="+mn-cs"/>
                        </a:rPr>
                        <a:t>”中的“</a:t>
                      </a:r>
                      <a:r>
                        <a:rPr kumimoji="0" lang="en-US" altLang="zh-CN" sz="1800" i="1" u="none" strike="noStrike" kern="1200" cap="none" normalizeH="0" baseline="0" dirty="0">
                          <a:ln>
                            <a:noFill/>
                          </a:ln>
                          <a:solidFill>
                            <a:schemeClr val="accent1"/>
                          </a:solidFill>
                          <a:effectLst/>
                          <a:latin typeface="Arial" pitchFamily="34" charset="0"/>
                          <a:ea typeface="宋体" pitchFamily="2" charset="-122"/>
                          <a:cs typeface="+mn-cs"/>
                        </a:rPr>
                        <a:t>c”,</a:t>
                      </a:r>
                      <a:r>
                        <a:rPr kumimoji="0" lang="zh-CN" altLang="en-US" sz="1800" i="1" u="none" strike="noStrike" kern="1200" cap="none" normalizeH="0" baseline="0" dirty="0">
                          <a:ln>
                            <a:noFill/>
                          </a:ln>
                          <a:solidFill>
                            <a:schemeClr val="accent1"/>
                          </a:solidFill>
                          <a:effectLst/>
                          <a:latin typeface="Arial" pitchFamily="34" charset="0"/>
                          <a:ea typeface="宋体" pitchFamily="2" charset="-122"/>
                          <a:cs typeface="+mn-cs"/>
                        </a:rPr>
                        <a:t>不匹配“</a:t>
                      </a:r>
                      <a:r>
                        <a:rPr kumimoji="0" lang="en-US" altLang="zh-CN" sz="1800" i="1" u="none" strike="noStrike" kern="1200" cap="none" normalizeH="0" baseline="0" dirty="0" err="1">
                          <a:ln>
                            <a:noFill/>
                          </a:ln>
                          <a:solidFill>
                            <a:schemeClr val="accent1"/>
                          </a:solidFill>
                          <a:effectLst/>
                          <a:latin typeface="Arial" pitchFamily="34" charset="0"/>
                          <a:ea typeface="宋体" pitchFamily="2" charset="-122"/>
                          <a:cs typeface="+mn-cs"/>
                        </a:rPr>
                        <a:t>acb</a:t>
                      </a:r>
                      <a:r>
                        <a:rPr kumimoji="0" lang="zh-CN" altLang="en-US" sz="1800" i="1" u="none" strike="noStrike" kern="1200" cap="none" normalizeH="0" baseline="0" dirty="0">
                          <a:ln>
                            <a:noFill/>
                          </a:ln>
                          <a:solidFill>
                            <a:schemeClr val="accent1"/>
                          </a:solidFill>
                          <a:effectLst/>
                          <a:latin typeface="Arial" pitchFamily="34" charset="0"/>
                          <a:ea typeface="宋体" pitchFamily="2" charset="-122"/>
                          <a:cs typeface="+mn-cs"/>
                        </a:rPr>
                        <a:t>”中的“</a:t>
                      </a:r>
                      <a:r>
                        <a:rPr kumimoji="0" lang="en-US" altLang="zh-CN" sz="1800" i="1" u="none" strike="noStrike" kern="1200" cap="none" normalizeH="0" baseline="0" dirty="0">
                          <a:ln>
                            <a:noFill/>
                          </a:ln>
                          <a:solidFill>
                            <a:schemeClr val="accent1"/>
                          </a:solidFill>
                          <a:effectLst/>
                          <a:latin typeface="Arial" pitchFamily="34" charset="0"/>
                          <a:ea typeface="宋体" pitchFamily="2" charset="-122"/>
                          <a:cs typeface="+mn-cs"/>
                        </a:rPr>
                        <a:t>c”</a:t>
                      </a:r>
                      <a:endParaRPr kumimoji="0" lang="zh-CN" altLang="en-US" sz="1800" u="none" strike="noStrike" kern="1200" cap="none" normalizeH="0" baseline="0" dirty="0">
                        <a:ln>
                          <a:noFill/>
                        </a:ln>
                        <a:solidFill>
                          <a:schemeClr val="dk1"/>
                        </a:solidFill>
                        <a:effectLst/>
                        <a:latin typeface="+mn-lt"/>
                        <a:ea typeface="+mn-ea"/>
                        <a:cs typeface="+mn-cs"/>
                      </a:endParaRPr>
                    </a:p>
                  </a:txBody>
                  <a:tcPr marL="121876" marR="121876" horzOverflow="overflow"/>
                </a:tc>
                <a:extLst>
                  <a:ext uri="{0D108BD9-81ED-4DB2-BD59-A6C34878D82A}">
                    <a16:rowId xmlns:a16="http://schemas.microsoft.com/office/drawing/2014/main" val="10002"/>
                  </a:ext>
                </a:extLst>
              </a:tr>
              <a:tr h="1980763">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u="none" strike="noStrike" kern="1200" cap="none" normalizeH="0" baseline="0" dirty="0">
                          <a:ln>
                            <a:noFill/>
                          </a:ln>
                          <a:solidFill>
                            <a:schemeClr val="dk1"/>
                          </a:solidFill>
                          <a:effectLst/>
                          <a:latin typeface="Arial" pitchFamily="34" charset="0"/>
                          <a:ea typeface="宋体" pitchFamily="2" charset="-122"/>
                          <a:cs typeface="+mn-cs"/>
                        </a:rPr>
                        <a:t>\b</a:t>
                      </a: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u="none" strike="noStrike" kern="1200" cap="none" normalizeH="0" baseline="0" dirty="0">
                          <a:ln>
                            <a:noFill/>
                          </a:ln>
                          <a:solidFill>
                            <a:schemeClr val="dk1"/>
                          </a:solidFill>
                          <a:effectLst/>
                          <a:latin typeface="+mn-lt"/>
                          <a:ea typeface="+mn-ea"/>
                          <a:cs typeface="+mn-cs"/>
                        </a:rPr>
                        <a:t>匹配单词头或单词尾</a:t>
                      </a:r>
                      <a:endParaRPr kumimoji="0" lang="en-US" altLang="zh-CN" sz="2000" u="none" strike="noStrike" kern="1200" cap="none" normalizeH="0" baseline="0" dirty="0">
                        <a:ln>
                          <a:noFill/>
                        </a:ln>
                        <a:solidFill>
                          <a:schemeClr val="dk1"/>
                        </a:solidFill>
                        <a:effectLst/>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i="1" u="none" strike="noStrike" kern="1200" cap="none" normalizeH="0" baseline="0" dirty="0">
                          <a:ln>
                            <a:noFill/>
                          </a:ln>
                          <a:solidFill>
                            <a:schemeClr val="accent1"/>
                          </a:solidFill>
                          <a:effectLst/>
                          <a:latin typeface="Arial" pitchFamily="34" charset="0"/>
                          <a:ea typeface="宋体" pitchFamily="2" charset="-122"/>
                          <a:cs typeface="+mn-cs"/>
                        </a:rPr>
                        <a:t>如：</a:t>
                      </a:r>
                      <a:r>
                        <a:rPr kumimoji="0" lang="en-US" altLang="zh-CN" sz="1800" i="1" u="none" strike="noStrike" kern="1200" cap="none" normalizeH="0" baseline="0" dirty="0">
                          <a:ln>
                            <a:noFill/>
                          </a:ln>
                          <a:solidFill>
                            <a:schemeClr val="accent1"/>
                          </a:solidFill>
                          <a:effectLst/>
                          <a:latin typeface="Arial" pitchFamily="34" charset="0"/>
                          <a:ea typeface="宋体" pitchFamily="2" charset="-122"/>
                          <a:cs typeface="+mn-cs"/>
                        </a:rPr>
                        <a:t>“</a:t>
                      </a:r>
                      <a:r>
                        <a:rPr kumimoji="0" lang="en-US" altLang="zh-CN" sz="1800" i="1" u="none" strike="noStrike" kern="1200" cap="none" normalizeH="0" baseline="0" dirty="0">
                          <a:ln>
                            <a:noFill/>
                          </a:ln>
                          <a:solidFill>
                            <a:srgbClr val="FF0000"/>
                          </a:solidFill>
                          <a:effectLst/>
                          <a:latin typeface="Arial" pitchFamily="34" charset="0"/>
                          <a:ea typeface="宋体" pitchFamily="2" charset="-122"/>
                          <a:cs typeface="+mn-cs"/>
                        </a:rPr>
                        <a:t>\</a:t>
                      </a:r>
                      <a:r>
                        <a:rPr kumimoji="0" lang="en-US" altLang="zh-CN" sz="1800" b="1" i="1" u="none" strike="noStrike" kern="1200" cap="none" normalizeH="0" baseline="0" dirty="0">
                          <a:ln>
                            <a:noFill/>
                          </a:ln>
                          <a:solidFill>
                            <a:srgbClr val="FF0000"/>
                          </a:solidFill>
                          <a:effectLst/>
                          <a:latin typeface="Arial" pitchFamily="34" charset="0"/>
                          <a:ea typeface="宋体" pitchFamily="2" charset="-122"/>
                          <a:cs typeface="+mn-cs"/>
                        </a:rPr>
                        <a:t>\</a:t>
                      </a:r>
                      <a:r>
                        <a:rPr kumimoji="0" lang="en-US" altLang="zh-CN" sz="1800" b="1" i="1" u="none" strike="noStrike" kern="1200" cap="none" normalizeH="0" baseline="0" dirty="0" err="1">
                          <a:ln>
                            <a:noFill/>
                          </a:ln>
                          <a:solidFill>
                            <a:srgbClr val="FF0000"/>
                          </a:solidFill>
                          <a:effectLst/>
                          <a:latin typeface="Arial" pitchFamily="34" charset="0"/>
                          <a:ea typeface="宋体" pitchFamily="2" charset="-122"/>
                          <a:cs typeface="+mn-cs"/>
                        </a:rPr>
                        <a:t>b</a:t>
                      </a:r>
                      <a:r>
                        <a:rPr kumimoji="0" lang="en-US" altLang="zh-CN" sz="1800" i="1" u="none" strike="noStrike" kern="1200" cap="none" normalizeH="0" baseline="0" dirty="0" err="1">
                          <a:ln>
                            <a:noFill/>
                          </a:ln>
                          <a:solidFill>
                            <a:schemeClr val="accent1"/>
                          </a:solidFill>
                          <a:effectLst/>
                          <a:latin typeface="Arial" pitchFamily="34" charset="0"/>
                          <a:ea typeface="宋体" pitchFamily="2" charset="-122"/>
                          <a:cs typeface="+mn-cs"/>
                        </a:rPr>
                        <a:t>foo</a:t>
                      </a:r>
                      <a:r>
                        <a:rPr kumimoji="0" lang="en-US" altLang="zh-CN" sz="1800" i="1" u="none" strike="noStrike" kern="1200" cap="none" normalizeH="0" baseline="0" dirty="0">
                          <a:ln>
                            <a:noFill/>
                          </a:ln>
                          <a:solidFill>
                            <a:srgbClr val="FF0000"/>
                          </a:solidFill>
                          <a:effectLst/>
                          <a:latin typeface="Arial" pitchFamily="34" charset="0"/>
                          <a:ea typeface="宋体" pitchFamily="2" charset="-122"/>
                          <a:cs typeface="+mn-cs"/>
                        </a:rPr>
                        <a:t>\\b</a:t>
                      </a:r>
                      <a:r>
                        <a:rPr kumimoji="0" lang="en-US" altLang="zh-CN" sz="1800" i="1" u="none" strike="noStrike" kern="1200" cap="none" normalizeH="0" baseline="0" dirty="0">
                          <a:ln>
                            <a:noFill/>
                          </a:ln>
                          <a:solidFill>
                            <a:schemeClr val="accent1"/>
                          </a:solidFill>
                          <a:effectLst/>
                          <a:latin typeface="Arial" pitchFamily="34" charset="0"/>
                          <a:ea typeface="宋体" pitchFamily="2" charset="-122"/>
                          <a:cs typeface="+mn-cs"/>
                        </a:rPr>
                        <a:t>”</a:t>
                      </a:r>
                      <a:r>
                        <a:rPr kumimoji="0" lang="zh-CN" altLang="en-US" sz="2000" i="1" u="none" strike="noStrike" kern="1200" cap="none" normalizeH="0" baseline="0" dirty="0">
                          <a:ln>
                            <a:noFill/>
                          </a:ln>
                          <a:solidFill>
                            <a:schemeClr val="accent1"/>
                          </a:solidFill>
                          <a:effectLst/>
                          <a:latin typeface="Arial" pitchFamily="34" charset="0"/>
                          <a:ea typeface="宋体" pitchFamily="2" charset="-122"/>
                          <a:cs typeface="+mn-cs"/>
                        </a:rPr>
                        <a:t>匹配</a:t>
                      </a:r>
                      <a:r>
                        <a:rPr kumimoji="0" lang="en-US" altLang="zh-CN" sz="2000" i="1" u="none" strike="noStrike" kern="1200" cap="none" normalizeH="0" baseline="0" dirty="0">
                          <a:ln>
                            <a:noFill/>
                          </a:ln>
                          <a:solidFill>
                            <a:schemeClr val="accent1"/>
                          </a:solidFill>
                          <a:effectLst/>
                          <a:latin typeface="Arial" pitchFamily="34" charset="0"/>
                          <a:ea typeface="宋体" pitchFamily="2" charset="-122"/>
                          <a:cs typeface="+mn-cs"/>
                        </a:rPr>
                        <a:t>”foo”</a:t>
                      </a:r>
                      <a:r>
                        <a:rPr kumimoji="0" lang="zh-CN" altLang="en-US" sz="2000" i="1" u="none" strike="noStrike" kern="1200" cap="none" normalizeH="0" baseline="0" dirty="0">
                          <a:ln>
                            <a:noFill/>
                          </a:ln>
                          <a:solidFill>
                            <a:schemeClr val="accent1"/>
                          </a:solidFill>
                          <a:effectLst/>
                          <a:latin typeface="Arial" pitchFamily="34" charset="0"/>
                          <a:ea typeface="宋体" pitchFamily="2" charset="-122"/>
                          <a:cs typeface="+mn-cs"/>
                        </a:rPr>
                        <a:t>、“</a:t>
                      </a:r>
                      <a:r>
                        <a:rPr kumimoji="0" lang="en-US" altLang="zh-CN" sz="2000" i="1" u="none" strike="noStrike" kern="1200" cap="none" normalizeH="0" baseline="0" dirty="0">
                          <a:ln>
                            <a:noFill/>
                          </a:ln>
                          <a:solidFill>
                            <a:schemeClr val="accent1"/>
                          </a:solidFill>
                          <a:effectLst/>
                          <a:latin typeface="Arial" pitchFamily="34" charset="0"/>
                          <a:ea typeface="宋体" pitchFamily="2" charset="-122"/>
                          <a:cs typeface="+mn-cs"/>
                        </a:rPr>
                        <a:t>foo.”</a:t>
                      </a:r>
                      <a:r>
                        <a:rPr kumimoji="0" lang="zh-CN" altLang="en-US" sz="2000" i="1" u="none" strike="noStrike" kern="1200" cap="none" normalizeH="0" baseline="0" dirty="0">
                          <a:ln>
                            <a:noFill/>
                          </a:ln>
                          <a:solidFill>
                            <a:schemeClr val="accent1"/>
                          </a:solidFill>
                          <a:effectLst/>
                          <a:latin typeface="Arial" pitchFamily="34" charset="0"/>
                          <a:ea typeface="宋体" pitchFamily="2" charset="-122"/>
                          <a:cs typeface="+mn-cs"/>
                        </a:rPr>
                        <a:t> </a:t>
                      </a:r>
                      <a:r>
                        <a:rPr kumimoji="0" lang="en-US" altLang="zh-CN" sz="2000" i="1" u="none" strike="noStrike" kern="1200" cap="none" normalizeH="0" baseline="0" dirty="0">
                          <a:ln>
                            <a:noFill/>
                          </a:ln>
                          <a:solidFill>
                            <a:schemeClr val="accent1"/>
                          </a:solidFill>
                          <a:effectLst/>
                          <a:latin typeface="Arial" pitchFamily="34" charset="0"/>
                          <a:ea typeface="宋体" pitchFamily="2" charset="-122"/>
                          <a:cs typeface="+mn-cs"/>
                        </a:rPr>
                        <a:t>“(foo)”</a:t>
                      </a:r>
                      <a:r>
                        <a:rPr kumimoji="0" lang="zh-CN" altLang="en-US" sz="2000" i="1" u="none" strike="noStrike" kern="1200" cap="none" normalizeH="0" baseline="0" dirty="0">
                          <a:ln>
                            <a:noFill/>
                          </a:ln>
                          <a:solidFill>
                            <a:schemeClr val="accent1"/>
                          </a:solidFill>
                          <a:effectLst/>
                          <a:latin typeface="Arial" pitchFamily="34" charset="0"/>
                          <a:ea typeface="宋体" pitchFamily="2" charset="-122"/>
                          <a:cs typeface="+mn-cs"/>
                        </a:rPr>
                        <a:t> </a:t>
                      </a:r>
                      <a:r>
                        <a:rPr kumimoji="0" lang="en-US" altLang="zh-CN" sz="2000" i="1" u="none" strike="noStrike" kern="1200" cap="none" normalizeH="0" baseline="0" dirty="0">
                          <a:ln>
                            <a:noFill/>
                          </a:ln>
                          <a:solidFill>
                            <a:schemeClr val="accent1"/>
                          </a:solidFill>
                          <a:effectLst/>
                          <a:latin typeface="Arial" pitchFamily="34" charset="0"/>
                          <a:ea typeface="宋体" pitchFamily="2" charset="-122"/>
                          <a:cs typeface="+mn-cs"/>
                        </a:rPr>
                        <a:t>“bar foo </a:t>
                      </a:r>
                      <a:r>
                        <a:rPr kumimoji="0" lang="en-US" altLang="zh-CN" sz="2000" i="1" u="none" strike="noStrike" kern="1200" cap="none" normalizeH="0" baseline="0" dirty="0" err="1">
                          <a:ln>
                            <a:noFill/>
                          </a:ln>
                          <a:solidFill>
                            <a:schemeClr val="accent1"/>
                          </a:solidFill>
                          <a:effectLst/>
                          <a:latin typeface="Arial" pitchFamily="34" charset="0"/>
                          <a:ea typeface="宋体" pitchFamily="2" charset="-122"/>
                          <a:cs typeface="+mn-cs"/>
                        </a:rPr>
                        <a:t>baz</a:t>
                      </a:r>
                      <a:r>
                        <a:rPr kumimoji="0" lang="en-US" altLang="zh-CN" sz="2000" i="1" u="none" strike="noStrike" kern="1200" cap="none" normalizeH="0" baseline="0" dirty="0">
                          <a:ln>
                            <a:noFill/>
                          </a:ln>
                          <a:solidFill>
                            <a:schemeClr val="accent1"/>
                          </a:solidFill>
                          <a:effectLst/>
                          <a:latin typeface="Arial" pitchFamily="34" charset="0"/>
                          <a:ea typeface="宋体" pitchFamily="2" charset="-122"/>
                          <a:cs typeface="+mn-cs"/>
                        </a:rPr>
                        <a:t>”</a:t>
                      </a:r>
                      <a:r>
                        <a:rPr kumimoji="0" lang="zh-CN" altLang="en-US" sz="2000" i="1" u="none" strike="noStrike" kern="1200" cap="none" normalizeH="0" baseline="0" dirty="0">
                          <a:ln>
                            <a:noFill/>
                          </a:ln>
                          <a:solidFill>
                            <a:schemeClr val="accent1"/>
                          </a:solidFill>
                          <a:effectLst/>
                          <a:latin typeface="Arial" pitchFamily="34" charset="0"/>
                          <a:ea typeface="宋体" pitchFamily="2" charset="-122"/>
                          <a:cs typeface="+mn-cs"/>
                        </a:rPr>
                        <a:t>但不匹配“</a:t>
                      </a:r>
                      <a:r>
                        <a:rPr kumimoji="0" lang="en-US" altLang="zh-CN" sz="2000" i="1" u="none" strike="noStrike" kern="1200" cap="none" normalizeH="0" baseline="0" dirty="0" err="1">
                          <a:ln>
                            <a:noFill/>
                          </a:ln>
                          <a:solidFill>
                            <a:schemeClr val="accent1"/>
                          </a:solidFill>
                          <a:effectLst/>
                          <a:latin typeface="Arial" pitchFamily="34" charset="0"/>
                          <a:ea typeface="宋体" pitchFamily="2" charset="-122"/>
                          <a:cs typeface="+mn-cs"/>
                        </a:rPr>
                        <a:t>foobar</a:t>
                      </a:r>
                      <a:r>
                        <a:rPr kumimoji="0" lang="zh-CN" altLang="en-US" sz="2000" i="1" u="none" strike="noStrike" kern="1200" cap="none" normalizeH="0" baseline="0" dirty="0">
                          <a:ln>
                            <a:noFill/>
                          </a:ln>
                          <a:solidFill>
                            <a:schemeClr val="accent1"/>
                          </a:solidFill>
                          <a:effectLst/>
                          <a:latin typeface="Arial" pitchFamily="34" charset="0"/>
                          <a:ea typeface="宋体" pitchFamily="2" charset="-122"/>
                          <a:cs typeface="+mn-cs"/>
                        </a:rPr>
                        <a:t>”“</a:t>
                      </a:r>
                      <a:r>
                        <a:rPr kumimoji="0" lang="en-US" altLang="zh-CN" sz="2000" i="1" u="none" strike="noStrike" kern="1200" cap="none" normalizeH="0" baseline="0" dirty="0">
                          <a:ln>
                            <a:noFill/>
                          </a:ln>
                          <a:solidFill>
                            <a:schemeClr val="accent1"/>
                          </a:solidFill>
                          <a:effectLst/>
                          <a:latin typeface="Arial" pitchFamily="34" charset="0"/>
                          <a:ea typeface="宋体" pitchFamily="2" charset="-122"/>
                          <a:cs typeface="+mn-cs"/>
                        </a:rPr>
                        <a:t>foo3”</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400" b="1" u="none" strike="noStrike" kern="1200" cap="none" normalizeH="0" baseline="0" dirty="0">
                          <a:ln>
                            <a:noFill/>
                          </a:ln>
                          <a:solidFill>
                            <a:srgbClr val="FF0000"/>
                          </a:solidFill>
                          <a:effectLst/>
                          <a:latin typeface="Arial" pitchFamily="34" charset="0"/>
                          <a:ea typeface="宋体" pitchFamily="2" charset="-122"/>
                          <a:cs typeface="+mn-cs"/>
                        </a:rPr>
                        <a:t>注意</a:t>
                      </a:r>
                      <a:r>
                        <a:rPr kumimoji="0" lang="en-US" altLang="zh-CN" sz="2000" u="none" strike="noStrike" kern="1200" cap="none" normalizeH="0" baseline="0" dirty="0">
                          <a:ln>
                            <a:noFill/>
                          </a:ln>
                          <a:solidFill>
                            <a:srgbClr val="FF0000"/>
                          </a:solidFill>
                          <a:effectLst/>
                          <a:latin typeface="Arial" pitchFamily="34" charset="0"/>
                          <a:ea typeface="宋体" pitchFamily="2" charset="-122"/>
                          <a:cs typeface="+mn-cs"/>
                        </a:rPr>
                        <a:t>:’\b’</a:t>
                      </a:r>
                      <a:r>
                        <a:rPr kumimoji="0" lang="zh-CN" altLang="en-US" sz="2000" u="none" strike="noStrike" kern="1200" cap="none" normalizeH="0" baseline="0" dirty="0">
                          <a:ln>
                            <a:noFill/>
                          </a:ln>
                          <a:solidFill>
                            <a:schemeClr val="tx1"/>
                          </a:solidFill>
                          <a:effectLst/>
                          <a:latin typeface="Arial" pitchFamily="34" charset="0"/>
                          <a:ea typeface="宋体" pitchFamily="2" charset="-122"/>
                          <a:cs typeface="+mn-cs"/>
                        </a:rPr>
                        <a:t>在正则表达式表示单词边界</a:t>
                      </a:r>
                      <a:r>
                        <a:rPr kumimoji="0" lang="zh-CN" altLang="en-US" sz="2000" u="none" strike="noStrike" kern="1200" cap="none" normalizeH="0" baseline="0" dirty="0">
                          <a:ln>
                            <a:noFill/>
                          </a:ln>
                          <a:solidFill>
                            <a:srgbClr val="FF0000"/>
                          </a:solidFill>
                          <a:effectLst/>
                          <a:latin typeface="Arial" pitchFamily="34" charset="0"/>
                          <a:ea typeface="宋体" pitchFamily="2" charset="-122"/>
                          <a:cs typeface="+mn-cs"/>
                        </a:rPr>
                        <a:t>，</a:t>
                      </a:r>
                      <a:r>
                        <a:rPr kumimoji="0" lang="zh-CN" altLang="en-US" sz="2000" u="none" strike="noStrike" kern="1200" cap="none" normalizeH="0" baseline="0" dirty="0">
                          <a:ln>
                            <a:noFill/>
                          </a:ln>
                          <a:solidFill>
                            <a:schemeClr val="tx1"/>
                          </a:solidFill>
                          <a:effectLst/>
                          <a:latin typeface="Arial" pitchFamily="34" charset="0"/>
                          <a:ea typeface="宋体" pitchFamily="2" charset="-122"/>
                          <a:cs typeface="+mn-cs"/>
                        </a:rPr>
                        <a:t>而在字符串中</a:t>
                      </a:r>
                      <a:r>
                        <a:rPr kumimoji="0" lang="en-US" altLang="zh-CN" sz="2000" u="none" strike="noStrike" kern="1200" cap="none" normalizeH="0" baseline="0" dirty="0">
                          <a:ln>
                            <a:noFill/>
                          </a:ln>
                          <a:solidFill>
                            <a:srgbClr val="FF0000"/>
                          </a:solidFill>
                          <a:effectLst/>
                          <a:latin typeface="Arial" pitchFamily="34" charset="0"/>
                          <a:ea typeface="宋体" pitchFamily="2" charset="-122"/>
                          <a:cs typeface="+mn-cs"/>
                        </a:rPr>
                        <a:t>’\b’</a:t>
                      </a:r>
                      <a:r>
                        <a:rPr kumimoji="0" lang="zh-CN" altLang="en-US" sz="2000" u="none" strike="noStrike" kern="1200" cap="none" normalizeH="0" baseline="0" dirty="0">
                          <a:ln>
                            <a:noFill/>
                          </a:ln>
                          <a:solidFill>
                            <a:schemeClr val="tx1"/>
                          </a:solidFill>
                          <a:effectLst/>
                          <a:latin typeface="Arial" pitchFamily="34" charset="0"/>
                          <a:ea typeface="宋体" pitchFamily="2" charset="-122"/>
                          <a:cs typeface="+mn-cs"/>
                        </a:rPr>
                        <a:t>表示退格字符，所以这些与标准转义字符重复的元字符必须使用</a:t>
                      </a:r>
                      <a:r>
                        <a:rPr kumimoji="0" lang="zh-CN" altLang="en-US" sz="2000" u="none" strike="noStrike" kern="1200" cap="none" normalizeH="0" baseline="0" dirty="0">
                          <a:ln>
                            <a:noFill/>
                          </a:ln>
                          <a:solidFill>
                            <a:srgbClr val="FF0000"/>
                          </a:solidFill>
                          <a:effectLst/>
                          <a:latin typeface="Arial" pitchFamily="34" charset="0"/>
                          <a:ea typeface="宋体" pitchFamily="2" charset="-122"/>
                          <a:cs typeface="+mn-cs"/>
                        </a:rPr>
                        <a:t>两个</a:t>
                      </a:r>
                      <a:r>
                        <a:rPr kumimoji="0" lang="en-US" altLang="zh-CN" sz="2000" u="none" strike="noStrike" kern="1200" cap="none" normalizeH="0" baseline="0" dirty="0">
                          <a:ln>
                            <a:noFill/>
                          </a:ln>
                          <a:solidFill>
                            <a:srgbClr val="FF0000"/>
                          </a:solidFill>
                          <a:effectLst/>
                          <a:latin typeface="Arial" pitchFamily="34" charset="0"/>
                          <a:ea typeface="宋体" pitchFamily="2" charset="-122"/>
                          <a:cs typeface="+mn-cs"/>
                        </a:rPr>
                        <a:t>\\</a:t>
                      </a:r>
                      <a:r>
                        <a:rPr kumimoji="0" lang="zh-CN" altLang="en-US" sz="2000" u="none" strike="noStrike" kern="1200" cap="none" normalizeH="0" baseline="0" dirty="0">
                          <a:ln>
                            <a:noFill/>
                          </a:ln>
                          <a:solidFill>
                            <a:srgbClr val="FF0000"/>
                          </a:solidFill>
                          <a:effectLst/>
                          <a:latin typeface="Arial" pitchFamily="34" charset="0"/>
                          <a:ea typeface="宋体" pitchFamily="2" charset="-122"/>
                          <a:cs typeface="+mn-cs"/>
                        </a:rPr>
                        <a:t>字符，</a:t>
                      </a:r>
                      <a:r>
                        <a:rPr kumimoji="0" lang="zh-CN" altLang="en-US" sz="2000" u="none" strike="noStrike" kern="1200" cap="none" normalizeH="0" baseline="0" dirty="0">
                          <a:ln>
                            <a:noFill/>
                          </a:ln>
                          <a:solidFill>
                            <a:schemeClr val="tx1"/>
                          </a:solidFill>
                          <a:effectLst/>
                          <a:latin typeface="Arial" pitchFamily="34" charset="0"/>
                          <a:ea typeface="宋体" pitchFamily="2" charset="-122"/>
                          <a:cs typeface="+mn-cs"/>
                        </a:rPr>
                        <a:t>在</a:t>
                      </a:r>
                      <a:r>
                        <a:rPr kumimoji="0" lang="en-US" altLang="zh-CN" sz="2000" u="none" strike="noStrike" kern="1200" cap="none" normalizeH="0" baseline="0" dirty="0">
                          <a:ln>
                            <a:noFill/>
                          </a:ln>
                          <a:solidFill>
                            <a:schemeClr val="tx1"/>
                          </a:solidFill>
                          <a:effectLst/>
                          <a:latin typeface="Arial" pitchFamily="34" charset="0"/>
                          <a:ea typeface="宋体" pitchFamily="2" charset="-122"/>
                          <a:cs typeface="+mn-cs"/>
                        </a:rPr>
                        <a:t>python</a:t>
                      </a:r>
                      <a:r>
                        <a:rPr kumimoji="0" lang="zh-CN" altLang="en-US" sz="2000" u="none" strike="noStrike" kern="1200" cap="none" normalizeH="0" baseline="0" dirty="0">
                          <a:ln>
                            <a:noFill/>
                          </a:ln>
                          <a:solidFill>
                            <a:schemeClr val="tx1"/>
                          </a:solidFill>
                          <a:effectLst/>
                          <a:latin typeface="Arial" pitchFamily="34" charset="0"/>
                          <a:ea typeface="宋体" pitchFamily="2" charset="-122"/>
                          <a:cs typeface="+mn-cs"/>
                        </a:rPr>
                        <a:t>中也可以使用原始字符串</a:t>
                      </a:r>
                      <a:r>
                        <a:rPr kumimoji="0" lang="en-US" altLang="zh-CN" sz="2000" u="none" strike="noStrike" kern="1200" cap="none" normalizeH="0" baseline="0" dirty="0">
                          <a:ln>
                            <a:noFill/>
                          </a:ln>
                          <a:solidFill>
                            <a:srgbClr val="FF0000"/>
                          </a:solidFill>
                          <a:effectLst/>
                          <a:latin typeface="Arial" pitchFamily="34" charset="0"/>
                          <a:ea typeface="宋体" pitchFamily="2" charset="-122"/>
                          <a:cs typeface="+mn-cs"/>
                        </a:rPr>
                        <a:t>r””</a:t>
                      </a:r>
                      <a:r>
                        <a:rPr kumimoji="0" lang="zh-CN" altLang="en-US" sz="2000" u="none" strike="noStrike" kern="1200" cap="none" normalizeH="0" baseline="0" dirty="0">
                          <a:ln>
                            <a:noFill/>
                          </a:ln>
                          <a:solidFill>
                            <a:schemeClr val="tx1"/>
                          </a:solidFill>
                          <a:effectLst/>
                          <a:latin typeface="Arial" pitchFamily="34" charset="0"/>
                          <a:ea typeface="宋体" pitchFamily="2" charset="-122"/>
                          <a:cs typeface="+mn-cs"/>
                        </a:rPr>
                        <a:t>或</a:t>
                      </a:r>
                      <a:r>
                        <a:rPr kumimoji="0" lang="en-US" altLang="zh-CN" sz="2000" u="none" strike="noStrike" kern="1200" cap="none" normalizeH="0" baseline="0" dirty="0">
                          <a:ln>
                            <a:noFill/>
                          </a:ln>
                          <a:solidFill>
                            <a:srgbClr val="FF0000"/>
                          </a:solidFill>
                          <a:effectLst/>
                          <a:latin typeface="Arial" pitchFamily="34" charset="0"/>
                          <a:ea typeface="宋体" pitchFamily="2" charset="-122"/>
                          <a:cs typeface="+mn-cs"/>
                        </a:rPr>
                        <a:t>r’’</a:t>
                      </a:r>
                      <a:r>
                        <a:rPr kumimoji="0" lang="zh-CN" altLang="en-US" sz="2000" u="none" strike="noStrike" kern="1200" cap="none" normalizeH="0" baseline="0" dirty="0">
                          <a:ln>
                            <a:noFill/>
                          </a:ln>
                          <a:solidFill>
                            <a:schemeClr val="tx1"/>
                          </a:solidFill>
                          <a:effectLst/>
                          <a:latin typeface="Arial" pitchFamily="34" charset="0"/>
                          <a:ea typeface="宋体" pitchFamily="2" charset="-122"/>
                          <a:cs typeface="+mn-cs"/>
                        </a:rPr>
                        <a:t>，即</a:t>
                      </a:r>
                      <a:r>
                        <a:rPr kumimoji="0" lang="en-US" altLang="zh-CN" sz="2000" i="1" u="none" strike="noStrike" kern="1200" cap="none" normalizeH="0" baseline="0" dirty="0">
                          <a:ln>
                            <a:noFill/>
                          </a:ln>
                          <a:solidFill>
                            <a:schemeClr val="accent1"/>
                          </a:solidFill>
                          <a:effectLst/>
                          <a:latin typeface="Arial" pitchFamily="34" charset="0"/>
                          <a:ea typeface="宋体" pitchFamily="2" charset="-122"/>
                          <a:cs typeface="+mn-cs"/>
                        </a:rPr>
                        <a:t>“</a:t>
                      </a:r>
                      <a:r>
                        <a:rPr kumimoji="0" lang="en-US" altLang="zh-CN" sz="2000" i="1" u="none" strike="noStrike" kern="1200" cap="none" normalizeH="0" baseline="0" dirty="0">
                          <a:ln>
                            <a:noFill/>
                          </a:ln>
                          <a:solidFill>
                            <a:srgbClr val="FF0000"/>
                          </a:solidFill>
                          <a:effectLst/>
                          <a:latin typeface="Arial" pitchFamily="34" charset="0"/>
                          <a:ea typeface="宋体" pitchFamily="2" charset="-122"/>
                          <a:cs typeface="+mn-cs"/>
                        </a:rPr>
                        <a:t>\</a:t>
                      </a:r>
                      <a:r>
                        <a:rPr kumimoji="0" lang="en-US" altLang="zh-CN" sz="2000" b="1" i="1" u="none" strike="noStrike" kern="1200" cap="none" normalizeH="0" baseline="0" dirty="0">
                          <a:ln>
                            <a:noFill/>
                          </a:ln>
                          <a:solidFill>
                            <a:srgbClr val="FF0000"/>
                          </a:solidFill>
                          <a:effectLst/>
                          <a:latin typeface="Arial" pitchFamily="34" charset="0"/>
                          <a:ea typeface="宋体" pitchFamily="2" charset="-122"/>
                          <a:cs typeface="+mn-cs"/>
                        </a:rPr>
                        <a:t>\</a:t>
                      </a:r>
                      <a:r>
                        <a:rPr kumimoji="0" lang="en-US" altLang="zh-CN" sz="2000" b="1" i="1" u="none" strike="noStrike" kern="1200" cap="none" normalizeH="0" baseline="0" dirty="0" err="1">
                          <a:ln>
                            <a:noFill/>
                          </a:ln>
                          <a:solidFill>
                            <a:srgbClr val="FF0000"/>
                          </a:solidFill>
                          <a:effectLst/>
                          <a:latin typeface="Arial" pitchFamily="34" charset="0"/>
                          <a:ea typeface="宋体" pitchFamily="2" charset="-122"/>
                          <a:cs typeface="+mn-cs"/>
                        </a:rPr>
                        <a:t>b</a:t>
                      </a:r>
                      <a:r>
                        <a:rPr kumimoji="0" lang="en-US" altLang="zh-CN" sz="2000" i="1" u="none" strike="noStrike" kern="1200" cap="none" normalizeH="0" baseline="0" dirty="0" err="1">
                          <a:ln>
                            <a:noFill/>
                          </a:ln>
                          <a:solidFill>
                            <a:schemeClr val="accent1"/>
                          </a:solidFill>
                          <a:effectLst/>
                          <a:latin typeface="Arial" pitchFamily="34" charset="0"/>
                          <a:ea typeface="宋体" pitchFamily="2" charset="-122"/>
                          <a:cs typeface="+mn-cs"/>
                        </a:rPr>
                        <a:t>foo</a:t>
                      </a:r>
                      <a:r>
                        <a:rPr kumimoji="0" lang="en-US" altLang="zh-CN" sz="2000" i="1" u="none" strike="noStrike" kern="1200" cap="none" normalizeH="0" baseline="0" dirty="0">
                          <a:ln>
                            <a:noFill/>
                          </a:ln>
                          <a:solidFill>
                            <a:srgbClr val="FF0000"/>
                          </a:solidFill>
                          <a:effectLst/>
                          <a:latin typeface="Arial" pitchFamily="34" charset="0"/>
                          <a:ea typeface="宋体" pitchFamily="2" charset="-122"/>
                          <a:cs typeface="+mn-cs"/>
                        </a:rPr>
                        <a:t>\\b</a:t>
                      </a:r>
                      <a:r>
                        <a:rPr kumimoji="0" lang="en-US" altLang="zh-CN" sz="2000" i="1" u="none" strike="noStrike" kern="1200" cap="none" normalizeH="0" baseline="0" dirty="0">
                          <a:ln>
                            <a:noFill/>
                          </a:ln>
                          <a:solidFill>
                            <a:schemeClr val="accent1"/>
                          </a:solidFill>
                          <a:effectLst/>
                          <a:latin typeface="Arial" pitchFamily="34" charset="0"/>
                          <a:ea typeface="宋体" pitchFamily="2" charset="-122"/>
                          <a:cs typeface="+mn-cs"/>
                        </a:rPr>
                        <a:t>”  </a:t>
                      </a:r>
                      <a:r>
                        <a:rPr kumimoji="0" lang="zh-CN" altLang="en-US" sz="2000" i="1" u="none" strike="noStrike" kern="1200" cap="none" normalizeH="0" baseline="0" dirty="0">
                          <a:ln>
                            <a:noFill/>
                          </a:ln>
                          <a:solidFill>
                            <a:schemeClr val="tx1"/>
                          </a:solidFill>
                          <a:effectLst/>
                          <a:latin typeface="Arial" pitchFamily="34" charset="0"/>
                          <a:ea typeface="宋体" pitchFamily="2" charset="-122"/>
                          <a:cs typeface="+mn-cs"/>
                        </a:rPr>
                        <a:t>或</a:t>
                      </a:r>
                      <a:r>
                        <a:rPr kumimoji="0" lang="zh-CN" altLang="en-US" sz="2000" i="1" u="none" strike="noStrike" kern="1200" cap="none" normalizeH="0" baseline="0" dirty="0">
                          <a:ln>
                            <a:noFill/>
                          </a:ln>
                          <a:solidFill>
                            <a:schemeClr val="accent1"/>
                          </a:solidFill>
                          <a:effectLst/>
                          <a:latin typeface="Arial" pitchFamily="34" charset="0"/>
                          <a:ea typeface="宋体" pitchFamily="2" charset="-122"/>
                          <a:cs typeface="+mn-cs"/>
                        </a:rPr>
                        <a:t> </a:t>
                      </a:r>
                      <a:r>
                        <a:rPr kumimoji="0" lang="en-US" altLang="zh-CN" sz="2000" i="1" u="none" strike="noStrike" kern="1200" cap="none" normalizeH="0" baseline="0" dirty="0">
                          <a:ln>
                            <a:noFill/>
                          </a:ln>
                          <a:solidFill>
                            <a:schemeClr val="accent1"/>
                          </a:solidFill>
                          <a:effectLst/>
                          <a:latin typeface="Arial" pitchFamily="34" charset="0"/>
                          <a:ea typeface="宋体" pitchFamily="2" charset="-122"/>
                          <a:cs typeface="+mn-cs"/>
                        </a:rPr>
                        <a:t>r“</a:t>
                      </a:r>
                      <a:r>
                        <a:rPr kumimoji="0" lang="en-US" altLang="zh-CN" sz="2000" i="1" u="none" strike="noStrike" kern="1200" cap="none" normalizeH="0" baseline="0" dirty="0">
                          <a:ln>
                            <a:noFill/>
                          </a:ln>
                          <a:solidFill>
                            <a:srgbClr val="FF0000"/>
                          </a:solidFill>
                          <a:effectLst/>
                          <a:latin typeface="Arial" pitchFamily="34" charset="0"/>
                          <a:ea typeface="宋体" pitchFamily="2" charset="-122"/>
                          <a:cs typeface="+mn-cs"/>
                        </a:rPr>
                        <a:t>\</a:t>
                      </a:r>
                      <a:r>
                        <a:rPr kumimoji="0" lang="en-US" altLang="zh-CN" sz="2000" b="1" i="1" u="none" strike="noStrike" kern="1200" cap="none" normalizeH="0" baseline="0" dirty="0" err="1">
                          <a:ln>
                            <a:noFill/>
                          </a:ln>
                          <a:solidFill>
                            <a:srgbClr val="FF0000"/>
                          </a:solidFill>
                          <a:effectLst/>
                          <a:latin typeface="Arial" pitchFamily="34" charset="0"/>
                          <a:ea typeface="宋体" pitchFamily="2" charset="-122"/>
                          <a:cs typeface="+mn-cs"/>
                        </a:rPr>
                        <a:t>b</a:t>
                      </a:r>
                      <a:r>
                        <a:rPr kumimoji="0" lang="en-US" altLang="zh-CN" sz="2000" i="1" u="none" strike="noStrike" kern="1200" cap="none" normalizeH="0" baseline="0" dirty="0" err="1">
                          <a:ln>
                            <a:noFill/>
                          </a:ln>
                          <a:solidFill>
                            <a:schemeClr val="accent1"/>
                          </a:solidFill>
                          <a:effectLst/>
                          <a:latin typeface="Arial" pitchFamily="34" charset="0"/>
                          <a:ea typeface="宋体" pitchFamily="2" charset="-122"/>
                          <a:cs typeface="+mn-cs"/>
                        </a:rPr>
                        <a:t>foo</a:t>
                      </a:r>
                      <a:r>
                        <a:rPr kumimoji="0" lang="en-US" altLang="zh-CN" sz="2000" i="1" u="none" strike="noStrike" kern="1200" cap="none" normalizeH="0" baseline="0" dirty="0">
                          <a:ln>
                            <a:noFill/>
                          </a:ln>
                          <a:solidFill>
                            <a:srgbClr val="FF0000"/>
                          </a:solidFill>
                          <a:effectLst/>
                          <a:latin typeface="Arial" pitchFamily="34" charset="0"/>
                          <a:ea typeface="宋体" pitchFamily="2" charset="-122"/>
                          <a:cs typeface="+mn-cs"/>
                        </a:rPr>
                        <a:t>\b</a:t>
                      </a:r>
                      <a:r>
                        <a:rPr kumimoji="0" lang="en-US" altLang="zh-CN" sz="2000" i="1" u="none" strike="noStrike" kern="1200" cap="none" normalizeH="0" baseline="0" dirty="0">
                          <a:ln>
                            <a:noFill/>
                          </a:ln>
                          <a:solidFill>
                            <a:schemeClr val="accent1"/>
                          </a:solidFill>
                          <a:effectLst/>
                          <a:latin typeface="Arial" pitchFamily="34" charset="0"/>
                          <a:ea typeface="宋体" pitchFamily="2" charset="-122"/>
                          <a:cs typeface="+mn-cs"/>
                        </a:rPr>
                        <a:t>”</a:t>
                      </a:r>
                      <a:endParaRPr kumimoji="0" lang="en-US" altLang="zh-CN" sz="2000" u="none" strike="noStrike" kern="1200" cap="none" normalizeH="0" baseline="0" dirty="0">
                        <a:ln>
                          <a:noFill/>
                        </a:ln>
                        <a:solidFill>
                          <a:srgbClr val="FF0000"/>
                        </a:solidFill>
                        <a:effectLst/>
                        <a:latin typeface="Arial" pitchFamily="34" charset="0"/>
                        <a:ea typeface="宋体" pitchFamily="2" charset="-122"/>
                        <a:cs typeface="+mn-cs"/>
                      </a:endParaRPr>
                    </a:p>
                  </a:txBody>
                  <a:tcPr marL="121876" marR="121876" horzOverflow="overflow"/>
                </a:tc>
                <a:extLst>
                  <a:ext uri="{0D108BD9-81ED-4DB2-BD59-A6C34878D82A}">
                    <a16:rowId xmlns:a16="http://schemas.microsoft.com/office/drawing/2014/main" val="10003"/>
                  </a:ext>
                </a:extLst>
              </a:tr>
              <a:tr h="700900">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u="none" strike="noStrike" kern="1200" cap="none" normalizeH="0" baseline="0" dirty="0">
                          <a:ln>
                            <a:noFill/>
                          </a:ln>
                          <a:solidFill>
                            <a:schemeClr val="dk1"/>
                          </a:solidFill>
                          <a:effectLst/>
                          <a:latin typeface="Arial" pitchFamily="34" charset="0"/>
                          <a:ea typeface="宋体" pitchFamily="2" charset="-122"/>
                          <a:cs typeface="+mn-cs"/>
                        </a:rPr>
                        <a:t>\B</a:t>
                      </a: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u="none" strike="noStrike" kern="1200" cap="none" normalizeH="0" baseline="0" dirty="0">
                          <a:ln>
                            <a:noFill/>
                          </a:ln>
                          <a:solidFill>
                            <a:schemeClr val="dk1"/>
                          </a:solidFill>
                          <a:effectLst/>
                          <a:latin typeface="+mn-lt"/>
                          <a:ea typeface="+mn-ea"/>
                          <a:cs typeface="+mn-cs"/>
                        </a:rPr>
                        <a:t>与</a:t>
                      </a:r>
                      <a:r>
                        <a:rPr kumimoji="0" lang="en-US" altLang="zh-CN" sz="2000" u="none" strike="noStrike" kern="1200" cap="none" normalizeH="0" baseline="0" dirty="0">
                          <a:ln>
                            <a:noFill/>
                          </a:ln>
                          <a:solidFill>
                            <a:schemeClr val="dk1"/>
                          </a:solidFill>
                          <a:effectLst/>
                          <a:latin typeface="+mn-lt"/>
                          <a:ea typeface="+mn-ea"/>
                          <a:cs typeface="+mn-cs"/>
                        </a:rPr>
                        <a:t>\b</a:t>
                      </a:r>
                      <a:r>
                        <a:rPr kumimoji="0" lang="zh-CN" altLang="en-US" sz="2000" u="none" strike="noStrike" kern="1200" cap="none" normalizeH="0" baseline="0" dirty="0">
                          <a:ln>
                            <a:noFill/>
                          </a:ln>
                          <a:solidFill>
                            <a:schemeClr val="dk1"/>
                          </a:solidFill>
                          <a:effectLst/>
                          <a:latin typeface="+mn-lt"/>
                          <a:ea typeface="+mn-ea"/>
                          <a:cs typeface="+mn-cs"/>
                        </a:rPr>
                        <a:t>含义相反</a:t>
                      </a:r>
                      <a:endParaRPr kumimoji="0" lang="en-US" altLang="zh-CN" sz="2000" u="none" strike="noStrike" kern="1200" cap="none" normalizeH="0" baseline="0" dirty="0">
                        <a:ln>
                          <a:noFill/>
                        </a:ln>
                        <a:solidFill>
                          <a:schemeClr val="dk1"/>
                        </a:solidFill>
                        <a:effectLst/>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i="1" u="none" strike="noStrike" kern="1200" cap="none" normalizeH="0" baseline="0" dirty="0">
                          <a:ln>
                            <a:noFill/>
                          </a:ln>
                          <a:solidFill>
                            <a:schemeClr val="accent1"/>
                          </a:solidFill>
                          <a:effectLst/>
                          <a:latin typeface="Arial" pitchFamily="34" charset="0"/>
                          <a:ea typeface="宋体" pitchFamily="2" charset="-122"/>
                          <a:cs typeface="+mn-cs"/>
                        </a:rPr>
                        <a:t>如：</a:t>
                      </a:r>
                      <a:r>
                        <a:rPr kumimoji="0" lang="en-US" altLang="zh-CN" sz="2000" u="none" strike="noStrike" kern="1200" cap="none" normalizeH="0" baseline="0" dirty="0">
                          <a:ln>
                            <a:noFill/>
                          </a:ln>
                          <a:solidFill>
                            <a:schemeClr val="dk1"/>
                          </a:solidFill>
                          <a:effectLst/>
                          <a:latin typeface="+mn-lt"/>
                          <a:ea typeface="+mn-ea"/>
                          <a:cs typeface="+mn-cs"/>
                        </a:rPr>
                        <a:t>’</a:t>
                      </a:r>
                      <a:r>
                        <a:rPr kumimoji="0" lang="en-US" altLang="zh-CN" sz="2000" u="none" strike="noStrike" kern="1200" cap="none" normalizeH="0" baseline="0" dirty="0" err="1">
                          <a:ln>
                            <a:noFill/>
                          </a:ln>
                          <a:solidFill>
                            <a:schemeClr val="accent5"/>
                          </a:solidFill>
                          <a:effectLst/>
                          <a:latin typeface="+mn-lt"/>
                          <a:ea typeface="+mn-ea"/>
                          <a:cs typeface="+mn-cs"/>
                        </a:rPr>
                        <a:t>py</a:t>
                      </a:r>
                      <a:r>
                        <a:rPr kumimoji="0" lang="en-US" altLang="zh-CN" sz="2000" u="none" strike="noStrike" kern="1200" cap="none" normalizeH="0" baseline="0" dirty="0">
                          <a:ln>
                            <a:noFill/>
                          </a:ln>
                          <a:solidFill>
                            <a:srgbClr val="FF0000"/>
                          </a:solidFill>
                          <a:effectLst/>
                          <a:latin typeface="+mn-lt"/>
                          <a:ea typeface="+mn-ea"/>
                          <a:cs typeface="+mn-cs"/>
                        </a:rPr>
                        <a:t>\B</a:t>
                      </a:r>
                      <a:r>
                        <a:rPr kumimoji="0" lang="en-US" altLang="zh-CN" sz="2000" u="none" strike="noStrike" kern="1200" cap="none" normalizeH="0" baseline="0" dirty="0">
                          <a:ln>
                            <a:noFill/>
                          </a:ln>
                          <a:solidFill>
                            <a:schemeClr val="dk1"/>
                          </a:solidFill>
                          <a:effectLst/>
                          <a:latin typeface="+mn-lt"/>
                          <a:ea typeface="+mn-ea"/>
                          <a:cs typeface="+mn-cs"/>
                        </a:rPr>
                        <a:t>’ </a:t>
                      </a:r>
                      <a:r>
                        <a:rPr kumimoji="0" lang="zh-CN" altLang="en-US" sz="2000" i="1" u="none" strike="noStrike" kern="1200" cap="none" normalizeH="0" baseline="0" dirty="0">
                          <a:ln>
                            <a:noFill/>
                          </a:ln>
                          <a:solidFill>
                            <a:schemeClr val="accent1"/>
                          </a:solidFill>
                          <a:effectLst/>
                          <a:latin typeface="Arial" pitchFamily="34" charset="0"/>
                          <a:ea typeface="宋体" pitchFamily="2" charset="-122"/>
                          <a:cs typeface="+mn-cs"/>
                        </a:rPr>
                        <a:t>匹配 </a:t>
                      </a:r>
                      <a:r>
                        <a:rPr kumimoji="0" lang="en-US" altLang="zh-CN" sz="2000" i="1" u="none" strike="noStrike" kern="1200" cap="none" normalizeH="0" baseline="0" dirty="0">
                          <a:ln>
                            <a:noFill/>
                          </a:ln>
                          <a:solidFill>
                            <a:schemeClr val="accent1"/>
                          </a:solidFill>
                          <a:effectLst/>
                          <a:latin typeface="Arial" pitchFamily="34" charset="0"/>
                          <a:ea typeface="宋体" pitchFamily="2" charset="-122"/>
                          <a:cs typeface="+mn-cs"/>
                        </a:rPr>
                        <a:t>”python” “py3” “py2”,</a:t>
                      </a:r>
                      <a:r>
                        <a:rPr kumimoji="0" lang="zh-CN" altLang="en-US" sz="2000" i="1" u="none" strike="noStrike" kern="1200" cap="none" normalizeH="0" baseline="0" dirty="0">
                          <a:ln>
                            <a:noFill/>
                          </a:ln>
                          <a:solidFill>
                            <a:schemeClr val="accent1"/>
                          </a:solidFill>
                          <a:effectLst/>
                          <a:latin typeface="Arial" pitchFamily="34" charset="0"/>
                          <a:ea typeface="宋体" pitchFamily="2" charset="-122"/>
                          <a:cs typeface="+mn-cs"/>
                        </a:rPr>
                        <a:t>但不匹配</a:t>
                      </a:r>
                      <a:r>
                        <a:rPr kumimoji="0" lang="en-US" altLang="zh-CN" sz="2000" i="1" u="none" strike="noStrike" kern="1200" cap="none" normalizeH="0" baseline="0" dirty="0">
                          <a:ln>
                            <a:noFill/>
                          </a:ln>
                          <a:solidFill>
                            <a:schemeClr val="accent1"/>
                          </a:solidFill>
                          <a:effectLst/>
                          <a:latin typeface="Arial" pitchFamily="34" charset="0"/>
                          <a:ea typeface="宋体" pitchFamily="2" charset="-122"/>
                          <a:cs typeface="+mn-cs"/>
                        </a:rPr>
                        <a:t>”happy” ”sleepy” ”</a:t>
                      </a:r>
                      <a:r>
                        <a:rPr kumimoji="0" lang="en-US" altLang="zh-CN" sz="2000" i="1" u="none" strike="noStrike" kern="1200" cap="none" normalizeH="0" baseline="0" dirty="0" err="1">
                          <a:ln>
                            <a:noFill/>
                          </a:ln>
                          <a:solidFill>
                            <a:schemeClr val="accent1"/>
                          </a:solidFill>
                          <a:effectLst/>
                          <a:latin typeface="Arial" pitchFamily="34" charset="0"/>
                          <a:ea typeface="宋体" pitchFamily="2" charset="-122"/>
                          <a:cs typeface="+mn-cs"/>
                        </a:rPr>
                        <a:t>py</a:t>
                      </a:r>
                      <a:r>
                        <a:rPr kumimoji="0" lang="en-US" altLang="zh-CN" sz="2000" i="1" u="none" strike="noStrike" kern="1200" cap="none" normalizeH="0" baseline="0" dirty="0">
                          <a:ln>
                            <a:noFill/>
                          </a:ln>
                          <a:solidFill>
                            <a:schemeClr val="accent1"/>
                          </a:solidFill>
                          <a:effectLst/>
                          <a:latin typeface="Arial" pitchFamily="34" charset="0"/>
                          <a:ea typeface="宋体" pitchFamily="2" charset="-122"/>
                          <a:cs typeface="+mn-cs"/>
                        </a:rPr>
                        <a:t>!”</a:t>
                      </a:r>
                      <a:endParaRPr kumimoji="0" lang="zh-CN" altLang="en-US" sz="2000" i="1" u="none" strike="noStrike" kern="1200" cap="none" normalizeH="0" baseline="0" dirty="0">
                        <a:ln>
                          <a:noFill/>
                        </a:ln>
                        <a:solidFill>
                          <a:schemeClr val="accent1"/>
                        </a:solidFill>
                        <a:effectLst/>
                        <a:latin typeface="Arial" pitchFamily="34" charset="0"/>
                        <a:ea typeface="宋体" pitchFamily="2" charset="-122"/>
                        <a:cs typeface="+mn-cs"/>
                      </a:endParaRPr>
                    </a:p>
                  </a:txBody>
                  <a:tcPr marL="121876" marR="121876" horzOverflow="overflow"/>
                </a:tc>
                <a:extLst>
                  <a:ext uri="{0D108BD9-81ED-4DB2-BD59-A6C34878D82A}">
                    <a16:rowId xmlns:a16="http://schemas.microsoft.com/office/drawing/2014/main" val="10004"/>
                  </a:ext>
                </a:extLst>
              </a:tr>
            </a:tbl>
          </a:graphicData>
        </a:graphic>
      </p:graphicFrame>
      <p:sp>
        <p:nvSpPr>
          <p:cNvPr id="5" name="矩形 4"/>
          <p:cNvSpPr/>
          <p:nvPr/>
        </p:nvSpPr>
        <p:spPr>
          <a:xfrm>
            <a:off x="719491" y="6381167"/>
            <a:ext cx="6638415" cy="507713"/>
          </a:xfrm>
          <a:prstGeom prst="rect">
            <a:avLst/>
          </a:prstGeom>
          <a:ln>
            <a:noFill/>
          </a:ln>
        </p:spPr>
        <p:txBody>
          <a:bodyPr wrap="square">
            <a:spAutoFit/>
          </a:bodyPr>
          <a:lstStyle/>
          <a:p>
            <a:pPr>
              <a:lnSpc>
                <a:spcPct val="150000"/>
              </a:lnSpc>
            </a:pPr>
            <a:r>
              <a:rPr lang="en-US" altLang="zh-CN" b="1" dirty="0">
                <a:solidFill>
                  <a:srgbClr val="0070C0"/>
                </a:solidFill>
              </a:rPr>
              <a:t>+ </a:t>
            </a:r>
            <a:r>
              <a:rPr lang="zh-CN" altLang="en-US" b="1" dirty="0">
                <a:solidFill>
                  <a:srgbClr val="0070C0"/>
                </a:solidFill>
              </a:rPr>
              <a:t>练习：请在</a:t>
            </a:r>
            <a:r>
              <a:rPr lang="en-US" altLang="zh-CN" b="1" dirty="0">
                <a:solidFill>
                  <a:srgbClr val="0070C0"/>
                </a:solidFill>
              </a:rPr>
              <a:t>Python</a:t>
            </a:r>
            <a:r>
              <a:rPr lang="zh-CN" altLang="en-US" b="1" dirty="0">
                <a:solidFill>
                  <a:srgbClr val="0070C0"/>
                </a:solidFill>
              </a:rPr>
              <a:t>中验证表中的匹配结果</a:t>
            </a:r>
            <a:endParaRPr lang="zh-CN" altLang="en-US" b="1" dirty="0"/>
          </a:p>
        </p:txBody>
      </p:sp>
    </p:spTree>
    <p:extLst>
      <p:ext uri="{BB962C8B-B14F-4D97-AF65-F5344CB8AC3E}">
        <p14:creationId xmlns:p14="http://schemas.microsoft.com/office/powerpoint/2010/main" val="146064167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rrowheads="1"/>
          </p:cNvSpPr>
          <p:nvPr>
            <p:ph type="title"/>
          </p:nvPr>
        </p:nvSpPr>
        <p:spPr>
          <a:xfrm>
            <a:off x="440327" y="80334"/>
            <a:ext cx="11229390" cy="1325563"/>
          </a:xfrm>
        </p:spPr>
        <p:txBody>
          <a:bodyPr vert="horz" lIns="108825" tIns="54412" rIns="108825" bIns="54412" rtlCol="0" anchor="ctr">
            <a:normAutofit/>
          </a:bodyPr>
          <a:lstStyle/>
          <a:p>
            <a:r>
              <a:rPr lang="zh-CN" altLang="en-US" dirty="0"/>
              <a:t>4.2.1 正则表达式元字符</a:t>
            </a:r>
            <a:r>
              <a:rPr lang="en-US" altLang="zh-CN" dirty="0"/>
              <a:t>-</a:t>
            </a:r>
            <a:r>
              <a:rPr lang="zh-CN" altLang="en-US" sz="3999" dirty="0"/>
              <a:t>重复限定符</a:t>
            </a:r>
          </a:p>
        </p:txBody>
      </p:sp>
      <p:sp>
        <p:nvSpPr>
          <p:cNvPr id="48131" name="Rectangle 3"/>
          <p:cNvSpPr>
            <a:spLocks noGrp="1" noChangeArrowheads="1"/>
          </p:cNvSpPr>
          <p:nvPr>
            <p:ph type="body" idx="1"/>
          </p:nvPr>
        </p:nvSpPr>
        <p:spPr>
          <a:xfrm>
            <a:off x="339751" y="1054833"/>
            <a:ext cx="11504709" cy="5119455"/>
          </a:xfrm>
        </p:spPr>
        <p:txBody>
          <a:bodyPr vert="horz" lIns="108825" tIns="54412" rIns="108825" bIns="54412" rtlCol="0">
            <a:normAutofit/>
          </a:bodyPr>
          <a:lstStyle/>
          <a:p>
            <a:pPr>
              <a:lnSpc>
                <a:spcPct val="100000"/>
              </a:lnSpc>
            </a:pPr>
            <a:r>
              <a:rPr lang="zh-CN" altLang="en-US" sz="2799" b="1" dirty="0">
                <a:solidFill>
                  <a:schemeClr val="accent5"/>
                </a:solidFill>
              </a:rPr>
              <a:t>重复限定符</a:t>
            </a:r>
            <a:r>
              <a:rPr lang="zh-CN" altLang="en-US" sz="2799" dirty="0"/>
              <a:t>：指定重复的次数（默认最大匹配）</a:t>
            </a:r>
            <a:endParaRPr lang="en-US" altLang="zh-CN" sz="2799" dirty="0"/>
          </a:p>
        </p:txBody>
      </p:sp>
      <p:graphicFrame>
        <p:nvGraphicFramePr>
          <p:cNvPr id="2" name="表格 1"/>
          <p:cNvGraphicFramePr>
            <a:graphicFrameLocks noGrp="1"/>
          </p:cNvGraphicFramePr>
          <p:nvPr>
            <p:extLst/>
          </p:nvPr>
        </p:nvGraphicFramePr>
        <p:xfrm>
          <a:off x="440327" y="1568073"/>
          <a:ext cx="11518773" cy="4606748"/>
        </p:xfrm>
        <a:graphic>
          <a:graphicData uri="http://schemas.openxmlformats.org/drawingml/2006/table">
            <a:tbl>
              <a:tblPr firstRow="1">
                <a:tableStyleId>{B301B821-A1FF-4177-AEE7-76D212191A09}</a:tableStyleId>
              </a:tblPr>
              <a:tblGrid>
                <a:gridCol w="2194052">
                  <a:extLst>
                    <a:ext uri="{9D8B030D-6E8A-4147-A177-3AD203B41FA5}">
                      <a16:colId xmlns:a16="http://schemas.microsoft.com/office/drawing/2014/main" val="20000"/>
                    </a:ext>
                  </a:extLst>
                </a:gridCol>
                <a:gridCol w="9324721">
                  <a:extLst>
                    <a:ext uri="{9D8B030D-6E8A-4147-A177-3AD203B41FA5}">
                      <a16:colId xmlns:a16="http://schemas.microsoft.com/office/drawing/2014/main" val="20001"/>
                    </a:ext>
                  </a:extLst>
                </a:gridCol>
              </a:tblGrid>
              <a:tr h="435999">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1" u="none" strike="noStrike" kern="1200" cap="none" normalizeH="0" baseline="0" dirty="0">
                          <a:ln>
                            <a:noFill/>
                          </a:ln>
                          <a:solidFill>
                            <a:schemeClr val="tx1"/>
                          </a:solidFill>
                          <a:effectLst/>
                          <a:latin typeface="Arial" pitchFamily="34" charset="0"/>
                          <a:ea typeface="宋体" pitchFamily="2" charset="-122"/>
                          <a:cs typeface="+mn-cs"/>
                        </a:rPr>
                        <a:t>正则表达式</a:t>
                      </a:r>
                      <a:endParaRPr kumimoji="0" lang="zh-CN" altLang="zh-CN" sz="2000" b="1" u="none" strike="noStrike" kern="1200" cap="none" normalizeH="0" baseline="0" dirty="0">
                        <a:ln>
                          <a:noFill/>
                        </a:ln>
                        <a:solidFill>
                          <a:schemeClr val="tx1"/>
                        </a:solidFill>
                        <a:effectLst/>
                        <a:latin typeface="Arial" pitchFamily="34" charset="0"/>
                        <a:ea typeface="宋体" pitchFamily="2" charset="-122"/>
                        <a:cs typeface="+mn-cs"/>
                      </a:endParaRP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zh-CN" sz="2000" u="none" strike="noStrike" cap="none" normalizeH="0" baseline="0" dirty="0">
                          <a:ln>
                            <a:noFill/>
                          </a:ln>
                          <a:effectLst/>
                        </a:rPr>
                        <a:t>说明</a:t>
                      </a: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extLst>
                  <a:ext uri="{0D108BD9-81ED-4DB2-BD59-A6C34878D82A}">
                    <a16:rowId xmlns:a16="http://schemas.microsoft.com/office/drawing/2014/main" val="10000"/>
                  </a:ext>
                </a:extLst>
              </a:tr>
              <a:tr h="670427">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X{</a:t>
                      </a:r>
                      <a:r>
                        <a:rPr kumimoji="0" lang="en-US" altLang="zh-CN" sz="2000" b="0" i="0" u="none" strike="noStrike" cap="none" normalizeH="0" baseline="0" dirty="0" err="1">
                          <a:ln>
                            <a:noFill/>
                          </a:ln>
                          <a:solidFill>
                            <a:schemeClr val="tx1"/>
                          </a:solidFill>
                          <a:effectLst/>
                          <a:latin typeface="Arial" pitchFamily="34" charset="0"/>
                          <a:ea typeface="宋体" pitchFamily="2" charset="-122"/>
                        </a:rPr>
                        <a:t>n,m</a:t>
                      </a: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u="none" strike="noStrike" kern="1200" cap="none" normalizeH="0" baseline="0" dirty="0">
                          <a:ln>
                            <a:noFill/>
                          </a:ln>
                          <a:solidFill>
                            <a:schemeClr val="dk1"/>
                          </a:solidFill>
                          <a:effectLst/>
                          <a:latin typeface="Arial" pitchFamily="34" charset="0"/>
                          <a:ea typeface="宋体" pitchFamily="2" charset="-122"/>
                          <a:cs typeface="+mn-cs"/>
                        </a:rPr>
                        <a:t>X</a:t>
                      </a:r>
                      <a:r>
                        <a:rPr kumimoji="0" lang="zh-CN" altLang="en-US" sz="2000" u="none" strike="noStrike" kern="1200" cap="none" normalizeH="0" baseline="0" dirty="0">
                          <a:ln>
                            <a:noFill/>
                          </a:ln>
                          <a:solidFill>
                            <a:schemeClr val="dk1"/>
                          </a:solidFill>
                          <a:effectLst/>
                          <a:latin typeface="+mn-lt"/>
                          <a:ea typeface="+mn-ea"/>
                          <a:cs typeface="+mn-cs"/>
                        </a:rPr>
                        <a:t>重复</a:t>
                      </a:r>
                      <a:r>
                        <a:rPr kumimoji="0" lang="en-US" altLang="zh-CN" sz="2000" u="none" strike="noStrike" kern="1200" cap="none" normalizeH="0" baseline="0" dirty="0">
                          <a:ln>
                            <a:noFill/>
                          </a:ln>
                          <a:solidFill>
                            <a:schemeClr val="dk1"/>
                          </a:solidFill>
                          <a:effectLst/>
                          <a:latin typeface="+mn-lt"/>
                          <a:ea typeface="+mn-ea"/>
                          <a:cs typeface="+mn-cs"/>
                        </a:rPr>
                        <a:t>n</a:t>
                      </a:r>
                      <a:r>
                        <a:rPr kumimoji="0" lang="zh-CN" altLang="en-US" sz="2000" u="none" strike="noStrike" kern="1200" cap="none" normalizeH="0" baseline="0" dirty="0">
                          <a:ln>
                            <a:noFill/>
                          </a:ln>
                          <a:solidFill>
                            <a:schemeClr val="dk1"/>
                          </a:solidFill>
                          <a:effectLst/>
                          <a:latin typeface="+mn-lt"/>
                          <a:ea typeface="+mn-ea"/>
                          <a:cs typeface="+mn-cs"/>
                        </a:rPr>
                        <a:t>到</a:t>
                      </a:r>
                      <a:r>
                        <a:rPr kumimoji="0" lang="en-US" altLang="zh-CN" sz="2000" u="none" strike="noStrike" kern="1200" cap="none" normalizeH="0" baseline="0" dirty="0">
                          <a:ln>
                            <a:noFill/>
                          </a:ln>
                          <a:solidFill>
                            <a:schemeClr val="dk1"/>
                          </a:solidFill>
                          <a:effectLst/>
                          <a:latin typeface="+mn-lt"/>
                          <a:ea typeface="+mn-ea"/>
                          <a:cs typeface="+mn-cs"/>
                        </a:rPr>
                        <a:t>m</a:t>
                      </a:r>
                      <a:r>
                        <a:rPr kumimoji="0" lang="zh-CN" altLang="en-US" sz="2000" u="none" strike="noStrike" kern="1200" cap="none" normalizeH="0" baseline="0" dirty="0">
                          <a:ln>
                            <a:noFill/>
                          </a:ln>
                          <a:solidFill>
                            <a:schemeClr val="dk1"/>
                          </a:solidFill>
                          <a:effectLst/>
                          <a:latin typeface="+mn-lt"/>
                          <a:ea typeface="+mn-ea"/>
                          <a:cs typeface="+mn-cs"/>
                        </a:rPr>
                        <a:t>次</a:t>
                      </a:r>
                      <a:endParaRPr kumimoji="0" lang="en-US" altLang="zh-CN" sz="2000" u="none" strike="noStrike" kern="1200" cap="none" normalizeH="0" baseline="0" dirty="0">
                        <a:ln>
                          <a:noFill/>
                        </a:ln>
                        <a:solidFill>
                          <a:schemeClr val="dk1"/>
                        </a:solidFill>
                        <a:effectLst/>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i="1" u="none" strike="noStrike" kern="1200" cap="none" normalizeH="0" baseline="0" dirty="0">
                          <a:ln>
                            <a:noFill/>
                          </a:ln>
                          <a:solidFill>
                            <a:schemeClr val="accent1"/>
                          </a:solidFill>
                          <a:effectLst/>
                          <a:latin typeface="+mn-lt"/>
                          <a:ea typeface="+mn-ea"/>
                          <a:cs typeface="+mn-cs"/>
                        </a:rPr>
                        <a:t>如：</a:t>
                      </a:r>
                      <a:r>
                        <a:rPr kumimoji="0" lang="en-US" altLang="zh-CN" sz="1800" i="1" u="none" strike="noStrike" kern="1200" cap="none" normalizeH="0" baseline="0" dirty="0">
                          <a:ln>
                            <a:noFill/>
                          </a:ln>
                          <a:solidFill>
                            <a:schemeClr val="accent1"/>
                          </a:solidFill>
                          <a:effectLst/>
                          <a:latin typeface="+mn-lt"/>
                          <a:ea typeface="+mn-ea"/>
                          <a:cs typeface="+mn-cs"/>
                        </a:rPr>
                        <a:t>“</a:t>
                      </a:r>
                      <a:r>
                        <a:rPr kumimoji="0" lang="en-US" altLang="zh-CN" sz="1800" i="1" u="none" strike="noStrike" kern="1200" cap="none" normalizeH="0" baseline="0" dirty="0">
                          <a:ln>
                            <a:noFill/>
                          </a:ln>
                          <a:solidFill>
                            <a:schemeClr val="accent5"/>
                          </a:solidFill>
                          <a:effectLst/>
                          <a:latin typeface="+mn-lt"/>
                          <a:ea typeface="+mn-ea"/>
                          <a:cs typeface="+mn-cs"/>
                        </a:rPr>
                        <a:t>o</a:t>
                      </a:r>
                      <a:r>
                        <a:rPr kumimoji="0" lang="en-US" altLang="zh-CN" sz="1800" i="1" u="none" strike="noStrike" kern="1200" cap="none" normalizeH="0" baseline="0" dirty="0">
                          <a:ln>
                            <a:noFill/>
                          </a:ln>
                          <a:solidFill>
                            <a:srgbClr val="FF0000"/>
                          </a:solidFill>
                          <a:effectLst/>
                          <a:latin typeface="+mn-lt"/>
                          <a:ea typeface="+mn-ea"/>
                          <a:cs typeface="+mn-cs"/>
                        </a:rPr>
                        <a:t>{1,3}</a:t>
                      </a:r>
                      <a:r>
                        <a:rPr kumimoji="0" lang="en-US" altLang="zh-CN" sz="1800" i="1" u="none" strike="noStrike" kern="1200" cap="none" normalizeH="0" baseline="0" dirty="0">
                          <a:ln>
                            <a:noFill/>
                          </a:ln>
                          <a:solidFill>
                            <a:schemeClr val="accent1"/>
                          </a:solidFill>
                          <a:effectLst/>
                          <a:latin typeface="+mn-lt"/>
                          <a:ea typeface="+mn-ea"/>
                          <a:cs typeface="+mn-cs"/>
                        </a:rPr>
                        <a:t>”</a:t>
                      </a:r>
                      <a:r>
                        <a:rPr kumimoji="0" lang="zh-CN" altLang="en-US" sz="1800" i="1" u="none" strike="noStrike" kern="1200" cap="none" normalizeH="0" baseline="0" dirty="0">
                          <a:ln>
                            <a:noFill/>
                          </a:ln>
                          <a:solidFill>
                            <a:schemeClr val="accent1"/>
                          </a:solidFill>
                          <a:effectLst/>
                          <a:latin typeface="+mn-lt"/>
                          <a:ea typeface="+mn-ea"/>
                          <a:cs typeface="+mn-cs"/>
                        </a:rPr>
                        <a:t>匹配“</a:t>
                      </a:r>
                      <a:r>
                        <a:rPr kumimoji="0" lang="en-US" altLang="zh-CN" sz="1800" i="1" u="none" strike="noStrike" kern="1200" cap="none" normalizeH="0" baseline="0" dirty="0">
                          <a:ln>
                            <a:noFill/>
                          </a:ln>
                          <a:solidFill>
                            <a:schemeClr val="accent5"/>
                          </a:solidFill>
                          <a:effectLst/>
                          <a:latin typeface="+mn-lt"/>
                          <a:ea typeface="+mn-ea"/>
                          <a:cs typeface="+mn-cs"/>
                        </a:rPr>
                        <a:t>f</a:t>
                      </a:r>
                      <a:r>
                        <a:rPr kumimoji="0" lang="en-US" altLang="zh-CN" sz="1800" i="1" u="none" strike="noStrike" kern="1200" cap="none" normalizeH="0" baseline="0" dirty="0">
                          <a:ln>
                            <a:noFill/>
                          </a:ln>
                          <a:solidFill>
                            <a:srgbClr val="FF0000"/>
                          </a:solidFill>
                          <a:effectLst/>
                          <a:latin typeface="+mn-lt"/>
                          <a:ea typeface="+mn-ea"/>
                          <a:cs typeface="+mn-cs"/>
                        </a:rPr>
                        <a:t>ooo</a:t>
                      </a:r>
                      <a:r>
                        <a:rPr kumimoji="0" lang="en-US" altLang="zh-CN" sz="1800" i="1" u="sng" strike="noStrike" kern="1200" cap="none" normalizeH="0" baseline="0" dirty="0">
                          <a:ln>
                            <a:noFill/>
                          </a:ln>
                          <a:solidFill>
                            <a:srgbClr val="FF0000"/>
                          </a:solidFill>
                          <a:effectLst/>
                          <a:latin typeface="+mn-lt"/>
                          <a:ea typeface="+mn-ea"/>
                          <a:cs typeface="+mn-cs"/>
                        </a:rPr>
                        <a:t>ooo</a:t>
                      </a:r>
                      <a:r>
                        <a:rPr kumimoji="0" lang="en-US" altLang="zh-CN" sz="1800" i="1" u="none" strike="noStrike" kern="1200" cap="none" normalizeH="0" baseline="0" dirty="0">
                          <a:ln>
                            <a:noFill/>
                          </a:ln>
                          <a:solidFill>
                            <a:schemeClr val="accent5"/>
                          </a:solidFill>
                          <a:effectLst/>
                          <a:latin typeface="+mn-lt"/>
                          <a:ea typeface="+mn-ea"/>
                          <a:cs typeface="+mn-cs"/>
                        </a:rPr>
                        <a:t>d</a:t>
                      </a:r>
                      <a:r>
                        <a:rPr kumimoji="0" lang="zh-CN" altLang="en-US" sz="1800" i="1" u="none" strike="noStrike" kern="1200" cap="none" normalizeH="0" baseline="0" dirty="0">
                          <a:ln>
                            <a:noFill/>
                          </a:ln>
                          <a:solidFill>
                            <a:schemeClr val="accent1"/>
                          </a:solidFill>
                          <a:effectLst/>
                          <a:latin typeface="+mn-lt"/>
                          <a:ea typeface="+mn-ea"/>
                          <a:cs typeface="+mn-cs"/>
                        </a:rPr>
                        <a:t>”中的前</a:t>
                      </a:r>
                      <a:r>
                        <a:rPr kumimoji="0" lang="en-US" altLang="zh-CN" sz="1800" i="1" u="none" strike="noStrike" kern="1200" cap="none" normalizeH="0" baseline="0" dirty="0">
                          <a:ln>
                            <a:noFill/>
                          </a:ln>
                          <a:solidFill>
                            <a:schemeClr val="accent1"/>
                          </a:solidFill>
                          <a:effectLst/>
                          <a:latin typeface="+mn-lt"/>
                          <a:ea typeface="+mn-ea"/>
                          <a:cs typeface="+mn-cs"/>
                        </a:rPr>
                        <a:t>3</a:t>
                      </a:r>
                      <a:r>
                        <a:rPr kumimoji="0" lang="zh-CN" altLang="en-US" sz="1800" i="1" u="none" strike="noStrike" kern="1200" cap="none" normalizeH="0" baseline="0" dirty="0">
                          <a:ln>
                            <a:noFill/>
                          </a:ln>
                          <a:solidFill>
                            <a:schemeClr val="accent1"/>
                          </a:solidFill>
                          <a:effectLst/>
                          <a:latin typeface="+mn-lt"/>
                          <a:ea typeface="+mn-ea"/>
                          <a:cs typeface="+mn-cs"/>
                        </a:rPr>
                        <a:t>个“</a:t>
                      </a:r>
                      <a:r>
                        <a:rPr kumimoji="0" lang="en-US" altLang="zh-CN" sz="1800" i="1" u="none" strike="noStrike" kern="1200" cap="none" normalizeH="0" baseline="0" dirty="0">
                          <a:ln>
                            <a:noFill/>
                          </a:ln>
                          <a:solidFill>
                            <a:schemeClr val="accent1"/>
                          </a:solidFill>
                          <a:effectLst/>
                          <a:latin typeface="+mn-lt"/>
                          <a:ea typeface="+mn-ea"/>
                          <a:cs typeface="+mn-cs"/>
                        </a:rPr>
                        <a:t>o”</a:t>
                      </a:r>
                      <a:r>
                        <a:rPr kumimoji="0" lang="zh-CN" altLang="en-US" sz="1800" i="1" u="none" strike="noStrike" kern="1200" cap="none" normalizeH="0" baseline="0" dirty="0">
                          <a:ln>
                            <a:noFill/>
                          </a:ln>
                          <a:solidFill>
                            <a:schemeClr val="accent1"/>
                          </a:solidFill>
                          <a:effectLst/>
                          <a:latin typeface="+mn-lt"/>
                          <a:ea typeface="+mn-ea"/>
                          <a:cs typeface="+mn-cs"/>
                        </a:rPr>
                        <a:t>和后</a:t>
                      </a:r>
                      <a:r>
                        <a:rPr kumimoji="0" lang="en-US" altLang="zh-CN" sz="1800" i="1" u="none" strike="noStrike" kern="1200" cap="none" normalizeH="0" baseline="0" dirty="0">
                          <a:ln>
                            <a:noFill/>
                          </a:ln>
                          <a:solidFill>
                            <a:schemeClr val="accent1"/>
                          </a:solidFill>
                          <a:effectLst/>
                          <a:latin typeface="+mn-lt"/>
                          <a:ea typeface="+mn-ea"/>
                          <a:cs typeface="+mn-cs"/>
                        </a:rPr>
                        <a:t>3</a:t>
                      </a:r>
                      <a:r>
                        <a:rPr kumimoji="0" lang="zh-CN" altLang="en-US" sz="1800" i="1" u="none" strike="noStrike" kern="1200" cap="none" normalizeH="0" baseline="0" dirty="0">
                          <a:ln>
                            <a:noFill/>
                          </a:ln>
                          <a:solidFill>
                            <a:schemeClr val="accent1"/>
                          </a:solidFill>
                          <a:effectLst/>
                          <a:latin typeface="+mn-lt"/>
                          <a:ea typeface="+mn-ea"/>
                          <a:cs typeface="+mn-cs"/>
                        </a:rPr>
                        <a:t>个“</a:t>
                      </a:r>
                      <a:r>
                        <a:rPr kumimoji="0" lang="en-US" altLang="zh-CN" sz="1800" i="1" u="none" strike="noStrike" kern="1200" cap="none" normalizeH="0" baseline="0" dirty="0">
                          <a:ln>
                            <a:noFill/>
                          </a:ln>
                          <a:solidFill>
                            <a:schemeClr val="accent1"/>
                          </a:solidFill>
                          <a:effectLst/>
                          <a:latin typeface="+mn-lt"/>
                          <a:ea typeface="+mn-ea"/>
                          <a:cs typeface="+mn-cs"/>
                        </a:rPr>
                        <a:t>o”</a:t>
                      </a:r>
                      <a:endParaRPr kumimoji="0" lang="zh-CN" altLang="en-US" sz="1800" i="1" u="none" strike="noStrike" kern="1200" cap="none" normalizeH="0" baseline="0" dirty="0">
                        <a:ln>
                          <a:noFill/>
                        </a:ln>
                        <a:solidFill>
                          <a:schemeClr val="accent1"/>
                        </a:solidFill>
                        <a:effectLst/>
                        <a:latin typeface="+mn-lt"/>
                        <a:ea typeface="+mn-ea"/>
                        <a:cs typeface="+mn-cs"/>
                      </a:endParaRPr>
                    </a:p>
                  </a:txBody>
                  <a:tcPr marL="121876" marR="121876" horzOverflow="overflow"/>
                </a:tc>
                <a:extLst>
                  <a:ext uri="{0D108BD9-81ED-4DB2-BD59-A6C34878D82A}">
                    <a16:rowId xmlns:a16="http://schemas.microsoft.com/office/drawing/2014/main" val="10001"/>
                  </a:ext>
                </a:extLst>
              </a:tr>
              <a:tr h="670427">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kern="1200" cap="none" normalizeH="0" baseline="0" dirty="0">
                          <a:ln>
                            <a:noFill/>
                          </a:ln>
                          <a:solidFill>
                            <a:schemeClr val="dk1"/>
                          </a:solidFill>
                          <a:effectLst/>
                          <a:latin typeface="Arial" pitchFamily="34" charset="0"/>
                          <a:ea typeface="宋体" pitchFamily="2" charset="-122"/>
                          <a:cs typeface="+mn-cs"/>
                        </a:rPr>
                        <a:t>X{n,}</a:t>
                      </a: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u="none" strike="noStrike" kern="1200" cap="none" normalizeH="0" baseline="0" dirty="0">
                          <a:ln>
                            <a:noFill/>
                          </a:ln>
                          <a:solidFill>
                            <a:schemeClr val="dk1"/>
                          </a:solidFill>
                          <a:effectLst/>
                          <a:latin typeface="Arial" pitchFamily="34" charset="0"/>
                          <a:ea typeface="宋体" pitchFamily="2" charset="-122"/>
                          <a:cs typeface="+mn-cs"/>
                        </a:rPr>
                        <a:t>X</a:t>
                      </a:r>
                      <a:r>
                        <a:rPr kumimoji="0" lang="zh-CN" altLang="en-US" sz="2000" u="none" strike="noStrike" kern="1200" cap="none" normalizeH="0" baseline="0" dirty="0">
                          <a:ln>
                            <a:noFill/>
                          </a:ln>
                          <a:solidFill>
                            <a:schemeClr val="dk1"/>
                          </a:solidFill>
                          <a:effectLst/>
                          <a:latin typeface="+mn-lt"/>
                          <a:ea typeface="+mn-ea"/>
                          <a:cs typeface="+mn-cs"/>
                        </a:rPr>
                        <a:t>至少重复</a:t>
                      </a:r>
                      <a:r>
                        <a:rPr kumimoji="0" lang="en-US" altLang="zh-CN" sz="2000" u="none" strike="noStrike" kern="1200" cap="none" normalizeH="0" baseline="0" dirty="0">
                          <a:ln>
                            <a:noFill/>
                          </a:ln>
                          <a:solidFill>
                            <a:schemeClr val="dk1"/>
                          </a:solidFill>
                          <a:effectLst/>
                          <a:latin typeface="+mn-lt"/>
                          <a:ea typeface="+mn-ea"/>
                          <a:cs typeface="+mn-cs"/>
                        </a:rPr>
                        <a:t>n</a:t>
                      </a:r>
                      <a:r>
                        <a:rPr kumimoji="0" lang="zh-CN" altLang="en-US" sz="2000" u="none" strike="noStrike" kern="1200" cap="none" normalizeH="0" baseline="0" dirty="0">
                          <a:ln>
                            <a:noFill/>
                          </a:ln>
                          <a:solidFill>
                            <a:schemeClr val="dk1"/>
                          </a:solidFill>
                          <a:effectLst/>
                          <a:latin typeface="+mn-lt"/>
                          <a:ea typeface="+mn-ea"/>
                          <a:cs typeface="+mn-cs"/>
                        </a:rPr>
                        <a:t>次</a:t>
                      </a:r>
                      <a:endParaRPr kumimoji="0" lang="en-US" altLang="zh-CN" sz="2000" u="none" strike="noStrike" kern="1200" cap="none" normalizeH="0" baseline="0" dirty="0">
                        <a:ln>
                          <a:noFill/>
                        </a:ln>
                        <a:solidFill>
                          <a:schemeClr val="dk1"/>
                        </a:solidFill>
                        <a:effectLst/>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i="1" u="none" strike="noStrike" kern="1200" cap="none" normalizeH="0" baseline="0" dirty="0">
                          <a:ln>
                            <a:noFill/>
                          </a:ln>
                          <a:solidFill>
                            <a:schemeClr val="accent1"/>
                          </a:solidFill>
                          <a:effectLst/>
                          <a:latin typeface="Arial" pitchFamily="34" charset="0"/>
                          <a:ea typeface="宋体" pitchFamily="2" charset="-122"/>
                          <a:cs typeface="+mn-cs"/>
                        </a:rPr>
                        <a:t>如：</a:t>
                      </a:r>
                      <a:r>
                        <a:rPr kumimoji="0" lang="en-US" altLang="zh-CN" sz="1800" i="1" u="none" strike="noStrike" kern="1200" cap="none" normalizeH="0" baseline="0" dirty="0">
                          <a:ln>
                            <a:noFill/>
                          </a:ln>
                          <a:solidFill>
                            <a:schemeClr val="accent1"/>
                          </a:solidFill>
                          <a:effectLst/>
                          <a:latin typeface="Arial" pitchFamily="34" charset="0"/>
                          <a:ea typeface="宋体" pitchFamily="2" charset="-122"/>
                          <a:cs typeface="+mn-cs"/>
                        </a:rPr>
                        <a:t>“</a:t>
                      </a:r>
                      <a:r>
                        <a:rPr kumimoji="0" lang="en-US" altLang="zh-CN" sz="1800" i="1" u="none" strike="noStrike" kern="1200" cap="none" normalizeH="0" baseline="0" dirty="0">
                          <a:ln>
                            <a:noFill/>
                          </a:ln>
                          <a:solidFill>
                            <a:schemeClr val="accent5"/>
                          </a:solidFill>
                          <a:effectLst/>
                          <a:latin typeface="Arial" pitchFamily="34" charset="0"/>
                          <a:ea typeface="宋体" pitchFamily="2" charset="-122"/>
                          <a:cs typeface="+mn-cs"/>
                        </a:rPr>
                        <a:t>o</a:t>
                      </a:r>
                      <a:r>
                        <a:rPr kumimoji="0" lang="en-US" altLang="zh-CN" sz="1800" i="1" u="none" strike="noStrike" kern="1200" cap="none" normalizeH="0" baseline="0" dirty="0">
                          <a:ln>
                            <a:noFill/>
                          </a:ln>
                          <a:solidFill>
                            <a:srgbClr val="FF0000"/>
                          </a:solidFill>
                          <a:effectLst/>
                          <a:latin typeface="Arial" pitchFamily="34" charset="0"/>
                          <a:ea typeface="宋体" pitchFamily="2" charset="-122"/>
                          <a:cs typeface="+mn-cs"/>
                        </a:rPr>
                        <a:t>{2,}</a:t>
                      </a:r>
                      <a:r>
                        <a:rPr kumimoji="0" lang="en-US" altLang="zh-CN" sz="1800" i="1" u="none" strike="noStrike" kern="1200" cap="none" normalizeH="0" baseline="0" dirty="0">
                          <a:ln>
                            <a:noFill/>
                          </a:ln>
                          <a:solidFill>
                            <a:schemeClr val="accent1"/>
                          </a:solidFill>
                          <a:effectLst/>
                          <a:latin typeface="Arial" pitchFamily="34" charset="0"/>
                          <a:ea typeface="宋体" pitchFamily="2" charset="-122"/>
                          <a:cs typeface="+mn-cs"/>
                        </a:rPr>
                        <a:t>”</a:t>
                      </a:r>
                      <a:r>
                        <a:rPr kumimoji="0" lang="zh-CN" altLang="en-US" sz="1800" i="1" u="none" strike="noStrike" kern="1200" cap="none" normalizeH="0" baseline="0" dirty="0">
                          <a:ln>
                            <a:noFill/>
                          </a:ln>
                          <a:solidFill>
                            <a:schemeClr val="accent1"/>
                          </a:solidFill>
                          <a:effectLst/>
                          <a:latin typeface="Arial" pitchFamily="34" charset="0"/>
                          <a:ea typeface="宋体" pitchFamily="2" charset="-122"/>
                          <a:cs typeface="+mn-cs"/>
                        </a:rPr>
                        <a:t>匹配“</a:t>
                      </a:r>
                      <a:r>
                        <a:rPr kumimoji="0" lang="en-US" altLang="zh-CN" sz="1800" i="1" u="none" strike="noStrike" kern="1200" cap="none" normalizeH="0" baseline="0" dirty="0">
                          <a:ln>
                            <a:noFill/>
                          </a:ln>
                          <a:solidFill>
                            <a:schemeClr val="accent5"/>
                          </a:solidFill>
                          <a:effectLst/>
                          <a:latin typeface="Arial" pitchFamily="34" charset="0"/>
                          <a:ea typeface="宋体" pitchFamily="2" charset="-122"/>
                          <a:cs typeface="+mn-cs"/>
                        </a:rPr>
                        <a:t>f</a:t>
                      </a:r>
                      <a:r>
                        <a:rPr kumimoji="0" lang="en-US" altLang="zh-CN" sz="1800" i="1" u="none" strike="noStrike" kern="1200" cap="none" normalizeH="0" baseline="0" dirty="0">
                          <a:ln>
                            <a:noFill/>
                          </a:ln>
                          <a:solidFill>
                            <a:srgbClr val="FF0000"/>
                          </a:solidFill>
                          <a:effectLst/>
                          <a:latin typeface="Arial" pitchFamily="34" charset="0"/>
                          <a:ea typeface="宋体" pitchFamily="2" charset="-122"/>
                          <a:cs typeface="+mn-cs"/>
                        </a:rPr>
                        <a:t>oooooo</a:t>
                      </a:r>
                      <a:r>
                        <a:rPr kumimoji="0" lang="en-US" altLang="zh-CN" sz="1800" i="1" u="none" strike="noStrike" kern="1200" cap="none" normalizeH="0" baseline="0" dirty="0">
                          <a:ln>
                            <a:noFill/>
                          </a:ln>
                          <a:solidFill>
                            <a:schemeClr val="accent5"/>
                          </a:solidFill>
                          <a:effectLst/>
                          <a:latin typeface="Arial" pitchFamily="34" charset="0"/>
                          <a:ea typeface="宋体" pitchFamily="2" charset="-122"/>
                          <a:cs typeface="+mn-cs"/>
                        </a:rPr>
                        <a:t>d</a:t>
                      </a:r>
                      <a:r>
                        <a:rPr kumimoji="0" lang="zh-CN" altLang="en-US" sz="1800" i="1" u="none" strike="noStrike" kern="1200" cap="none" normalizeH="0" baseline="0" dirty="0">
                          <a:ln>
                            <a:noFill/>
                          </a:ln>
                          <a:solidFill>
                            <a:schemeClr val="accent1"/>
                          </a:solidFill>
                          <a:effectLst/>
                          <a:latin typeface="Arial" pitchFamily="34" charset="0"/>
                          <a:ea typeface="宋体" pitchFamily="2" charset="-122"/>
                          <a:cs typeface="+mn-cs"/>
                        </a:rPr>
                        <a:t>”中的所有的“</a:t>
                      </a:r>
                      <a:r>
                        <a:rPr kumimoji="0" lang="en-US" altLang="zh-CN" sz="1800" i="1" u="none" strike="noStrike" kern="1200" cap="none" normalizeH="0" baseline="0" dirty="0">
                          <a:ln>
                            <a:noFill/>
                          </a:ln>
                          <a:solidFill>
                            <a:schemeClr val="accent1"/>
                          </a:solidFill>
                          <a:effectLst/>
                          <a:latin typeface="Arial" pitchFamily="34" charset="0"/>
                          <a:ea typeface="宋体" pitchFamily="2" charset="-122"/>
                          <a:cs typeface="+mn-cs"/>
                        </a:rPr>
                        <a:t>o”,</a:t>
                      </a:r>
                      <a:r>
                        <a:rPr kumimoji="0" lang="zh-CN" altLang="en-US" sz="1800" i="1" u="none" strike="noStrike" kern="1200" cap="none" normalizeH="0" baseline="0" dirty="0">
                          <a:ln>
                            <a:noFill/>
                          </a:ln>
                          <a:solidFill>
                            <a:schemeClr val="accent1"/>
                          </a:solidFill>
                          <a:effectLst/>
                          <a:latin typeface="Arial" pitchFamily="34" charset="0"/>
                          <a:ea typeface="宋体" pitchFamily="2" charset="-122"/>
                          <a:cs typeface="+mn-cs"/>
                        </a:rPr>
                        <a:t>不匹配“</a:t>
                      </a:r>
                      <a:r>
                        <a:rPr kumimoji="0" lang="en-US" altLang="zh-CN" sz="1800" i="1" u="none" strike="noStrike" kern="1200" cap="none" normalizeH="0" baseline="0" dirty="0">
                          <a:ln>
                            <a:noFill/>
                          </a:ln>
                          <a:solidFill>
                            <a:schemeClr val="accent1"/>
                          </a:solidFill>
                          <a:effectLst/>
                          <a:latin typeface="Arial" pitchFamily="34" charset="0"/>
                          <a:ea typeface="宋体" pitchFamily="2" charset="-122"/>
                          <a:cs typeface="+mn-cs"/>
                        </a:rPr>
                        <a:t>bob</a:t>
                      </a:r>
                      <a:r>
                        <a:rPr kumimoji="0" lang="zh-CN" altLang="en-US" sz="1800" i="1" u="none" strike="noStrike" kern="1200" cap="none" normalizeH="0" baseline="0" dirty="0">
                          <a:ln>
                            <a:noFill/>
                          </a:ln>
                          <a:solidFill>
                            <a:schemeClr val="accent1"/>
                          </a:solidFill>
                          <a:effectLst/>
                          <a:latin typeface="Arial" pitchFamily="34" charset="0"/>
                          <a:ea typeface="宋体" pitchFamily="2" charset="-122"/>
                          <a:cs typeface="+mn-cs"/>
                        </a:rPr>
                        <a:t>”中的“</a:t>
                      </a:r>
                      <a:r>
                        <a:rPr kumimoji="0" lang="en-US" altLang="zh-CN" sz="1800" i="1" u="none" strike="noStrike" kern="1200" cap="none" normalizeH="0" baseline="0" dirty="0">
                          <a:ln>
                            <a:noFill/>
                          </a:ln>
                          <a:solidFill>
                            <a:schemeClr val="accent1"/>
                          </a:solidFill>
                          <a:effectLst/>
                          <a:latin typeface="Arial" pitchFamily="34" charset="0"/>
                          <a:ea typeface="宋体" pitchFamily="2" charset="-122"/>
                          <a:cs typeface="+mn-cs"/>
                        </a:rPr>
                        <a:t>o”</a:t>
                      </a:r>
                      <a:endParaRPr kumimoji="0" lang="zh-CN" altLang="en-US" sz="1800" u="none" strike="noStrike" kern="1200" cap="none" normalizeH="0" baseline="0" dirty="0">
                        <a:ln>
                          <a:noFill/>
                        </a:ln>
                        <a:solidFill>
                          <a:schemeClr val="dk1"/>
                        </a:solidFill>
                        <a:effectLst/>
                        <a:latin typeface="+mn-lt"/>
                        <a:ea typeface="+mn-ea"/>
                        <a:cs typeface="+mn-cs"/>
                      </a:endParaRPr>
                    </a:p>
                  </a:txBody>
                  <a:tcPr marL="121876" marR="121876" horzOverflow="overflow"/>
                </a:tc>
                <a:extLst>
                  <a:ext uri="{0D108BD9-81ED-4DB2-BD59-A6C34878D82A}">
                    <a16:rowId xmlns:a16="http://schemas.microsoft.com/office/drawing/2014/main" val="10002"/>
                  </a:ext>
                </a:extLst>
              </a:tr>
              <a:tr h="797029">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X{n}</a:t>
                      </a: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u="none" strike="noStrike" kern="1200" cap="none" normalizeH="0" baseline="0" dirty="0">
                          <a:ln>
                            <a:noFill/>
                          </a:ln>
                          <a:solidFill>
                            <a:schemeClr val="dk1"/>
                          </a:solidFill>
                          <a:effectLst/>
                          <a:latin typeface="Arial" pitchFamily="34" charset="0"/>
                          <a:ea typeface="宋体" pitchFamily="2" charset="-122"/>
                          <a:cs typeface="+mn-cs"/>
                        </a:rPr>
                        <a:t>X</a:t>
                      </a:r>
                      <a:r>
                        <a:rPr kumimoji="0" lang="zh-CN" altLang="en-US" sz="2000" u="none" strike="noStrike" kern="1200" cap="none" normalizeH="0" baseline="0" dirty="0">
                          <a:ln>
                            <a:noFill/>
                          </a:ln>
                          <a:solidFill>
                            <a:schemeClr val="dk1"/>
                          </a:solidFill>
                          <a:effectLst/>
                          <a:latin typeface="Arial" pitchFamily="34" charset="0"/>
                          <a:ea typeface="宋体" pitchFamily="2" charset="-122"/>
                          <a:cs typeface="+mn-cs"/>
                        </a:rPr>
                        <a:t>重复</a:t>
                      </a:r>
                      <a:r>
                        <a:rPr kumimoji="0" lang="en-US" altLang="zh-CN" sz="2000" u="none" strike="noStrike" kern="1200" cap="none" normalizeH="0" baseline="0" dirty="0">
                          <a:ln>
                            <a:noFill/>
                          </a:ln>
                          <a:solidFill>
                            <a:schemeClr val="dk1"/>
                          </a:solidFill>
                          <a:effectLst/>
                          <a:latin typeface="Arial" pitchFamily="34" charset="0"/>
                          <a:ea typeface="宋体" pitchFamily="2" charset="-122"/>
                          <a:cs typeface="+mn-cs"/>
                        </a:rPr>
                        <a:t>n</a:t>
                      </a:r>
                      <a:r>
                        <a:rPr kumimoji="0" lang="zh-CN" altLang="en-US" sz="2000" u="none" strike="noStrike" kern="1200" cap="none" normalizeH="0" baseline="0" dirty="0">
                          <a:ln>
                            <a:noFill/>
                          </a:ln>
                          <a:solidFill>
                            <a:schemeClr val="dk1"/>
                          </a:solidFill>
                          <a:effectLst/>
                          <a:latin typeface="Arial" pitchFamily="34" charset="0"/>
                          <a:ea typeface="宋体" pitchFamily="2" charset="-122"/>
                          <a:cs typeface="+mn-cs"/>
                        </a:rPr>
                        <a:t>次</a:t>
                      </a:r>
                      <a:endParaRPr kumimoji="0" lang="en-US" altLang="zh-CN" sz="2000" u="none" strike="noStrike" kern="1200" cap="none" normalizeH="0" baseline="0" dirty="0">
                        <a:ln>
                          <a:noFill/>
                        </a:ln>
                        <a:solidFill>
                          <a:schemeClr val="dk1"/>
                        </a:solidFill>
                        <a:effectLst/>
                        <a:latin typeface="Arial"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i="1" u="none" strike="noStrike" kern="1200" cap="none" normalizeH="0" baseline="0" dirty="0">
                          <a:ln>
                            <a:noFill/>
                          </a:ln>
                          <a:solidFill>
                            <a:schemeClr val="accent1"/>
                          </a:solidFill>
                          <a:effectLst/>
                          <a:latin typeface="Arial" pitchFamily="34" charset="0"/>
                          <a:ea typeface="宋体" pitchFamily="2" charset="-122"/>
                          <a:cs typeface="+mn-cs"/>
                        </a:rPr>
                        <a:t>如：</a:t>
                      </a:r>
                      <a:r>
                        <a:rPr kumimoji="0" lang="en-US" altLang="zh-CN" sz="1800" i="1" u="none" strike="noStrike" kern="1200" cap="none" normalizeH="0" baseline="0" dirty="0">
                          <a:ln>
                            <a:noFill/>
                          </a:ln>
                          <a:solidFill>
                            <a:schemeClr val="accent1"/>
                          </a:solidFill>
                          <a:effectLst/>
                          <a:latin typeface="Arial" pitchFamily="34" charset="0"/>
                          <a:ea typeface="宋体" pitchFamily="2" charset="-122"/>
                          <a:cs typeface="+mn-cs"/>
                        </a:rPr>
                        <a:t>“</a:t>
                      </a:r>
                      <a:r>
                        <a:rPr kumimoji="0" lang="en-US" altLang="zh-CN" sz="1800" i="1" u="none" strike="noStrike" kern="1200" cap="none" normalizeH="0" baseline="0" dirty="0">
                          <a:ln>
                            <a:noFill/>
                          </a:ln>
                          <a:solidFill>
                            <a:srgbClr val="FF0000"/>
                          </a:solidFill>
                          <a:effectLst/>
                          <a:latin typeface="Arial" pitchFamily="34" charset="0"/>
                          <a:ea typeface="宋体" pitchFamily="2" charset="-122"/>
                          <a:cs typeface="+mn-cs"/>
                        </a:rPr>
                        <a:t>\</a:t>
                      </a:r>
                      <a:r>
                        <a:rPr kumimoji="0" lang="en-US" altLang="zh-CN" sz="1800" b="1" i="1" u="none" strike="noStrike" kern="1200" cap="none" normalizeH="0" baseline="0" dirty="0">
                          <a:ln>
                            <a:noFill/>
                          </a:ln>
                          <a:solidFill>
                            <a:srgbClr val="FF0000"/>
                          </a:solidFill>
                          <a:effectLst/>
                          <a:latin typeface="Arial" pitchFamily="34" charset="0"/>
                          <a:ea typeface="宋体" pitchFamily="2" charset="-122"/>
                          <a:cs typeface="+mn-cs"/>
                        </a:rPr>
                        <a:t>\b[0-9]{3}</a:t>
                      </a:r>
                      <a:r>
                        <a:rPr kumimoji="0" lang="en-US" altLang="zh-CN" sz="1800" i="1" u="none" strike="noStrike" kern="1200" cap="none" normalizeH="0" baseline="0" dirty="0">
                          <a:ln>
                            <a:noFill/>
                          </a:ln>
                          <a:solidFill>
                            <a:schemeClr val="accent1"/>
                          </a:solidFill>
                          <a:effectLst/>
                          <a:latin typeface="Arial" pitchFamily="34" charset="0"/>
                          <a:ea typeface="宋体" pitchFamily="2" charset="-122"/>
                          <a:cs typeface="+mn-cs"/>
                        </a:rPr>
                        <a:t>”</a:t>
                      </a:r>
                      <a:r>
                        <a:rPr kumimoji="0" lang="zh-CN" altLang="en-US" sz="1800" i="1" u="none" strike="noStrike" kern="1200" cap="none" normalizeH="0" baseline="0" dirty="0">
                          <a:ln>
                            <a:noFill/>
                          </a:ln>
                          <a:solidFill>
                            <a:schemeClr val="accent1"/>
                          </a:solidFill>
                          <a:effectLst/>
                          <a:latin typeface="Arial" pitchFamily="34" charset="0"/>
                          <a:ea typeface="宋体" pitchFamily="2" charset="-122"/>
                          <a:cs typeface="+mn-cs"/>
                        </a:rPr>
                        <a:t>匹配</a:t>
                      </a:r>
                      <a:r>
                        <a:rPr kumimoji="0" lang="en-US" altLang="zh-CN" sz="1800" i="1" u="none" strike="noStrike" kern="1200" cap="none" normalizeH="0" baseline="0" dirty="0">
                          <a:ln>
                            <a:noFill/>
                          </a:ln>
                          <a:solidFill>
                            <a:schemeClr val="accent1"/>
                          </a:solidFill>
                          <a:effectLst/>
                          <a:latin typeface="Arial" pitchFamily="34" charset="0"/>
                          <a:ea typeface="宋体" pitchFamily="2" charset="-122"/>
                          <a:cs typeface="+mn-cs"/>
                        </a:rPr>
                        <a:t>”</a:t>
                      </a:r>
                      <a:r>
                        <a:rPr kumimoji="0" lang="en-US" altLang="zh-CN" sz="1800" i="1" u="none" strike="noStrike" kern="1200" cap="none" normalizeH="0" baseline="0" dirty="0">
                          <a:ln>
                            <a:noFill/>
                          </a:ln>
                          <a:solidFill>
                            <a:srgbClr val="FF0000"/>
                          </a:solidFill>
                          <a:effectLst/>
                          <a:latin typeface="Arial" pitchFamily="34" charset="0"/>
                          <a:ea typeface="宋体" pitchFamily="2" charset="-122"/>
                          <a:cs typeface="+mn-cs"/>
                        </a:rPr>
                        <a:t>000”</a:t>
                      </a:r>
                      <a:r>
                        <a:rPr kumimoji="0" lang="en-US" altLang="zh-CN" sz="1800" i="1" u="none" strike="noStrike" kern="1200" cap="none" normalizeH="0" baseline="0" dirty="0">
                          <a:ln>
                            <a:noFill/>
                          </a:ln>
                          <a:solidFill>
                            <a:schemeClr val="accent1"/>
                          </a:solidFill>
                          <a:effectLst/>
                          <a:latin typeface="Arial" pitchFamily="34" charset="0"/>
                          <a:ea typeface="宋体" pitchFamily="2" charset="-122"/>
                          <a:cs typeface="+mn-cs"/>
                        </a:rPr>
                        <a:t> ~ “</a:t>
                      </a:r>
                      <a:r>
                        <a:rPr kumimoji="0" lang="en-US" altLang="zh-CN" sz="1800" i="1" u="none" strike="noStrike" kern="1200" cap="none" normalizeH="0" baseline="0" dirty="0">
                          <a:ln>
                            <a:noFill/>
                          </a:ln>
                          <a:solidFill>
                            <a:srgbClr val="FF0000"/>
                          </a:solidFill>
                          <a:effectLst/>
                          <a:latin typeface="Arial" pitchFamily="34" charset="0"/>
                          <a:ea typeface="宋体" pitchFamily="2" charset="-122"/>
                          <a:cs typeface="+mn-cs"/>
                        </a:rPr>
                        <a:t>999”</a:t>
                      </a:r>
                      <a:r>
                        <a:rPr kumimoji="0" lang="en-US" altLang="zh-CN" sz="1800" i="1" u="none" strike="noStrike" kern="1200" cap="none" normalizeH="0" baseline="0" dirty="0">
                          <a:ln>
                            <a:noFill/>
                          </a:ln>
                          <a:solidFill>
                            <a:schemeClr val="accent1"/>
                          </a:solidFill>
                          <a:effectLst/>
                          <a:latin typeface="Arial" pitchFamily="34" charset="0"/>
                          <a:ea typeface="宋体" pitchFamily="2" charset="-122"/>
                          <a:cs typeface="+mn-cs"/>
                        </a:rPr>
                        <a:t>, “o</a:t>
                      </a:r>
                      <a:r>
                        <a:rPr kumimoji="0" lang="en-US" altLang="zh-CN" sz="1800" i="1" u="none" strike="noStrike" kern="1200" cap="none" normalizeH="0" baseline="0" dirty="0">
                          <a:ln>
                            <a:noFill/>
                          </a:ln>
                          <a:solidFill>
                            <a:srgbClr val="FF0000"/>
                          </a:solidFill>
                          <a:effectLst/>
                          <a:latin typeface="Arial" pitchFamily="34" charset="0"/>
                          <a:ea typeface="宋体" pitchFamily="2" charset="-122"/>
                          <a:cs typeface="+mn-cs"/>
                        </a:rPr>
                        <a:t>{2}”</a:t>
                      </a:r>
                      <a:r>
                        <a:rPr kumimoji="0" lang="zh-CN" altLang="en-US" sz="1800" i="1" u="none" strike="noStrike" kern="1200" cap="none" normalizeH="0" baseline="0" dirty="0">
                          <a:ln>
                            <a:noFill/>
                          </a:ln>
                          <a:solidFill>
                            <a:schemeClr val="accent1"/>
                          </a:solidFill>
                          <a:effectLst/>
                          <a:latin typeface="Arial" pitchFamily="34" charset="0"/>
                          <a:ea typeface="宋体" pitchFamily="2" charset="-122"/>
                          <a:cs typeface="+mn-cs"/>
                        </a:rPr>
                        <a:t>匹配“</a:t>
                      </a:r>
                      <a:r>
                        <a:rPr kumimoji="0" lang="en-US" altLang="zh-CN" sz="1800" i="1" u="none" strike="noStrike" kern="1200" cap="none" normalizeH="0" baseline="0" dirty="0">
                          <a:ln>
                            <a:noFill/>
                          </a:ln>
                          <a:solidFill>
                            <a:schemeClr val="accent1"/>
                          </a:solidFill>
                          <a:effectLst/>
                          <a:latin typeface="Arial" pitchFamily="34" charset="0"/>
                          <a:ea typeface="宋体" pitchFamily="2" charset="-122"/>
                          <a:cs typeface="+mn-cs"/>
                        </a:rPr>
                        <a:t>f</a:t>
                      </a:r>
                      <a:r>
                        <a:rPr kumimoji="0" lang="en-US" altLang="zh-CN" sz="1800" i="1" u="none" strike="noStrike" kern="1200" cap="none" normalizeH="0" baseline="0" dirty="0">
                          <a:ln>
                            <a:noFill/>
                          </a:ln>
                          <a:solidFill>
                            <a:srgbClr val="FF0000"/>
                          </a:solidFill>
                          <a:effectLst/>
                          <a:latin typeface="Arial" pitchFamily="34" charset="0"/>
                          <a:ea typeface="宋体" pitchFamily="2" charset="-122"/>
                          <a:cs typeface="+mn-cs"/>
                        </a:rPr>
                        <a:t>oo</a:t>
                      </a:r>
                      <a:r>
                        <a:rPr kumimoji="0" lang="en-US" altLang="zh-CN" sz="1800" i="1" u="none" strike="noStrike" kern="1200" cap="none" normalizeH="0" baseline="0" dirty="0">
                          <a:ln>
                            <a:noFill/>
                          </a:ln>
                          <a:solidFill>
                            <a:schemeClr val="accent1"/>
                          </a:solidFill>
                          <a:effectLst/>
                          <a:latin typeface="Arial" pitchFamily="34" charset="0"/>
                          <a:ea typeface="宋体" pitchFamily="2" charset="-122"/>
                          <a:cs typeface="+mn-cs"/>
                        </a:rPr>
                        <a:t>d”</a:t>
                      </a:r>
                      <a:r>
                        <a:rPr kumimoji="0" lang="zh-CN" altLang="en-US" sz="1800" i="1" u="none" strike="noStrike" kern="1200" cap="none" normalizeH="0" baseline="0" dirty="0">
                          <a:ln>
                            <a:noFill/>
                          </a:ln>
                          <a:solidFill>
                            <a:schemeClr val="accent1"/>
                          </a:solidFill>
                          <a:effectLst/>
                          <a:latin typeface="Arial" pitchFamily="34" charset="0"/>
                          <a:ea typeface="宋体" pitchFamily="2" charset="-122"/>
                          <a:cs typeface="+mn-cs"/>
                        </a:rPr>
                        <a:t>中的两个</a:t>
                      </a:r>
                      <a:r>
                        <a:rPr kumimoji="0" lang="en-US" altLang="zh-CN" sz="1800" i="1" u="none" strike="noStrike" kern="1200" cap="none" normalizeH="0" baseline="0" dirty="0">
                          <a:ln>
                            <a:noFill/>
                          </a:ln>
                          <a:solidFill>
                            <a:schemeClr val="accent1"/>
                          </a:solidFill>
                          <a:effectLst/>
                          <a:latin typeface="Arial" pitchFamily="34" charset="0"/>
                          <a:ea typeface="宋体" pitchFamily="2" charset="-122"/>
                          <a:cs typeface="+mn-cs"/>
                        </a:rPr>
                        <a:t>”o”,</a:t>
                      </a:r>
                      <a:r>
                        <a:rPr kumimoji="0" lang="zh-CN" altLang="en-US" sz="1800" i="1" u="none" strike="noStrike" kern="1200" cap="none" normalizeH="0" baseline="0" dirty="0">
                          <a:ln>
                            <a:noFill/>
                          </a:ln>
                          <a:solidFill>
                            <a:schemeClr val="accent1"/>
                          </a:solidFill>
                          <a:effectLst/>
                          <a:latin typeface="Arial" pitchFamily="34" charset="0"/>
                          <a:ea typeface="宋体" pitchFamily="2" charset="-122"/>
                          <a:cs typeface="+mn-cs"/>
                        </a:rPr>
                        <a:t>不匹配“</a:t>
                      </a:r>
                      <a:r>
                        <a:rPr kumimoji="0" lang="en-US" altLang="zh-CN" sz="1800" i="1" u="none" strike="noStrike" kern="1200" cap="none" normalizeH="0" baseline="0" dirty="0">
                          <a:ln>
                            <a:noFill/>
                          </a:ln>
                          <a:solidFill>
                            <a:schemeClr val="accent1"/>
                          </a:solidFill>
                          <a:effectLst/>
                          <a:latin typeface="Arial" pitchFamily="34" charset="0"/>
                          <a:ea typeface="宋体" pitchFamily="2" charset="-122"/>
                          <a:cs typeface="+mn-cs"/>
                        </a:rPr>
                        <a:t>bob”</a:t>
                      </a:r>
                      <a:r>
                        <a:rPr kumimoji="0" lang="zh-CN" altLang="en-US" sz="1800" i="1" u="none" strike="noStrike" kern="1200" cap="none" normalizeH="0" baseline="0" dirty="0">
                          <a:ln>
                            <a:noFill/>
                          </a:ln>
                          <a:solidFill>
                            <a:schemeClr val="accent1"/>
                          </a:solidFill>
                          <a:effectLst/>
                          <a:latin typeface="Arial" pitchFamily="34" charset="0"/>
                          <a:ea typeface="宋体" pitchFamily="2" charset="-122"/>
                          <a:cs typeface="+mn-cs"/>
                        </a:rPr>
                        <a:t>中的“</a:t>
                      </a:r>
                      <a:r>
                        <a:rPr kumimoji="0" lang="en-US" altLang="zh-CN" sz="1800" i="1" u="none" strike="noStrike" kern="1200" cap="none" normalizeH="0" baseline="0" dirty="0">
                          <a:ln>
                            <a:noFill/>
                          </a:ln>
                          <a:solidFill>
                            <a:schemeClr val="accent1"/>
                          </a:solidFill>
                          <a:effectLst/>
                          <a:latin typeface="Arial" pitchFamily="34" charset="0"/>
                          <a:ea typeface="宋体" pitchFamily="2" charset="-122"/>
                          <a:cs typeface="+mn-cs"/>
                        </a:rPr>
                        <a:t>o”</a:t>
                      </a:r>
                    </a:p>
                  </a:txBody>
                  <a:tcPr marL="121876" marR="121876" horzOverflow="overflow"/>
                </a:tc>
                <a:extLst>
                  <a:ext uri="{0D108BD9-81ED-4DB2-BD59-A6C34878D82A}">
                    <a16:rowId xmlns:a16="http://schemas.microsoft.com/office/drawing/2014/main" val="10003"/>
                  </a:ext>
                </a:extLst>
              </a:tr>
              <a:tr h="670427">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kern="1200" cap="none" normalizeH="0" baseline="0" dirty="0">
                          <a:ln>
                            <a:noFill/>
                          </a:ln>
                          <a:solidFill>
                            <a:schemeClr val="dk1"/>
                          </a:solidFill>
                          <a:effectLst/>
                          <a:latin typeface="Arial" pitchFamily="34" charset="0"/>
                          <a:ea typeface="宋体" pitchFamily="2" charset="-122"/>
                          <a:cs typeface="+mn-cs"/>
                        </a:rPr>
                        <a:t>X+</a:t>
                      </a: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u="none" strike="noStrike" kern="1200" cap="none" normalizeH="0" baseline="0" dirty="0">
                          <a:ln>
                            <a:noFill/>
                          </a:ln>
                          <a:solidFill>
                            <a:schemeClr val="dk1"/>
                          </a:solidFill>
                          <a:effectLst/>
                          <a:latin typeface="Arial" pitchFamily="34" charset="0"/>
                          <a:ea typeface="宋体" pitchFamily="2" charset="-122"/>
                          <a:cs typeface="+mn-cs"/>
                        </a:rPr>
                        <a:t>X</a:t>
                      </a:r>
                      <a:r>
                        <a:rPr kumimoji="0" lang="zh-CN" altLang="en-US" sz="2000" u="none" strike="noStrike" kern="1200" cap="none" normalizeH="0" baseline="0" dirty="0">
                          <a:ln>
                            <a:noFill/>
                          </a:ln>
                          <a:solidFill>
                            <a:schemeClr val="dk1"/>
                          </a:solidFill>
                          <a:effectLst/>
                          <a:latin typeface="Arial" pitchFamily="34" charset="0"/>
                          <a:ea typeface="宋体" pitchFamily="2" charset="-122"/>
                          <a:cs typeface="+mn-cs"/>
                        </a:rPr>
                        <a:t>重复</a:t>
                      </a:r>
                      <a:r>
                        <a:rPr kumimoji="0" lang="en-US" altLang="zh-CN" sz="2000" u="none" strike="noStrike" kern="1200" cap="none" normalizeH="0" baseline="0" dirty="0">
                          <a:ln>
                            <a:noFill/>
                          </a:ln>
                          <a:solidFill>
                            <a:schemeClr val="dk1"/>
                          </a:solidFill>
                          <a:effectLst/>
                          <a:latin typeface="+mn-lt"/>
                          <a:ea typeface="+mn-ea"/>
                          <a:cs typeface="+mn-cs"/>
                        </a:rPr>
                        <a:t>1</a:t>
                      </a:r>
                      <a:r>
                        <a:rPr kumimoji="0" lang="zh-CN" altLang="en-US" sz="2000" u="none" strike="noStrike" kern="1200" cap="none" normalizeH="0" baseline="0" dirty="0">
                          <a:ln>
                            <a:noFill/>
                          </a:ln>
                          <a:solidFill>
                            <a:schemeClr val="dk1"/>
                          </a:solidFill>
                          <a:effectLst/>
                          <a:latin typeface="+mn-lt"/>
                          <a:ea typeface="+mn-ea"/>
                          <a:cs typeface="+mn-cs"/>
                        </a:rPr>
                        <a:t>次或多次，等价于</a:t>
                      </a:r>
                      <a:r>
                        <a:rPr kumimoji="0" lang="en-US" altLang="zh-CN" sz="2000" u="none" strike="noStrike" kern="1200" cap="none" normalizeH="0" baseline="0" dirty="0">
                          <a:ln>
                            <a:noFill/>
                          </a:ln>
                          <a:solidFill>
                            <a:schemeClr val="dk1"/>
                          </a:solidFill>
                          <a:effectLst/>
                          <a:latin typeface="Arial" pitchFamily="34" charset="0"/>
                          <a:ea typeface="宋体" pitchFamily="2" charset="-122"/>
                          <a:cs typeface="+mn-cs"/>
                        </a:rPr>
                        <a:t>X </a:t>
                      </a:r>
                      <a:r>
                        <a:rPr kumimoji="0" lang="en-US" altLang="zh-CN" sz="2000" u="none" strike="noStrike" kern="1200" cap="none" normalizeH="0" baseline="0" dirty="0">
                          <a:ln>
                            <a:noFill/>
                          </a:ln>
                          <a:solidFill>
                            <a:schemeClr val="dk1"/>
                          </a:solidFill>
                          <a:effectLst/>
                          <a:latin typeface="+mn-lt"/>
                          <a:ea typeface="+mn-ea"/>
                          <a:cs typeface="+mn-cs"/>
                        </a:rPr>
                        <a:t>{1,}</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i="1" u="none" strike="noStrike" kern="1200" cap="none" normalizeH="0" baseline="0" dirty="0">
                          <a:ln>
                            <a:noFill/>
                          </a:ln>
                          <a:solidFill>
                            <a:schemeClr val="accent1"/>
                          </a:solidFill>
                          <a:effectLst/>
                          <a:latin typeface="Arial" pitchFamily="34" charset="0"/>
                          <a:ea typeface="宋体" pitchFamily="2" charset="-122"/>
                          <a:cs typeface="+mn-cs"/>
                        </a:rPr>
                        <a:t>如：</a:t>
                      </a:r>
                      <a:r>
                        <a:rPr kumimoji="0" lang="en-US" altLang="zh-CN" sz="1800" u="none" strike="noStrike" kern="1200" cap="none" normalizeH="0" baseline="0" dirty="0">
                          <a:ln>
                            <a:noFill/>
                          </a:ln>
                          <a:solidFill>
                            <a:schemeClr val="dk1"/>
                          </a:solidFill>
                          <a:effectLst/>
                          <a:latin typeface="+mn-lt"/>
                          <a:ea typeface="+mn-ea"/>
                          <a:cs typeface="+mn-cs"/>
                        </a:rPr>
                        <a:t>’</a:t>
                      </a:r>
                      <a:r>
                        <a:rPr kumimoji="0" lang="en-US" altLang="zh-CN" sz="1800" u="none" strike="noStrike" kern="1200" cap="none" normalizeH="0" baseline="0" dirty="0" err="1">
                          <a:ln>
                            <a:noFill/>
                          </a:ln>
                          <a:solidFill>
                            <a:schemeClr val="dk1"/>
                          </a:solidFill>
                          <a:effectLst/>
                          <a:latin typeface="+mn-lt"/>
                          <a:ea typeface="+mn-ea"/>
                          <a:cs typeface="+mn-cs"/>
                        </a:rPr>
                        <a:t>zo</a:t>
                      </a:r>
                      <a:r>
                        <a:rPr kumimoji="0" lang="en-US" altLang="zh-CN" sz="1800" u="none" strike="noStrike" kern="1200" cap="none" normalizeH="0" baseline="0" dirty="0">
                          <a:ln>
                            <a:noFill/>
                          </a:ln>
                          <a:solidFill>
                            <a:srgbClr val="FF0000"/>
                          </a:solidFill>
                          <a:effectLst/>
                          <a:latin typeface="+mn-lt"/>
                          <a:ea typeface="+mn-ea"/>
                          <a:cs typeface="+mn-cs"/>
                        </a:rPr>
                        <a:t>+</a:t>
                      </a:r>
                      <a:r>
                        <a:rPr kumimoji="0" lang="en-US" altLang="zh-CN" sz="1800" u="none" strike="noStrike" kern="1200" cap="none" normalizeH="0" baseline="0" dirty="0">
                          <a:ln>
                            <a:noFill/>
                          </a:ln>
                          <a:solidFill>
                            <a:schemeClr val="dk1"/>
                          </a:solidFill>
                          <a:effectLst/>
                          <a:latin typeface="+mn-lt"/>
                          <a:ea typeface="+mn-ea"/>
                          <a:cs typeface="+mn-cs"/>
                        </a:rPr>
                        <a:t>’ </a:t>
                      </a:r>
                      <a:r>
                        <a:rPr kumimoji="0" lang="zh-CN" altLang="en-US" sz="1800" i="1" u="none" strike="noStrike" kern="1200" cap="none" normalizeH="0" baseline="0" dirty="0">
                          <a:ln>
                            <a:noFill/>
                          </a:ln>
                          <a:solidFill>
                            <a:schemeClr val="accent1"/>
                          </a:solidFill>
                          <a:effectLst/>
                          <a:latin typeface="Arial" pitchFamily="34" charset="0"/>
                          <a:ea typeface="宋体" pitchFamily="2" charset="-122"/>
                          <a:cs typeface="+mn-cs"/>
                        </a:rPr>
                        <a:t>匹配 </a:t>
                      </a:r>
                      <a:r>
                        <a:rPr kumimoji="0" lang="en-US" altLang="zh-CN" sz="1800" i="1" u="none" strike="noStrike" kern="1200" cap="none" normalizeH="0" baseline="0" dirty="0">
                          <a:ln>
                            <a:noFill/>
                          </a:ln>
                          <a:solidFill>
                            <a:schemeClr val="accent1"/>
                          </a:solidFill>
                          <a:effectLst/>
                          <a:latin typeface="Arial" pitchFamily="34" charset="0"/>
                          <a:ea typeface="宋体" pitchFamily="2" charset="-122"/>
                          <a:cs typeface="+mn-cs"/>
                        </a:rPr>
                        <a:t>”</a:t>
                      </a:r>
                      <a:r>
                        <a:rPr kumimoji="0" lang="en-US" altLang="zh-CN" sz="1800" i="1" u="none" strike="noStrike" kern="1200" cap="none" normalizeH="0" baseline="0" dirty="0" err="1">
                          <a:ln>
                            <a:noFill/>
                          </a:ln>
                          <a:solidFill>
                            <a:srgbClr val="FF0000"/>
                          </a:solidFill>
                          <a:effectLst/>
                          <a:latin typeface="Arial" pitchFamily="34" charset="0"/>
                          <a:ea typeface="宋体" pitchFamily="2" charset="-122"/>
                          <a:cs typeface="+mn-cs"/>
                        </a:rPr>
                        <a:t>zo</a:t>
                      </a:r>
                      <a:r>
                        <a:rPr kumimoji="0" lang="en-US" altLang="zh-CN" sz="1800" i="1" u="none" strike="noStrike" kern="1200" cap="none" normalizeH="0" baseline="0" dirty="0">
                          <a:ln>
                            <a:noFill/>
                          </a:ln>
                          <a:solidFill>
                            <a:schemeClr val="accent1"/>
                          </a:solidFill>
                          <a:effectLst/>
                          <a:latin typeface="Arial" pitchFamily="34" charset="0"/>
                          <a:ea typeface="宋体" pitchFamily="2" charset="-122"/>
                          <a:cs typeface="+mn-cs"/>
                        </a:rPr>
                        <a:t>” ,“</a:t>
                      </a:r>
                      <a:r>
                        <a:rPr kumimoji="0" lang="en-US" altLang="zh-CN" sz="1800" i="1" u="none" strike="noStrike" kern="1200" cap="none" normalizeH="0" baseline="0" dirty="0">
                          <a:ln>
                            <a:noFill/>
                          </a:ln>
                          <a:solidFill>
                            <a:srgbClr val="FF0000"/>
                          </a:solidFill>
                          <a:effectLst/>
                          <a:latin typeface="Arial" pitchFamily="34" charset="0"/>
                          <a:ea typeface="宋体" pitchFamily="2" charset="-122"/>
                          <a:cs typeface="+mn-cs"/>
                        </a:rPr>
                        <a:t>zoo</a:t>
                      </a:r>
                      <a:r>
                        <a:rPr kumimoji="0" lang="en-US" altLang="zh-CN" sz="1800" i="1" u="none" strike="noStrike" kern="1200" cap="none" normalizeH="0" baseline="0" dirty="0">
                          <a:ln>
                            <a:noFill/>
                          </a:ln>
                          <a:solidFill>
                            <a:schemeClr val="accent1"/>
                          </a:solidFill>
                          <a:effectLst/>
                          <a:latin typeface="Arial" pitchFamily="34" charset="0"/>
                          <a:ea typeface="宋体" pitchFamily="2" charset="-122"/>
                          <a:cs typeface="+mn-cs"/>
                        </a:rPr>
                        <a:t>”,</a:t>
                      </a:r>
                      <a:r>
                        <a:rPr kumimoji="0" lang="zh-CN" altLang="en-US" sz="1800" i="1" u="none" strike="noStrike" kern="1200" cap="none" normalizeH="0" baseline="0" dirty="0">
                          <a:ln>
                            <a:noFill/>
                          </a:ln>
                          <a:solidFill>
                            <a:schemeClr val="accent1"/>
                          </a:solidFill>
                          <a:effectLst/>
                          <a:latin typeface="Arial" pitchFamily="34" charset="0"/>
                          <a:ea typeface="宋体" pitchFamily="2" charset="-122"/>
                          <a:cs typeface="+mn-cs"/>
                        </a:rPr>
                        <a:t>但不匹配 </a:t>
                      </a:r>
                      <a:r>
                        <a:rPr kumimoji="0" lang="en-US" altLang="zh-CN" sz="1800" i="1" u="none" strike="noStrike" kern="1200" cap="none" normalizeH="0" baseline="0" dirty="0">
                          <a:ln>
                            <a:noFill/>
                          </a:ln>
                          <a:solidFill>
                            <a:schemeClr val="accent1"/>
                          </a:solidFill>
                          <a:effectLst/>
                          <a:latin typeface="Arial" pitchFamily="34" charset="0"/>
                          <a:ea typeface="宋体" pitchFamily="2" charset="-122"/>
                          <a:cs typeface="+mn-cs"/>
                        </a:rPr>
                        <a:t>”z”</a:t>
                      </a:r>
                      <a:endParaRPr kumimoji="0" lang="zh-CN" altLang="en-US" sz="1800" i="1" u="none" strike="noStrike" kern="1200" cap="none" normalizeH="0" baseline="0" dirty="0">
                        <a:ln>
                          <a:noFill/>
                        </a:ln>
                        <a:solidFill>
                          <a:schemeClr val="accent1"/>
                        </a:solidFill>
                        <a:effectLst/>
                        <a:latin typeface="Arial" pitchFamily="34" charset="0"/>
                        <a:ea typeface="宋体" pitchFamily="2" charset="-122"/>
                        <a:cs typeface="+mn-cs"/>
                      </a:endParaRPr>
                    </a:p>
                  </a:txBody>
                  <a:tcPr marL="121876" marR="121876" horzOverflow="overflow"/>
                </a:tc>
                <a:extLst>
                  <a:ext uri="{0D108BD9-81ED-4DB2-BD59-A6C34878D82A}">
                    <a16:rowId xmlns:a16="http://schemas.microsoft.com/office/drawing/2014/main" val="10004"/>
                  </a:ext>
                </a:extLst>
              </a:tr>
              <a:tr h="691480">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X*</a:t>
                      </a: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2000" u="none" strike="noStrike" kern="1200" cap="none" normalizeH="0" baseline="0" dirty="0">
                          <a:ln>
                            <a:noFill/>
                          </a:ln>
                          <a:solidFill>
                            <a:schemeClr val="dk1"/>
                          </a:solidFill>
                          <a:effectLst/>
                          <a:latin typeface="Arial" pitchFamily="34" charset="0"/>
                          <a:ea typeface="宋体" pitchFamily="2" charset="-122"/>
                          <a:cs typeface="+mn-cs"/>
                        </a:rPr>
                        <a:t>X</a:t>
                      </a:r>
                      <a:r>
                        <a:rPr kumimoji="0" lang="zh-CN" altLang="en-US" sz="2000" u="none" strike="noStrike" kern="1200" cap="none" normalizeH="0" baseline="0" dirty="0">
                          <a:ln>
                            <a:noFill/>
                          </a:ln>
                          <a:solidFill>
                            <a:schemeClr val="dk1"/>
                          </a:solidFill>
                          <a:effectLst/>
                          <a:latin typeface="Arial" pitchFamily="34" charset="0"/>
                          <a:ea typeface="宋体" pitchFamily="2" charset="-122"/>
                          <a:cs typeface="+mn-cs"/>
                        </a:rPr>
                        <a:t>重复</a:t>
                      </a:r>
                      <a:r>
                        <a:rPr kumimoji="0" lang="en-US" altLang="zh-CN" sz="2000" u="none" strike="noStrike" kern="1200" cap="none" normalizeH="0" baseline="0" dirty="0">
                          <a:ln>
                            <a:noFill/>
                          </a:ln>
                          <a:solidFill>
                            <a:schemeClr val="dk1"/>
                          </a:solidFill>
                          <a:effectLst/>
                          <a:latin typeface="+mn-lt"/>
                          <a:ea typeface="+mn-ea"/>
                          <a:cs typeface="+mn-cs"/>
                        </a:rPr>
                        <a:t>0</a:t>
                      </a:r>
                      <a:r>
                        <a:rPr kumimoji="0" lang="zh-CN" altLang="en-US" sz="2000" u="none" strike="noStrike" kern="1200" cap="none" normalizeH="0" baseline="0" dirty="0">
                          <a:ln>
                            <a:noFill/>
                          </a:ln>
                          <a:solidFill>
                            <a:schemeClr val="dk1"/>
                          </a:solidFill>
                          <a:effectLst/>
                          <a:latin typeface="+mn-lt"/>
                          <a:ea typeface="+mn-ea"/>
                          <a:cs typeface="+mn-cs"/>
                        </a:rPr>
                        <a:t>次或多次，等价于</a:t>
                      </a:r>
                      <a:r>
                        <a:rPr kumimoji="0" lang="en-US" altLang="zh-CN" sz="2000" u="none" strike="noStrike" kern="1200" cap="none" normalizeH="0" baseline="0" dirty="0">
                          <a:ln>
                            <a:noFill/>
                          </a:ln>
                          <a:solidFill>
                            <a:schemeClr val="dk1"/>
                          </a:solidFill>
                          <a:effectLst/>
                          <a:latin typeface="Arial" pitchFamily="34" charset="0"/>
                          <a:ea typeface="宋体" pitchFamily="2" charset="-122"/>
                          <a:cs typeface="+mn-cs"/>
                        </a:rPr>
                        <a:t>X </a:t>
                      </a:r>
                      <a:r>
                        <a:rPr kumimoji="0" lang="en-US" altLang="zh-CN" sz="2000" u="none" strike="noStrike" kern="1200" cap="none" normalizeH="0" baseline="0" dirty="0">
                          <a:ln>
                            <a:noFill/>
                          </a:ln>
                          <a:solidFill>
                            <a:schemeClr val="dk1"/>
                          </a:solidFill>
                          <a:effectLst/>
                          <a:latin typeface="+mn-lt"/>
                          <a:ea typeface="+mn-ea"/>
                          <a:cs typeface="+mn-cs"/>
                        </a:rPr>
                        <a:t>{0,}</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800" i="1" u="none" strike="noStrike" kern="1200" cap="none" normalizeH="0" baseline="0" dirty="0">
                          <a:ln>
                            <a:noFill/>
                          </a:ln>
                          <a:solidFill>
                            <a:schemeClr val="accent1"/>
                          </a:solidFill>
                          <a:effectLst/>
                          <a:latin typeface="Arial" pitchFamily="34" charset="0"/>
                          <a:ea typeface="宋体" pitchFamily="2" charset="-122"/>
                          <a:cs typeface="+mn-cs"/>
                        </a:rPr>
                        <a:t>如：</a:t>
                      </a:r>
                      <a:r>
                        <a:rPr kumimoji="0" lang="en-US" altLang="zh-CN" sz="1800" u="none" strike="noStrike" kern="1200" cap="none" normalizeH="0" baseline="0" dirty="0">
                          <a:ln>
                            <a:noFill/>
                          </a:ln>
                          <a:solidFill>
                            <a:schemeClr val="dk1"/>
                          </a:solidFill>
                          <a:effectLst/>
                          <a:latin typeface="+mn-lt"/>
                          <a:ea typeface="+mn-ea"/>
                          <a:cs typeface="+mn-cs"/>
                        </a:rPr>
                        <a:t>’</a:t>
                      </a:r>
                      <a:r>
                        <a:rPr kumimoji="0" lang="en-US" altLang="zh-CN" sz="1800" u="none" strike="noStrike" kern="1200" cap="none" normalizeH="0" baseline="0" dirty="0" err="1">
                          <a:ln>
                            <a:noFill/>
                          </a:ln>
                          <a:solidFill>
                            <a:schemeClr val="dk1"/>
                          </a:solidFill>
                          <a:effectLst/>
                          <a:latin typeface="+mn-lt"/>
                          <a:ea typeface="+mn-ea"/>
                          <a:cs typeface="+mn-cs"/>
                        </a:rPr>
                        <a:t>zo</a:t>
                      </a:r>
                      <a:r>
                        <a:rPr kumimoji="0" lang="en-US" altLang="zh-CN" sz="1800" u="none" strike="noStrike" kern="1200" cap="none" normalizeH="0" baseline="0" dirty="0">
                          <a:ln>
                            <a:noFill/>
                          </a:ln>
                          <a:solidFill>
                            <a:srgbClr val="FF0000"/>
                          </a:solidFill>
                          <a:effectLst/>
                          <a:latin typeface="+mn-lt"/>
                          <a:ea typeface="+mn-ea"/>
                          <a:cs typeface="+mn-cs"/>
                        </a:rPr>
                        <a:t>*</a:t>
                      </a:r>
                      <a:r>
                        <a:rPr kumimoji="0" lang="en-US" altLang="zh-CN" sz="1800" u="none" strike="noStrike" kern="1200" cap="none" normalizeH="0" baseline="0" dirty="0">
                          <a:ln>
                            <a:noFill/>
                          </a:ln>
                          <a:solidFill>
                            <a:schemeClr val="dk1"/>
                          </a:solidFill>
                          <a:effectLst/>
                          <a:latin typeface="+mn-lt"/>
                          <a:ea typeface="+mn-ea"/>
                          <a:cs typeface="+mn-cs"/>
                        </a:rPr>
                        <a:t>’ </a:t>
                      </a:r>
                      <a:r>
                        <a:rPr kumimoji="0" lang="zh-CN" altLang="en-US" sz="1800" i="1" u="none" strike="noStrike" kern="1200" cap="none" normalizeH="0" baseline="0" dirty="0">
                          <a:ln>
                            <a:noFill/>
                          </a:ln>
                          <a:solidFill>
                            <a:schemeClr val="accent1"/>
                          </a:solidFill>
                          <a:effectLst/>
                          <a:latin typeface="Arial" pitchFamily="34" charset="0"/>
                          <a:ea typeface="宋体" pitchFamily="2" charset="-122"/>
                          <a:cs typeface="+mn-cs"/>
                        </a:rPr>
                        <a:t>匹配 </a:t>
                      </a:r>
                      <a:r>
                        <a:rPr kumimoji="0" lang="en-US" altLang="zh-CN" sz="1800" i="1" u="none" strike="noStrike" kern="1200" cap="none" normalizeH="0" baseline="0" dirty="0">
                          <a:ln>
                            <a:noFill/>
                          </a:ln>
                          <a:solidFill>
                            <a:schemeClr val="accent1"/>
                          </a:solidFill>
                          <a:effectLst/>
                          <a:latin typeface="Arial" pitchFamily="34" charset="0"/>
                          <a:ea typeface="宋体" pitchFamily="2" charset="-122"/>
                          <a:cs typeface="+mn-cs"/>
                        </a:rPr>
                        <a:t>”</a:t>
                      </a:r>
                      <a:r>
                        <a:rPr kumimoji="0" lang="en-US" altLang="zh-CN" sz="1800" i="1" u="none" strike="noStrike" kern="1200" cap="none" normalizeH="0" baseline="0" dirty="0" err="1">
                          <a:ln>
                            <a:noFill/>
                          </a:ln>
                          <a:solidFill>
                            <a:srgbClr val="FF0000"/>
                          </a:solidFill>
                          <a:effectLst/>
                          <a:latin typeface="Arial" pitchFamily="34" charset="0"/>
                          <a:ea typeface="宋体" pitchFamily="2" charset="-122"/>
                          <a:cs typeface="+mn-cs"/>
                        </a:rPr>
                        <a:t>zo</a:t>
                      </a:r>
                      <a:r>
                        <a:rPr kumimoji="0" lang="en-US" altLang="zh-CN" sz="1800" i="1" u="none" strike="noStrike" kern="1200" cap="none" normalizeH="0" baseline="0" dirty="0">
                          <a:ln>
                            <a:noFill/>
                          </a:ln>
                          <a:solidFill>
                            <a:schemeClr val="accent1"/>
                          </a:solidFill>
                          <a:effectLst/>
                          <a:latin typeface="Arial" pitchFamily="34" charset="0"/>
                          <a:ea typeface="宋体" pitchFamily="2" charset="-122"/>
                          <a:cs typeface="+mn-cs"/>
                        </a:rPr>
                        <a:t>” ,“</a:t>
                      </a:r>
                      <a:r>
                        <a:rPr kumimoji="0" lang="en-US" altLang="zh-CN" sz="1800" i="1" u="none" strike="noStrike" kern="1200" cap="none" normalizeH="0" baseline="0" dirty="0">
                          <a:ln>
                            <a:noFill/>
                          </a:ln>
                          <a:solidFill>
                            <a:srgbClr val="FF0000"/>
                          </a:solidFill>
                          <a:effectLst/>
                          <a:latin typeface="Arial" pitchFamily="34" charset="0"/>
                          <a:ea typeface="宋体" pitchFamily="2" charset="-122"/>
                          <a:cs typeface="+mn-cs"/>
                        </a:rPr>
                        <a:t>zoo</a:t>
                      </a:r>
                      <a:r>
                        <a:rPr kumimoji="0" lang="en-US" altLang="zh-CN" sz="1800" i="1" u="none" strike="noStrike" kern="1200" cap="none" normalizeH="0" baseline="0" dirty="0">
                          <a:ln>
                            <a:noFill/>
                          </a:ln>
                          <a:solidFill>
                            <a:schemeClr val="accent1"/>
                          </a:solidFill>
                          <a:effectLst/>
                          <a:latin typeface="Arial" pitchFamily="34" charset="0"/>
                          <a:ea typeface="宋体" pitchFamily="2" charset="-122"/>
                          <a:cs typeface="+mn-cs"/>
                        </a:rPr>
                        <a:t>”, ”</a:t>
                      </a:r>
                      <a:r>
                        <a:rPr kumimoji="0" lang="en-US" altLang="zh-CN" sz="1800" i="1" u="none" strike="noStrike" kern="1200" cap="none" normalizeH="0" baseline="0" dirty="0">
                          <a:ln>
                            <a:noFill/>
                          </a:ln>
                          <a:solidFill>
                            <a:srgbClr val="FF0000"/>
                          </a:solidFill>
                          <a:effectLst/>
                          <a:latin typeface="Arial" pitchFamily="34" charset="0"/>
                          <a:ea typeface="宋体" pitchFamily="2" charset="-122"/>
                          <a:cs typeface="+mn-cs"/>
                        </a:rPr>
                        <a:t>z</a:t>
                      </a:r>
                      <a:r>
                        <a:rPr kumimoji="0" lang="en-US" altLang="zh-CN" sz="1800" i="1" u="none" strike="noStrike" kern="1200" cap="none" normalizeH="0" baseline="0" dirty="0">
                          <a:ln>
                            <a:noFill/>
                          </a:ln>
                          <a:solidFill>
                            <a:schemeClr val="accent1"/>
                          </a:solidFill>
                          <a:effectLst/>
                          <a:latin typeface="Arial" pitchFamily="34" charset="0"/>
                          <a:ea typeface="宋体" pitchFamily="2" charset="-122"/>
                          <a:cs typeface="+mn-cs"/>
                        </a:rPr>
                        <a:t>”</a:t>
                      </a:r>
                      <a:endParaRPr kumimoji="0" lang="zh-CN" altLang="en-US" sz="1800" i="1" u="none" strike="noStrike" kern="1200" cap="none" normalizeH="0" baseline="0" dirty="0">
                        <a:ln>
                          <a:noFill/>
                        </a:ln>
                        <a:solidFill>
                          <a:schemeClr val="accent1"/>
                        </a:solidFill>
                        <a:effectLst/>
                        <a:latin typeface="Arial" pitchFamily="34" charset="0"/>
                        <a:ea typeface="宋体" pitchFamily="2" charset="-122"/>
                        <a:cs typeface="+mn-cs"/>
                      </a:endParaRPr>
                    </a:p>
                  </a:txBody>
                  <a:tcPr marL="121876" marR="121876" horzOverflow="overflow"/>
                </a:tc>
                <a:extLst>
                  <a:ext uri="{0D108BD9-81ED-4DB2-BD59-A6C34878D82A}">
                    <a16:rowId xmlns:a16="http://schemas.microsoft.com/office/drawing/2014/main" val="10005"/>
                  </a:ext>
                </a:extLst>
              </a:tr>
              <a:tr h="670427">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X?</a:t>
                      </a: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u="none" strike="noStrike" kern="1200" cap="none" normalizeH="0" baseline="0" dirty="0">
                          <a:ln>
                            <a:noFill/>
                          </a:ln>
                          <a:solidFill>
                            <a:schemeClr val="dk1"/>
                          </a:solidFill>
                          <a:effectLst/>
                          <a:latin typeface="Arial" pitchFamily="34" charset="0"/>
                          <a:ea typeface="宋体" pitchFamily="2" charset="-122"/>
                          <a:cs typeface="+mn-cs"/>
                        </a:rPr>
                        <a:t>X</a:t>
                      </a:r>
                      <a:r>
                        <a:rPr kumimoji="0" lang="zh-CN" altLang="en-US" sz="2000" u="none" strike="noStrike" kern="1200" cap="none" normalizeH="0" baseline="0" dirty="0">
                          <a:ln>
                            <a:noFill/>
                          </a:ln>
                          <a:solidFill>
                            <a:schemeClr val="dk1"/>
                          </a:solidFill>
                          <a:effectLst/>
                          <a:latin typeface="Arial" pitchFamily="34" charset="0"/>
                          <a:ea typeface="宋体" pitchFamily="2" charset="-122"/>
                          <a:cs typeface="+mn-cs"/>
                        </a:rPr>
                        <a:t>重复</a:t>
                      </a:r>
                      <a:r>
                        <a:rPr kumimoji="0" lang="en-US" altLang="zh-CN" sz="2000" u="none" strike="noStrike" kern="1200" cap="none" normalizeH="0" baseline="0" dirty="0">
                          <a:ln>
                            <a:noFill/>
                          </a:ln>
                          <a:solidFill>
                            <a:schemeClr val="dk1"/>
                          </a:solidFill>
                          <a:effectLst/>
                          <a:latin typeface="Arial" pitchFamily="34" charset="0"/>
                          <a:ea typeface="宋体" pitchFamily="2" charset="-122"/>
                          <a:cs typeface="+mn-cs"/>
                        </a:rPr>
                        <a:t>0</a:t>
                      </a:r>
                      <a:r>
                        <a:rPr kumimoji="0" lang="zh-CN" altLang="en-US" sz="2000" u="none" strike="noStrike" kern="1200" cap="none" normalizeH="0" baseline="0" dirty="0">
                          <a:ln>
                            <a:noFill/>
                          </a:ln>
                          <a:solidFill>
                            <a:schemeClr val="dk1"/>
                          </a:solidFill>
                          <a:effectLst/>
                          <a:latin typeface="Arial" pitchFamily="34" charset="0"/>
                          <a:ea typeface="宋体" pitchFamily="2" charset="-122"/>
                          <a:cs typeface="+mn-cs"/>
                        </a:rPr>
                        <a:t>次或</a:t>
                      </a:r>
                      <a:r>
                        <a:rPr kumimoji="0" lang="en-US" altLang="zh-CN" sz="2000" u="none" strike="noStrike" kern="1200" cap="none" normalizeH="0" baseline="0" dirty="0">
                          <a:ln>
                            <a:noFill/>
                          </a:ln>
                          <a:solidFill>
                            <a:schemeClr val="dk1"/>
                          </a:solidFill>
                          <a:effectLst/>
                          <a:latin typeface="Arial" pitchFamily="34" charset="0"/>
                          <a:ea typeface="宋体" pitchFamily="2" charset="-122"/>
                          <a:cs typeface="+mn-cs"/>
                        </a:rPr>
                        <a:t>1</a:t>
                      </a:r>
                      <a:r>
                        <a:rPr kumimoji="0" lang="zh-CN" altLang="en-US" sz="2000" u="none" strike="noStrike" kern="1200" cap="none" normalizeH="0" baseline="0" dirty="0">
                          <a:ln>
                            <a:noFill/>
                          </a:ln>
                          <a:solidFill>
                            <a:schemeClr val="dk1"/>
                          </a:solidFill>
                          <a:effectLst/>
                          <a:latin typeface="Arial" pitchFamily="34" charset="0"/>
                          <a:ea typeface="宋体" pitchFamily="2" charset="-122"/>
                          <a:cs typeface="+mn-cs"/>
                        </a:rPr>
                        <a:t>次，等价于</a:t>
                      </a:r>
                      <a:r>
                        <a:rPr kumimoji="0" lang="en-US" altLang="zh-CN" sz="2000" u="none" strike="noStrike" kern="1200" cap="none" normalizeH="0" baseline="0" dirty="0">
                          <a:ln>
                            <a:noFill/>
                          </a:ln>
                          <a:solidFill>
                            <a:schemeClr val="dk1"/>
                          </a:solidFill>
                          <a:effectLst/>
                          <a:latin typeface="Arial" pitchFamily="34" charset="0"/>
                          <a:ea typeface="宋体" pitchFamily="2" charset="-122"/>
                          <a:cs typeface="+mn-cs"/>
                        </a:rPr>
                        <a:t>X{0,1}</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800" i="1" u="none" strike="noStrike" kern="1200" cap="none" normalizeH="0" baseline="0" dirty="0">
                          <a:ln>
                            <a:noFill/>
                          </a:ln>
                          <a:solidFill>
                            <a:schemeClr val="accent1"/>
                          </a:solidFill>
                          <a:effectLst/>
                          <a:latin typeface="Arial" pitchFamily="34" charset="0"/>
                          <a:ea typeface="宋体" pitchFamily="2" charset="-122"/>
                          <a:cs typeface="+mn-cs"/>
                        </a:rPr>
                        <a:t>如：</a:t>
                      </a:r>
                      <a:r>
                        <a:rPr kumimoji="0" lang="en-US" altLang="zh-CN" sz="1800" i="0" u="none" strike="noStrike" kern="1200" cap="none" normalizeH="0" baseline="0" dirty="0">
                          <a:ln>
                            <a:noFill/>
                          </a:ln>
                          <a:solidFill>
                            <a:schemeClr val="dk1"/>
                          </a:solidFill>
                          <a:effectLst/>
                          <a:latin typeface="+mn-lt"/>
                          <a:ea typeface="+mn-ea"/>
                          <a:cs typeface="+mn-cs"/>
                        </a:rPr>
                        <a:t>’</a:t>
                      </a:r>
                      <a:r>
                        <a:rPr kumimoji="0" lang="en-US" altLang="zh-CN" sz="1800" i="0" u="none" strike="noStrike" kern="1200" cap="none" normalizeH="0" baseline="0" dirty="0" err="1">
                          <a:ln>
                            <a:noFill/>
                          </a:ln>
                          <a:solidFill>
                            <a:schemeClr val="dk1"/>
                          </a:solidFill>
                          <a:effectLst/>
                          <a:latin typeface="+mn-lt"/>
                          <a:ea typeface="+mn-ea"/>
                          <a:cs typeface="+mn-cs"/>
                        </a:rPr>
                        <a:t>colou</a:t>
                      </a:r>
                      <a:r>
                        <a:rPr kumimoji="0" lang="en-US" altLang="zh-CN" sz="1800" b="1" i="0" u="none" strike="noStrike" kern="1200" cap="none" normalizeH="0" baseline="0" dirty="0" err="1">
                          <a:ln>
                            <a:noFill/>
                          </a:ln>
                          <a:solidFill>
                            <a:srgbClr val="FF0000"/>
                          </a:solidFill>
                          <a:effectLst/>
                          <a:latin typeface="+mn-lt"/>
                          <a:ea typeface="+mn-ea"/>
                          <a:cs typeface="+mn-cs"/>
                        </a:rPr>
                        <a:t>?</a:t>
                      </a:r>
                      <a:r>
                        <a:rPr kumimoji="0" lang="en-US" altLang="zh-CN" sz="1800" i="0" u="none" strike="noStrike" kern="1200" cap="none" normalizeH="0" baseline="0" dirty="0" err="1">
                          <a:ln>
                            <a:noFill/>
                          </a:ln>
                          <a:solidFill>
                            <a:schemeClr val="dk1"/>
                          </a:solidFill>
                          <a:effectLst/>
                          <a:latin typeface="+mn-lt"/>
                          <a:ea typeface="+mn-ea"/>
                          <a:cs typeface="+mn-cs"/>
                        </a:rPr>
                        <a:t>r</a:t>
                      </a:r>
                      <a:r>
                        <a:rPr kumimoji="0" lang="en-US" altLang="zh-CN" sz="1800" u="none" strike="noStrike" kern="1200" cap="none" normalizeH="0" baseline="0" dirty="0">
                          <a:ln>
                            <a:noFill/>
                          </a:ln>
                          <a:solidFill>
                            <a:schemeClr val="dk1"/>
                          </a:solidFill>
                          <a:effectLst/>
                          <a:latin typeface="+mn-lt"/>
                          <a:ea typeface="+mn-ea"/>
                          <a:cs typeface="+mn-cs"/>
                        </a:rPr>
                        <a:t>’ </a:t>
                      </a:r>
                      <a:r>
                        <a:rPr kumimoji="0" lang="zh-CN" altLang="en-US" sz="1800" i="1" u="none" strike="noStrike" kern="1200" cap="none" normalizeH="0" baseline="0" dirty="0">
                          <a:ln>
                            <a:noFill/>
                          </a:ln>
                          <a:solidFill>
                            <a:schemeClr val="accent1"/>
                          </a:solidFill>
                          <a:effectLst/>
                          <a:latin typeface="Arial" pitchFamily="34" charset="0"/>
                          <a:ea typeface="宋体" pitchFamily="2" charset="-122"/>
                          <a:cs typeface="+mn-cs"/>
                        </a:rPr>
                        <a:t>匹配 </a:t>
                      </a:r>
                      <a:r>
                        <a:rPr kumimoji="0" lang="en-US" altLang="zh-CN" sz="1800" i="1" u="none" strike="noStrike" kern="1200" cap="none" normalizeH="0" baseline="0" dirty="0">
                          <a:ln>
                            <a:noFill/>
                          </a:ln>
                          <a:solidFill>
                            <a:schemeClr val="accent1"/>
                          </a:solidFill>
                          <a:effectLst/>
                          <a:latin typeface="Arial" pitchFamily="34" charset="0"/>
                          <a:ea typeface="宋体" pitchFamily="2" charset="-122"/>
                          <a:cs typeface="+mn-cs"/>
                        </a:rPr>
                        <a:t>”</a:t>
                      </a:r>
                      <a:r>
                        <a:rPr kumimoji="0" lang="en-US" altLang="zh-CN" sz="1800" i="1" u="none" strike="noStrike" kern="1200" cap="none" normalizeH="0" baseline="0" dirty="0">
                          <a:ln>
                            <a:noFill/>
                          </a:ln>
                          <a:solidFill>
                            <a:srgbClr val="FF0000"/>
                          </a:solidFill>
                          <a:effectLst/>
                          <a:latin typeface="Arial" pitchFamily="34" charset="0"/>
                          <a:ea typeface="宋体" pitchFamily="2" charset="-122"/>
                          <a:cs typeface="+mn-cs"/>
                        </a:rPr>
                        <a:t>color</a:t>
                      </a:r>
                      <a:r>
                        <a:rPr kumimoji="0" lang="en-US" altLang="zh-CN" sz="1800" i="1" u="none" strike="noStrike" kern="1200" cap="none" normalizeH="0" baseline="0" dirty="0">
                          <a:ln>
                            <a:noFill/>
                          </a:ln>
                          <a:solidFill>
                            <a:schemeClr val="accent1"/>
                          </a:solidFill>
                          <a:effectLst/>
                          <a:latin typeface="Arial" pitchFamily="34" charset="0"/>
                          <a:ea typeface="宋体" pitchFamily="2" charset="-122"/>
                          <a:cs typeface="+mn-cs"/>
                        </a:rPr>
                        <a:t>”  ,”</a:t>
                      </a:r>
                      <a:r>
                        <a:rPr kumimoji="0" lang="en-US" altLang="zh-CN" sz="1800" i="1" u="none" strike="noStrike" kern="1200" cap="none" normalizeH="0" baseline="0" dirty="0" err="1">
                          <a:ln>
                            <a:noFill/>
                          </a:ln>
                          <a:solidFill>
                            <a:srgbClr val="FF0000"/>
                          </a:solidFill>
                          <a:effectLst/>
                          <a:latin typeface="Arial" pitchFamily="34" charset="0"/>
                          <a:ea typeface="宋体" pitchFamily="2" charset="-122"/>
                          <a:cs typeface="+mn-cs"/>
                        </a:rPr>
                        <a:t>colour</a:t>
                      </a:r>
                      <a:r>
                        <a:rPr kumimoji="0" lang="en-US" altLang="zh-CN" sz="1800" i="1" u="none" strike="noStrike" kern="1200" cap="none" normalizeH="0" baseline="0" dirty="0">
                          <a:ln>
                            <a:noFill/>
                          </a:ln>
                          <a:solidFill>
                            <a:schemeClr val="accent1"/>
                          </a:solidFill>
                          <a:effectLst/>
                          <a:latin typeface="Arial" pitchFamily="34" charset="0"/>
                          <a:ea typeface="宋体" pitchFamily="2" charset="-122"/>
                          <a:cs typeface="+mn-cs"/>
                        </a:rPr>
                        <a:t>”</a:t>
                      </a:r>
                      <a:r>
                        <a:rPr kumimoji="0" lang="zh-CN" altLang="en-US" sz="1800" i="1" u="none" strike="noStrike" kern="1200" cap="none" normalizeH="0" baseline="0" dirty="0">
                          <a:ln>
                            <a:noFill/>
                          </a:ln>
                          <a:solidFill>
                            <a:schemeClr val="accent1"/>
                          </a:solidFill>
                          <a:effectLst/>
                          <a:latin typeface="Arial" pitchFamily="34" charset="0"/>
                          <a:ea typeface="宋体" pitchFamily="2" charset="-122"/>
                          <a:cs typeface="+mn-cs"/>
                        </a:rPr>
                        <a:t>；</a:t>
                      </a:r>
                    </a:p>
                  </a:txBody>
                  <a:tcPr marL="121876" marR="121876" horzOverflow="overflow"/>
                </a:tc>
                <a:extLst>
                  <a:ext uri="{0D108BD9-81ED-4DB2-BD59-A6C34878D82A}">
                    <a16:rowId xmlns:a16="http://schemas.microsoft.com/office/drawing/2014/main" val="10006"/>
                  </a:ext>
                </a:extLst>
              </a:tr>
            </a:tbl>
          </a:graphicData>
        </a:graphic>
      </p:graphicFrame>
      <p:sp>
        <p:nvSpPr>
          <p:cNvPr id="5" name="矩形 4"/>
          <p:cNvSpPr/>
          <p:nvPr/>
        </p:nvSpPr>
        <p:spPr>
          <a:xfrm>
            <a:off x="440327" y="6184265"/>
            <a:ext cx="6638415" cy="507713"/>
          </a:xfrm>
          <a:prstGeom prst="rect">
            <a:avLst/>
          </a:prstGeom>
          <a:ln>
            <a:noFill/>
          </a:ln>
        </p:spPr>
        <p:txBody>
          <a:bodyPr wrap="square">
            <a:spAutoFit/>
          </a:bodyPr>
          <a:lstStyle/>
          <a:p>
            <a:pPr>
              <a:lnSpc>
                <a:spcPct val="150000"/>
              </a:lnSpc>
            </a:pPr>
            <a:r>
              <a:rPr lang="en-US" altLang="zh-CN" b="1" dirty="0">
                <a:solidFill>
                  <a:srgbClr val="0070C0"/>
                </a:solidFill>
              </a:rPr>
              <a:t>+ </a:t>
            </a:r>
            <a:r>
              <a:rPr lang="zh-CN" altLang="en-US" b="1" dirty="0">
                <a:solidFill>
                  <a:srgbClr val="0070C0"/>
                </a:solidFill>
              </a:rPr>
              <a:t>练习：请在</a:t>
            </a:r>
            <a:r>
              <a:rPr lang="en-US" altLang="zh-CN" b="1" dirty="0">
                <a:solidFill>
                  <a:srgbClr val="0070C0"/>
                </a:solidFill>
              </a:rPr>
              <a:t>Python</a:t>
            </a:r>
            <a:r>
              <a:rPr lang="zh-CN" altLang="en-US" b="1" dirty="0">
                <a:solidFill>
                  <a:srgbClr val="0070C0"/>
                </a:solidFill>
              </a:rPr>
              <a:t>中验证表中的匹配结果</a:t>
            </a:r>
            <a:endParaRPr lang="zh-CN" altLang="en-US" b="1" dirty="0"/>
          </a:p>
        </p:txBody>
      </p:sp>
    </p:spTree>
    <p:extLst>
      <p:ext uri="{BB962C8B-B14F-4D97-AF65-F5344CB8AC3E}">
        <p14:creationId xmlns:p14="http://schemas.microsoft.com/office/powerpoint/2010/main" val="992792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rrowheads="1"/>
          </p:cNvSpPr>
          <p:nvPr>
            <p:ph type="title"/>
          </p:nvPr>
        </p:nvSpPr>
        <p:spPr/>
        <p:txBody>
          <a:bodyPr/>
          <a:lstStyle/>
          <a:p>
            <a:r>
              <a:rPr lang="zh-CN" altLang="en-US" dirty="0"/>
              <a:t>文件编码</a:t>
            </a:r>
            <a:endParaRPr lang="zh-CN" altLang="zh-CN" dirty="0"/>
          </a:p>
        </p:txBody>
      </p:sp>
      <p:sp>
        <p:nvSpPr>
          <p:cNvPr id="21507" name="Rectangle 3"/>
          <p:cNvSpPr>
            <a:spLocks noGrp="1" noChangeArrowheads="1"/>
          </p:cNvSpPr>
          <p:nvPr>
            <p:ph idx="1"/>
          </p:nvPr>
        </p:nvSpPr>
        <p:spPr>
          <a:xfrm>
            <a:off x="609600" y="1600200"/>
            <a:ext cx="10972800" cy="4741224"/>
          </a:xfrm>
        </p:spPr>
        <p:txBody>
          <a:bodyPr>
            <a:normAutofit/>
          </a:bodyPr>
          <a:lstStyle/>
          <a:p>
            <a:pPr>
              <a:lnSpc>
                <a:spcPct val="150000"/>
              </a:lnSpc>
            </a:pPr>
            <a:r>
              <a:rPr lang="zh-CN" altLang="en-US" sz="2800" dirty="0">
                <a:latin typeface="宋体" pitchFamily="2" charset="-122"/>
              </a:rPr>
              <a:t>采用不同的编码意味着把同一字符存入文件时，写入的内容可能不同</a:t>
            </a:r>
            <a:endParaRPr lang="en-US" altLang="zh-CN" sz="2800" dirty="0">
              <a:latin typeface="宋体" pitchFamily="2" charset="-122"/>
            </a:endParaRPr>
          </a:p>
          <a:p>
            <a:pPr>
              <a:lnSpc>
                <a:spcPct val="150000"/>
              </a:lnSpc>
            </a:pPr>
            <a:r>
              <a:rPr lang="zh-CN" altLang="en-US" sz="2800" dirty="0">
                <a:latin typeface="宋体" pitchFamily="2" charset="-122"/>
              </a:rPr>
              <a:t>在</a:t>
            </a:r>
            <a:r>
              <a:rPr lang="en-US" altLang="zh-CN" sz="2800" dirty="0">
                <a:latin typeface="宋体" pitchFamily="2" charset="-122"/>
              </a:rPr>
              <a:t>Python3</a:t>
            </a:r>
            <a:r>
              <a:rPr lang="zh-CN" altLang="en-US" sz="2800" dirty="0">
                <a:latin typeface="宋体" pitchFamily="2" charset="-122"/>
              </a:rPr>
              <a:t>中，程序源文件默认为</a:t>
            </a:r>
            <a:r>
              <a:rPr lang="en-US" altLang="zh-CN" sz="2800" dirty="0">
                <a:latin typeface="宋体" pitchFamily="2" charset="-122"/>
              </a:rPr>
              <a:t>UTF-8</a:t>
            </a:r>
            <a:r>
              <a:rPr lang="zh-CN" altLang="en-US" sz="2800" dirty="0">
                <a:latin typeface="宋体" pitchFamily="2" charset="-122"/>
              </a:rPr>
              <a:t>编码，全面支持中文。</a:t>
            </a:r>
            <a:endParaRPr lang="en-US" altLang="zh-CN" sz="2800" dirty="0">
              <a:latin typeface="宋体" pitchFamily="2" charset="-122"/>
            </a:endParaRPr>
          </a:p>
          <a:p>
            <a:pPr>
              <a:lnSpc>
                <a:spcPct val="150000"/>
              </a:lnSpc>
            </a:pPr>
            <a:r>
              <a:rPr lang="zh-CN" altLang="en-US" sz="2800" dirty="0">
                <a:latin typeface="宋体" pitchFamily="2" charset="-122"/>
              </a:rPr>
              <a:t>无论数字、字母、汉字，都按一个字符对待，也可以使用中文作为变量名。</a:t>
            </a:r>
            <a:endParaRPr lang="en-US" altLang="zh-CN" sz="2800" dirty="0">
              <a:latin typeface="宋体" pitchFamily="2" charset="-122"/>
            </a:endParaRPr>
          </a:p>
        </p:txBody>
      </p:sp>
      <p:sp>
        <p:nvSpPr>
          <p:cNvPr id="2" name="灯片编号占位符 1"/>
          <p:cNvSpPr>
            <a:spLocks noGrp="1"/>
          </p:cNvSpPr>
          <p:nvPr>
            <p:ph type="sldNum" sz="quarter" idx="12"/>
          </p:nvPr>
        </p:nvSpPr>
        <p:spPr/>
        <p:txBody>
          <a:bodyPr/>
          <a:lstStyle/>
          <a:p>
            <a:fld id="{1FCCB009-CF97-1F4A-9399-55F1A7A4B45F}" type="slidenum">
              <a:rPr kumimoji="1" lang="zh-CN" altLang="en-US" smtClean="0"/>
              <a:t>7</a:t>
            </a:fld>
            <a:endParaRPr kumimoji="1" lang="zh-CN" altLang="en-US"/>
          </a:p>
        </p:txBody>
      </p:sp>
    </p:spTree>
    <p:extLst>
      <p:ext uri="{BB962C8B-B14F-4D97-AF65-F5344CB8AC3E}">
        <p14:creationId xmlns:p14="http://schemas.microsoft.com/office/powerpoint/2010/main" val="136675000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0101" y="210420"/>
            <a:ext cx="10511798" cy="1325563"/>
          </a:xfrm>
        </p:spPr>
        <p:txBody>
          <a:bodyPr/>
          <a:lstStyle/>
          <a:p>
            <a:r>
              <a:rPr lang="zh-CN" altLang="en-US" dirty="0"/>
              <a:t>匹配算法：贪婪性匹配算法</a:t>
            </a:r>
          </a:p>
        </p:txBody>
      </p:sp>
      <p:sp>
        <p:nvSpPr>
          <p:cNvPr id="3" name="内容占位符 2"/>
          <p:cNvSpPr>
            <a:spLocks noGrp="1"/>
          </p:cNvSpPr>
          <p:nvPr>
            <p:ph idx="1"/>
          </p:nvPr>
        </p:nvSpPr>
        <p:spPr>
          <a:xfrm>
            <a:off x="840100" y="1535983"/>
            <a:ext cx="10511798" cy="1909804"/>
          </a:xfrm>
        </p:spPr>
        <p:txBody>
          <a:bodyPr>
            <a:normAutofit/>
          </a:bodyPr>
          <a:lstStyle/>
          <a:p>
            <a:r>
              <a:rPr lang="en-US" altLang="zh-CN" sz="2799" dirty="0"/>
              <a:t>Python</a:t>
            </a:r>
            <a:r>
              <a:rPr lang="zh-CN" altLang="en-US" sz="2799" dirty="0"/>
              <a:t>针对重复限定符，默认采用</a:t>
            </a:r>
            <a:r>
              <a:rPr lang="zh-CN" altLang="en-US" sz="2799" dirty="0">
                <a:solidFill>
                  <a:schemeClr val="accent5"/>
                </a:solidFill>
              </a:rPr>
              <a:t>贪婪性匹配算法</a:t>
            </a:r>
            <a:endParaRPr lang="en-US" altLang="zh-CN" sz="2799" dirty="0">
              <a:solidFill>
                <a:schemeClr val="accent5"/>
              </a:solidFill>
            </a:endParaRPr>
          </a:p>
          <a:p>
            <a:r>
              <a:rPr lang="zh-CN" altLang="en-US" sz="2799" b="1" dirty="0">
                <a:solidFill>
                  <a:schemeClr val="accent5"/>
                </a:solidFill>
              </a:rPr>
              <a:t>贪婪性匹配算法</a:t>
            </a:r>
            <a:r>
              <a:rPr lang="zh-CN" altLang="en-US" sz="2799" dirty="0"/>
              <a:t>是指重复限定符会导致正则表达式引擎</a:t>
            </a:r>
            <a:r>
              <a:rPr lang="zh-CN" altLang="en-US" sz="2799" b="1" dirty="0">
                <a:solidFill>
                  <a:srgbClr val="FF0000"/>
                </a:solidFill>
              </a:rPr>
              <a:t>尽可能多</a:t>
            </a:r>
            <a:r>
              <a:rPr lang="zh-CN" altLang="en-US" sz="2799" dirty="0"/>
              <a:t>地重复前导字符，只有当这种重复引起整个正则表达式匹配失败的情况下，引擎会进行回溯</a:t>
            </a:r>
            <a:endParaRPr lang="en-US" altLang="zh-CN" sz="2799" b="1" dirty="0">
              <a:solidFill>
                <a:schemeClr val="accent5"/>
              </a:solidFill>
            </a:endParaRPr>
          </a:p>
          <a:p>
            <a:pPr marL="0" indent="0">
              <a:buNone/>
            </a:pPr>
            <a:endParaRPr lang="zh-CN" altLang="en-US" sz="2799" dirty="0"/>
          </a:p>
        </p:txBody>
      </p:sp>
      <p:sp>
        <p:nvSpPr>
          <p:cNvPr id="4" name="Rectangle 3"/>
          <p:cNvSpPr txBox="1">
            <a:spLocks noChangeArrowheads="1"/>
          </p:cNvSpPr>
          <p:nvPr/>
        </p:nvSpPr>
        <p:spPr>
          <a:xfrm>
            <a:off x="1098328" y="3464990"/>
            <a:ext cx="10253569" cy="1556014"/>
          </a:xfrm>
          <a:prstGeom prst="rect">
            <a:avLst/>
          </a:prstGeom>
          <a:solidFill>
            <a:schemeClr val="accent4">
              <a:lumMod val="20000"/>
              <a:lumOff val="80000"/>
            </a:schemeClr>
          </a:solidFill>
        </p:spPr>
        <p:txBody>
          <a:bodyPr vert="horz" lIns="108825" tIns="54412" rIns="108825" bIns="54412" rtlCol="0">
            <a:normAutofit/>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pPr>
              <a:lnSpc>
                <a:spcPct val="120000"/>
              </a:lnSpc>
              <a:spcBef>
                <a:spcPts val="0"/>
              </a:spcBef>
              <a:buClr>
                <a:srgbClr val="008000"/>
              </a:buClr>
              <a:buNone/>
            </a:pPr>
            <a:r>
              <a:rPr lang="en-US" altLang="zh-CN" sz="2200" dirty="0"/>
              <a:t>&gt;&gt;&gt; import re                   </a:t>
            </a:r>
          </a:p>
          <a:p>
            <a:pPr>
              <a:lnSpc>
                <a:spcPct val="120000"/>
              </a:lnSpc>
              <a:spcBef>
                <a:spcPts val="0"/>
              </a:spcBef>
              <a:buClr>
                <a:srgbClr val="008000"/>
              </a:buClr>
              <a:buNone/>
            </a:pPr>
            <a:r>
              <a:rPr lang="en-US" altLang="zh-CN" sz="2200" dirty="0"/>
              <a:t>&gt;&gt;&gt;</a:t>
            </a:r>
            <a:r>
              <a:rPr lang="en-US" altLang="zh-CN" sz="2200" dirty="0" err="1"/>
              <a:t>re.findall</a:t>
            </a:r>
            <a:r>
              <a:rPr lang="en-US" altLang="zh-CN" sz="2200" dirty="0"/>
              <a:t>('&lt;.</a:t>
            </a:r>
            <a:r>
              <a:rPr lang="en-US" altLang="zh-CN" sz="2200" b="1" dirty="0">
                <a:solidFill>
                  <a:srgbClr val="FF0000"/>
                </a:solidFill>
              </a:rPr>
              <a:t>+</a:t>
            </a:r>
            <a:r>
              <a:rPr lang="en-US" altLang="zh-CN" sz="2200" dirty="0"/>
              <a:t>&gt;','&lt;book&gt;&lt;title&gt;Python&lt;/title&gt;&lt;author&gt;Dong&lt;/author&gt;&lt;/book&gt;')</a:t>
            </a:r>
          </a:p>
          <a:p>
            <a:pPr>
              <a:lnSpc>
                <a:spcPct val="120000"/>
              </a:lnSpc>
              <a:spcBef>
                <a:spcPts val="0"/>
              </a:spcBef>
              <a:buClr>
                <a:srgbClr val="008000"/>
              </a:buClr>
              <a:buNone/>
            </a:pPr>
            <a:r>
              <a:rPr lang="en-US" altLang="zh-CN" sz="2200" dirty="0">
                <a:solidFill>
                  <a:schemeClr val="accent5"/>
                </a:solidFill>
              </a:rPr>
              <a:t>['&lt;book&gt;&lt;title&gt;Python&lt;/title&gt;&lt;author&gt;Dong&lt;/author&gt;&lt;/book&gt;']</a:t>
            </a:r>
          </a:p>
        </p:txBody>
      </p:sp>
      <p:sp>
        <p:nvSpPr>
          <p:cNvPr id="5" name="矩形 4"/>
          <p:cNvSpPr/>
          <p:nvPr/>
        </p:nvSpPr>
        <p:spPr>
          <a:xfrm>
            <a:off x="1196778" y="5074225"/>
            <a:ext cx="10647682" cy="1200051"/>
          </a:xfrm>
          <a:prstGeom prst="rect">
            <a:avLst/>
          </a:prstGeom>
          <a:ln>
            <a:noFill/>
          </a:ln>
        </p:spPr>
        <p:txBody>
          <a:bodyPr wrap="square">
            <a:spAutoFit/>
          </a:bodyPr>
          <a:lstStyle/>
          <a:p>
            <a:pPr>
              <a:lnSpc>
                <a:spcPct val="150000"/>
              </a:lnSpc>
            </a:pPr>
            <a:r>
              <a:rPr lang="zh-CN" altLang="en-US" sz="2400" b="1" dirty="0">
                <a:solidFill>
                  <a:srgbClr val="FF0000"/>
                </a:solidFill>
              </a:rPr>
              <a:t>贪婪算法返回了一个最左边的最长匹配！</a:t>
            </a:r>
            <a:endParaRPr lang="en-US" altLang="zh-CN" sz="2400" b="1" dirty="0">
              <a:solidFill>
                <a:srgbClr val="FF0000"/>
              </a:solidFill>
            </a:endParaRPr>
          </a:p>
          <a:p>
            <a:pPr>
              <a:lnSpc>
                <a:spcPct val="150000"/>
              </a:lnSpc>
            </a:pPr>
            <a:r>
              <a:rPr lang="zh-CN" altLang="en-US" sz="2400" b="1" dirty="0">
                <a:solidFill>
                  <a:srgbClr val="FF0000"/>
                </a:solidFill>
              </a:rPr>
              <a:t>如何如我们期望的那样匹配</a:t>
            </a:r>
            <a:r>
              <a:rPr lang="en-US" altLang="zh-CN" sz="2400" b="1" dirty="0">
                <a:solidFill>
                  <a:srgbClr val="FF0000"/>
                </a:solidFill>
              </a:rPr>
              <a:t>XML</a:t>
            </a:r>
            <a:r>
              <a:rPr lang="zh-CN" altLang="en-US" sz="2400" b="1" dirty="0">
                <a:solidFill>
                  <a:srgbClr val="FF0000"/>
                </a:solidFill>
              </a:rPr>
              <a:t>的开始与结束标签？</a:t>
            </a:r>
          </a:p>
        </p:txBody>
      </p:sp>
    </p:spTree>
    <p:extLst>
      <p:ext uri="{BB962C8B-B14F-4D97-AF65-F5344CB8AC3E}">
        <p14:creationId xmlns:p14="http://schemas.microsoft.com/office/powerpoint/2010/main" val="182308090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匹配算法：懒惰性匹配算法</a:t>
            </a:r>
          </a:p>
        </p:txBody>
      </p:sp>
      <p:sp>
        <p:nvSpPr>
          <p:cNvPr id="3" name="内容占位符 2"/>
          <p:cNvSpPr>
            <a:spLocks noGrp="1"/>
          </p:cNvSpPr>
          <p:nvPr>
            <p:ph idx="1"/>
          </p:nvPr>
        </p:nvSpPr>
        <p:spPr>
          <a:xfrm>
            <a:off x="516465" y="1555133"/>
            <a:ext cx="5290111" cy="3389378"/>
          </a:xfrm>
        </p:spPr>
        <p:txBody>
          <a:bodyPr>
            <a:normAutofit fontScale="77500" lnSpcReduction="20000"/>
          </a:bodyPr>
          <a:lstStyle/>
          <a:p>
            <a:pPr>
              <a:lnSpc>
                <a:spcPct val="160000"/>
              </a:lnSpc>
            </a:pPr>
            <a:r>
              <a:rPr lang="zh-CN" altLang="en-US" sz="2799" dirty="0"/>
              <a:t>如果在限定符后面加后缀</a:t>
            </a:r>
            <a:r>
              <a:rPr lang="en-US" altLang="zh-CN" sz="2799" dirty="0"/>
              <a:t>”</a:t>
            </a:r>
            <a:r>
              <a:rPr lang="en-US" altLang="zh-CN" sz="2799" b="1" dirty="0">
                <a:solidFill>
                  <a:srgbClr val="FF0000"/>
                </a:solidFill>
              </a:rPr>
              <a:t>?</a:t>
            </a:r>
            <a:r>
              <a:rPr lang="en-US" altLang="zh-CN" sz="2799" dirty="0"/>
              <a:t>”</a:t>
            </a:r>
            <a:r>
              <a:rPr lang="zh-CN" altLang="en-US" sz="2799" dirty="0"/>
              <a:t>，正则表达式引擎则使用</a:t>
            </a:r>
            <a:r>
              <a:rPr lang="zh-CN" altLang="en-US" sz="2799" dirty="0">
                <a:solidFill>
                  <a:schemeClr val="accent5"/>
                </a:solidFill>
              </a:rPr>
              <a:t>懒惰性匹配算法</a:t>
            </a:r>
            <a:endParaRPr lang="en-US" altLang="zh-CN" sz="2799" dirty="0">
              <a:solidFill>
                <a:schemeClr val="accent5"/>
              </a:solidFill>
            </a:endParaRPr>
          </a:p>
          <a:p>
            <a:pPr>
              <a:lnSpc>
                <a:spcPct val="160000"/>
              </a:lnSpc>
            </a:pPr>
            <a:r>
              <a:rPr lang="zh-CN" altLang="en-US" sz="2799" b="1" dirty="0">
                <a:solidFill>
                  <a:schemeClr val="accent5"/>
                </a:solidFill>
              </a:rPr>
              <a:t>懒惰性匹配算法</a:t>
            </a:r>
            <a:r>
              <a:rPr lang="zh-CN" altLang="en-US" sz="2799" dirty="0"/>
              <a:t>是指重复限定符会导致正则表达式引擎</a:t>
            </a:r>
            <a:r>
              <a:rPr lang="zh-CN" altLang="en-US" sz="2799" b="1" dirty="0">
                <a:solidFill>
                  <a:srgbClr val="FF0000"/>
                </a:solidFill>
              </a:rPr>
              <a:t>尽可能少</a:t>
            </a:r>
            <a:r>
              <a:rPr lang="zh-CN" altLang="en-US" sz="2799" dirty="0"/>
              <a:t>地重复前导字符，只有当这种重复引起整个正则表达式匹配失败的情况下，引擎会进行回溯</a:t>
            </a:r>
            <a:endParaRPr lang="en-US" altLang="zh-CN" sz="2799" b="1" dirty="0">
              <a:solidFill>
                <a:schemeClr val="accent5"/>
              </a:solidFill>
            </a:endParaRPr>
          </a:p>
          <a:p>
            <a:endParaRPr lang="zh-CN" altLang="en-US" sz="2400" dirty="0"/>
          </a:p>
        </p:txBody>
      </p:sp>
      <p:graphicFrame>
        <p:nvGraphicFramePr>
          <p:cNvPr id="4" name="表格 3"/>
          <p:cNvGraphicFramePr>
            <a:graphicFrameLocks noGrp="1"/>
          </p:cNvGraphicFramePr>
          <p:nvPr>
            <p:extLst/>
          </p:nvPr>
        </p:nvGraphicFramePr>
        <p:xfrm>
          <a:off x="5938489" y="1885172"/>
          <a:ext cx="5786759" cy="2538813"/>
        </p:xfrm>
        <a:graphic>
          <a:graphicData uri="http://schemas.openxmlformats.org/drawingml/2006/table">
            <a:tbl>
              <a:tblPr firstRow="1">
                <a:tableStyleId>{B301B821-A1FF-4177-AEE7-76D212191A09}</a:tableStyleId>
              </a:tblPr>
              <a:tblGrid>
                <a:gridCol w="1102240">
                  <a:extLst>
                    <a:ext uri="{9D8B030D-6E8A-4147-A177-3AD203B41FA5}">
                      <a16:colId xmlns:a16="http://schemas.microsoft.com/office/drawing/2014/main" val="20000"/>
                    </a:ext>
                  </a:extLst>
                </a:gridCol>
                <a:gridCol w="4684519">
                  <a:extLst>
                    <a:ext uri="{9D8B030D-6E8A-4147-A177-3AD203B41FA5}">
                      <a16:colId xmlns:a16="http://schemas.microsoft.com/office/drawing/2014/main" val="20001"/>
                    </a:ext>
                  </a:extLst>
                </a:gridCol>
              </a:tblGrid>
              <a:tr h="435999">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1" i="0" u="none" strike="noStrike" cap="none" normalizeH="0" baseline="0" dirty="0">
                          <a:ln>
                            <a:noFill/>
                          </a:ln>
                          <a:solidFill>
                            <a:schemeClr val="tx1"/>
                          </a:solidFill>
                          <a:effectLst/>
                          <a:latin typeface="Arial" pitchFamily="34" charset="0"/>
                          <a:ea typeface="宋体" pitchFamily="2" charset="-122"/>
                        </a:rPr>
                        <a:t>符号</a:t>
                      </a: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zh-CN" sz="2000" u="none" strike="noStrike" cap="none" normalizeH="0" baseline="0" dirty="0">
                          <a:ln>
                            <a:noFill/>
                          </a:ln>
                          <a:effectLst/>
                        </a:rPr>
                        <a:t>说明</a:t>
                      </a: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extLst>
                  <a:ext uri="{0D108BD9-81ED-4DB2-BD59-A6C34878D82A}">
                    <a16:rowId xmlns:a16="http://schemas.microsoft.com/office/drawing/2014/main" val="10000"/>
                  </a:ext>
                </a:extLst>
              </a:tr>
              <a:tr h="415012">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u="none" strike="noStrike" kern="1200" cap="none" normalizeH="0" baseline="0" dirty="0">
                          <a:ln>
                            <a:noFill/>
                          </a:ln>
                          <a:solidFill>
                            <a:schemeClr val="dk1"/>
                          </a:solidFill>
                          <a:effectLst/>
                          <a:latin typeface="+mn-lt"/>
                          <a:ea typeface="+mn-ea"/>
                          <a:cs typeface="+mn-cs"/>
                        </a:rPr>
                        <a:t>重复任意次，但尽可能少重复</a:t>
                      </a:r>
                      <a:endParaRPr kumimoji="0" lang="en-US" altLang="zh-CN" sz="2000" u="none" strike="noStrike" kern="1200" cap="none" normalizeH="0" baseline="0" dirty="0">
                        <a:ln>
                          <a:noFill/>
                        </a:ln>
                        <a:solidFill>
                          <a:schemeClr val="dk1"/>
                        </a:solidFill>
                        <a:effectLst/>
                        <a:latin typeface="+mn-lt"/>
                        <a:ea typeface="+mn-ea"/>
                        <a:cs typeface="+mn-cs"/>
                      </a:endParaRPr>
                    </a:p>
                  </a:txBody>
                  <a:tcPr marL="121876" marR="121876" horzOverflow="overflow"/>
                </a:tc>
                <a:extLst>
                  <a:ext uri="{0D108BD9-81ED-4DB2-BD59-A6C34878D82A}">
                    <a16:rowId xmlns:a16="http://schemas.microsoft.com/office/drawing/2014/main" val="10001"/>
                  </a:ext>
                </a:extLst>
              </a:tr>
              <a:tr h="421933">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kern="1200" cap="none" normalizeH="0" baseline="0" dirty="0">
                          <a:ln>
                            <a:noFill/>
                          </a:ln>
                          <a:solidFill>
                            <a:schemeClr val="dk1"/>
                          </a:solidFill>
                          <a:effectLst/>
                          <a:latin typeface="Arial" pitchFamily="34" charset="0"/>
                          <a:ea typeface="宋体" pitchFamily="2" charset="-122"/>
                          <a:cs typeface="+mn-cs"/>
                        </a:rPr>
                        <a:t>+?</a:t>
                      </a: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2000" u="none" strike="noStrike" kern="1200" cap="none" normalizeH="0" baseline="0" dirty="0">
                          <a:ln>
                            <a:noFill/>
                          </a:ln>
                          <a:solidFill>
                            <a:schemeClr val="dk1"/>
                          </a:solidFill>
                          <a:effectLst/>
                          <a:latin typeface="+mn-lt"/>
                          <a:ea typeface="+mn-ea"/>
                          <a:cs typeface="+mn-cs"/>
                        </a:rPr>
                        <a:t>重复</a:t>
                      </a:r>
                      <a:r>
                        <a:rPr kumimoji="0" lang="en-US" altLang="zh-CN" sz="2000" u="none" strike="noStrike" kern="1200" cap="none" normalizeH="0" baseline="0" dirty="0">
                          <a:ln>
                            <a:noFill/>
                          </a:ln>
                          <a:solidFill>
                            <a:schemeClr val="dk1"/>
                          </a:solidFill>
                          <a:effectLst/>
                          <a:latin typeface="+mn-lt"/>
                          <a:ea typeface="+mn-ea"/>
                          <a:cs typeface="+mn-cs"/>
                        </a:rPr>
                        <a:t>1</a:t>
                      </a:r>
                      <a:r>
                        <a:rPr kumimoji="0" lang="zh-CN" altLang="en-US" sz="2000" u="none" strike="noStrike" kern="1200" cap="none" normalizeH="0" baseline="0" dirty="0">
                          <a:ln>
                            <a:noFill/>
                          </a:ln>
                          <a:solidFill>
                            <a:schemeClr val="dk1"/>
                          </a:solidFill>
                          <a:effectLst/>
                          <a:latin typeface="+mn-lt"/>
                          <a:ea typeface="+mn-ea"/>
                          <a:cs typeface="+mn-cs"/>
                        </a:rPr>
                        <a:t>次或更多次，但尽可能少重复</a:t>
                      </a:r>
                      <a:endParaRPr kumimoji="0" lang="en-US" altLang="zh-CN" sz="2000" u="none" strike="noStrike" kern="1200" cap="none" normalizeH="0" baseline="0" dirty="0">
                        <a:ln>
                          <a:noFill/>
                        </a:ln>
                        <a:solidFill>
                          <a:schemeClr val="dk1"/>
                        </a:solidFill>
                        <a:effectLst/>
                        <a:latin typeface="+mn-lt"/>
                        <a:ea typeface="+mn-ea"/>
                        <a:cs typeface="+mn-cs"/>
                      </a:endParaRPr>
                    </a:p>
                  </a:txBody>
                  <a:tcPr marL="121876" marR="121876" horzOverflow="overflow"/>
                </a:tc>
                <a:extLst>
                  <a:ext uri="{0D108BD9-81ED-4DB2-BD59-A6C34878D82A}">
                    <a16:rowId xmlns:a16="http://schemas.microsoft.com/office/drawing/2014/main" val="10002"/>
                  </a:ext>
                </a:extLst>
              </a:tr>
              <a:tr h="435997">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2000" u="none" strike="noStrike" kern="1200" cap="none" normalizeH="0" baseline="0" dirty="0">
                          <a:ln>
                            <a:noFill/>
                          </a:ln>
                          <a:solidFill>
                            <a:schemeClr val="dk1"/>
                          </a:solidFill>
                          <a:effectLst/>
                          <a:latin typeface="+mn-lt"/>
                          <a:ea typeface="+mn-ea"/>
                          <a:cs typeface="+mn-cs"/>
                        </a:rPr>
                        <a:t>重复</a:t>
                      </a:r>
                      <a:r>
                        <a:rPr kumimoji="0" lang="en-US" altLang="zh-CN" sz="2000" u="none" strike="noStrike" kern="1200" cap="none" normalizeH="0" baseline="0" dirty="0">
                          <a:ln>
                            <a:noFill/>
                          </a:ln>
                          <a:solidFill>
                            <a:schemeClr val="dk1"/>
                          </a:solidFill>
                          <a:effectLst/>
                          <a:latin typeface="+mn-lt"/>
                          <a:ea typeface="+mn-ea"/>
                          <a:cs typeface="+mn-cs"/>
                        </a:rPr>
                        <a:t>0</a:t>
                      </a:r>
                      <a:r>
                        <a:rPr kumimoji="0" lang="zh-CN" altLang="en-US" sz="2000" u="none" strike="noStrike" kern="1200" cap="none" normalizeH="0" baseline="0" dirty="0">
                          <a:ln>
                            <a:noFill/>
                          </a:ln>
                          <a:solidFill>
                            <a:schemeClr val="dk1"/>
                          </a:solidFill>
                          <a:effectLst/>
                          <a:latin typeface="+mn-lt"/>
                          <a:ea typeface="+mn-ea"/>
                          <a:cs typeface="+mn-cs"/>
                        </a:rPr>
                        <a:t>次或</a:t>
                      </a:r>
                      <a:r>
                        <a:rPr kumimoji="0" lang="en-US" altLang="zh-CN" sz="2000" u="none" strike="noStrike" kern="1200" cap="none" normalizeH="0" baseline="0" dirty="0">
                          <a:ln>
                            <a:noFill/>
                          </a:ln>
                          <a:solidFill>
                            <a:schemeClr val="dk1"/>
                          </a:solidFill>
                          <a:effectLst/>
                          <a:latin typeface="+mn-lt"/>
                          <a:ea typeface="+mn-ea"/>
                          <a:cs typeface="+mn-cs"/>
                        </a:rPr>
                        <a:t>1</a:t>
                      </a:r>
                      <a:r>
                        <a:rPr kumimoji="0" lang="zh-CN" altLang="en-US" sz="2000" u="none" strike="noStrike" kern="1200" cap="none" normalizeH="0" baseline="0" dirty="0">
                          <a:ln>
                            <a:noFill/>
                          </a:ln>
                          <a:solidFill>
                            <a:schemeClr val="dk1"/>
                          </a:solidFill>
                          <a:effectLst/>
                          <a:latin typeface="+mn-lt"/>
                          <a:ea typeface="+mn-ea"/>
                          <a:cs typeface="+mn-cs"/>
                        </a:rPr>
                        <a:t>次，但尽可能少重复</a:t>
                      </a:r>
                      <a:endParaRPr kumimoji="0" lang="en-US" altLang="zh-CN" sz="2000" u="none" strike="noStrike" kern="1200" cap="none" normalizeH="0" baseline="0" dirty="0">
                        <a:ln>
                          <a:noFill/>
                        </a:ln>
                        <a:solidFill>
                          <a:schemeClr val="dk1"/>
                        </a:solidFill>
                        <a:effectLst/>
                        <a:latin typeface="+mn-lt"/>
                        <a:ea typeface="+mn-ea"/>
                        <a:cs typeface="+mn-cs"/>
                      </a:endParaRPr>
                    </a:p>
                  </a:txBody>
                  <a:tcPr marL="121876" marR="121876" horzOverflow="overflow"/>
                </a:tc>
                <a:extLst>
                  <a:ext uri="{0D108BD9-81ED-4DB2-BD59-A6C34878D82A}">
                    <a16:rowId xmlns:a16="http://schemas.microsoft.com/office/drawing/2014/main" val="10003"/>
                  </a:ext>
                </a:extLst>
              </a:tr>
              <a:tr h="396170">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kern="1200" cap="none" normalizeH="0" baseline="0" dirty="0">
                          <a:ln>
                            <a:noFill/>
                          </a:ln>
                          <a:solidFill>
                            <a:schemeClr val="dk1"/>
                          </a:solidFill>
                          <a:effectLst/>
                          <a:latin typeface="Arial" pitchFamily="34" charset="0"/>
                          <a:ea typeface="宋体" pitchFamily="2" charset="-122"/>
                          <a:cs typeface="+mn-cs"/>
                        </a:rPr>
                        <a:t>{</a:t>
                      </a:r>
                      <a:r>
                        <a:rPr kumimoji="0" lang="en-US" altLang="zh-CN" sz="2000" b="0" i="0" u="none" strike="noStrike" kern="1200" cap="none" normalizeH="0" baseline="0" dirty="0" err="1">
                          <a:ln>
                            <a:noFill/>
                          </a:ln>
                          <a:solidFill>
                            <a:schemeClr val="dk1"/>
                          </a:solidFill>
                          <a:effectLst/>
                          <a:latin typeface="Arial" pitchFamily="34" charset="0"/>
                          <a:ea typeface="宋体" pitchFamily="2" charset="-122"/>
                          <a:cs typeface="+mn-cs"/>
                        </a:rPr>
                        <a:t>n,m</a:t>
                      </a:r>
                      <a:r>
                        <a:rPr kumimoji="0" lang="en-US" altLang="zh-CN" sz="2000" b="0" i="0" u="none" strike="noStrike" kern="1200" cap="none" normalizeH="0" baseline="0" dirty="0">
                          <a:ln>
                            <a:noFill/>
                          </a:ln>
                          <a:solidFill>
                            <a:schemeClr val="dk1"/>
                          </a:solidFill>
                          <a:effectLst/>
                          <a:latin typeface="Arial" pitchFamily="34" charset="0"/>
                          <a:ea typeface="宋体" pitchFamily="2" charset="-122"/>
                          <a:cs typeface="+mn-cs"/>
                        </a:rPr>
                        <a:t>}?</a:t>
                      </a: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2000" u="none" strike="noStrike" kern="1200" cap="none" normalizeH="0" baseline="0" dirty="0">
                          <a:ln>
                            <a:noFill/>
                          </a:ln>
                          <a:solidFill>
                            <a:schemeClr val="dk1"/>
                          </a:solidFill>
                          <a:effectLst/>
                          <a:latin typeface="+mn-lt"/>
                          <a:ea typeface="+mn-ea"/>
                          <a:cs typeface="+mn-cs"/>
                        </a:rPr>
                        <a:t>重复</a:t>
                      </a:r>
                      <a:r>
                        <a:rPr kumimoji="0" lang="en-US" altLang="zh-CN" sz="2000" u="none" strike="noStrike" kern="1200" cap="none" normalizeH="0" baseline="0" dirty="0">
                          <a:ln>
                            <a:noFill/>
                          </a:ln>
                          <a:solidFill>
                            <a:schemeClr val="dk1"/>
                          </a:solidFill>
                          <a:effectLst/>
                          <a:latin typeface="+mn-lt"/>
                          <a:ea typeface="+mn-ea"/>
                          <a:cs typeface="+mn-cs"/>
                        </a:rPr>
                        <a:t>n</a:t>
                      </a:r>
                      <a:r>
                        <a:rPr kumimoji="0" lang="zh-CN" altLang="en-US" sz="2000" u="none" strike="noStrike" kern="1200" cap="none" normalizeH="0" baseline="0" dirty="0">
                          <a:ln>
                            <a:noFill/>
                          </a:ln>
                          <a:solidFill>
                            <a:schemeClr val="dk1"/>
                          </a:solidFill>
                          <a:effectLst/>
                          <a:latin typeface="+mn-lt"/>
                          <a:ea typeface="+mn-ea"/>
                          <a:cs typeface="+mn-cs"/>
                        </a:rPr>
                        <a:t>到</a:t>
                      </a:r>
                      <a:r>
                        <a:rPr kumimoji="0" lang="en-US" altLang="zh-CN" sz="2000" u="none" strike="noStrike" kern="1200" cap="none" normalizeH="0" baseline="0" dirty="0">
                          <a:ln>
                            <a:noFill/>
                          </a:ln>
                          <a:solidFill>
                            <a:schemeClr val="dk1"/>
                          </a:solidFill>
                          <a:effectLst/>
                          <a:latin typeface="+mn-lt"/>
                          <a:ea typeface="+mn-ea"/>
                          <a:cs typeface="+mn-cs"/>
                        </a:rPr>
                        <a:t>m</a:t>
                      </a:r>
                      <a:r>
                        <a:rPr kumimoji="0" lang="zh-CN" altLang="en-US" sz="2000" u="none" strike="noStrike" kern="1200" cap="none" normalizeH="0" baseline="0" dirty="0">
                          <a:ln>
                            <a:noFill/>
                          </a:ln>
                          <a:solidFill>
                            <a:schemeClr val="dk1"/>
                          </a:solidFill>
                          <a:effectLst/>
                          <a:latin typeface="+mn-lt"/>
                          <a:ea typeface="+mn-ea"/>
                          <a:cs typeface="+mn-cs"/>
                        </a:rPr>
                        <a:t>次，但尽可能少重复</a:t>
                      </a:r>
                      <a:endParaRPr kumimoji="0" lang="en-US" altLang="zh-CN" sz="2000" u="none" strike="noStrike" kern="1200" cap="none" normalizeH="0" baseline="0" dirty="0">
                        <a:ln>
                          <a:noFill/>
                        </a:ln>
                        <a:solidFill>
                          <a:schemeClr val="dk1"/>
                        </a:solidFill>
                        <a:effectLst/>
                        <a:latin typeface="+mn-lt"/>
                        <a:ea typeface="+mn-ea"/>
                        <a:cs typeface="+mn-cs"/>
                      </a:endParaRPr>
                    </a:p>
                  </a:txBody>
                  <a:tcPr marL="121876" marR="121876" horzOverflow="overflow"/>
                </a:tc>
                <a:extLst>
                  <a:ext uri="{0D108BD9-81ED-4DB2-BD59-A6C34878D82A}">
                    <a16:rowId xmlns:a16="http://schemas.microsoft.com/office/drawing/2014/main" val="10004"/>
                  </a:ext>
                </a:extLst>
              </a:tr>
              <a:tr h="433632">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{n,}?</a:t>
                      </a: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2000" u="none" strike="noStrike" kern="1200" cap="none" normalizeH="0" baseline="0" dirty="0">
                          <a:ln>
                            <a:noFill/>
                          </a:ln>
                          <a:solidFill>
                            <a:schemeClr val="dk1"/>
                          </a:solidFill>
                          <a:effectLst/>
                          <a:latin typeface="Arial" pitchFamily="34" charset="0"/>
                          <a:ea typeface="宋体" pitchFamily="2" charset="-122"/>
                          <a:cs typeface="+mn-cs"/>
                        </a:rPr>
                        <a:t>重复</a:t>
                      </a:r>
                      <a:r>
                        <a:rPr kumimoji="0" lang="en-US" altLang="zh-CN" sz="2000" u="none" strike="noStrike" kern="1200" cap="none" normalizeH="0" baseline="0" dirty="0">
                          <a:ln>
                            <a:noFill/>
                          </a:ln>
                          <a:solidFill>
                            <a:schemeClr val="dk1"/>
                          </a:solidFill>
                          <a:effectLst/>
                          <a:latin typeface="+mn-lt"/>
                          <a:ea typeface="+mn-ea"/>
                          <a:cs typeface="+mn-cs"/>
                        </a:rPr>
                        <a:t>n</a:t>
                      </a:r>
                      <a:r>
                        <a:rPr kumimoji="0" lang="zh-CN" altLang="en-US" sz="2000" u="none" strike="noStrike" kern="1200" cap="none" normalizeH="0" baseline="0" dirty="0">
                          <a:ln>
                            <a:noFill/>
                          </a:ln>
                          <a:solidFill>
                            <a:schemeClr val="dk1"/>
                          </a:solidFill>
                          <a:effectLst/>
                          <a:latin typeface="+mn-lt"/>
                          <a:ea typeface="+mn-ea"/>
                          <a:cs typeface="+mn-cs"/>
                        </a:rPr>
                        <a:t>次以上，但尽可能少重复</a:t>
                      </a:r>
                      <a:endParaRPr kumimoji="0" lang="en-US" altLang="zh-CN" sz="2000" u="none" strike="noStrike" kern="1200" cap="none" normalizeH="0" baseline="0" dirty="0">
                        <a:ln>
                          <a:noFill/>
                        </a:ln>
                        <a:solidFill>
                          <a:schemeClr val="dk1"/>
                        </a:solidFill>
                        <a:effectLst/>
                        <a:latin typeface="+mn-lt"/>
                        <a:ea typeface="+mn-ea"/>
                        <a:cs typeface="+mn-cs"/>
                      </a:endParaRPr>
                    </a:p>
                  </a:txBody>
                  <a:tcPr marL="121876" marR="121876" horzOverflow="overflow"/>
                </a:tc>
                <a:extLst>
                  <a:ext uri="{0D108BD9-81ED-4DB2-BD59-A6C34878D82A}">
                    <a16:rowId xmlns:a16="http://schemas.microsoft.com/office/drawing/2014/main" val="10005"/>
                  </a:ext>
                </a:extLst>
              </a:tr>
            </a:tbl>
          </a:graphicData>
        </a:graphic>
      </p:graphicFrame>
      <p:sp>
        <p:nvSpPr>
          <p:cNvPr id="5" name="Rectangle 3"/>
          <p:cNvSpPr txBox="1">
            <a:spLocks noChangeArrowheads="1"/>
          </p:cNvSpPr>
          <p:nvPr/>
        </p:nvSpPr>
        <p:spPr>
          <a:xfrm>
            <a:off x="1098331" y="4944511"/>
            <a:ext cx="10253569" cy="1556014"/>
          </a:xfrm>
          <a:prstGeom prst="rect">
            <a:avLst/>
          </a:prstGeom>
          <a:solidFill>
            <a:schemeClr val="accent4">
              <a:lumMod val="20000"/>
              <a:lumOff val="80000"/>
            </a:schemeClr>
          </a:solidFill>
        </p:spPr>
        <p:txBody>
          <a:bodyPr vert="horz" lIns="108825" tIns="54412" rIns="108825" bIns="54412" rtlCol="0">
            <a:normAutofit/>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pPr>
              <a:lnSpc>
                <a:spcPct val="120000"/>
              </a:lnSpc>
              <a:spcBef>
                <a:spcPts val="0"/>
              </a:spcBef>
              <a:buClr>
                <a:srgbClr val="008000"/>
              </a:buClr>
              <a:buNone/>
            </a:pPr>
            <a:r>
              <a:rPr lang="en-US" altLang="zh-CN" sz="2200" dirty="0"/>
              <a:t>&gt;&gt;&gt; import re                   </a:t>
            </a:r>
          </a:p>
          <a:p>
            <a:pPr>
              <a:lnSpc>
                <a:spcPct val="120000"/>
              </a:lnSpc>
              <a:spcBef>
                <a:spcPts val="0"/>
              </a:spcBef>
              <a:buClr>
                <a:srgbClr val="008000"/>
              </a:buClr>
              <a:buNone/>
            </a:pPr>
            <a:r>
              <a:rPr lang="en-US" altLang="zh-CN" sz="2200" dirty="0"/>
              <a:t>&gt;&gt;&gt;</a:t>
            </a:r>
            <a:r>
              <a:rPr lang="en-US" altLang="zh-CN" sz="2200" dirty="0" err="1"/>
              <a:t>re.findall</a:t>
            </a:r>
            <a:r>
              <a:rPr lang="en-US" altLang="zh-CN" sz="2200" dirty="0"/>
              <a:t>('&lt;.</a:t>
            </a:r>
            <a:r>
              <a:rPr lang="en-US" altLang="zh-CN" sz="2200" dirty="0">
                <a:solidFill>
                  <a:srgbClr val="FF0000"/>
                </a:solidFill>
              </a:rPr>
              <a:t>+?</a:t>
            </a:r>
            <a:r>
              <a:rPr lang="en-US" altLang="zh-CN" sz="2200" dirty="0"/>
              <a:t>&gt;','&lt;book&gt;&lt;title&gt;Python&lt;/title&gt;&lt;author&gt;Dong&lt;/author&gt;&lt;/book&gt;')</a:t>
            </a:r>
          </a:p>
          <a:p>
            <a:pPr>
              <a:lnSpc>
                <a:spcPct val="120000"/>
              </a:lnSpc>
              <a:spcBef>
                <a:spcPts val="0"/>
              </a:spcBef>
              <a:buClr>
                <a:srgbClr val="008000"/>
              </a:buClr>
              <a:buNone/>
            </a:pPr>
            <a:r>
              <a:rPr lang="en-US" altLang="zh-CN" sz="2200" dirty="0">
                <a:solidFill>
                  <a:schemeClr val="accent5"/>
                </a:solidFill>
              </a:rPr>
              <a:t>['&lt;book&gt;', '&lt;title&gt;', '&lt;/title&gt;', '&lt;author&gt;', '&lt;/author&gt;', '&lt;/book&gt;']</a:t>
            </a:r>
          </a:p>
        </p:txBody>
      </p:sp>
    </p:spTree>
    <p:extLst>
      <p:ext uri="{BB962C8B-B14F-4D97-AF65-F5344CB8AC3E}">
        <p14:creationId xmlns:p14="http://schemas.microsoft.com/office/powerpoint/2010/main" val="22412855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536653" y="3020708"/>
            <a:ext cx="11378129" cy="3682584"/>
          </a:xfrm>
          <a:prstGeom prst="rect">
            <a:avLst/>
          </a:prstGeom>
          <a:solidFill>
            <a:schemeClr val="accent4">
              <a:lumMod val="20000"/>
              <a:lumOff val="80000"/>
            </a:schemeClr>
          </a:solidFill>
        </p:spPr>
        <p:txBody>
          <a:bodyPr vert="horz" lIns="108825" tIns="54412" rIns="108825" bIns="54412" rtlCol="0">
            <a:normAutofit/>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pPr>
              <a:lnSpc>
                <a:spcPct val="120000"/>
              </a:lnSpc>
              <a:spcBef>
                <a:spcPts val="0"/>
              </a:spcBef>
              <a:buClr>
                <a:srgbClr val="008000"/>
              </a:buClr>
              <a:buNone/>
            </a:pPr>
            <a:r>
              <a:rPr lang="en-US" sz="1800" dirty="0"/>
              <a:t>&gt;&gt;&gt; </a:t>
            </a:r>
            <a:r>
              <a:rPr lang="en-US" sz="1800" dirty="0" err="1"/>
              <a:t>telNumber</a:t>
            </a:r>
            <a:r>
              <a:rPr lang="en-US" sz="1800" dirty="0"/>
              <a:t> = '''Suppose my Phone No. is 0535-1234567,</a:t>
            </a:r>
          </a:p>
          <a:p>
            <a:pPr>
              <a:lnSpc>
                <a:spcPct val="120000"/>
              </a:lnSpc>
              <a:spcBef>
                <a:spcPts val="0"/>
              </a:spcBef>
              <a:buClr>
                <a:srgbClr val="008000"/>
              </a:buClr>
              <a:buNone/>
            </a:pPr>
            <a:r>
              <a:rPr lang="en-US" sz="1800" dirty="0"/>
              <a:t>yours is 010-12345678, his is 025-87654321.'''</a:t>
            </a:r>
          </a:p>
          <a:p>
            <a:pPr>
              <a:lnSpc>
                <a:spcPct val="120000"/>
              </a:lnSpc>
              <a:spcBef>
                <a:spcPts val="0"/>
              </a:spcBef>
              <a:buClr>
                <a:srgbClr val="008000"/>
              </a:buClr>
              <a:buNone/>
            </a:pPr>
            <a:r>
              <a:rPr lang="en-US" sz="1800" dirty="0"/>
              <a:t>&gt;&gt;&gt; pattern = </a:t>
            </a:r>
            <a:r>
              <a:rPr lang="en-US" sz="1800" dirty="0" err="1"/>
              <a:t>re.compile</a:t>
            </a:r>
            <a:r>
              <a:rPr lang="en-US" sz="1800" dirty="0"/>
              <a:t>(r'(\d{3,4})-(\d{7,8})')</a:t>
            </a:r>
          </a:p>
          <a:p>
            <a:pPr>
              <a:lnSpc>
                <a:spcPct val="120000"/>
              </a:lnSpc>
              <a:spcBef>
                <a:spcPts val="0"/>
              </a:spcBef>
              <a:buClr>
                <a:srgbClr val="008000"/>
              </a:buClr>
              <a:buNone/>
            </a:pPr>
            <a:r>
              <a:rPr lang="en-US" sz="1800" dirty="0"/>
              <a:t>&gt;&gt;&gt; </a:t>
            </a:r>
            <a:r>
              <a:rPr lang="en-US" sz="1800" dirty="0" err="1"/>
              <a:t>pattern.findall</a:t>
            </a:r>
            <a:r>
              <a:rPr lang="en-US" sz="1800" dirty="0"/>
              <a:t>(</a:t>
            </a:r>
            <a:r>
              <a:rPr lang="en-US" sz="1800" dirty="0" err="1"/>
              <a:t>telNumber</a:t>
            </a:r>
            <a:r>
              <a:rPr lang="en-US" sz="1800" dirty="0"/>
              <a:t>)</a:t>
            </a:r>
          </a:p>
          <a:p>
            <a:pPr>
              <a:lnSpc>
                <a:spcPct val="120000"/>
              </a:lnSpc>
              <a:spcBef>
                <a:spcPts val="0"/>
              </a:spcBef>
              <a:buClr>
                <a:srgbClr val="008000"/>
              </a:buClr>
              <a:buNone/>
            </a:pPr>
            <a:r>
              <a:rPr lang="en-US" sz="1800" b="1" dirty="0">
                <a:solidFill>
                  <a:schemeClr val="accent5"/>
                </a:solidFill>
              </a:rPr>
              <a:t>[('0535', '1234567'), ('010', '12345678'), ('025', '87654321')]</a:t>
            </a:r>
          </a:p>
          <a:p>
            <a:pPr>
              <a:lnSpc>
                <a:spcPct val="120000"/>
              </a:lnSpc>
              <a:spcBef>
                <a:spcPts val="0"/>
              </a:spcBef>
              <a:buClr>
                <a:srgbClr val="008000"/>
              </a:buClr>
              <a:buNone/>
            </a:pPr>
            <a:r>
              <a:rPr lang="en-US" sz="1800" dirty="0"/>
              <a:t>&gt;&gt;&gt; </a:t>
            </a:r>
            <a:r>
              <a:rPr lang="en-US" sz="1800" dirty="0" err="1"/>
              <a:t>re.findall</a:t>
            </a:r>
            <a:r>
              <a:rPr lang="en-US" sz="1800" dirty="0"/>
              <a:t>(r'(\d{3,4})-(\d{7,8})',</a:t>
            </a:r>
            <a:r>
              <a:rPr lang="en-US" sz="1800" dirty="0" err="1"/>
              <a:t>telNumber</a:t>
            </a:r>
            <a:r>
              <a:rPr lang="en-US" sz="1800" dirty="0"/>
              <a:t>)</a:t>
            </a:r>
          </a:p>
          <a:p>
            <a:pPr>
              <a:lnSpc>
                <a:spcPct val="120000"/>
              </a:lnSpc>
              <a:spcBef>
                <a:spcPts val="0"/>
              </a:spcBef>
              <a:buClr>
                <a:srgbClr val="008000"/>
              </a:buClr>
              <a:buNone/>
            </a:pPr>
            <a:r>
              <a:rPr lang="en-US" sz="1800" b="1" dirty="0">
                <a:solidFill>
                  <a:schemeClr val="accent5"/>
                </a:solidFill>
              </a:rPr>
              <a:t>[('0535', '1234567'), ('010', '12345678'), ('025', '87654321')]</a:t>
            </a:r>
          </a:p>
          <a:p>
            <a:pPr>
              <a:lnSpc>
                <a:spcPct val="120000"/>
              </a:lnSpc>
              <a:spcBef>
                <a:spcPts val="0"/>
              </a:spcBef>
              <a:buClr>
                <a:srgbClr val="008000"/>
              </a:buClr>
              <a:buNone/>
            </a:pPr>
            <a:r>
              <a:rPr lang="en-US" sz="1800" dirty="0"/>
              <a:t>&gt;&gt;&gt; </a:t>
            </a:r>
            <a:r>
              <a:rPr lang="en-US" sz="1800" dirty="0" err="1"/>
              <a:t>re.findall</a:t>
            </a:r>
            <a:r>
              <a:rPr lang="en-US" sz="1800" dirty="0"/>
              <a:t>(r'((\d{3,4})-(\d{7,8}))',</a:t>
            </a:r>
            <a:r>
              <a:rPr lang="en-US" sz="1800" dirty="0" err="1"/>
              <a:t>telNumber</a:t>
            </a:r>
            <a:r>
              <a:rPr lang="en-US" sz="1800" dirty="0"/>
              <a:t>)</a:t>
            </a:r>
          </a:p>
          <a:p>
            <a:pPr>
              <a:lnSpc>
                <a:spcPct val="120000"/>
              </a:lnSpc>
              <a:spcBef>
                <a:spcPts val="0"/>
              </a:spcBef>
              <a:buClr>
                <a:srgbClr val="008000"/>
              </a:buClr>
              <a:buNone/>
            </a:pPr>
            <a:r>
              <a:rPr lang="en-US" sz="1800" b="1" dirty="0">
                <a:solidFill>
                  <a:schemeClr val="accent5"/>
                </a:solidFill>
              </a:rPr>
              <a:t>[('0535-1234567', '0535', '1234567'), ('010-12345678', '010', '12345678'), ('025-87654321', '025', '87654321')]</a:t>
            </a:r>
            <a:endParaRPr lang="zh-CN" altLang="en-US" sz="1800" b="1" dirty="0">
              <a:solidFill>
                <a:schemeClr val="accent5"/>
              </a:solidFill>
            </a:endParaRPr>
          </a:p>
        </p:txBody>
      </p:sp>
      <p:sp>
        <p:nvSpPr>
          <p:cNvPr id="48130" name="Rectangle 2"/>
          <p:cNvSpPr>
            <a:spLocks noGrp="1" noRot="1" noChangeArrowheads="1"/>
          </p:cNvSpPr>
          <p:nvPr>
            <p:ph type="title"/>
          </p:nvPr>
        </p:nvSpPr>
        <p:spPr>
          <a:xfrm>
            <a:off x="477411" y="165267"/>
            <a:ext cx="11229390" cy="1325563"/>
          </a:xfrm>
        </p:spPr>
        <p:txBody>
          <a:bodyPr vert="horz" lIns="108825" tIns="54412" rIns="108825" bIns="54412" rtlCol="0" anchor="ctr">
            <a:normAutofit/>
          </a:bodyPr>
          <a:lstStyle/>
          <a:p>
            <a:r>
              <a:rPr lang="zh-CN" altLang="en-US" dirty="0"/>
              <a:t>4.2.1 正则表达式元字符</a:t>
            </a:r>
            <a:r>
              <a:rPr lang="en-US" altLang="zh-CN" dirty="0"/>
              <a:t>-</a:t>
            </a:r>
            <a:r>
              <a:rPr lang="zh-CN" altLang="en-US" sz="3999" dirty="0"/>
              <a:t>分组符</a:t>
            </a:r>
          </a:p>
        </p:txBody>
      </p:sp>
      <p:sp>
        <p:nvSpPr>
          <p:cNvPr id="48131" name="Rectangle 3"/>
          <p:cNvSpPr>
            <a:spLocks noGrp="1" noChangeArrowheads="1"/>
          </p:cNvSpPr>
          <p:nvPr>
            <p:ph type="body" idx="1"/>
          </p:nvPr>
        </p:nvSpPr>
        <p:spPr>
          <a:xfrm>
            <a:off x="339751" y="1490830"/>
            <a:ext cx="11504709" cy="1575217"/>
          </a:xfrm>
        </p:spPr>
        <p:txBody>
          <a:bodyPr vert="horz" lIns="108825" tIns="54412" rIns="108825" bIns="54412" rtlCol="0">
            <a:normAutofit fontScale="85000" lnSpcReduction="10000"/>
          </a:bodyPr>
          <a:lstStyle/>
          <a:p>
            <a:pPr>
              <a:lnSpc>
                <a:spcPct val="100000"/>
              </a:lnSpc>
            </a:pPr>
            <a:r>
              <a:rPr lang="zh-CN" altLang="en-US" sz="2799" dirty="0"/>
              <a:t>分组符</a:t>
            </a:r>
            <a:r>
              <a:rPr lang="en-US" altLang="zh-CN" sz="2799" dirty="0"/>
              <a:t>”</a:t>
            </a:r>
            <a:r>
              <a:rPr lang="en-US" altLang="zh-CN" sz="2799" b="1" dirty="0">
                <a:solidFill>
                  <a:schemeClr val="accent5"/>
                </a:solidFill>
              </a:rPr>
              <a:t>()</a:t>
            </a:r>
            <a:r>
              <a:rPr lang="en-US" altLang="zh-CN" sz="2799" dirty="0"/>
              <a:t>”</a:t>
            </a:r>
            <a:r>
              <a:rPr lang="zh-CN" altLang="en-US" sz="2400" dirty="0"/>
              <a:t>：重复限定符重复前导字符，如果需要重复的符合某种模式的多个字符，则需要将描述该模式的正则表达式放在</a:t>
            </a:r>
            <a:r>
              <a:rPr lang="en-US" altLang="zh-CN" sz="2400" b="1" dirty="0">
                <a:solidFill>
                  <a:schemeClr val="accent5"/>
                </a:solidFill>
              </a:rPr>
              <a:t>()</a:t>
            </a:r>
            <a:r>
              <a:rPr lang="zh-CN" altLang="en-US" sz="2400" dirty="0"/>
              <a:t>内，</a:t>
            </a:r>
            <a:r>
              <a:rPr lang="en-US" altLang="zh-CN" sz="2400" b="1" dirty="0">
                <a:solidFill>
                  <a:schemeClr val="accent5"/>
                </a:solidFill>
              </a:rPr>
              <a:t>()</a:t>
            </a:r>
            <a:r>
              <a:rPr lang="zh-CN" altLang="en-US" sz="2400" dirty="0"/>
              <a:t>表示一个分组（</a:t>
            </a:r>
            <a:r>
              <a:rPr lang="zh-CN" altLang="en-US" sz="2400" b="1" dirty="0">
                <a:solidFill>
                  <a:srgbClr val="FF0000"/>
                </a:solidFill>
              </a:rPr>
              <a:t>子模式），</a:t>
            </a:r>
            <a:r>
              <a:rPr lang="zh-CN" altLang="en-US" sz="2400" dirty="0"/>
              <a:t>即</a:t>
            </a:r>
            <a:r>
              <a:rPr lang="en-US" altLang="zh-CN" sz="2400" b="1" dirty="0">
                <a:solidFill>
                  <a:schemeClr val="accent5"/>
                </a:solidFill>
              </a:rPr>
              <a:t>()</a:t>
            </a:r>
            <a:r>
              <a:rPr lang="zh-CN" altLang="en-US" sz="2400" dirty="0"/>
              <a:t>内的内容作为一个整体出现</a:t>
            </a:r>
            <a:endParaRPr lang="en-US" altLang="zh-CN" sz="2400" dirty="0"/>
          </a:p>
          <a:p>
            <a:pPr marL="544142" lvl="1" indent="0">
              <a:lnSpc>
                <a:spcPct val="100000"/>
              </a:lnSpc>
              <a:buNone/>
            </a:pPr>
            <a:r>
              <a:rPr lang="zh-CN" altLang="en-US" sz="2000" i="1" dirty="0">
                <a:solidFill>
                  <a:schemeClr val="accent5"/>
                </a:solidFill>
              </a:rPr>
              <a:t>例如’</a:t>
            </a:r>
            <a:r>
              <a:rPr lang="en-US" altLang="zh-CN" sz="2000" i="1" dirty="0">
                <a:solidFill>
                  <a:schemeClr val="accent5"/>
                </a:solidFill>
              </a:rPr>
              <a:t>(red)+’</a:t>
            </a:r>
            <a:r>
              <a:rPr lang="zh-CN" altLang="en-US" sz="2000" i="1" dirty="0">
                <a:solidFill>
                  <a:schemeClr val="accent5"/>
                </a:solidFill>
              </a:rPr>
              <a:t>可以匹配’</a:t>
            </a:r>
            <a:r>
              <a:rPr lang="en-US" altLang="zh-CN" sz="2000" i="1" dirty="0" err="1">
                <a:solidFill>
                  <a:schemeClr val="accent5"/>
                </a:solidFill>
              </a:rPr>
              <a:t>redred</a:t>
            </a:r>
            <a:r>
              <a:rPr lang="en-US" altLang="zh-CN" sz="2000" i="1" dirty="0">
                <a:solidFill>
                  <a:schemeClr val="accent5"/>
                </a:solidFill>
              </a:rPr>
              <a:t>’</a:t>
            </a:r>
            <a:r>
              <a:rPr lang="zh-CN" altLang="en-US" sz="2000" i="1" dirty="0">
                <a:solidFill>
                  <a:schemeClr val="accent5"/>
                </a:solidFill>
              </a:rPr>
              <a:t>、’</a:t>
            </a:r>
            <a:r>
              <a:rPr lang="en-US" altLang="zh-CN" sz="2000" i="1" dirty="0" err="1">
                <a:solidFill>
                  <a:schemeClr val="accent5"/>
                </a:solidFill>
              </a:rPr>
              <a:t>redredred</a:t>
            </a:r>
            <a:r>
              <a:rPr lang="en-US" altLang="zh-CN" sz="2000" i="1" dirty="0">
                <a:solidFill>
                  <a:schemeClr val="accent5"/>
                </a:solidFill>
              </a:rPr>
              <a:t>‘</a:t>
            </a:r>
            <a:r>
              <a:rPr lang="zh-CN" altLang="en-US" sz="2000" i="1" dirty="0">
                <a:solidFill>
                  <a:schemeClr val="accent5"/>
                </a:solidFill>
              </a:rPr>
              <a:t>等多个重复’</a:t>
            </a:r>
            <a:r>
              <a:rPr lang="en-US" altLang="zh-CN" sz="2000" i="1" dirty="0">
                <a:solidFill>
                  <a:schemeClr val="accent5"/>
                </a:solidFill>
              </a:rPr>
              <a:t>red’</a:t>
            </a:r>
            <a:r>
              <a:rPr lang="zh-CN" altLang="en-US" sz="2000" i="1" dirty="0">
                <a:solidFill>
                  <a:schemeClr val="accent5"/>
                </a:solidFill>
              </a:rPr>
              <a:t>的情况</a:t>
            </a:r>
            <a:endParaRPr lang="en-US" altLang="zh-CN" sz="2000" i="1" dirty="0">
              <a:solidFill>
                <a:schemeClr val="accent5"/>
              </a:solidFill>
            </a:endParaRPr>
          </a:p>
          <a:p>
            <a:r>
              <a:rPr lang="en-US" altLang="zh-CN" sz="2400" dirty="0"/>
              <a:t>re.</a:t>
            </a:r>
            <a:r>
              <a:rPr lang="en-US" altLang="zh-CN" sz="2400" dirty="0">
                <a:latin typeface="Arial" pitchFamily="34" charset="0"/>
                <a:ea typeface="宋体" pitchFamily="2" charset="-122"/>
              </a:rPr>
              <a:t> findall(</a:t>
            </a:r>
            <a:r>
              <a:rPr lang="en-US" altLang="zh-CN" sz="2400" dirty="0" err="1">
                <a:latin typeface="Arial" pitchFamily="34" charset="0"/>
                <a:ea typeface="宋体" pitchFamily="2" charset="-122"/>
              </a:rPr>
              <a:t>pattern,string</a:t>
            </a:r>
            <a:r>
              <a:rPr lang="en-US" altLang="zh-CN" sz="2400" dirty="0">
                <a:latin typeface="Arial" pitchFamily="34" charset="0"/>
                <a:ea typeface="宋体" pitchFamily="2" charset="-122"/>
              </a:rPr>
              <a:t>[,flags]):</a:t>
            </a:r>
            <a:r>
              <a:rPr lang="zh-CN" altLang="en-US" sz="2400" dirty="0"/>
              <a:t>返回匹配结果列表，若</a:t>
            </a:r>
            <a:r>
              <a:rPr lang="en-US" altLang="zh-CN" sz="2400" dirty="0"/>
              <a:t>pattern</a:t>
            </a:r>
            <a:r>
              <a:rPr lang="zh-CN" altLang="en-US" sz="2400" dirty="0"/>
              <a:t>含有子模式，同时返回子模式的列表</a:t>
            </a:r>
            <a:endParaRPr lang="en-US" altLang="zh-CN" sz="2400" dirty="0"/>
          </a:p>
          <a:p>
            <a:pPr marL="544142" lvl="1" indent="0">
              <a:lnSpc>
                <a:spcPct val="100000"/>
              </a:lnSpc>
              <a:buNone/>
            </a:pPr>
            <a:endParaRPr lang="en-US" altLang="zh-CN" sz="2000" dirty="0"/>
          </a:p>
          <a:p>
            <a:pPr>
              <a:lnSpc>
                <a:spcPct val="100000"/>
              </a:lnSpc>
            </a:pPr>
            <a:endParaRPr lang="en-US" altLang="zh-CN" sz="2400" dirty="0"/>
          </a:p>
          <a:p>
            <a:pPr>
              <a:lnSpc>
                <a:spcPct val="100000"/>
              </a:lnSpc>
            </a:pPr>
            <a:endParaRPr lang="en-US" altLang="zh-CN" sz="2400" dirty="0"/>
          </a:p>
        </p:txBody>
      </p:sp>
      <p:graphicFrame>
        <p:nvGraphicFramePr>
          <p:cNvPr id="4" name="表格 3"/>
          <p:cNvGraphicFramePr>
            <a:graphicFrameLocks noGrp="1"/>
          </p:cNvGraphicFramePr>
          <p:nvPr>
            <p:extLst>
              <p:ext uri="{D42A27DB-BD31-4B8C-83A1-F6EECF244321}">
                <p14:modId xmlns:p14="http://schemas.microsoft.com/office/powerpoint/2010/main" val="1066501900"/>
              </p:ext>
            </p:extLst>
          </p:nvPr>
        </p:nvGraphicFramePr>
        <p:xfrm>
          <a:off x="6952162" y="3025500"/>
          <a:ext cx="4962620" cy="2169265"/>
        </p:xfrm>
        <a:graphic>
          <a:graphicData uri="http://schemas.openxmlformats.org/drawingml/2006/table">
            <a:tbl>
              <a:tblPr firstRow="1">
                <a:tableStyleId>{B301B821-A1FF-4177-AEE7-76D212191A09}</a:tableStyleId>
              </a:tblPr>
              <a:tblGrid>
                <a:gridCol w="1544431">
                  <a:extLst>
                    <a:ext uri="{9D8B030D-6E8A-4147-A177-3AD203B41FA5}">
                      <a16:colId xmlns:a16="http://schemas.microsoft.com/office/drawing/2014/main" val="20000"/>
                    </a:ext>
                  </a:extLst>
                </a:gridCol>
                <a:gridCol w="3418189">
                  <a:extLst>
                    <a:ext uri="{9D8B030D-6E8A-4147-A177-3AD203B41FA5}">
                      <a16:colId xmlns:a16="http://schemas.microsoft.com/office/drawing/2014/main" val="20001"/>
                    </a:ext>
                  </a:extLst>
                </a:gridCol>
              </a:tblGrid>
              <a:tr h="401736">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b="1" u="none" strike="noStrike" kern="1200" cap="none" normalizeH="0" baseline="0" dirty="0">
                          <a:ln>
                            <a:noFill/>
                          </a:ln>
                          <a:solidFill>
                            <a:schemeClr val="tx1"/>
                          </a:solidFill>
                          <a:effectLst/>
                          <a:latin typeface="Arial" pitchFamily="34" charset="0"/>
                          <a:ea typeface="宋体" pitchFamily="2" charset="-122"/>
                          <a:cs typeface="+mn-cs"/>
                        </a:rPr>
                        <a:t>正则表达式</a:t>
                      </a:r>
                      <a:endParaRPr kumimoji="0" lang="zh-CN" altLang="zh-CN" sz="1800" b="1" u="none" strike="noStrike" kern="1200" cap="none" normalizeH="0" baseline="0" dirty="0">
                        <a:ln>
                          <a:noFill/>
                        </a:ln>
                        <a:solidFill>
                          <a:schemeClr val="tx1"/>
                        </a:solidFill>
                        <a:effectLst/>
                        <a:latin typeface="Arial" pitchFamily="34" charset="0"/>
                        <a:ea typeface="宋体" pitchFamily="2" charset="-122"/>
                        <a:cs typeface="+mn-cs"/>
                      </a:endParaRP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zh-CN" sz="1800" u="none" strike="noStrike" cap="none" normalizeH="0" baseline="0" dirty="0">
                          <a:ln>
                            <a:noFill/>
                          </a:ln>
                          <a:effectLst/>
                        </a:rPr>
                        <a:t>说明</a:t>
                      </a:r>
                      <a:endParaRPr kumimoji="0" lang="zh-CN" altLang="zh-CN" sz="18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extLst>
                  <a:ext uri="{0D108BD9-81ED-4DB2-BD59-A6C34878D82A}">
                    <a16:rowId xmlns:a16="http://schemas.microsoft.com/office/drawing/2014/main" val="10000"/>
                  </a:ext>
                </a:extLst>
              </a:tr>
              <a:tr h="375815">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rPr>
                        <a:t>(pattern)</a:t>
                      </a:r>
                      <a:r>
                        <a:rPr kumimoji="0" lang="zh-CN" altLang="en-US" sz="1800" b="0" i="0" u="none" strike="noStrike" cap="none" normalizeH="0" baseline="0" dirty="0">
                          <a:ln>
                            <a:noFill/>
                          </a:ln>
                          <a:solidFill>
                            <a:schemeClr val="tx1"/>
                          </a:solidFill>
                          <a:effectLst/>
                          <a:latin typeface="Arial" pitchFamily="34" charset="0"/>
                          <a:ea typeface="宋体" pitchFamily="2" charset="-122"/>
                        </a:rPr>
                        <a:t>？</a:t>
                      </a: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u="none" strike="noStrike" kern="1200" cap="none" normalizeH="0" baseline="0" dirty="0">
                          <a:ln>
                            <a:noFill/>
                          </a:ln>
                          <a:solidFill>
                            <a:schemeClr val="dk1"/>
                          </a:solidFill>
                          <a:effectLst/>
                          <a:latin typeface="+mn-lt"/>
                          <a:ea typeface="+mn-ea"/>
                          <a:cs typeface="+mn-cs"/>
                        </a:rPr>
                        <a:t>允许模式重复</a:t>
                      </a:r>
                      <a:r>
                        <a:rPr kumimoji="0" lang="en-US" altLang="zh-CN" sz="1800" u="none" strike="noStrike" kern="1200" cap="none" normalizeH="0" baseline="0" dirty="0">
                          <a:ln>
                            <a:noFill/>
                          </a:ln>
                          <a:solidFill>
                            <a:schemeClr val="dk1"/>
                          </a:solidFill>
                          <a:effectLst/>
                          <a:latin typeface="+mn-lt"/>
                          <a:ea typeface="+mn-ea"/>
                          <a:cs typeface="+mn-cs"/>
                        </a:rPr>
                        <a:t>0</a:t>
                      </a:r>
                      <a:r>
                        <a:rPr kumimoji="0" lang="zh-CN" altLang="en-US" sz="1800" u="none" strike="noStrike" kern="1200" cap="none" normalizeH="0" baseline="0" dirty="0">
                          <a:ln>
                            <a:noFill/>
                          </a:ln>
                          <a:solidFill>
                            <a:schemeClr val="dk1"/>
                          </a:solidFill>
                          <a:effectLst/>
                          <a:latin typeface="+mn-lt"/>
                          <a:ea typeface="+mn-ea"/>
                          <a:cs typeface="+mn-cs"/>
                        </a:rPr>
                        <a:t>次或</a:t>
                      </a:r>
                      <a:r>
                        <a:rPr kumimoji="0" lang="en-US" altLang="zh-CN" sz="1800" u="none" strike="noStrike" kern="1200" cap="none" normalizeH="0" baseline="0" dirty="0">
                          <a:ln>
                            <a:noFill/>
                          </a:ln>
                          <a:solidFill>
                            <a:schemeClr val="dk1"/>
                          </a:solidFill>
                          <a:effectLst/>
                          <a:latin typeface="+mn-lt"/>
                          <a:ea typeface="+mn-ea"/>
                          <a:cs typeface="+mn-cs"/>
                        </a:rPr>
                        <a:t>1</a:t>
                      </a:r>
                      <a:r>
                        <a:rPr kumimoji="0" lang="zh-CN" altLang="en-US" sz="1800" u="none" strike="noStrike" kern="1200" cap="none" normalizeH="0" baseline="0" dirty="0">
                          <a:ln>
                            <a:noFill/>
                          </a:ln>
                          <a:solidFill>
                            <a:schemeClr val="dk1"/>
                          </a:solidFill>
                          <a:effectLst/>
                          <a:latin typeface="+mn-lt"/>
                          <a:ea typeface="+mn-ea"/>
                          <a:cs typeface="+mn-cs"/>
                        </a:rPr>
                        <a:t>次</a:t>
                      </a:r>
                      <a:endParaRPr kumimoji="0" lang="en-US" altLang="zh-CN" sz="1800" u="none" strike="noStrike" kern="1200" cap="none" normalizeH="0" baseline="0" dirty="0">
                        <a:ln>
                          <a:noFill/>
                        </a:ln>
                        <a:solidFill>
                          <a:schemeClr val="dk1"/>
                        </a:solidFill>
                        <a:effectLst/>
                        <a:latin typeface="+mn-lt"/>
                        <a:ea typeface="+mn-ea"/>
                        <a:cs typeface="+mn-cs"/>
                      </a:endParaRPr>
                    </a:p>
                  </a:txBody>
                  <a:tcPr marL="121876" marR="121876" horzOverflow="overflow"/>
                </a:tc>
                <a:extLst>
                  <a:ext uri="{0D108BD9-81ED-4DB2-BD59-A6C34878D82A}">
                    <a16:rowId xmlns:a16="http://schemas.microsoft.com/office/drawing/2014/main" val="10001"/>
                  </a:ext>
                </a:extLst>
              </a:tr>
              <a:tr h="375817">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rPr>
                        <a:t>(pattern)*</a:t>
                      </a: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u="none" strike="noStrike" kern="1200" cap="none" normalizeH="0" baseline="0" dirty="0">
                          <a:ln>
                            <a:noFill/>
                          </a:ln>
                          <a:solidFill>
                            <a:schemeClr val="dk1"/>
                          </a:solidFill>
                          <a:effectLst/>
                          <a:latin typeface="+mn-lt"/>
                          <a:ea typeface="+mn-ea"/>
                          <a:cs typeface="+mn-cs"/>
                        </a:rPr>
                        <a:t>允许模式重复</a:t>
                      </a:r>
                      <a:r>
                        <a:rPr kumimoji="0" lang="en-US" altLang="zh-CN" sz="1800" u="none" strike="noStrike" kern="1200" cap="none" normalizeH="0" baseline="0" dirty="0">
                          <a:ln>
                            <a:noFill/>
                          </a:ln>
                          <a:solidFill>
                            <a:schemeClr val="dk1"/>
                          </a:solidFill>
                          <a:effectLst/>
                          <a:latin typeface="+mn-lt"/>
                          <a:ea typeface="+mn-ea"/>
                          <a:cs typeface="+mn-cs"/>
                        </a:rPr>
                        <a:t>0</a:t>
                      </a:r>
                      <a:r>
                        <a:rPr kumimoji="0" lang="zh-CN" altLang="en-US" sz="1800" u="none" strike="noStrike" kern="1200" cap="none" normalizeH="0" baseline="0" dirty="0">
                          <a:ln>
                            <a:noFill/>
                          </a:ln>
                          <a:solidFill>
                            <a:schemeClr val="dk1"/>
                          </a:solidFill>
                          <a:effectLst/>
                          <a:latin typeface="+mn-lt"/>
                          <a:ea typeface="+mn-ea"/>
                          <a:cs typeface="+mn-cs"/>
                        </a:rPr>
                        <a:t>次或多次</a:t>
                      </a:r>
                      <a:endParaRPr kumimoji="0" lang="en-US" altLang="zh-CN" sz="1800" u="none" strike="noStrike" kern="1200" cap="none" normalizeH="0" baseline="0" dirty="0">
                        <a:ln>
                          <a:noFill/>
                        </a:ln>
                        <a:solidFill>
                          <a:schemeClr val="dk1"/>
                        </a:solidFill>
                        <a:effectLst/>
                        <a:latin typeface="+mn-lt"/>
                        <a:ea typeface="+mn-ea"/>
                        <a:cs typeface="+mn-cs"/>
                      </a:endParaRPr>
                    </a:p>
                  </a:txBody>
                  <a:tcPr marL="121876" marR="121876" horzOverflow="overflow"/>
                </a:tc>
                <a:extLst>
                  <a:ext uri="{0D108BD9-81ED-4DB2-BD59-A6C34878D82A}">
                    <a16:rowId xmlns:a16="http://schemas.microsoft.com/office/drawing/2014/main" val="10002"/>
                  </a:ext>
                </a:extLst>
              </a:tr>
              <a:tr h="375817">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kern="1200" cap="none" normalizeH="0" baseline="0" dirty="0">
                          <a:ln>
                            <a:noFill/>
                          </a:ln>
                          <a:solidFill>
                            <a:schemeClr val="dk1"/>
                          </a:solidFill>
                          <a:effectLst/>
                          <a:latin typeface="Arial" pitchFamily="34" charset="0"/>
                          <a:ea typeface="宋体" pitchFamily="2" charset="-122"/>
                          <a:cs typeface="+mn-cs"/>
                        </a:rPr>
                        <a:t>(pattern)+</a:t>
                      </a: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u="none" strike="noStrike" kern="1200" cap="none" normalizeH="0" baseline="0" dirty="0">
                          <a:ln>
                            <a:noFill/>
                          </a:ln>
                          <a:solidFill>
                            <a:schemeClr val="dk1"/>
                          </a:solidFill>
                          <a:effectLst/>
                          <a:latin typeface="+mn-lt"/>
                          <a:ea typeface="+mn-ea"/>
                          <a:cs typeface="+mn-cs"/>
                        </a:rPr>
                        <a:t>允许模式重复</a:t>
                      </a:r>
                      <a:r>
                        <a:rPr kumimoji="0" lang="en-US" altLang="zh-CN" sz="1800" u="none" strike="noStrike" kern="1200" cap="none" normalizeH="0" baseline="0" dirty="0">
                          <a:ln>
                            <a:noFill/>
                          </a:ln>
                          <a:solidFill>
                            <a:schemeClr val="dk1"/>
                          </a:solidFill>
                          <a:effectLst/>
                          <a:latin typeface="+mn-lt"/>
                          <a:ea typeface="+mn-ea"/>
                          <a:cs typeface="+mn-cs"/>
                        </a:rPr>
                        <a:t>1</a:t>
                      </a:r>
                      <a:r>
                        <a:rPr kumimoji="0" lang="zh-CN" altLang="en-US" sz="1800" u="none" strike="noStrike" kern="1200" cap="none" normalizeH="0" baseline="0" dirty="0">
                          <a:ln>
                            <a:noFill/>
                          </a:ln>
                          <a:solidFill>
                            <a:schemeClr val="dk1"/>
                          </a:solidFill>
                          <a:effectLst/>
                          <a:latin typeface="+mn-lt"/>
                          <a:ea typeface="+mn-ea"/>
                          <a:cs typeface="+mn-cs"/>
                        </a:rPr>
                        <a:t>次或多次</a:t>
                      </a:r>
                      <a:endParaRPr kumimoji="0" lang="en-US" altLang="zh-CN" sz="1800" u="none" strike="noStrike" kern="1200" cap="none" normalizeH="0" baseline="0" dirty="0">
                        <a:ln>
                          <a:noFill/>
                        </a:ln>
                        <a:solidFill>
                          <a:schemeClr val="dk1"/>
                        </a:solidFill>
                        <a:effectLst/>
                        <a:latin typeface="+mn-lt"/>
                        <a:ea typeface="+mn-ea"/>
                        <a:cs typeface="+mn-cs"/>
                      </a:endParaRPr>
                    </a:p>
                  </a:txBody>
                  <a:tcPr marL="121876" marR="121876" horzOverflow="overflow"/>
                </a:tc>
                <a:extLst>
                  <a:ext uri="{0D108BD9-81ED-4DB2-BD59-A6C34878D82A}">
                    <a16:rowId xmlns:a16="http://schemas.microsoft.com/office/drawing/2014/main" val="10003"/>
                  </a:ext>
                </a:extLst>
              </a:tr>
              <a:tr h="375817">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rPr>
                        <a:t>(pattern){</a:t>
                      </a:r>
                      <a:r>
                        <a:rPr kumimoji="0" lang="en-US" altLang="zh-CN" sz="1800" b="0" i="0" u="none" strike="noStrike" cap="none" normalizeH="0" baseline="0" dirty="0" err="1">
                          <a:ln>
                            <a:noFill/>
                          </a:ln>
                          <a:solidFill>
                            <a:schemeClr val="tx1"/>
                          </a:solidFill>
                          <a:effectLst/>
                          <a:latin typeface="Arial" pitchFamily="34" charset="0"/>
                          <a:ea typeface="宋体" pitchFamily="2" charset="-122"/>
                        </a:rPr>
                        <a:t>m.n</a:t>
                      </a:r>
                      <a:r>
                        <a:rPr kumimoji="0" lang="en-US" altLang="zh-CN" sz="1800" b="0" i="0" u="none" strike="noStrike" cap="none" normalizeH="0" baseline="0" dirty="0">
                          <a:ln>
                            <a:noFill/>
                          </a:ln>
                          <a:solidFill>
                            <a:schemeClr val="tx1"/>
                          </a:solidFill>
                          <a:effectLst/>
                          <a:latin typeface="Arial" pitchFamily="34" charset="0"/>
                          <a:ea typeface="宋体" pitchFamily="2" charset="-122"/>
                        </a:rPr>
                        <a:t>}</a:t>
                      </a: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u="none" strike="noStrike" kern="1200" cap="none" normalizeH="0" baseline="0" dirty="0">
                          <a:ln>
                            <a:noFill/>
                          </a:ln>
                          <a:solidFill>
                            <a:schemeClr val="dk1"/>
                          </a:solidFill>
                          <a:effectLst/>
                          <a:latin typeface="+mn-lt"/>
                          <a:ea typeface="+mn-ea"/>
                          <a:cs typeface="+mn-cs"/>
                        </a:rPr>
                        <a:t>允许模式重复</a:t>
                      </a:r>
                      <a:r>
                        <a:rPr kumimoji="0" lang="en-US" altLang="zh-CN" sz="1800" u="none" strike="noStrike" kern="1200" cap="none" normalizeH="0" baseline="0" dirty="0" err="1">
                          <a:ln>
                            <a:noFill/>
                          </a:ln>
                          <a:solidFill>
                            <a:schemeClr val="dk1"/>
                          </a:solidFill>
                          <a:effectLst/>
                          <a:latin typeface="+mn-lt"/>
                          <a:ea typeface="+mn-ea"/>
                          <a:cs typeface="+mn-cs"/>
                        </a:rPr>
                        <a:t>m~n</a:t>
                      </a:r>
                      <a:r>
                        <a:rPr kumimoji="0" lang="zh-CN" altLang="en-US" sz="1800" u="none" strike="noStrike" kern="1200" cap="none" normalizeH="0" baseline="0" dirty="0">
                          <a:ln>
                            <a:noFill/>
                          </a:ln>
                          <a:solidFill>
                            <a:schemeClr val="dk1"/>
                          </a:solidFill>
                          <a:effectLst/>
                          <a:latin typeface="+mn-lt"/>
                          <a:ea typeface="+mn-ea"/>
                          <a:cs typeface="+mn-cs"/>
                        </a:rPr>
                        <a:t>次</a:t>
                      </a:r>
                      <a:endParaRPr kumimoji="0" lang="en-US" altLang="zh-CN" sz="1800" u="none" strike="noStrike" kern="1200" cap="none" normalizeH="0" baseline="0" dirty="0">
                        <a:ln>
                          <a:noFill/>
                        </a:ln>
                        <a:solidFill>
                          <a:schemeClr val="dk1"/>
                        </a:solidFill>
                        <a:effectLst/>
                        <a:latin typeface="+mn-lt"/>
                        <a:ea typeface="+mn-ea"/>
                        <a:cs typeface="+mn-cs"/>
                      </a:endParaRPr>
                    </a:p>
                  </a:txBody>
                  <a:tcPr marL="121876" marR="121876" horzOverflow="overflow"/>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4227343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rrowheads="1"/>
          </p:cNvSpPr>
          <p:nvPr>
            <p:ph type="title"/>
          </p:nvPr>
        </p:nvSpPr>
        <p:spPr>
          <a:xfrm>
            <a:off x="615071" y="365129"/>
            <a:ext cx="11229390" cy="1325563"/>
          </a:xfrm>
        </p:spPr>
        <p:txBody>
          <a:bodyPr vert="horz" lIns="108825" tIns="54412" rIns="108825" bIns="54412" rtlCol="0" anchor="ctr">
            <a:normAutofit/>
          </a:bodyPr>
          <a:lstStyle/>
          <a:p>
            <a:r>
              <a:rPr lang="zh-CN" altLang="en-US" dirty="0"/>
              <a:t>4.2.1 正则表达式元字符</a:t>
            </a:r>
            <a:r>
              <a:rPr lang="en-US" altLang="zh-CN" dirty="0"/>
              <a:t>-</a:t>
            </a:r>
            <a:r>
              <a:rPr lang="zh-CN" altLang="en-US" sz="3999" dirty="0"/>
              <a:t>分组符</a:t>
            </a:r>
          </a:p>
        </p:txBody>
      </p:sp>
      <p:sp>
        <p:nvSpPr>
          <p:cNvPr id="48131" name="Rectangle 3"/>
          <p:cNvSpPr>
            <a:spLocks noGrp="1" noChangeArrowheads="1"/>
          </p:cNvSpPr>
          <p:nvPr>
            <p:ph type="body" idx="1"/>
          </p:nvPr>
        </p:nvSpPr>
        <p:spPr>
          <a:xfrm>
            <a:off x="339751" y="1561153"/>
            <a:ext cx="11504709" cy="4442213"/>
          </a:xfrm>
        </p:spPr>
        <p:txBody>
          <a:bodyPr vert="horz" lIns="108825" tIns="54412" rIns="108825" bIns="54412" rtlCol="0">
            <a:normAutofit/>
          </a:bodyPr>
          <a:lstStyle/>
          <a:p>
            <a:pPr>
              <a:lnSpc>
                <a:spcPct val="100000"/>
              </a:lnSpc>
            </a:pPr>
            <a:r>
              <a:rPr lang="zh-CN" altLang="en-US" sz="2799" dirty="0"/>
              <a:t>选择符</a:t>
            </a:r>
            <a:r>
              <a:rPr lang="en-US" altLang="zh-CN" sz="2799" dirty="0"/>
              <a:t>”</a:t>
            </a:r>
            <a:r>
              <a:rPr lang="en-US" altLang="zh-CN" sz="3599" b="1" dirty="0">
                <a:solidFill>
                  <a:schemeClr val="accent5"/>
                </a:solidFill>
              </a:rPr>
              <a:t>|</a:t>
            </a:r>
            <a:r>
              <a:rPr lang="en-US" altLang="zh-CN" sz="2799" dirty="0"/>
              <a:t>”</a:t>
            </a:r>
            <a:r>
              <a:rPr lang="zh-CN" altLang="en-US" sz="2799" dirty="0"/>
              <a:t>，用于选择匹配多个可能的正则表达式中的一个</a:t>
            </a:r>
            <a:endParaRPr lang="en-US" altLang="zh-CN" sz="2799" dirty="0"/>
          </a:p>
          <a:p>
            <a:pPr>
              <a:lnSpc>
                <a:spcPct val="100000"/>
              </a:lnSpc>
            </a:pPr>
            <a:r>
              <a:rPr lang="zh-CN" altLang="en-US" sz="2799" dirty="0"/>
              <a:t>选择符</a:t>
            </a:r>
            <a:r>
              <a:rPr lang="en-US" altLang="zh-CN" sz="2799" dirty="0"/>
              <a:t>”</a:t>
            </a:r>
            <a:r>
              <a:rPr lang="en-US" altLang="zh-CN" sz="3599" b="1" dirty="0">
                <a:solidFill>
                  <a:schemeClr val="accent5"/>
                </a:solidFill>
              </a:rPr>
              <a:t>|</a:t>
            </a:r>
            <a:r>
              <a:rPr lang="en-US" altLang="zh-CN" sz="2799" dirty="0"/>
              <a:t>”</a:t>
            </a:r>
            <a:r>
              <a:rPr lang="zh-CN" altLang="en-US" sz="2799" dirty="0"/>
              <a:t>的优先级最低，如果需要使用</a:t>
            </a:r>
            <a:r>
              <a:rPr lang="en-US" altLang="zh-CN" sz="2799" b="1" dirty="0">
                <a:solidFill>
                  <a:schemeClr val="accent5"/>
                </a:solidFill>
              </a:rPr>
              <a:t>()</a:t>
            </a:r>
            <a:r>
              <a:rPr lang="zh-CN" altLang="en-US" sz="2799" dirty="0"/>
              <a:t>来限制选择符的作用范围</a:t>
            </a:r>
            <a:endParaRPr lang="en-US" altLang="zh-CN" sz="2799" dirty="0"/>
          </a:p>
        </p:txBody>
      </p:sp>
      <p:graphicFrame>
        <p:nvGraphicFramePr>
          <p:cNvPr id="5" name="表格 4"/>
          <p:cNvGraphicFramePr>
            <a:graphicFrameLocks noGrp="1"/>
          </p:cNvGraphicFramePr>
          <p:nvPr>
            <p:extLst/>
          </p:nvPr>
        </p:nvGraphicFramePr>
        <p:xfrm>
          <a:off x="607690" y="2981803"/>
          <a:ext cx="10927353" cy="1203916"/>
        </p:xfrm>
        <a:graphic>
          <a:graphicData uri="http://schemas.openxmlformats.org/drawingml/2006/table">
            <a:tbl>
              <a:tblPr firstRow="1">
                <a:tableStyleId>{17292A2E-F333-43FB-9621-5CBBE7FDCDCB}</a:tableStyleId>
              </a:tblPr>
              <a:tblGrid>
                <a:gridCol w="7826791">
                  <a:extLst>
                    <a:ext uri="{9D8B030D-6E8A-4147-A177-3AD203B41FA5}">
                      <a16:colId xmlns:a16="http://schemas.microsoft.com/office/drawing/2014/main" val="20000"/>
                    </a:ext>
                  </a:extLst>
                </a:gridCol>
                <a:gridCol w="3100562">
                  <a:extLst>
                    <a:ext uri="{9D8B030D-6E8A-4147-A177-3AD203B41FA5}">
                      <a16:colId xmlns:a16="http://schemas.microsoft.com/office/drawing/2014/main" val="20001"/>
                    </a:ext>
                  </a:extLst>
                </a:gridCol>
              </a:tblGrid>
              <a:tr h="396170">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1" i="0" u="none" strike="noStrike" cap="none" normalizeH="0" baseline="0" dirty="0">
                          <a:ln>
                            <a:noFill/>
                          </a:ln>
                          <a:solidFill>
                            <a:schemeClr val="tx1"/>
                          </a:solidFill>
                          <a:effectLst/>
                          <a:latin typeface="Arial" pitchFamily="34" charset="0"/>
                          <a:ea typeface="宋体" pitchFamily="2" charset="-122"/>
                        </a:rPr>
                        <a:t>Python</a:t>
                      </a:r>
                      <a:r>
                        <a:rPr kumimoji="0" lang="zh-CN" altLang="en-US" sz="2000" b="1" i="0" u="none" strike="noStrike" cap="none" normalizeH="0" baseline="0" dirty="0">
                          <a:ln>
                            <a:noFill/>
                          </a:ln>
                          <a:solidFill>
                            <a:schemeClr val="tx1"/>
                          </a:solidFill>
                          <a:effectLst/>
                          <a:latin typeface="Arial" pitchFamily="34" charset="0"/>
                          <a:ea typeface="宋体" pitchFamily="2" charset="-122"/>
                        </a:rPr>
                        <a:t>语句</a:t>
                      </a: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1" i="0" u="none" strike="noStrike" kern="1200" cap="none" normalizeH="0" baseline="0" dirty="0">
                          <a:ln>
                            <a:noFill/>
                          </a:ln>
                          <a:solidFill>
                            <a:schemeClr val="tx1"/>
                          </a:solidFill>
                          <a:effectLst/>
                          <a:latin typeface="Arial" pitchFamily="34" charset="0"/>
                          <a:ea typeface="宋体" pitchFamily="2" charset="-122"/>
                          <a:cs typeface="+mn-cs"/>
                        </a:rPr>
                        <a:t>匹配结果</a:t>
                      </a:r>
                      <a:endParaRPr kumimoji="0" lang="zh-CN" altLang="zh-CN" sz="2000" b="1" i="0" u="none" strike="noStrike" kern="1200" cap="none" normalizeH="0" baseline="0" dirty="0">
                        <a:ln>
                          <a:noFill/>
                        </a:ln>
                        <a:solidFill>
                          <a:schemeClr val="tx1"/>
                        </a:solidFill>
                        <a:effectLst/>
                        <a:latin typeface="Arial" pitchFamily="34" charset="0"/>
                        <a:ea typeface="宋体" pitchFamily="2" charset="-122"/>
                        <a:cs typeface="+mn-cs"/>
                      </a:endParaRPr>
                    </a:p>
                  </a:txBody>
                  <a:tcPr marL="121876" marR="121876" horzOverflow="overflow"/>
                </a:tc>
                <a:extLst>
                  <a:ext uri="{0D108BD9-81ED-4DB2-BD59-A6C34878D82A}">
                    <a16:rowId xmlns:a16="http://schemas.microsoft.com/office/drawing/2014/main" val="10000"/>
                  </a:ext>
                </a:extLst>
              </a:tr>
              <a:tr h="410801">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2000" b="0" i="0" u="none" strike="noStrike" cap="none" normalizeH="0" baseline="0" dirty="0" err="1">
                          <a:ln>
                            <a:noFill/>
                          </a:ln>
                          <a:solidFill>
                            <a:schemeClr val="tx1"/>
                          </a:solidFill>
                          <a:effectLst/>
                          <a:latin typeface="Arial" pitchFamily="34" charset="0"/>
                          <a:ea typeface="宋体" pitchFamily="2" charset="-122"/>
                        </a:rPr>
                        <a:t>re.findall</a:t>
                      </a: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r>
                        <a:rPr kumimoji="0" lang="en-US" altLang="zh-CN" sz="2000" b="0" i="0" u="none" strike="noStrike" cap="none" normalizeH="0" baseline="0" dirty="0" err="1">
                          <a:ln>
                            <a:noFill/>
                          </a:ln>
                          <a:solidFill>
                            <a:schemeClr val="tx1"/>
                          </a:solidFill>
                          <a:effectLst/>
                          <a:latin typeface="Arial" pitchFamily="34" charset="0"/>
                          <a:ea typeface="宋体" pitchFamily="2" charset="-122"/>
                        </a:rPr>
                        <a:t>red|green|blue</a:t>
                      </a:r>
                      <a:r>
                        <a:rPr kumimoji="0" lang="en-US" altLang="zh-CN" sz="2000" b="0" i="0" u="none" strike="noStrike" cap="none" normalizeH="0" baseline="0" dirty="0">
                          <a:ln>
                            <a:noFill/>
                          </a:ln>
                          <a:solidFill>
                            <a:schemeClr val="tx1"/>
                          </a:solidFill>
                          <a:effectLst/>
                          <a:latin typeface="Arial" pitchFamily="34" charset="0"/>
                          <a:ea typeface="宋体" pitchFamily="2" charset="-122"/>
                        </a:rPr>
                        <a:t>','pink red ,green and blue')</a:t>
                      </a:r>
                      <a:endParaRPr kumimoji="0" lang="zh-CN" altLang="en-US"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['red', 'green', 'blue']</a:t>
                      </a:r>
                      <a:endParaRPr kumimoji="0" lang="zh-CN" altLang="en-US"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extLst>
                  <a:ext uri="{0D108BD9-81ED-4DB2-BD59-A6C34878D82A}">
                    <a16:rowId xmlns:a16="http://schemas.microsoft.com/office/drawing/2014/main" val="10001"/>
                  </a:ext>
                </a:extLst>
              </a:tr>
              <a:tr h="396875">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2000" b="0" i="0" u="none" strike="noStrike" cap="none" normalizeH="0" baseline="0" dirty="0" err="1">
                          <a:ln>
                            <a:noFill/>
                          </a:ln>
                          <a:solidFill>
                            <a:schemeClr val="tx1"/>
                          </a:solidFill>
                          <a:effectLst/>
                          <a:latin typeface="Arial" pitchFamily="34" charset="0"/>
                          <a:ea typeface="宋体" pitchFamily="2" charset="-122"/>
                        </a:rPr>
                        <a:t>re.findall</a:t>
                      </a:r>
                      <a:r>
                        <a:rPr kumimoji="0" lang="en-US" altLang="zh-CN" sz="2000" b="0" i="0" u="none" strike="noStrike" cap="none" normalizeH="0" baseline="0" dirty="0">
                          <a:ln>
                            <a:noFill/>
                          </a:ln>
                          <a:solidFill>
                            <a:schemeClr val="tx1"/>
                          </a:solidFill>
                          <a:effectLst/>
                          <a:latin typeface="Arial" pitchFamily="34" charset="0"/>
                          <a:ea typeface="宋体" pitchFamily="2" charset="-122"/>
                        </a:rPr>
                        <a:t>('\\b(</a:t>
                      </a:r>
                      <a:r>
                        <a:rPr kumimoji="0" lang="en-US" altLang="zh-CN" sz="2000" b="0" i="0" u="none" strike="noStrike" cap="none" normalizeH="0" baseline="0" dirty="0" err="1">
                          <a:ln>
                            <a:noFill/>
                          </a:ln>
                          <a:solidFill>
                            <a:schemeClr val="tx1"/>
                          </a:solidFill>
                          <a:effectLst/>
                          <a:latin typeface="Arial" pitchFamily="34" charset="0"/>
                          <a:ea typeface="宋体" pitchFamily="2" charset="-122"/>
                        </a:rPr>
                        <a:t>red|green|blue</a:t>
                      </a:r>
                      <a:r>
                        <a:rPr kumimoji="0" lang="en-US" altLang="zh-CN" sz="2000" b="0" i="0" u="none" strike="noStrike" cap="none" normalizeH="0" baseline="0" dirty="0">
                          <a:ln>
                            <a:noFill/>
                          </a:ln>
                          <a:solidFill>
                            <a:schemeClr val="tx1"/>
                          </a:solidFill>
                          <a:effectLst/>
                          <a:latin typeface="Arial" pitchFamily="34" charset="0"/>
                          <a:ea typeface="宋体" pitchFamily="2" charset="-122"/>
                        </a:rPr>
                        <a:t>)\\b','</a:t>
                      </a:r>
                      <a:r>
                        <a:rPr kumimoji="0" lang="en-US" altLang="zh-CN" sz="2000" b="0" i="0" u="none" strike="noStrike" cap="none" normalizeH="0" baseline="0" dirty="0" err="1">
                          <a:ln>
                            <a:noFill/>
                          </a:ln>
                          <a:solidFill>
                            <a:schemeClr val="tx1"/>
                          </a:solidFill>
                          <a:effectLst/>
                          <a:latin typeface="Arial" pitchFamily="34" charset="0"/>
                          <a:ea typeface="宋体" pitchFamily="2" charset="-122"/>
                        </a:rPr>
                        <a:t>bluesky,pink</a:t>
                      </a:r>
                      <a:r>
                        <a:rPr kumimoji="0" lang="en-US" altLang="zh-CN" sz="2000" b="0" i="0" u="none" strike="noStrike" cap="none" normalizeH="0" baseline="0" dirty="0">
                          <a:ln>
                            <a:noFill/>
                          </a:ln>
                          <a:solidFill>
                            <a:schemeClr val="tx1"/>
                          </a:solidFill>
                          <a:effectLst/>
                          <a:latin typeface="Arial" pitchFamily="34" charset="0"/>
                          <a:ea typeface="宋体" pitchFamily="2" charset="-122"/>
                        </a:rPr>
                        <a:t> red ,green and blue')</a:t>
                      </a:r>
                      <a:endParaRPr kumimoji="0" lang="zh-CN" altLang="en-US"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['red', 'green', 'blue']</a:t>
                      </a:r>
                      <a:endParaRPr kumimoji="0" lang="zh-CN" altLang="en-US"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extLst>
                  <a:ext uri="{0D108BD9-81ED-4DB2-BD59-A6C34878D82A}">
                    <a16:rowId xmlns:a16="http://schemas.microsoft.com/office/drawing/2014/main" val="10002"/>
                  </a:ext>
                </a:extLst>
              </a:tr>
            </a:tbl>
          </a:graphicData>
        </a:graphic>
      </p:graphicFrame>
      <p:sp>
        <p:nvSpPr>
          <p:cNvPr id="6" name="Rectangle 3"/>
          <p:cNvSpPr txBox="1">
            <a:spLocks noChangeArrowheads="1"/>
          </p:cNvSpPr>
          <p:nvPr/>
        </p:nvSpPr>
        <p:spPr>
          <a:xfrm>
            <a:off x="607690" y="4984948"/>
            <a:ext cx="10919972" cy="1287791"/>
          </a:xfrm>
          <a:prstGeom prst="rect">
            <a:avLst/>
          </a:prstGeom>
          <a:solidFill>
            <a:schemeClr val="accent4">
              <a:lumMod val="20000"/>
              <a:lumOff val="80000"/>
            </a:schemeClr>
          </a:solidFill>
        </p:spPr>
        <p:txBody>
          <a:bodyPr vert="horz" lIns="108825" tIns="54412" rIns="108825" bIns="54412" rtlCol="0">
            <a:normAutofit lnSpcReduction="10000"/>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pPr>
              <a:lnSpc>
                <a:spcPct val="120000"/>
              </a:lnSpc>
              <a:spcBef>
                <a:spcPts val="0"/>
              </a:spcBef>
              <a:buClr>
                <a:srgbClr val="008000"/>
              </a:buClr>
              <a:buNone/>
            </a:pPr>
            <a:r>
              <a:rPr lang="en-US" altLang="zh-CN" sz="2200" dirty="0"/>
              <a:t>&gt;&gt;&gt; import re                   </a:t>
            </a:r>
          </a:p>
          <a:p>
            <a:pPr>
              <a:lnSpc>
                <a:spcPct val="120000"/>
              </a:lnSpc>
              <a:spcBef>
                <a:spcPts val="0"/>
              </a:spcBef>
              <a:buClr>
                <a:srgbClr val="008000"/>
              </a:buClr>
              <a:buNone/>
            </a:pPr>
            <a:r>
              <a:rPr lang="en-US" altLang="zh-CN" sz="2200" dirty="0"/>
              <a:t>&gt;&gt;&gt; </a:t>
            </a:r>
            <a:r>
              <a:rPr lang="en-US" altLang="zh-CN" sz="2200" dirty="0" err="1"/>
              <a:t>re.findall</a:t>
            </a:r>
            <a:r>
              <a:rPr lang="en-US" altLang="zh-CN" sz="2200" dirty="0"/>
              <a:t>('((0\d{2}|\d{3})-(\d{8}|\d{6}))','</a:t>
            </a:r>
            <a:r>
              <a:rPr lang="zh-CN" altLang="en-US" sz="2200" dirty="0"/>
              <a:t>复旦大学总机</a:t>
            </a:r>
            <a:r>
              <a:rPr lang="en-US" altLang="zh-CN" sz="2200" dirty="0"/>
              <a:t>021-65642222')</a:t>
            </a:r>
          </a:p>
          <a:p>
            <a:pPr>
              <a:lnSpc>
                <a:spcPct val="120000"/>
              </a:lnSpc>
              <a:spcBef>
                <a:spcPts val="0"/>
              </a:spcBef>
              <a:buClr>
                <a:srgbClr val="008000"/>
              </a:buClr>
              <a:buNone/>
            </a:pPr>
            <a:r>
              <a:rPr lang="en-US" altLang="zh-CN" sz="2200" dirty="0">
                <a:solidFill>
                  <a:schemeClr val="accent5"/>
                </a:solidFill>
              </a:rPr>
              <a:t>[(‘021-65642222’, ‘021’, ‘65642222’)]</a:t>
            </a:r>
          </a:p>
        </p:txBody>
      </p:sp>
      <p:sp>
        <p:nvSpPr>
          <p:cNvPr id="8" name="矩形 7"/>
          <p:cNvSpPr/>
          <p:nvPr/>
        </p:nvSpPr>
        <p:spPr>
          <a:xfrm>
            <a:off x="615071" y="4420459"/>
            <a:ext cx="10919972" cy="507713"/>
          </a:xfrm>
          <a:prstGeom prst="rect">
            <a:avLst/>
          </a:prstGeom>
          <a:ln>
            <a:solidFill>
              <a:schemeClr val="bg1">
                <a:lumMod val="50000"/>
              </a:schemeClr>
            </a:solidFill>
          </a:ln>
        </p:spPr>
        <p:txBody>
          <a:bodyPr wrap="square">
            <a:spAutoFit/>
          </a:bodyPr>
          <a:lstStyle/>
          <a:p>
            <a:pPr>
              <a:lnSpc>
                <a:spcPct val="150000"/>
              </a:lnSpc>
            </a:pPr>
            <a:r>
              <a:rPr lang="en-US" altLang="zh-CN" b="1" dirty="0">
                <a:solidFill>
                  <a:srgbClr val="0070C0"/>
                </a:solidFill>
              </a:rPr>
              <a:t>+ </a:t>
            </a:r>
            <a:r>
              <a:rPr lang="zh-CN" altLang="en-US" b="1" dirty="0">
                <a:solidFill>
                  <a:srgbClr val="0070C0"/>
                </a:solidFill>
              </a:rPr>
              <a:t>例子：电话号码一般形式为“区号</a:t>
            </a:r>
            <a:r>
              <a:rPr lang="en-US" altLang="zh-CN" b="1" dirty="0">
                <a:solidFill>
                  <a:srgbClr val="0070C0"/>
                </a:solidFill>
              </a:rPr>
              <a:t>-</a:t>
            </a:r>
            <a:r>
              <a:rPr lang="zh-CN" altLang="en-US" b="1" dirty="0">
                <a:solidFill>
                  <a:srgbClr val="0070C0"/>
                </a:solidFill>
              </a:rPr>
              <a:t>电话号码”，区号为</a:t>
            </a:r>
            <a:r>
              <a:rPr lang="en-US" altLang="zh-CN" b="1" dirty="0">
                <a:solidFill>
                  <a:srgbClr val="0070C0"/>
                </a:solidFill>
              </a:rPr>
              <a:t>3</a:t>
            </a:r>
            <a:r>
              <a:rPr lang="zh-CN" altLang="en-US" b="1" dirty="0">
                <a:solidFill>
                  <a:srgbClr val="0070C0"/>
                </a:solidFill>
              </a:rPr>
              <a:t>位或</a:t>
            </a:r>
            <a:r>
              <a:rPr lang="en-US" altLang="zh-CN" b="1" dirty="0">
                <a:solidFill>
                  <a:srgbClr val="0070C0"/>
                </a:solidFill>
              </a:rPr>
              <a:t>4</a:t>
            </a:r>
            <a:r>
              <a:rPr lang="zh-CN" altLang="en-US" b="1" dirty="0">
                <a:solidFill>
                  <a:srgbClr val="0070C0"/>
                </a:solidFill>
              </a:rPr>
              <a:t>位，，电话号码为</a:t>
            </a:r>
            <a:r>
              <a:rPr lang="en-US" altLang="zh-CN" b="1" dirty="0">
                <a:solidFill>
                  <a:srgbClr val="0070C0"/>
                </a:solidFill>
              </a:rPr>
              <a:t>6</a:t>
            </a:r>
            <a:r>
              <a:rPr lang="zh-CN" altLang="en-US" b="1" dirty="0">
                <a:solidFill>
                  <a:srgbClr val="0070C0"/>
                </a:solidFill>
              </a:rPr>
              <a:t>位或</a:t>
            </a:r>
            <a:r>
              <a:rPr lang="en-US" altLang="zh-CN" b="1" dirty="0">
                <a:solidFill>
                  <a:srgbClr val="0070C0"/>
                </a:solidFill>
              </a:rPr>
              <a:t>8</a:t>
            </a:r>
            <a:r>
              <a:rPr lang="zh-CN" altLang="en-US" b="1" dirty="0">
                <a:solidFill>
                  <a:srgbClr val="0070C0"/>
                </a:solidFill>
              </a:rPr>
              <a:t>位数字。</a:t>
            </a:r>
            <a:endParaRPr lang="zh-CN" altLang="en-US" b="1" dirty="0"/>
          </a:p>
        </p:txBody>
      </p:sp>
    </p:spTree>
    <p:extLst>
      <p:ext uri="{BB962C8B-B14F-4D97-AF65-F5344CB8AC3E}">
        <p14:creationId xmlns:p14="http://schemas.microsoft.com/office/powerpoint/2010/main" val="107947900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rrowheads="1"/>
          </p:cNvSpPr>
          <p:nvPr>
            <p:ph type="title"/>
          </p:nvPr>
        </p:nvSpPr>
        <p:spPr>
          <a:xfrm>
            <a:off x="390040" y="13519"/>
            <a:ext cx="11229390" cy="1325563"/>
          </a:xfrm>
        </p:spPr>
        <p:txBody>
          <a:bodyPr vert="horz" lIns="108825" tIns="54412" rIns="108825" bIns="54412" rtlCol="0" anchor="ctr">
            <a:normAutofit/>
          </a:bodyPr>
          <a:lstStyle/>
          <a:p>
            <a:r>
              <a:rPr lang="zh-CN" altLang="en-US" dirty="0"/>
              <a:t>4.2.</a:t>
            </a:r>
            <a:r>
              <a:rPr lang="en-US" altLang="zh-CN" dirty="0"/>
              <a:t>2</a:t>
            </a:r>
            <a:r>
              <a:rPr lang="zh-CN" altLang="en-US" dirty="0"/>
              <a:t> </a:t>
            </a:r>
            <a:r>
              <a:rPr lang="en-US" altLang="zh-CN" dirty="0"/>
              <a:t>re</a:t>
            </a:r>
            <a:r>
              <a:rPr lang="zh-CN" altLang="en-US" dirty="0"/>
              <a:t>模块主要方法</a:t>
            </a:r>
            <a:endParaRPr lang="zh-CN" altLang="en-US" sz="3999" dirty="0"/>
          </a:p>
        </p:txBody>
      </p:sp>
      <p:sp>
        <p:nvSpPr>
          <p:cNvPr id="48131" name="Rectangle 3"/>
          <p:cNvSpPr>
            <a:spLocks noGrp="1" noChangeArrowheads="1"/>
          </p:cNvSpPr>
          <p:nvPr>
            <p:ph type="body" idx="1"/>
          </p:nvPr>
        </p:nvSpPr>
        <p:spPr>
          <a:xfrm>
            <a:off x="364895" y="1027911"/>
            <a:ext cx="11729740" cy="5091325"/>
          </a:xfrm>
        </p:spPr>
        <p:txBody>
          <a:bodyPr vert="horz" lIns="108825" tIns="54412" rIns="108825" bIns="54412" rtlCol="0">
            <a:normAutofit lnSpcReduction="10000"/>
          </a:bodyPr>
          <a:lstStyle/>
          <a:p>
            <a:pPr>
              <a:lnSpc>
                <a:spcPct val="150000"/>
              </a:lnSpc>
            </a:pPr>
            <a:r>
              <a:rPr lang="en-US" altLang="zh-CN" sz="3999" dirty="0">
                <a:solidFill>
                  <a:schemeClr val="accent5"/>
                </a:solidFill>
              </a:rPr>
              <a:t>re</a:t>
            </a:r>
            <a:r>
              <a:rPr lang="zh-CN" altLang="en-US" sz="3999" dirty="0">
                <a:solidFill>
                  <a:schemeClr val="accent5"/>
                </a:solidFill>
              </a:rPr>
              <a:t>模块</a:t>
            </a:r>
            <a:r>
              <a:rPr lang="zh-CN" altLang="en-US" sz="3899" dirty="0"/>
              <a:t>的主要方法</a:t>
            </a:r>
            <a:endParaRPr lang="en-US" altLang="zh-CN" sz="3899" dirty="0"/>
          </a:p>
          <a:p>
            <a:pPr lvl="1">
              <a:lnSpc>
                <a:spcPct val="200000"/>
              </a:lnSpc>
            </a:pPr>
            <a:r>
              <a:rPr lang="zh-CN" altLang="en-US" sz="2999" dirty="0"/>
              <a:t>匹配和搜索</a:t>
            </a:r>
            <a:endParaRPr lang="en-US" altLang="zh-CN" sz="2999" dirty="0"/>
          </a:p>
          <a:p>
            <a:pPr lvl="1">
              <a:lnSpc>
                <a:spcPct val="200000"/>
              </a:lnSpc>
            </a:pPr>
            <a:r>
              <a:rPr lang="zh-CN" altLang="en-US" sz="2999" dirty="0"/>
              <a:t>分割字符串</a:t>
            </a:r>
            <a:endParaRPr lang="en-US" altLang="zh-CN" sz="2999" dirty="0"/>
          </a:p>
          <a:p>
            <a:pPr lvl="1">
              <a:lnSpc>
                <a:spcPct val="200000"/>
              </a:lnSpc>
            </a:pPr>
            <a:r>
              <a:rPr lang="zh-CN" altLang="en-US" sz="2999" dirty="0"/>
              <a:t>匹配和替换</a:t>
            </a:r>
            <a:endParaRPr lang="en-US" altLang="zh-CN" sz="2999" dirty="0"/>
          </a:p>
          <a:p>
            <a:pPr>
              <a:lnSpc>
                <a:spcPct val="150000"/>
              </a:lnSpc>
            </a:pPr>
            <a:r>
              <a:rPr lang="zh-CN" altLang="en-US" sz="2799" dirty="0"/>
              <a:t>既可以</a:t>
            </a:r>
            <a:r>
              <a:rPr lang="zh-CN" altLang="en-US" sz="2799" dirty="0">
                <a:solidFill>
                  <a:srgbClr val="FF0000"/>
                </a:solidFill>
              </a:rPr>
              <a:t>直接使用</a:t>
            </a:r>
            <a:r>
              <a:rPr lang="en-US" altLang="zh-CN" sz="2799" dirty="0">
                <a:solidFill>
                  <a:srgbClr val="FF0000"/>
                </a:solidFill>
              </a:rPr>
              <a:t>re</a:t>
            </a:r>
            <a:r>
              <a:rPr lang="zh-CN" altLang="en-US" sz="2799" dirty="0">
                <a:solidFill>
                  <a:srgbClr val="FF0000"/>
                </a:solidFill>
              </a:rPr>
              <a:t>模块</a:t>
            </a:r>
            <a:r>
              <a:rPr lang="zh-CN" altLang="en-US" sz="2799" dirty="0"/>
              <a:t>的方法进行字符串处理，也可以将</a:t>
            </a:r>
            <a:r>
              <a:rPr lang="zh-CN" altLang="en-US" sz="2799" dirty="0">
                <a:solidFill>
                  <a:srgbClr val="FF0000"/>
                </a:solidFill>
              </a:rPr>
              <a:t>模式编译为正则表达式对象</a:t>
            </a:r>
            <a:r>
              <a:rPr lang="zh-CN" altLang="en-US" sz="2799" dirty="0"/>
              <a:t>，然后使用正则表达式的方法来操作字符串</a:t>
            </a:r>
            <a:endParaRPr lang="en-US" altLang="zh-CN" sz="2799" dirty="0"/>
          </a:p>
        </p:txBody>
      </p:sp>
    </p:spTree>
    <p:extLst>
      <p:ext uri="{BB962C8B-B14F-4D97-AF65-F5344CB8AC3E}">
        <p14:creationId xmlns:p14="http://schemas.microsoft.com/office/powerpoint/2010/main" val="1502584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1329" y="0"/>
            <a:ext cx="10511798" cy="1325563"/>
          </a:xfrm>
        </p:spPr>
        <p:txBody>
          <a:bodyPr/>
          <a:lstStyle/>
          <a:p>
            <a:r>
              <a:rPr lang="zh-CN" altLang="en-US" dirty="0"/>
              <a:t>4.2.</a:t>
            </a:r>
            <a:r>
              <a:rPr lang="en-US" altLang="zh-CN" dirty="0"/>
              <a:t>2</a:t>
            </a:r>
            <a:r>
              <a:rPr lang="zh-CN" altLang="en-US" dirty="0"/>
              <a:t> </a:t>
            </a:r>
            <a:r>
              <a:rPr lang="en-US" altLang="zh-CN" dirty="0"/>
              <a:t>re</a:t>
            </a:r>
            <a:r>
              <a:rPr lang="zh-CN" altLang="en-US" dirty="0"/>
              <a:t>模块主要方法</a:t>
            </a:r>
          </a:p>
        </p:txBody>
      </p:sp>
      <p:sp>
        <p:nvSpPr>
          <p:cNvPr id="3" name="内容占位符 2"/>
          <p:cNvSpPr>
            <a:spLocks noGrp="1"/>
          </p:cNvSpPr>
          <p:nvPr>
            <p:ph idx="1"/>
          </p:nvPr>
        </p:nvSpPr>
        <p:spPr>
          <a:xfrm>
            <a:off x="840101" y="1003360"/>
            <a:ext cx="10511798" cy="1176829"/>
          </a:xfrm>
        </p:spPr>
        <p:txBody>
          <a:bodyPr>
            <a:normAutofit/>
          </a:bodyPr>
          <a:lstStyle/>
          <a:p>
            <a:r>
              <a:rPr lang="en-US" altLang="zh-CN" sz="3599" dirty="0">
                <a:solidFill>
                  <a:schemeClr val="accent5"/>
                </a:solidFill>
              </a:rPr>
              <a:t>re</a:t>
            </a:r>
            <a:r>
              <a:rPr lang="zh-CN" altLang="en-US" sz="3599" dirty="0">
                <a:solidFill>
                  <a:schemeClr val="accent5"/>
                </a:solidFill>
              </a:rPr>
              <a:t>模块</a:t>
            </a:r>
            <a:r>
              <a:rPr lang="zh-CN" altLang="en-US" sz="3599" dirty="0"/>
              <a:t>的主要方法列表</a:t>
            </a:r>
            <a:endParaRPr lang="en-US" altLang="zh-CN" sz="3599" dirty="0"/>
          </a:p>
          <a:p>
            <a:pPr lvl="1"/>
            <a:r>
              <a:rPr lang="en-US" altLang="zh-CN" sz="2799" dirty="0"/>
              <a:t>pattern:</a:t>
            </a:r>
            <a:r>
              <a:rPr lang="zh-CN" altLang="en-US" sz="2799" dirty="0"/>
              <a:t>匹配模式  </a:t>
            </a:r>
            <a:r>
              <a:rPr lang="en-US" altLang="zh-CN" sz="2799" dirty="0"/>
              <a:t>string</a:t>
            </a:r>
            <a:r>
              <a:rPr lang="zh-CN" altLang="en-US" sz="2799" dirty="0"/>
              <a:t>：要匹配的字符串  </a:t>
            </a:r>
            <a:r>
              <a:rPr lang="en-US" altLang="zh-CN" sz="2799" dirty="0"/>
              <a:t>flag</a:t>
            </a:r>
            <a:r>
              <a:rPr lang="zh-CN" altLang="en-US" sz="2799" dirty="0"/>
              <a:t>：匹配选项</a:t>
            </a:r>
            <a:endParaRPr lang="en-US" altLang="zh-CN" sz="2799" dirty="0"/>
          </a:p>
          <a:p>
            <a:endParaRPr lang="zh-CN" altLang="en-US" dirty="0"/>
          </a:p>
        </p:txBody>
      </p:sp>
      <p:graphicFrame>
        <p:nvGraphicFramePr>
          <p:cNvPr id="4" name="表格 3"/>
          <p:cNvGraphicFramePr>
            <a:graphicFrameLocks noGrp="1"/>
          </p:cNvGraphicFramePr>
          <p:nvPr>
            <p:extLst/>
          </p:nvPr>
        </p:nvGraphicFramePr>
        <p:xfrm>
          <a:off x="840101" y="2011297"/>
          <a:ext cx="11102811" cy="4718226"/>
        </p:xfrm>
        <a:graphic>
          <a:graphicData uri="http://schemas.openxmlformats.org/drawingml/2006/table">
            <a:tbl>
              <a:tblPr firstRow="1">
                <a:tableStyleId>{B301B821-A1FF-4177-AEE7-76D212191A09}</a:tableStyleId>
              </a:tblPr>
              <a:tblGrid>
                <a:gridCol w="4095006">
                  <a:extLst>
                    <a:ext uri="{9D8B030D-6E8A-4147-A177-3AD203B41FA5}">
                      <a16:colId xmlns:a16="http://schemas.microsoft.com/office/drawing/2014/main" val="20000"/>
                    </a:ext>
                  </a:extLst>
                </a:gridCol>
                <a:gridCol w="7007805">
                  <a:extLst>
                    <a:ext uri="{9D8B030D-6E8A-4147-A177-3AD203B41FA5}">
                      <a16:colId xmlns:a16="http://schemas.microsoft.com/office/drawing/2014/main" val="20001"/>
                    </a:ext>
                  </a:extLst>
                </a:gridCol>
              </a:tblGrid>
              <a:tr h="396170">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1" i="0" u="none" strike="noStrike" cap="none" normalizeH="0" baseline="0" dirty="0">
                          <a:ln>
                            <a:noFill/>
                          </a:ln>
                          <a:solidFill>
                            <a:schemeClr val="tx1"/>
                          </a:solidFill>
                          <a:effectLst/>
                          <a:latin typeface="Arial" pitchFamily="34" charset="0"/>
                          <a:ea typeface="宋体" pitchFamily="2" charset="-122"/>
                        </a:rPr>
                        <a:t>方法</a:t>
                      </a: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zh-CN" sz="2000" u="none" strike="noStrike" cap="none" normalizeH="0" baseline="0" dirty="0">
                          <a:ln>
                            <a:noFill/>
                          </a:ln>
                          <a:effectLst/>
                        </a:rPr>
                        <a:t>说明</a:t>
                      </a: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extLst>
                  <a:ext uri="{0D108BD9-81ED-4DB2-BD59-A6C34878D82A}">
                    <a16:rowId xmlns:a16="http://schemas.microsoft.com/office/drawing/2014/main" val="10000"/>
                  </a:ext>
                </a:extLst>
              </a:tr>
              <a:tr h="639954">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rPr>
                        <a:t>findall(</a:t>
                      </a:r>
                      <a:r>
                        <a:rPr kumimoji="0" lang="en-US" altLang="zh-CN" sz="1800" b="0" i="0" u="none" strike="noStrike" cap="none" normalizeH="0" baseline="0" dirty="0" err="1">
                          <a:ln>
                            <a:noFill/>
                          </a:ln>
                          <a:solidFill>
                            <a:schemeClr val="tx1"/>
                          </a:solidFill>
                          <a:effectLst/>
                          <a:latin typeface="Arial" pitchFamily="34" charset="0"/>
                          <a:ea typeface="宋体" pitchFamily="2" charset="-122"/>
                        </a:rPr>
                        <a:t>pattern,string</a:t>
                      </a:r>
                      <a:r>
                        <a:rPr kumimoji="0" lang="en-US" altLang="zh-CN" sz="1800" b="0" i="0" u="none" strike="noStrike" cap="none" normalizeH="0" baseline="0" dirty="0">
                          <a:ln>
                            <a:noFill/>
                          </a:ln>
                          <a:solidFill>
                            <a:schemeClr val="tx1"/>
                          </a:solidFill>
                          <a:effectLst/>
                          <a:latin typeface="Arial" pitchFamily="34" charset="0"/>
                          <a:ea typeface="宋体" pitchFamily="2" charset="-122"/>
                        </a:rPr>
                        <a:t>[,flags])</a:t>
                      </a: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u="none" strike="noStrike" kern="1200" cap="none" normalizeH="0" baseline="0" dirty="0">
                          <a:ln>
                            <a:noFill/>
                          </a:ln>
                          <a:solidFill>
                            <a:schemeClr val="dk1"/>
                          </a:solidFill>
                          <a:effectLst/>
                          <a:latin typeface="+mn-lt"/>
                          <a:ea typeface="+mn-ea"/>
                          <a:cs typeface="+mn-cs"/>
                        </a:rPr>
                        <a:t>列出字符串中模式的所有匹配项</a:t>
                      </a:r>
                      <a:endParaRPr kumimoji="0" lang="en-US" altLang="zh-CN" sz="1800" u="none" strike="noStrike" kern="1200" cap="none" normalizeH="0" baseline="0" dirty="0">
                        <a:ln>
                          <a:noFill/>
                        </a:ln>
                        <a:solidFill>
                          <a:schemeClr val="dk1"/>
                        </a:solidFill>
                        <a:effectLst/>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u="none" strike="noStrike" kern="1200" cap="none" normalizeH="0" baseline="0" dirty="0">
                          <a:ln>
                            <a:noFill/>
                          </a:ln>
                          <a:solidFill>
                            <a:schemeClr val="dk1"/>
                          </a:solidFill>
                          <a:effectLst/>
                          <a:latin typeface="+mn-lt"/>
                          <a:ea typeface="+mn-ea"/>
                          <a:cs typeface="+mn-cs"/>
                        </a:rPr>
                        <a:t>返回匹配结果列表，若</a:t>
                      </a:r>
                      <a:r>
                        <a:rPr kumimoji="0" lang="en-US" altLang="zh-CN" sz="1800" u="none" strike="noStrike" kern="1200" cap="none" normalizeH="0" baseline="0" dirty="0">
                          <a:ln>
                            <a:noFill/>
                          </a:ln>
                          <a:solidFill>
                            <a:schemeClr val="dk1"/>
                          </a:solidFill>
                          <a:effectLst/>
                          <a:latin typeface="+mn-lt"/>
                          <a:ea typeface="+mn-ea"/>
                          <a:cs typeface="+mn-cs"/>
                        </a:rPr>
                        <a:t>pattern</a:t>
                      </a:r>
                      <a:r>
                        <a:rPr kumimoji="0" lang="zh-CN" altLang="en-US" sz="1800" u="none" strike="noStrike" kern="1200" cap="none" normalizeH="0" baseline="0" dirty="0">
                          <a:ln>
                            <a:noFill/>
                          </a:ln>
                          <a:solidFill>
                            <a:schemeClr val="dk1"/>
                          </a:solidFill>
                          <a:effectLst/>
                          <a:latin typeface="+mn-lt"/>
                          <a:ea typeface="+mn-ea"/>
                          <a:cs typeface="+mn-cs"/>
                        </a:rPr>
                        <a:t>含有组</a:t>
                      </a:r>
                      <a:r>
                        <a:rPr kumimoji="0" lang="en-US" altLang="zh-CN" sz="1800" u="none" strike="noStrike" kern="1200" cap="none" normalizeH="0" baseline="0" dirty="0">
                          <a:ln>
                            <a:noFill/>
                          </a:ln>
                          <a:solidFill>
                            <a:schemeClr val="dk1"/>
                          </a:solidFill>
                          <a:effectLst/>
                          <a:latin typeface="+mn-lt"/>
                          <a:ea typeface="+mn-ea"/>
                          <a:cs typeface="+mn-cs"/>
                        </a:rPr>
                        <a:t>(</a:t>
                      </a:r>
                      <a:r>
                        <a:rPr kumimoji="0" lang="zh-CN" altLang="en-US" sz="1800" u="none" strike="noStrike" kern="1200" cap="none" normalizeH="0" baseline="0" dirty="0">
                          <a:ln>
                            <a:noFill/>
                          </a:ln>
                          <a:solidFill>
                            <a:schemeClr val="dk1"/>
                          </a:solidFill>
                          <a:effectLst/>
                          <a:latin typeface="+mn-lt"/>
                          <a:ea typeface="+mn-ea"/>
                          <a:cs typeface="+mn-cs"/>
                        </a:rPr>
                        <a:t>子模式</a:t>
                      </a:r>
                      <a:r>
                        <a:rPr kumimoji="0" lang="en-US" altLang="zh-CN" sz="1800" u="none" strike="noStrike" kern="1200" cap="none" normalizeH="0" baseline="0" dirty="0">
                          <a:ln>
                            <a:noFill/>
                          </a:ln>
                          <a:solidFill>
                            <a:schemeClr val="dk1"/>
                          </a:solidFill>
                          <a:effectLst/>
                          <a:latin typeface="+mn-lt"/>
                          <a:ea typeface="+mn-ea"/>
                          <a:cs typeface="+mn-cs"/>
                        </a:rPr>
                        <a:t>)</a:t>
                      </a:r>
                      <a:r>
                        <a:rPr kumimoji="0" lang="zh-CN" altLang="en-US" sz="1800" u="none" strike="noStrike" kern="1200" cap="none" normalizeH="0" baseline="0" dirty="0">
                          <a:ln>
                            <a:noFill/>
                          </a:ln>
                          <a:solidFill>
                            <a:schemeClr val="dk1"/>
                          </a:solidFill>
                          <a:effectLst/>
                          <a:latin typeface="+mn-lt"/>
                          <a:ea typeface="+mn-ea"/>
                          <a:cs typeface="+mn-cs"/>
                        </a:rPr>
                        <a:t>，同时返回组的列表</a:t>
                      </a:r>
                      <a:endParaRPr kumimoji="0" lang="en-US" altLang="zh-CN" sz="1800" u="none" strike="noStrike" kern="1200" cap="none" normalizeH="0" baseline="0" dirty="0">
                        <a:ln>
                          <a:noFill/>
                        </a:ln>
                        <a:solidFill>
                          <a:schemeClr val="dk1"/>
                        </a:solidFill>
                        <a:effectLst/>
                        <a:latin typeface="+mn-lt"/>
                        <a:ea typeface="+mn-ea"/>
                        <a:cs typeface="+mn-cs"/>
                      </a:endParaRPr>
                    </a:p>
                  </a:txBody>
                  <a:tcPr marL="121876" marR="121876" horzOverflow="overflow"/>
                </a:tc>
                <a:extLst>
                  <a:ext uri="{0D108BD9-81ED-4DB2-BD59-A6C34878D82A}">
                    <a16:rowId xmlns:a16="http://schemas.microsoft.com/office/drawing/2014/main" val="10001"/>
                  </a:ext>
                </a:extLst>
              </a:tr>
              <a:tr h="639954">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rPr>
                        <a:t>search(</a:t>
                      </a:r>
                      <a:r>
                        <a:rPr kumimoji="0" lang="en-US" altLang="zh-CN" sz="1800" b="0" i="0" u="none" strike="noStrike" cap="none" normalizeH="0" baseline="0" dirty="0" err="1">
                          <a:ln>
                            <a:noFill/>
                          </a:ln>
                          <a:solidFill>
                            <a:schemeClr val="tx1"/>
                          </a:solidFill>
                          <a:effectLst/>
                          <a:latin typeface="Arial" pitchFamily="34" charset="0"/>
                          <a:ea typeface="宋体" pitchFamily="2" charset="-122"/>
                        </a:rPr>
                        <a:t>pattern,string</a:t>
                      </a:r>
                      <a:r>
                        <a:rPr kumimoji="0" lang="en-US" altLang="zh-CN" sz="1800" b="0" i="0" u="none" strike="noStrike" cap="none" normalizeH="0" baseline="0" dirty="0">
                          <a:ln>
                            <a:noFill/>
                          </a:ln>
                          <a:solidFill>
                            <a:schemeClr val="tx1"/>
                          </a:solidFill>
                          <a:effectLst/>
                          <a:latin typeface="Arial" pitchFamily="34" charset="0"/>
                          <a:ea typeface="宋体" pitchFamily="2" charset="-122"/>
                        </a:rPr>
                        <a:t>[,flags])</a:t>
                      </a: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800" u="none" strike="noStrike" kern="1200" cap="none" normalizeH="0" baseline="0" dirty="0">
                          <a:ln>
                            <a:noFill/>
                          </a:ln>
                          <a:solidFill>
                            <a:schemeClr val="dk1"/>
                          </a:solidFill>
                          <a:effectLst/>
                          <a:latin typeface="+mn-lt"/>
                          <a:ea typeface="+mn-ea"/>
                          <a:cs typeface="+mn-cs"/>
                        </a:rPr>
                        <a:t>在字符串中寻找模式</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800" u="none" strike="noStrike" kern="1200" cap="none" normalizeH="0" baseline="0" dirty="0">
                          <a:ln>
                            <a:noFill/>
                          </a:ln>
                          <a:solidFill>
                            <a:schemeClr val="dk1"/>
                          </a:solidFill>
                          <a:effectLst/>
                          <a:latin typeface="+mn-lt"/>
                          <a:ea typeface="+mn-ea"/>
                          <a:cs typeface="+mn-cs"/>
                        </a:rPr>
                        <a:t>若匹配，返回</a:t>
                      </a:r>
                      <a:r>
                        <a:rPr kumimoji="0" lang="en-US" altLang="zh-CN" sz="1800" u="none" strike="noStrike" kern="1200" cap="none" normalizeH="0" baseline="0" dirty="0">
                          <a:ln>
                            <a:noFill/>
                          </a:ln>
                          <a:solidFill>
                            <a:schemeClr val="dk1"/>
                          </a:solidFill>
                          <a:effectLst/>
                          <a:latin typeface="+mn-lt"/>
                          <a:ea typeface="+mn-ea"/>
                          <a:cs typeface="+mn-cs"/>
                        </a:rPr>
                        <a:t>Match</a:t>
                      </a:r>
                      <a:r>
                        <a:rPr kumimoji="0" lang="zh-CN" altLang="en-US" sz="1800" u="none" strike="noStrike" kern="1200" cap="none" normalizeH="0" baseline="0" dirty="0">
                          <a:ln>
                            <a:noFill/>
                          </a:ln>
                          <a:solidFill>
                            <a:schemeClr val="dk1"/>
                          </a:solidFill>
                          <a:effectLst/>
                          <a:latin typeface="+mn-lt"/>
                          <a:ea typeface="+mn-ea"/>
                          <a:cs typeface="+mn-cs"/>
                        </a:rPr>
                        <a:t>对象（参见</a:t>
                      </a:r>
                      <a:r>
                        <a:rPr kumimoji="0" lang="en-US" altLang="zh-CN" sz="1800" u="none" strike="noStrike" kern="1200" cap="none" normalizeH="0" baseline="0" dirty="0">
                          <a:ln>
                            <a:noFill/>
                          </a:ln>
                          <a:solidFill>
                            <a:schemeClr val="dk1"/>
                          </a:solidFill>
                          <a:effectLst/>
                          <a:latin typeface="+mn-lt"/>
                          <a:ea typeface="+mn-ea"/>
                          <a:cs typeface="+mn-cs"/>
                        </a:rPr>
                        <a:t>4.2.5</a:t>
                      </a:r>
                      <a:r>
                        <a:rPr kumimoji="0" lang="zh-CN" altLang="en-US" sz="1800" u="none" strike="noStrike" kern="1200" cap="none" normalizeH="0" baseline="0" dirty="0">
                          <a:ln>
                            <a:noFill/>
                          </a:ln>
                          <a:solidFill>
                            <a:schemeClr val="dk1"/>
                          </a:solidFill>
                          <a:effectLst/>
                          <a:latin typeface="+mn-lt"/>
                          <a:ea typeface="+mn-ea"/>
                          <a:cs typeface="+mn-cs"/>
                        </a:rPr>
                        <a:t>），否则返回</a:t>
                      </a:r>
                      <a:r>
                        <a:rPr kumimoji="0" lang="en-US" altLang="zh-CN" sz="1800" u="none" strike="noStrike" kern="1200" cap="none" normalizeH="0" baseline="0" dirty="0">
                          <a:ln>
                            <a:noFill/>
                          </a:ln>
                          <a:solidFill>
                            <a:schemeClr val="dk1"/>
                          </a:solidFill>
                          <a:effectLst/>
                          <a:latin typeface="+mn-lt"/>
                          <a:ea typeface="+mn-ea"/>
                          <a:cs typeface="+mn-cs"/>
                        </a:rPr>
                        <a:t>None</a:t>
                      </a:r>
                    </a:p>
                  </a:txBody>
                  <a:tcPr marL="121876" marR="121876" horzOverflow="overflow"/>
                </a:tc>
                <a:extLst>
                  <a:ext uri="{0D108BD9-81ED-4DB2-BD59-A6C34878D82A}">
                    <a16:rowId xmlns:a16="http://schemas.microsoft.com/office/drawing/2014/main" val="10002"/>
                  </a:ext>
                </a:extLst>
              </a:tr>
              <a:tr h="639954">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rPr>
                        <a:t>match(</a:t>
                      </a:r>
                      <a:r>
                        <a:rPr kumimoji="0" lang="en-US" altLang="zh-CN" sz="1800" b="0" i="0" u="none" strike="noStrike" cap="none" normalizeH="0" baseline="0" dirty="0" err="1">
                          <a:ln>
                            <a:noFill/>
                          </a:ln>
                          <a:solidFill>
                            <a:schemeClr val="tx1"/>
                          </a:solidFill>
                          <a:effectLst/>
                          <a:latin typeface="Arial" pitchFamily="34" charset="0"/>
                          <a:ea typeface="宋体" pitchFamily="2" charset="-122"/>
                        </a:rPr>
                        <a:t>pattern,string</a:t>
                      </a:r>
                      <a:r>
                        <a:rPr kumimoji="0" lang="en-US" altLang="zh-CN" sz="1800" b="0" i="0" u="none" strike="noStrike" cap="none" normalizeH="0" baseline="0" dirty="0">
                          <a:ln>
                            <a:noFill/>
                          </a:ln>
                          <a:solidFill>
                            <a:schemeClr val="tx1"/>
                          </a:solidFill>
                          <a:effectLst/>
                          <a:latin typeface="Arial" pitchFamily="34" charset="0"/>
                          <a:ea typeface="宋体" pitchFamily="2" charset="-122"/>
                        </a:rPr>
                        <a:t>[,flags])</a:t>
                      </a: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800" u="none" strike="noStrike" kern="1200" cap="none" normalizeH="0" baseline="0" dirty="0">
                          <a:ln>
                            <a:noFill/>
                          </a:ln>
                          <a:solidFill>
                            <a:schemeClr val="dk1"/>
                          </a:solidFill>
                          <a:effectLst/>
                          <a:latin typeface="+mn-lt"/>
                          <a:ea typeface="+mn-ea"/>
                          <a:cs typeface="+mn-cs"/>
                        </a:rPr>
                        <a:t>从字符串的开始处匹配模式</a:t>
                      </a:r>
                      <a:endParaRPr kumimoji="0" lang="en-US" altLang="zh-CN" sz="1800" u="none" strike="noStrike" kern="1200" cap="none" normalizeH="0" baseline="0" dirty="0">
                        <a:ln>
                          <a:noFill/>
                        </a:ln>
                        <a:solidFill>
                          <a:schemeClr val="dk1"/>
                        </a:solidFill>
                        <a:effectLst/>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800" u="none" strike="noStrike" kern="1200" cap="none" normalizeH="0" baseline="0" dirty="0">
                          <a:ln>
                            <a:noFill/>
                          </a:ln>
                          <a:solidFill>
                            <a:schemeClr val="dk1"/>
                          </a:solidFill>
                          <a:effectLst/>
                          <a:latin typeface="+mn-lt"/>
                          <a:ea typeface="+mn-ea"/>
                          <a:cs typeface="+mn-cs"/>
                        </a:rPr>
                        <a:t>若匹配，返回</a:t>
                      </a:r>
                      <a:r>
                        <a:rPr kumimoji="0" lang="en-US" altLang="zh-CN" sz="1800" u="none" strike="noStrike" kern="1200" cap="none" normalizeH="0" baseline="0" dirty="0">
                          <a:ln>
                            <a:noFill/>
                          </a:ln>
                          <a:solidFill>
                            <a:schemeClr val="dk1"/>
                          </a:solidFill>
                          <a:effectLst/>
                          <a:latin typeface="+mn-lt"/>
                          <a:ea typeface="+mn-ea"/>
                          <a:cs typeface="+mn-cs"/>
                        </a:rPr>
                        <a:t>Match</a:t>
                      </a:r>
                      <a:r>
                        <a:rPr kumimoji="0" lang="zh-CN" altLang="en-US" sz="1800" u="none" strike="noStrike" kern="1200" cap="none" normalizeH="0" baseline="0" dirty="0">
                          <a:ln>
                            <a:noFill/>
                          </a:ln>
                          <a:solidFill>
                            <a:schemeClr val="dk1"/>
                          </a:solidFill>
                          <a:effectLst/>
                          <a:latin typeface="+mn-lt"/>
                          <a:ea typeface="+mn-ea"/>
                          <a:cs typeface="+mn-cs"/>
                        </a:rPr>
                        <a:t>对象，否则返回</a:t>
                      </a:r>
                      <a:r>
                        <a:rPr kumimoji="0" lang="en-US" altLang="zh-CN" sz="1800" u="none" strike="noStrike" kern="1200" cap="none" normalizeH="0" baseline="0" dirty="0">
                          <a:ln>
                            <a:noFill/>
                          </a:ln>
                          <a:solidFill>
                            <a:schemeClr val="dk1"/>
                          </a:solidFill>
                          <a:effectLst/>
                          <a:latin typeface="+mn-lt"/>
                          <a:ea typeface="+mn-ea"/>
                          <a:cs typeface="+mn-cs"/>
                        </a:rPr>
                        <a:t>None</a:t>
                      </a:r>
                    </a:p>
                  </a:txBody>
                  <a:tcPr marL="121876" marR="121876" horzOverflow="overflow"/>
                </a:tc>
                <a:extLst>
                  <a:ext uri="{0D108BD9-81ED-4DB2-BD59-A6C34878D82A}">
                    <a16:rowId xmlns:a16="http://schemas.microsoft.com/office/drawing/2014/main" val="10003"/>
                  </a:ext>
                </a:extLst>
              </a:tr>
              <a:tr h="639954">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rPr>
                        <a:t>split(</a:t>
                      </a:r>
                      <a:r>
                        <a:rPr kumimoji="0" lang="en-US" altLang="zh-CN" sz="1800" b="0" i="0" u="none" strike="noStrike" cap="none" normalizeH="0" baseline="0" dirty="0" err="1">
                          <a:ln>
                            <a:noFill/>
                          </a:ln>
                          <a:solidFill>
                            <a:schemeClr val="tx1"/>
                          </a:solidFill>
                          <a:effectLst/>
                          <a:latin typeface="Arial" pitchFamily="34" charset="0"/>
                          <a:ea typeface="宋体" pitchFamily="2" charset="-122"/>
                        </a:rPr>
                        <a:t>pattern,string</a:t>
                      </a:r>
                      <a:r>
                        <a:rPr kumimoji="0" lang="en-US" altLang="zh-CN" sz="1800" b="0" i="0" u="none" strike="noStrike" cap="none" normalizeH="0" baseline="0" dirty="0">
                          <a:ln>
                            <a:noFill/>
                          </a:ln>
                          <a:solidFill>
                            <a:schemeClr val="tx1"/>
                          </a:solidFill>
                          <a:effectLst/>
                          <a:latin typeface="Arial" pitchFamily="34" charset="0"/>
                          <a:ea typeface="宋体" pitchFamily="2" charset="-122"/>
                        </a:rPr>
                        <a:t>[,</a:t>
                      </a:r>
                      <a:r>
                        <a:rPr kumimoji="0" lang="en-US" altLang="zh-CN" sz="1800" b="0" i="0" u="none" strike="noStrike" cap="none" normalizeH="0" baseline="0" dirty="0" err="1">
                          <a:ln>
                            <a:noFill/>
                          </a:ln>
                          <a:solidFill>
                            <a:schemeClr val="tx1"/>
                          </a:solidFill>
                          <a:effectLst/>
                          <a:latin typeface="Arial" pitchFamily="34" charset="0"/>
                          <a:ea typeface="宋体" pitchFamily="2" charset="-122"/>
                        </a:rPr>
                        <a:t>maxsplit</a:t>
                      </a:r>
                      <a:r>
                        <a:rPr kumimoji="0" lang="en-US" altLang="zh-CN" sz="1800" b="0" i="0" u="none" strike="noStrike" cap="none" normalizeH="0" baseline="0" dirty="0">
                          <a:ln>
                            <a:noFill/>
                          </a:ln>
                          <a:solidFill>
                            <a:schemeClr val="tx1"/>
                          </a:solidFill>
                          <a:effectLst/>
                          <a:latin typeface="Arial" pitchFamily="34" charset="0"/>
                          <a:ea typeface="宋体" pitchFamily="2" charset="-122"/>
                        </a:rPr>
                        <a:t>=0])</a:t>
                      </a: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800" u="none" strike="noStrike" kern="1200" cap="none" normalizeH="0" baseline="0" dirty="0">
                          <a:ln>
                            <a:noFill/>
                          </a:ln>
                          <a:solidFill>
                            <a:schemeClr val="dk1"/>
                          </a:solidFill>
                          <a:effectLst/>
                          <a:latin typeface="+mn-lt"/>
                          <a:ea typeface="+mn-ea"/>
                          <a:cs typeface="+mn-cs"/>
                        </a:rPr>
                        <a:t>根据模式匹配项（匹配分割符）分割字符串，返回分割后的字符串列表，</a:t>
                      </a:r>
                      <a:r>
                        <a:rPr kumimoji="0" lang="en-US" altLang="zh-CN" sz="1800" b="0" i="0" u="none" strike="noStrike" cap="none" normalizeH="0" baseline="0" dirty="0" err="1">
                          <a:ln>
                            <a:noFill/>
                          </a:ln>
                          <a:solidFill>
                            <a:schemeClr val="tx1"/>
                          </a:solidFill>
                          <a:effectLst/>
                          <a:latin typeface="Arial" pitchFamily="34" charset="0"/>
                          <a:ea typeface="宋体" pitchFamily="2" charset="-122"/>
                        </a:rPr>
                        <a:t>maxsplit</a:t>
                      </a:r>
                      <a:r>
                        <a:rPr kumimoji="0" lang="zh-CN" altLang="en-US" sz="1800" u="none" strike="noStrike" kern="1200" cap="none" normalizeH="0" baseline="0" dirty="0">
                          <a:ln>
                            <a:noFill/>
                          </a:ln>
                          <a:solidFill>
                            <a:schemeClr val="dk1"/>
                          </a:solidFill>
                          <a:effectLst/>
                          <a:latin typeface="+mn-lt"/>
                          <a:ea typeface="+mn-ea"/>
                          <a:cs typeface="+mn-cs"/>
                        </a:rPr>
                        <a:t>为分割的最大次数</a:t>
                      </a:r>
                    </a:p>
                  </a:txBody>
                  <a:tcPr marL="121876" marR="121876" horzOverflow="overflow"/>
                </a:tc>
                <a:extLst>
                  <a:ext uri="{0D108BD9-81ED-4DB2-BD59-A6C34878D82A}">
                    <a16:rowId xmlns:a16="http://schemas.microsoft.com/office/drawing/2014/main" val="10004"/>
                  </a:ext>
                </a:extLst>
              </a:tr>
              <a:tr h="639954">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kern="1200" cap="none" normalizeH="0" baseline="0" dirty="0">
                          <a:ln>
                            <a:noFill/>
                          </a:ln>
                          <a:solidFill>
                            <a:schemeClr val="dk1"/>
                          </a:solidFill>
                          <a:effectLst/>
                          <a:latin typeface="Arial" pitchFamily="34" charset="0"/>
                          <a:ea typeface="宋体" pitchFamily="2" charset="-122"/>
                          <a:cs typeface="+mn-cs"/>
                        </a:rPr>
                        <a:t>sub(</a:t>
                      </a:r>
                      <a:r>
                        <a:rPr kumimoji="0" lang="en-US" altLang="zh-CN" sz="1800" b="0" i="0" u="none" strike="noStrike" kern="1200" cap="none" normalizeH="0" baseline="0" dirty="0" err="1">
                          <a:ln>
                            <a:noFill/>
                          </a:ln>
                          <a:solidFill>
                            <a:schemeClr val="dk1"/>
                          </a:solidFill>
                          <a:effectLst/>
                          <a:latin typeface="Arial" pitchFamily="34" charset="0"/>
                          <a:ea typeface="宋体" pitchFamily="2" charset="-122"/>
                          <a:cs typeface="+mn-cs"/>
                        </a:rPr>
                        <a:t>pat,repl,string</a:t>
                      </a:r>
                      <a:r>
                        <a:rPr kumimoji="0" lang="en-US" altLang="zh-CN" sz="1800" b="0" i="0" u="none" strike="noStrike" kern="1200" cap="none" normalizeH="0" baseline="0" dirty="0">
                          <a:ln>
                            <a:noFill/>
                          </a:ln>
                          <a:solidFill>
                            <a:schemeClr val="dk1"/>
                          </a:solidFill>
                          <a:effectLst/>
                          <a:latin typeface="Arial" pitchFamily="34" charset="0"/>
                          <a:ea typeface="宋体" pitchFamily="2" charset="-122"/>
                          <a:cs typeface="+mn-cs"/>
                        </a:rPr>
                        <a:t>[,count=0])</a:t>
                      </a: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800" u="none" strike="noStrike" kern="1200" cap="none" normalizeH="0" baseline="0" dirty="0">
                          <a:ln>
                            <a:noFill/>
                          </a:ln>
                          <a:solidFill>
                            <a:schemeClr val="dk1"/>
                          </a:solidFill>
                          <a:effectLst/>
                          <a:latin typeface="+mn-lt"/>
                          <a:ea typeface="+mn-ea"/>
                          <a:cs typeface="+mn-cs"/>
                        </a:rPr>
                        <a:t>将字符串中所有</a:t>
                      </a:r>
                      <a:r>
                        <a:rPr kumimoji="0" lang="en-US" altLang="zh-CN" sz="1800" u="none" strike="noStrike" kern="1200" cap="none" normalizeH="0" baseline="0" dirty="0">
                          <a:ln>
                            <a:noFill/>
                          </a:ln>
                          <a:solidFill>
                            <a:schemeClr val="dk1"/>
                          </a:solidFill>
                          <a:effectLst/>
                          <a:latin typeface="+mn-lt"/>
                          <a:ea typeface="+mn-ea"/>
                          <a:cs typeface="+mn-cs"/>
                        </a:rPr>
                        <a:t>pat</a:t>
                      </a:r>
                      <a:r>
                        <a:rPr kumimoji="0" lang="zh-CN" altLang="en-US" sz="1800" u="none" strike="noStrike" kern="1200" cap="none" normalizeH="0" baseline="0" dirty="0">
                          <a:ln>
                            <a:noFill/>
                          </a:ln>
                          <a:solidFill>
                            <a:schemeClr val="dk1"/>
                          </a:solidFill>
                          <a:effectLst/>
                          <a:latin typeface="+mn-lt"/>
                          <a:ea typeface="+mn-ea"/>
                          <a:cs typeface="+mn-cs"/>
                        </a:rPr>
                        <a:t>的匹配项用</a:t>
                      </a:r>
                      <a:r>
                        <a:rPr kumimoji="0" lang="en-US" altLang="zh-CN" sz="1800" u="none" strike="noStrike" kern="1200" cap="none" normalizeH="0" baseline="0" dirty="0" err="1">
                          <a:ln>
                            <a:noFill/>
                          </a:ln>
                          <a:solidFill>
                            <a:schemeClr val="dk1"/>
                          </a:solidFill>
                          <a:effectLst/>
                          <a:latin typeface="+mn-lt"/>
                          <a:ea typeface="+mn-ea"/>
                          <a:cs typeface="+mn-cs"/>
                        </a:rPr>
                        <a:t>repl</a:t>
                      </a:r>
                      <a:r>
                        <a:rPr kumimoji="0" lang="zh-CN" altLang="en-US" sz="1800" u="none" strike="noStrike" kern="1200" cap="none" normalizeH="0" baseline="0" dirty="0">
                          <a:ln>
                            <a:noFill/>
                          </a:ln>
                          <a:solidFill>
                            <a:schemeClr val="dk1"/>
                          </a:solidFill>
                          <a:effectLst/>
                          <a:latin typeface="+mn-lt"/>
                          <a:ea typeface="+mn-ea"/>
                          <a:cs typeface="+mn-cs"/>
                        </a:rPr>
                        <a:t>替换；并返回替换后的字符串，</a:t>
                      </a:r>
                      <a:r>
                        <a:rPr kumimoji="0" lang="en-US" altLang="zh-CN" sz="1800" b="0" i="0" u="none" strike="noStrike" kern="1200" cap="none" normalizeH="0" baseline="0" dirty="0">
                          <a:ln>
                            <a:noFill/>
                          </a:ln>
                          <a:solidFill>
                            <a:schemeClr val="dk1"/>
                          </a:solidFill>
                          <a:effectLst/>
                          <a:latin typeface="Arial" pitchFamily="34" charset="0"/>
                          <a:ea typeface="宋体" pitchFamily="2" charset="-122"/>
                          <a:cs typeface="+mn-cs"/>
                        </a:rPr>
                        <a:t>count</a:t>
                      </a:r>
                      <a:r>
                        <a:rPr kumimoji="0" lang="zh-CN" altLang="en-US" sz="1800" u="none" strike="noStrike" kern="1200" cap="none" normalizeH="0" baseline="0" dirty="0">
                          <a:ln>
                            <a:noFill/>
                          </a:ln>
                          <a:solidFill>
                            <a:schemeClr val="dk1"/>
                          </a:solidFill>
                          <a:effectLst/>
                          <a:latin typeface="+mn-lt"/>
                          <a:ea typeface="+mn-ea"/>
                          <a:cs typeface="+mn-cs"/>
                        </a:rPr>
                        <a:t>为替换的最大次数</a:t>
                      </a:r>
                    </a:p>
                  </a:txBody>
                  <a:tcPr marL="121876" marR="121876" horzOverflow="overflow"/>
                </a:tc>
                <a:extLst>
                  <a:ext uri="{0D108BD9-81ED-4DB2-BD59-A6C34878D82A}">
                    <a16:rowId xmlns:a16="http://schemas.microsoft.com/office/drawing/2014/main" val="10005"/>
                  </a:ext>
                </a:extLst>
              </a:tr>
              <a:tr h="639954">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kern="1200" cap="none" normalizeH="0" baseline="0" dirty="0" err="1">
                          <a:ln>
                            <a:noFill/>
                          </a:ln>
                          <a:solidFill>
                            <a:schemeClr val="dk1"/>
                          </a:solidFill>
                          <a:effectLst/>
                          <a:latin typeface="Arial" pitchFamily="34" charset="0"/>
                          <a:ea typeface="宋体" pitchFamily="2" charset="-122"/>
                          <a:cs typeface="+mn-cs"/>
                        </a:rPr>
                        <a:t>subn</a:t>
                      </a:r>
                      <a:r>
                        <a:rPr kumimoji="0" lang="en-US" altLang="zh-CN" sz="1800" b="0" i="0" u="none" strike="noStrike" kern="1200" cap="none" normalizeH="0" baseline="0" dirty="0">
                          <a:ln>
                            <a:noFill/>
                          </a:ln>
                          <a:solidFill>
                            <a:schemeClr val="dk1"/>
                          </a:solidFill>
                          <a:effectLst/>
                          <a:latin typeface="Arial" pitchFamily="34" charset="0"/>
                          <a:ea typeface="宋体" pitchFamily="2" charset="-122"/>
                          <a:cs typeface="+mn-cs"/>
                        </a:rPr>
                        <a:t>(</a:t>
                      </a:r>
                      <a:r>
                        <a:rPr kumimoji="0" lang="en-US" altLang="zh-CN" sz="1800" b="0" i="0" u="none" strike="noStrike" kern="1200" cap="none" normalizeH="0" baseline="0" dirty="0" err="1">
                          <a:ln>
                            <a:noFill/>
                          </a:ln>
                          <a:solidFill>
                            <a:schemeClr val="dk1"/>
                          </a:solidFill>
                          <a:effectLst/>
                          <a:latin typeface="Arial" pitchFamily="34" charset="0"/>
                          <a:ea typeface="宋体" pitchFamily="2" charset="-122"/>
                          <a:cs typeface="+mn-cs"/>
                        </a:rPr>
                        <a:t>pat,repl,string</a:t>
                      </a:r>
                      <a:r>
                        <a:rPr kumimoji="0" lang="en-US" altLang="zh-CN" sz="1800" b="0" i="0" u="none" strike="noStrike" kern="1200" cap="none" normalizeH="0" baseline="0" dirty="0">
                          <a:ln>
                            <a:noFill/>
                          </a:ln>
                          <a:solidFill>
                            <a:schemeClr val="dk1"/>
                          </a:solidFill>
                          <a:effectLst/>
                          <a:latin typeface="Arial" pitchFamily="34" charset="0"/>
                          <a:ea typeface="宋体" pitchFamily="2" charset="-122"/>
                          <a:cs typeface="+mn-cs"/>
                        </a:rPr>
                        <a:t>[,count=0])</a:t>
                      </a: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800" u="none" strike="noStrike" kern="1200" cap="none" normalizeH="0" baseline="0" dirty="0">
                          <a:ln>
                            <a:noFill/>
                          </a:ln>
                          <a:solidFill>
                            <a:schemeClr val="dk1"/>
                          </a:solidFill>
                          <a:effectLst/>
                          <a:latin typeface="+mn-lt"/>
                          <a:ea typeface="+mn-ea"/>
                          <a:cs typeface="+mn-cs"/>
                        </a:rPr>
                        <a:t>将字符串中所有</a:t>
                      </a:r>
                      <a:r>
                        <a:rPr kumimoji="0" lang="en-US" altLang="zh-CN" sz="1800" u="none" strike="noStrike" kern="1200" cap="none" normalizeH="0" baseline="0" dirty="0">
                          <a:ln>
                            <a:noFill/>
                          </a:ln>
                          <a:solidFill>
                            <a:schemeClr val="dk1"/>
                          </a:solidFill>
                          <a:effectLst/>
                          <a:latin typeface="+mn-lt"/>
                          <a:ea typeface="+mn-ea"/>
                          <a:cs typeface="+mn-cs"/>
                        </a:rPr>
                        <a:t>pat</a:t>
                      </a:r>
                      <a:r>
                        <a:rPr kumimoji="0" lang="zh-CN" altLang="en-US" sz="1800" u="none" strike="noStrike" kern="1200" cap="none" normalizeH="0" baseline="0" dirty="0">
                          <a:ln>
                            <a:noFill/>
                          </a:ln>
                          <a:solidFill>
                            <a:schemeClr val="dk1"/>
                          </a:solidFill>
                          <a:effectLst/>
                          <a:latin typeface="+mn-lt"/>
                          <a:ea typeface="+mn-ea"/>
                          <a:cs typeface="+mn-cs"/>
                        </a:rPr>
                        <a:t>的匹配项用</a:t>
                      </a:r>
                      <a:r>
                        <a:rPr kumimoji="0" lang="en-US" altLang="zh-CN" sz="1800" u="none" strike="noStrike" kern="1200" cap="none" normalizeH="0" baseline="0" dirty="0" err="1">
                          <a:ln>
                            <a:noFill/>
                          </a:ln>
                          <a:solidFill>
                            <a:schemeClr val="dk1"/>
                          </a:solidFill>
                          <a:effectLst/>
                          <a:latin typeface="+mn-lt"/>
                          <a:ea typeface="+mn-ea"/>
                          <a:cs typeface="+mn-cs"/>
                        </a:rPr>
                        <a:t>repl</a:t>
                      </a:r>
                      <a:r>
                        <a:rPr kumimoji="0" lang="zh-CN" altLang="en-US" sz="1800" u="none" strike="noStrike" kern="1200" cap="none" normalizeH="0" baseline="0" dirty="0">
                          <a:ln>
                            <a:noFill/>
                          </a:ln>
                          <a:solidFill>
                            <a:schemeClr val="dk1"/>
                          </a:solidFill>
                          <a:effectLst/>
                          <a:latin typeface="+mn-lt"/>
                          <a:ea typeface="+mn-ea"/>
                          <a:cs typeface="+mn-cs"/>
                        </a:rPr>
                        <a:t>替换；并返回元组：</a:t>
                      </a:r>
                      <a:r>
                        <a:rPr kumimoji="0" lang="en-US" altLang="zh-CN" sz="1800" u="none" strike="noStrike" kern="1200" cap="none" normalizeH="0" baseline="0" dirty="0">
                          <a:ln>
                            <a:noFill/>
                          </a:ln>
                          <a:solidFill>
                            <a:schemeClr val="dk1"/>
                          </a:solidFill>
                          <a:effectLst/>
                          <a:latin typeface="+mn-lt"/>
                          <a:ea typeface="+mn-ea"/>
                          <a:cs typeface="+mn-cs"/>
                        </a:rPr>
                        <a:t>(</a:t>
                      </a:r>
                      <a:r>
                        <a:rPr kumimoji="0" lang="zh-CN" altLang="en-US" sz="1800" u="none" strike="noStrike" kern="1200" cap="none" normalizeH="0" baseline="0" dirty="0">
                          <a:ln>
                            <a:noFill/>
                          </a:ln>
                          <a:solidFill>
                            <a:schemeClr val="dk1"/>
                          </a:solidFill>
                          <a:effectLst/>
                          <a:latin typeface="+mn-lt"/>
                          <a:ea typeface="+mn-ea"/>
                          <a:cs typeface="+mn-cs"/>
                        </a:rPr>
                        <a:t>替换后的字符串</a:t>
                      </a:r>
                      <a:r>
                        <a:rPr kumimoji="0" lang="en-US" altLang="zh-CN" sz="1800" u="none" strike="noStrike" kern="1200" cap="none" normalizeH="0" baseline="0" dirty="0">
                          <a:ln>
                            <a:noFill/>
                          </a:ln>
                          <a:solidFill>
                            <a:schemeClr val="dk1"/>
                          </a:solidFill>
                          <a:effectLst/>
                          <a:latin typeface="+mn-lt"/>
                          <a:ea typeface="+mn-ea"/>
                          <a:cs typeface="+mn-cs"/>
                        </a:rPr>
                        <a:t>,</a:t>
                      </a:r>
                      <a:r>
                        <a:rPr kumimoji="0" lang="zh-CN" altLang="en-US" sz="1800" u="none" strike="noStrike" kern="1200" cap="none" normalizeH="0" baseline="0" dirty="0">
                          <a:ln>
                            <a:noFill/>
                          </a:ln>
                          <a:solidFill>
                            <a:schemeClr val="dk1"/>
                          </a:solidFill>
                          <a:effectLst/>
                          <a:latin typeface="+mn-lt"/>
                          <a:ea typeface="+mn-ea"/>
                          <a:cs typeface="+mn-cs"/>
                        </a:rPr>
                        <a:t>替换</a:t>
                      </a:r>
                      <a:r>
                        <a:rPr kumimoji="0" lang="zh-CN" altLang="en-US" sz="1800" u="none" strike="noStrike" kern="1200" cap="none" normalizeH="0" baseline="0">
                          <a:ln>
                            <a:noFill/>
                          </a:ln>
                          <a:solidFill>
                            <a:schemeClr val="dk1"/>
                          </a:solidFill>
                          <a:effectLst/>
                          <a:latin typeface="+mn-lt"/>
                          <a:ea typeface="+mn-ea"/>
                          <a:cs typeface="+mn-cs"/>
                        </a:rPr>
                        <a:t>次数），</a:t>
                      </a:r>
                      <a:r>
                        <a:rPr kumimoji="0" lang="en-US" altLang="zh-CN" sz="1800" b="0" i="0" u="none" strike="noStrike" kern="1200" cap="none" normalizeH="0" baseline="0">
                          <a:ln>
                            <a:noFill/>
                          </a:ln>
                          <a:solidFill>
                            <a:schemeClr val="dk1"/>
                          </a:solidFill>
                          <a:effectLst/>
                          <a:latin typeface="Arial" pitchFamily="34" charset="0"/>
                          <a:ea typeface="宋体" pitchFamily="2" charset="-122"/>
                          <a:cs typeface="+mn-cs"/>
                        </a:rPr>
                        <a:t>count</a:t>
                      </a:r>
                      <a:r>
                        <a:rPr kumimoji="0" lang="zh-CN" altLang="en-US" sz="1800" u="none" strike="noStrike" kern="1200" cap="none" normalizeH="0" baseline="0" dirty="0">
                          <a:ln>
                            <a:noFill/>
                          </a:ln>
                          <a:solidFill>
                            <a:schemeClr val="dk1"/>
                          </a:solidFill>
                          <a:effectLst/>
                          <a:latin typeface="+mn-lt"/>
                          <a:ea typeface="+mn-ea"/>
                          <a:cs typeface="+mn-cs"/>
                        </a:rPr>
                        <a:t>为替换的最大次数</a:t>
                      </a:r>
                    </a:p>
                  </a:txBody>
                  <a:tcPr marL="121876" marR="121876" horzOverflow="overflow"/>
                </a:tc>
                <a:extLst>
                  <a:ext uri="{0D108BD9-81ED-4DB2-BD59-A6C34878D82A}">
                    <a16:rowId xmlns:a16="http://schemas.microsoft.com/office/drawing/2014/main" val="10006"/>
                  </a:ext>
                </a:extLst>
              </a:tr>
              <a:tr h="481506">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rPr>
                        <a:t>escape(string)</a:t>
                      </a: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800" u="none" strike="noStrike" kern="1200" cap="none" normalizeH="0" baseline="0" dirty="0">
                          <a:ln>
                            <a:noFill/>
                          </a:ln>
                          <a:solidFill>
                            <a:schemeClr val="dk1"/>
                          </a:solidFill>
                          <a:effectLst/>
                          <a:latin typeface="+mn-lt"/>
                          <a:ea typeface="+mn-ea"/>
                          <a:cs typeface="+mn-cs"/>
                        </a:rPr>
                        <a:t>将字符串中所有特殊正则表达式字符转义</a:t>
                      </a:r>
                    </a:p>
                  </a:txBody>
                  <a:tcPr marL="121876" marR="121876" horzOverflow="overflow"/>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62906630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4.2.</a:t>
            </a:r>
            <a:r>
              <a:rPr lang="en-US" altLang="zh-CN" dirty="0"/>
              <a:t>2</a:t>
            </a:r>
            <a:r>
              <a:rPr lang="zh-CN" altLang="en-US" dirty="0"/>
              <a:t> </a:t>
            </a:r>
            <a:r>
              <a:rPr lang="en-US" altLang="zh-CN" dirty="0"/>
              <a:t>re</a:t>
            </a:r>
            <a:r>
              <a:rPr lang="zh-CN" altLang="en-US" dirty="0"/>
              <a:t>模块主要方法</a:t>
            </a:r>
          </a:p>
        </p:txBody>
      </p:sp>
      <p:sp>
        <p:nvSpPr>
          <p:cNvPr id="3" name="内容占位符 2"/>
          <p:cNvSpPr>
            <a:spLocks noGrp="1"/>
          </p:cNvSpPr>
          <p:nvPr>
            <p:ph idx="1"/>
          </p:nvPr>
        </p:nvSpPr>
        <p:spPr>
          <a:xfrm>
            <a:off x="840101" y="1420628"/>
            <a:ext cx="10511798" cy="646845"/>
          </a:xfrm>
        </p:spPr>
        <p:txBody>
          <a:bodyPr>
            <a:normAutofit/>
          </a:bodyPr>
          <a:lstStyle/>
          <a:p>
            <a:r>
              <a:rPr lang="en-US" altLang="zh-CN" sz="3599" dirty="0"/>
              <a:t>flag</a:t>
            </a:r>
            <a:r>
              <a:rPr lang="zh-CN" altLang="en-US" sz="3599" dirty="0"/>
              <a:t>：匹配选项</a:t>
            </a:r>
            <a:r>
              <a:rPr lang="zh-CN" altLang="en-US" sz="2400" dirty="0"/>
              <a:t>（</a:t>
            </a:r>
            <a:r>
              <a:rPr lang="zh-CN" altLang="en-US" sz="2400" dirty="0">
                <a:solidFill>
                  <a:schemeClr val="accent5"/>
                </a:solidFill>
              </a:rPr>
              <a:t>可以使用</a:t>
            </a:r>
            <a:r>
              <a:rPr lang="en-US" altLang="zh-CN" sz="2400" dirty="0">
                <a:solidFill>
                  <a:schemeClr val="accent5"/>
                </a:solidFill>
              </a:rPr>
              <a:t>|</a:t>
            </a:r>
            <a:r>
              <a:rPr lang="zh-CN" altLang="en-US" sz="2400" dirty="0">
                <a:solidFill>
                  <a:schemeClr val="accent5"/>
                </a:solidFill>
              </a:rPr>
              <a:t>进行组合</a:t>
            </a:r>
            <a:r>
              <a:rPr lang="zh-CN" altLang="en-US" sz="2400" dirty="0"/>
              <a:t>）</a:t>
            </a:r>
          </a:p>
          <a:p>
            <a:pPr lvl="1"/>
            <a:endParaRPr lang="en-US" altLang="zh-CN" dirty="0"/>
          </a:p>
          <a:p>
            <a:pPr lvl="1"/>
            <a:endParaRPr lang="en-US" altLang="zh-CN" sz="2799" dirty="0"/>
          </a:p>
          <a:p>
            <a:pPr lvl="1"/>
            <a:endParaRPr lang="en-US" altLang="zh-CN" sz="2799" dirty="0"/>
          </a:p>
          <a:p>
            <a:pPr lvl="1"/>
            <a:endParaRPr lang="en-US" altLang="zh-CN" sz="2799" dirty="0"/>
          </a:p>
          <a:p>
            <a:pPr lvl="1"/>
            <a:endParaRPr lang="en-US" altLang="zh-CN" sz="2799" dirty="0"/>
          </a:p>
          <a:p>
            <a:pPr lvl="1"/>
            <a:endParaRPr lang="en-US" altLang="zh-CN" sz="2799" dirty="0"/>
          </a:p>
          <a:p>
            <a:pPr lvl="1"/>
            <a:endParaRPr lang="en-US" altLang="zh-CN" sz="2799" dirty="0"/>
          </a:p>
          <a:p>
            <a:pPr lvl="1"/>
            <a:endParaRPr lang="en-US" altLang="zh-CN" sz="2799" dirty="0"/>
          </a:p>
          <a:p>
            <a:pPr lvl="1"/>
            <a:endParaRPr lang="en-US" altLang="zh-CN" sz="2799" dirty="0"/>
          </a:p>
          <a:p>
            <a:pPr lvl="1"/>
            <a:endParaRPr lang="en-US" altLang="zh-CN" sz="2799" dirty="0"/>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494837259"/>
              </p:ext>
            </p:extLst>
          </p:nvPr>
        </p:nvGraphicFramePr>
        <p:xfrm>
          <a:off x="983730" y="2280025"/>
          <a:ext cx="10551312" cy="3430605"/>
        </p:xfrm>
        <a:graphic>
          <a:graphicData uri="http://schemas.openxmlformats.org/drawingml/2006/table">
            <a:tbl>
              <a:tblPr firstRow="1">
                <a:tableStyleId>{B301B821-A1FF-4177-AEE7-76D212191A09}</a:tableStyleId>
              </a:tblPr>
              <a:tblGrid>
                <a:gridCol w="3891599">
                  <a:extLst>
                    <a:ext uri="{9D8B030D-6E8A-4147-A177-3AD203B41FA5}">
                      <a16:colId xmlns:a16="http://schemas.microsoft.com/office/drawing/2014/main" val="20000"/>
                    </a:ext>
                  </a:extLst>
                </a:gridCol>
                <a:gridCol w="6659713">
                  <a:extLst>
                    <a:ext uri="{9D8B030D-6E8A-4147-A177-3AD203B41FA5}">
                      <a16:colId xmlns:a16="http://schemas.microsoft.com/office/drawing/2014/main" val="20001"/>
                    </a:ext>
                  </a:extLst>
                </a:gridCol>
              </a:tblGrid>
              <a:tr h="503215">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1" i="0" u="none" strike="noStrike" cap="none" normalizeH="0" baseline="0" dirty="0">
                          <a:ln>
                            <a:noFill/>
                          </a:ln>
                          <a:solidFill>
                            <a:schemeClr val="tx1"/>
                          </a:solidFill>
                          <a:effectLst/>
                          <a:latin typeface="Arial" pitchFamily="34" charset="0"/>
                          <a:ea typeface="宋体" pitchFamily="2" charset="-122"/>
                        </a:rPr>
                        <a:t>匹配选项</a:t>
                      </a: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zh-CN" sz="2000" u="none" strike="noStrike" cap="none" normalizeH="0" baseline="0" dirty="0">
                          <a:ln>
                            <a:noFill/>
                          </a:ln>
                          <a:effectLst/>
                        </a:rPr>
                        <a:t>说明</a:t>
                      </a: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extLst>
                  <a:ext uri="{0D108BD9-81ED-4DB2-BD59-A6C34878D82A}">
                    <a16:rowId xmlns:a16="http://schemas.microsoft.com/office/drawing/2014/main" val="10000"/>
                  </a:ext>
                </a:extLst>
              </a:tr>
              <a:tr h="478991">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rPr>
                        <a:t>re.l    re.IGNORECASE</a:t>
                      </a: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u="none" strike="noStrike" kern="1200" cap="none" normalizeH="0" baseline="0" dirty="0">
                          <a:ln>
                            <a:noFill/>
                          </a:ln>
                          <a:solidFill>
                            <a:schemeClr val="dk1"/>
                          </a:solidFill>
                          <a:effectLst/>
                          <a:latin typeface="+mn-lt"/>
                          <a:ea typeface="+mn-ea"/>
                          <a:cs typeface="+mn-cs"/>
                        </a:rPr>
                        <a:t>忽略大小写</a:t>
                      </a:r>
                      <a:endParaRPr kumimoji="0" lang="en-US" altLang="zh-CN" sz="1800" u="none" strike="noStrike" kern="1200" cap="none" normalizeH="0" baseline="0" dirty="0">
                        <a:ln>
                          <a:noFill/>
                        </a:ln>
                        <a:solidFill>
                          <a:schemeClr val="dk1"/>
                        </a:solidFill>
                        <a:effectLst/>
                        <a:latin typeface="+mn-lt"/>
                        <a:ea typeface="+mn-ea"/>
                        <a:cs typeface="+mn-cs"/>
                      </a:endParaRPr>
                    </a:p>
                  </a:txBody>
                  <a:tcPr marL="121876" marR="121876" horzOverflow="overflow"/>
                </a:tc>
                <a:extLst>
                  <a:ext uri="{0D108BD9-81ED-4DB2-BD59-A6C34878D82A}">
                    <a16:rowId xmlns:a16="http://schemas.microsoft.com/office/drawing/2014/main" val="10001"/>
                  </a:ext>
                </a:extLst>
              </a:tr>
              <a:tr h="486980">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err="1">
                          <a:ln>
                            <a:noFill/>
                          </a:ln>
                          <a:solidFill>
                            <a:schemeClr val="tx1"/>
                          </a:solidFill>
                          <a:effectLst/>
                          <a:latin typeface="Arial" pitchFamily="34" charset="0"/>
                          <a:ea typeface="宋体" pitchFamily="2" charset="-122"/>
                        </a:rPr>
                        <a:t>re.L</a:t>
                      </a:r>
                      <a:r>
                        <a:rPr kumimoji="0" lang="en-US" altLang="zh-CN" sz="1800" b="0" i="0" u="none" strike="noStrike" cap="none" normalizeH="0" baseline="0" dirty="0">
                          <a:ln>
                            <a:noFill/>
                          </a:ln>
                          <a:solidFill>
                            <a:schemeClr val="tx1"/>
                          </a:solidFill>
                          <a:effectLst/>
                          <a:latin typeface="Arial" pitchFamily="34" charset="0"/>
                          <a:ea typeface="宋体" pitchFamily="2" charset="-122"/>
                        </a:rPr>
                        <a:t>   </a:t>
                      </a:r>
                      <a:r>
                        <a:rPr kumimoji="0" lang="en-US" altLang="zh-CN" sz="1800" b="0" i="0" u="none" strike="noStrike" cap="none" normalizeH="0" baseline="0" dirty="0" err="1">
                          <a:ln>
                            <a:noFill/>
                          </a:ln>
                          <a:solidFill>
                            <a:schemeClr val="tx1"/>
                          </a:solidFill>
                          <a:effectLst/>
                          <a:latin typeface="Arial" pitchFamily="34" charset="0"/>
                          <a:ea typeface="宋体" pitchFamily="2" charset="-122"/>
                        </a:rPr>
                        <a:t>re.LOCALE</a:t>
                      </a: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u="none" strike="noStrike" kern="1200" cap="none" normalizeH="0" baseline="0" dirty="0">
                          <a:ln>
                            <a:noFill/>
                          </a:ln>
                          <a:solidFill>
                            <a:schemeClr val="dk1"/>
                          </a:solidFill>
                          <a:effectLst/>
                          <a:latin typeface="+mn-lt"/>
                          <a:ea typeface="+mn-ea"/>
                          <a:cs typeface="+mn-cs"/>
                        </a:rPr>
                        <a:t>\w \W \b \B \s \S</a:t>
                      </a:r>
                      <a:r>
                        <a:rPr kumimoji="0" lang="zh-CN" altLang="en-US" sz="1800" u="none" strike="noStrike" kern="1200" cap="none" normalizeH="0" baseline="0" dirty="0">
                          <a:ln>
                            <a:noFill/>
                          </a:ln>
                          <a:solidFill>
                            <a:schemeClr val="dk1"/>
                          </a:solidFill>
                          <a:effectLst/>
                          <a:latin typeface="+mn-lt"/>
                          <a:ea typeface="+mn-ea"/>
                          <a:cs typeface="+mn-cs"/>
                        </a:rPr>
                        <a:t>与本地字符集有关</a:t>
                      </a:r>
                      <a:endParaRPr kumimoji="0" lang="en-US" altLang="zh-CN" sz="1800" u="none" strike="noStrike" kern="1200" cap="none" normalizeH="0" baseline="0" dirty="0">
                        <a:ln>
                          <a:noFill/>
                        </a:ln>
                        <a:solidFill>
                          <a:schemeClr val="dk1"/>
                        </a:solidFill>
                        <a:effectLst/>
                        <a:latin typeface="+mn-lt"/>
                        <a:ea typeface="+mn-ea"/>
                        <a:cs typeface="+mn-cs"/>
                      </a:endParaRPr>
                    </a:p>
                  </a:txBody>
                  <a:tcPr marL="121876" marR="121876" horzOverflow="overflow"/>
                </a:tc>
                <a:extLst>
                  <a:ext uri="{0D108BD9-81ED-4DB2-BD59-A6C34878D82A}">
                    <a16:rowId xmlns:a16="http://schemas.microsoft.com/office/drawing/2014/main" val="10002"/>
                  </a:ext>
                </a:extLst>
              </a:tr>
              <a:tr h="503212">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err="1">
                          <a:ln>
                            <a:noFill/>
                          </a:ln>
                          <a:solidFill>
                            <a:schemeClr val="tx1"/>
                          </a:solidFill>
                          <a:effectLst/>
                          <a:latin typeface="Arial" pitchFamily="34" charset="0"/>
                          <a:ea typeface="宋体" pitchFamily="2" charset="-122"/>
                        </a:rPr>
                        <a:t>re.M</a:t>
                      </a:r>
                      <a:r>
                        <a:rPr kumimoji="0" lang="en-US" altLang="zh-CN" sz="1800" b="0" i="0" u="none" strike="noStrike" cap="none" normalizeH="0" baseline="0" dirty="0">
                          <a:ln>
                            <a:noFill/>
                          </a:ln>
                          <a:solidFill>
                            <a:schemeClr val="tx1"/>
                          </a:solidFill>
                          <a:effectLst/>
                          <a:latin typeface="Arial" pitchFamily="34" charset="0"/>
                          <a:ea typeface="宋体" pitchFamily="2" charset="-122"/>
                        </a:rPr>
                        <a:t>  </a:t>
                      </a:r>
                      <a:r>
                        <a:rPr kumimoji="0" lang="en-US" altLang="zh-CN" sz="1800" b="0" i="0" u="none" strike="noStrike" cap="none" normalizeH="0" baseline="0" dirty="0" err="1">
                          <a:ln>
                            <a:noFill/>
                          </a:ln>
                          <a:solidFill>
                            <a:schemeClr val="tx1"/>
                          </a:solidFill>
                          <a:effectLst/>
                          <a:latin typeface="Arial" pitchFamily="34" charset="0"/>
                          <a:ea typeface="宋体" pitchFamily="2" charset="-122"/>
                        </a:rPr>
                        <a:t>re.MULTILINE</a:t>
                      </a: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800" u="none" strike="noStrike" kern="1200" cap="none" normalizeH="0" baseline="0" dirty="0">
                          <a:ln>
                            <a:noFill/>
                          </a:ln>
                          <a:solidFill>
                            <a:schemeClr val="dk1"/>
                          </a:solidFill>
                          <a:effectLst/>
                          <a:latin typeface="+mn-lt"/>
                          <a:ea typeface="+mn-ea"/>
                          <a:cs typeface="+mn-cs"/>
                        </a:rPr>
                        <a:t>多行匹配模式</a:t>
                      </a:r>
                      <a:endParaRPr kumimoji="0" lang="en-US" altLang="zh-CN" sz="1800" u="none" strike="noStrike" kern="1200" cap="none" normalizeH="0" baseline="0" dirty="0">
                        <a:ln>
                          <a:noFill/>
                        </a:ln>
                        <a:solidFill>
                          <a:schemeClr val="dk1"/>
                        </a:solidFill>
                        <a:effectLst/>
                        <a:latin typeface="+mn-lt"/>
                        <a:ea typeface="+mn-ea"/>
                        <a:cs typeface="+mn-cs"/>
                      </a:endParaRPr>
                    </a:p>
                  </a:txBody>
                  <a:tcPr marL="121876" marR="121876" horzOverflow="overflow"/>
                </a:tc>
                <a:extLst>
                  <a:ext uri="{0D108BD9-81ED-4DB2-BD59-A6C34878D82A}">
                    <a16:rowId xmlns:a16="http://schemas.microsoft.com/office/drawing/2014/main" val="10003"/>
                  </a:ext>
                </a:extLst>
              </a:tr>
              <a:tr h="457245">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err="1">
                          <a:ln>
                            <a:noFill/>
                          </a:ln>
                          <a:solidFill>
                            <a:schemeClr val="tx1"/>
                          </a:solidFill>
                          <a:effectLst/>
                          <a:latin typeface="Arial" pitchFamily="34" charset="0"/>
                          <a:ea typeface="宋体" pitchFamily="2" charset="-122"/>
                        </a:rPr>
                        <a:t>re.S</a:t>
                      </a:r>
                      <a:r>
                        <a:rPr kumimoji="0" lang="en-US" altLang="zh-CN" sz="1800" b="0" i="0" u="none" strike="noStrike" cap="none" normalizeH="0" baseline="0" dirty="0">
                          <a:ln>
                            <a:noFill/>
                          </a:ln>
                          <a:solidFill>
                            <a:schemeClr val="tx1"/>
                          </a:solidFill>
                          <a:effectLst/>
                          <a:latin typeface="Arial" pitchFamily="34" charset="0"/>
                          <a:ea typeface="宋体" pitchFamily="2" charset="-122"/>
                        </a:rPr>
                        <a:t>   </a:t>
                      </a:r>
                      <a:r>
                        <a:rPr kumimoji="0" lang="en-US" altLang="zh-CN" sz="1800" b="0" i="0" u="none" strike="noStrike" cap="none" normalizeH="0" baseline="0" dirty="0" err="1">
                          <a:ln>
                            <a:noFill/>
                          </a:ln>
                          <a:solidFill>
                            <a:schemeClr val="tx1"/>
                          </a:solidFill>
                          <a:effectLst/>
                          <a:latin typeface="Arial" pitchFamily="34" charset="0"/>
                          <a:ea typeface="宋体" pitchFamily="2" charset="-122"/>
                        </a:rPr>
                        <a:t>re.DOTALL</a:t>
                      </a: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800" u="none" strike="noStrike" kern="1200" cap="none" normalizeH="0" baseline="0" dirty="0">
                          <a:ln>
                            <a:noFill/>
                          </a:ln>
                          <a:solidFill>
                            <a:schemeClr val="dk1"/>
                          </a:solidFill>
                          <a:effectLst/>
                          <a:latin typeface="+mn-lt"/>
                          <a:ea typeface="+mn-ea"/>
                          <a:cs typeface="+mn-cs"/>
                        </a:rPr>
                        <a:t>使元字符也匹配换行符</a:t>
                      </a:r>
                    </a:p>
                  </a:txBody>
                  <a:tcPr marL="121876" marR="121876" horzOverflow="overflow"/>
                </a:tc>
                <a:extLst>
                  <a:ext uri="{0D108BD9-81ED-4DB2-BD59-A6C34878D82A}">
                    <a16:rowId xmlns:a16="http://schemas.microsoft.com/office/drawing/2014/main" val="10004"/>
                  </a:ext>
                </a:extLst>
              </a:tr>
              <a:tr h="500481">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err="1">
                          <a:ln>
                            <a:noFill/>
                          </a:ln>
                          <a:solidFill>
                            <a:schemeClr val="tx1"/>
                          </a:solidFill>
                          <a:effectLst/>
                          <a:latin typeface="Arial" pitchFamily="34" charset="0"/>
                          <a:ea typeface="宋体" pitchFamily="2" charset="-122"/>
                        </a:rPr>
                        <a:t>re.U</a:t>
                      </a:r>
                      <a:r>
                        <a:rPr kumimoji="0" lang="en-US" altLang="zh-CN" sz="1800" b="0" i="0" u="none" strike="noStrike" cap="none" normalizeH="0" baseline="0" dirty="0">
                          <a:ln>
                            <a:noFill/>
                          </a:ln>
                          <a:solidFill>
                            <a:schemeClr val="tx1"/>
                          </a:solidFill>
                          <a:effectLst/>
                          <a:latin typeface="Arial" pitchFamily="34" charset="0"/>
                          <a:ea typeface="宋体" pitchFamily="2" charset="-122"/>
                        </a:rPr>
                        <a:t>  </a:t>
                      </a:r>
                      <a:r>
                        <a:rPr kumimoji="0" lang="en-US" altLang="zh-CN" sz="1800" b="0" i="0" u="none" strike="noStrike" cap="none" normalizeH="0" baseline="0" dirty="0" err="1">
                          <a:ln>
                            <a:noFill/>
                          </a:ln>
                          <a:solidFill>
                            <a:schemeClr val="tx1"/>
                          </a:solidFill>
                          <a:effectLst/>
                          <a:latin typeface="Arial" pitchFamily="34" charset="0"/>
                          <a:ea typeface="宋体" pitchFamily="2" charset="-122"/>
                        </a:rPr>
                        <a:t>re.UNICODE</a:t>
                      </a: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800" u="none" strike="noStrike" kern="1200" cap="none" normalizeH="0" baseline="0" dirty="0">
                          <a:ln>
                            <a:noFill/>
                          </a:ln>
                          <a:solidFill>
                            <a:schemeClr val="dk1"/>
                          </a:solidFill>
                          <a:effectLst/>
                          <a:latin typeface="+mn-lt"/>
                          <a:ea typeface="+mn-ea"/>
                          <a:cs typeface="+mn-cs"/>
                        </a:rPr>
                        <a:t>匹配</a:t>
                      </a:r>
                      <a:r>
                        <a:rPr kumimoji="0" lang="en-US" altLang="zh-CN" sz="1800" u="none" strike="noStrike" kern="1200" cap="none" normalizeH="0" baseline="0" dirty="0">
                          <a:ln>
                            <a:noFill/>
                          </a:ln>
                          <a:solidFill>
                            <a:schemeClr val="dk1"/>
                          </a:solidFill>
                          <a:effectLst/>
                          <a:latin typeface="+mn-lt"/>
                          <a:ea typeface="+mn-ea"/>
                          <a:cs typeface="+mn-cs"/>
                        </a:rPr>
                        <a:t>Unicode</a:t>
                      </a:r>
                      <a:r>
                        <a:rPr kumimoji="0" lang="zh-CN" altLang="en-US" sz="1800" u="none" strike="noStrike" kern="1200" cap="none" normalizeH="0" baseline="0" dirty="0">
                          <a:ln>
                            <a:noFill/>
                          </a:ln>
                          <a:solidFill>
                            <a:schemeClr val="dk1"/>
                          </a:solidFill>
                          <a:effectLst/>
                          <a:latin typeface="+mn-lt"/>
                          <a:ea typeface="+mn-ea"/>
                          <a:cs typeface="+mn-cs"/>
                        </a:rPr>
                        <a:t>字符</a:t>
                      </a:r>
                    </a:p>
                  </a:txBody>
                  <a:tcPr marL="121876" marR="121876" horzOverflow="overflow"/>
                </a:tc>
                <a:extLst>
                  <a:ext uri="{0D108BD9-81ED-4DB2-BD59-A6C34878D82A}">
                    <a16:rowId xmlns:a16="http://schemas.microsoft.com/office/drawing/2014/main" val="10005"/>
                  </a:ext>
                </a:extLst>
              </a:tr>
              <a:tr h="500481">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err="1">
                          <a:ln>
                            <a:noFill/>
                          </a:ln>
                          <a:solidFill>
                            <a:schemeClr val="tx1"/>
                          </a:solidFill>
                          <a:effectLst/>
                          <a:latin typeface="Arial" pitchFamily="34" charset="0"/>
                          <a:ea typeface="宋体" pitchFamily="2" charset="-122"/>
                        </a:rPr>
                        <a:t>re.X</a:t>
                      </a:r>
                      <a:r>
                        <a:rPr kumimoji="0" lang="en-US" altLang="zh-CN" sz="1800" b="0" i="0" u="none" strike="noStrike" cap="none" normalizeH="0" baseline="0" dirty="0">
                          <a:ln>
                            <a:noFill/>
                          </a:ln>
                          <a:solidFill>
                            <a:schemeClr val="tx1"/>
                          </a:solidFill>
                          <a:effectLst/>
                          <a:latin typeface="Arial" pitchFamily="34" charset="0"/>
                          <a:ea typeface="宋体" pitchFamily="2" charset="-122"/>
                        </a:rPr>
                        <a:t>  </a:t>
                      </a:r>
                      <a:r>
                        <a:rPr kumimoji="0" lang="en-US" altLang="zh-CN" sz="1800" b="0" i="0" u="none" strike="noStrike" cap="none" normalizeH="0" baseline="0" dirty="0" err="1">
                          <a:ln>
                            <a:noFill/>
                          </a:ln>
                          <a:solidFill>
                            <a:schemeClr val="tx1"/>
                          </a:solidFill>
                          <a:effectLst/>
                          <a:latin typeface="Arial" pitchFamily="34" charset="0"/>
                          <a:ea typeface="宋体" pitchFamily="2" charset="-122"/>
                        </a:rPr>
                        <a:t>re.VERBOSE</a:t>
                      </a: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800" u="none" strike="noStrike" kern="1200" cap="none" normalizeH="0" baseline="0" dirty="0">
                          <a:ln>
                            <a:noFill/>
                          </a:ln>
                          <a:solidFill>
                            <a:schemeClr val="dk1"/>
                          </a:solidFill>
                          <a:effectLst/>
                          <a:latin typeface="+mn-lt"/>
                          <a:ea typeface="+mn-ea"/>
                          <a:cs typeface="+mn-cs"/>
                        </a:rPr>
                        <a:t>忽略模式中的空格，并可以使用</a:t>
                      </a:r>
                      <a:r>
                        <a:rPr kumimoji="0" lang="en-US" altLang="zh-CN" sz="1800" u="none" strike="noStrike" kern="1200" cap="none" normalizeH="0" baseline="0" dirty="0">
                          <a:ln>
                            <a:noFill/>
                          </a:ln>
                          <a:solidFill>
                            <a:schemeClr val="dk1"/>
                          </a:solidFill>
                          <a:effectLst/>
                          <a:latin typeface="+mn-lt"/>
                          <a:ea typeface="+mn-ea"/>
                          <a:cs typeface="+mn-cs"/>
                        </a:rPr>
                        <a:t>#</a:t>
                      </a:r>
                      <a:r>
                        <a:rPr kumimoji="0" lang="zh-CN" altLang="en-US" sz="1800" u="none" strike="noStrike" kern="1200" cap="none" normalizeH="0" baseline="0" dirty="0">
                          <a:ln>
                            <a:noFill/>
                          </a:ln>
                          <a:solidFill>
                            <a:schemeClr val="dk1"/>
                          </a:solidFill>
                          <a:effectLst/>
                          <a:latin typeface="+mn-lt"/>
                          <a:ea typeface="+mn-ea"/>
                          <a:cs typeface="+mn-cs"/>
                        </a:rPr>
                        <a:t>注释，提高可读性</a:t>
                      </a:r>
                    </a:p>
                  </a:txBody>
                  <a:tcPr marL="121876" marR="121876" horzOverflow="overflow"/>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4483725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rrowheads="1"/>
          </p:cNvSpPr>
          <p:nvPr>
            <p:ph type="title"/>
          </p:nvPr>
        </p:nvSpPr>
        <p:spPr>
          <a:xfrm>
            <a:off x="719490" y="105917"/>
            <a:ext cx="10511798" cy="1325563"/>
          </a:xfrm>
        </p:spPr>
        <p:txBody>
          <a:bodyPr vert="horz" lIns="108825" tIns="54412" rIns="108825" bIns="54412" rtlCol="0" anchor="ctr">
            <a:normAutofit/>
          </a:bodyPr>
          <a:lstStyle/>
          <a:p>
            <a:r>
              <a:rPr lang="zh-CN" altLang="en-US" dirty="0"/>
              <a:t>4.2.3 直接使用re模块方法</a:t>
            </a:r>
          </a:p>
        </p:txBody>
      </p:sp>
      <p:sp>
        <p:nvSpPr>
          <p:cNvPr id="2" name="内容占位符 1"/>
          <p:cNvSpPr>
            <a:spLocks noGrp="1"/>
          </p:cNvSpPr>
          <p:nvPr>
            <p:ph idx="1"/>
          </p:nvPr>
        </p:nvSpPr>
        <p:spPr>
          <a:xfrm>
            <a:off x="719492" y="1429124"/>
            <a:ext cx="6160224" cy="523136"/>
          </a:xfrm>
        </p:spPr>
        <p:txBody>
          <a:bodyPr>
            <a:normAutofit/>
          </a:bodyPr>
          <a:lstStyle/>
          <a:p>
            <a:r>
              <a:rPr lang="zh-CN" altLang="en-US" dirty="0">
                <a:solidFill>
                  <a:schemeClr val="accent5"/>
                </a:solidFill>
              </a:rPr>
              <a:t>示例</a:t>
            </a:r>
            <a:r>
              <a:rPr lang="zh-CN" altLang="en-US" dirty="0"/>
              <a:t>：匹配搜索、分割</a:t>
            </a:r>
          </a:p>
        </p:txBody>
      </p:sp>
      <p:sp>
        <p:nvSpPr>
          <p:cNvPr id="5" name="矩形 4"/>
          <p:cNvSpPr/>
          <p:nvPr/>
        </p:nvSpPr>
        <p:spPr>
          <a:xfrm>
            <a:off x="7127071" y="1429125"/>
            <a:ext cx="4701541" cy="507713"/>
          </a:xfrm>
          <a:prstGeom prst="rect">
            <a:avLst/>
          </a:prstGeom>
          <a:ln>
            <a:noFill/>
          </a:ln>
        </p:spPr>
        <p:txBody>
          <a:bodyPr wrap="square">
            <a:spAutoFit/>
          </a:bodyPr>
          <a:lstStyle/>
          <a:p>
            <a:pPr>
              <a:lnSpc>
                <a:spcPct val="150000"/>
              </a:lnSpc>
            </a:pPr>
            <a:r>
              <a:rPr lang="en-US" altLang="zh-CN" b="1" dirty="0">
                <a:solidFill>
                  <a:srgbClr val="0070C0"/>
                </a:solidFill>
              </a:rPr>
              <a:t>+ </a:t>
            </a:r>
            <a:r>
              <a:rPr lang="zh-CN" altLang="en-US" b="1" dirty="0">
                <a:solidFill>
                  <a:srgbClr val="0070C0"/>
                </a:solidFill>
              </a:rPr>
              <a:t>练习：请在</a:t>
            </a:r>
            <a:r>
              <a:rPr lang="en-US" altLang="zh-CN" b="1" dirty="0">
                <a:solidFill>
                  <a:srgbClr val="0070C0"/>
                </a:solidFill>
              </a:rPr>
              <a:t>Python</a:t>
            </a:r>
            <a:r>
              <a:rPr lang="zh-CN" altLang="en-US" b="1" dirty="0">
                <a:solidFill>
                  <a:srgbClr val="0070C0"/>
                </a:solidFill>
              </a:rPr>
              <a:t>中验证表中的匹配结果</a:t>
            </a:r>
            <a:endParaRPr lang="zh-CN" altLang="en-US" b="1" dirty="0"/>
          </a:p>
        </p:txBody>
      </p:sp>
      <p:graphicFrame>
        <p:nvGraphicFramePr>
          <p:cNvPr id="7" name="表格 6"/>
          <p:cNvGraphicFramePr>
            <a:graphicFrameLocks noGrp="1"/>
          </p:cNvGraphicFramePr>
          <p:nvPr>
            <p:extLst>
              <p:ext uri="{D42A27DB-BD31-4B8C-83A1-F6EECF244321}">
                <p14:modId xmlns:p14="http://schemas.microsoft.com/office/powerpoint/2010/main" val="1509551641"/>
              </p:ext>
            </p:extLst>
          </p:nvPr>
        </p:nvGraphicFramePr>
        <p:xfrm>
          <a:off x="524599" y="2984513"/>
          <a:ext cx="11465291" cy="3654796"/>
        </p:xfrm>
        <a:graphic>
          <a:graphicData uri="http://schemas.openxmlformats.org/drawingml/2006/table">
            <a:tbl>
              <a:tblPr firstRow="1">
                <a:tableStyleId>{17292A2E-F333-43FB-9621-5CBBE7FDCDCB}</a:tableStyleId>
              </a:tblPr>
              <a:tblGrid>
                <a:gridCol w="5136867">
                  <a:extLst>
                    <a:ext uri="{9D8B030D-6E8A-4147-A177-3AD203B41FA5}">
                      <a16:colId xmlns:a16="http://schemas.microsoft.com/office/drawing/2014/main" val="20000"/>
                    </a:ext>
                  </a:extLst>
                </a:gridCol>
                <a:gridCol w="6328424">
                  <a:extLst>
                    <a:ext uri="{9D8B030D-6E8A-4147-A177-3AD203B41FA5}">
                      <a16:colId xmlns:a16="http://schemas.microsoft.com/office/drawing/2014/main" val="20001"/>
                    </a:ext>
                  </a:extLst>
                </a:gridCol>
              </a:tblGrid>
              <a:tr h="396170">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1" i="0" u="none" strike="noStrike" cap="none" normalizeH="0" baseline="0" dirty="0">
                          <a:ln>
                            <a:noFill/>
                          </a:ln>
                          <a:solidFill>
                            <a:schemeClr val="tx1"/>
                          </a:solidFill>
                          <a:effectLst/>
                          <a:latin typeface="Arial" pitchFamily="34" charset="0"/>
                          <a:ea typeface="宋体" pitchFamily="2" charset="-122"/>
                        </a:rPr>
                        <a:t>Python</a:t>
                      </a:r>
                      <a:r>
                        <a:rPr kumimoji="0" lang="zh-CN" altLang="en-US" sz="2000" b="1" i="0" u="none" strike="noStrike" cap="none" normalizeH="0" baseline="0" dirty="0">
                          <a:ln>
                            <a:noFill/>
                          </a:ln>
                          <a:solidFill>
                            <a:schemeClr val="tx1"/>
                          </a:solidFill>
                          <a:effectLst/>
                          <a:latin typeface="Arial" pitchFamily="34" charset="0"/>
                          <a:ea typeface="宋体" pitchFamily="2" charset="-122"/>
                        </a:rPr>
                        <a:t>语句</a:t>
                      </a: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1" i="0" u="none" strike="noStrike" kern="1200" cap="none" normalizeH="0" baseline="0" dirty="0">
                          <a:ln>
                            <a:noFill/>
                          </a:ln>
                          <a:solidFill>
                            <a:schemeClr val="tx1"/>
                          </a:solidFill>
                          <a:effectLst/>
                          <a:latin typeface="Arial" pitchFamily="34" charset="0"/>
                          <a:ea typeface="宋体" pitchFamily="2" charset="-122"/>
                          <a:cs typeface="+mn-cs"/>
                        </a:rPr>
                        <a:t>匹配结果</a:t>
                      </a:r>
                      <a:endParaRPr kumimoji="0" lang="zh-CN" altLang="zh-CN" sz="2000" b="1" i="0" u="none" strike="noStrike" kern="1200" cap="none" normalizeH="0" baseline="0" dirty="0">
                        <a:ln>
                          <a:noFill/>
                        </a:ln>
                        <a:solidFill>
                          <a:schemeClr val="tx1"/>
                        </a:solidFill>
                        <a:effectLst/>
                        <a:latin typeface="Arial" pitchFamily="34" charset="0"/>
                        <a:ea typeface="宋体" pitchFamily="2" charset="-122"/>
                        <a:cs typeface="+mn-cs"/>
                      </a:endParaRPr>
                    </a:p>
                  </a:txBody>
                  <a:tcPr marL="121876" marR="121876" horzOverflow="overflow"/>
                </a:tc>
                <a:extLst>
                  <a:ext uri="{0D108BD9-81ED-4DB2-BD59-A6C34878D82A}">
                    <a16:rowId xmlns:a16="http://schemas.microsoft.com/office/drawing/2014/main" val="10000"/>
                  </a:ext>
                </a:extLst>
              </a:tr>
              <a:tr h="410801">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2000" b="0" i="0" u="none" strike="noStrike" cap="none" normalizeH="0" baseline="0" dirty="0" err="1">
                          <a:ln>
                            <a:noFill/>
                          </a:ln>
                          <a:solidFill>
                            <a:schemeClr val="tx1"/>
                          </a:solidFill>
                          <a:effectLst/>
                          <a:latin typeface="Arial" pitchFamily="34" charset="0"/>
                          <a:ea typeface="宋体" pitchFamily="2" charset="-122"/>
                        </a:rPr>
                        <a:t>re.findall</a:t>
                      </a: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r>
                        <a:rPr kumimoji="0" lang="en-US" altLang="zh-CN" sz="2000" b="0" i="0" u="none" strike="noStrike" cap="none" normalizeH="0" baseline="0" dirty="0" err="1">
                          <a:ln>
                            <a:noFill/>
                          </a:ln>
                          <a:solidFill>
                            <a:schemeClr val="tx1"/>
                          </a:solidFill>
                          <a:effectLst/>
                          <a:latin typeface="Arial" pitchFamily="34" charset="0"/>
                          <a:ea typeface="宋体" pitchFamily="2" charset="-122"/>
                        </a:rPr>
                        <a:t>pat,text</a:t>
                      </a:r>
                      <a:r>
                        <a:rPr kumimoji="0" lang="en-US" altLang="zh-CN" sz="2000" b="0" i="0" u="none" strike="noStrike" cap="none" normalizeH="0" baseline="0" dirty="0">
                          <a:ln>
                            <a:noFill/>
                          </a:ln>
                          <a:solidFill>
                            <a:schemeClr val="tx1"/>
                          </a:solidFill>
                          <a:effectLst/>
                          <a:latin typeface="Arial" pitchFamily="34" charset="0"/>
                          <a:ea typeface="宋体" pitchFamily="2" charset="-122"/>
                        </a:rPr>
                        <a:t>) #</a:t>
                      </a:r>
                      <a:r>
                        <a:rPr kumimoji="0" lang="zh-CN" altLang="en-US" sz="2000" b="0" i="0" u="none" strike="noStrike" cap="none" normalizeH="0" baseline="0" dirty="0">
                          <a:ln>
                            <a:noFill/>
                          </a:ln>
                          <a:solidFill>
                            <a:schemeClr val="tx1"/>
                          </a:solidFill>
                          <a:effectLst/>
                          <a:latin typeface="Arial" pitchFamily="34" charset="0"/>
                          <a:ea typeface="宋体" pitchFamily="2" charset="-122"/>
                        </a:rPr>
                        <a:t>查找所有单词</a:t>
                      </a: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a:ln>
                            <a:noFill/>
                          </a:ln>
                          <a:solidFill>
                            <a:schemeClr val="accent5"/>
                          </a:solidFill>
                          <a:effectLst/>
                          <a:latin typeface="Arial" pitchFamily="34" charset="0"/>
                          <a:ea typeface="宋体" pitchFamily="2" charset="-122"/>
                        </a:rPr>
                        <a:t>['alpha', 'beta', 'gamma', 'delta']</a:t>
                      </a:r>
                      <a:endParaRPr kumimoji="0" lang="zh-CN" altLang="zh-CN" sz="2000" b="0" i="0" u="none" strike="noStrike" cap="none" normalizeH="0" baseline="0" dirty="0">
                        <a:ln>
                          <a:noFill/>
                        </a:ln>
                        <a:solidFill>
                          <a:schemeClr val="accent5"/>
                        </a:solidFill>
                        <a:effectLst/>
                        <a:latin typeface="Arial" pitchFamily="34" charset="0"/>
                        <a:ea typeface="宋体" pitchFamily="2" charset="-122"/>
                      </a:endParaRPr>
                    </a:p>
                  </a:txBody>
                  <a:tcPr marL="121876" marR="121876" horzOverflow="overflow"/>
                </a:tc>
                <a:extLst>
                  <a:ext uri="{0D108BD9-81ED-4DB2-BD59-A6C34878D82A}">
                    <a16:rowId xmlns:a16="http://schemas.microsoft.com/office/drawing/2014/main" val="10001"/>
                  </a:ext>
                </a:extLst>
              </a:tr>
              <a:tr h="410801">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2000" b="0" i="0" u="none" strike="noStrike" cap="none" normalizeH="0" baseline="0" dirty="0" err="1">
                          <a:ln>
                            <a:noFill/>
                          </a:ln>
                          <a:solidFill>
                            <a:schemeClr val="tx1"/>
                          </a:solidFill>
                          <a:effectLst/>
                          <a:latin typeface="Arial" pitchFamily="34" charset="0"/>
                          <a:ea typeface="宋体" pitchFamily="2" charset="-122"/>
                        </a:rPr>
                        <a:t>re.match</a:t>
                      </a: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r>
                        <a:rPr kumimoji="0" lang="en-US" altLang="zh-CN" sz="2000" b="0" i="0" u="none" strike="noStrike" cap="none" normalizeH="0" baseline="0" dirty="0" err="1">
                          <a:ln>
                            <a:noFill/>
                          </a:ln>
                          <a:solidFill>
                            <a:schemeClr val="tx1"/>
                          </a:solidFill>
                          <a:effectLst/>
                          <a:latin typeface="Arial" pitchFamily="34" charset="0"/>
                          <a:ea typeface="宋体" pitchFamily="2" charset="-122"/>
                        </a:rPr>
                        <a:t>done|quit</a:t>
                      </a:r>
                      <a:r>
                        <a:rPr kumimoji="0" lang="en-US" altLang="zh-CN" sz="2000" b="0" i="0" u="none" strike="noStrike" cap="none" normalizeH="0" baseline="0" dirty="0">
                          <a:ln>
                            <a:noFill/>
                          </a:ln>
                          <a:solidFill>
                            <a:schemeClr val="tx1"/>
                          </a:solidFill>
                          <a:effectLst/>
                          <a:latin typeface="Arial" pitchFamily="34" charset="0"/>
                          <a:ea typeface="宋体" pitchFamily="2" charset="-122"/>
                        </a:rPr>
                        <a:t>','done') #</a:t>
                      </a:r>
                      <a:r>
                        <a:rPr kumimoji="0" lang="zh-CN" altLang="en-US" sz="2000" b="0" i="0" u="none" strike="noStrike" cap="none" normalizeH="0" baseline="0" dirty="0">
                          <a:ln>
                            <a:noFill/>
                          </a:ln>
                          <a:solidFill>
                            <a:schemeClr val="tx1"/>
                          </a:solidFill>
                          <a:effectLst/>
                          <a:latin typeface="Arial" pitchFamily="34" charset="0"/>
                          <a:ea typeface="宋体" pitchFamily="2" charset="-122"/>
                        </a:rPr>
                        <a:t>匹配成功</a:t>
                      </a: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a:ln>
                            <a:noFill/>
                          </a:ln>
                          <a:solidFill>
                            <a:schemeClr val="accent5"/>
                          </a:solidFill>
                          <a:effectLst/>
                          <a:latin typeface="Arial" pitchFamily="34" charset="0"/>
                          <a:ea typeface="宋体" pitchFamily="2" charset="-122"/>
                        </a:rPr>
                        <a:t>&lt;_</a:t>
                      </a:r>
                      <a:r>
                        <a:rPr kumimoji="0" lang="en-US" altLang="zh-CN" sz="2000" b="0" i="0" u="none" strike="noStrike" cap="none" normalizeH="0" baseline="0" dirty="0" err="1">
                          <a:ln>
                            <a:noFill/>
                          </a:ln>
                          <a:solidFill>
                            <a:schemeClr val="accent5"/>
                          </a:solidFill>
                          <a:effectLst/>
                          <a:latin typeface="Arial" pitchFamily="34" charset="0"/>
                          <a:ea typeface="宋体" pitchFamily="2" charset="-122"/>
                        </a:rPr>
                        <a:t>sre.SRE_Match</a:t>
                      </a:r>
                      <a:r>
                        <a:rPr kumimoji="0" lang="en-US" altLang="zh-CN" sz="2000" b="0" i="0" u="none" strike="noStrike" cap="none" normalizeH="0" baseline="0" dirty="0">
                          <a:ln>
                            <a:noFill/>
                          </a:ln>
                          <a:solidFill>
                            <a:schemeClr val="accent5"/>
                          </a:solidFill>
                          <a:effectLst/>
                          <a:latin typeface="Arial" pitchFamily="34" charset="0"/>
                          <a:ea typeface="宋体" pitchFamily="2" charset="-122"/>
                        </a:rPr>
                        <a:t> object; span=(0, 4), match='done'&gt;</a:t>
                      </a:r>
                      <a:endParaRPr kumimoji="0" lang="zh-CN" altLang="zh-CN" sz="2000" b="0" i="0" u="none" strike="noStrike" cap="none" normalizeH="0" baseline="0" dirty="0">
                        <a:ln>
                          <a:noFill/>
                        </a:ln>
                        <a:solidFill>
                          <a:schemeClr val="accent5"/>
                        </a:solidFill>
                        <a:effectLst/>
                        <a:latin typeface="Arial" pitchFamily="34" charset="0"/>
                        <a:ea typeface="宋体" pitchFamily="2" charset="-122"/>
                      </a:endParaRPr>
                    </a:p>
                  </a:txBody>
                  <a:tcPr marL="121876" marR="121876" horzOverflow="overflow"/>
                </a:tc>
                <a:extLst>
                  <a:ext uri="{0D108BD9-81ED-4DB2-BD59-A6C34878D82A}">
                    <a16:rowId xmlns:a16="http://schemas.microsoft.com/office/drawing/2014/main" val="10002"/>
                  </a:ext>
                </a:extLst>
              </a:tr>
              <a:tr h="410801">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2000" b="0" i="0" u="none" strike="noStrike" cap="none" normalizeH="0" baseline="0" dirty="0">
                          <a:ln>
                            <a:noFill/>
                          </a:ln>
                          <a:solidFill>
                            <a:schemeClr val="tx1"/>
                          </a:solidFill>
                          <a:effectLst/>
                          <a:latin typeface="Arial" pitchFamily="34" charset="0"/>
                          <a:ea typeface="宋体" pitchFamily="2" charset="-122"/>
                        </a:rPr>
                        <a:t>print(</a:t>
                      </a:r>
                      <a:r>
                        <a:rPr kumimoji="0" lang="en-US" altLang="zh-CN" sz="2000" b="0" i="0" u="none" strike="noStrike" cap="none" normalizeH="0" baseline="0" dirty="0" err="1">
                          <a:ln>
                            <a:noFill/>
                          </a:ln>
                          <a:solidFill>
                            <a:schemeClr val="tx1"/>
                          </a:solidFill>
                          <a:effectLst/>
                          <a:latin typeface="Arial" pitchFamily="34" charset="0"/>
                          <a:ea typeface="宋体" pitchFamily="2" charset="-122"/>
                        </a:rPr>
                        <a:t>re.match</a:t>
                      </a: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r>
                        <a:rPr kumimoji="0" lang="en-US" altLang="zh-CN" sz="2000" b="0" i="0" u="none" strike="noStrike" cap="none" normalizeH="0" baseline="0" dirty="0" err="1">
                          <a:ln>
                            <a:noFill/>
                          </a:ln>
                          <a:solidFill>
                            <a:schemeClr val="tx1"/>
                          </a:solidFill>
                          <a:effectLst/>
                          <a:latin typeface="Arial" pitchFamily="34" charset="0"/>
                          <a:ea typeface="宋体" pitchFamily="2" charset="-122"/>
                        </a:rPr>
                        <a:t>done|quit</a:t>
                      </a:r>
                      <a:r>
                        <a:rPr kumimoji="0" lang="en-US" altLang="zh-CN" sz="2000" b="0" i="0" u="none" strike="noStrike" cap="none" normalizeH="0" baseline="0" dirty="0">
                          <a:ln>
                            <a:noFill/>
                          </a:ln>
                          <a:solidFill>
                            <a:schemeClr val="tx1"/>
                          </a:solidFill>
                          <a:effectLst/>
                          <a:latin typeface="Arial" pitchFamily="34" charset="0"/>
                          <a:ea typeface="宋体" pitchFamily="2" charset="-122"/>
                        </a:rPr>
                        <a:t>’,‘doe!’) ) #</a:t>
                      </a:r>
                      <a:r>
                        <a:rPr kumimoji="0" lang="zh-CN" altLang="en-US" sz="2000" b="0" i="0" u="none" strike="noStrike" cap="none" normalizeH="0" baseline="0" dirty="0">
                          <a:ln>
                            <a:noFill/>
                          </a:ln>
                          <a:solidFill>
                            <a:schemeClr val="tx1"/>
                          </a:solidFill>
                          <a:effectLst/>
                          <a:latin typeface="Arial" pitchFamily="34" charset="0"/>
                          <a:ea typeface="宋体" pitchFamily="2" charset="-122"/>
                        </a:rPr>
                        <a:t>不成功</a:t>
                      </a: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a:ln>
                            <a:noFill/>
                          </a:ln>
                          <a:solidFill>
                            <a:schemeClr val="accent5"/>
                          </a:solidFill>
                          <a:effectLst/>
                          <a:latin typeface="Arial" pitchFamily="34" charset="0"/>
                          <a:ea typeface="宋体" pitchFamily="2" charset="-122"/>
                        </a:rPr>
                        <a:t>None</a:t>
                      </a:r>
                      <a:endParaRPr kumimoji="0" lang="zh-CN" altLang="zh-CN" sz="2000" b="0" i="0" u="none" strike="noStrike" cap="none" normalizeH="0" baseline="0" dirty="0">
                        <a:ln>
                          <a:noFill/>
                        </a:ln>
                        <a:solidFill>
                          <a:schemeClr val="accent5"/>
                        </a:solidFill>
                        <a:effectLst/>
                        <a:latin typeface="Arial" pitchFamily="34" charset="0"/>
                        <a:ea typeface="宋体" pitchFamily="2" charset="-122"/>
                      </a:endParaRPr>
                    </a:p>
                  </a:txBody>
                  <a:tcPr marL="121876" marR="121876" horzOverflow="overflow"/>
                </a:tc>
                <a:extLst>
                  <a:ext uri="{0D108BD9-81ED-4DB2-BD59-A6C34878D82A}">
                    <a16:rowId xmlns:a16="http://schemas.microsoft.com/office/drawing/2014/main" val="10003"/>
                  </a:ext>
                </a:extLst>
              </a:tr>
              <a:tr h="410801">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2000" b="0" i="0" u="none" strike="noStrike" cap="none" normalizeH="0" baseline="0" dirty="0">
                          <a:ln>
                            <a:noFill/>
                          </a:ln>
                          <a:solidFill>
                            <a:schemeClr val="tx1"/>
                          </a:solidFill>
                          <a:effectLst/>
                          <a:latin typeface="Arial" pitchFamily="34" charset="0"/>
                          <a:ea typeface="宋体" pitchFamily="2" charset="-122"/>
                        </a:rPr>
                        <a:t>print(</a:t>
                      </a:r>
                      <a:r>
                        <a:rPr kumimoji="0" lang="en-US" altLang="zh-CN" sz="2000" b="0" i="0" u="none" strike="noStrike" cap="none" normalizeH="0" baseline="0" dirty="0" err="1">
                          <a:ln>
                            <a:noFill/>
                          </a:ln>
                          <a:solidFill>
                            <a:schemeClr val="tx1"/>
                          </a:solidFill>
                          <a:effectLst/>
                          <a:latin typeface="Arial" pitchFamily="34" charset="0"/>
                          <a:ea typeface="宋体" pitchFamily="2" charset="-122"/>
                        </a:rPr>
                        <a:t>re.match</a:t>
                      </a: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r>
                        <a:rPr kumimoji="0" lang="en-US" altLang="zh-CN" sz="2000" b="0" i="0" u="none" strike="noStrike" cap="none" normalizeH="0" baseline="0" dirty="0" err="1">
                          <a:ln>
                            <a:noFill/>
                          </a:ln>
                          <a:solidFill>
                            <a:schemeClr val="tx1"/>
                          </a:solidFill>
                          <a:effectLst/>
                          <a:latin typeface="Arial" pitchFamily="34" charset="0"/>
                          <a:ea typeface="宋体" pitchFamily="2" charset="-122"/>
                        </a:rPr>
                        <a:t>to',"To</a:t>
                      </a:r>
                      <a:r>
                        <a:rPr kumimoji="0" lang="en-US" altLang="zh-CN" sz="2000" b="0" i="0" u="none" strike="noStrike" cap="none" normalizeH="0" baseline="0" dirty="0">
                          <a:ln>
                            <a:noFill/>
                          </a:ln>
                          <a:solidFill>
                            <a:schemeClr val="tx1"/>
                          </a:solidFill>
                          <a:effectLst/>
                          <a:latin typeface="Arial" pitchFamily="34" charset="0"/>
                          <a:ea typeface="宋体" pitchFamily="2" charset="-122"/>
                        </a:rPr>
                        <a:t> be,\nor not to be"))</a:t>
                      </a: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a:ln>
                            <a:noFill/>
                          </a:ln>
                          <a:solidFill>
                            <a:schemeClr val="accent5"/>
                          </a:solidFill>
                          <a:effectLst/>
                          <a:latin typeface="Arial" pitchFamily="34" charset="0"/>
                          <a:ea typeface="宋体" pitchFamily="2" charset="-122"/>
                        </a:rPr>
                        <a:t>None</a:t>
                      </a:r>
                      <a:endParaRPr kumimoji="0" lang="zh-CN" altLang="zh-CN" sz="2000" b="0" i="0" u="none" strike="noStrike" cap="none" normalizeH="0" baseline="0" dirty="0">
                        <a:ln>
                          <a:noFill/>
                        </a:ln>
                        <a:solidFill>
                          <a:schemeClr val="accent5"/>
                        </a:solidFill>
                        <a:effectLst/>
                        <a:latin typeface="Arial" pitchFamily="34" charset="0"/>
                        <a:ea typeface="宋体" pitchFamily="2" charset="-122"/>
                      </a:endParaRPr>
                    </a:p>
                  </a:txBody>
                  <a:tcPr marL="121876" marR="121876" horzOverflow="overflow"/>
                </a:tc>
                <a:extLst>
                  <a:ext uri="{0D108BD9-81ED-4DB2-BD59-A6C34878D82A}">
                    <a16:rowId xmlns:a16="http://schemas.microsoft.com/office/drawing/2014/main" val="10004"/>
                  </a:ext>
                </a:extLst>
              </a:tr>
              <a:tr h="410801">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2000" b="0" i="0" u="none" strike="noStrike" cap="none" normalizeH="0" baseline="0" dirty="0" err="1">
                          <a:ln>
                            <a:noFill/>
                          </a:ln>
                          <a:solidFill>
                            <a:schemeClr val="tx1"/>
                          </a:solidFill>
                          <a:effectLst/>
                          <a:latin typeface="Arial" pitchFamily="34" charset="0"/>
                          <a:ea typeface="宋体" pitchFamily="2" charset="-122"/>
                        </a:rPr>
                        <a:t>re.search</a:t>
                      </a: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r>
                        <a:rPr kumimoji="0" lang="en-US" altLang="zh-CN" sz="2000" b="0" i="0" u="none" strike="noStrike" cap="none" normalizeH="0" baseline="0" dirty="0" err="1">
                          <a:ln>
                            <a:noFill/>
                          </a:ln>
                          <a:solidFill>
                            <a:schemeClr val="tx1"/>
                          </a:solidFill>
                          <a:effectLst/>
                          <a:latin typeface="Arial" pitchFamily="34" charset="0"/>
                          <a:ea typeface="宋体" pitchFamily="2" charset="-122"/>
                        </a:rPr>
                        <a:t>to',"To</a:t>
                      </a:r>
                      <a:r>
                        <a:rPr kumimoji="0" lang="en-US" altLang="zh-CN" sz="2000" b="0" i="0" u="none" strike="noStrike" cap="none" normalizeH="0" baseline="0" dirty="0">
                          <a:ln>
                            <a:noFill/>
                          </a:ln>
                          <a:solidFill>
                            <a:schemeClr val="tx1"/>
                          </a:solidFill>
                          <a:effectLst/>
                          <a:latin typeface="Arial" pitchFamily="34" charset="0"/>
                          <a:ea typeface="宋体" pitchFamily="2" charset="-122"/>
                        </a:rPr>
                        <a:t> be,\nor not to be")</a:t>
                      </a: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a:ln>
                            <a:noFill/>
                          </a:ln>
                          <a:solidFill>
                            <a:schemeClr val="accent5"/>
                          </a:solidFill>
                          <a:effectLst/>
                          <a:latin typeface="Arial" pitchFamily="34" charset="0"/>
                          <a:ea typeface="宋体" pitchFamily="2" charset="-122"/>
                        </a:rPr>
                        <a:t>&lt;_</a:t>
                      </a:r>
                      <a:r>
                        <a:rPr kumimoji="0" lang="en-US" altLang="zh-CN" sz="2000" b="0" i="0" u="none" strike="noStrike" cap="none" normalizeH="0" baseline="0" dirty="0" err="1">
                          <a:ln>
                            <a:noFill/>
                          </a:ln>
                          <a:solidFill>
                            <a:schemeClr val="accent5"/>
                          </a:solidFill>
                          <a:effectLst/>
                          <a:latin typeface="Arial" pitchFamily="34" charset="0"/>
                          <a:ea typeface="宋体" pitchFamily="2" charset="-122"/>
                        </a:rPr>
                        <a:t>sre.SRE_Match</a:t>
                      </a:r>
                      <a:r>
                        <a:rPr kumimoji="0" lang="en-US" altLang="zh-CN" sz="2000" b="0" i="0" u="none" strike="noStrike" cap="none" normalizeH="0" baseline="0" dirty="0">
                          <a:ln>
                            <a:noFill/>
                          </a:ln>
                          <a:solidFill>
                            <a:schemeClr val="accent5"/>
                          </a:solidFill>
                          <a:effectLst/>
                          <a:latin typeface="Arial" pitchFamily="34" charset="0"/>
                          <a:ea typeface="宋体" pitchFamily="2" charset="-122"/>
                        </a:rPr>
                        <a:t> object; span=(14, 16), match='to'&gt;</a:t>
                      </a:r>
                      <a:endParaRPr kumimoji="0" lang="zh-CN" altLang="zh-CN" sz="2000" b="0" i="0" u="none" strike="noStrike" cap="none" normalizeH="0" baseline="0" dirty="0">
                        <a:ln>
                          <a:noFill/>
                        </a:ln>
                        <a:solidFill>
                          <a:schemeClr val="accent5"/>
                        </a:solidFill>
                        <a:effectLst/>
                        <a:latin typeface="Arial" pitchFamily="34" charset="0"/>
                        <a:ea typeface="宋体" pitchFamily="2" charset="-122"/>
                      </a:endParaRPr>
                    </a:p>
                  </a:txBody>
                  <a:tcPr marL="121876" marR="121876" horzOverflow="overflow"/>
                </a:tc>
                <a:extLst>
                  <a:ext uri="{0D108BD9-81ED-4DB2-BD59-A6C34878D82A}">
                    <a16:rowId xmlns:a16="http://schemas.microsoft.com/office/drawing/2014/main" val="10005"/>
                  </a:ext>
                </a:extLst>
              </a:tr>
              <a:tr h="410801">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2000" b="0" i="0" u="none" strike="noStrike" cap="none" normalizeH="0" baseline="0" dirty="0" err="1">
                          <a:ln>
                            <a:noFill/>
                          </a:ln>
                          <a:solidFill>
                            <a:schemeClr val="tx1"/>
                          </a:solidFill>
                          <a:effectLst/>
                          <a:latin typeface="Arial" pitchFamily="34" charset="0"/>
                          <a:ea typeface="宋体" pitchFamily="2" charset="-122"/>
                        </a:rPr>
                        <a:t>re.split</a:t>
                      </a:r>
                      <a:r>
                        <a:rPr kumimoji="0" lang="en-US" altLang="zh-CN" sz="2000" b="0" i="0" u="none" strike="noStrike" cap="none" normalizeH="0" baseline="0" dirty="0">
                          <a:ln>
                            <a:noFill/>
                          </a:ln>
                          <a:solidFill>
                            <a:schemeClr val="tx1"/>
                          </a:solidFill>
                          <a:effectLst/>
                          <a:latin typeface="Arial" pitchFamily="34" charset="0"/>
                          <a:ea typeface="宋体" pitchFamily="2" charset="-122"/>
                        </a:rPr>
                        <a:t>('[\. ]+',text)</a:t>
                      </a:r>
                      <a:endParaRPr kumimoji="0" lang="zh-CN" altLang="en-US"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a:ln>
                            <a:noFill/>
                          </a:ln>
                          <a:solidFill>
                            <a:schemeClr val="accent5"/>
                          </a:solidFill>
                          <a:effectLst/>
                          <a:latin typeface="Arial" pitchFamily="34" charset="0"/>
                          <a:ea typeface="宋体" pitchFamily="2" charset="-122"/>
                        </a:rPr>
                        <a:t>['alpha', 'beta', 'gamma', 'delta']</a:t>
                      </a:r>
                      <a:endParaRPr kumimoji="0" lang="zh-CN" altLang="en-US" sz="2000" b="0" i="0" u="none" strike="noStrike" cap="none" normalizeH="0" baseline="0" dirty="0">
                        <a:ln>
                          <a:noFill/>
                        </a:ln>
                        <a:solidFill>
                          <a:schemeClr val="accent5"/>
                        </a:solidFill>
                        <a:effectLst/>
                        <a:latin typeface="Arial" pitchFamily="34" charset="0"/>
                        <a:ea typeface="宋体" pitchFamily="2" charset="-122"/>
                      </a:endParaRPr>
                    </a:p>
                  </a:txBody>
                  <a:tcPr marL="121876" marR="121876" horzOverflow="overflow"/>
                </a:tc>
                <a:extLst>
                  <a:ext uri="{0D108BD9-81ED-4DB2-BD59-A6C34878D82A}">
                    <a16:rowId xmlns:a16="http://schemas.microsoft.com/office/drawing/2014/main" val="10006"/>
                  </a:ext>
                </a:extLst>
              </a:tr>
              <a:tr h="396875">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2000" b="0" i="0" u="none" strike="noStrike" cap="none" normalizeH="0" baseline="0" dirty="0" err="1">
                          <a:ln>
                            <a:noFill/>
                          </a:ln>
                          <a:solidFill>
                            <a:schemeClr val="tx1"/>
                          </a:solidFill>
                          <a:effectLst/>
                          <a:latin typeface="Arial" pitchFamily="34" charset="0"/>
                          <a:ea typeface="宋体" pitchFamily="2" charset="-122"/>
                        </a:rPr>
                        <a:t>re.split</a:t>
                      </a:r>
                      <a:r>
                        <a:rPr kumimoji="0" lang="en-US" altLang="zh-CN" sz="2000" b="0" i="0" u="none" strike="noStrike" cap="none" normalizeH="0" baseline="0" dirty="0">
                          <a:ln>
                            <a:noFill/>
                          </a:ln>
                          <a:solidFill>
                            <a:schemeClr val="tx1"/>
                          </a:solidFill>
                          <a:effectLst/>
                          <a:latin typeface="Arial" pitchFamily="34" charset="0"/>
                          <a:ea typeface="宋体" pitchFamily="2" charset="-122"/>
                        </a:rPr>
                        <a:t>('[. ]+',</a:t>
                      </a:r>
                      <a:r>
                        <a:rPr kumimoji="0" lang="en-US" altLang="zh-CN" sz="2000" b="0" i="0" u="none" strike="noStrike" cap="none" normalizeH="0" baseline="0" dirty="0" err="1">
                          <a:ln>
                            <a:noFill/>
                          </a:ln>
                          <a:solidFill>
                            <a:schemeClr val="tx1"/>
                          </a:solidFill>
                          <a:effectLst/>
                          <a:latin typeface="Arial" pitchFamily="34" charset="0"/>
                          <a:ea typeface="宋体" pitchFamily="2" charset="-122"/>
                        </a:rPr>
                        <a:t>text,maxsplit</a:t>
                      </a:r>
                      <a:r>
                        <a:rPr kumimoji="0" lang="en-US" altLang="zh-CN" sz="2000" b="0" i="0" u="none" strike="noStrike" cap="none" normalizeH="0" baseline="0" dirty="0">
                          <a:ln>
                            <a:noFill/>
                          </a:ln>
                          <a:solidFill>
                            <a:schemeClr val="tx1"/>
                          </a:solidFill>
                          <a:effectLst/>
                          <a:latin typeface="Arial" pitchFamily="34" charset="0"/>
                          <a:ea typeface="宋体" pitchFamily="2" charset="-122"/>
                        </a:rPr>
                        <a:t>=2</a:t>
                      </a:r>
                      <a:endParaRPr kumimoji="0" lang="zh-CN" altLang="en-US"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p>
                      <a:pPr>
                        <a:lnSpc>
                          <a:spcPct val="80000"/>
                        </a:lnSpc>
                        <a:spcBef>
                          <a:spcPct val="0"/>
                        </a:spcBef>
                        <a:buFont typeface="Wingdings" panose="05000000000000000000" pitchFamily="2" charset="2"/>
                        <a:buNone/>
                      </a:pPr>
                      <a:r>
                        <a:rPr kumimoji="0" lang="en-US" altLang="zh-CN" sz="2000" b="0" i="0" u="none" strike="noStrike" kern="1200" cap="none" normalizeH="0" baseline="0" dirty="0">
                          <a:ln>
                            <a:noFill/>
                          </a:ln>
                          <a:solidFill>
                            <a:schemeClr val="accent5"/>
                          </a:solidFill>
                          <a:effectLst/>
                          <a:latin typeface="Arial" pitchFamily="34" charset="0"/>
                          <a:ea typeface="宋体" pitchFamily="2" charset="-122"/>
                          <a:cs typeface="+mn-cs"/>
                        </a:rPr>
                        <a:t>['alpha', 'beta', 'gamma delta']</a:t>
                      </a:r>
                      <a:endParaRPr kumimoji="0" lang="zh-CN" altLang="zh-CN" sz="2000" b="0" i="0" u="none" strike="noStrike" kern="1200" cap="none" normalizeH="0" baseline="0" dirty="0">
                        <a:ln>
                          <a:noFill/>
                        </a:ln>
                        <a:solidFill>
                          <a:schemeClr val="accent5"/>
                        </a:solidFill>
                        <a:effectLst/>
                        <a:latin typeface="Arial" pitchFamily="34" charset="0"/>
                        <a:ea typeface="宋体" pitchFamily="2" charset="-122"/>
                        <a:cs typeface="+mn-cs"/>
                      </a:endParaRPr>
                    </a:p>
                  </a:txBody>
                  <a:tcPr marL="121876" marR="121876" horzOverflow="overflow"/>
                </a:tc>
                <a:extLst>
                  <a:ext uri="{0D108BD9-81ED-4DB2-BD59-A6C34878D82A}">
                    <a16:rowId xmlns:a16="http://schemas.microsoft.com/office/drawing/2014/main" val="10007"/>
                  </a:ext>
                </a:extLst>
              </a:tr>
              <a:tr h="396875">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2000" b="0" i="0" u="none" strike="noStrike" cap="none" normalizeH="0" baseline="0" dirty="0" err="1">
                          <a:ln>
                            <a:noFill/>
                          </a:ln>
                          <a:solidFill>
                            <a:schemeClr val="tx1"/>
                          </a:solidFill>
                          <a:effectLst/>
                          <a:latin typeface="Arial" pitchFamily="34" charset="0"/>
                          <a:ea typeface="宋体" pitchFamily="2" charset="-122"/>
                        </a:rPr>
                        <a:t>re.split</a:t>
                      </a:r>
                      <a:r>
                        <a:rPr kumimoji="0" lang="en-US" altLang="zh-CN" sz="2000" b="0" i="0" u="none" strike="noStrike" cap="none" normalizeH="0" baseline="0" dirty="0">
                          <a:ln>
                            <a:noFill/>
                          </a:ln>
                          <a:solidFill>
                            <a:schemeClr val="tx1"/>
                          </a:solidFill>
                          <a:effectLst/>
                          <a:latin typeface="Arial" pitchFamily="34" charset="0"/>
                          <a:ea typeface="宋体" pitchFamily="2" charset="-122"/>
                        </a:rPr>
                        <a:t>('[. ]+',text, 1)#</a:t>
                      </a:r>
                      <a:r>
                        <a:rPr kumimoji="0" lang="zh-CN" altLang="en-US" sz="2000" b="0" i="0" u="none" strike="noStrike" cap="none" normalizeH="0" baseline="0" dirty="0">
                          <a:ln>
                            <a:noFill/>
                          </a:ln>
                          <a:solidFill>
                            <a:schemeClr val="tx1"/>
                          </a:solidFill>
                          <a:effectLst/>
                          <a:latin typeface="Arial" pitchFamily="34" charset="0"/>
                          <a:ea typeface="宋体" pitchFamily="2" charset="-122"/>
                        </a:rPr>
                        <a:t>分割</a:t>
                      </a:r>
                      <a:r>
                        <a:rPr kumimoji="0" lang="en-US" altLang="zh-CN" sz="2000" b="0" i="0" u="none" strike="noStrike" cap="none" normalizeH="0" baseline="0" dirty="0">
                          <a:ln>
                            <a:noFill/>
                          </a:ln>
                          <a:solidFill>
                            <a:schemeClr val="tx1"/>
                          </a:solidFill>
                          <a:effectLst/>
                          <a:latin typeface="Arial" pitchFamily="34" charset="0"/>
                          <a:ea typeface="宋体" pitchFamily="2" charset="-122"/>
                        </a:rPr>
                        <a:t>1</a:t>
                      </a:r>
                      <a:r>
                        <a:rPr kumimoji="0" lang="zh-CN" altLang="en-US" sz="2000" b="0" i="0" u="none" strike="noStrike" cap="none" normalizeH="0" baseline="0" dirty="0">
                          <a:ln>
                            <a:noFill/>
                          </a:ln>
                          <a:solidFill>
                            <a:schemeClr val="tx1"/>
                          </a:solidFill>
                          <a:effectLst/>
                          <a:latin typeface="Arial" pitchFamily="34" charset="0"/>
                          <a:ea typeface="宋体" pitchFamily="2" charset="-122"/>
                        </a:rPr>
                        <a:t>次</a:t>
                      </a: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a:ln>
                            <a:noFill/>
                          </a:ln>
                          <a:solidFill>
                            <a:schemeClr val="accent5"/>
                          </a:solidFill>
                          <a:effectLst/>
                          <a:latin typeface="Arial" pitchFamily="34" charset="0"/>
                          <a:ea typeface="宋体" pitchFamily="2" charset="-122"/>
                        </a:rPr>
                        <a:t>['alpha', 'beta....gamma delta']</a:t>
                      </a:r>
                    </a:p>
                  </a:txBody>
                  <a:tcPr marL="121876" marR="121876" horzOverflow="overflow"/>
                </a:tc>
                <a:extLst>
                  <a:ext uri="{0D108BD9-81ED-4DB2-BD59-A6C34878D82A}">
                    <a16:rowId xmlns:a16="http://schemas.microsoft.com/office/drawing/2014/main" val="10008"/>
                  </a:ext>
                </a:extLst>
              </a:tr>
            </a:tbl>
          </a:graphicData>
        </a:graphic>
      </p:graphicFrame>
      <p:sp>
        <p:nvSpPr>
          <p:cNvPr id="8" name="Rectangle 3"/>
          <p:cNvSpPr txBox="1">
            <a:spLocks noChangeArrowheads="1"/>
          </p:cNvSpPr>
          <p:nvPr/>
        </p:nvSpPr>
        <p:spPr>
          <a:xfrm>
            <a:off x="524600" y="1952260"/>
            <a:ext cx="11465290" cy="1032253"/>
          </a:xfrm>
          <a:prstGeom prst="rect">
            <a:avLst/>
          </a:prstGeom>
          <a:solidFill>
            <a:schemeClr val="accent4">
              <a:lumMod val="20000"/>
              <a:lumOff val="80000"/>
            </a:schemeClr>
          </a:solidFill>
        </p:spPr>
        <p:txBody>
          <a:bodyPr vert="horz" lIns="108825" tIns="54412" rIns="108825" bIns="54412" rtlCol="0">
            <a:normAutofit fontScale="92500" lnSpcReduction="20000"/>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pPr>
              <a:lnSpc>
                <a:spcPct val="120000"/>
              </a:lnSpc>
              <a:spcBef>
                <a:spcPts val="0"/>
              </a:spcBef>
              <a:buClr>
                <a:srgbClr val="008000"/>
              </a:buClr>
              <a:buNone/>
            </a:pPr>
            <a:r>
              <a:rPr lang="en-US" altLang="zh-CN" sz="2200" dirty="0"/>
              <a:t>&gt;&gt;&gt; import re                   </a:t>
            </a:r>
          </a:p>
          <a:p>
            <a:pPr>
              <a:lnSpc>
                <a:spcPct val="120000"/>
              </a:lnSpc>
              <a:spcBef>
                <a:spcPts val="0"/>
              </a:spcBef>
              <a:buClr>
                <a:srgbClr val="008000"/>
              </a:buClr>
              <a:buNone/>
            </a:pPr>
            <a:r>
              <a:rPr lang="en-US" altLang="zh-CN" sz="2200" dirty="0"/>
              <a:t>&gt;&gt;&gt;</a:t>
            </a:r>
            <a:r>
              <a:rPr lang="sv-SE" altLang="zh-CN" sz="2200" dirty="0"/>
              <a:t>text = '</a:t>
            </a:r>
            <a:r>
              <a:rPr lang="sv-SE" altLang="zh-CN" sz="2200" dirty="0" err="1"/>
              <a:t>alpha</a:t>
            </a:r>
            <a:r>
              <a:rPr lang="sv-SE" altLang="zh-CN" sz="2200" dirty="0"/>
              <a:t>. beta....gamma delta</a:t>
            </a:r>
            <a:r>
              <a:rPr lang="zh-CN" altLang="en-US" sz="2200" dirty="0"/>
              <a:t> </a:t>
            </a:r>
            <a:r>
              <a:rPr lang="sv-SE" altLang="zh-CN" sz="2200" dirty="0"/>
              <a:t>'</a:t>
            </a:r>
          </a:p>
          <a:p>
            <a:pPr>
              <a:lnSpc>
                <a:spcPct val="120000"/>
              </a:lnSpc>
              <a:spcBef>
                <a:spcPts val="0"/>
              </a:spcBef>
              <a:buClr>
                <a:srgbClr val="008000"/>
              </a:buClr>
              <a:buNone/>
            </a:pPr>
            <a:r>
              <a:rPr lang="en-US" altLang="zh-CN" sz="2200" dirty="0"/>
              <a:t>&gt;&gt;&gt; pat = '[a-</a:t>
            </a:r>
            <a:r>
              <a:rPr lang="en-US" altLang="zh-CN" sz="2200" dirty="0" err="1"/>
              <a:t>zA</a:t>
            </a:r>
            <a:r>
              <a:rPr lang="en-US" altLang="zh-CN" sz="2200" dirty="0"/>
              <a:t>-Z]+'</a:t>
            </a:r>
          </a:p>
        </p:txBody>
      </p:sp>
    </p:spTree>
    <p:extLst>
      <p:ext uri="{BB962C8B-B14F-4D97-AF65-F5344CB8AC3E}">
        <p14:creationId xmlns:p14="http://schemas.microsoft.com/office/powerpoint/2010/main" val="107000657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rrowheads="1"/>
          </p:cNvSpPr>
          <p:nvPr>
            <p:ph type="title"/>
          </p:nvPr>
        </p:nvSpPr>
        <p:spPr/>
        <p:txBody>
          <a:bodyPr vert="horz" lIns="108825" tIns="54412" rIns="108825" bIns="54412" rtlCol="0" anchor="ctr">
            <a:normAutofit/>
          </a:bodyPr>
          <a:lstStyle/>
          <a:p>
            <a:r>
              <a:rPr lang="zh-CN" altLang="en-US" dirty="0"/>
              <a:t>4.2.3 直接使用re模块方法</a:t>
            </a:r>
          </a:p>
        </p:txBody>
      </p:sp>
      <p:sp>
        <p:nvSpPr>
          <p:cNvPr id="4" name="内容占位符 1"/>
          <p:cNvSpPr txBox="1">
            <a:spLocks/>
          </p:cNvSpPr>
          <p:nvPr/>
        </p:nvSpPr>
        <p:spPr>
          <a:xfrm>
            <a:off x="685393" y="1690693"/>
            <a:ext cx="6160224" cy="523136"/>
          </a:xfrm>
          <a:prstGeom prst="rect">
            <a:avLst/>
          </a:prstGeom>
        </p:spPr>
        <p:txBody>
          <a:bodyPr vert="horz" lIns="108825" tIns="54412" rIns="108825" bIns="54412" rtlCol="0">
            <a:normAutofit fontScale="92500" lnSpcReduction="10000"/>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r>
              <a:rPr lang="zh-CN" altLang="en-US" sz="3299" dirty="0">
                <a:solidFill>
                  <a:schemeClr val="accent5"/>
                </a:solidFill>
              </a:rPr>
              <a:t>示例</a:t>
            </a:r>
            <a:r>
              <a:rPr lang="zh-CN" altLang="en-US" sz="3299" dirty="0"/>
              <a:t>：替换，转义</a:t>
            </a:r>
          </a:p>
        </p:txBody>
      </p:sp>
      <p:sp>
        <p:nvSpPr>
          <p:cNvPr id="5" name="Rectangle 3"/>
          <p:cNvSpPr txBox="1">
            <a:spLocks noChangeArrowheads="1"/>
          </p:cNvSpPr>
          <p:nvPr/>
        </p:nvSpPr>
        <p:spPr>
          <a:xfrm>
            <a:off x="1197682" y="2121087"/>
            <a:ext cx="7960471" cy="4179780"/>
          </a:xfrm>
          <a:prstGeom prst="rect">
            <a:avLst/>
          </a:prstGeom>
          <a:solidFill>
            <a:schemeClr val="accent4">
              <a:lumMod val="20000"/>
              <a:lumOff val="80000"/>
            </a:schemeClr>
          </a:solidFill>
        </p:spPr>
        <p:txBody>
          <a:bodyPr vert="horz" lIns="108825" tIns="54412" rIns="108825" bIns="54412" rtlCol="0">
            <a:normAutofit/>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pPr>
              <a:lnSpc>
                <a:spcPct val="120000"/>
              </a:lnSpc>
              <a:spcBef>
                <a:spcPts val="0"/>
              </a:spcBef>
              <a:buClr>
                <a:srgbClr val="008000"/>
              </a:buClr>
              <a:buNone/>
            </a:pPr>
            <a:r>
              <a:rPr lang="en-US" altLang="zh-CN" sz="2200" dirty="0"/>
              <a:t>&gt;&gt;&gt; import re</a:t>
            </a:r>
          </a:p>
          <a:p>
            <a:pPr>
              <a:lnSpc>
                <a:spcPct val="120000"/>
              </a:lnSpc>
              <a:spcBef>
                <a:spcPts val="0"/>
              </a:spcBef>
              <a:buClr>
                <a:srgbClr val="008000"/>
              </a:buClr>
              <a:buNone/>
            </a:pPr>
            <a:r>
              <a:rPr lang="en-US" altLang="zh-CN" sz="2200" dirty="0"/>
              <a:t>&gt;&gt;&gt; pat = '{name}'</a:t>
            </a:r>
          </a:p>
          <a:p>
            <a:pPr>
              <a:lnSpc>
                <a:spcPct val="120000"/>
              </a:lnSpc>
              <a:spcBef>
                <a:spcPts val="0"/>
              </a:spcBef>
              <a:buClr>
                <a:srgbClr val="008000"/>
              </a:buClr>
              <a:buNone/>
            </a:pPr>
            <a:r>
              <a:rPr lang="en-US" altLang="zh-CN" sz="2200" dirty="0"/>
              <a:t>&gt;&gt;&gt; text = 'Dear {name}...'</a:t>
            </a:r>
          </a:p>
          <a:p>
            <a:pPr>
              <a:lnSpc>
                <a:spcPct val="120000"/>
              </a:lnSpc>
              <a:spcBef>
                <a:spcPts val="0"/>
              </a:spcBef>
              <a:buClr>
                <a:srgbClr val="008000"/>
              </a:buClr>
              <a:buNone/>
            </a:pPr>
            <a:r>
              <a:rPr lang="en-US" altLang="zh-CN" sz="2200" dirty="0"/>
              <a:t>&gt;&gt;&gt; </a:t>
            </a:r>
            <a:r>
              <a:rPr lang="en-US" altLang="zh-CN" sz="2200" dirty="0" err="1"/>
              <a:t>re.sub</a:t>
            </a:r>
            <a:r>
              <a:rPr lang="en-US" altLang="zh-CN" sz="2200" dirty="0"/>
              <a:t>(</a:t>
            </a:r>
            <a:r>
              <a:rPr lang="en-US" altLang="zh-CN" sz="2200" dirty="0" err="1"/>
              <a:t>pat,'Mr.Dong',text</a:t>
            </a:r>
            <a:r>
              <a:rPr lang="en-US" altLang="zh-CN" sz="2200" dirty="0"/>
              <a:t>) </a:t>
            </a:r>
            <a:r>
              <a:rPr lang="en-US" altLang="zh-CN" sz="2200" dirty="0">
                <a:solidFill>
                  <a:srgbClr val="FF0000"/>
                </a:solidFill>
              </a:rPr>
              <a:t>#</a:t>
            </a:r>
            <a:r>
              <a:rPr lang="zh-CN" altLang="en-US" sz="2200" dirty="0">
                <a:solidFill>
                  <a:srgbClr val="FF0000"/>
                </a:solidFill>
              </a:rPr>
              <a:t>字符串替换</a:t>
            </a:r>
          </a:p>
          <a:p>
            <a:pPr>
              <a:lnSpc>
                <a:spcPct val="120000"/>
              </a:lnSpc>
              <a:spcBef>
                <a:spcPts val="0"/>
              </a:spcBef>
              <a:buClr>
                <a:srgbClr val="008000"/>
              </a:buClr>
              <a:buNone/>
            </a:pPr>
            <a:r>
              <a:rPr lang="en-US" altLang="zh-CN" sz="2200" dirty="0">
                <a:solidFill>
                  <a:schemeClr val="accent5"/>
                </a:solidFill>
              </a:rPr>
              <a:t>'Dear </a:t>
            </a:r>
            <a:r>
              <a:rPr lang="en-US" altLang="zh-CN" sz="2200" dirty="0" err="1">
                <a:solidFill>
                  <a:schemeClr val="accent5"/>
                </a:solidFill>
              </a:rPr>
              <a:t>Mr.Dong</a:t>
            </a:r>
            <a:r>
              <a:rPr lang="en-US" altLang="zh-CN" sz="2200" dirty="0">
                <a:solidFill>
                  <a:schemeClr val="accent5"/>
                </a:solidFill>
              </a:rPr>
              <a:t>...'</a:t>
            </a:r>
          </a:p>
          <a:p>
            <a:pPr>
              <a:lnSpc>
                <a:spcPct val="120000"/>
              </a:lnSpc>
              <a:spcBef>
                <a:spcPts val="0"/>
              </a:spcBef>
              <a:buClr>
                <a:srgbClr val="008000"/>
              </a:buClr>
              <a:buNone/>
            </a:pPr>
            <a:r>
              <a:rPr lang="en-US" altLang="zh-CN" sz="2200" dirty="0"/>
              <a:t>&gt;&gt;&gt; s = 'a s d'</a:t>
            </a:r>
          </a:p>
          <a:p>
            <a:pPr>
              <a:lnSpc>
                <a:spcPct val="120000"/>
              </a:lnSpc>
              <a:spcBef>
                <a:spcPts val="0"/>
              </a:spcBef>
              <a:buClr>
                <a:srgbClr val="008000"/>
              </a:buClr>
              <a:buNone/>
            </a:pPr>
            <a:r>
              <a:rPr lang="en-US" altLang="zh-CN" sz="2200" dirty="0"/>
              <a:t>&gt;&gt;&gt; </a:t>
            </a:r>
            <a:r>
              <a:rPr lang="en-US" altLang="zh-CN" sz="2200" dirty="0" err="1"/>
              <a:t>re.sub</a:t>
            </a:r>
            <a:r>
              <a:rPr lang="en-US" altLang="zh-CN" sz="2200" dirty="0"/>
              <a:t>('</a:t>
            </a:r>
            <a:r>
              <a:rPr lang="en-US" altLang="zh-CN" sz="2200" dirty="0" err="1"/>
              <a:t>a|s|d</a:t>
            </a:r>
            <a:r>
              <a:rPr lang="en-US" altLang="zh-CN" sz="2200" dirty="0"/>
              <a:t>','</a:t>
            </a:r>
            <a:r>
              <a:rPr lang="en-US" altLang="zh-CN" sz="2200" dirty="0" err="1"/>
              <a:t>good',s</a:t>
            </a:r>
            <a:r>
              <a:rPr lang="en-US" altLang="zh-CN" sz="2200" dirty="0"/>
              <a:t>) </a:t>
            </a:r>
            <a:r>
              <a:rPr lang="en-US" altLang="zh-CN" sz="2200" dirty="0">
                <a:solidFill>
                  <a:srgbClr val="FF0000"/>
                </a:solidFill>
              </a:rPr>
              <a:t>#</a:t>
            </a:r>
            <a:r>
              <a:rPr lang="zh-CN" altLang="en-US" sz="2200" dirty="0">
                <a:solidFill>
                  <a:srgbClr val="FF0000"/>
                </a:solidFill>
              </a:rPr>
              <a:t>字符串替换</a:t>
            </a:r>
          </a:p>
          <a:p>
            <a:pPr>
              <a:lnSpc>
                <a:spcPct val="120000"/>
              </a:lnSpc>
              <a:spcBef>
                <a:spcPts val="0"/>
              </a:spcBef>
              <a:buClr>
                <a:srgbClr val="008000"/>
              </a:buClr>
              <a:buNone/>
            </a:pPr>
            <a:r>
              <a:rPr lang="en-US" altLang="zh-CN" sz="2200" dirty="0">
                <a:solidFill>
                  <a:schemeClr val="accent5"/>
                </a:solidFill>
              </a:rPr>
              <a:t>'good </a:t>
            </a:r>
            <a:r>
              <a:rPr lang="en-US" altLang="zh-CN" sz="2200" dirty="0" err="1">
                <a:solidFill>
                  <a:schemeClr val="accent5"/>
                </a:solidFill>
              </a:rPr>
              <a:t>good</a:t>
            </a:r>
            <a:r>
              <a:rPr lang="en-US" altLang="zh-CN" sz="2200" dirty="0">
                <a:solidFill>
                  <a:schemeClr val="accent5"/>
                </a:solidFill>
              </a:rPr>
              <a:t> </a:t>
            </a:r>
            <a:r>
              <a:rPr lang="en-US" altLang="zh-CN" sz="2200" dirty="0" err="1">
                <a:solidFill>
                  <a:schemeClr val="accent5"/>
                </a:solidFill>
              </a:rPr>
              <a:t>good</a:t>
            </a:r>
            <a:r>
              <a:rPr lang="en-US" altLang="zh-CN" sz="2200" dirty="0">
                <a:solidFill>
                  <a:schemeClr val="accent5"/>
                </a:solidFill>
              </a:rPr>
              <a:t>'</a:t>
            </a:r>
          </a:p>
          <a:p>
            <a:pPr>
              <a:lnSpc>
                <a:spcPct val="120000"/>
              </a:lnSpc>
              <a:spcBef>
                <a:spcPts val="0"/>
              </a:spcBef>
              <a:buClr>
                <a:srgbClr val="008000"/>
              </a:buClr>
              <a:buNone/>
            </a:pPr>
            <a:r>
              <a:rPr lang="en-US" altLang="zh-CN" sz="2200" dirty="0"/>
              <a:t>&gt;&gt;&gt; </a:t>
            </a:r>
            <a:r>
              <a:rPr lang="en-US" altLang="zh-CN" sz="2200" dirty="0" err="1"/>
              <a:t>re.escape</a:t>
            </a:r>
            <a:r>
              <a:rPr lang="en-US" altLang="zh-CN" sz="2200" dirty="0"/>
              <a:t>('http://www.python.org') </a:t>
            </a:r>
            <a:r>
              <a:rPr lang="en-US" altLang="zh-CN" sz="2200" dirty="0">
                <a:solidFill>
                  <a:srgbClr val="FF0000"/>
                </a:solidFill>
              </a:rPr>
              <a:t>#</a:t>
            </a:r>
            <a:r>
              <a:rPr lang="zh-CN" altLang="en-US" sz="2200" dirty="0">
                <a:solidFill>
                  <a:srgbClr val="FF0000"/>
                </a:solidFill>
              </a:rPr>
              <a:t>字符串转义</a:t>
            </a:r>
          </a:p>
          <a:p>
            <a:pPr>
              <a:lnSpc>
                <a:spcPct val="120000"/>
              </a:lnSpc>
              <a:spcBef>
                <a:spcPts val="0"/>
              </a:spcBef>
              <a:buClr>
                <a:srgbClr val="008000"/>
              </a:buClr>
              <a:buNone/>
            </a:pPr>
            <a:r>
              <a:rPr lang="en-US" altLang="zh-CN" sz="2200" dirty="0">
                <a:solidFill>
                  <a:schemeClr val="accent5"/>
                </a:solidFill>
              </a:rPr>
              <a:t>'http\\:\\/\\/www\\.python\\.org'</a:t>
            </a:r>
          </a:p>
        </p:txBody>
      </p:sp>
    </p:spTree>
    <p:extLst>
      <p:ext uri="{BB962C8B-B14F-4D97-AF65-F5344CB8AC3E}">
        <p14:creationId xmlns:p14="http://schemas.microsoft.com/office/powerpoint/2010/main" val="57251327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rrowheads="1"/>
          </p:cNvSpPr>
          <p:nvPr>
            <p:ph type="title"/>
          </p:nvPr>
        </p:nvSpPr>
        <p:spPr>
          <a:xfrm>
            <a:off x="685394" y="126035"/>
            <a:ext cx="10511798" cy="1325563"/>
          </a:xfrm>
        </p:spPr>
        <p:txBody>
          <a:bodyPr vert="horz" lIns="108825" tIns="54412" rIns="108825" bIns="54412" rtlCol="0" anchor="ctr">
            <a:normAutofit/>
          </a:bodyPr>
          <a:lstStyle/>
          <a:p>
            <a:r>
              <a:rPr lang="zh-CN" altLang="en-US" dirty="0"/>
              <a:t>4.2.3 直接使用re模块方法</a:t>
            </a:r>
          </a:p>
        </p:txBody>
      </p:sp>
      <p:sp>
        <p:nvSpPr>
          <p:cNvPr id="5" name="内容占位符 1"/>
          <p:cNvSpPr txBox="1">
            <a:spLocks/>
          </p:cNvSpPr>
          <p:nvPr/>
        </p:nvSpPr>
        <p:spPr>
          <a:xfrm>
            <a:off x="685393" y="1291280"/>
            <a:ext cx="6160224" cy="523136"/>
          </a:xfrm>
          <a:prstGeom prst="rect">
            <a:avLst/>
          </a:prstGeom>
        </p:spPr>
        <p:txBody>
          <a:bodyPr vert="horz" lIns="108825" tIns="54412" rIns="108825" bIns="54412" rtlCol="0">
            <a:normAutofit fontScale="92500" lnSpcReduction="10000"/>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r>
              <a:rPr lang="zh-CN" altLang="en-US" sz="3299" dirty="0">
                <a:solidFill>
                  <a:schemeClr val="accent5"/>
                </a:solidFill>
              </a:rPr>
              <a:t>示例</a:t>
            </a:r>
            <a:r>
              <a:rPr lang="zh-CN" altLang="en-US" sz="3299" dirty="0"/>
              <a:t>：删除字符串中重复的空格</a:t>
            </a:r>
          </a:p>
          <a:p>
            <a:endParaRPr lang="zh-CN" altLang="en-US" sz="3299" dirty="0"/>
          </a:p>
        </p:txBody>
      </p:sp>
      <p:sp>
        <p:nvSpPr>
          <p:cNvPr id="7" name="Rectangle 3"/>
          <p:cNvSpPr txBox="1">
            <a:spLocks noChangeArrowheads="1"/>
          </p:cNvSpPr>
          <p:nvPr/>
        </p:nvSpPr>
        <p:spPr>
          <a:xfrm>
            <a:off x="1197682" y="1808969"/>
            <a:ext cx="7960471" cy="5049032"/>
          </a:xfrm>
          <a:prstGeom prst="rect">
            <a:avLst/>
          </a:prstGeom>
          <a:solidFill>
            <a:schemeClr val="accent4">
              <a:lumMod val="20000"/>
              <a:lumOff val="80000"/>
            </a:schemeClr>
          </a:solidFill>
        </p:spPr>
        <p:txBody>
          <a:bodyPr vert="horz" lIns="108825" tIns="54412" rIns="108825" bIns="54412" rtlCol="0">
            <a:noAutofit/>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pPr>
              <a:lnSpc>
                <a:spcPct val="100000"/>
              </a:lnSpc>
              <a:spcBef>
                <a:spcPts val="0"/>
              </a:spcBef>
              <a:buClr>
                <a:srgbClr val="008000"/>
              </a:buClr>
              <a:buNone/>
            </a:pPr>
            <a:r>
              <a:rPr lang="en-US" altLang="zh-CN" sz="2000" dirty="0"/>
              <a:t>&gt;&gt;&gt; import re</a:t>
            </a:r>
          </a:p>
          <a:p>
            <a:pPr>
              <a:lnSpc>
                <a:spcPct val="100000"/>
              </a:lnSpc>
              <a:spcBef>
                <a:spcPts val="0"/>
              </a:spcBef>
              <a:buClr>
                <a:srgbClr val="008000"/>
              </a:buClr>
              <a:buNone/>
            </a:pPr>
            <a:r>
              <a:rPr lang="en-US" altLang="zh-CN" sz="2000" dirty="0"/>
              <a:t>&gt;&gt;&gt; s='</a:t>
            </a:r>
            <a:r>
              <a:rPr lang="en-US" altLang="zh-CN" sz="2000" dirty="0" err="1"/>
              <a:t>aaa</a:t>
            </a:r>
            <a:r>
              <a:rPr lang="en-US" altLang="zh-CN" sz="2000" dirty="0"/>
              <a:t>      bb      c d e   </a:t>
            </a:r>
            <a:r>
              <a:rPr lang="en-US" altLang="zh-CN" sz="2000" dirty="0" err="1"/>
              <a:t>fff</a:t>
            </a:r>
            <a:r>
              <a:rPr lang="en-US" altLang="zh-CN" sz="2000" dirty="0"/>
              <a:t>    '</a:t>
            </a:r>
          </a:p>
          <a:p>
            <a:pPr>
              <a:lnSpc>
                <a:spcPct val="100000"/>
              </a:lnSpc>
              <a:spcBef>
                <a:spcPts val="0"/>
              </a:spcBef>
              <a:buClr>
                <a:srgbClr val="008000"/>
              </a:buClr>
              <a:buNone/>
            </a:pPr>
            <a:r>
              <a:rPr lang="en-US" altLang="zh-CN" sz="2000" dirty="0"/>
              <a:t>&gt;&gt;&gt; re.split('[\s]+',s)</a:t>
            </a:r>
          </a:p>
          <a:p>
            <a:pPr>
              <a:lnSpc>
                <a:spcPct val="100000"/>
              </a:lnSpc>
              <a:spcBef>
                <a:spcPts val="0"/>
              </a:spcBef>
              <a:buClr>
                <a:srgbClr val="008000"/>
              </a:buClr>
              <a:buNone/>
            </a:pPr>
            <a:r>
              <a:rPr lang="en-US" altLang="zh-CN" sz="2000" dirty="0">
                <a:solidFill>
                  <a:schemeClr val="accent5"/>
                </a:solidFill>
              </a:rPr>
              <a:t>['</a:t>
            </a:r>
            <a:r>
              <a:rPr lang="en-US" altLang="zh-CN" sz="2000" dirty="0" err="1">
                <a:solidFill>
                  <a:schemeClr val="accent5"/>
                </a:solidFill>
              </a:rPr>
              <a:t>aaa</a:t>
            </a:r>
            <a:r>
              <a:rPr lang="en-US" altLang="zh-CN" sz="2000" dirty="0">
                <a:solidFill>
                  <a:schemeClr val="accent5"/>
                </a:solidFill>
              </a:rPr>
              <a:t>', 'bb', 'c', 'd', 'e', '</a:t>
            </a:r>
            <a:r>
              <a:rPr lang="en-US" altLang="zh-CN" sz="2000" dirty="0" err="1">
                <a:solidFill>
                  <a:schemeClr val="accent5"/>
                </a:solidFill>
              </a:rPr>
              <a:t>fff</a:t>
            </a:r>
            <a:r>
              <a:rPr lang="en-US" altLang="zh-CN" sz="2000" dirty="0">
                <a:solidFill>
                  <a:schemeClr val="accent5"/>
                </a:solidFill>
              </a:rPr>
              <a:t>', '']</a:t>
            </a:r>
          </a:p>
          <a:p>
            <a:pPr>
              <a:lnSpc>
                <a:spcPct val="100000"/>
              </a:lnSpc>
              <a:spcBef>
                <a:spcPts val="0"/>
              </a:spcBef>
              <a:buClr>
                <a:srgbClr val="008000"/>
              </a:buClr>
              <a:buNone/>
            </a:pPr>
            <a:r>
              <a:rPr lang="en-US" altLang="zh-CN" sz="2000" dirty="0"/>
              <a:t>&gt;&gt;&gt; re.split('[\s]+',</a:t>
            </a:r>
            <a:r>
              <a:rPr lang="en-US" altLang="zh-CN" sz="2000" dirty="0" err="1"/>
              <a:t>s.strip</a:t>
            </a:r>
            <a:r>
              <a:rPr lang="en-US" altLang="zh-CN" sz="2000" dirty="0"/>
              <a:t>())</a:t>
            </a:r>
          </a:p>
          <a:p>
            <a:pPr>
              <a:lnSpc>
                <a:spcPct val="100000"/>
              </a:lnSpc>
              <a:spcBef>
                <a:spcPts val="0"/>
              </a:spcBef>
              <a:buClr>
                <a:srgbClr val="008000"/>
              </a:buClr>
              <a:buNone/>
            </a:pPr>
            <a:r>
              <a:rPr lang="en-US" altLang="zh-CN" sz="2000" dirty="0"/>
              <a:t>['</a:t>
            </a:r>
            <a:r>
              <a:rPr lang="en-US" altLang="zh-CN" sz="2000" dirty="0" err="1"/>
              <a:t>aaa</a:t>
            </a:r>
            <a:r>
              <a:rPr lang="en-US" altLang="zh-CN" sz="2000" dirty="0"/>
              <a:t>', 'bb', 'c', 'd', 'e', '</a:t>
            </a:r>
            <a:r>
              <a:rPr lang="en-US" altLang="zh-CN" sz="2000" dirty="0" err="1"/>
              <a:t>fff</a:t>
            </a:r>
            <a:r>
              <a:rPr lang="en-US" altLang="zh-CN" sz="2000" dirty="0"/>
              <a:t>']</a:t>
            </a:r>
          </a:p>
          <a:p>
            <a:pPr>
              <a:lnSpc>
                <a:spcPct val="100000"/>
              </a:lnSpc>
              <a:spcBef>
                <a:spcPts val="0"/>
              </a:spcBef>
              <a:buClr>
                <a:srgbClr val="008000"/>
              </a:buClr>
              <a:buNone/>
            </a:pPr>
            <a:r>
              <a:rPr lang="en-US" altLang="zh-CN" sz="2000" dirty="0"/>
              <a:t>&gt;&gt;&gt; ' '.join(re.split('[\s]+',</a:t>
            </a:r>
            <a:r>
              <a:rPr lang="en-US" altLang="zh-CN" sz="2000" dirty="0" err="1"/>
              <a:t>s.strip</a:t>
            </a:r>
            <a:r>
              <a:rPr lang="en-US" altLang="zh-CN" sz="2000" dirty="0"/>
              <a:t>()))</a:t>
            </a:r>
          </a:p>
          <a:p>
            <a:pPr>
              <a:lnSpc>
                <a:spcPct val="100000"/>
              </a:lnSpc>
              <a:spcBef>
                <a:spcPts val="0"/>
              </a:spcBef>
              <a:buClr>
                <a:srgbClr val="008000"/>
              </a:buClr>
              <a:buNone/>
            </a:pPr>
            <a:r>
              <a:rPr lang="en-US" altLang="zh-CN" sz="2000" dirty="0">
                <a:solidFill>
                  <a:schemeClr val="accent5"/>
                </a:solidFill>
              </a:rPr>
              <a:t>'</a:t>
            </a:r>
            <a:r>
              <a:rPr lang="en-US" altLang="zh-CN" sz="2000" dirty="0" err="1">
                <a:solidFill>
                  <a:schemeClr val="accent5"/>
                </a:solidFill>
              </a:rPr>
              <a:t>aaa</a:t>
            </a:r>
            <a:r>
              <a:rPr lang="en-US" altLang="zh-CN" sz="2000" dirty="0">
                <a:solidFill>
                  <a:schemeClr val="accent5"/>
                </a:solidFill>
              </a:rPr>
              <a:t> bb c d e </a:t>
            </a:r>
            <a:r>
              <a:rPr lang="en-US" altLang="zh-CN" sz="2000" dirty="0" err="1">
                <a:solidFill>
                  <a:schemeClr val="accent5"/>
                </a:solidFill>
              </a:rPr>
              <a:t>fff</a:t>
            </a:r>
            <a:r>
              <a:rPr lang="en-US" altLang="zh-CN" sz="2000" dirty="0">
                <a:solidFill>
                  <a:schemeClr val="accent5"/>
                </a:solidFill>
              </a:rPr>
              <a:t>'</a:t>
            </a:r>
          </a:p>
          <a:p>
            <a:pPr>
              <a:lnSpc>
                <a:spcPct val="100000"/>
              </a:lnSpc>
              <a:spcBef>
                <a:spcPts val="0"/>
              </a:spcBef>
              <a:buClr>
                <a:srgbClr val="008000"/>
              </a:buClr>
              <a:buNone/>
            </a:pPr>
            <a:r>
              <a:rPr lang="en-US" altLang="zh-CN" sz="2000" dirty="0"/>
              <a:t>&gt;&gt;&gt; </a:t>
            </a:r>
            <a:r>
              <a:rPr lang="en-US" altLang="zh-CN" sz="2000" dirty="0" err="1"/>
              <a:t>re.sub</a:t>
            </a:r>
            <a:r>
              <a:rPr lang="en-US" altLang="zh-CN" sz="2000" dirty="0"/>
              <a:t>('\s+',' ',</a:t>
            </a:r>
            <a:r>
              <a:rPr lang="en-US" altLang="zh-CN" sz="2000" dirty="0" err="1"/>
              <a:t>s.strip</a:t>
            </a:r>
            <a:r>
              <a:rPr lang="en-US" altLang="zh-CN" sz="2000" dirty="0"/>
              <a:t>())</a:t>
            </a:r>
          </a:p>
          <a:p>
            <a:pPr>
              <a:lnSpc>
                <a:spcPct val="100000"/>
              </a:lnSpc>
              <a:spcBef>
                <a:spcPts val="0"/>
              </a:spcBef>
              <a:buClr>
                <a:srgbClr val="008000"/>
              </a:buClr>
              <a:buNone/>
            </a:pPr>
            <a:r>
              <a:rPr lang="en-US" altLang="zh-CN" sz="2000" dirty="0">
                <a:solidFill>
                  <a:schemeClr val="accent5"/>
                </a:solidFill>
              </a:rPr>
              <a:t>'</a:t>
            </a:r>
            <a:r>
              <a:rPr lang="en-US" altLang="zh-CN" sz="2000" dirty="0" err="1">
                <a:solidFill>
                  <a:schemeClr val="accent5"/>
                </a:solidFill>
              </a:rPr>
              <a:t>aaa</a:t>
            </a:r>
            <a:r>
              <a:rPr lang="en-US" altLang="zh-CN" sz="2000" dirty="0">
                <a:solidFill>
                  <a:schemeClr val="accent5"/>
                </a:solidFill>
              </a:rPr>
              <a:t> bb c d e </a:t>
            </a:r>
            <a:r>
              <a:rPr lang="en-US" altLang="zh-CN" sz="2000" dirty="0" err="1">
                <a:solidFill>
                  <a:schemeClr val="accent5"/>
                </a:solidFill>
              </a:rPr>
              <a:t>fff</a:t>
            </a:r>
            <a:r>
              <a:rPr lang="en-US" altLang="zh-CN" sz="2000" dirty="0">
                <a:solidFill>
                  <a:schemeClr val="accent5"/>
                </a:solidFill>
              </a:rPr>
              <a:t>'</a:t>
            </a:r>
          </a:p>
          <a:p>
            <a:pPr>
              <a:lnSpc>
                <a:spcPct val="100000"/>
              </a:lnSpc>
              <a:spcBef>
                <a:spcPts val="0"/>
              </a:spcBef>
              <a:buClr>
                <a:srgbClr val="008000"/>
              </a:buClr>
              <a:buNone/>
            </a:pPr>
            <a:r>
              <a:rPr lang="en-US" altLang="zh-CN" sz="2000" dirty="0"/>
              <a:t>&gt;&gt;&gt; s</a:t>
            </a:r>
          </a:p>
          <a:p>
            <a:pPr>
              <a:lnSpc>
                <a:spcPct val="100000"/>
              </a:lnSpc>
              <a:spcBef>
                <a:spcPts val="0"/>
              </a:spcBef>
              <a:buClr>
                <a:srgbClr val="008000"/>
              </a:buClr>
              <a:buNone/>
            </a:pPr>
            <a:r>
              <a:rPr lang="en-US" altLang="zh-CN" sz="2000" dirty="0"/>
              <a:t>'</a:t>
            </a:r>
            <a:r>
              <a:rPr lang="en-US" altLang="zh-CN" sz="2000" dirty="0" err="1"/>
              <a:t>aaa</a:t>
            </a:r>
            <a:r>
              <a:rPr lang="en-US" altLang="zh-CN" sz="2000" dirty="0"/>
              <a:t>      bb      c d e   </a:t>
            </a:r>
            <a:r>
              <a:rPr lang="en-US" altLang="zh-CN" sz="2000" dirty="0" err="1"/>
              <a:t>fff</a:t>
            </a:r>
            <a:r>
              <a:rPr lang="en-US" altLang="zh-CN" sz="2000" dirty="0"/>
              <a:t>    '</a:t>
            </a:r>
          </a:p>
          <a:p>
            <a:pPr>
              <a:lnSpc>
                <a:spcPct val="100000"/>
              </a:lnSpc>
              <a:spcBef>
                <a:spcPts val="0"/>
              </a:spcBef>
              <a:buClr>
                <a:srgbClr val="008000"/>
              </a:buClr>
              <a:buNone/>
            </a:pPr>
            <a:r>
              <a:rPr lang="en-US" altLang="zh-CN" sz="2000" dirty="0"/>
              <a:t>&gt;&gt;&gt; </a:t>
            </a:r>
            <a:r>
              <a:rPr lang="en-US" altLang="zh-CN" sz="2000" dirty="0" err="1"/>
              <a:t>s.split</a:t>
            </a:r>
            <a:r>
              <a:rPr lang="en-US" altLang="zh-CN" sz="2000" dirty="0"/>
              <a:t>()     </a:t>
            </a:r>
            <a:r>
              <a:rPr lang="en-US" altLang="zh-CN" sz="2000" dirty="0">
                <a:solidFill>
                  <a:srgbClr val="FF0000"/>
                </a:solidFill>
              </a:rPr>
              <a:t>#</a:t>
            </a:r>
            <a:r>
              <a:rPr lang="zh-CN" altLang="en-US" sz="2000" dirty="0">
                <a:solidFill>
                  <a:srgbClr val="FF0000"/>
                </a:solidFill>
              </a:rPr>
              <a:t>也可以不使用正则表达式</a:t>
            </a:r>
          </a:p>
          <a:p>
            <a:pPr>
              <a:lnSpc>
                <a:spcPct val="100000"/>
              </a:lnSpc>
              <a:spcBef>
                <a:spcPts val="0"/>
              </a:spcBef>
              <a:buClr>
                <a:srgbClr val="008000"/>
              </a:buClr>
              <a:buNone/>
            </a:pPr>
            <a:r>
              <a:rPr lang="en-US" altLang="zh-CN" sz="2000" dirty="0">
                <a:solidFill>
                  <a:schemeClr val="accent5"/>
                </a:solidFill>
              </a:rPr>
              <a:t>['</a:t>
            </a:r>
            <a:r>
              <a:rPr lang="en-US" altLang="zh-CN" sz="2000" dirty="0" err="1">
                <a:solidFill>
                  <a:schemeClr val="accent5"/>
                </a:solidFill>
              </a:rPr>
              <a:t>aaa</a:t>
            </a:r>
            <a:r>
              <a:rPr lang="en-US" altLang="zh-CN" sz="2000" dirty="0">
                <a:solidFill>
                  <a:schemeClr val="accent5"/>
                </a:solidFill>
              </a:rPr>
              <a:t>', 'bb', 'c', 'd', 'e', '</a:t>
            </a:r>
            <a:r>
              <a:rPr lang="en-US" altLang="zh-CN" sz="2000" dirty="0" err="1">
                <a:solidFill>
                  <a:schemeClr val="accent5"/>
                </a:solidFill>
              </a:rPr>
              <a:t>fff</a:t>
            </a:r>
            <a:r>
              <a:rPr lang="en-US" altLang="zh-CN" sz="2000" dirty="0">
                <a:solidFill>
                  <a:schemeClr val="accent5"/>
                </a:solidFill>
              </a:rPr>
              <a:t>']</a:t>
            </a:r>
          </a:p>
          <a:p>
            <a:pPr>
              <a:lnSpc>
                <a:spcPct val="100000"/>
              </a:lnSpc>
              <a:spcBef>
                <a:spcPts val="0"/>
              </a:spcBef>
              <a:buClr>
                <a:srgbClr val="008000"/>
              </a:buClr>
              <a:buNone/>
            </a:pPr>
            <a:r>
              <a:rPr lang="en-US" altLang="zh-CN" sz="2000" dirty="0"/>
              <a:t>&gt;&gt;&gt; ' '.join(</a:t>
            </a:r>
            <a:r>
              <a:rPr lang="en-US" altLang="zh-CN" sz="2000" dirty="0" err="1"/>
              <a:t>s.split</a:t>
            </a:r>
            <a:r>
              <a:rPr lang="en-US" altLang="zh-CN" sz="2000" dirty="0"/>
              <a:t>())</a:t>
            </a:r>
          </a:p>
          <a:p>
            <a:pPr>
              <a:lnSpc>
                <a:spcPct val="100000"/>
              </a:lnSpc>
              <a:spcBef>
                <a:spcPts val="0"/>
              </a:spcBef>
              <a:buClr>
                <a:srgbClr val="008000"/>
              </a:buClr>
              <a:buNone/>
            </a:pPr>
            <a:r>
              <a:rPr lang="en-US" altLang="zh-CN" sz="2000" dirty="0">
                <a:solidFill>
                  <a:schemeClr val="accent5"/>
                </a:solidFill>
              </a:rPr>
              <a:t>'</a:t>
            </a:r>
            <a:r>
              <a:rPr lang="en-US" altLang="zh-CN" sz="2000" dirty="0" err="1">
                <a:solidFill>
                  <a:schemeClr val="accent5"/>
                </a:solidFill>
              </a:rPr>
              <a:t>aaa</a:t>
            </a:r>
            <a:r>
              <a:rPr lang="en-US" altLang="zh-CN" sz="2000" dirty="0">
                <a:solidFill>
                  <a:schemeClr val="accent5"/>
                </a:solidFill>
              </a:rPr>
              <a:t> bb c d e </a:t>
            </a:r>
            <a:r>
              <a:rPr lang="en-US" altLang="zh-CN" sz="2000" dirty="0" err="1">
                <a:solidFill>
                  <a:schemeClr val="accent5"/>
                </a:solidFill>
              </a:rPr>
              <a:t>fff</a:t>
            </a:r>
            <a:r>
              <a:rPr lang="en-US" altLang="zh-CN" sz="2000" dirty="0">
                <a:solidFill>
                  <a:schemeClr val="accent5"/>
                </a:solidFill>
              </a:rPr>
              <a:t>'</a:t>
            </a:r>
          </a:p>
        </p:txBody>
      </p:sp>
    </p:spTree>
    <p:extLst>
      <p:ext uri="{BB962C8B-B14F-4D97-AF65-F5344CB8AC3E}">
        <p14:creationId xmlns:p14="http://schemas.microsoft.com/office/powerpoint/2010/main" val="1503874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731" y="381517"/>
            <a:ext cx="7359876" cy="323076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9578" y="3067915"/>
            <a:ext cx="7234817" cy="351101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灯片编号占位符 1"/>
          <p:cNvSpPr>
            <a:spLocks noGrp="1"/>
          </p:cNvSpPr>
          <p:nvPr>
            <p:ph type="sldNum" sz="quarter" idx="12"/>
          </p:nvPr>
        </p:nvSpPr>
        <p:spPr/>
        <p:txBody>
          <a:bodyPr/>
          <a:lstStyle/>
          <a:p>
            <a:fld id="{1FCCB009-CF97-1F4A-9399-55F1A7A4B45F}" type="slidenum">
              <a:rPr kumimoji="1" lang="zh-CN" altLang="en-US" smtClean="0"/>
              <a:t>8</a:t>
            </a:fld>
            <a:endParaRPr kumimoji="1" lang="zh-CN" altLang="en-US"/>
          </a:p>
        </p:txBody>
      </p:sp>
    </p:spTree>
    <p:extLst>
      <p:ext uri="{BB962C8B-B14F-4D97-AF65-F5344CB8AC3E}">
        <p14:creationId xmlns:p14="http://schemas.microsoft.com/office/powerpoint/2010/main" val="317166671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Rot="1" noChangeArrowheads="1"/>
          </p:cNvSpPr>
          <p:nvPr>
            <p:ph type="title"/>
          </p:nvPr>
        </p:nvSpPr>
        <p:spPr>
          <a:xfrm>
            <a:off x="840102" y="365129"/>
            <a:ext cx="10511798" cy="1325563"/>
          </a:xfrm>
        </p:spPr>
        <p:txBody>
          <a:bodyPr vert="horz" lIns="108825" tIns="54412" rIns="108825" bIns="54412" rtlCol="0" anchor="ctr">
            <a:normAutofit/>
          </a:bodyPr>
          <a:lstStyle/>
          <a:p>
            <a:r>
              <a:rPr lang="zh-CN" altLang="en-US" dirty="0"/>
              <a:t>4.2.3 直接使用re模块方法</a:t>
            </a:r>
          </a:p>
        </p:txBody>
      </p:sp>
      <p:sp>
        <p:nvSpPr>
          <p:cNvPr id="6" name="内容占位符 1"/>
          <p:cNvSpPr txBox="1">
            <a:spLocks/>
          </p:cNvSpPr>
          <p:nvPr/>
        </p:nvSpPr>
        <p:spPr>
          <a:xfrm>
            <a:off x="685393" y="1552849"/>
            <a:ext cx="9640107" cy="523136"/>
          </a:xfrm>
          <a:prstGeom prst="rect">
            <a:avLst/>
          </a:prstGeom>
        </p:spPr>
        <p:txBody>
          <a:bodyPr vert="horz" lIns="108825" tIns="54412" rIns="108825" bIns="54412" rtlCol="0">
            <a:normAutofit fontScale="92500" lnSpcReduction="10000"/>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r>
              <a:rPr lang="zh-CN" altLang="en-US" sz="3299" dirty="0">
                <a:solidFill>
                  <a:schemeClr val="accent5"/>
                </a:solidFill>
              </a:rPr>
              <a:t>示例</a:t>
            </a:r>
            <a:r>
              <a:rPr lang="zh-CN" altLang="en-US" sz="3299" dirty="0"/>
              <a:t>：使用以</a:t>
            </a:r>
            <a:r>
              <a:rPr lang="en-US" altLang="zh-CN" sz="3299" dirty="0"/>
              <a:t>'\'</a:t>
            </a:r>
            <a:r>
              <a:rPr lang="zh-CN" altLang="en-US" sz="3299" dirty="0"/>
              <a:t>开头的元字符</a:t>
            </a:r>
          </a:p>
          <a:p>
            <a:endParaRPr lang="zh-CN" altLang="en-US" sz="3299" dirty="0"/>
          </a:p>
        </p:txBody>
      </p:sp>
      <p:sp>
        <p:nvSpPr>
          <p:cNvPr id="8" name="Rectangle 3"/>
          <p:cNvSpPr txBox="1">
            <a:spLocks noChangeArrowheads="1"/>
          </p:cNvSpPr>
          <p:nvPr/>
        </p:nvSpPr>
        <p:spPr>
          <a:xfrm>
            <a:off x="944521" y="2075985"/>
            <a:ext cx="9732590" cy="4590350"/>
          </a:xfrm>
          <a:prstGeom prst="rect">
            <a:avLst/>
          </a:prstGeom>
          <a:solidFill>
            <a:schemeClr val="accent4">
              <a:lumMod val="20000"/>
              <a:lumOff val="80000"/>
            </a:schemeClr>
          </a:solidFill>
        </p:spPr>
        <p:txBody>
          <a:bodyPr vert="horz" lIns="108825" tIns="54412" rIns="108825" bIns="54412" rtlCol="0">
            <a:noAutofit/>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pPr>
              <a:lnSpc>
                <a:spcPct val="100000"/>
              </a:lnSpc>
              <a:spcBef>
                <a:spcPts val="0"/>
              </a:spcBef>
              <a:buClr>
                <a:srgbClr val="008000"/>
              </a:buClr>
              <a:buNone/>
            </a:pPr>
            <a:r>
              <a:rPr lang="en-US" altLang="zh-CN" sz="2000" dirty="0"/>
              <a:t>&gt;&gt;&gt; import re</a:t>
            </a:r>
          </a:p>
          <a:p>
            <a:pPr>
              <a:lnSpc>
                <a:spcPct val="100000"/>
              </a:lnSpc>
              <a:spcBef>
                <a:spcPts val="0"/>
              </a:spcBef>
              <a:buClr>
                <a:srgbClr val="008000"/>
              </a:buClr>
              <a:buNone/>
            </a:pPr>
            <a:r>
              <a:rPr lang="en-US" altLang="zh-CN" sz="2000" dirty="0"/>
              <a:t>&gt;&gt;&gt; example = '</a:t>
            </a:r>
            <a:r>
              <a:rPr lang="en-US" altLang="zh-CN" sz="2000" dirty="0" err="1"/>
              <a:t>ShanDong</a:t>
            </a:r>
            <a:r>
              <a:rPr lang="en-US" altLang="zh-CN" sz="2000" dirty="0"/>
              <a:t> Institute of Business and Technology'</a:t>
            </a:r>
          </a:p>
          <a:p>
            <a:pPr>
              <a:lnSpc>
                <a:spcPct val="100000"/>
              </a:lnSpc>
              <a:spcBef>
                <a:spcPts val="0"/>
              </a:spcBef>
              <a:buClr>
                <a:srgbClr val="008000"/>
              </a:buClr>
              <a:buNone/>
            </a:pPr>
            <a:r>
              <a:rPr lang="en-US" altLang="zh-CN" sz="2000" dirty="0"/>
              <a:t>&gt;&gt;&gt; </a:t>
            </a:r>
            <a:r>
              <a:rPr lang="en-US" altLang="zh-CN" sz="2000" dirty="0" err="1"/>
              <a:t>re.findall</a:t>
            </a:r>
            <a:r>
              <a:rPr lang="en-US" altLang="zh-CN" sz="2000" dirty="0"/>
              <a:t>('\\</a:t>
            </a:r>
            <a:r>
              <a:rPr lang="en-US" altLang="zh-CN" sz="2000" dirty="0" err="1"/>
              <a:t>ba</a:t>
            </a:r>
            <a:r>
              <a:rPr lang="en-US" altLang="zh-CN" sz="2000" dirty="0"/>
              <a:t>.+?\\</a:t>
            </a:r>
            <a:r>
              <a:rPr lang="en-US" altLang="zh-CN" sz="2000" dirty="0" err="1"/>
              <a:t>b',example</a:t>
            </a:r>
            <a:r>
              <a:rPr lang="en-US" altLang="zh-CN" sz="2000" dirty="0"/>
              <a:t>)</a:t>
            </a:r>
            <a:r>
              <a:rPr lang="en-US" altLang="zh-CN" sz="2000" dirty="0">
                <a:solidFill>
                  <a:srgbClr val="FF0000"/>
                </a:solidFill>
              </a:rPr>
              <a:t>#</a:t>
            </a:r>
            <a:r>
              <a:rPr lang="zh-CN" altLang="en-US" sz="2000" dirty="0">
                <a:solidFill>
                  <a:srgbClr val="FF0000"/>
                </a:solidFill>
              </a:rPr>
              <a:t>以</a:t>
            </a:r>
            <a:r>
              <a:rPr lang="en-US" altLang="zh-CN" sz="2000" dirty="0">
                <a:solidFill>
                  <a:srgbClr val="FF0000"/>
                </a:solidFill>
              </a:rPr>
              <a:t>a</a:t>
            </a:r>
            <a:r>
              <a:rPr lang="zh-CN" altLang="en-US" sz="2000" dirty="0">
                <a:solidFill>
                  <a:srgbClr val="FF0000"/>
                </a:solidFill>
              </a:rPr>
              <a:t>开头的完整单词</a:t>
            </a:r>
          </a:p>
          <a:p>
            <a:pPr>
              <a:lnSpc>
                <a:spcPct val="100000"/>
              </a:lnSpc>
              <a:spcBef>
                <a:spcPts val="0"/>
              </a:spcBef>
              <a:buClr>
                <a:srgbClr val="008000"/>
              </a:buClr>
              <a:buNone/>
            </a:pPr>
            <a:r>
              <a:rPr lang="en-US" altLang="zh-CN" sz="2000" dirty="0">
                <a:solidFill>
                  <a:schemeClr val="accent5"/>
                </a:solidFill>
              </a:rPr>
              <a:t>['and']</a:t>
            </a:r>
          </a:p>
          <a:p>
            <a:pPr>
              <a:lnSpc>
                <a:spcPct val="100000"/>
              </a:lnSpc>
              <a:spcBef>
                <a:spcPts val="0"/>
              </a:spcBef>
              <a:buClr>
                <a:srgbClr val="008000"/>
              </a:buClr>
              <a:buNone/>
            </a:pPr>
            <a:r>
              <a:rPr lang="en-US" altLang="zh-CN" sz="2000" dirty="0"/>
              <a:t>&gt;&gt;&gt; </a:t>
            </a:r>
            <a:r>
              <a:rPr lang="en-US" altLang="zh-CN" sz="2000" dirty="0" err="1"/>
              <a:t>re.findall</a:t>
            </a:r>
            <a:r>
              <a:rPr lang="en-US" altLang="zh-CN" sz="2000" dirty="0"/>
              <a:t>('\\Bo.+?\\</a:t>
            </a:r>
            <a:r>
              <a:rPr lang="en-US" altLang="zh-CN" sz="2000" dirty="0" err="1"/>
              <a:t>b',example</a:t>
            </a:r>
            <a:r>
              <a:rPr lang="en-US" altLang="zh-CN" sz="2000" dirty="0"/>
              <a:t>)</a:t>
            </a:r>
            <a:r>
              <a:rPr lang="en-US" altLang="zh-CN" sz="2000" dirty="0">
                <a:solidFill>
                  <a:srgbClr val="FF0000"/>
                </a:solidFill>
              </a:rPr>
              <a:t>#</a:t>
            </a:r>
            <a:r>
              <a:rPr lang="zh-CN" altLang="en-US" sz="2000" dirty="0">
                <a:solidFill>
                  <a:srgbClr val="FF0000"/>
                </a:solidFill>
              </a:rPr>
              <a:t>不以</a:t>
            </a:r>
            <a:r>
              <a:rPr lang="en-US" altLang="zh-CN" sz="2000" dirty="0">
                <a:solidFill>
                  <a:srgbClr val="FF0000"/>
                </a:solidFill>
              </a:rPr>
              <a:t>o</a:t>
            </a:r>
            <a:r>
              <a:rPr lang="zh-CN" altLang="en-US" sz="2000" dirty="0">
                <a:solidFill>
                  <a:srgbClr val="FF0000"/>
                </a:solidFill>
              </a:rPr>
              <a:t>开头且含有</a:t>
            </a:r>
            <a:r>
              <a:rPr lang="en-US" altLang="zh-CN" sz="2000" dirty="0">
                <a:solidFill>
                  <a:srgbClr val="FF0000"/>
                </a:solidFill>
              </a:rPr>
              <a:t>o</a:t>
            </a:r>
            <a:r>
              <a:rPr lang="zh-CN" altLang="en-US" sz="2000" dirty="0">
                <a:solidFill>
                  <a:srgbClr val="FF0000"/>
                </a:solidFill>
              </a:rPr>
              <a:t>字母的单词剩余部分</a:t>
            </a:r>
          </a:p>
          <a:p>
            <a:pPr>
              <a:lnSpc>
                <a:spcPct val="100000"/>
              </a:lnSpc>
              <a:spcBef>
                <a:spcPts val="0"/>
              </a:spcBef>
              <a:buClr>
                <a:srgbClr val="008000"/>
              </a:buClr>
              <a:buNone/>
            </a:pPr>
            <a:r>
              <a:rPr lang="en-US" altLang="zh-CN" sz="2000" dirty="0">
                <a:solidFill>
                  <a:schemeClr val="accent5"/>
                </a:solidFill>
              </a:rPr>
              <a:t>['</a:t>
            </a:r>
            <a:r>
              <a:rPr lang="en-US" altLang="zh-CN" sz="2000" dirty="0" err="1">
                <a:solidFill>
                  <a:schemeClr val="accent5"/>
                </a:solidFill>
              </a:rPr>
              <a:t>ong</a:t>
            </a:r>
            <a:r>
              <a:rPr lang="en-US" altLang="zh-CN" sz="2000" dirty="0">
                <a:solidFill>
                  <a:schemeClr val="accent5"/>
                </a:solidFill>
              </a:rPr>
              <a:t>', 'ology']</a:t>
            </a:r>
          </a:p>
          <a:p>
            <a:pPr>
              <a:lnSpc>
                <a:spcPct val="100000"/>
              </a:lnSpc>
              <a:spcBef>
                <a:spcPts val="0"/>
              </a:spcBef>
              <a:buClr>
                <a:srgbClr val="008000"/>
              </a:buClr>
              <a:buNone/>
            </a:pPr>
            <a:r>
              <a:rPr lang="en-US" altLang="zh-CN" sz="2000" dirty="0"/>
              <a:t>&gt;&gt;&gt; </a:t>
            </a:r>
            <a:r>
              <a:rPr lang="en-US" altLang="zh-CN" sz="2000" dirty="0" err="1"/>
              <a:t>re.findall</a:t>
            </a:r>
            <a:r>
              <a:rPr lang="en-US" altLang="zh-CN" sz="2000" dirty="0"/>
              <a:t>('\\b\w.+?\\</a:t>
            </a:r>
            <a:r>
              <a:rPr lang="en-US" altLang="zh-CN" sz="2000" dirty="0" err="1"/>
              <a:t>b',example</a:t>
            </a:r>
            <a:r>
              <a:rPr lang="en-US" altLang="zh-CN" sz="2000" dirty="0"/>
              <a:t>)</a:t>
            </a:r>
            <a:r>
              <a:rPr lang="en-US" altLang="zh-CN" sz="2000" dirty="0">
                <a:solidFill>
                  <a:srgbClr val="FF0000"/>
                </a:solidFill>
              </a:rPr>
              <a:t>#</a:t>
            </a:r>
            <a:r>
              <a:rPr lang="zh-CN" altLang="en-US" sz="2000" dirty="0">
                <a:solidFill>
                  <a:srgbClr val="FF0000"/>
                </a:solidFill>
              </a:rPr>
              <a:t>所有单词</a:t>
            </a:r>
          </a:p>
          <a:p>
            <a:pPr>
              <a:lnSpc>
                <a:spcPct val="100000"/>
              </a:lnSpc>
              <a:spcBef>
                <a:spcPts val="0"/>
              </a:spcBef>
              <a:buClr>
                <a:srgbClr val="008000"/>
              </a:buClr>
              <a:buNone/>
            </a:pPr>
            <a:r>
              <a:rPr lang="en-US" altLang="zh-CN" sz="2000" dirty="0">
                <a:solidFill>
                  <a:schemeClr val="accent5"/>
                </a:solidFill>
              </a:rPr>
              <a:t>['</a:t>
            </a:r>
            <a:r>
              <a:rPr lang="en-US" altLang="zh-CN" sz="2000" dirty="0" err="1">
                <a:solidFill>
                  <a:schemeClr val="accent5"/>
                </a:solidFill>
              </a:rPr>
              <a:t>ShanDong</a:t>
            </a:r>
            <a:r>
              <a:rPr lang="en-US" altLang="zh-CN" sz="2000" dirty="0">
                <a:solidFill>
                  <a:schemeClr val="accent5"/>
                </a:solidFill>
              </a:rPr>
              <a:t>', 'Institute', 'of', 'Business', 'and', 'Technology']</a:t>
            </a:r>
          </a:p>
          <a:p>
            <a:pPr>
              <a:lnSpc>
                <a:spcPct val="100000"/>
              </a:lnSpc>
              <a:spcBef>
                <a:spcPts val="0"/>
              </a:spcBef>
              <a:buClr>
                <a:srgbClr val="008000"/>
              </a:buClr>
              <a:buNone/>
            </a:pPr>
            <a:r>
              <a:rPr lang="en-US" altLang="zh-CN" sz="2000" dirty="0"/>
              <a:t>&gt;&gt;&gt; </a:t>
            </a:r>
            <a:r>
              <a:rPr lang="en-US" altLang="zh-CN" sz="2000" dirty="0" err="1"/>
              <a:t>re.findall</a:t>
            </a:r>
            <a:r>
              <a:rPr lang="en-US" altLang="zh-CN" sz="2000" dirty="0"/>
              <a:t>(r'\b\w.+?\</a:t>
            </a:r>
            <a:r>
              <a:rPr lang="en-US" altLang="zh-CN" sz="2000" dirty="0" err="1"/>
              <a:t>b',example</a:t>
            </a:r>
            <a:r>
              <a:rPr lang="en-US" altLang="zh-CN" sz="2000" dirty="0"/>
              <a:t>)</a:t>
            </a:r>
            <a:r>
              <a:rPr lang="en-US" altLang="zh-CN" sz="2000" dirty="0">
                <a:solidFill>
                  <a:srgbClr val="FF0000"/>
                </a:solidFill>
              </a:rPr>
              <a:t>#</a:t>
            </a:r>
            <a:r>
              <a:rPr lang="zh-CN" altLang="en-US" sz="2000" dirty="0">
                <a:solidFill>
                  <a:srgbClr val="FF0000"/>
                </a:solidFill>
              </a:rPr>
              <a:t>使用原始字符串，减少需要输入的符号数量</a:t>
            </a:r>
          </a:p>
          <a:p>
            <a:pPr>
              <a:lnSpc>
                <a:spcPct val="100000"/>
              </a:lnSpc>
              <a:spcBef>
                <a:spcPts val="0"/>
              </a:spcBef>
              <a:buClr>
                <a:srgbClr val="008000"/>
              </a:buClr>
              <a:buNone/>
            </a:pPr>
            <a:r>
              <a:rPr lang="en-US" altLang="zh-CN" sz="2000" dirty="0">
                <a:solidFill>
                  <a:schemeClr val="accent5"/>
                </a:solidFill>
              </a:rPr>
              <a:t>['</a:t>
            </a:r>
            <a:r>
              <a:rPr lang="en-US" altLang="zh-CN" sz="2000" dirty="0" err="1">
                <a:solidFill>
                  <a:schemeClr val="accent5"/>
                </a:solidFill>
              </a:rPr>
              <a:t>ShanDong</a:t>
            </a:r>
            <a:r>
              <a:rPr lang="en-US" altLang="zh-CN" sz="2000" dirty="0">
                <a:solidFill>
                  <a:schemeClr val="accent5"/>
                </a:solidFill>
              </a:rPr>
              <a:t>', 'Institute', 'of', 'Business', 'and', 'Technology']</a:t>
            </a:r>
          </a:p>
          <a:p>
            <a:pPr>
              <a:lnSpc>
                <a:spcPct val="100000"/>
              </a:lnSpc>
              <a:spcBef>
                <a:spcPts val="0"/>
              </a:spcBef>
              <a:buClr>
                <a:srgbClr val="008000"/>
              </a:buClr>
              <a:buNone/>
            </a:pPr>
            <a:r>
              <a:rPr lang="en-US" altLang="zh-CN" sz="2000" dirty="0"/>
              <a:t>&gt;&gt;&gt; </a:t>
            </a:r>
            <a:r>
              <a:rPr lang="en-US" altLang="zh-CN" sz="2000" dirty="0" err="1"/>
              <a:t>re.findall</a:t>
            </a:r>
            <a:r>
              <a:rPr lang="en-US" altLang="zh-CN" sz="2000" dirty="0"/>
              <a:t>('\d\.\d\.\</a:t>
            </a:r>
            <a:r>
              <a:rPr lang="en-US" altLang="zh-CN" sz="2000" dirty="0" err="1"/>
              <a:t>d','Python</a:t>
            </a:r>
            <a:r>
              <a:rPr lang="en-US" altLang="zh-CN" sz="2000" dirty="0"/>
              <a:t> 2.7.8,Python 3.4.2') </a:t>
            </a:r>
            <a:r>
              <a:rPr lang="en-US" altLang="zh-CN" sz="2000" dirty="0">
                <a:solidFill>
                  <a:srgbClr val="FF0000"/>
                </a:solidFill>
              </a:rPr>
              <a:t>#</a:t>
            </a:r>
            <a:r>
              <a:rPr lang="zh-CN" altLang="en-US" sz="2000" dirty="0">
                <a:solidFill>
                  <a:srgbClr val="FF0000"/>
                </a:solidFill>
              </a:rPr>
              <a:t>查找并返回</a:t>
            </a:r>
            <a:r>
              <a:rPr lang="en-US" altLang="zh-CN" sz="2000" dirty="0" err="1">
                <a:solidFill>
                  <a:srgbClr val="FF0000"/>
                </a:solidFill>
              </a:rPr>
              <a:t>x.x.x</a:t>
            </a:r>
            <a:r>
              <a:rPr lang="zh-CN" altLang="en-US" sz="2000" dirty="0">
                <a:solidFill>
                  <a:srgbClr val="FF0000"/>
                </a:solidFill>
              </a:rPr>
              <a:t>的数字形式</a:t>
            </a:r>
          </a:p>
          <a:p>
            <a:pPr>
              <a:lnSpc>
                <a:spcPct val="100000"/>
              </a:lnSpc>
              <a:spcBef>
                <a:spcPts val="0"/>
              </a:spcBef>
              <a:buClr>
                <a:srgbClr val="008000"/>
              </a:buClr>
              <a:buNone/>
            </a:pPr>
            <a:r>
              <a:rPr lang="en-US" altLang="zh-CN" sz="2000" dirty="0">
                <a:solidFill>
                  <a:schemeClr val="accent5"/>
                </a:solidFill>
              </a:rPr>
              <a:t>['2.7.8', '3.4.2'] </a:t>
            </a:r>
          </a:p>
          <a:p>
            <a:pPr>
              <a:lnSpc>
                <a:spcPct val="100000"/>
              </a:lnSpc>
              <a:spcBef>
                <a:spcPts val="0"/>
              </a:spcBef>
              <a:buClr>
                <a:srgbClr val="008000"/>
              </a:buClr>
              <a:buNone/>
            </a:pPr>
            <a:r>
              <a:rPr lang="en-US" altLang="zh-CN" sz="2000" dirty="0"/>
              <a:t>&gt;&gt;&gt; re.split('\</a:t>
            </a:r>
            <a:r>
              <a:rPr lang="en-US" altLang="zh-CN" sz="2000" dirty="0" err="1"/>
              <a:t>s',example</a:t>
            </a:r>
            <a:r>
              <a:rPr lang="en-US" altLang="zh-CN" sz="2000" dirty="0"/>
              <a:t>)</a:t>
            </a:r>
            <a:r>
              <a:rPr lang="en-US" altLang="zh-CN" sz="2000" dirty="0">
                <a:solidFill>
                  <a:srgbClr val="FF0000"/>
                </a:solidFill>
              </a:rPr>
              <a:t>#</a:t>
            </a:r>
            <a:r>
              <a:rPr lang="zh-CN" altLang="en-US" sz="2000" dirty="0">
                <a:solidFill>
                  <a:srgbClr val="FF0000"/>
                </a:solidFill>
              </a:rPr>
              <a:t>使用任何空白字符分割字符串</a:t>
            </a:r>
          </a:p>
          <a:p>
            <a:pPr>
              <a:lnSpc>
                <a:spcPct val="100000"/>
              </a:lnSpc>
              <a:spcBef>
                <a:spcPts val="0"/>
              </a:spcBef>
              <a:buClr>
                <a:srgbClr val="008000"/>
              </a:buClr>
              <a:buNone/>
            </a:pPr>
            <a:r>
              <a:rPr lang="en-US" altLang="zh-CN" sz="2000" dirty="0">
                <a:solidFill>
                  <a:schemeClr val="accent5"/>
                </a:solidFill>
              </a:rPr>
              <a:t>['</a:t>
            </a:r>
            <a:r>
              <a:rPr lang="en-US" altLang="zh-CN" sz="2000" dirty="0" err="1">
                <a:solidFill>
                  <a:schemeClr val="accent5"/>
                </a:solidFill>
              </a:rPr>
              <a:t>ShanDong</a:t>
            </a:r>
            <a:r>
              <a:rPr lang="en-US" altLang="zh-CN" sz="2000" dirty="0">
                <a:solidFill>
                  <a:schemeClr val="accent5"/>
                </a:solidFill>
              </a:rPr>
              <a:t>', 'Institute', 'of', 'Business', 'and', 'Technology']</a:t>
            </a:r>
          </a:p>
        </p:txBody>
      </p:sp>
    </p:spTree>
    <p:extLst>
      <p:ext uri="{BB962C8B-B14F-4D97-AF65-F5344CB8AC3E}">
        <p14:creationId xmlns:p14="http://schemas.microsoft.com/office/powerpoint/2010/main" val="188141101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rrowheads="1"/>
          </p:cNvSpPr>
          <p:nvPr>
            <p:ph type="title"/>
          </p:nvPr>
        </p:nvSpPr>
        <p:spPr>
          <a:xfrm>
            <a:off x="840101" y="0"/>
            <a:ext cx="10511798" cy="1325563"/>
          </a:xfrm>
        </p:spPr>
        <p:txBody>
          <a:bodyPr/>
          <a:lstStyle/>
          <a:p>
            <a:r>
              <a:rPr lang="zh-CN" altLang="en-US" dirty="0">
                <a:latin typeface="宋体" panose="02010600030101010101" pitchFamily="2" charset="-122"/>
              </a:rPr>
              <a:t>4.2.4 </a:t>
            </a:r>
            <a:r>
              <a:rPr lang="zh-CN" altLang="en-US" dirty="0"/>
              <a:t>使用正则表达式对象</a:t>
            </a:r>
          </a:p>
        </p:txBody>
      </p:sp>
      <p:sp>
        <p:nvSpPr>
          <p:cNvPr id="59395" name="Rectangle 3"/>
          <p:cNvSpPr>
            <a:spLocks noGrp="1" noChangeArrowheads="1"/>
          </p:cNvSpPr>
          <p:nvPr>
            <p:ph type="body" idx="1"/>
          </p:nvPr>
        </p:nvSpPr>
        <p:spPr>
          <a:xfrm>
            <a:off x="879617" y="942319"/>
            <a:ext cx="10511798" cy="1547087"/>
          </a:xfrm>
        </p:spPr>
        <p:txBody>
          <a:bodyPr vert="horz" lIns="108825" tIns="54412" rIns="108825" bIns="54412" rtlCol="0">
            <a:noAutofit/>
          </a:bodyPr>
          <a:lstStyle/>
          <a:p>
            <a:pPr>
              <a:lnSpc>
                <a:spcPct val="100000"/>
              </a:lnSpc>
            </a:pPr>
            <a:r>
              <a:rPr lang="zh-CN" altLang="en-US" sz="2000" dirty="0"/>
              <a:t>使用re模块的compile()方法将正则表达式编译生成正则表达式对象，然后再使用正则表达式对象提供的方法进行字符串处理。</a:t>
            </a:r>
            <a:endParaRPr lang="en-US" altLang="zh-CN" sz="2000" dirty="0"/>
          </a:p>
          <a:p>
            <a:pPr marL="544142" lvl="1" indent="0">
              <a:lnSpc>
                <a:spcPct val="100000"/>
              </a:lnSpc>
              <a:buNone/>
            </a:pPr>
            <a:r>
              <a:rPr lang="en-US" altLang="zh-CN" sz="2000" dirty="0">
                <a:solidFill>
                  <a:srgbClr val="FF0000"/>
                </a:solidFill>
              </a:rPr>
              <a:t>regex=re.</a:t>
            </a:r>
            <a:r>
              <a:rPr lang="zh-CN" altLang="en-US" sz="2000" dirty="0">
                <a:solidFill>
                  <a:srgbClr val="FF0000"/>
                </a:solidFill>
              </a:rPr>
              <a:t>compile(pattern[,flags]) </a:t>
            </a:r>
            <a:r>
              <a:rPr lang="en-US" altLang="zh-CN" sz="2000" dirty="0">
                <a:solidFill>
                  <a:srgbClr val="FF0000"/>
                </a:solidFill>
              </a:rPr>
              <a:t>#</a:t>
            </a:r>
            <a:r>
              <a:rPr lang="zh-CN" altLang="en-US" sz="2000" dirty="0">
                <a:solidFill>
                  <a:srgbClr val="FF0000"/>
                </a:solidFill>
              </a:rPr>
              <a:t>编译生成正则表达式</a:t>
            </a:r>
          </a:p>
          <a:p>
            <a:pPr>
              <a:lnSpc>
                <a:spcPct val="100000"/>
              </a:lnSpc>
            </a:pPr>
            <a:r>
              <a:rPr lang="zh-CN" altLang="en-US" sz="2000" dirty="0"/>
              <a:t>使用编译后的正则表达式对象可以提高字符串处理速度。</a:t>
            </a:r>
          </a:p>
        </p:txBody>
      </p:sp>
      <p:graphicFrame>
        <p:nvGraphicFramePr>
          <p:cNvPr id="4" name="表格 3"/>
          <p:cNvGraphicFramePr>
            <a:graphicFrameLocks noGrp="1"/>
          </p:cNvGraphicFramePr>
          <p:nvPr>
            <p:extLst/>
          </p:nvPr>
        </p:nvGraphicFramePr>
        <p:xfrm>
          <a:off x="879617" y="2489406"/>
          <a:ext cx="10551312" cy="4236720"/>
        </p:xfrm>
        <a:graphic>
          <a:graphicData uri="http://schemas.openxmlformats.org/drawingml/2006/table">
            <a:tbl>
              <a:tblPr firstRow="1">
                <a:tableStyleId>{B301B821-A1FF-4177-AEE7-76D212191A09}</a:tableStyleId>
              </a:tblPr>
              <a:tblGrid>
                <a:gridCol w="3891599">
                  <a:extLst>
                    <a:ext uri="{9D8B030D-6E8A-4147-A177-3AD203B41FA5}">
                      <a16:colId xmlns:a16="http://schemas.microsoft.com/office/drawing/2014/main" val="20000"/>
                    </a:ext>
                  </a:extLst>
                </a:gridCol>
                <a:gridCol w="6659713">
                  <a:extLst>
                    <a:ext uri="{9D8B030D-6E8A-4147-A177-3AD203B41FA5}">
                      <a16:colId xmlns:a16="http://schemas.microsoft.com/office/drawing/2014/main" val="20001"/>
                    </a:ext>
                  </a:extLst>
                </a:gridCol>
              </a:tblGrid>
              <a:tr h="396170">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1" i="0" u="none" strike="noStrike" cap="none" normalizeH="0" baseline="0" dirty="0">
                          <a:ln>
                            <a:noFill/>
                          </a:ln>
                          <a:solidFill>
                            <a:schemeClr val="tx1"/>
                          </a:solidFill>
                          <a:effectLst/>
                          <a:latin typeface="Arial" pitchFamily="34" charset="0"/>
                          <a:ea typeface="宋体" pitchFamily="2" charset="-122"/>
                        </a:rPr>
                        <a:t>方法</a:t>
                      </a: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zh-CN" sz="2000" u="none" strike="noStrike" cap="none" normalizeH="0" baseline="0" dirty="0">
                          <a:ln>
                            <a:noFill/>
                          </a:ln>
                          <a:effectLst/>
                        </a:rPr>
                        <a:t>说明</a:t>
                      </a: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extLst>
                  <a:ext uri="{0D108BD9-81ED-4DB2-BD59-A6C34878D82A}">
                    <a16:rowId xmlns:a16="http://schemas.microsoft.com/office/drawing/2014/main" val="10000"/>
                  </a:ext>
                </a:extLst>
              </a:tr>
              <a:tr h="639954">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err="1">
                          <a:ln>
                            <a:noFill/>
                          </a:ln>
                          <a:solidFill>
                            <a:schemeClr val="tx1"/>
                          </a:solidFill>
                          <a:effectLst/>
                          <a:latin typeface="Arial" pitchFamily="34" charset="0"/>
                          <a:ea typeface="宋体" pitchFamily="2" charset="-122"/>
                        </a:rPr>
                        <a:t>regex.match</a:t>
                      </a:r>
                      <a:r>
                        <a:rPr kumimoji="0" lang="en-US" altLang="zh-CN" sz="1800" b="0" i="0" u="none" strike="noStrike" cap="none" normalizeH="0" baseline="0" dirty="0">
                          <a:ln>
                            <a:noFill/>
                          </a:ln>
                          <a:solidFill>
                            <a:schemeClr val="tx1"/>
                          </a:solidFill>
                          <a:effectLst/>
                          <a:latin typeface="Arial" pitchFamily="34" charset="0"/>
                          <a:ea typeface="宋体" pitchFamily="2" charset="-122"/>
                        </a:rPr>
                        <a:t>(string[, </a:t>
                      </a:r>
                      <a:r>
                        <a:rPr kumimoji="0" lang="en-US" altLang="zh-CN" sz="1800" b="0" i="0" u="none" strike="noStrike" cap="none" normalizeH="0" baseline="0" dirty="0" err="1">
                          <a:ln>
                            <a:noFill/>
                          </a:ln>
                          <a:solidFill>
                            <a:schemeClr val="tx1"/>
                          </a:solidFill>
                          <a:effectLst/>
                          <a:latin typeface="Arial" pitchFamily="34" charset="0"/>
                          <a:ea typeface="宋体" pitchFamily="2" charset="-122"/>
                        </a:rPr>
                        <a:t>pos</a:t>
                      </a:r>
                      <a:r>
                        <a:rPr kumimoji="0" lang="en-US" altLang="zh-CN" sz="1800" b="0" i="0" u="none" strike="noStrike" cap="none" normalizeH="0" baseline="0" dirty="0">
                          <a:ln>
                            <a:noFill/>
                          </a:ln>
                          <a:solidFill>
                            <a:schemeClr val="tx1"/>
                          </a:solidFill>
                          <a:effectLst/>
                          <a:latin typeface="Arial" pitchFamily="34" charset="0"/>
                          <a:ea typeface="宋体" pitchFamily="2" charset="-122"/>
                        </a:rPr>
                        <a:t>[, </a:t>
                      </a:r>
                      <a:r>
                        <a:rPr kumimoji="0" lang="en-US" altLang="zh-CN" sz="1800" b="0" i="0" u="none" strike="noStrike" cap="none" normalizeH="0" baseline="0" dirty="0" err="1">
                          <a:ln>
                            <a:noFill/>
                          </a:ln>
                          <a:solidFill>
                            <a:schemeClr val="tx1"/>
                          </a:solidFill>
                          <a:effectLst/>
                          <a:latin typeface="Arial" pitchFamily="34" charset="0"/>
                          <a:ea typeface="宋体" pitchFamily="2" charset="-122"/>
                        </a:rPr>
                        <a:t>endpos</a:t>
                      </a:r>
                      <a:r>
                        <a:rPr kumimoji="0" lang="en-US" altLang="zh-CN" sz="1800" b="0" i="0" u="none" strike="noStrike" cap="none" normalizeH="0" baseline="0" dirty="0">
                          <a:ln>
                            <a:noFill/>
                          </a:ln>
                          <a:solidFill>
                            <a:schemeClr val="tx1"/>
                          </a:solidFill>
                          <a:effectLst/>
                          <a:latin typeface="Arial" pitchFamily="34" charset="0"/>
                          <a:ea typeface="宋体" pitchFamily="2" charset="-122"/>
                        </a:rPr>
                        <a:t>]])</a:t>
                      </a: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u="none" strike="noStrike" kern="1200" cap="none" normalizeH="0" baseline="0" dirty="0">
                          <a:ln>
                            <a:noFill/>
                          </a:ln>
                          <a:solidFill>
                            <a:schemeClr val="dk1"/>
                          </a:solidFill>
                          <a:effectLst/>
                          <a:latin typeface="+mn-lt"/>
                          <a:ea typeface="+mn-ea"/>
                          <a:cs typeface="+mn-cs"/>
                        </a:rPr>
                        <a:t>在字符串开头或指定位置进行搜索，模式必须出现在字符串开头或指定位置；若匹配，返回</a:t>
                      </a:r>
                      <a:r>
                        <a:rPr kumimoji="0" lang="en-US" altLang="zh-CN" sz="1800" u="none" strike="noStrike" kern="1200" cap="none" normalizeH="0" baseline="0" dirty="0">
                          <a:ln>
                            <a:noFill/>
                          </a:ln>
                          <a:solidFill>
                            <a:schemeClr val="dk1"/>
                          </a:solidFill>
                          <a:effectLst/>
                          <a:latin typeface="+mn-lt"/>
                          <a:ea typeface="+mn-ea"/>
                          <a:cs typeface="+mn-cs"/>
                        </a:rPr>
                        <a:t>Match</a:t>
                      </a:r>
                      <a:r>
                        <a:rPr kumimoji="0" lang="zh-CN" altLang="en-US" sz="1800" u="none" strike="noStrike" kern="1200" cap="none" normalizeH="0" baseline="0" dirty="0">
                          <a:ln>
                            <a:noFill/>
                          </a:ln>
                          <a:solidFill>
                            <a:schemeClr val="dk1"/>
                          </a:solidFill>
                          <a:effectLst/>
                          <a:latin typeface="+mn-lt"/>
                          <a:ea typeface="+mn-ea"/>
                          <a:cs typeface="+mn-cs"/>
                        </a:rPr>
                        <a:t>对象，否则返回</a:t>
                      </a:r>
                      <a:r>
                        <a:rPr kumimoji="0" lang="en-US" altLang="zh-CN" sz="1800" u="none" strike="noStrike" kern="1200" cap="none" normalizeH="0" baseline="0" dirty="0">
                          <a:ln>
                            <a:noFill/>
                          </a:ln>
                          <a:solidFill>
                            <a:schemeClr val="dk1"/>
                          </a:solidFill>
                          <a:effectLst/>
                          <a:latin typeface="+mn-lt"/>
                          <a:ea typeface="+mn-ea"/>
                          <a:cs typeface="+mn-cs"/>
                        </a:rPr>
                        <a:t>None</a:t>
                      </a:r>
                    </a:p>
                  </a:txBody>
                  <a:tcPr marL="121876" marR="121876" horzOverflow="overflow"/>
                </a:tc>
                <a:extLst>
                  <a:ext uri="{0D108BD9-81ED-4DB2-BD59-A6C34878D82A}">
                    <a16:rowId xmlns:a16="http://schemas.microsoft.com/office/drawing/2014/main" val="10001"/>
                  </a:ext>
                </a:extLst>
              </a:tr>
              <a:tr h="639954">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err="1">
                          <a:ln>
                            <a:noFill/>
                          </a:ln>
                          <a:solidFill>
                            <a:schemeClr val="tx1"/>
                          </a:solidFill>
                          <a:effectLst/>
                          <a:latin typeface="Arial" pitchFamily="34" charset="0"/>
                          <a:ea typeface="宋体" pitchFamily="2" charset="-122"/>
                        </a:rPr>
                        <a:t>regex.search</a:t>
                      </a:r>
                      <a:r>
                        <a:rPr kumimoji="0" lang="en-US" altLang="zh-CN" sz="1800" b="0" i="0" u="none" strike="noStrike" cap="none" normalizeH="0" baseline="0" dirty="0">
                          <a:ln>
                            <a:noFill/>
                          </a:ln>
                          <a:solidFill>
                            <a:schemeClr val="tx1"/>
                          </a:solidFill>
                          <a:effectLst/>
                          <a:latin typeface="Arial" pitchFamily="34" charset="0"/>
                          <a:ea typeface="宋体" pitchFamily="2" charset="-122"/>
                        </a:rPr>
                        <a:t>(string[, </a:t>
                      </a:r>
                      <a:r>
                        <a:rPr kumimoji="0" lang="en-US" altLang="zh-CN" sz="1800" b="0" i="0" u="none" strike="noStrike" cap="none" normalizeH="0" baseline="0" dirty="0" err="1">
                          <a:ln>
                            <a:noFill/>
                          </a:ln>
                          <a:solidFill>
                            <a:schemeClr val="tx1"/>
                          </a:solidFill>
                          <a:effectLst/>
                          <a:latin typeface="Arial" pitchFamily="34" charset="0"/>
                          <a:ea typeface="宋体" pitchFamily="2" charset="-122"/>
                        </a:rPr>
                        <a:t>pos</a:t>
                      </a:r>
                      <a:r>
                        <a:rPr kumimoji="0" lang="en-US" altLang="zh-CN" sz="1800" b="0" i="0" u="none" strike="noStrike" cap="none" normalizeH="0" baseline="0" dirty="0">
                          <a:ln>
                            <a:noFill/>
                          </a:ln>
                          <a:solidFill>
                            <a:schemeClr val="tx1"/>
                          </a:solidFill>
                          <a:effectLst/>
                          <a:latin typeface="Arial" pitchFamily="34" charset="0"/>
                          <a:ea typeface="宋体" pitchFamily="2" charset="-122"/>
                        </a:rPr>
                        <a:t>[, </a:t>
                      </a:r>
                      <a:r>
                        <a:rPr kumimoji="0" lang="en-US" altLang="zh-CN" sz="1800" b="0" i="0" u="none" strike="noStrike" cap="none" normalizeH="0" baseline="0" dirty="0" err="1">
                          <a:ln>
                            <a:noFill/>
                          </a:ln>
                          <a:solidFill>
                            <a:schemeClr val="tx1"/>
                          </a:solidFill>
                          <a:effectLst/>
                          <a:latin typeface="Arial" pitchFamily="34" charset="0"/>
                          <a:ea typeface="宋体" pitchFamily="2" charset="-122"/>
                        </a:rPr>
                        <a:t>endpos</a:t>
                      </a:r>
                      <a:r>
                        <a:rPr kumimoji="0" lang="en-US" altLang="zh-CN" sz="1800" b="0" i="0" u="none" strike="noStrike" cap="none" normalizeH="0" baseline="0" dirty="0">
                          <a:ln>
                            <a:noFill/>
                          </a:ln>
                          <a:solidFill>
                            <a:schemeClr val="tx1"/>
                          </a:solidFill>
                          <a:effectLst/>
                          <a:latin typeface="Arial" pitchFamily="34" charset="0"/>
                          <a:ea typeface="宋体" pitchFamily="2" charset="-122"/>
                        </a:rPr>
                        <a:t>]])</a:t>
                      </a: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800" u="none" strike="noStrike" kern="1200" cap="none" normalizeH="0" baseline="0" dirty="0">
                          <a:ln>
                            <a:noFill/>
                          </a:ln>
                          <a:solidFill>
                            <a:schemeClr val="dk1"/>
                          </a:solidFill>
                          <a:effectLst/>
                          <a:latin typeface="+mn-lt"/>
                          <a:ea typeface="+mn-ea"/>
                          <a:cs typeface="+mn-cs"/>
                        </a:rPr>
                        <a:t>在整个字符串中进行搜索；若匹配，返回</a:t>
                      </a:r>
                      <a:r>
                        <a:rPr kumimoji="0" lang="en-US" altLang="zh-CN" sz="1800" u="none" strike="noStrike" kern="1200" cap="none" normalizeH="0" baseline="0" dirty="0">
                          <a:ln>
                            <a:noFill/>
                          </a:ln>
                          <a:solidFill>
                            <a:schemeClr val="dk1"/>
                          </a:solidFill>
                          <a:effectLst/>
                          <a:latin typeface="+mn-lt"/>
                          <a:ea typeface="+mn-ea"/>
                          <a:cs typeface="+mn-cs"/>
                        </a:rPr>
                        <a:t>Match</a:t>
                      </a:r>
                      <a:r>
                        <a:rPr kumimoji="0" lang="zh-CN" altLang="en-US" sz="1800" u="none" strike="noStrike" kern="1200" cap="none" normalizeH="0" baseline="0" dirty="0">
                          <a:ln>
                            <a:noFill/>
                          </a:ln>
                          <a:solidFill>
                            <a:schemeClr val="dk1"/>
                          </a:solidFill>
                          <a:effectLst/>
                          <a:latin typeface="+mn-lt"/>
                          <a:ea typeface="+mn-ea"/>
                          <a:cs typeface="+mn-cs"/>
                        </a:rPr>
                        <a:t>对象，否则返回</a:t>
                      </a:r>
                      <a:r>
                        <a:rPr kumimoji="0" lang="en-US" altLang="zh-CN" sz="1800" u="none" strike="noStrike" kern="1200" cap="none" normalizeH="0" baseline="0" dirty="0">
                          <a:ln>
                            <a:noFill/>
                          </a:ln>
                          <a:solidFill>
                            <a:schemeClr val="dk1"/>
                          </a:solidFill>
                          <a:effectLst/>
                          <a:latin typeface="+mn-lt"/>
                          <a:ea typeface="+mn-ea"/>
                          <a:cs typeface="+mn-cs"/>
                        </a:rPr>
                        <a:t>None</a:t>
                      </a:r>
                    </a:p>
                  </a:txBody>
                  <a:tcPr marL="121876" marR="121876" horzOverflow="overflow"/>
                </a:tc>
                <a:extLst>
                  <a:ext uri="{0D108BD9-81ED-4DB2-BD59-A6C34878D82A}">
                    <a16:rowId xmlns:a16="http://schemas.microsoft.com/office/drawing/2014/main" val="10002"/>
                  </a:ext>
                </a:extLst>
              </a:tr>
              <a:tr h="639954">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err="1">
                          <a:ln>
                            <a:noFill/>
                          </a:ln>
                          <a:solidFill>
                            <a:schemeClr val="tx1"/>
                          </a:solidFill>
                          <a:effectLst/>
                          <a:latin typeface="Arial" pitchFamily="34" charset="0"/>
                          <a:ea typeface="宋体" pitchFamily="2" charset="-122"/>
                        </a:rPr>
                        <a:t>regex.findall</a:t>
                      </a:r>
                      <a:r>
                        <a:rPr kumimoji="0" lang="en-US" altLang="zh-CN" sz="1800" b="0" i="0" u="none" strike="noStrike" cap="none" normalizeH="0" baseline="0" dirty="0">
                          <a:ln>
                            <a:noFill/>
                          </a:ln>
                          <a:solidFill>
                            <a:schemeClr val="tx1"/>
                          </a:solidFill>
                          <a:effectLst/>
                          <a:latin typeface="Arial" pitchFamily="34" charset="0"/>
                          <a:ea typeface="宋体" pitchFamily="2" charset="-122"/>
                        </a:rPr>
                        <a:t>(string[, </a:t>
                      </a:r>
                      <a:r>
                        <a:rPr kumimoji="0" lang="en-US" altLang="zh-CN" sz="1800" b="0" i="0" u="none" strike="noStrike" cap="none" normalizeH="0" baseline="0" dirty="0" err="1">
                          <a:ln>
                            <a:noFill/>
                          </a:ln>
                          <a:solidFill>
                            <a:schemeClr val="tx1"/>
                          </a:solidFill>
                          <a:effectLst/>
                          <a:latin typeface="Arial" pitchFamily="34" charset="0"/>
                          <a:ea typeface="宋体" pitchFamily="2" charset="-122"/>
                        </a:rPr>
                        <a:t>pos</a:t>
                      </a:r>
                      <a:r>
                        <a:rPr kumimoji="0" lang="en-US" altLang="zh-CN" sz="1800" b="0" i="0" u="none" strike="noStrike" cap="none" normalizeH="0" baseline="0" dirty="0">
                          <a:ln>
                            <a:noFill/>
                          </a:ln>
                          <a:solidFill>
                            <a:schemeClr val="tx1"/>
                          </a:solidFill>
                          <a:effectLst/>
                          <a:latin typeface="Arial" pitchFamily="34" charset="0"/>
                          <a:ea typeface="宋体" pitchFamily="2" charset="-122"/>
                        </a:rPr>
                        <a:t>[, </a:t>
                      </a:r>
                      <a:r>
                        <a:rPr kumimoji="0" lang="en-US" altLang="zh-CN" sz="1800" b="0" i="0" u="none" strike="noStrike" cap="none" normalizeH="0" baseline="0" dirty="0" err="1">
                          <a:ln>
                            <a:noFill/>
                          </a:ln>
                          <a:solidFill>
                            <a:schemeClr val="tx1"/>
                          </a:solidFill>
                          <a:effectLst/>
                          <a:latin typeface="Arial" pitchFamily="34" charset="0"/>
                          <a:ea typeface="宋体" pitchFamily="2" charset="-122"/>
                        </a:rPr>
                        <a:t>endpos</a:t>
                      </a:r>
                      <a:r>
                        <a:rPr kumimoji="0" lang="en-US" altLang="zh-CN" sz="1800" b="0" i="0" u="none" strike="noStrike" cap="none" normalizeH="0" baseline="0" dirty="0">
                          <a:ln>
                            <a:noFill/>
                          </a:ln>
                          <a:solidFill>
                            <a:schemeClr val="tx1"/>
                          </a:solidFill>
                          <a:effectLst/>
                          <a:latin typeface="Arial" pitchFamily="34" charset="0"/>
                          <a:ea typeface="宋体" pitchFamily="2" charset="-122"/>
                        </a:rPr>
                        <a:t>]])</a:t>
                      </a: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800" u="none" strike="noStrike" kern="1200" cap="none" normalizeH="0" baseline="0" dirty="0">
                          <a:ln>
                            <a:noFill/>
                          </a:ln>
                          <a:solidFill>
                            <a:schemeClr val="dk1"/>
                          </a:solidFill>
                          <a:effectLst/>
                          <a:latin typeface="+mn-lt"/>
                          <a:ea typeface="+mn-ea"/>
                          <a:cs typeface="+mn-cs"/>
                        </a:rPr>
                        <a:t>在字符串中查找所有符合正则表达式的字符串列表；返回匹配结果列表，若</a:t>
                      </a:r>
                      <a:r>
                        <a:rPr kumimoji="0" lang="en-US" altLang="zh-CN" sz="1800" u="none" strike="noStrike" kern="1200" cap="none" normalizeH="0" baseline="0" dirty="0">
                          <a:ln>
                            <a:noFill/>
                          </a:ln>
                          <a:solidFill>
                            <a:schemeClr val="dk1"/>
                          </a:solidFill>
                          <a:effectLst/>
                          <a:latin typeface="+mn-lt"/>
                          <a:ea typeface="+mn-ea"/>
                          <a:cs typeface="+mn-cs"/>
                        </a:rPr>
                        <a:t>pattern</a:t>
                      </a:r>
                      <a:r>
                        <a:rPr kumimoji="0" lang="zh-CN" altLang="en-US" sz="1800" u="none" strike="noStrike" kern="1200" cap="none" normalizeH="0" baseline="0" dirty="0">
                          <a:ln>
                            <a:noFill/>
                          </a:ln>
                          <a:solidFill>
                            <a:schemeClr val="dk1"/>
                          </a:solidFill>
                          <a:effectLst/>
                          <a:latin typeface="+mn-lt"/>
                          <a:ea typeface="+mn-ea"/>
                          <a:cs typeface="+mn-cs"/>
                        </a:rPr>
                        <a:t>含有组，同时返回组的列表</a:t>
                      </a:r>
                    </a:p>
                  </a:txBody>
                  <a:tcPr marL="121876" marR="121876" horzOverflow="overflow"/>
                </a:tc>
                <a:extLst>
                  <a:ext uri="{0D108BD9-81ED-4DB2-BD59-A6C34878D82A}">
                    <a16:rowId xmlns:a16="http://schemas.microsoft.com/office/drawing/2014/main" val="10003"/>
                  </a:ext>
                </a:extLst>
              </a:tr>
              <a:tr h="639954">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err="1">
                          <a:ln>
                            <a:noFill/>
                          </a:ln>
                          <a:solidFill>
                            <a:schemeClr val="tx1"/>
                          </a:solidFill>
                          <a:effectLst/>
                          <a:latin typeface="Arial" pitchFamily="34" charset="0"/>
                          <a:ea typeface="宋体" pitchFamily="2" charset="-122"/>
                        </a:rPr>
                        <a:t>regex.</a:t>
                      </a:r>
                      <a:r>
                        <a:rPr kumimoji="0" lang="en-US" altLang="zh-CN" sz="1800" b="0" i="0" u="none" strike="noStrike" kern="1200" cap="none" normalizeH="0" baseline="0" dirty="0" err="1">
                          <a:ln>
                            <a:noFill/>
                          </a:ln>
                          <a:solidFill>
                            <a:schemeClr val="dk1"/>
                          </a:solidFill>
                          <a:effectLst/>
                          <a:latin typeface="Arial" pitchFamily="34" charset="0"/>
                          <a:ea typeface="宋体" pitchFamily="2" charset="-122"/>
                          <a:cs typeface="+mn-cs"/>
                        </a:rPr>
                        <a:t>sub</a:t>
                      </a:r>
                      <a:r>
                        <a:rPr kumimoji="0" lang="en-US" altLang="zh-CN" sz="1800" b="0" i="0" u="none" strike="noStrike" kern="1200" cap="none" normalizeH="0" baseline="0" dirty="0">
                          <a:ln>
                            <a:noFill/>
                          </a:ln>
                          <a:solidFill>
                            <a:schemeClr val="dk1"/>
                          </a:solidFill>
                          <a:effectLst/>
                          <a:latin typeface="Arial" pitchFamily="34" charset="0"/>
                          <a:ea typeface="宋体" pitchFamily="2" charset="-122"/>
                          <a:cs typeface="+mn-cs"/>
                        </a:rPr>
                        <a:t>(</a:t>
                      </a:r>
                      <a:r>
                        <a:rPr kumimoji="0" lang="en-US" altLang="zh-CN" sz="1800" b="0" i="0" u="none" strike="noStrike" kern="1200" cap="none" normalizeH="0" baseline="0" dirty="0" err="1">
                          <a:ln>
                            <a:noFill/>
                          </a:ln>
                          <a:solidFill>
                            <a:schemeClr val="dk1"/>
                          </a:solidFill>
                          <a:effectLst/>
                          <a:latin typeface="Arial" pitchFamily="34" charset="0"/>
                          <a:ea typeface="宋体" pitchFamily="2" charset="-122"/>
                          <a:cs typeface="+mn-cs"/>
                        </a:rPr>
                        <a:t>repl,string</a:t>
                      </a:r>
                      <a:r>
                        <a:rPr kumimoji="0" lang="en-US" altLang="zh-CN" sz="1800" b="0" i="0" u="none" strike="noStrike" kern="1200" cap="none" normalizeH="0" baseline="0" dirty="0">
                          <a:ln>
                            <a:noFill/>
                          </a:ln>
                          <a:solidFill>
                            <a:schemeClr val="dk1"/>
                          </a:solidFill>
                          <a:effectLst/>
                          <a:latin typeface="Arial" pitchFamily="34" charset="0"/>
                          <a:ea typeface="宋体" pitchFamily="2" charset="-122"/>
                          <a:cs typeface="+mn-cs"/>
                        </a:rPr>
                        <a:t>[,count=0])</a:t>
                      </a: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800" u="none" strike="noStrike" kern="1200" cap="none" normalizeH="0" baseline="0" dirty="0">
                          <a:ln>
                            <a:noFill/>
                          </a:ln>
                          <a:solidFill>
                            <a:schemeClr val="dk1"/>
                          </a:solidFill>
                          <a:effectLst/>
                          <a:latin typeface="+mn-lt"/>
                          <a:ea typeface="+mn-ea"/>
                          <a:cs typeface="+mn-cs"/>
                        </a:rPr>
                        <a:t>将字符串中所有</a:t>
                      </a:r>
                      <a:r>
                        <a:rPr kumimoji="0" lang="en-US" altLang="zh-CN" sz="1800" u="none" strike="noStrike" kern="1200" cap="none" normalizeH="0" baseline="0" dirty="0">
                          <a:ln>
                            <a:noFill/>
                          </a:ln>
                          <a:solidFill>
                            <a:schemeClr val="dk1"/>
                          </a:solidFill>
                          <a:effectLst/>
                          <a:latin typeface="+mn-lt"/>
                          <a:ea typeface="+mn-ea"/>
                          <a:cs typeface="+mn-cs"/>
                        </a:rPr>
                        <a:t>pattern</a:t>
                      </a:r>
                      <a:r>
                        <a:rPr kumimoji="0" lang="zh-CN" altLang="en-US" sz="1800" u="none" strike="noStrike" kern="1200" cap="none" normalizeH="0" baseline="0" dirty="0">
                          <a:ln>
                            <a:noFill/>
                          </a:ln>
                          <a:solidFill>
                            <a:schemeClr val="dk1"/>
                          </a:solidFill>
                          <a:effectLst/>
                          <a:latin typeface="+mn-lt"/>
                          <a:ea typeface="+mn-ea"/>
                          <a:cs typeface="+mn-cs"/>
                        </a:rPr>
                        <a:t>的匹配项用</a:t>
                      </a:r>
                      <a:r>
                        <a:rPr kumimoji="0" lang="en-US" altLang="zh-CN" sz="1800" u="none" strike="noStrike" kern="1200" cap="none" normalizeH="0" baseline="0" dirty="0" err="1">
                          <a:ln>
                            <a:noFill/>
                          </a:ln>
                          <a:solidFill>
                            <a:schemeClr val="dk1"/>
                          </a:solidFill>
                          <a:effectLst/>
                          <a:latin typeface="+mn-lt"/>
                          <a:ea typeface="+mn-ea"/>
                          <a:cs typeface="+mn-cs"/>
                        </a:rPr>
                        <a:t>repl</a:t>
                      </a:r>
                      <a:r>
                        <a:rPr kumimoji="0" lang="zh-CN" altLang="en-US" sz="1800" u="none" strike="noStrike" kern="1200" cap="none" normalizeH="0" baseline="0" dirty="0">
                          <a:ln>
                            <a:noFill/>
                          </a:ln>
                          <a:solidFill>
                            <a:schemeClr val="dk1"/>
                          </a:solidFill>
                          <a:effectLst/>
                          <a:latin typeface="+mn-lt"/>
                          <a:ea typeface="+mn-ea"/>
                          <a:cs typeface="+mn-cs"/>
                        </a:rPr>
                        <a:t>替换；并返回替换后的字符串，</a:t>
                      </a:r>
                      <a:r>
                        <a:rPr kumimoji="0" lang="en-US" altLang="zh-CN" sz="1800" b="0" i="0" u="none" strike="noStrike" kern="1200" cap="none" normalizeH="0" baseline="0" dirty="0">
                          <a:ln>
                            <a:noFill/>
                          </a:ln>
                          <a:solidFill>
                            <a:schemeClr val="dk1"/>
                          </a:solidFill>
                          <a:effectLst/>
                          <a:latin typeface="Arial" pitchFamily="34" charset="0"/>
                          <a:ea typeface="宋体" pitchFamily="2" charset="-122"/>
                          <a:cs typeface="+mn-cs"/>
                        </a:rPr>
                        <a:t>count</a:t>
                      </a:r>
                      <a:r>
                        <a:rPr kumimoji="0" lang="zh-CN" altLang="en-US" sz="1800" u="none" strike="noStrike" kern="1200" cap="none" normalizeH="0" baseline="0" dirty="0">
                          <a:ln>
                            <a:noFill/>
                          </a:ln>
                          <a:solidFill>
                            <a:schemeClr val="dk1"/>
                          </a:solidFill>
                          <a:effectLst/>
                          <a:latin typeface="+mn-lt"/>
                          <a:ea typeface="+mn-ea"/>
                          <a:cs typeface="+mn-cs"/>
                        </a:rPr>
                        <a:t>为替换的最大次数</a:t>
                      </a:r>
                    </a:p>
                  </a:txBody>
                  <a:tcPr marL="121876" marR="121876" horzOverflow="overflow"/>
                </a:tc>
                <a:extLst>
                  <a:ext uri="{0D108BD9-81ED-4DB2-BD59-A6C34878D82A}">
                    <a16:rowId xmlns:a16="http://schemas.microsoft.com/office/drawing/2014/main" val="10004"/>
                  </a:ext>
                </a:extLst>
              </a:tr>
              <a:tr h="639954">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err="1">
                          <a:ln>
                            <a:noFill/>
                          </a:ln>
                          <a:solidFill>
                            <a:schemeClr val="tx1"/>
                          </a:solidFill>
                          <a:effectLst/>
                          <a:latin typeface="Arial" pitchFamily="34" charset="0"/>
                          <a:ea typeface="宋体" pitchFamily="2" charset="-122"/>
                        </a:rPr>
                        <a:t>regex.</a:t>
                      </a:r>
                      <a:r>
                        <a:rPr kumimoji="0" lang="en-US" altLang="zh-CN" sz="1800" b="0" i="0" u="none" strike="noStrike" kern="1200" cap="none" normalizeH="0" baseline="0" dirty="0" err="1">
                          <a:ln>
                            <a:noFill/>
                          </a:ln>
                          <a:solidFill>
                            <a:schemeClr val="dk1"/>
                          </a:solidFill>
                          <a:effectLst/>
                          <a:latin typeface="Arial" pitchFamily="34" charset="0"/>
                          <a:ea typeface="宋体" pitchFamily="2" charset="-122"/>
                          <a:cs typeface="+mn-cs"/>
                        </a:rPr>
                        <a:t>subn</a:t>
                      </a:r>
                      <a:r>
                        <a:rPr kumimoji="0" lang="en-US" altLang="zh-CN" sz="1800" b="0" i="0" u="none" strike="noStrike" kern="1200" cap="none" normalizeH="0" baseline="0" dirty="0">
                          <a:ln>
                            <a:noFill/>
                          </a:ln>
                          <a:solidFill>
                            <a:schemeClr val="dk1"/>
                          </a:solidFill>
                          <a:effectLst/>
                          <a:latin typeface="Arial" pitchFamily="34" charset="0"/>
                          <a:ea typeface="宋体" pitchFamily="2" charset="-122"/>
                          <a:cs typeface="+mn-cs"/>
                        </a:rPr>
                        <a:t>(</a:t>
                      </a:r>
                      <a:r>
                        <a:rPr kumimoji="0" lang="en-US" altLang="zh-CN" sz="1800" b="0" i="0" u="none" strike="noStrike" kern="1200" cap="none" normalizeH="0" baseline="0" dirty="0" err="1">
                          <a:ln>
                            <a:noFill/>
                          </a:ln>
                          <a:solidFill>
                            <a:schemeClr val="dk1"/>
                          </a:solidFill>
                          <a:effectLst/>
                          <a:latin typeface="Arial" pitchFamily="34" charset="0"/>
                          <a:ea typeface="宋体" pitchFamily="2" charset="-122"/>
                          <a:cs typeface="+mn-cs"/>
                        </a:rPr>
                        <a:t>repl,string</a:t>
                      </a:r>
                      <a:r>
                        <a:rPr kumimoji="0" lang="en-US" altLang="zh-CN" sz="1800" b="0" i="0" u="none" strike="noStrike" kern="1200" cap="none" normalizeH="0" baseline="0" dirty="0">
                          <a:ln>
                            <a:noFill/>
                          </a:ln>
                          <a:solidFill>
                            <a:schemeClr val="dk1"/>
                          </a:solidFill>
                          <a:effectLst/>
                          <a:latin typeface="Arial" pitchFamily="34" charset="0"/>
                          <a:ea typeface="宋体" pitchFamily="2" charset="-122"/>
                          <a:cs typeface="+mn-cs"/>
                        </a:rPr>
                        <a:t>[,count=0])</a:t>
                      </a: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800" u="none" strike="noStrike" kern="1200" cap="none" normalizeH="0" baseline="0" dirty="0">
                          <a:ln>
                            <a:noFill/>
                          </a:ln>
                          <a:solidFill>
                            <a:schemeClr val="dk1"/>
                          </a:solidFill>
                          <a:effectLst/>
                          <a:latin typeface="+mn-lt"/>
                          <a:ea typeface="+mn-ea"/>
                          <a:cs typeface="+mn-cs"/>
                        </a:rPr>
                        <a:t>将字符串中所有</a:t>
                      </a:r>
                      <a:r>
                        <a:rPr kumimoji="0" lang="en-US" altLang="zh-CN" sz="1800" u="none" strike="noStrike" kern="1200" cap="none" normalizeH="0" baseline="0" dirty="0">
                          <a:ln>
                            <a:noFill/>
                          </a:ln>
                          <a:solidFill>
                            <a:schemeClr val="dk1"/>
                          </a:solidFill>
                          <a:effectLst/>
                          <a:latin typeface="+mn-lt"/>
                          <a:ea typeface="+mn-ea"/>
                          <a:cs typeface="+mn-cs"/>
                        </a:rPr>
                        <a:t>pat</a:t>
                      </a:r>
                      <a:r>
                        <a:rPr kumimoji="0" lang="zh-CN" altLang="en-US" sz="1800" u="none" strike="noStrike" kern="1200" cap="none" normalizeH="0" baseline="0" dirty="0">
                          <a:ln>
                            <a:noFill/>
                          </a:ln>
                          <a:solidFill>
                            <a:schemeClr val="dk1"/>
                          </a:solidFill>
                          <a:effectLst/>
                          <a:latin typeface="+mn-lt"/>
                          <a:ea typeface="+mn-ea"/>
                          <a:cs typeface="+mn-cs"/>
                        </a:rPr>
                        <a:t>的匹配项用</a:t>
                      </a:r>
                      <a:r>
                        <a:rPr kumimoji="0" lang="en-US" altLang="zh-CN" sz="1800" u="none" strike="noStrike" kern="1200" cap="none" normalizeH="0" baseline="0" dirty="0" err="1">
                          <a:ln>
                            <a:noFill/>
                          </a:ln>
                          <a:solidFill>
                            <a:schemeClr val="dk1"/>
                          </a:solidFill>
                          <a:effectLst/>
                          <a:latin typeface="+mn-lt"/>
                          <a:ea typeface="+mn-ea"/>
                          <a:cs typeface="+mn-cs"/>
                        </a:rPr>
                        <a:t>repl</a:t>
                      </a:r>
                      <a:r>
                        <a:rPr kumimoji="0" lang="zh-CN" altLang="en-US" sz="1800" u="none" strike="noStrike" kern="1200" cap="none" normalizeH="0" baseline="0" dirty="0">
                          <a:ln>
                            <a:noFill/>
                          </a:ln>
                          <a:solidFill>
                            <a:schemeClr val="dk1"/>
                          </a:solidFill>
                          <a:effectLst/>
                          <a:latin typeface="+mn-lt"/>
                          <a:ea typeface="+mn-ea"/>
                          <a:cs typeface="+mn-cs"/>
                        </a:rPr>
                        <a:t>替换，并返回元组：</a:t>
                      </a:r>
                      <a:r>
                        <a:rPr kumimoji="0" lang="en-US" altLang="zh-CN" sz="1800" u="none" strike="noStrike" kern="1200" cap="none" normalizeH="0" baseline="0" dirty="0">
                          <a:ln>
                            <a:noFill/>
                          </a:ln>
                          <a:solidFill>
                            <a:schemeClr val="dk1"/>
                          </a:solidFill>
                          <a:effectLst/>
                          <a:latin typeface="+mn-lt"/>
                          <a:ea typeface="+mn-ea"/>
                          <a:cs typeface="+mn-cs"/>
                        </a:rPr>
                        <a:t>(</a:t>
                      </a:r>
                      <a:r>
                        <a:rPr kumimoji="0" lang="zh-CN" altLang="en-US" sz="1800" u="none" strike="noStrike" kern="1200" cap="none" normalizeH="0" baseline="0" dirty="0">
                          <a:ln>
                            <a:noFill/>
                          </a:ln>
                          <a:solidFill>
                            <a:schemeClr val="dk1"/>
                          </a:solidFill>
                          <a:effectLst/>
                          <a:latin typeface="+mn-lt"/>
                          <a:ea typeface="+mn-ea"/>
                          <a:cs typeface="+mn-cs"/>
                        </a:rPr>
                        <a:t>替换后的字符串</a:t>
                      </a:r>
                      <a:r>
                        <a:rPr kumimoji="0" lang="en-US" altLang="zh-CN" sz="1800" u="none" strike="noStrike" kern="1200" cap="none" normalizeH="0" baseline="0" dirty="0">
                          <a:ln>
                            <a:noFill/>
                          </a:ln>
                          <a:solidFill>
                            <a:schemeClr val="dk1"/>
                          </a:solidFill>
                          <a:effectLst/>
                          <a:latin typeface="+mn-lt"/>
                          <a:ea typeface="+mn-ea"/>
                          <a:cs typeface="+mn-cs"/>
                        </a:rPr>
                        <a:t>,</a:t>
                      </a:r>
                      <a:r>
                        <a:rPr kumimoji="0" lang="zh-CN" altLang="en-US" sz="1800" u="none" strike="noStrike" kern="1200" cap="none" normalizeH="0" baseline="0" dirty="0">
                          <a:ln>
                            <a:noFill/>
                          </a:ln>
                          <a:solidFill>
                            <a:schemeClr val="dk1"/>
                          </a:solidFill>
                          <a:effectLst/>
                          <a:latin typeface="+mn-lt"/>
                          <a:ea typeface="+mn-ea"/>
                          <a:cs typeface="+mn-cs"/>
                        </a:rPr>
                        <a:t>替换次数），</a:t>
                      </a:r>
                      <a:r>
                        <a:rPr kumimoji="0" lang="en-US" altLang="zh-CN" sz="1800" b="0" i="0" u="none" strike="noStrike" kern="1200" cap="none" normalizeH="0" baseline="0" dirty="0">
                          <a:ln>
                            <a:noFill/>
                          </a:ln>
                          <a:solidFill>
                            <a:schemeClr val="dk1"/>
                          </a:solidFill>
                          <a:effectLst/>
                          <a:latin typeface="Arial" pitchFamily="34" charset="0"/>
                          <a:ea typeface="宋体" pitchFamily="2" charset="-122"/>
                          <a:cs typeface="+mn-cs"/>
                        </a:rPr>
                        <a:t>count</a:t>
                      </a:r>
                      <a:r>
                        <a:rPr kumimoji="0" lang="zh-CN" altLang="en-US" sz="1800" u="none" strike="noStrike" kern="1200" cap="none" normalizeH="0" baseline="0" dirty="0">
                          <a:ln>
                            <a:noFill/>
                          </a:ln>
                          <a:solidFill>
                            <a:schemeClr val="dk1"/>
                          </a:solidFill>
                          <a:effectLst/>
                          <a:latin typeface="+mn-lt"/>
                          <a:ea typeface="+mn-ea"/>
                          <a:cs typeface="+mn-cs"/>
                        </a:rPr>
                        <a:t>为替换的最大次数</a:t>
                      </a:r>
                    </a:p>
                  </a:txBody>
                  <a:tcPr marL="121876" marR="121876" horzOverflow="overflow"/>
                </a:tc>
                <a:extLst>
                  <a:ext uri="{0D108BD9-81ED-4DB2-BD59-A6C34878D82A}">
                    <a16:rowId xmlns:a16="http://schemas.microsoft.com/office/drawing/2014/main" val="10005"/>
                  </a:ext>
                </a:extLst>
              </a:tr>
              <a:tr h="639954">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err="1">
                          <a:ln>
                            <a:noFill/>
                          </a:ln>
                          <a:solidFill>
                            <a:schemeClr val="tx1"/>
                          </a:solidFill>
                          <a:effectLst/>
                          <a:latin typeface="Arial" pitchFamily="34" charset="0"/>
                          <a:ea typeface="宋体" pitchFamily="2" charset="-122"/>
                        </a:rPr>
                        <a:t>regex.split</a:t>
                      </a:r>
                      <a:r>
                        <a:rPr kumimoji="0" lang="en-US" altLang="zh-CN" sz="1800" b="0" i="0" u="none" strike="noStrike" cap="none" normalizeH="0" baseline="0" dirty="0">
                          <a:ln>
                            <a:noFill/>
                          </a:ln>
                          <a:solidFill>
                            <a:schemeClr val="tx1"/>
                          </a:solidFill>
                          <a:effectLst/>
                          <a:latin typeface="Arial" pitchFamily="34" charset="0"/>
                          <a:ea typeface="宋体" pitchFamily="2" charset="-122"/>
                        </a:rPr>
                        <a:t>(string[, </a:t>
                      </a:r>
                      <a:r>
                        <a:rPr kumimoji="0" lang="en-US" altLang="zh-CN" sz="1800" b="0" i="0" u="none" strike="noStrike" cap="none" normalizeH="0" baseline="0" dirty="0" err="1">
                          <a:ln>
                            <a:noFill/>
                          </a:ln>
                          <a:solidFill>
                            <a:schemeClr val="tx1"/>
                          </a:solidFill>
                          <a:effectLst/>
                          <a:latin typeface="Arial" pitchFamily="34" charset="0"/>
                          <a:ea typeface="宋体" pitchFamily="2" charset="-122"/>
                        </a:rPr>
                        <a:t>maxsplit</a:t>
                      </a:r>
                      <a:r>
                        <a:rPr kumimoji="0" lang="en-US" altLang="zh-CN" sz="1800" b="0" i="0" u="none" strike="noStrike" cap="none" normalizeH="0" baseline="0" dirty="0">
                          <a:ln>
                            <a:noFill/>
                          </a:ln>
                          <a:solidFill>
                            <a:schemeClr val="tx1"/>
                          </a:solidFill>
                          <a:effectLst/>
                          <a:latin typeface="Arial" pitchFamily="34" charset="0"/>
                          <a:ea typeface="宋体" pitchFamily="2" charset="-122"/>
                        </a:rPr>
                        <a:t> = 0])</a:t>
                      </a: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800" u="none" strike="noStrike" kern="1200" cap="none" normalizeH="0" baseline="0" dirty="0">
                          <a:ln>
                            <a:noFill/>
                          </a:ln>
                          <a:solidFill>
                            <a:schemeClr val="dk1"/>
                          </a:solidFill>
                          <a:effectLst/>
                          <a:latin typeface="+mn-lt"/>
                          <a:ea typeface="+mn-ea"/>
                          <a:cs typeface="+mn-cs"/>
                        </a:rPr>
                        <a:t>根据模式匹配项（匹配分割符）分割字符串，返回分割后的字符串列表，</a:t>
                      </a:r>
                      <a:r>
                        <a:rPr kumimoji="0" lang="en-US" altLang="zh-CN" sz="1800" u="none" strike="noStrike" kern="1200" cap="none" normalizeH="0" baseline="0" dirty="0" err="1">
                          <a:ln>
                            <a:noFill/>
                          </a:ln>
                          <a:solidFill>
                            <a:schemeClr val="dk1"/>
                          </a:solidFill>
                          <a:effectLst/>
                          <a:latin typeface="+mn-lt"/>
                          <a:ea typeface="+mn-ea"/>
                          <a:cs typeface="+mn-cs"/>
                        </a:rPr>
                        <a:t>maxsplit</a:t>
                      </a:r>
                      <a:r>
                        <a:rPr kumimoji="0" lang="zh-CN" altLang="en-US" sz="1800" u="none" strike="noStrike" kern="1200" cap="none" normalizeH="0" baseline="0" dirty="0">
                          <a:ln>
                            <a:noFill/>
                          </a:ln>
                          <a:solidFill>
                            <a:schemeClr val="dk1"/>
                          </a:solidFill>
                          <a:effectLst/>
                          <a:latin typeface="+mn-lt"/>
                          <a:ea typeface="+mn-ea"/>
                          <a:cs typeface="+mn-cs"/>
                        </a:rPr>
                        <a:t>为分割的最大次数</a:t>
                      </a:r>
                    </a:p>
                  </a:txBody>
                  <a:tcPr marL="121876" marR="121876" horzOverflow="overflow"/>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32566025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rrowheads="1"/>
          </p:cNvSpPr>
          <p:nvPr>
            <p:ph type="title"/>
          </p:nvPr>
        </p:nvSpPr>
        <p:spPr>
          <a:xfrm>
            <a:off x="840102" y="274637"/>
            <a:ext cx="10511798" cy="1325563"/>
          </a:xfrm>
        </p:spPr>
        <p:txBody>
          <a:bodyPr/>
          <a:lstStyle/>
          <a:p>
            <a:r>
              <a:rPr lang="zh-CN" altLang="en-US" dirty="0">
                <a:latin typeface="宋体" panose="02010600030101010101" pitchFamily="2" charset="-122"/>
              </a:rPr>
              <a:t>4.2.4 </a:t>
            </a:r>
            <a:r>
              <a:rPr lang="zh-CN" altLang="en-US" dirty="0"/>
              <a:t>使用正则表达式对象</a:t>
            </a:r>
          </a:p>
        </p:txBody>
      </p:sp>
      <p:sp>
        <p:nvSpPr>
          <p:cNvPr id="60419" name="Rectangle 3"/>
          <p:cNvSpPr>
            <a:spLocks noGrp="1" noChangeArrowheads="1"/>
          </p:cNvSpPr>
          <p:nvPr>
            <p:ph type="body" idx="1"/>
          </p:nvPr>
        </p:nvSpPr>
        <p:spPr>
          <a:xfrm>
            <a:off x="2407223" y="1234525"/>
            <a:ext cx="9479431" cy="5257800"/>
          </a:xfrm>
          <a:solidFill>
            <a:schemeClr val="accent4">
              <a:lumMod val="20000"/>
              <a:lumOff val="80000"/>
            </a:schemeClr>
          </a:solidFill>
        </p:spPr>
        <p:txBody>
          <a:bodyPr vert="horz" lIns="108825" tIns="54412" rIns="108825" bIns="54412" rtlCol="0">
            <a:noAutofit/>
          </a:bodyPr>
          <a:lstStyle/>
          <a:p>
            <a:pPr>
              <a:lnSpc>
                <a:spcPct val="100000"/>
              </a:lnSpc>
              <a:spcBef>
                <a:spcPts val="0"/>
              </a:spcBef>
              <a:buClr>
                <a:srgbClr val="008000"/>
              </a:buClr>
              <a:buNone/>
            </a:pPr>
            <a:r>
              <a:rPr lang="zh-CN" altLang="en-US" sz="2000" dirty="0"/>
              <a:t>&gt;&gt;&gt; import re</a:t>
            </a:r>
          </a:p>
          <a:p>
            <a:pPr>
              <a:lnSpc>
                <a:spcPct val="100000"/>
              </a:lnSpc>
              <a:spcBef>
                <a:spcPts val="0"/>
              </a:spcBef>
              <a:buClr>
                <a:srgbClr val="008000"/>
              </a:buClr>
              <a:buNone/>
            </a:pPr>
            <a:r>
              <a:rPr lang="zh-CN" altLang="en-US" sz="2000" dirty="0"/>
              <a:t>&gt;&gt;&gt; example = 'ShanDong Institute of Business and Technology'</a:t>
            </a:r>
          </a:p>
          <a:p>
            <a:pPr>
              <a:lnSpc>
                <a:spcPct val="100000"/>
              </a:lnSpc>
              <a:spcBef>
                <a:spcPts val="0"/>
              </a:spcBef>
              <a:buClr>
                <a:srgbClr val="008000"/>
              </a:buClr>
              <a:buNone/>
            </a:pPr>
            <a:r>
              <a:rPr lang="zh-CN" altLang="en-US" sz="2000" dirty="0"/>
              <a:t>&gt;&gt;&gt; pattern = re.compile(r'\bB\w+\b')</a:t>
            </a:r>
            <a:r>
              <a:rPr lang="zh-CN" altLang="en-US" sz="2000" dirty="0">
                <a:solidFill>
                  <a:srgbClr val="FF0000"/>
                </a:solidFill>
              </a:rPr>
              <a:t>#以B开头的单词</a:t>
            </a:r>
          </a:p>
          <a:p>
            <a:pPr>
              <a:lnSpc>
                <a:spcPct val="100000"/>
              </a:lnSpc>
              <a:spcBef>
                <a:spcPts val="0"/>
              </a:spcBef>
              <a:buClr>
                <a:srgbClr val="008000"/>
              </a:buClr>
              <a:buNone/>
            </a:pPr>
            <a:r>
              <a:rPr lang="zh-CN" altLang="en-US" sz="2000" dirty="0"/>
              <a:t>&gt;&gt;&gt; pattern.findall(example)</a:t>
            </a:r>
          </a:p>
          <a:p>
            <a:pPr>
              <a:lnSpc>
                <a:spcPct val="100000"/>
              </a:lnSpc>
              <a:spcBef>
                <a:spcPts val="0"/>
              </a:spcBef>
              <a:buClr>
                <a:srgbClr val="008000"/>
              </a:buClr>
              <a:buNone/>
            </a:pPr>
            <a:r>
              <a:rPr lang="zh-CN" altLang="en-US" sz="2000" dirty="0">
                <a:solidFill>
                  <a:schemeClr val="accent5"/>
                </a:solidFill>
              </a:rPr>
              <a:t>['Business']</a:t>
            </a:r>
          </a:p>
          <a:p>
            <a:pPr>
              <a:lnSpc>
                <a:spcPct val="100000"/>
              </a:lnSpc>
              <a:spcBef>
                <a:spcPts val="0"/>
              </a:spcBef>
              <a:buClr>
                <a:srgbClr val="008000"/>
              </a:buClr>
              <a:buNone/>
            </a:pPr>
            <a:r>
              <a:rPr lang="zh-CN" altLang="en-US" sz="2000" dirty="0"/>
              <a:t>&gt;&gt;&gt; pattern = re.compile(r'\w+g\b')</a:t>
            </a:r>
            <a:r>
              <a:rPr lang="zh-CN" altLang="en-US" sz="2000" dirty="0">
                <a:solidFill>
                  <a:srgbClr val="FF0000"/>
                </a:solidFill>
              </a:rPr>
              <a:t>#以g结尾的单词</a:t>
            </a:r>
          </a:p>
          <a:p>
            <a:pPr>
              <a:lnSpc>
                <a:spcPct val="100000"/>
              </a:lnSpc>
              <a:spcBef>
                <a:spcPts val="0"/>
              </a:spcBef>
              <a:buClr>
                <a:srgbClr val="008000"/>
              </a:buClr>
              <a:buNone/>
            </a:pPr>
            <a:r>
              <a:rPr lang="zh-CN" altLang="en-US" sz="2000" dirty="0"/>
              <a:t>&gt;&gt;&gt; pattern.findall(example)</a:t>
            </a:r>
          </a:p>
          <a:p>
            <a:pPr>
              <a:lnSpc>
                <a:spcPct val="100000"/>
              </a:lnSpc>
              <a:spcBef>
                <a:spcPts val="0"/>
              </a:spcBef>
              <a:buClr>
                <a:srgbClr val="008000"/>
              </a:buClr>
              <a:buNone/>
            </a:pPr>
            <a:r>
              <a:rPr lang="zh-CN" altLang="en-US" sz="2000" dirty="0">
                <a:solidFill>
                  <a:schemeClr val="accent5"/>
                </a:solidFill>
              </a:rPr>
              <a:t>['ShanDong']</a:t>
            </a:r>
          </a:p>
          <a:p>
            <a:pPr>
              <a:lnSpc>
                <a:spcPct val="100000"/>
              </a:lnSpc>
              <a:spcBef>
                <a:spcPts val="0"/>
              </a:spcBef>
              <a:buClr>
                <a:srgbClr val="008000"/>
              </a:buClr>
              <a:buNone/>
            </a:pPr>
            <a:r>
              <a:rPr lang="zh-CN" altLang="en-US" sz="2000" dirty="0"/>
              <a:t>&gt;&gt;&gt; pattern = re.compile(r'\b[a-zA-Z]{3}\b')</a:t>
            </a:r>
            <a:r>
              <a:rPr lang="zh-CN" altLang="en-US" sz="2000" dirty="0">
                <a:solidFill>
                  <a:srgbClr val="FF0000"/>
                </a:solidFill>
              </a:rPr>
              <a:t>#查找3个字母长的单词</a:t>
            </a:r>
          </a:p>
          <a:p>
            <a:pPr>
              <a:lnSpc>
                <a:spcPct val="100000"/>
              </a:lnSpc>
              <a:spcBef>
                <a:spcPts val="0"/>
              </a:spcBef>
              <a:buClr>
                <a:srgbClr val="008000"/>
              </a:buClr>
              <a:buNone/>
            </a:pPr>
            <a:r>
              <a:rPr lang="zh-CN" altLang="en-US" sz="2000" dirty="0"/>
              <a:t>&gt;&gt;&gt; pattern.findall(example)</a:t>
            </a:r>
          </a:p>
          <a:p>
            <a:pPr>
              <a:lnSpc>
                <a:spcPct val="100000"/>
              </a:lnSpc>
              <a:spcBef>
                <a:spcPts val="0"/>
              </a:spcBef>
              <a:buClr>
                <a:srgbClr val="008000"/>
              </a:buClr>
              <a:buNone/>
            </a:pPr>
            <a:r>
              <a:rPr lang="zh-CN" altLang="en-US" sz="2000" dirty="0">
                <a:solidFill>
                  <a:schemeClr val="accent5"/>
                </a:solidFill>
              </a:rPr>
              <a:t>['and']</a:t>
            </a:r>
          </a:p>
          <a:p>
            <a:pPr>
              <a:lnSpc>
                <a:spcPct val="100000"/>
              </a:lnSpc>
              <a:spcBef>
                <a:spcPts val="0"/>
              </a:spcBef>
              <a:buClr>
                <a:srgbClr val="008000"/>
              </a:buClr>
              <a:buNone/>
            </a:pPr>
            <a:r>
              <a:rPr lang="zh-CN" altLang="en-US" sz="2000" dirty="0"/>
              <a:t>&gt;&gt;&gt; pattern.match(example)</a:t>
            </a:r>
            <a:r>
              <a:rPr lang="zh-CN" altLang="en-US" sz="2000" dirty="0">
                <a:solidFill>
                  <a:srgbClr val="FF0000"/>
                </a:solidFill>
              </a:rPr>
              <a:t>#从字符串开头开始匹配，所以不成功，没有返回值</a:t>
            </a:r>
          </a:p>
          <a:p>
            <a:pPr>
              <a:lnSpc>
                <a:spcPct val="100000"/>
              </a:lnSpc>
              <a:spcBef>
                <a:spcPts val="0"/>
              </a:spcBef>
              <a:buClr>
                <a:srgbClr val="008000"/>
              </a:buClr>
              <a:buNone/>
            </a:pPr>
            <a:r>
              <a:rPr lang="zh-CN" altLang="en-US" sz="2000" dirty="0"/>
              <a:t>&gt;&gt;&gt; pattern.search(example)</a:t>
            </a:r>
            <a:r>
              <a:rPr lang="zh-CN" altLang="en-US" sz="2000" dirty="0">
                <a:solidFill>
                  <a:srgbClr val="FF0000"/>
                </a:solidFill>
              </a:rPr>
              <a:t>#在整个字符串中搜索，所以成功</a:t>
            </a:r>
          </a:p>
          <a:p>
            <a:pPr>
              <a:lnSpc>
                <a:spcPct val="100000"/>
              </a:lnSpc>
              <a:spcBef>
                <a:spcPts val="0"/>
              </a:spcBef>
              <a:buClr>
                <a:srgbClr val="008000"/>
              </a:buClr>
              <a:buNone/>
            </a:pPr>
            <a:r>
              <a:rPr lang="en-US" altLang="zh-CN" sz="2000" dirty="0">
                <a:solidFill>
                  <a:schemeClr val="accent5"/>
                </a:solidFill>
              </a:rPr>
              <a:t>&lt;_</a:t>
            </a:r>
            <a:r>
              <a:rPr lang="en-US" altLang="zh-CN" sz="2000" dirty="0" err="1">
                <a:solidFill>
                  <a:schemeClr val="accent5"/>
                </a:solidFill>
              </a:rPr>
              <a:t>sre.SRE_Match</a:t>
            </a:r>
            <a:r>
              <a:rPr lang="en-US" altLang="zh-CN" sz="2000" dirty="0">
                <a:solidFill>
                  <a:schemeClr val="accent5"/>
                </a:solidFill>
              </a:rPr>
              <a:t> object; span=(31, 34), match='and'&gt;</a:t>
            </a:r>
          </a:p>
          <a:p>
            <a:pPr>
              <a:lnSpc>
                <a:spcPct val="100000"/>
              </a:lnSpc>
              <a:spcBef>
                <a:spcPts val="0"/>
              </a:spcBef>
              <a:buClr>
                <a:srgbClr val="008000"/>
              </a:buClr>
              <a:buNone/>
            </a:pPr>
            <a:r>
              <a:rPr lang="zh-CN" altLang="en-US" sz="2000" dirty="0"/>
              <a:t>&gt;&gt;&gt; </a:t>
            </a:r>
            <a:r>
              <a:rPr lang="en-US" altLang="zh-CN" sz="2000" dirty="0"/>
              <a:t>pattern = </a:t>
            </a:r>
            <a:r>
              <a:rPr lang="en-US" altLang="zh-CN" sz="2000" dirty="0" err="1"/>
              <a:t>re.compile</a:t>
            </a:r>
            <a:r>
              <a:rPr lang="en-US" altLang="zh-CN" sz="2000" dirty="0"/>
              <a:t>(r'\b\w*a\w*\b')</a:t>
            </a:r>
            <a:r>
              <a:rPr lang="en-US" altLang="zh-CN" sz="2000" dirty="0">
                <a:solidFill>
                  <a:srgbClr val="FF0000"/>
                </a:solidFill>
              </a:rPr>
              <a:t>#</a:t>
            </a:r>
            <a:r>
              <a:rPr lang="zh-CN" altLang="en-US" sz="2000" dirty="0">
                <a:solidFill>
                  <a:srgbClr val="FF0000"/>
                </a:solidFill>
              </a:rPr>
              <a:t>查找所有含有字母</a:t>
            </a:r>
            <a:r>
              <a:rPr lang="en-US" altLang="zh-CN" sz="2000" dirty="0">
                <a:solidFill>
                  <a:srgbClr val="FF0000"/>
                </a:solidFill>
              </a:rPr>
              <a:t>a</a:t>
            </a:r>
            <a:r>
              <a:rPr lang="zh-CN" altLang="en-US" sz="2000" dirty="0">
                <a:solidFill>
                  <a:srgbClr val="FF0000"/>
                </a:solidFill>
              </a:rPr>
              <a:t>的单词</a:t>
            </a:r>
          </a:p>
          <a:p>
            <a:pPr>
              <a:lnSpc>
                <a:spcPct val="100000"/>
              </a:lnSpc>
              <a:spcBef>
                <a:spcPts val="0"/>
              </a:spcBef>
              <a:buClr>
                <a:srgbClr val="008000"/>
              </a:buClr>
              <a:buNone/>
            </a:pPr>
            <a:r>
              <a:rPr lang="zh-CN" altLang="en-US" sz="2000" dirty="0"/>
              <a:t>&gt;&gt;&gt; pattern.findall(example)</a:t>
            </a:r>
          </a:p>
          <a:p>
            <a:pPr>
              <a:lnSpc>
                <a:spcPct val="100000"/>
              </a:lnSpc>
              <a:spcBef>
                <a:spcPts val="0"/>
              </a:spcBef>
              <a:buClr>
                <a:srgbClr val="008000"/>
              </a:buClr>
              <a:buNone/>
            </a:pPr>
            <a:r>
              <a:rPr lang="zh-CN" altLang="en-US" sz="2000" dirty="0">
                <a:solidFill>
                  <a:schemeClr val="accent5"/>
                </a:solidFill>
              </a:rPr>
              <a:t>['ShanDong', 'and']</a:t>
            </a:r>
          </a:p>
        </p:txBody>
      </p:sp>
      <p:sp>
        <p:nvSpPr>
          <p:cNvPr id="4" name="内容占位符 1"/>
          <p:cNvSpPr txBox="1">
            <a:spLocks/>
          </p:cNvSpPr>
          <p:nvPr/>
        </p:nvSpPr>
        <p:spPr>
          <a:xfrm>
            <a:off x="305348" y="1375170"/>
            <a:ext cx="1969021" cy="1414748"/>
          </a:xfrm>
          <a:prstGeom prst="rect">
            <a:avLst/>
          </a:prstGeom>
        </p:spPr>
        <p:txBody>
          <a:bodyPr vert="horz" lIns="108825" tIns="54412" rIns="108825" bIns="54412" rtlCol="0">
            <a:normAutofit/>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r>
              <a:rPr lang="zh-CN" altLang="en-US" sz="3299" dirty="0">
                <a:solidFill>
                  <a:schemeClr val="accent5"/>
                </a:solidFill>
              </a:rPr>
              <a:t>示例</a:t>
            </a:r>
            <a:r>
              <a:rPr lang="zh-CN" altLang="en-US" sz="3299" dirty="0"/>
              <a:t>：</a:t>
            </a:r>
            <a:endParaRPr lang="en-US" altLang="zh-CN" sz="3299" dirty="0"/>
          </a:p>
          <a:p>
            <a:pPr marL="0" indent="0">
              <a:buNone/>
            </a:pPr>
            <a:r>
              <a:rPr lang="zh-CN" altLang="en-US" sz="3299" dirty="0"/>
              <a:t>匹配搜索</a:t>
            </a:r>
          </a:p>
          <a:p>
            <a:endParaRPr lang="zh-CN" altLang="en-US" sz="3299" dirty="0"/>
          </a:p>
        </p:txBody>
      </p:sp>
    </p:spTree>
    <p:extLst>
      <p:ext uri="{BB962C8B-B14F-4D97-AF65-F5344CB8AC3E}">
        <p14:creationId xmlns:p14="http://schemas.microsoft.com/office/powerpoint/2010/main" val="22908496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rrowheads="1"/>
          </p:cNvSpPr>
          <p:nvPr>
            <p:ph type="title"/>
          </p:nvPr>
        </p:nvSpPr>
        <p:spPr>
          <a:xfrm>
            <a:off x="625353" y="17024"/>
            <a:ext cx="10511798" cy="1325563"/>
          </a:xfrm>
        </p:spPr>
        <p:txBody>
          <a:bodyPr/>
          <a:lstStyle/>
          <a:p>
            <a:r>
              <a:rPr lang="zh-CN" altLang="en-US" dirty="0">
                <a:latin typeface="宋体" panose="02010600030101010101" pitchFamily="2" charset="-122"/>
              </a:rPr>
              <a:t>4.2.4 </a:t>
            </a:r>
            <a:r>
              <a:rPr lang="zh-CN" altLang="en-US" dirty="0"/>
              <a:t>使用正则表达式对象</a:t>
            </a:r>
          </a:p>
        </p:txBody>
      </p:sp>
      <p:sp>
        <p:nvSpPr>
          <p:cNvPr id="62467" name="Rectangle 3"/>
          <p:cNvSpPr>
            <a:spLocks noGrp="1" noChangeArrowheads="1"/>
          </p:cNvSpPr>
          <p:nvPr>
            <p:ph type="body" idx="1"/>
          </p:nvPr>
        </p:nvSpPr>
        <p:spPr>
          <a:xfrm>
            <a:off x="305349" y="3130817"/>
            <a:ext cx="4309991" cy="2880250"/>
          </a:xfrm>
          <a:solidFill>
            <a:schemeClr val="accent4">
              <a:lumMod val="20000"/>
              <a:lumOff val="80000"/>
            </a:schemeClr>
          </a:solidFill>
        </p:spPr>
        <p:txBody>
          <a:bodyPr vert="horz" lIns="108825" tIns="54412" rIns="108825" bIns="54412" rtlCol="0">
            <a:noAutofit/>
          </a:bodyPr>
          <a:lstStyle/>
          <a:p>
            <a:pPr>
              <a:lnSpc>
                <a:spcPct val="100000"/>
              </a:lnSpc>
              <a:spcBef>
                <a:spcPts val="0"/>
              </a:spcBef>
              <a:buClr>
                <a:srgbClr val="008000"/>
              </a:buClr>
              <a:buNone/>
            </a:pPr>
            <a:r>
              <a:rPr lang="en-US" sz="2000" dirty="0"/>
              <a:t>&gt;&gt;&gt; example = '''Beautiful is better than ugly.</a:t>
            </a:r>
          </a:p>
          <a:p>
            <a:pPr>
              <a:lnSpc>
                <a:spcPct val="100000"/>
              </a:lnSpc>
              <a:spcBef>
                <a:spcPts val="0"/>
              </a:spcBef>
              <a:buClr>
                <a:srgbClr val="008000"/>
              </a:buClr>
              <a:buNone/>
            </a:pPr>
            <a:r>
              <a:rPr lang="en-US" sz="2000" dirty="0"/>
              <a:t>Explicit is better than implicit.</a:t>
            </a:r>
          </a:p>
          <a:p>
            <a:pPr>
              <a:lnSpc>
                <a:spcPct val="100000"/>
              </a:lnSpc>
              <a:spcBef>
                <a:spcPts val="0"/>
              </a:spcBef>
              <a:buClr>
                <a:srgbClr val="008000"/>
              </a:buClr>
              <a:buNone/>
            </a:pPr>
            <a:r>
              <a:rPr lang="en-US" sz="2000" dirty="0"/>
              <a:t>Simple is better than complex.</a:t>
            </a:r>
          </a:p>
          <a:p>
            <a:pPr>
              <a:lnSpc>
                <a:spcPct val="100000"/>
              </a:lnSpc>
              <a:spcBef>
                <a:spcPts val="0"/>
              </a:spcBef>
              <a:buClr>
                <a:srgbClr val="008000"/>
              </a:buClr>
              <a:buNone/>
            </a:pPr>
            <a:r>
              <a:rPr lang="en-US" sz="2000" dirty="0"/>
              <a:t>Complex is </a:t>
            </a:r>
            <a:r>
              <a:rPr lang="en-US" sz="1600" dirty="0"/>
              <a:t>better</a:t>
            </a:r>
            <a:r>
              <a:rPr lang="en-US" sz="2000" dirty="0"/>
              <a:t> than complicated.</a:t>
            </a:r>
          </a:p>
          <a:p>
            <a:pPr>
              <a:lnSpc>
                <a:spcPct val="100000"/>
              </a:lnSpc>
              <a:spcBef>
                <a:spcPts val="0"/>
              </a:spcBef>
              <a:buClr>
                <a:srgbClr val="008000"/>
              </a:buClr>
              <a:buNone/>
            </a:pPr>
            <a:r>
              <a:rPr lang="en-US" sz="2000" dirty="0"/>
              <a:t>Flat is better than nested.</a:t>
            </a:r>
          </a:p>
          <a:p>
            <a:pPr>
              <a:lnSpc>
                <a:spcPct val="100000"/>
              </a:lnSpc>
              <a:spcBef>
                <a:spcPts val="0"/>
              </a:spcBef>
              <a:buClr>
                <a:srgbClr val="008000"/>
              </a:buClr>
              <a:buNone/>
            </a:pPr>
            <a:r>
              <a:rPr lang="en-US" sz="2000" dirty="0"/>
              <a:t>Sparse is better than dense.</a:t>
            </a:r>
          </a:p>
          <a:p>
            <a:pPr>
              <a:lnSpc>
                <a:spcPct val="100000"/>
              </a:lnSpc>
              <a:spcBef>
                <a:spcPts val="0"/>
              </a:spcBef>
              <a:buClr>
                <a:srgbClr val="008000"/>
              </a:buClr>
              <a:buNone/>
            </a:pPr>
            <a:r>
              <a:rPr lang="en-US" sz="2000" dirty="0"/>
              <a:t>Readability counts.'''</a:t>
            </a:r>
          </a:p>
        </p:txBody>
      </p:sp>
      <p:sp>
        <p:nvSpPr>
          <p:cNvPr id="4" name="内容占位符 1"/>
          <p:cNvSpPr txBox="1">
            <a:spLocks/>
          </p:cNvSpPr>
          <p:nvPr/>
        </p:nvSpPr>
        <p:spPr>
          <a:xfrm>
            <a:off x="305349" y="1728736"/>
            <a:ext cx="3930252" cy="760672"/>
          </a:xfrm>
          <a:prstGeom prst="rect">
            <a:avLst/>
          </a:prstGeom>
        </p:spPr>
        <p:txBody>
          <a:bodyPr vert="horz" lIns="108825" tIns="54412" rIns="108825" bIns="54412" rtlCol="0">
            <a:normAutofit/>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r>
              <a:rPr lang="zh-CN" altLang="en-US" sz="3299" dirty="0">
                <a:solidFill>
                  <a:schemeClr val="accent5"/>
                </a:solidFill>
              </a:rPr>
              <a:t>示例</a:t>
            </a:r>
            <a:r>
              <a:rPr lang="zh-CN" altLang="en-US" sz="3299" dirty="0"/>
              <a:t>：替换</a:t>
            </a:r>
          </a:p>
          <a:p>
            <a:endParaRPr lang="zh-CN" altLang="en-US" sz="3299" dirty="0"/>
          </a:p>
        </p:txBody>
      </p:sp>
      <p:graphicFrame>
        <p:nvGraphicFramePr>
          <p:cNvPr id="8" name="表格 7"/>
          <p:cNvGraphicFramePr>
            <a:graphicFrameLocks noGrp="1"/>
          </p:cNvGraphicFramePr>
          <p:nvPr>
            <p:extLst/>
          </p:nvPr>
        </p:nvGraphicFramePr>
        <p:xfrm>
          <a:off x="4741920" y="1153283"/>
          <a:ext cx="7186928" cy="5577840"/>
        </p:xfrm>
        <a:graphic>
          <a:graphicData uri="http://schemas.openxmlformats.org/drawingml/2006/table">
            <a:tbl>
              <a:tblPr firstRow="1">
                <a:tableStyleId>{17292A2E-F333-43FB-9621-5CBBE7FDCDCB}</a:tableStyleId>
              </a:tblPr>
              <a:tblGrid>
                <a:gridCol w="4300730">
                  <a:extLst>
                    <a:ext uri="{9D8B030D-6E8A-4147-A177-3AD203B41FA5}">
                      <a16:colId xmlns:a16="http://schemas.microsoft.com/office/drawing/2014/main" val="20000"/>
                    </a:ext>
                  </a:extLst>
                </a:gridCol>
                <a:gridCol w="2886198">
                  <a:extLst>
                    <a:ext uri="{9D8B030D-6E8A-4147-A177-3AD203B41FA5}">
                      <a16:colId xmlns:a16="http://schemas.microsoft.com/office/drawing/2014/main" val="20001"/>
                    </a:ext>
                  </a:extLst>
                </a:gridCol>
              </a:tblGrid>
              <a:tr h="396170">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1" i="0" u="none" strike="noStrike" cap="none" normalizeH="0" baseline="0" dirty="0">
                          <a:ln>
                            <a:noFill/>
                          </a:ln>
                          <a:solidFill>
                            <a:schemeClr val="tx1"/>
                          </a:solidFill>
                          <a:effectLst/>
                          <a:latin typeface="Arial" pitchFamily="34" charset="0"/>
                          <a:ea typeface="宋体" pitchFamily="2" charset="-122"/>
                        </a:rPr>
                        <a:t>Python</a:t>
                      </a:r>
                      <a:r>
                        <a:rPr kumimoji="0" lang="zh-CN" altLang="en-US" sz="2000" b="1" i="0" u="none" strike="noStrike" cap="none" normalizeH="0" baseline="0" dirty="0">
                          <a:ln>
                            <a:noFill/>
                          </a:ln>
                          <a:solidFill>
                            <a:schemeClr val="tx1"/>
                          </a:solidFill>
                          <a:effectLst/>
                          <a:latin typeface="Arial" pitchFamily="34" charset="0"/>
                          <a:ea typeface="宋体" pitchFamily="2" charset="-122"/>
                        </a:rPr>
                        <a:t>语句</a:t>
                      </a: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1" i="0" u="none" strike="noStrike" kern="1200" cap="none" normalizeH="0" baseline="0" dirty="0">
                          <a:ln>
                            <a:noFill/>
                          </a:ln>
                          <a:solidFill>
                            <a:schemeClr val="tx1"/>
                          </a:solidFill>
                          <a:effectLst/>
                          <a:latin typeface="Arial" pitchFamily="34" charset="0"/>
                          <a:ea typeface="宋体" pitchFamily="2" charset="-122"/>
                          <a:cs typeface="+mn-cs"/>
                        </a:rPr>
                        <a:t>运行结果</a:t>
                      </a:r>
                      <a:endParaRPr kumimoji="0" lang="zh-CN" altLang="zh-CN" sz="2000" b="1" i="0" u="none" strike="noStrike" kern="1200" cap="none" normalizeH="0" baseline="0" dirty="0">
                        <a:ln>
                          <a:noFill/>
                        </a:ln>
                        <a:solidFill>
                          <a:schemeClr val="tx1"/>
                        </a:solidFill>
                        <a:effectLst/>
                        <a:latin typeface="Arial" pitchFamily="34" charset="0"/>
                        <a:ea typeface="宋体" pitchFamily="2" charset="-122"/>
                        <a:cs typeface="+mn-cs"/>
                      </a:endParaRPr>
                    </a:p>
                  </a:txBody>
                  <a:tcPr marL="121876" marR="121876" horzOverflow="overflow"/>
                </a:tc>
                <a:extLst>
                  <a:ext uri="{0D108BD9-81ED-4DB2-BD59-A6C34878D82A}">
                    <a16:rowId xmlns:a16="http://schemas.microsoft.com/office/drawing/2014/main" val="10000"/>
                  </a:ext>
                </a:extLst>
              </a:tr>
              <a:tr h="1584615">
                <a:tc>
                  <a:txBody>
                    <a:bodyPr/>
                    <a:lstStyle/>
                    <a:p>
                      <a:pPr fontAlgn="auto">
                        <a:lnSpc>
                          <a:spcPct val="100000"/>
                        </a:lnSpc>
                        <a:spcBef>
                          <a:spcPts val="0"/>
                        </a:spcBef>
                        <a:spcAft>
                          <a:spcPts val="0"/>
                        </a:spcAft>
                        <a:buClr>
                          <a:srgbClr val="008000"/>
                        </a:buClr>
                        <a:buFont typeface="Arial" panose="020B0604020202020204" pitchFamily="34" charset="0"/>
                        <a:buNone/>
                      </a:pPr>
                      <a:r>
                        <a:rPr lang="en-US" altLang="zh-CN" sz="1800" dirty="0">
                          <a:solidFill>
                            <a:srgbClr val="FF0000"/>
                          </a:solidFill>
                        </a:rPr>
                        <a:t>1.</a:t>
                      </a:r>
                      <a:r>
                        <a:rPr lang="zh-CN" altLang="en-US" sz="1800" dirty="0">
                          <a:solidFill>
                            <a:srgbClr val="FF0000"/>
                          </a:solidFill>
                        </a:rPr>
                        <a:t>将以字母“</a:t>
                      </a:r>
                      <a:r>
                        <a:rPr lang="en-US" altLang="zh-CN" sz="1800" dirty="0">
                          <a:solidFill>
                            <a:srgbClr val="FF0000"/>
                          </a:solidFill>
                        </a:rPr>
                        <a:t>b”</a:t>
                      </a:r>
                      <a:r>
                        <a:rPr lang="zh-CN" altLang="en-US" sz="1800" dirty="0">
                          <a:solidFill>
                            <a:srgbClr val="FF0000"/>
                          </a:solidFill>
                        </a:rPr>
                        <a:t>和</a:t>
                      </a:r>
                      <a:r>
                        <a:rPr lang="en-US" altLang="zh-CN" sz="1800" dirty="0">
                          <a:solidFill>
                            <a:srgbClr val="FF0000"/>
                          </a:solidFill>
                        </a:rPr>
                        <a:t>”B”</a:t>
                      </a:r>
                      <a:r>
                        <a:rPr lang="zh-CN" altLang="en-US" sz="1800" dirty="0">
                          <a:solidFill>
                            <a:srgbClr val="FF0000"/>
                          </a:solidFill>
                        </a:rPr>
                        <a:t>开头的单词替换为“*</a:t>
                      </a:r>
                      <a:r>
                        <a:rPr lang="en-US" altLang="zh-CN" sz="1800" dirty="0">
                          <a:solidFill>
                            <a:srgbClr val="FF0000"/>
                          </a:solidFill>
                        </a:rPr>
                        <a:t>”</a:t>
                      </a:r>
                    </a:p>
                    <a:p>
                      <a:pPr fontAlgn="auto">
                        <a:lnSpc>
                          <a:spcPct val="100000"/>
                        </a:lnSpc>
                        <a:spcBef>
                          <a:spcPts val="0"/>
                        </a:spcBef>
                        <a:spcAft>
                          <a:spcPts val="0"/>
                        </a:spcAft>
                        <a:buClr>
                          <a:srgbClr val="008000"/>
                        </a:buClr>
                        <a:buFont typeface="Arial" panose="020B0604020202020204" pitchFamily="34" charset="0"/>
                        <a:buNone/>
                      </a:pPr>
                      <a:r>
                        <a:rPr lang="en-US" altLang="zh-CN" sz="1800" dirty="0"/>
                        <a:t>&gt;&gt;&gt; pattern = </a:t>
                      </a:r>
                      <a:r>
                        <a:rPr lang="en-US" altLang="zh-CN" sz="1800" dirty="0" err="1"/>
                        <a:t>re.compile</a:t>
                      </a:r>
                      <a:r>
                        <a:rPr lang="en-US" altLang="zh-CN" sz="1800" dirty="0"/>
                        <a:t>(r'\bb\w*\b',</a:t>
                      </a:r>
                      <a:r>
                        <a:rPr lang="en-US" altLang="zh-CN" sz="1800" dirty="0" err="1"/>
                        <a:t>re.I</a:t>
                      </a:r>
                      <a:r>
                        <a:rPr lang="en-US" altLang="zh-CN" sz="1800" dirty="0"/>
                        <a:t>)</a:t>
                      </a:r>
                    </a:p>
                    <a:p>
                      <a:pPr fontAlgn="auto">
                        <a:lnSpc>
                          <a:spcPct val="100000"/>
                        </a:lnSpc>
                        <a:spcBef>
                          <a:spcPts val="0"/>
                        </a:spcBef>
                        <a:spcAft>
                          <a:spcPts val="0"/>
                        </a:spcAft>
                        <a:buClr>
                          <a:srgbClr val="008000"/>
                        </a:buClr>
                        <a:buFont typeface="Arial" panose="020B0604020202020204" pitchFamily="34" charset="0"/>
                        <a:buNone/>
                      </a:pPr>
                      <a:r>
                        <a:rPr lang="en-US" altLang="zh-CN" sz="1800" dirty="0"/>
                        <a:t>&gt;&gt;&gt; print (</a:t>
                      </a:r>
                      <a:r>
                        <a:rPr lang="en-US" altLang="zh-CN" sz="1800" dirty="0" err="1"/>
                        <a:t>pattern.sub</a:t>
                      </a:r>
                      <a:r>
                        <a:rPr lang="en-US" altLang="zh-CN" sz="1800" dirty="0"/>
                        <a:t>('*',example))#</a:t>
                      </a:r>
                      <a:endParaRPr lang="zh-CN" altLang="en-US" sz="1800" dirty="0"/>
                    </a:p>
                  </a:txBody>
                  <a:tcPr marL="121876" marR="121876" horzOverflow="overflow"/>
                </a:tc>
                <a:tc>
                  <a:txBody>
                    <a:bodyPr/>
                    <a:lstStyle/>
                    <a:p>
                      <a:pPr fontAlgn="auto">
                        <a:lnSpc>
                          <a:spcPct val="100000"/>
                        </a:lnSpc>
                        <a:spcBef>
                          <a:spcPts val="0"/>
                        </a:spcBef>
                        <a:spcAft>
                          <a:spcPts val="0"/>
                        </a:spcAft>
                        <a:buClr>
                          <a:srgbClr val="008000"/>
                        </a:buClr>
                        <a:buFont typeface="Arial" panose="020B0604020202020204" pitchFamily="34" charset="0"/>
                        <a:buNone/>
                      </a:pPr>
                      <a:r>
                        <a:rPr lang="en-US" altLang="zh-CN" sz="1400" dirty="0">
                          <a:solidFill>
                            <a:schemeClr val="accent5"/>
                          </a:solidFill>
                        </a:rPr>
                        <a:t>* is * than ugly.</a:t>
                      </a:r>
                    </a:p>
                    <a:p>
                      <a:pPr fontAlgn="auto">
                        <a:lnSpc>
                          <a:spcPct val="100000"/>
                        </a:lnSpc>
                        <a:spcBef>
                          <a:spcPts val="0"/>
                        </a:spcBef>
                        <a:spcAft>
                          <a:spcPts val="0"/>
                        </a:spcAft>
                        <a:buClr>
                          <a:srgbClr val="008000"/>
                        </a:buClr>
                        <a:buFont typeface="Arial" panose="020B0604020202020204" pitchFamily="34" charset="0"/>
                        <a:buNone/>
                      </a:pPr>
                      <a:r>
                        <a:rPr lang="en-US" altLang="zh-CN" sz="1400" dirty="0">
                          <a:solidFill>
                            <a:schemeClr val="accent5"/>
                          </a:solidFill>
                        </a:rPr>
                        <a:t>Explicit is * than implicit.</a:t>
                      </a:r>
                    </a:p>
                    <a:p>
                      <a:pPr fontAlgn="auto">
                        <a:lnSpc>
                          <a:spcPct val="100000"/>
                        </a:lnSpc>
                        <a:spcBef>
                          <a:spcPts val="0"/>
                        </a:spcBef>
                        <a:spcAft>
                          <a:spcPts val="0"/>
                        </a:spcAft>
                        <a:buClr>
                          <a:srgbClr val="008000"/>
                        </a:buClr>
                        <a:buFont typeface="Arial" panose="020B0604020202020204" pitchFamily="34" charset="0"/>
                        <a:buNone/>
                      </a:pPr>
                      <a:r>
                        <a:rPr lang="en-US" altLang="zh-CN" sz="1400" dirty="0">
                          <a:solidFill>
                            <a:schemeClr val="accent5"/>
                          </a:solidFill>
                        </a:rPr>
                        <a:t>Simple is * than complex.</a:t>
                      </a:r>
                    </a:p>
                    <a:p>
                      <a:pPr fontAlgn="auto">
                        <a:lnSpc>
                          <a:spcPct val="100000"/>
                        </a:lnSpc>
                        <a:spcBef>
                          <a:spcPts val="0"/>
                        </a:spcBef>
                        <a:spcAft>
                          <a:spcPts val="0"/>
                        </a:spcAft>
                        <a:buClr>
                          <a:srgbClr val="008000"/>
                        </a:buClr>
                        <a:buFont typeface="Arial" panose="020B0604020202020204" pitchFamily="34" charset="0"/>
                        <a:buNone/>
                      </a:pPr>
                      <a:r>
                        <a:rPr lang="en-US" altLang="zh-CN" sz="1400" dirty="0">
                          <a:solidFill>
                            <a:schemeClr val="accent5"/>
                          </a:solidFill>
                        </a:rPr>
                        <a:t>Complex is * than complicated.</a:t>
                      </a:r>
                    </a:p>
                    <a:p>
                      <a:pPr fontAlgn="auto">
                        <a:lnSpc>
                          <a:spcPct val="100000"/>
                        </a:lnSpc>
                        <a:spcBef>
                          <a:spcPts val="0"/>
                        </a:spcBef>
                        <a:spcAft>
                          <a:spcPts val="0"/>
                        </a:spcAft>
                        <a:buClr>
                          <a:srgbClr val="008000"/>
                        </a:buClr>
                        <a:buFont typeface="Arial" panose="020B0604020202020204" pitchFamily="34" charset="0"/>
                        <a:buNone/>
                      </a:pPr>
                      <a:r>
                        <a:rPr lang="en-US" altLang="zh-CN" sz="1400" dirty="0">
                          <a:solidFill>
                            <a:schemeClr val="accent5"/>
                          </a:solidFill>
                        </a:rPr>
                        <a:t>Flat is * than nested.</a:t>
                      </a:r>
                    </a:p>
                    <a:p>
                      <a:pPr fontAlgn="auto">
                        <a:lnSpc>
                          <a:spcPct val="100000"/>
                        </a:lnSpc>
                        <a:spcBef>
                          <a:spcPts val="0"/>
                        </a:spcBef>
                        <a:spcAft>
                          <a:spcPts val="0"/>
                        </a:spcAft>
                        <a:buClr>
                          <a:srgbClr val="008000"/>
                        </a:buClr>
                        <a:buFont typeface="Arial" panose="020B0604020202020204" pitchFamily="34" charset="0"/>
                        <a:buNone/>
                      </a:pPr>
                      <a:r>
                        <a:rPr lang="en-US" altLang="zh-CN" sz="1400" dirty="0">
                          <a:solidFill>
                            <a:schemeClr val="accent5"/>
                          </a:solidFill>
                        </a:rPr>
                        <a:t>Sparse is * than dense.</a:t>
                      </a:r>
                    </a:p>
                    <a:p>
                      <a:pPr fontAlgn="auto">
                        <a:lnSpc>
                          <a:spcPct val="100000"/>
                        </a:lnSpc>
                        <a:spcBef>
                          <a:spcPts val="0"/>
                        </a:spcBef>
                        <a:spcAft>
                          <a:spcPts val="0"/>
                        </a:spcAft>
                        <a:buClr>
                          <a:srgbClr val="008000"/>
                        </a:buClr>
                        <a:buFont typeface="Arial" panose="020B0604020202020204" pitchFamily="34" charset="0"/>
                        <a:buNone/>
                      </a:pPr>
                      <a:r>
                        <a:rPr lang="en-US" altLang="zh-CN" sz="1400" dirty="0">
                          <a:solidFill>
                            <a:schemeClr val="accent5"/>
                          </a:solidFill>
                        </a:rPr>
                        <a:t>Readability counts.</a:t>
                      </a:r>
                    </a:p>
                  </a:txBody>
                  <a:tcPr marL="121876" marR="121876" horzOverflow="overflow"/>
                </a:tc>
                <a:extLst>
                  <a:ext uri="{0D108BD9-81ED-4DB2-BD59-A6C34878D82A}">
                    <a16:rowId xmlns:a16="http://schemas.microsoft.com/office/drawing/2014/main" val="10001"/>
                  </a:ext>
                </a:extLst>
              </a:tr>
              <a:tr h="1797926">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cap="none" normalizeH="0" baseline="0" dirty="0">
                          <a:ln>
                            <a:noFill/>
                          </a:ln>
                          <a:solidFill>
                            <a:srgbClr val="FF0000"/>
                          </a:solidFill>
                          <a:effectLst/>
                          <a:latin typeface="Arial" pitchFamily="34" charset="0"/>
                          <a:ea typeface="宋体" pitchFamily="2" charset="-122"/>
                        </a:rPr>
                        <a:t>2.</a:t>
                      </a:r>
                      <a:r>
                        <a:rPr kumimoji="0" lang="zh-CN" altLang="en-US" sz="1800" b="0" i="0" u="none" strike="noStrike" cap="none" normalizeH="0" baseline="0" dirty="0">
                          <a:ln>
                            <a:noFill/>
                          </a:ln>
                          <a:solidFill>
                            <a:srgbClr val="FF0000"/>
                          </a:solidFill>
                          <a:effectLst/>
                          <a:latin typeface="Arial" pitchFamily="34" charset="0"/>
                          <a:ea typeface="宋体" pitchFamily="2" charset="-122"/>
                        </a:rPr>
                        <a:t>将第一个以字母“</a:t>
                      </a:r>
                      <a:r>
                        <a:rPr kumimoji="0" lang="en-US" altLang="zh-CN" sz="1800" b="0" i="0" u="none" strike="noStrike" cap="none" normalizeH="0" baseline="0" dirty="0">
                          <a:ln>
                            <a:noFill/>
                          </a:ln>
                          <a:solidFill>
                            <a:srgbClr val="FF0000"/>
                          </a:solidFill>
                          <a:effectLst/>
                          <a:latin typeface="Arial" pitchFamily="34" charset="0"/>
                          <a:ea typeface="宋体" pitchFamily="2" charset="-122"/>
                        </a:rPr>
                        <a:t>b”</a:t>
                      </a:r>
                      <a:r>
                        <a:rPr kumimoji="0" lang="zh-CN" altLang="en-US" sz="1800" b="0" i="0" u="none" strike="noStrike" cap="none" normalizeH="0" baseline="0" dirty="0">
                          <a:ln>
                            <a:noFill/>
                          </a:ln>
                          <a:solidFill>
                            <a:srgbClr val="FF0000"/>
                          </a:solidFill>
                          <a:effectLst/>
                          <a:latin typeface="Arial" pitchFamily="34" charset="0"/>
                          <a:ea typeface="宋体" pitchFamily="2" charset="-122"/>
                        </a:rPr>
                        <a:t>和”</a:t>
                      </a:r>
                      <a:r>
                        <a:rPr kumimoji="0" lang="en-US" altLang="zh-CN" sz="1800" b="0" i="0" u="none" strike="noStrike" cap="none" normalizeH="0" baseline="0" dirty="0">
                          <a:ln>
                            <a:noFill/>
                          </a:ln>
                          <a:solidFill>
                            <a:srgbClr val="FF0000"/>
                          </a:solidFill>
                          <a:effectLst/>
                          <a:latin typeface="Arial" pitchFamily="34" charset="0"/>
                          <a:ea typeface="宋体" pitchFamily="2" charset="-122"/>
                        </a:rPr>
                        <a:t>B”</a:t>
                      </a:r>
                      <a:r>
                        <a:rPr kumimoji="0" lang="zh-CN" altLang="en-US" sz="1800" b="0" i="0" u="none" strike="noStrike" cap="none" normalizeH="0" baseline="0" dirty="0">
                          <a:ln>
                            <a:noFill/>
                          </a:ln>
                          <a:solidFill>
                            <a:srgbClr val="FF0000"/>
                          </a:solidFill>
                          <a:effectLst/>
                          <a:latin typeface="Arial" pitchFamily="34" charset="0"/>
                          <a:ea typeface="宋体" pitchFamily="2" charset="-122"/>
                        </a:rPr>
                        <a:t>开头的单词替换为“*”（只替换一次）</a:t>
                      </a:r>
                      <a:endParaRPr kumimoji="0" lang="en-US" altLang="zh-CN" sz="1800" b="0" i="0" u="none" strike="noStrike" cap="none" normalizeH="0" baseline="0" dirty="0">
                        <a:ln>
                          <a:noFill/>
                        </a:ln>
                        <a:solidFill>
                          <a:srgbClr val="FF0000"/>
                        </a:solidFill>
                        <a:effectLst/>
                        <a:latin typeface="Arial"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cap="none" normalizeH="0" baseline="0" dirty="0">
                          <a:ln>
                            <a:noFill/>
                          </a:ln>
                          <a:solidFill>
                            <a:schemeClr val="tx1"/>
                          </a:solidFill>
                          <a:effectLst/>
                          <a:latin typeface="Arial" pitchFamily="34" charset="0"/>
                          <a:ea typeface="宋体" pitchFamily="2" charset="-122"/>
                        </a:rPr>
                        <a:t>&gt;&gt;&gt; pattern = </a:t>
                      </a:r>
                      <a:r>
                        <a:rPr kumimoji="0" lang="en-US" altLang="zh-CN" sz="1800" b="0" i="0" u="none" strike="noStrike" cap="none" normalizeH="0" baseline="0" dirty="0" err="1">
                          <a:ln>
                            <a:noFill/>
                          </a:ln>
                          <a:solidFill>
                            <a:schemeClr val="tx1"/>
                          </a:solidFill>
                          <a:effectLst/>
                          <a:latin typeface="Arial" pitchFamily="34" charset="0"/>
                          <a:ea typeface="宋体" pitchFamily="2" charset="-122"/>
                        </a:rPr>
                        <a:t>re.compile</a:t>
                      </a:r>
                      <a:r>
                        <a:rPr kumimoji="0" lang="en-US" altLang="zh-CN" sz="1800" b="0" i="0" u="none" strike="noStrike" cap="none" normalizeH="0" baseline="0" dirty="0">
                          <a:ln>
                            <a:noFill/>
                          </a:ln>
                          <a:solidFill>
                            <a:schemeClr val="tx1"/>
                          </a:solidFill>
                          <a:effectLst/>
                          <a:latin typeface="Arial" pitchFamily="34" charset="0"/>
                          <a:ea typeface="宋体" pitchFamily="2" charset="-122"/>
                        </a:rPr>
                        <a:t>(r'\bb\w*\b',</a:t>
                      </a:r>
                      <a:r>
                        <a:rPr kumimoji="0" lang="en-US" altLang="zh-CN" sz="1800" b="0" i="0" u="none" strike="noStrike" cap="none" normalizeH="0" baseline="0" dirty="0" err="1">
                          <a:ln>
                            <a:noFill/>
                          </a:ln>
                          <a:solidFill>
                            <a:schemeClr val="tx1"/>
                          </a:solidFill>
                          <a:effectLst/>
                          <a:latin typeface="Arial" pitchFamily="34" charset="0"/>
                          <a:ea typeface="宋体" pitchFamily="2" charset="-122"/>
                        </a:rPr>
                        <a:t>re.I</a:t>
                      </a:r>
                      <a:r>
                        <a:rPr kumimoji="0" lang="en-US" altLang="zh-CN" sz="1800" b="0" i="0" u="none" strike="noStrike" cap="none" normalizeH="0" baseline="0" dirty="0">
                          <a:ln>
                            <a:noFill/>
                          </a:ln>
                          <a:solidFill>
                            <a:schemeClr val="tx1"/>
                          </a:solidFill>
                          <a:effectLst/>
                          <a:latin typeface="Arial" pitchFamily="34" charset="0"/>
                          <a:ea typeface="宋体" pitchFamily="2" charset="-122"/>
                        </a:rPr>
                        <a:t>)</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cap="none" normalizeH="0" baseline="0" dirty="0">
                          <a:ln>
                            <a:noFill/>
                          </a:ln>
                          <a:solidFill>
                            <a:schemeClr val="tx1"/>
                          </a:solidFill>
                          <a:effectLst/>
                          <a:latin typeface="Arial" pitchFamily="34" charset="0"/>
                          <a:ea typeface="宋体" pitchFamily="2" charset="-122"/>
                        </a:rPr>
                        <a:t>&gt;&gt;&gt; print (</a:t>
                      </a:r>
                      <a:r>
                        <a:rPr kumimoji="0" lang="en-US" altLang="zh-CN" sz="1800" b="0" i="0" u="none" strike="noStrike" cap="none" normalizeH="0" baseline="0" dirty="0" err="1">
                          <a:ln>
                            <a:noFill/>
                          </a:ln>
                          <a:solidFill>
                            <a:schemeClr val="tx1"/>
                          </a:solidFill>
                          <a:effectLst/>
                          <a:latin typeface="Arial" pitchFamily="34" charset="0"/>
                          <a:ea typeface="宋体" pitchFamily="2" charset="-122"/>
                        </a:rPr>
                        <a:t>pattern.sub</a:t>
                      </a:r>
                      <a:r>
                        <a:rPr kumimoji="0" lang="en-US" altLang="zh-CN" sz="1800" b="0" i="0" u="none" strike="noStrike" cap="none" normalizeH="0" baseline="0" dirty="0">
                          <a:ln>
                            <a:noFill/>
                          </a:ln>
                          <a:solidFill>
                            <a:schemeClr val="tx1"/>
                          </a:solidFill>
                          <a:effectLst/>
                          <a:latin typeface="Arial" pitchFamily="34" charset="0"/>
                          <a:ea typeface="宋体" pitchFamily="2" charset="-122"/>
                        </a:rPr>
                        <a:t>('*',example,1))</a:t>
                      </a:r>
                      <a:endParaRPr kumimoji="0" lang="zh-CN" altLang="zh-CN" sz="18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400" b="0" i="0" u="none" strike="noStrike" cap="none" normalizeH="0" baseline="0" dirty="0">
                          <a:ln>
                            <a:noFill/>
                          </a:ln>
                          <a:solidFill>
                            <a:schemeClr val="accent5"/>
                          </a:solidFill>
                          <a:effectLst/>
                          <a:latin typeface="Arial" pitchFamily="34" charset="0"/>
                          <a:ea typeface="宋体" pitchFamily="2" charset="-122"/>
                        </a:rPr>
                        <a:t>* is better than ugly.</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400" b="0" i="0" u="none" strike="noStrike" cap="none" normalizeH="0" baseline="0" dirty="0">
                          <a:ln>
                            <a:noFill/>
                          </a:ln>
                          <a:solidFill>
                            <a:schemeClr val="accent5"/>
                          </a:solidFill>
                          <a:effectLst/>
                          <a:latin typeface="Arial" pitchFamily="34" charset="0"/>
                          <a:ea typeface="宋体" pitchFamily="2" charset="-122"/>
                        </a:rPr>
                        <a:t>Explicit is better than implicit.</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400" b="0" i="0" u="none" strike="noStrike" cap="none" normalizeH="0" baseline="0" dirty="0">
                          <a:ln>
                            <a:noFill/>
                          </a:ln>
                          <a:solidFill>
                            <a:schemeClr val="accent5"/>
                          </a:solidFill>
                          <a:effectLst/>
                          <a:latin typeface="Arial" pitchFamily="34" charset="0"/>
                          <a:ea typeface="宋体" pitchFamily="2" charset="-122"/>
                        </a:rPr>
                        <a:t>Simple is better than complex.</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400" b="0" i="0" u="none" strike="noStrike" cap="none" normalizeH="0" baseline="0" dirty="0">
                          <a:ln>
                            <a:noFill/>
                          </a:ln>
                          <a:solidFill>
                            <a:schemeClr val="accent5"/>
                          </a:solidFill>
                          <a:effectLst/>
                          <a:latin typeface="Arial" pitchFamily="34" charset="0"/>
                          <a:ea typeface="宋体" pitchFamily="2" charset="-122"/>
                        </a:rPr>
                        <a:t>Complex is better than complicated.</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400" b="0" i="0" u="none" strike="noStrike" cap="none" normalizeH="0" baseline="0" dirty="0">
                          <a:ln>
                            <a:noFill/>
                          </a:ln>
                          <a:solidFill>
                            <a:schemeClr val="accent5"/>
                          </a:solidFill>
                          <a:effectLst/>
                          <a:latin typeface="Arial" pitchFamily="34" charset="0"/>
                          <a:ea typeface="宋体" pitchFamily="2" charset="-122"/>
                        </a:rPr>
                        <a:t>Flat is better than nested.</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400" b="0" i="0" u="none" strike="noStrike" cap="none" normalizeH="0" baseline="0" dirty="0">
                          <a:ln>
                            <a:noFill/>
                          </a:ln>
                          <a:solidFill>
                            <a:schemeClr val="accent5"/>
                          </a:solidFill>
                          <a:effectLst/>
                          <a:latin typeface="Arial" pitchFamily="34" charset="0"/>
                          <a:ea typeface="宋体" pitchFamily="2" charset="-122"/>
                        </a:rPr>
                        <a:t>Sparse is better than dense.</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400" b="0" i="0" u="none" strike="noStrike" cap="none" normalizeH="0" baseline="0" dirty="0">
                          <a:ln>
                            <a:noFill/>
                          </a:ln>
                          <a:solidFill>
                            <a:schemeClr val="accent5"/>
                          </a:solidFill>
                          <a:effectLst/>
                          <a:latin typeface="Arial" pitchFamily="34" charset="0"/>
                          <a:ea typeface="宋体" pitchFamily="2" charset="-122"/>
                        </a:rPr>
                        <a:t>Readability counts.</a:t>
                      </a:r>
                      <a:endParaRPr kumimoji="0" lang="zh-CN" altLang="zh-CN" sz="1400" b="0" i="0" u="none" strike="noStrike" cap="none" normalizeH="0" baseline="0" dirty="0">
                        <a:ln>
                          <a:noFill/>
                        </a:ln>
                        <a:solidFill>
                          <a:schemeClr val="accent5"/>
                        </a:solidFill>
                        <a:effectLst/>
                        <a:latin typeface="Arial" pitchFamily="34" charset="0"/>
                        <a:ea typeface="宋体" pitchFamily="2" charset="-122"/>
                      </a:endParaRPr>
                    </a:p>
                  </a:txBody>
                  <a:tcPr marL="121876" marR="121876" horzOverflow="overflow"/>
                </a:tc>
                <a:extLst>
                  <a:ext uri="{0D108BD9-81ED-4DB2-BD59-A6C34878D82A}">
                    <a16:rowId xmlns:a16="http://schemas.microsoft.com/office/drawing/2014/main" val="10002"/>
                  </a:ext>
                </a:extLst>
              </a:tr>
              <a:tr h="1797926">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cap="none" normalizeH="0" baseline="0" dirty="0">
                          <a:ln>
                            <a:noFill/>
                          </a:ln>
                          <a:solidFill>
                            <a:schemeClr val="tx1"/>
                          </a:solidFill>
                          <a:effectLst/>
                          <a:latin typeface="Arial" pitchFamily="34" charset="0"/>
                          <a:ea typeface="宋体" pitchFamily="2" charset="-122"/>
                        </a:rPr>
                        <a:t>3.</a:t>
                      </a:r>
                      <a:r>
                        <a:rPr lang="zh-CN" altLang="en-US" sz="1800" dirty="0">
                          <a:solidFill>
                            <a:srgbClr val="FF0000"/>
                          </a:solidFill>
                        </a:rPr>
                        <a:t>将第一个以字母“</a:t>
                      </a:r>
                      <a:r>
                        <a:rPr lang="en-US" altLang="zh-CN" sz="1800" dirty="0">
                          <a:solidFill>
                            <a:srgbClr val="FF0000"/>
                          </a:solidFill>
                        </a:rPr>
                        <a:t>b”</a:t>
                      </a:r>
                      <a:r>
                        <a:rPr lang="zh-CN" altLang="en-US" sz="1800" dirty="0">
                          <a:solidFill>
                            <a:srgbClr val="FF0000"/>
                          </a:solidFill>
                        </a:rPr>
                        <a:t>开头的单词替换为“*</a:t>
                      </a:r>
                      <a:r>
                        <a:rPr lang="en-US" altLang="zh-CN" sz="1800" dirty="0">
                          <a:solidFill>
                            <a:srgbClr val="FF0000"/>
                          </a:solidFill>
                        </a:rPr>
                        <a:t>”</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cap="none" normalizeH="0" baseline="0" dirty="0">
                          <a:ln>
                            <a:noFill/>
                          </a:ln>
                          <a:solidFill>
                            <a:schemeClr val="tx1"/>
                          </a:solidFill>
                          <a:effectLst/>
                          <a:latin typeface="Arial" pitchFamily="34" charset="0"/>
                          <a:ea typeface="宋体" pitchFamily="2" charset="-122"/>
                        </a:rPr>
                        <a:t>&gt;&gt;&gt; pattern = </a:t>
                      </a:r>
                      <a:r>
                        <a:rPr kumimoji="0" lang="en-US" altLang="zh-CN" sz="1800" b="0" i="0" u="none" strike="noStrike" cap="none" normalizeH="0" baseline="0" dirty="0" err="1">
                          <a:ln>
                            <a:noFill/>
                          </a:ln>
                          <a:solidFill>
                            <a:schemeClr val="tx1"/>
                          </a:solidFill>
                          <a:effectLst/>
                          <a:latin typeface="Arial" pitchFamily="34" charset="0"/>
                          <a:ea typeface="宋体" pitchFamily="2" charset="-122"/>
                        </a:rPr>
                        <a:t>re.compile</a:t>
                      </a:r>
                      <a:r>
                        <a:rPr kumimoji="0" lang="en-US" altLang="zh-CN" sz="1800" b="0" i="0" u="none" strike="noStrike" cap="none" normalizeH="0" baseline="0" dirty="0">
                          <a:ln>
                            <a:noFill/>
                          </a:ln>
                          <a:solidFill>
                            <a:schemeClr val="tx1"/>
                          </a:solidFill>
                          <a:effectLst/>
                          <a:latin typeface="Arial" pitchFamily="34" charset="0"/>
                          <a:ea typeface="宋体" pitchFamily="2" charset="-122"/>
                        </a:rPr>
                        <a:t>(r'\bb\w*\b')</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cap="none" normalizeH="0" baseline="0" dirty="0">
                          <a:ln>
                            <a:noFill/>
                          </a:ln>
                          <a:solidFill>
                            <a:schemeClr val="tx1"/>
                          </a:solidFill>
                          <a:effectLst/>
                          <a:latin typeface="Arial" pitchFamily="34" charset="0"/>
                          <a:ea typeface="宋体" pitchFamily="2" charset="-122"/>
                        </a:rPr>
                        <a:t>&gt;&gt;&gt; print (</a:t>
                      </a:r>
                      <a:r>
                        <a:rPr kumimoji="0" lang="en-US" altLang="zh-CN" sz="1800" b="0" i="0" u="none" strike="noStrike" cap="none" normalizeH="0" baseline="0" dirty="0" err="1">
                          <a:ln>
                            <a:noFill/>
                          </a:ln>
                          <a:solidFill>
                            <a:schemeClr val="tx1"/>
                          </a:solidFill>
                          <a:effectLst/>
                          <a:latin typeface="Arial" pitchFamily="34" charset="0"/>
                          <a:ea typeface="宋体" pitchFamily="2" charset="-122"/>
                        </a:rPr>
                        <a:t>pattern.sub</a:t>
                      </a:r>
                      <a:r>
                        <a:rPr kumimoji="0" lang="en-US" altLang="zh-CN" sz="1800" b="0" i="0" u="none" strike="noStrike" cap="none" normalizeH="0" baseline="0" dirty="0">
                          <a:ln>
                            <a:noFill/>
                          </a:ln>
                          <a:solidFill>
                            <a:schemeClr val="tx1"/>
                          </a:solidFill>
                          <a:effectLst/>
                          <a:latin typeface="Arial" pitchFamily="34" charset="0"/>
                          <a:ea typeface="宋体" pitchFamily="2" charset="-122"/>
                        </a:rPr>
                        <a:t>('*',example,1))</a:t>
                      </a:r>
                      <a:endParaRPr kumimoji="0" lang="zh-CN" altLang="zh-CN" sz="18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400" b="0" i="0" u="none" strike="noStrike" cap="none" normalizeH="0" baseline="0" dirty="0">
                          <a:ln>
                            <a:noFill/>
                          </a:ln>
                          <a:solidFill>
                            <a:schemeClr val="accent5"/>
                          </a:solidFill>
                          <a:effectLst/>
                          <a:latin typeface="Arial" pitchFamily="34" charset="0"/>
                          <a:ea typeface="宋体" pitchFamily="2" charset="-122"/>
                        </a:rPr>
                        <a:t>Beautiful is * than ugly.</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400" b="0" i="0" u="none" strike="noStrike" cap="none" normalizeH="0" baseline="0" dirty="0">
                          <a:ln>
                            <a:noFill/>
                          </a:ln>
                          <a:solidFill>
                            <a:schemeClr val="accent5"/>
                          </a:solidFill>
                          <a:effectLst/>
                          <a:latin typeface="Arial" pitchFamily="34" charset="0"/>
                          <a:ea typeface="宋体" pitchFamily="2" charset="-122"/>
                        </a:rPr>
                        <a:t>Explicit is better than implicit.</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400" b="0" i="0" u="none" strike="noStrike" cap="none" normalizeH="0" baseline="0" dirty="0">
                          <a:ln>
                            <a:noFill/>
                          </a:ln>
                          <a:solidFill>
                            <a:schemeClr val="accent5"/>
                          </a:solidFill>
                          <a:effectLst/>
                          <a:latin typeface="Arial" pitchFamily="34" charset="0"/>
                          <a:ea typeface="宋体" pitchFamily="2" charset="-122"/>
                        </a:rPr>
                        <a:t>Simple is better than complex.</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400" b="0" i="0" u="none" strike="noStrike" cap="none" normalizeH="0" baseline="0" dirty="0">
                          <a:ln>
                            <a:noFill/>
                          </a:ln>
                          <a:solidFill>
                            <a:schemeClr val="accent5"/>
                          </a:solidFill>
                          <a:effectLst/>
                          <a:latin typeface="Arial" pitchFamily="34" charset="0"/>
                          <a:ea typeface="宋体" pitchFamily="2" charset="-122"/>
                        </a:rPr>
                        <a:t>Complex is better than complicated.</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400" b="0" i="0" u="none" strike="noStrike" cap="none" normalizeH="0" baseline="0" dirty="0">
                          <a:ln>
                            <a:noFill/>
                          </a:ln>
                          <a:solidFill>
                            <a:schemeClr val="accent5"/>
                          </a:solidFill>
                          <a:effectLst/>
                          <a:latin typeface="Arial" pitchFamily="34" charset="0"/>
                          <a:ea typeface="宋体" pitchFamily="2" charset="-122"/>
                        </a:rPr>
                        <a:t>Flat is better than nested.</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400" b="0" i="0" u="none" strike="noStrike" cap="none" normalizeH="0" baseline="0" dirty="0">
                          <a:ln>
                            <a:noFill/>
                          </a:ln>
                          <a:solidFill>
                            <a:schemeClr val="accent5"/>
                          </a:solidFill>
                          <a:effectLst/>
                          <a:latin typeface="Arial" pitchFamily="34" charset="0"/>
                          <a:ea typeface="宋体" pitchFamily="2" charset="-122"/>
                        </a:rPr>
                        <a:t>Sparse is better than dense.</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400" b="0" i="0" u="none" strike="noStrike" cap="none" normalizeH="0" baseline="0" dirty="0">
                          <a:ln>
                            <a:noFill/>
                          </a:ln>
                          <a:solidFill>
                            <a:schemeClr val="accent5"/>
                          </a:solidFill>
                          <a:effectLst/>
                          <a:latin typeface="Arial" pitchFamily="34" charset="0"/>
                          <a:ea typeface="宋体" pitchFamily="2" charset="-122"/>
                        </a:rPr>
                        <a:t>Readability counts.</a:t>
                      </a:r>
                      <a:endParaRPr kumimoji="0" lang="zh-CN" altLang="zh-CN" sz="1400" b="0" i="0" u="none" strike="noStrike" cap="none" normalizeH="0" baseline="0" dirty="0">
                        <a:ln>
                          <a:noFill/>
                        </a:ln>
                        <a:solidFill>
                          <a:schemeClr val="accent5"/>
                        </a:solidFill>
                        <a:effectLst/>
                        <a:latin typeface="Arial" pitchFamily="34" charset="0"/>
                        <a:ea typeface="宋体" pitchFamily="2" charset="-122"/>
                      </a:endParaRPr>
                    </a:p>
                  </a:txBody>
                  <a:tcPr marL="121876" marR="121876" horzOverflow="overflow"/>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4034494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rrowheads="1"/>
          </p:cNvSpPr>
          <p:nvPr>
            <p:ph type="title"/>
          </p:nvPr>
        </p:nvSpPr>
        <p:spPr>
          <a:xfrm>
            <a:off x="840102" y="126035"/>
            <a:ext cx="10511798" cy="1325563"/>
          </a:xfrm>
        </p:spPr>
        <p:txBody>
          <a:bodyPr/>
          <a:lstStyle/>
          <a:p>
            <a:r>
              <a:rPr lang="zh-CN" altLang="en-US" dirty="0">
                <a:latin typeface="宋体" panose="02010600030101010101" pitchFamily="2" charset="-122"/>
              </a:rPr>
              <a:t>4.2.4 </a:t>
            </a:r>
            <a:r>
              <a:rPr lang="zh-CN" altLang="en-US" dirty="0"/>
              <a:t>使用正则表达式对象</a:t>
            </a:r>
          </a:p>
        </p:txBody>
      </p:sp>
      <p:sp>
        <p:nvSpPr>
          <p:cNvPr id="4" name="内容占位符 1"/>
          <p:cNvSpPr txBox="1">
            <a:spLocks/>
          </p:cNvSpPr>
          <p:nvPr/>
        </p:nvSpPr>
        <p:spPr>
          <a:xfrm>
            <a:off x="516315" y="1278673"/>
            <a:ext cx="4591281" cy="648156"/>
          </a:xfrm>
          <a:prstGeom prst="rect">
            <a:avLst/>
          </a:prstGeom>
        </p:spPr>
        <p:txBody>
          <a:bodyPr vert="horz" lIns="108825" tIns="54412" rIns="108825" bIns="54412" rtlCol="0">
            <a:normAutofit/>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r>
              <a:rPr lang="zh-CN" altLang="en-US" sz="3299" dirty="0">
                <a:solidFill>
                  <a:schemeClr val="accent5"/>
                </a:solidFill>
              </a:rPr>
              <a:t>示例</a:t>
            </a:r>
            <a:r>
              <a:rPr lang="zh-CN" altLang="en-US" sz="3299" dirty="0"/>
              <a:t>：分割字符串</a:t>
            </a:r>
          </a:p>
        </p:txBody>
      </p:sp>
      <p:sp>
        <p:nvSpPr>
          <p:cNvPr id="7" name="Rectangle 3"/>
          <p:cNvSpPr txBox="1">
            <a:spLocks noChangeArrowheads="1"/>
          </p:cNvSpPr>
          <p:nvPr/>
        </p:nvSpPr>
        <p:spPr>
          <a:xfrm>
            <a:off x="1782763" y="1909619"/>
            <a:ext cx="8626475" cy="3955251"/>
          </a:xfrm>
          <a:prstGeom prst="rect">
            <a:avLst/>
          </a:prstGeom>
          <a:solidFill>
            <a:schemeClr val="accent4">
              <a:lumMod val="20000"/>
              <a:lumOff val="80000"/>
            </a:schemeClr>
          </a:solidFill>
        </p:spPr>
        <p:txBody>
          <a:bodyPr vert="horz" lIns="108825" tIns="54412" rIns="108825" bIns="54412" rtlCol="0">
            <a:noAutofit/>
          </a:bodyPr>
          <a:lstStyle>
            <a:lvl1pPr marL="272125" indent="-272125" defTabSz="1088502" eaLnBrk="1" latinLnBrk="0" hangingPunct="1">
              <a:lnSpc>
                <a:spcPct val="100000"/>
              </a:lnSpc>
              <a:spcBef>
                <a:spcPts val="0"/>
              </a:spcBef>
              <a:buClr>
                <a:srgbClr val="008000"/>
              </a:buClr>
              <a:buNone/>
              <a:defRPr sz="2000">
                <a:latin typeface="+mn-lt"/>
                <a:ea typeface="+mn-ea"/>
              </a:defRPr>
            </a:lvl1pPr>
            <a:lvl2pPr marL="816376" indent="-272125" defTabSz="1088502" eaLnBrk="1" latinLnBrk="0" hangingPunct="1">
              <a:lnSpc>
                <a:spcPct val="90000"/>
              </a:lnSpc>
              <a:spcBef>
                <a:spcPts val="595"/>
              </a:spcBef>
              <a:buChar char="•"/>
              <a:defRPr sz="2900">
                <a:latin typeface="+mn-lt"/>
                <a:ea typeface="+mn-ea"/>
              </a:defRPr>
            </a:lvl2pPr>
            <a:lvl3pPr marL="1360627" indent="-272125" defTabSz="1088502" eaLnBrk="1" latinLnBrk="0" hangingPunct="1">
              <a:lnSpc>
                <a:spcPct val="90000"/>
              </a:lnSpc>
              <a:spcBef>
                <a:spcPts val="595"/>
              </a:spcBef>
              <a:buChar char="•"/>
              <a:defRPr sz="2400">
                <a:latin typeface="+mn-lt"/>
                <a:ea typeface="+mn-ea"/>
              </a:defRPr>
            </a:lvl3pPr>
            <a:lvl4pPr marL="1904878" indent="-272125" defTabSz="1088502" eaLnBrk="1" latinLnBrk="0" hangingPunct="1">
              <a:lnSpc>
                <a:spcPct val="90000"/>
              </a:lnSpc>
              <a:spcBef>
                <a:spcPts val="595"/>
              </a:spcBef>
              <a:buChar char="•"/>
              <a:defRPr sz="2100">
                <a:latin typeface="+mn-lt"/>
                <a:ea typeface="+mn-ea"/>
              </a:defRPr>
            </a:lvl4pPr>
            <a:lvl5pPr marL="2449129" indent="-272125" defTabSz="1088502" eaLnBrk="1" latinLnBrk="0" hangingPunct="1">
              <a:lnSpc>
                <a:spcPct val="90000"/>
              </a:lnSpc>
              <a:spcBef>
                <a:spcPts val="595"/>
              </a:spcBef>
              <a:buChar char="•"/>
              <a:defRPr sz="2100">
                <a:latin typeface="+mn-lt"/>
                <a:ea typeface="+mn-ea"/>
              </a:defRPr>
            </a:lvl5pPr>
            <a:lvl6pPr marL="2993380" indent="-272125">
              <a:lnSpc>
                <a:spcPct val="90000"/>
              </a:lnSpc>
              <a:spcBef>
                <a:spcPts val="595"/>
              </a:spcBef>
              <a:buFont typeface="Arial" panose="020B0604020202020204" pitchFamily="34" charset="0"/>
              <a:buChar char="•"/>
              <a:defRPr sz="2100">
                <a:latin typeface="+mn-lt"/>
                <a:ea typeface="+mn-ea"/>
              </a:defRPr>
            </a:lvl6pPr>
            <a:lvl7pPr marL="3537631" indent="-272125">
              <a:lnSpc>
                <a:spcPct val="90000"/>
              </a:lnSpc>
              <a:spcBef>
                <a:spcPts val="595"/>
              </a:spcBef>
              <a:buFont typeface="Arial" panose="020B0604020202020204" pitchFamily="34" charset="0"/>
              <a:buChar char="•"/>
              <a:defRPr sz="2100">
                <a:latin typeface="+mn-lt"/>
                <a:ea typeface="+mn-ea"/>
              </a:defRPr>
            </a:lvl7pPr>
            <a:lvl8pPr marL="4081882" indent="-272125">
              <a:lnSpc>
                <a:spcPct val="90000"/>
              </a:lnSpc>
              <a:spcBef>
                <a:spcPts val="595"/>
              </a:spcBef>
              <a:buFont typeface="Arial" panose="020B0604020202020204" pitchFamily="34" charset="0"/>
              <a:buChar char="•"/>
              <a:defRPr sz="2100">
                <a:latin typeface="+mn-lt"/>
                <a:ea typeface="+mn-ea"/>
              </a:defRPr>
            </a:lvl8pPr>
            <a:lvl9pPr marL="4626132" indent="-272125">
              <a:lnSpc>
                <a:spcPct val="90000"/>
              </a:lnSpc>
              <a:spcBef>
                <a:spcPts val="595"/>
              </a:spcBef>
              <a:buFont typeface="Arial" panose="020B0604020202020204" pitchFamily="34" charset="0"/>
              <a:buChar char="•"/>
              <a:defRPr sz="2100">
                <a:latin typeface="+mn-lt"/>
                <a:ea typeface="+mn-ea"/>
              </a:defRPr>
            </a:lvl9pPr>
          </a:lstStyle>
          <a:p>
            <a:r>
              <a:rPr lang="en-US" dirty="0"/>
              <a:t>&gt;&gt;&gt; example = </a:t>
            </a:r>
            <a:r>
              <a:rPr lang="en-US" dirty="0" err="1"/>
              <a:t>r'one,two,three.four</a:t>
            </a:r>
            <a:r>
              <a:rPr lang="en-US" dirty="0"/>
              <a:t>/fi</a:t>
            </a:r>
            <a:r>
              <a:rPr lang="en-US" altLang="zh-CN" dirty="0"/>
              <a:t>v</a:t>
            </a:r>
            <a:r>
              <a:rPr lang="en-US" dirty="0"/>
              <a:t>e\</a:t>
            </a:r>
            <a:r>
              <a:rPr lang="en-US" dirty="0" err="1"/>
              <a:t>six?seven</a:t>
            </a:r>
            <a:r>
              <a:rPr lang="en-US" dirty="0"/>
              <a:t>[eight]</a:t>
            </a:r>
            <a:r>
              <a:rPr lang="en-US" dirty="0" err="1"/>
              <a:t>nine|ten</a:t>
            </a:r>
            <a:r>
              <a:rPr lang="en-US" dirty="0"/>
              <a:t>'</a:t>
            </a:r>
          </a:p>
          <a:p>
            <a:r>
              <a:rPr lang="en-US" dirty="0"/>
              <a:t>&gt;&gt;&gt; pattern = </a:t>
            </a:r>
            <a:r>
              <a:rPr lang="en-US" dirty="0" err="1"/>
              <a:t>re.compile</a:t>
            </a:r>
            <a:r>
              <a:rPr lang="en-US" dirty="0"/>
              <a:t>(r'[,./\\?[\]\|]') </a:t>
            </a:r>
            <a:r>
              <a:rPr lang="en-US" dirty="0">
                <a:solidFill>
                  <a:srgbClr val="FF0000"/>
                </a:solidFill>
              </a:rPr>
              <a:t>#</a:t>
            </a:r>
            <a:r>
              <a:rPr lang="zh-CN" altLang="en-US" dirty="0">
                <a:solidFill>
                  <a:srgbClr val="FF0000"/>
                </a:solidFill>
              </a:rPr>
              <a:t>指定多个可能分割符</a:t>
            </a:r>
            <a:endParaRPr lang="en-US" dirty="0">
              <a:solidFill>
                <a:srgbClr val="FF0000"/>
              </a:solidFill>
            </a:endParaRPr>
          </a:p>
          <a:p>
            <a:r>
              <a:rPr lang="en-US" dirty="0"/>
              <a:t>&gt;&gt;&gt; </a:t>
            </a:r>
            <a:r>
              <a:rPr lang="en-US" dirty="0" err="1"/>
              <a:t>pattern.split</a:t>
            </a:r>
            <a:r>
              <a:rPr lang="en-US" dirty="0"/>
              <a:t>(example)</a:t>
            </a:r>
          </a:p>
          <a:p>
            <a:r>
              <a:rPr lang="en-US" dirty="0">
                <a:solidFill>
                  <a:schemeClr val="accent5"/>
                </a:solidFill>
              </a:rPr>
              <a:t>['one', 'two', 'three', 'four', 'fi</a:t>
            </a:r>
            <a:r>
              <a:rPr lang="en-US" altLang="zh-CN" dirty="0">
                <a:solidFill>
                  <a:schemeClr val="accent5"/>
                </a:solidFill>
              </a:rPr>
              <a:t>v</a:t>
            </a:r>
            <a:r>
              <a:rPr lang="en-US" dirty="0">
                <a:solidFill>
                  <a:schemeClr val="accent5"/>
                </a:solidFill>
              </a:rPr>
              <a:t>e', 'six', 'seven', 'eight', 'nine', 'ten']</a:t>
            </a:r>
          </a:p>
          <a:p>
            <a:r>
              <a:rPr lang="en-US" dirty="0"/>
              <a:t>&gt;&gt;&gt; example = r'one1two2three3four4file5six6seven7eight8nine9ten'</a:t>
            </a:r>
          </a:p>
          <a:p>
            <a:r>
              <a:rPr lang="en-US" dirty="0"/>
              <a:t>&gt;&gt;&gt; pattern = </a:t>
            </a:r>
            <a:r>
              <a:rPr lang="en-US" dirty="0" err="1"/>
              <a:t>re.compile</a:t>
            </a:r>
            <a:r>
              <a:rPr lang="en-US" dirty="0"/>
              <a:t>(r'\d+')</a:t>
            </a:r>
            <a:r>
              <a:rPr lang="en-US" dirty="0">
                <a:solidFill>
                  <a:srgbClr val="FF0000"/>
                </a:solidFill>
              </a:rPr>
              <a:t> #</a:t>
            </a:r>
            <a:r>
              <a:rPr lang="zh-CN" altLang="en-US" dirty="0">
                <a:solidFill>
                  <a:srgbClr val="FF0000"/>
                </a:solidFill>
              </a:rPr>
              <a:t>使用数字作分割符</a:t>
            </a:r>
            <a:endParaRPr lang="en-US" dirty="0">
              <a:solidFill>
                <a:srgbClr val="FF0000"/>
              </a:solidFill>
            </a:endParaRPr>
          </a:p>
          <a:p>
            <a:r>
              <a:rPr lang="en-US" dirty="0"/>
              <a:t>&gt;&gt;&gt; </a:t>
            </a:r>
            <a:r>
              <a:rPr lang="en-US" dirty="0" err="1"/>
              <a:t>pattern.split</a:t>
            </a:r>
            <a:r>
              <a:rPr lang="en-US" dirty="0"/>
              <a:t>(example)</a:t>
            </a:r>
          </a:p>
          <a:p>
            <a:r>
              <a:rPr lang="en-US" dirty="0">
                <a:solidFill>
                  <a:schemeClr val="accent5"/>
                </a:solidFill>
              </a:rPr>
              <a:t>['one', 'two', 'three', 'four', 'fi</a:t>
            </a:r>
            <a:r>
              <a:rPr lang="en-US" altLang="zh-CN" dirty="0">
                <a:solidFill>
                  <a:schemeClr val="accent5"/>
                </a:solidFill>
              </a:rPr>
              <a:t>v</a:t>
            </a:r>
            <a:r>
              <a:rPr lang="en-US" dirty="0">
                <a:solidFill>
                  <a:schemeClr val="accent5"/>
                </a:solidFill>
              </a:rPr>
              <a:t>e', 'six', 'seven', 'eight', 'nine', 'ten']</a:t>
            </a:r>
          </a:p>
          <a:p>
            <a:r>
              <a:rPr lang="en-US" dirty="0"/>
              <a:t>&gt;&gt;&gt; example = </a:t>
            </a:r>
            <a:r>
              <a:rPr lang="en-US" dirty="0" err="1"/>
              <a:t>r'one</a:t>
            </a:r>
            <a:r>
              <a:rPr lang="en-US" dirty="0"/>
              <a:t> two    three  four,fi</a:t>
            </a:r>
            <a:r>
              <a:rPr lang="en-US" altLang="zh-CN" dirty="0"/>
              <a:t>v</a:t>
            </a:r>
            <a:r>
              <a:rPr lang="en-US" dirty="0"/>
              <a:t>e.six.seven,eight,nine9ten'</a:t>
            </a:r>
          </a:p>
          <a:p>
            <a:r>
              <a:rPr lang="en-US" dirty="0"/>
              <a:t>&gt;&gt;&gt; pattern = </a:t>
            </a:r>
            <a:r>
              <a:rPr lang="en-US" dirty="0" err="1"/>
              <a:t>re.compile</a:t>
            </a:r>
            <a:r>
              <a:rPr lang="en-US" dirty="0"/>
              <a:t>(r'[\s,.\d]+')</a:t>
            </a:r>
            <a:r>
              <a:rPr lang="en-US" dirty="0">
                <a:solidFill>
                  <a:srgbClr val="FF0000"/>
                </a:solidFill>
              </a:rPr>
              <a:t>#</a:t>
            </a:r>
            <a:r>
              <a:rPr lang="zh-CN" altLang="en-US" dirty="0">
                <a:solidFill>
                  <a:srgbClr val="FF0000"/>
                </a:solidFill>
              </a:rPr>
              <a:t>允许分隔符重复</a:t>
            </a:r>
            <a:endParaRPr lang="en-US" dirty="0">
              <a:solidFill>
                <a:srgbClr val="FF0000"/>
              </a:solidFill>
            </a:endParaRPr>
          </a:p>
          <a:p>
            <a:r>
              <a:rPr lang="en-US" dirty="0"/>
              <a:t>&gt;&gt;&gt; </a:t>
            </a:r>
            <a:r>
              <a:rPr lang="en-US" dirty="0" err="1"/>
              <a:t>pattern.split</a:t>
            </a:r>
            <a:r>
              <a:rPr lang="en-US" dirty="0"/>
              <a:t>(example)</a:t>
            </a:r>
          </a:p>
          <a:p>
            <a:r>
              <a:rPr lang="en-US" dirty="0">
                <a:solidFill>
                  <a:schemeClr val="accent5"/>
                </a:solidFill>
              </a:rPr>
              <a:t>['one', 'two', 'three', 'four', 'fi</a:t>
            </a:r>
            <a:r>
              <a:rPr lang="en-US" altLang="zh-CN" dirty="0">
                <a:solidFill>
                  <a:schemeClr val="accent5"/>
                </a:solidFill>
              </a:rPr>
              <a:t>v</a:t>
            </a:r>
            <a:r>
              <a:rPr lang="en-US" dirty="0">
                <a:solidFill>
                  <a:schemeClr val="accent5"/>
                </a:solidFill>
              </a:rPr>
              <a:t>e', 'six', 'seven', 'eight', 'nine', 'ten']</a:t>
            </a:r>
            <a:endParaRPr lang="zh-CN" altLang="en-US" dirty="0">
              <a:solidFill>
                <a:schemeClr val="accent5"/>
              </a:solidFill>
            </a:endParaRPr>
          </a:p>
        </p:txBody>
      </p:sp>
    </p:spTree>
    <p:extLst>
      <p:ext uri="{BB962C8B-B14F-4D97-AF65-F5344CB8AC3E}">
        <p14:creationId xmlns:p14="http://schemas.microsoft.com/office/powerpoint/2010/main" val="183831092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27587" y="274637"/>
            <a:ext cx="10511798" cy="1325563"/>
          </a:xfrm>
        </p:spPr>
        <p:txBody>
          <a:bodyPr/>
          <a:lstStyle/>
          <a:p>
            <a:r>
              <a:rPr lang="en-US" altLang="zh-CN" dirty="0"/>
              <a:t>4.2.5 </a:t>
            </a:r>
            <a:r>
              <a:rPr lang="zh-CN" altLang="en-US" dirty="0"/>
              <a:t>子模式与</a:t>
            </a:r>
            <a:r>
              <a:rPr lang="en-US" altLang="zh-CN" dirty="0"/>
              <a:t>match</a:t>
            </a:r>
            <a:r>
              <a:rPr lang="zh-CN" altLang="en-US" dirty="0"/>
              <a:t>对象</a:t>
            </a:r>
          </a:p>
        </p:txBody>
      </p:sp>
      <p:sp>
        <p:nvSpPr>
          <p:cNvPr id="2" name="内容占位符 1"/>
          <p:cNvSpPr>
            <a:spLocks noGrp="1"/>
          </p:cNvSpPr>
          <p:nvPr>
            <p:ph idx="1"/>
          </p:nvPr>
        </p:nvSpPr>
        <p:spPr>
          <a:xfrm>
            <a:off x="727587" y="1417759"/>
            <a:ext cx="11299712" cy="2056157"/>
          </a:xfrm>
        </p:spPr>
        <p:txBody>
          <a:bodyPr>
            <a:normAutofit/>
          </a:bodyPr>
          <a:lstStyle/>
          <a:p>
            <a:r>
              <a:rPr lang="zh-CN" altLang="en-US" sz="2400" dirty="0"/>
              <a:t>使用</a:t>
            </a:r>
            <a:r>
              <a:rPr lang="en-US" altLang="zh-CN" sz="2400" b="1" dirty="0">
                <a:solidFill>
                  <a:schemeClr val="accent5"/>
                </a:solidFill>
              </a:rPr>
              <a:t>()</a:t>
            </a:r>
            <a:r>
              <a:rPr lang="zh-CN" altLang="en-US" sz="2400" dirty="0"/>
              <a:t>表示一个</a:t>
            </a:r>
            <a:r>
              <a:rPr lang="zh-CN" altLang="en-US" sz="2400" b="1" dirty="0">
                <a:solidFill>
                  <a:srgbClr val="FF0000"/>
                </a:solidFill>
              </a:rPr>
              <a:t>子模式</a:t>
            </a:r>
            <a:r>
              <a:rPr lang="zh-CN" altLang="en-US" sz="2400" dirty="0"/>
              <a:t>，即</a:t>
            </a:r>
            <a:r>
              <a:rPr lang="en-US" altLang="zh-CN" sz="2400" b="1" dirty="0">
                <a:solidFill>
                  <a:schemeClr val="accent5"/>
                </a:solidFill>
              </a:rPr>
              <a:t>()</a:t>
            </a:r>
            <a:r>
              <a:rPr lang="zh-CN" altLang="en-US" sz="2400" dirty="0"/>
              <a:t>内的内容作为一个整体出现</a:t>
            </a:r>
            <a:endParaRPr lang="en-US" altLang="zh-CN" sz="2400" dirty="0"/>
          </a:p>
          <a:p>
            <a:pPr marL="544142" lvl="1" indent="0">
              <a:buNone/>
            </a:pPr>
            <a:r>
              <a:rPr lang="zh-CN" altLang="en-US" sz="2000" i="1" dirty="0">
                <a:solidFill>
                  <a:schemeClr val="accent5"/>
                </a:solidFill>
              </a:rPr>
              <a:t>例如’</a:t>
            </a:r>
            <a:r>
              <a:rPr lang="en-US" altLang="zh-CN" sz="2000" i="1" dirty="0">
                <a:solidFill>
                  <a:schemeClr val="accent5"/>
                </a:solidFill>
              </a:rPr>
              <a:t>(red)+’</a:t>
            </a:r>
            <a:r>
              <a:rPr lang="zh-CN" altLang="en-US" sz="2000" i="1" dirty="0">
                <a:solidFill>
                  <a:schemeClr val="accent5"/>
                </a:solidFill>
              </a:rPr>
              <a:t>可以匹配’</a:t>
            </a:r>
            <a:r>
              <a:rPr lang="en-US" altLang="zh-CN" sz="2000" i="1" dirty="0" err="1">
                <a:solidFill>
                  <a:schemeClr val="accent5"/>
                </a:solidFill>
              </a:rPr>
              <a:t>redred</a:t>
            </a:r>
            <a:r>
              <a:rPr lang="en-US" altLang="zh-CN" sz="2000" i="1" dirty="0">
                <a:solidFill>
                  <a:schemeClr val="accent5"/>
                </a:solidFill>
              </a:rPr>
              <a:t>’</a:t>
            </a:r>
            <a:r>
              <a:rPr lang="zh-CN" altLang="en-US" sz="2000" i="1" dirty="0">
                <a:solidFill>
                  <a:schemeClr val="accent5"/>
                </a:solidFill>
              </a:rPr>
              <a:t>、’</a:t>
            </a:r>
            <a:r>
              <a:rPr lang="en-US" altLang="zh-CN" sz="2000" i="1" dirty="0" err="1">
                <a:solidFill>
                  <a:schemeClr val="accent5"/>
                </a:solidFill>
              </a:rPr>
              <a:t>redredred</a:t>
            </a:r>
            <a:r>
              <a:rPr lang="en-US" altLang="zh-CN" sz="2000" i="1" dirty="0">
                <a:solidFill>
                  <a:schemeClr val="accent5"/>
                </a:solidFill>
              </a:rPr>
              <a:t>‘</a:t>
            </a:r>
            <a:r>
              <a:rPr lang="zh-CN" altLang="en-US" sz="2000" i="1" dirty="0">
                <a:solidFill>
                  <a:schemeClr val="accent5"/>
                </a:solidFill>
              </a:rPr>
              <a:t>等多个重复’</a:t>
            </a:r>
            <a:r>
              <a:rPr lang="en-US" altLang="zh-CN" sz="2000" i="1" dirty="0">
                <a:solidFill>
                  <a:schemeClr val="accent5"/>
                </a:solidFill>
              </a:rPr>
              <a:t>red’</a:t>
            </a:r>
            <a:r>
              <a:rPr lang="zh-CN" altLang="en-US" sz="2000" i="1" dirty="0">
                <a:solidFill>
                  <a:schemeClr val="accent5"/>
                </a:solidFill>
              </a:rPr>
              <a:t>的情况</a:t>
            </a:r>
            <a:endParaRPr lang="en-US" altLang="zh-CN" sz="2000" i="1" dirty="0">
              <a:solidFill>
                <a:schemeClr val="accent5"/>
              </a:solidFill>
            </a:endParaRPr>
          </a:p>
          <a:p>
            <a:r>
              <a:rPr lang="en-US" altLang="zh-CN" sz="2400" dirty="0"/>
              <a:t>re.</a:t>
            </a:r>
            <a:r>
              <a:rPr lang="en-US" altLang="zh-CN" sz="2400" dirty="0">
                <a:latin typeface="Arial" pitchFamily="34" charset="0"/>
                <a:ea typeface="宋体" pitchFamily="2" charset="-122"/>
              </a:rPr>
              <a:t> findall(</a:t>
            </a:r>
            <a:r>
              <a:rPr lang="en-US" altLang="zh-CN" sz="2400" dirty="0" err="1">
                <a:latin typeface="Arial" pitchFamily="34" charset="0"/>
                <a:ea typeface="宋体" pitchFamily="2" charset="-122"/>
              </a:rPr>
              <a:t>pattern,string</a:t>
            </a:r>
            <a:r>
              <a:rPr lang="en-US" altLang="zh-CN" sz="2400" dirty="0">
                <a:latin typeface="Arial" pitchFamily="34" charset="0"/>
                <a:ea typeface="宋体" pitchFamily="2" charset="-122"/>
              </a:rPr>
              <a:t>[,flags]):</a:t>
            </a:r>
          </a:p>
          <a:p>
            <a:pPr marL="544142" lvl="1" indent="0">
              <a:buNone/>
            </a:pPr>
            <a:r>
              <a:rPr lang="zh-CN" altLang="en-US" sz="2000" dirty="0">
                <a:solidFill>
                  <a:schemeClr val="dk1"/>
                </a:solidFill>
              </a:rPr>
              <a:t>返回匹配结果列表，若</a:t>
            </a:r>
            <a:r>
              <a:rPr lang="en-US" altLang="zh-CN" sz="2000" dirty="0">
                <a:solidFill>
                  <a:schemeClr val="dk1"/>
                </a:solidFill>
              </a:rPr>
              <a:t>pattern</a:t>
            </a:r>
            <a:r>
              <a:rPr lang="zh-CN" altLang="en-US" sz="2000" dirty="0">
                <a:solidFill>
                  <a:schemeClr val="dk1"/>
                </a:solidFill>
              </a:rPr>
              <a:t>含有组</a:t>
            </a:r>
            <a:r>
              <a:rPr lang="en-US" altLang="zh-CN" sz="2000" dirty="0">
                <a:solidFill>
                  <a:schemeClr val="dk1"/>
                </a:solidFill>
              </a:rPr>
              <a:t>(</a:t>
            </a:r>
            <a:r>
              <a:rPr lang="zh-CN" altLang="en-US" sz="2000" dirty="0">
                <a:solidFill>
                  <a:srgbClr val="FF0000"/>
                </a:solidFill>
              </a:rPr>
              <a:t>子模式</a:t>
            </a:r>
            <a:r>
              <a:rPr lang="en-US" altLang="zh-CN" sz="2000" dirty="0">
                <a:solidFill>
                  <a:schemeClr val="dk1"/>
                </a:solidFill>
              </a:rPr>
              <a:t>)</a:t>
            </a:r>
            <a:r>
              <a:rPr lang="zh-CN" altLang="en-US" sz="2000" dirty="0">
                <a:solidFill>
                  <a:schemeClr val="dk1"/>
                </a:solidFill>
              </a:rPr>
              <a:t>，同时返回组的列表</a:t>
            </a:r>
            <a:endParaRPr lang="en-US" altLang="zh-CN" sz="2000" dirty="0">
              <a:solidFill>
                <a:schemeClr val="dk1"/>
              </a:solidFill>
            </a:endParaRPr>
          </a:p>
          <a:p>
            <a:pPr lvl="0"/>
            <a:endParaRPr lang="en-US" altLang="zh-CN" sz="2400" dirty="0">
              <a:latin typeface="Arial" pitchFamily="34" charset="0"/>
              <a:ea typeface="宋体" pitchFamily="2" charset="-122"/>
            </a:endParaRPr>
          </a:p>
          <a:p>
            <a:endParaRPr lang="en-US" altLang="zh-CN" sz="2400" dirty="0"/>
          </a:p>
        </p:txBody>
      </p:sp>
      <p:sp>
        <p:nvSpPr>
          <p:cNvPr id="7" name="Rectangle 3"/>
          <p:cNvSpPr txBox="1">
            <a:spLocks noChangeArrowheads="1"/>
          </p:cNvSpPr>
          <p:nvPr/>
        </p:nvSpPr>
        <p:spPr>
          <a:xfrm>
            <a:off x="536653" y="3020708"/>
            <a:ext cx="11378129" cy="3682584"/>
          </a:xfrm>
          <a:prstGeom prst="rect">
            <a:avLst/>
          </a:prstGeom>
          <a:solidFill>
            <a:schemeClr val="accent4">
              <a:lumMod val="20000"/>
              <a:lumOff val="80000"/>
            </a:schemeClr>
          </a:solidFill>
        </p:spPr>
        <p:txBody>
          <a:bodyPr vert="horz" lIns="108825" tIns="54412" rIns="108825" bIns="54412" rtlCol="0">
            <a:normAutofit/>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pPr>
              <a:lnSpc>
                <a:spcPct val="120000"/>
              </a:lnSpc>
              <a:spcBef>
                <a:spcPts val="0"/>
              </a:spcBef>
              <a:buClr>
                <a:srgbClr val="008000"/>
              </a:buClr>
              <a:buNone/>
            </a:pPr>
            <a:r>
              <a:rPr lang="en-US" sz="1800" dirty="0"/>
              <a:t>&gt;&gt;&gt; </a:t>
            </a:r>
            <a:r>
              <a:rPr lang="en-US" sz="1800" dirty="0" err="1"/>
              <a:t>telNumber</a:t>
            </a:r>
            <a:r>
              <a:rPr lang="en-US" sz="1800" dirty="0"/>
              <a:t> = '''Suppose my Phone No. is 0535-1234567,</a:t>
            </a:r>
          </a:p>
          <a:p>
            <a:pPr>
              <a:lnSpc>
                <a:spcPct val="120000"/>
              </a:lnSpc>
              <a:spcBef>
                <a:spcPts val="0"/>
              </a:spcBef>
              <a:buClr>
                <a:srgbClr val="008000"/>
              </a:buClr>
              <a:buNone/>
            </a:pPr>
            <a:r>
              <a:rPr lang="en-US" sz="1800" dirty="0"/>
              <a:t>yours is 010-12345678, his is 025-87654321.'''</a:t>
            </a:r>
          </a:p>
          <a:p>
            <a:pPr>
              <a:lnSpc>
                <a:spcPct val="120000"/>
              </a:lnSpc>
              <a:spcBef>
                <a:spcPts val="0"/>
              </a:spcBef>
              <a:buClr>
                <a:srgbClr val="008000"/>
              </a:buClr>
              <a:buNone/>
            </a:pPr>
            <a:r>
              <a:rPr lang="en-US" sz="1800" dirty="0"/>
              <a:t>&gt;&gt;&gt; pattern = </a:t>
            </a:r>
            <a:r>
              <a:rPr lang="en-US" sz="1800" dirty="0" err="1"/>
              <a:t>re.compile</a:t>
            </a:r>
            <a:r>
              <a:rPr lang="en-US" sz="1800" dirty="0"/>
              <a:t>(r'(\d{3,4})-(\d{7,8})')</a:t>
            </a:r>
          </a:p>
          <a:p>
            <a:pPr>
              <a:lnSpc>
                <a:spcPct val="120000"/>
              </a:lnSpc>
              <a:spcBef>
                <a:spcPts val="0"/>
              </a:spcBef>
              <a:buClr>
                <a:srgbClr val="008000"/>
              </a:buClr>
              <a:buNone/>
            </a:pPr>
            <a:r>
              <a:rPr lang="en-US" sz="1800" dirty="0"/>
              <a:t>&gt;&gt;&gt; </a:t>
            </a:r>
            <a:r>
              <a:rPr lang="en-US" sz="1800" dirty="0" err="1"/>
              <a:t>pattern.findall</a:t>
            </a:r>
            <a:r>
              <a:rPr lang="en-US" sz="1800" dirty="0"/>
              <a:t>(</a:t>
            </a:r>
            <a:r>
              <a:rPr lang="en-US" sz="1800" dirty="0" err="1"/>
              <a:t>telNumber</a:t>
            </a:r>
            <a:r>
              <a:rPr lang="en-US" sz="1800" dirty="0"/>
              <a:t>)</a:t>
            </a:r>
          </a:p>
          <a:p>
            <a:pPr>
              <a:lnSpc>
                <a:spcPct val="120000"/>
              </a:lnSpc>
              <a:spcBef>
                <a:spcPts val="0"/>
              </a:spcBef>
              <a:buClr>
                <a:srgbClr val="008000"/>
              </a:buClr>
              <a:buNone/>
            </a:pPr>
            <a:r>
              <a:rPr lang="en-US" sz="1800" b="1" dirty="0">
                <a:solidFill>
                  <a:schemeClr val="accent5"/>
                </a:solidFill>
              </a:rPr>
              <a:t>[('0535', '1234567'), ('010', '12345678'), ('025', '87654321')]</a:t>
            </a:r>
          </a:p>
          <a:p>
            <a:pPr>
              <a:lnSpc>
                <a:spcPct val="120000"/>
              </a:lnSpc>
              <a:spcBef>
                <a:spcPts val="0"/>
              </a:spcBef>
              <a:buClr>
                <a:srgbClr val="008000"/>
              </a:buClr>
              <a:buNone/>
            </a:pPr>
            <a:r>
              <a:rPr lang="en-US" sz="1800" dirty="0"/>
              <a:t>&gt;&gt;&gt; </a:t>
            </a:r>
            <a:r>
              <a:rPr lang="en-US" sz="1800" dirty="0" err="1"/>
              <a:t>re.findall</a:t>
            </a:r>
            <a:r>
              <a:rPr lang="en-US" sz="1800" dirty="0"/>
              <a:t>(r'(\d{3,4})-(\d{7,8})',</a:t>
            </a:r>
            <a:r>
              <a:rPr lang="en-US" sz="1800" dirty="0" err="1"/>
              <a:t>telNumber</a:t>
            </a:r>
            <a:r>
              <a:rPr lang="en-US" sz="1800" dirty="0"/>
              <a:t>)</a:t>
            </a:r>
          </a:p>
          <a:p>
            <a:pPr>
              <a:lnSpc>
                <a:spcPct val="120000"/>
              </a:lnSpc>
              <a:spcBef>
                <a:spcPts val="0"/>
              </a:spcBef>
              <a:buClr>
                <a:srgbClr val="008000"/>
              </a:buClr>
              <a:buNone/>
            </a:pPr>
            <a:r>
              <a:rPr lang="en-US" sz="1800" b="1" dirty="0">
                <a:solidFill>
                  <a:schemeClr val="accent5"/>
                </a:solidFill>
              </a:rPr>
              <a:t>[('0535', '1234567'), ('010', '12345678'), ('025', '87654321')]</a:t>
            </a:r>
          </a:p>
          <a:p>
            <a:pPr>
              <a:lnSpc>
                <a:spcPct val="120000"/>
              </a:lnSpc>
              <a:spcBef>
                <a:spcPts val="0"/>
              </a:spcBef>
              <a:buClr>
                <a:srgbClr val="008000"/>
              </a:buClr>
              <a:buNone/>
            </a:pPr>
            <a:r>
              <a:rPr lang="en-US" sz="1800" dirty="0"/>
              <a:t>&gt;&gt;&gt; </a:t>
            </a:r>
            <a:r>
              <a:rPr lang="en-US" sz="1800" dirty="0" err="1"/>
              <a:t>re.findall</a:t>
            </a:r>
            <a:r>
              <a:rPr lang="en-US" sz="1800" dirty="0"/>
              <a:t>(r'((\d{3,4})-(\d{7,8}))',</a:t>
            </a:r>
            <a:r>
              <a:rPr lang="en-US" sz="1800" dirty="0" err="1"/>
              <a:t>telNumber</a:t>
            </a:r>
            <a:r>
              <a:rPr lang="en-US" sz="1800" dirty="0"/>
              <a:t>)</a:t>
            </a:r>
          </a:p>
          <a:p>
            <a:pPr>
              <a:lnSpc>
                <a:spcPct val="120000"/>
              </a:lnSpc>
              <a:spcBef>
                <a:spcPts val="0"/>
              </a:spcBef>
              <a:buClr>
                <a:srgbClr val="008000"/>
              </a:buClr>
              <a:buNone/>
            </a:pPr>
            <a:r>
              <a:rPr lang="en-US" sz="1800" b="1" dirty="0">
                <a:solidFill>
                  <a:schemeClr val="accent5"/>
                </a:solidFill>
              </a:rPr>
              <a:t>[('0535-1234567', '0535', '1234567'), ('010-12345678', '010', '12345678'), ('025-87654321', '025', '87654321')]</a:t>
            </a:r>
            <a:endParaRPr lang="zh-CN" altLang="en-US" sz="1800" b="1" dirty="0">
              <a:solidFill>
                <a:schemeClr val="accent5"/>
              </a:solidFill>
            </a:endParaRPr>
          </a:p>
        </p:txBody>
      </p:sp>
    </p:spTree>
    <p:extLst>
      <p:ext uri="{BB962C8B-B14F-4D97-AF65-F5344CB8AC3E}">
        <p14:creationId xmlns:p14="http://schemas.microsoft.com/office/powerpoint/2010/main" val="64440305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27587" y="274637"/>
            <a:ext cx="10511798" cy="1325563"/>
          </a:xfrm>
        </p:spPr>
        <p:txBody>
          <a:bodyPr/>
          <a:lstStyle/>
          <a:p>
            <a:r>
              <a:rPr lang="en-US" altLang="zh-CN" dirty="0"/>
              <a:t>4.2.5 </a:t>
            </a:r>
            <a:r>
              <a:rPr lang="zh-CN" altLang="en-US" dirty="0"/>
              <a:t>子模式与</a:t>
            </a:r>
            <a:r>
              <a:rPr lang="en-US" altLang="zh-CN" dirty="0"/>
              <a:t>match</a:t>
            </a:r>
            <a:r>
              <a:rPr lang="zh-CN" altLang="en-US" dirty="0"/>
              <a:t>对象</a:t>
            </a:r>
          </a:p>
        </p:txBody>
      </p:sp>
      <p:sp>
        <p:nvSpPr>
          <p:cNvPr id="2" name="内容占位符 1"/>
          <p:cNvSpPr>
            <a:spLocks noGrp="1"/>
          </p:cNvSpPr>
          <p:nvPr>
            <p:ph idx="1"/>
          </p:nvPr>
        </p:nvSpPr>
        <p:spPr>
          <a:xfrm>
            <a:off x="558813" y="1464041"/>
            <a:ext cx="11462211" cy="987259"/>
          </a:xfrm>
        </p:spPr>
        <p:txBody>
          <a:bodyPr>
            <a:normAutofit/>
          </a:bodyPr>
          <a:lstStyle/>
          <a:p>
            <a:r>
              <a:rPr lang="en-US" altLang="zh-CN" sz="2400" dirty="0"/>
              <a:t>search</a:t>
            </a:r>
            <a:r>
              <a:rPr lang="zh-CN" altLang="en-US" sz="2400" dirty="0"/>
              <a:t>和</a:t>
            </a:r>
            <a:r>
              <a:rPr lang="en-US" altLang="zh-CN" sz="2400" dirty="0"/>
              <a:t>match</a:t>
            </a:r>
            <a:r>
              <a:rPr lang="zh-CN" altLang="en-US" sz="2400" dirty="0"/>
              <a:t>，返回的结果为匹配对象（</a:t>
            </a:r>
            <a:r>
              <a:rPr lang="en-US" altLang="zh-CN" sz="2400" dirty="0"/>
              <a:t>Match object</a:t>
            </a:r>
            <a:r>
              <a:rPr lang="zh-CN" altLang="en-US" sz="2400" dirty="0"/>
              <a:t>），使用</a:t>
            </a:r>
            <a:r>
              <a:rPr lang="en-US" altLang="zh-CN" sz="2400" dirty="0"/>
              <a:t>Match</a:t>
            </a:r>
            <a:r>
              <a:rPr lang="zh-CN" altLang="en-US" sz="2400" dirty="0"/>
              <a:t>对象的方法，可以进行匹配结果的处理，包括对子模式</a:t>
            </a:r>
            <a:r>
              <a:rPr lang="en-US" altLang="zh-CN" sz="2400" b="1" dirty="0">
                <a:solidFill>
                  <a:schemeClr val="accent5"/>
                </a:solidFill>
              </a:rPr>
              <a:t>()</a:t>
            </a:r>
            <a:r>
              <a:rPr lang="zh-CN" altLang="en-US" sz="2400" dirty="0"/>
              <a:t>匹配的处理</a:t>
            </a:r>
          </a:p>
        </p:txBody>
      </p:sp>
      <p:graphicFrame>
        <p:nvGraphicFramePr>
          <p:cNvPr id="5" name="表格 4"/>
          <p:cNvGraphicFramePr>
            <a:graphicFrameLocks noGrp="1"/>
          </p:cNvGraphicFramePr>
          <p:nvPr>
            <p:extLst/>
          </p:nvPr>
        </p:nvGraphicFramePr>
        <p:xfrm>
          <a:off x="858185" y="2361894"/>
          <a:ext cx="4908490" cy="4276479"/>
        </p:xfrm>
        <a:graphic>
          <a:graphicData uri="http://schemas.openxmlformats.org/drawingml/2006/table">
            <a:tbl>
              <a:tblPr firstRow="1">
                <a:tableStyleId>{B301B821-A1FF-4177-AEE7-76D212191A09}</a:tableStyleId>
              </a:tblPr>
              <a:tblGrid>
                <a:gridCol w="2176803">
                  <a:extLst>
                    <a:ext uri="{9D8B030D-6E8A-4147-A177-3AD203B41FA5}">
                      <a16:colId xmlns:a16="http://schemas.microsoft.com/office/drawing/2014/main" val="20000"/>
                    </a:ext>
                  </a:extLst>
                </a:gridCol>
                <a:gridCol w="2731687">
                  <a:extLst>
                    <a:ext uri="{9D8B030D-6E8A-4147-A177-3AD203B41FA5}">
                      <a16:colId xmlns:a16="http://schemas.microsoft.com/office/drawing/2014/main" val="20001"/>
                    </a:ext>
                  </a:extLst>
                </a:gridCol>
              </a:tblGrid>
              <a:tr h="435999">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1" i="0" u="none" strike="noStrike" cap="none" normalizeH="0" baseline="0" dirty="0">
                          <a:ln>
                            <a:noFill/>
                          </a:ln>
                          <a:solidFill>
                            <a:schemeClr val="tx1"/>
                          </a:solidFill>
                          <a:effectLst/>
                          <a:latin typeface="Arial" pitchFamily="34" charset="0"/>
                          <a:ea typeface="宋体" pitchFamily="2" charset="-122"/>
                        </a:rPr>
                        <a:t>Match</a:t>
                      </a:r>
                      <a:r>
                        <a:rPr kumimoji="0" lang="zh-CN" altLang="en-US" sz="2000" b="1" i="0" u="none" strike="noStrike" cap="none" normalizeH="0" baseline="0" dirty="0">
                          <a:ln>
                            <a:noFill/>
                          </a:ln>
                          <a:solidFill>
                            <a:schemeClr val="tx1"/>
                          </a:solidFill>
                          <a:effectLst/>
                          <a:latin typeface="Arial" pitchFamily="34" charset="0"/>
                          <a:ea typeface="宋体" pitchFamily="2" charset="-122"/>
                        </a:rPr>
                        <a:t>对象方法</a:t>
                      </a: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zh-CN" sz="2000" u="none" strike="noStrike" cap="none" normalizeH="0" baseline="0" dirty="0">
                          <a:ln>
                            <a:noFill/>
                          </a:ln>
                          <a:effectLst/>
                        </a:rPr>
                        <a:t>说明</a:t>
                      </a: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extLst>
                  <a:ext uri="{0D108BD9-81ED-4DB2-BD59-A6C34878D82A}">
                    <a16:rowId xmlns:a16="http://schemas.microsoft.com/office/drawing/2014/main" val="10000"/>
                  </a:ext>
                </a:extLst>
              </a:tr>
              <a:tr h="639954">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rPr>
                        <a:t>group([group1,…])</a:t>
                      </a: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u="none" strike="noStrike" kern="1200" cap="none" normalizeH="0" baseline="0" dirty="0">
                          <a:ln>
                            <a:noFill/>
                          </a:ln>
                          <a:solidFill>
                            <a:schemeClr val="dk1"/>
                          </a:solidFill>
                          <a:effectLst/>
                          <a:latin typeface="+mn-lt"/>
                          <a:ea typeface="+mn-ea"/>
                          <a:cs typeface="+mn-cs"/>
                        </a:rPr>
                        <a:t>返回匹配的</a:t>
                      </a:r>
                      <a:r>
                        <a:rPr kumimoji="0" lang="en-US" altLang="zh-CN" sz="1800" u="none" strike="noStrike" kern="1200" cap="none" normalizeH="0" baseline="0" dirty="0">
                          <a:ln>
                            <a:noFill/>
                          </a:ln>
                          <a:solidFill>
                            <a:schemeClr val="dk1"/>
                          </a:solidFill>
                          <a:effectLst/>
                          <a:latin typeface="+mn-lt"/>
                          <a:ea typeface="+mn-ea"/>
                          <a:cs typeface="+mn-cs"/>
                        </a:rPr>
                        <a:t>1</a:t>
                      </a:r>
                      <a:r>
                        <a:rPr kumimoji="0" lang="zh-CN" altLang="en-US" sz="1800" u="none" strike="noStrike" kern="1200" cap="none" normalizeH="0" baseline="0" dirty="0">
                          <a:ln>
                            <a:noFill/>
                          </a:ln>
                          <a:solidFill>
                            <a:schemeClr val="dk1"/>
                          </a:solidFill>
                          <a:effectLst/>
                          <a:latin typeface="+mn-lt"/>
                          <a:ea typeface="+mn-ea"/>
                          <a:cs typeface="+mn-cs"/>
                        </a:rPr>
                        <a:t>个或多个子模式内容</a:t>
                      </a:r>
                      <a:endParaRPr kumimoji="0" lang="en-US" altLang="zh-CN" sz="1800" u="none" strike="noStrike" kern="1200" cap="none" normalizeH="0" baseline="0" dirty="0">
                        <a:ln>
                          <a:noFill/>
                        </a:ln>
                        <a:solidFill>
                          <a:schemeClr val="dk1"/>
                        </a:solidFill>
                        <a:effectLst/>
                        <a:latin typeface="+mn-lt"/>
                        <a:ea typeface="+mn-ea"/>
                        <a:cs typeface="+mn-cs"/>
                      </a:endParaRPr>
                    </a:p>
                  </a:txBody>
                  <a:tcPr marL="121876" marR="121876" horzOverflow="overflow"/>
                </a:tc>
                <a:extLst>
                  <a:ext uri="{0D108BD9-81ED-4DB2-BD59-A6C34878D82A}">
                    <a16:rowId xmlns:a16="http://schemas.microsoft.com/office/drawing/2014/main" val="10001"/>
                  </a:ext>
                </a:extLst>
              </a:tr>
              <a:tr h="639954">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kern="1200" cap="none" normalizeH="0" baseline="0" dirty="0">
                          <a:ln>
                            <a:noFill/>
                          </a:ln>
                          <a:solidFill>
                            <a:schemeClr val="tx1"/>
                          </a:solidFill>
                          <a:effectLst/>
                          <a:latin typeface="Arial" pitchFamily="34" charset="0"/>
                          <a:ea typeface="宋体" pitchFamily="2" charset="-122"/>
                          <a:cs typeface="+mn-cs"/>
                        </a:rPr>
                        <a:t>start(</a:t>
                      </a:r>
                      <a:r>
                        <a:rPr kumimoji="0" lang="en-US" altLang="zh-CN" sz="1800" b="0" i="0" u="none" strike="noStrike" cap="none" normalizeH="0" baseline="0" dirty="0">
                          <a:ln>
                            <a:noFill/>
                          </a:ln>
                          <a:solidFill>
                            <a:schemeClr val="tx1"/>
                          </a:solidFill>
                          <a:effectLst/>
                          <a:latin typeface="Arial" pitchFamily="34" charset="0"/>
                          <a:ea typeface="宋体" pitchFamily="2" charset="-122"/>
                        </a:rPr>
                        <a:t>[group]</a:t>
                      </a:r>
                      <a:r>
                        <a:rPr kumimoji="0" lang="en-US" altLang="zh-CN" sz="1800" b="0" i="0" u="none" strike="noStrike" kern="1200" cap="none" normalizeH="0" baseline="0" dirty="0">
                          <a:ln>
                            <a:noFill/>
                          </a:ln>
                          <a:solidFill>
                            <a:schemeClr val="tx1"/>
                          </a:solidFill>
                          <a:effectLst/>
                          <a:latin typeface="Arial" pitchFamily="34" charset="0"/>
                          <a:ea typeface="宋体" pitchFamily="2" charset="-122"/>
                          <a:cs typeface="+mn-cs"/>
                        </a:rPr>
                        <a:t>)</a:t>
                      </a: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800" u="none" strike="noStrike" kern="1200" cap="none" normalizeH="0" baseline="0" dirty="0">
                          <a:ln>
                            <a:noFill/>
                          </a:ln>
                          <a:solidFill>
                            <a:schemeClr val="dk1"/>
                          </a:solidFill>
                          <a:effectLst/>
                          <a:latin typeface="+mn-lt"/>
                          <a:ea typeface="+mn-ea"/>
                          <a:cs typeface="+mn-cs"/>
                        </a:rPr>
                        <a:t>返回指定子模式内容的起始位置</a:t>
                      </a:r>
                      <a:endParaRPr kumimoji="0" lang="en-US" altLang="zh-CN" sz="1800" u="none" strike="noStrike" kern="1200" cap="none" normalizeH="0" baseline="0" dirty="0">
                        <a:ln>
                          <a:noFill/>
                        </a:ln>
                        <a:solidFill>
                          <a:schemeClr val="dk1"/>
                        </a:solidFill>
                        <a:effectLst/>
                        <a:latin typeface="+mn-lt"/>
                        <a:ea typeface="+mn-ea"/>
                        <a:cs typeface="+mn-cs"/>
                      </a:endParaRPr>
                    </a:p>
                  </a:txBody>
                  <a:tcPr marL="121876" marR="121876" horzOverflow="overflow"/>
                </a:tc>
                <a:extLst>
                  <a:ext uri="{0D108BD9-81ED-4DB2-BD59-A6C34878D82A}">
                    <a16:rowId xmlns:a16="http://schemas.microsoft.com/office/drawing/2014/main" val="10002"/>
                  </a:ext>
                </a:extLst>
              </a:tr>
              <a:tr h="639954">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kern="1200" cap="none" normalizeH="0" baseline="0" dirty="0">
                          <a:ln>
                            <a:noFill/>
                          </a:ln>
                          <a:solidFill>
                            <a:schemeClr val="tx1"/>
                          </a:solidFill>
                          <a:effectLst/>
                          <a:latin typeface="Arial" pitchFamily="34" charset="0"/>
                          <a:ea typeface="宋体" pitchFamily="2" charset="-122"/>
                          <a:cs typeface="+mn-cs"/>
                        </a:rPr>
                        <a:t>end(</a:t>
                      </a:r>
                      <a:r>
                        <a:rPr kumimoji="0" lang="en-US" altLang="zh-CN" sz="1800" b="0" i="0" u="none" strike="noStrike" cap="none" normalizeH="0" baseline="0" dirty="0">
                          <a:ln>
                            <a:noFill/>
                          </a:ln>
                          <a:solidFill>
                            <a:schemeClr val="tx1"/>
                          </a:solidFill>
                          <a:effectLst/>
                          <a:latin typeface="Arial" pitchFamily="34" charset="0"/>
                          <a:ea typeface="宋体" pitchFamily="2" charset="-122"/>
                        </a:rPr>
                        <a:t>[group]</a:t>
                      </a:r>
                      <a:r>
                        <a:rPr kumimoji="0" lang="en-US" altLang="zh-CN" sz="1800" b="0" i="0" u="none" strike="noStrike" kern="1200" cap="none" normalizeH="0" baseline="0" dirty="0">
                          <a:ln>
                            <a:noFill/>
                          </a:ln>
                          <a:solidFill>
                            <a:schemeClr val="tx1"/>
                          </a:solidFill>
                          <a:effectLst/>
                          <a:latin typeface="Arial" pitchFamily="34" charset="0"/>
                          <a:ea typeface="宋体" pitchFamily="2" charset="-122"/>
                          <a:cs typeface="+mn-cs"/>
                        </a:rPr>
                        <a:t>)</a:t>
                      </a: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800" u="none" strike="noStrike" kern="1200" cap="none" normalizeH="0" baseline="0" dirty="0">
                          <a:ln>
                            <a:noFill/>
                          </a:ln>
                          <a:solidFill>
                            <a:schemeClr val="dk1"/>
                          </a:solidFill>
                          <a:effectLst/>
                          <a:latin typeface="+mn-lt"/>
                          <a:ea typeface="+mn-ea"/>
                          <a:cs typeface="+mn-cs"/>
                        </a:rPr>
                        <a:t>返回指定子模式内容的结束位置的前一个位置</a:t>
                      </a:r>
                      <a:endParaRPr kumimoji="0" lang="en-US" altLang="zh-CN" sz="1800" u="none" strike="noStrike" kern="1200" cap="none" normalizeH="0" baseline="0" dirty="0">
                        <a:ln>
                          <a:noFill/>
                        </a:ln>
                        <a:solidFill>
                          <a:schemeClr val="dk1"/>
                        </a:solidFill>
                        <a:effectLst/>
                        <a:latin typeface="+mn-lt"/>
                        <a:ea typeface="+mn-ea"/>
                        <a:cs typeface="+mn-cs"/>
                      </a:endParaRPr>
                    </a:p>
                  </a:txBody>
                  <a:tcPr marL="121876" marR="121876" horzOverflow="overflow"/>
                </a:tc>
                <a:extLst>
                  <a:ext uri="{0D108BD9-81ED-4DB2-BD59-A6C34878D82A}">
                    <a16:rowId xmlns:a16="http://schemas.microsoft.com/office/drawing/2014/main" val="10003"/>
                  </a:ext>
                </a:extLst>
              </a:tr>
              <a:tr h="639954">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kern="1200" cap="none" normalizeH="0" baseline="0" dirty="0">
                          <a:ln>
                            <a:noFill/>
                          </a:ln>
                          <a:solidFill>
                            <a:schemeClr val="tx1"/>
                          </a:solidFill>
                          <a:effectLst/>
                          <a:latin typeface="Arial" pitchFamily="34" charset="0"/>
                          <a:ea typeface="宋体" pitchFamily="2" charset="-122"/>
                          <a:cs typeface="+mn-cs"/>
                        </a:rPr>
                        <a:t>span(</a:t>
                      </a:r>
                      <a:r>
                        <a:rPr kumimoji="0" lang="en-US" altLang="zh-CN" sz="1800" b="0" i="0" u="none" strike="noStrike" cap="none" normalizeH="0" baseline="0" dirty="0">
                          <a:ln>
                            <a:noFill/>
                          </a:ln>
                          <a:solidFill>
                            <a:schemeClr val="tx1"/>
                          </a:solidFill>
                          <a:effectLst/>
                          <a:latin typeface="Arial" pitchFamily="34" charset="0"/>
                          <a:ea typeface="宋体" pitchFamily="2" charset="-122"/>
                        </a:rPr>
                        <a:t>[group]</a:t>
                      </a:r>
                      <a:r>
                        <a:rPr kumimoji="0" lang="en-US" altLang="zh-CN" sz="1800" b="0" i="0" u="none" strike="noStrike" kern="1200" cap="none" normalizeH="0" baseline="0" dirty="0">
                          <a:ln>
                            <a:noFill/>
                          </a:ln>
                          <a:solidFill>
                            <a:schemeClr val="tx1"/>
                          </a:solidFill>
                          <a:effectLst/>
                          <a:latin typeface="Arial" pitchFamily="34" charset="0"/>
                          <a:ea typeface="宋体" pitchFamily="2" charset="-122"/>
                          <a:cs typeface="+mn-cs"/>
                        </a:rPr>
                        <a:t>)</a:t>
                      </a: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800" u="none" strike="noStrike" kern="1200" cap="none" normalizeH="0" baseline="0" dirty="0">
                          <a:ln>
                            <a:noFill/>
                          </a:ln>
                          <a:solidFill>
                            <a:schemeClr val="dk1"/>
                          </a:solidFill>
                          <a:effectLst/>
                          <a:latin typeface="+mn-lt"/>
                          <a:ea typeface="+mn-ea"/>
                          <a:cs typeface="+mn-cs"/>
                        </a:rPr>
                        <a:t>返回指定子模式内容的结束位置的前一个位置</a:t>
                      </a:r>
                      <a:endParaRPr kumimoji="0" lang="en-US" altLang="zh-CN" sz="1800" u="none" strike="noStrike" kern="1200" cap="none" normalizeH="0" baseline="0" dirty="0">
                        <a:ln>
                          <a:noFill/>
                        </a:ln>
                        <a:solidFill>
                          <a:schemeClr val="dk1"/>
                        </a:solidFill>
                        <a:effectLst/>
                        <a:latin typeface="+mn-lt"/>
                        <a:ea typeface="+mn-ea"/>
                        <a:cs typeface="+mn-cs"/>
                      </a:endParaRPr>
                    </a:p>
                  </a:txBody>
                  <a:tcPr marL="121876" marR="121876" horzOverflow="overflow"/>
                </a:tc>
                <a:extLst>
                  <a:ext uri="{0D108BD9-81ED-4DB2-BD59-A6C34878D82A}">
                    <a16:rowId xmlns:a16="http://schemas.microsoft.com/office/drawing/2014/main" val="10004"/>
                  </a:ext>
                </a:extLst>
              </a:tr>
              <a:tr h="639954">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kern="1200" cap="none" normalizeH="0" baseline="0" dirty="0">
                          <a:ln>
                            <a:noFill/>
                          </a:ln>
                          <a:solidFill>
                            <a:schemeClr val="tx1"/>
                          </a:solidFill>
                          <a:effectLst/>
                          <a:latin typeface="Arial" pitchFamily="34" charset="0"/>
                          <a:ea typeface="宋体" pitchFamily="2" charset="-122"/>
                          <a:cs typeface="+mn-cs"/>
                        </a:rPr>
                        <a:t>groups()</a:t>
                      </a: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800" u="none" strike="noStrike" kern="1200" cap="none" normalizeH="0" baseline="0" dirty="0">
                          <a:ln>
                            <a:noFill/>
                          </a:ln>
                          <a:solidFill>
                            <a:schemeClr val="dk1"/>
                          </a:solidFill>
                          <a:effectLst/>
                          <a:latin typeface="+mn-lt"/>
                          <a:ea typeface="+mn-ea"/>
                          <a:cs typeface="+mn-cs"/>
                        </a:rPr>
                        <a:t>返回一个包含匹配的所子模式内容的元组</a:t>
                      </a:r>
                      <a:endParaRPr kumimoji="0" lang="en-US" altLang="zh-CN" sz="1800" u="none" strike="noStrike" kern="1200" cap="none" normalizeH="0" baseline="0" dirty="0">
                        <a:ln>
                          <a:noFill/>
                        </a:ln>
                        <a:solidFill>
                          <a:schemeClr val="dk1"/>
                        </a:solidFill>
                        <a:effectLst/>
                        <a:latin typeface="+mn-lt"/>
                        <a:ea typeface="+mn-ea"/>
                        <a:cs typeface="+mn-cs"/>
                      </a:endParaRPr>
                    </a:p>
                  </a:txBody>
                  <a:tcPr marL="121876" marR="121876" horzOverflow="overflow"/>
                </a:tc>
                <a:extLst>
                  <a:ext uri="{0D108BD9-81ED-4DB2-BD59-A6C34878D82A}">
                    <a16:rowId xmlns:a16="http://schemas.microsoft.com/office/drawing/2014/main" val="10005"/>
                  </a:ext>
                </a:extLst>
              </a:tr>
              <a:tr h="639954">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kern="1200" cap="none" normalizeH="0" baseline="0" dirty="0">
                          <a:ln>
                            <a:noFill/>
                          </a:ln>
                          <a:solidFill>
                            <a:schemeClr val="tx1"/>
                          </a:solidFill>
                          <a:effectLst/>
                          <a:latin typeface="Arial" pitchFamily="34" charset="0"/>
                          <a:ea typeface="宋体" pitchFamily="2" charset="-122"/>
                          <a:cs typeface="+mn-cs"/>
                        </a:rPr>
                        <a:t>groupdict()</a:t>
                      </a: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800" u="none" strike="noStrike" kern="1200" cap="none" normalizeH="0" baseline="0" dirty="0">
                          <a:ln>
                            <a:noFill/>
                          </a:ln>
                          <a:solidFill>
                            <a:schemeClr val="dk1"/>
                          </a:solidFill>
                          <a:effectLst/>
                          <a:latin typeface="+mn-lt"/>
                          <a:ea typeface="+mn-ea"/>
                          <a:cs typeface="+mn-cs"/>
                        </a:rPr>
                        <a:t>返回包含匹配的所有命名子模式内容的字典</a:t>
                      </a:r>
                      <a:endParaRPr kumimoji="0" lang="en-US" altLang="zh-CN" sz="1800" u="none" strike="noStrike" kern="1200" cap="none" normalizeH="0" baseline="0" dirty="0">
                        <a:ln>
                          <a:noFill/>
                        </a:ln>
                        <a:solidFill>
                          <a:schemeClr val="dk1"/>
                        </a:solidFill>
                        <a:effectLst/>
                        <a:latin typeface="+mn-lt"/>
                        <a:ea typeface="+mn-ea"/>
                        <a:cs typeface="+mn-cs"/>
                      </a:endParaRPr>
                    </a:p>
                  </a:txBody>
                  <a:tcPr marL="121876" marR="121876" horzOverflow="overflow"/>
                </a:tc>
                <a:extLst>
                  <a:ext uri="{0D108BD9-81ED-4DB2-BD59-A6C34878D82A}">
                    <a16:rowId xmlns:a16="http://schemas.microsoft.com/office/drawing/2014/main" val="10006"/>
                  </a:ext>
                </a:extLst>
              </a:tr>
            </a:tbl>
          </a:graphicData>
        </a:graphic>
      </p:graphicFrame>
      <p:sp>
        <p:nvSpPr>
          <p:cNvPr id="6" name="Rectangle 3"/>
          <p:cNvSpPr txBox="1">
            <a:spLocks noChangeArrowheads="1"/>
          </p:cNvSpPr>
          <p:nvPr/>
        </p:nvSpPr>
        <p:spPr>
          <a:xfrm>
            <a:off x="6186637" y="2422240"/>
            <a:ext cx="5700017" cy="4091413"/>
          </a:xfrm>
          <a:prstGeom prst="rect">
            <a:avLst/>
          </a:prstGeom>
          <a:solidFill>
            <a:schemeClr val="accent4">
              <a:lumMod val="20000"/>
              <a:lumOff val="80000"/>
            </a:schemeClr>
          </a:solidFill>
        </p:spPr>
        <p:txBody>
          <a:bodyPr vert="horz" lIns="108825" tIns="54412" rIns="108825" bIns="54412" rtlCol="0">
            <a:normAutofit/>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pPr>
              <a:lnSpc>
                <a:spcPct val="120000"/>
              </a:lnSpc>
              <a:spcBef>
                <a:spcPts val="0"/>
              </a:spcBef>
              <a:buClr>
                <a:srgbClr val="008000"/>
              </a:buClr>
              <a:buNone/>
            </a:pPr>
            <a:r>
              <a:rPr lang="en-US" altLang="zh-CN" sz="1600" dirty="0"/>
              <a:t>&gt;&gt;&gt; m=</a:t>
            </a:r>
            <a:r>
              <a:rPr lang="en-US" altLang="zh-CN" sz="1600" dirty="0" err="1"/>
              <a:t>re.match</a:t>
            </a:r>
            <a:r>
              <a:rPr lang="en-US" altLang="zh-CN" sz="1600" dirty="0"/>
              <a:t>(</a:t>
            </a:r>
            <a:r>
              <a:rPr lang="en-US" altLang="zh-CN" sz="1600" dirty="0" err="1"/>
              <a:t>r'www</a:t>
            </a:r>
            <a:r>
              <a:rPr lang="en-US" altLang="zh-CN" sz="1600" dirty="0"/>
              <a:t>\.(.*)\..{3}','www.python.org')</a:t>
            </a:r>
          </a:p>
          <a:p>
            <a:pPr>
              <a:lnSpc>
                <a:spcPct val="120000"/>
              </a:lnSpc>
              <a:spcBef>
                <a:spcPts val="0"/>
              </a:spcBef>
              <a:buClr>
                <a:srgbClr val="008000"/>
              </a:buClr>
              <a:buNone/>
            </a:pPr>
            <a:r>
              <a:rPr lang="en-US" altLang="zh-CN" sz="1600" dirty="0"/>
              <a:t>&gt;&gt;&gt; </a:t>
            </a:r>
            <a:r>
              <a:rPr lang="en-US" altLang="zh-CN" sz="1600" dirty="0" err="1"/>
              <a:t>m.group</a:t>
            </a:r>
            <a:r>
              <a:rPr lang="en-US" altLang="zh-CN" sz="1600" dirty="0"/>
              <a:t>()</a:t>
            </a:r>
          </a:p>
          <a:p>
            <a:pPr>
              <a:lnSpc>
                <a:spcPct val="120000"/>
              </a:lnSpc>
              <a:spcBef>
                <a:spcPts val="0"/>
              </a:spcBef>
              <a:buClr>
                <a:srgbClr val="008000"/>
              </a:buClr>
              <a:buNone/>
            </a:pPr>
            <a:r>
              <a:rPr lang="en-US" altLang="zh-CN" sz="1600" dirty="0">
                <a:solidFill>
                  <a:schemeClr val="accent5"/>
                </a:solidFill>
              </a:rPr>
              <a:t>'www.python.org'</a:t>
            </a:r>
          </a:p>
          <a:p>
            <a:pPr>
              <a:lnSpc>
                <a:spcPct val="120000"/>
              </a:lnSpc>
              <a:spcBef>
                <a:spcPts val="0"/>
              </a:spcBef>
              <a:buClr>
                <a:srgbClr val="008000"/>
              </a:buClr>
              <a:buNone/>
            </a:pPr>
            <a:r>
              <a:rPr lang="en-US" altLang="zh-CN" sz="1600" dirty="0"/>
              <a:t>&gt;&gt;&gt; </a:t>
            </a:r>
            <a:r>
              <a:rPr lang="en-US" altLang="zh-CN" sz="1600" dirty="0" err="1"/>
              <a:t>m.group</a:t>
            </a:r>
            <a:r>
              <a:rPr lang="en-US" altLang="zh-CN" sz="1600" dirty="0"/>
              <a:t>(0)</a:t>
            </a:r>
          </a:p>
          <a:p>
            <a:pPr>
              <a:lnSpc>
                <a:spcPct val="120000"/>
              </a:lnSpc>
              <a:spcBef>
                <a:spcPts val="0"/>
              </a:spcBef>
              <a:buClr>
                <a:srgbClr val="008000"/>
              </a:buClr>
              <a:buNone/>
            </a:pPr>
            <a:r>
              <a:rPr lang="en-US" altLang="zh-CN" sz="1600" dirty="0">
                <a:solidFill>
                  <a:schemeClr val="accent5"/>
                </a:solidFill>
              </a:rPr>
              <a:t>'www.python.org'</a:t>
            </a:r>
          </a:p>
          <a:p>
            <a:pPr>
              <a:lnSpc>
                <a:spcPct val="120000"/>
              </a:lnSpc>
              <a:spcBef>
                <a:spcPts val="0"/>
              </a:spcBef>
              <a:buClr>
                <a:srgbClr val="008000"/>
              </a:buClr>
              <a:buNone/>
            </a:pPr>
            <a:r>
              <a:rPr lang="en-US" altLang="zh-CN" sz="1600" dirty="0"/>
              <a:t>&gt;&gt;&gt; </a:t>
            </a:r>
            <a:r>
              <a:rPr lang="en-US" altLang="zh-CN" sz="1600" dirty="0" err="1"/>
              <a:t>m.group</a:t>
            </a:r>
            <a:r>
              <a:rPr lang="en-US" altLang="zh-CN" sz="1600" dirty="0"/>
              <a:t>(1)</a:t>
            </a:r>
          </a:p>
          <a:p>
            <a:pPr>
              <a:lnSpc>
                <a:spcPct val="120000"/>
              </a:lnSpc>
              <a:spcBef>
                <a:spcPts val="0"/>
              </a:spcBef>
              <a:buClr>
                <a:srgbClr val="008000"/>
              </a:buClr>
              <a:buNone/>
            </a:pPr>
            <a:r>
              <a:rPr lang="en-US" altLang="zh-CN" sz="1600" dirty="0">
                <a:solidFill>
                  <a:schemeClr val="accent5"/>
                </a:solidFill>
              </a:rPr>
              <a:t>'python'</a:t>
            </a:r>
          </a:p>
          <a:p>
            <a:pPr>
              <a:lnSpc>
                <a:spcPct val="120000"/>
              </a:lnSpc>
              <a:spcBef>
                <a:spcPts val="0"/>
              </a:spcBef>
              <a:buClr>
                <a:srgbClr val="008000"/>
              </a:buClr>
              <a:buNone/>
            </a:pPr>
            <a:r>
              <a:rPr lang="en-US" altLang="zh-CN" sz="1600" dirty="0"/>
              <a:t>&gt;&gt;&gt; </a:t>
            </a:r>
            <a:r>
              <a:rPr lang="en-US" altLang="zh-CN" sz="1600" dirty="0" err="1"/>
              <a:t>m.start</a:t>
            </a:r>
            <a:r>
              <a:rPr lang="en-US" altLang="zh-CN" sz="1600" dirty="0"/>
              <a:t>(1)</a:t>
            </a:r>
          </a:p>
          <a:p>
            <a:pPr>
              <a:lnSpc>
                <a:spcPct val="120000"/>
              </a:lnSpc>
              <a:spcBef>
                <a:spcPts val="0"/>
              </a:spcBef>
              <a:buClr>
                <a:srgbClr val="008000"/>
              </a:buClr>
              <a:buNone/>
            </a:pPr>
            <a:r>
              <a:rPr lang="en-US" altLang="zh-CN" sz="1600" dirty="0">
                <a:solidFill>
                  <a:schemeClr val="accent5"/>
                </a:solidFill>
              </a:rPr>
              <a:t>4</a:t>
            </a:r>
          </a:p>
          <a:p>
            <a:pPr>
              <a:lnSpc>
                <a:spcPct val="120000"/>
              </a:lnSpc>
              <a:spcBef>
                <a:spcPts val="0"/>
              </a:spcBef>
              <a:buClr>
                <a:srgbClr val="008000"/>
              </a:buClr>
              <a:buNone/>
            </a:pPr>
            <a:r>
              <a:rPr lang="en-US" altLang="zh-CN" sz="1600" dirty="0"/>
              <a:t>&gt;&gt;&gt; </a:t>
            </a:r>
            <a:r>
              <a:rPr lang="en-US" altLang="zh-CN" sz="1600" dirty="0" err="1"/>
              <a:t>m.end</a:t>
            </a:r>
            <a:r>
              <a:rPr lang="en-US" altLang="zh-CN" sz="1600" dirty="0"/>
              <a:t>(1)</a:t>
            </a:r>
          </a:p>
          <a:p>
            <a:pPr>
              <a:lnSpc>
                <a:spcPct val="120000"/>
              </a:lnSpc>
              <a:spcBef>
                <a:spcPts val="0"/>
              </a:spcBef>
              <a:buClr>
                <a:srgbClr val="008000"/>
              </a:buClr>
              <a:buNone/>
            </a:pPr>
            <a:r>
              <a:rPr lang="en-US" altLang="zh-CN" sz="1600" dirty="0">
                <a:solidFill>
                  <a:schemeClr val="accent5"/>
                </a:solidFill>
              </a:rPr>
              <a:t>10</a:t>
            </a:r>
          </a:p>
          <a:p>
            <a:pPr>
              <a:lnSpc>
                <a:spcPct val="120000"/>
              </a:lnSpc>
              <a:spcBef>
                <a:spcPts val="0"/>
              </a:spcBef>
              <a:buClr>
                <a:srgbClr val="008000"/>
              </a:buClr>
              <a:buNone/>
            </a:pPr>
            <a:r>
              <a:rPr lang="en-US" altLang="zh-CN" sz="1600" dirty="0"/>
              <a:t>&gt;&gt;&gt; </a:t>
            </a:r>
            <a:r>
              <a:rPr lang="en-US" altLang="zh-CN" sz="1600" dirty="0" err="1"/>
              <a:t>m.span</a:t>
            </a:r>
            <a:r>
              <a:rPr lang="en-US" altLang="zh-CN" sz="1600" dirty="0"/>
              <a:t>(1)</a:t>
            </a:r>
          </a:p>
          <a:p>
            <a:pPr>
              <a:lnSpc>
                <a:spcPct val="120000"/>
              </a:lnSpc>
              <a:spcBef>
                <a:spcPts val="0"/>
              </a:spcBef>
              <a:buClr>
                <a:srgbClr val="008000"/>
              </a:buClr>
              <a:buNone/>
            </a:pPr>
            <a:r>
              <a:rPr lang="en-US" altLang="zh-CN" sz="1600" dirty="0">
                <a:solidFill>
                  <a:schemeClr val="accent5"/>
                </a:solidFill>
              </a:rPr>
              <a:t>(4, 10)</a:t>
            </a:r>
          </a:p>
        </p:txBody>
      </p:sp>
    </p:spTree>
    <p:extLst>
      <p:ext uri="{BB962C8B-B14F-4D97-AF65-F5344CB8AC3E}">
        <p14:creationId xmlns:p14="http://schemas.microsoft.com/office/powerpoint/2010/main" val="72204633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rrowheads="1"/>
          </p:cNvSpPr>
          <p:nvPr>
            <p:ph type="title"/>
          </p:nvPr>
        </p:nvSpPr>
        <p:spPr>
          <a:xfrm>
            <a:off x="474427" y="150936"/>
            <a:ext cx="10511798" cy="1325563"/>
          </a:xfrm>
        </p:spPr>
        <p:txBody>
          <a:bodyPr/>
          <a:lstStyle/>
          <a:p>
            <a:r>
              <a:rPr lang="zh-CN" altLang="en-US" dirty="0">
                <a:latin typeface="宋体" panose="02010600030101010101" pitchFamily="2" charset="-122"/>
              </a:rPr>
              <a:t>4.2.5 子模式与</a:t>
            </a:r>
            <a:r>
              <a:rPr lang="en-US" dirty="0">
                <a:latin typeface="宋体" panose="02010600030101010101" pitchFamily="2" charset="-122"/>
              </a:rPr>
              <a:t>match</a:t>
            </a:r>
            <a:r>
              <a:rPr lang="zh-CN" altLang="en-US" dirty="0">
                <a:latin typeface="宋体" panose="02010600030101010101" pitchFamily="2" charset="-122"/>
              </a:rPr>
              <a:t>对象</a:t>
            </a:r>
          </a:p>
        </p:txBody>
      </p:sp>
      <p:sp>
        <p:nvSpPr>
          <p:cNvPr id="4" name="内容占位符 1"/>
          <p:cNvSpPr txBox="1">
            <a:spLocks/>
          </p:cNvSpPr>
          <p:nvPr/>
        </p:nvSpPr>
        <p:spPr>
          <a:xfrm>
            <a:off x="291284" y="1519238"/>
            <a:ext cx="1694007" cy="1138940"/>
          </a:xfrm>
          <a:prstGeom prst="rect">
            <a:avLst/>
          </a:prstGeom>
        </p:spPr>
        <p:txBody>
          <a:bodyPr vert="horz" lIns="108825" tIns="54412" rIns="108825" bIns="54412" rtlCol="0">
            <a:normAutofit fontScale="85000" lnSpcReduction="10000"/>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r>
              <a:rPr lang="zh-CN" altLang="en-US" sz="3299" dirty="0">
                <a:solidFill>
                  <a:schemeClr val="accent5"/>
                </a:solidFill>
              </a:rPr>
              <a:t>示例</a:t>
            </a:r>
            <a:endParaRPr lang="en-US" altLang="zh-CN" sz="3299" dirty="0">
              <a:solidFill>
                <a:schemeClr val="accent5"/>
              </a:solidFill>
            </a:endParaRPr>
          </a:p>
          <a:p>
            <a:pPr marL="0" indent="0">
              <a:buNone/>
            </a:pPr>
            <a:r>
              <a:rPr lang="en-US" altLang="zh-CN" sz="3299" dirty="0">
                <a:solidFill>
                  <a:schemeClr val="accent5"/>
                </a:solidFill>
              </a:rPr>
              <a:t>phone.py</a:t>
            </a:r>
          </a:p>
          <a:p>
            <a:pPr marL="0" indent="0">
              <a:buNone/>
            </a:pPr>
            <a:endParaRPr lang="zh-CN" altLang="en-US" sz="3299" dirty="0"/>
          </a:p>
        </p:txBody>
      </p:sp>
      <p:sp>
        <p:nvSpPr>
          <p:cNvPr id="3" name="矩形 2"/>
          <p:cNvSpPr/>
          <p:nvPr/>
        </p:nvSpPr>
        <p:spPr>
          <a:xfrm>
            <a:off x="2126239" y="1366886"/>
            <a:ext cx="9504287" cy="3539430"/>
          </a:xfrm>
          <a:prstGeom prst="rect">
            <a:avLst/>
          </a:prstGeom>
          <a:ln>
            <a:solidFill>
              <a:schemeClr val="bg1">
                <a:lumMod val="50000"/>
              </a:schemeClr>
            </a:solidFill>
            <a:prstDash val="dash"/>
          </a:ln>
        </p:spPr>
        <p:txBody>
          <a:bodyPr wrap="square">
            <a:spAutoFit/>
          </a:bodyPr>
          <a:lstStyle/>
          <a:p>
            <a:r>
              <a:rPr lang="en-US" altLang="zh-CN" sz="1400" b="1" kern="0" dirty="0">
                <a:solidFill>
                  <a:srgbClr val="0000FF"/>
                </a:solidFill>
                <a:latin typeface="Courier New" panose="02070309020205020404" pitchFamily="49" charset="0"/>
                <a:cs typeface="Times New Roman" panose="02020603050405020304" pitchFamily="18" charset="0"/>
              </a:rPr>
              <a:t>import</a:t>
            </a:r>
            <a:r>
              <a:rPr lang="en-US" altLang="zh-CN" sz="1400" kern="0" dirty="0">
                <a:solidFill>
                  <a:srgbClr val="000000"/>
                </a:solidFill>
                <a:latin typeface="Courier New" panose="02070309020205020404" pitchFamily="49" charset="0"/>
                <a:cs typeface="Times New Roman" panose="02020603050405020304" pitchFamily="18" charset="0"/>
              </a:rPr>
              <a:t> re</a:t>
            </a:r>
            <a:endParaRPr lang="zh-CN" altLang="zh-CN" sz="1600" kern="100" dirty="0">
              <a:latin typeface="Calibri" panose="020F0502020204030204" pitchFamily="34" charset="0"/>
              <a:cs typeface="Times New Roman" panose="02020603050405020304" pitchFamily="18" charset="0"/>
            </a:endParaRPr>
          </a:p>
          <a:p>
            <a:r>
              <a:rPr lang="en-US" altLang="zh-CN" sz="1400" kern="0" dirty="0" err="1">
                <a:solidFill>
                  <a:srgbClr val="000000"/>
                </a:solidFill>
                <a:latin typeface="Courier New" panose="02070309020205020404" pitchFamily="49" charset="0"/>
                <a:cs typeface="Times New Roman" panose="02020603050405020304" pitchFamily="18" charset="0"/>
              </a:rPr>
              <a:t>telNumber</a:t>
            </a:r>
            <a:r>
              <a:rPr lang="en-US" altLang="zh-CN" sz="1400" kern="0" dirty="0">
                <a:solidFill>
                  <a:srgbClr val="000000"/>
                </a:solidFill>
                <a:latin typeface="Courier New" panose="02070309020205020404" pitchFamily="49" charset="0"/>
                <a:cs typeface="Times New Roman" panose="02020603050405020304" pitchFamily="18" charset="0"/>
              </a:rPr>
              <a:t> </a:t>
            </a:r>
            <a:r>
              <a:rPr lang="en-US" altLang="zh-CN" sz="1400" b="1" kern="0" dirty="0">
                <a:solidFill>
                  <a:srgbClr val="000080"/>
                </a:solidFill>
                <a:latin typeface="Courier New" panose="02070309020205020404" pitchFamily="49" charset="0"/>
                <a:cs typeface="Times New Roman" panose="02020603050405020304" pitchFamily="18" charset="0"/>
              </a:rPr>
              <a:t>=</a:t>
            </a:r>
            <a:r>
              <a:rPr lang="en-US" altLang="zh-CN" sz="1400" kern="0" dirty="0">
                <a:solidFill>
                  <a:srgbClr val="000000"/>
                </a:solidFill>
                <a:latin typeface="Courier New" panose="02070309020205020404" pitchFamily="49" charset="0"/>
                <a:cs typeface="Times New Roman" panose="02020603050405020304" pitchFamily="18" charset="0"/>
              </a:rPr>
              <a:t> </a:t>
            </a:r>
            <a:r>
              <a:rPr lang="en-US" altLang="zh-CN" sz="1400" kern="0" dirty="0">
                <a:solidFill>
                  <a:srgbClr val="FF8000"/>
                </a:solidFill>
                <a:latin typeface="Courier New" panose="02070309020205020404" pitchFamily="49" charset="0"/>
                <a:cs typeface="Times New Roman" panose="02020603050405020304" pitchFamily="18" charset="0"/>
              </a:rPr>
              <a:t>'''Suppose my Phone No. is 0535-1234567,</a:t>
            </a:r>
            <a:endParaRPr lang="zh-CN" altLang="zh-CN" sz="1600" kern="100" dirty="0">
              <a:latin typeface="Calibri" panose="020F0502020204030204" pitchFamily="34" charset="0"/>
              <a:cs typeface="Times New Roman" panose="02020603050405020304" pitchFamily="18" charset="0"/>
            </a:endParaRPr>
          </a:p>
          <a:p>
            <a:r>
              <a:rPr lang="en-US" altLang="zh-CN" sz="1400" kern="0" dirty="0">
                <a:solidFill>
                  <a:srgbClr val="FF8000"/>
                </a:solidFill>
                <a:latin typeface="Courier New" panose="02070309020205020404" pitchFamily="49" charset="0"/>
                <a:cs typeface="Times New Roman" panose="02020603050405020304" pitchFamily="18" charset="0"/>
              </a:rPr>
              <a:t>yours is 010-12345678, his is 025-87654321.'''</a:t>
            </a:r>
            <a:endParaRPr lang="zh-CN" altLang="zh-CN" sz="1600" kern="100" dirty="0">
              <a:latin typeface="Calibri" panose="020F0502020204030204" pitchFamily="34" charset="0"/>
              <a:cs typeface="Times New Roman" panose="02020603050405020304" pitchFamily="18" charset="0"/>
            </a:endParaRPr>
          </a:p>
          <a:p>
            <a:r>
              <a:rPr lang="en-US" altLang="zh-CN" sz="1400" kern="0" dirty="0">
                <a:solidFill>
                  <a:srgbClr val="000000"/>
                </a:solidFill>
                <a:latin typeface="Courier New" panose="02070309020205020404" pitchFamily="49" charset="0"/>
                <a:cs typeface="Times New Roman" panose="02020603050405020304" pitchFamily="18" charset="0"/>
              </a:rPr>
              <a:t>pattern </a:t>
            </a:r>
            <a:r>
              <a:rPr lang="en-US" altLang="zh-CN" sz="1400" b="1" kern="0" dirty="0">
                <a:solidFill>
                  <a:srgbClr val="000080"/>
                </a:solidFill>
                <a:latin typeface="Courier New" panose="02070309020205020404" pitchFamily="49" charset="0"/>
                <a:cs typeface="Times New Roman" panose="02020603050405020304" pitchFamily="18" charset="0"/>
              </a:rPr>
              <a:t>=</a:t>
            </a:r>
            <a:r>
              <a:rPr lang="en-US" altLang="zh-CN" sz="1400" kern="0" dirty="0">
                <a:solidFill>
                  <a:srgbClr val="000000"/>
                </a:solidFill>
                <a:latin typeface="Courier New" panose="02070309020205020404" pitchFamily="49" charset="0"/>
                <a:cs typeface="Times New Roman" panose="02020603050405020304" pitchFamily="18" charset="0"/>
              </a:rPr>
              <a:t> </a:t>
            </a:r>
            <a:r>
              <a:rPr lang="en-US" altLang="zh-CN" sz="1400" kern="0" dirty="0" err="1">
                <a:solidFill>
                  <a:srgbClr val="000000"/>
                </a:solidFill>
                <a:latin typeface="Courier New" panose="02070309020205020404" pitchFamily="49" charset="0"/>
                <a:cs typeface="Times New Roman" panose="02020603050405020304" pitchFamily="18" charset="0"/>
              </a:rPr>
              <a:t>re</a:t>
            </a:r>
            <a:r>
              <a:rPr lang="en-US" altLang="zh-CN" sz="1400" b="1" kern="0" dirty="0" err="1">
                <a:solidFill>
                  <a:srgbClr val="000080"/>
                </a:solidFill>
                <a:latin typeface="Courier New" panose="02070309020205020404" pitchFamily="49" charset="0"/>
                <a:cs typeface="Times New Roman" panose="02020603050405020304" pitchFamily="18" charset="0"/>
              </a:rPr>
              <a:t>.</a:t>
            </a:r>
            <a:r>
              <a:rPr lang="en-US" altLang="zh-CN" sz="1400" kern="0" dirty="0" err="1">
                <a:solidFill>
                  <a:srgbClr val="000000"/>
                </a:solidFill>
                <a:latin typeface="Courier New" panose="02070309020205020404" pitchFamily="49" charset="0"/>
                <a:cs typeface="Times New Roman" panose="02020603050405020304" pitchFamily="18" charset="0"/>
              </a:rPr>
              <a:t>compile</a:t>
            </a:r>
            <a:r>
              <a:rPr lang="en-US" altLang="zh-CN" sz="1400" b="1" kern="0" dirty="0">
                <a:solidFill>
                  <a:srgbClr val="000080"/>
                </a:solidFill>
                <a:latin typeface="Courier New" panose="02070309020205020404" pitchFamily="49" charset="0"/>
                <a:cs typeface="Times New Roman" panose="02020603050405020304" pitchFamily="18" charset="0"/>
              </a:rPr>
              <a:t>(</a:t>
            </a:r>
            <a:r>
              <a:rPr lang="en-US" altLang="zh-CN" sz="1400" kern="0" dirty="0">
                <a:solidFill>
                  <a:srgbClr val="808080"/>
                </a:solidFill>
                <a:latin typeface="Courier New" panose="02070309020205020404" pitchFamily="49" charset="0"/>
                <a:cs typeface="Times New Roman" panose="02020603050405020304" pitchFamily="18" charset="0"/>
              </a:rPr>
              <a:t>r'(\d{3,4})-(\d{7,8})'</a:t>
            </a:r>
            <a:r>
              <a:rPr lang="en-US" altLang="zh-CN" sz="1400" b="1" kern="0" dirty="0">
                <a:solidFill>
                  <a:srgbClr val="000080"/>
                </a:solidFill>
                <a:latin typeface="Courier New" panose="02070309020205020404" pitchFamily="49" charset="0"/>
                <a:cs typeface="Times New Roman" panose="02020603050405020304" pitchFamily="18" charset="0"/>
              </a:rPr>
              <a:t>)</a:t>
            </a:r>
            <a:endParaRPr lang="zh-CN" altLang="zh-CN" sz="1600" kern="100" dirty="0">
              <a:latin typeface="Calibri" panose="020F0502020204030204" pitchFamily="34" charset="0"/>
              <a:cs typeface="Times New Roman" panose="02020603050405020304" pitchFamily="18" charset="0"/>
            </a:endParaRPr>
          </a:p>
          <a:p>
            <a:r>
              <a:rPr lang="en-US" altLang="zh-CN" sz="1400" kern="0" dirty="0">
                <a:solidFill>
                  <a:srgbClr val="000000"/>
                </a:solidFill>
                <a:latin typeface="Courier New" panose="02070309020205020404" pitchFamily="49" charset="0"/>
                <a:cs typeface="Times New Roman" panose="02020603050405020304" pitchFamily="18" charset="0"/>
              </a:rPr>
              <a:t>index </a:t>
            </a:r>
            <a:r>
              <a:rPr lang="en-US" altLang="zh-CN" sz="1400" b="1" kern="0" dirty="0">
                <a:solidFill>
                  <a:srgbClr val="000080"/>
                </a:solidFill>
                <a:latin typeface="Courier New" panose="02070309020205020404" pitchFamily="49" charset="0"/>
                <a:cs typeface="Times New Roman" panose="02020603050405020304" pitchFamily="18" charset="0"/>
              </a:rPr>
              <a:t>=</a:t>
            </a:r>
            <a:r>
              <a:rPr lang="en-US" altLang="zh-CN" sz="1400" kern="0" dirty="0">
                <a:solidFill>
                  <a:srgbClr val="000000"/>
                </a:solidFill>
                <a:latin typeface="Courier New" panose="02070309020205020404" pitchFamily="49" charset="0"/>
                <a:cs typeface="Times New Roman" panose="02020603050405020304" pitchFamily="18" charset="0"/>
              </a:rPr>
              <a:t> </a:t>
            </a:r>
            <a:r>
              <a:rPr lang="en-US" altLang="zh-CN" sz="1400" kern="0" dirty="0">
                <a:solidFill>
                  <a:srgbClr val="FF0000"/>
                </a:solidFill>
                <a:latin typeface="Courier New" panose="02070309020205020404" pitchFamily="49" charset="0"/>
                <a:cs typeface="Times New Roman" panose="02020603050405020304" pitchFamily="18" charset="0"/>
              </a:rPr>
              <a:t>0</a:t>
            </a:r>
            <a:endParaRPr lang="zh-CN" altLang="zh-CN" sz="1600" kern="100" dirty="0">
              <a:latin typeface="Calibri" panose="020F0502020204030204" pitchFamily="34" charset="0"/>
              <a:cs typeface="Times New Roman" panose="02020603050405020304" pitchFamily="18" charset="0"/>
            </a:endParaRPr>
          </a:p>
          <a:p>
            <a:r>
              <a:rPr lang="en-US" altLang="zh-CN" sz="1400" b="1" kern="0" dirty="0">
                <a:solidFill>
                  <a:srgbClr val="0000FF"/>
                </a:solidFill>
                <a:latin typeface="Courier New" panose="02070309020205020404" pitchFamily="49" charset="0"/>
                <a:cs typeface="Times New Roman" panose="02020603050405020304" pitchFamily="18" charset="0"/>
              </a:rPr>
              <a:t>while</a:t>
            </a:r>
            <a:r>
              <a:rPr lang="en-US" altLang="zh-CN" sz="1400" kern="0" dirty="0">
                <a:solidFill>
                  <a:srgbClr val="000000"/>
                </a:solidFill>
                <a:latin typeface="Courier New" panose="02070309020205020404" pitchFamily="49" charset="0"/>
                <a:cs typeface="Times New Roman" panose="02020603050405020304" pitchFamily="18" charset="0"/>
              </a:rPr>
              <a:t> </a:t>
            </a:r>
            <a:r>
              <a:rPr lang="en-US" altLang="zh-CN" sz="1400" b="1" kern="0" dirty="0">
                <a:solidFill>
                  <a:srgbClr val="0000FF"/>
                </a:solidFill>
                <a:latin typeface="Courier New" panose="02070309020205020404" pitchFamily="49" charset="0"/>
                <a:cs typeface="Times New Roman" panose="02020603050405020304" pitchFamily="18" charset="0"/>
              </a:rPr>
              <a:t>True</a:t>
            </a:r>
            <a:r>
              <a:rPr lang="en-US" altLang="zh-CN" sz="1400" b="1" kern="0" dirty="0">
                <a:solidFill>
                  <a:srgbClr val="000080"/>
                </a:solidFill>
                <a:latin typeface="Courier New" panose="02070309020205020404" pitchFamily="49" charset="0"/>
                <a:cs typeface="Times New Roman" panose="02020603050405020304" pitchFamily="18" charset="0"/>
              </a:rPr>
              <a:t>:</a:t>
            </a:r>
            <a:endParaRPr lang="zh-CN" altLang="zh-CN" sz="1600" kern="100" dirty="0">
              <a:latin typeface="Calibri" panose="020F0502020204030204" pitchFamily="34" charset="0"/>
              <a:cs typeface="Times New Roman" panose="02020603050405020304" pitchFamily="18" charset="0"/>
            </a:endParaRPr>
          </a:p>
          <a:p>
            <a:r>
              <a:rPr lang="en-US" altLang="zh-CN" sz="1400" kern="0" dirty="0">
                <a:solidFill>
                  <a:srgbClr val="000000"/>
                </a:solidFill>
                <a:latin typeface="Courier New" panose="02070309020205020404" pitchFamily="49" charset="0"/>
                <a:cs typeface="Times New Roman" panose="02020603050405020304" pitchFamily="18" charset="0"/>
              </a:rPr>
              <a:t>    </a:t>
            </a:r>
            <a:r>
              <a:rPr lang="en-US" altLang="zh-CN" sz="1400" kern="0" dirty="0" err="1">
                <a:solidFill>
                  <a:srgbClr val="000000"/>
                </a:solidFill>
                <a:latin typeface="Courier New" panose="02070309020205020404" pitchFamily="49" charset="0"/>
                <a:cs typeface="Times New Roman" panose="02020603050405020304" pitchFamily="18" charset="0"/>
              </a:rPr>
              <a:t>matchResult</a:t>
            </a:r>
            <a:r>
              <a:rPr lang="en-US" altLang="zh-CN" sz="1400" kern="0" dirty="0">
                <a:solidFill>
                  <a:srgbClr val="000000"/>
                </a:solidFill>
                <a:latin typeface="Courier New" panose="02070309020205020404" pitchFamily="49" charset="0"/>
                <a:cs typeface="Times New Roman" panose="02020603050405020304" pitchFamily="18" charset="0"/>
              </a:rPr>
              <a:t> </a:t>
            </a:r>
            <a:r>
              <a:rPr lang="en-US" altLang="zh-CN" sz="1400" b="1" kern="0" dirty="0">
                <a:solidFill>
                  <a:srgbClr val="000080"/>
                </a:solidFill>
                <a:latin typeface="Courier New" panose="02070309020205020404" pitchFamily="49" charset="0"/>
                <a:cs typeface="Times New Roman" panose="02020603050405020304" pitchFamily="18" charset="0"/>
              </a:rPr>
              <a:t>=</a:t>
            </a:r>
            <a:r>
              <a:rPr lang="en-US" altLang="zh-CN" sz="1400" kern="0" dirty="0">
                <a:solidFill>
                  <a:srgbClr val="000000"/>
                </a:solidFill>
                <a:latin typeface="Courier New" panose="02070309020205020404" pitchFamily="49" charset="0"/>
                <a:cs typeface="Times New Roman" panose="02020603050405020304" pitchFamily="18" charset="0"/>
              </a:rPr>
              <a:t> </a:t>
            </a:r>
            <a:r>
              <a:rPr lang="en-US" altLang="zh-CN" sz="1400" kern="0" dirty="0" err="1">
                <a:solidFill>
                  <a:srgbClr val="000000"/>
                </a:solidFill>
                <a:latin typeface="Courier New" panose="02070309020205020404" pitchFamily="49" charset="0"/>
                <a:cs typeface="Times New Roman" panose="02020603050405020304" pitchFamily="18" charset="0"/>
              </a:rPr>
              <a:t>pattern</a:t>
            </a:r>
            <a:r>
              <a:rPr lang="en-US" altLang="zh-CN" sz="1400" b="1" kern="0" dirty="0" err="1">
                <a:solidFill>
                  <a:srgbClr val="000080"/>
                </a:solidFill>
                <a:latin typeface="Courier New" panose="02070309020205020404" pitchFamily="49" charset="0"/>
                <a:cs typeface="Times New Roman" panose="02020603050405020304" pitchFamily="18" charset="0"/>
              </a:rPr>
              <a:t>.</a:t>
            </a:r>
            <a:r>
              <a:rPr lang="en-US" altLang="zh-CN" sz="1400" kern="0" dirty="0" err="1">
                <a:solidFill>
                  <a:srgbClr val="000000"/>
                </a:solidFill>
                <a:latin typeface="Courier New" panose="02070309020205020404" pitchFamily="49" charset="0"/>
                <a:cs typeface="Times New Roman" panose="02020603050405020304" pitchFamily="18" charset="0"/>
              </a:rPr>
              <a:t>search</a:t>
            </a:r>
            <a:r>
              <a:rPr lang="en-US" altLang="zh-CN" sz="1400" b="1" kern="0" dirty="0">
                <a:solidFill>
                  <a:srgbClr val="000080"/>
                </a:solidFill>
                <a:latin typeface="Courier New" panose="02070309020205020404" pitchFamily="49" charset="0"/>
                <a:cs typeface="Times New Roman" panose="02020603050405020304" pitchFamily="18" charset="0"/>
              </a:rPr>
              <a:t>(</a:t>
            </a:r>
            <a:r>
              <a:rPr lang="en-US" altLang="zh-CN" sz="1400" kern="0" dirty="0" err="1">
                <a:solidFill>
                  <a:srgbClr val="000000"/>
                </a:solidFill>
                <a:latin typeface="Courier New" panose="02070309020205020404" pitchFamily="49" charset="0"/>
                <a:cs typeface="Times New Roman" panose="02020603050405020304" pitchFamily="18" charset="0"/>
              </a:rPr>
              <a:t>telNumber</a:t>
            </a:r>
            <a:r>
              <a:rPr lang="en-US" altLang="zh-CN" sz="1400" b="1" kern="0" dirty="0">
                <a:solidFill>
                  <a:srgbClr val="000080"/>
                </a:solidFill>
                <a:latin typeface="Courier New" panose="02070309020205020404" pitchFamily="49" charset="0"/>
                <a:cs typeface="Times New Roman" panose="02020603050405020304" pitchFamily="18" charset="0"/>
              </a:rPr>
              <a:t>,</a:t>
            </a:r>
            <a:r>
              <a:rPr lang="en-US" altLang="zh-CN" sz="1400" kern="0" dirty="0">
                <a:solidFill>
                  <a:srgbClr val="000000"/>
                </a:solidFill>
                <a:latin typeface="Courier New" panose="02070309020205020404" pitchFamily="49" charset="0"/>
                <a:cs typeface="Times New Roman" panose="02020603050405020304" pitchFamily="18" charset="0"/>
              </a:rPr>
              <a:t> index</a:t>
            </a:r>
            <a:r>
              <a:rPr lang="en-US" altLang="zh-CN" sz="1400" b="1" kern="0" dirty="0">
                <a:solidFill>
                  <a:srgbClr val="000080"/>
                </a:solidFill>
                <a:latin typeface="Courier New" panose="02070309020205020404" pitchFamily="49" charset="0"/>
                <a:cs typeface="Times New Roman" panose="02020603050405020304" pitchFamily="18" charset="0"/>
              </a:rPr>
              <a:t>)</a:t>
            </a:r>
            <a:endParaRPr lang="zh-CN" altLang="zh-CN" sz="1600" kern="100" dirty="0">
              <a:latin typeface="Calibri" panose="020F0502020204030204" pitchFamily="34" charset="0"/>
              <a:cs typeface="Times New Roman" panose="02020603050405020304" pitchFamily="18" charset="0"/>
            </a:endParaRPr>
          </a:p>
          <a:p>
            <a:r>
              <a:rPr lang="en-US" altLang="zh-CN" sz="1400" kern="0" dirty="0">
                <a:solidFill>
                  <a:srgbClr val="000000"/>
                </a:solidFill>
                <a:latin typeface="Courier New" panose="02070309020205020404" pitchFamily="49" charset="0"/>
                <a:cs typeface="Times New Roman" panose="02020603050405020304" pitchFamily="18" charset="0"/>
              </a:rPr>
              <a:t>    </a:t>
            </a:r>
            <a:r>
              <a:rPr lang="en-US" altLang="zh-CN" sz="1400" b="1" kern="0" dirty="0">
                <a:solidFill>
                  <a:srgbClr val="0000FF"/>
                </a:solidFill>
                <a:latin typeface="Courier New" panose="02070309020205020404" pitchFamily="49" charset="0"/>
                <a:cs typeface="Times New Roman" panose="02020603050405020304" pitchFamily="18" charset="0"/>
              </a:rPr>
              <a:t>if</a:t>
            </a:r>
            <a:r>
              <a:rPr lang="en-US" altLang="zh-CN" sz="1400" kern="0" dirty="0">
                <a:solidFill>
                  <a:srgbClr val="000000"/>
                </a:solidFill>
                <a:latin typeface="Courier New" panose="02070309020205020404" pitchFamily="49" charset="0"/>
                <a:cs typeface="Times New Roman" panose="02020603050405020304" pitchFamily="18" charset="0"/>
              </a:rPr>
              <a:t> </a:t>
            </a:r>
            <a:r>
              <a:rPr lang="en-US" altLang="zh-CN" sz="1400" b="1" kern="0" dirty="0">
                <a:solidFill>
                  <a:srgbClr val="0000FF"/>
                </a:solidFill>
                <a:latin typeface="Courier New" panose="02070309020205020404" pitchFamily="49" charset="0"/>
                <a:cs typeface="Times New Roman" panose="02020603050405020304" pitchFamily="18" charset="0"/>
              </a:rPr>
              <a:t>not</a:t>
            </a:r>
            <a:r>
              <a:rPr lang="en-US" altLang="zh-CN" sz="1400" kern="0" dirty="0">
                <a:solidFill>
                  <a:srgbClr val="000000"/>
                </a:solidFill>
                <a:latin typeface="Courier New" panose="02070309020205020404" pitchFamily="49" charset="0"/>
                <a:cs typeface="Times New Roman" panose="02020603050405020304" pitchFamily="18" charset="0"/>
              </a:rPr>
              <a:t> </a:t>
            </a:r>
            <a:r>
              <a:rPr lang="en-US" altLang="zh-CN" sz="1400" kern="0" dirty="0" err="1">
                <a:solidFill>
                  <a:srgbClr val="000000"/>
                </a:solidFill>
                <a:latin typeface="Courier New" panose="02070309020205020404" pitchFamily="49" charset="0"/>
                <a:cs typeface="Times New Roman" panose="02020603050405020304" pitchFamily="18" charset="0"/>
              </a:rPr>
              <a:t>matchResult</a:t>
            </a:r>
            <a:r>
              <a:rPr lang="en-US" altLang="zh-CN" sz="1400" b="1" kern="0" dirty="0">
                <a:solidFill>
                  <a:srgbClr val="000080"/>
                </a:solidFill>
                <a:latin typeface="Courier New" panose="02070309020205020404" pitchFamily="49" charset="0"/>
                <a:cs typeface="Times New Roman" panose="02020603050405020304" pitchFamily="18" charset="0"/>
              </a:rPr>
              <a:t>:</a:t>
            </a:r>
            <a:endParaRPr lang="zh-CN" altLang="zh-CN" sz="1600" kern="100" dirty="0">
              <a:latin typeface="Calibri" panose="020F0502020204030204" pitchFamily="34" charset="0"/>
              <a:cs typeface="Times New Roman" panose="02020603050405020304" pitchFamily="18" charset="0"/>
            </a:endParaRPr>
          </a:p>
          <a:p>
            <a:r>
              <a:rPr lang="en-US" altLang="zh-CN" sz="1400" kern="0" dirty="0">
                <a:solidFill>
                  <a:srgbClr val="000000"/>
                </a:solidFill>
                <a:latin typeface="Courier New" panose="02070309020205020404" pitchFamily="49" charset="0"/>
                <a:cs typeface="Times New Roman" panose="02020603050405020304" pitchFamily="18" charset="0"/>
              </a:rPr>
              <a:t>        </a:t>
            </a:r>
            <a:r>
              <a:rPr lang="en-US" altLang="zh-CN" sz="1400" b="1" kern="0" dirty="0">
                <a:solidFill>
                  <a:srgbClr val="0000FF"/>
                </a:solidFill>
                <a:latin typeface="Courier New" panose="02070309020205020404" pitchFamily="49" charset="0"/>
                <a:cs typeface="Times New Roman" panose="02020603050405020304" pitchFamily="18" charset="0"/>
              </a:rPr>
              <a:t>break</a:t>
            </a:r>
            <a:endParaRPr lang="zh-CN" altLang="zh-CN" sz="1600" kern="100" dirty="0">
              <a:latin typeface="Calibri" panose="020F0502020204030204" pitchFamily="34" charset="0"/>
              <a:cs typeface="Times New Roman" panose="02020603050405020304" pitchFamily="18" charset="0"/>
            </a:endParaRPr>
          </a:p>
          <a:p>
            <a:r>
              <a:rPr lang="en-US" altLang="zh-CN" sz="1400" kern="0" dirty="0">
                <a:solidFill>
                  <a:srgbClr val="000000"/>
                </a:solidFill>
                <a:latin typeface="Courier New" panose="02070309020205020404" pitchFamily="49" charset="0"/>
                <a:cs typeface="Times New Roman" panose="02020603050405020304" pitchFamily="18" charset="0"/>
              </a:rPr>
              <a:t>    </a:t>
            </a:r>
            <a:r>
              <a:rPr lang="en-US" altLang="zh-CN" sz="1400" b="1" kern="0" dirty="0">
                <a:solidFill>
                  <a:srgbClr val="0000FF"/>
                </a:solidFill>
                <a:latin typeface="Courier New" panose="02070309020205020404" pitchFamily="49" charset="0"/>
                <a:cs typeface="Times New Roman" panose="02020603050405020304" pitchFamily="18" charset="0"/>
              </a:rPr>
              <a:t>print</a:t>
            </a:r>
            <a:r>
              <a:rPr lang="en-US" altLang="zh-CN" sz="1400" kern="0" dirty="0">
                <a:solidFill>
                  <a:srgbClr val="000000"/>
                </a:solidFill>
                <a:latin typeface="Courier New" panose="02070309020205020404" pitchFamily="49" charset="0"/>
                <a:cs typeface="Times New Roman" panose="02020603050405020304" pitchFamily="18" charset="0"/>
              </a:rPr>
              <a:t> </a:t>
            </a:r>
            <a:r>
              <a:rPr lang="en-US" altLang="zh-CN" sz="1400" b="1" kern="0" dirty="0">
                <a:solidFill>
                  <a:srgbClr val="000080"/>
                </a:solidFill>
                <a:latin typeface="Courier New" panose="02070309020205020404" pitchFamily="49" charset="0"/>
                <a:cs typeface="Times New Roman" panose="02020603050405020304" pitchFamily="18" charset="0"/>
              </a:rPr>
              <a:t>(</a:t>
            </a:r>
            <a:r>
              <a:rPr lang="en-US" altLang="zh-CN" sz="1400" kern="0" dirty="0">
                <a:solidFill>
                  <a:srgbClr val="808080"/>
                </a:solidFill>
                <a:latin typeface="Courier New" panose="02070309020205020404" pitchFamily="49" charset="0"/>
                <a:cs typeface="Times New Roman" panose="02020603050405020304" pitchFamily="18" charset="0"/>
              </a:rPr>
              <a:t>'-'</a:t>
            </a:r>
            <a:r>
              <a:rPr lang="en-US" altLang="zh-CN" sz="1400" b="1" kern="0" dirty="0">
                <a:solidFill>
                  <a:srgbClr val="000080"/>
                </a:solidFill>
                <a:latin typeface="Courier New" panose="02070309020205020404" pitchFamily="49" charset="0"/>
                <a:cs typeface="Times New Roman" panose="02020603050405020304" pitchFamily="18" charset="0"/>
              </a:rPr>
              <a:t>*</a:t>
            </a:r>
            <a:r>
              <a:rPr lang="en-US" altLang="zh-CN" sz="1400" kern="0" dirty="0">
                <a:solidFill>
                  <a:srgbClr val="FF0000"/>
                </a:solidFill>
                <a:latin typeface="Courier New" panose="02070309020205020404" pitchFamily="49" charset="0"/>
                <a:cs typeface="Times New Roman" panose="02020603050405020304" pitchFamily="18" charset="0"/>
              </a:rPr>
              <a:t>30</a:t>
            </a:r>
            <a:r>
              <a:rPr lang="en-US" altLang="zh-CN" sz="1400" b="1" kern="0" dirty="0">
                <a:solidFill>
                  <a:srgbClr val="000080"/>
                </a:solidFill>
                <a:latin typeface="Courier New" panose="02070309020205020404" pitchFamily="49" charset="0"/>
                <a:cs typeface="Times New Roman" panose="02020603050405020304" pitchFamily="18" charset="0"/>
              </a:rPr>
              <a:t>)</a:t>
            </a:r>
            <a:endParaRPr lang="zh-CN" altLang="zh-CN" sz="1600" kern="100" dirty="0">
              <a:latin typeface="Calibri" panose="020F0502020204030204" pitchFamily="34" charset="0"/>
              <a:cs typeface="Times New Roman" panose="02020603050405020304" pitchFamily="18" charset="0"/>
            </a:endParaRPr>
          </a:p>
          <a:p>
            <a:r>
              <a:rPr lang="en-US" altLang="zh-CN" sz="1400" kern="0" dirty="0">
                <a:solidFill>
                  <a:srgbClr val="000000"/>
                </a:solidFill>
                <a:latin typeface="Courier New" panose="02070309020205020404" pitchFamily="49" charset="0"/>
                <a:cs typeface="Times New Roman" panose="02020603050405020304" pitchFamily="18" charset="0"/>
              </a:rPr>
              <a:t>    </a:t>
            </a:r>
            <a:r>
              <a:rPr lang="en-US" altLang="zh-CN" sz="1400" b="1" kern="0" dirty="0">
                <a:solidFill>
                  <a:srgbClr val="0000FF"/>
                </a:solidFill>
                <a:latin typeface="Courier New" panose="02070309020205020404" pitchFamily="49" charset="0"/>
                <a:cs typeface="Times New Roman" panose="02020603050405020304" pitchFamily="18" charset="0"/>
              </a:rPr>
              <a:t>print</a:t>
            </a:r>
            <a:r>
              <a:rPr lang="en-US" altLang="zh-CN" sz="1400" kern="0" dirty="0">
                <a:solidFill>
                  <a:srgbClr val="000000"/>
                </a:solidFill>
                <a:latin typeface="Courier New" panose="02070309020205020404" pitchFamily="49" charset="0"/>
                <a:cs typeface="Times New Roman" panose="02020603050405020304" pitchFamily="18" charset="0"/>
              </a:rPr>
              <a:t> </a:t>
            </a:r>
            <a:r>
              <a:rPr lang="en-US" altLang="zh-CN" sz="1400" b="1" kern="0" dirty="0">
                <a:solidFill>
                  <a:srgbClr val="000080"/>
                </a:solidFill>
                <a:latin typeface="Courier New" panose="02070309020205020404" pitchFamily="49" charset="0"/>
                <a:cs typeface="Times New Roman" panose="02020603050405020304" pitchFamily="18" charset="0"/>
              </a:rPr>
              <a:t>(</a:t>
            </a:r>
            <a:r>
              <a:rPr lang="en-US" altLang="zh-CN" sz="1400" kern="0" dirty="0">
                <a:solidFill>
                  <a:srgbClr val="808080"/>
                </a:solidFill>
                <a:latin typeface="Courier New" panose="02070309020205020404" pitchFamily="49" charset="0"/>
                <a:cs typeface="Times New Roman" panose="02020603050405020304" pitchFamily="18" charset="0"/>
              </a:rPr>
              <a:t>'Success:'</a:t>
            </a:r>
            <a:r>
              <a:rPr lang="en-US" altLang="zh-CN" sz="1400" b="1" kern="0" dirty="0">
                <a:solidFill>
                  <a:srgbClr val="000080"/>
                </a:solidFill>
                <a:latin typeface="Courier New" panose="02070309020205020404" pitchFamily="49" charset="0"/>
                <a:cs typeface="Times New Roman" panose="02020603050405020304" pitchFamily="18" charset="0"/>
              </a:rPr>
              <a:t>)</a:t>
            </a:r>
            <a:endParaRPr lang="zh-CN" altLang="zh-CN" sz="1600" kern="100" dirty="0">
              <a:latin typeface="Calibri" panose="020F0502020204030204" pitchFamily="34" charset="0"/>
              <a:cs typeface="Times New Roman" panose="02020603050405020304" pitchFamily="18" charset="0"/>
            </a:endParaRPr>
          </a:p>
          <a:p>
            <a:r>
              <a:rPr lang="en-US" altLang="zh-CN" sz="1400" kern="0" dirty="0">
                <a:solidFill>
                  <a:srgbClr val="000000"/>
                </a:solidFill>
                <a:latin typeface="Courier New" panose="02070309020205020404" pitchFamily="49" charset="0"/>
                <a:cs typeface="Times New Roman" panose="02020603050405020304" pitchFamily="18" charset="0"/>
              </a:rPr>
              <a:t>    </a:t>
            </a:r>
            <a:r>
              <a:rPr lang="en-US" altLang="zh-CN" sz="1400" b="1" kern="0" dirty="0">
                <a:solidFill>
                  <a:srgbClr val="0000FF"/>
                </a:solidFill>
                <a:latin typeface="Courier New" panose="02070309020205020404" pitchFamily="49" charset="0"/>
                <a:cs typeface="Times New Roman" panose="02020603050405020304" pitchFamily="18" charset="0"/>
              </a:rPr>
              <a:t>for</a:t>
            </a:r>
            <a:r>
              <a:rPr lang="en-US" altLang="zh-CN" sz="1400" kern="0" dirty="0">
                <a:solidFill>
                  <a:srgbClr val="000000"/>
                </a:solidFill>
                <a:latin typeface="Courier New" panose="02070309020205020404" pitchFamily="49" charset="0"/>
                <a:cs typeface="Times New Roman" panose="02020603050405020304" pitchFamily="18" charset="0"/>
              </a:rPr>
              <a:t> </a:t>
            </a:r>
            <a:r>
              <a:rPr lang="en-US" altLang="zh-CN" sz="1400" kern="0" dirty="0" err="1">
                <a:solidFill>
                  <a:srgbClr val="000000"/>
                </a:solidFill>
                <a:latin typeface="Courier New" panose="02070309020205020404" pitchFamily="49" charset="0"/>
                <a:cs typeface="Times New Roman" panose="02020603050405020304" pitchFamily="18" charset="0"/>
              </a:rPr>
              <a:t>i</a:t>
            </a:r>
            <a:r>
              <a:rPr lang="en-US" altLang="zh-CN" sz="1400" kern="0" dirty="0">
                <a:solidFill>
                  <a:srgbClr val="000000"/>
                </a:solidFill>
                <a:latin typeface="Courier New" panose="02070309020205020404" pitchFamily="49" charset="0"/>
                <a:cs typeface="Times New Roman" panose="02020603050405020304" pitchFamily="18" charset="0"/>
              </a:rPr>
              <a:t> </a:t>
            </a:r>
            <a:r>
              <a:rPr lang="en-US" altLang="zh-CN" sz="1400" b="1" kern="0" dirty="0">
                <a:solidFill>
                  <a:srgbClr val="0000FF"/>
                </a:solidFill>
                <a:latin typeface="Courier New" panose="02070309020205020404" pitchFamily="49" charset="0"/>
                <a:cs typeface="Times New Roman" panose="02020603050405020304" pitchFamily="18" charset="0"/>
              </a:rPr>
              <a:t>in</a:t>
            </a:r>
            <a:r>
              <a:rPr lang="en-US" altLang="zh-CN" sz="1400" kern="0" dirty="0">
                <a:solidFill>
                  <a:srgbClr val="000000"/>
                </a:solidFill>
                <a:latin typeface="Courier New" panose="02070309020205020404" pitchFamily="49" charset="0"/>
                <a:cs typeface="Times New Roman" panose="02020603050405020304" pitchFamily="18" charset="0"/>
              </a:rPr>
              <a:t> range</a:t>
            </a:r>
            <a:r>
              <a:rPr lang="en-US" altLang="zh-CN" sz="1400" b="1" kern="0" dirty="0">
                <a:solidFill>
                  <a:srgbClr val="000080"/>
                </a:solidFill>
                <a:latin typeface="Courier New" panose="02070309020205020404" pitchFamily="49" charset="0"/>
                <a:cs typeface="Times New Roman" panose="02020603050405020304" pitchFamily="18" charset="0"/>
              </a:rPr>
              <a:t>(</a:t>
            </a:r>
            <a:r>
              <a:rPr lang="en-US" altLang="zh-CN" sz="1400" kern="0" dirty="0">
                <a:solidFill>
                  <a:srgbClr val="FF0000"/>
                </a:solidFill>
                <a:latin typeface="Courier New" panose="02070309020205020404" pitchFamily="49" charset="0"/>
                <a:cs typeface="Times New Roman" panose="02020603050405020304" pitchFamily="18" charset="0"/>
              </a:rPr>
              <a:t>3</a:t>
            </a:r>
            <a:r>
              <a:rPr lang="en-US" altLang="zh-CN" sz="1400" b="1" kern="0" dirty="0">
                <a:solidFill>
                  <a:srgbClr val="000080"/>
                </a:solidFill>
                <a:latin typeface="Courier New" panose="02070309020205020404" pitchFamily="49" charset="0"/>
                <a:cs typeface="Times New Roman" panose="02020603050405020304" pitchFamily="18" charset="0"/>
              </a:rPr>
              <a:t>):</a:t>
            </a:r>
            <a:endParaRPr lang="zh-CN" altLang="zh-CN" sz="1600" kern="100" dirty="0">
              <a:latin typeface="Calibri" panose="020F0502020204030204" pitchFamily="34" charset="0"/>
              <a:cs typeface="Times New Roman" panose="02020603050405020304" pitchFamily="18" charset="0"/>
            </a:endParaRPr>
          </a:p>
          <a:p>
            <a:r>
              <a:rPr lang="en-US" altLang="zh-CN" sz="1400" kern="0" dirty="0">
                <a:solidFill>
                  <a:srgbClr val="000000"/>
                </a:solidFill>
                <a:latin typeface="Courier New" panose="02070309020205020404" pitchFamily="49" charset="0"/>
                <a:cs typeface="Times New Roman" panose="02020603050405020304" pitchFamily="18" charset="0"/>
              </a:rPr>
              <a:t>        </a:t>
            </a:r>
            <a:r>
              <a:rPr lang="en-US" altLang="zh-CN" sz="1400" b="1" kern="0" dirty="0">
                <a:solidFill>
                  <a:srgbClr val="0000FF"/>
                </a:solidFill>
                <a:latin typeface="Courier New" panose="02070309020205020404" pitchFamily="49" charset="0"/>
                <a:cs typeface="Times New Roman" panose="02020603050405020304" pitchFamily="18" charset="0"/>
              </a:rPr>
              <a:t>print</a:t>
            </a:r>
            <a:r>
              <a:rPr lang="en-US" altLang="zh-CN" sz="1400" kern="0" dirty="0">
                <a:solidFill>
                  <a:srgbClr val="000000"/>
                </a:solidFill>
                <a:latin typeface="Courier New" panose="02070309020205020404" pitchFamily="49" charset="0"/>
                <a:cs typeface="Times New Roman" panose="02020603050405020304" pitchFamily="18" charset="0"/>
              </a:rPr>
              <a:t> </a:t>
            </a:r>
            <a:r>
              <a:rPr lang="en-US" altLang="zh-CN" sz="1400" b="1" kern="0" dirty="0">
                <a:solidFill>
                  <a:srgbClr val="000080"/>
                </a:solidFill>
                <a:latin typeface="Courier New" panose="02070309020205020404" pitchFamily="49" charset="0"/>
                <a:cs typeface="Times New Roman" panose="02020603050405020304" pitchFamily="18" charset="0"/>
              </a:rPr>
              <a:t>(</a:t>
            </a:r>
            <a:r>
              <a:rPr lang="en-US" altLang="zh-CN" sz="1400" kern="0" dirty="0">
                <a:solidFill>
                  <a:srgbClr val="808080"/>
                </a:solidFill>
                <a:latin typeface="Courier New" panose="02070309020205020404" pitchFamily="49" charset="0"/>
                <a:cs typeface="Times New Roman" panose="02020603050405020304" pitchFamily="18" charset="0"/>
              </a:rPr>
              <a:t>'Searched content:'</a:t>
            </a:r>
            <a:r>
              <a:rPr lang="en-US" altLang="zh-CN" sz="1400" b="1" kern="0" dirty="0">
                <a:solidFill>
                  <a:srgbClr val="000080"/>
                </a:solidFill>
                <a:latin typeface="Courier New" panose="02070309020205020404" pitchFamily="49" charset="0"/>
                <a:cs typeface="Times New Roman" panose="02020603050405020304" pitchFamily="18" charset="0"/>
              </a:rPr>
              <a:t>,</a:t>
            </a:r>
            <a:r>
              <a:rPr lang="en-US" altLang="zh-CN" sz="1400" kern="0" dirty="0">
                <a:solidFill>
                  <a:srgbClr val="000000"/>
                </a:solidFill>
                <a:latin typeface="Courier New" panose="02070309020205020404" pitchFamily="49" charset="0"/>
                <a:cs typeface="Times New Roman" panose="02020603050405020304" pitchFamily="18" charset="0"/>
              </a:rPr>
              <a:t> </a:t>
            </a:r>
            <a:r>
              <a:rPr lang="en-US" altLang="zh-CN" sz="1400" kern="0" dirty="0" err="1">
                <a:solidFill>
                  <a:srgbClr val="000000"/>
                </a:solidFill>
                <a:latin typeface="Courier New" panose="02070309020205020404" pitchFamily="49" charset="0"/>
                <a:cs typeface="Times New Roman" panose="02020603050405020304" pitchFamily="18" charset="0"/>
              </a:rPr>
              <a:t>matchResult</a:t>
            </a:r>
            <a:r>
              <a:rPr lang="en-US" altLang="zh-CN" sz="1400" b="1" kern="0" dirty="0" err="1">
                <a:solidFill>
                  <a:srgbClr val="000080"/>
                </a:solidFill>
                <a:latin typeface="Courier New" panose="02070309020205020404" pitchFamily="49" charset="0"/>
                <a:cs typeface="Times New Roman" panose="02020603050405020304" pitchFamily="18" charset="0"/>
              </a:rPr>
              <a:t>.</a:t>
            </a:r>
            <a:r>
              <a:rPr lang="en-US" altLang="zh-CN" sz="1400" kern="0" dirty="0" err="1">
                <a:solidFill>
                  <a:srgbClr val="000000"/>
                </a:solidFill>
                <a:latin typeface="Courier New" panose="02070309020205020404" pitchFamily="49" charset="0"/>
                <a:cs typeface="Times New Roman" panose="02020603050405020304" pitchFamily="18" charset="0"/>
              </a:rPr>
              <a:t>group</a:t>
            </a:r>
            <a:r>
              <a:rPr lang="en-US" altLang="zh-CN" sz="1400" b="1" kern="0" dirty="0">
                <a:solidFill>
                  <a:srgbClr val="000080"/>
                </a:solidFill>
                <a:latin typeface="Courier New" panose="02070309020205020404" pitchFamily="49" charset="0"/>
                <a:cs typeface="Times New Roman" panose="02020603050405020304" pitchFamily="18" charset="0"/>
              </a:rPr>
              <a:t>(</a:t>
            </a:r>
            <a:r>
              <a:rPr lang="en-US" altLang="zh-CN" sz="1400" kern="0" dirty="0" err="1">
                <a:solidFill>
                  <a:srgbClr val="000000"/>
                </a:solidFill>
                <a:latin typeface="Courier New" panose="02070309020205020404" pitchFamily="49" charset="0"/>
                <a:cs typeface="Times New Roman" panose="02020603050405020304" pitchFamily="18" charset="0"/>
              </a:rPr>
              <a:t>i</a:t>
            </a:r>
            <a:r>
              <a:rPr lang="en-US" altLang="zh-CN" sz="1400" b="1" kern="0" dirty="0">
                <a:solidFill>
                  <a:srgbClr val="000080"/>
                </a:solidFill>
                <a:latin typeface="Courier New" panose="02070309020205020404" pitchFamily="49" charset="0"/>
                <a:cs typeface="Times New Roman" panose="02020603050405020304" pitchFamily="18" charset="0"/>
              </a:rPr>
              <a:t>),</a:t>
            </a:r>
            <a:r>
              <a:rPr lang="en-US" altLang="zh-CN" sz="1400" kern="0" dirty="0">
                <a:solidFill>
                  <a:srgbClr val="000000"/>
                </a:solidFill>
                <a:latin typeface="Courier New" panose="02070309020205020404" pitchFamily="49" charset="0"/>
                <a:cs typeface="Times New Roman" panose="02020603050405020304" pitchFamily="18" charset="0"/>
              </a:rPr>
              <a:t>\</a:t>
            </a:r>
            <a:endParaRPr lang="zh-CN" altLang="zh-CN" sz="1600" kern="100" dirty="0">
              <a:latin typeface="Calibri" panose="020F0502020204030204" pitchFamily="34" charset="0"/>
              <a:cs typeface="Times New Roman" panose="02020603050405020304" pitchFamily="18" charset="0"/>
            </a:endParaRPr>
          </a:p>
          <a:p>
            <a:r>
              <a:rPr lang="en-US" altLang="zh-CN" sz="1400" kern="0" dirty="0">
                <a:solidFill>
                  <a:srgbClr val="000000"/>
                </a:solidFill>
                <a:latin typeface="Courier New" panose="02070309020205020404" pitchFamily="49" charset="0"/>
                <a:cs typeface="Times New Roman" panose="02020603050405020304" pitchFamily="18" charset="0"/>
              </a:rPr>
              <a:t>        </a:t>
            </a:r>
            <a:r>
              <a:rPr lang="en-US" altLang="zh-CN" sz="1400" kern="0" dirty="0">
                <a:solidFill>
                  <a:srgbClr val="808080"/>
                </a:solidFill>
                <a:latin typeface="Courier New" panose="02070309020205020404" pitchFamily="49" charset="0"/>
                <a:cs typeface="Times New Roman" panose="02020603050405020304" pitchFamily="18" charset="0"/>
              </a:rPr>
              <a:t>' Start from:'</a:t>
            </a:r>
            <a:r>
              <a:rPr lang="en-US" altLang="zh-CN" sz="1400" b="1" kern="0" dirty="0">
                <a:solidFill>
                  <a:srgbClr val="000080"/>
                </a:solidFill>
                <a:latin typeface="Courier New" panose="02070309020205020404" pitchFamily="49" charset="0"/>
                <a:cs typeface="Times New Roman" panose="02020603050405020304" pitchFamily="18" charset="0"/>
              </a:rPr>
              <a:t>,</a:t>
            </a:r>
            <a:r>
              <a:rPr lang="en-US" altLang="zh-CN" sz="1400" kern="0" dirty="0" err="1">
                <a:solidFill>
                  <a:srgbClr val="000000"/>
                </a:solidFill>
                <a:latin typeface="Courier New" panose="02070309020205020404" pitchFamily="49" charset="0"/>
                <a:cs typeface="Times New Roman" panose="02020603050405020304" pitchFamily="18" charset="0"/>
              </a:rPr>
              <a:t>matchResult</a:t>
            </a:r>
            <a:r>
              <a:rPr lang="en-US" altLang="zh-CN" sz="1400" b="1" kern="0" dirty="0" err="1">
                <a:solidFill>
                  <a:srgbClr val="000080"/>
                </a:solidFill>
                <a:latin typeface="Courier New" panose="02070309020205020404" pitchFamily="49" charset="0"/>
                <a:cs typeface="Times New Roman" panose="02020603050405020304" pitchFamily="18" charset="0"/>
              </a:rPr>
              <a:t>.</a:t>
            </a:r>
            <a:r>
              <a:rPr lang="en-US" altLang="zh-CN" sz="1400" kern="0" dirty="0" err="1">
                <a:solidFill>
                  <a:srgbClr val="000000"/>
                </a:solidFill>
                <a:latin typeface="Courier New" panose="02070309020205020404" pitchFamily="49" charset="0"/>
                <a:cs typeface="Times New Roman" panose="02020603050405020304" pitchFamily="18" charset="0"/>
              </a:rPr>
              <a:t>start</a:t>
            </a:r>
            <a:r>
              <a:rPr lang="en-US" altLang="zh-CN" sz="1400" b="1" kern="0" dirty="0">
                <a:solidFill>
                  <a:srgbClr val="000080"/>
                </a:solidFill>
                <a:latin typeface="Courier New" panose="02070309020205020404" pitchFamily="49" charset="0"/>
                <a:cs typeface="Times New Roman" panose="02020603050405020304" pitchFamily="18" charset="0"/>
              </a:rPr>
              <a:t>(</a:t>
            </a:r>
            <a:r>
              <a:rPr lang="en-US" altLang="zh-CN" sz="1400" kern="0" dirty="0" err="1">
                <a:solidFill>
                  <a:srgbClr val="000000"/>
                </a:solidFill>
                <a:latin typeface="Courier New" panose="02070309020205020404" pitchFamily="49" charset="0"/>
                <a:cs typeface="Times New Roman" panose="02020603050405020304" pitchFamily="18" charset="0"/>
              </a:rPr>
              <a:t>i</a:t>
            </a:r>
            <a:r>
              <a:rPr lang="en-US" altLang="zh-CN" sz="1400" b="1" kern="0" dirty="0">
                <a:solidFill>
                  <a:srgbClr val="000080"/>
                </a:solidFill>
                <a:latin typeface="Courier New" panose="02070309020205020404" pitchFamily="49" charset="0"/>
                <a:cs typeface="Times New Roman" panose="02020603050405020304" pitchFamily="18" charset="0"/>
              </a:rPr>
              <a:t>),</a:t>
            </a:r>
            <a:r>
              <a:rPr lang="en-US" altLang="zh-CN" sz="1400" kern="0" dirty="0">
                <a:solidFill>
                  <a:srgbClr val="808080"/>
                </a:solidFill>
                <a:latin typeface="Courier New" panose="02070309020205020404" pitchFamily="49" charset="0"/>
                <a:cs typeface="Times New Roman" panose="02020603050405020304" pitchFamily="18" charset="0"/>
              </a:rPr>
              <a:t>'End at:'</a:t>
            </a:r>
            <a:r>
              <a:rPr lang="en-US" altLang="zh-CN" sz="1400" b="1" kern="0" dirty="0">
                <a:solidFill>
                  <a:srgbClr val="000080"/>
                </a:solidFill>
                <a:latin typeface="Courier New" panose="02070309020205020404" pitchFamily="49" charset="0"/>
                <a:cs typeface="Times New Roman" panose="02020603050405020304" pitchFamily="18" charset="0"/>
              </a:rPr>
              <a:t>,</a:t>
            </a:r>
            <a:r>
              <a:rPr lang="en-US" altLang="zh-CN" sz="1400" kern="0" dirty="0" err="1">
                <a:solidFill>
                  <a:srgbClr val="000000"/>
                </a:solidFill>
                <a:latin typeface="Courier New" panose="02070309020205020404" pitchFamily="49" charset="0"/>
                <a:cs typeface="Times New Roman" panose="02020603050405020304" pitchFamily="18" charset="0"/>
              </a:rPr>
              <a:t>matchResult</a:t>
            </a:r>
            <a:r>
              <a:rPr lang="en-US" altLang="zh-CN" sz="1400" b="1" kern="0" dirty="0" err="1">
                <a:solidFill>
                  <a:srgbClr val="000080"/>
                </a:solidFill>
                <a:latin typeface="Courier New" panose="02070309020205020404" pitchFamily="49" charset="0"/>
                <a:cs typeface="Times New Roman" panose="02020603050405020304" pitchFamily="18" charset="0"/>
              </a:rPr>
              <a:t>.</a:t>
            </a:r>
            <a:r>
              <a:rPr lang="en-US" altLang="zh-CN" sz="1400" kern="0" dirty="0" err="1">
                <a:solidFill>
                  <a:srgbClr val="000000"/>
                </a:solidFill>
                <a:latin typeface="Courier New" panose="02070309020205020404" pitchFamily="49" charset="0"/>
                <a:cs typeface="Times New Roman" panose="02020603050405020304" pitchFamily="18" charset="0"/>
              </a:rPr>
              <a:t>end</a:t>
            </a:r>
            <a:r>
              <a:rPr lang="en-US" altLang="zh-CN" sz="1400" b="1" kern="0" dirty="0">
                <a:solidFill>
                  <a:srgbClr val="000080"/>
                </a:solidFill>
                <a:latin typeface="Courier New" panose="02070309020205020404" pitchFamily="49" charset="0"/>
                <a:cs typeface="Times New Roman" panose="02020603050405020304" pitchFamily="18" charset="0"/>
              </a:rPr>
              <a:t>(</a:t>
            </a:r>
            <a:r>
              <a:rPr lang="en-US" altLang="zh-CN" sz="1400" kern="0" dirty="0" err="1">
                <a:solidFill>
                  <a:srgbClr val="000000"/>
                </a:solidFill>
                <a:latin typeface="Courier New" panose="02070309020205020404" pitchFamily="49" charset="0"/>
                <a:cs typeface="Times New Roman" panose="02020603050405020304" pitchFamily="18" charset="0"/>
              </a:rPr>
              <a:t>i</a:t>
            </a:r>
            <a:r>
              <a:rPr lang="en-US" altLang="zh-CN" sz="1400" b="1" kern="0" dirty="0">
                <a:solidFill>
                  <a:srgbClr val="000080"/>
                </a:solidFill>
                <a:latin typeface="Courier New" panose="02070309020205020404" pitchFamily="49" charset="0"/>
                <a:cs typeface="Times New Roman" panose="02020603050405020304" pitchFamily="18" charset="0"/>
              </a:rPr>
              <a:t>),</a:t>
            </a:r>
            <a:r>
              <a:rPr lang="en-US" altLang="zh-CN" sz="1400" kern="0" dirty="0">
                <a:solidFill>
                  <a:srgbClr val="000000"/>
                </a:solidFill>
                <a:latin typeface="Courier New" panose="02070309020205020404" pitchFamily="49" charset="0"/>
                <a:cs typeface="Times New Roman" panose="02020603050405020304" pitchFamily="18" charset="0"/>
              </a:rPr>
              <a:t>\</a:t>
            </a:r>
            <a:endParaRPr lang="zh-CN" altLang="zh-CN" sz="1600" kern="100" dirty="0">
              <a:latin typeface="Calibri" panose="020F0502020204030204" pitchFamily="34" charset="0"/>
              <a:cs typeface="Times New Roman" panose="02020603050405020304" pitchFamily="18" charset="0"/>
            </a:endParaRPr>
          </a:p>
          <a:p>
            <a:r>
              <a:rPr lang="en-US" altLang="zh-CN" sz="1400" kern="0" dirty="0">
                <a:solidFill>
                  <a:srgbClr val="000000"/>
                </a:solidFill>
                <a:latin typeface="Courier New" panose="02070309020205020404" pitchFamily="49" charset="0"/>
                <a:cs typeface="Times New Roman" panose="02020603050405020304" pitchFamily="18" charset="0"/>
              </a:rPr>
              <a:t>          </a:t>
            </a:r>
            <a:r>
              <a:rPr lang="en-US" altLang="zh-CN" sz="1400" kern="0" dirty="0">
                <a:solidFill>
                  <a:srgbClr val="808080"/>
                </a:solidFill>
                <a:latin typeface="Courier New" panose="02070309020205020404" pitchFamily="49" charset="0"/>
                <a:cs typeface="Times New Roman" panose="02020603050405020304" pitchFamily="18" charset="0"/>
              </a:rPr>
              <a:t>' Its span is:'</a:t>
            </a:r>
            <a:r>
              <a:rPr lang="en-US" altLang="zh-CN" sz="1400" b="1" kern="0" dirty="0">
                <a:solidFill>
                  <a:srgbClr val="000080"/>
                </a:solidFill>
                <a:latin typeface="Courier New" panose="02070309020205020404" pitchFamily="49" charset="0"/>
                <a:cs typeface="Times New Roman" panose="02020603050405020304" pitchFamily="18" charset="0"/>
              </a:rPr>
              <a:t>,</a:t>
            </a:r>
            <a:r>
              <a:rPr lang="en-US" altLang="zh-CN" sz="1400" kern="0" dirty="0">
                <a:solidFill>
                  <a:srgbClr val="000000"/>
                </a:solidFill>
                <a:latin typeface="Courier New" panose="02070309020205020404" pitchFamily="49" charset="0"/>
                <a:cs typeface="Times New Roman" panose="02020603050405020304" pitchFamily="18" charset="0"/>
              </a:rPr>
              <a:t> </a:t>
            </a:r>
            <a:r>
              <a:rPr lang="en-US" altLang="zh-CN" sz="1400" kern="0" dirty="0" err="1">
                <a:solidFill>
                  <a:srgbClr val="000000"/>
                </a:solidFill>
                <a:latin typeface="Courier New" panose="02070309020205020404" pitchFamily="49" charset="0"/>
                <a:cs typeface="Times New Roman" panose="02020603050405020304" pitchFamily="18" charset="0"/>
              </a:rPr>
              <a:t>matchResult</a:t>
            </a:r>
            <a:r>
              <a:rPr lang="en-US" altLang="zh-CN" sz="1400" b="1" kern="0" dirty="0" err="1">
                <a:solidFill>
                  <a:srgbClr val="000080"/>
                </a:solidFill>
                <a:latin typeface="Courier New" panose="02070309020205020404" pitchFamily="49" charset="0"/>
                <a:cs typeface="Times New Roman" panose="02020603050405020304" pitchFamily="18" charset="0"/>
              </a:rPr>
              <a:t>.</a:t>
            </a:r>
            <a:r>
              <a:rPr lang="en-US" altLang="zh-CN" sz="1400" kern="0" dirty="0" err="1">
                <a:solidFill>
                  <a:srgbClr val="000000"/>
                </a:solidFill>
                <a:latin typeface="Courier New" panose="02070309020205020404" pitchFamily="49" charset="0"/>
                <a:cs typeface="Times New Roman" panose="02020603050405020304" pitchFamily="18" charset="0"/>
              </a:rPr>
              <a:t>span</a:t>
            </a:r>
            <a:r>
              <a:rPr lang="en-US" altLang="zh-CN" sz="1400" b="1" kern="0" dirty="0">
                <a:solidFill>
                  <a:srgbClr val="000080"/>
                </a:solidFill>
                <a:latin typeface="Courier New" panose="02070309020205020404" pitchFamily="49" charset="0"/>
                <a:cs typeface="Times New Roman" panose="02020603050405020304" pitchFamily="18" charset="0"/>
              </a:rPr>
              <a:t>(</a:t>
            </a:r>
            <a:r>
              <a:rPr lang="en-US" altLang="zh-CN" sz="1400" kern="0" dirty="0" err="1">
                <a:solidFill>
                  <a:srgbClr val="000000"/>
                </a:solidFill>
                <a:latin typeface="Courier New" panose="02070309020205020404" pitchFamily="49" charset="0"/>
                <a:cs typeface="Times New Roman" panose="02020603050405020304" pitchFamily="18" charset="0"/>
              </a:rPr>
              <a:t>i</a:t>
            </a:r>
            <a:r>
              <a:rPr lang="en-US" altLang="zh-CN" sz="1400" b="1" kern="0" dirty="0">
                <a:solidFill>
                  <a:srgbClr val="000080"/>
                </a:solidFill>
                <a:latin typeface="Courier New" panose="02070309020205020404" pitchFamily="49" charset="0"/>
                <a:cs typeface="Times New Roman" panose="02020603050405020304" pitchFamily="18" charset="0"/>
              </a:rPr>
              <a:t>))</a:t>
            </a:r>
            <a:endParaRPr lang="zh-CN" altLang="zh-CN" sz="1600" kern="100" dirty="0">
              <a:latin typeface="Calibri" panose="020F0502020204030204" pitchFamily="34" charset="0"/>
              <a:cs typeface="Times New Roman" panose="02020603050405020304" pitchFamily="18" charset="0"/>
            </a:endParaRPr>
          </a:p>
          <a:p>
            <a:r>
              <a:rPr lang="en-US" altLang="zh-CN" sz="1400" kern="0" dirty="0">
                <a:solidFill>
                  <a:srgbClr val="000000"/>
                </a:solidFill>
                <a:latin typeface="Courier New" panose="02070309020205020404" pitchFamily="49" charset="0"/>
                <a:cs typeface="Times New Roman" panose="02020603050405020304" pitchFamily="18" charset="0"/>
              </a:rPr>
              <a:t>    index </a:t>
            </a:r>
            <a:r>
              <a:rPr lang="en-US" altLang="zh-CN" sz="1400" b="1" kern="0" dirty="0">
                <a:solidFill>
                  <a:srgbClr val="000080"/>
                </a:solidFill>
                <a:latin typeface="Courier New" panose="02070309020205020404" pitchFamily="49" charset="0"/>
                <a:cs typeface="Times New Roman" panose="02020603050405020304" pitchFamily="18" charset="0"/>
              </a:rPr>
              <a:t>=</a:t>
            </a:r>
            <a:r>
              <a:rPr lang="en-US" altLang="zh-CN" sz="1400" kern="0" dirty="0">
                <a:solidFill>
                  <a:srgbClr val="000000"/>
                </a:solidFill>
                <a:latin typeface="Courier New" panose="02070309020205020404" pitchFamily="49" charset="0"/>
                <a:cs typeface="Times New Roman" panose="02020603050405020304" pitchFamily="18" charset="0"/>
              </a:rPr>
              <a:t> </a:t>
            </a:r>
            <a:r>
              <a:rPr lang="en-US" altLang="zh-CN" sz="1400" kern="0" dirty="0" err="1">
                <a:solidFill>
                  <a:srgbClr val="000000"/>
                </a:solidFill>
                <a:latin typeface="Courier New" panose="02070309020205020404" pitchFamily="49" charset="0"/>
                <a:cs typeface="Times New Roman" panose="02020603050405020304" pitchFamily="18" charset="0"/>
              </a:rPr>
              <a:t>matchResult</a:t>
            </a:r>
            <a:r>
              <a:rPr lang="en-US" altLang="zh-CN" sz="1400" b="1" kern="0" dirty="0" err="1">
                <a:solidFill>
                  <a:srgbClr val="000080"/>
                </a:solidFill>
                <a:latin typeface="Courier New" panose="02070309020205020404" pitchFamily="49" charset="0"/>
                <a:cs typeface="Times New Roman" panose="02020603050405020304" pitchFamily="18" charset="0"/>
              </a:rPr>
              <a:t>.</a:t>
            </a:r>
            <a:r>
              <a:rPr lang="en-US" altLang="zh-CN" sz="1400" kern="0" dirty="0" err="1">
                <a:solidFill>
                  <a:srgbClr val="000000"/>
                </a:solidFill>
                <a:latin typeface="Courier New" panose="02070309020205020404" pitchFamily="49" charset="0"/>
                <a:cs typeface="Times New Roman" panose="02020603050405020304" pitchFamily="18" charset="0"/>
              </a:rPr>
              <a:t>end</a:t>
            </a:r>
            <a:r>
              <a:rPr lang="en-US" altLang="zh-CN" sz="1400" b="1" kern="0" dirty="0">
                <a:solidFill>
                  <a:srgbClr val="000080"/>
                </a:solidFill>
                <a:latin typeface="Courier New" panose="02070309020205020404" pitchFamily="49" charset="0"/>
                <a:cs typeface="Times New Roman" panose="02020603050405020304" pitchFamily="18" charset="0"/>
              </a:rPr>
              <a:t>(</a:t>
            </a:r>
            <a:r>
              <a:rPr lang="en-US" altLang="zh-CN" sz="1400" kern="0" dirty="0">
                <a:solidFill>
                  <a:srgbClr val="FF0000"/>
                </a:solidFill>
                <a:latin typeface="Courier New" panose="02070309020205020404" pitchFamily="49" charset="0"/>
                <a:cs typeface="Times New Roman" panose="02020603050405020304" pitchFamily="18" charset="0"/>
              </a:rPr>
              <a:t>2</a:t>
            </a:r>
            <a:r>
              <a:rPr lang="en-US" altLang="zh-CN" sz="1400" b="1" kern="0" dirty="0">
                <a:solidFill>
                  <a:srgbClr val="000080"/>
                </a:solidFill>
                <a:latin typeface="Courier New" panose="02070309020205020404" pitchFamily="49" charset="0"/>
                <a:cs typeface="Times New Roman" panose="02020603050405020304" pitchFamily="18" charset="0"/>
              </a:rPr>
              <a:t>)</a:t>
            </a:r>
            <a:endParaRPr lang="zh-CN" altLang="zh-CN" sz="1600" kern="100" dirty="0">
              <a:latin typeface="Calibri" panose="020F0502020204030204" pitchFamily="34" charset="0"/>
              <a:cs typeface="Times New Roman" panose="02020603050405020304" pitchFamily="18" charset="0"/>
            </a:endParaRPr>
          </a:p>
        </p:txBody>
      </p:sp>
      <p:pic>
        <p:nvPicPr>
          <p:cNvPr id="6" name="图片 5"/>
          <p:cNvPicPr>
            <a:picLocks noChangeAspect="1"/>
          </p:cNvPicPr>
          <p:nvPr/>
        </p:nvPicPr>
        <p:blipFill>
          <a:blip r:embed="rId2"/>
          <a:stretch>
            <a:fillRect/>
          </a:stretch>
        </p:blipFill>
        <p:spPr>
          <a:xfrm>
            <a:off x="2126239" y="4952508"/>
            <a:ext cx="4293346" cy="1506836"/>
          </a:xfrm>
          <a:prstGeom prst="rect">
            <a:avLst/>
          </a:prstGeom>
        </p:spPr>
      </p:pic>
      <p:sp>
        <p:nvSpPr>
          <p:cNvPr id="9" name="矩形 8"/>
          <p:cNvSpPr/>
          <p:nvPr/>
        </p:nvSpPr>
        <p:spPr>
          <a:xfrm>
            <a:off x="8125747" y="6205488"/>
            <a:ext cx="3713012" cy="507713"/>
          </a:xfrm>
          <a:prstGeom prst="rect">
            <a:avLst/>
          </a:prstGeom>
          <a:ln>
            <a:noFill/>
          </a:ln>
        </p:spPr>
        <p:txBody>
          <a:bodyPr wrap="square">
            <a:spAutoFit/>
          </a:bodyPr>
          <a:lstStyle/>
          <a:p>
            <a:pPr>
              <a:lnSpc>
                <a:spcPct val="150000"/>
              </a:lnSpc>
            </a:pPr>
            <a:r>
              <a:rPr lang="en-US" altLang="zh-CN" b="1" dirty="0">
                <a:solidFill>
                  <a:srgbClr val="0070C0"/>
                </a:solidFill>
              </a:rPr>
              <a:t>+ </a:t>
            </a:r>
            <a:r>
              <a:rPr lang="zh-CN" altLang="en-US" b="1" dirty="0">
                <a:solidFill>
                  <a:srgbClr val="0070C0"/>
                </a:solidFill>
              </a:rPr>
              <a:t>练习：请在</a:t>
            </a:r>
            <a:r>
              <a:rPr lang="en-US" altLang="zh-CN" b="1" dirty="0">
                <a:solidFill>
                  <a:srgbClr val="0070C0"/>
                </a:solidFill>
              </a:rPr>
              <a:t>Python</a:t>
            </a:r>
            <a:r>
              <a:rPr lang="zh-CN" altLang="en-US" b="1" dirty="0">
                <a:solidFill>
                  <a:srgbClr val="0070C0"/>
                </a:solidFill>
              </a:rPr>
              <a:t>中运行该程序</a:t>
            </a:r>
            <a:endParaRPr lang="zh-CN" altLang="en-US" b="1" dirty="0"/>
          </a:p>
        </p:txBody>
      </p:sp>
    </p:spTree>
    <p:extLst>
      <p:ext uri="{BB962C8B-B14F-4D97-AF65-F5344CB8AC3E}">
        <p14:creationId xmlns:p14="http://schemas.microsoft.com/office/powerpoint/2010/main" val="2679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27587" y="274637"/>
            <a:ext cx="10511798" cy="1325563"/>
          </a:xfrm>
        </p:spPr>
        <p:txBody>
          <a:bodyPr/>
          <a:lstStyle/>
          <a:p>
            <a:r>
              <a:rPr lang="en-US" altLang="zh-CN" dirty="0"/>
              <a:t>4.2.5 </a:t>
            </a:r>
            <a:r>
              <a:rPr lang="zh-CN" altLang="en-US" dirty="0"/>
              <a:t>子模式与</a:t>
            </a:r>
            <a:r>
              <a:rPr lang="en-US" altLang="zh-CN" dirty="0"/>
              <a:t>match</a:t>
            </a:r>
            <a:r>
              <a:rPr lang="zh-CN" altLang="en-US" dirty="0"/>
              <a:t>对象</a:t>
            </a:r>
          </a:p>
        </p:txBody>
      </p:sp>
      <p:sp>
        <p:nvSpPr>
          <p:cNvPr id="2" name="内容占位符 1"/>
          <p:cNvSpPr>
            <a:spLocks noGrp="1"/>
          </p:cNvSpPr>
          <p:nvPr>
            <p:ph idx="1"/>
          </p:nvPr>
        </p:nvSpPr>
        <p:spPr>
          <a:xfrm>
            <a:off x="727586" y="1431824"/>
            <a:ext cx="11462211" cy="734100"/>
          </a:xfrm>
        </p:spPr>
        <p:txBody>
          <a:bodyPr>
            <a:normAutofit/>
          </a:bodyPr>
          <a:lstStyle/>
          <a:p>
            <a:r>
              <a:rPr lang="zh-CN" altLang="en-US" sz="3199" dirty="0"/>
              <a:t>子模式扩展语法（</a:t>
            </a:r>
            <a:r>
              <a:rPr lang="zh-CN" altLang="en-US" sz="3199" dirty="0">
                <a:solidFill>
                  <a:srgbClr val="FF0000"/>
                </a:solidFill>
              </a:rPr>
              <a:t>自学</a:t>
            </a:r>
            <a:r>
              <a:rPr lang="zh-CN" altLang="en-US" sz="3199" dirty="0"/>
              <a:t>）</a:t>
            </a:r>
          </a:p>
        </p:txBody>
      </p:sp>
      <p:graphicFrame>
        <p:nvGraphicFramePr>
          <p:cNvPr id="5" name="表格 4"/>
          <p:cNvGraphicFramePr>
            <a:graphicFrameLocks noGrp="1"/>
          </p:cNvGraphicFramePr>
          <p:nvPr>
            <p:extLst/>
          </p:nvPr>
        </p:nvGraphicFramePr>
        <p:xfrm>
          <a:off x="970700" y="1935372"/>
          <a:ext cx="10381199" cy="4754044"/>
        </p:xfrm>
        <a:graphic>
          <a:graphicData uri="http://schemas.openxmlformats.org/drawingml/2006/table">
            <a:tbl>
              <a:tblPr firstRow="1">
                <a:tableStyleId>{B301B821-A1FF-4177-AEE7-76D212191A09}</a:tableStyleId>
              </a:tblPr>
              <a:tblGrid>
                <a:gridCol w="3106972">
                  <a:extLst>
                    <a:ext uri="{9D8B030D-6E8A-4147-A177-3AD203B41FA5}">
                      <a16:colId xmlns:a16="http://schemas.microsoft.com/office/drawing/2014/main" val="20000"/>
                    </a:ext>
                  </a:extLst>
                </a:gridCol>
                <a:gridCol w="7274227">
                  <a:extLst>
                    <a:ext uri="{9D8B030D-6E8A-4147-A177-3AD203B41FA5}">
                      <a16:colId xmlns:a16="http://schemas.microsoft.com/office/drawing/2014/main" val="20001"/>
                    </a:ext>
                  </a:extLst>
                </a:gridCol>
              </a:tblGrid>
              <a:tr h="435999">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1" i="0" u="none" strike="noStrike" cap="none" normalizeH="0" baseline="0" dirty="0">
                          <a:ln>
                            <a:noFill/>
                          </a:ln>
                          <a:solidFill>
                            <a:schemeClr val="tx1"/>
                          </a:solidFill>
                          <a:effectLst/>
                          <a:latin typeface="Arial" pitchFamily="34" charset="0"/>
                          <a:ea typeface="宋体" pitchFamily="2" charset="-122"/>
                        </a:rPr>
                        <a:t>语法</a:t>
                      </a: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zh-CN" sz="2000" u="none" strike="noStrike" cap="none" normalizeH="0" baseline="0" dirty="0">
                          <a:ln>
                            <a:noFill/>
                          </a:ln>
                          <a:effectLst/>
                        </a:rPr>
                        <a:t>说明</a:t>
                      </a: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extLst>
                  <a:ext uri="{0D108BD9-81ED-4DB2-BD59-A6C34878D82A}">
                    <a16:rowId xmlns:a16="http://schemas.microsoft.com/office/drawing/2014/main" val="10000"/>
                  </a:ext>
                </a:extLst>
              </a:tr>
              <a:tr h="415012">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rPr>
                        <a:t>(?P&lt;</a:t>
                      </a:r>
                      <a:r>
                        <a:rPr kumimoji="0" lang="en-US" altLang="zh-CN" sz="1800" b="0" i="0" u="none" strike="noStrike" cap="none" normalizeH="0" baseline="0" dirty="0" err="1">
                          <a:ln>
                            <a:noFill/>
                          </a:ln>
                          <a:solidFill>
                            <a:schemeClr val="tx1"/>
                          </a:solidFill>
                          <a:effectLst/>
                          <a:latin typeface="Arial" pitchFamily="34" charset="0"/>
                          <a:ea typeface="宋体" pitchFamily="2" charset="-122"/>
                        </a:rPr>
                        <a:t>groupname</a:t>
                      </a:r>
                      <a:r>
                        <a:rPr kumimoji="0" lang="en-US" altLang="zh-CN" sz="1800" b="0" i="0" u="none" strike="noStrike" cap="none" normalizeH="0" baseline="0" dirty="0">
                          <a:ln>
                            <a:noFill/>
                          </a:ln>
                          <a:solidFill>
                            <a:schemeClr val="tx1"/>
                          </a:solidFill>
                          <a:effectLst/>
                          <a:latin typeface="Arial" pitchFamily="34" charset="0"/>
                          <a:ea typeface="宋体" pitchFamily="2" charset="-122"/>
                        </a:rPr>
                        <a:t>&gt;)</a:t>
                      </a: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u="none" strike="noStrike" kern="1200" cap="none" normalizeH="0" baseline="0" dirty="0">
                          <a:ln>
                            <a:noFill/>
                          </a:ln>
                          <a:solidFill>
                            <a:schemeClr val="dk1"/>
                          </a:solidFill>
                          <a:effectLst/>
                          <a:latin typeface="+mn-lt"/>
                          <a:ea typeface="+mn-ea"/>
                          <a:cs typeface="+mn-cs"/>
                        </a:rPr>
                        <a:t>为子模式命名</a:t>
                      </a:r>
                    </a:p>
                  </a:txBody>
                  <a:tcPr marL="121876" marR="121876" horzOverflow="overflow"/>
                </a:tc>
                <a:extLst>
                  <a:ext uri="{0D108BD9-81ED-4DB2-BD59-A6C34878D82A}">
                    <a16:rowId xmlns:a16="http://schemas.microsoft.com/office/drawing/2014/main" val="10001"/>
                  </a:ext>
                </a:extLst>
              </a:tr>
              <a:tr h="639954">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kern="1200" cap="none" normalizeH="0" baseline="0" dirty="0">
                          <a:ln>
                            <a:noFill/>
                          </a:ln>
                          <a:solidFill>
                            <a:schemeClr val="tx1"/>
                          </a:solidFill>
                          <a:effectLst/>
                          <a:latin typeface="Arial" pitchFamily="34" charset="0"/>
                          <a:ea typeface="宋体" pitchFamily="2" charset="-122"/>
                          <a:cs typeface="+mn-cs"/>
                        </a:rPr>
                        <a:t>(?</a:t>
                      </a:r>
                      <a:r>
                        <a:rPr kumimoji="0" lang="en-US" altLang="zh-CN" sz="1800" b="0" i="0" u="none" strike="noStrike" kern="1200" cap="none" normalizeH="0" baseline="0" dirty="0" err="1">
                          <a:ln>
                            <a:noFill/>
                          </a:ln>
                          <a:solidFill>
                            <a:schemeClr val="tx1"/>
                          </a:solidFill>
                          <a:effectLst/>
                          <a:latin typeface="Arial" pitchFamily="34" charset="0"/>
                          <a:ea typeface="宋体" pitchFamily="2" charset="-122"/>
                          <a:cs typeface="+mn-cs"/>
                        </a:rPr>
                        <a:t>iLmsux</a:t>
                      </a:r>
                      <a:r>
                        <a:rPr kumimoji="0" lang="en-US" altLang="zh-CN" sz="1800" b="0" i="0" u="none" strike="noStrike" kern="1200" cap="none" normalizeH="0" baseline="0" dirty="0">
                          <a:ln>
                            <a:noFill/>
                          </a:ln>
                          <a:solidFill>
                            <a:schemeClr val="tx1"/>
                          </a:solidFill>
                          <a:effectLst/>
                          <a:latin typeface="Arial" pitchFamily="34" charset="0"/>
                          <a:ea typeface="宋体" pitchFamily="2" charset="-122"/>
                          <a:cs typeface="+mn-cs"/>
                        </a:rPr>
                        <a:t>)</a:t>
                      </a: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800" u="none" strike="noStrike" kern="1200" cap="none" normalizeH="0" baseline="0" dirty="0">
                          <a:ln>
                            <a:noFill/>
                          </a:ln>
                          <a:solidFill>
                            <a:schemeClr val="dk1"/>
                          </a:solidFill>
                          <a:effectLst/>
                          <a:latin typeface="+mn-lt"/>
                          <a:ea typeface="+mn-ea"/>
                          <a:cs typeface="+mn-cs"/>
                        </a:rPr>
                        <a:t>设置匹配标志，可以是几个字母的组合，每个字母含义与编译标志相同</a:t>
                      </a:r>
                      <a:endParaRPr kumimoji="0" lang="en-US" altLang="zh-CN" sz="1800" u="none" strike="noStrike" kern="1200" cap="none" normalizeH="0" baseline="0" dirty="0">
                        <a:ln>
                          <a:noFill/>
                        </a:ln>
                        <a:solidFill>
                          <a:schemeClr val="dk1"/>
                        </a:solidFill>
                        <a:effectLst/>
                        <a:latin typeface="+mn-lt"/>
                        <a:ea typeface="+mn-ea"/>
                        <a:cs typeface="+mn-cs"/>
                      </a:endParaRPr>
                    </a:p>
                  </a:txBody>
                  <a:tcPr marL="121876" marR="121876" horzOverflow="overflow"/>
                </a:tc>
                <a:extLst>
                  <a:ext uri="{0D108BD9-81ED-4DB2-BD59-A6C34878D82A}">
                    <a16:rowId xmlns:a16="http://schemas.microsoft.com/office/drawing/2014/main" val="10002"/>
                  </a:ext>
                </a:extLst>
              </a:tr>
              <a:tr h="371843">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kern="1200" cap="none" normalizeH="0" baseline="0" dirty="0">
                          <a:ln>
                            <a:noFill/>
                          </a:ln>
                          <a:solidFill>
                            <a:schemeClr val="tx1"/>
                          </a:solidFill>
                          <a:effectLst/>
                          <a:latin typeface="Arial" pitchFamily="34" charset="0"/>
                          <a:ea typeface="宋体" pitchFamily="2" charset="-122"/>
                          <a:cs typeface="+mn-cs"/>
                        </a:rPr>
                        <a:t>(?:...)</a:t>
                      </a: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800" u="none" strike="noStrike" kern="1200" cap="none" normalizeH="0" baseline="0" dirty="0">
                          <a:ln>
                            <a:noFill/>
                          </a:ln>
                          <a:solidFill>
                            <a:schemeClr val="dk1"/>
                          </a:solidFill>
                          <a:effectLst/>
                          <a:latin typeface="+mn-lt"/>
                          <a:ea typeface="+mn-ea"/>
                          <a:cs typeface="+mn-cs"/>
                        </a:rPr>
                        <a:t>匹配但不捕获该匹配的子表达式</a:t>
                      </a:r>
                    </a:p>
                  </a:txBody>
                  <a:tcPr marL="121876" marR="121876" horzOverflow="overflow"/>
                </a:tc>
                <a:extLst>
                  <a:ext uri="{0D108BD9-81ED-4DB2-BD59-A6C34878D82A}">
                    <a16:rowId xmlns:a16="http://schemas.microsoft.com/office/drawing/2014/main" val="10003"/>
                  </a:ext>
                </a:extLst>
              </a:tr>
              <a:tr h="371843">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kern="1200" cap="none" normalizeH="0" baseline="0" dirty="0">
                          <a:ln>
                            <a:noFill/>
                          </a:ln>
                          <a:solidFill>
                            <a:schemeClr val="tx1"/>
                          </a:solidFill>
                          <a:effectLst/>
                          <a:latin typeface="Arial" pitchFamily="34" charset="0"/>
                          <a:ea typeface="宋体" pitchFamily="2" charset="-122"/>
                          <a:cs typeface="+mn-cs"/>
                        </a:rPr>
                        <a:t>(?P=</a:t>
                      </a:r>
                      <a:r>
                        <a:rPr kumimoji="0" lang="en-US" altLang="zh-CN" sz="1800" b="0" i="0" u="none" strike="noStrike" kern="1200" cap="none" normalizeH="0" baseline="0" dirty="0" err="1">
                          <a:ln>
                            <a:noFill/>
                          </a:ln>
                          <a:solidFill>
                            <a:schemeClr val="tx1"/>
                          </a:solidFill>
                          <a:effectLst/>
                          <a:latin typeface="Arial" pitchFamily="34" charset="0"/>
                          <a:ea typeface="宋体" pitchFamily="2" charset="-122"/>
                          <a:cs typeface="+mn-cs"/>
                        </a:rPr>
                        <a:t>groupname</a:t>
                      </a:r>
                      <a:r>
                        <a:rPr kumimoji="0" lang="en-US" altLang="zh-CN" sz="1800" b="0" i="0" u="none" strike="noStrike" kern="1200" cap="none" normalizeH="0" baseline="0" dirty="0">
                          <a:ln>
                            <a:noFill/>
                          </a:ln>
                          <a:solidFill>
                            <a:schemeClr val="tx1"/>
                          </a:solidFill>
                          <a:effectLst/>
                          <a:latin typeface="Arial" pitchFamily="34" charset="0"/>
                          <a:ea typeface="宋体" pitchFamily="2" charset="-122"/>
                          <a:cs typeface="+mn-cs"/>
                        </a:rPr>
                        <a:t>)</a:t>
                      </a: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800" u="none" strike="noStrike" kern="1200" cap="none" normalizeH="0" baseline="0" dirty="0">
                          <a:ln>
                            <a:noFill/>
                          </a:ln>
                          <a:solidFill>
                            <a:schemeClr val="dk1"/>
                          </a:solidFill>
                          <a:effectLst/>
                          <a:latin typeface="+mn-lt"/>
                          <a:ea typeface="+mn-ea"/>
                          <a:cs typeface="+mn-cs"/>
                        </a:rPr>
                        <a:t>表示在此之前的命名为</a:t>
                      </a:r>
                      <a:r>
                        <a:rPr kumimoji="0" lang="en-US" altLang="zh-CN" sz="1800" u="none" strike="noStrike" kern="1200" cap="none" normalizeH="0" baseline="0" dirty="0" err="1">
                          <a:ln>
                            <a:noFill/>
                          </a:ln>
                          <a:solidFill>
                            <a:schemeClr val="dk1"/>
                          </a:solidFill>
                          <a:effectLst/>
                          <a:latin typeface="+mn-lt"/>
                          <a:ea typeface="+mn-ea"/>
                          <a:cs typeface="+mn-cs"/>
                        </a:rPr>
                        <a:t>groupname</a:t>
                      </a:r>
                      <a:r>
                        <a:rPr kumimoji="0" lang="zh-CN" altLang="en-US" sz="1800" u="none" strike="noStrike" kern="1200" cap="none" normalizeH="0" baseline="0" dirty="0">
                          <a:ln>
                            <a:noFill/>
                          </a:ln>
                          <a:solidFill>
                            <a:schemeClr val="dk1"/>
                          </a:solidFill>
                          <a:effectLst/>
                          <a:latin typeface="+mn-lt"/>
                          <a:ea typeface="+mn-ea"/>
                          <a:cs typeface="+mn-cs"/>
                        </a:rPr>
                        <a:t>的子模式</a:t>
                      </a:r>
                    </a:p>
                  </a:txBody>
                  <a:tcPr marL="121876" marR="121876" horzOverflow="overflow"/>
                </a:tc>
                <a:extLst>
                  <a:ext uri="{0D108BD9-81ED-4DB2-BD59-A6C34878D82A}">
                    <a16:rowId xmlns:a16="http://schemas.microsoft.com/office/drawing/2014/main" val="10004"/>
                  </a:ext>
                </a:extLst>
              </a:tr>
              <a:tr h="371843">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kern="1200" cap="none" normalizeH="0" baseline="0" dirty="0">
                          <a:ln>
                            <a:noFill/>
                          </a:ln>
                          <a:solidFill>
                            <a:schemeClr val="tx1"/>
                          </a:solidFill>
                          <a:effectLst/>
                          <a:latin typeface="Arial" pitchFamily="34" charset="0"/>
                          <a:ea typeface="宋体" pitchFamily="2" charset="-122"/>
                          <a:cs typeface="+mn-cs"/>
                        </a:rPr>
                        <a:t>(?#...)</a:t>
                      </a: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800" u="none" strike="noStrike" kern="1200" cap="none" normalizeH="0" baseline="0" dirty="0">
                          <a:ln>
                            <a:noFill/>
                          </a:ln>
                          <a:solidFill>
                            <a:schemeClr val="dk1"/>
                          </a:solidFill>
                          <a:effectLst/>
                          <a:latin typeface="+mn-lt"/>
                          <a:ea typeface="+mn-ea"/>
                          <a:cs typeface="+mn-cs"/>
                        </a:rPr>
                        <a:t>表示注释</a:t>
                      </a:r>
                    </a:p>
                  </a:txBody>
                  <a:tcPr marL="121876" marR="121876" horzOverflow="overflow"/>
                </a:tc>
                <a:extLst>
                  <a:ext uri="{0D108BD9-81ED-4DB2-BD59-A6C34878D82A}">
                    <a16:rowId xmlns:a16="http://schemas.microsoft.com/office/drawing/2014/main" val="10005"/>
                  </a:ext>
                </a:extLst>
              </a:tr>
              <a:tr h="639954">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kern="1200" cap="none" normalizeH="0" baseline="0" dirty="0">
                          <a:ln>
                            <a:noFill/>
                          </a:ln>
                          <a:solidFill>
                            <a:schemeClr val="tx1"/>
                          </a:solidFill>
                          <a:effectLst/>
                          <a:latin typeface="Arial" pitchFamily="34" charset="0"/>
                          <a:ea typeface="宋体" pitchFamily="2" charset="-122"/>
                          <a:cs typeface="+mn-cs"/>
                        </a:rPr>
                        <a:t>(?=…)</a:t>
                      </a: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800" u="none" strike="noStrike" kern="1200" cap="none" normalizeH="0" baseline="0" dirty="0">
                          <a:ln>
                            <a:noFill/>
                          </a:ln>
                          <a:solidFill>
                            <a:schemeClr val="dk1"/>
                          </a:solidFill>
                          <a:effectLst/>
                          <a:latin typeface="+mn-lt"/>
                          <a:ea typeface="+mn-ea"/>
                          <a:cs typeface="+mn-cs"/>
                        </a:rPr>
                        <a:t>用于正则表达式之后，表示如果</a:t>
                      </a:r>
                      <a:r>
                        <a:rPr kumimoji="0" lang="en-US" altLang="zh-CN" sz="1800" u="none" strike="noStrike" kern="1200" cap="none" normalizeH="0" baseline="0" dirty="0">
                          <a:ln>
                            <a:noFill/>
                          </a:ln>
                          <a:solidFill>
                            <a:schemeClr val="dk1"/>
                          </a:solidFill>
                          <a:effectLst/>
                          <a:latin typeface="+mn-lt"/>
                          <a:ea typeface="+mn-ea"/>
                          <a:cs typeface="+mn-cs"/>
                        </a:rPr>
                        <a:t>=</a:t>
                      </a:r>
                      <a:r>
                        <a:rPr kumimoji="0" lang="zh-CN" altLang="en-US" sz="1800" u="none" strike="noStrike" kern="1200" cap="none" normalizeH="0" baseline="0" dirty="0">
                          <a:ln>
                            <a:noFill/>
                          </a:ln>
                          <a:solidFill>
                            <a:schemeClr val="dk1"/>
                          </a:solidFill>
                          <a:effectLst/>
                          <a:latin typeface="+mn-lt"/>
                          <a:ea typeface="+mn-ea"/>
                          <a:cs typeface="+mn-cs"/>
                        </a:rPr>
                        <a:t>后的内容在字符串中出现则匹配，但不返回</a:t>
                      </a:r>
                      <a:r>
                        <a:rPr kumimoji="0" lang="en-US" altLang="zh-CN" sz="1800" u="none" strike="noStrike" kern="1200" cap="none" normalizeH="0" baseline="0" dirty="0">
                          <a:ln>
                            <a:noFill/>
                          </a:ln>
                          <a:solidFill>
                            <a:schemeClr val="dk1"/>
                          </a:solidFill>
                          <a:effectLst/>
                          <a:latin typeface="+mn-lt"/>
                          <a:ea typeface="+mn-ea"/>
                          <a:cs typeface="+mn-cs"/>
                        </a:rPr>
                        <a:t>=</a:t>
                      </a:r>
                      <a:r>
                        <a:rPr kumimoji="0" lang="zh-CN" altLang="en-US" sz="1800" u="none" strike="noStrike" kern="1200" cap="none" normalizeH="0" baseline="0" dirty="0">
                          <a:ln>
                            <a:noFill/>
                          </a:ln>
                          <a:solidFill>
                            <a:schemeClr val="dk1"/>
                          </a:solidFill>
                          <a:effectLst/>
                          <a:latin typeface="+mn-lt"/>
                          <a:ea typeface="+mn-ea"/>
                          <a:cs typeface="+mn-cs"/>
                        </a:rPr>
                        <a:t>之后的内容</a:t>
                      </a:r>
                    </a:p>
                  </a:txBody>
                  <a:tcPr marL="121876" marR="121876" horzOverflow="overflow"/>
                </a:tc>
                <a:extLst>
                  <a:ext uri="{0D108BD9-81ED-4DB2-BD59-A6C34878D82A}">
                    <a16:rowId xmlns:a16="http://schemas.microsoft.com/office/drawing/2014/main" val="10006"/>
                  </a:ext>
                </a:extLst>
              </a:tr>
              <a:tr h="639954">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kern="1200" cap="none" normalizeH="0" baseline="0" dirty="0">
                          <a:ln>
                            <a:noFill/>
                          </a:ln>
                          <a:solidFill>
                            <a:schemeClr val="tx1"/>
                          </a:solidFill>
                          <a:effectLst/>
                          <a:latin typeface="Arial" pitchFamily="34" charset="0"/>
                          <a:ea typeface="宋体" pitchFamily="2" charset="-122"/>
                          <a:cs typeface="+mn-cs"/>
                        </a:rPr>
                        <a:t>(?!...)</a:t>
                      </a: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800" u="none" strike="noStrike" kern="1200" cap="none" normalizeH="0" baseline="0" dirty="0">
                          <a:ln>
                            <a:noFill/>
                          </a:ln>
                          <a:solidFill>
                            <a:schemeClr val="dk1"/>
                          </a:solidFill>
                          <a:effectLst/>
                          <a:latin typeface="+mn-lt"/>
                          <a:ea typeface="+mn-ea"/>
                          <a:cs typeface="+mn-cs"/>
                        </a:rPr>
                        <a:t>用于正则表达式之后，表示如果</a:t>
                      </a:r>
                      <a:r>
                        <a:rPr kumimoji="0" lang="en-US" altLang="zh-CN" sz="1800" u="none" strike="noStrike" kern="1200" cap="none" normalizeH="0" baseline="0" dirty="0">
                          <a:ln>
                            <a:noFill/>
                          </a:ln>
                          <a:solidFill>
                            <a:schemeClr val="dk1"/>
                          </a:solidFill>
                          <a:effectLst/>
                          <a:latin typeface="+mn-lt"/>
                          <a:ea typeface="+mn-ea"/>
                          <a:cs typeface="+mn-cs"/>
                        </a:rPr>
                        <a:t>!</a:t>
                      </a:r>
                      <a:r>
                        <a:rPr kumimoji="0" lang="zh-CN" altLang="en-US" sz="1800" u="none" strike="noStrike" kern="1200" cap="none" normalizeH="0" baseline="0" dirty="0">
                          <a:ln>
                            <a:noFill/>
                          </a:ln>
                          <a:solidFill>
                            <a:schemeClr val="dk1"/>
                          </a:solidFill>
                          <a:effectLst/>
                          <a:latin typeface="+mn-lt"/>
                          <a:ea typeface="+mn-ea"/>
                          <a:cs typeface="+mn-cs"/>
                        </a:rPr>
                        <a:t>后的内容在字符串中不出现则匹配，但不返回</a:t>
                      </a:r>
                      <a:r>
                        <a:rPr kumimoji="0" lang="en-US" altLang="zh-CN" sz="1800" u="none" strike="noStrike" kern="1200" cap="none" normalizeH="0" baseline="0" dirty="0">
                          <a:ln>
                            <a:noFill/>
                          </a:ln>
                          <a:solidFill>
                            <a:schemeClr val="dk1"/>
                          </a:solidFill>
                          <a:effectLst/>
                          <a:latin typeface="+mn-lt"/>
                          <a:ea typeface="+mn-ea"/>
                          <a:cs typeface="+mn-cs"/>
                        </a:rPr>
                        <a:t>!</a:t>
                      </a:r>
                      <a:r>
                        <a:rPr kumimoji="0" lang="zh-CN" altLang="en-US" sz="1800" u="none" strike="noStrike" kern="1200" cap="none" normalizeH="0" baseline="0" dirty="0">
                          <a:ln>
                            <a:noFill/>
                          </a:ln>
                          <a:solidFill>
                            <a:schemeClr val="dk1"/>
                          </a:solidFill>
                          <a:effectLst/>
                          <a:latin typeface="+mn-lt"/>
                          <a:ea typeface="+mn-ea"/>
                          <a:cs typeface="+mn-cs"/>
                        </a:rPr>
                        <a:t>之后的内容</a:t>
                      </a:r>
                    </a:p>
                  </a:txBody>
                  <a:tcPr marL="121876" marR="121876" horzOverflow="overflow"/>
                </a:tc>
                <a:extLst>
                  <a:ext uri="{0D108BD9-81ED-4DB2-BD59-A6C34878D82A}">
                    <a16:rowId xmlns:a16="http://schemas.microsoft.com/office/drawing/2014/main" val="10007"/>
                  </a:ext>
                </a:extLst>
              </a:tr>
              <a:tr h="433632">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kern="1200" cap="none" normalizeH="0" baseline="0" dirty="0">
                          <a:ln>
                            <a:noFill/>
                          </a:ln>
                          <a:solidFill>
                            <a:schemeClr val="tx1"/>
                          </a:solidFill>
                          <a:effectLst/>
                          <a:latin typeface="Arial" pitchFamily="34" charset="0"/>
                          <a:ea typeface="宋体" pitchFamily="2" charset="-122"/>
                          <a:cs typeface="+mn-cs"/>
                        </a:rPr>
                        <a:t>(?&lt;=…)</a:t>
                      </a: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800" u="none" strike="noStrike" kern="1200" cap="none" normalizeH="0" baseline="0" dirty="0">
                          <a:ln>
                            <a:noFill/>
                          </a:ln>
                          <a:solidFill>
                            <a:schemeClr val="dk1"/>
                          </a:solidFill>
                          <a:effectLst/>
                          <a:latin typeface="+mn-lt"/>
                          <a:ea typeface="+mn-ea"/>
                          <a:cs typeface="+mn-cs"/>
                        </a:rPr>
                        <a:t>用于正则表达式之前，与</a:t>
                      </a:r>
                      <a:r>
                        <a:rPr kumimoji="0" lang="en-US" altLang="zh-CN" sz="1800" u="none" strike="noStrike" kern="1200" cap="none" normalizeH="0" baseline="0" dirty="0">
                          <a:ln>
                            <a:noFill/>
                          </a:ln>
                          <a:solidFill>
                            <a:schemeClr val="dk1"/>
                          </a:solidFill>
                          <a:effectLst/>
                          <a:latin typeface="+mn-lt"/>
                          <a:ea typeface="+mn-ea"/>
                          <a:cs typeface="+mn-cs"/>
                        </a:rPr>
                        <a:t>(?=…)</a:t>
                      </a:r>
                      <a:r>
                        <a:rPr kumimoji="0" lang="zh-CN" altLang="en-US" sz="1800" u="none" strike="noStrike" kern="1200" cap="none" normalizeH="0" baseline="0" dirty="0">
                          <a:ln>
                            <a:noFill/>
                          </a:ln>
                          <a:solidFill>
                            <a:schemeClr val="dk1"/>
                          </a:solidFill>
                          <a:effectLst/>
                          <a:latin typeface="+mn-lt"/>
                          <a:ea typeface="+mn-ea"/>
                          <a:cs typeface="+mn-cs"/>
                        </a:rPr>
                        <a:t>含义相同</a:t>
                      </a:r>
                    </a:p>
                  </a:txBody>
                  <a:tcPr marL="121876" marR="121876" horzOverflow="overflow"/>
                </a:tc>
                <a:extLst>
                  <a:ext uri="{0D108BD9-81ED-4DB2-BD59-A6C34878D82A}">
                    <a16:rowId xmlns:a16="http://schemas.microsoft.com/office/drawing/2014/main" val="10008"/>
                  </a:ext>
                </a:extLst>
              </a:tr>
              <a:tr h="433632">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kern="1200" cap="none" normalizeH="0" baseline="0" dirty="0">
                          <a:ln>
                            <a:noFill/>
                          </a:ln>
                          <a:solidFill>
                            <a:schemeClr val="tx1"/>
                          </a:solidFill>
                          <a:effectLst/>
                          <a:latin typeface="Arial" pitchFamily="34" charset="0"/>
                          <a:ea typeface="宋体" pitchFamily="2" charset="-122"/>
                          <a:cs typeface="+mn-cs"/>
                        </a:rPr>
                        <a:t>(?&lt;!...)</a:t>
                      </a: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lang="zh-CN" altLang="en-US" sz="1800" dirty="0">
                          <a:latin typeface="宋体" panose="02010600030101010101" pitchFamily="2" charset="-122"/>
                        </a:rPr>
                        <a:t>用于正则表达式之前，与</a:t>
                      </a:r>
                      <a:r>
                        <a:rPr lang="en-US" altLang="zh-CN" sz="1800" dirty="0">
                          <a:latin typeface="宋体" panose="02010600030101010101" pitchFamily="2" charset="-122"/>
                        </a:rPr>
                        <a:t>(?!...)</a:t>
                      </a:r>
                      <a:r>
                        <a:rPr lang="zh-CN" altLang="en-US" sz="1800" dirty="0">
                          <a:latin typeface="宋体" panose="02010600030101010101" pitchFamily="2" charset="-122"/>
                        </a:rPr>
                        <a:t>含义相同</a:t>
                      </a:r>
                    </a:p>
                  </a:txBody>
                  <a:tcPr marL="121876" marR="121876" horzOverflow="overflow"/>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09233074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rrowheads="1"/>
          </p:cNvSpPr>
          <p:nvPr>
            <p:ph type="title"/>
          </p:nvPr>
        </p:nvSpPr>
        <p:spPr/>
        <p:txBody>
          <a:bodyPr/>
          <a:lstStyle/>
          <a:p>
            <a:r>
              <a:rPr lang="zh-CN" altLang="en-US">
                <a:latin typeface="宋体" panose="02010600030101010101" pitchFamily="2" charset="-122"/>
              </a:rPr>
              <a:t>4.2.5 子模式与</a:t>
            </a:r>
            <a:r>
              <a:rPr lang="en-US">
                <a:latin typeface="宋体" panose="02010600030101010101" pitchFamily="2" charset="-122"/>
              </a:rPr>
              <a:t>match</a:t>
            </a:r>
            <a:r>
              <a:rPr lang="zh-CN" altLang="en-US">
                <a:latin typeface="宋体" panose="02010600030101010101" pitchFamily="2" charset="-122"/>
              </a:rPr>
              <a:t>对象</a:t>
            </a:r>
          </a:p>
        </p:txBody>
      </p:sp>
      <p:sp>
        <p:nvSpPr>
          <p:cNvPr id="70659" name="Rectangle 3"/>
          <p:cNvSpPr>
            <a:spLocks noGrp="1" noChangeArrowheads="1"/>
          </p:cNvSpPr>
          <p:nvPr>
            <p:ph type="body" idx="1"/>
          </p:nvPr>
        </p:nvSpPr>
        <p:spPr>
          <a:xfrm>
            <a:off x="2276606" y="1519237"/>
            <a:ext cx="9370952" cy="5203563"/>
          </a:xfrm>
          <a:solidFill>
            <a:schemeClr val="accent4">
              <a:lumMod val="20000"/>
              <a:lumOff val="80000"/>
            </a:schemeClr>
          </a:solidFill>
        </p:spPr>
        <p:txBody>
          <a:bodyPr vert="horz" lIns="108825" tIns="54412" rIns="108825" bIns="54412" rtlCol="0">
            <a:normAutofit fontScale="70000" lnSpcReduction="20000"/>
          </a:bodyPr>
          <a:lstStyle/>
          <a:p>
            <a:pPr>
              <a:lnSpc>
                <a:spcPct val="120000"/>
              </a:lnSpc>
              <a:spcBef>
                <a:spcPts val="0"/>
              </a:spcBef>
              <a:buClr>
                <a:srgbClr val="008000"/>
              </a:buClr>
              <a:buNone/>
            </a:pPr>
            <a:r>
              <a:rPr lang="en-US" sz="2200" dirty="0"/>
              <a:t>&gt;&gt;&gt; import re</a:t>
            </a:r>
          </a:p>
          <a:p>
            <a:pPr>
              <a:lnSpc>
                <a:spcPct val="120000"/>
              </a:lnSpc>
              <a:spcBef>
                <a:spcPts val="0"/>
              </a:spcBef>
              <a:buClr>
                <a:srgbClr val="008000"/>
              </a:buClr>
              <a:buNone/>
            </a:pPr>
            <a:r>
              <a:rPr lang="en-US" sz="2200" dirty="0"/>
              <a:t>&gt;&gt;&gt; </a:t>
            </a:r>
            <a:r>
              <a:rPr lang="en-US" sz="2200" dirty="0" err="1"/>
              <a:t>exampleString</a:t>
            </a:r>
            <a:r>
              <a:rPr lang="en-US" sz="2200" dirty="0"/>
              <a:t> = '''There should be one-- and preferably only one --obvious way to do it.</a:t>
            </a:r>
          </a:p>
          <a:p>
            <a:pPr>
              <a:lnSpc>
                <a:spcPct val="120000"/>
              </a:lnSpc>
              <a:spcBef>
                <a:spcPts val="0"/>
              </a:spcBef>
              <a:buClr>
                <a:srgbClr val="008000"/>
              </a:buClr>
              <a:buNone/>
            </a:pPr>
            <a:r>
              <a:rPr lang="en-US" sz="2200" dirty="0"/>
              <a:t>Although that way may not be obvious at first unless you're Dutch.</a:t>
            </a:r>
          </a:p>
          <a:p>
            <a:pPr>
              <a:lnSpc>
                <a:spcPct val="120000"/>
              </a:lnSpc>
              <a:spcBef>
                <a:spcPts val="0"/>
              </a:spcBef>
              <a:buClr>
                <a:srgbClr val="008000"/>
              </a:buClr>
              <a:buNone/>
            </a:pPr>
            <a:r>
              <a:rPr lang="en-US" sz="2200" dirty="0"/>
              <a:t>Now is better than never.</a:t>
            </a:r>
          </a:p>
          <a:p>
            <a:pPr>
              <a:lnSpc>
                <a:spcPct val="120000"/>
              </a:lnSpc>
              <a:spcBef>
                <a:spcPts val="0"/>
              </a:spcBef>
              <a:buClr>
                <a:srgbClr val="008000"/>
              </a:buClr>
              <a:buNone/>
            </a:pPr>
            <a:r>
              <a:rPr lang="en-US" sz="2200" dirty="0"/>
              <a:t>Although never is often better than right now.''‘</a:t>
            </a:r>
          </a:p>
          <a:p>
            <a:pPr>
              <a:lnSpc>
                <a:spcPct val="120000"/>
              </a:lnSpc>
              <a:spcBef>
                <a:spcPts val="0"/>
              </a:spcBef>
              <a:buClr>
                <a:srgbClr val="008000"/>
              </a:buClr>
              <a:buNone/>
            </a:pPr>
            <a:r>
              <a:rPr lang="en-US" sz="2200" dirty="0"/>
              <a:t>&gt;&gt;&gt; pattern = </a:t>
            </a:r>
            <a:r>
              <a:rPr lang="en-US" sz="2200" dirty="0" err="1"/>
              <a:t>re.compile</a:t>
            </a:r>
            <a:r>
              <a:rPr lang="en-US" sz="2200" dirty="0"/>
              <a:t>(r‘(?&lt;=\w\s)never(?=\s\w)’)</a:t>
            </a:r>
            <a:r>
              <a:rPr lang="en-US" sz="2200" dirty="0">
                <a:solidFill>
                  <a:srgbClr val="FF0000"/>
                </a:solidFill>
              </a:rPr>
              <a:t>#</a:t>
            </a:r>
            <a:r>
              <a:rPr lang="zh-CN" altLang="en-US" sz="2200" dirty="0">
                <a:solidFill>
                  <a:srgbClr val="FF0000"/>
                </a:solidFill>
              </a:rPr>
              <a:t>查找不在句子开头和结尾的单词</a:t>
            </a:r>
          </a:p>
          <a:p>
            <a:pPr>
              <a:lnSpc>
                <a:spcPct val="120000"/>
              </a:lnSpc>
              <a:spcBef>
                <a:spcPts val="0"/>
              </a:spcBef>
              <a:buClr>
                <a:srgbClr val="008000"/>
              </a:buClr>
              <a:buNone/>
            </a:pPr>
            <a:r>
              <a:rPr lang="en-US" sz="2200" dirty="0"/>
              <a:t>&gt;&gt;&gt; </a:t>
            </a:r>
            <a:r>
              <a:rPr lang="en-US" sz="2200" dirty="0" err="1"/>
              <a:t>matchResult</a:t>
            </a:r>
            <a:r>
              <a:rPr lang="en-US" sz="2200" dirty="0"/>
              <a:t> = </a:t>
            </a:r>
            <a:r>
              <a:rPr lang="en-US" sz="2200" dirty="0" err="1"/>
              <a:t>pattern.search</a:t>
            </a:r>
            <a:r>
              <a:rPr lang="en-US" sz="2200" dirty="0"/>
              <a:t>(</a:t>
            </a:r>
            <a:r>
              <a:rPr lang="en-US" sz="2200" dirty="0" err="1"/>
              <a:t>exampleString</a:t>
            </a:r>
            <a:r>
              <a:rPr lang="en-US" sz="2200" dirty="0"/>
              <a:t>)</a:t>
            </a:r>
          </a:p>
          <a:p>
            <a:pPr>
              <a:lnSpc>
                <a:spcPct val="120000"/>
              </a:lnSpc>
              <a:spcBef>
                <a:spcPts val="0"/>
              </a:spcBef>
              <a:buClr>
                <a:srgbClr val="008000"/>
              </a:buClr>
              <a:buNone/>
            </a:pPr>
            <a:r>
              <a:rPr lang="en-US" sz="2200" dirty="0"/>
              <a:t>&gt;&gt;&gt; </a:t>
            </a:r>
            <a:r>
              <a:rPr lang="en-US" sz="2200" dirty="0" err="1"/>
              <a:t>matchResult.span</a:t>
            </a:r>
            <a:r>
              <a:rPr lang="en-US" sz="2200" dirty="0"/>
              <a:t>()</a:t>
            </a:r>
          </a:p>
          <a:p>
            <a:pPr>
              <a:lnSpc>
                <a:spcPct val="120000"/>
              </a:lnSpc>
              <a:spcBef>
                <a:spcPts val="0"/>
              </a:spcBef>
              <a:buClr>
                <a:srgbClr val="008000"/>
              </a:buClr>
              <a:buNone/>
            </a:pPr>
            <a:r>
              <a:rPr lang="en-US" sz="2200" dirty="0">
                <a:solidFill>
                  <a:schemeClr val="accent1"/>
                </a:solidFill>
              </a:rPr>
              <a:t>(172, 177)</a:t>
            </a:r>
          </a:p>
          <a:p>
            <a:pPr>
              <a:lnSpc>
                <a:spcPct val="120000"/>
              </a:lnSpc>
              <a:spcBef>
                <a:spcPts val="0"/>
              </a:spcBef>
              <a:buClr>
                <a:srgbClr val="008000"/>
              </a:buClr>
              <a:buNone/>
            </a:pPr>
            <a:r>
              <a:rPr lang="en-US" sz="2200" dirty="0"/>
              <a:t>&gt;&gt;&gt; pattern = </a:t>
            </a:r>
            <a:r>
              <a:rPr lang="en-US" sz="2200" dirty="0" err="1"/>
              <a:t>re.compile</a:t>
            </a:r>
            <a:r>
              <a:rPr lang="en-US" sz="2200" dirty="0"/>
              <a:t>(r‘(?&lt;=\w\s)never’)</a:t>
            </a:r>
            <a:r>
              <a:rPr lang="en-US" sz="2200" dirty="0">
                <a:solidFill>
                  <a:srgbClr val="FF0000"/>
                </a:solidFill>
              </a:rPr>
              <a:t>#</a:t>
            </a:r>
            <a:r>
              <a:rPr lang="zh-CN" altLang="en-US" sz="2200" dirty="0">
                <a:solidFill>
                  <a:srgbClr val="FF0000"/>
                </a:solidFill>
              </a:rPr>
              <a:t>查找位于句子末尾的单词</a:t>
            </a:r>
          </a:p>
          <a:p>
            <a:pPr>
              <a:lnSpc>
                <a:spcPct val="120000"/>
              </a:lnSpc>
              <a:spcBef>
                <a:spcPts val="0"/>
              </a:spcBef>
              <a:buClr>
                <a:srgbClr val="008000"/>
              </a:buClr>
              <a:buNone/>
            </a:pPr>
            <a:r>
              <a:rPr lang="en-US" sz="2200" dirty="0"/>
              <a:t>&gt;&gt;&gt; </a:t>
            </a:r>
            <a:r>
              <a:rPr lang="en-US" sz="2200" dirty="0" err="1"/>
              <a:t>matchResult</a:t>
            </a:r>
            <a:r>
              <a:rPr lang="en-US" sz="2200" dirty="0"/>
              <a:t> = </a:t>
            </a:r>
            <a:r>
              <a:rPr lang="en-US" sz="2200" dirty="0" err="1"/>
              <a:t>pattern.search</a:t>
            </a:r>
            <a:r>
              <a:rPr lang="en-US" sz="2200" dirty="0"/>
              <a:t>(</a:t>
            </a:r>
            <a:r>
              <a:rPr lang="en-US" sz="2200" dirty="0" err="1"/>
              <a:t>exampleString</a:t>
            </a:r>
            <a:r>
              <a:rPr lang="en-US" sz="2200" dirty="0"/>
              <a:t>)</a:t>
            </a:r>
          </a:p>
          <a:p>
            <a:pPr>
              <a:lnSpc>
                <a:spcPct val="120000"/>
              </a:lnSpc>
              <a:spcBef>
                <a:spcPts val="0"/>
              </a:spcBef>
              <a:buClr>
                <a:srgbClr val="008000"/>
              </a:buClr>
              <a:buNone/>
            </a:pPr>
            <a:r>
              <a:rPr lang="en-US" sz="2200" dirty="0"/>
              <a:t>&gt;&gt;&gt; </a:t>
            </a:r>
            <a:r>
              <a:rPr lang="en-US" sz="2200" dirty="0" err="1"/>
              <a:t>matchResult.span</a:t>
            </a:r>
            <a:r>
              <a:rPr lang="en-US" sz="2200" dirty="0"/>
              <a:t>()</a:t>
            </a:r>
          </a:p>
          <a:p>
            <a:pPr>
              <a:lnSpc>
                <a:spcPct val="120000"/>
              </a:lnSpc>
              <a:spcBef>
                <a:spcPts val="0"/>
              </a:spcBef>
              <a:buClr>
                <a:srgbClr val="008000"/>
              </a:buClr>
              <a:buNone/>
            </a:pPr>
            <a:r>
              <a:rPr lang="en-US" sz="2200" dirty="0">
                <a:solidFill>
                  <a:schemeClr val="accent1"/>
                </a:solidFill>
              </a:rPr>
              <a:t>(156, 161)</a:t>
            </a:r>
          </a:p>
          <a:p>
            <a:pPr>
              <a:lnSpc>
                <a:spcPct val="120000"/>
              </a:lnSpc>
              <a:spcBef>
                <a:spcPts val="0"/>
              </a:spcBef>
              <a:buClr>
                <a:srgbClr val="008000"/>
              </a:buClr>
              <a:buNone/>
            </a:pPr>
            <a:r>
              <a:rPr lang="en-US" sz="2200" dirty="0"/>
              <a:t>&gt;&gt;&gt; pattern = </a:t>
            </a:r>
            <a:r>
              <a:rPr lang="en-US" sz="2200" dirty="0" err="1"/>
              <a:t>re.compile</a:t>
            </a:r>
            <a:r>
              <a:rPr lang="en-US" sz="2200" dirty="0"/>
              <a:t>(r‘(?:is\s)better(\</a:t>
            </a:r>
            <a:r>
              <a:rPr lang="en-US" sz="2200" dirty="0" err="1"/>
              <a:t>sthan</a:t>
            </a:r>
            <a:r>
              <a:rPr lang="en-US" sz="2200" dirty="0"/>
              <a:t>)’)</a:t>
            </a:r>
            <a:r>
              <a:rPr lang="en-US" sz="2200" dirty="0">
                <a:solidFill>
                  <a:srgbClr val="FF0000"/>
                </a:solidFill>
              </a:rPr>
              <a:t>#</a:t>
            </a:r>
            <a:r>
              <a:rPr lang="zh-CN" altLang="en-US" sz="2200" dirty="0">
                <a:solidFill>
                  <a:srgbClr val="FF0000"/>
                </a:solidFill>
              </a:rPr>
              <a:t>查找前面是</a:t>
            </a:r>
            <a:r>
              <a:rPr lang="en-US" sz="2200" dirty="0">
                <a:solidFill>
                  <a:srgbClr val="FF0000"/>
                </a:solidFill>
              </a:rPr>
              <a:t>is</a:t>
            </a:r>
            <a:r>
              <a:rPr lang="zh-CN" altLang="en-US" sz="2200" dirty="0">
                <a:solidFill>
                  <a:srgbClr val="FF0000"/>
                </a:solidFill>
              </a:rPr>
              <a:t>的</a:t>
            </a:r>
            <a:r>
              <a:rPr lang="en-US" sz="2200" dirty="0">
                <a:solidFill>
                  <a:srgbClr val="FF0000"/>
                </a:solidFill>
              </a:rPr>
              <a:t>better than</a:t>
            </a:r>
            <a:r>
              <a:rPr lang="zh-CN" altLang="en-US" sz="2200" dirty="0">
                <a:solidFill>
                  <a:srgbClr val="FF0000"/>
                </a:solidFill>
              </a:rPr>
              <a:t>组合</a:t>
            </a:r>
          </a:p>
          <a:p>
            <a:pPr>
              <a:lnSpc>
                <a:spcPct val="120000"/>
              </a:lnSpc>
              <a:spcBef>
                <a:spcPts val="0"/>
              </a:spcBef>
              <a:buClr>
                <a:srgbClr val="008000"/>
              </a:buClr>
              <a:buNone/>
            </a:pPr>
            <a:r>
              <a:rPr lang="en-US" sz="2200" dirty="0"/>
              <a:t>&gt;&gt;&gt; </a:t>
            </a:r>
            <a:r>
              <a:rPr lang="en-US" sz="2200" dirty="0" err="1"/>
              <a:t>matchResult</a:t>
            </a:r>
            <a:r>
              <a:rPr lang="en-US" sz="2200" dirty="0"/>
              <a:t> = </a:t>
            </a:r>
            <a:r>
              <a:rPr lang="en-US" sz="2200" dirty="0" err="1"/>
              <a:t>pattern.search</a:t>
            </a:r>
            <a:r>
              <a:rPr lang="en-US" sz="2200" dirty="0"/>
              <a:t>(</a:t>
            </a:r>
            <a:r>
              <a:rPr lang="en-US" sz="2200" dirty="0" err="1"/>
              <a:t>exampleString</a:t>
            </a:r>
            <a:r>
              <a:rPr lang="en-US" sz="2200" dirty="0"/>
              <a:t>)</a:t>
            </a:r>
          </a:p>
          <a:p>
            <a:pPr>
              <a:lnSpc>
                <a:spcPct val="120000"/>
              </a:lnSpc>
              <a:spcBef>
                <a:spcPts val="0"/>
              </a:spcBef>
              <a:buClr>
                <a:srgbClr val="008000"/>
              </a:buClr>
              <a:buNone/>
            </a:pPr>
            <a:r>
              <a:rPr lang="en-US" sz="2200" dirty="0"/>
              <a:t>&gt;&gt;&gt; </a:t>
            </a:r>
            <a:r>
              <a:rPr lang="en-US" sz="2200" dirty="0" err="1"/>
              <a:t>matchResult.span</a:t>
            </a:r>
            <a:r>
              <a:rPr lang="en-US" sz="2200" dirty="0"/>
              <a:t>()</a:t>
            </a:r>
          </a:p>
          <a:p>
            <a:pPr>
              <a:lnSpc>
                <a:spcPct val="120000"/>
              </a:lnSpc>
              <a:spcBef>
                <a:spcPts val="0"/>
              </a:spcBef>
              <a:buClr>
                <a:srgbClr val="008000"/>
              </a:buClr>
              <a:buNone/>
            </a:pPr>
            <a:r>
              <a:rPr lang="en-US" sz="2200" dirty="0">
                <a:solidFill>
                  <a:schemeClr val="accent1"/>
                </a:solidFill>
              </a:rPr>
              <a:t>(141, 155)</a:t>
            </a:r>
          </a:p>
          <a:p>
            <a:pPr>
              <a:lnSpc>
                <a:spcPct val="120000"/>
              </a:lnSpc>
              <a:spcBef>
                <a:spcPts val="0"/>
              </a:spcBef>
              <a:buClr>
                <a:srgbClr val="008000"/>
              </a:buClr>
              <a:buNone/>
            </a:pPr>
            <a:r>
              <a:rPr lang="en-US" sz="2200" dirty="0"/>
              <a:t>&gt;&gt;&gt; </a:t>
            </a:r>
            <a:r>
              <a:rPr lang="en-US" sz="2200" dirty="0" err="1"/>
              <a:t>matchResult.group</a:t>
            </a:r>
            <a:r>
              <a:rPr lang="en-US" sz="2200" dirty="0"/>
              <a:t>(0)#0</a:t>
            </a:r>
            <a:r>
              <a:rPr lang="zh-CN" altLang="en-US" sz="2200" dirty="0"/>
              <a:t>表示整个模式</a:t>
            </a:r>
          </a:p>
          <a:p>
            <a:pPr>
              <a:lnSpc>
                <a:spcPct val="120000"/>
              </a:lnSpc>
              <a:spcBef>
                <a:spcPts val="0"/>
              </a:spcBef>
              <a:buClr>
                <a:srgbClr val="008000"/>
              </a:buClr>
              <a:buNone/>
            </a:pPr>
            <a:r>
              <a:rPr lang="en-US" sz="2200" dirty="0">
                <a:solidFill>
                  <a:schemeClr val="accent1"/>
                </a:solidFill>
              </a:rPr>
              <a:t>'is better than'</a:t>
            </a:r>
          </a:p>
          <a:p>
            <a:pPr>
              <a:lnSpc>
                <a:spcPct val="120000"/>
              </a:lnSpc>
              <a:spcBef>
                <a:spcPts val="0"/>
              </a:spcBef>
              <a:buClr>
                <a:srgbClr val="008000"/>
              </a:buClr>
              <a:buNone/>
            </a:pPr>
            <a:r>
              <a:rPr lang="en-US" sz="2200" dirty="0"/>
              <a:t>&gt;&gt;&gt; </a:t>
            </a:r>
            <a:r>
              <a:rPr lang="en-US" sz="2200" dirty="0" err="1"/>
              <a:t>matchResult.group</a:t>
            </a:r>
            <a:r>
              <a:rPr lang="en-US" sz="2200" dirty="0"/>
              <a:t>(1)</a:t>
            </a:r>
          </a:p>
          <a:p>
            <a:pPr>
              <a:lnSpc>
                <a:spcPct val="120000"/>
              </a:lnSpc>
              <a:spcBef>
                <a:spcPts val="0"/>
              </a:spcBef>
              <a:buClr>
                <a:srgbClr val="008000"/>
              </a:buClr>
              <a:buNone/>
            </a:pPr>
            <a:r>
              <a:rPr lang="en-US" sz="2200" dirty="0">
                <a:solidFill>
                  <a:schemeClr val="accent1"/>
                </a:solidFill>
              </a:rPr>
              <a:t>' than'</a:t>
            </a:r>
            <a:endParaRPr lang="zh-CN" altLang="en-US" sz="2200" dirty="0">
              <a:solidFill>
                <a:schemeClr val="accent1"/>
              </a:solidFill>
            </a:endParaRPr>
          </a:p>
        </p:txBody>
      </p:sp>
      <p:sp>
        <p:nvSpPr>
          <p:cNvPr id="5" name="内容占位符 1"/>
          <p:cNvSpPr txBox="1">
            <a:spLocks/>
          </p:cNvSpPr>
          <p:nvPr/>
        </p:nvSpPr>
        <p:spPr>
          <a:xfrm>
            <a:off x="291284" y="1519238"/>
            <a:ext cx="1694007" cy="648156"/>
          </a:xfrm>
          <a:prstGeom prst="rect">
            <a:avLst/>
          </a:prstGeom>
        </p:spPr>
        <p:txBody>
          <a:bodyPr vert="horz" lIns="108825" tIns="54412" rIns="108825" bIns="54412" rtlCol="0">
            <a:normAutofit/>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r>
              <a:rPr lang="zh-CN" altLang="en-US" sz="3299" dirty="0">
                <a:solidFill>
                  <a:schemeClr val="accent5"/>
                </a:solidFill>
              </a:rPr>
              <a:t>示例</a:t>
            </a:r>
            <a:endParaRPr lang="zh-CN" altLang="en-US" sz="3299" dirty="0"/>
          </a:p>
        </p:txBody>
      </p:sp>
    </p:spTree>
    <p:extLst>
      <p:ext uri="{BB962C8B-B14F-4D97-AF65-F5344CB8AC3E}">
        <p14:creationId xmlns:p14="http://schemas.microsoft.com/office/powerpoint/2010/main" val="758111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rrowheads="1"/>
          </p:cNvSpPr>
          <p:nvPr>
            <p:ph type="title"/>
          </p:nvPr>
        </p:nvSpPr>
        <p:spPr/>
        <p:txBody>
          <a:bodyPr/>
          <a:lstStyle/>
          <a:p>
            <a:r>
              <a:rPr lang="zh-CN" altLang="en-US" dirty="0">
                <a:latin typeface="宋体" pitchFamily="2" charset="-122"/>
              </a:rPr>
              <a:t>字符串驻留机制</a:t>
            </a:r>
            <a:r>
              <a:rPr lang="en-US" altLang="zh-CN" dirty="0"/>
              <a:t>string interning</a:t>
            </a:r>
            <a:endParaRPr lang="zh-CN" altLang="en-US" dirty="0">
              <a:latin typeface="宋体" pitchFamily="2" charset="-122"/>
            </a:endParaRPr>
          </a:p>
        </p:txBody>
      </p:sp>
      <p:sp>
        <p:nvSpPr>
          <p:cNvPr id="25603" name="Rectangle 3"/>
          <p:cNvSpPr>
            <a:spLocks noGrp="1" noChangeArrowheads="1"/>
          </p:cNvSpPr>
          <p:nvPr>
            <p:ph idx="1"/>
          </p:nvPr>
        </p:nvSpPr>
        <p:spPr>
          <a:xfrm>
            <a:off x="838200" y="1825625"/>
            <a:ext cx="10515600" cy="2375834"/>
          </a:xfrm>
        </p:spPr>
        <p:txBody>
          <a:bodyPr>
            <a:normAutofit/>
          </a:bodyPr>
          <a:lstStyle/>
          <a:p>
            <a:pPr>
              <a:lnSpc>
                <a:spcPct val="150000"/>
              </a:lnSpc>
            </a:pPr>
            <a:r>
              <a:rPr lang="en-US" altLang="zh-CN" sz="2400" dirty="0">
                <a:latin typeface="宋体" pitchFamily="2" charset="-122"/>
              </a:rPr>
              <a:t>Python</a:t>
            </a:r>
            <a:r>
              <a:rPr lang="zh-CN" altLang="en-US" sz="2400" dirty="0">
                <a:latin typeface="宋体" pitchFamily="2" charset="-122"/>
              </a:rPr>
              <a:t>字符串驻留机制</a:t>
            </a:r>
            <a:endParaRPr lang="en-US" altLang="zh-CN" sz="2400" dirty="0">
              <a:latin typeface="宋体" pitchFamily="2" charset="-122"/>
            </a:endParaRPr>
          </a:p>
          <a:p>
            <a:pPr lvl="1">
              <a:lnSpc>
                <a:spcPct val="150000"/>
              </a:lnSpc>
            </a:pPr>
            <a:r>
              <a:rPr lang="zh-CN" altLang="en-US" sz="2000" dirty="0">
                <a:latin typeface="宋体" pitchFamily="2" charset="-122"/>
              </a:rPr>
              <a:t>将其赋值给多个不同的对象时，内存中只有一个副本，多个对象共享该副本。</a:t>
            </a:r>
            <a:endParaRPr lang="en-US" altLang="zh-CN" sz="2000" dirty="0">
              <a:latin typeface="宋体" pitchFamily="2" charset="-122"/>
            </a:endParaRPr>
          </a:p>
          <a:p>
            <a:pPr lvl="1">
              <a:lnSpc>
                <a:spcPct val="150000"/>
              </a:lnSpc>
            </a:pPr>
            <a:r>
              <a:rPr lang="zh-CN" altLang="en-US" sz="2000" dirty="0"/>
              <a:t>保护</a:t>
            </a:r>
            <a:r>
              <a:rPr lang="en-US" altLang="zh-CN" sz="2000" dirty="0"/>
              <a:t>.</a:t>
            </a:r>
            <a:r>
              <a:rPr lang="en-US" altLang="zh-CN" sz="2000" dirty="0" err="1"/>
              <a:t>pyc</a:t>
            </a:r>
            <a:r>
              <a:rPr lang="zh-CN" altLang="en-US" sz="2000" dirty="0"/>
              <a:t>文件不会被错误代码搞的过大，例如有人写了‘</a:t>
            </a:r>
            <a:r>
              <a:rPr lang="en-US" altLang="zh-CN" sz="2000" dirty="0" err="1"/>
              <a:t>abc</a:t>
            </a:r>
            <a:r>
              <a:rPr lang="en-US" altLang="zh-CN" sz="2000" dirty="0"/>
              <a:t>’*10**10</a:t>
            </a:r>
            <a:r>
              <a:rPr lang="zh-CN" altLang="en-US" sz="2000" dirty="0"/>
              <a:t>这种代码。</a:t>
            </a:r>
            <a:endParaRPr lang="en-US" altLang="zh-CN" sz="2000" dirty="0">
              <a:latin typeface="宋体" pitchFamily="2"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9434" y="3475768"/>
            <a:ext cx="5270463" cy="305022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灯片编号占位符 1"/>
          <p:cNvSpPr>
            <a:spLocks noGrp="1"/>
          </p:cNvSpPr>
          <p:nvPr>
            <p:ph type="sldNum" sz="quarter" idx="12"/>
          </p:nvPr>
        </p:nvSpPr>
        <p:spPr/>
        <p:txBody>
          <a:bodyPr/>
          <a:lstStyle/>
          <a:p>
            <a:fld id="{1FCCB009-CF97-1F4A-9399-55F1A7A4B45F}" type="slidenum">
              <a:rPr kumimoji="1" lang="zh-CN" altLang="en-US" smtClean="0"/>
              <a:t>9</a:t>
            </a:fld>
            <a:endParaRPr kumimoji="1" lang="zh-CN" altLang="en-US"/>
          </a:p>
        </p:txBody>
      </p:sp>
      <p:sp>
        <p:nvSpPr>
          <p:cNvPr id="3" name="TextBox 2"/>
          <p:cNvSpPr txBox="1"/>
          <p:nvPr/>
        </p:nvSpPr>
        <p:spPr>
          <a:xfrm>
            <a:off x="753035" y="3687482"/>
            <a:ext cx="5223436" cy="1631216"/>
          </a:xfrm>
          <a:prstGeom prst="rect">
            <a:avLst/>
          </a:prstGeom>
          <a:noFill/>
        </p:spPr>
        <p:txBody>
          <a:bodyPr wrap="square" rtlCol="0">
            <a:spAutoFit/>
          </a:bodyPr>
          <a:lstStyle/>
          <a:p>
            <a:pPr marL="342900" lvl="1" indent="-342900">
              <a:buFont typeface="Arial" panose="020B0604020202020204" pitchFamily="34" charset="0"/>
              <a:buChar char="•"/>
            </a:pPr>
            <a:r>
              <a:rPr lang="zh-CN" altLang="en-US" sz="2000" dirty="0"/>
              <a:t>数值</a:t>
            </a:r>
            <a:r>
              <a:rPr lang="en-US" altLang="zh-CN" sz="2000" dirty="0"/>
              <a:t>-5~256</a:t>
            </a:r>
            <a:r>
              <a:rPr lang="zh-CN" altLang="en-US" sz="2000" dirty="0"/>
              <a:t>也遵循驻留机制</a:t>
            </a:r>
            <a:endParaRPr lang="en-US" altLang="zh-CN" sz="2000" dirty="0"/>
          </a:p>
          <a:p>
            <a:pPr marL="342900" lvl="1" indent="-342900">
              <a:buFont typeface="Arial" panose="020B0604020202020204" pitchFamily="34" charset="0"/>
              <a:buChar char="•"/>
            </a:pPr>
            <a:endParaRPr lang="en-US" altLang="zh-CN" sz="2000" dirty="0"/>
          </a:p>
          <a:p>
            <a:pPr marL="342900" lvl="1" indent="-342900">
              <a:buFont typeface="Arial" panose="020B0604020202020204" pitchFamily="34" charset="0"/>
              <a:buChar char="•"/>
            </a:pPr>
            <a:r>
              <a:rPr lang="zh-CN" altLang="en-US" sz="2000" dirty="0"/>
              <a:t>关于驻留机制参见：</a:t>
            </a:r>
            <a:r>
              <a:rPr lang="en-US" altLang="zh-CN" sz="2000" dirty="0"/>
              <a:t>http://blog.csdn.net/handsomekang/article/details/41170685</a:t>
            </a:r>
            <a:endParaRPr lang="zh-CN" altLang="en-US" dirty="0"/>
          </a:p>
        </p:txBody>
      </p:sp>
    </p:spTree>
    <p:extLst>
      <p:ext uri="{BB962C8B-B14F-4D97-AF65-F5344CB8AC3E}">
        <p14:creationId xmlns:p14="http://schemas.microsoft.com/office/powerpoint/2010/main" val="146025651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rrowheads="1"/>
          </p:cNvSpPr>
          <p:nvPr>
            <p:ph type="title"/>
          </p:nvPr>
        </p:nvSpPr>
        <p:spPr/>
        <p:txBody>
          <a:bodyPr/>
          <a:lstStyle/>
          <a:p>
            <a:r>
              <a:rPr lang="zh-CN" altLang="en-US">
                <a:latin typeface="宋体" panose="02010600030101010101" pitchFamily="2" charset="-122"/>
              </a:rPr>
              <a:t>4.2.5 子模式与</a:t>
            </a:r>
            <a:r>
              <a:rPr lang="en-US">
                <a:latin typeface="宋体" panose="02010600030101010101" pitchFamily="2" charset="-122"/>
              </a:rPr>
              <a:t>match</a:t>
            </a:r>
            <a:r>
              <a:rPr lang="zh-CN" altLang="en-US">
                <a:latin typeface="宋体" panose="02010600030101010101" pitchFamily="2" charset="-122"/>
              </a:rPr>
              <a:t>对象</a:t>
            </a:r>
          </a:p>
        </p:txBody>
      </p:sp>
      <p:sp>
        <p:nvSpPr>
          <p:cNvPr id="71683" name="Rectangle 3"/>
          <p:cNvSpPr>
            <a:spLocks noGrp="1" noChangeArrowheads="1"/>
          </p:cNvSpPr>
          <p:nvPr>
            <p:ph type="body" idx="1"/>
          </p:nvPr>
        </p:nvSpPr>
        <p:spPr>
          <a:xfrm>
            <a:off x="2594108" y="1690692"/>
            <a:ext cx="8697792" cy="4351339"/>
          </a:xfrm>
          <a:solidFill>
            <a:schemeClr val="accent4">
              <a:lumMod val="20000"/>
              <a:lumOff val="80000"/>
            </a:schemeClr>
          </a:solidFill>
        </p:spPr>
        <p:txBody>
          <a:bodyPr vert="horz" lIns="108825" tIns="54412" rIns="108825" bIns="54412" rtlCol="0">
            <a:normAutofit fontScale="85000" lnSpcReduction="20000"/>
          </a:bodyPr>
          <a:lstStyle/>
          <a:p>
            <a:pPr>
              <a:lnSpc>
                <a:spcPct val="120000"/>
              </a:lnSpc>
              <a:spcBef>
                <a:spcPts val="0"/>
              </a:spcBef>
              <a:buClr>
                <a:srgbClr val="008000"/>
              </a:buClr>
              <a:buNone/>
            </a:pPr>
            <a:r>
              <a:rPr lang="en-US" sz="2200" dirty="0"/>
              <a:t>&gt;&gt;&gt; pattern = </a:t>
            </a:r>
            <a:r>
              <a:rPr lang="en-US" sz="2200" dirty="0" err="1"/>
              <a:t>re.compile</a:t>
            </a:r>
            <a:r>
              <a:rPr lang="en-US" sz="2200" dirty="0"/>
              <a:t>(r‘\b(?</a:t>
            </a:r>
            <a:r>
              <a:rPr lang="en-US" sz="2200" dirty="0" err="1"/>
              <a:t>i</a:t>
            </a:r>
            <a:r>
              <a:rPr lang="en-US" sz="2200" dirty="0"/>
              <a:t>)n\w+\b’)#</a:t>
            </a:r>
            <a:r>
              <a:rPr lang="zh-CN" altLang="en-US" sz="2200" dirty="0"/>
              <a:t>查找以</a:t>
            </a:r>
            <a:r>
              <a:rPr lang="en-US" sz="2200" dirty="0"/>
              <a:t>n</a:t>
            </a:r>
            <a:r>
              <a:rPr lang="zh-CN" altLang="en-US" sz="2200" dirty="0"/>
              <a:t>或</a:t>
            </a:r>
            <a:r>
              <a:rPr lang="en-US" sz="2200" dirty="0"/>
              <a:t>N</a:t>
            </a:r>
            <a:r>
              <a:rPr lang="zh-CN" altLang="en-US" sz="2200" dirty="0"/>
              <a:t>字母开头的所有单词</a:t>
            </a:r>
          </a:p>
          <a:p>
            <a:pPr>
              <a:lnSpc>
                <a:spcPct val="120000"/>
              </a:lnSpc>
              <a:spcBef>
                <a:spcPts val="0"/>
              </a:spcBef>
              <a:buClr>
                <a:srgbClr val="008000"/>
              </a:buClr>
              <a:buNone/>
            </a:pPr>
            <a:r>
              <a:rPr lang="en-US" sz="2200" dirty="0"/>
              <a:t>&gt;&gt;&gt; index = 0</a:t>
            </a:r>
          </a:p>
          <a:p>
            <a:pPr>
              <a:lnSpc>
                <a:spcPct val="120000"/>
              </a:lnSpc>
              <a:spcBef>
                <a:spcPts val="0"/>
              </a:spcBef>
              <a:buClr>
                <a:srgbClr val="008000"/>
              </a:buClr>
              <a:buNone/>
            </a:pPr>
            <a:r>
              <a:rPr lang="en-US" sz="2200" dirty="0"/>
              <a:t>&gt;&gt;&gt; while True:</a:t>
            </a:r>
          </a:p>
          <a:p>
            <a:pPr>
              <a:lnSpc>
                <a:spcPct val="120000"/>
              </a:lnSpc>
              <a:spcBef>
                <a:spcPts val="0"/>
              </a:spcBef>
              <a:buClr>
                <a:srgbClr val="008000"/>
              </a:buClr>
              <a:buNone/>
            </a:pPr>
            <a:r>
              <a:rPr lang="en-US" sz="2200" dirty="0"/>
              <a:t>	</a:t>
            </a:r>
            <a:r>
              <a:rPr lang="en-US" sz="2200" dirty="0" err="1"/>
              <a:t>matchResult</a:t>
            </a:r>
            <a:r>
              <a:rPr lang="en-US" sz="2200" dirty="0"/>
              <a:t> = </a:t>
            </a:r>
            <a:r>
              <a:rPr lang="en-US" sz="2200" dirty="0" err="1"/>
              <a:t>pattern.search</a:t>
            </a:r>
            <a:r>
              <a:rPr lang="en-US" sz="2200" dirty="0"/>
              <a:t>(</a:t>
            </a:r>
            <a:r>
              <a:rPr lang="en-US" sz="2200" dirty="0" err="1"/>
              <a:t>exampleString,index</a:t>
            </a:r>
            <a:r>
              <a:rPr lang="en-US" sz="2200" dirty="0"/>
              <a:t>)</a:t>
            </a:r>
          </a:p>
          <a:p>
            <a:pPr>
              <a:lnSpc>
                <a:spcPct val="120000"/>
              </a:lnSpc>
              <a:spcBef>
                <a:spcPts val="0"/>
              </a:spcBef>
              <a:buClr>
                <a:srgbClr val="008000"/>
              </a:buClr>
              <a:buNone/>
            </a:pPr>
            <a:r>
              <a:rPr lang="en-US" sz="2200" dirty="0"/>
              <a:t>	if not </a:t>
            </a:r>
            <a:r>
              <a:rPr lang="en-US" sz="2200" dirty="0" err="1"/>
              <a:t>matchResult</a:t>
            </a:r>
            <a:r>
              <a:rPr lang="en-US" sz="2200" dirty="0"/>
              <a:t>:</a:t>
            </a:r>
          </a:p>
          <a:p>
            <a:pPr>
              <a:lnSpc>
                <a:spcPct val="120000"/>
              </a:lnSpc>
              <a:spcBef>
                <a:spcPts val="0"/>
              </a:spcBef>
              <a:buClr>
                <a:srgbClr val="008000"/>
              </a:buClr>
              <a:buNone/>
            </a:pPr>
            <a:r>
              <a:rPr lang="en-US" sz="2200" dirty="0"/>
              <a:t>		break</a:t>
            </a:r>
          </a:p>
          <a:p>
            <a:pPr>
              <a:lnSpc>
                <a:spcPct val="120000"/>
              </a:lnSpc>
              <a:spcBef>
                <a:spcPts val="0"/>
              </a:spcBef>
              <a:buClr>
                <a:srgbClr val="008000"/>
              </a:buClr>
              <a:buNone/>
            </a:pPr>
            <a:r>
              <a:rPr lang="en-US" sz="2200" dirty="0"/>
              <a:t>	print </a:t>
            </a:r>
            <a:r>
              <a:rPr lang="en-US" sz="2200" dirty="0" err="1"/>
              <a:t>matchResult.group</a:t>
            </a:r>
            <a:r>
              <a:rPr lang="en-US" sz="2200" dirty="0"/>
              <a:t>(0), ':', </a:t>
            </a:r>
            <a:r>
              <a:rPr lang="en-US" sz="2200" dirty="0" err="1"/>
              <a:t>matchResult.span</a:t>
            </a:r>
            <a:r>
              <a:rPr lang="en-US" sz="2200" dirty="0"/>
              <a:t>(0)</a:t>
            </a:r>
          </a:p>
          <a:p>
            <a:pPr>
              <a:lnSpc>
                <a:spcPct val="120000"/>
              </a:lnSpc>
              <a:spcBef>
                <a:spcPts val="0"/>
              </a:spcBef>
              <a:buClr>
                <a:srgbClr val="008000"/>
              </a:buClr>
              <a:buNone/>
            </a:pPr>
            <a:r>
              <a:rPr lang="en-US" sz="2200" dirty="0"/>
              <a:t>	index = </a:t>
            </a:r>
            <a:r>
              <a:rPr lang="en-US" sz="2200" dirty="0" err="1"/>
              <a:t>matchResult.end</a:t>
            </a:r>
            <a:r>
              <a:rPr lang="en-US" sz="2200" dirty="0"/>
              <a:t>(0)</a:t>
            </a:r>
          </a:p>
          <a:p>
            <a:pPr>
              <a:lnSpc>
                <a:spcPct val="120000"/>
              </a:lnSpc>
              <a:spcBef>
                <a:spcPts val="0"/>
              </a:spcBef>
              <a:buClr>
                <a:srgbClr val="008000"/>
              </a:buClr>
              <a:buNone/>
            </a:pPr>
            <a:endParaRPr lang="en-US" sz="2200" dirty="0"/>
          </a:p>
          <a:p>
            <a:pPr>
              <a:lnSpc>
                <a:spcPct val="120000"/>
              </a:lnSpc>
              <a:spcBef>
                <a:spcPts val="0"/>
              </a:spcBef>
              <a:buClr>
                <a:srgbClr val="008000"/>
              </a:buClr>
              <a:buNone/>
            </a:pPr>
            <a:r>
              <a:rPr lang="en-US" sz="2200" dirty="0">
                <a:solidFill>
                  <a:schemeClr val="accent1"/>
                </a:solidFill>
              </a:rPr>
              <a:t>not : (92, 95)</a:t>
            </a:r>
          </a:p>
          <a:p>
            <a:pPr>
              <a:lnSpc>
                <a:spcPct val="120000"/>
              </a:lnSpc>
              <a:spcBef>
                <a:spcPts val="0"/>
              </a:spcBef>
              <a:buClr>
                <a:srgbClr val="008000"/>
              </a:buClr>
              <a:buNone/>
            </a:pPr>
            <a:r>
              <a:rPr lang="en-US" sz="2200" dirty="0">
                <a:solidFill>
                  <a:schemeClr val="accent1"/>
                </a:solidFill>
              </a:rPr>
              <a:t>Now : (137, 140)</a:t>
            </a:r>
          </a:p>
          <a:p>
            <a:pPr>
              <a:lnSpc>
                <a:spcPct val="120000"/>
              </a:lnSpc>
              <a:spcBef>
                <a:spcPts val="0"/>
              </a:spcBef>
              <a:buClr>
                <a:srgbClr val="008000"/>
              </a:buClr>
              <a:buNone/>
            </a:pPr>
            <a:r>
              <a:rPr lang="en-US" sz="2200" dirty="0">
                <a:solidFill>
                  <a:schemeClr val="accent1"/>
                </a:solidFill>
              </a:rPr>
              <a:t>never : (156, 161)</a:t>
            </a:r>
          </a:p>
          <a:p>
            <a:pPr>
              <a:lnSpc>
                <a:spcPct val="120000"/>
              </a:lnSpc>
              <a:spcBef>
                <a:spcPts val="0"/>
              </a:spcBef>
              <a:buClr>
                <a:srgbClr val="008000"/>
              </a:buClr>
              <a:buNone/>
            </a:pPr>
            <a:r>
              <a:rPr lang="en-US" sz="2200" dirty="0">
                <a:solidFill>
                  <a:schemeClr val="accent1"/>
                </a:solidFill>
              </a:rPr>
              <a:t>never : (172, 177)</a:t>
            </a:r>
          </a:p>
          <a:p>
            <a:pPr>
              <a:lnSpc>
                <a:spcPct val="120000"/>
              </a:lnSpc>
              <a:spcBef>
                <a:spcPts val="0"/>
              </a:spcBef>
              <a:buClr>
                <a:srgbClr val="008000"/>
              </a:buClr>
              <a:buNone/>
            </a:pPr>
            <a:r>
              <a:rPr lang="en-US" sz="2200" dirty="0">
                <a:solidFill>
                  <a:schemeClr val="accent1"/>
                </a:solidFill>
              </a:rPr>
              <a:t>now : (205, 208)</a:t>
            </a:r>
            <a:endParaRPr lang="zh-CN" altLang="en-US" sz="2200" dirty="0">
              <a:solidFill>
                <a:schemeClr val="accent1"/>
              </a:solidFill>
            </a:endParaRPr>
          </a:p>
          <a:p>
            <a:pPr>
              <a:lnSpc>
                <a:spcPct val="120000"/>
              </a:lnSpc>
              <a:spcBef>
                <a:spcPts val="0"/>
              </a:spcBef>
              <a:buClr>
                <a:srgbClr val="008000"/>
              </a:buClr>
              <a:buNone/>
            </a:pPr>
            <a:endParaRPr lang="zh-CN" altLang="en-US" sz="2200" dirty="0"/>
          </a:p>
        </p:txBody>
      </p:sp>
      <p:sp>
        <p:nvSpPr>
          <p:cNvPr id="4" name="内容占位符 1"/>
          <p:cNvSpPr txBox="1">
            <a:spLocks/>
          </p:cNvSpPr>
          <p:nvPr/>
        </p:nvSpPr>
        <p:spPr>
          <a:xfrm>
            <a:off x="840102" y="1690692"/>
            <a:ext cx="1694007" cy="648156"/>
          </a:xfrm>
          <a:prstGeom prst="rect">
            <a:avLst/>
          </a:prstGeom>
        </p:spPr>
        <p:txBody>
          <a:bodyPr vert="horz" lIns="108825" tIns="54412" rIns="108825" bIns="54412" rtlCol="0">
            <a:normAutofit/>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r>
              <a:rPr lang="zh-CN" altLang="en-US" sz="3299" dirty="0">
                <a:solidFill>
                  <a:schemeClr val="accent5"/>
                </a:solidFill>
              </a:rPr>
              <a:t>示例</a:t>
            </a:r>
            <a:endParaRPr lang="zh-CN" altLang="en-US" sz="3299" dirty="0"/>
          </a:p>
        </p:txBody>
      </p:sp>
    </p:spTree>
    <p:extLst>
      <p:ext uri="{BB962C8B-B14F-4D97-AF65-F5344CB8AC3E}">
        <p14:creationId xmlns:p14="http://schemas.microsoft.com/office/powerpoint/2010/main" val="56101547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rrowheads="1"/>
          </p:cNvSpPr>
          <p:nvPr>
            <p:ph type="title"/>
          </p:nvPr>
        </p:nvSpPr>
        <p:spPr/>
        <p:txBody>
          <a:bodyPr/>
          <a:lstStyle/>
          <a:p>
            <a:r>
              <a:rPr lang="zh-CN" altLang="en-US">
                <a:latin typeface="宋体" panose="02010600030101010101" pitchFamily="2" charset="-122"/>
              </a:rPr>
              <a:t>4.2.5 子模式与</a:t>
            </a:r>
            <a:r>
              <a:rPr lang="en-US">
                <a:latin typeface="宋体" panose="02010600030101010101" pitchFamily="2" charset="-122"/>
              </a:rPr>
              <a:t>match</a:t>
            </a:r>
            <a:r>
              <a:rPr lang="zh-CN" altLang="en-US">
                <a:latin typeface="宋体" panose="02010600030101010101" pitchFamily="2" charset="-122"/>
              </a:rPr>
              <a:t>对象</a:t>
            </a:r>
          </a:p>
        </p:txBody>
      </p:sp>
      <p:sp>
        <p:nvSpPr>
          <p:cNvPr id="72707" name="Rectangle 3"/>
          <p:cNvSpPr>
            <a:spLocks noGrp="1" noChangeArrowheads="1"/>
          </p:cNvSpPr>
          <p:nvPr>
            <p:ph type="body" idx="1"/>
          </p:nvPr>
        </p:nvSpPr>
        <p:spPr>
          <a:xfrm>
            <a:off x="2668479" y="1898908"/>
            <a:ext cx="9007209" cy="4351339"/>
          </a:xfrm>
          <a:solidFill>
            <a:schemeClr val="accent4">
              <a:lumMod val="20000"/>
              <a:lumOff val="80000"/>
            </a:schemeClr>
          </a:solidFill>
        </p:spPr>
        <p:txBody>
          <a:bodyPr vert="horz" lIns="108825" tIns="54412" rIns="108825" bIns="54412" rtlCol="0">
            <a:normAutofit fontScale="92500" lnSpcReduction="10000"/>
          </a:bodyPr>
          <a:lstStyle/>
          <a:p>
            <a:pPr>
              <a:lnSpc>
                <a:spcPct val="120000"/>
              </a:lnSpc>
              <a:spcBef>
                <a:spcPts val="0"/>
              </a:spcBef>
              <a:buClr>
                <a:srgbClr val="008000"/>
              </a:buClr>
              <a:buNone/>
            </a:pPr>
            <a:r>
              <a:rPr lang="en-US" sz="2200" dirty="0"/>
              <a:t>&gt;&gt;&gt; pattern = </a:t>
            </a:r>
            <a:r>
              <a:rPr lang="en-US" sz="2200" dirty="0" err="1"/>
              <a:t>re.compile</a:t>
            </a:r>
            <a:r>
              <a:rPr lang="en-US" sz="2200" dirty="0"/>
              <a:t>(r‘(?&lt;!not\s)be\b’)</a:t>
            </a:r>
            <a:r>
              <a:rPr lang="en-US" altLang="zh-CN" sz="2200" dirty="0">
                <a:solidFill>
                  <a:srgbClr val="FF0000"/>
                </a:solidFill>
              </a:rPr>
              <a:t>#</a:t>
            </a:r>
            <a:r>
              <a:rPr lang="zh-CN" altLang="en-US" sz="2200" dirty="0">
                <a:solidFill>
                  <a:srgbClr val="FF0000"/>
                </a:solidFill>
              </a:rPr>
              <a:t>查找前面没有单词</a:t>
            </a:r>
            <a:r>
              <a:rPr lang="en-US" sz="2200" dirty="0">
                <a:solidFill>
                  <a:srgbClr val="FF0000"/>
                </a:solidFill>
              </a:rPr>
              <a:t>not</a:t>
            </a:r>
            <a:r>
              <a:rPr lang="zh-CN" altLang="en-US" sz="2200" dirty="0">
                <a:solidFill>
                  <a:srgbClr val="FF0000"/>
                </a:solidFill>
              </a:rPr>
              <a:t>的单词</a:t>
            </a:r>
            <a:r>
              <a:rPr lang="en-US" sz="2200" dirty="0">
                <a:solidFill>
                  <a:srgbClr val="FF0000"/>
                </a:solidFill>
              </a:rPr>
              <a:t>be</a:t>
            </a:r>
          </a:p>
          <a:p>
            <a:pPr>
              <a:lnSpc>
                <a:spcPct val="120000"/>
              </a:lnSpc>
              <a:spcBef>
                <a:spcPts val="0"/>
              </a:spcBef>
              <a:buClr>
                <a:srgbClr val="008000"/>
              </a:buClr>
              <a:buNone/>
            </a:pPr>
            <a:r>
              <a:rPr lang="en-US" sz="2200" dirty="0"/>
              <a:t>&gt;&gt;&gt; index = 0</a:t>
            </a:r>
          </a:p>
          <a:p>
            <a:pPr>
              <a:lnSpc>
                <a:spcPct val="120000"/>
              </a:lnSpc>
              <a:spcBef>
                <a:spcPts val="0"/>
              </a:spcBef>
              <a:buClr>
                <a:srgbClr val="008000"/>
              </a:buClr>
              <a:buNone/>
            </a:pPr>
            <a:r>
              <a:rPr lang="en-US" sz="2200" dirty="0"/>
              <a:t>&gt;&gt;&gt; while True:</a:t>
            </a:r>
          </a:p>
          <a:p>
            <a:pPr>
              <a:lnSpc>
                <a:spcPct val="120000"/>
              </a:lnSpc>
              <a:spcBef>
                <a:spcPts val="0"/>
              </a:spcBef>
              <a:buClr>
                <a:srgbClr val="008000"/>
              </a:buClr>
              <a:buNone/>
            </a:pPr>
            <a:r>
              <a:rPr lang="en-US" sz="2200" dirty="0"/>
              <a:t>	</a:t>
            </a:r>
            <a:r>
              <a:rPr lang="en-US" sz="2200" dirty="0" err="1"/>
              <a:t>matchResult</a:t>
            </a:r>
            <a:r>
              <a:rPr lang="en-US" sz="2200" dirty="0"/>
              <a:t> = </a:t>
            </a:r>
            <a:r>
              <a:rPr lang="en-US" sz="2200" dirty="0" err="1"/>
              <a:t>pattern.search</a:t>
            </a:r>
            <a:r>
              <a:rPr lang="en-US" sz="2200" dirty="0"/>
              <a:t>(</a:t>
            </a:r>
            <a:r>
              <a:rPr lang="en-US" sz="2200" dirty="0" err="1"/>
              <a:t>exampleString,index</a:t>
            </a:r>
            <a:r>
              <a:rPr lang="en-US" sz="2200" dirty="0"/>
              <a:t>)</a:t>
            </a:r>
          </a:p>
          <a:p>
            <a:pPr>
              <a:lnSpc>
                <a:spcPct val="120000"/>
              </a:lnSpc>
              <a:spcBef>
                <a:spcPts val="0"/>
              </a:spcBef>
              <a:buClr>
                <a:srgbClr val="008000"/>
              </a:buClr>
              <a:buNone/>
            </a:pPr>
            <a:r>
              <a:rPr lang="en-US" sz="2200" dirty="0"/>
              <a:t>	if not </a:t>
            </a:r>
            <a:r>
              <a:rPr lang="en-US" sz="2200" dirty="0" err="1"/>
              <a:t>matchResult</a:t>
            </a:r>
            <a:r>
              <a:rPr lang="en-US" sz="2200" dirty="0"/>
              <a:t>:</a:t>
            </a:r>
          </a:p>
          <a:p>
            <a:pPr>
              <a:lnSpc>
                <a:spcPct val="120000"/>
              </a:lnSpc>
              <a:spcBef>
                <a:spcPts val="0"/>
              </a:spcBef>
              <a:buClr>
                <a:srgbClr val="008000"/>
              </a:buClr>
              <a:buNone/>
            </a:pPr>
            <a:r>
              <a:rPr lang="en-US" sz="2200" dirty="0"/>
              <a:t>		break</a:t>
            </a:r>
          </a:p>
          <a:p>
            <a:pPr>
              <a:lnSpc>
                <a:spcPct val="120000"/>
              </a:lnSpc>
              <a:spcBef>
                <a:spcPts val="0"/>
              </a:spcBef>
              <a:buClr>
                <a:srgbClr val="008000"/>
              </a:buClr>
              <a:buNone/>
            </a:pPr>
            <a:r>
              <a:rPr lang="en-US" sz="2200" dirty="0"/>
              <a:t>	print </a:t>
            </a:r>
            <a:r>
              <a:rPr lang="en-US" sz="2200" dirty="0" err="1"/>
              <a:t>matchResult.group</a:t>
            </a:r>
            <a:r>
              <a:rPr lang="en-US" sz="2200" dirty="0"/>
              <a:t>(0), ':', </a:t>
            </a:r>
            <a:r>
              <a:rPr lang="en-US" sz="2200" dirty="0" err="1"/>
              <a:t>matchResult.span</a:t>
            </a:r>
            <a:r>
              <a:rPr lang="en-US" sz="2200" dirty="0"/>
              <a:t>(0)</a:t>
            </a:r>
          </a:p>
          <a:p>
            <a:pPr>
              <a:lnSpc>
                <a:spcPct val="120000"/>
              </a:lnSpc>
              <a:spcBef>
                <a:spcPts val="0"/>
              </a:spcBef>
              <a:buClr>
                <a:srgbClr val="008000"/>
              </a:buClr>
              <a:buNone/>
            </a:pPr>
            <a:r>
              <a:rPr lang="en-US" sz="2200" dirty="0"/>
              <a:t>	index = </a:t>
            </a:r>
            <a:r>
              <a:rPr lang="en-US" sz="2200" dirty="0" err="1"/>
              <a:t>matchResult.end</a:t>
            </a:r>
            <a:r>
              <a:rPr lang="en-US" sz="2200" dirty="0"/>
              <a:t>(0)</a:t>
            </a:r>
          </a:p>
          <a:p>
            <a:pPr>
              <a:lnSpc>
                <a:spcPct val="120000"/>
              </a:lnSpc>
              <a:spcBef>
                <a:spcPts val="0"/>
              </a:spcBef>
              <a:buClr>
                <a:srgbClr val="008000"/>
              </a:buClr>
              <a:buNone/>
            </a:pPr>
            <a:endParaRPr lang="en-US" sz="2200" dirty="0"/>
          </a:p>
          <a:p>
            <a:pPr>
              <a:lnSpc>
                <a:spcPct val="120000"/>
              </a:lnSpc>
              <a:spcBef>
                <a:spcPts val="0"/>
              </a:spcBef>
              <a:buClr>
                <a:srgbClr val="008000"/>
              </a:buClr>
              <a:buNone/>
            </a:pPr>
            <a:r>
              <a:rPr lang="en-US" sz="2200" dirty="0">
                <a:solidFill>
                  <a:schemeClr val="accent5"/>
                </a:solidFill>
              </a:rPr>
              <a:t>be : (13, 15)</a:t>
            </a:r>
          </a:p>
          <a:p>
            <a:pPr>
              <a:lnSpc>
                <a:spcPct val="120000"/>
              </a:lnSpc>
              <a:spcBef>
                <a:spcPts val="0"/>
              </a:spcBef>
              <a:buClr>
                <a:srgbClr val="008000"/>
              </a:buClr>
              <a:buNone/>
            </a:pPr>
            <a:r>
              <a:rPr lang="en-US" sz="2200" dirty="0"/>
              <a:t>&gt;&gt;&gt; </a:t>
            </a:r>
            <a:r>
              <a:rPr lang="en-US" sz="2200" dirty="0" err="1"/>
              <a:t>exampleString</a:t>
            </a:r>
            <a:r>
              <a:rPr lang="en-US" sz="2200" dirty="0"/>
              <a:t>[13:20]</a:t>
            </a:r>
            <a:r>
              <a:rPr lang="en-US" sz="2200" dirty="0">
                <a:solidFill>
                  <a:srgbClr val="FF0000"/>
                </a:solidFill>
              </a:rPr>
              <a:t>#</a:t>
            </a:r>
            <a:r>
              <a:rPr lang="zh-CN" altLang="en-US" sz="2200" dirty="0">
                <a:solidFill>
                  <a:srgbClr val="FF0000"/>
                </a:solidFill>
              </a:rPr>
              <a:t>验证一下结果是否正确</a:t>
            </a:r>
          </a:p>
          <a:p>
            <a:pPr>
              <a:lnSpc>
                <a:spcPct val="120000"/>
              </a:lnSpc>
              <a:spcBef>
                <a:spcPts val="0"/>
              </a:spcBef>
              <a:buClr>
                <a:srgbClr val="008000"/>
              </a:buClr>
              <a:buNone/>
            </a:pPr>
            <a:r>
              <a:rPr lang="en-US" sz="2200" dirty="0">
                <a:solidFill>
                  <a:schemeClr val="accent5"/>
                </a:solidFill>
              </a:rPr>
              <a:t>'be one-'</a:t>
            </a:r>
            <a:endParaRPr lang="zh-CN" altLang="en-US" sz="2200" dirty="0">
              <a:solidFill>
                <a:schemeClr val="accent5"/>
              </a:solidFill>
            </a:endParaRPr>
          </a:p>
        </p:txBody>
      </p:sp>
      <p:sp>
        <p:nvSpPr>
          <p:cNvPr id="4" name="内容占位符 1"/>
          <p:cNvSpPr txBox="1">
            <a:spLocks/>
          </p:cNvSpPr>
          <p:nvPr/>
        </p:nvSpPr>
        <p:spPr>
          <a:xfrm>
            <a:off x="840102" y="1690692"/>
            <a:ext cx="1694007" cy="648156"/>
          </a:xfrm>
          <a:prstGeom prst="rect">
            <a:avLst/>
          </a:prstGeom>
        </p:spPr>
        <p:txBody>
          <a:bodyPr vert="horz" lIns="108825" tIns="54412" rIns="108825" bIns="54412" rtlCol="0">
            <a:normAutofit/>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r>
              <a:rPr lang="zh-CN" altLang="en-US" sz="3299" dirty="0">
                <a:solidFill>
                  <a:schemeClr val="accent5"/>
                </a:solidFill>
              </a:rPr>
              <a:t>示例</a:t>
            </a:r>
            <a:endParaRPr lang="zh-CN" altLang="en-US" sz="3299" dirty="0"/>
          </a:p>
        </p:txBody>
      </p:sp>
    </p:spTree>
    <p:extLst>
      <p:ext uri="{BB962C8B-B14F-4D97-AF65-F5344CB8AC3E}">
        <p14:creationId xmlns:p14="http://schemas.microsoft.com/office/powerpoint/2010/main" val="153394522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rrowheads="1"/>
          </p:cNvSpPr>
          <p:nvPr>
            <p:ph type="title"/>
          </p:nvPr>
        </p:nvSpPr>
        <p:spPr>
          <a:xfrm>
            <a:off x="840102" y="210420"/>
            <a:ext cx="10511798" cy="1325563"/>
          </a:xfrm>
        </p:spPr>
        <p:txBody>
          <a:bodyPr/>
          <a:lstStyle/>
          <a:p>
            <a:r>
              <a:rPr lang="zh-CN" altLang="en-US" dirty="0">
                <a:latin typeface="宋体" panose="02010600030101010101" pitchFamily="2" charset="-122"/>
              </a:rPr>
              <a:t>4.2.5 子模式与</a:t>
            </a:r>
            <a:r>
              <a:rPr lang="en-US" dirty="0">
                <a:latin typeface="宋体" panose="02010600030101010101" pitchFamily="2" charset="-122"/>
              </a:rPr>
              <a:t>match</a:t>
            </a:r>
            <a:r>
              <a:rPr lang="zh-CN" altLang="en-US" dirty="0">
                <a:latin typeface="宋体" panose="02010600030101010101" pitchFamily="2" charset="-122"/>
              </a:rPr>
              <a:t>对象</a:t>
            </a:r>
          </a:p>
        </p:txBody>
      </p:sp>
      <p:sp>
        <p:nvSpPr>
          <p:cNvPr id="72707" name="Rectangle 3"/>
          <p:cNvSpPr>
            <a:spLocks noGrp="1" noChangeArrowheads="1"/>
          </p:cNvSpPr>
          <p:nvPr>
            <p:ph type="body" idx="1"/>
          </p:nvPr>
        </p:nvSpPr>
        <p:spPr>
          <a:xfrm>
            <a:off x="2752560" y="1535984"/>
            <a:ext cx="8852805" cy="4975851"/>
          </a:xfrm>
          <a:solidFill>
            <a:schemeClr val="accent4">
              <a:lumMod val="20000"/>
              <a:lumOff val="80000"/>
            </a:schemeClr>
          </a:solidFill>
        </p:spPr>
        <p:txBody>
          <a:bodyPr vert="horz" lIns="108825" tIns="54412" rIns="108825" bIns="54412" rtlCol="0">
            <a:normAutofit fontScale="77500" lnSpcReduction="20000"/>
          </a:bodyPr>
          <a:lstStyle/>
          <a:p>
            <a:pPr>
              <a:lnSpc>
                <a:spcPct val="120000"/>
              </a:lnSpc>
              <a:spcBef>
                <a:spcPts val="0"/>
              </a:spcBef>
              <a:buClr>
                <a:srgbClr val="008000"/>
              </a:buClr>
              <a:buNone/>
            </a:pPr>
            <a:r>
              <a:rPr lang="en-US" altLang="zh-CN" sz="2200" dirty="0"/>
              <a:t>&gt;&gt;&gt; pattern = </a:t>
            </a:r>
            <a:r>
              <a:rPr lang="en-US" altLang="zh-CN" sz="2200" dirty="0" err="1"/>
              <a:t>re.compile</a:t>
            </a:r>
            <a:r>
              <a:rPr lang="en-US" altLang="zh-CN" sz="2200" dirty="0"/>
              <a:t>(r'(\b\w*(?P&lt;f&gt;\w+)(?P=f)\w*\b)')</a:t>
            </a:r>
            <a:r>
              <a:rPr lang="en-US" altLang="zh-CN" sz="2200" dirty="0">
                <a:solidFill>
                  <a:srgbClr val="FF0000"/>
                </a:solidFill>
              </a:rPr>
              <a:t>#</a:t>
            </a:r>
            <a:r>
              <a:rPr lang="zh-CN" altLang="en-US" sz="2200" dirty="0">
                <a:solidFill>
                  <a:srgbClr val="FF0000"/>
                </a:solidFill>
              </a:rPr>
              <a:t>查找具有连续相同字母的单词</a:t>
            </a:r>
          </a:p>
          <a:p>
            <a:pPr>
              <a:lnSpc>
                <a:spcPct val="120000"/>
              </a:lnSpc>
              <a:spcBef>
                <a:spcPts val="0"/>
              </a:spcBef>
              <a:buClr>
                <a:srgbClr val="008000"/>
              </a:buClr>
              <a:buNone/>
            </a:pPr>
            <a:r>
              <a:rPr lang="en-US" altLang="zh-CN" sz="2200" dirty="0"/>
              <a:t>&gt;&gt;&gt; index = 0</a:t>
            </a:r>
          </a:p>
          <a:p>
            <a:pPr>
              <a:lnSpc>
                <a:spcPct val="120000"/>
              </a:lnSpc>
              <a:spcBef>
                <a:spcPts val="0"/>
              </a:spcBef>
              <a:buClr>
                <a:srgbClr val="008000"/>
              </a:buClr>
              <a:buNone/>
            </a:pPr>
            <a:r>
              <a:rPr lang="en-US" altLang="zh-CN" sz="2200" dirty="0"/>
              <a:t>&gt;&gt;&gt; while True:</a:t>
            </a:r>
          </a:p>
          <a:p>
            <a:pPr>
              <a:lnSpc>
                <a:spcPct val="120000"/>
              </a:lnSpc>
              <a:spcBef>
                <a:spcPts val="0"/>
              </a:spcBef>
              <a:buClr>
                <a:srgbClr val="008000"/>
              </a:buClr>
              <a:buNone/>
            </a:pPr>
            <a:r>
              <a:rPr lang="en-US" altLang="zh-CN" sz="2200" dirty="0"/>
              <a:t>	</a:t>
            </a:r>
            <a:r>
              <a:rPr lang="en-US" altLang="zh-CN" sz="2200" dirty="0" err="1"/>
              <a:t>matchResult</a:t>
            </a:r>
            <a:r>
              <a:rPr lang="en-US" altLang="zh-CN" sz="2200" dirty="0"/>
              <a:t> = </a:t>
            </a:r>
            <a:r>
              <a:rPr lang="en-US" altLang="zh-CN" sz="2200" dirty="0" err="1"/>
              <a:t>pattern.search</a:t>
            </a:r>
            <a:r>
              <a:rPr lang="en-US" altLang="zh-CN" sz="2200" dirty="0"/>
              <a:t>(</a:t>
            </a:r>
            <a:r>
              <a:rPr lang="en-US" altLang="zh-CN" sz="2200" dirty="0" err="1"/>
              <a:t>exampleString</a:t>
            </a:r>
            <a:r>
              <a:rPr lang="en-US" altLang="zh-CN" sz="2200" dirty="0"/>
              <a:t>, index)</a:t>
            </a:r>
          </a:p>
          <a:p>
            <a:pPr>
              <a:lnSpc>
                <a:spcPct val="120000"/>
              </a:lnSpc>
              <a:spcBef>
                <a:spcPts val="0"/>
              </a:spcBef>
              <a:buClr>
                <a:srgbClr val="008000"/>
              </a:buClr>
              <a:buNone/>
            </a:pPr>
            <a:r>
              <a:rPr lang="en-US" altLang="zh-CN" sz="2200" dirty="0"/>
              <a:t>	if not </a:t>
            </a:r>
            <a:r>
              <a:rPr lang="en-US" altLang="zh-CN" sz="2200" dirty="0" err="1"/>
              <a:t>matchResult</a:t>
            </a:r>
            <a:r>
              <a:rPr lang="en-US" altLang="zh-CN" sz="2200" dirty="0"/>
              <a:t>:</a:t>
            </a:r>
          </a:p>
          <a:p>
            <a:pPr>
              <a:lnSpc>
                <a:spcPct val="120000"/>
              </a:lnSpc>
              <a:spcBef>
                <a:spcPts val="0"/>
              </a:spcBef>
              <a:buClr>
                <a:srgbClr val="008000"/>
              </a:buClr>
              <a:buNone/>
            </a:pPr>
            <a:r>
              <a:rPr lang="en-US" altLang="zh-CN" sz="2200" dirty="0"/>
              <a:t>		break</a:t>
            </a:r>
          </a:p>
          <a:p>
            <a:pPr>
              <a:lnSpc>
                <a:spcPct val="120000"/>
              </a:lnSpc>
              <a:spcBef>
                <a:spcPts val="0"/>
              </a:spcBef>
              <a:buClr>
                <a:srgbClr val="008000"/>
              </a:buClr>
              <a:buNone/>
            </a:pPr>
            <a:r>
              <a:rPr lang="en-US" altLang="zh-CN" sz="2200" dirty="0"/>
              <a:t>	print (</a:t>
            </a:r>
            <a:r>
              <a:rPr lang="en-US" altLang="zh-CN" sz="2200" dirty="0" err="1"/>
              <a:t>matchResult.group</a:t>
            </a:r>
            <a:r>
              <a:rPr lang="en-US" altLang="zh-CN" sz="2200" dirty="0"/>
              <a:t>(0),':',</a:t>
            </a:r>
            <a:r>
              <a:rPr lang="en-US" altLang="zh-CN" sz="2200" dirty="0" err="1"/>
              <a:t>matchResult.group</a:t>
            </a:r>
            <a:r>
              <a:rPr lang="en-US" altLang="zh-CN" sz="2200" dirty="0"/>
              <a:t>(2))</a:t>
            </a:r>
          </a:p>
          <a:p>
            <a:pPr>
              <a:lnSpc>
                <a:spcPct val="120000"/>
              </a:lnSpc>
              <a:spcBef>
                <a:spcPts val="0"/>
              </a:spcBef>
              <a:buClr>
                <a:srgbClr val="008000"/>
              </a:buClr>
              <a:buNone/>
            </a:pPr>
            <a:r>
              <a:rPr lang="en-US" altLang="zh-CN" sz="2200" dirty="0"/>
              <a:t>	index = </a:t>
            </a:r>
            <a:r>
              <a:rPr lang="en-US" altLang="zh-CN" sz="2200" dirty="0" err="1"/>
              <a:t>matchResult.end</a:t>
            </a:r>
            <a:r>
              <a:rPr lang="en-US" altLang="zh-CN" sz="2200" dirty="0"/>
              <a:t>(0) + 1</a:t>
            </a:r>
          </a:p>
          <a:p>
            <a:pPr>
              <a:lnSpc>
                <a:spcPct val="120000"/>
              </a:lnSpc>
              <a:spcBef>
                <a:spcPts val="0"/>
              </a:spcBef>
              <a:buClr>
                <a:srgbClr val="008000"/>
              </a:buClr>
              <a:buNone/>
            </a:pPr>
            <a:endParaRPr lang="en-US" altLang="zh-CN" sz="2200" dirty="0"/>
          </a:p>
          <a:p>
            <a:pPr>
              <a:lnSpc>
                <a:spcPct val="120000"/>
              </a:lnSpc>
              <a:spcBef>
                <a:spcPts val="0"/>
              </a:spcBef>
              <a:buClr>
                <a:srgbClr val="008000"/>
              </a:buClr>
              <a:buNone/>
            </a:pPr>
            <a:r>
              <a:rPr lang="en-US" altLang="zh-CN" sz="2200" dirty="0"/>
              <a:t>	</a:t>
            </a:r>
          </a:p>
          <a:p>
            <a:pPr>
              <a:lnSpc>
                <a:spcPct val="120000"/>
              </a:lnSpc>
              <a:spcBef>
                <a:spcPts val="0"/>
              </a:spcBef>
              <a:buClr>
                <a:srgbClr val="008000"/>
              </a:buClr>
              <a:buNone/>
            </a:pPr>
            <a:r>
              <a:rPr lang="en-US" altLang="zh-CN" sz="2200" dirty="0">
                <a:solidFill>
                  <a:schemeClr val="accent5"/>
                </a:solidFill>
              </a:rPr>
              <a:t>unless : s</a:t>
            </a:r>
          </a:p>
          <a:p>
            <a:pPr>
              <a:lnSpc>
                <a:spcPct val="120000"/>
              </a:lnSpc>
              <a:spcBef>
                <a:spcPts val="0"/>
              </a:spcBef>
              <a:buClr>
                <a:srgbClr val="008000"/>
              </a:buClr>
              <a:buNone/>
            </a:pPr>
            <a:r>
              <a:rPr lang="en-US" altLang="zh-CN" sz="2200" dirty="0">
                <a:solidFill>
                  <a:schemeClr val="accent5"/>
                </a:solidFill>
              </a:rPr>
              <a:t>better : t</a:t>
            </a:r>
          </a:p>
          <a:p>
            <a:pPr>
              <a:lnSpc>
                <a:spcPct val="120000"/>
              </a:lnSpc>
              <a:spcBef>
                <a:spcPts val="0"/>
              </a:spcBef>
              <a:buClr>
                <a:srgbClr val="008000"/>
              </a:buClr>
              <a:buNone/>
            </a:pPr>
            <a:r>
              <a:rPr lang="en-US" altLang="zh-CN" sz="2200" dirty="0">
                <a:solidFill>
                  <a:schemeClr val="accent5"/>
                </a:solidFill>
              </a:rPr>
              <a:t>better : t</a:t>
            </a:r>
          </a:p>
          <a:p>
            <a:pPr>
              <a:lnSpc>
                <a:spcPct val="120000"/>
              </a:lnSpc>
              <a:spcBef>
                <a:spcPts val="0"/>
              </a:spcBef>
              <a:buClr>
                <a:srgbClr val="008000"/>
              </a:buClr>
              <a:buNone/>
            </a:pPr>
            <a:r>
              <a:rPr lang="en-US" altLang="zh-CN" sz="2200" dirty="0"/>
              <a:t>&gt;&gt;&gt; s</a:t>
            </a:r>
          </a:p>
          <a:p>
            <a:pPr>
              <a:lnSpc>
                <a:spcPct val="120000"/>
              </a:lnSpc>
              <a:spcBef>
                <a:spcPts val="0"/>
              </a:spcBef>
              <a:buClr>
                <a:srgbClr val="008000"/>
              </a:buClr>
              <a:buNone/>
            </a:pPr>
            <a:r>
              <a:rPr lang="en-US" altLang="zh-CN" sz="2200" dirty="0">
                <a:solidFill>
                  <a:schemeClr val="accent5"/>
                </a:solidFill>
              </a:rPr>
              <a:t>'</a:t>
            </a:r>
            <a:r>
              <a:rPr lang="en-US" altLang="zh-CN" sz="2200" dirty="0" err="1">
                <a:solidFill>
                  <a:schemeClr val="accent5"/>
                </a:solidFill>
              </a:rPr>
              <a:t>aaa</a:t>
            </a:r>
            <a:r>
              <a:rPr lang="en-US" altLang="zh-CN" sz="2200" dirty="0">
                <a:solidFill>
                  <a:schemeClr val="accent5"/>
                </a:solidFill>
              </a:rPr>
              <a:t>      bb      c d e   </a:t>
            </a:r>
            <a:r>
              <a:rPr lang="en-US" altLang="zh-CN" sz="2200" dirty="0" err="1">
                <a:solidFill>
                  <a:schemeClr val="accent5"/>
                </a:solidFill>
              </a:rPr>
              <a:t>fff</a:t>
            </a:r>
            <a:r>
              <a:rPr lang="en-US" altLang="zh-CN" sz="2200" dirty="0">
                <a:solidFill>
                  <a:schemeClr val="accent5"/>
                </a:solidFill>
              </a:rPr>
              <a:t>    '</a:t>
            </a:r>
          </a:p>
          <a:p>
            <a:pPr>
              <a:lnSpc>
                <a:spcPct val="120000"/>
              </a:lnSpc>
              <a:spcBef>
                <a:spcPts val="0"/>
              </a:spcBef>
              <a:buClr>
                <a:srgbClr val="008000"/>
              </a:buClr>
              <a:buNone/>
            </a:pPr>
            <a:r>
              <a:rPr lang="en-US" altLang="zh-CN" sz="2200" dirty="0"/>
              <a:t>&gt;&gt;&gt; p = </a:t>
            </a:r>
            <a:r>
              <a:rPr lang="en-US" altLang="zh-CN" sz="2200" dirty="0" err="1"/>
              <a:t>re.compile</a:t>
            </a:r>
            <a:r>
              <a:rPr lang="en-US" altLang="zh-CN" sz="2200" dirty="0"/>
              <a:t>(r'(\b\w*(?P&lt;f&gt;\w+)(?P=f)\w*\b)')</a:t>
            </a:r>
          </a:p>
          <a:p>
            <a:pPr>
              <a:lnSpc>
                <a:spcPct val="120000"/>
              </a:lnSpc>
              <a:spcBef>
                <a:spcPts val="0"/>
              </a:spcBef>
              <a:buClr>
                <a:srgbClr val="008000"/>
              </a:buClr>
              <a:buNone/>
            </a:pPr>
            <a:r>
              <a:rPr lang="en-US" altLang="zh-CN" sz="2200" dirty="0"/>
              <a:t>&gt;&gt;&gt; </a:t>
            </a:r>
            <a:r>
              <a:rPr lang="en-US" altLang="zh-CN" sz="2200" dirty="0" err="1"/>
              <a:t>p.findall</a:t>
            </a:r>
            <a:r>
              <a:rPr lang="en-US" altLang="zh-CN" sz="2200" dirty="0"/>
              <a:t>(s)</a:t>
            </a:r>
          </a:p>
          <a:p>
            <a:pPr>
              <a:lnSpc>
                <a:spcPct val="120000"/>
              </a:lnSpc>
              <a:spcBef>
                <a:spcPts val="0"/>
              </a:spcBef>
              <a:buClr>
                <a:srgbClr val="008000"/>
              </a:buClr>
              <a:buNone/>
            </a:pPr>
            <a:r>
              <a:rPr lang="en-US" altLang="zh-CN" sz="2200" dirty="0">
                <a:solidFill>
                  <a:schemeClr val="accent5"/>
                </a:solidFill>
              </a:rPr>
              <a:t>[('</a:t>
            </a:r>
            <a:r>
              <a:rPr lang="en-US" altLang="zh-CN" sz="2200" dirty="0" err="1">
                <a:solidFill>
                  <a:schemeClr val="accent5"/>
                </a:solidFill>
              </a:rPr>
              <a:t>aaa</a:t>
            </a:r>
            <a:r>
              <a:rPr lang="en-US" altLang="zh-CN" sz="2200" dirty="0">
                <a:solidFill>
                  <a:schemeClr val="accent5"/>
                </a:solidFill>
              </a:rPr>
              <a:t>', 'a'), ('bb', 'b'), ('</a:t>
            </a:r>
            <a:r>
              <a:rPr lang="en-US" altLang="zh-CN" sz="2200" dirty="0" err="1">
                <a:solidFill>
                  <a:schemeClr val="accent5"/>
                </a:solidFill>
              </a:rPr>
              <a:t>fff</a:t>
            </a:r>
            <a:r>
              <a:rPr lang="en-US" altLang="zh-CN" sz="2200" dirty="0">
                <a:solidFill>
                  <a:schemeClr val="accent5"/>
                </a:solidFill>
              </a:rPr>
              <a:t>', 'f')]</a:t>
            </a:r>
            <a:endParaRPr lang="zh-CN" altLang="en-US" sz="2200" dirty="0">
              <a:solidFill>
                <a:schemeClr val="accent5"/>
              </a:solidFill>
            </a:endParaRPr>
          </a:p>
        </p:txBody>
      </p:sp>
      <p:sp>
        <p:nvSpPr>
          <p:cNvPr id="4" name="内容占位符 1"/>
          <p:cNvSpPr txBox="1">
            <a:spLocks/>
          </p:cNvSpPr>
          <p:nvPr/>
        </p:nvSpPr>
        <p:spPr>
          <a:xfrm>
            <a:off x="840102" y="1690692"/>
            <a:ext cx="1694007" cy="648156"/>
          </a:xfrm>
          <a:prstGeom prst="rect">
            <a:avLst/>
          </a:prstGeom>
        </p:spPr>
        <p:txBody>
          <a:bodyPr vert="horz" lIns="108825" tIns="54412" rIns="108825" bIns="54412" rtlCol="0">
            <a:normAutofit/>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r>
              <a:rPr lang="zh-CN" altLang="en-US" sz="3299" dirty="0">
                <a:solidFill>
                  <a:schemeClr val="accent5"/>
                </a:solidFill>
              </a:rPr>
              <a:t>示例</a:t>
            </a:r>
            <a:endParaRPr lang="zh-CN" altLang="en-US" sz="3299" dirty="0"/>
          </a:p>
        </p:txBody>
      </p:sp>
    </p:spTree>
    <p:extLst>
      <p:ext uri="{BB962C8B-B14F-4D97-AF65-F5344CB8AC3E}">
        <p14:creationId xmlns:p14="http://schemas.microsoft.com/office/powerpoint/2010/main" val="47618072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rrowheads="1"/>
          </p:cNvSpPr>
          <p:nvPr>
            <p:ph type="title"/>
          </p:nvPr>
        </p:nvSpPr>
        <p:spPr/>
        <p:txBody>
          <a:bodyPr/>
          <a:lstStyle/>
          <a:p>
            <a:r>
              <a:rPr lang="zh-CN" altLang="en-US" dirty="0">
                <a:latin typeface="宋体" panose="02010600030101010101" pitchFamily="2" charset="-122"/>
              </a:rPr>
              <a:t>4.2.6 正则表达式应用案例</a:t>
            </a:r>
            <a:r>
              <a:rPr lang="zh-CN" altLang="en-US" sz="3599" dirty="0">
                <a:latin typeface="宋体" panose="02010600030101010101" pitchFamily="2" charset="-122"/>
              </a:rPr>
              <a:t>（</a:t>
            </a:r>
            <a:r>
              <a:rPr lang="zh-CN" altLang="en-US" sz="3599" dirty="0">
                <a:solidFill>
                  <a:srgbClr val="FF0000"/>
                </a:solidFill>
                <a:latin typeface="宋体" panose="02010600030101010101" pitchFamily="2" charset="-122"/>
              </a:rPr>
              <a:t>自学</a:t>
            </a:r>
            <a:r>
              <a:rPr lang="zh-CN" altLang="en-US" sz="3599" dirty="0">
                <a:latin typeface="宋体" panose="02010600030101010101" pitchFamily="2" charset="-122"/>
              </a:rPr>
              <a:t>）</a:t>
            </a:r>
          </a:p>
        </p:txBody>
      </p:sp>
      <p:sp>
        <p:nvSpPr>
          <p:cNvPr id="74755" name="Rectangle 3"/>
          <p:cNvSpPr>
            <a:spLocks noGrp="1" noChangeArrowheads="1"/>
          </p:cNvSpPr>
          <p:nvPr>
            <p:ph type="body" idx="1"/>
          </p:nvPr>
        </p:nvSpPr>
        <p:spPr/>
        <p:txBody>
          <a:bodyPr/>
          <a:lstStyle/>
          <a:p>
            <a:r>
              <a:rPr lang="zh-CN" altLang="en-US" sz="2400" dirty="0">
                <a:latin typeface="宋体" panose="02010600030101010101" pitchFamily="2" charset="-122"/>
              </a:rPr>
              <a:t>综合案例1：识别Python程序中的标识符</a:t>
            </a:r>
            <a:endParaRPr lang="en-US" sz="2400" dirty="0">
              <a:latin typeface="宋体" panose="02010600030101010101" pitchFamily="2" charset="-122"/>
            </a:endParaRPr>
          </a:p>
          <a:p>
            <a:pPr>
              <a:buFont typeface="Wingdings" panose="05000000000000000000" pitchFamily="2" charset="2"/>
              <a:buNone/>
            </a:pPr>
            <a:r>
              <a:rPr lang="en-US" sz="2400" dirty="0">
                <a:latin typeface="宋体" panose="02010600030101010101" pitchFamily="2" charset="-122"/>
              </a:rPr>
              <a:t>		FindIdentifiersFromPyFile.py</a:t>
            </a:r>
          </a:p>
          <a:p>
            <a:pPr>
              <a:buFont typeface="Wingdings" panose="05000000000000000000" pitchFamily="2" charset="2"/>
              <a:buNone/>
            </a:pPr>
            <a:r>
              <a:rPr lang="en-US" altLang="zh-CN" sz="2400" dirty="0">
                <a:latin typeface="宋体" panose="02010600030101010101" pitchFamily="2" charset="-122"/>
              </a:rPr>
              <a:t>		</a:t>
            </a:r>
            <a:r>
              <a:rPr lang="zh-CN" altLang="en-US" sz="2400" dirty="0">
                <a:latin typeface="宋体" panose="02010600030101010101" pitchFamily="2" charset="-122"/>
              </a:rPr>
              <a:t>假设源文件的编写风格符合</a:t>
            </a:r>
            <a:r>
              <a:rPr lang="en-US" sz="2400" dirty="0">
                <a:latin typeface="宋体" panose="02010600030101010101" pitchFamily="2" charset="-122"/>
              </a:rPr>
              <a:t>Python</a:t>
            </a:r>
            <a:r>
              <a:rPr lang="zh-CN" altLang="en-US" sz="2400" dirty="0">
                <a:latin typeface="宋体" panose="02010600030101010101" pitchFamily="2" charset="-122"/>
              </a:rPr>
              <a:t>语言编程规范</a:t>
            </a:r>
            <a:endParaRPr lang="en-US" altLang="zh-CN" sz="2400" dirty="0">
              <a:latin typeface="宋体" panose="02010600030101010101" pitchFamily="2" charset="-122"/>
            </a:endParaRPr>
          </a:p>
          <a:p>
            <a:pPr>
              <a:buFont typeface="Wingdings" panose="05000000000000000000" pitchFamily="2" charset="2"/>
              <a:buNone/>
            </a:pPr>
            <a:endParaRPr lang="zh-CN" altLang="en-US" sz="2400" dirty="0">
              <a:latin typeface="宋体" panose="02010600030101010101" pitchFamily="2" charset="-122"/>
            </a:endParaRPr>
          </a:p>
          <a:p>
            <a:r>
              <a:rPr lang="zh-CN" altLang="en-US" sz="2400" dirty="0">
                <a:latin typeface="宋体" panose="02010600030101010101" pitchFamily="2" charset="-122"/>
              </a:rPr>
              <a:t>综合案例2：Python程序规范性检查</a:t>
            </a:r>
          </a:p>
          <a:p>
            <a:pPr marL="0" indent="0">
              <a:buNone/>
            </a:pPr>
            <a:r>
              <a:rPr lang="en-US" altLang="zh-CN" sz="2400" dirty="0">
                <a:latin typeface="宋体" panose="02010600030101010101" pitchFamily="2" charset="-122"/>
              </a:rPr>
              <a:t>	</a:t>
            </a:r>
            <a:r>
              <a:rPr lang="zh-CN" altLang="en-US" sz="2400" dirty="0">
                <a:latin typeface="宋体" panose="02010600030101010101" pitchFamily="2" charset="-122"/>
              </a:rPr>
              <a:t>CheckCodeFormats.py</a:t>
            </a:r>
          </a:p>
        </p:txBody>
      </p:sp>
    </p:spTree>
    <p:extLst>
      <p:ext uri="{BB962C8B-B14F-4D97-AF65-F5344CB8AC3E}">
        <p14:creationId xmlns:p14="http://schemas.microsoft.com/office/powerpoint/2010/main" val="164539316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作业题</a:t>
            </a:r>
          </a:p>
        </p:txBody>
      </p:sp>
      <p:sp>
        <p:nvSpPr>
          <p:cNvPr id="3" name="内容占位符 2"/>
          <p:cNvSpPr>
            <a:spLocks noGrp="1"/>
          </p:cNvSpPr>
          <p:nvPr>
            <p:ph idx="1"/>
          </p:nvPr>
        </p:nvSpPr>
        <p:spPr>
          <a:xfrm>
            <a:off x="840102" y="1825625"/>
            <a:ext cx="10511798" cy="4404920"/>
          </a:xfrm>
        </p:spPr>
        <p:txBody>
          <a:bodyPr>
            <a:normAutofit fontScale="92500" lnSpcReduction="20000"/>
          </a:bodyPr>
          <a:lstStyle/>
          <a:p>
            <a:pPr>
              <a:lnSpc>
                <a:spcPct val="170000"/>
              </a:lnSpc>
            </a:pPr>
            <a:r>
              <a:rPr lang="en-US" altLang="zh-CN" dirty="0"/>
              <a:t>1.</a:t>
            </a:r>
            <a:r>
              <a:rPr lang="zh-CN" altLang="en-US" dirty="0"/>
              <a:t>验证一个字符串是否为一有效电子邮件格式</a:t>
            </a:r>
            <a:endParaRPr lang="en-US" altLang="zh-CN" dirty="0"/>
          </a:p>
          <a:p>
            <a:pPr lvl="1">
              <a:lnSpc>
                <a:spcPct val="170000"/>
              </a:lnSpc>
            </a:pPr>
            <a:r>
              <a:rPr lang="zh-CN" altLang="en-US" dirty="0"/>
              <a:t>运行结果示例如下</a:t>
            </a:r>
            <a:endParaRPr lang="en-US" altLang="zh-CN" dirty="0"/>
          </a:p>
          <a:p>
            <a:pPr marL="544142" lvl="1" indent="0">
              <a:lnSpc>
                <a:spcPct val="170000"/>
              </a:lnSpc>
              <a:buNone/>
            </a:pPr>
            <a:r>
              <a:rPr lang="en-US" altLang="zh-CN" sz="2799" dirty="0"/>
              <a:t>cs@fudan.edu.cn</a:t>
            </a:r>
            <a:r>
              <a:rPr lang="zh-CN" altLang="en-US" dirty="0"/>
              <a:t>为有效电子邮件吗？</a:t>
            </a:r>
            <a:r>
              <a:rPr lang="en-US" altLang="zh-CN" dirty="0"/>
              <a:t>True</a:t>
            </a:r>
          </a:p>
          <a:p>
            <a:pPr marL="544142" lvl="1" indent="0">
              <a:lnSpc>
                <a:spcPct val="170000"/>
              </a:lnSpc>
              <a:buNone/>
            </a:pPr>
            <a:r>
              <a:rPr lang="en-US" altLang="zh-CN" dirty="0">
                <a:solidFill>
                  <a:schemeClr val="accent1"/>
                </a:solidFill>
              </a:rPr>
              <a:t> </a:t>
            </a:r>
            <a:r>
              <a:rPr lang="en-US" altLang="zh-CN" sz="2799" dirty="0" err="1"/>
              <a:t>cs&amp;fudan.edu.cn</a:t>
            </a:r>
            <a:r>
              <a:rPr lang="zh-CN" altLang="en-US" dirty="0"/>
              <a:t>为有效电子邮件吗？</a:t>
            </a:r>
            <a:r>
              <a:rPr lang="en-US" altLang="zh-CN" dirty="0"/>
              <a:t>False</a:t>
            </a:r>
          </a:p>
          <a:p>
            <a:pPr>
              <a:lnSpc>
                <a:spcPct val="170000"/>
              </a:lnSpc>
            </a:pPr>
            <a:r>
              <a:rPr lang="en-US" altLang="zh-CN" dirty="0"/>
              <a:t>2.</a:t>
            </a:r>
            <a:r>
              <a:rPr lang="zh-CN" altLang="en-US" dirty="0"/>
              <a:t>从输入字符串中清除</a:t>
            </a:r>
            <a:r>
              <a:rPr lang="en-US" altLang="zh-CN" dirty="0"/>
              <a:t>HTML</a:t>
            </a:r>
            <a:r>
              <a:rPr lang="zh-CN" altLang="en-US" dirty="0"/>
              <a:t>标记</a:t>
            </a:r>
            <a:endParaRPr lang="en-US" altLang="zh-CN" dirty="0"/>
          </a:p>
          <a:p>
            <a:pPr lvl="1">
              <a:lnSpc>
                <a:spcPct val="170000"/>
              </a:lnSpc>
            </a:pPr>
            <a:r>
              <a:rPr lang="zh-CN" altLang="en-US" dirty="0"/>
              <a:t>如对于字符串</a:t>
            </a:r>
            <a:r>
              <a:rPr lang="en-US" altLang="zh-CN" dirty="0"/>
              <a:t>’&lt;a </a:t>
            </a:r>
            <a:r>
              <a:rPr lang="en-US" altLang="zh-CN" dirty="0" err="1"/>
              <a:t>href</a:t>
            </a:r>
            <a:r>
              <a:rPr lang="en-US" altLang="zh-CN" dirty="0"/>
              <a:t>=</a:t>
            </a:r>
            <a:r>
              <a:rPr lang="zh-CN" altLang="en-US" dirty="0"/>
              <a:t>”</a:t>
            </a:r>
            <a:r>
              <a:rPr lang="en-US" altLang="zh-CN" dirty="0"/>
              <a:t>index.htm”&gt;Welcome to Fudan University!&lt;/a&gt;</a:t>
            </a:r>
            <a:r>
              <a:rPr lang="zh-CN" altLang="en-US" dirty="0"/>
              <a:t>处理后，输出为</a:t>
            </a:r>
            <a:r>
              <a:rPr lang="en-US" altLang="zh-CN" dirty="0"/>
              <a:t>Welcome to Fudan University!</a:t>
            </a:r>
          </a:p>
          <a:p>
            <a:pPr>
              <a:lnSpc>
                <a:spcPct val="170000"/>
              </a:lnSpc>
            </a:pPr>
            <a:endParaRPr lang="zh-CN" altLang="en-US" dirty="0"/>
          </a:p>
        </p:txBody>
      </p:sp>
    </p:spTree>
    <p:extLst>
      <p:ext uri="{BB962C8B-B14F-4D97-AF65-F5344CB8AC3E}">
        <p14:creationId xmlns:p14="http://schemas.microsoft.com/office/powerpoint/2010/main" val="97591770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962</TotalTime>
  <Words>9321</Words>
  <Application>Microsoft Macintosh PowerPoint</Application>
  <PresentationFormat>宽屏</PresentationFormat>
  <Paragraphs>1083</Paragraphs>
  <Slides>94</Slides>
  <Notes>11</Notes>
  <HiddenSlides>2</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94</vt:i4>
      </vt:variant>
    </vt:vector>
  </HeadingPairs>
  <TitlesOfParts>
    <vt:vector size="105" baseType="lpstr">
      <vt:lpstr>DengXian</vt:lpstr>
      <vt:lpstr>DengXian Light</vt:lpstr>
      <vt:lpstr>黑体</vt:lpstr>
      <vt:lpstr>宋体</vt:lpstr>
      <vt:lpstr>Arial</vt:lpstr>
      <vt:lpstr>Calibri</vt:lpstr>
      <vt:lpstr>Courier New</vt:lpstr>
      <vt:lpstr>Times New Roman</vt:lpstr>
      <vt:lpstr>Wingdings</vt:lpstr>
      <vt:lpstr>Wingdings 2</vt:lpstr>
      <vt:lpstr>Office 主题</vt:lpstr>
      <vt:lpstr>第4章 字符串与正则表达式</vt:lpstr>
      <vt:lpstr>4.1 字符串</vt:lpstr>
      <vt:lpstr>字符串</vt:lpstr>
      <vt:lpstr>例</vt:lpstr>
      <vt:lpstr>字符编码</vt:lpstr>
      <vt:lpstr>PowerPoint 演示文稿</vt:lpstr>
      <vt:lpstr>文件编码</vt:lpstr>
      <vt:lpstr>PowerPoint 演示文稿</vt:lpstr>
      <vt:lpstr>字符串驻留机制string interning</vt:lpstr>
      <vt:lpstr>判断一个变量是否为字符串</vt:lpstr>
      <vt:lpstr>字符串</vt:lpstr>
      <vt:lpstr>例：把一个字符串分m行输出，m由用户指定</vt:lpstr>
      <vt:lpstr>字符串常量</vt:lpstr>
      <vt:lpstr>例：删除字符串中的非字母和非数字的符号</vt:lpstr>
      <vt:lpstr>字符串转换函数（仅返回结果，均不修改原字符串）</vt:lpstr>
      <vt:lpstr>互逆的两个函数ord(.)与chr(.)</vt:lpstr>
      <vt:lpstr>自己实现大小写字母转换</vt:lpstr>
      <vt:lpstr>字符串联接函数 —— join(.)</vt:lpstr>
      <vt:lpstr>join(.)举例</vt:lpstr>
      <vt:lpstr>例</vt:lpstr>
      <vt:lpstr>获取字符串表达式值</vt:lpstr>
      <vt:lpstr>获取字符串表达式值</vt:lpstr>
      <vt:lpstr>将数字转换成字符串 str(.)</vt:lpstr>
      <vt:lpstr>例：列出1000以内所有的回文数</vt:lpstr>
      <vt:lpstr>一种简单的加密和解密</vt:lpstr>
      <vt:lpstr>报数出圈</vt:lpstr>
      <vt:lpstr>解题思路</vt:lpstr>
      <vt:lpstr>报数出圈代码</vt:lpstr>
      <vt:lpstr>PowerPoint 演示文稿</vt:lpstr>
      <vt:lpstr>PowerPoint 演示文稿</vt:lpstr>
      <vt:lpstr>字符串对齐的方法</vt:lpstr>
      <vt:lpstr>打印三角形图案(1)</vt:lpstr>
      <vt:lpstr>打印三角形图案(2)</vt:lpstr>
      <vt:lpstr>打印三角形图案(3)</vt:lpstr>
      <vt:lpstr>打印三角形图案(4)</vt:lpstr>
      <vt:lpstr>打印三角形图案(5)</vt:lpstr>
      <vt:lpstr>字符串格式化</vt:lpstr>
      <vt:lpstr>字符串格式化</vt:lpstr>
      <vt:lpstr>字符串格式化</vt:lpstr>
      <vt:lpstr>%常用格式举例</vt:lpstr>
      <vt:lpstr>字符串格式化—format()</vt:lpstr>
      <vt:lpstr>字符串格式化—format()</vt:lpstr>
      <vt:lpstr>% 与 .format()方法的差异</vt:lpstr>
      <vt:lpstr>查找方法</vt:lpstr>
      <vt:lpstr>字符串常用方法</vt:lpstr>
      <vt:lpstr>字符串分割</vt:lpstr>
      <vt:lpstr>字符串分割</vt:lpstr>
      <vt:lpstr>字符串分割</vt:lpstr>
      <vt:lpstr>字符串分割</vt:lpstr>
      <vt:lpstr>字符串替换</vt:lpstr>
      <vt:lpstr>字符串转换</vt:lpstr>
      <vt:lpstr>字符串消减</vt:lpstr>
      <vt:lpstr>字符串成员判断</vt:lpstr>
      <vt:lpstr>检验字符串是否为字母、数字等</vt:lpstr>
      <vt:lpstr>举例</vt:lpstr>
      <vt:lpstr>连续输入若干行字符串（以空行结束）， 输出最长的那些行</vt:lpstr>
      <vt:lpstr>统计文章的单词个数。约定单词由英文字母组成，其他字符只是用来分隔单词。</vt:lpstr>
      <vt:lpstr>作业1</vt:lpstr>
      <vt:lpstr>作业2</vt:lpstr>
      <vt:lpstr>4.2 正则表达式</vt:lpstr>
      <vt:lpstr>正则表达式</vt:lpstr>
      <vt:lpstr>正则表达式组成</vt:lpstr>
      <vt:lpstr>普通字符（包括转义字符）</vt:lpstr>
      <vt:lpstr>Python中的正则表达式引擎</vt:lpstr>
      <vt:lpstr>4.2.1 正则表达式元字符</vt:lpstr>
      <vt:lpstr>4.2.1 正则表达式元字符-字符类</vt:lpstr>
      <vt:lpstr>4.2.1 正则表达式元字符-预定义字符类</vt:lpstr>
      <vt:lpstr>4.2.1 正则表达式元字符-边界匹配符</vt:lpstr>
      <vt:lpstr>4.2.1 正则表达式元字符-重复限定符</vt:lpstr>
      <vt:lpstr>匹配算法：贪婪性匹配算法</vt:lpstr>
      <vt:lpstr>匹配算法：懒惰性匹配算法</vt:lpstr>
      <vt:lpstr>4.2.1 正则表达式元字符-分组符</vt:lpstr>
      <vt:lpstr>4.2.1 正则表达式元字符-分组符</vt:lpstr>
      <vt:lpstr>4.2.2 re模块主要方法</vt:lpstr>
      <vt:lpstr>4.2.2 re模块主要方法</vt:lpstr>
      <vt:lpstr>4.2.2 re模块主要方法</vt:lpstr>
      <vt:lpstr>4.2.3 直接使用re模块方法</vt:lpstr>
      <vt:lpstr>4.2.3 直接使用re模块方法</vt:lpstr>
      <vt:lpstr>4.2.3 直接使用re模块方法</vt:lpstr>
      <vt:lpstr>4.2.3 直接使用re模块方法</vt:lpstr>
      <vt:lpstr>4.2.4 使用正则表达式对象</vt:lpstr>
      <vt:lpstr>4.2.4 使用正则表达式对象</vt:lpstr>
      <vt:lpstr>4.2.4 使用正则表达式对象</vt:lpstr>
      <vt:lpstr>4.2.4 使用正则表达式对象</vt:lpstr>
      <vt:lpstr>4.2.5 子模式与match对象</vt:lpstr>
      <vt:lpstr>4.2.5 子模式与match对象</vt:lpstr>
      <vt:lpstr>4.2.5 子模式与match对象</vt:lpstr>
      <vt:lpstr>4.2.5 子模式与match对象</vt:lpstr>
      <vt:lpstr>4.2.5 子模式与match对象</vt:lpstr>
      <vt:lpstr>4.2.5 子模式与match对象</vt:lpstr>
      <vt:lpstr>4.2.5 子模式与match对象</vt:lpstr>
      <vt:lpstr>4.2.5 子模式与match对象</vt:lpstr>
      <vt:lpstr>4.2.6 正则表达式应用案例（自学）</vt:lpstr>
      <vt:lpstr>作业题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Microsoft Office User</cp:lastModifiedBy>
  <cp:revision>50</cp:revision>
  <dcterms:created xsi:type="dcterms:W3CDTF">2016-03-26T05:46:57Z</dcterms:created>
  <dcterms:modified xsi:type="dcterms:W3CDTF">2019-02-27T12:52:42Z</dcterms:modified>
</cp:coreProperties>
</file>