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257" r:id="rId2"/>
    <p:sldId id="280" r:id="rId3"/>
    <p:sldId id="258" r:id="rId4"/>
    <p:sldId id="281" r:id="rId5"/>
    <p:sldId id="283" r:id="rId6"/>
    <p:sldId id="285" r:id="rId7"/>
    <p:sldId id="282" r:id="rId8"/>
    <p:sldId id="284" r:id="rId9"/>
    <p:sldId id="286" r:id="rId10"/>
    <p:sldId id="290" r:id="rId11"/>
    <p:sldId id="288" r:id="rId12"/>
    <p:sldId id="289" r:id="rId13"/>
    <p:sldId id="292" r:id="rId14"/>
    <p:sldId id="293" r:id="rId15"/>
    <p:sldId id="294" r:id="rId16"/>
    <p:sldId id="295" r:id="rId17"/>
    <p:sldId id="296" r:id="rId18"/>
    <p:sldId id="299" r:id="rId19"/>
    <p:sldId id="300" r:id="rId20"/>
    <p:sldId id="301" r:id="rId21"/>
    <p:sldId id="304" r:id="rId22"/>
    <p:sldId id="305" r:id="rId23"/>
    <p:sldId id="307" r:id="rId24"/>
    <p:sldId id="306" r:id="rId25"/>
    <p:sldId id="309" r:id="rId26"/>
    <p:sldId id="310" r:id="rId27"/>
    <p:sldId id="311" r:id="rId28"/>
    <p:sldId id="313" r:id="rId29"/>
    <p:sldId id="312" r:id="rId30"/>
    <p:sldId id="314" r:id="rId31"/>
    <p:sldId id="315" r:id="rId32"/>
    <p:sldId id="322" r:id="rId33"/>
    <p:sldId id="316" r:id="rId34"/>
    <p:sldId id="317" r:id="rId35"/>
    <p:sldId id="318" r:id="rId36"/>
    <p:sldId id="320" r:id="rId37"/>
    <p:sldId id="321" r:id="rId38"/>
    <p:sldId id="324" r:id="rId39"/>
    <p:sldId id="325" r:id="rId40"/>
    <p:sldId id="326" r:id="rId41"/>
    <p:sldId id="327" r:id="rId42"/>
    <p:sldId id="329" r:id="rId43"/>
    <p:sldId id="330" r:id="rId44"/>
    <p:sldId id="331" r:id="rId45"/>
    <p:sldId id="332" r:id="rId46"/>
    <p:sldId id="333" r:id="rId47"/>
    <p:sldId id="344" r:id="rId48"/>
    <p:sldId id="343" r:id="rId49"/>
    <p:sldId id="341" r:id="rId50"/>
    <p:sldId id="334" r:id="rId51"/>
    <p:sldId id="335" r:id="rId52"/>
    <p:sldId id="337" r:id="rId53"/>
    <p:sldId id="338" r:id="rId54"/>
    <p:sldId id="339" r:id="rId55"/>
    <p:sldId id="340" r:id="rId56"/>
    <p:sldId id="342"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6"/>
    <p:restoredTop sz="94674"/>
  </p:normalViewPr>
  <p:slideViewPr>
    <p:cSldViewPr snapToGrid="0" snapToObjects="1">
      <p:cViewPr varScale="1">
        <p:scale>
          <a:sx n="220" d="100"/>
          <a:sy n="220" d="100"/>
        </p:scale>
        <p:origin x="200" y="320"/>
      </p:cViewPr>
      <p:guideLst/>
    </p:cSldViewPr>
  </p:slideViewPr>
  <p:notesTextViewPr>
    <p:cViewPr>
      <p:scale>
        <a:sx n="1" d="1"/>
        <a:sy n="1" d="1"/>
      </p:scale>
      <p:origin x="0" y="0"/>
    </p:cViewPr>
  </p:notesTextViewPr>
  <p:sorterViewPr>
    <p:cViewPr>
      <p:scale>
        <a:sx n="100" d="100"/>
        <a:sy n="100" d="100"/>
      </p:scale>
      <p:origin x="0" y="-2191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484078-2DC8-654E-8F69-692061FB5891}" type="datetimeFigureOut">
              <a:rPr kumimoji="1" lang="zh-CN" altLang="en-US" smtClean="0"/>
              <a:t>2018/12/6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304FD-7E7A-FF4B-9107-089DFBFD432B}" type="slidenum">
              <a:rPr kumimoji="1" lang="zh-CN" altLang="en-US" smtClean="0"/>
              <a:t>‹#›</a:t>
            </a:fld>
            <a:endParaRPr kumimoji="1" lang="zh-CN" altLang="en-US"/>
          </a:p>
        </p:txBody>
      </p:sp>
    </p:spTree>
    <p:extLst>
      <p:ext uri="{BB962C8B-B14F-4D97-AF65-F5344CB8AC3E}">
        <p14:creationId xmlns:p14="http://schemas.microsoft.com/office/powerpoint/2010/main" val="69960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3</a:t>
            </a:fld>
            <a:endParaRPr lang="en-US" altLang="zh-CN"/>
          </a:p>
        </p:txBody>
      </p:sp>
    </p:spTree>
    <p:extLst>
      <p:ext uri="{BB962C8B-B14F-4D97-AF65-F5344CB8AC3E}">
        <p14:creationId xmlns:p14="http://schemas.microsoft.com/office/powerpoint/2010/main" val="1928157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8</a:t>
            </a:fld>
            <a:endParaRPr lang="en-US" altLang="zh-CN"/>
          </a:p>
        </p:txBody>
      </p:sp>
    </p:spTree>
    <p:extLst>
      <p:ext uri="{BB962C8B-B14F-4D97-AF65-F5344CB8AC3E}">
        <p14:creationId xmlns:p14="http://schemas.microsoft.com/office/powerpoint/2010/main" val="4158841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13</a:t>
            </a:fld>
            <a:endParaRPr lang="en-US" altLang="zh-CN"/>
          </a:p>
        </p:txBody>
      </p:sp>
    </p:spTree>
    <p:extLst>
      <p:ext uri="{BB962C8B-B14F-4D97-AF65-F5344CB8AC3E}">
        <p14:creationId xmlns:p14="http://schemas.microsoft.com/office/powerpoint/2010/main" val="1972366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24</a:t>
            </a:fld>
            <a:endParaRPr lang="en-US" altLang="zh-CN"/>
          </a:p>
        </p:txBody>
      </p:sp>
    </p:spTree>
    <p:extLst>
      <p:ext uri="{BB962C8B-B14F-4D97-AF65-F5344CB8AC3E}">
        <p14:creationId xmlns:p14="http://schemas.microsoft.com/office/powerpoint/2010/main" val="1831324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27</a:t>
            </a:fld>
            <a:endParaRPr lang="en-US" altLang="zh-CN"/>
          </a:p>
        </p:txBody>
      </p:sp>
    </p:spTree>
    <p:extLst>
      <p:ext uri="{BB962C8B-B14F-4D97-AF65-F5344CB8AC3E}">
        <p14:creationId xmlns:p14="http://schemas.microsoft.com/office/powerpoint/2010/main" val="2671175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33</a:t>
            </a:fld>
            <a:endParaRPr lang="en-US" altLang="zh-CN"/>
          </a:p>
        </p:txBody>
      </p:sp>
    </p:spTree>
    <p:extLst>
      <p:ext uri="{BB962C8B-B14F-4D97-AF65-F5344CB8AC3E}">
        <p14:creationId xmlns:p14="http://schemas.microsoft.com/office/powerpoint/2010/main" val="2301141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37</a:t>
            </a:fld>
            <a:endParaRPr lang="en-US" altLang="zh-CN"/>
          </a:p>
        </p:txBody>
      </p:sp>
    </p:spTree>
    <p:extLst>
      <p:ext uri="{BB962C8B-B14F-4D97-AF65-F5344CB8AC3E}">
        <p14:creationId xmlns:p14="http://schemas.microsoft.com/office/powerpoint/2010/main" val="767867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18A744-BA09-4F75-BF38-4BDA85B5E1FF}" type="slidenum">
              <a:rPr lang="zh-CN" altLang="en-US" smtClean="0"/>
              <a:pPr/>
              <a:t>49</a:t>
            </a:fld>
            <a:endParaRPr lang="en-US" altLang="zh-CN"/>
          </a:p>
        </p:txBody>
      </p:sp>
    </p:spTree>
    <p:extLst>
      <p:ext uri="{BB962C8B-B14F-4D97-AF65-F5344CB8AC3E}">
        <p14:creationId xmlns:p14="http://schemas.microsoft.com/office/powerpoint/2010/main" val="3613822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2018/12/6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572913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2018/12/6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06628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2018/12/6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10409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2018/12/6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01414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A1358E78-7503-1B40-A02D-4B949E346463}" type="datetimeFigureOut">
              <a:rPr kumimoji="1" lang="zh-CN" altLang="en-US" smtClean="0"/>
              <a:t>2018/12/6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204798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A1358E78-7503-1B40-A02D-4B949E346463}" type="datetimeFigureOut">
              <a:rPr kumimoji="1" lang="zh-CN" altLang="en-US" smtClean="0"/>
              <a:t>2018/12/6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69270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A1358E78-7503-1B40-A02D-4B949E346463}" type="datetimeFigureOut">
              <a:rPr kumimoji="1" lang="zh-CN" altLang="en-US" smtClean="0"/>
              <a:t>2018/12/6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83504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A1358E78-7503-1B40-A02D-4B949E346463}" type="datetimeFigureOut">
              <a:rPr kumimoji="1" lang="zh-CN" altLang="en-US" smtClean="0"/>
              <a:t>2018/12/6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76941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358E78-7503-1B40-A02D-4B949E346463}" type="datetimeFigureOut">
              <a:rPr kumimoji="1" lang="zh-CN" altLang="en-US" smtClean="0"/>
              <a:t>2018/12/6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51708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A1358E78-7503-1B40-A02D-4B949E346463}" type="datetimeFigureOut">
              <a:rPr kumimoji="1" lang="zh-CN" altLang="en-US" smtClean="0"/>
              <a:t>2018/12/6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560993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A1358E78-7503-1B40-A02D-4B949E346463}" type="datetimeFigureOut">
              <a:rPr kumimoji="1" lang="zh-CN" altLang="en-US" smtClean="0"/>
              <a:t>2018/12/6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16363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58E78-7503-1B40-A02D-4B949E346463}" type="datetimeFigureOut">
              <a:rPr kumimoji="1" lang="zh-CN" altLang="en-US" smtClean="0"/>
              <a:t>2018/12/6</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CB009-CF97-1F4A-9399-55F1A7A4B45F}" type="slidenum">
              <a:rPr kumimoji="1" lang="zh-CN" altLang="en-US" smtClean="0"/>
              <a:t>‹#›</a:t>
            </a:fld>
            <a:endParaRPr kumimoji="1" lang="zh-CN" altLang="en-US"/>
          </a:p>
        </p:txBody>
      </p:sp>
    </p:spTree>
    <p:extLst>
      <p:ext uri="{BB962C8B-B14F-4D97-AF65-F5344CB8AC3E}">
        <p14:creationId xmlns:p14="http://schemas.microsoft.com/office/powerpoint/2010/main" val="1101949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r>
              <a:rPr lang="zh-CN" altLang="en-US" dirty="0"/>
              <a:t>第</a:t>
            </a:r>
            <a:r>
              <a:rPr lang="en-US" altLang="zh-CN" dirty="0"/>
              <a:t>5</a:t>
            </a:r>
            <a:r>
              <a:rPr lang="zh-CN" altLang="en-US" dirty="0"/>
              <a:t>章 函数设计与使用</a:t>
            </a:r>
          </a:p>
        </p:txBody>
      </p:sp>
      <p:sp>
        <p:nvSpPr>
          <p:cNvPr id="15363" name="Rectangle 3"/>
          <p:cNvSpPr>
            <a:spLocks noGrp="1" noChangeArrowheads="1"/>
          </p:cNvSpPr>
          <p:nvPr>
            <p:ph type="subTitle" idx="1"/>
          </p:nvPr>
        </p:nvSpPr>
        <p:spPr/>
        <p:txBody>
          <a:bodyPr/>
          <a:lstStyle/>
          <a:p>
            <a:pPr algn="l"/>
            <a:endParaRPr lang="zh-CN" altLang="zh-CN" dirty="0"/>
          </a:p>
        </p:txBody>
      </p:sp>
    </p:spTree>
    <p:extLst>
      <p:ext uri="{BB962C8B-B14F-4D97-AF65-F5344CB8AC3E}">
        <p14:creationId xmlns:p14="http://schemas.microsoft.com/office/powerpoint/2010/main" val="1534980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形参与实参</a:t>
            </a:r>
          </a:p>
        </p:txBody>
      </p:sp>
      <p:sp>
        <p:nvSpPr>
          <p:cNvPr id="3" name="内容占位符 2"/>
          <p:cNvSpPr>
            <a:spLocks noGrp="1"/>
          </p:cNvSpPr>
          <p:nvPr>
            <p:ph idx="1"/>
          </p:nvPr>
        </p:nvSpPr>
        <p:spPr>
          <a:xfrm>
            <a:off x="599050" y="1420231"/>
            <a:ext cx="10515600" cy="1193189"/>
          </a:xfrm>
        </p:spPr>
        <p:txBody>
          <a:bodyPr>
            <a:normAutofit lnSpcReduction="10000"/>
          </a:bodyPr>
          <a:lstStyle/>
          <a:p>
            <a:r>
              <a:rPr lang="zh-CN" altLang="en-US" dirty="0"/>
              <a:t>定义函数时，对参数个数没有限制，如有多个形参，则需要使用逗号进行分隔。</a:t>
            </a:r>
            <a:endParaRPr lang="en-US" altLang="zh-CN" dirty="0"/>
          </a:p>
          <a:p>
            <a:pPr marL="0" indent="0">
              <a:buNone/>
            </a:pPr>
            <a:r>
              <a:rPr lang="zh-CN" altLang="en-US" sz="1900" i="1" dirty="0">
                <a:solidFill>
                  <a:schemeClr val="accent5"/>
                </a:solidFill>
              </a:rPr>
              <a:t>如：编写函数，接受两个整数，并输出其中最大数。</a:t>
            </a:r>
          </a:p>
          <a:p>
            <a:endParaRPr lang="zh-CN" altLang="en-US" dirty="0"/>
          </a:p>
        </p:txBody>
      </p:sp>
      <p:sp>
        <p:nvSpPr>
          <p:cNvPr id="4" name="Rectangle 3"/>
          <p:cNvSpPr txBox="1">
            <a:spLocks noChangeArrowheads="1"/>
          </p:cNvSpPr>
          <p:nvPr/>
        </p:nvSpPr>
        <p:spPr>
          <a:xfrm>
            <a:off x="975075" y="2729776"/>
            <a:ext cx="5492842" cy="378188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solidFill>
                  <a:schemeClr val="accent2"/>
                </a:solidFill>
                <a:latin typeface="宋体" charset="-122"/>
                <a:sym typeface="Arial" charset="0"/>
              </a:rPr>
              <a:t>def</a:t>
            </a:r>
            <a:r>
              <a:rPr lang="en-US" altLang="zh-CN" sz="2000" dirty="0">
                <a:latin typeface="宋体" charset="-122"/>
                <a:sym typeface="Arial" charset="0"/>
              </a:rPr>
              <a:t> </a:t>
            </a:r>
            <a:r>
              <a:rPr lang="en-US" altLang="zh-CN" sz="2000" dirty="0" err="1">
                <a:latin typeface="宋体" charset="-122"/>
                <a:sym typeface="Arial" charset="0"/>
              </a:rPr>
              <a:t>printMax</a:t>
            </a:r>
            <a:r>
              <a:rPr lang="en-US" altLang="zh-CN" sz="2000" dirty="0">
                <a:latin typeface="宋体" charset="-122"/>
                <a:sym typeface="Arial" charset="0"/>
              </a:rPr>
              <a:t>(a, b):</a:t>
            </a:r>
          </a:p>
          <a:p>
            <a:pPr marL="0" indent="0">
              <a:lnSpc>
                <a:spcPct val="80000"/>
              </a:lnSpc>
              <a:buNone/>
            </a:pPr>
            <a:r>
              <a:rPr lang="en-US" altLang="zh-CN" sz="2000" dirty="0">
                <a:latin typeface="宋体" charset="-122"/>
                <a:sym typeface="Arial" charset="0"/>
              </a:rPr>
              <a:t>    </a:t>
            </a:r>
            <a:r>
              <a:rPr lang="en-US" altLang="zh-CN" sz="2000" dirty="0">
                <a:solidFill>
                  <a:schemeClr val="accent2"/>
                </a:solidFill>
                <a:latin typeface="宋体" charset="-122"/>
                <a:sym typeface="Arial" charset="0"/>
              </a:rPr>
              <a:t>if</a:t>
            </a:r>
            <a:r>
              <a:rPr lang="en-US" altLang="zh-CN" sz="2000" dirty="0">
                <a:latin typeface="宋体" charset="-122"/>
                <a:sym typeface="Arial" charset="0"/>
              </a:rPr>
              <a:t> a&gt;b:</a:t>
            </a:r>
          </a:p>
          <a:p>
            <a:pPr marL="0" indent="0">
              <a:lnSpc>
                <a:spcPct val="80000"/>
              </a:lnSpc>
              <a:buNone/>
            </a:pPr>
            <a:r>
              <a:rPr lang="en-US" altLang="zh-CN" sz="2000" dirty="0">
                <a:latin typeface="宋体" charset="-122"/>
                <a:sym typeface="Arial" charset="0"/>
              </a:rPr>
              <a:t>         </a:t>
            </a:r>
            <a:r>
              <a:rPr lang="en-US" altLang="zh-CN" sz="2000" dirty="0" err="1">
                <a:latin typeface="宋体" charset="-122"/>
                <a:sym typeface="Arial" charset="0"/>
              </a:rPr>
              <a:t>pirnt</a:t>
            </a:r>
            <a:r>
              <a:rPr lang="en-US" altLang="zh-CN" sz="2000" dirty="0">
                <a:latin typeface="宋体" charset="-122"/>
                <a:sym typeface="Arial" charset="0"/>
              </a:rPr>
              <a:t>(a, 'is the max')</a:t>
            </a:r>
          </a:p>
          <a:p>
            <a:pPr marL="0" indent="0">
              <a:lnSpc>
                <a:spcPct val="80000"/>
              </a:lnSpc>
              <a:buNone/>
            </a:pPr>
            <a:r>
              <a:rPr lang="en-US" altLang="zh-CN" sz="2000" dirty="0">
                <a:latin typeface="宋体" charset="-122"/>
                <a:sym typeface="Arial" charset="0"/>
              </a:rPr>
              <a:t>    </a:t>
            </a:r>
            <a:r>
              <a:rPr lang="en-US" altLang="zh-CN" sz="2000" dirty="0">
                <a:solidFill>
                  <a:schemeClr val="accent2"/>
                </a:solidFill>
                <a:latin typeface="宋体" charset="-122"/>
                <a:sym typeface="Arial" charset="0"/>
              </a:rPr>
              <a:t>else</a:t>
            </a:r>
            <a:r>
              <a:rPr lang="en-US" altLang="zh-CN" sz="2000" dirty="0">
                <a:latin typeface="宋体" charset="-122"/>
                <a:sym typeface="Arial" charset="0"/>
              </a:rPr>
              <a:t>:</a:t>
            </a:r>
          </a:p>
          <a:p>
            <a:pPr marL="0" indent="0">
              <a:lnSpc>
                <a:spcPct val="80000"/>
              </a:lnSpc>
              <a:buNone/>
            </a:pPr>
            <a:r>
              <a:rPr lang="en-US" altLang="zh-CN" sz="2000" dirty="0">
                <a:latin typeface="宋体" charset="-122"/>
                <a:sym typeface="Arial" charset="0"/>
              </a:rPr>
              <a:t>         print(b, 'is the max')</a:t>
            </a:r>
          </a:p>
          <a:p>
            <a:pPr marL="0" indent="0">
              <a:lnSpc>
                <a:spcPct val="80000"/>
              </a:lnSpc>
              <a:buNone/>
            </a:pP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printMax</a:t>
            </a:r>
            <a:r>
              <a:rPr lang="en-US" altLang="zh-CN" sz="2000" dirty="0">
                <a:latin typeface="宋体" charset="-122"/>
                <a:sym typeface="Arial" charset="0"/>
              </a:rPr>
              <a:t>(3,4)</a:t>
            </a:r>
          </a:p>
          <a:p>
            <a:pPr marL="0" indent="0">
              <a:lnSpc>
                <a:spcPct val="80000"/>
              </a:lnSpc>
              <a:buNone/>
            </a:pPr>
            <a:r>
              <a:rPr lang="en-US" altLang="zh-CN" sz="2000" dirty="0">
                <a:solidFill>
                  <a:schemeClr val="accent5"/>
                </a:solidFill>
                <a:latin typeface="宋体" charset="-122"/>
                <a:sym typeface="Arial" charset="0"/>
              </a:rPr>
              <a:t>4 is the max</a:t>
            </a:r>
            <a:endParaRPr lang="zh-CN" altLang="en-US" sz="2000" dirty="0">
              <a:solidFill>
                <a:schemeClr val="accent5"/>
              </a:solidFill>
              <a:latin typeface="宋体" charset="-122"/>
              <a:sym typeface="Arial" charset="0"/>
            </a:endParaRPr>
          </a:p>
        </p:txBody>
      </p:sp>
      <p:sp>
        <p:nvSpPr>
          <p:cNvPr id="5" name="矩形 4"/>
          <p:cNvSpPr/>
          <p:nvPr/>
        </p:nvSpPr>
        <p:spPr>
          <a:xfrm>
            <a:off x="6843942" y="5344187"/>
            <a:ext cx="4376226" cy="800219"/>
          </a:xfrm>
          <a:prstGeom prst="rect">
            <a:avLst/>
          </a:prstGeom>
        </p:spPr>
        <p:txBody>
          <a:bodyPr wrap="square">
            <a:spAutoFit/>
          </a:bodyPr>
          <a:lstStyle/>
          <a:p>
            <a:r>
              <a:rPr lang="zh-CN" altLang="en-US" sz="2800" dirty="0">
                <a:solidFill>
                  <a:schemeClr val="accent5"/>
                </a:solidFill>
              </a:rPr>
              <a:t>注意</a:t>
            </a:r>
            <a:r>
              <a:rPr lang="zh-CN" altLang="en-US" dirty="0"/>
              <a:t>：这个程序并不是很好，如果输入的参数不支持比较运算，会出错。</a:t>
            </a:r>
            <a:endParaRPr lang="en-US" altLang="zh-CN" dirty="0"/>
          </a:p>
        </p:txBody>
      </p:sp>
    </p:spTree>
    <p:extLst>
      <p:ext uri="{BB962C8B-B14F-4D97-AF65-F5344CB8AC3E}">
        <p14:creationId xmlns:p14="http://schemas.microsoft.com/office/powerpoint/2010/main" val="3253673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形参与实参</a:t>
            </a:r>
          </a:p>
        </p:txBody>
      </p:sp>
      <p:sp>
        <p:nvSpPr>
          <p:cNvPr id="3" name="内容占位符 2"/>
          <p:cNvSpPr>
            <a:spLocks noGrp="1"/>
          </p:cNvSpPr>
          <p:nvPr>
            <p:ph idx="1"/>
          </p:nvPr>
        </p:nvSpPr>
        <p:spPr>
          <a:xfrm>
            <a:off x="599050" y="1690688"/>
            <a:ext cx="10515600" cy="1193189"/>
          </a:xfrm>
        </p:spPr>
        <p:txBody>
          <a:bodyPr>
            <a:normAutofit/>
          </a:bodyPr>
          <a:lstStyle/>
          <a:p>
            <a:r>
              <a:rPr lang="zh-CN" altLang="en-US" dirty="0"/>
              <a:t>函数调用时向其传递实参，将实参的值或引用传递给形参。</a:t>
            </a:r>
          </a:p>
          <a:p>
            <a:r>
              <a:rPr lang="zh-CN" altLang="en-US" dirty="0"/>
              <a:t>绝大多数情况下，在函数内部直接修改形参的值不会影响实参</a:t>
            </a:r>
          </a:p>
        </p:txBody>
      </p:sp>
      <p:sp>
        <p:nvSpPr>
          <p:cNvPr id="4" name="Rectangle 3"/>
          <p:cNvSpPr txBox="1">
            <a:spLocks noChangeArrowheads="1"/>
          </p:cNvSpPr>
          <p:nvPr/>
        </p:nvSpPr>
        <p:spPr>
          <a:xfrm>
            <a:off x="975075" y="2729776"/>
            <a:ext cx="5492842" cy="378188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solidFill>
                  <a:srgbClr val="FF0000"/>
                </a:solidFill>
                <a:latin typeface="宋体" charset="-122"/>
                <a:sym typeface="Arial" charset="0"/>
              </a:rPr>
              <a:t>def</a:t>
            </a:r>
            <a:r>
              <a:rPr lang="en-US" altLang="zh-CN" sz="2000" dirty="0">
                <a:latin typeface="宋体" charset="-122"/>
                <a:sym typeface="Arial" charset="0"/>
              </a:rPr>
              <a:t> </a:t>
            </a:r>
            <a:r>
              <a:rPr lang="en-US" altLang="zh-CN" sz="2000" dirty="0" err="1">
                <a:solidFill>
                  <a:schemeClr val="accent5"/>
                </a:solidFill>
                <a:latin typeface="宋体" charset="-122"/>
                <a:sym typeface="Arial" charset="0"/>
              </a:rPr>
              <a:t>addOne</a:t>
            </a:r>
            <a:r>
              <a:rPr lang="en-US" altLang="zh-CN" sz="2000" dirty="0">
                <a:latin typeface="宋体" charset="-122"/>
                <a:sym typeface="Arial" charset="0"/>
              </a:rPr>
              <a:t>(a):</a:t>
            </a:r>
          </a:p>
          <a:p>
            <a:pPr marL="0" indent="0">
              <a:lnSpc>
                <a:spcPct val="80000"/>
              </a:lnSpc>
              <a:buNone/>
            </a:pPr>
            <a:r>
              <a:rPr lang="en-US" altLang="zh-CN" sz="2000" dirty="0">
                <a:latin typeface="宋体" charset="-122"/>
                <a:sym typeface="Arial" charset="0"/>
              </a:rPr>
              <a:t>	print(a)</a:t>
            </a:r>
          </a:p>
          <a:p>
            <a:pPr marL="0" indent="0">
              <a:lnSpc>
                <a:spcPct val="80000"/>
              </a:lnSpc>
              <a:buNone/>
            </a:pPr>
            <a:r>
              <a:rPr lang="en-US" altLang="zh-CN" sz="2000" dirty="0">
                <a:latin typeface="宋体" charset="-122"/>
                <a:sym typeface="Arial" charset="0"/>
              </a:rPr>
              <a:t>	a += 1</a:t>
            </a:r>
          </a:p>
          <a:p>
            <a:pPr marL="0" indent="0">
              <a:lnSpc>
                <a:spcPct val="80000"/>
              </a:lnSpc>
              <a:buNone/>
            </a:pPr>
            <a:r>
              <a:rPr lang="en-US" altLang="zh-CN" sz="2000" dirty="0">
                <a:latin typeface="宋体" charset="-122"/>
                <a:sym typeface="Arial" charset="0"/>
              </a:rPr>
              <a:t>	print(a)</a:t>
            </a:r>
          </a:p>
          <a:p>
            <a:pPr marL="0" indent="0">
              <a:lnSpc>
                <a:spcPct val="80000"/>
              </a:lnSpc>
              <a:buNone/>
            </a:pPr>
            <a:r>
              <a:rPr lang="en-US" altLang="zh-CN" sz="2000" dirty="0">
                <a:latin typeface="宋体" charset="-122"/>
                <a:sym typeface="Arial" charset="0"/>
              </a:rPr>
              <a:t>&gt;&gt;&gt; a=3</a:t>
            </a:r>
          </a:p>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addOne</a:t>
            </a:r>
            <a:r>
              <a:rPr lang="en-US" altLang="zh-CN" sz="2000" dirty="0">
                <a:latin typeface="宋体" charset="-122"/>
                <a:sym typeface="Arial" charset="0"/>
              </a:rPr>
              <a:t>(a)</a:t>
            </a:r>
          </a:p>
          <a:p>
            <a:pPr marL="0" indent="0">
              <a:lnSpc>
                <a:spcPct val="80000"/>
              </a:lnSpc>
              <a:buNone/>
            </a:pPr>
            <a:r>
              <a:rPr lang="en-US" altLang="zh-CN" sz="2000" dirty="0">
                <a:solidFill>
                  <a:schemeClr val="accent5"/>
                </a:solidFill>
                <a:latin typeface="宋体" charset="-122"/>
                <a:sym typeface="Arial" charset="0"/>
              </a:rPr>
              <a:t>3</a:t>
            </a:r>
          </a:p>
          <a:p>
            <a:pPr marL="0" indent="0">
              <a:lnSpc>
                <a:spcPct val="80000"/>
              </a:lnSpc>
              <a:buNone/>
            </a:pPr>
            <a:r>
              <a:rPr lang="en-US" altLang="zh-CN" sz="2000" dirty="0">
                <a:solidFill>
                  <a:schemeClr val="accent5"/>
                </a:solidFill>
                <a:latin typeface="宋体" charset="-122"/>
                <a:sym typeface="Arial" charset="0"/>
              </a:rPr>
              <a:t>4</a:t>
            </a:r>
          </a:p>
          <a:p>
            <a:pPr marL="0" indent="0">
              <a:lnSpc>
                <a:spcPct val="80000"/>
              </a:lnSpc>
              <a:buNone/>
            </a:pPr>
            <a:r>
              <a:rPr lang="en-US" altLang="zh-CN" sz="2000" dirty="0">
                <a:latin typeface="宋体" charset="-122"/>
                <a:sym typeface="Arial" charset="0"/>
              </a:rPr>
              <a:t>&gt;&gt;&gt; a</a:t>
            </a:r>
          </a:p>
          <a:p>
            <a:pPr marL="0" indent="0">
              <a:lnSpc>
                <a:spcPct val="80000"/>
              </a:lnSpc>
              <a:buNone/>
            </a:pPr>
            <a:r>
              <a:rPr lang="en-US" altLang="zh-CN" sz="2000" dirty="0">
                <a:solidFill>
                  <a:schemeClr val="accent5"/>
                </a:solidFill>
                <a:latin typeface="宋体" charset="-122"/>
                <a:sym typeface="Arial" charset="0"/>
              </a:rPr>
              <a:t>3</a:t>
            </a:r>
            <a:endParaRPr lang="zh-CN" altLang="en-US" sz="2000" dirty="0">
              <a:solidFill>
                <a:schemeClr val="accent5"/>
              </a:solidFill>
              <a:latin typeface="宋体" charset="-122"/>
              <a:sym typeface="Arial" charset="0"/>
            </a:endParaRPr>
          </a:p>
        </p:txBody>
      </p:sp>
    </p:spTree>
    <p:extLst>
      <p:ext uri="{BB962C8B-B14F-4D97-AF65-F5344CB8AC3E}">
        <p14:creationId xmlns:p14="http://schemas.microsoft.com/office/powerpoint/2010/main" val="2329308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形参与实参</a:t>
            </a:r>
          </a:p>
        </p:txBody>
      </p:sp>
      <p:sp>
        <p:nvSpPr>
          <p:cNvPr id="3" name="内容占位符 2"/>
          <p:cNvSpPr>
            <a:spLocks noGrp="1"/>
          </p:cNvSpPr>
          <p:nvPr>
            <p:ph idx="1"/>
          </p:nvPr>
        </p:nvSpPr>
        <p:spPr>
          <a:xfrm>
            <a:off x="599050" y="1516587"/>
            <a:ext cx="10515600" cy="574210"/>
          </a:xfrm>
        </p:spPr>
        <p:txBody>
          <a:bodyPr>
            <a:normAutofit/>
          </a:bodyPr>
          <a:lstStyle/>
          <a:p>
            <a:r>
              <a:rPr lang="zh-CN" altLang="en-US" dirty="0"/>
              <a:t>在有些情况下，可以通过特殊的方式在函数内部修改实参的值</a:t>
            </a:r>
          </a:p>
        </p:txBody>
      </p:sp>
      <p:sp>
        <p:nvSpPr>
          <p:cNvPr id="4" name="Rectangle 3"/>
          <p:cNvSpPr txBox="1">
            <a:spLocks noChangeArrowheads="1"/>
          </p:cNvSpPr>
          <p:nvPr/>
        </p:nvSpPr>
        <p:spPr>
          <a:xfrm>
            <a:off x="150592" y="2095350"/>
            <a:ext cx="3698515" cy="378188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1600" dirty="0">
                <a:latin typeface="宋体" charset="-122"/>
                <a:sym typeface="Arial" charset="0"/>
              </a:rPr>
              <a:t>&gt;&gt;&gt; </a:t>
            </a:r>
            <a:r>
              <a:rPr lang="en-US" altLang="zh-CN" sz="1600" dirty="0" err="1">
                <a:latin typeface="宋体" charset="-122"/>
                <a:sym typeface="Arial" charset="0"/>
              </a:rPr>
              <a:t>def</a:t>
            </a:r>
            <a:r>
              <a:rPr lang="en-US" altLang="zh-CN" sz="1600" dirty="0">
                <a:latin typeface="宋体" charset="-122"/>
                <a:sym typeface="Arial" charset="0"/>
              </a:rPr>
              <a:t> modify(v): #</a:t>
            </a:r>
            <a:r>
              <a:rPr lang="zh-CN" altLang="en-US" sz="1600" dirty="0">
                <a:latin typeface="宋体" charset="-122"/>
                <a:sym typeface="Arial" charset="0"/>
              </a:rPr>
              <a:t>修改列表元素值</a:t>
            </a:r>
          </a:p>
          <a:p>
            <a:pPr marL="0" indent="0">
              <a:lnSpc>
                <a:spcPct val="80000"/>
              </a:lnSpc>
              <a:buNone/>
            </a:pPr>
            <a:r>
              <a:rPr lang="zh-CN" altLang="en-US" sz="1600" dirty="0">
                <a:latin typeface="宋体" charset="-122"/>
                <a:sym typeface="Arial" charset="0"/>
              </a:rPr>
              <a:t>	</a:t>
            </a:r>
            <a:r>
              <a:rPr lang="en-US" altLang="zh-CN" sz="1600" dirty="0">
                <a:latin typeface="宋体" charset="-122"/>
                <a:sym typeface="Arial" charset="0"/>
              </a:rPr>
              <a:t>v[0] = v[0]+1</a:t>
            </a:r>
          </a:p>
          <a:p>
            <a:pPr marL="0" indent="0">
              <a:lnSpc>
                <a:spcPct val="80000"/>
              </a:lnSpc>
              <a:buNone/>
            </a:pPr>
            <a:endParaRPr lang="en-US" altLang="zh-CN" sz="1600" dirty="0">
              <a:latin typeface="宋体" charset="-122"/>
              <a:sym typeface="Arial" charset="0"/>
            </a:endParaRPr>
          </a:p>
          <a:p>
            <a:pPr marL="0" indent="0">
              <a:lnSpc>
                <a:spcPct val="80000"/>
              </a:lnSpc>
              <a:buNone/>
            </a:pPr>
            <a:r>
              <a:rPr lang="en-US" altLang="zh-CN" sz="1600" dirty="0">
                <a:latin typeface="宋体" charset="-122"/>
                <a:sym typeface="Arial" charset="0"/>
              </a:rPr>
              <a:t>	</a:t>
            </a:r>
          </a:p>
          <a:p>
            <a:pPr marL="0" indent="0">
              <a:lnSpc>
                <a:spcPct val="80000"/>
              </a:lnSpc>
              <a:buNone/>
            </a:pPr>
            <a:r>
              <a:rPr lang="en-US" altLang="zh-CN" sz="1600" dirty="0">
                <a:latin typeface="宋体" charset="-122"/>
                <a:sym typeface="Arial" charset="0"/>
              </a:rPr>
              <a:t>&gt;&gt;&gt; a = [2]</a:t>
            </a:r>
          </a:p>
          <a:p>
            <a:pPr marL="0" indent="0">
              <a:lnSpc>
                <a:spcPct val="80000"/>
              </a:lnSpc>
              <a:buNone/>
            </a:pPr>
            <a:r>
              <a:rPr lang="en-US" altLang="zh-CN" sz="1600" dirty="0">
                <a:latin typeface="宋体" charset="-122"/>
                <a:sym typeface="Arial" charset="0"/>
              </a:rPr>
              <a:t>&gt;&gt;&gt; modify(a)</a:t>
            </a:r>
          </a:p>
          <a:p>
            <a:pPr marL="0" indent="0">
              <a:lnSpc>
                <a:spcPct val="80000"/>
              </a:lnSpc>
              <a:buNone/>
            </a:pPr>
            <a:r>
              <a:rPr lang="en-US" altLang="zh-CN" sz="1600" dirty="0">
                <a:latin typeface="宋体" charset="-122"/>
                <a:sym typeface="Arial" charset="0"/>
              </a:rPr>
              <a:t>&gt;&gt;&gt; a</a:t>
            </a:r>
          </a:p>
          <a:p>
            <a:pPr marL="0" indent="0">
              <a:lnSpc>
                <a:spcPct val="80000"/>
              </a:lnSpc>
              <a:buNone/>
            </a:pPr>
            <a:r>
              <a:rPr lang="en-US" altLang="zh-CN" sz="1600" dirty="0">
                <a:solidFill>
                  <a:schemeClr val="accent5"/>
                </a:solidFill>
                <a:latin typeface="宋体" charset="-122"/>
                <a:sym typeface="Arial" charset="0"/>
              </a:rPr>
              <a:t>[3]</a:t>
            </a:r>
          </a:p>
        </p:txBody>
      </p:sp>
      <p:sp>
        <p:nvSpPr>
          <p:cNvPr id="5" name="矩形 4"/>
          <p:cNvSpPr/>
          <p:nvPr/>
        </p:nvSpPr>
        <p:spPr>
          <a:xfrm>
            <a:off x="1171977" y="5919237"/>
            <a:ext cx="10568189" cy="800219"/>
          </a:xfrm>
          <a:prstGeom prst="rect">
            <a:avLst/>
          </a:prstGeom>
        </p:spPr>
        <p:txBody>
          <a:bodyPr wrap="square">
            <a:spAutoFit/>
          </a:bodyPr>
          <a:lstStyle/>
          <a:p>
            <a:r>
              <a:rPr lang="zh-CN" altLang="en-US" sz="2800" dirty="0">
                <a:solidFill>
                  <a:schemeClr val="accent5"/>
                </a:solidFill>
              </a:rPr>
              <a:t>注意</a:t>
            </a:r>
            <a:r>
              <a:rPr lang="zh-CN" altLang="en-US" dirty="0"/>
              <a:t>：如果传递给函数的是</a:t>
            </a:r>
            <a:r>
              <a:rPr lang="en-US" altLang="zh-CN" dirty="0"/>
              <a:t>Python</a:t>
            </a:r>
            <a:r>
              <a:rPr lang="zh-CN" altLang="en-US" dirty="0"/>
              <a:t>可变序列，并且在函数内部使用下标或其他方式为可变序列增加、删除元素或修改元素值时，可以使得实参得到相应的修改。</a:t>
            </a:r>
            <a:endParaRPr lang="en-US" altLang="zh-CN" dirty="0"/>
          </a:p>
        </p:txBody>
      </p:sp>
      <p:sp>
        <p:nvSpPr>
          <p:cNvPr id="6" name="Rectangle 3"/>
          <p:cNvSpPr txBox="1">
            <a:spLocks noChangeArrowheads="1"/>
          </p:cNvSpPr>
          <p:nvPr/>
        </p:nvSpPr>
        <p:spPr>
          <a:xfrm>
            <a:off x="3892861" y="2088348"/>
            <a:ext cx="3834463" cy="378188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1600" dirty="0">
                <a:latin typeface="宋体" charset="-122"/>
                <a:sym typeface="Arial" charset="0"/>
              </a:rPr>
              <a:t>&gt;&gt;&gt; </a:t>
            </a:r>
            <a:r>
              <a:rPr lang="en-US" altLang="zh-CN" sz="1600" dirty="0" err="1">
                <a:latin typeface="宋体" charset="-122"/>
                <a:sym typeface="Arial" charset="0"/>
              </a:rPr>
              <a:t>def</a:t>
            </a:r>
            <a:r>
              <a:rPr lang="en-US" altLang="zh-CN" sz="1600" dirty="0">
                <a:latin typeface="宋体" charset="-122"/>
                <a:sym typeface="Arial" charset="0"/>
              </a:rPr>
              <a:t> modify(v, item): #</a:t>
            </a:r>
            <a:r>
              <a:rPr lang="zh-CN" altLang="en-US" sz="1600" dirty="0">
                <a:latin typeface="宋体" charset="-122"/>
                <a:sym typeface="Arial" charset="0"/>
              </a:rPr>
              <a:t>为列表增加元素</a:t>
            </a:r>
          </a:p>
          <a:p>
            <a:pPr marL="0" indent="0">
              <a:lnSpc>
                <a:spcPct val="80000"/>
              </a:lnSpc>
              <a:buNone/>
            </a:pPr>
            <a:r>
              <a:rPr lang="zh-CN" altLang="en-US" sz="1600" dirty="0">
                <a:latin typeface="宋体" charset="-122"/>
                <a:sym typeface="Arial" charset="0"/>
              </a:rPr>
              <a:t>	</a:t>
            </a:r>
            <a:r>
              <a:rPr lang="en-US" altLang="zh-CN" sz="1600" dirty="0" err="1">
                <a:latin typeface="宋体" charset="-122"/>
                <a:sym typeface="Arial" charset="0"/>
              </a:rPr>
              <a:t>v.append</a:t>
            </a:r>
            <a:r>
              <a:rPr lang="en-US" altLang="zh-CN" sz="1600" dirty="0">
                <a:latin typeface="宋体" charset="-122"/>
                <a:sym typeface="Arial" charset="0"/>
              </a:rPr>
              <a:t>(item)</a:t>
            </a:r>
          </a:p>
          <a:p>
            <a:pPr marL="0" indent="0">
              <a:lnSpc>
                <a:spcPct val="80000"/>
              </a:lnSpc>
              <a:buNone/>
            </a:pPr>
            <a:endParaRPr lang="en-US" altLang="zh-CN" sz="1600" dirty="0">
              <a:latin typeface="宋体" charset="-122"/>
              <a:sym typeface="Arial" charset="0"/>
            </a:endParaRPr>
          </a:p>
          <a:p>
            <a:pPr marL="0" indent="0">
              <a:lnSpc>
                <a:spcPct val="80000"/>
              </a:lnSpc>
              <a:buNone/>
            </a:pPr>
            <a:r>
              <a:rPr lang="en-US" altLang="zh-CN" sz="1600" dirty="0">
                <a:latin typeface="宋体" charset="-122"/>
                <a:sym typeface="Arial" charset="0"/>
              </a:rPr>
              <a:t>	</a:t>
            </a:r>
          </a:p>
          <a:p>
            <a:pPr marL="0" indent="0">
              <a:lnSpc>
                <a:spcPct val="80000"/>
              </a:lnSpc>
              <a:buNone/>
            </a:pPr>
            <a:r>
              <a:rPr lang="en-US" altLang="zh-CN" sz="1600" dirty="0">
                <a:latin typeface="宋体" charset="-122"/>
                <a:sym typeface="Arial" charset="0"/>
              </a:rPr>
              <a:t>&gt;&gt;&gt; a = [2]</a:t>
            </a:r>
          </a:p>
          <a:p>
            <a:pPr marL="0" indent="0">
              <a:lnSpc>
                <a:spcPct val="80000"/>
              </a:lnSpc>
              <a:buNone/>
            </a:pPr>
            <a:r>
              <a:rPr lang="en-US" altLang="zh-CN" sz="1600" dirty="0">
                <a:latin typeface="宋体" charset="-122"/>
                <a:sym typeface="Arial" charset="0"/>
              </a:rPr>
              <a:t>&gt;&gt;&gt; modify(a,3)</a:t>
            </a:r>
          </a:p>
          <a:p>
            <a:pPr marL="0" indent="0">
              <a:lnSpc>
                <a:spcPct val="80000"/>
              </a:lnSpc>
              <a:buNone/>
            </a:pPr>
            <a:r>
              <a:rPr lang="en-US" altLang="zh-CN" sz="1600" dirty="0">
                <a:latin typeface="宋体" charset="-122"/>
                <a:sym typeface="Arial" charset="0"/>
              </a:rPr>
              <a:t>&gt;&gt;&gt; a</a:t>
            </a:r>
          </a:p>
          <a:p>
            <a:pPr marL="0" indent="0">
              <a:lnSpc>
                <a:spcPct val="80000"/>
              </a:lnSpc>
              <a:buNone/>
            </a:pPr>
            <a:r>
              <a:rPr lang="en-US" altLang="zh-CN" sz="1600" dirty="0">
                <a:solidFill>
                  <a:schemeClr val="accent5"/>
                </a:solidFill>
                <a:latin typeface="宋体" charset="-122"/>
                <a:sym typeface="Arial" charset="0"/>
              </a:rPr>
              <a:t>[2, 3]</a:t>
            </a:r>
          </a:p>
        </p:txBody>
      </p:sp>
      <p:sp>
        <p:nvSpPr>
          <p:cNvPr id="7" name="Rectangle 3"/>
          <p:cNvSpPr txBox="1">
            <a:spLocks noChangeArrowheads="1"/>
          </p:cNvSpPr>
          <p:nvPr/>
        </p:nvSpPr>
        <p:spPr>
          <a:xfrm>
            <a:off x="7980608" y="2084442"/>
            <a:ext cx="3759558" cy="378188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1600" dirty="0">
                <a:latin typeface="宋体" charset="-122"/>
                <a:sym typeface="Arial" charset="0"/>
              </a:rPr>
              <a:t>&gt;&gt;&gt; </a:t>
            </a:r>
            <a:r>
              <a:rPr lang="en-US" altLang="zh-CN" sz="1600" dirty="0" err="1">
                <a:latin typeface="宋体" charset="-122"/>
                <a:sym typeface="Arial" charset="0"/>
              </a:rPr>
              <a:t>def</a:t>
            </a:r>
            <a:r>
              <a:rPr lang="en-US" altLang="zh-CN" sz="1600" dirty="0">
                <a:latin typeface="宋体" charset="-122"/>
                <a:sym typeface="Arial" charset="0"/>
              </a:rPr>
              <a:t> modify(d): #</a:t>
            </a:r>
            <a:r>
              <a:rPr lang="zh-CN" altLang="en-US" sz="1600" dirty="0">
                <a:latin typeface="宋体" charset="-122"/>
                <a:sym typeface="Arial" charset="0"/>
              </a:rPr>
              <a:t>修改字典元素值或为字典增加元素</a:t>
            </a:r>
          </a:p>
          <a:p>
            <a:pPr marL="0" indent="0">
              <a:lnSpc>
                <a:spcPct val="80000"/>
              </a:lnSpc>
              <a:buNone/>
            </a:pPr>
            <a:r>
              <a:rPr lang="zh-CN" altLang="en-US" sz="1600" dirty="0">
                <a:latin typeface="宋体" charset="-122"/>
                <a:sym typeface="Arial" charset="0"/>
              </a:rPr>
              <a:t>	</a:t>
            </a:r>
            <a:r>
              <a:rPr lang="en-US" altLang="zh-CN" sz="1600" dirty="0">
                <a:latin typeface="宋体" charset="-122"/>
                <a:sym typeface="Arial" charset="0"/>
              </a:rPr>
              <a:t>d['age'] = 38</a:t>
            </a:r>
          </a:p>
          <a:p>
            <a:pPr marL="0" indent="0">
              <a:lnSpc>
                <a:spcPct val="80000"/>
              </a:lnSpc>
              <a:buNone/>
            </a:pPr>
            <a:r>
              <a:rPr lang="en-US" altLang="zh-CN" sz="1600" dirty="0">
                <a:latin typeface="宋体" charset="-122"/>
                <a:sym typeface="Arial" charset="0"/>
              </a:rPr>
              <a:t>	</a:t>
            </a:r>
          </a:p>
          <a:p>
            <a:pPr marL="0" indent="0">
              <a:lnSpc>
                <a:spcPct val="80000"/>
              </a:lnSpc>
              <a:buNone/>
            </a:pPr>
            <a:r>
              <a:rPr lang="en-US" altLang="zh-CN" sz="1600" dirty="0">
                <a:latin typeface="宋体" charset="-122"/>
                <a:sym typeface="Arial" charset="0"/>
              </a:rPr>
              <a:t>&gt;&gt;&gt; a = {'</a:t>
            </a:r>
            <a:r>
              <a:rPr lang="en-US" altLang="zh-CN" sz="1600" dirty="0" err="1">
                <a:latin typeface="宋体" charset="-122"/>
                <a:sym typeface="Arial" charset="0"/>
              </a:rPr>
              <a:t>name':'Dong</a:t>
            </a:r>
            <a:r>
              <a:rPr lang="en-US" altLang="zh-CN" sz="1600" dirty="0">
                <a:latin typeface="宋体" charset="-122"/>
                <a:sym typeface="Arial" charset="0"/>
              </a:rPr>
              <a:t>', 'age':37, '</a:t>
            </a:r>
            <a:r>
              <a:rPr lang="en-US" altLang="zh-CN" sz="1600" dirty="0" err="1">
                <a:latin typeface="宋体" charset="-122"/>
                <a:sym typeface="Arial" charset="0"/>
              </a:rPr>
              <a:t>sex':'Male</a:t>
            </a:r>
            <a:r>
              <a:rPr lang="en-US" altLang="zh-CN" sz="1600" dirty="0">
                <a:latin typeface="宋体" charset="-122"/>
                <a:sym typeface="Arial" charset="0"/>
              </a:rPr>
              <a:t>'}</a:t>
            </a:r>
          </a:p>
          <a:p>
            <a:pPr marL="0" indent="0">
              <a:lnSpc>
                <a:spcPct val="80000"/>
              </a:lnSpc>
              <a:buNone/>
            </a:pPr>
            <a:r>
              <a:rPr lang="en-US" altLang="zh-CN" sz="1600" dirty="0">
                <a:latin typeface="宋体" charset="-122"/>
                <a:sym typeface="Arial" charset="0"/>
              </a:rPr>
              <a:t>&gt;&gt;&gt; a</a:t>
            </a:r>
          </a:p>
          <a:p>
            <a:pPr marL="0" indent="0">
              <a:lnSpc>
                <a:spcPct val="80000"/>
              </a:lnSpc>
              <a:buNone/>
            </a:pPr>
            <a:r>
              <a:rPr lang="en-US" altLang="zh-CN" sz="1600" dirty="0">
                <a:solidFill>
                  <a:schemeClr val="accent5"/>
                </a:solidFill>
                <a:latin typeface="宋体" charset="-122"/>
                <a:sym typeface="Arial" charset="0"/>
              </a:rPr>
              <a:t>{'sex': 'Male', 'age': 37, 'name': 'Dong'}</a:t>
            </a:r>
          </a:p>
          <a:p>
            <a:pPr marL="0" indent="0">
              <a:lnSpc>
                <a:spcPct val="80000"/>
              </a:lnSpc>
              <a:buNone/>
            </a:pPr>
            <a:r>
              <a:rPr lang="en-US" altLang="zh-CN" sz="1600" dirty="0">
                <a:latin typeface="宋体" charset="-122"/>
                <a:sym typeface="Arial" charset="0"/>
              </a:rPr>
              <a:t>&gt;&gt;&gt; modify(a)</a:t>
            </a:r>
          </a:p>
          <a:p>
            <a:pPr marL="0" indent="0">
              <a:lnSpc>
                <a:spcPct val="80000"/>
              </a:lnSpc>
              <a:buNone/>
            </a:pPr>
            <a:r>
              <a:rPr lang="en-US" altLang="zh-CN" sz="1600" dirty="0">
                <a:latin typeface="宋体" charset="-122"/>
                <a:sym typeface="Arial" charset="0"/>
              </a:rPr>
              <a:t>&gt;&gt;&gt; a</a:t>
            </a:r>
          </a:p>
          <a:p>
            <a:pPr marL="0" indent="0">
              <a:lnSpc>
                <a:spcPct val="80000"/>
              </a:lnSpc>
              <a:buNone/>
            </a:pPr>
            <a:r>
              <a:rPr lang="en-US" altLang="zh-CN" sz="1600" dirty="0">
                <a:solidFill>
                  <a:schemeClr val="accent5"/>
                </a:solidFill>
                <a:latin typeface="宋体" charset="-122"/>
                <a:sym typeface="Arial" charset="0"/>
              </a:rPr>
              <a:t>{'sex': 'Male', 'age': 38, 'name': 'Dong'}</a:t>
            </a:r>
            <a:endParaRPr lang="zh-CN" altLang="en-US" sz="1600" dirty="0">
              <a:solidFill>
                <a:schemeClr val="accent5"/>
              </a:solidFill>
              <a:latin typeface="宋体" charset="-122"/>
              <a:sym typeface="Arial" charset="0"/>
            </a:endParaRPr>
          </a:p>
        </p:txBody>
      </p:sp>
    </p:spTree>
    <p:extLst>
      <p:ext uri="{BB962C8B-B14F-4D97-AF65-F5344CB8AC3E}">
        <p14:creationId xmlns:p14="http://schemas.microsoft.com/office/powerpoint/2010/main" val="2235495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a:t>5.3 </a:t>
            </a:r>
            <a:r>
              <a:rPr lang="zh-CN" altLang="en-US" dirty="0"/>
              <a:t>参数类型</a:t>
            </a:r>
            <a:endParaRPr lang="zh-CN" altLang="zh-CN" dirty="0"/>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330443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a:t>5.3 </a:t>
            </a:r>
            <a:r>
              <a:rPr lang="zh-CN" altLang="en-US" dirty="0"/>
              <a:t>参数类型</a:t>
            </a:r>
            <a:endParaRPr lang="zh-CN" altLang="zh-CN" dirty="0"/>
          </a:p>
        </p:txBody>
      </p:sp>
      <p:sp>
        <p:nvSpPr>
          <p:cNvPr id="4" name="Rectangle 3"/>
          <p:cNvSpPr txBox="1">
            <a:spLocks noChangeArrowheads="1"/>
          </p:cNvSpPr>
          <p:nvPr/>
        </p:nvSpPr>
        <p:spPr>
          <a:xfrm>
            <a:off x="345426" y="1458821"/>
            <a:ext cx="11387228" cy="4091973"/>
          </a:xfrm>
          <a:prstGeom prst="rect">
            <a:avLst/>
          </a:prstGeom>
          <a:noFill/>
        </p:spPr>
        <p:txBody>
          <a:bodyPr vert="horz" lIns="108825" tIns="54412" rIns="108825" bIns="54412" rtlCol="0">
            <a:normAutofit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marL="228600" indent="-228600" defTabSz="914400">
              <a:lnSpc>
                <a:spcPct val="100000"/>
              </a:lnSpc>
              <a:spcBef>
                <a:spcPts val="1000"/>
              </a:spcBef>
              <a:buFont typeface="Arial"/>
              <a:buChar char="•"/>
              <a:defRPr/>
            </a:pPr>
            <a:r>
              <a:rPr lang="zh-CN" altLang="en-US" sz="2800" dirty="0"/>
              <a:t>在Python中，函数参数有很多种：</a:t>
            </a:r>
            <a:endParaRPr lang="en-US" altLang="zh-CN" sz="2800" dirty="0"/>
          </a:p>
          <a:p>
            <a:pPr lvl="1">
              <a:lnSpc>
                <a:spcPct val="100000"/>
              </a:lnSpc>
              <a:defRPr/>
            </a:pPr>
            <a:r>
              <a:rPr lang="zh-CN" altLang="en-US" sz="2000" dirty="0"/>
              <a:t>普通参数</a:t>
            </a:r>
            <a:endParaRPr lang="en-US" altLang="zh-CN" sz="2000" dirty="0"/>
          </a:p>
          <a:p>
            <a:pPr lvl="1">
              <a:lnSpc>
                <a:spcPct val="100000"/>
              </a:lnSpc>
              <a:defRPr/>
            </a:pPr>
            <a:r>
              <a:rPr lang="zh-CN" altLang="en-US" sz="2000" dirty="0"/>
              <a:t>默认值参数</a:t>
            </a:r>
            <a:endParaRPr lang="en-US" altLang="zh-CN" sz="2000" dirty="0"/>
          </a:p>
          <a:p>
            <a:pPr lvl="1">
              <a:lnSpc>
                <a:spcPct val="100000"/>
              </a:lnSpc>
              <a:defRPr/>
            </a:pPr>
            <a:r>
              <a:rPr lang="zh-CN" altLang="en-US" sz="2000" dirty="0"/>
              <a:t>关键参数</a:t>
            </a:r>
            <a:endParaRPr lang="en-US" altLang="zh-CN" sz="2000" dirty="0"/>
          </a:p>
          <a:p>
            <a:pPr lvl="1">
              <a:lnSpc>
                <a:spcPct val="100000"/>
              </a:lnSpc>
              <a:defRPr/>
            </a:pPr>
            <a:r>
              <a:rPr lang="zh-CN" altLang="en-US" sz="2000" dirty="0"/>
              <a:t>可变长度参数等等。</a:t>
            </a:r>
          </a:p>
          <a:p>
            <a:pPr>
              <a:lnSpc>
                <a:spcPct val="100000"/>
              </a:lnSpc>
            </a:pPr>
            <a:r>
              <a:rPr lang="en-US" altLang="zh-CN" sz="2400" dirty="0"/>
              <a:t>Python</a:t>
            </a:r>
            <a:r>
              <a:rPr lang="zh-CN" altLang="en-US" sz="2400" dirty="0"/>
              <a:t>函数的定义非常灵活，在定义函数时</a:t>
            </a:r>
            <a:r>
              <a:rPr lang="zh-CN" altLang="en-US" sz="2400" dirty="0">
                <a:solidFill>
                  <a:srgbClr val="FF0000"/>
                </a:solidFill>
              </a:rPr>
              <a:t>不需要指定参数的类型</a:t>
            </a:r>
            <a:r>
              <a:rPr lang="zh-CN" altLang="en-US" sz="2400" dirty="0"/>
              <a:t>，形参的类型完全由调用者传递的实参类型以及</a:t>
            </a:r>
            <a:r>
              <a:rPr lang="en-US" altLang="zh-CN" sz="2400" dirty="0"/>
              <a:t>Python</a:t>
            </a:r>
            <a:r>
              <a:rPr lang="zh-CN" altLang="en-US" sz="2400" dirty="0"/>
              <a:t>解释器的理解和推断来决定，类似于重载和泛型；</a:t>
            </a:r>
          </a:p>
          <a:p>
            <a:pPr>
              <a:lnSpc>
                <a:spcPct val="100000"/>
              </a:lnSpc>
            </a:pPr>
            <a:r>
              <a:rPr lang="zh-CN" altLang="en-US" sz="2400" dirty="0"/>
              <a:t>函数编写如果有问题，只有</a:t>
            </a:r>
            <a:r>
              <a:rPr lang="zh-CN" altLang="en-US" sz="2400" dirty="0">
                <a:solidFill>
                  <a:srgbClr val="FF0000"/>
                </a:solidFill>
              </a:rPr>
              <a:t>在调用时</a:t>
            </a:r>
            <a:r>
              <a:rPr lang="zh-CN" altLang="en-US" sz="2400" dirty="0"/>
              <a:t>才能被发现，传递某些参数时执行正确，而传递另一些类型的参数时则出现错误。</a:t>
            </a:r>
            <a:endParaRPr lang="en-US" altLang="zh-CN" sz="2400" dirty="0"/>
          </a:p>
          <a:p>
            <a:pPr marL="544251" lvl="1" indent="0">
              <a:lnSpc>
                <a:spcPct val="100000"/>
              </a:lnSpc>
              <a:buNone/>
            </a:pPr>
            <a:endParaRPr lang="en-US" altLang="zh-CN" sz="2000" dirty="0"/>
          </a:p>
        </p:txBody>
      </p:sp>
    </p:spTree>
    <p:extLst>
      <p:ext uri="{BB962C8B-B14F-4D97-AF65-F5344CB8AC3E}">
        <p14:creationId xmlns:p14="http://schemas.microsoft.com/office/powerpoint/2010/main" val="4231854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a:t>5.3.1</a:t>
            </a:r>
            <a:r>
              <a:rPr lang="zh-CN" altLang="en-US" dirty="0"/>
              <a:t>默认值参数</a:t>
            </a:r>
            <a:endParaRPr lang="zh-CN" altLang="zh-CN" dirty="0"/>
          </a:p>
        </p:txBody>
      </p:sp>
      <p:sp>
        <p:nvSpPr>
          <p:cNvPr id="4" name="Rectangle 3"/>
          <p:cNvSpPr txBox="1">
            <a:spLocks noChangeArrowheads="1"/>
          </p:cNvSpPr>
          <p:nvPr/>
        </p:nvSpPr>
        <p:spPr>
          <a:xfrm>
            <a:off x="343525" y="1690688"/>
            <a:ext cx="6055374" cy="3293483"/>
          </a:xfrm>
          <a:prstGeom prst="rect">
            <a:avLst/>
          </a:prstGeom>
          <a:noFill/>
        </p:spPr>
        <p:txBody>
          <a:bodyPr vert="horz" lIns="108825" tIns="54412" rIns="108825" bIns="54412" rtlCol="0">
            <a:normAutofit fontScale="70000" lnSpcReduction="2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50000"/>
              </a:lnSpc>
              <a:defRPr/>
            </a:pPr>
            <a:r>
              <a:rPr lang="en-US" altLang="zh-CN" sz="2400" dirty="0"/>
              <a:t>Python</a:t>
            </a:r>
            <a:r>
              <a:rPr lang="zh-CN" altLang="en-US" sz="2400" dirty="0"/>
              <a:t>在定义函数时，支持默认值参数，即可为形参设置默认值。</a:t>
            </a:r>
            <a:endParaRPr lang="en-US" altLang="zh-CN" sz="2400" dirty="0"/>
          </a:p>
          <a:p>
            <a:pPr marL="0" indent="0">
              <a:buNone/>
              <a:defRPr/>
            </a:pPr>
            <a:r>
              <a:rPr lang="zh-CN" altLang="en-US" sz="2800" dirty="0">
                <a:solidFill>
                  <a:schemeClr val="accent5"/>
                </a:solidFill>
              </a:rPr>
              <a:t>def 函数名(……，形参名=默认值)</a:t>
            </a:r>
          </a:p>
          <a:p>
            <a:pPr>
              <a:buNone/>
              <a:defRPr/>
            </a:pPr>
            <a:r>
              <a:rPr lang="zh-CN" altLang="en-US" sz="2800" dirty="0">
                <a:solidFill>
                  <a:schemeClr val="accent5"/>
                </a:solidFill>
              </a:rPr>
              <a:t>        函数体</a:t>
            </a:r>
          </a:p>
          <a:p>
            <a:pPr>
              <a:lnSpc>
                <a:spcPct val="160000"/>
              </a:lnSpc>
              <a:defRPr/>
            </a:pPr>
            <a:r>
              <a:rPr lang="zh-CN" altLang="en-US" sz="2400" dirty="0"/>
              <a:t>调用带有默认值参数的函数时，可以不对默认值参数进行赋值，也可以赋值，具有较大的灵活性。</a:t>
            </a:r>
            <a:endParaRPr lang="en-US" altLang="zh-CN" sz="2400" dirty="0"/>
          </a:p>
          <a:p>
            <a:pPr>
              <a:lnSpc>
                <a:spcPct val="160000"/>
              </a:lnSpc>
              <a:defRPr/>
            </a:pPr>
            <a:r>
              <a:rPr lang="zh-CN" altLang="en-US" sz="2400" dirty="0"/>
              <a:t>使用“</a:t>
            </a:r>
            <a:r>
              <a:rPr lang="zh-CN" altLang="en-US" sz="2400" b="1" dirty="0">
                <a:solidFill>
                  <a:schemeClr val="accent5"/>
                </a:solidFill>
              </a:rPr>
              <a:t>函数名</a:t>
            </a:r>
            <a:r>
              <a:rPr lang="en-US" altLang="zh-CN" sz="2400" b="1" dirty="0">
                <a:solidFill>
                  <a:schemeClr val="accent5"/>
                </a:solidFill>
                <a:latin typeface="宋体" charset="-122"/>
                <a:sym typeface="Arial" charset="0"/>
              </a:rPr>
              <a:t>.__defaults__</a:t>
            </a:r>
            <a:r>
              <a:rPr lang="en-US" altLang="zh-CN" sz="2400" dirty="0">
                <a:latin typeface="宋体" charset="-122"/>
                <a:sym typeface="Arial" charset="0"/>
              </a:rPr>
              <a:t>”</a:t>
            </a:r>
            <a:r>
              <a:rPr lang="zh-CN" altLang="en-US" sz="2400" dirty="0">
                <a:latin typeface="宋体" charset="-122"/>
                <a:sym typeface="Arial" charset="0"/>
              </a:rPr>
              <a:t>以元组的形式查看函数所有默认值参数的当前值</a:t>
            </a:r>
            <a:endParaRPr lang="en-US" altLang="zh-CN" sz="2400" dirty="0">
              <a:latin typeface="宋体" charset="-122"/>
              <a:sym typeface="Arial" charset="0"/>
            </a:endParaRPr>
          </a:p>
          <a:p>
            <a:pPr>
              <a:lnSpc>
                <a:spcPct val="160000"/>
              </a:lnSpc>
              <a:defRPr/>
            </a:pPr>
            <a:endParaRPr lang="zh-CN" altLang="en-US" sz="2400" dirty="0"/>
          </a:p>
          <a:p>
            <a:pPr marL="544251" lvl="1" indent="0">
              <a:lnSpc>
                <a:spcPct val="100000"/>
              </a:lnSpc>
              <a:buNone/>
            </a:pPr>
            <a:endParaRPr lang="en-US" altLang="zh-CN" sz="2000" dirty="0"/>
          </a:p>
        </p:txBody>
      </p:sp>
      <p:sp>
        <p:nvSpPr>
          <p:cNvPr id="5" name="Rectangle 3"/>
          <p:cNvSpPr txBox="1">
            <a:spLocks noChangeArrowheads="1"/>
          </p:cNvSpPr>
          <p:nvPr/>
        </p:nvSpPr>
        <p:spPr>
          <a:xfrm>
            <a:off x="6467917" y="476518"/>
            <a:ext cx="5492842" cy="5331854"/>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def</a:t>
            </a:r>
            <a:r>
              <a:rPr lang="en-US" altLang="zh-CN" sz="2000" dirty="0">
                <a:latin typeface="宋体" charset="-122"/>
                <a:sym typeface="Arial" charset="0"/>
              </a:rPr>
              <a:t> say( message, times =1 ):</a:t>
            </a:r>
          </a:p>
          <a:p>
            <a:pPr marL="0" indent="0">
              <a:lnSpc>
                <a:spcPct val="80000"/>
              </a:lnSpc>
              <a:buNone/>
            </a:pPr>
            <a:r>
              <a:rPr lang="en-US" altLang="zh-CN" sz="2000" dirty="0">
                <a:latin typeface="宋体" charset="-122"/>
                <a:sym typeface="Arial" charset="0"/>
              </a:rPr>
              <a:t>	        print (message * times)</a:t>
            </a:r>
          </a:p>
          <a:p>
            <a:pPr marL="0" indent="0">
              <a:lnSpc>
                <a:spcPct val="80000"/>
              </a:lnSpc>
              <a:buNone/>
            </a:pP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	        </a:t>
            </a:r>
          </a:p>
          <a:p>
            <a:pPr marL="0" indent="0">
              <a:lnSpc>
                <a:spcPct val="80000"/>
              </a:lnSpc>
              <a:buNone/>
            </a:pPr>
            <a:r>
              <a:rPr lang="en-US" altLang="zh-CN" sz="2000" dirty="0">
                <a:latin typeface="宋体" charset="-122"/>
                <a:sym typeface="Arial" charset="0"/>
              </a:rPr>
              <a:t>&gt;&gt;&gt; say('hello')</a:t>
            </a:r>
            <a:r>
              <a:rPr lang="en-US" altLang="zh-CN" sz="2000" dirty="0">
                <a:solidFill>
                  <a:srgbClr val="FF0000"/>
                </a:solidFill>
                <a:latin typeface="宋体" charset="-122"/>
                <a:sym typeface="Arial" charset="0"/>
              </a:rPr>
              <a:t>#</a:t>
            </a:r>
            <a:r>
              <a:rPr lang="zh-CN" altLang="en-US" sz="2000" dirty="0">
                <a:solidFill>
                  <a:srgbClr val="FF0000"/>
                </a:solidFill>
                <a:latin typeface="宋体" charset="-122"/>
                <a:sym typeface="Arial" charset="0"/>
              </a:rPr>
              <a:t>不为默认值参数传值</a:t>
            </a:r>
          </a:p>
          <a:p>
            <a:pPr marL="0" indent="0">
              <a:lnSpc>
                <a:spcPct val="80000"/>
              </a:lnSpc>
              <a:buNone/>
            </a:pPr>
            <a:r>
              <a:rPr lang="en-US" altLang="zh-CN" sz="2000" dirty="0">
                <a:solidFill>
                  <a:schemeClr val="accent5"/>
                </a:solidFill>
                <a:latin typeface="宋体" charset="-122"/>
                <a:sym typeface="Arial" charset="0"/>
              </a:rPr>
              <a:t>hello</a:t>
            </a:r>
          </a:p>
          <a:p>
            <a:pPr marL="0" indent="0">
              <a:lnSpc>
                <a:spcPct val="80000"/>
              </a:lnSpc>
              <a:buNone/>
            </a:pPr>
            <a:r>
              <a:rPr lang="en-US" altLang="zh-CN" sz="2000" dirty="0">
                <a:latin typeface="宋体" charset="-122"/>
                <a:sym typeface="Arial" charset="0"/>
              </a:rPr>
              <a:t>&gt;&gt;&gt; say('hello',3)</a:t>
            </a:r>
            <a:r>
              <a:rPr lang="en-US" altLang="zh-CN" sz="2000" dirty="0">
                <a:solidFill>
                  <a:srgbClr val="FF0000"/>
                </a:solidFill>
                <a:latin typeface="宋体" charset="-122"/>
                <a:sym typeface="Arial" charset="0"/>
              </a:rPr>
              <a:t>#</a:t>
            </a:r>
            <a:r>
              <a:rPr lang="zh-CN" altLang="en-US" sz="2000" dirty="0">
                <a:solidFill>
                  <a:srgbClr val="FF0000"/>
                </a:solidFill>
                <a:latin typeface="宋体" charset="-122"/>
                <a:sym typeface="Arial" charset="0"/>
              </a:rPr>
              <a:t>使用调用者显示传递的值</a:t>
            </a:r>
          </a:p>
          <a:p>
            <a:pPr marL="0" indent="0">
              <a:lnSpc>
                <a:spcPct val="80000"/>
              </a:lnSpc>
              <a:buNone/>
            </a:pPr>
            <a:r>
              <a:rPr lang="en-US" altLang="zh-CN" sz="2000" dirty="0" err="1">
                <a:solidFill>
                  <a:schemeClr val="accent5"/>
                </a:solidFill>
                <a:latin typeface="宋体" charset="-122"/>
                <a:sym typeface="Arial" charset="0"/>
              </a:rPr>
              <a:t>hellohellohello</a:t>
            </a:r>
            <a:endParaRPr lang="en-US" altLang="zh-CN" sz="2000" dirty="0">
              <a:solidFill>
                <a:schemeClr val="accent5"/>
              </a:solidFill>
              <a:latin typeface="宋体" charset="-122"/>
              <a:sym typeface="Arial" charset="0"/>
            </a:endParaRPr>
          </a:p>
          <a:p>
            <a:pPr marL="0" indent="0">
              <a:lnSpc>
                <a:spcPct val="80000"/>
              </a:lnSpc>
              <a:buNone/>
            </a:pPr>
            <a:r>
              <a:rPr lang="en-US" altLang="zh-CN" sz="2000" dirty="0">
                <a:latin typeface="宋体" charset="-122"/>
                <a:sym typeface="Arial" charset="0"/>
              </a:rPr>
              <a:t>&gt;&gt;&gt; say('hi',7)</a:t>
            </a:r>
            <a:r>
              <a:rPr lang="en-US" altLang="zh-CN" sz="2000" dirty="0">
                <a:solidFill>
                  <a:srgbClr val="FF0000"/>
                </a:solidFill>
                <a:latin typeface="宋体" charset="-122"/>
                <a:sym typeface="Arial" charset="0"/>
              </a:rPr>
              <a:t>#</a:t>
            </a:r>
            <a:r>
              <a:rPr lang="zh-CN" altLang="en-US" sz="2000" dirty="0">
                <a:solidFill>
                  <a:srgbClr val="FF0000"/>
                </a:solidFill>
                <a:latin typeface="宋体" charset="-122"/>
                <a:sym typeface="Arial" charset="0"/>
              </a:rPr>
              <a:t>使用调用者显示传递的值</a:t>
            </a:r>
          </a:p>
          <a:p>
            <a:pPr marL="0" indent="0">
              <a:lnSpc>
                <a:spcPct val="80000"/>
              </a:lnSpc>
              <a:buNone/>
            </a:pPr>
            <a:r>
              <a:rPr lang="en-US" altLang="zh-CN" sz="2000" dirty="0" err="1">
                <a:solidFill>
                  <a:schemeClr val="accent5"/>
                </a:solidFill>
                <a:latin typeface="宋体" charset="-122"/>
                <a:sym typeface="Arial" charset="0"/>
              </a:rPr>
              <a:t>hihihihihihihi</a:t>
            </a:r>
            <a:endParaRPr lang="en-US" altLang="zh-CN" sz="2000" dirty="0">
              <a:solidFill>
                <a:schemeClr val="accent5"/>
              </a:solidFill>
              <a:latin typeface="宋体" charset="-122"/>
              <a:sym typeface="Arial" charset="0"/>
            </a:endParaRPr>
          </a:p>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say.__defaults</a:t>
            </a:r>
            <a:r>
              <a:rPr lang="en-US" altLang="zh-CN" sz="2000" dirty="0">
                <a:latin typeface="宋体" charset="-122"/>
                <a:sym typeface="Arial" charset="0"/>
              </a:rPr>
              <a:t>__</a:t>
            </a:r>
          </a:p>
          <a:p>
            <a:pPr marL="0" indent="0">
              <a:lnSpc>
                <a:spcPct val="80000"/>
              </a:lnSpc>
              <a:buNone/>
            </a:pPr>
            <a:r>
              <a:rPr lang="en-US" altLang="zh-CN" sz="2000" dirty="0">
                <a:solidFill>
                  <a:schemeClr val="accent5"/>
                </a:solidFill>
                <a:latin typeface="宋体" charset="-122"/>
                <a:sym typeface="Arial" charset="0"/>
              </a:rPr>
              <a:t>(1,)</a:t>
            </a:r>
          </a:p>
        </p:txBody>
      </p:sp>
    </p:spTree>
    <p:extLst>
      <p:ext uri="{BB962C8B-B14F-4D97-AF65-F5344CB8AC3E}">
        <p14:creationId xmlns:p14="http://schemas.microsoft.com/office/powerpoint/2010/main" val="1140784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a:t>5.3.1</a:t>
            </a:r>
            <a:r>
              <a:rPr lang="zh-CN" altLang="en-US" dirty="0"/>
              <a:t>默认值参数</a:t>
            </a:r>
            <a:endParaRPr lang="zh-CN" altLang="zh-CN" dirty="0"/>
          </a:p>
        </p:txBody>
      </p:sp>
      <p:sp>
        <p:nvSpPr>
          <p:cNvPr id="4" name="Rectangle 3"/>
          <p:cNvSpPr txBox="1">
            <a:spLocks noChangeArrowheads="1"/>
          </p:cNvSpPr>
          <p:nvPr/>
        </p:nvSpPr>
        <p:spPr>
          <a:xfrm>
            <a:off x="343524" y="1690688"/>
            <a:ext cx="10629275" cy="743419"/>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80000"/>
              </a:lnSpc>
              <a:defRPr/>
            </a:pPr>
            <a:r>
              <a:rPr lang="zh-CN" altLang="en-US" sz="2400" dirty="0"/>
              <a:t>默认值参数必须出现在函数参数列表的最右端，且任何一个默认值参数右边不能有非默认值参数。</a:t>
            </a:r>
          </a:p>
          <a:p>
            <a:pPr marL="0" indent="0">
              <a:lnSpc>
                <a:spcPct val="160000"/>
              </a:lnSpc>
              <a:buNone/>
              <a:defRPr/>
            </a:pPr>
            <a:endParaRPr lang="zh-CN" altLang="en-US" sz="2400" dirty="0"/>
          </a:p>
          <a:p>
            <a:pPr marL="544251" lvl="1" indent="0">
              <a:lnSpc>
                <a:spcPct val="100000"/>
              </a:lnSpc>
              <a:buNone/>
            </a:pPr>
            <a:endParaRPr lang="en-US" altLang="zh-CN" sz="2000"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399" y="2624875"/>
            <a:ext cx="6684962" cy="299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65705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a:t>5.3.1</a:t>
            </a:r>
            <a:r>
              <a:rPr lang="zh-CN" altLang="en-US" dirty="0"/>
              <a:t>默认值参数</a:t>
            </a:r>
            <a:endParaRPr lang="zh-CN" altLang="zh-CN" dirty="0"/>
          </a:p>
        </p:txBody>
      </p:sp>
      <p:sp>
        <p:nvSpPr>
          <p:cNvPr id="4" name="Rectangle 3"/>
          <p:cNvSpPr txBox="1">
            <a:spLocks noChangeArrowheads="1"/>
          </p:cNvSpPr>
          <p:nvPr/>
        </p:nvSpPr>
        <p:spPr>
          <a:xfrm>
            <a:off x="343525" y="1690688"/>
            <a:ext cx="9817906" cy="3293483"/>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60000"/>
              </a:lnSpc>
              <a:defRPr/>
            </a:pPr>
            <a:r>
              <a:rPr lang="zh-CN" altLang="en-US" sz="2400" i="1" dirty="0">
                <a:solidFill>
                  <a:schemeClr val="accent5"/>
                </a:solidFill>
              </a:rPr>
              <a:t>例：使用指定分隔符将列表中所有字符串元素连接成一个字符串，默认空格。</a:t>
            </a:r>
          </a:p>
          <a:p>
            <a:pPr marL="544251" lvl="1" indent="0">
              <a:lnSpc>
                <a:spcPct val="100000"/>
              </a:lnSpc>
              <a:buNone/>
            </a:pPr>
            <a:endParaRPr lang="en-US" altLang="zh-CN" sz="2000" dirty="0"/>
          </a:p>
        </p:txBody>
      </p:sp>
      <p:sp>
        <p:nvSpPr>
          <p:cNvPr id="5" name="Rectangle 3"/>
          <p:cNvSpPr txBox="1">
            <a:spLocks noChangeArrowheads="1"/>
          </p:cNvSpPr>
          <p:nvPr/>
        </p:nvSpPr>
        <p:spPr>
          <a:xfrm>
            <a:off x="3327085" y="2461450"/>
            <a:ext cx="5492842" cy="3969144"/>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def</a:t>
            </a:r>
            <a:r>
              <a:rPr lang="en-US" altLang="zh-CN" sz="2000" dirty="0">
                <a:latin typeface="宋体" charset="-122"/>
                <a:sym typeface="Arial" charset="0"/>
              </a:rPr>
              <a:t> Join(</a:t>
            </a:r>
            <a:r>
              <a:rPr lang="en-US" altLang="zh-CN" sz="2000" dirty="0" err="1">
                <a:latin typeface="宋体" charset="-122"/>
                <a:sym typeface="Arial" charset="0"/>
              </a:rPr>
              <a:t>List,sep</a:t>
            </a:r>
            <a:r>
              <a:rPr lang="en-US" altLang="zh-CN" sz="2000" dirty="0">
                <a:latin typeface="宋体" charset="-122"/>
                <a:sym typeface="Arial" charset="0"/>
              </a:rPr>
              <a:t>=None):</a:t>
            </a:r>
          </a:p>
          <a:p>
            <a:pPr marL="0" indent="0">
              <a:lnSpc>
                <a:spcPct val="80000"/>
              </a:lnSpc>
              <a:buNone/>
            </a:pPr>
            <a:r>
              <a:rPr lang="en-US" altLang="zh-CN" sz="2000" dirty="0">
                <a:latin typeface="宋体" charset="-122"/>
                <a:sym typeface="Arial" charset="0"/>
              </a:rPr>
              <a:t>	return (</a:t>
            </a:r>
            <a:r>
              <a:rPr lang="en-US" altLang="zh-CN" sz="2000" dirty="0" err="1">
                <a:latin typeface="宋体" charset="-122"/>
                <a:sym typeface="Arial" charset="0"/>
              </a:rPr>
              <a:t>sep</a:t>
            </a:r>
            <a:r>
              <a:rPr lang="en-US" altLang="zh-CN" sz="2000" dirty="0">
                <a:latin typeface="宋体" charset="-122"/>
                <a:sym typeface="Arial" charset="0"/>
              </a:rPr>
              <a:t> or ' ').join(List)</a:t>
            </a:r>
          </a:p>
          <a:p>
            <a:pPr marL="0" indent="0">
              <a:lnSpc>
                <a:spcPct val="80000"/>
              </a:lnSpc>
              <a:buNone/>
            </a:pP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aList</a:t>
            </a:r>
            <a:r>
              <a:rPr lang="en-US" altLang="zh-CN" sz="2000" dirty="0">
                <a:latin typeface="宋体" charset="-122"/>
                <a:sym typeface="Arial" charset="0"/>
              </a:rPr>
              <a:t> = ['a', 'b', 'c']</a:t>
            </a:r>
          </a:p>
          <a:p>
            <a:pPr marL="0" indent="0">
              <a:lnSpc>
                <a:spcPct val="80000"/>
              </a:lnSpc>
              <a:buNone/>
            </a:pPr>
            <a:r>
              <a:rPr lang="en-US" altLang="zh-CN" sz="2000" dirty="0">
                <a:latin typeface="宋体" charset="-122"/>
                <a:sym typeface="Arial" charset="0"/>
              </a:rPr>
              <a:t>&gt;&gt;&gt; Join(</a:t>
            </a:r>
            <a:r>
              <a:rPr lang="en-US" altLang="zh-CN" sz="2000" dirty="0" err="1">
                <a:latin typeface="宋体" charset="-122"/>
                <a:sym typeface="Arial" charset="0"/>
              </a:rPr>
              <a:t>aList</a:t>
            </a:r>
            <a:r>
              <a:rPr lang="en-US" altLang="zh-CN" sz="2000" dirty="0">
                <a:latin typeface="宋体" charset="-122"/>
                <a:sym typeface="Arial" charset="0"/>
              </a:rPr>
              <a:t>)</a:t>
            </a:r>
          </a:p>
          <a:p>
            <a:pPr marL="0" indent="0">
              <a:lnSpc>
                <a:spcPct val="80000"/>
              </a:lnSpc>
              <a:buNone/>
            </a:pPr>
            <a:r>
              <a:rPr lang="en-US" altLang="zh-CN" sz="2000" dirty="0">
                <a:solidFill>
                  <a:schemeClr val="accent5"/>
                </a:solidFill>
                <a:latin typeface="宋体" charset="-122"/>
                <a:sym typeface="Arial" charset="0"/>
              </a:rPr>
              <a:t>'a b c‘</a:t>
            </a:r>
          </a:p>
          <a:p>
            <a:pPr marL="0" indent="0">
              <a:lnSpc>
                <a:spcPct val="80000"/>
              </a:lnSpc>
              <a:buNone/>
            </a:pPr>
            <a:r>
              <a:rPr lang="en-US" altLang="zh-CN" sz="2000" dirty="0">
                <a:latin typeface="宋体" charset="-122"/>
                <a:sym typeface="Arial" charset="0"/>
              </a:rPr>
              <a:t>&gt;&gt;&gt; Join(</a:t>
            </a:r>
            <a:r>
              <a:rPr lang="en-US" altLang="zh-CN" sz="2000" dirty="0" err="1">
                <a:latin typeface="宋体" charset="-122"/>
                <a:sym typeface="Arial" charset="0"/>
              </a:rPr>
              <a:t>aList</a:t>
            </a:r>
            <a:r>
              <a:rPr lang="en-US" altLang="zh-CN" sz="2000" dirty="0">
                <a:latin typeface="宋体" charset="-122"/>
                <a:sym typeface="Arial" charset="0"/>
              </a:rPr>
              <a:t>, ',')</a:t>
            </a:r>
          </a:p>
          <a:p>
            <a:pPr marL="0" indent="0">
              <a:lnSpc>
                <a:spcPct val="80000"/>
              </a:lnSpc>
              <a:buNone/>
            </a:pPr>
            <a:r>
              <a:rPr lang="en-US" altLang="zh-CN" sz="2000" dirty="0">
                <a:solidFill>
                  <a:schemeClr val="accent5"/>
                </a:solidFill>
                <a:latin typeface="宋体" charset="-122"/>
                <a:sym typeface="Arial" charset="0"/>
              </a:rPr>
              <a:t>'</a:t>
            </a:r>
            <a:r>
              <a:rPr lang="en-US" altLang="zh-CN" sz="2000" dirty="0" err="1">
                <a:solidFill>
                  <a:schemeClr val="accent5"/>
                </a:solidFill>
                <a:latin typeface="宋体" charset="-122"/>
                <a:sym typeface="Arial" charset="0"/>
              </a:rPr>
              <a:t>a,b,c</a:t>
            </a:r>
            <a:r>
              <a:rPr lang="en-US" altLang="zh-CN" sz="2000" dirty="0">
                <a:solidFill>
                  <a:schemeClr val="accent5"/>
                </a:solidFill>
                <a:latin typeface="宋体" charset="-122"/>
                <a:sym typeface="Arial" charset="0"/>
              </a:rPr>
              <a:t>'</a:t>
            </a:r>
          </a:p>
        </p:txBody>
      </p:sp>
    </p:spTree>
    <p:extLst>
      <p:ext uri="{BB962C8B-B14F-4D97-AF65-F5344CB8AC3E}">
        <p14:creationId xmlns:p14="http://schemas.microsoft.com/office/powerpoint/2010/main" val="3774860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a:t>5.3.1</a:t>
            </a:r>
            <a:r>
              <a:rPr lang="zh-CN" altLang="en-US" dirty="0"/>
              <a:t>默认值参数</a:t>
            </a:r>
            <a:endParaRPr lang="zh-CN" altLang="zh-CN" dirty="0"/>
          </a:p>
        </p:txBody>
      </p:sp>
      <p:sp>
        <p:nvSpPr>
          <p:cNvPr id="4" name="Rectangle 3"/>
          <p:cNvSpPr txBox="1">
            <a:spLocks noChangeArrowheads="1"/>
          </p:cNvSpPr>
          <p:nvPr/>
        </p:nvSpPr>
        <p:spPr>
          <a:xfrm>
            <a:off x="343525" y="1418829"/>
            <a:ext cx="10629275" cy="743419"/>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80000"/>
              </a:lnSpc>
              <a:defRPr/>
            </a:pPr>
            <a:r>
              <a:rPr lang="zh-CN" altLang="en-US" sz="2400" dirty="0"/>
              <a:t>默认值参数如果使用不当，会导致很难发现的逻辑错误。</a:t>
            </a:r>
          </a:p>
          <a:p>
            <a:pPr marL="0" indent="0">
              <a:lnSpc>
                <a:spcPct val="160000"/>
              </a:lnSpc>
              <a:buNone/>
              <a:defRPr/>
            </a:pPr>
            <a:endParaRPr lang="zh-CN" altLang="en-US" sz="2400" dirty="0"/>
          </a:p>
          <a:p>
            <a:pPr marL="544251" lvl="1" indent="0">
              <a:lnSpc>
                <a:spcPct val="100000"/>
              </a:lnSpc>
              <a:buNone/>
            </a:pPr>
            <a:endParaRPr lang="en-US" altLang="zh-CN" sz="2000" dirty="0"/>
          </a:p>
        </p:txBody>
      </p:sp>
      <p:sp>
        <p:nvSpPr>
          <p:cNvPr id="5" name="Rectangle 3"/>
          <p:cNvSpPr txBox="1">
            <a:spLocks noChangeArrowheads="1"/>
          </p:cNvSpPr>
          <p:nvPr/>
        </p:nvSpPr>
        <p:spPr>
          <a:xfrm>
            <a:off x="707523" y="1813119"/>
            <a:ext cx="5492842" cy="4587681"/>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1800" dirty="0">
                <a:latin typeface="宋体" charset="-122"/>
                <a:sym typeface="Arial" charset="0"/>
              </a:rPr>
              <a:t>&gt;&gt;&gt; </a:t>
            </a:r>
            <a:r>
              <a:rPr lang="en-US" altLang="zh-CN" sz="1800" dirty="0" err="1">
                <a:latin typeface="宋体" charset="-122"/>
                <a:sym typeface="Arial" charset="0"/>
              </a:rPr>
              <a:t>def</a:t>
            </a:r>
            <a:r>
              <a:rPr lang="en-US" altLang="zh-CN" sz="1800" dirty="0">
                <a:latin typeface="宋体" charset="-122"/>
                <a:sym typeface="Arial" charset="0"/>
              </a:rPr>
              <a:t> demo(</a:t>
            </a:r>
            <a:r>
              <a:rPr lang="en-US" altLang="zh-CN" sz="1800" dirty="0" err="1">
                <a:latin typeface="宋体" charset="-122"/>
                <a:sym typeface="Arial" charset="0"/>
              </a:rPr>
              <a:t>newitem,old_list</a:t>
            </a:r>
            <a:r>
              <a:rPr lang="en-US" altLang="zh-CN" sz="1800" dirty="0">
                <a:latin typeface="宋体" charset="-122"/>
                <a:sym typeface="Arial" charset="0"/>
              </a:rPr>
              <a:t>=[]):</a:t>
            </a:r>
          </a:p>
          <a:p>
            <a:pPr marL="0" indent="0">
              <a:lnSpc>
                <a:spcPct val="80000"/>
              </a:lnSpc>
              <a:buNone/>
            </a:pPr>
            <a:r>
              <a:rPr lang="en-US" altLang="zh-CN" sz="1800" dirty="0">
                <a:latin typeface="宋体" charset="-122"/>
                <a:sym typeface="Arial" charset="0"/>
              </a:rPr>
              <a:t>    </a:t>
            </a:r>
            <a:r>
              <a:rPr lang="en-US" altLang="zh-CN" sz="1800" dirty="0" err="1">
                <a:latin typeface="宋体" charset="-122"/>
                <a:sym typeface="Arial" charset="0"/>
              </a:rPr>
              <a:t>old_list.append</a:t>
            </a:r>
            <a:r>
              <a:rPr lang="en-US" altLang="zh-CN" sz="1800" dirty="0">
                <a:latin typeface="宋体" charset="-122"/>
                <a:sym typeface="Arial" charset="0"/>
              </a:rPr>
              <a:t>(</a:t>
            </a:r>
            <a:r>
              <a:rPr lang="en-US" altLang="zh-CN" sz="1800" dirty="0" err="1">
                <a:latin typeface="宋体" charset="-122"/>
                <a:sym typeface="Arial" charset="0"/>
              </a:rPr>
              <a:t>newitem</a:t>
            </a:r>
            <a:r>
              <a:rPr lang="en-US" altLang="zh-CN" sz="1800" dirty="0">
                <a:latin typeface="宋体" charset="-122"/>
                <a:sym typeface="Arial" charset="0"/>
              </a:rPr>
              <a:t>)</a:t>
            </a:r>
          </a:p>
          <a:p>
            <a:pPr marL="0" indent="0">
              <a:lnSpc>
                <a:spcPct val="80000"/>
              </a:lnSpc>
              <a:buNone/>
            </a:pPr>
            <a:r>
              <a:rPr lang="en-US" altLang="zh-CN" sz="1800" dirty="0">
                <a:latin typeface="宋体" charset="-122"/>
                <a:sym typeface="Arial" charset="0"/>
              </a:rPr>
              <a:t>    return </a:t>
            </a:r>
            <a:r>
              <a:rPr lang="en-US" altLang="zh-CN" sz="1800" dirty="0" err="1">
                <a:latin typeface="宋体" charset="-122"/>
                <a:sym typeface="Arial" charset="0"/>
              </a:rPr>
              <a:t>old_list</a:t>
            </a:r>
            <a:endParaRPr lang="en-US" altLang="zh-CN" sz="1800" dirty="0">
              <a:latin typeface="宋体" charset="-122"/>
              <a:sym typeface="Arial" charset="0"/>
            </a:endParaRPr>
          </a:p>
          <a:p>
            <a:pPr marL="0" indent="0">
              <a:lnSpc>
                <a:spcPct val="80000"/>
              </a:lnSpc>
              <a:buNone/>
            </a:pPr>
            <a:r>
              <a:rPr lang="en-US" altLang="zh-CN" sz="1800" dirty="0">
                <a:latin typeface="宋体" charset="-122"/>
                <a:sym typeface="Arial" charset="0"/>
              </a:rPr>
              <a:t>&gt;&gt;&gt; print (demo('5',[1,2,3,4]))  #right</a:t>
            </a:r>
          </a:p>
          <a:p>
            <a:pPr marL="0" indent="0">
              <a:lnSpc>
                <a:spcPct val="80000"/>
              </a:lnSpc>
              <a:buNone/>
            </a:pPr>
            <a:r>
              <a:rPr lang="en-US" altLang="zh-CN" sz="1800" dirty="0">
                <a:solidFill>
                  <a:schemeClr val="accent5"/>
                </a:solidFill>
                <a:latin typeface="宋体" charset="-122"/>
                <a:sym typeface="Arial" charset="0"/>
              </a:rPr>
              <a:t>[1, 2, 3, 4, '5']</a:t>
            </a:r>
          </a:p>
          <a:p>
            <a:pPr marL="0" indent="0">
              <a:lnSpc>
                <a:spcPct val="80000"/>
              </a:lnSpc>
              <a:buNone/>
            </a:pPr>
            <a:r>
              <a:rPr lang="en-US" altLang="zh-CN" sz="1800" dirty="0">
                <a:latin typeface="宋体" charset="-122"/>
                <a:sym typeface="Arial" charset="0"/>
              </a:rPr>
              <a:t>&gt;&gt;&gt; print (demo('</a:t>
            </a:r>
            <a:r>
              <a:rPr lang="en-US" altLang="zh-CN" sz="1800" dirty="0" err="1">
                <a:latin typeface="宋体" charset="-122"/>
                <a:sym typeface="Arial" charset="0"/>
              </a:rPr>
              <a:t>aaa</a:t>
            </a:r>
            <a:r>
              <a:rPr lang="en-US" altLang="zh-CN" sz="1800" dirty="0">
                <a:latin typeface="宋体" charset="-122"/>
                <a:sym typeface="Arial" charset="0"/>
              </a:rPr>
              <a:t>',['</a:t>
            </a:r>
            <a:r>
              <a:rPr lang="en-US" altLang="zh-CN" sz="1800" dirty="0" err="1">
                <a:latin typeface="宋体" charset="-122"/>
                <a:sym typeface="Arial" charset="0"/>
              </a:rPr>
              <a:t>a','b</a:t>
            </a:r>
            <a:r>
              <a:rPr lang="en-US" altLang="zh-CN" sz="1800" dirty="0">
                <a:latin typeface="宋体" charset="-122"/>
                <a:sym typeface="Arial" charset="0"/>
              </a:rPr>
              <a:t>']))  #right</a:t>
            </a:r>
          </a:p>
          <a:p>
            <a:pPr marL="0" indent="0">
              <a:lnSpc>
                <a:spcPct val="80000"/>
              </a:lnSpc>
              <a:buNone/>
            </a:pPr>
            <a:r>
              <a:rPr lang="en-US" altLang="zh-CN" sz="1800" dirty="0">
                <a:solidFill>
                  <a:schemeClr val="accent5"/>
                </a:solidFill>
                <a:latin typeface="宋体" charset="-122"/>
                <a:sym typeface="Arial" charset="0"/>
              </a:rPr>
              <a:t>['a', 'b', '</a:t>
            </a:r>
            <a:r>
              <a:rPr lang="en-US" altLang="zh-CN" sz="1800" dirty="0" err="1">
                <a:solidFill>
                  <a:schemeClr val="accent5"/>
                </a:solidFill>
                <a:latin typeface="宋体" charset="-122"/>
                <a:sym typeface="Arial" charset="0"/>
              </a:rPr>
              <a:t>aaa</a:t>
            </a:r>
            <a:r>
              <a:rPr lang="en-US" altLang="zh-CN" sz="1800" dirty="0">
                <a:solidFill>
                  <a:schemeClr val="accent5"/>
                </a:solidFill>
                <a:latin typeface="宋体" charset="-122"/>
                <a:sym typeface="Arial" charset="0"/>
              </a:rPr>
              <a:t>']</a:t>
            </a:r>
          </a:p>
          <a:p>
            <a:pPr marL="0" indent="0">
              <a:lnSpc>
                <a:spcPct val="80000"/>
              </a:lnSpc>
              <a:buNone/>
            </a:pPr>
            <a:r>
              <a:rPr lang="en-US" altLang="zh-CN" sz="1800" dirty="0">
                <a:latin typeface="宋体" charset="-122"/>
                <a:sym typeface="Arial" charset="0"/>
              </a:rPr>
              <a:t>&gt;&gt;&gt; print (demo('a') )  #right</a:t>
            </a:r>
          </a:p>
          <a:p>
            <a:pPr marL="0" indent="0">
              <a:lnSpc>
                <a:spcPct val="80000"/>
              </a:lnSpc>
              <a:buNone/>
            </a:pPr>
            <a:r>
              <a:rPr lang="en-US" altLang="zh-CN" sz="1800" dirty="0">
                <a:solidFill>
                  <a:schemeClr val="accent5"/>
                </a:solidFill>
                <a:latin typeface="宋体" charset="-122"/>
                <a:sym typeface="Arial" charset="0"/>
              </a:rPr>
              <a:t>['a']</a:t>
            </a:r>
          </a:p>
          <a:p>
            <a:pPr marL="0" indent="0">
              <a:lnSpc>
                <a:spcPct val="80000"/>
              </a:lnSpc>
              <a:buNone/>
            </a:pPr>
            <a:r>
              <a:rPr lang="en-US" altLang="zh-CN" sz="1800" dirty="0">
                <a:latin typeface="宋体" charset="-122"/>
                <a:sym typeface="Arial" charset="0"/>
              </a:rPr>
              <a:t>&gt;&gt;&gt; print (demo('b'))</a:t>
            </a:r>
          </a:p>
          <a:p>
            <a:pPr marL="0" indent="0">
              <a:lnSpc>
                <a:spcPct val="80000"/>
              </a:lnSpc>
              <a:buNone/>
            </a:pPr>
            <a:r>
              <a:rPr lang="en-US" altLang="zh-CN" sz="1800" dirty="0">
                <a:solidFill>
                  <a:schemeClr val="accent5"/>
                </a:solidFill>
                <a:latin typeface="宋体" charset="-122"/>
                <a:sym typeface="Arial" charset="0"/>
              </a:rPr>
              <a:t>['a', 'b']</a:t>
            </a:r>
          </a:p>
          <a:p>
            <a:pPr marL="0" indent="0">
              <a:lnSpc>
                <a:spcPct val="80000"/>
              </a:lnSpc>
              <a:buNone/>
            </a:pPr>
            <a:r>
              <a:rPr lang="en-US" altLang="zh-CN" sz="1800" dirty="0">
                <a:latin typeface="宋体" charset="-122"/>
                <a:sym typeface="Arial" charset="0"/>
              </a:rPr>
              <a:t>&gt;&gt;&gt; print (</a:t>
            </a:r>
            <a:r>
              <a:rPr lang="en-US" altLang="zh-CN" sz="1800" dirty="0" err="1">
                <a:latin typeface="宋体" charset="-122"/>
                <a:sym typeface="Arial" charset="0"/>
              </a:rPr>
              <a:t>demo.__defaults</a:t>
            </a:r>
            <a:r>
              <a:rPr lang="en-US" altLang="zh-CN" sz="1800" dirty="0">
                <a:latin typeface="宋体" charset="-122"/>
                <a:sym typeface="Arial" charset="0"/>
              </a:rPr>
              <a:t>__)</a:t>
            </a:r>
          </a:p>
          <a:p>
            <a:pPr marL="0" indent="0">
              <a:lnSpc>
                <a:spcPct val="80000"/>
              </a:lnSpc>
              <a:buNone/>
            </a:pPr>
            <a:r>
              <a:rPr lang="en-US" altLang="zh-CN" sz="1800" dirty="0">
                <a:solidFill>
                  <a:schemeClr val="accent5"/>
                </a:solidFill>
                <a:latin typeface="宋体" charset="-122"/>
                <a:sym typeface="Arial" charset="0"/>
              </a:rPr>
              <a:t>(['a', 'b'],)</a:t>
            </a:r>
          </a:p>
          <a:p>
            <a:pPr marL="0" indent="0">
              <a:lnSpc>
                <a:spcPct val="80000"/>
              </a:lnSpc>
              <a:buNone/>
            </a:pPr>
            <a:endParaRPr lang="en-US" altLang="zh-CN" sz="1800" dirty="0">
              <a:solidFill>
                <a:schemeClr val="accent5"/>
              </a:solidFill>
              <a:latin typeface="宋体" charset="-122"/>
              <a:sym typeface="Arial" charset="0"/>
            </a:endParaRPr>
          </a:p>
        </p:txBody>
      </p:sp>
      <p:sp>
        <p:nvSpPr>
          <p:cNvPr id="2" name="矩形 1"/>
          <p:cNvSpPr/>
          <p:nvPr/>
        </p:nvSpPr>
        <p:spPr>
          <a:xfrm>
            <a:off x="707523" y="5219115"/>
            <a:ext cx="1487037" cy="332869"/>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566125" y="4767882"/>
            <a:ext cx="5352747" cy="1446550"/>
          </a:xfrm>
          <a:prstGeom prst="rect">
            <a:avLst/>
          </a:prstGeom>
          <a:ln>
            <a:solidFill>
              <a:srgbClr val="FF0000"/>
            </a:solidFill>
            <a:prstDash val="dash"/>
          </a:ln>
        </p:spPr>
        <p:txBody>
          <a:bodyPr wrap="square">
            <a:spAutoFit/>
          </a:bodyPr>
          <a:lstStyle/>
          <a:p>
            <a:r>
              <a:rPr lang="zh-CN" altLang="en-US" sz="2800" dirty="0">
                <a:solidFill>
                  <a:schemeClr val="accent5"/>
                </a:solidFill>
              </a:rPr>
              <a:t>注意</a:t>
            </a:r>
            <a:r>
              <a:rPr lang="zh-CN" altLang="en-US" dirty="0"/>
              <a:t>：多次调用函数并且不为默认值参数传递值时，默认值参数值用在第一次调用时进行解释，可以使用函数名</a:t>
            </a:r>
            <a:r>
              <a:rPr lang="en-US" altLang="zh-CN" dirty="0">
                <a:latin typeface="宋体" charset="-122"/>
                <a:sym typeface="Arial" charset="0"/>
              </a:rPr>
              <a:t>.__defaults__</a:t>
            </a:r>
            <a:r>
              <a:rPr lang="zh-CN" altLang="en-US" dirty="0"/>
              <a:t>查看默认参数的当前值</a:t>
            </a:r>
          </a:p>
          <a:p>
            <a:r>
              <a:rPr lang="zh-CN" altLang="en-US" sz="2400" i="1" dirty="0">
                <a:solidFill>
                  <a:srgbClr val="FF0000"/>
                </a:solidFill>
              </a:rPr>
              <a:t>如何修改？</a:t>
            </a:r>
            <a:r>
              <a:rPr lang="zh-CN" altLang="en-US" dirty="0"/>
              <a:t>。</a:t>
            </a:r>
            <a:endParaRPr lang="en-US" altLang="zh-CN" dirty="0"/>
          </a:p>
        </p:txBody>
      </p:sp>
      <p:cxnSp>
        <p:nvCxnSpPr>
          <p:cNvPr id="8" name="直接箭头连接符 7"/>
          <p:cNvCxnSpPr/>
          <p:nvPr/>
        </p:nvCxnSpPr>
        <p:spPr>
          <a:xfrm flipV="1">
            <a:off x="2272804" y="5176911"/>
            <a:ext cx="4136833" cy="208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031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a:t>5.3.1</a:t>
            </a:r>
            <a:r>
              <a:rPr lang="zh-CN" altLang="en-US" dirty="0"/>
              <a:t>默认值参数</a:t>
            </a:r>
            <a:endParaRPr lang="zh-CN" altLang="zh-CN" dirty="0"/>
          </a:p>
        </p:txBody>
      </p:sp>
      <p:sp>
        <p:nvSpPr>
          <p:cNvPr id="4" name="Rectangle 3"/>
          <p:cNvSpPr txBox="1">
            <a:spLocks noChangeArrowheads="1"/>
          </p:cNvSpPr>
          <p:nvPr/>
        </p:nvSpPr>
        <p:spPr>
          <a:xfrm>
            <a:off x="343524" y="1690688"/>
            <a:ext cx="10629275" cy="743419"/>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80000"/>
              </a:lnSpc>
              <a:defRPr/>
            </a:pPr>
            <a:r>
              <a:rPr lang="zh-CN" altLang="en-US" sz="2400" dirty="0"/>
              <a:t>修改程序如下：</a:t>
            </a:r>
          </a:p>
          <a:p>
            <a:pPr marL="0" indent="0">
              <a:lnSpc>
                <a:spcPct val="160000"/>
              </a:lnSpc>
              <a:buNone/>
              <a:defRPr/>
            </a:pPr>
            <a:endParaRPr lang="zh-CN" altLang="en-US" sz="2400" dirty="0"/>
          </a:p>
          <a:p>
            <a:pPr marL="544251" lvl="1" indent="0">
              <a:lnSpc>
                <a:spcPct val="100000"/>
              </a:lnSpc>
              <a:buNone/>
            </a:pPr>
            <a:endParaRPr lang="en-US" altLang="zh-CN" sz="2000" dirty="0"/>
          </a:p>
        </p:txBody>
      </p:sp>
      <p:sp>
        <p:nvSpPr>
          <p:cNvPr id="5" name="Rectangle 3"/>
          <p:cNvSpPr txBox="1">
            <a:spLocks noChangeArrowheads="1"/>
          </p:cNvSpPr>
          <p:nvPr/>
        </p:nvSpPr>
        <p:spPr>
          <a:xfrm>
            <a:off x="1073283" y="2062397"/>
            <a:ext cx="5492842" cy="4042982"/>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err="1">
                <a:latin typeface="宋体" charset="-122"/>
                <a:sym typeface="Arial" charset="0"/>
              </a:rPr>
              <a:t>def</a:t>
            </a:r>
            <a:r>
              <a:rPr lang="en-US" altLang="zh-CN" sz="2000" dirty="0">
                <a:latin typeface="宋体" charset="-122"/>
                <a:sym typeface="Arial" charset="0"/>
              </a:rPr>
              <a:t> demo(</a:t>
            </a:r>
            <a:r>
              <a:rPr lang="en-US" altLang="zh-CN" sz="2000" dirty="0" err="1">
                <a:latin typeface="宋体" charset="-122"/>
                <a:sym typeface="Arial" charset="0"/>
              </a:rPr>
              <a:t>newitem,old_list</a:t>
            </a:r>
            <a:r>
              <a:rPr lang="en-US" altLang="zh-CN" sz="2000" dirty="0">
                <a:latin typeface="宋体" charset="-122"/>
                <a:sym typeface="Arial" charset="0"/>
              </a:rPr>
              <a:t>=None):</a:t>
            </a:r>
          </a:p>
          <a:p>
            <a:pPr marL="0" indent="0">
              <a:lnSpc>
                <a:spcPct val="80000"/>
              </a:lnSpc>
              <a:buNone/>
            </a:pPr>
            <a:r>
              <a:rPr lang="en-US" altLang="zh-CN" sz="2000" dirty="0">
                <a:latin typeface="宋体" charset="-122"/>
                <a:sym typeface="Arial" charset="0"/>
              </a:rPr>
              <a:t>    if </a:t>
            </a:r>
            <a:r>
              <a:rPr lang="en-US" altLang="zh-CN" sz="2000" dirty="0" err="1">
                <a:latin typeface="宋体" charset="-122"/>
                <a:sym typeface="Arial" charset="0"/>
              </a:rPr>
              <a:t>old_list</a:t>
            </a:r>
            <a:r>
              <a:rPr lang="en-US" altLang="zh-CN" sz="2000" dirty="0">
                <a:latin typeface="宋体" charset="-122"/>
                <a:sym typeface="Arial" charset="0"/>
              </a:rPr>
              <a:t> is None:</a:t>
            </a:r>
          </a:p>
          <a:p>
            <a:pPr marL="0" indent="0">
              <a:lnSpc>
                <a:spcPct val="80000"/>
              </a:lnSpc>
              <a:buNone/>
            </a:pPr>
            <a:r>
              <a:rPr lang="en-US" altLang="zh-CN" sz="2000" dirty="0">
                <a:latin typeface="宋体" charset="-122"/>
                <a:sym typeface="Arial" charset="0"/>
              </a:rPr>
              <a:t>        </a:t>
            </a:r>
            <a:r>
              <a:rPr lang="en-US" altLang="zh-CN" sz="2000" dirty="0" err="1">
                <a:latin typeface="宋体" charset="-122"/>
                <a:sym typeface="Arial" charset="0"/>
              </a:rPr>
              <a:t>old_list</a:t>
            </a:r>
            <a:r>
              <a:rPr lang="en-US" altLang="zh-CN" sz="2000" dirty="0">
                <a:latin typeface="宋体" charset="-122"/>
                <a:sym typeface="Arial" charset="0"/>
              </a:rPr>
              <a:t>=[]</a:t>
            </a:r>
          </a:p>
          <a:p>
            <a:pPr marL="0" indent="0">
              <a:lnSpc>
                <a:spcPct val="80000"/>
              </a:lnSpc>
              <a:buNone/>
            </a:pPr>
            <a:r>
              <a:rPr lang="en-US" altLang="zh-CN" sz="2000" dirty="0">
                <a:latin typeface="宋体" charset="-122"/>
                <a:sym typeface="Arial" charset="0"/>
              </a:rPr>
              <a:t>    </a:t>
            </a:r>
            <a:r>
              <a:rPr lang="en-US" altLang="zh-CN" sz="2000" dirty="0" err="1">
                <a:latin typeface="宋体" charset="-122"/>
                <a:sym typeface="Arial" charset="0"/>
              </a:rPr>
              <a:t>old_list.append</a:t>
            </a:r>
            <a:r>
              <a:rPr lang="en-US" altLang="zh-CN" sz="2000" dirty="0">
                <a:latin typeface="宋体" charset="-122"/>
                <a:sym typeface="Arial" charset="0"/>
              </a:rPr>
              <a:t>(</a:t>
            </a:r>
            <a:r>
              <a:rPr lang="en-US" altLang="zh-CN" sz="2000" dirty="0" err="1">
                <a:latin typeface="宋体" charset="-122"/>
                <a:sym typeface="Arial" charset="0"/>
              </a:rPr>
              <a:t>newitem</a:t>
            </a:r>
            <a:r>
              <a:rPr lang="en-US" altLang="zh-CN" sz="2000" dirty="0">
                <a:latin typeface="宋体" charset="-122"/>
                <a:sym typeface="Arial" charset="0"/>
              </a:rPr>
              <a:t>)</a:t>
            </a:r>
          </a:p>
          <a:p>
            <a:pPr marL="0" indent="0">
              <a:lnSpc>
                <a:spcPct val="80000"/>
              </a:lnSpc>
              <a:buNone/>
            </a:pPr>
            <a:r>
              <a:rPr lang="en-US" altLang="zh-CN" sz="2000" dirty="0">
                <a:latin typeface="宋体" charset="-122"/>
                <a:sym typeface="Arial" charset="0"/>
              </a:rPr>
              <a:t>    return </a:t>
            </a:r>
            <a:r>
              <a:rPr lang="en-US" altLang="zh-CN" sz="2000" dirty="0" err="1">
                <a:latin typeface="宋体" charset="-122"/>
                <a:sym typeface="Arial" charset="0"/>
              </a:rPr>
              <a:t>old_list</a:t>
            </a: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print (demo('5',[1,2,3,4]))  #right</a:t>
            </a:r>
          </a:p>
          <a:p>
            <a:pPr marL="0" indent="0">
              <a:lnSpc>
                <a:spcPct val="80000"/>
              </a:lnSpc>
              <a:buNone/>
            </a:pPr>
            <a:r>
              <a:rPr lang="en-US" altLang="zh-CN" sz="2000" dirty="0">
                <a:latin typeface="宋体" charset="-122"/>
                <a:sym typeface="Arial" charset="0"/>
              </a:rPr>
              <a:t>print (demo('</a:t>
            </a:r>
            <a:r>
              <a:rPr lang="en-US" altLang="zh-CN" sz="2000" dirty="0" err="1">
                <a:latin typeface="宋体" charset="-122"/>
                <a:sym typeface="Arial" charset="0"/>
              </a:rPr>
              <a:t>aaa</a:t>
            </a:r>
            <a:r>
              <a:rPr lang="en-US" altLang="zh-CN" sz="2000" dirty="0">
                <a:latin typeface="宋体" charset="-122"/>
                <a:sym typeface="Arial" charset="0"/>
              </a:rPr>
              <a:t>',['</a:t>
            </a:r>
            <a:r>
              <a:rPr lang="en-US" altLang="zh-CN" sz="2000" dirty="0" err="1">
                <a:latin typeface="宋体" charset="-122"/>
                <a:sym typeface="Arial" charset="0"/>
              </a:rPr>
              <a:t>a','b</a:t>
            </a:r>
            <a:r>
              <a:rPr lang="en-US" altLang="zh-CN" sz="2000" dirty="0">
                <a:latin typeface="宋体" charset="-122"/>
                <a:sym typeface="Arial" charset="0"/>
              </a:rPr>
              <a:t>']))  #right</a:t>
            </a:r>
          </a:p>
          <a:p>
            <a:pPr marL="0" indent="0">
              <a:lnSpc>
                <a:spcPct val="80000"/>
              </a:lnSpc>
              <a:buNone/>
            </a:pPr>
            <a:r>
              <a:rPr lang="en-US" altLang="zh-CN" sz="2000" dirty="0">
                <a:latin typeface="宋体" charset="-122"/>
                <a:sym typeface="Arial" charset="0"/>
              </a:rPr>
              <a:t>print (demo('a'))   #right</a:t>
            </a:r>
          </a:p>
          <a:p>
            <a:pPr marL="0" indent="0">
              <a:lnSpc>
                <a:spcPct val="80000"/>
              </a:lnSpc>
              <a:buNone/>
            </a:pPr>
            <a:r>
              <a:rPr lang="en-US" altLang="zh-CN" sz="2000" dirty="0">
                <a:latin typeface="宋体" charset="-122"/>
                <a:sym typeface="Arial" charset="0"/>
              </a:rPr>
              <a:t>print (</a:t>
            </a:r>
            <a:r>
              <a:rPr lang="en-US" altLang="zh-CN" sz="2000" dirty="0" err="1">
                <a:latin typeface="宋体" charset="-122"/>
                <a:sym typeface="Arial" charset="0"/>
              </a:rPr>
              <a:t>demo.__defaults</a:t>
            </a:r>
            <a:r>
              <a:rPr lang="en-US" altLang="zh-CN" sz="2000" dirty="0">
                <a:latin typeface="宋体" charset="-122"/>
                <a:sym typeface="Arial" charset="0"/>
              </a:rPr>
              <a:t>__)</a:t>
            </a:r>
          </a:p>
          <a:p>
            <a:pPr marL="0" indent="0">
              <a:lnSpc>
                <a:spcPct val="80000"/>
              </a:lnSpc>
              <a:buNone/>
            </a:pPr>
            <a:r>
              <a:rPr lang="en-US" altLang="zh-CN" sz="2000" dirty="0">
                <a:latin typeface="宋体" charset="-122"/>
                <a:sym typeface="Arial" charset="0"/>
              </a:rPr>
              <a:t>print (demo('b') )</a:t>
            </a:r>
            <a:endParaRPr lang="en-US" altLang="zh-CN" sz="2000" dirty="0">
              <a:solidFill>
                <a:schemeClr val="accent5"/>
              </a:solidFill>
              <a:latin typeface="宋体" charset="-122"/>
              <a:sym typeface="Arial" charset="0"/>
            </a:endParaRPr>
          </a:p>
        </p:txBody>
      </p:sp>
      <p:sp>
        <p:nvSpPr>
          <p:cNvPr id="7" name="矩形 6"/>
          <p:cNvSpPr/>
          <p:nvPr/>
        </p:nvSpPr>
        <p:spPr>
          <a:xfrm>
            <a:off x="6955436" y="1588035"/>
            <a:ext cx="4376226" cy="369332"/>
          </a:xfrm>
          <a:prstGeom prst="rect">
            <a:avLst/>
          </a:prstGeom>
          <a:ln>
            <a:solidFill>
              <a:srgbClr val="FF0000"/>
            </a:solidFill>
            <a:prstDash val="dash"/>
          </a:ln>
        </p:spPr>
        <p:txBody>
          <a:bodyPr wrap="square">
            <a:spAutoFit/>
          </a:bodyPr>
          <a:lstStyle/>
          <a:p>
            <a:r>
              <a:rPr lang="en-US" altLang="zh-CN" i="1" dirty="0">
                <a:solidFill>
                  <a:schemeClr val="accent5"/>
                </a:solidFill>
              </a:rPr>
              <a:t>+</a:t>
            </a:r>
            <a:r>
              <a:rPr lang="zh-CN" altLang="en-US" i="1" dirty="0">
                <a:solidFill>
                  <a:schemeClr val="accent5"/>
                </a:solidFill>
              </a:rPr>
              <a:t>运行该程序，看看和前面的有什么不同？</a:t>
            </a:r>
            <a:endParaRPr lang="en-US" altLang="zh-CN" i="1" dirty="0">
              <a:solidFill>
                <a:schemeClr val="accent5"/>
              </a:solidFill>
            </a:endParaRPr>
          </a:p>
        </p:txBody>
      </p:sp>
      <p:sp>
        <p:nvSpPr>
          <p:cNvPr id="2" name="矩形 1"/>
          <p:cNvSpPr/>
          <p:nvPr/>
        </p:nvSpPr>
        <p:spPr>
          <a:xfrm>
            <a:off x="6955436" y="3463047"/>
            <a:ext cx="4376226" cy="2031325"/>
          </a:xfrm>
          <a:prstGeom prst="rect">
            <a:avLst/>
          </a:prstGeom>
        </p:spPr>
        <p:txBody>
          <a:bodyPr wrap="square">
            <a:spAutoFit/>
          </a:bodyPr>
          <a:lstStyle/>
          <a:p>
            <a:r>
              <a:rPr lang="zh-CN" altLang="en-US" dirty="0">
                <a:latin typeface="SimSun" charset="-122"/>
                <a:ea typeface="SimSun" charset="-122"/>
              </a:rPr>
              <a:t>可以这么理解，当一个函数有一个默认参数，并且默认参数是空的可变类型时（</a:t>
            </a:r>
            <a:r>
              <a:rPr lang="en-US" altLang="zh-CN" dirty="0" err="1">
                <a:latin typeface="SimSun" charset="-122"/>
                <a:ea typeface="SimSun" charset="-122"/>
              </a:rPr>
              <a:t>dict</a:t>
            </a:r>
            <a:r>
              <a:rPr lang="zh-CN" altLang="en-US" dirty="0">
                <a:latin typeface="SimSun" charset="-122"/>
                <a:ea typeface="SimSun" charset="-122"/>
              </a:rPr>
              <a:t>和</a:t>
            </a:r>
            <a:r>
              <a:rPr lang="en-US" altLang="zh-CN" dirty="0">
                <a:latin typeface="SimSun" charset="-122"/>
                <a:ea typeface="SimSun" charset="-122"/>
              </a:rPr>
              <a:t>list</a:t>
            </a:r>
            <a:r>
              <a:rPr lang="zh-CN" altLang="en-US" dirty="0">
                <a:latin typeface="SimSun" charset="-122"/>
                <a:ea typeface="SimSun" charset="-122"/>
              </a:rPr>
              <a:t>），该可变类型只初始化一次，之后的每次操作，都在前一次的操作基础上操作。但是对于默认参数是不可变的类型时（</a:t>
            </a:r>
            <a:r>
              <a:rPr lang="en-US" altLang="zh-CN" dirty="0">
                <a:latin typeface="SimSun" charset="-122"/>
                <a:ea typeface="SimSun" charset="-122"/>
              </a:rPr>
              <a:t>tuple</a:t>
            </a:r>
            <a:r>
              <a:rPr lang="zh-CN" altLang="en-US" dirty="0">
                <a:latin typeface="SimSun" charset="-122"/>
                <a:ea typeface="SimSun" charset="-122"/>
              </a:rPr>
              <a:t>和字符串和数字），不会有这种情况。</a:t>
            </a:r>
            <a:endParaRPr lang="zh-CN" altLang="en-US" dirty="0"/>
          </a:p>
        </p:txBody>
      </p:sp>
    </p:spTree>
    <p:extLst>
      <p:ext uri="{BB962C8B-B14F-4D97-AF65-F5344CB8AC3E}">
        <p14:creationId xmlns:p14="http://schemas.microsoft.com/office/powerpoint/2010/main" val="2024991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a:t>
            </a:r>
          </a:p>
        </p:txBody>
      </p:sp>
      <p:sp>
        <p:nvSpPr>
          <p:cNvPr id="3" name="内容占位符 2"/>
          <p:cNvSpPr>
            <a:spLocks noGrp="1"/>
          </p:cNvSpPr>
          <p:nvPr>
            <p:ph idx="1"/>
          </p:nvPr>
        </p:nvSpPr>
        <p:spPr>
          <a:xfrm>
            <a:off x="838200" y="1510832"/>
            <a:ext cx="10515600" cy="4351338"/>
          </a:xfrm>
        </p:spPr>
        <p:txBody>
          <a:bodyPr>
            <a:normAutofit lnSpcReduction="10000"/>
          </a:bodyPr>
          <a:lstStyle/>
          <a:p>
            <a:pPr>
              <a:lnSpc>
                <a:spcPct val="150000"/>
              </a:lnSpc>
            </a:pPr>
            <a:r>
              <a:rPr lang="zh-CN" altLang="en-US" dirty="0"/>
              <a:t>在实际开发中，有许多操作时完全相同或非常相似的，仅仅是要处理的数据不同，为此需要实现</a:t>
            </a:r>
            <a:r>
              <a:rPr lang="zh-CN" altLang="en-US" dirty="0">
                <a:solidFill>
                  <a:srgbClr val="FF0000"/>
                </a:solidFill>
              </a:rPr>
              <a:t>代码复用</a:t>
            </a:r>
            <a:r>
              <a:rPr lang="zh-CN" altLang="en-US" dirty="0"/>
              <a:t>。</a:t>
            </a:r>
            <a:endParaRPr lang="en-US" altLang="zh-CN" dirty="0"/>
          </a:p>
          <a:p>
            <a:pPr marL="228600" lvl="1">
              <a:spcBef>
                <a:spcPts val="1000"/>
              </a:spcBef>
            </a:pPr>
            <a:r>
              <a:rPr lang="zh-CN" altLang="en-US" sz="2800" b="1" dirty="0">
                <a:solidFill>
                  <a:schemeClr val="accent5"/>
                </a:solidFill>
              </a:rPr>
              <a:t>函数</a:t>
            </a:r>
            <a:r>
              <a:rPr lang="zh-CN" altLang="en-US" sz="2800" dirty="0"/>
              <a:t>：可能需要反复执行的代码封装为函数，并在需要该段代码功能的地方调用。</a:t>
            </a:r>
            <a:endParaRPr lang="en-US" altLang="zh-CN" sz="2800" dirty="0"/>
          </a:p>
          <a:p>
            <a:pPr marL="685800" lvl="2">
              <a:spcBef>
                <a:spcPts val="1000"/>
              </a:spcBef>
            </a:pPr>
            <a:r>
              <a:rPr lang="zh-CN" altLang="en-US" sz="2400" dirty="0"/>
              <a:t>可以实现代码的复用</a:t>
            </a:r>
            <a:endParaRPr lang="en-US" altLang="zh-CN" sz="2400" dirty="0"/>
          </a:p>
          <a:p>
            <a:pPr marL="685800" lvl="2">
              <a:spcBef>
                <a:spcPts val="1000"/>
              </a:spcBef>
            </a:pPr>
            <a:r>
              <a:rPr lang="zh-CN" altLang="en-US" sz="2400" dirty="0"/>
              <a:t>更重要的是可以保证代码的一致性，只需要修改该函数代码，则所有调用均受到影响</a:t>
            </a:r>
            <a:endParaRPr lang="en-US" altLang="zh-CN" sz="2400" dirty="0"/>
          </a:p>
          <a:p>
            <a:pPr marL="685800" lvl="2">
              <a:spcBef>
                <a:spcPts val="1000"/>
              </a:spcBef>
            </a:pPr>
            <a:r>
              <a:rPr lang="en-US" altLang="zh-CN" sz="2400" dirty="0"/>
              <a:t>Python</a:t>
            </a:r>
            <a:r>
              <a:rPr lang="zh-CN" altLang="en-US" sz="2400" dirty="0"/>
              <a:t>包括常用的内置函数如</a:t>
            </a:r>
            <a:r>
              <a:rPr lang="en-US" altLang="zh-CN" sz="2400" dirty="0" err="1"/>
              <a:t>len</a:t>
            </a:r>
            <a:r>
              <a:rPr lang="en-US" altLang="zh-CN" sz="2400" dirty="0"/>
              <a:t>(),sum()</a:t>
            </a:r>
            <a:r>
              <a:rPr lang="zh-CN" altLang="en-US" sz="2400" dirty="0"/>
              <a:t>等，也可以自定义函数。</a:t>
            </a:r>
            <a:endParaRPr lang="en-US" altLang="zh-CN" sz="2400" dirty="0"/>
          </a:p>
          <a:p>
            <a:r>
              <a:rPr lang="zh-CN" altLang="en-US" dirty="0"/>
              <a:t>另一种代码复用方式：定义面向对象程序设计中的</a:t>
            </a:r>
            <a:r>
              <a:rPr lang="zh-CN" altLang="en-US" b="1" dirty="0">
                <a:solidFill>
                  <a:schemeClr val="accent5"/>
                </a:solidFill>
              </a:rPr>
              <a:t>类</a:t>
            </a:r>
          </a:p>
        </p:txBody>
      </p:sp>
    </p:spTree>
    <p:extLst>
      <p:ext uri="{BB962C8B-B14F-4D97-AF65-F5344CB8AC3E}">
        <p14:creationId xmlns:p14="http://schemas.microsoft.com/office/powerpoint/2010/main" val="546026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a:t>5.3.2</a:t>
            </a:r>
            <a:r>
              <a:rPr lang="zh-CN" altLang="en-US" dirty="0"/>
              <a:t>关键参数</a:t>
            </a:r>
            <a:endParaRPr lang="zh-CN" altLang="zh-CN" dirty="0"/>
          </a:p>
        </p:txBody>
      </p:sp>
      <p:sp>
        <p:nvSpPr>
          <p:cNvPr id="4" name="Rectangle 3"/>
          <p:cNvSpPr txBox="1">
            <a:spLocks noChangeArrowheads="1"/>
          </p:cNvSpPr>
          <p:nvPr/>
        </p:nvSpPr>
        <p:spPr>
          <a:xfrm>
            <a:off x="343524" y="1690688"/>
            <a:ext cx="5022759" cy="3809780"/>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00000"/>
              </a:lnSpc>
              <a:defRPr/>
            </a:pPr>
            <a:r>
              <a:rPr lang="zh-CN" altLang="en-US" sz="2400" b="1" dirty="0">
                <a:solidFill>
                  <a:schemeClr val="accent5"/>
                </a:solidFill>
              </a:rPr>
              <a:t>关键参数</a:t>
            </a:r>
            <a:r>
              <a:rPr lang="zh-CN" altLang="en-US" sz="2400" dirty="0"/>
              <a:t>主要指实参，即调用函数时的参数传递方式。</a:t>
            </a:r>
          </a:p>
          <a:p>
            <a:pPr>
              <a:lnSpc>
                <a:spcPct val="100000"/>
              </a:lnSpc>
              <a:defRPr/>
            </a:pPr>
            <a:r>
              <a:rPr lang="zh-CN" altLang="en-US" sz="2400" dirty="0"/>
              <a:t>通过</a:t>
            </a:r>
            <a:r>
              <a:rPr lang="zh-CN" altLang="en-US" sz="2400" b="1" dirty="0">
                <a:solidFill>
                  <a:schemeClr val="accent5"/>
                </a:solidFill>
              </a:rPr>
              <a:t>关键参数可以按参数名字</a:t>
            </a:r>
            <a:r>
              <a:rPr lang="zh-CN" altLang="en-US" sz="2400" dirty="0"/>
              <a:t>传递值，实参顺序可以和形参顺序不一致，但不影响传递结果，避免了用户需要牢记位置参数顺序的麻烦。</a:t>
            </a:r>
          </a:p>
          <a:p>
            <a:pPr marL="0" indent="0">
              <a:lnSpc>
                <a:spcPct val="100000"/>
              </a:lnSpc>
              <a:buNone/>
              <a:defRPr/>
            </a:pPr>
            <a:endParaRPr lang="zh-CN" altLang="en-US" sz="2400" dirty="0"/>
          </a:p>
          <a:p>
            <a:pPr marL="544251" lvl="1" indent="0">
              <a:lnSpc>
                <a:spcPct val="100000"/>
              </a:lnSpc>
              <a:buNone/>
            </a:pPr>
            <a:endParaRPr lang="en-US" altLang="zh-CN" sz="2000" dirty="0"/>
          </a:p>
        </p:txBody>
      </p:sp>
      <p:sp>
        <p:nvSpPr>
          <p:cNvPr id="5" name="Rectangle 3"/>
          <p:cNvSpPr txBox="1">
            <a:spLocks noChangeArrowheads="1"/>
          </p:cNvSpPr>
          <p:nvPr/>
        </p:nvSpPr>
        <p:spPr>
          <a:xfrm>
            <a:off x="6137652" y="1147996"/>
            <a:ext cx="5492842" cy="4795603"/>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def</a:t>
            </a:r>
            <a:r>
              <a:rPr lang="en-US" altLang="zh-CN" sz="2000" dirty="0">
                <a:latin typeface="宋体" charset="-122"/>
                <a:sym typeface="Arial" charset="0"/>
              </a:rPr>
              <a:t> demo(</a:t>
            </a:r>
            <a:r>
              <a:rPr lang="en-US" altLang="zh-CN" sz="2000" dirty="0" err="1">
                <a:latin typeface="宋体" charset="-122"/>
                <a:sym typeface="Arial" charset="0"/>
              </a:rPr>
              <a:t>a,b,c</a:t>
            </a:r>
            <a:r>
              <a:rPr lang="en-US" altLang="zh-CN" sz="2000" dirty="0">
                <a:latin typeface="宋体" charset="-122"/>
                <a:sym typeface="Arial" charset="0"/>
              </a:rPr>
              <a:t>=5):</a:t>
            </a:r>
          </a:p>
          <a:p>
            <a:pPr marL="0" indent="0">
              <a:lnSpc>
                <a:spcPct val="80000"/>
              </a:lnSpc>
              <a:buNone/>
            </a:pPr>
            <a:r>
              <a:rPr lang="en-US" altLang="zh-CN" sz="2000" dirty="0">
                <a:latin typeface="宋体" charset="-122"/>
                <a:sym typeface="Arial" charset="0"/>
              </a:rPr>
              <a:t>	print (</a:t>
            </a:r>
            <a:r>
              <a:rPr lang="en-US" altLang="zh-CN" sz="2000" dirty="0" err="1">
                <a:latin typeface="宋体" charset="-122"/>
                <a:sym typeface="Arial" charset="0"/>
              </a:rPr>
              <a:t>a,b,c</a:t>
            </a:r>
            <a:r>
              <a:rPr lang="en-US" altLang="zh-CN" sz="2000" dirty="0">
                <a:latin typeface="宋体" charset="-122"/>
                <a:sym typeface="Arial" charset="0"/>
              </a:rPr>
              <a:t>)</a:t>
            </a:r>
          </a:p>
          <a:p>
            <a:pPr marL="0" indent="0">
              <a:lnSpc>
                <a:spcPct val="80000"/>
              </a:lnSpc>
              <a:buNone/>
            </a:pP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	</a:t>
            </a:r>
          </a:p>
          <a:p>
            <a:pPr marL="0" indent="0">
              <a:lnSpc>
                <a:spcPct val="80000"/>
              </a:lnSpc>
              <a:buNone/>
            </a:pPr>
            <a:r>
              <a:rPr lang="en-US" altLang="zh-CN" sz="2000" dirty="0">
                <a:latin typeface="宋体" charset="-122"/>
                <a:sym typeface="Arial" charset="0"/>
              </a:rPr>
              <a:t>&gt;&gt;&gt; demo(3,7)</a:t>
            </a:r>
          </a:p>
          <a:p>
            <a:pPr marL="0" indent="0">
              <a:lnSpc>
                <a:spcPct val="80000"/>
              </a:lnSpc>
              <a:buNone/>
            </a:pPr>
            <a:r>
              <a:rPr lang="en-US" altLang="zh-CN" sz="2000" dirty="0">
                <a:solidFill>
                  <a:schemeClr val="accent5"/>
                </a:solidFill>
                <a:latin typeface="宋体" charset="-122"/>
                <a:sym typeface="Arial" charset="0"/>
              </a:rPr>
              <a:t>3 7 5</a:t>
            </a:r>
          </a:p>
          <a:p>
            <a:pPr marL="0" indent="0">
              <a:lnSpc>
                <a:spcPct val="80000"/>
              </a:lnSpc>
              <a:buNone/>
            </a:pPr>
            <a:r>
              <a:rPr lang="en-US" altLang="zh-CN" sz="2000" dirty="0">
                <a:latin typeface="宋体" charset="-122"/>
                <a:sym typeface="Arial" charset="0"/>
              </a:rPr>
              <a:t>&gt;&gt;&gt; demo(a=7,b=3,c=6)</a:t>
            </a:r>
          </a:p>
          <a:p>
            <a:pPr marL="0" indent="0">
              <a:lnSpc>
                <a:spcPct val="80000"/>
              </a:lnSpc>
              <a:buNone/>
            </a:pPr>
            <a:r>
              <a:rPr lang="en-US" altLang="zh-CN" sz="2000" dirty="0">
                <a:solidFill>
                  <a:schemeClr val="accent5"/>
                </a:solidFill>
                <a:latin typeface="宋体" charset="-122"/>
                <a:sym typeface="Arial" charset="0"/>
              </a:rPr>
              <a:t>7 3 6</a:t>
            </a:r>
          </a:p>
          <a:p>
            <a:pPr marL="0" indent="0">
              <a:lnSpc>
                <a:spcPct val="80000"/>
              </a:lnSpc>
              <a:buNone/>
            </a:pPr>
            <a:r>
              <a:rPr lang="en-US" altLang="zh-CN" sz="2000" dirty="0">
                <a:latin typeface="宋体" charset="-122"/>
                <a:sym typeface="Arial" charset="0"/>
              </a:rPr>
              <a:t>&gt;&gt;&gt; demo(c=8,a=9,b=0)</a:t>
            </a:r>
          </a:p>
          <a:p>
            <a:pPr marL="0" indent="0">
              <a:lnSpc>
                <a:spcPct val="80000"/>
              </a:lnSpc>
              <a:buNone/>
            </a:pPr>
            <a:r>
              <a:rPr lang="en-US" altLang="zh-CN" sz="2000" dirty="0">
                <a:solidFill>
                  <a:schemeClr val="accent5"/>
                </a:solidFill>
                <a:latin typeface="宋体" charset="-122"/>
                <a:sym typeface="Arial" charset="0"/>
              </a:rPr>
              <a:t>9 0 8</a:t>
            </a:r>
          </a:p>
        </p:txBody>
      </p:sp>
    </p:spTree>
    <p:extLst>
      <p:ext uri="{BB962C8B-B14F-4D97-AF65-F5344CB8AC3E}">
        <p14:creationId xmlns:p14="http://schemas.microsoft.com/office/powerpoint/2010/main" val="1266781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245051" y="0"/>
            <a:ext cx="10515600" cy="1325563"/>
          </a:xfrm>
        </p:spPr>
        <p:txBody>
          <a:bodyPr/>
          <a:lstStyle/>
          <a:p>
            <a:r>
              <a:rPr lang="en-US" altLang="zh-CN" dirty="0"/>
              <a:t>5.3.3</a:t>
            </a:r>
            <a:r>
              <a:rPr lang="zh-CN" altLang="en-US" dirty="0"/>
              <a:t>可变长度参数</a:t>
            </a:r>
            <a:endParaRPr lang="zh-CN" altLang="zh-CN" dirty="0"/>
          </a:p>
        </p:txBody>
      </p:sp>
      <p:sp>
        <p:nvSpPr>
          <p:cNvPr id="4" name="Rectangle 3"/>
          <p:cNvSpPr txBox="1">
            <a:spLocks noChangeArrowheads="1"/>
          </p:cNvSpPr>
          <p:nvPr/>
        </p:nvSpPr>
        <p:spPr>
          <a:xfrm>
            <a:off x="343525" y="1126473"/>
            <a:ext cx="10515601" cy="1544881"/>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00000"/>
              </a:lnSpc>
              <a:defRPr/>
            </a:pPr>
            <a:r>
              <a:rPr lang="zh-CN" altLang="en-US" sz="2400" b="1" dirty="0">
                <a:solidFill>
                  <a:schemeClr val="accent5"/>
                </a:solidFill>
              </a:rPr>
              <a:t>可变长度参数</a:t>
            </a:r>
            <a:r>
              <a:rPr lang="zh-CN" altLang="en-US" sz="2400" dirty="0"/>
              <a:t>在定义函数时主要有两种形式：</a:t>
            </a:r>
            <a:endParaRPr lang="en-US" altLang="zh-CN" sz="2400" dirty="0"/>
          </a:p>
          <a:p>
            <a:pPr lvl="1">
              <a:lnSpc>
                <a:spcPct val="100000"/>
              </a:lnSpc>
              <a:defRPr/>
            </a:pPr>
            <a:r>
              <a:rPr lang="zh-CN" altLang="en-US" sz="2000" dirty="0"/>
              <a:t>*</a:t>
            </a:r>
            <a:r>
              <a:rPr lang="en-US" altLang="zh-CN" sz="2000" dirty="0"/>
              <a:t>parameter</a:t>
            </a:r>
            <a:r>
              <a:rPr lang="zh-CN" altLang="en-US" sz="2000" dirty="0"/>
              <a:t>：接收多个实参并将其放在一个元组中</a:t>
            </a:r>
            <a:endParaRPr lang="en-US" altLang="zh-CN" sz="2000" dirty="0"/>
          </a:p>
          <a:p>
            <a:pPr lvl="1">
              <a:lnSpc>
                <a:spcPct val="100000"/>
              </a:lnSpc>
              <a:defRPr/>
            </a:pPr>
            <a:r>
              <a:rPr lang="zh-CN" altLang="en-US" sz="2000" dirty="0"/>
              <a:t>**</a:t>
            </a:r>
            <a:r>
              <a:rPr lang="en-US" altLang="zh-CN" sz="2000" dirty="0"/>
              <a:t>parameter</a:t>
            </a:r>
            <a:r>
              <a:rPr lang="zh-CN" altLang="en-US" sz="2000" dirty="0"/>
              <a:t>，接收字典形式的实参。</a:t>
            </a:r>
          </a:p>
          <a:p>
            <a:pPr marL="544251" lvl="1" indent="0">
              <a:lnSpc>
                <a:spcPct val="100000"/>
              </a:lnSpc>
              <a:buNone/>
            </a:pPr>
            <a:endParaRPr lang="en-US" altLang="zh-CN" sz="2000" dirty="0"/>
          </a:p>
        </p:txBody>
      </p:sp>
      <p:sp>
        <p:nvSpPr>
          <p:cNvPr id="5" name="Rectangle 3"/>
          <p:cNvSpPr txBox="1">
            <a:spLocks noChangeArrowheads="1"/>
          </p:cNvSpPr>
          <p:nvPr/>
        </p:nvSpPr>
        <p:spPr>
          <a:xfrm>
            <a:off x="763794" y="2317097"/>
            <a:ext cx="4483456" cy="3760146"/>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def</a:t>
            </a:r>
            <a:r>
              <a:rPr lang="en-US" altLang="zh-CN" sz="2000" dirty="0">
                <a:latin typeface="宋体" charset="-122"/>
                <a:sym typeface="Arial" charset="0"/>
              </a:rPr>
              <a:t> demo(*p):</a:t>
            </a:r>
          </a:p>
          <a:p>
            <a:pPr marL="0" indent="0">
              <a:lnSpc>
                <a:spcPct val="80000"/>
              </a:lnSpc>
              <a:buNone/>
            </a:pPr>
            <a:r>
              <a:rPr lang="en-US" altLang="zh-CN" sz="2000" dirty="0">
                <a:latin typeface="宋体" charset="-122"/>
                <a:sym typeface="Arial" charset="0"/>
              </a:rPr>
              <a:t>	print (p)</a:t>
            </a:r>
          </a:p>
          <a:p>
            <a:pPr marL="0" indent="0">
              <a:lnSpc>
                <a:spcPct val="80000"/>
              </a:lnSpc>
              <a:buNone/>
            </a:pP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	</a:t>
            </a:r>
          </a:p>
          <a:p>
            <a:pPr marL="0" indent="0">
              <a:lnSpc>
                <a:spcPct val="80000"/>
              </a:lnSpc>
              <a:buNone/>
            </a:pPr>
            <a:r>
              <a:rPr lang="en-US" altLang="zh-CN" sz="2000" dirty="0">
                <a:latin typeface="宋体" charset="-122"/>
                <a:sym typeface="Arial" charset="0"/>
              </a:rPr>
              <a:t>&gt;&gt;&gt; demo(1,2,3)</a:t>
            </a:r>
          </a:p>
          <a:p>
            <a:pPr marL="0" indent="0">
              <a:lnSpc>
                <a:spcPct val="80000"/>
              </a:lnSpc>
              <a:buNone/>
            </a:pPr>
            <a:r>
              <a:rPr lang="en-US" altLang="zh-CN" sz="2000" dirty="0">
                <a:solidFill>
                  <a:schemeClr val="accent5"/>
                </a:solidFill>
                <a:latin typeface="宋体" charset="-122"/>
                <a:sym typeface="Arial" charset="0"/>
              </a:rPr>
              <a:t>(1, 2, 3)</a:t>
            </a:r>
          </a:p>
          <a:p>
            <a:pPr marL="0" indent="0">
              <a:lnSpc>
                <a:spcPct val="80000"/>
              </a:lnSpc>
              <a:buNone/>
            </a:pPr>
            <a:r>
              <a:rPr lang="en-US" altLang="zh-CN" sz="2000" dirty="0">
                <a:latin typeface="宋体" charset="-122"/>
                <a:sym typeface="Arial" charset="0"/>
              </a:rPr>
              <a:t>&gt;&gt;&gt; demo(1,2)</a:t>
            </a:r>
          </a:p>
          <a:p>
            <a:pPr marL="0" indent="0">
              <a:lnSpc>
                <a:spcPct val="80000"/>
              </a:lnSpc>
              <a:buNone/>
            </a:pPr>
            <a:r>
              <a:rPr lang="en-US" altLang="zh-CN" sz="2000" dirty="0">
                <a:solidFill>
                  <a:schemeClr val="accent5"/>
                </a:solidFill>
                <a:latin typeface="宋体" charset="-122"/>
                <a:sym typeface="Arial" charset="0"/>
              </a:rPr>
              <a:t>(1, 2)</a:t>
            </a:r>
          </a:p>
          <a:p>
            <a:pPr marL="0" indent="0">
              <a:lnSpc>
                <a:spcPct val="80000"/>
              </a:lnSpc>
              <a:buNone/>
            </a:pPr>
            <a:r>
              <a:rPr lang="en-US" altLang="zh-CN" sz="2000" dirty="0">
                <a:latin typeface="宋体" charset="-122"/>
                <a:sym typeface="Arial" charset="0"/>
              </a:rPr>
              <a:t>&gt;&gt;&gt; demo(1,2,3,4,5,6,7)</a:t>
            </a:r>
          </a:p>
          <a:p>
            <a:pPr marL="0" indent="0">
              <a:lnSpc>
                <a:spcPct val="80000"/>
              </a:lnSpc>
              <a:buNone/>
            </a:pPr>
            <a:r>
              <a:rPr lang="en-US" altLang="zh-CN" sz="2000" dirty="0">
                <a:solidFill>
                  <a:schemeClr val="accent5"/>
                </a:solidFill>
                <a:latin typeface="宋体" charset="-122"/>
                <a:sym typeface="Arial" charset="0"/>
              </a:rPr>
              <a:t>(1, 2, 3, 4, 5, 6, 7)</a:t>
            </a:r>
          </a:p>
        </p:txBody>
      </p:sp>
      <p:sp>
        <p:nvSpPr>
          <p:cNvPr id="6" name="矩形 5"/>
          <p:cNvSpPr/>
          <p:nvPr/>
        </p:nvSpPr>
        <p:spPr>
          <a:xfrm>
            <a:off x="763794" y="6077243"/>
            <a:ext cx="4376226" cy="830997"/>
          </a:xfrm>
          <a:prstGeom prst="rect">
            <a:avLst/>
          </a:prstGeom>
          <a:noFill/>
        </p:spPr>
        <p:txBody>
          <a:bodyPr vert="horz" lIns="108825" tIns="54412" rIns="108825" bIns="54412" rtlCol="0">
            <a:normAutofit fontScale="92500"/>
          </a:bodyPr>
          <a:lstStyle/>
          <a:p>
            <a:pPr defTabSz="1088502">
              <a:spcBef>
                <a:spcPts val="1190"/>
              </a:spcBef>
            </a:pPr>
            <a:r>
              <a:rPr lang="zh-CN" altLang="en-US" sz="2000" i="1" dirty="0">
                <a:solidFill>
                  <a:schemeClr val="accent5"/>
                </a:solidFill>
              </a:rPr>
              <a:t>（</a:t>
            </a:r>
            <a:r>
              <a:rPr lang="en-US" altLang="zh-CN" sz="2000" i="1" dirty="0">
                <a:solidFill>
                  <a:schemeClr val="accent5"/>
                </a:solidFill>
              </a:rPr>
              <a:t>1</a:t>
            </a:r>
            <a:r>
              <a:rPr lang="zh-CN" altLang="en-US" sz="2000" i="1" dirty="0">
                <a:solidFill>
                  <a:schemeClr val="accent5"/>
                </a:solidFill>
              </a:rPr>
              <a:t>）</a:t>
            </a:r>
            <a:r>
              <a:rPr lang="zh-CN" altLang="en-US" sz="2000" dirty="0"/>
              <a:t> *</a:t>
            </a:r>
            <a:r>
              <a:rPr lang="en-US" altLang="zh-CN" sz="2000" dirty="0"/>
              <a:t>parameter</a:t>
            </a:r>
            <a:r>
              <a:rPr lang="zh-CN" altLang="en-US" sz="2000" i="1" dirty="0">
                <a:solidFill>
                  <a:schemeClr val="accent5"/>
                </a:solidFill>
              </a:rPr>
              <a:t>无论调用该函数时传递了多少实参，一律将其放在元组中。</a:t>
            </a:r>
            <a:endParaRPr lang="en-US" altLang="zh-CN" sz="2000" i="1" dirty="0">
              <a:solidFill>
                <a:schemeClr val="accent5"/>
              </a:solidFill>
            </a:endParaRPr>
          </a:p>
        </p:txBody>
      </p:sp>
      <p:sp>
        <p:nvSpPr>
          <p:cNvPr id="7" name="Rectangle 3"/>
          <p:cNvSpPr txBox="1">
            <a:spLocks noChangeArrowheads="1"/>
          </p:cNvSpPr>
          <p:nvPr/>
        </p:nvSpPr>
        <p:spPr>
          <a:xfrm>
            <a:off x="6429285" y="2341160"/>
            <a:ext cx="4483456" cy="363760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def</a:t>
            </a:r>
            <a:r>
              <a:rPr lang="en-US" altLang="zh-CN" sz="2000" dirty="0">
                <a:latin typeface="宋体" charset="-122"/>
                <a:sym typeface="Arial" charset="0"/>
              </a:rPr>
              <a:t> demo(**p):</a:t>
            </a:r>
          </a:p>
          <a:p>
            <a:pPr marL="0" indent="0">
              <a:lnSpc>
                <a:spcPct val="80000"/>
              </a:lnSpc>
              <a:buNone/>
            </a:pPr>
            <a:r>
              <a:rPr lang="en-US" altLang="zh-CN" sz="2000" dirty="0">
                <a:latin typeface="宋体" charset="-122"/>
                <a:sym typeface="Arial" charset="0"/>
              </a:rPr>
              <a:t>	for item in </a:t>
            </a:r>
            <a:r>
              <a:rPr lang="en-US" altLang="zh-CN" sz="2000" dirty="0" err="1">
                <a:latin typeface="宋体" charset="-122"/>
                <a:sym typeface="Arial" charset="0"/>
              </a:rPr>
              <a:t>p.items</a:t>
            </a:r>
            <a:r>
              <a:rPr lang="en-US" altLang="zh-CN" sz="2000" dirty="0">
                <a:latin typeface="宋体" charset="-122"/>
                <a:sym typeface="Arial" charset="0"/>
              </a:rPr>
              <a:t>():</a:t>
            </a:r>
          </a:p>
          <a:p>
            <a:pPr marL="0" indent="0">
              <a:lnSpc>
                <a:spcPct val="80000"/>
              </a:lnSpc>
              <a:buNone/>
            </a:pPr>
            <a:r>
              <a:rPr lang="en-US" altLang="zh-CN" sz="2000" dirty="0">
                <a:latin typeface="宋体" charset="-122"/>
                <a:sym typeface="Arial" charset="0"/>
              </a:rPr>
              <a:t>		print (item)</a:t>
            </a:r>
          </a:p>
          <a:p>
            <a:pPr marL="0" indent="0">
              <a:lnSpc>
                <a:spcPct val="80000"/>
              </a:lnSpc>
              <a:buNone/>
            </a:pP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		</a:t>
            </a:r>
          </a:p>
          <a:p>
            <a:pPr marL="0" indent="0">
              <a:lnSpc>
                <a:spcPct val="80000"/>
              </a:lnSpc>
              <a:buNone/>
            </a:pPr>
            <a:r>
              <a:rPr lang="en-US" altLang="zh-CN" sz="2000" dirty="0">
                <a:latin typeface="宋体" charset="-122"/>
                <a:sym typeface="Arial" charset="0"/>
              </a:rPr>
              <a:t>&gt;&gt;&gt; demo(x=1,y=2,z=3)</a:t>
            </a:r>
          </a:p>
          <a:p>
            <a:pPr marL="0" indent="0">
              <a:lnSpc>
                <a:spcPct val="80000"/>
              </a:lnSpc>
              <a:buNone/>
            </a:pPr>
            <a:r>
              <a:rPr lang="en-US" altLang="zh-CN" sz="2000" dirty="0">
                <a:latin typeface="宋体" charset="-122"/>
                <a:sym typeface="Arial" charset="0"/>
              </a:rPr>
              <a:t>('z', 3)</a:t>
            </a:r>
          </a:p>
          <a:p>
            <a:pPr marL="0" indent="0">
              <a:lnSpc>
                <a:spcPct val="80000"/>
              </a:lnSpc>
              <a:buNone/>
            </a:pPr>
            <a:r>
              <a:rPr lang="en-US" altLang="zh-CN" sz="2000" dirty="0">
                <a:latin typeface="宋体" charset="-122"/>
                <a:sym typeface="Arial" charset="0"/>
              </a:rPr>
              <a:t>('y', 2)</a:t>
            </a:r>
          </a:p>
          <a:p>
            <a:pPr marL="0" indent="0">
              <a:lnSpc>
                <a:spcPct val="80000"/>
              </a:lnSpc>
              <a:buNone/>
            </a:pPr>
            <a:r>
              <a:rPr lang="en-US" altLang="zh-CN" sz="2000" dirty="0">
                <a:latin typeface="宋体" charset="-122"/>
                <a:sym typeface="Arial" charset="0"/>
              </a:rPr>
              <a:t>('x', 1)</a:t>
            </a:r>
            <a:endParaRPr lang="en-US" altLang="zh-CN" sz="2000" dirty="0">
              <a:solidFill>
                <a:schemeClr val="accent5"/>
              </a:solidFill>
              <a:latin typeface="宋体" charset="-122"/>
              <a:sym typeface="Arial" charset="0"/>
            </a:endParaRPr>
          </a:p>
        </p:txBody>
      </p:sp>
      <p:sp>
        <p:nvSpPr>
          <p:cNvPr id="8" name="矩形 7"/>
          <p:cNvSpPr/>
          <p:nvPr/>
        </p:nvSpPr>
        <p:spPr>
          <a:xfrm>
            <a:off x="6482900" y="5978769"/>
            <a:ext cx="4376226" cy="830997"/>
          </a:xfrm>
          <a:prstGeom prst="rect">
            <a:avLst/>
          </a:prstGeom>
          <a:noFill/>
        </p:spPr>
        <p:txBody>
          <a:bodyPr vert="horz" lIns="108825" tIns="54412" rIns="108825" bIns="54412" rtlCol="0">
            <a:normAutofit/>
          </a:bodyPr>
          <a:lstStyle/>
          <a:p>
            <a:pPr defTabSz="1088502">
              <a:spcBef>
                <a:spcPts val="1190"/>
              </a:spcBef>
            </a:pPr>
            <a:r>
              <a:rPr lang="zh-CN" altLang="en-US" sz="2000" i="1" dirty="0">
                <a:solidFill>
                  <a:schemeClr val="accent5"/>
                </a:solidFill>
              </a:rPr>
              <a:t>（</a:t>
            </a:r>
            <a:r>
              <a:rPr lang="en-US" altLang="zh-CN" sz="2000" i="1" dirty="0">
                <a:solidFill>
                  <a:schemeClr val="accent5"/>
                </a:solidFill>
              </a:rPr>
              <a:t>2</a:t>
            </a:r>
            <a:r>
              <a:rPr lang="zh-CN" altLang="en-US" sz="2000" dirty="0"/>
              <a:t> </a:t>
            </a:r>
            <a:r>
              <a:rPr lang="zh-CN" altLang="en-US" sz="2000" i="1" dirty="0">
                <a:solidFill>
                  <a:schemeClr val="accent5"/>
                </a:solidFill>
              </a:rPr>
              <a:t>） </a:t>
            </a:r>
            <a:r>
              <a:rPr lang="zh-CN" altLang="en-US" sz="2000" dirty="0"/>
              <a:t>**</a:t>
            </a:r>
            <a:r>
              <a:rPr lang="en-US" altLang="zh-CN" sz="2000" dirty="0"/>
              <a:t>parameter</a:t>
            </a:r>
            <a:r>
              <a:rPr lang="zh-CN" altLang="en-US" sz="2000" i="1" dirty="0">
                <a:solidFill>
                  <a:schemeClr val="accent5"/>
                </a:solidFill>
              </a:rPr>
              <a:t>调用该函数时自动将接收的参数转换为字典。</a:t>
            </a:r>
            <a:endParaRPr lang="en-US" altLang="zh-CN" sz="2000" i="1" dirty="0">
              <a:solidFill>
                <a:schemeClr val="accent5"/>
              </a:solidFill>
            </a:endParaRPr>
          </a:p>
        </p:txBody>
      </p:sp>
    </p:spTree>
    <p:extLst>
      <p:ext uri="{BB962C8B-B14F-4D97-AF65-F5344CB8AC3E}">
        <p14:creationId xmlns:p14="http://schemas.microsoft.com/office/powerpoint/2010/main" val="3321081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245051" y="0"/>
            <a:ext cx="10515600" cy="1325563"/>
          </a:xfrm>
        </p:spPr>
        <p:txBody>
          <a:bodyPr/>
          <a:lstStyle/>
          <a:p>
            <a:r>
              <a:rPr lang="en-US" altLang="zh-CN" dirty="0"/>
              <a:t>5.3.3</a:t>
            </a:r>
            <a:r>
              <a:rPr lang="zh-CN" altLang="en-US" dirty="0"/>
              <a:t>可变长度参数</a:t>
            </a:r>
            <a:endParaRPr lang="zh-CN" altLang="zh-CN" dirty="0"/>
          </a:p>
        </p:txBody>
      </p:sp>
      <p:sp>
        <p:nvSpPr>
          <p:cNvPr id="4" name="Rectangle 3"/>
          <p:cNvSpPr txBox="1">
            <a:spLocks noChangeArrowheads="1"/>
          </p:cNvSpPr>
          <p:nvPr/>
        </p:nvSpPr>
        <p:spPr>
          <a:xfrm>
            <a:off x="343525" y="996848"/>
            <a:ext cx="11360795" cy="1335373"/>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00000"/>
              </a:lnSpc>
              <a:defRPr/>
            </a:pPr>
            <a:r>
              <a:rPr lang="zh-CN" altLang="en-US" sz="2400" dirty="0"/>
              <a:t>几种不同类型的参数可以混合使用</a:t>
            </a:r>
            <a:endParaRPr lang="en-US" altLang="zh-CN" sz="2400" dirty="0"/>
          </a:p>
          <a:p>
            <a:pPr>
              <a:lnSpc>
                <a:spcPct val="100000"/>
              </a:lnSpc>
              <a:defRPr/>
            </a:pPr>
            <a:r>
              <a:rPr lang="zh-CN" altLang="en-US" sz="2400" dirty="0"/>
              <a:t>但是不建议这样做</a:t>
            </a:r>
            <a:r>
              <a:rPr lang="en-US" altLang="zh-CN" sz="2400" dirty="0"/>
              <a:t>,</a:t>
            </a:r>
            <a:r>
              <a:rPr lang="zh-CN" altLang="en-US" sz="2400" dirty="0"/>
              <a:t>易导致代码混乱而严重降低可读性，可能导致查错非常困难</a:t>
            </a:r>
            <a:endParaRPr lang="en-US" altLang="zh-CN" sz="2400" dirty="0"/>
          </a:p>
          <a:p>
            <a:pPr>
              <a:lnSpc>
                <a:spcPct val="100000"/>
              </a:lnSpc>
              <a:defRPr/>
            </a:pPr>
            <a:endParaRPr lang="zh-CN" altLang="en-US" sz="2400" dirty="0"/>
          </a:p>
          <a:p>
            <a:pPr>
              <a:lnSpc>
                <a:spcPct val="100000"/>
              </a:lnSpc>
              <a:defRPr/>
            </a:pPr>
            <a:endParaRPr lang="en-US" altLang="zh-CN" sz="2000" dirty="0"/>
          </a:p>
        </p:txBody>
      </p:sp>
      <p:sp>
        <p:nvSpPr>
          <p:cNvPr id="5" name="Rectangle 3"/>
          <p:cNvSpPr txBox="1">
            <a:spLocks noChangeArrowheads="1"/>
          </p:cNvSpPr>
          <p:nvPr/>
        </p:nvSpPr>
        <p:spPr>
          <a:xfrm>
            <a:off x="904470" y="1993539"/>
            <a:ext cx="9350878" cy="4540903"/>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1800" dirty="0">
                <a:latin typeface="宋体" charset="-122"/>
                <a:sym typeface="Arial" charset="0"/>
              </a:rPr>
              <a:t>&gt;&gt;&gt; </a:t>
            </a:r>
            <a:r>
              <a:rPr lang="en-US" altLang="zh-CN" sz="1800" dirty="0" err="1">
                <a:latin typeface="宋体" charset="-122"/>
                <a:sym typeface="Arial" charset="0"/>
              </a:rPr>
              <a:t>def</a:t>
            </a:r>
            <a:r>
              <a:rPr lang="en-US" altLang="zh-CN" sz="1800" dirty="0">
                <a:latin typeface="宋体" charset="-122"/>
                <a:sym typeface="Arial" charset="0"/>
              </a:rPr>
              <a:t> func_4(</a:t>
            </a:r>
            <a:r>
              <a:rPr lang="en-US" altLang="zh-CN" sz="1800" dirty="0" err="1">
                <a:latin typeface="宋体" charset="-122"/>
                <a:sym typeface="Arial" charset="0"/>
              </a:rPr>
              <a:t>a,b,c</a:t>
            </a:r>
            <a:r>
              <a:rPr lang="en-US" altLang="zh-CN" sz="1800" dirty="0">
                <a:latin typeface="宋体" charset="-122"/>
                <a:sym typeface="Arial" charset="0"/>
              </a:rPr>
              <a:t>=4,*</a:t>
            </a:r>
            <a:r>
              <a:rPr lang="en-US" altLang="zh-CN" sz="1800" dirty="0" err="1">
                <a:latin typeface="宋体" charset="-122"/>
                <a:sym typeface="Arial" charset="0"/>
              </a:rPr>
              <a:t>aa</a:t>
            </a:r>
            <a:r>
              <a:rPr lang="en-US" altLang="zh-CN" sz="1800" dirty="0">
                <a:latin typeface="宋体" charset="-122"/>
                <a:sym typeface="Arial" charset="0"/>
              </a:rPr>
              <a:t>,**bb):</a:t>
            </a:r>
          </a:p>
          <a:p>
            <a:pPr marL="0" indent="0">
              <a:lnSpc>
                <a:spcPct val="80000"/>
              </a:lnSpc>
              <a:buNone/>
            </a:pPr>
            <a:r>
              <a:rPr lang="en-US" altLang="zh-CN" sz="1800" dirty="0">
                <a:latin typeface="宋体" charset="-122"/>
                <a:sym typeface="Arial" charset="0"/>
              </a:rPr>
              <a:t>	print (</a:t>
            </a:r>
            <a:r>
              <a:rPr lang="en-US" altLang="zh-CN" sz="1800" dirty="0" err="1">
                <a:latin typeface="宋体" charset="-122"/>
                <a:sym typeface="Arial" charset="0"/>
              </a:rPr>
              <a:t>a,b,c</a:t>
            </a:r>
            <a:r>
              <a:rPr lang="en-US" altLang="zh-CN" sz="1800" dirty="0">
                <a:latin typeface="宋体" charset="-122"/>
                <a:sym typeface="Arial" charset="0"/>
              </a:rPr>
              <a:t>)</a:t>
            </a:r>
          </a:p>
          <a:p>
            <a:pPr marL="0" indent="0">
              <a:lnSpc>
                <a:spcPct val="80000"/>
              </a:lnSpc>
              <a:buNone/>
            </a:pPr>
            <a:r>
              <a:rPr lang="en-US" altLang="zh-CN" sz="1800" dirty="0">
                <a:latin typeface="宋体" charset="-122"/>
                <a:sym typeface="Arial" charset="0"/>
              </a:rPr>
              <a:t>	print (</a:t>
            </a:r>
            <a:r>
              <a:rPr lang="en-US" altLang="zh-CN" sz="1800" dirty="0" err="1">
                <a:latin typeface="宋体" charset="-122"/>
                <a:sym typeface="Arial" charset="0"/>
              </a:rPr>
              <a:t>aa</a:t>
            </a:r>
            <a:r>
              <a:rPr lang="en-US" altLang="zh-CN" sz="1800" dirty="0">
                <a:latin typeface="宋体" charset="-122"/>
                <a:sym typeface="Arial" charset="0"/>
              </a:rPr>
              <a:t>)</a:t>
            </a:r>
          </a:p>
          <a:p>
            <a:pPr marL="0" indent="0">
              <a:lnSpc>
                <a:spcPct val="80000"/>
              </a:lnSpc>
              <a:buNone/>
            </a:pPr>
            <a:r>
              <a:rPr lang="en-US" altLang="zh-CN" sz="1800" dirty="0">
                <a:latin typeface="宋体" charset="-122"/>
                <a:sym typeface="Arial" charset="0"/>
              </a:rPr>
              <a:t>	print (bb)</a:t>
            </a:r>
          </a:p>
          <a:p>
            <a:pPr marL="0" indent="0">
              <a:lnSpc>
                <a:spcPct val="80000"/>
              </a:lnSpc>
              <a:buNone/>
            </a:pPr>
            <a:r>
              <a:rPr lang="en-US" altLang="zh-CN" sz="1800" dirty="0">
                <a:latin typeface="宋体" charset="-122"/>
                <a:sym typeface="Arial" charset="0"/>
              </a:rPr>
              <a:t>	</a:t>
            </a:r>
          </a:p>
          <a:p>
            <a:pPr marL="0" indent="0">
              <a:lnSpc>
                <a:spcPct val="80000"/>
              </a:lnSpc>
              <a:buNone/>
            </a:pPr>
            <a:r>
              <a:rPr lang="en-US" altLang="zh-CN" sz="1800" dirty="0">
                <a:latin typeface="宋体" charset="-122"/>
                <a:sym typeface="Arial" charset="0"/>
              </a:rPr>
              <a:t>&gt;&gt;&gt; func_4(1,2,3,4,5,6,7,8,9,xx='1',yy='2',zz=3)</a:t>
            </a:r>
          </a:p>
          <a:p>
            <a:pPr marL="0" indent="0">
              <a:lnSpc>
                <a:spcPct val="80000"/>
              </a:lnSpc>
              <a:buNone/>
            </a:pPr>
            <a:r>
              <a:rPr lang="en-US" altLang="zh-CN" sz="1800" dirty="0">
                <a:solidFill>
                  <a:schemeClr val="accent5"/>
                </a:solidFill>
                <a:latin typeface="宋体" charset="-122"/>
                <a:sym typeface="Arial" charset="0"/>
              </a:rPr>
              <a:t>1 2 3</a:t>
            </a:r>
          </a:p>
          <a:p>
            <a:pPr marL="0" indent="0">
              <a:lnSpc>
                <a:spcPct val="80000"/>
              </a:lnSpc>
              <a:buNone/>
            </a:pPr>
            <a:r>
              <a:rPr lang="en-US" altLang="zh-CN" sz="1800" dirty="0">
                <a:solidFill>
                  <a:schemeClr val="accent5"/>
                </a:solidFill>
                <a:latin typeface="宋体" charset="-122"/>
                <a:sym typeface="Arial" charset="0"/>
              </a:rPr>
              <a:t>(4, 5, 6, 7, 8, 9)</a:t>
            </a:r>
          </a:p>
          <a:p>
            <a:pPr marL="0" indent="0">
              <a:lnSpc>
                <a:spcPct val="80000"/>
              </a:lnSpc>
              <a:buNone/>
            </a:pPr>
            <a:r>
              <a:rPr lang="en-US" altLang="zh-CN" sz="1800" dirty="0">
                <a:solidFill>
                  <a:schemeClr val="accent5"/>
                </a:solidFill>
                <a:latin typeface="宋体" charset="-122"/>
                <a:sym typeface="Arial" charset="0"/>
              </a:rPr>
              <a:t>{'</a:t>
            </a:r>
            <a:r>
              <a:rPr lang="en-US" altLang="zh-CN" sz="1800" dirty="0" err="1">
                <a:solidFill>
                  <a:schemeClr val="accent5"/>
                </a:solidFill>
                <a:latin typeface="宋体" charset="-122"/>
                <a:sym typeface="Arial" charset="0"/>
              </a:rPr>
              <a:t>zz</a:t>
            </a:r>
            <a:r>
              <a:rPr lang="en-US" altLang="zh-CN" sz="1800" dirty="0">
                <a:solidFill>
                  <a:schemeClr val="accent5"/>
                </a:solidFill>
                <a:latin typeface="宋体" charset="-122"/>
                <a:sym typeface="Arial" charset="0"/>
              </a:rPr>
              <a:t>': 3, 'xx': '1', '</a:t>
            </a:r>
            <a:r>
              <a:rPr lang="en-US" altLang="zh-CN" sz="1800" dirty="0" err="1">
                <a:solidFill>
                  <a:schemeClr val="accent5"/>
                </a:solidFill>
                <a:latin typeface="宋体" charset="-122"/>
                <a:sym typeface="Arial" charset="0"/>
              </a:rPr>
              <a:t>yy</a:t>
            </a:r>
            <a:r>
              <a:rPr lang="en-US" altLang="zh-CN" sz="1800" dirty="0">
                <a:solidFill>
                  <a:schemeClr val="accent5"/>
                </a:solidFill>
                <a:latin typeface="宋体" charset="-122"/>
                <a:sym typeface="Arial" charset="0"/>
              </a:rPr>
              <a:t>': '2'}</a:t>
            </a:r>
          </a:p>
          <a:p>
            <a:pPr marL="0" indent="0">
              <a:lnSpc>
                <a:spcPct val="80000"/>
              </a:lnSpc>
              <a:buNone/>
            </a:pPr>
            <a:r>
              <a:rPr lang="en-US" altLang="zh-CN" sz="1800" dirty="0">
                <a:latin typeface="宋体" charset="-122"/>
                <a:sym typeface="Arial" charset="0"/>
              </a:rPr>
              <a:t>&gt;&gt;&gt; func_4(1,2,3,4,5,6,7,xx='1',yy='2',zz=3)</a:t>
            </a:r>
          </a:p>
          <a:p>
            <a:pPr marL="0" indent="0">
              <a:lnSpc>
                <a:spcPct val="80000"/>
              </a:lnSpc>
              <a:buNone/>
            </a:pPr>
            <a:r>
              <a:rPr lang="en-US" altLang="zh-CN" sz="1800" dirty="0">
                <a:solidFill>
                  <a:schemeClr val="accent5"/>
                </a:solidFill>
                <a:latin typeface="宋体" charset="-122"/>
                <a:sym typeface="Arial" charset="0"/>
              </a:rPr>
              <a:t>1 2 3</a:t>
            </a:r>
          </a:p>
          <a:p>
            <a:pPr marL="0" indent="0">
              <a:lnSpc>
                <a:spcPct val="80000"/>
              </a:lnSpc>
              <a:buNone/>
            </a:pPr>
            <a:r>
              <a:rPr lang="en-US" altLang="zh-CN" sz="1800" dirty="0">
                <a:solidFill>
                  <a:schemeClr val="accent5"/>
                </a:solidFill>
                <a:latin typeface="宋体" charset="-122"/>
                <a:sym typeface="Arial" charset="0"/>
              </a:rPr>
              <a:t>(4, 5, 6, 7)</a:t>
            </a:r>
          </a:p>
          <a:p>
            <a:pPr marL="0" indent="0">
              <a:lnSpc>
                <a:spcPct val="80000"/>
              </a:lnSpc>
              <a:buNone/>
            </a:pPr>
            <a:r>
              <a:rPr lang="en-US" altLang="zh-CN" sz="1800" dirty="0">
                <a:solidFill>
                  <a:schemeClr val="accent5"/>
                </a:solidFill>
                <a:latin typeface="宋体" charset="-122"/>
                <a:sym typeface="Arial" charset="0"/>
              </a:rPr>
              <a:t>{'</a:t>
            </a:r>
            <a:r>
              <a:rPr lang="en-US" altLang="zh-CN" sz="1800" dirty="0" err="1">
                <a:solidFill>
                  <a:schemeClr val="accent5"/>
                </a:solidFill>
                <a:latin typeface="宋体" charset="-122"/>
                <a:sym typeface="Arial" charset="0"/>
              </a:rPr>
              <a:t>zz</a:t>
            </a:r>
            <a:r>
              <a:rPr lang="en-US" altLang="zh-CN" sz="1800" dirty="0">
                <a:solidFill>
                  <a:schemeClr val="accent5"/>
                </a:solidFill>
                <a:latin typeface="宋体" charset="-122"/>
                <a:sym typeface="Arial" charset="0"/>
              </a:rPr>
              <a:t>': 3, 'xx': '1', '</a:t>
            </a:r>
            <a:r>
              <a:rPr lang="en-US" altLang="zh-CN" sz="1800" dirty="0" err="1">
                <a:solidFill>
                  <a:schemeClr val="accent5"/>
                </a:solidFill>
                <a:latin typeface="宋体" charset="-122"/>
                <a:sym typeface="Arial" charset="0"/>
              </a:rPr>
              <a:t>yy</a:t>
            </a:r>
            <a:r>
              <a:rPr lang="en-US" altLang="zh-CN" sz="1800" dirty="0">
                <a:solidFill>
                  <a:schemeClr val="accent5"/>
                </a:solidFill>
                <a:latin typeface="宋体" charset="-122"/>
                <a:sym typeface="Arial" charset="0"/>
              </a:rPr>
              <a:t>': '2'}</a:t>
            </a:r>
          </a:p>
        </p:txBody>
      </p:sp>
    </p:spTree>
    <p:extLst>
      <p:ext uri="{BB962C8B-B14F-4D97-AF65-F5344CB8AC3E}">
        <p14:creationId xmlns:p14="http://schemas.microsoft.com/office/powerpoint/2010/main" val="3543678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245051" y="0"/>
            <a:ext cx="10515600" cy="1325563"/>
          </a:xfrm>
        </p:spPr>
        <p:txBody>
          <a:bodyPr/>
          <a:lstStyle/>
          <a:p>
            <a:r>
              <a:rPr lang="en-US" altLang="zh-CN" dirty="0"/>
              <a:t>5.3.4 </a:t>
            </a:r>
            <a:r>
              <a:rPr lang="zh-CN" altLang="en-US" dirty="0"/>
              <a:t>参数传递的序列解包</a:t>
            </a:r>
            <a:endParaRPr lang="zh-CN" altLang="zh-CN" dirty="0"/>
          </a:p>
        </p:txBody>
      </p:sp>
      <p:sp>
        <p:nvSpPr>
          <p:cNvPr id="4" name="Rectangle 3"/>
          <p:cNvSpPr txBox="1">
            <a:spLocks noChangeArrowheads="1"/>
          </p:cNvSpPr>
          <p:nvPr/>
        </p:nvSpPr>
        <p:spPr>
          <a:xfrm>
            <a:off x="343526" y="996848"/>
            <a:ext cx="4523896" cy="3786167"/>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50000"/>
              </a:lnSpc>
              <a:defRPr/>
            </a:pPr>
            <a:r>
              <a:rPr lang="zh-CN" altLang="en-US" sz="2400" dirty="0"/>
              <a:t>为含有多个变量的函数传递参数时，可以使用</a:t>
            </a:r>
            <a:r>
              <a:rPr lang="en-US" altLang="zh-CN" sz="2400" dirty="0">
                <a:solidFill>
                  <a:schemeClr val="accent5"/>
                </a:solidFill>
              </a:rPr>
              <a:t>Python</a:t>
            </a:r>
            <a:r>
              <a:rPr lang="zh-CN" altLang="en-US" sz="2400" dirty="0">
                <a:solidFill>
                  <a:schemeClr val="accent5"/>
                </a:solidFill>
              </a:rPr>
              <a:t>列表、元组、集合、字典</a:t>
            </a:r>
            <a:r>
              <a:rPr lang="zh-CN" altLang="en-US" sz="2400" dirty="0"/>
              <a:t>以及其他可迭代对象作为实参，并在实参名称前加一个</a:t>
            </a:r>
            <a:r>
              <a:rPr lang="zh-CN" altLang="en-US" sz="2800" b="1" dirty="0">
                <a:solidFill>
                  <a:schemeClr val="accent5"/>
                </a:solidFill>
              </a:rPr>
              <a:t>星号*</a:t>
            </a:r>
            <a:r>
              <a:rPr lang="zh-CN" altLang="en-US" sz="2400" dirty="0"/>
              <a:t>，</a:t>
            </a:r>
            <a:r>
              <a:rPr lang="en-US" altLang="zh-CN" sz="2400" dirty="0"/>
              <a:t>Python</a:t>
            </a:r>
            <a:r>
              <a:rPr lang="zh-CN" altLang="en-US" sz="2400" dirty="0"/>
              <a:t>解释器将自动进行解包。</a:t>
            </a:r>
          </a:p>
          <a:p>
            <a:pPr>
              <a:lnSpc>
                <a:spcPct val="100000"/>
              </a:lnSpc>
              <a:defRPr/>
            </a:pPr>
            <a:endParaRPr lang="zh-CN" altLang="en-US" sz="2400" dirty="0"/>
          </a:p>
          <a:p>
            <a:pPr>
              <a:lnSpc>
                <a:spcPct val="100000"/>
              </a:lnSpc>
              <a:defRPr/>
            </a:pPr>
            <a:endParaRPr lang="en-US" altLang="zh-CN" sz="2000" dirty="0"/>
          </a:p>
        </p:txBody>
      </p:sp>
      <p:sp>
        <p:nvSpPr>
          <p:cNvPr id="5" name="Rectangle 3"/>
          <p:cNvSpPr txBox="1">
            <a:spLocks noChangeArrowheads="1"/>
          </p:cNvSpPr>
          <p:nvPr/>
        </p:nvSpPr>
        <p:spPr>
          <a:xfrm>
            <a:off x="5864544" y="980822"/>
            <a:ext cx="5628762" cy="5687264"/>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1800" dirty="0">
                <a:latin typeface="宋体" charset="-122"/>
                <a:sym typeface="Arial" charset="0"/>
              </a:rPr>
              <a:t>&gt;&gt;&gt; </a:t>
            </a:r>
            <a:r>
              <a:rPr lang="en-US" altLang="zh-CN" sz="1800" dirty="0" err="1">
                <a:latin typeface="宋体" charset="-122"/>
                <a:sym typeface="Arial" charset="0"/>
              </a:rPr>
              <a:t>def</a:t>
            </a:r>
            <a:r>
              <a:rPr lang="en-US" altLang="zh-CN" sz="1800" dirty="0">
                <a:latin typeface="宋体" charset="-122"/>
                <a:sym typeface="Arial" charset="0"/>
              </a:rPr>
              <a:t> demo(</a:t>
            </a:r>
            <a:r>
              <a:rPr lang="en-US" altLang="zh-CN" sz="1800" dirty="0" err="1">
                <a:latin typeface="宋体" charset="-122"/>
                <a:sym typeface="Arial" charset="0"/>
              </a:rPr>
              <a:t>a,b,c</a:t>
            </a:r>
            <a:r>
              <a:rPr lang="en-US" altLang="zh-CN" sz="1800" dirty="0">
                <a:latin typeface="宋体" charset="-122"/>
                <a:sym typeface="Arial" charset="0"/>
              </a:rPr>
              <a:t>):</a:t>
            </a:r>
          </a:p>
          <a:p>
            <a:pPr marL="0" indent="0">
              <a:lnSpc>
                <a:spcPct val="80000"/>
              </a:lnSpc>
              <a:buNone/>
            </a:pPr>
            <a:r>
              <a:rPr lang="en-US" altLang="zh-CN" sz="1800" dirty="0">
                <a:latin typeface="宋体" charset="-122"/>
                <a:sym typeface="Arial" charset="0"/>
              </a:rPr>
              <a:t>	print (</a:t>
            </a:r>
            <a:r>
              <a:rPr lang="en-US" altLang="zh-CN" sz="1800" dirty="0" err="1">
                <a:latin typeface="宋体" charset="-122"/>
                <a:sym typeface="Arial" charset="0"/>
              </a:rPr>
              <a:t>a+b+c</a:t>
            </a:r>
            <a:r>
              <a:rPr lang="en-US" altLang="zh-CN" sz="1800" dirty="0">
                <a:latin typeface="宋体" charset="-122"/>
                <a:sym typeface="Arial" charset="0"/>
              </a:rPr>
              <a:t>)	</a:t>
            </a:r>
          </a:p>
          <a:p>
            <a:pPr marL="0" indent="0">
              <a:lnSpc>
                <a:spcPct val="80000"/>
              </a:lnSpc>
              <a:buNone/>
            </a:pPr>
            <a:r>
              <a:rPr lang="en-US" altLang="zh-CN" sz="1800" dirty="0">
                <a:latin typeface="宋体" charset="-122"/>
                <a:sym typeface="Arial" charset="0"/>
              </a:rPr>
              <a:t>&gt;&gt;&gt; </a:t>
            </a:r>
            <a:r>
              <a:rPr lang="en-US" altLang="zh-CN" sz="1800" dirty="0" err="1">
                <a:latin typeface="宋体" charset="-122"/>
                <a:sym typeface="Arial" charset="0"/>
              </a:rPr>
              <a:t>seq</a:t>
            </a:r>
            <a:r>
              <a:rPr lang="en-US" altLang="zh-CN" sz="1800" dirty="0">
                <a:latin typeface="宋体" charset="-122"/>
                <a:sym typeface="Arial" charset="0"/>
              </a:rPr>
              <a:t>=[1,2,3]</a:t>
            </a:r>
          </a:p>
          <a:p>
            <a:pPr marL="0" indent="0">
              <a:lnSpc>
                <a:spcPct val="80000"/>
              </a:lnSpc>
              <a:buNone/>
            </a:pPr>
            <a:r>
              <a:rPr lang="en-US" altLang="zh-CN" sz="1800" dirty="0">
                <a:latin typeface="宋体" charset="-122"/>
                <a:sym typeface="Arial" charset="0"/>
              </a:rPr>
              <a:t>&gt;&gt;&gt; demo(*</a:t>
            </a:r>
            <a:r>
              <a:rPr lang="en-US" altLang="zh-CN" sz="1800" dirty="0" err="1">
                <a:latin typeface="宋体" charset="-122"/>
                <a:sym typeface="Arial" charset="0"/>
              </a:rPr>
              <a:t>seq</a:t>
            </a:r>
            <a:r>
              <a:rPr lang="en-US" altLang="zh-CN" sz="1800" dirty="0">
                <a:latin typeface="宋体" charset="-122"/>
                <a:sym typeface="Arial" charset="0"/>
              </a:rPr>
              <a:t>)</a:t>
            </a:r>
          </a:p>
          <a:p>
            <a:pPr marL="0" indent="0">
              <a:lnSpc>
                <a:spcPct val="80000"/>
              </a:lnSpc>
              <a:buNone/>
            </a:pPr>
            <a:r>
              <a:rPr lang="en-US" altLang="zh-CN" sz="1800" dirty="0">
                <a:solidFill>
                  <a:schemeClr val="accent5"/>
                </a:solidFill>
                <a:latin typeface="宋体" charset="-122"/>
                <a:sym typeface="Arial" charset="0"/>
              </a:rPr>
              <a:t>6</a:t>
            </a:r>
          </a:p>
          <a:p>
            <a:pPr marL="0" indent="0">
              <a:lnSpc>
                <a:spcPct val="80000"/>
              </a:lnSpc>
              <a:buNone/>
            </a:pPr>
            <a:r>
              <a:rPr lang="en-US" altLang="zh-CN" sz="1800" dirty="0">
                <a:latin typeface="宋体" charset="-122"/>
                <a:sym typeface="Arial" charset="0"/>
              </a:rPr>
              <a:t>&gt;&gt;&gt; </a:t>
            </a:r>
            <a:r>
              <a:rPr lang="en-US" altLang="zh-CN" sz="1800" dirty="0" err="1">
                <a:latin typeface="宋体" charset="-122"/>
                <a:sym typeface="Arial" charset="0"/>
              </a:rPr>
              <a:t>tup</a:t>
            </a:r>
            <a:r>
              <a:rPr lang="en-US" altLang="zh-CN" sz="1800" dirty="0">
                <a:latin typeface="宋体" charset="-122"/>
                <a:sym typeface="Arial" charset="0"/>
              </a:rPr>
              <a:t>=(1,2,3)</a:t>
            </a:r>
          </a:p>
          <a:p>
            <a:pPr marL="0" indent="0">
              <a:lnSpc>
                <a:spcPct val="80000"/>
              </a:lnSpc>
              <a:buNone/>
            </a:pPr>
            <a:r>
              <a:rPr lang="en-US" altLang="zh-CN" sz="1800" dirty="0">
                <a:latin typeface="宋体" charset="-122"/>
                <a:sym typeface="Arial" charset="0"/>
              </a:rPr>
              <a:t>&gt;&gt;&gt; demo(*</a:t>
            </a:r>
            <a:r>
              <a:rPr lang="en-US" altLang="zh-CN" sz="1800" dirty="0" err="1">
                <a:latin typeface="宋体" charset="-122"/>
                <a:sym typeface="Arial" charset="0"/>
              </a:rPr>
              <a:t>tup</a:t>
            </a:r>
            <a:r>
              <a:rPr lang="en-US" altLang="zh-CN" sz="1800" dirty="0">
                <a:latin typeface="宋体" charset="-122"/>
                <a:sym typeface="Arial" charset="0"/>
              </a:rPr>
              <a:t>)</a:t>
            </a:r>
          </a:p>
          <a:p>
            <a:pPr marL="0" indent="0">
              <a:lnSpc>
                <a:spcPct val="80000"/>
              </a:lnSpc>
              <a:buNone/>
            </a:pPr>
            <a:r>
              <a:rPr lang="en-US" altLang="zh-CN" sz="1800" dirty="0">
                <a:solidFill>
                  <a:schemeClr val="accent5"/>
                </a:solidFill>
                <a:latin typeface="宋体" charset="-122"/>
                <a:sym typeface="Arial" charset="0"/>
              </a:rPr>
              <a:t>6</a:t>
            </a:r>
          </a:p>
          <a:p>
            <a:pPr marL="0" indent="0">
              <a:lnSpc>
                <a:spcPct val="80000"/>
              </a:lnSpc>
              <a:buNone/>
            </a:pPr>
            <a:r>
              <a:rPr lang="en-US" altLang="zh-CN" sz="1800" dirty="0">
                <a:latin typeface="宋体" charset="-122"/>
                <a:sym typeface="Arial" charset="0"/>
              </a:rPr>
              <a:t>&gt;&gt;&gt; </a:t>
            </a:r>
            <a:r>
              <a:rPr lang="en-US" altLang="zh-CN" sz="1800" dirty="0" err="1">
                <a:latin typeface="宋体" charset="-122"/>
                <a:sym typeface="Arial" charset="0"/>
              </a:rPr>
              <a:t>dic</a:t>
            </a:r>
            <a:r>
              <a:rPr lang="en-US" altLang="zh-CN" sz="1800" dirty="0">
                <a:latin typeface="宋体" charset="-122"/>
                <a:sym typeface="Arial" charset="0"/>
              </a:rPr>
              <a:t>={1:'a',2:'b',3:'c'}</a:t>
            </a:r>
          </a:p>
          <a:p>
            <a:pPr marL="0" indent="0">
              <a:lnSpc>
                <a:spcPct val="80000"/>
              </a:lnSpc>
              <a:buNone/>
            </a:pPr>
            <a:r>
              <a:rPr lang="en-US" altLang="zh-CN" sz="1800" dirty="0">
                <a:latin typeface="宋体" charset="-122"/>
                <a:sym typeface="Arial" charset="0"/>
              </a:rPr>
              <a:t>&gt;&gt;&gt; demo(*</a:t>
            </a:r>
            <a:r>
              <a:rPr lang="en-US" altLang="zh-CN" sz="1800" dirty="0" err="1">
                <a:latin typeface="宋体" charset="-122"/>
                <a:sym typeface="Arial" charset="0"/>
              </a:rPr>
              <a:t>dic</a:t>
            </a:r>
            <a:r>
              <a:rPr lang="en-US" altLang="zh-CN" sz="1800" dirty="0">
                <a:latin typeface="宋体" charset="-122"/>
                <a:sym typeface="Arial" charset="0"/>
              </a:rPr>
              <a:t>)</a:t>
            </a:r>
          </a:p>
          <a:p>
            <a:pPr marL="0" indent="0">
              <a:lnSpc>
                <a:spcPct val="80000"/>
              </a:lnSpc>
              <a:buNone/>
            </a:pPr>
            <a:r>
              <a:rPr lang="en-US" altLang="zh-CN" sz="1800" dirty="0">
                <a:solidFill>
                  <a:schemeClr val="accent5"/>
                </a:solidFill>
                <a:latin typeface="宋体" charset="-122"/>
                <a:sym typeface="Arial" charset="0"/>
              </a:rPr>
              <a:t>6</a:t>
            </a:r>
          </a:p>
          <a:p>
            <a:pPr marL="0" indent="0">
              <a:lnSpc>
                <a:spcPct val="80000"/>
              </a:lnSpc>
              <a:buNone/>
            </a:pPr>
            <a:r>
              <a:rPr lang="en-US" altLang="zh-CN" sz="1800" dirty="0">
                <a:latin typeface="宋体" charset="-122"/>
                <a:sym typeface="Arial" charset="0"/>
              </a:rPr>
              <a:t>&gt;&gt;&gt; set={1,2,3}</a:t>
            </a:r>
          </a:p>
          <a:p>
            <a:pPr marL="0" indent="0">
              <a:lnSpc>
                <a:spcPct val="80000"/>
              </a:lnSpc>
              <a:buNone/>
            </a:pPr>
            <a:r>
              <a:rPr lang="en-US" altLang="zh-CN" sz="1800" dirty="0">
                <a:latin typeface="宋体" charset="-122"/>
                <a:sym typeface="Arial" charset="0"/>
              </a:rPr>
              <a:t>&gt;&gt;&gt; demo(*set)</a:t>
            </a:r>
          </a:p>
          <a:p>
            <a:pPr marL="0" indent="0">
              <a:lnSpc>
                <a:spcPct val="80000"/>
              </a:lnSpc>
              <a:buNone/>
            </a:pPr>
            <a:r>
              <a:rPr lang="en-US" altLang="zh-CN" sz="1800" dirty="0">
                <a:solidFill>
                  <a:schemeClr val="accent5"/>
                </a:solidFill>
                <a:latin typeface="宋体" charset="-122"/>
                <a:sym typeface="Arial" charset="0"/>
              </a:rPr>
              <a:t>6</a:t>
            </a:r>
          </a:p>
          <a:p>
            <a:pPr marL="0" indent="0">
              <a:lnSpc>
                <a:spcPct val="80000"/>
              </a:lnSpc>
              <a:buNone/>
            </a:pPr>
            <a:r>
              <a:rPr lang="en-US" altLang="zh-CN" sz="1800" dirty="0">
                <a:latin typeface="宋体" charset="-122"/>
                <a:sym typeface="Arial" charset="0"/>
              </a:rPr>
              <a:t>&gt;&gt;&gt; demo(*</a:t>
            </a:r>
            <a:r>
              <a:rPr lang="en-US" altLang="zh-CN" sz="1800" dirty="0" err="1">
                <a:latin typeface="宋体" charset="-122"/>
                <a:sym typeface="Arial" charset="0"/>
              </a:rPr>
              <a:t>dic.values</a:t>
            </a:r>
            <a:r>
              <a:rPr lang="en-US" altLang="zh-CN" sz="1800" dirty="0">
                <a:latin typeface="宋体" charset="-122"/>
                <a:sym typeface="Arial" charset="0"/>
              </a:rPr>
              <a:t>())</a:t>
            </a:r>
          </a:p>
          <a:p>
            <a:pPr marL="0" indent="0">
              <a:lnSpc>
                <a:spcPct val="80000"/>
              </a:lnSpc>
              <a:buNone/>
            </a:pPr>
            <a:r>
              <a:rPr lang="en-US" altLang="zh-CN" sz="1800" dirty="0" err="1">
                <a:solidFill>
                  <a:schemeClr val="accent5"/>
                </a:solidFill>
                <a:latin typeface="宋体" charset="-122"/>
                <a:sym typeface="Arial" charset="0"/>
              </a:rPr>
              <a:t>abc</a:t>
            </a:r>
            <a:endParaRPr lang="en-US" altLang="zh-CN" sz="1800" dirty="0">
              <a:solidFill>
                <a:schemeClr val="accent5"/>
              </a:solidFill>
              <a:latin typeface="宋体" charset="-122"/>
              <a:sym typeface="Arial" charset="0"/>
            </a:endParaRPr>
          </a:p>
        </p:txBody>
      </p:sp>
    </p:spTree>
    <p:extLst>
      <p:ext uri="{BB962C8B-B14F-4D97-AF65-F5344CB8AC3E}">
        <p14:creationId xmlns:p14="http://schemas.microsoft.com/office/powerpoint/2010/main" val="74845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a:t>5.4 return</a:t>
            </a:r>
            <a:r>
              <a:rPr lang="zh-CN" altLang="en-US" dirty="0"/>
              <a:t>语句</a:t>
            </a:r>
            <a:endParaRPr lang="zh-CN" altLang="zh-CN" dirty="0"/>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1732729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a:t>5.4 return</a:t>
            </a:r>
            <a:r>
              <a:rPr lang="zh-CN" altLang="en-US" dirty="0"/>
              <a:t>语句</a:t>
            </a:r>
            <a:endParaRPr lang="zh-CN" altLang="zh-CN" dirty="0"/>
          </a:p>
        </p:txBody>
      </p:sp>
      <p:sp>
        <p:nvSpPr>
          <p:cNvPr id="4" name="Rectangle 3"/>
          <p:cNvSpPr txBox="1">
            <a:spLocks noChangeArrowheads="1"/>
          </p:cNvSpPr>
          <p:nvPr/>
        </p:nvSpPr>
        <p:spPr>
          <a:xfrm>
            <a:off x="343525" y="1135265"/>
            <a:ext cx="6085760" cy="4956046"/>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marL="228600" indent="-228600" defTabSz="914400">
              <a:lnSpc>
                <a:spcPct val="100000"/>
              </a:lnSpc>
              <a:spcBef>
                <a:spcPts val="1000"/>
              </a:spcBef>
              <a:buFont typeface="Arial"/>
              <a:buChar char="•"/>
              <a:defRPr/>
            </a:pPr>
            <a:r>
              <a:rPr lang="en-US" altLang="zh-CN" sz="2400" b="1" dirty="0">
                <a:solidFill>
                  <a:schemeClr val="accent5"/>
                </a:solidFill>
              </a:rPr>
              <a:t>return</a:t>
            </a:r>
            <a:r>
              <a:rPr lang="zh-CN" altLang="en-US" sz="2400" b="1" dirty="0">
                <a:solidFill>
                  <a:schemeClr val="accent5"/>
                </a:solidFill>
              </a:rPr>
              <a:t>语句</a:t>
            </a:r>
            <a:r>
              <a:rPr lang="zh-CN" altLang="en-US" sz="2400" dirty="0"/>
              <a:t>用于从一个函数中返回并结束函数的执行，同时还可以通过其从函数中返回一个值。</a:t>
            </a:r>
            <a:endParaRPr lang="en-US" altLang="zh-CN" sz="2400" dirty="0"/>
          </a:p>
          <a:p>
            <a:pPr marL="228600" indent="-228600" defTabSz="914400">
              <a:lnSpc>
                <a:spcPct val="100000"/>
              </a:lnSpc>
              <a:spcBef>
                <a:spcPts val="1000"/>
              </a:spcBef>
              <a:buFont typeface="Arial"/>
              <a:buChar char="•"/>
              <a:defRPr/>
            </a:pPr>
            <a:r>
              <a:rPr lang="zh-CN" altLang="en-US" sz="2400" dirty="0"/>
              <a:t>无论</a:t>
            </a:r>
            <a:r>
              <a:rPr lang="en-US" altLang="zh-CN" sz="2400" b="1" dirty="0">
                <a:solidFill>
                  <a:schemeClr val="accent5"/>
                </a:solidFill>
              </a:rPr>
              <a:t>return</a:t>
            </a:r>
            <a:r>
              <a:rPr lang="zh-CN" altLang="en-US" sz="2400" b="1" dirty="0">
                <a:solidFill>
                  <a:schemeClr val="accent5"/>
                </a:solidFill>
              </a:rPr>
              <a:t>语句</a:t>
            </a:r>
            <a:r>
              <a:rPr lang="zh-CN" altLang="en-US" sz="2400" dirty="0"/>
              <a:t>出现在函数的什么位置，一旦得到执行将直接结束函数的执行。</a:t>
            </a:r>
            <a:endParaRPr lang="en-US" altLang="zh-CN" sz="2400" dirty="0"/>
          </a:p>
          <a:p>
            <a:pPr marL="228600" indent="-228600" defTabSz="914400">
              <a:lnSpc>
                <a:spcPct val="100000"/>
              </a:lnSpc>
              <a:spcBef>
                <a:spcPts val="1000"/>
              </a:spcBef>
              <a:buFont typeface="Arial"/>
              <a:buChar char="•"/>
              <a:defRPr/>
            </a:pPr>
            <a:r>
              <a:rPr lang="zh-CN" altLang="en-US" sz="2400" dirty="0"/>
              <a:t>函数的返回值类型由</a:t>
            </a:r>
            <a:r>
              <a:rPr lang="en-US" altLang="zh-CN" sz="2400" b="1" dirty="0">
                <a:solidFill>
                  <a:schemeClr val="accent5"/>
                </a:solidFill>
              </a:rPr>
              <a:t>return</a:t>
            </a:r>
            <a:r>
              <a:rPr lang="zh-CN" altLang="en-US" sz="2400" b="1" dirty="0">
                <a:solidFill>
                  <a:schemeClr val="accent5"/>
                </a:solidFill>
              </a:rPr>
              <a:t>语句</a:t>
            </a:r>
            <a:r>
              <a:rPr lang="zh-CN" altLang="en-US" sz="2400" dirty="0"/>
              <a:t>返回值的类型来决定</a:t>
            </a:r>
            <a:endParaRPr lang="en-US" altLang="zh-CN" sz="2400" dirty="0"/>
          </a:p>
          <a:p>
            <a:pPr marL="228600" indent="-228600" defTabSz="914400">
              <a:lnSpc>
                <a:spcPct val="100000"/>
              </a:lnSpc>
              <a:spcBef>
                <a:spcPts val="1000"/>
              </a:spcBef>
              <a:buFont typeface="Arial"/>
              <a:buChar char="•"/>
              <a:defRPr/>
            </a:pPr>
            <a:r>
              <a:rPr lang="zh-CN" altLang="en-US" sz="2400" dirty="0"/>
              <a:t>如果函数没有</a:t>
            </a:r>
            <a:r>
              <a:rPr lang="en-US" altLang="zh-CN" sz="2400" b="1" dirty="0">
                <a:solidFill>
                  <a:schemeClr val="accent5"/>
                </a:solidFill>
              </a:rPr>
              <a:t>return</a:t>
            </a:r>
            <a:r>
              <a:rPr lang="zh-CN" altLang="en-US" sz="2400" b="1" dirty="0">
                <a:solidFill>
                  <a:schemeClr val="accent5"/>
                </a:solidFill>
              </a:rPr>
              <a:t>语句</a:t>
            </a:r>
            <a:r>
              <a:rPr lang="zh-CN" altLang="en-US" sz="2400" dirty="0"/>
              <a:t>或者没有执行</a:t>
            </a:r>
            <a:r>
              <a:rPr lang="en-US" altLang="zh-CN" sz="2400" b="1" dirty="0">
                <a:solidFill>
                  <a:schemeClr val="accent5"/>
                </a:solidFill>
              </a:rPr>
              <a:t>return</a:t>
            </a:r>
            <a:r>
              <a:rPr lang="zh-CN" altLang="en-US" sz="2400" b="1" dirty="0">
                <a:solidFill>
                  <a:schemeClr val="accent5"/>
                </a:solidFill>
              </a:rPr>
              <a:t>语句，</a:t>
            </a:r>
            <a:r>
              <a:rPr lang="zh-CN" altLang="en-US" sz="2400" dirty="0"/>
              <a:t>执行了不带任何值的</a:t>
            </a:r>
            <a:r>
              <a:rPr lang="en-US" altLang="zh-CN" sz="2400" dirty="0"/>
              <a:t>return</a:t>
            </a:r>
            <a:r>
              <a:rPr lang="zh-CN" altLang="en-US" sz="2400" dirty="0"/>
              <a:t>语句，则函数都默认为返回空值</a:t>
            </a:r>
            <a:r>
              <a:rPr lang="en-US" altLang="zh-CN" sz="2400" dirty="0"/>
              <a:t>None</a:t>
            </a:r>
            <a:r>
              <a:rPr lang="zh-CN" altLang="en-US" sz="2400" dirty="0"/>
              <a:t>。</a:t>
            </a:r>
            <a:endParaRPr lang="en-US" altLang="zh-CN" sz="2400" dirty="0"/>
          </a:p>
          <a:p>
            <a:pPr marL="228600" indent="-228600" defTabSz="914400">
              <a:lnSpc>
                <a:spcPct val="100000"/>
              </a:lnSpc>
              <a:spcBef>
                <a:spcPts val="1000"/>
              </a:spcBef>
              <a:buFont typeface="Arial"/>
              <a:buChar char="•"/>
              <a:defRPr/>
            </a:pPr>
            <a:endParaRPr lang="en-US" altLang="zh-CN" sz="2400" dirty="0"/>
          </a:p>
        </p:txBody>
      </p:sp>
      <p:sp>
        <p:nvSpPr>
          <p:cNvPr id="5" name="Rectangle 3"/>
          <p:cNvSpPr txBox="1">
            <a:spLocks noChangeArrowheads="1"/>
          </p:cNvSpPr>
          <p:nvPr/>
        </p:nvSpPr>
        <p:spPr>
          <a:xfrm>
            <a:off x="7020128" y="1162290"/>
            <a:ext cx="4483456" cy="363760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def</a:t>
            </a:r>
            <a:r>
              <a:rPr lang="en-US" altLang="zh-CN" sz="2000" dirty="0">
                <a:latin typeface="宋体" charset="-122"/>
                <a:sym typeface="Arial" charset="0"/>
              </a:rPr>
              <a:t> maximum( x, y ):</a:t>
            </a:r>
          </a:p>
          <a:p>
            <a:pPr marL="0" indent="0">
              <a:lnSpc>
                <a:spcPct val="80000"/>
              </a:lnSpc>
              <a:buNone/>
            </a:pPr>
            <a:r>
              <a:rPr lang="en-US" altLang="zh-CN" sz="2000" dirty="0">
                <a:latin typeface="宋体" charset="-122"/>
                <a:sym typeface="Arial" charset="0"/>
              </a:rPr>
              <a:t>	if x&gt;y:</a:t>
            </a:r>
          </a:p>
          <a:p>
            <a:pPr marL="0" indent="0">
              <a:lnSpc>
                <a:spcPct val="80000"/>
              </a:lnSpc>
              <a:buNone/>
            </a:pPr>
            <a:r>
              <a:rPr lang="en-US" altLang="zh-CN" sz="2000" dirty="0">
                <a:latin typeface="宋体" charset="-122"/>
                <a:sym typeface="Arial" charset="0"/>
              </a:rPr>
              <a:t>		   return x</a:t>
            </a:r>
          </a:p>
          <a:p>
            <a:pPr marL="0" indent="0">
              <a:lnSpc>
                <a:spcPct val="80000"/>
              </a:lnSpc>
              <a:buNone/>
            </a:pPr>
            <a:r>
              <a:rPr lang="en-US" altLang="zh-CN" sz="2000" dirty="0">
                <a:latin typeface="宋体" charset="-122"/>
                <a:sym typeface="Arial" charset="0"/>
              </a:rPr>
              <a:t>	else:</a:t>
            </a:r>
          </a:p>
          <a:p>
            <a:pPr marL="0" indent="0">
              <a:lnSpc>
                <a:spcPct val="80000"/>
              </a:lnSpc>
              <a:buNone/>
            </a:pPr>
            <a:r>
              <a:rPr lang="en-US" altLang="zh-CN" sz="2000" dirty="0">
                <a:latin typeface="宋体" charset="-122"/>
                <a:sym typeface="Arial" charset="0"/>
              </a:rPr>
              <a:t>		   return y</a:t>
            </a:r>
          </a:p>
          <a:p>
            <a:pPr marL="0" indent="0">
              <a:lnSpc>
                <a:spcPct val="80000"/>
              </a:lnSpc>
              <a:buNone/>
            </a:pP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theMax</a:t>
            </a:r>
            <a:r>
              <a:rPr lang="en-US" altLang="zh-CN" sz="2000" dirty="0">
                <a:latin typeface="宋体" charset="-122"/>
                <a:sym typeface="Arial" charset="0"/>
              </a:rPr>
              <a:t> = maximum(3,4)</a:t>
            </a:r>
          </a:p>
          <a:p>
            <a:pPr marL="0" indent="0">
              <a:lnSpc>
                <a:spcPct val="80000"/>
              </a:lnSpc>
              <a:buNone/>
            </a:pPr>
            <a:r>
              <a:rPr lang="en-US" altLang="zh-CN" sz="2000" dirty="0">
                <a:latin typeface="宋体" charset="-122"/>
                <a:sym typeface="Arial" charset="0"/>
              </a:rPr>
              <a:t>&gt;&gt;&gt; print(</a:t>
            </a:r>
            <a:r>
              <a:rPr lang="en-US" altLang="zh-CN" sz="2000" dirty="0" err="1">
                <a:latin typeface="宋体" charset="-122"/>
                <a:sym typeface="Arial" charset="0"/>
              </a:rPr>
              <a:t>theMax</a:t>
            </a:r>
            <a:r>
              <a:rPr lang="en-US" altLang="zh-CN" sz="2000" dirty="0">
                <a:latin typeface="宋体" charset="-122"/>
                <a:sym typeface="Arial" charset="0"/>
              </a:rPr>
              <a:t>)</a:t>
            </a:r>
          </a:p>
          <a:p>
            <a:pPr marL="0" indent="0">
              <a:lnSpc>
                <a:spcPct val="80000"/>
              </a:lnSpc>
              <a:buNone/>
            </a:pPr>
            <a:r>
              <a:rPr lang="en-US" altLang="zh-CN" sz="2000" dirty="0">
                <a:solidFill>
                  <a:schemeClr val="accent5"/>
                </a:solidFill>
                <a:latin typeface="宋体" charset="-122"/>
                <a:sym typeface="Arial" charset="0"/>
              </a:rPr>
              <a:t>4</a:t>
            </a:r>
          </a:p>
        </p:txBody>
      </p:sp>
      <p:sp>
        <p:nvSpPr>
          <p:cNvPr id="6" name="矩形 5"/>
          <p:cNvSpPr/>
          <p:nvPr/>
        </p:nvSpPr>
        <p:spPr>
          <a:xfrm>
            <a:off x="6843942" y="5344187"/>
            <a:ext cx="4376226" cy="800219"/>
          </a:xfrm>
          <a:prstGeom prst="rect">
            <a:avLst/>
          </a:prstGeom>
        </p:spPr>
        <p:txBody>
          <a:bodyPr wrap="square">
            <a:spAutoFit/>
          </a:bodyPr>
          <a:lstStyle/>
          <a:p>
            <a:r>
              <a:rPr lang="zh-CN" altLang="en-US" sz="2800" dirty="0">
                <a:solidFill>
                  <a:schemeClr val="accent5"/>
                </a:solidFill>
              </a:rPr>
              <a:t>注意</a:t>
            </a:r>
            <a:r>
              <a:rPr lang="zh-CN" altLang="en-US" dirty="0"/>
              <a:t>：这个程序并不是很好，如果输入的参数不支持比较运算，会出错。</a:t>
            </a:r>
            <a:endParaRPr lang="en-US" altLang="zh-CN" dirty="0"/>
          </a:p>
        </p:txBody>
      </p:sp>
    </p:spTree>
    <p:extLst>
      <p:ext uri="{BB962C8B-B14F-4D97-AF65-F5344CB8AC3E}">
        <p14:creationId xmlns:p14="http://schemas.microsoft.com/office/powerpoint/2010/main" val="61487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a:t>5.4 return</a:t>
            </a:r>
            <a:r>
              <a:rPr lang="zh-CN" altLang="en-US" dirty="0"/>
              <a:t>语句</a:t>
            </a:r>
            <a:endParaRPr lang="zh-CN" altLang="zh-CN" dirty="0"/>
          </a:p>
        </p:txBody>
      </p:sp>
      <p:sp>
        <p:nvSpPr>
          <p:cNvPr id="4" name="Rectangle 3"/>
          <p:cNvSpPr txBox="1">
            <a:spLocks noChangeArrowheads="1"/>
          </p:cNvSpPr>
          <p:nvPr/>
        </p:nvSpPr>
        <p:spPr>
          <a:xfrm>
            <a:off x="343524" y="1135265"/>
            <a:ext cx="11191983" cy="623197"/>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marL="228600" indent="-228600" defTabSz="914400">
              <a:lnSpc>
                <a:spcPct val="100000"/>
              </a:lnSpc>
              <a:spcBef>
                <a:spcPts val="1000"/>
              </a:spcBef>
              <a:buFont typeface="Arial"/>
              <a:buChar char="•"/>
              <a:defRPr/>
            </a:pPr>
            <a:r>
              <a:rPr lang="zh-CN" altLang="en-US" sz="2400" dirty="0"/>
              <a:t>在</a:t>
            </a:r>
            <a:r>
              <a:rPr lang="zh-CN" altLang="en-US" sz="2400" dirty="0">
                <a:solidFill>
                  <a:srgbClr val="FF0000"/>
                </a:solidFill>
              </a:rPr>
              <a:t>调用内置数据类型的方法时，一定要注意该方法有没有返回值。</a:t>
            </a:r>
          </a:p>
        </p:txBody>
      </p:sp>
      <p:sp>
        <p:nvSpPr>
          <p:cNvPr id="5" name="Rectangle 3"/>
          <p:cNvSpPr txBox="1">
            <a:spLocks noChangeArrowheads="1"/>
          </p:cNvSpPr>
          <p:nvPr/>
        </p:nvSpPr>
        <p:spPr>
          <a:xfrm>
            <a:off x="703735" y="2104824"/>
            <a:ext cx="4483456" cy="363760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a_list</a:t>
            </a:r>
            <a:r>
              <a:rPr lang="zh-CN" altLang="en-US" sz="2000" dirty="0">
                <a:latin typeface="宋体" charset="-122"/>
                <a:sym typeface="Arial" charset="0"/>
              </a:rPr>
              <a:t>＝</a:t>
            </a:r>
            <a:r>
              <a:rPr lang="en-US" altLang="zh-CN" sz="2000" dirty="0">
                <a:latin typeface="宋体" charset="-122"/>
                <a:sym typeface="Arial" charset="0"/>
              </a:rPr>
              <a:t>[1,2,3,4,9,5,7]</a:t>
            </a:r>
          </a:p>
          <a:p>
            <a:pPr marL="0" indent="0">
              <a:lnSpc>
                <a:spcPct val="80000"/>
              </a:lnSpc>
              <a:buNone/>
            </a:pPr>
            <a:r>
              <a:rPr lang="en-US" altLang="zh-CN" sz="2000" dirty="0">
                <a:latin typeface="宋体" charset="-122"/>
                <a:sym typeface="Arial" charset="0"/>
              </a:rPr>
              <a:t>&gt;&gt;&gt; print(sorted(</a:t>
            </a:r>
            <a:r>
              <a:rPr lang="en-US" altLang="zh-CN" sz="2000" dirty="0" err="1">
                <a:latin typeface="宋体" charset="-122"/>
                <a:sym typeface="Arial" charset="0"/>
              </a:rPr>
              <a:t>a_list</a:t>
            </a:r>
            <a:r>
              <a:rPr lang="en-US" altLang="zh-CN" sz="2000" dirty="0">
                <a:latin typeface="宋体" charset="-122"/>
                <a:sym typeface="Arial" charset="0"/>
              </a:rPr>
              <a:t>))</a:t>
            </a:r>
          </a:p>
          <a:p>
            <a:pPr marL="0" indent="0">
              <a:lnSpc>
                <a:spcPct val="80000"/>
              </a:lnSpc>
              <a:buNone/>
            </a:pPr>
            <a:r>
              <a:rPr lang="en-US" altLang="zh-CN" sz="2000" dirty="0">
                <a:solidFill>
                  <a:srgbClr val="0070C0"/>
                </a:solidFill>
                <a:latin typeface="宋体" charset="-122"/>
                <a:sym typeface="Arial" charset="0"/>
              </a:rPr>
              <a:t>[1,2,3,4,5,7,9]</a:t>
            </a:r>
          </a:p>
          <a:p>
            <a:pPr marL="0" indent="0">
              <a:lnSpc>
                <a:spcPct val="80000"/>
              </a:lnSpc>
              <a:buNone/>
            </a:pPr>
            <a:r>
              <a:rPr lang="en-US" altLang="zh-CN" sz="2000" dirty="0">
                <a:latin typeface="宋体" charset="-122"/>
                <a:sym typeface="Arial" charset="0"/>
              </a:rPr>
              <a:t>&gt;&gt;&gt; print(</a:t>
            </a:r>
            <a:r>
              <a:rPr lang="en-US" altLang="zh-CN" sz="2000" dirty="0" err="1">
                <a:latin typeface="宋体" charset="-122"/>
                <a:sym typeface="Arial" charset="0"/>
              </a:rPr>
              <a:t>a_list</a:t>
            </a:r>
            <a:r>
              <a:rPr lang="en-US" altLang="zh-CN" sz="2000" dirty="0">
                <a:latin typeface="宋体" charset="-122"/>
                <a:sym typeface="Arial" charset="0"/>
              </a:rPr>
              <a:t>)</a:t>
            </a:r>
          </a:p>
          <a:p>
            <a:pPr marL="0" indent="0">
              <a:lnSpc>
                <a:spcPct val="80000"/>
              </a:lnSpc>
              <a:buNone/>
            </a:pPr>
            <a:r>
              <a:rPr lang="en-US" altLang="zh-CN" sz="2000" dirty="0">
                <a:solidFill>
                  <a:srgbClr val="0070C0"/>
                </a:solidFill>
                <a:latin typeface="宋体" charset="-122"/>
                <a:sym typeface="Arial" charset="0"/>
              </a:rPr>
              <a:t>[1,2,3,4,9,5,7]</a:t>
            </a:r>
          </a:p>
          <a:p>
            <a:pPr marL="0" indent="0">
              <a:lnSpc>
                <a:spcPct val="80000"/>
              </a:lnSpc>
              <a:buNone/>
            </a:pPr>
            <a:endParaRPr lang="en-US" altLang="zh-CN" sz="2000" dirty="0">
              <a:solidFill>
                <a:schemeClr val="accent5"/>
              </a:solidFill>
              <a:latin typeface="宋体" charset="-122"/>
              <a:sym typeface="Arial" charset="0"/>
            </a:endParaRPr>
          </a:p>
        </p:txBody>
      </p:sp>
      <p:sp>
        <p:nvSpPr>
          <p:cNvPr id="8" name="矩形 7"/>
          <p:cNvSpPr/>
          <p:nvPr/>
        </p:nvSpPr>
        <p:spPr>
          <a:xfrm>
            <a:off x="703735" y="6022855"/>
            <a:ext cx="4376226" cy="830997"/>
          </a:xfrm>
          <a:prstGeom prst="rect">
            <a:avLst/>
          </a:prstGeom>
          <a:noFill/>
        </p:spPr>
        <p:txBody>
          <a:bodyPr vert="horz" lIns="108825" tIns="54412" rIns="108825" bIns="54412" rtlCol="0">
            <a:normAutofit/>
          </a:bodyPr>
          <a:lstStyle/>
          <a:p>
            <a:pPr defTabSz="1088502">
              <a:spcBef>
                <a:spcPts val="1190"/>
              </a:spcBef>
            </a:pPr>
            <a:r>
              <a:rPr lang="en-US" altLang="zh-CN" sz="2000" i="1" dirty="0">
                <a:solidFill>
                  <a:schemeClr val="accent5"/>
                </a:solidFill>
              </a:rPr>
              <a:t>(1)</a:t>
            </a:r>
            <a:r>
              <a:rPr lang="zh-CN" altLang="en-US" sz="2000" i="1" dirty="0">
                <a:solidFill>
                  <a:schemeClr val="accent5"/>
                </a:solidFill>
              </a:rPr>
              <a:t>具有返回值</a:t>
            </a:r>
            <a:endParaRPr lang="en-US" altLang="zh-CN" sz="2000" i="1" dirty="0">
              <a:solidFill>
                <a:schemeClr val="accent5"/>
              </a:solidFill>
            </a:endParaRPr>
          </a:p>
        </p:txBody>
      </p:sp>
      <p:sp>
        <p:nvSpPr>
          <p:cNvPr id="9" name="矩形 8"/>
          <p:cNvSpPr/>
          <p:nvPr/>
        </p:nvSpPr>
        <p:spPr>
          <a:xfrm>
            <a:off x="6375669" y="6027002"/>
            <a:ext cx="4376226" cy="830997"/>
          </a:xfrm>
          <a:prstGeom prst="rect">
            <a:avLst/>
          </a:prstGeom>
          <a:noFill/>
        </p:spPr>
        <p:txBody>
          <a:bodyPr vert="horz" lIns="108825" tIns="54412" rIns="108825" bIns="54412" rtlCol="0">
            <a:normAutofit/>
          </a:bodyPr>
          <a:lstStyle/>
          <a:p>
            <a:pPr defTabSz="1088502">
              <a:spcBef>
                <a:spcPts val="1190"/>
              </a:spcBef>
            </a:pPr>
            <a:r>
              <a:rPr lang="zh-CN" altLang="en-US" sz="2000" i="1" dirty="0">
                <a:solidFill>
                  <a:schemeClr val="accent5"/>
                </a:solidFill>
              </a:rPr>
              <a:t>（</a:t>
            </a:r>
            <a:r>
              <a:rPr lang="en-US" altLang="zh-CN" sz="2000" i="1" dirty="0">
                <a:solidFill>
                  <a:schemeClr val="accent5"/>
                </a:solidFill>
              </a:rPr>
              <a:t>2</a:t>
            </a:r>
            <a:r>
              <a:rPr lang="zh-CN" altLang="en-US" sz="2000" i="1" dirty="0">
                <a:solidFill>
                  <a:schemeClr val="accent5"/>
                </a:solidFill>
              </a:rPr>
              <a:t>）</a:t>
            </a:r>
            <a:r>
              <a:rPr lang="zh-CN" altLang="en-US" sz="2000" dirty="0"/>
              <a:t> </a:t>
            </a:r>
            <a:r>
              <a:rPr lang="zh-CN" altLang="en-US" sz="2000" i="1" dirty="0">
                <a:solidFill>
                  <a:schemeClr val="accent5"/>
                </a:solidFill>
              </a:rPr>
              <a:t>没有返回值。</a:t>
            </a:r>
            <a:endParaRPr lang="en-US" altLang="zh-CN" sz="2000" i="1" dirty="0">
              <a:solidFill>
                <a:schemeClr val="accent5"/>
              </a:solidFill>
            </a:endParaRPr>
          </a:p>
        </p:txBody>
      </p:sp>
      <p:sp>
        <p:nvSpPr>
          <p:cNvPr id="10" name="Rectangle 3"/>
          <p:cNvSpPr txBox="1">
            <a:spLocks noChangeArrowheads="1"/>
          </p:cNvSpPr>
          <p:nvPr/>
        </p:nvSpPr>
        <p:spPr>
          <a:xfrm>
            <a:off x="6375669" y="2104824"/>
            <a:ext cx="4483456" cy="3637609"/>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a_list</a:t>
            </a:r>
            <a:r>
              <a:rPr lang="zh-CN" altLang="en-US" sz="2000" dirty="0">
                <a:latin typeface="宋体" charset="-122"/>
                <a:sym typeface="Arial" charset="0"/>
              </a:rPr>
              <a:t>＝</a:t>
            </a:r>
            <a:r>
              <a:rPr lang="en-US" altLang="zh-CN" sz="2000" dirty="0">
                <a:latin typeface="宋体" charset="-122"/>
                <a:sym typeface="Arial" charset="0"/>
              </a:rPr>
              <a:t>[1,2,3,4,9,5,7]</a:t>
            </a:r>
          </a:p>
          <a:p>
            <a:pPr marL="0" indent="0">
              <a:lnSpc>
                <a:spcPct val="80000"/>
              </a:lnSpc>
              <a:buNone/>
            </a:pPr>
            <a:r>
              <a:rPr lang="en-US" altLang="zh-CN" sz="2000" dirty="0">
                <a:latin typeface="宋体" charset="-122"/>
                <a:sym typeface="Arial" charset="0"/>
              </a:rPr>
              <a:t>&gt;&gt;&gt; print(</a:t>
            </a:r>
            <a:r>
              <a:rPr lang="en-US" altLang="zh-CN" sz="2000" dirty="0" err="1">
                <a:latin typeface="宋体" charset="-122"/>
                <a:sym typeface="Arial" charset="0"/>
              </a:rPr>
              <a:t>a_list.sort</a:t>
            </a:r>
            <a:r>
              <a:rPr lang="en-US" altLang="zh-CN" sz="2000" dirty="0">
                <a:latin typeface="宋体" charset="-122"/>
                <a:sym typeface="Arial" charset="0"/>
              </a:rPr>
              <a:t>())</a:t>
            </a:r>
          </a:p>
          <a:p>
            <a:pPr marL="0" indent="0">
              <a:lnSpc>
                <a:spcPct val="80000"/>
              </a:lnSpc>
              <a:buNone/>
            </a:pPr>
            <a:r>
              <a:rPr lang="en-US" altLang="zh-CN" sz="2000" dirty="0">
                <a:solidFill>
                  <a:srgbClr val="0070C0"/>
                </a:solidFill>
                <a:latin typeface="宋体" charset="-122"/>
                <a:sym typeface="Arial" charset="0"/>
              </a:rPr>
              <a:t>None</a:t>
            </a:r>
          </a:p>
          <a:p>
            <a:pPr marL="0" indent="0">
              <a:lnSpc>
                <a:spcPct val="80000"/>
              </a:lnSpc>
              <a:buNone/>
            </a:pPr>
            <a:r>
              <a:rPr lang="en-US" altLang="zh-CN" sz="2000" dirty="0">
                <a:latin typeface="宋体" charset="-122"/>
                <a:sym typeface="Arial" charset="0"/>
              </a:rPr>
              <a:t>&gt;&gt;&gt; print(</a:t>
            </a:r>
            <a:r>
              <a:rPr lang="en-US" altLang="zh-CN" sz="2000" dirty="0" err="1">
                <a:latin typeface="宋体" charset="-122"/>
                <a:sym typeface="Arial" charset="0"/>
              </a:rPr>
              <a:t>a_list</a:t>
            </a:r>
            <a:r>
              <a:rPr lang="en-US" altLang="zh-CN" sz="2000" dirty="0">
                <a:latin typeface="宋体" charset="-122"/>
                <a:sym typeface="Arial" charset="0"/>
              </a:rPr>
              <a:t>)</a:t>
            </a:r>
          </a:p>
          <a:p>
            <a:pPr marL="0" indent="0">
              <a:lnSpc>
                <a:spcPct val="80000"/>
              </a:lnSpc>
              <a:buNone/>
            </a:pPr>
            <a:r>
              <a:rPr lang="en-US" altLang="zh-CN" sz="2000" dirty="0">
                <a:solidFill>
                  <a:srgbClr val="0070C0"/>
                </a:solidFill>
                <a:latin typeface="宋体" charset="-122"/>
                <a:sym typeface="Arial" charset="0"/>
              </a:rPr>
              <a:t>[1,2,3,4,5,7,9]</a:t>
            </a:r>
          </a:p>
          <a:p>
            <a:pPr marL="0" indent="0">
              <a:lnSpc>
                <a:spcPct val="80000"/>
              </a:lnSpc>
              <a:buNone/>
            </a:pPr>
            <a:endParaRPr lang="en-US" altLang="zh-CN" sz="2000" dirty="0">
              <a:solidFill>
                <a:schemeClr val="accent5"/>
              </a:solidFill>
              <a:latin typeface="宋体" charset="-122"/>
              <a:sym typeface="Arial" charset="0"/>
            </a:endParaRPr>
          </a:p>
        </p:txBody>
      </p:sp>
    </p:spTree>
    <p:extLst>
      <p:ext uri="{BB962C8B-B14F-4D97-AF65-F5344CB8AC3E}">
        <p14:creationId xmlns:p14="http://schemas.microsoft.com/office/powerpoint/2010/main" val="554319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a:t>5.5 </a:t>
            </a:r>
            <a:r>
              <a:rPr lang="zh-CN" altLang="en-US" dirty="0"/>
              <a:t>变量作用域 </a:t>
            </a:r>
            <a:endParaRPr lang="zh-CN" altLang="zh-CN" dirty="0"/>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1321161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a:t>5.5 </a:t>
            </a:r>
            <a:r>
              <a:rPr lang="zh-CN" altLang="en-US" dirty="0"/>
              <a:t>变量作用域 </a:t>
            </a:r>
            <a:endParaRPr lang="zh-CN" altLang="zh-CN" dirty="0"/>
          </a:p>
        </p:txBody>
      </p:sp>
      <p:sp>
        <p:nvSpPr>
          <p:cNvPr id="4" name="Rectangle 3"/>
          <p:cNvSpPr txBox="1">
            <a:spLocks noChangeArrowheads="1"/>
          </p:cNvSpPr>
          <p:nvPr/>
        </p:nvSpPr>
        <p:spPr>
          <a:xfrm>
            <a:off x="343524" y="1135265"/>
            <a:ext cx="10966901" cy="2466064"/>
          </a:xfrm>
          <a:prstGeom prst="rect">
            <a:avLst/>
          </a:prstGeom>
          <a:noFill/>
        </p:spPr>
        <p:txBody>
          <a:bodyPr vert="horz" lIns="108825" tIns="54412" rIns="108825" bIns="54412" rtlCol="0">
            <a:no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150000"/>
              </a:lnSpc>
              <a:defRPr/>
            </a:pPr>
            <a:r>
              <a:rPr lang="zh-CN" altLang="en-US" sz="2800" dirty="0"/>
              <a:t>变量起作用的范围称为</a:t>
            </a:r>
            <a:r>
              <a:rPr lang="zh-CN" altLang="en-US" sz="2800" b="1" dirty="0">
                <a:solidFill>
                  <a:srgbClr val="FF0000"/>
                </a:solidFill>
              </a:rPr>
              <a:t>变量作用域</a:t>
            </a:r>
            <a:r>
              <a:rPr lang="zh-CN" altLang="en-US" sz="2800" dirty="0"/>
              <a:t>。</a:t>
            </a:r>
          </a:p>
          <a:p>
            <a:pPr>
              <a:lnSpc>
                <a:spcPct val="150000"/>
              </a:lnSpc>
              <a:defRPr/>
            </a:pPr>
            <a:r>
              <a:rPr lang="zh-CN" altLang="en-US" sz="2800" dirty="0"/>
              <a:t>一个变量在函数外部定义和在函数内部定义，其作用域是不同的</a:t>
            </a:r>
            <a:r>
              <a:rPr lang="en-US" altLang="zh-CN" sz="2800" dirty="0"/>
              <a:t>:</a:t>
            </a:r>
          </a:p>
          <a:p>
            <a:pPr lvl="1">
              <a:lnSpc>
                <a:spcPct val="150000"/>
              </a:lnSpc>
              <a:defRPr/>
            </a:pPr>
            <a:r>
              <a:rPr lang="zh-CN" altLang="en-US" sz="2800" b="1" dirty="0">
                <a:solidFill>
                  <a:schemeClr val="accent5"/>
                </a:solidFill>
              </a:rPr>
              <a:t>局部变量</a:t>
            </a:r>
            <a:endParaRPr lang="en-US" altLang="zh-CN" sz="2800" b="1" dirty="0">
              <a:solidFill>
                <a:schemeClr val="accent5"/>
              </a:solidFill>
            </a:endParaRPr>
          </a:p>
          <a:p>
            <a:pPr lvl="1">
              <a:lnSpc>
                <a:spcPct val="150000"/>
              </a:lnSpc>
              <a:defRPr/>
            </a:pPr>
            <a:r>
              <a:rPr lang="zh-CN" altLang="en-US" sz="2800" b="1" dirty="0">
                <a:solidFill>
                  <a:schemeClr val="accent5"/>
                </a:solidFill>
              </a:rPr>
              <a:t>全局变量</a:t>
            </a:r>
          </a:p>
          <a:p>
            <a:pPr>
              <a:lnSpc>
                <a:spcPct val="150000"/>
              </a:lnSpc>
              <a:defRPr/>
            </a:pPr>
            <a:r>
              <a:rPr lang="zh-CN" altLang="en-US" sz="2800" dirty="0"/>
              <a:t>局部变量的引用比全局变量速度快。</a:t>
            </a:r>
          </a:p>
          <a:p>
            <a:pPr marL="228600" indent="-228600" defTabSz="914400">
              <a:lnSpc>
                <a:spcPct val="150000"/>
              </a:lnSpc>
              <a:spcBef>
                <a:spcPts val="1000"/>
              </a:spcBef>
              <a:buFont typeface="Arial"/>
              <a:buChar char="•"/>
              <a:defRPr/>
            </a:pPr>
            <a:endParaRPr lang="en-US" altLang="zh-CN" sz="2800" dirty="0"/>
          </a:p>
        </p:txBody>
      </p:sp>
    </p:spTree>
    <p:extLst>
      <p:ext uri="{BB962C8B-B14F-4D97-AF65-F5344CB8AC3E}">
        <p14:creationId xmlns:p14="http://schemas.microsoft.com/office/powerpoint/2010/main" val="3651721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a:t>5.5.1 </a:t>
            </a:r>
            <a:r>
              <a:rPr lang="zh-CN" altLang="en-US" dirty="0"/>
              <a:t>局部变量</a:t>
            </a:r>
            <a:endParaRPr lang="zh-CN" altLang="zh-CN" dirty="0"/>
          </a:p>
        </p:txBody>
      </p:sp>
      <p:sp>
        <p:nvSpPr>
          <p:cNvPr id="4" name="Rectangle 3"/>
          <p:cNvSpPr txBox="1">
            <a:spLocks noChangeArrowheads="1"/>
          </p:cNvSpPr>
          <p:nvPr/>
        </p:nvSpPr>
        <p:spPr>
          <a:xfrm>
            <a:off x="343524" y="2232545"/>
            <a:ext cx="5114741" cy="1945560"/>
          </a:xfrm>
          <a:prstGeom prst="rect">
            <a:avLst/>
          </a:prstGeom>
          <a:noFill/>
        </p:spPr>
        <p:txBody>
          <a:bodyPr vert="horz" lIns="108825" tIns="54412" rIns="108825" bIns="54412" rtlCol="0">
            <a:normAutofit fontScale="925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marL="228600" indent="-228600" defTabSz="914400">
              <a:lnSpc>
                <a:spcPct val="150000"/>
              </a:lnSpc>
              <a:spcBef>
                <a:spcPts val="1000"/>
              </a:spcBef>
              <a:buFont typeface="Arial"/>
              <a:buChar char="•"/>
              <a:defRPr/>
            </a:pPr>
            <a:r>
              <a:rPr lang="zh-CN" altLang="en-US" sz="2800" b="1" dirty="0">
                <a:solidFill>
                  <a:schemeClr val="accent5"/>
                </a:solidFill>
              </a:rPr>
              <a:t>局部变量</a:t>
            </a:r>
            <a:r>
              <a:rPr lang="zh-CN" altLang="en-US" sz="2400" dirty="0"/>
              <a:t>在函数内定义的变量只在该函数内起作用</a:t>
            </a:r>
          </a:p>
          <a:p>
            <a:pPr marL="228600" indent="-228600" defTabSz="914400">
              <a:lnSpc>
                <a:spcPct val="150000"/>
              </a:lnSpc>
              <a:spcBef>
                <a:spcPts val="1000"/>
              </a:spcBef>
              <a:buFont typeface="Arial"/>
              <a:buChar char="•"/>
              <a:defRPr/>
            </a:pPr>
            <a:r>
              <a:rPr lang="zh-CN" altLang="en-US" sz="2400" dirty="0"/>
              <a:t>函数结束时，其局部变量被自动删除。</a:t>
            </a:r>
          </a:p>
        </p:txBody>
      </p:sp>
      <p:sp>
        <p:nvSpPr>
          <p:cNvPr id="5" name="Rectangle 3"/>
          <p:cNvSpPr txBox="1">
            <a:spLocks noChangeArrowheads="1"/>
          </p:cNvSpPr>
          <p:nvPr/>
        </p:nvSpPr>
        <p:spPr>
          <a:xfrm>
            <a:off x="5626290" y="450167"/>
            <a:ext cx="6373451" cy="6288258"/>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None/>
            </a:pPr>
            <a:r>
              <a:rPr lang="en-US" altLang="zh-CN" sz="2000" dirty="0">
                <a:latin typeface="宋体" charset="-122"/>
                <a:sym typeface="Arial" charset="0"/>
              </a:rPr>
              <a:t>&gt;&gt;&gt; </a:t>
            </a:r>
            <a:r>
              <a:rPr lang="en-US" altLang="zh-CN" sz="2000" dirty="0" err="1">
                <a:latin typeface="宋体" charset="-122"/>
                <a:sym typeface="Arial" charset="0"/>
              </a:rPr>
              <a:t>def</a:t>
            </a:r>
            <a:r>
              <a:rPr lang="en-US" altLang="zh-CN" sz="2000" dirty="0">
                <a:latin typeface="宋体" charset="-122"/>
                <a:sym typeface="Arial" charset="0"/>
              </a:rPr>
              <a:t> demo():</a:t>
            </a:r>
          </a:p>
          <a:p>
            <a:pPr marL="0" indent="0">
              <a:lnSpc>
                <a:spcPct val="80000"/>
              </a:lnSpc>
              <a:buNone/>
            </a:pPr>
            <a:r>
              <a:rPr lang="en-US" altLang="zh-CN" sz="2000" dirty="0">
                <a:latin typeface="宋体" charset="-122"/>
                <a:sym typeface="Arial" charset="0"/>
              </a:rPr>
              <a:t>	x = 3</a:t>
            </a:r>
          </a:p>
          <a:p>
            <a:pPr marL="0" indent="0">
              <a:lnSpc>
                <a:spcPct val="80000"/>
              </a:lnSpc>
              <a:buNone/>
            </a:pPr>
            <a:r>
              <a:rPr lang="en-US" altLang="zh-CN" sz="2000" dirty="0">
                <a:latin typeface="宋体" charset="-122"/>
                <a:sym typeface="Arial" charset="0"/>
              </a:rPr>
              <a:t>	y =4</a:t>
            </a:r>
          </a:p>
          <a:p>
            <a:pPr marL="0" indent="0">
              <a:lnSpc>
                <a:spcPct val="80000"/>
              </a:lnSpc>
              <a:buNone/>
            </a:pPr>
            <a:r>
              <a:rPr lang="en-US" altLang="zh-CN" sz="2000" dirty="0">
                <a:latin typeface="宋体" charset="-122"/>
                <a:sym typeface="Arial" charset="0"/>
              </a:rPr>
              <a:t>	print (</a:t>
            </a:r>
            <a:r>
              <a:rPr lang="en-US" altLang="zh-CN" sz="2000" dirty="0" err="1">
                <a:latin typeface="宋体" charset="-122"/>
                <a:sym typeface="Arial" charset="0"/>
              </a:rPr>
              <a:t>x,y</a:t>
            </a:r>
            <a:r>
              <a:rPr lang="en-US" altLang="zh-CN" sz="2000" dirty="0">
                <a:latin typeface="宋体" charset="-122"/>
                <a:sym typeface="Arial" charset="0"/>
              </a:rPr>
              <a:t>)</a:t>
            </a:r>
          </a:p>
          <a:p>
            <a:pPr marL="0" indent="0">
              <a:lnSpc>
                <a:spcPct val="80000"/>
              </a:lnSpc>
              <a:buNone/>
            </a:pPr>
            <a:r>
              <a:rPr lang="en-US" altLang="zh-CN" sz="2000" dirty="0">
                <a:latin typeface="宋体" charset="-122"/>
                <a:sym typeface="Arial" charset="0"/>
              </a:rPr>
              <a:t>&gt;&gt;&gt; demo()</a:t>
            </a:r>
          </a:p>
          <a:p>
            <a:pPr marL="0" indent="0">
              <a:lnSpc>
                <a:spcPct val="80000"/>
              </a:lnSpc>
              <a:buNone/>
            </a:pPr>
            <a:r>
              <a:rPr lang="en-US" altLang="zh-CN" sz="2000" b="1" dirty="0">
                <a:solidFill>
                  <a:schemeClr val="accent5"/>
                </a:solidFill>
                <a:latin typeface="宋体" charset="-122"/>
                <a:sym typeface="Arial" charset="0"/>
              </a:rPr>
              <a:t>3 4</a:t>
            </a:r>
          </a:p>
          <a:p>
            <a:pPr marL="0" indent="0">
              <a:lnSpc>
                <a:spcPct val="80000"/>
              </a:lnSpc>
              <a:buNone/>
            </a:pPr>
            <a:r>
              <a:rPr lang="en-US" altLang="zh-CN" sz="2000" dirty="0">
                <a:latin typeface="宋体" charset="-122"/>
                <a:sym typeface="Arial" charset="0"/>
              </a:rPr>
              <a:t>&gt;&gt;&gt; x</a:t>
            </a:r>
          </a:p>
          <a:p>
            <a:pPr marL="0" indent="0">
              <a:lnSpc>
                <a:spcPct val="80000"/>
              </a:lnSpc>
              <a:buNone/>
            </a:pPr>
            <a:r>
              <a:rPr lang="en-US" altLang="zh-CN" sz="2000" dirty="0" err="1">
                <a:solidFill>
                  <a:srgbClr val="FF0000"/>
                </a:solidFill>
                <a:latin typeface="宋体" charset="-122"/>
                <a:sym typeface="Arial" charset="0"/>
              </a:rPr>
              <a:t>Traceback</a:t>
            </a:r>
            <a:r>
              <a:rPr lang="en-US" altLang="zh-CN" sz="2000" dirty="0">
                <a:solidFill>
                  <a:srgbClr val="FF0000"/>
                </a:solidFill>
                <a:latin typeface="宋体" charset="-122"/>
                <a:sym typeface="Arial" charset="0"/>
              </a:rPr>
              <a:t> (most recent call last):</a:t>
            </a:r>
          </a:p>
          <a:p>
            <a:pPr marL="0" indent="0">
              <a:lnSpc>
                <a:spcPct val="80000"/>
              </a:lnSpc>
              <a:buNone/>
            </a:pPr>
            <a:r>
              <a:rPr lang="en-US" altLang="zh-CN" sz="2000" dirty="0">
                <a:solidFill>
                  <a:srgbClr val="FF0000"/>
                </a:solidFill>
                <a:latin typeface="宋体" charset="-122"/>
                <a:sym typeface="Arial" charset="0"/>
              </a:rPr>
              <a:t>  File "&lt;pyshell#71&gt;", line 1, in &lt;module&gt;</a:t>
            </a:r>
          </a:p>
          <a:p>
            <a:pPr marL="0" indent="0">
              <a:lnSpc>
                <a:spcPct val="80000"/>
              </a:lnSpc>
              <a:buNone/>
            </a:pPr>
            <a:r>
              <a:rPr lang="en-US" altLang="zh-CN" sz="2000" dirty="0">
                <a:solidFill>
                  <a:srgbClr val="FF0000"/>
                </a:solidFill>
                <a:latin typeface="宋体" charset="-122"/>
                <a:sym typeface="Arial" charset="0"/>
              </a:rPr>
              <a:t>    x</a:t>
            </a:r>
          </a:p>
          <a:p>
            <a:pPr marL="0" indent="0">
              <a:lnSpc>
                <a:spcPct val="80000"/>
              </a:lnSpc>
              <a:buNone/>
            </a:pPr>
            <a:r>
              <a:rPr lang="en-US" altLang="zh-CN" sz="2000" dirty="0" err="1">
                <a:solidFill>
                  <a:srgbClr val="FF0000"/>
                </a:solidFill>
                <a:latin typeface="宋体" charset="-122"/>
                <a:sym typeface="Arial" charset="0"/>
              </a:rPr>
              <a:t>NameError</a:t>
            </a:r>
            <a:r>
              <a:rPr lang="en-US" altLang="zh-CN" sz="2000" dirty="0">
                <a:solidFill>
                  <a:srgbClr val="FF0000"/>
                </a:solidFill>
                <a:latin typeface="宋体" charset="-122"/>
                <a:sym typeface="Arial" charset="0"/>
              </a:rPr>
              <a:t>: name 'x' is not defined</a:t>
            </a:r>
          </a:p>
          <a:p>
            <a:pPr marL="0" indent="0">
              <a:lnSpc>
                <a:spcPct val="80000"/>
              </a:lnSpc>
              <a:buNone/>
            </a:pPr>
            <a:r>
              <a:rPr lang="en-US" altLang="zh-CN" sz="2000" dirty="0">
                <a:latin typeface="宋体" charset="-122"/>
                <a:sym typeface="Arial" charset="0"/>
              </a:rPr>
              <a:t>&gt;&gt;&gt; y</a:t>
            </a:r>
          </a:p>
          <a:p>
            <a:pPr marL="0" indent="0">
              <a:lnSpc>
                <a:spcPct val="80000"/>
              </a:lnSpc>
              <a:buNone/>
            </a:pPr>
            <a:r>
              <a:rPr lang="en-US" altLang="zh-CN" sz="2000" dirty="0" err="1">
                <a:solidFill>
                  <a:srgbClr val="FF0000"/>
                </a:solidFill>
                <a:latin typeface="宋体" charset="-122"/>
                <a:sym typeface="Arial" charset="0"/>
              </a:rPr>
              <a:t>Traceback</a:t>
            </a:r>
            <a:r>
              <a:rPr lang="en-US" altLang="zh-CN" sz="2000" dirty="0">
                <a:solidFill>
                  <a:srgbClr val="FF0000"/>
                </a:solidFill>
                <a:latin typeface="宋体" charset="-122"/>
                <a:sym typeface="Arial" charset="0"/>
              </a:rPr>
              <a:t> (most recent call last):</a:t>
            </a:r>
          </a:p>
          <a:p>
            <a:pPr marL="0" indent="0">
              <a:lnSpc>
                <a:spcPct val="80000"/>
              </a:lnSpc>
              <a:buNone/>
            </a:pPr>
            <a:r>
              <a:rPr lang="en-US" altLang="zh-CN" sz="2000" dirty="0">
                <a:solidFill>
                  <a:srgbClr val="FF0000"/>
                </a:solidFill>
                <a:latin typeface="宋体" charset="-122"/>
                <a:sym typeface="Arial" charset="0"/>
              </a:rPr>
              <a:t>  File "&lt;pyshell#72&gt;", line 1, in &lt;module&gt;</a:t>
            </a:r>
          </a:p>
          <a:p>
            <a:pPr marL="0" indent="0">
              <a:lnSpc>
                <a:spcPct val="80000"/>
              </a:lnSpc>
              <a:buNone/>
            </a:pPr>
            <a:r>
              <a:rPr lang="en-US" altLang="zh-CN" sz="2000" dirty="0">
                <a:solidFill>
                  <a:srgbClr val="FF0000"/>
                </a:solidFill>
                <a:latin typeface="宋体" charset="-122"/>
                <a:sym typeface="Arial" charset="0"/>
              </a:rPr>
              <a:t>    y</a:t>
            </a:r>
          </a:p>
          <a:p>
            <a:pPr marL="0" indent="0">
              <a:lnSpc>
                <a:spcPct val="80000"/>
              </a:lnSpc>
              <a:buNone/>
            </a:pPr>
            <a:r>
              <a:rPr lang="en-US" altLang="zh-CN" sz="2000" dirty="0" err="1">
                <a:solidFill>
                  <a:srgbClr val="FF0000"/>
                </a:solidFill>
                <a:latin typeface="宋体" charset="-122"/>
                <a:sym typeface="Arial" charset="0"/>
              </a:rPr>
              <a:t>NameError</a:t>
            </a:r>
            <a:r>
              <a:rPr lang="en-US" altLang="zh-CN" sz="2000" dirty="0">
                <a:solidFill>
                  <a:srgbClr val="FF0000"/>
                </a:solidFill>
                <a:latin typeface="宋体" charset="-122"/>
                <a:sym typeface="Arial" charset="0"/>
              </a:rPr>
              <a:t>: name 'y' is not defined</a:t>
            </a:r>
          </a:p>
        </p:txBody>
      </p:sp>
    </p:spTree>
    <p:extLst>
      <p:ext uri="{BB962C8B-B14F-4D97-AF65-F5344CB8AC3E}">
        <p14:creationId xmlns:p14="http://schemas.microsoft.com/office/powerpoint/2010/main" val="3176966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a:t>5.1 </a:t>
            </a:r>
            <a:r>
              <a:rPr lang="zh-CN" altLang="en-US" dirty="0"/>
              <a:t>函数定义与调用</a:t>
            </a:r>
            <a:endParaRPr lang="zh-CN" altLang="zh-CN" dirty="0"/>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823612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a:t>5.5.2 </a:t>
            </a:r>
            <a:r>
              <a:rPr lang="zh-CN" altLang="en-US" dirty="0"/>
              <a:t>全局变量</a:t>
            </a:r>
            <a:endParaRPr lang="zh-CN" altLang="zh-CN" dirty="0"/>
          </a:p>
        </p:txBody>
      </p:sp>
      <p:sp>
        <p:nvSpPr>
          <p:cNvPr id="4" name="Rectangle 3"/>
          <p:cNvSpPr txBox="1">
            <a:spLocks noChangeArrowheads="1"/>
          </p:cNvSpPr>
          <p:nvPr/>
        </p:nvSpPr>
        <p:spPr>
          <a:xfrm>
            <a:off x="243358" y="1073946"/>
            <a:ext cx="11614013" cy="1009674"/>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defRPr/>
            </a:pPr>
            <a:r>
              <a:rPr lang="zh-CN" altLang="en-US" sz="2400" b="1" dirty="0">
                <a:solidFill>
                  <a:schemeClr val="accent5"/>
                </a:solidFill>
              </a:rPr>
              <a:t>全局变量：</a:t>
            </a:r>
            <a:r>
              <a:rPr lang="zh-CN" altLang="en-US" sz="2400" dirty="0"/>
              <a:t>其作用域为全局的，能够同时作用于函数内外，通过</a:t>
            </a:r>
            <a:r>
              <a:rPr lang="zh-CN" altLang="en-US" sz="2400" dirty="0">
                <a:solidFill>
                  <a:schemeClr val="accent5"/>
                </a:solidFill>
              </a:rPr>
              <a:t>global</a:t>
            </a:r>
            <a:r>
              <a:rPr lang="zh-CN" altLang="en-US" sz="2400" dirty="0"/>
              <a:t>来定义。</a:t>
            </a:r>
            <a:endParaRPr lang="en-US" altLang="zh-CN" sz="2400" b="1" dirty="0">
              <a:solidFill>
                <a:schemeClr val="accent5"/>
              </a:solidFill>
            </a:endParaRPr>
          </a:p>
        </p:txBody>
      </p:sp>
      <p:sp>
        <p:nvSpPr>
          <p:cNvPr id="5" name="Rectangle 3"/>
          <p:cNvSpPr txBox="1">
            <a:spLocks noChangeArrowheads="1"/>
          </p:cNvSpPr>
          <p:nvPr/>
        </p:nvSpPr>
        <p:spPr>
          <a:xfrm>
            <a:off x="737420" y="1452174"/>
            <a:ext cx="5074299" cy="5279217"/>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sz="1600" dirty="0">
                <a:latin typeface="宋体" charset="-122"/>
                <a:sym typeface="Arial" charset="0"/>
              </a:rPr>
              <a:t>&gt;&gt;&gt; x=5</a:t>
            </a:r>
          </a:p>
          <a:p>
            <a:pPr marL="0" indent="0">
              <a:lnSpc>
                <a:spcPct val="100000"/>
              </a:lnSpc>
              <a:spcBef>
                <a:spcPts val="0"/>
              </a:spcBef>
              <a:buNone/>
            </a:pPr>
            <a:r>
              <a:rPr lang="en-US" altLang="zh-CN" sz="1600" dirty="0">
                <a:latin typeface="宋体" charset="-122"/>
                <a:sym typeface="Arial" charset="0"/>
              </a:rPr>
              <a:t>&gt;&gt;&gt; </a:t>
            </a:r>
            <a:r>
              <a:rPr lang="en-US" altLang="zh-CN" sz="1600" dirty="0" err="1">
                <a:latin typeface="宋体" charset="-122"/>
                <a:sym typeface="Arial" charset="0"/>
              </a:rPr>
              <a:t>def</a:t>
            </a:r>
            <a:r>
              <a:rPr lang="en-US" altLang="zh-CN" sz="1600" dirty="0">
                <a:latin typeface="宋体" charset="-122"/>
                <a:sym typeface="Arial" charset="0"/>
              </a:rPr>
              <a:t> demo():</a:t>
            </a:r>
          </a:p>
          <a:p>
            <a:pPr marL="0" indent="0">
              <a:lnSpc>
                <a:spcPct val="100000"/>
              </a:lnSpc>
              <a:spcBef>
                <a:spcPts val="0"/>
              </a:spcBef>
              <a:buNone/>
            </a:pPr>
            <a:r>
              <a:rPr lang="en-US" altLang="zh-CN" sz="1600" dirty="0">
                <a:latin typeface="宋体" charset="-122"/>
                <a:sym typeface="Arial" charset="0"/>
              </a:rPr>
              <a:t>	global x</a:t>
            </a:r>
          </a:p>
          <a:p>
            <a:pPr marL="0" indent="0">
              <a:lnSpc>
                <a:spcPct val="100000"/>
              </a:lnSpc>
              <a:spcBef>
                <a:spcPts val="0"/>
              </a:spcBef>
              <a:buNone/>
            </a:pPr>
            <a:r>
              <a:rPr lang="en-US" altLang="zh-CN" sz="1600" dirty="0">
                <a:latin typeface="宋体" charset="-122"/>
                <a:sym typeface="Arial" charset="0"/>
              </a:rPr>
              <a:t>	x = 3</a:t>
            </a:r>
          </a:p>
          <a:p>
            <a:pPr marL="0" indent="0">
              <a:lnSpc>
                <a:spcPct val="100000"/>
              </a:lnSpc>
              <a:spcBef>
                <a:spcPts val="0"/>
              </a:spcBef>
              <a:buNone/>
            </a:pPr>
            <a:r>
              <a:rPr lang="en-US" altLang="zh-CN" sz="1600" dirty="0">
                <a:latin typeface="宋体" charset="-122"/>
                <a:sym typeface="Arial" charset="0"/>
              </a:rPr>
              <a:t>	y = 4</a:t>
            </a:r>
          </a:p>
          <a:p>
            <a:pPr marL="0" indent="0">
              <a:lnSpc>
                <a:spcPct val="100000"/>
              </a:lnSpc>
              <a:spcBef>
                <a:spcPts val="0"/>
              </a:spcBef>
              <a:buNone/>
            </a:pPr>
            <a:r>
              <a:rPr lang="en-US" altLang="zh-CN" sz="1600" dirty="0">
                <a:latin typeface="宋体" charset="-122"/>
                <a:sym typeface="Arial" charset="0"/>
              </a:rPr>
              <a:t>	print( </a:t>
            </a:r>
            <a:r>
              <a:rPr lang="en-US" altLang="zh-CN" sz="1600" dirty="0" err="1">
                <a:latin typeface="宋体" charset="-122"/>
                <a:sym typeface="Arial" charset="0"/>
              </a:rPr>
              <a:t>x,y</a:t>
            </a:r>
            <a:r>
              <a:rPr lang="en-US" altLang="zh-CN" sz="1600" dirty="0">
                <a:latin typeface="宋体" charset="-122"/>
                <a:sym typeface="Arial" charset="0"/>
              </a:rPr>
              <a:t>)</a:t>
            </a:r>
          </a:p>
          <a:p>
            <a:pPr marL="0" indent="0">
              <a:lnSpc>
                <a:spcPct val="100000"/>
              </a:lnSpc>
              <a:spcBef>
                <a:spcPts val="0"/>
              </a:spcBef>
              <a:buNone/>
            </a:pPr>
            <a:r>
              <a:rPr lang="en-US" altLang="zh-CN" sz="1600" dirty="0">
                <a:latin typeface="宋体" charset="-122"/>
                <a:sym typeface="Arial" charset="0"/>
              </a:rPr>
              <a:t>&gt;&gt;&gt; demo()</a:t>
            </a:r>
          </a:p>
          <a:p>
            <a:pPr marL="0" indent="0">
              <a:lnSpc>
                <a:spcPct val="100000"/>
              </a:lnSpc>
              <a:spcBef>
                <a:spcPts val="0"/>
              </a:spcBef>
              <a:buNone/>
            </a:pPr>
            <a:r>
              <a:rPr lang="en-US" altLang="zh-CN" sz="1600" dirty="0">
                <a:solidFill>
                  <a:schemeClr val="accent5"/>
                </a:solidFill>
                <a:latin typeface="宋体" charset="-122"/>
                <a:sym typeface="Arial" charset="0"/>
              </a:rPr>
              <a:t>3 4</a:t>
            </a:r>
          </a:p>
          <a:p>
            <a:pPr marL="0" indent="0">
              <a:lnSpc>
                <a:spcPct val="100000"/>
              </a:lnSpc>
              <a:spcBef>
                <a:spcPts val="0"/>
              </a:spcBef>
              <a:buNone/>
            </a:pPr>
            <a:r>
              <a:rPr lang="en-US" altLang="zh-CN" sz="1600" dirty="0">
                <a:latin typeface="宋体" charset="-122"/>
                <a:sym typeface="Arial" charset="0"/>
              </a:rPr>
              <a:t>&gt;&gt;&gt; x</a:t>
            </a:r>
          </a:p>
          <a:p>
            <a:pPr marL="0" indent="0">
              <a:lnSpc>
                <a:spcPct val="100000"/>
              </a:lnSpc>
              <a:spcBef>
                <a:spcPts val="0"/>
              </a:spcBef>
              <a:buNone/>
            </a:pPr>
            <a:r>
              <a:rPr lang="en-US" altLang="zh-CN" sz="1600" dirty="0">
                <a:solidFill>
                  <a:schemeClr val="accent5"/>
                </a:solidFill>
                <a:latin typeface="宋体" charset="-122"/>
                <a:sym typeface="Arial" charset="0"/>
              </a:rPr>
              <a:t>3</a:t>
            </a:r>
          </a:p>
          <a:p>
            <a:pPr marL="0" indent="0">
              <a:lnSpc>
                <a:spcPct val="100000"/>
              </a:lnSpc>
              <a:spcBef>
                <a:spcPts val="0"/>
              </a:spcBef>
              <a:buNone/>
            </a:pPr>
            <a:r>
              <a:rPr lang="en-US" altLang="zh-CN" sz="1600" dirty="0">
                <a:latin typeface="宋体" charset="-122"/>
                <a:sym typeface="Arial" charset="0"/>
              </a:rPr>
              <a:t>&gt;&gt;&gt; y</a:t>
            </a:r>
          </a:p>
          <a:p>
            <a:pPr marL="0" indent="0">
              <a:lnSpc>
                <a:spcPct val="100000"/>
              </a:lnSpc>
              <a:spcBef>
                <a:spcPts val="0"/>
              </a:spcBef>
              <a:buNone/>
            </a:pPr>
            <a:r>
              <a:rPr lang="en-US" altLang="zh-CN" sz="1600" dirty="0" err="1">
                <a:solidFill>
                  <a:srgbClr val="FF0000"/>
                </a:solidFill>
                <a:latin typeface="宋体" charset="-122"/>
                <a:sym typeface="Arial" charset="0"/>
              </a:rPr>
              <a:t>Traceback</a:t>
            </a:r>
            <a:r>
              <a:rPr lang="en-US" altLang="zh-CN" sz="1600" dirty="0">
                <a:solidFill>
                  <a:srgbClr val="FF0000"/>
                </a:solidFill>
                <a:latin typeface="宋体" charset="-122"/>
                <a:sym typeface="Arial" charset="0"/>
              </a:rPr>
              <a:t> (most recent call last):</a:t>
            </a:r>
          </a:p>
          <a:p>
            <a:pPr marL="0" indent="0">
              <a:lnSpc>
                <a:spcPct val="100000"/>
              </a:lnSpc>
              <a:spcBef>
                <a:spcPts val="0"/>
              </a:spcBef>
              <a:buNone/>
            </a:pPr>
            <a:r>
              <a:rPr lang="en-US" altLang="zh-CN" sz="1600" dirty="0">
                <a:solidFill>
                  <a:srgbClr val="FF0000"/>
                </a:solidFill>
                <a:latin typeface="宋体" charset="-122"/>
                <a:sym typeface="Arial" charset="0"/>
              </a:rPr>
              <a:t>  File "&lt;pyshell#83&gt;", line 1, in &lt;module&gt;</a:t>
            </a:r>
          </a:p>
          <a:p>
            <a:pPr marL="0" indent="0">
              <a:lnSpc>
                <a:spcPct val="100000"/>
              </a:lnSpc>
              <a:spcBef>
                <a:spcPts val="0"/>
              </a:spcBef>
              <a:buNone/>
            </a:pPr>
            <a:r>
              <a:rPr lang="en-US" altLang="zh-CN" sz="1600" dirty="0">
                <a:solidFill>
                  <a:srgbClr val="FF0000"/>
                </a:solidFill>
                <a:latin typeface="宋体" charset="-122"/>
                <a:sym typeface="Arial" charset="0"/>
              </a:rPr>
              <a:t>    y</a:t>
            </a:r>
          </a:p>
          <a:p>
            <a:pPr marL="0" indent="0">
              <a:lnSpc>
                <a:spcPct val="100000"/>
              </a:lnSpc>
              <a:spcBef>
                <a:spcPts val="0"/>
              </a:spcBef>
              <a:buNone/>
            </a:pPr>
            <a:r>
              <a:rPr lang="en-US" altLang="zh-CN" sz="1600" dirty="0" err="1">
                <a:solidFill>
                  <a:srgbClr val="FF0000"/>
                </a:solidFill>
                <a:latin typeface="宋体" charset="-122"/>
                <a:sym typeface="Arial" charset="0"/>
              </a:rPr>
              <a:t>NameError</a:t>
            </a:r>
            <a:r>
              <a:rPr lang="en-US" altLang="zh-CN" sz="1600" dirty="0">
                <a:solidFill>
                  <a:srgbClr val="FF0000"/>
                </a:solidFill>
                <a:latin typeface="宋体" charset="-122"/>
                <a:sym typeface="Arial" charset="0"/>
              </a:rPr>
              <a:t>: name 'y' is not defined</a:t>
            </a:r>
          </a:p>
          <a:p>
            <a:pPr marL="0" indent="0">
              <a:lnSpc>
                <a:spcPct val="100000"/>
              </a:lnSpc>
              <a:spcBef>
                <a:spcPts val="0"/>
              </a:spcBef>
              <a:buNone/>
            </a:pPr>
            <a:r>
              <a:rPr lang="en-US" altLang="zh-CN" sz="1600" dirty="0">
                <a:latin typeface="宋体" charset="-122"/>
                <a:sym typeface="Arial" charset="0"/>
              </a:rPr>
              <a:t>&gt;&gt;&gt; del x</a:t>
            </a:r>
          </a:p>
          <a:p>
            <a:pPr marL="0" indent="0">
              <a:lnSpc>
                <a:spcPct val="100000"/>
              </a:lnSpc>
              <a:spcBef>
                <a:spcPts val="0"/>
              </a:spcBef>
              <a:buNone/>
            </a:pPr>
            <a:r>
              <a:rPr lang="en-US" altLang="zh-CN" sz="1600" dirty="0">
                <a:latin typeface="宋体" charset="-122"/>
                <a:sym typeface="Arial" charset="0"/>
              </a:rPr>
              <a:t>&gt;&gt;&gt; x</a:t>
            </a:r>
          </a:p>
          <a:p>
            <a:pPr marL="0" indent="0">
              <a:lnSpc>
                <a:spcPct val="100000"/>
              </a:lnSpc>
              <a:spcBef>
                <a:spcPts val="0"/>
              </a:spcBef>
              <a:buNone/>
            </a:pPr>
            <a:r>
              <a:rPr lang="en-US" altLang="zh-CN" sz="1600" dirty="0" err="1">
                <a:solidFill>
                  <a:srgbClr val="FF0000"/>
                </a:solidFill>
                <a:latin typeface="宋体" charset="-122"/>
                <a:sym typeface="Arial" charset="0"/>
              </a:rPr>
              <a:t>Traceback</a:t>
            </a:r>
            <a:r>
              <a:rPr lang="en-US" altLang="zh-CN" sz="1600" dirty="0">
                <a:solidFill>
                  <a:srgbClr val="FF0000"/>
                </a:solidFill>
                <a:latin typeface="宋体" charset="-122"/>
                <a:sym typeface="Arial" charset="0"/>
              </a:rPr>
              <a:t> (most recent call last):</a:t>
            </a:r>
          </a:p>
          <a:p>
            <a:pPr marL="0" indent="0">
              <a:lnSpc>
                <a:spcPct val="100000"/>
              </a:lnSpc>
              <a:spcBef>
                <a:spcPts val="0"/>
              </a:spcBef>
              <a:buNone/>
            </a:pPr>
            <a:r>
              <a:rPr lang="en-US" altLang="zh-CN" sz="1600" dirty="0">
                <a:solidFill>
                  <a:srgbClr val="FF0000"/>
                </a:solidFill>
                <a:latin typeface="宋体" charset="-122"/>
                <a:sym typeface="Arial" charset="0"/>
              </a:rPr>
              <a:t>  File "&lt;pyshell#85&gt;", line 1, in &lt;module&gt;</a:t>
            </a:r>
          </a:p>
          <a:p>
            <a:pPr marL="0" indent="0">
              <a:lnSpc>
                <a:spcPct val="100000"/>
              </a:lnSpc>
              <a:spcBef>
                <a:spcPts val="0"/>
              </a:spcBef>
              <a:buNone/>
            </a:pPr>
            <a:r>
              <a:rPr lang="en-US" altLang="zh-CN" sz="1600" dirty="0">
                <a:solidFill>
                  <a:srgbClr val="FF0000"/>
                </a:solidFill>
                <a:latin typeface="宋体" charset="-122"/>
                <a:sym typeface="Arial" charset="0"/>
              </a:rPr>
              <a:t>    x</a:t>
            </a:r>
          </a:p>
          <a:p>
            <a:pPr marL="0" indent="0">
              <a:lnSpc>
                <a:spcPct val="100000"/>
              </a:lnSpc>
              <a:spcBef>
                <a:spcPts val="0"/>
              </a:spcBef>
              <a:buNone/>
            </a:pPr>
            <a:r>
              <a:rPr lang="en-US" altLang="zh-CN" sz="1600" dirty="0" err="1">
                <a:solidFill>
                  <a:srgbClr val="FF0000"/>
                </a:solidFill>
                <a:latin typeface="宋体" charset="-122"/>
                <a:sym typeface="Arial" charset="0"/>
              </a:rPr>
              <a:t>NameError</a:t>
            </a:r>
            <a:r>
              <a:rPr lang="en-US" altLang="zh-CN" sz="1600" dirty="0">
                <a:solidFill>
                  <a:srgbClr val="FF0000"/>
                </a:solidFill>
                <a:latin typeface="宋体" charset="-122"/>
                <a:sym typeface="Arial" charset="0"/>
              </a:rPr>
              <a:t>: name 'x' is not defined</a:t>
            </a:r>
          </a:p>
        </p:txBody>
      </p:sp>
      <p:sp>
        <p:nvSpPr>
          <p:cNvPr id="7" name="Rectangle 3"/>
          <p:cNvSpPr txBox="1">
            <a:spLocks noChangeArrowheads="1"/>
          </p:cNvSpPr>
          <p:nvPr/>
        </p:nvSpPr>
        <p:spPr>
          <a:xfrm>
            <a:off x="6050364" y="2726067"/>
            <a:ext cx="5327921" cy="2478979"/>
          </a:xfrm>
          <a:prstGeom prst="rect">
            <a:avLst/>
          </a:prstGeom>
          <a:noFill/>
          <a:ln>
            <a:solidFill>
              <a:srgbClr val="00B050"/>
            </a:solidFill>
            <a:prstDash val="dash"/>
          </a:ln>
        </p:spPr>
        <p:txBody>
          <a:bodyPr vert="horz" lIns="108825" tIns="54412" rIns="108825" bIns="54412" rtlCol="0">
            <a:normAutofit fontScale="925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lvl="1">
              <a:defRPr/>
            </a:pPr>
            <a:endParaRPr lang="en-US" altLang="zh-CN" sz="2000" dirty="0"/>
          </a:p>
          <a:p>
            <a:pPr marL="544251" lvl="1" indent="0">
              <a:lnSpc>
                <a:spcPct val="150000"/>
              </a:lnSpc>
              <a:buNone/>
              <a:defRPr/>
            </a:pPr>
            <a:r>
              <a:rPr lang="zh-CN" altLang="en-US" sz="2000" dirty="0"/>
              <a:t>一个变量已在函数外定义，如果在函数内需要为这个变量赋值，并要将这个赋值结果反映到函数外，可以在函数内用</a:t>
            </a:r>
            <a:r>
              <a:rPr lang="zh-CN" altLang="en-US" sz="2000" b="1" dirty="0">
                <a:solidFill>
                  <a:schemeClr val="accent5"/>
                </a:solidFill>
              </a:rPr>
              <a:t>global</a:t>
            </a:r>
            <a:r>
              <a:rPr lang="zh-CN" altLang="en-US" sz="2000" dirty="0"/>
              <a:t>声明这个变量，将其定义为</a:t>
            </a:r>
            <a:r>
              <a:rPr lang="zh-CN" altLang="en-US" sz="2000" b="1" dirty="0">
                <a:solidFill>
                  <a:schemeClr val="accent5"/>
                </a:solidFill>
              </a:rPr>
              <a:t>全局变量</a:t>
            </a:r>
            <a:r>
              <a:rPr lang="zh-CN" altLang="en-US" sz="2000" dirty="0"/>
              <a:t>。</a:t>
            </a:r>
          </a:p>
          <a:p>
            <a:pPr marL="0" indent="0" defTabSz="914400">
              <a:lnSpc>
                <a:spcPct val="100000"/>
              </a:lnSpc>
              <a:spcBef>
                <a:spcPts val="1000"/>
              </a:spcBef>
              <a:buNone/>
              <a:defRPr/>
            </a:pPr>
            <a:endParaRPr lang="en-US" altLang="zh-CN" sz="2400" dirty="0"/>
          </a:p>
        </p:txBody>
      </p:sp>
    </p:spTree>
    <p:extLst>
      <p:ext uri="{BB962C8B-B14F-4D97-AF65-F5344CB8AC3E}">
        <p14:creationId xmlns:p14="http://schemas.microsoft.com/office/powerpoint/2010/main" val="995744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a:t>5.5.2 </a:t>
            </a:r>
            <a:r>
              <a:rPr lang="zh-CN" altLang="en-US" dirty="0"/>
              <a:t>全局变量</a:t>
            </a:r>
            <a:endParaRPr lang="zh-CN" altLang="zh-CN" dirty="0"/>
          </a:p>
        </p:txBody>
      </p:sp>
      <p:sp>
        <p:nvSpPr>
          <p:cNvPr id="4" name="Rectangle 3"/>
          <p:cNvSpPr txBox="1">
            <a:spLocks noChangeArrowheads="1"/>
          </p:cNvSpPr>
          <p:nvPr/>
        </p:nvSpPr>
        <p:spPr>
          <a:xfrm>
            <a:off x="343524" y="1135265"/>
            <a:ext cx="11614013" cy="609129"/>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defRPr/>
            </a:pPr>
            <a:r>
              <a:rPr lang="zh-CN" altLang="en-US" sz="2400" b="1" dirty="0">
                <a:solidFill>
                  <a:schemeClr val="accent5"/>
                </a:solidFill>
              </a:rPr>
              <a:t>全局变量：</a:t>
            </a:r>
            <a:r>
              <a:rPr lang="zh-CN" altLang="en-US" sz="2400" dirty="0"/>
              <a:t>其作用域为全局的，能够同时作用于函数内外，通过</a:t>
            </a:r>
            <a:r>
              <a:rPr lang="zh-CN" altLang="en-US" sz="2400" dirty="0">
                <a:solidFill>
                  <a:schemeClr val="accent5"/>
                </a:solidFill>
              </a:rPr>
              <a:t>global</a:t>
            </a:r>
            <a:r>
              <a:rPr lang="zh-CN" altLang="en-US" sz="2400" dirty="0"/>
              <a:t>来定义。</a:t>
            </a:r>
            <a:endParaRPr lang="en-US" altLang="zh-CN" sz="2400" b="1" dirty="0">
              <a:solidFill>
                <a:schemeClr val="accent5"/>
              </a:solidFill>
            </a:endParaRPr>
          </a:p>
          <a:p>
            <a:pPr marL="544251" lvl="1" indent="0">
              <a:buNone/>
              <a:defRPr/>
            </a:pPr>
            <a:endParaRPr lang="en-US" altLang="zh-CN" sz="2000" dirty="0"/>
          </a:p>
          <a:p>
            <a:pPr marL="228600" indent="-228600" defTabSz="914400">
              <a:lnSpc>
                <a:spcPct val="100000"/>
              </a:lnSpc>
              <a:spcBef>
                <a:spcPts val="1000"/>
              </a:spcBef>
              <a:buFont typeface="Arial"/>
              <a:buChar char="•"/>
              <a:defRPr/>
            </a:pPr>
            <a:endParaRPr lang="en-US" altLang="zh-CN" sz="2400" dirty="0"/>
          </a:p>
        </p:txBody>
      </p:sp>
      <p:sp>
        <p:nvSpPr>
          <p:cNvPr id="5" name="Rectangle 3"/>
          <p:cNvSpPr txBox="1">
            <a:spLocks noChangeArrowheads="1"/>
          </p:cNvSpPr>
          <p:nvPr/>
        </p:nvSpPr>
        <p:spPr>
          <a:xfrm>
            <a:off x="858478" y="1622710"/>
            <a:ext cx="5074299" cy="4370127"/>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sz="1800" dirty="0">
                <a:latin typeface="宋体" charset="-122"/>
                <a:sym typeface="Arial" charset="0"/>
              </a:rPr>
              <a:t>&gt;&gt;&gt; </a:t>
            </a:r>
            <a:r>
              <a:rPr lang="en-US" altLang="zh-CN" sz="1800" dirty="0" err="1">
                <a:latin typeface="宋体" charset="-122"/>
                <a:sym typeface="Arial" charset="0"/>
              </a:rPr>
              <a:t>def</a:t>
            </a:r>
            <a:r>
              <a:rPr lang="en-US" altLang="zh-CN" sz="1800" dirty="0">
                <a:latin typeface="宋体" charset="-122"/>
                <a:sym typeface="Arial" charset="0"/>
              </a:rPr>
              <a:t> demo():</a:t>
            </a:r>
          </a:p>
          <a:p>
            <a:pPr marL="0" indent="0">
              <a:lnSpc>
                <a:spcPct val="100000"/>
              </a:lnSpc>
              <a:spcBef>
                <a:spcPts val="0"/>
              </a:spcBef>
              <a:buNone/>
            </a:pPr>
            <a:r>
              <a:rPr lang="en-US" altLang="zh-CN" sz="1800" dirty="0">
                <a:latin typeface="宋体" charset="-122"/>
                <a:sym typeface="Arial" charset="0"/>
              </a:rPr>
              <a:t>	global x</a:t>
            </a:r>
          </a:p>
          <a:p>
            <a:pPr marL="0" indent="0">
              <a:lnSpc>
                <a:spcPct val="100000"/>
              </a:lnSpc>
              <a:spcBef>
                <a:spcPts val="0"/>
              </a:spcBef>
              <a:buNone/>
            </a:pPr>
            <a:r>
              <a:rPr lang="en-US" altLang="zh-CN" sz="1800" dirty="0">
                <a:latin typeface="宋体" charset="-122"/>
                <a:sym typeface="Arial" charset="0"/>
              </a:rPr>
              <a:t>	x = 3</a:t>
            </a:r>
          </a:p>
          <a:p>
            <a:pPr marL="0" indent="0">
              <a:lnSpc>
                <a:spcPct val="100000"/>
              </a:lnSpc>
              <a:spcBef>
                <a:spcPts val="0"/>
              </a:spcBef>
              <a:buNone/>
            </a:pPr>
            <a:r>
              <a:rPr lang="en-US" altLang="zh-CN" sz="1800" dirty="0">
                <a:latin typeface="宋体" charset="-122"/>
                <a:sym typeface="Arial" charset="0"/>
              </a:rPr>
              <a:t>	y =4</a:t>
            </a:r>
          </a:p>
          <a:p>
            <a:pPr marL="0" indent="0">
              <a:lnSpc>
                <a:spcPct val="100000"/>
              </a:lnSpc>
              <a:spcBef>
                <a:spcPts val="0"/>
              </a:spcBef>
              <a:buNone/>
            </a:pPr>
            <a:r>
              <a:rPr lang="en-US" altLang="zh-CN" sz="1800" dirty="0">
                <a:latin typeface="宋体" charset="-122"/>
                <a:sym typeface="Arial" charset="0"/>
              </a:rPr>
              <a:t>	print( </a:t>
            </a:r>
            <a:r>
              <a:rPr lang="en-US" altLang="zh-CN" sz="1800" dirty="0" err="1">
                <a:latin typeface="宋体" charset="-122"/>
                <a:sym typeface="Arial" charset="0"/>
              </a:rPr>
              <a:t>x,y</a:t>
            </a:r>
            <a:r>
              <a:rPr lang="en-US" altLang="zh-CN" sz="1800" dirty="0">
                <a:latin typeface="宋体" charset="-122"/>
                <a:sym typeface="Arial" charset="0"/>
              </a:rPr>
              <a:t>)</a:t>
            </a:r>
          </a:p>
          <a:p>
            <a:pPr marL="0" indent="0">
              <a:lnSpc>
                <a:spcPct val="100000"/>
              </a:lnSpc>
              <a:spcBef>
                <a:spcPts val="0"/>
              </a:spcBef>
              <a:buNone/>
            </a:pPr>
            <a:endParaRPr lang="en-US" altLang="zh-CN" sz="1800" dirty="0">
              <a:latin typeface="宋体" charset="-122"/>
              <a:sym typeface="Arial" charset="0"/>
            </a:endParaRPr>
          </a:p>
          <a:p>
            <a:pPr marL="0" indent="0">
              <a:lnSpc>
                <a:spcPct val="100000"/>
              </a:lnSpc>
              <a:spcBef>
                <a:spcPts val="0"/>
              </a:spcBef>
              <a:buNone/>
            </a:pPr>
            <a:r>
              <a:rPr lang="en-US" altLang="zh-CN" sz="1800" dirty="0">
                <a:latin typeface="宋体" charset="-122"/>
                <a:sym typeface="Arial" charset="0"/>
              </a:rPr>
              <a:t>&gt;&gt;&gt; demo()</a:t>
            </a:r>
          </a:p>
          <a:p>
            <a:pPr marL="0" indent="0">
              <a:lnSpc>
                <a:spcPct val="100000"/>
              </a:lnSpc>
              <a:spcBef>
                <a:spcPts val="0"/>
              </a:spcBef>
              <a:buNone/>
            </a:pPr>
            <a:r>
              <a:rPr lang="en-US" altLang="zh-CN" sz="1800" dirty="0">
                <a:solidFill>
                  <a:schemeClr val="accent5"/>
                </a:solidFill>
                <a:latin typeface="宋体" charset="-122"/>
                <a:sym typeface="Arial" charset="0"/>
              </a:rPr>
              <a:t>3 4</a:t>
            </a:r>
          </a:p>
          <a:p>
            <a:pPr marL="0" indent="0">
              <a:lnSpc>
                <a:spcPct val="100000"/>
              </a:lnSpc>
              <a:spcBef>
                <a:spcPts val="0"/>
              </a:spcBef>
              <a:buNone/>
            </a:pPr>
            <a:r>
              <a:rPr lang="en-US" altLang="zh-CN" sz="1800" dirty="0">
                <a:latin typeface="宋体" charset="-122"/>
                <a:sym typeface="Arial" charset="0"/>
              </a:rPr>
              <a:t>&gt;&gt;&gt; x</a:t>
            </a:r>
          </a:p>
          <a:p>
            <a:pPr marL="0" indent="0">
              <a:lnSpc>
                <a:spcPct val="100000"/>
              </a:lnSpc>
              <a:spcBef>
                <a:spcPts val="0"/>
              </a:spcBef>
              <a:buNone/>
            </a:pPr>
            <a:r>
              <a:rPr lang="en-US" altLang="zh-CN" sz="1800" dirty="0">
                <a:solidFill>
                  <a:schemeClr val="accent5"/>
                </a:solidFill>
                <a:latin typeface="宋体" charset="-122"/>
                <a:sym typeface="Arial" charset="0"/>
              </a:rPr>
              <a:t>3</a:t>
            </a:r>
          </a:p>
          <a:p>
            <a:pPr marL="0" indent="0">
              <a:lnSpc>
                <a:spcPct val="100000"/>
              </a:lnSpc>
              <a:spcBef>
                <a:spcPts val="0"/>
              </a:spcBef>
              <a:buNone/>
            </a:pPr>
            <a:r>
              <a:rPr lang="en-US" altLang="zh-CN" sz="1800" dirty="0">
                <a:latin typeface="宋体" charset="-122"/>
                <a:sym typeface="Arial" charset="0"/>
              </a:rPr>
              <a:t>&gt;&gt;&gt; y</a:t>
            </a:r>
          </a:p>
          <a:p>
            <a:pPr marL="0" indent="0">
              <a:lnSpc>
                <a:spcPct val="100000"/>
              </a:lnSpc>
              <a:spcBef>
                <a:spcPts val="0"/>
              </a:spcBef>
              <a:buNone/>
            </a:pPr>
            <a:r>
              <a:rPr lang="en-US" altLang="zh-CN" sz="1800" dirty="0" err="1">
                <a:solidFill>
                  <a:srgbClr val="FF0000"/>
                </a:solidFill>
                <a:latin typeface="宋体" charset="-122"/>
                <a:sym typeface="Arial" charset="0"/>
              </a:rPr>
              <a:t>Traceback</a:t>
            </a:r>
            <a:r>
              <a:rPr lang="en-US" altLang="zh-CN" sz="1800" dirty="0">
                <a:solidFill>
                  <a:srgbClr val="FF0000"/>
                </a:solidFill>
                <a:latin typeface="宋体" charset="-122"/>
                <a:sym typeface="Arial" charset="0"/>
              </a:rPr>
              <a:t> (most recent call last):</a:t>
            </a:r>
          </a:p>
          <a:p>
            <a:pPr marL="0" indent="0">
              <a:lnSpc>
                <a:spcPct val="100000"/>
              </a:lnSpc>
              <a:spcBef>
                <a:spcPts val="0"/>
              </a:spcBef>
              <a:buNone/>
            </a:pPr>
            <a:r>
              <a:rPr lang="en-US" altLang="zh-CN" sz="1800" dirty="0">
                <a:solidFill>
                  <a:srgbClr val="FF0000"/>
                </a:solidFill>
                <a:latin typeface="宋体" charset="-122"/>
                <a:sym typeface="Arial" charset="0"/>
              </a:rPr>
              <a:t>  File "&lt;pyshell#98&gt;", line 1, in &lt;module&gt;</a:t>
            </a:r>
          </a:p>
          <a:p>
            <a:pPr marL="0" indent="0">
              <a:lnSpc>
                <a:spcPct val="100000"/>
              </a:lnSpc>
              <a:spcBef>
                <a:spcPts val="0"/>
              </a:spcBef>
              <a:buNone/>
            </a:pPr>
            <a:r>
              <a:rPr lang="en-US" altLang="zh-CN" sz="1800" dirty="0">
                <a:solidFill>
                  <a:srgbClr val="FF0000"/>
                </a:solidFill>
                <a:latin typeface="宋体" charset="-122"/>
                <a:sym typeface="Arial" charset="0"/>
              </a:rPr>
              <a:t>    y</a:t>
            </a:r>
          </a:p>
          <a:p>
            <a:pPr marL="0" indent="0">
              <a:lnSpc>
                <a:spcPct val="100000"/>
              </a:lnSpc>
              <a:spcBef>
                <a:spcPts val="0"/>
              </a:spcBef>
              <a:buNone/>
            </a:pPr>
            <a:r>
              <a:rPr lang="en-US" altLang="zh-CN" sz="1800" dirty="0" err="1">
                <a:solidFill>
                  <a:srgbClr val="FF0000"/>
                </a:solidFill>
                <a:latin typeface="宋体" charset="-122"/>
                <a:sym typeface="Arial" charset="0"/>
              </a:rPr>
              <a:t>NameError</a:t>
            </a:r>
            <a:r>
              <a:rPr lang="en-US" altLang="zh-CN" sz="1800" dirty="0">
                <a:solidFill>
                  <a:srgbClr val="FF0000"/>
                </a:solidFill>
                <a:latin typeface="宋体" charset="-122"/>
                <a:sym typeface="Arial" charset="0"/>
              </a:rPr>
              <a:t>: name 'y' is not defined</a:t>
            </a:r>
          </a:p>
        </p:txBody>
      </p:sp>
      <p:sp>
        <p:nvSpPr>
          <p:cNvPr id="6" name="Rectangle 3"/>
          <p:cNvSpPr txBox="1">
            <a:spLocks noChangeArrowheads="1"/>
          </p:cNvSpPr>
          <p:nvPr/>
        </p:nvSpPr>
        <p:spPr>
          <a:xfrm>
            <a:off x="6150530" y="2876593"/>
            <a:ext cx="5327921" cy="2117438"/>
          </a:xfrm>
          <a:prstGeom prst="rect">
            <a:avLst/>
          </a:prstGeom>
          <a:noFill/>
          <a:ln>
            <a:solidFill>
              <a:srgbClr val="00B050"/>
            </a:solidFill>
            <a:prstDash val="dash"/>
          </a:ln>
        </p:spPr>
        <p:txBody>
          <a:bodyPr vert="horz" lIns="108825" tIns="54412" rIns="108825" bIns="54412" rtlCol="0">
            <a:normAutofit/>
          </a:bodyPr>
          <a:lstStyle>
            <a:defPPr>
              <a:defRPr lang="zh-CN"/>
            </a:defPPr>
            <a:lvl1pPr indent="0">
              <a:lnSpc>
                <a:spcPct val="100000"/>
              </a:lnSpc>
              <a:spcBef>
                <a:spcPts val="1000"/>
              </a:spcBef>
              <a:buFont typeface="Arial" panose="020B0604020202020204" pitchFamily="34" charset="0"/>
              <a:buNone/>
              <a:defRPr sz="2400"/>
            </a:lvl1pPr>
            <a:lvl2pPr marL="816376" lvl="1" indent="-272125" defTabSz="1088502">
              <a:lnSpc>
                <a:spcPct val="90000"/>
              </a:lnSpc>
              <a:spcBef>
                <a:spcPts val="595"/>
              </a:spcBef>
              <a:buFont typeface="Arial" panose="020B0604020202020204" pitchFamily="34" charset="0"/>
              <a:buChar char="•"/>
              <a:defRPr sz="2000"/>
            </a:lvl2pPr>
            <a:lvl3pPr marL="1360627" indent="-272125" defTabSz="1088502">
              <a:lnSpc>
                <a:spcPct val="90000"/>
              </a:lnSpc>
              <a:spcBef>
                <a:spcPts val="595"/>
              </a:spcBef>
              <a:buFont typeface="Arial" panose="020B0604020202020204" pitchFamily="34" charset="0"/>
              <a:buChar char="•"/>
              <a:defRPr sz="2400"/>
            </a:lvl3pPr>
            <a:lvl4pPr marL="1904878" indent="-272125" defTabSz="1088502">
              <a:lnSpc>
                <a:spcPct val="90000"/>
              </a:lnSpc>
              <a:spcBef>
                <a:spcPts val="595"/>
              </a:spcBef>
              <a:buFont typeface="Arial" panose="020B0604020202020204" pitchFamily="34" charset="0"/>
              <a:buChar char="•"/>
              <a:defRPr sz="2100"/>
            </a:lvl4pPr>
            <a:lvl5pPr marL="2449129" indent="-272125" defTabSz="1088502">
              <a:lnSpc>
                <a:spcPct val="90000"/>
              </a:lnSpc>
              <a:spcBef>
                <a:spcPts val="595"/>
              </a:spcBef>
              <a:buFont typeface="Arial" panose="020B0604020202020204" pitchFamily="34" charset="0"/>
              <a:buChar char="•"/>
              <a:defRPr sz="2100"/>
            </a:lvl5pPr>
            <a:lvl6pPr marL="2993380" indent="-272125" defTabSz="1088502">
              <a:lnSpc>
                <a:spcPct val="90000"/>
              </a:lnSpc>
              <a:spcBef>
                <a:spcPts val="595"/>
              </a:spcBef>
              <a:buFont typeface="Arial" panose="020B0604020202020204" pitchFamily="34" charset="0"/>
              <a:buChar char="•"/>
              <a:defRPr sz="2100"/>
            </a:lvl6pPr>
            <a:lvl7pPr marL="3537631" indent="-272125" defTabSz="1088502">
              <a:lnSpc>
                <a:spcPct val="90000"/>
              </a:lnSpc>
              <a:spcBef>
                <a:spcPts val="595"/>
              </a:spcBef>
              <a:buFont typeface="Arial" panose="020B0604020202020204" pitchFamily="34" charset="0"/>
              <a:buChar char="•"/>
              <a:defRPr sz="2100"/>
            </a:lvl7pPr>
            <a:lvl8pPr marL="4081882" indent="-272125" defTabSz="1088502">
              <a:lnSpc>
                <a:spcPct val="90000"/>
              </a:lnSpc>
              <a:spcBef>
                <a:spcPts val="595"/>
              </a:spcBef>
              <a:buFont typeface="Arial" panose="020B0604020202020204" pitchFamily="34" charset="0"/>
              <a:buChar char="•"/>
              <a:defRPr sz="2100"/>
            </a:lvl8pPr>
            <a:lvl9pPr marL="4626132" indent="-272125" defTabSz="1088502">
              <a:lnSpc>
                <a:spcPct val="90000"/>
              </a:lnSpc>
              <a:spcBef>
                <a:spcPts val="595"/>
              </a:spcBef>
              <a:buFont typeface="Arial" panose="020B0604020202020204" pitchFamily="34" charset="0"/>
              <a:buChar char="•"/>
              <a:defRPr sz="2100"/>
            </a:lvl9pPr>
          </a:lstStyle>
          <a:p>
            <a:pPr lvl="1"/>
            <a:endParaRPr lang="en-US" altLang="zh-CN" dirty="0"/>
          </a:p>
          <a:p>
            <a:pPr marL="544251" lvl="1" indent="0">
              <a:lnSpc>
                <a:spcPct val="150000"/>
              </a:lnSpc>
              <a:buNone/>
            </a:pPr>
            <a:r>
              <a:rPr lang="zh-CN" altLang="en-US" dirty="0"/>
              <a:t>在函数内部直接将一个变量声明为全局变量，在函数外没有声明，在调用这个函数之后，将增加为</a:t>
            </a:r>
            <a:r>
              <a:rPr lang="zh-CN" altLang="en-US" b="1" dirty="0">
                <a:solidFill>
                  <a:schemeClr val="accent5"/>
                </a:solidFill>
              </a:rPr>
              <a:t>新的</a:t>
            </a:r>
            <a:r>
              <a:rPr lang="zh-CN" altLang="en-US" dirty="0"/>
              <a:t>全局变量。</a:t>
            </a:r>
          </a:p>
          <a:p>
            <a:endParaRPr lang="en-US" altLang="zh-CN" dirty="0"/>
          </a:p>
        </p:txBody>
      </p:sp>
    </p:spTree>
    <p:extLst>
      <p:ext uri="{BB962C8B-B14F-4D97-AF65-F5344CB8AC3E}">
        <p14:creationId xmlns:p14="http://schemas.microsoft.com/office/powerpoint/2010/main" val="4049309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a:t>5.5.2 </a:t>
            </a:r>
            <a:r>
              <a:rPr lang="zh-CN" altLang="en-US" dirty="0"/>
              <a:t>全局变量</a:t>
            </a:r>
            <a:endParaRPr lang="zh-CN" altLang="zh-CN" dirty="0"/>
          </a:p>
        </p:txBody>
      </p:sp>
      <p:sp>
        <p:nvSpPr>
          <p:cNvPr id="4" name="Rectangle 3"/>
          <p:cNvSpPr txBox="1">
            <a:spLocks noChangeArrowheads="1"/>
          </p:cNvSpPr>
          <p:nvPr/>
        </p:nvSpPr>
        <p:spPr>
          <a:xfrm>
            <a:off x="343524" y="1135265"/>
            <a:ext cx="11614013" cy="609129"/>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defRPr/>
            </a:pPr>
            <a:r>
              <a:rPr lang="zh-CN" altLang="en-US" sz="2400" b="1" dirty="0">
                <a:solidFill>
                  <a:schemeClr val="accent5"/>
                </a:solidFill>
              </a:rPr>
              <a:t>示例</a:t>
            </a:r>
            <a:endParaRPr lang="en-US" altLang="zh-CN" sz="2400" b="1" dirty="0">
              <a:solidFill>
                <a:schemeClr val="accent5"/>
              </a:solidFill>
            </a:endParaRPr>
          </a:p>
          <a:p>
            <a:pPr marL="544251" lvl="1" indent="0">
              <a:buNone/>
              <a:defRPr/>
            </a:pPr>
            <a:endParaRPr lang="en-US" altLang="zh-CN" sz="2000" dirty="0"/>
          </a:p>
          <a:p>
            <a:pPr marL="228600" indent="-228600" defTabSz="914400">
              <a:lnSpc>
                <a:spcPct val="100000"/>
              </a:lnSpc>
              <a:spcBef>
                <a:spcPts val="1000"/>
              </a:spcBef>
              <a:buFont typeface="Arial"/>
              <a:buChar char="•"/>
              <a:defRPr/>
            </a:pPr>
            <a:endParaRPr lang="en-US" altLang="zh-CN" sz="2400" dirty="0"/>
          </a:p>
        </p:txBody>
      </p:sp>
      <p:sp>
        <p:nvSpPr>
          <p:cNvPr id="5" name="Rectangle 3"/>
          <p:cNvSpPr txBox="1">
            <a:spLocks noChangeArrowheads="1"/>
          </p:cNvSpPr>
          <p:nvPr/>
        </p:nvSpPr>
        <p:spPr>
          <a:xfrm>
            <a:off x="858478" y="1622710"/>
            <a:ext cx="6156919" cy="4913001"/>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0"/>
              </a:spcBef>
              <a:buNone/>
            </a:pPr>
            <a:r>
              <a:rPr lang="en-US" altLang="zh-CN" sz="1800" dirty="0">
                <a:latin typeface="宋体" charset="-122"/>
                <a:sym typeface="Arial" charset="0"/>
              </a:rPr>
              <a:t>pi=3.141592653589793</a:t>
            </a:r>
          </a:p>
          <a:p>
            <a:pPr marL="0" indent="0">
              <a:lnSpc>
                <a:spcPct val="120000"/>
              </a:lnSpc>
              <a:spcBef>
                <a:spcPts val="0"/>
              </a:spcBef>
              <a:buNone/>
            </a:pPr>
            <a:r>
              <a:rPr lang="en-US" altLang="zh-CN" sz="1800" dirty="0">
                <a:latin typeface="宋体" charset="-122"/>
                <a:sym typeface="Arial" charset="0"/>
              </a:rPr>
              <a:t>e=2.718281828459045</a:t>
            </a:r>
          </a:p>
          <a:p>
            <a:pPr marL="0" indent="0">
              <a:lnSpc>
                <a:spcPct val="120000"/>
              </a:lnSpc>
              <a:spcBef>
                <a:spcPts val="0"/>
              </a:spcBef>
              <a:buNone/>
            </a:pPr>
            <a:r>
              <a:rPr lang="en-US" altLang="zh-CN" sz="1800" dirty="0" err="1">
                <a:latin typeface="宋体" charset="-122"/>
                <a:sym typeface="Arial" charset="0"/>
              </a:rPr>
              <a:t>def</a:t>
            </a:r>
            <a:r>
              <a:rPr lang="en-US" altLang="zh-CN" sz="1800" dirty="0">
                <a:latin typeface="宋体" charset="-122"/>
                <a:sym typeface="Arial" charset="0"/>
              </a:rPr>
              <a:t> </a:t>
            </a:r>
            <a:r>
              <a:rPr lang="en-US" altLang="zh-CN" sz="1800" dirty="0" err="1">
                <a:latin typeface="宋体" charset="-122"/>
                <a:sym typeface="Arial" charset="0"/>
              </a:rPr>
              <a:t>my_func</a:t>
            </a:r>
            <a:r>
              <a:rPr lang="en-US" altLang="zh-CN" sz="1800" dirty="0">
                <a:latin typeface="宋体" charset="-122"/>
                <a:sym typeface="Arial" charset="0"/>
              </a:rPr>
              <a:t>():</a:t>
            </a:r>
          </a:p>
          <a:p>
            <a:pPr marL="0" indent="0">
              <a:lnSpc>
                <a:spcPct val="120000"/>
              </a:lnSpc>
              <a:spcBef>
                <a:spcPts val="0"/>
              </a:spcBef>
              <a:buNone/>
            </a:pPr>
            <a:r>
              <a:rPr lang="en-US" altLang="zh-CN" sz="1800" dirty="0">
                <a:latin typeface="宋体" charset="-122"/>
                <a:sym typeface="Arial" charset="0"/>
              </a:rPr>
              <a:t>    global pi </a:t>
            </a:r>
          </a:p>
          <a:p>
            <a:pPr marL="0" indent="0">
              <a:lnSpc>
                <a:spcPct val="120000"/>
              </a:lnSpc>
              <a:spcBef>
                <a:spcPts val="0"/>
              </a:spcBef>
              <a:buNone/>
            </a:pPr>
            <a:r>
              <a:rPr lang="en-US" altLang="zh-CN" sz="1800" dirty="0">
                <a:latin typeface="宋体" charset="-122"/>
                <a:sym typeface="Arial" charset="0"/>
              </a:rPr>
              <a:t>    pi=3.14</a:t>
            </a:r>
          </a:p>
          <a:p>
            <a:pPr marL="0" indent="0">
              <a:lnSpc>
                <a:spcPct val="120000"/>
              </a:lnSpc>
              <a:spcBef>
                <a:spcPts val="0"/>
              </a:spcBef>
              <a:buNone/>
            </a:pPr>
            <a:r>
              <a:rPr lang="en-US" altLang="zh-CN" sz="1800" dirty="0">
                <a:latin typeface="宋体" charset="-122"/>
                <a:sym typeface="Arial" charset="0"/>
              </a:rPr>
              <a:t>    print('global pi =',pi)</a:t>
            </a:r>
          </a:p>
          <a:p>
            <a:pPr marL="0" indent="0">
              <a:lnSpc>
                <a:spcPct val="120000"/>
              </a:lnSpc>
              <a:spcBef>
                <a:spcPts val="0"/>
              </a:spcBef>
              <a:buNone/>
            </a:pPr>
            <a:r>
              <a:rPr lang="en-US" altLang="zh-CN" sz="1800" dirty="0">
                <a:latin typeface="宋体" charset="-122"/>
                <a:sym typeface="Arial" charset="0"/>
              </a:rPr>
              <a:t>    e=2.718</a:t>
            </a:r>
          </a:p>
          <a:p>
            <a:pPr marL="0" indent="0">
              <a:lnSpc>
                <a:spcPct val="120000"/>
              </a:lnSpc>
              <a:spcBef>
                <a:spcPts val="0"/>
              </a:spcBef>
              <a:buNone/>
            </a:pPr>
            <a:r>
              <a:rPr lang="en-US" altLang="zh-CN" sz="1800" dirty="0">
                <a:latin typeface="宋体" charset="-122"/>
                <a:sym typeface="Arial" charset="0"/>
              </a:rPr>
              <a:t>    print('local e=',e)</a:t>
            </a:r>
          </a:p>
          <a:p>
            <a:pPr marL="0" indent="0">
              <a:lnSpc>
                <a:spcPct val="120000"/>
              </a:lnSpc>
              <a:spcBef>
                <a:spcPts val="0"/>
              </a:spcBef>
              <a:buNone/>
            </a:pPr>
            <a:r>
              <a:rPr lang="en-US" altLang="zh-CN" sz="1800" dirty="0">
                <a:latin typeface="宋体" charset="-122"/>
                <a:sym typeface="Arial" charset="0"/>
              </a:rPr>
              <a:t>print('module pi =',pi)</a:t>
            </a:r>
          </a:p>
          <a:p>
            <a:pPr marL="0" indent="0">
              <a:lnSpc>
                <a:spcPct val="120000"/>
              </a:lnSpc>
              <a:spcBef>
                <a:spcPts val="0"/>
              </a:spcBef>
              <a:buNone/>
            </a:pPr>
            <a:r>
              <a:rPr lang="en-US" altLang="zh-CN" sz="1800" dirty="0">
                <a:latin typeface="宋体" charset="-122"/>
                <a:sym typeface="Arial" charset="0"/>
              </a:rPr>
              <a:t>print('module e=',e)</a:t>
            </a:r>
          </a:p>
          <a:p>
            <a:pPr marL="0" indent="0">
              <a:lnSpc>
                <a:spcPct val="120000"/>
              </a:lnSpc>
              <a:spcBef>
                <a:spcPts val="0"/>
              </a:spcBef>
              <a:buNone/>
            </a:pPr>
            <a:r>
              <a:rPr lang="en-US" altLang="zh-CN" sz="1800" dirty="0" err="1">
                <a:latin typeface="宋体" charset="-122"/>
                <a:sym typeface="Arial" charset="0"/>
              </a:rPr>
              <a:t>my_func</a:t>
            </a:r>
            <a:r>
              <a:rPr lang="en-US" altLang="zh-CN" sz="1800" dirty="0">
                <a:latin typeface="宋体" charset="-122"/>
                <a:sym typeface="Arial" charset="0"/>
              </a:rPr>
              <a:t>()</a:t>
            </a:r>
          </a:p>
          <a:p>
            <a:pPr marL="0" indent="0">
              <a:lnSpc>
                <a:spcPct val="120000"/>
              </a:lnSpc>
              <a:spcBef>
                <a:spcPts val="0"/>
              </a:spcBef>
              <a:buNone/>
            </a:pPr>
            <a:r>
              <a:rPr lang="en-US" altLang="zh-CN" sz="1800" dirty="0">
                <a:latin typeface="宋体" charset="-122"/>
                <a:sym typeface="Arial" charset="0"/>
              </a:rPr>
              <a:t>print('module pi =',pi)</a:t>
            </a:r>
          </a:p>
          <a:p>
            <a:pPr marL="0" indent="0">
              <a:lnSpc>
                <a:spcPct val="120000"/>
              </a:lnSpc>
              <a:spcBef>
                <a:spcPts val="0"/>
              </a:spcBef>
              <a:buNone/>
            </a:pPr>
            <a:r>
              <a:rPr lang="en-US" altLang="zh-CN" sz="1800" dirty="0">
                <a:latin typeface="宋体" charset="-122"/>
                <a:sym typeface="Arial" charset="0"/>
              </a:rPr>
              <a:t>print('module e=',e)</a:t>
            </a:r>
          </a:p>
          <a:p>
            <a:pPr marL="0" indent="0">
              <a:lnSpc>
                <a:spcPct val="120000"/>
              </a:lnSpc>
              <a:spcBef>
                <a:spcPts val="0"/>
              </a:spcBef>
              <a:buNone/>
            </a:pPr>
            <a:endParaRPr lang="en-US" altLang="zh-CN" sz="1800" dirty="0">
              <a:latin typeface="宋体" charset="-122"/>
              <a:sym typeface="Arial" charset="0"/>
            </a:endParaRPr>
          </a:p>
        </p:txBody>
      </p:sp>
      <p:pic>
        <p:nvPicPr>
          <p:cNvPr id="2" name="图片 1"/>
          <p:cNvPicPr>
            <a:picLocks noChangeAspect="1"/>
          </p:cNvPicPr>
          <p:nvPr/>
        </p:nvPicPr>
        <p:blipFill rotWithShape="1">
          <a:blip r:embed="rId2"/>
          <a:srcRect t="3271" b="2736"/>
          <a:stretch/>
        </p:blipFill>
        <p:spPr>
          <a:xfrm>
            <a:off x="5518410" y="4322867"/>
            <a:ext cx="4916340" cy="1786104"/>
          </a:xfrm>
          <a:prstGeom prst="rect">
            <a:avLst/>
          </a:prstGeom>
        </p:spPr>
      </p:pic>
    </p:spTree>
    <p:extLst>
      <p:ext uri="{BB962C8B-B14F-4D97-AF65-F5344CB8AC3E}">
        <p14:creationId xmlns:p14="http://schemas.microsoft.com/office/powerpoint/2010/main" val="2298094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a:t>5.6 lambda</a:t>
            </a:r>
            <a:r>
              <a:rPr lang="zh-CN" altLang="en-US" dirty="0"/>
              <a:t>表达式</a:t>
            </a:r>
            <a:r>
              <a:rPr lang="zh-CN" altLang="en-US" sz="2800" dirty="0">
                <a:solidFill>
                  <a:srgbClr val="FF0000"/>
                </a:solidFill>
              </a:rPr>
              <a:t>（自学）</a:t>
            </a:r>
            <a:endParaRPr lang="zh-CN" altLang="zh-CN" sz="2800" dirty="0">
              <a:solidFill>
                <a:srgbClr val="FF0000"/>
              </a:solidFill>
            </a:endParaRPr>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2533351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a:t>5.6 lambda</a:t>
            </a:r>
            <a:r>
              <a:rPr lang="zh-CN" altLang="en-US" dirty="0"/>
              <a:t>表达式</a:t>
            </a:r>
            <a:endParaRPr lang="zh-CN" altLang="zh-CN" dirty="0"/>
          </a:p>
        </p:txBody>
      </p:sp>
      <p:sp>
        <p:nvSpPr>
          <p:cNvPr id="4" name="Rectangle 3"/>
          <p:cNvSpPr txBox="1">
            <a:spLocks noChangeArrowheads="1"/>
          </p:cNvSpPr>
          <p:nvPr/>
        </p:nvSpPr>
        <p:spPr>
          <a:xfrm>
            <a:off x="343524" y="1135265"/>
            <a:ext cx="11614013" cy="1316643"/>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defRPr/>
            </a:pPr>
            <a:r>
              <a:rPr lang="en-US" altLang="zh-CN" sz="2400" b="1" dirty="0">
                <a:solidFill>
                  <a:schemeClr val="accent5"/>
                </a:solidFill>
              </a:rPr>
              <a:t>lambda</a:t>
            </a:r>
            <a:r>
              <a:rPr lang="zh-CN" altLang="en-US" sz="2400" b="1" dirty="0">
                <a:solidFill>
                  <a:schemeClr val="accent5"/>
                </a:solidFill>
              </a:rPr>
              <a:t>表达式</a:t>
            </a:r>
            <a:r>
              <a:rPr lang="zh-CN" altLang="en-US" sz="2400" dirty="0"/>
              <a:t>用来声明匿名函数，即没有函数名字的临时使用的小函数，只可以包含一个表达式，且该表达式的计算结果为函数的返回值。</a:t>
            </a:r>
            <a:endParaRPr lang="en-US" altLang="zh-CN" sz="2400" dirty="0"/>
          </a:p>
          <a:p>
            <a:pPr>
              <a:defRPr/>
            </a:pPr>
            <a:r>
              <a:rPr lang="zh-CN" altLang="en-US" sz="2400" dirty="0"/>
              <a:t>不允许包含其他复杂的语句，但在表达式中可以调用其他函数。</a:t>
            </a:r>
            <a:endParaRPr lang="en-US" altLang="zh-CN" sz="2400" b="1" dirty="0">
              <a:solidFill>
                <a:schemeClr val="accent5"/>
              </a:solidFill>
            </a:endParaRPr>
          </a:p>
          <a:p>
            <a:pPr marL="544251" lvl="1" indent="0">
              <a:buNone/>
              <a:defRPr/>
            </a:pPr>
            <a:endParaRPr lang="en-US" altLang="zh-CN" sz="2000" dirty="0"/>
          </a:p>
          <a:p>
            <a:pPr marL="228600" indent="-228600" defTabSz="914400">
              <a:lnSpc>
                <a:spcPct val="100000"/>
              </a:lnSpc>
              <a:spcBef>
                <a:spcPts val="1000"/>
              </a:spcBef>
              <a:buFont typeface="Arial"/>
              <a:buChar char="•"/>
              <a:defRPr/>
            </a:pPr>
            <a:endParaRPr lang="en-US" altLang="zh-CN" sz="2400" dirty="0"/>
          </a:p>
        </p:txBody>
      </p:sp>
      <p:sp>
        <p:nvSpPr>
          <p:cNvPr id="5" name="Rectangle 3"/>
          <p:cNvSpPr txBox="1">
            <a:spLocks noChangeArrowheads="1"/>
          </p:cNvSpPr>
          <p:nvPr/>
        </p:nvSpPr>
        <p:spPr>
          <a:xfrm>
            <a:off x="527027" y="2888553"/>
            <a:ext cx="3524468" cy="2689038"/>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spcBef>
                <a:spcPts val="0"/>
              </a:spcBef>
              <a:buNone/>
            </a:pPr>
            <a:r>
              <a:rPr lang="es-ES" altLang="zh-CN" sz="1800" dirty="0">
                <a:latin typeface="宋体" charset="-122"/>
                <a:sym typeface="Arial" charset="0"/>
              </a:rPr>
              <a:t>&gt;&gt;&gt; f=lambda x,y,z:x+y+z</a:t>
            </a:r>
          </a:p>
          <a:p>
            <a:pPr marL="0" indent="0">
              <a:lnSpc>
                <a:spcPct val="150000"/>
              </a:lnSpc>
              <a:spcBef>
                <a:spcPts val="0"/>
              </a:spcBef>
              <a:buNone/>
            </a:pPr>
            <a:r>
              <a:rPr lang="es-ES" altLang="zh-CN" sz="1800" dirty="0">
                <a:latin typeface="宋体" charset="-122"/>
                <a:sym typeface="Arial" charset="0"/>
              </a:rPr>
              <a:t>&gt;&gt;&gt; print (f(1,2,3))</a:t>
            </a:r>
          </a:p>
          <a:p>
            <a:pPr marL="0" indent="0">
              <a:lnSpc>
                <a:spcPct val="150000"/>
              </a:lnSpc>
              <a:spcBef>
                <a:spcPts val="0"/>
              </a:spcBef>
              <a:buNone/>
            </a:pPr>
            <a:r>
              <a:rPr lang="es-ES" altLang="zh-CN" sz="1800" dirty="0">
                <a:solidFill>
                  <a:schemeClr val="accent5"/>
                </a:solidFill>
                <a:latin typeface="宋体" charset="-122"/>
                <a:sym typeface="Arial" charset="0"/>
              </a:rPr>
              <a:t>6</a:t>
            </a:r>
          </a:p>
          <a:p>
            <a:pPr marL="0" indent="0">
              <a:lnSpc>
                <a:spcPct val="150000"/>
              </a:lnSpc>
              <a:spcBef>
                <a:spcPts val="0"/>
              </a:spcBef>
              <a:buNone/>
            </a:pPr>
            <a:r>
              <a:rPr lang="es-ES" altLang="zh-CN" sz="1800" dirty="0">
                <a:latin typeface="宋体" charset="-122"/>
                <a:sym typeface="Arial" charset="0"/>
              </a:rPr>
              <a:t>&gt;&gt;&gt; g=lambda </a:t>
            </a:r>
            <a:r>
              <a:rPr lang="es-ES" altLang="zh-CN" sz="1800" dirty="0">
                <a:solidFill>
                  <a:srgbClr val="FF0000"/>
                </a:solidFill>
                <a:latin typeface="宋体" charset="-122"/>
                <a:sym typeface="Arial" charset="0"/>
              </a:rPr>
              <a:t>x,y=2,z=3</a:t>
            </a:r>
            <a:r>
              <a:rPr lang="es-ES" altLang="zh-CN" sz="1800" dirty="0">
                <a:latin typeface="宋体" charset="-122"/>
                <a:sym typeface="Arial" charset="0"/>
              </a:rPr>
              <a:t>:x+y+z</a:t>
            </a:r>
          </a:p>
          <a:p>
            <a:pPr marL="0" indent="0">
              <a:lnSpc>
                <a:spcPct val="150000"/>
              </a:lnSpc>
              <a:spcBef>
                <a:spcPts val="0"/>
              </a:spcBef>
              <a:buNone/>
            </a:pPr>
            <a:r>
              <a:rPr lang="es-ES" altLang="zh-CN" sz="1800" dirty="0">
                <a:latin typeface="宋体" charset="-122"/>
                <a:sym typeface="Arial" charset="0"/>
              </a:rPr>
              <a:t>&gt;&gt;&gt; print (g(2,</a:t>
            </a:r>
            <a:r>
              <a:rPr lang="es-ES" altLang="zh-CN" sz="1800" dirty="0">
                <a:solidFill>
                  <a:srgbClr val="FF0000"/>
                </a:solidFill>
                <a:latin typeface="宋体" charset="-122"/>
                <a:sym typeface="Arial" charset="0"/>
              </a:rPr>
              <a:t>z=4,y=5</a:t>
            </a:r>
            <a:r>
              <a:rPr lang="es-ES" altLang="zh-CN" sz="1800" dirty="0">
                <a:latin typeface="宋体" charset="-122"/>
                <a:sym typeface="Arial" charset="0"/>
              </a:rPr>
              <a:t>))</a:t>
            </a:r>
          </a:p>
          <a:p>
            <a:pPr marL="0" indent="0">
              <a:lnSpc>
                <a:spcPct val="150000"/>
              </a:lnSpc>
              <a:spcBef>
                <a:spcPts val="0"/>
              </a:spcBef>
              <a:buNone/>
            </a:pPr>
            <a:r>
              <a:rPr lang="es-ES" altLang="zh-CN" sz="1800" dirty="0">
                <a:solidFill>
                  <a:schemeClr val="accent5"/>
                </a:solidFill>
                <a:latin typeface="宋体" charset="-122"/>
                <a:sym typeface="Arial" charset="0"/>
              </a:rPr>
              <a:t>11</a:t>
            </a:r>
            <a:endParaRPr lang="en-US" altLang="zh-CN" sz="1800" dirty="0">
              <a:solidFill>
                <a:schemeClr val="accent5"/>
              </a:solidFill>
              <a:latin typeface="宋体" charset="-122"/>
              <a:sym typeface="Arial" charset="0"/>
            </a:endParaRPr>
          </a:p>
        </p:txBody>
      </p:sp>
      <p:sp>
        <p:nvSpPr>
          <p:cNvPr id="7" name="Rectangle 3"/>
          <p:cNvSpPr txBox="1">
            <a:spLocks noChangeArrowheads="1"/>
          </p:cNvSpPr>
          <p:nvPr/>
        </p:nvSpPr>
        <p:spPr>
          <a:xfrm>
            <a:off x="4473526" y="2888553"/>
            <a:ext cx="7244862" cy="2689038"/>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ltLang="zh-CN" dirty="0"/>
              <a:t>&gt;&gt;&gt; L=[(lambda x:x**2),(lambda x:x**3),(lambda x:x**4)]</a:t>
            </a:r>
          </a:p>
          <a:p>
            <a:r>
              <a:rPr lang="en-US" altLang="zh-CN" dirty="0"/>
              <a:t>&gt;&gt;&gt; print (L[0](2),L[1](2),L[2](2))</a:t>
            </a:r>
          </a:p>
          <a:p>
            <a:r>
              <a:rPr lang="en-US" altLang="zh-CN" dirty="0">
                <a:solidFill>
                  <a:schemeClr val="accent5"/>
                </a:solidFill>
              </a:rPr>
              <a:t>4 8 16</a:t>
            </a:r>
          </a:p>
          <a:p>
            <a:r>
              <a:rPr lang="en-US" altLang="zh-CN" dirty="0"/>
              <a:t>&gt;&gt;&gt; D={'f1':(lambda:2+3),'f2':(lambda:2*3),'f3':(lambda:2**3)}</a:t>
            </a:r>
          </a:p>
          <a:p>
            <a:r>
              <a:rPr lang="en-US" altLang="zh-CN" dirty="0"/>
              <a:t>&gt;&gt;&gt; print D['f1'](),D['f2'](),D['f3']()</a:t>
            </a:r>
          </a:p>
          <a:p>
            <a:r>
              <a:rPr lang="en-US" altLang="zh-CN" dirty="0">
                <a:solidFill>
                  <a:schemeClr val="accent5"/>
                </a:solidFill>
              </a:rPr>
              <a:t>5 6 8</a:t>
            </a:r>
            <a:endParaRPr lang="en-US" altLang="zh-CN" dirty="0">
              <a:solidFill>
                <a:schemeClr val="accent5"/>
              </a:solidFill>
              <a:sym typeface="Arial" charset="0"/>
            </a:endParaRPr>
          </a:p>
        </p:txBody>
      </p:sp>
      <p:sp>
        <p:nvSpPr>
          <p:cNvPr id="6" name="矩形 5"/>
          <p:cNvSpPr/>
          <p:nvPr/>
        </p:nvSpPr>
        <p:spPr>
          <a:xfrm>
            <a:off x="527027" y="5733561"/>
            <a:ext cx="4376226" cy="508708"/>
          </a:xfrm>
          <a:prstGeom prst="rect">
            <a:avLst/>
          </a:prstGeom>
          <a:noFill/>
        </p:spPr>
        <p:txBody>
          <a:bodyPr vert="horz" lIns="108825" tIns="54412" rIns="108825" bIns="54412" rtlCol="0">
            <a:normAutofit/>
          </a:bodyPr>
          <a:lstStyle/>
          <a:p>
            <a:pPr defTabSz="1088502">
              <a:spcBef>
                <a:spcPts val="1190"/>
              </a:spcBef>
            </a:pPr>
            <a:r>
              <a:rPr lang="zh-CN" altLang="en-US" sz="1600" i="1" dirty="0">
                <a:solidFill>
                  <a:schemeClr val="accent5"/>
                </a:solidFill>
              </a:rPr>
              <a:t>含有默认参数，调用时使用关键参数</a:t>
            </a:r>
            <a:endParaRPr lang="en-US" altLang="zh-CN" sz="1600" i="1" dirty="0">
              <a:solidFill>
                <a:schemeClr val="accent5"/>
              </a:solidFill>
            </a:endParaRPr>
          </a:p>
        </p:txBody>
      </p:sp>
    </p:spTree>
    <p:extLst>
      <p:ext uri="{BB962C8B-B14F-4D97-AF65-F5344CB8AC3E}">
        <p14:creationId xmlns:p14="http://schemas.microsoft.com/office/powerpoint/2010/main" val="3122697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a:t>5.6 lambda</a:t>
            </a:r>
            <a:r>
              <a:rPr lang="zh-CN" altLang="en-US" dirty="0"/>
              <a:t>表达式</a:t>
            </a:r>
            <a:endParaRPr lang="zh-CN" altLang="zh-CN" dirty="0"/>
          </a:p>
        </p:txBody>
      </p:sp>
      <p:sp>
        <p:nvSpPr>
          <p:cNvPr id="7" name="Rectangle 3"/>
          <p:cNvSpPr txBox="1">
            <a:spLocks noChangeArrowheads="1"/>
          </p:cNvSpPr>
          <p:nvPr/>
        </p:nvSpPr>
        <p:spPr>
          <a:xfrm>
            <a:off x="5868612" y="954952"/>
            <a:ext cx="5271299" cy="5190520"/>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ltLang="zh-CN" dirty="0"/>
              <a:t>&gt;&gt;&gt; L=[1,2,3,4,5]</a:t>
            </a:r>
          </a:p>
          <a:p>
            <a:r>
              <a:rPr lang="en-US" altLang="zh-CN" dirty="0"/>
              <a:t>&gt;&gt;&gt; print (map((</a:t>
            </a:r>
            <a:r>
              <a:rPr lang="en-US" altLang="zh-CN" dirty="0">
                <a:solidFill>
                  <a:srgbClr val="FF0000"/>
                </a:solidFill>
              </a:rPr>
              <a:t>lambda x:x+10</a:t>
            </a:r>
            <a:r>
              <a:rPr lang="en-US" altLang="zh-CN" dirty="0"/>
              <a:t>),L))</a:t>
            </a:r>
          </a:p>
          <a:p>
            <a:r>
              <a:rPr lang="en-US" altLang="zh-CN" dirty="0"/>
              <a:t>[11, 12, 13, 14, 15]</a:t>
            </a:r>
          </a:p>
          <a:p>
            <a:r>
              <a:rPr lang="en-US" altLang="zh-CN" dirty="0"/>
              <a:t>&gt;&gt;&gt; L</a:t>
            </a:r>
          </a:p>
          <a:p>
            <a:r>
              <a:rPr lang="en-US" altLang="zh-CN" dirty="0">
                <a:solidFill>
                  <a:schemeClr val="accent5"/>
                </a:solidFill>
              </a:rPr>
              <a:t>[1, 2, 3, 4, 5]</a:t>
            </a:r>
          </a:p>
          <a:p>
            <a:pPr>
              <a:defRPr/>
            </a:pPr>
            <a:r>
              <a:rPr lang="pt-BR" altLang="en-US" dirty="0"/>
              <a:t>&gt;&gt;&gt; def demo(n):</a:t>
            </a:r>
          </a:p>
          <a:p>
            <a:pPr>
              <a:defRPr/>
            </a:pPr>
            <a:r>
              <a:rPr lang="pt-BR" altLang="en-US" dirty="0"/>
              <a:t>	return n*n</a:t>
            </a:r>
          </a:p>
          <a:p>
            <a:pPr>
              <a:defRPr/>
            </a:pPr>
            <a:r>
              <a:rPr lang="pt-BR" altLang="en-US" dirty="0"/>
              <a:t>&gt;&gt;&gt; demo(5)</a:t>
            </a:r>
          </a:p>
          <a:p>
            <a:pPr>
              <a:defRPr/>
            </a:pPr>
            <a:r>
              <a:rPr lang="pt-BR" altLang="en-US" dirty="0">
                <a:solidFill>
                  <a:schemeClr val="accent5"/>
                </a:solidFill>
              </a:rPr>
              <a:t>25</a:t>
            </a:r>
          </a:p>
          <a:p>
            <a:pPr>
              <a:defRPr/>
            </a:pPr>
            <a:r>
              <a:rPr lang="pt-BR" altLang="en-US" dirty="0"/>
              <a:t>&gt;&gt;&gt; a_list=[1,2,3,4,5]</a:t>
            </a:r>
          </a:p>
          <a:p>
            <a:pPr>
              <a:defRPr/>
            </a:pPr>
            <a:r>
              <a:rPr lang="en-US" altLang="zh-CN" dirty="0"/>
              <a:t>&gt;&gt;&gt; list(map(</a:t>
            </a:r>
            <a:r>
              <a:rPr lang="en-US" altLang="zh-CN" dirty="0">
                <a:solidFill>
                  <a:srgbClr val="FF0000"/>
                </a:solidFill>
              </a:rPr>
              <a:t>lambda x:</a:t>
            </a:r>
            <a:r>
              <a:rPr lang="en-US" altLang="zh-CN" b="1" dirty="0">
                <a:solidFill>
                  <a:srgbClr val="FF0000"/>
                </a:solidFill>
              </a:rPr>
              <a:t>demo(x)</a:t>
            </a:r>
            <a:r>
              <a:rPr lang="en-US" altLang="zh-CN" dirty="0"/>
              <a:t>,a_list))</a:t>
            </a:r>
          </a:p>
          <a:p>
            <a:pPr>
              <a:defRPr/>
            </a:pPr>
            <a:r>
              <a:rPr lang="en-US" altLang="zh-CN" dirty="0">
                <a:solidFill>
                  <a:schemeClr val="accent5"/>
                </a:solidFill>
              </a:rPr>
              <a:t>[1, 4, 9, 16, 25]</a:t>
            </a:r>
            <a:endParaRPr lang="zh-CN" altLang="en-US" dirty="0">
              <a:solidFill>
                <a:schemeClr val="accent5"/>
              </a:solidFill>
            </a:endParaRPr>
          </a:p>
          <a:p>
            <a:endParaRPr lang="zh-CN" altLang="en-US" dirty="0"/>
          </a:p>
        </p:txBody>
      </p:sp>
      <p:sp>
        <p:nvSpPr>
          <p:cNvPr id="6" name="Rectangle 3"/>
          <p:cNvSpPr txBox="1">
            <a:spLocks noChangeArrowheads="1"/>
          </p:cNvSpPr>
          <p:nvPr/>
        </p:nvSpPr>
        <p:spPr>
          <a:xfrm>
            <a:off x="343525" y="1486064"/>
            <a:ext cx="4833387" cy="2518117"/>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defRPr/>
            </a:pPr>
            <a:r>
              <a:rPr lang="en-US" altLang="zh-CN" sz="2400" b="1" dirty="0">
                <a:solidFill>
                  <a:schemeClr val="accent5"/>
                </a:solidFill>
              </a:rPr>
              <a:t>lambda</a:t>
            </a:r>
            <a:r>
              <a:rPr lang="zh-CN" altLang="en-US" sz="2400" b="1" dirty="0">
                <a:solidFill>
                  <a:schemeClr val="accent5"/>
                </a:solidFill>
              </a:rPr>
              <a:t>表达式</a:t>
            </a:r>
            <a:r>
              <a:rPr lang="zh-CN" altLang="en-US" sz="2400" dirty="0"/>
              <a:t>不允许包含其他复杂的语句，但在表达式中可以调用其他函数。</a:t>
            </a:r>
            <a:endParaRPr lang="en-US" altLang="zh-CN" sz="2400" b="1" dirty="0">
              <a:solidFill>
                <a:schemeClr val="accent5"/>
              </a:solidFill>
            </a:endParaRPr>
          </a:p>
          <a:p>
            <a:pPr marL="544251" lvl="1" indent="0">
              <a:buNone/>
              <a:defRPr/>
            </a:pPr>
            <a:endParaRPr lang="en-US" altLang="zh-CN" sz="2000" dirty="0"/>
          </a:p>
          <a:p>
            <a:pPr marL="228600" indent="-228600" defTabSz="914400">
              <a:lnSpc>
                <a:spcPct val="100000"/>
              </a:lnSpc>
              <a:spcBef>
                <a:spcPts val="1000"/>
              </a:spcBef>
              <a:buFont typeface="Arial"/>
              <a:buChar char="•"/>
              <a:defRPr/>
            </a:pPr>
            <a:endParaRPr lang="en-US" altLang="zh-CN" sz="2400" dirty="0"/>
          </a:p>
        </p:txBody>
      </p:sp>
      <p:sp>
        <p:nvSpPr>
          <p:cNvPr id="5" name="矩形 4"/>
          <p:cNvSpPr/>
          <p:nvPr/>
        </p:nvSpPr>
        <p:spPr>
          <a:xfrm>
            <a:off x="8303300" y="1774208"/>
            <a:ext cx="2836611" cy="508708"/>
          </a:xfrm>
          <a:prstGeom prst="rect">
            <a:avLst/>
          </a:prstGeom>
          <a:noFill/>
        </p:spPr>
        <p:txBody>
          <a:bodyPr vert="horz" lIns="108825" tIns="54412" rIns="108825" bIns="54412" rtlCol="0">
            <a:normAutofit/>
          </a:bodyPr>
          <a:lstStyle/>
          <a:p>
            <a:pPr defTabSz="1088502">
              <a:spcBef>
                <a:spcPts val="1190"/>
              </a:spcBef>
            </a:pPr>
            <a:r>
              <a:rPr lang="zh-CN" altLang="en-US" sz="1600" i="1" dirty="0">
                <a:solidFill>
                  <a:schemeClr val="accent5"/>
                </a:solidFill>
              </a:rPr>
              <a:t>没有名字的</a:t>
            </a:r>
            <a:r>
              <a:rPr lang="en-US" altLang="zh-CN" sz="1600" i="1" dirty="0">
                <a:solidFill>
                  <a:schemeClr val="accent5"/>
                </a:solidFill>
              </a:rPr>
              <a:t>lambda</a:t>
            </a:r>
            <a:r>
              <a:rPr lang="zh-CN" altLang="en-US" sz="1600" i="1" dirty="0">
                <a:solidFill>
                  <a:schemeClr val="accent5"/>
                </a:solidFill>
              </a:rPr>
              <a:t>表达式</a:t>
            </a:r>
            <a:endParaRPr lang="en-US" altLang="zh-CN" sz="1600" i="1" dirty="0">
              <a:solidFill>
                <a:schemeClr val="accent5"/>
              </a:solidFill>
            </a:endParaRPr>
          </a:p>
        </p:txBody>
      </p:sp>
      <p:sp>
        <p:nvSpPr>
          <p:cNvPr id="8" name="矩形 7"/>
          <p:cNvSpPr/>
          <p:nvPr/>
        </p:nvSpPr>
        <p:spPr>
          <a:xfrm>
            <a:off x="8170887" y="5636764"/>
            <a:ext cx="2836611" cy="508708"/>
          </a:xfrm>
          <a:prstGeom prst="rect">
            <a:avLst/>
          </a:prstGeom>
          <a:noFill/>
        </p:spPr>
        <p:txBody>
          <a:bodyPr vert="horz" lIns="108825" tIns="54412" rIns="108825" bIns="54412" rtlCol="0">
            <a:normAutofit fontScale="92500" lnSpcReduction="20000"/>
          </a:bodyPr>
          <a:lstStyle/>
          <a:p>
            <a:pPr defTabSz="1088502">
              <a:spcBef>
                <a:spcPts val="1190"/>
              </a:spcBef>
            </a:pPr>
            <a:r>
              <a:rPr lang="zh-CN" altLang="en-US" sz="1600" i="1" dirty="0">
                <a:solidFill>
                  <a:schemeClr val="accent5"/>
                </a:solidFill>
              </a:rPr>
              <a:t>没有名字的</a:t>
            </a:r>
            <a:r>
              <a:rPr lang="en-US" altLang="zh-CN" sz="1600" i="1" dirty="0">
                <a:solidFill>
                  <a:schemeClr val="accent5"/>
                </a:solidFill>
              </a:rPr>
              <a:t>l</a:t>
            </a:r>
            <a:r>
              <a:rPr lang="zh-CN" altLang="en-US" sz="1600" i="1" dirty="0">
                <a:solidFill>
                  <a:schemeClr val="accent5"/>
                </a:solidFill>
              </a:rPr>
              <a:t>，包含函数的</a:t>
            </a:r>
            <a:r>
              <a:rPr lang="en-US" altLang="zh-CN" sz="1600" i="1" dirty="0">
                <a:solidFill>
                  <a:schemeClr val="accent5"/>
                </a:solidFill>
              </a:rPr>
              <a:t>lambda</a:t>
            </a:r>
            <a:r>
              <a:rPr lang="zh-CN" altLang="en-US" sz="1600" i="1" dirty="0">
                <a:solidFill>
                  <a:schemeClr val="accent5"/>
                </a:solidFill>
              </a:rPr>
              <a:t>表达式</a:t>
            </a:r>
            <a:endParaRPr lang="en-US" altLang="zh-CN" sz="1600" i="1" dirty="0">
              <a:solidFill>
                <a:schemeClr val="accent5"/>
              </a:solidFill>
            </a:endParaRPr>
          </a:p>
        </p:txBody>
      </p:sp>
    </p:spTree>
    <p:extLst>
      <p:ext uri="{BB962C8B-B14F-4D97-AF65-F5344CB8AC3E}">
        <p14:creationId xmlns:p14="http://schemas.microsoft.com/office/powerpoint/2010/main" val="1050213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0"/>
            <a:ext cx="10515600" cy="1325563"/>
          </a:xfrm>
        </p:spPr>
        <p:txBody>
          <a:bodyPr/>
          <a:lstStyle/>
          <a:p>
            <a:r>
              <a:rPr lang="en-US" altLang="zh-CN" dirty="0"/>
              <a:t>5.6 lambda</a:t>
            </a:r>
            <a:r>
              <a:rPr lang="zh-CN" altLang="en-US" dirty="0"/>
              <a:t>表达式</a:t>
            </a:r>
            <a:endParaRPr lang="zh-CN" altLang="zh-CN" dirty="0"/>
          </a:p>
        </p:txBody>
      </p:sp>
      <p:sp>
        <p:nvSpPr>
          <p:cNvPr id="7" name="Rectangle 3"/>
          <p:cNvSpPr txBox="1">
            <a:spLocks noChangeArrowheads="1"/>
          </p:cNvSpPr>
          <p:nvPr/>
        </p:nvSpPr>
        <p:spPr>
          <a:xfrm>
            <a:off x="1209821" y="1325563"/>
            <a:ext cx="10239579" cy="5106572"/>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80000"/>
              </a:lnSpc>
              <a:spcBef>
                <a:spcPts val="200"/>
              </a:spcBef>
              <a:defRPr/>
            </a:pPr>
            <a:r>
              <a:rPr lang="en-US" altLang="zh-CN" dirty="0"/>
              <a:t>&gt;&gt;&gt; data=range(20)</a:t>
            </a:r>
          </a:p>
          <a:p>
            <a:pPr>
              <a:lnSpc>
                <a:spcPct val="100000"/>
              </a:lnSpc>
              <a:spcBef>
                <a:spcPts val="200"/>
              </a:spcBef>
              <a:defRPr/>
            </a:pPr>
            <a:r>
              <a:rPr lang="en-US" altLang="zh-CN" dirty="0"/>
              <a:t>&gt;&gt;&gt; print data</a:t>
            </a:r>
          </a:p>
          <a:p>
            <a:pPr>
              <a:lnSpc>
                <a:spcPct val="80000"/>
              </a:lnSpc>
              <a:spcBef>
                <a:spcPts val="200"/>
              </a:spcBef>
              <a:defRPr/>
            </a:pPr>
            <a:r>
              <a:rPr lang="en-US" altLang="zh-CN" dirty="0">
                <a:solidFill>
                  <a:schemeClr val="accent5"/>
                </a:solidFill>
              </a:rPr>
              <a:t>[0, 1, 2, 3, 4, 5, 6, 7, 8, 9, 10, 11, 12, 13, 14, 15, 16, 17, 18, 19]</a:t>
            </a:r>
          </a:p>
          <a:p>
            <a:pPr>
              <a:lnSpc>
                <a:spcPct val="80000"/>
              </a:lnSpc>
              <a:spcBef>
                <a:spcPts val="200"/>
              </a:spcBef>
              <a:defRPr/>
            </a:pPr>
            <a:r>
              <a:rPr lang="en-US" altLang="zh-CN" dirty="0"/>
              <a:t>&gt;&gt;&gt; import random</a:t>
            </a:r>
          </a:p>
          <a:p>
            <a:pPr>
              <a:lnSpc>
                <a:spcPct val="80000"/>
              </a:lnSpc>
              <a:spcBef>
                <a:spcPts val="200"/>
              </a:spcBef>
              <a:defRPr/>
            </a:pPr>
            <a:r>
              <a:rPr lang="en-US" altLang="zh-CN" dirty="0"/>
              <a:t>&gt;&gt;&gt; </a:t>
            </a:r>
            <a:r>
              <a:rPr lang="en-US" altLang="zh-CN" dirty="0" err="1"/>
              <a:t>random.shuffle</a:t>
            </a:r>
            <a:r>
              <a:rPr lang="en-US" altLang="zh-CN" dirty="0"/>
              <a:t>(data)</a:t>
            </a:r>
          </a:p>
          <a:p>
            <a:pPr>
              <a:lnSpc>
                <a:spcPct val="80000"/>
              </a:lnSpc>
              <a:spcBef>
                <a:spcPts val="200"/>
              </a:spcBef>
              <a:defRPr/>
            </a:pPr>
            <a:r>
              <a:rPr lang="en-US" altLang="zh-CN" dirty="0"/>
              <a:t>&gt;&gt;&gt; data</a:t>
            </a:r>
          </a:p>
          <a:p>
            <a:pPr>
              <a:lnSpc>
                <a:spcPct val="80000"/>
              </a:lnSpc>
              <a:spcBef>
                <a:spcPts val="200"/>
              </a:spcBef>
              <a:defRPr/>
            </a:pPr>
            <a:r>
              <a:rPr lang="en-US" altLang="zh-CN" dirty="0">
                <a:solidFill>
                  <a:schemeClr val="accent5"/>
                </a:solidFill>
              </a:rPr>
              <a:t>[4, 3, 11, 13, 12, 15, 9, 2, 10, 6, 19, 18, 14, 8, 0, 7, 5, 17, 1, 16]</a:t>
            </a:r>
          </a:p>
          <a:p>
            <a:pPr>
              <a:lnSpc>
                <a:spcPct val="80000"/>
              </a:lnSpc>
              <a:spcBef>
                <a:spcPts val="200"/>
              </a:spcBef>
              <a:defRPr/>
            </a:pPr>
            <a:r>
              <a:rPr lang="en-US" altLang="zh-CN" dirty="0"/>
              <a:t>&gt;&gt;&gt; </a:t>
            </a:r>
            <a:r>
              <a:rPr lang="en-US" altLang="zh-CN" dirty="0" err="1"/>
              <a:t>data.sort</a:t>
            </a:r>
            <a:r>
              <a:rPr lang="en-US" altLang="zh-CN" dirty="0"/>
              <a:t>(key=lambda x:x)</a:t>
            </a:r>
          </a:p>
          <a:p>
            <a:pPr>
              <a:lnSpc>
                <a:spcPct val="80000"/>
              </a:lnSpc>
              <a:spcBef>
                <a:spcPts val="200"/>
              </a:spcBef>
              <a:defRPr/>
            </a:pPr>
            <a:r>
              <a:rPr lang="en-US" altLang="zh-CN" dirty="0"/>
              <a:t>&gt;&gt;&gt; data</a:t>
            </a:r>
          </a:p>
          <a:p>
            <a:pPr>
              <a:lnSpc>
                <a:spcPct val="80000"/>
              </a:lnSpc>
              <a:spcBef>
                <a:spcPts val="200"/>
              </a:spcBef>
              <a:defRPr/>
            </a:pPr>
            <a:r>
              <a:rPr lang="en-US" altLang="zh-CN" dirty="0">
                <a:solidFill>
                  <a:schemeClr val="accent5"/>
                </a:solidFill>
              </a:rPr>
              <a:t>[0, 1, 2, 3, 4, 5, 6, 7, 8, 9, 10, 11, 12, 13, 14, 15, 16, 17, 18, 19]</a:t>
            </a:r>
          </a:p>
          <a:p>
            <a:pPr>
              <a:lnSpc>
                <a:spcPct val="80000"/>
              </a:lnSpc>
              <a:spcBef>
                <a:spcPts val="200"/>
              </a:spcBef>
              <a:defRPr/>
            </a:pPr>
            <a:r>
              <a:rPr lang="en-US" altLang="zh-CN" dirty="0"/>
              <a:t>&gt;&gt;&gt; </a:t>
            </a:r>
            <a:r>
              <a:rPr lang="en-US" altLang="zh-CN" dirty="0" err="1"/>
              <a:t>data.sort</a:t>
            </a:r>
            <a:r>
              <a:rPr lang="en-US" altLang="zh-CN" dirty="0"/>
              <a:t>(key=lambda x:len(str(x)))</a:t>
            </a:r>
          </a:p>
          <a:p>
            <a:pPr>
              <a:lnSpc>
                <a:spcPct val="80000"/>
              </a:lnSpc>
              <a:spcBef>
                <a:spcPts val="200"/>
              </a:spcBef>
              <a:defRPr/>
            </a:pPr>
            <a:r>
              <a:rPr lang="en-US" altLang="zh-CN" dirty="0"/>
              <a:t>&gt;&gt;&gt; data</a:t>
            </a:r>
          </a:p>
          <a:p>
            <a:pPr>
              <a:lnSpc>
                <a:spcPct val="80000"/>
              </a:lnSpc>
              <a:spcBef>
                <a:spcPts val="200"/>
              </a:spcBef>
              <a:defRPr/>
            </a:pPr>
            <a:r>
              <a:rPr lang="en-US" altLang="zh-CN" dirty="0">
                <a:solidFill>
                  <a:schemeClr val="accent5"/>
                </a:solidFill>
              </a:rPr>
              <a:t>[0, 1, 2, 3, 4, 5, 6, 7, 8, 9, 10, 11, 12, 13, 14, 15, 16, 17, 18, 19]</a:t>
            </a:r>
          </a:p>
          <a:p>
            <a:pPr>
              <a:lnSpc>
                <a:spcPct val="80000"/>
              </a:lnSpc>
              <a:spcBef>
                <a:spcPts val="200"/>
              </a:spcBef>
              <a:defRPr/>
            </a:pPr>
            <a:r>
              <a:rPr lang="en-US" altLang="zh-CN" dirty="0"/>
              <a:t>&gt;&gt;&gt; </a:t>
            </a:r>
            <a:r>
              <a:rPr lang="en-US" altLang="zh-CN" dirty="0" err="1"/>
              <a:t>data.sort</a:t>
            </a:r>
            <a:r>
              <a:rPr lang="en-US" altLang="zh-CN" dirty="0"/>
              <a:t>(key=lambda x:len(str(x)),reverse=True)</a:t>
            </a:r>
          </a:p>
          <a:p>
            <a:pPr>
              <a:lnSpc>
                <a:spcPct val="80000"/>
              </a:lnSpc>
              <a:spcBef>
                <a:spcPts val="200"/>
              </a:spcBef>
              <a:defRPr/>
            </a:pPr>
            <a:r>
              <a:rPr lang="en-US" altLang="zh-CN" dirty="0"/>
              <a:t>&gt;&gt;&gt; data</a:t>
            </a:r>
          </a:p>
          <a:p>
            <a:pPr>
              <a:lnSpc>
                <a:spcPct val="80000"/>
              </a:lnSpc>
              <a:spcBef>
                <a:spcPts val="200"/>
              </a:spcBef>
              <a:defRPr/>
            </a:pPr>
            <a:r>
              <a:rPr lang="en-US" altLang="zh-CN" dirty="0">
                <a:solidFill>
                  <a:schemeClr val="accent5"/>
                </a:solidFill>
              </a:rPr>
              <a:t>[10, 11, 12, 13, 14, 15, 16, 17, 18, 19, 0, 1, 2, 3, 4, 5, 6, 7, 8, 9]</a:t>
            </a:r>
            <a:endParaRPr lang="zh-CN" altLang="en-US" dirty="0">
              <a:solidFill>
                <a:schemeClr val="accent5"/>
              </a:solidFill>
            </a:endParaRPr>
          </a:p>
        </p:txBody>
      </p:sp>
      <p:sp>
        <p:nvSpPr>
          <p:cNvPr id="6" name="Rectangle 3"/>
          <p:cNvSpPr txBox="1">
            <a:spLocks noChangeArrowheads="1"/>
          </p:cNvSpPr>
          <p:nvPr/>
        </p:nvSpPr>
        <p:spPr>
          <a:xfrm>
            <a:off x="624879" y="858129"/>
            <a:ext cx="4833387" cy="618979"/>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defRPr/>
            </a:pPr>
            <a:r>
              <a:rPr lang="en-US" altLang="zh-CN" sz="2400" b="1" dirty="0">
                <a:solidFill>
                  <a:schemeClr val="accent5"/>
                </a:solidFill>
              </a:rPr>
              <a:t>lambda</a:t>
            </a:r>
            <a:r>
              <a:rPr lang="zh-CN" altLang="en-US" sz="2400" b="1" dirty="0">
                <a:solidFill>
                  <a:schemeClr val="accent5"/>
                </a:solidFill>
              </a:rPr>
              <a:t>表达式其他示例</a:t>
            </a:r>
            <a:endParaRPr lang="en-US" altLang="zh-CN" sz="2400" b="1" dirty="0">
              <a:solidFill>
                <a:schemeClr val="accent5"/>
              </a:solidFill>
            </a:endParaRPr>
          </a:p>
          <a:p>
            <a:pPr marL="544251" lvl="1" indent="0">
              <a:buNone/>
              <a:defRPr/>
            </a:pPr>
            <a:endParaRPr lang="en-US" altLang="zh-CN" sz="2000" dirty="0"/>
          </a:p>
          <a:p>
            <a:pPr marL="228600" indent="-228600" defTabSz="914400">
              <a:lnSpc>
                <a:spcPct val="100000"/>
              </a:lnSpc>
              <a:spcBef>
                <a:spcPts val="1000"/>
              </a:spcBef>
              <a:buFont typeface="Arial"/>
              <a:buChar char="•"/>
              <a:defRPr/>
            </a:pPr>
            <a:endParaRPr lang="en-US" altLang="zh-CN" sz="2400" dirty="0"/>
          </a:p>
        </p:txBody>
      </p:sp>
    </p:spTree>
    <p:extLst>
      <p:ext uri="{BB962C8B-B14F-4D97-AF65-F5344CB8AC3E}">
        <p14:creationId xmlns:p14="http://schemas.microsoft.com/office/powerpoint/2010/main" val="460123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a:t>5.7 </a:t>
            </a:r>
            <a:r>
              <a:rPr lang="zh-CN" altLang="en-US" dirty="0"/>
              <a:t>案例精选</a:t>
            </a:r>
            <a:endParaRPr lang="zh-CN" altLang="zh-CN" sz="2800" dirty="0">
              <a:solidFill>
                <a:srgbClr val="FF0000"/>
              </a:solidFill>
            </a:endParaRPr>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3971880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zh-CN" altLang="en-US"/>
              <a:t>5.7 案例精选</a:t>
            </a:r>
          </a:p>
        </p:txBody>
      </p:sp>
      <p:sp>
        <p:nvSpPr>
          <p:cNvPr id="50179" name="Rectangle 3"/>
          <p:cNvSpPr>
            <a:spLocks noGrp="1" noChangeArrowheads="1"/>
          </p:cNvSpPr>
          <p:nvPr>
            <p:ph type="body" idx="1"/>
          </p:nvPr>
        </p:nvSpPr>
        <p:spPr>
          <a:xfrm>
            <a:off x="838200" y="2202286"/>
            <a:ext cx="7883769" cy="4288665"/>
          </a:xfrm>
          <a:ln>
            <a:solidFill>
              <a:schemeClr val="accent1"/>
            </a:solidFill>
            <a:prstDash val="sysDash"/>
          </a:ln>
        </p:spPr>
        <p:txBody>
          <a:bodyPr>
            <a:normAutofit/>
          </a:bodyPr>
          <a:lstStyle/>
          <a:p>
            <a:pPr eaLnBrk="1" hangingPunct="1">
              <a:lnSpc>
                <a:spcPct val="80000"/>
              </a:lnSpc>
              <a:buFont typeface="Wingdings" panose="05000000000000000000" pitchFamily="2" charset="2"/>
              <a:buNone/>
              <a:defRPr/>
            </a:pPr>
            <a:r>
              <a:rPr lang="en-US" altLang="zh-CN" sz="2000" dirty="0"/>
              <a:t>from math import pi as PI</a:t>
            </a:r>
          </a:p>
          <a:p>
            <a:pPr eaLnBrk="1" hangingPunct="1">
              <a:lnSpc>
                <a:spcPct val="80000"/>
              </a:lnSpc>
              <a:buFont typeface="Wingdings" panose="05000000000000000000" pitchFamily="2" charset="2"/>
              <a:buNone/>
              <a:defRPr/>
            </a:pPr>
            <a:r>
              <a:rPr lang="en-US" altLang="zh-CN" sz="2000" dirty="0"/>
              <a:t>import types</a:t>
            </a:r>
          </a:p>
          <a:p>
            <a:pPr eaLnBrk="1" hangingPunct="1">
              <a:lnSpc>
                <a:spcPct val="80000"/>
              </a:lnSpc>
              <a:buFont typeface="Wingdings" panose="05000000000000000000" pitchFamily="2" charset="2"/>
              <a:buNone/>
              <a:defRPr/>
            </a:pPr>
            <a:r>
              <a:rPr lang="en-US" altLang="zh-CN" sz="2000" dirty="0" err="1"/>
              <a:t>def</a:t>
            </a:r>
            <a:r>
              <a:rPr lang="en-US" altLang="zh-CN" sz="2000" dirty="0"/>
              <a:t> </a:t>
            </a:r>
            <a:r>
              <a:rPr lang="en-US" altLang="zh-CN" sz="2000" dirty="0" err="1"/>
              <a:t>CircleArea</a:t>
            </a:r>
            <a:r>
              <a:rPr lang="en-US" altLang="zh-CN" sz="2000" dirty="0"/>
              <a:t>(r):</a:t>
            </a:r>
          </a:p>
          <a:p>
            <a:pPr eaLnBrk="1" hangingPunct="1">
              <a:lnSpc>
                <a:spcPct val="80000"/>
              </a:lnSpc>
              <a:buFont typeface="Wingdings" panose="05000000000000000000" pitchFamily="2" charset="2"/>
              <a:buNone/>
              <a:defRPr/>
            </a:pPr>
            <a:r>
              <a:rPr lang="en-US" altLang="zh-CN" sz="2000" dirty="0"/>
              <a:t>    if </a:t>
            </a:r>
            <a:r>
              <a:rPr lang="en-US" altLang="zh-CN" sz="2000" dirty="0" err="1"/>
              <a:t>isinstance</a:t>
            </a:r>
            <a:r>
              <a:rPr lang="en-US" altLang="zh-CN" sz="2000" dirty="0"/>
              <a:t>(</a:t>
            </a:r>
            <a:r>
              <a:rPr lang="en-US" altLang="zh-CN" sz="2000" dirty="0" err="1"/>
              <a:t>r,int</a:t>
            </a:r>
            <a:r>
              <a:rPr lang="en-US" altLang="zh-CN" sz="2000" dirty="0"/>
              <a:t>) or </a:t>
            </a:r>
            <a:r>
              <a:rPr lang="en-US" altLang="zh-CN" sz="2000" dirty="0" err="1"/>
              <a:t>isinstance</a:t>
            </a:r>
            <a:r>
              <a:rPr lang="en-US" altLang="zh-CN" sz="2000" dirty="0"/>
              <a:t>(</a:t>
            </a:r>
            <a:r>
              <a:rPr lang="en-US" altLang="zh-CN" sz="2000" dirty="0" err="1"/>
              <a:t>r,float</a:t>
            </a:r>
            <a:r>
              <a:rPr lang="en-US" altLang="zh-CN" sz="2000" dirty="0"/>
              <a:t>): #</a:t>
            </a:r>
            <a:r>
              <a:rPr lang="zh-CN" altLang="en-US" sz="2000" dirty="0"/>
              <a:t>确保接收的参数为数值</a:t>
            </a:r>
          </a:p>
          <a:p>
            <a:pPr eaLnBrk="1" hangingPunct="1">
              <a:lnSpc>
                <a:spcPct val="80000"/>
              </a:lnSpc>
              <a:buFont typeface="Wingdings" panose="05000000000000000000" pitchFamily="2" charset="2"/>
              <a:buNone/>
              <a:defRPr/>
            </a:pPr>
            <a:r>
              <a:rPr lang="zh-CN" altLang="en-US" sz="2000" dirty="0"/>
              <a:t>        </a:t>
            </a:r>
            <a:r>
              <a:rPr lang="en-US" altLang="zh-CN" sz="2000" dirty="0"/>
              <a:t>return PI*r*r</a:t>
            </a:r>
          </a:p>
          <a:p>
            <a:pPr eaLnBrk="1" hangingPunct="1">
              <a:lnSpc>
                <a:spcPct val="80000"/>
              </a:lnSpc>
              <a:buFont typeface="Wingdings" panose="05000000000000000000" pitchFamily="2" charset="2"/>
              <a:buNone/>
              <a:defRPr/>
            </a:pPr>
            <a:r>
              <a:rPr lang="en-US" altLang="zh-CN" sz="2000" dirty="0"/>
              <a:t>    else:</a:t>
            </a:r>
          </a:p>
          <a:p>
            <a:pPr eaLnBrk="1" hangingPunct="1">
              <a:lnSpc>
                <a:spcPct val="80000"/>
              </a:lnSpc>
              <a:buFont typeface="Wingdings" panose="05000000000000000000" pitchFamily="2" charset="2"/>
              <a:buNone/>
              <a:defRPr/>
            </a:pPr>
            <a:r>
              <a:rPr lang="en-US" altLang="zh-CN" sz="2000" dirty="0"/>
              <a:t>        print('You must give me an integer or float as radius.')</a:t>
            </a:r>
          </a:p>
          <a:p>
            <a:pPr eaLnBrk="1" hangingPunct="1">
              <a:lnSpc>
                <a:spcPct val="80000"/>
              </a:lnSpc>
              <a:buFont typeface="Wingdings" panose="05000000000000000000" pitchFamily="2" charset="2"/>
              <a:buNone/>
              <a:defRPr/>
            </a:pPr>
            <a:endParaRPr lang="en-US" altLang="zh-CN" sz="2000" dirty="0"/>
          </a:p>
          <a:p>
            <a:pPr eaLnBrk="1" hangingPunct="1">
              <a:lnSpc>
                <a:spcPct val="80000"/>
              </a:lnSpc>
              <a:buFont typeface="Wingdings" panose="05000000000000000000" pitchFamily="2" charset="2"/>
              <a:buNone/>
              <a:defRPr/>
            </a:pPr>
            <a:endParaRPr lang="en-US" altLang="zh-CN" sz="2000" dirty="0"/>
          </a:p>
          <a:p>
            <a:pPr eaLnBrk="1" hangingPunct="1">
              <a:lnSpc>
                <a:spcPct val="80000"/>
              </a:lnSpc>
              <a:buFont typeface="Wingdings" panose="05000000000000000000" pitchFamily="2" charset="2"/>
              <a:buNone/>
              <a:defRPr/>
            </a:pPr>
            <a:r>
              <a:rPr lang="en-US" altLang="zh-CN" sz="2000" dirty="0"/>
              <a:t>print(</a:t>
            </a:r>
            <a:r>
              <a:rPr lang="en-US" altLang="zh-CN" sz="2000" dirty="0" err="1"/>
              <a:t>CircleArea</a:t>
            </a:r>
            <a:r>
              <a:rPr lang="en-US" altLang="zh-CN" sz="2000" dirty="0"/>
              <a:t>(3))</a:t>
            </a:r>
          </a:p>
        </p:txBody>
      </p:sp>
      <p:sp>
        <p:nvSpPr>
          <p:cNvPr id="4" name="Rectangle 3"/>
          <p:cNvSpPr txBox="1">
            <a:spLocks noChangeArrowheads="1"/>
          </p:cNvSpPr>
          <p:nvPr/>
        </p:nvSpPr>
        <p:spPr>
          <a:xfrm>
            <a:off x="928352" y="1568049"/>
            <a:ext cx="10515600" cy="63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80000"/>
              </a:lnSpc>
              <a:defRPr/>
            </a:pPr>
            <a:r>
              <a:rPr lang="zh-CN" altLang="en-US" sz="2400" dirty="0"/>
              <a:t>例</a:t>
            </a:r>
            <a:r>
              <a:rPr lang="en-US" altLang="zh-CN" sz="2400" dirty="0"/>
              <a:t>1</a:t>
            </a:r>
            <a:r>
              <a:rPr lang="zh-CN" altLang="en-US" sz="2400" dirty="0"/>
              <a:t>：编写函数计算圆的面积。</a:t>
            </a:r>
          </a:p>
          <a:p>
            <a:pPr>
              <a:lnSpc>
                <a:spcPct val="80000"/>
              </a:lnSpc>
              <a:buFont typeface="Wingdings" panose="05000000000000000000" pitchFamily="2" charset="2"/>
              <a:buNone/>
              <a:defRPr/>
            </a:pPr>
            <a:endParaRPr lang="zh-CN" altLang="en-US" sz="2000" dirty="0"/>
          </a:p>
        </p:txBody>
      </p:sp>
      <p:pic>
        <p:nvPicPr>
          <p:cNvPr id="2" name="图片 1"/>
          <p:cNvPicPr>
            <a:picLocks noChangeAspect="1"/>
          </p:cNvPicPr>
          <p:nvPr/>
        </p:nvPicPr>
        <p:blipFill rotWithShape="1">
          <a:blip r:embed="rId2"/>
          <a:srcRect t="17748"/>
          <a:stretch/>
        </p:blipFill>
        <p:spPr>
          <a:xfrm>
            <a:off x="5002968" y="5719864"/>
            <a:ext cx="3464025" cy="347998"/>
          </a:xfrm>
          <a:prstGeom prst="rect">
            <a:avLst/>
          </a:prstGeom>
        </p:spPr>
      </p:pic>
    </p:spTree>
    <p:extLst>
      <p:ext uri="{BB962C8B-B14F-4D97-AF65-F5344CB8AC3E}">
        <p14:creationId xmlns:p14="http://schemas.microsoft.com/office/powerpoint/2010/main" val="237134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zh-CN" altLang="en-US"/>
              <a:t>5.7 案例精选</a:t>
            </a:r>
          </a:p>
        </p:txBody>
      </p:sp>
      <p:sp>
        <p:nvSpPr>
          <p:cNvPr id="51203" name="Rectangle 3"/>
          <p:cNvSpPr>
            <a:spLocks noGrp="1" noChangeArrowheads="1"/>
          </p:cNvSpPr>
          <p:nvPr>
            <p:ph type="body" idx="1"/>
          </p:nvPr>
        </p:nvSpPr>
        <p:spPr>
          <a:xfrm>
            <a:off x="838200" y="1825625"/>
            <a:ext cx="10515600" cy="1086387"/>
          </a:xfrm>
        </p:spPr>
        <p:txBody>
          <a:bodyPr/>
          <a:lstStyle/>
          <a:p>
            <a:pPr eaLnBrk="1" hangingPunct="1">
              <a:lnSpc>
                <a:spcPct val="100000"/>
              </a:lnSpc>
              <a:defRPr/>
            </a:pPr>
            <a:r>
              <a:rPr lang="zh-CN" altLang="en-US" sz="2400" dirty="0"/>
              <a:t>例</a:t>
            </a:r>
            <a:r>
              <a:rPr lang="en-US" altLang="zh-CN" sz="2400" dirty="0"/>
              <a:t>2</a:t>
            </a:r>
            <a:r>
              <a:rPr lang="zh-CN" altLang="en-US" sz="2400" dirty="0"/>
              <a:t>：编写函数，接收任意多个实数，返回一个元组，其中第一个元素为所有参数的平均值，其他元素为所有参数中大于平均值的实数。</a:t>
            </a:r>
          </a:p>
        </p:txBody>
      </p:sp>
      <p:sp>
        <p:nvSpPr>
          <p:cNvPr id="4" name="Rectangle 3"/>
          <p:cNvSpPr txBox="1">
            <a:spLocks noChangeArrowheads="1"/>
          </p:cNvSpPr>
          <p:nvPr/>
        </p:nvSpPr>
        <p:spPr>
          <a:xfrm>
            <a:off x="1184031" y="2957157"/>
            <a:ext cx="10393680" cy="2416701"/>
          </a:xfrm>
          <a:prstGeom prst="rect">
            <a:avLst/>
          </a:prstGeom>
          <a:ln>
            <a:solidFill>
              <a:schemeClr val="accent1"/>
            </a:solidFill>
            <a:prstDash val="sysDash"/>
          </a:ln>
        </p:spPr>
        <p:txBody>
          <a:bodyPr vert="horz" lIns="91440" tIns="45720" rIns="91440" bIns="45720" rtlCol="0">
            <a:normAutofit/>
          </a:bodyPr>
          <a:lstStyle>
            <a:lvl1pPr marL="228600" indent="-228600">
              <a:lnSpc>
                <a:spcPct val="80000"/>
              </a:lnSpc>
              <a:spcBef>
                <a:spcPts val="1000"/>
              </a:spcBef>
              <a:buFont typeface="Wingdings" panose="05000000000000000000" pitchFamily="2" charset="2"/>
              <a:buNone/>
              <a:defRPr sz="2000"/>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ltLang="zh-CN" dirty="0" err="1"/>
              <a:t>def</a:t>
            </a:r>
            <a:r>
              <a:rPr lang="en-US" altLang="zh-CN" dirty="0"/>
              <a:t> demo(*para):</a:t>
            </a:r>
          </a:p>
          <a:p>
            <a:r>
              <a:rPr lang="en-US" altLang="zh-CN" dirty="0"/>
              <a:t>    </a:t>
            </a:r>
            <a:r>
              <a:rPr lang="en-US" altLang="zh-CN" dirty="0" err="1"/>
              <a:t>avg</a:t>
            </a:r>
            <a:r>
              <a:rPr lang="en-US" altLang="zh-CN" dirty="0"/>
              <a:t> = sum(para)/</a:t>
            </a:r>
            <a:r>
              <a:rPr lang="en-US" altLang="zh-CN" dirty="0" err="1"/>
              <a:t>len</a:t>
            </a:r>
            <a:r>
              <a:rPr lang="en-US" altLang="zh-CN" dirty="0"/>
              <a:t>(para) #</a:t>
            </a:r>
            <a:r>
              <a:rPr lang="zh-CN" altLang="en-US" dirty="0"/>
              <a:t>注意</a:t>
            </a:r>
            <a:r>
              <a:rPr lang="en-US" altLang="zh-CN" dirty="0"/>
              <a:t>Python 2.x</a:t>
            </a:r>
            <a:r>
              <a:rPr lang="zh-CN" altLang="en-US" dirty="0"/>
              <a:t>与</a:t>
            </a:r>
            <a:r>
              <a:rPr lang="en-US" altLang="zh-CN" dirty="0"/>
              <a:t>Python 3.x</a:t>
            </a:r>
            <a:r>
              <a:rPr lang="zh-CN" altLang="en-US" dirty="0"/>
              <a:t>对除法运算符“</a:t>
            </a:r>
            <a:r>
              <a:rPr lang="en-US" altLang="zh-CN" dirty="0"/>
              <a:t>/”</a:t>
            </a:r>
            <a:r>
              <a:rPr lang="zh-CN" altLang="en-US" dirty="0"/>
              <a:t>的解释不同</a:t>
            </a:r>
          </a:p>
          <a:p>
            <a:r>
              <a:rPr lang="zh-CN" altLang="en-US" dirty="0"/>
              <a:t>    </a:t>
            </a:r>
            <a:r>
              <a:rPr lang="en-US" altLang="zh-CN" dirty="0"/>
              <a:t>g = [</a:t>
            </a:r>
            <a:r>
              <a:rPr lang="en-US" altLang="zh-CN" dirty="0" err="1"/>
              <a:t>i</a:t>
            </a:r>
            <a:r>
              <a:rPr lang="en-US" altLang="zh-CN" dirty="0"/>
              <a:t> for </a:t>
            </a:r>
            <a:r>
              <a:rPr lang="en-US" altLang="zh-CN" dirty="0" err="1"/>
              <a:t>i</a:t>
            </a:r>
            <a:r>
              <a:rPr lang="en-US" altLang="zh-CN" dirty="0"/>
              <a:t> in para if </a:t>
            </a:r>
            <a:r>
              <a:rPr lang="en-US" altLang="zh-CN" dirty="0" err="1"/>
              <a:t>i</a:t>
            </a:r>
            <a:r>
              <a:rPr lang="en-US" altLang="zh-CN" dirty="0"/>
              <a:t>&gt;</a:t>
            </a:r>
            <a:r>
              <a:rPr lang="en-US" altLang="zh-CN" dirty="0" err="1"/>
              <a:t>avg</a:t>
            </a:r>
            <a:r>
              <a:rPr lang="en-US" altLang="zh-CN" dirty="0"/>
              <a:t>]</a:t>
            </a:r>
          </a:p>
          <a:p>
            <a:r>
              <a:rPr lang="en-US" altLang="zh-CN" dirty="0"/>
              <a:t>    return (</a:t>
            </a:r>
            <a:r>
              <a:rPr lang="en-US" altLang="zh-CN" dirty="0" err="1"/>
              <a:t>avg</a:t>
            </a:r>
            <a:r>
              <a:rPr lang="en-US" altLang="zh-CN" dirty="0"/>
              <a:t>,)+tuple(g)</a:t>
            </a:r>
          </a:p>
          <a:p>
            <a:r>
              <a:rPr lang="en-US" altLang="zh-CN" dirty="0"/>
              <a:t>print(demo(1,2,3,4))</a:t>
            </a:r>
          </a:p>
        </p:txBody>
      </p:sp>
      <p:pic>
        <p:nvPicPr>
          <p:cNvPr id="2" name="图片 1"/>
          <p:cNvPicPr>
            <a:picLocks noChangeAspect="1"/>
          </p:cNvPicPr>
          <p:nvPr/>
        </p:nvPicPr>
        <p:blipFill>
          <a:blip r:embed="rId2"/>
          <a:stretch>
            <a:fillRect/>
          </a:stretch>
        </p:blipFill>
        <p:spPr>
          <a:xfrm>
            <a:off x="5267324" y="4795922"/>
            <a:ext cx="1653981" cy="437260"/>
          </a:xfrm>
          <a:prstGeom prst="rect">
            <a:avLst/>
          </a:prstGeom>
        </p:spPr>
      </p:pic>
    </p:spTree>
    <p:extLst>
      <p:ext uri="{BB962C8B-B14F-4D97-AF65-F5344CB8AC3E}">
        <p14:creationId xmlns:p14="http://schemas.microsoft.com/office/powerpoint/2010/main" val="118628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a:t>5.1 </a:t>
            </a:r>
            <a:r>
              <a:rPr lang="zh-CN" altLang="en-US" dirty="0"/>
              <a:t>函数定义与调用</a:t>
            </a:r>
            <a:endParaRPr lang="zh-CN" altLang="zh-CN" dirty="0"/>
          </a:p>
        </p:txBody>
      </p:sp>
      <p:sp>
        <p:nvSpPr>
          <p:cNvPr id="4" name="Rectangle 3"/>
          <p:cNvSpPr txBox="1">
            <a:spLocks noChangeArrowheads="1"/>
          </p:cNvSpPr>
          <p:nvPr/>
        </p:nvSpPr>
        <p:spPr>
          <a:xfrm>
            <a:off x="345426" y="1458821"/>
            <a:ext cx="10511798" cy="5399179"/>
          </a:xfrm>
          <a:prstGeom prst="rect">
            <a:avLst/>
          </a:prstGeom>
          <a:noFill/>
        </p:spPr>
        <p:txBody>
          <a:bodyPr vert="horz" lIns="108825" tIns="54412" rIns="108825" bIns="54412" rtlCol="0">
            <a:normAutofit fontScale="92500"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80000"/>
              </a:lnSpc>
            </a:pPr>
            <a:r>
              <a:rPr lang="zh-CN" altLang="en-US" sz="2400" dirty="0">
                <a:latin typeface="宋体" charset="-122"/>
                <a:sym typeface="Arial" charset="0"/>
              </a:rPr>
              <a:t>创建或定义函数要使用</a:t>
            </a:r>
            <a:r>
              <a:rPr lang="en-US" altLang="zh-CN" sz="3600" dirty="0" err="1">
                <a:solidFill>
                  <a:schemeClr val="accent5"/>
                </a:solidFill>
                <a:latin typeface="宋体" charset="-122"/>
                <a:sym typeface="Arial" charset="0"/>
              </a:rPr>
              <a:t>def</a:t>
            </a:r>
            <a:r>
              <a:rPr lang="zh-CN" altLang="en-US" sz="2400" dirty="0">
                <a:latin typeface="宋体" charset="-122"/>
                <a:sym typeface="Arial" charset="0"/>
              </a:rPr>
              <a:t>关键字</a:t>
            </a:r>
            <a:endParaRPr lang="en-US" altLang="zh-CN" sz="2400" dirty="0">
              <a:latin typeface="宋体" charset="-122"/>
              <a:sym typeface="Arial" charset="0"/>
            </a:endParaRPr>
          </a:p>
          <a:p>
            <a:pPr>
              <a:lnSpc>
                <a:spcPct val="80000"/>
              </a:lnSpc>
            </a:pPr>
            <a:r>
              <a:rPr lang="zh-CN" altLang="en-US" sz="2400" dirty="0">
                <a:latin typeface="宋体" charset="-122"/>
                <a:sym typeface="Arial" charset="0"/>
              </a:rPr>
              <a:t>函数定义（声明）格式：</a:t>
            </a:r>
            <a:endParaRPr lang="en-US" altLang="zh-CN" sz="2400" dirty="0">
              <a:latin typeface="宋体" charset="-122"/>
              <a:sym typeface="Arial" charset="0"/>
            </a:endParaRPr>
          </a:p>
          <a:p>
            <a:pPr>
              <a:buFont typeface="Wingdings" panose="05000000000000000000" pitchFamily="2" charset="2"/>
              <a:buNone/>
            </a:pPr>
            <a:r>
              <a:rPr lang="en-US" altLang="zh-CN" sz="2400" dirty="0">
                <a:solidFill>
                  <a:schemeClr val="accent5"/>
                </a:solidFill>
              </a:rPr>
              <a:t>	</a:t>
            </a:r>
            <a:r>
              <a:rPr lang="zh-CN" altLang="en-US" sz="2400" b="1" dirty="0">
                <a:solidFill>
                  <a:schemeClr val="accent5"/>
                </a:solidFill>
              </a:rPr>
              <a:t>def 函数名([形参列表]):</a:t>
            </a:r>
            <a:endParaRPr lang="en-US" altLang="zh-CN" sz="2400" b="1" dirty="0">
              <a:solidFill>
                <a:schemeClr val="accent5"/>
              </a:solidFill>
            </a:endParaRPr>
          </a:p>
          <a:p>
            <a:pPr>
              <a:buFont typeface="Wingdings" panose="05000000000000000000" pitchFamily="2" charset="2"/>
              <a:buNone/>
            </a:pPr>
            <a:r>
              <a:rPr lang="en-US" altLang="zh-CN" sz="2400" b="1" dirty="0">
                <a:solidFill>
                  <a:schemeClr val="accent5"/>
                </a:solidFill>
              </a:rPr>
              <a:t>	</a:t>
            </a:r>
            <a:r>
              <a:rPr lang="zh-CN" altLang="en-US" sz="2400" b="1" dirty="0"/>
              <a:t>    </a:t>
            </a:r>
            <a:r>
              <a:rPr lang="zh-CN" altLang="en-US" sz="2400" b="1" dirty="0">
                <a:solidFill>
                  <a:schemeClr val="accent6"/>
                </a:solidFill>
              </a:rPr>
              <a:t>'''注释''' </a:t>
            </a:r>
            <a:endParaRPr lang="en-US" altLang="zh-CN" sz="2400" b="1" dirty="0">
              <a:solidFill>
                <a:schemeClr val="accent6"/>
              </a:solidFill>
            </a:endParaRPr>
          </a:p>
          <a:p>
            <a:pPr>
              <a:buFont typeface="Wingdings" panose="05000000000000000000" pitchFamily="2" charset="2"/>
              <a:buNone/>
            </a:pPr>
            <a:r>
              <a:rPr lang="en-US" altLang="zh-CN" sz="2400" b="1" dirty="0">
                <a:solidFill>
                  <a:schemeClr val="accent5"/>
                </a:solidFill>
              </a:rPr>
              <a:t>	    </a:t>
            </a:r>
            <a:r>
              <a:rPr lang="zh-CN" altLang="en-US" sz="2400" b="1" dirty="0">
                <a:solidFill>
                  <a:schemeClr val="accent5"/>
                </a:solidFill>
              </a:rPr>
              <a:t>函数体</a:t>
            </a:r>
            <a:endParaRPr lang="en-US" altLang="zh-CN" sz="2400" b="1" dirty="0">
              <a:solidFill>
                <a:schemeClr val="accent5"/>
              </a:solidFill>
            </a:endParaRPr>
          </a:p>
          <a:p>
            <a:pPr>
              <a:buFont typeface="Wingdings" panose="05000000000000000000" pitchFamily="2" charset="2"/>
              <a:buNone/>
            </a:pPr>
            <a:endParaRPr lang="en-US" altLang="zh-CN" sz="2400" dirty="0">
              <a:solidFill>
                <a:schemeClr val="accent5"/>
              </a:solidFill>
            </a:endParaRPr>
          </a:p>
          <a:p>
            <a:r>
              <a:rPr lang="zh-CN" altLang="en-US" sz="2400" dirty="0"/>
              <a:t>函数调用：</a:t>
            </a:r>
            <a:endParaRPr lang="en-US" altLang="zh-CN" sz="2400" dirty="0"/>
          </a:p>
          <a:p>
            <a:pPr marL="0" indent="0">
              <a:buNone/>
            </a:pPr>
            <a:r>
              <a:rPr lang="en-US" altLang="zh-CN" sz="2400" dirty="0">
                <a:solidFill>
                  <a:schemeClr val="accent5"/>
                </a:solidFill>
              </a:rPr>
              <a:t>     </a:t>
            </a:r>
            <a:r>
              <a:rPr lang="zh-CN" altLang="en-US" sz="2400" b="1" dirty="0">
                <a:solidFill>
                  <a:schemeClr val="accent5"/>
                </a:solidFill>
              </a:rPr>
              <a:t>函数名([实参列表])</a:t>
            </a:r>
            <a:endParaRPr lang="en-US" altLang="zh-CN" sz="2400" b="1" dirty="0">
              <a:solidFill>
                <a:schemeClr val="accent5"/>
              </a:solidFill>
            </a:endParaRPr>
          </a:p>
          <a:p>
            <a:pPr marL="0" indent="0">
              <a:buNone/>
            </a:pPr>
            <a:endParaRPr lang="en-US" altLang="zh-CN" sz="2400" dirty="0"/>
          </a:p>
          <a:p>
            <a:r>
              <a:rPr lang="zh-CN" altLang="en-US" sz="2400" dirty="0"/>
              <a:t>注意：</a:t>
            </a:r>
            <a:endParaRPr lang="en-US" altLang="zh-CN" sz="2400" dirty="0"/>
          </a:p>
          <a:p>
            <a:pPr lvl="1"/>
            <a:r>
              <a:rPr lang="zh-CN" altLang="en-US" sz="2000" dirty="0"/>
              <a:t>函数名命名规则为全小写字母，可以用下划线增加阅读性，如</a:t>
            </a:r>
            <a:r>
              <a:rPr lang="en-US" altLang="zh-CN" sz="2000" dirty="0" err="1"/>
              <a:t>my_func</a:t>
            </a:r>
            <a:endParaRPr lang="en-US" altLang="zh-CN" sz="2000" dirty="0"/>
          </a:p>
          <a:p>
            <a:pPr lvl="1"/>
            <a:r>
              <a:rPr lang="zh-CN" altLang="en-US" sz="2000" dirty="0"/>
              <a:t>形参列表用</a:t>
            </a:r>
            <a:r>
              <a:rPr lang="en-US" altLang="zh-CN" sz="2000" dirty="0"/>
              <a:t>()</a:t>
            </a:r>
            <a:r>
              <a:rPr lang="zh-CN" altLang="en-US" sz="2000" dirty="0"/>
              <a:t>括起来，一个函数可以没有形参</a:t>
            </a:r>
            <a:r>
              <a:rPr lang="en-US" altLang="zh-CN" sz="2000" dirty="0"/>
              <a:t>,</a:t>
            </a:r>
            <a:r>
              <a:rPr lang="zh-CN" altLang="en-US" sz="2000" dirty="0"/>
              <a:t>表示不需要接收任何参数</a:t>
            </a:r>
            <a:r>
              <a:rPr lang="en-US" altLang="zh-CN" sz="2000" dirty="0"/>
              <a:t>,</a:t>
            </a:r>
            <a:r>
              <a:rPr lang="zh-CN" altLang="en-US" sz="2000" dirty="0"/>
              <a:t>但是括弧必须要有</a:t>
            </a:r>
            <a:endParaRPr lang="en-US" altLang="zh-CN" sz="2000" dirty="0"/>
          </a:p>
          <a:p>
            <a:pPr lvl="1"/>
            <a:r>
              <a:rPr lang="zh-CN" altLang="en-US" sz="2000" dirty="0"/>
              <a:t>括号后面的冒号必不可少</a:t>
            </a:r>
            <a:r>
              <a:rPr lang="en-US" altLang="zh-CN" sz="2000" dirty="0"/>
              <a:t>,</a:t>
            </a:r>
            <a:r>
              <a:rPr lang="zh-CN" altLang="en-US" sz="2000" dirty="0"/>
              <a:t>然后换行</a:t>
            </a:r>
            <a:endParaRPr lang="en-US" altLang="zh-CN" sz="2000" dirty="0"/>
          </a:p>
        </p:txBody>
      </p:sp>
      <p:sp>
        <p:nvSpPr>
          <p:cNvPr id="16387" name="Rectangle 3"/>
          <p:cNvSpPr>
            <a:spLocks noGrp="1" noChangeArrowheads="1"/>
          </p:cNvSpPr>
          <p:nvPr>
            <p:ph type="body" idx="1"/>
          </p:nvPr>
        </p:nvSpPr>
        <p:spPr>
          <a:xfrm>
            <a:off x="5291529" y="1515581"/>
            <a:ext cx="6445770" cy="4050545"/>
          </a:xfrm>
          <a:solidFill>
            <a:schemeClr val="accent4">
              <a:lumMod val="20000"/>
              <a:lumOff val="80000"/>
            </a:schemeClr>
          </a:solidFill>
        </p:spPr>
        <p:txBody>
          <a:bodyPr>
            <a:noAutofit/>
          </a:bodyPr>
          <a:lstStyle/>
          <a:p>
            <a:pPr marL="0" indent="0">
              <a:lnSpc>
                <a:spcPct val="80000"/>
              </a:lnSpc>
              <a:buNone/>
            </a:pPr>
            <a:r>
              <a:rPr lang="en-US" altLang="zh-CN" sz="2000" dirty="0">
                <a:latin typeface="宋体" charset="-122"/>
                <a:sym typeface="Arial" charset="0"/>
              </a:rPr>
              <a:t>&gt;&gt;&gt; </a:t>
            </a:r>
            <a:r>
              <a:rPr lang="en-US" altLang="zh-CN" sz="2000" dirty="0" err="1">
                <a:solidFill>
                  <a:srgbClr val="FF0000"/>
                </a:solidFill>
                <a:latin typeface="宋体" charset="-122"/>
                <a:sym typeface="Arial" charset="0"/>
              </a:rPr>
              <a:t>def</a:t>
            </a:r>
            <a:r>
              <a:rPr lang="en-US" altLang="zh-CN" sz="2000" dirty="0">
                <a:latin typeface="宋体" charset="-122"/>
                <a:sym typeface="Arial" charset="0"/>
              </a:rPr>
              <a:t> fib(n):</a:t>
            </a:r>
          </a:p>
          <a:p>
            <a:pPr marL="0" indent="0">
              <a:lnSpc>
                <a:spcPct val="80000"/>
              </a:lnSpc>
              <a:buNone/>
            </a:pPr>
            <a:r>
              <a:rPr lang="en-US" altLang="zh-CN" sz="2000" dirty="0">
                <a:latin typeface="宋体" charset="-122"/>
                <a:sym typeface="Arial" charset="0"/>
              </a:rPr>
              <a:t>     </a:t>
            </a:r>
            <a:r>
              <a:rPr lang="en-US" altLang="zh-CN" sz="2000" dirty="0">
                <a:solidFill>
                  <a:schemeClr val="accent6"/>
                </a:solidFill>
                <a:latin typeface="宋体" charset="-122"/>
                <a:sym typeface="Arial" charset="0"/>
              </a:rPr>
              <a:t>'''accept an integer n.</a:t>
            </a:r>
          </a:p>
          <a:p>
            <a:pPr marL="0" indent="0">
              <a:lnSpc>
                <a:spcPct val="80000"/>
              </a:lnSpc>
              <a:buNone/>
            </a:pPr>
            <a:r>
              <a:rPr lang="en-US" altLang="zh-CN" sz="2000" dirty="0">
                <a:solidFill>
                  <a:schemeClr val="accent6"/>
                </a:solidFill>
                <a:latin typeface="宋体" charset="-122"/>
                <a:sym typeface="Arial" charset="0"/>
              </a:rPr>
              <a:t>        return the numbers less than n </a:t>
            </a:r>
          </a:p>
          <a:p>
            <a:pPr marL="0" indent="0">
              <a:lnSpc>
                <a:spcPct val="80000"/>
              </a:lnSpc>
              <a:buNone/>
            </a:pPr>
            <a:r>
              <a:rPr lang="en-US" altLang="zh-CN" sz="2000" dirty="0">
                <a:solidFill>
                  <a:schemeClr val="accent6"/>
                </a:solidFill>
                <a:latin typeface="宋体" charset="-122"/>
                <a:sym typeface="Arial" charset="0"/>
              </a:rPr>
              <a:t>        in Fibonacci sequence.'''</a:t>
            </a:r>
          </a:p>
          <a:p>
            <a:pPr marL="0" indent="0">
              <a:lnSpc>
                <a:spcPct val="80000"/>
              </a:lnSpc>
              <a:buNone/>
            </a:pPr>
            <a:r>
              <a:rPr lang="en-US" altLang="zh-CN" sz="2000" dirty="0">
                <a:latin typeface="宋体" charset="-122"/>
                <a:sym typeface="Arial" charset="0"/>
              </a:rPr>
              <a:t>     a, b = 1, 1</a:t>
            </a:r>
          </a:p>
          <a:p>
            <a:pPr marL="0" indent="0">
              <a:lnSpc>
                <a:spcPct val="80000"/>
              </a:lnSpc>
              <a:buNone/>
            </a:pPr>
            <a:r>
              <a:rPr lang="en-US" altLang="zh-CN" sz="2000" dirty="0">
                <a:solidFill>
                  <a:srgbClr val="FF0000"/>
                </a:solidFill>
                <a:latin typeface="宋体" charset="-122"/>
                <a:sym typeface="Arial" charset="0"/>
              </a:rPr>
              <a:t>     while </a:t>
            </a:r>
            <a:r>
              <a:rPr lang="en-US" altLang="zh-CN" sz="2000" dirty="0">
                <a:latin typeface="宋体" charset="-122"/>
                <a:sym typeface="Arial" charset="0"/>
              </a:rPr>
              <a:t>a &lt; n:</a:t>
            </a:r>
          </a:p>
          <a:p>
            <a:pPr marL="0" indent="0">
              <a:lnSpc>
                <a:spcPct val="80000"/>
              </a:lnSpc>
              <a:buNone/>
            </a:pPr>
            <a:r>
              <a:rPr lang="en-US" altLang="zh-CN" sz="2000" dirty="0">
                <a:latin typeface="宋体" charset="-122"/>
                <a:sym typeface="Arial" charset="0"/>
              </a:rPr>
              <a:t>         print(a, end=' ')</a:t>
            </a:r>
          </a:p>
          <a:p>
            <a:pPr marL="0" indent="0">
              <a:lnSpc>
                <a:spcPct val="80000"/>
              </a:lnSpc>
              <a:buNone/>
            </a:pPr>
            <a:r>
              <a:rPr lang="en-US" altLang="zh-CN" sz="2000" dirty="0">
                <a:latin typeface="宋体" charset="-122"/>
                <a:sym typeface="Arial" charset="0"/>
              </a:rPr>
              <a:t>         a, b = b, </a:t>
            </a:r>
            <a:r>
              <a:rPr lang="en-US" altLang="zh-CN" sz="2000" dirty="0" err="1">
                <a:latin typeface="宋体" charset="-122"/>
                <a:sym typeface="Arial" charset="0"/>
              </a:rPr>
              <a:t>a+b</a:t>
            </a: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     print()    </a:t>
            </a:r>
          </a:p>
          <a:p>
            <a:pPr marL="0" indent="0">
              <a:lnSpc>
                <a:spcPct val="80000"/>
              </a:lnSpc>
              <a:buNone/>
            </a:pPr>
            <a:r>
              <a:rPr lang="en-US" altLang="zh-CN" sz="2000" dirty="0">
                <a:latin typeface="宋体" charset="-122"/>
                <a:sym typeface="Arial" charset="0"/>
              </a:rPr>
              <a:t>&gt;&gt;&gt; fib(1000)</a:t>
            </a:r>
            <a:r>
              <a:rPr lang="en-US" altLang="zh-CN" sz="2000" dirty="0">
                <a:solidFill>
                  <a:srgbClr val="FF0000"/>
                </a:solidFill>
                <a:latin typeface="宋体" charset="-122"/>
                <a:sym typeface="Arial" charset="0"/>
              </a:rPr>
              <a:t>#</a:t>
            </a:r>
            <a:r>
              <a:rPr lang="zh-CN" altLang="en-US" sz="2000" dirty="0">
                <a:solidFill>
                  <a:srgbClr val="FF0000"/>
                </a:solidFill>
                <a:latin typeface="宋体" charset="-122"/>
                <a:sym typeface="Arial" charset="0"/>
              </a:rPr>
              <a:t>函数调用</a:t>
            </a:r>
          </a:p>
          <a:p>
            <a:pPr marL="0" indent="0">
              <a:lnSpc>
                <a:spcPct val="80000"/>
              </a:lnSpc>
              <a:buNone/>
            </a:pPr>
            <a:r>
              <a:rPr lang="en-US" altLang="zh-CN" sz="2000" dirty="0">
                <a:solidFill>
                  <a:schemeClr val="accent5"/>
                </a:solidFill>
                <a:latin typeface="宋体" charset="-122"/>
                <a:sym typeface="Arial" charset="0"/>
              </a:rPr>
              <a:t>1 1 2 3 5 8 13 21 34 55 89 144 233 377 610 987 </a:t>
            </a:r>
          </a:p>
          <a:p>
            <a:pPr marL="0" indent="0">
              <a:lnSpc>
                <a:spcPct val="80000"/>
              </a:lnSpc>
              <a:buNone/>
            </a:pPr>
            <a:endParaRPr lang="zh-CN" altLang="en-US" sz="2000" dirty="0">
              <a:solidFill>
                <a:schemeClr val="accent5"/>
              </a:solidFill>
              <a:latin typeface="宋体" charset="-122"/>
              <a:sym typeface="Arial" charset="0"/>
            </a:endParaRPr>
          </a:p>
        </p:txBody>
      </p:sp>
    </p:spTree>
    <p:extLst>
      <p:ext uri="{BB962C8B-B14F-4D97-AF65-F5344CB8AC3E}">
        <p14:creationId xmlns:p14="http://schemas.microsoft.com/office/powerpoint/2010/main" val="3976324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zh-CN" altLang="en-US"/>
              <a:t>5.7 案例精选</a:t>
            </a:r>
          </a:p>
        </p:txBody>
      </p:sp>
      <p:sp>
        <p:nvSpPr>
          <p:cNvPr id="52227" name="Rectangle 3"/>
          <p:cNvSpPr>
            <a:spLocks noGrp="1" noChangeArrowheads="1"/>
          </p:cNvSpPr>
          <p:nvPr>
            <p:ph type="body" idx="1"/>
          </p:nvPr>
        </p:nvSpPr>
        <p:spPr>
          <a:xfrm>
            <a:off x="978877" y="1319188"/>
            <a:ext cx="10515600" cy="833169"/>
          </a:xfrm>
        </p:spPr>
        <p:txBody>
          <a:bodyPr>
            <a:normAutofit/>
          </a:bodyPr>
          <a:lstStyle/>
          <a:p>
            <a:pPr eaLnBrk="1" hangingPunct="1">
              <a:lnSpc>
                <a:spcPct val="100000"/>
              </a:lnSpc>
              <a:defRPr/>
            </a:pPr>
            <a:r>
              <a:rPr lang="zh-CN" altLang="en-US" sz="2400" dirty="0"/>
              <a:t>例</a:t>
            </a:r>
            <a:r>
              <a:rPr lang="en-US" altLang="zh-CN" sz="2400" dirty="0"/>
              <a:t>3</a:t>
            </a:r>
            <a:r>
              <a:rPr lang="zh-CN" altLang="en-US" sz="2400" dirty="0"/>
              <a:t>：编写函数，接收字符串参数，返回一个元组，其中第一个元素为大写字母个数，第二个元素为小写字母个数。</a:t>
            </a:r>
          </a:p>
          <a:p>
            <a:pPr marL="0" indent="0" eaLnBrk="1" hangingPunct="1">
              <a:lnSpc>
                <a:spcPct val="100000"/>
              </a:lnSpc>
              <a:buNone/>
              <a:defRPr/>
            </a:pPr>
            <a:endParaRPr lang="zh-CN" altLang="en-US" sz="2000" dirty="0"/>
          </a:p>
        </p:txBody>
      </p:sp>
      <p:sp>
        <p:nvSpPr>
          <p:cNvPr id="4" name="Rectangle 3"/>
          <p:cNvSpPr txBox="1">
            <a:spLocks noChangeArrowheads="1"/>
          </p:cNvSpPr>
          <p:nvPr/>
        </p:nvSpPr>
        <p:spPr>
          <a:xfrm>
            <a:off x="1303607" y="2376878"/>
            <a:ext cx="6025662" cy="3841042"/>
          </a:xfrm>
          <a:prstGeom prst="rect">
            <a:avLst/>
          </a:prstGeom>
          <a:ln>
            <a:solidFill>
              <a:schemeClr val="accent1"/>
            </a:solidFill>
            <a:prstDash val="sysDash"/>
          </a:ln>
        </p:spPr>
        <p:txBody>
          <a:bodyPr vert="horz" lIns="91440" tIns="45720" rIns="91440" bIns="45720" rtlCol="0">
            <a:normAutofit/>
          </a:bodyPr>
          <a:lstStyle>
            <a:lvl1pPr marL="228600" indent="-228600">
              <a:lnSpc>
                <a:spcPct val="80000"/>
              </a:lnSpc>
              <a:spcBef>
                <a:spcPts val="1000"/>
              </a:spcBef>
              <a:buFont typeface="Wingdings" panose="05000000000000000000" pitchFamily="2" charset="2"/>
              <a:buNone/>
              <a:defRPr sz="2000"/>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ltLang="zh-CN" dirty="0" err="1"/>
              <a:t>def</a:t>
            </a:r>
            <a:r>
              <a:rPr lang="en-US" altLang="zh-CN" dirty="0"/>
              <a:t> demo(s):</a:t>
            </a:r>
          </a:p>
          <a:p>
            <a:r>
              <a:rPr lang="en-US" altLang="zh-CN" dirty="0"/>
              <a:t>    result = [0,0]</a:t>
            </a:r>
          </a:p>
          <a:p>
            <a:r>
              <a:rPr lang="en-US" altLang="zh-CN" dirty="0"/>
              <a:t>    for </a:t>
            </a:r>
            <a:r>
              <a:rPr lang="en-US" altLang="zh-CN" dirty="0" err="1"/>
              <a:t>ch</a:t>
            </a:r>
            <a:r>
              <a:rPr lang="en-US" altLang="zh-CN" dirty="0"/>
              <a:t> in s:</a:t>
            </a:r>
          </a:p>
          <a:p>
            <a:r>
              <a:rPr lang="en-US" altLang="zh-CN" dirty="0"/>
              <a:t>        if 'a'&lt;=</a:t>
            </a:r>
            <a:r>
              <a:rPr lang="en-US" altLang="zh-CN" dirty="0" err="1"/>
              <a:t>ch</a:t>
            </a:r>
            <a:r>
              <a:rPr lang="en-US" altLang="zh-CN" dirty="0"/>
              <a:t>&lt;='z':</a:t>
            </a:r>
          </a:p>
          <a:p>
            <a:r>
              <a:rPr lang="en-US" altLang="zh-CN" dirty="0"/>
              <a:t>            result[1] += 1</a:t>
            </a:r>
          </a:p>
          <a:p>
            <a:r>
              <a:rPr lang="en-US" altLang="zh-CN" dirty="0"/>
              <a:t>        </a:t>
            </a:r>
            <a:r>
              <a:rPr lang="en-US" altLang="zh-CN" dirty="0" err="1"/>
              <a:t>elif</a:t>
            </a:r>
            <a:r>
              <a:rPr lang="en-US" altLang="zh-CN" dirty="0"/>
              <a:t> 'A'&lt;=</a:t>
            </a:r>
            <a:r>
              <a:rPr lang="en-US" altLang="zh-CN" dirty="0" err="1"/>
              <a:t>ch</a:t>
            </a:r>
            <a:r>
              <a:rPr lang="en-US" altLang="zh-CN" dirty="0"/>
              <a:t>&lt;='Z':</a:t>
            </a:r>
          </a:p>
          <a:p>
            <a:r>
              <a:rPr lang="en-US" altLang="zh-CN" dirty="0"/>
              <a:t>            result[0] += 1</a:t>
            </a:r>
          </a:p>
          <a:p>
            <a:r>
              <a:rPr lang="en-US" altLang="zh-CN" dirty="0"/>
              <a:t>    return result</a:t>
            </a:r>
          </a:p>
          <a:p>
            <a:r>
              <a:rPr lang="en-US" altLang="zh-CN" dirty="0"/>
              <a:t>print(demo('</a:t>
            </a:r>
            <a:r>
              <a:rPr lang="en-US" altLang="zh-CN" dirty="0" err="1"/>
              <a:t>aaaabbbbC</a:t>
            </a:r>
            <a:r>
              <a:rPr lang="en-US" altLang="zh-CN" dirty="0"/>
              <a:t>'))</a:t>
            </a:r>
          </a:p>
        </p:txBody>
      </p:sp>
      <p:pic>
        <p:nvPicPr>
          <p:cNvPr id="2" name="图片 1"/>
          <p:cNvPicPr>
            <a:picLocks noChangeAspect="1"/>
          </p:cNvPicPr>
          <p:nvPr/>
        </p:nvPicPr>
        <p:blipFill>
          <a:blip r:embed="rId2"/>
          <a:stretch>
            <a:fillRect/>
          </a:stretch>
        </p:blipFill>
        <p:spPr>
          <a:xfrm>
            <a:off x="4933729" y="5523766"/>
            <a:ext cx="1519238" cy="497205"/>
          </a:xfrm>
          <a:prstGeom prst="rect">
            <a:avLst/>
          </a:prstGeom>
        </p:spPr>
      </p:pic>
    </p:spTree>
    <p:extLst>
      <p:ext uri="{BB962C8B-B14F-4D97-AF65-F5344CB8AC3E}">
        <p14:creationId xmlns:p14="http://schemas.microsoft.com/office/powerpoint/2010/main" val="144014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zh-CN" altLang="en-US"/>
              <a:t>5.7 案例精选</a:t>
            </a:r>
          </a:p>
        </p:txBody>
      </p:sp>
      <p:sp>
        <p:nvSpPr>
          <p:cNvPr id="53251" name="Rectangle 3"/>
          <p:cNvSpPr>
            <a:spLocks noGrp="1" noChangeArrowheads="1"/>
          </p:cNvSpPr>
          <p:nvPr>
            <p:ph type="body" idx="1"/>
          </p:nvPr>
        </p:nvSpPr>
        <p:spPr>
          <a:xfrm>
            <a:off x="838200" y="1445797"/>
            <a:ext cx="10515600" cy="1212997"/>
          </a:xfrm>
        </p:spPr>
        <p:txBody>
          <a:bodyPr>
            <a:normAutofit fontScale="92500" lnSpcReduction="10000"/>
          </a:bodyPr>
          <a:lstStyle/>
          <a:p>
            <a:pPr eaLnBrk="1" hangingPunct="1">
              <a:lnSpc>
                <a:spcPct val="120000"/>
              </a:lnSpc>
              <a:defRPr/>
            </a:pPr>
            <a:r>
              <a:rPr lang="zh-CN" altLang="en-US" sz="2400" dirty="0"/>
              <a:t>例</a:t>
            </a:r>
            <a:r>
              <a:rPr lang="en-US" altLang="zh-CN" sz="2400" dirty="0"/>
              <a:t>4</a:t>
            </a:r>
            <a:r>
              <a:rPr lang="zh-CN" altLang="en-US" sz="2400" dirty="0"/>
              <a:t>：编写函数，接收包含</a:t>
            </a:r>
            <a:r>
              <a:rPr lang="en-US" altLang="zh-CN" sz="2400" dirty="0"/>
              <a:t>20</a:t>
            </a:r>
            <a:r>
              <a:rPr lang="zh-CN" altLang="en-US" sz="2400" dirty="0"/>
              <a:t>个整数的列表</a:t>
            </a:r>
            <a:r>
              <a:rPr lang="en-US" altLang="zh-CN" sz="2400" dirty="0" err="1"/>
              <a:t>lst</a:t>
            </a:r>
            <a:r>
              <a:rPr lang="zh-CN" altLang="en-US" sz="2400" dirty="0"/>
              <a:t>和一个整数</a:t>
            </a:r>
            <a:r>
              <a:rPr lang="en-US" altLang="zh-CN" sz="2400" dirty="0"/>
              <a:t>k</a:t>
            </a:r>
            <a:r>
              <a:rPr lang="zh-CN" altLang="en-US" sz="2400" dirty="0"/>
              <a:t>作为参数，返回新列表。处理规则为：将列表</a:t>
            </a:r>
            <a:r>
              <a:rPr lang="en-US" altLang="zh-CN" sz="2400" dirty="0" err="1"/>
              <a:t>lst</a:t>
            </a:r>
            <a:r>
              <a:rPr lang="zh-CN" altLang="en-US" sz="2400" dirty="0"/>
              <a:t>中下标</a:t>
            </a:r>
            <a:r>
              <a:rPr lang="en-US" altLang="zh-CN" sz="2400" dirty="0"/>
              <a:t>k</a:t>
            </a:r>
            <a:r>
              <a:rPr lang="zh-CN" altLang="en-US" sz="2400" dirty="0"/>
              <a:t>之前的元素逆序，下标</a:t>
            </a:r>
            <a:r>
              <a:rPr lang="en-US" altLang="zh-CN" sz="2400" dirty="0"/>
              <a:t>k</a:t>
            </a:r>
            <a:r>
              <a:rPr lang="zh-CN" altLang="en-US" sz="2400" dirty="0"/>
              <a:t>之后的元素依序，然后将整个列表</a:t>
            </a:r>
            <a:r>
              <a:rPr lang="en-US" altLang="zh-CN" sz="2400" dirty="0" err="1"/>
              <a:t>lst</a:t>
            </a:r>
            <a:r>
              <a:rPr lang="zh-CN" altLang="en-US" sz="2400" dirty="0"/>
              <a:t>中的所有元素逆序。</a:t>
            </a:r>
          </a:p>
        </p:txBody>
      </p:sp>
      <p:sp>
        <p:nvSpPr>
          <p:cNvPr id="4" name="Rectangle 3"/>
          <p:cNvSpPr txBox="1">
            <a:spLocks noChangeArrowheads="1"/>
          </p:cNvSpPr>
          <p:nvPr/>
        </p:nvSpPr>
        <p:spPr>
          <a:xfrm>
            <a:off x="1871004" y="2647339"/>
            <a:ext cx="6569612" cy="3570581"/>
          </a:xfrm>
          <a:prstGeom prst="rect">
            <a:avLst/>
          </a:prstGeom>
          <a:ln>
            <a:solidFill>
              <a:schemeClr val="accent1"/>
            </a:solidFill>
            <a:prstDash val="sysDash"/>
          </a:ln>
        </p:spPr>
        <p:txBody>
          <a:bodyPr vert="horz" lIns="91440" tIns="45720" rIns="91440" bIns="45720" rtlCol="0">
            <a:normAutofit fontScale="92500" lnSpcReduction="20000"/>
          </a:bodyPr>
          <a:lstStyle>
            <a:defPPr>
              <a:defRPr lang="zh-CN"/>
            </a:defPPr>
            <a:lvl1pPr marL="228600" indent="-228600">
              <a:lnSpc>
                <a:spcPct val="80000"/>
              </a:lnSpc>
              <a:spcBef>
                <a:spcPts val="1000"/>
              </a:spcBef>
              <a:buFont typeface="Wingdings" panose="05000000000000000000" pitchFamily="2" charset="2"/>
              <a:buNone/>
              <a:defRPr sz="2000"/>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ltLang="zh-CN" dirty="0" err="1"/>
              <a:t>def</a:t>
            </a:r>
            <a:r>
              <a:rPr lang="en-US" altLang="zh-CN" dirty="0"/>
              <a:t> demo(</a:t>
            </a:r>
            <a:r>
              <a:rPr lang="en-US" altLang="zh-CN" dirty="0" err="1"/>
              <a:t>lst,k</a:t>
            </a:r>
            <a:r>
              <a:rPr lang="en-US" altLang="zh-CN" dirty="0"/>
              <a:t>):</a:t>
            </a:r>
          </a:p>
          <a:p>
            <a:r>
              <a:rPr lang="en-US" altLang="zh-CN" dirty="0"/>
              <a:t>    x = </a:t>
            </a:r>
            <a:r>
              <a:rPr lang="en-US" altLang="zh-CN" dirty="0" err="1"/>
              <a:t>lst</a:t>
            </a:r>
            <a:r>
              <a:rPr lang="en-US" altLang="zh-CN" dirty="0"/>
              <a:t>[:k]</a:t>
            </a:r>
          </a:p>
          <a:p>
            <a:r>
              <a:rPr lang="en-US" altLang="zh-CN" dirty="0"/>
              <a:t>    </a:t>
            </a:r>
            <a:r>
              <a:rPr lang="en-US" altLang="zh-CN" dirty="0" err="1"/>
              <a:t>x.reverse</a:t>
            </a:r>
            <a:r>
              <a:rPr lang="en-US" altLang="zh-CN" dirty="0"/>
              <a:t>()</a:t>
            </a:r>
          </a:p>
          <a:p>
            <a:r>
              <a:rPr lang="en-US" altLang="zh-CN" dirty="0"/>
              <a:t>    y = </a:t>
            </a:r>
            <a:r>
              <a:rPr lang="en-US" altLang="zh-CN" dirty="0" err="1"/>
              <a:t>lst</a:t>
            </a:r>
            <a:r>
              <a:rPr lang="en-US" altLang="zh-CN" dirty="0"/>
              <a:t>[k:]</a:t>
            </a:r>
          </a:p>
          <a:p>
            <a:r>
              <a:rPr lang="en-US" altLang="zh-CN" dirty="0"/>
              <a:t>    </a:t>
            </a:r>
            <a:r>
              <a:rPr lang="en-US" altLang="zh-CN" dirty="0" err="1"/>
              <a:t>y.reverse</a:t>
            </a:r>
            <a:r>
              <a:rPr lang="en-US" altLang="zh-CN" dirty="0"/>
              <a:t>()</a:t>
            </a:r>
          </a:p>
          <a:p>
            <a:r>
              <a:rPr lang="en-US" altLang="zh-CN" dirty="0"/>
              <a:t>    r = </a:t>
            </a:r>
            <a:r>
              <a:rPr lang="en-US" altLang="zh-CN" dirty="0" err="1"/>
              <a:t>x+y</a:t>
            </a:r>
            <a:endParaRPr lang="en-US" altLang="zh-CN" dirty="0"/>
          </a:p>
          <a:p>
            <a:r>
              <a:rPr lang="en-US" altLang="zh-CN" dirty="0"/>
              <a:t>    </a:t>
            </a:r>
            <a:r>
              <a:rPr lang="en-US" altLang="zh-CN" dirty="0" err="1"/>
              <a:t>r.reverse</a:t>
            </a:r>
            <a:r>
              <a:rPr lang="en-US" altLang="zh-CN" dirty="0"/>
              <a:t>()</a:t>
            </a:r>
          </a:p>
          <a:p>
            <a:r>
              <a:rPr lang="en-US" altLang="zh-CN" dirty="0"/>
              <a:t>    return r</a:t>
            </a:r>
          </a:p>
          <a:p>
            <a:r>
              <a:rPr lang="en-US" altLang="zh-CN" dirty="0" err="1"/>
              <a:t>lst</a:t>
            </a:r>
            <a:r>
              <a:rPr lang="en-US" altLang="zh-CN" dirty="0"/>
              <a:t> = list(range(1,21))</a:t>
            </a:r>
          </a:p>
          <a:p>
            <a:r>
              <a:rPr lang="en-US" altLang="zh-CN" dirty="0"/>
              <a:t>print(</a:t>
            </a:r>
            <a:r>
              <a:rPr lang="en-US" altLang="zh-CN" dirty="0" err="1"/>
              <a:t>lst</a:t>
            </a:r>
            <a:r>
              <a:rPr lang="en-US" altLang="zh-CN" dirty="0"/>
              <a:t>)</a:t>
            </a:r>
          </a:p>
          <a:p>
            <a:r>
              <a:rPr lang="en-US" altLang="zh-CN" dirty="0"/>
              <a:t>print(demo(lst,5))</a:t>
            </a:r>
          </a:p>
        </p:txBody>
      </p:sp>
      <p:pic>
        <p:nvPicPr>
          <p:cNvPr id="2" name="图片 1"/>
          <p:cNvPicPr>
            <a:picLocks noChangeAspect="1"/>
          </p:cNvPicPr>
          <p:nvPr/>
        </p:nvPicPr>
        <p:blipFill>
          <a:blip r:embed="rId2"/>
          <a:stretch>
            <a:fillRect/>
          </a:stretch>
        </p:blipFill>
        <p:spPr>
          <a:xfrm>
            <a:off x="4868521" y="5481344"/>
            <a:ext cx="4733925" cy="200025"/>
          </a:xfrm>
          <a:prstGeom prst="rect">
            <a:avLst/>
          </a:prstGeom>
        </p:spPr>
      </p:pic>
      <p:pic>
        <p:nvPicPr>
          <p:cNvPr id="3" name="图片 2"/>
          <p:cNvPicPr>
            <a:picLocks noChangeAspect="1"/>
          </p:cNvPicPr>
          <p:nvPr/>
        </p:nvPicPr>
        <p:blipFill>
          <a:blip r:embed="rId3"/>
          <a:stretch>
            <a:fillRect/>
          </a:stretch>
        </p:blipFill>
        <p:spPr>
          <a:xfrm>
            <a:off x="4835184" y="5759144"/>
            <a:ext cx="4838700" cy="190500"/>
          </a:xfrm>
          <a:prstGeom prst="rect">
            <a:avLst/>
          </a:prstGeom>
        </p:spPr>
      </p:pic>
    </p:spTree>
    <p:extLst>
      <p:ext uri="{BB962C8B-B14F-4D97-AF65-F5344CB8AC3E}">
        <p14:creationId xmlns:p14="http://schemas.microsoft.com/office/powerpoint/2010/main" val="419748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zh-CN" altLang="en-US"/>
              <a:t>5.7 案例精选</a:t>
            </a:r>
          </a:p>
        </p:txBody>
      </p:sp>
      <p:sp>
        <p:nvSpPr>
          <p:cNvPr id="54275" name="Rectangle 3"/>
          <p:cNvSpPr>
            <a:spLocks noGrp="1" noChangeArrowheads="1"/>
          </p:cNvSpPr>
          <p:nvPr>
            <p:ph type="body" idx="1"/>
          </p:nvPr>
        </p:nvSpPr>
        <p:spPr>
          <a:xfrm>
            <a:off x="838200" y="1825625"/>
            <a:ext cx="10515600" cy="636221"/>
          </a:xfrm>
        </p:spPr>
        <p:txBody>
          <a:bodyPr/>
          <a:lstStyle/>
          <a:p>
            <a:pPr eaLnBrk="1" hangingPunct="1">
              <a:lnSpc>
                <a:spcPct val="80000"/>
              </a:lnSpc>
              <a:defRPr/>
            </a:pPr>
            <a:r>
              <a:rPr lang="zh-CN" altLang="en-US" sz="2400" dirty="0"/>
              <a:t>例</a:t>
            </a:r>
            <a:r>
              <a:rPr lang="en-US" altLang="zh-CN" sz="2400" dirty="0"/>
              <a:t>5</a:t>
            </a:r>
            <a:r>
              <a:rPr lang="zh-CN" altLang="en-US" sz="2400" dirty="0"/>
              <a:t>：编写函数，接收整数参数</a:t>
            </a:r>
            <a:r>
              <a:rPr lang="en-US" altLang="zh-CN" sz="2400" dirty="0"/>
              <a:t>t</a:t>
            </a:r>
            <a:r>
              <a:rPr lang="zh-CN" altLang="en-US" sz="2400" dirty="0"/>
              <a:t>，返回斐波那契数列中大于</a:t>
            </a:r>
            <a:r>
              <a:rPr lang="en-US" altLang="zh-CN" sz="2400" dirty="0"/>
              <a:t>t</a:t>
            </a:r>
            <a:r>
              <a:rPr lang="zh-CN" altLang="en-US" sz="2400" dirty="0"/>
              <a:t>的第一个数。</a:t>
            </a:r>
          </a:p>
        </p:txBody>
      </p:sp>
      <p:sp>
        <p:nvSpPr>
          <p:cNvPr id="4" name="Rectangle 3"/>
          <p:cNvSpPr txBox="1">
            <a:spLocks noChangeArrowheads="1"/>
          </p:cNvSpPr>
          <p:nvPr/>
        </p:nvSpPr>
        <p:spPr>
          <a:xfrm>
            <a:off x="1429042" y="2360196"/>
            <a:ext cx="7686823" cy="3435693"/>
          </a:xfrm>
          <a:prstGeom prst="rect">
            <a:avLst/>
          </a:prstGeom>
          <a:ln>
            <a:solidFill>
              <a:schemeClr val="accent1"/>
            </a:solidFill>
            <a:prstDash val="sysDash"/>
          </a:ln>
        </p:spPr>
        <p:txBody>
          <a:bodyPr vert="horz" lIns="91440" tIns="45720" rIns="91440" bIns="45720" rtlCol="0">
            <a:normAutofit/>
          </a:bodyPr>
          <a:lstStyle>
            <a:defPPr>
              <a:defRPr lang="zh-CN"/>
            </a:defPPr>
            <a:lvl1pPr marL="228600" indent="-228600">
              <a:lnSpc>
                <a:spcPct val="80000"/>
              </a:lnSpc>
              <a:spcBef>
                <a:spcPts val="1000"/>
              </a:spcBef>
              <a:buFont typeface="Wingdings" panose="05000000000000000000" pitchFamily="2" charset="2"/>
              <a:buNone/>
              <a:defRPr sz="2000"/>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ltLang="zh-CN" dirty="0" err="1"/>
              <a:t>def</a:t>
            </a:r>
            <a:r>
              <a:rPr lang="en-US" altLang="zh-CN" dirty="0"/>
              <a:t> demo(t):</a:t>
            </a:r>
          </a:p>
          <a:p>
            <a:r>
              <a:rPr lang="en-US" altLang="zh-CN" dirty="0"/>
              <a:t>    a, b = 1, 1</a:t>
            </a:r>
          </a:p>
          <a:p>
            <a:r>
              <a:rPr lang="en-US" altLang="zh-CN" dirty="0"/>
              <a:t>    while b&lt;t:</a:t>
            </a:r>
          </a:p>
          <a:p>
            <a:r>
              <a:rPr lang="en-US" altLang="zh-CN" dirty="0"/>
              <a:t>        a, b = b, </a:t>
            </a:r>
            <a:r>
              <a:rPr lang="en-US" altLang="zh-CN" dirty="0" err="1"/>
              <a:t>a+b</a:t>
            </a:r>
            <a:endParaRPr lang="en-US" altLang="zh-CN" dirty="0"/>
          </a:p>
          <a:p>
            <a:r>
              <a:rPr lang="en-US" altLang="zh-CN" dirty="0"/>
              <a:t>    else:</a:t>
            </a:r>
          </a:p>
          <a:p>
            <a:r>
              <a:rPr lang="en-US" altLang="zh-CN" dirty="0"/>
              <a:t>        return b</a:t>
            </a:r>
          </a:p>
          <a:p>
            <a:r>
              <a:rPr lang="en-US" altLang="zh-CN" dirty="0"/>
              <a:t>print(demo(50))</a:t>
            </a:r>
          </a:p>
        </p:txBody>
      </p:sp>
      <p:pic>
        <p:nvPicPr>
          <p:cNvPr id="2" name="图片 1"/>
          <p:cNvPicPr>
            <a:picLocks noChangeAspect="1"/>
          </p:cNvPicPr>
          <p:nvPr/>
        </p:nvPicPr>
        <p:blipFill rotWithShape="1">
          <a:blip r:embed="rId2"/>
          <a:srcRect b="10574"/>
          <a:stretch/>
        </p:blipFill>
        <p:spPr>
          <a:xfrm>
            <a:off x="3927815" y="5196645"/>
            <a:ext cx="587913" cy="416215"/>
          </a:xfrm>
          <a:prstGeom prst="rect">
            <a:avLst/>
          </a:prstGeom>
        </p:spPr>
      </p:pic>
    </p:spTree>
    <p:extLst>
      <p:ext uri="{BB962C8B-B14F-4D97-AF65-F5344CB8AC3E}">
        <p14:creationId xmlns:p14="http://schemas.microsoft.com/office/powerpoint/2010/main" val="60739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zh-CN" altLang="en-US"/>
              <a:t>5.7 案例精选</a:t>
            </a:r>
          </a:p>
        </p:txBody>
      </p:sp>
      <p:sp>
        <p:nvSpPr>
          <p:cNvPr id="55299" name="Rectangle 3"/>
          <p:cNvSpPr>
            <a:spLocks noGrp="1" noChangeArrowheads="1"/>
          </p:cNvSpPr>
          <p:nvPr>
            <p:ph type="body" idx="1"/>
          </p:nvPr>
        </p:nvSpPr>
        <p:spPr>
          <a:xfrm>
            <a:off x="964809" y="1341829"/>
            <a:ext cx="10515600" cy="697717"/>
          </a:xfrm>
        </p:spPr>
        <p:txBody>
          <a:bodyPr>
            <a:normAutofit fontScale="92500" lnSpcReduction="10000"/>
          </a:bodyPr>
          <a:lstStyle/>
          <a:p>
            <a:pPr eaLnBrk="1" hangingPunct="1">
              <a:lnSpc>
                <a:spcPct val="100000"/>
              </a:lnSpc>
              <a:defRPr/>
            </a:pPr>
            <a:r>
              <a:rPr lang="zh-CN" altLang="en-US" sz="2400" dirty="0"/>
              <a:t>例</a:t>
            </a:r>
            <a:r>
              <a:rPr lang="en-US" altLang="zh-CN" sz="2400" dirty="0"/>
              <a:t>6</a:t>
            </a:r>
            <a:r>
              <a:rPr lang="zh-CN" altLang="en-US" sz="2400" dirty="0"/>
              <a:t>：编写函数，接收一个包含若干整数的列表参数</a:t>
            </a:r>
            <a:r>
              <a:rPr lang="en-US" altLang="zh-CN" sz="2400" dirty="0" err="1"/>
              <a:t>lst</a:t>
            </a:r>
            <a:r>
              <a:rPr lang="zh-CN" altLang="en-US" sz="2400" dirty="0"/>
              <a:t>，返回一个元组，其中第一个元素为列表</a:t>
            </a:r>
            <a:r>
              <a:rPr lang="en-US" altLang="zh-CN" sz="2400" dirty="0" err="1"/>
              <a:t>lst</a:t>
            </a:r>
            <a:r>
              <a:rPr lang="zh-CN" altLang="en-US" sz="2400" dirty="0"/>
              <a:t>中的最小值，其余元素为最小值在列表</a:t>
            </a:r>
            <a:r>
              <a:rPr lang="en-US" altLang="zh-CN" sz="2400" dirty="0" err="1"/>
              <a:t>lst</a:t>
            </a:r>
            <a:r>
              <a:rPr lang="zh-CN" altLang="en-US" sz="2400" dirty="0"/>
              <a:t>中的下标。</a:t>
            </a:r>
          </a:p>
          <a:p>
            <a:pPr eaLnBrk="1" hangingPunct="1">
              <a:lnSpc>
                <a:spcPct val="100000"/>
              </a:lnSpc>
              <a:defRPr/>
            </a:pPr>
            <a:endParaRPr lang="zh-CN" altLang="en-US" sz="2400" dirty="0"/>
          </a:p>
        </p:txBody>
      </p:sp>
      <p:sp>
        <p:nvSpPr>
          <p:cNvPr id="4" name="Rectangle 3"/>
          <p:cNvSpPr txBox="1">
            <a:spLocks noChangeArrowheads="1"/>
          </p:cNvSpPr>
          <p:nvPr/>
        </p:nvSpPr>
        <p:spPr>
          <a:xfrm>
            <a:off x="1597854" y="2227921"/>
            <a:ext cx="5914294" cy="4144744"/>
          </a:xfrm>
          <a:prstGeom prst="rect">
            <a:avLst/>
          </a:prstGeom>
          <a:ln>
            <a:solidFill>
              <a:schemeClr val="accent1"/>
            </a:solidFill>
            <a:prstDash val="sysDash"/>
          </a:ln>
        </p:spPr>
        <p:txBody>
          <a:bodyPr vert="horz" lIns="91440" tIns="45720" rIns="91440" bIns="45720" rtlCol="0">
            <a:normAutofit/>
          </a:bodyPr>
          <a:lstStyle>
            <a:defPPr>
              <a:defRPr lang="zh-CN"/>
            </a:defPPr>
            <a:lvl1pPr marL="228600" indent="-228600">
              <a:lnSpc>
                <a:spcPct val="80000"/>
              </a:lnSpc>
              <a:spcBef>
                <a:spcPts val="1000"/>
              </a:spcBef>
              <a:buFont typeface="Wingdings" panose="05000000000000000000" pitchFamily="2" charset="2"/>
              <a:buNone/>
              <a:defRPr sz="2000"/>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ltLang="zh-CN" dirty="0"/>
              <a:t>import random</a:t>
            </a:r>
          </a:p>
          <a:p>
            <a:r>
              <a:rPr lang="en-US" altLang="zh-CN" dirty="0" err="1"/>
              <a:t>def</a:t>
            </a:r>
            <a:r>
              <a:rPr lang="en-US" altLang="zh-CN" dirty="0"/>
              <a:t> demo(</a:t>
            </a:r>
            <a:r>
              <a:rPr lang="en-US" altLang="zh-CN" dirty="0" err="1"/>
              <a:t>lst</a:t>
            </a:r>
            <a:r>
              <a:rPr lang="en-US" altLang="zh-CN" dirty="0"/>
              <a:t>):</a:t>
            </a:r>
          </a:p>
          <a:p>
            <a:r>
              <a:rPr lang="en-US" altLang="zh-CN" dirty="0"/>
              <a:t>    m = min(</a:t>
            </a:r>
            <a:r>
              <a:rPr lang="en-US" altLang="zh-CN" dirty="0" err="1"/>
              <a:t>lst</a:t>
            </a:r>
            <a:r>
              <a:rPr lang="en-US" altLang="zh-CN" dirty="0"/>
              <a:t>)</a:t>
            </a:r>
          </a:p>
          <a:p>
            <a:r>
              <a:rPr lang="en-US" altLang="zh-CN" dirty="0"/>
              <a:t>    result = (m,)</a:t>
            </a:r>
          </a:p>
          <a:p>
            <a:r>
              <a:rPr lang="en-US" altLang="zh-CN" dirty="0"/>
              <a:t>    for index, value in enumerate(</a:t>
            </a:r>
            <a:r>
              <a:rPr lang="en-US" altLang="zh-CN" dirty="0" err="1"/>
              <a:t>lst</a:t>
            </a:r>
            <a:r>
              <a:rPr lang="en-US" altLang="zh-CN" dirty="0"/>
              <a:t>):</a:t>
            </a:r>
          </a:p>
          <a:p>
            <a:r>
              <a:rPr lang="en-US" altLang="zh-CN" dirty="0"/>
              <a:t>        if value==m:</a:t>
            </a:r>
          </a:p>
          <a:p>
            <a:r>
              <a:rPr lang="en-US" altLang="zh-CN" dirty="0"/>
              <a:t>            result = result+(index,)</a:t>
            </a:r>
          </a:p>
          <a:p>
            <a:r>
              <a:rPr lang="en-US" altLang="zh-CN" dirty="0"/>
              <a:t>    return result</a:t>
            </a:r>
          </a:p>
          <a:p>
            <a:r>
              <a:rPr lang="en-US" altLang="zh-CN" dirty="0"/>
              <a:t>x = [</a:t>
            </a:r>
            <a:r>
              <a:rPr lang="en-US" altLang="zh-CN" dirty="0" err="1"/>
              <a:t>random.randint</a:t>
            </a:r>
            <a:r>
              <a:rPr lang="en-US" altLang="zh-CN" dirty="0"/>
              <a:t>(1,20) for </a:t>
            </a:r>
            <a:r>
              <a:rPr lang="en-US" altLang="zh-CN" dirty="0" err="1"/>
              <a:t>i</a:t>
            </a:r>
            <a:r>
              <a:rPr lang="en-US" altLang="zh-CN" dirty="0"/>
              <a:t> in range(50)]</a:t>
            </a:r>
          </a:p>
          <a:p>
            <a:r>
              <a:rPr lang="en-US" altLang="zh-CN" dirty="0"/>
              <a:t>print(x)</a:t>
            </a:r>
          </a:p>
          <a:p>
            <a:r>
              <a:rPr lang="en-US" altLang="zh-CN" dirty="0"/>
              <a:t>print(demo(x))</a:t>
            </a:r>
          </a:p>
        </p:txBody>
      </p:sp>
      <p:sp>
        <p:nvSpPr>
          <p:cNvPr id="5" name="Rectangle 3"/>
          <p:cNvSpPr txBox="1">
            <a:spLocks noChangeArrowheads="1"/>
          </p:cNvSpPr>
          <p:nvPr/>
        </p:nvSpPr>
        <p:spPr>
          <a:xfrm>
            <a:off x="7787639" y="4633669"/>
            <a:ext cx="4732607" cy="6977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defRPr/>
            </a:pPr>
            <a:endParaRPr lang="zh-CN" altLang="en-US" sz="2400" dirty="0"/>
          </a:p>
        </p:txBody>
      </p:sp>
      <p:pic>
        <p:nvPicPr>
          <p:cNvPr id="2" name="图片 1"/>
          <p:cNvPicPr>
            <a:picLocks noChangeAspect="1"/>
          </p:cNvPicPr>
          <p:nvPr/>
        </p:nvPicPr>
        <p:blipFill>
          <a:blip r:embed="rId2"/>
          <a:stretch>
            <a:fillRect/>
          </a:stretch>
        </p:blipFill>
        <p:spPr>
          <a:xfrm>
            <a:off x="5318393" y="5713534"/>
            <a:ext cx="5381625" cy="495300"/>
          </a:xfrm>
          <a:prstGeom prst="rect">
            <a:avLst/>
          </a:prstGeom>
        </p:spPr>
      </p:pic>
      <p:sp>
        <p:nvSpPr>
          <p:cNvPr id="7" name="矩形 6"/>
          <p:cNvSpPr/>
          <p:nvPr/>
        </p:nvSpPr>
        <p:spPr>
          <a:xfrm>
            <a:off x="7673415" y="6118311"/>
            <a:ext cx="3680385" cy="508708"/>
          </a:xfrm>
          <a:prstGeom prst="rect">
            <a:avLst/>
          </a:prstGeom>
          <a:noFill/>
        </p:spPr>
        <p:txBody>
          <a:bodyPr vert="horz" lIns="108825" tIns="54412" rIns="108825" bIns="54412" rtlCol="0">
            <a:normAutofit/>
          </a:bodyPr>
          <a:lstStyle/>
          <a:p>
            <a:pPr defTabSz="1088502">
              <a:spcBef>
                <a:spcPts val="1190"/>
              </a:spcBef>
            </a:pPr>
            <a:r>
              <a:rPr lang="zh-CN" altLang="en-US" sz="1600" i="1" dirty="0">
                <a:solidFill>
                  <a:schemeClr val="accent5"/>
                </a:solidFill>
              </a:rPr>
              <a:t>注意：你的运行结果可能不一样！</a:t>
            </a:r>
            <a:endParaRPr lang="en-US" altLang="zh-CN" sz="1600" i="1" dirty="0">
              <a:solidFill>
                <a:schemeClr val="accent5"/>
              </a:solidFill>
            </a:endParaRPr>
          </a:p>
        </p:txBody>
      </p:sp>
    </p:spTree>
    <p:extLst>
      <p:ext uri="{BB962C8B-B14F-4D97-AF65-F5344CB8AC3E}">
        <p14:creationId xmlns:p14="http://schemas.microsoft.com/office/powerpoint/2010/main" val="183531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zh-CN" altLang="en-US"/>
              <a:t>5.7 案例精选</a:t>
            </a:r>
          </a:p>
        </p:txBody>
      </p:sp>
      <p:sp>
        <p:nvSpPr>
          <p:cNvPr id="56323" name="Rectangle 3"/>
          <p:cNvSpPr>
            <a:spLocks noGrp="1" noChangeArrowheads="1"/>
          </p:cNvSpPr>
          <p:nvPr>
            <p:ph type="body" idx="1"/>
          </p:nvPr>
        </p:nvSpPr>
        <p:spPr>
          <a:xfrm>
            <a:off x="838200" y="1825625"/>
            <a:ext cx="10515600" cy="494982"/>
          </a:xfrm>
        </p:spPr>
        <p:txBody>
          <a:bodyPr>
            <a:normAutofit/>
          </a:bodyPr>
          <a:lstStyle/>
          <a:p>
            <a:pPr eaLnBrk="1" hangingPunct="1">
              <a:lnSpc>
                <a:spcPct val="80000"/>
              </a:lnSpc>
              <a:defRPr/>
            </a:pPr>
            <a:r>
              <a:rPr lang="zh-CN" altLang="en-US" sz="2400" dirty="0"/>
              <a:t>例</a:t>
            </a:r>
            <a:r>
              <a:rPr lang="en-US" altLang="zh-CN" sz="2400" dirty="0"/>
              <a:t>7</a:t>
            </a:r>
            <a:r>
              <a:rPr lang="zh-CN" altLang="en-US" sz="2400" dirty="0"/>
              <a:t>：编写函数，接收一个整数</a:t>
            </a:r>
            <a:r>
              <a:rPr lang="en-US" altLang="zh-CN" sz="2400" dirty="0"/>
              <a:t>t</a:t>
            </a:r>
            <a:r>
              <a:rPr lang="zh-CN" altLang="en-US" sz="2400" dirty="0"/>
              <a:t>为参数，打印杨辉三角前</a:t>
            </a:r>
            <a:r>
              <a:rPr lang="en-US" altLang="zh-CN" sz="2400" dirty="0"/>
              <a:t>t</a:t>
            </a:r>
            <a:r>
              <a:rPr lang="zh-CN" altLang="en-US" sz="2400" dirty="0"/>
              <a:t>行。</a:t>
            </a:r>
          </a:p>
          <a:p>
            <a:pPr eaLnBrk="1" hangingPunct="1">
              <a:lnSpc>
                <a:spcPct val="80000"/>
              </a:lnSpc>
              <a:defRPr/>
            </a:pPr>
            <a:endParaRPr lang="zh-CN" altLang="en-US" sz="2000" dirty="0"/>
          </a:p>
        </p:txBody>
      </p:sp>
      <p:sp>
        <p:nvSpPr>
          <p:cNvPr id="4" name="Rectangle 3"/>
          <p:cNvSpPr txBox="1">
            <a:spLocks noChangeArrowheads="1"/>
          </p:cNvSpPr>
          <p:nvPr/>
        </p:nvSpPr>
        <p:spPr>
          <a:xfrm>
            <a:off x="1654127" y="2320607"/>
            <a:ext cx="4605996" cy="4351338"/>
          </a:xfrm>
          <a:prstGeom prst="rect">
            <a:avLst/>
          </a:prstGeom>
          <a:ln>
            <a:solidFill>
              <a:schemeClr val="accent1"/>
            </a:solidFill>
            <a:prstDash val="sysDash"/>
          </a:ln>
        </p:spPr>
        <p:txBody>
          <a:bodyPr vert="horz" lIns="91440" tIns="45720" rIns="91440" bIns="45720" rtlCol="0">
            <a:normAutofit lnSpcReduction="10000"/>
          </a:bodyPr>
          <a:lstStyle>
            <a:defPPr>
              <a:defRPr lang="zh-CN"/>
            </a:defPPr>
            <a:lvl1pPr marL="228600" indent="-228600">
              <a:lnSpc>
                <a:spcPct val="80000"/>
              </a:lnSpc>
              <a:spcBef>
                <a:spcPts val="1000"/>
              </a:spcBef>
              <a:buFont typeface="Wingdings" panose="05000000000000000000" pitchFamily="2" charset="2"/>
              <a:buNone/>
              <a:defRPr sz="2000"/>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endParaRPr lang="zh-CN" altLang="en-US" dirty="0"/>
          </a:p>
          <a:p>
            <a:r>
              <a:rPr lang="en-US" altLang="zh-CN" dirty="0" err="1"/>
              <a:t>def</a:t>
            </a:r>
            <a:r>
              <a:rPr lang="en-US" altLang="zh-CN" dirty="0"/>
              <a:t> demo(t):</a:t>
            </a:r>
          </a:p>
          <a:p>
            <a:r>
              <a:rPr lang="en-US" altLang="zh-CN" dirty="0"/>
              <a:t>    print([1])</a:t>
            </a:r>
          </a:p>
          <a:p>
            <a:r>
              <a:rPr lang="en-US" altLang="zh-CN" dirty="0"/>
              <a:t>    print([1,1])</a:t>
            </a:r>
          </a:p>
          <a:p>
            <a:r>
              <a:rPr lang="en-US" altLang="zh-CN" dirty="0"/>
              <a:t>    line = [1,1]</a:t>
            </a:r>
          </a:p>
          <a:p>
            <a:r>
              <a:rPr lang="en-US" altLang="zh-CN" dirty="0"/>
              <a:t>    for </a:t>
            </a:r>
            <a:r>
              <a:rPr lang="en-US" altLang="zh-CN" dirty="0" err="1"/>
              <a:t>i</a:t>
            </a:r>
            <a:r>
              <a:rPr lang="en-US" altLang="zh-CN" dirty="0"/>
              <a:t> in range(2,t):</a:t>
            </a:r>
          </a:p>
          <a:p>
            <a:r>
              <a:rPr lang="en-US" altLang="zh-CN" dirty="0"/>
              <a:t>        r = []</a:t>
            </a:r>
          </a:p>
          <a:p>
            <a:r>
              <a:rPr lang="en-US" altLang="zh-CN" dirty="0"/>
              <a:t>        for j in range(0,len(line)-1):</a:t>
            </a:r>
          </a:p>
          <a:p>
            <a:r>
              <a:rPr lang="en-US" altLang="zh-CN" dirty="0"/>
              <a:t>            </a:t>
            </a:r>
            <a:r>
              <a:rPr lang="en-US" altLang="zh-CN" dirty="0" err="1"/>
              <a:t>r.append</a:t>
            </a:r>
            <a:r>
              <a:rPr lang="en-US" altLang="zh-CN" dirty="0"/>
              <a:t>(line[j]+line[j+1])</a:t>
            </a:r>
          </a:p>
          <a:p>
            <a:r>
              <a:rPr lang="en-US" altLang="zh-CN" dirty="0"/>
              <a:t>        line = [1]+r+[1]</a:t>
            </a:r>
          </a:p>
          <a:p>
            <a:r>
              <a:rPr lang="en-US" altLang="zh-CN" dirty="0"/>
              <a:t>        print(line)</a:t>
            </a:r>
          </a:p>
          <a:p>
            <a:r>
              <a:rPr lang="en-US" altLang="zh-CN" dirty="0"/>
              <a:t>demo(10)</a:t>
            </a:r>
          </a:p>
        </p:txBody>
      </p:sp>
      <p:pic>
        <p:nvPicPr>
          <p:cNvPr id="3" name="图片 2"/>
          <p:cNvPicPr>
            <a:picLocks noChangeAspect="1"/>
          </p:cNvPicPr>
          <p:nvPr/>
        </p:nvPicPr>
        <p:blipFill>
          <a:blip r:embed="rId2"/>
          <a:stretch>
            <a:fillRect/>
          </a:stretch>
        </p:blipFill>
        <p:spPr>
          <a:xfrm>
            <a:off x="5780355" y="4496276"/>
            <a:ext cx="3987417" cy="1935920"/>
          </a:xfrm>
          <a:prstGeom prst="rect">
            <a:avLst/>
          </a:prstGeom>
        </p:spPr>
      </p:pic>
    </p:spTree>
    <p:extLst>
      <p:ext uri="{BB962C8B-B14F-4D97-AF65-F5344CB8AC3E}">
        <p14:creationId xmlns:p14="http://schemas.microsoft.com/office/powerpoint/2010/main" val="259298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zh-CN" altLang="en-US"/>
              <a:t>5.7 案例精选</a:t>
            </a:r>
          </a:p>
        </p:txBody>
      </p:sp>
      <p:sp>
        <p:nvSpPr>
          <p:cNvPr id="57347" name="Rectangle 3"/>
          <p:cNvSpPr>
            <a:spLocks noGrp="1" noChangeArrowheads="1"/>
          </p:cNvSpPr>
          <p:nvPr>
            <p:ph type="body" idx="1"/>
          </p:nvPr>
        </p:nvSpPr>
        <p:spPr>
          <a:xfrm>
            <a:off x="838200" y="1420837"/>
            <a:ext cx="10515600" cy="1026941"/>
          </a:xfrm>
        </p:spPr>
        <p:txBody>
          <a:bodyPr>
            <a:normAutofit/>
          </a:bodyPr>
          <a:lstStyle/>
          <a:p>
            <a:pPr eaLnBrk="1" hangingPunct="1">
              <a:lnSpc>
                <a:spcPct val="110000"/>
              </a:lnSpc>
              <a:defRPr/>
            </a:pPr>
            <a:r>
              <a:rPr lang="zh-CN" altLang="en-US" sz="2400" dirty="0"/>
              <a:t>例</a:t>
            </a:r>
            <a:r>
              <a:rPr lang="en-US" altLang="zh-CN" sz="2400" dirty="0"/>
              <a:t>8</a:t>
            </a:r>
            <a:r>
              <a:rPr lang="zh-CN" altLang="en-US" sz="2400" dirty="0"/>
              <a:t>：编写函数，接收一个正偶数为参数，输出两个素数，并且这两个素数之和等于原来的正偶数。如果存在多组符合条件的素数，则全部输出。</a:t>
            </a:r>
            <a:endParaRPr lang="zh-CN" altLang="en-US" sz="2000" dirty="0"/>
          </a:p>
        </p:txBody>
      </p:sp>
      <p:sp>
        <p:nvSpPr>
          <p:cNvPr id="4" name="Rectangle 3"/>
          <p:cNvSpPr txBox="1">
            <a:spLocks noChangeArrowheads="1"/>
          </p:cNvSpPr>
          <p:nvPr/>
        </p:nvSpPr>
        <p:spPr>
          <a:xfrm>
            <a:off x="1274298" y="2307101"/>
            <a:ext cx="7039708" cy="4332849"/>
          </a:xfrm>
          <a:prstGeom prst="rect">
            <a:avLst/>
          </a:prstGeom>
          <a:ln>
            <a:solidFill>
              <a:schemeClr val="accent1"/>
            </a:solidFill>
            <a:prstDash val="sysDash"/>
          </a:ln>
        </p:spPr>
        <p:txBody>
          <a:bodyPr vert="horz" lIns="91440" tIns="45720" rIns="91440" bIns="45720" rtlCol="0">
            <a:normAutofit fontScale="92500" lnSpcReduction="10000"/>
          </a:bodyPr>
          <a:lstStyle>
            <a:defPPr>
              <a:defRPr lang="zh-CN"/>
            </a:defPPr>
            <a:lvl1pPr marL="228600" indent="-228600">
              <a:lnSpc>
                <a:spcPct val="80000"/>
              </a:lnSpc>
              <a:spcBef>
                <a:spcPts val="1000"/>
              </a:spcBef>
              <a:buFont typeface="Wingdings" panose="05000000000000000000" pitchFamily="2" charset="2"/>
              <a:buNone/>
              <a:defRPr sz="2000"/>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ltLang="zh-CN" dirty="0"/>
              <a:t>import math</a:t>
            </a:r>
          </a:p>
          <a:p>
            <a:r>
              <a:rPr lang="en-US" altLang="zh-CN" dirty="0" err="1"/>
              <a:t>def</a:t>
            </a:r>
            <a:r>
              <a:rPr lang="en-US" altLang="zh-CN" dirty="0"/>
              <a:t> </a:t>
            </a:r>
            <a:r>
              <a:rPr lang="en-US" altLang="zh-CN" dirty="0" err="1"/>
              <a:t>IsPrime</a:t>
            </a:r>
            <a:r>
              <a:rPr lang="en-US" altLang="zh-CN" dirty="0"/>
              <a:t>(n):</a:t>
            </a:r>
          </a:p>
          <a:p>
            <a:r>
              <a:rPr lang="en-US" altLang="zh-CN" dirty="0"/>
              <a:t>    m = </a:t>
            </a:r>
            <a:r>
              <a:rPr lang="en-US" altLang="zh-CN" dirty="0" err="1"/>
              <a:t>int</a:t>
            </a:r>
            <a:r>
              <a:rPr lang="en-US" altLang="zh-CN" dirty="0"/>
              <a:t>(</a:t>
            </a:r>
            <a:r>
              <a:rPr lang="en-US" altLang="zh-CN" dirty="0" err="1"/>
              <a:t>math.sqrt</a:t>
            </a:r>
            <a:r>
              <a:rPr lang="en-US" altLang="zh-CN" dirty="0"/>
              <a:t>(n))+1</a:t>
            </a:r>
          </a:p>
          <a:p>
            <a:r>
              <a:rPr lang="en-US" altLang="zh-CN" dirty="0"/>
              <a:t>    for </a:t>
            </a:r>
            <a:r>
              <a:rPr lang="en-US" altLang="zh-CN" dirty="0" err="1"/>
              <a:t>i</a:t>
            </a:r>
            <a:r>
              <a:rPr lang="en-US" altLang="zh-CN" dirty="0"/>
              <a:t> in range(2, m):</a:t>
            </a:r>
          </a:p>
          <a:p>
            <a:r>
              <a:rPr lang="en-US" altLang="zh-CN" dirty="0"/>
              <a:t>        if </a:t>
            </a:r>
            <a:r>
              <a:rPr lang="en-US" altLang="zh-CN" dirty="0" err="1"/>
              <a:t>n%i</a:t>
            </a:r>
            <a:r>
              <a:rPr lang="en-US" altLang="zh-CN" dirty="0"/>
              <a:t>==0:</a:t>
            </a:r>
          </a:p>
          <a:p>
            <a:r>
              <a:rPr lang="en-US" altLang="zh-CN" dirty="0"/>
              <a:t>            return False</a:t>
            </a:r>
          </a:p>
          <a:p>
            <a:r>
              <a:rPr lang="en-US" altLang="zh-CN" dirty="0"/>
              <a:t>    return True</a:t>
            </a:r>
          </a:p>
          <a:p>
            <a:r>
              <a:rPr lang="en-US" altLang="zh-CN" dirty="0" err="1"/>
              <a:t>def</a:t>
            </a:r>
            <a:r>
              <a:rPr lang="en-US" altLang="zh-CN" dirty="0"/>
              <a:t> demo(n):</a:t>
            </a:r>
          </a:p>
          <a:p>
            <a:r>
              <a:rPr lang="en-US" altLang="zh-CN" dirty="0"/>
              <a:t>    if </a:t>
            </a:r>
            <a:r>
              <a:rPr lang="en-US" altLang="zh-CN" dirty="0" err="1"/>
              <a:t>isinstance</a:t>
            </a:r>
            <a:r>
              <a:rPr lang="en-US" altLang="zh-CN" dirty="0"/>
              <a:t>(</a:t>
            </a:r>
            <a:r>
              <a:rPr lang="en-US" altLang="zh-CN" dirty="0" err="1"/>
              <a:t>n,int</a:t>
            </a:r>
            <a:r>
              <a:rPr lang="en-US" altLang="zh-CN" dirty="0"/>
              <a:t>) and n&gt;0 and n%2==0:</a:t>
            </a:r>
          </a:p>
          <a:p>
            <a:r>
              <a:rPr lang="en-US" altLang="zh-CN" dirty="0"/>
              <a:t>        for </a:t>
            </a:r>
            <a:r>
              <a:rPr lang="en-US" altLang="zh-CN" dirty="0" err="1"/>
              <a:t>i</a:t>
            </a:r>
            <a:r>
              <a:rPr lang="en-US" altLang="zh-CN" dirty="0"/>
              <a:t> in range(3, </a:t>
            </a:r>
            <a:r>
              <a:rPr lang="en-US" altLang="zh-CN" dirty="0" err="1"/>
              <a:t>int</a:t>
            </a:r>
            <a:r>
              <a:rPr lang="en-US" altLang="zh-CN" dirty="0"/>
              <a:t>(n/2)+1):</a:t>
            </a:r>
          </a:p>
          <a:p>
            <a:r>
              <a:rPr lang="en-US" altLang="zh-CN" dirty="0"/>
              <a:t>            if </a:t>
            </a:r>
            <a:r>
              <a:rPr lang="en-US" altLang="zh-CN" dirty="0" err="1"/>
              <a:t>IsPrime</a:t>
            </a:r>
            <a:r>
              <a:rPr lang="en-US" altLang="zh-CN" dirty="0"/>
              <a:t>(</a:t>
            </a:r>
            <a:r>
              <a:rPr lang="en-US" altLang="zh-CN" dirty="0" err="1"/>
              <a:t>i</a:t>
            </a:r>
            <a:r>
              <a:rPr lang="en-US" altLang="zh-CN" dirty="0"/>
              <a:t>) and </a:t>
            </a:r>
            <a:r>
              <a:rPr lang="en-US" altLang="zh-CN" dirty="0" err="1"/>
              <a:t>IsPrime</a:t>
            </a:r>
            <a:r>
              <a:rPr lang="en-US" altLang="zh-CN" dirty="0"/>
              <a:t>(n-</a:t>
            </a:r>
            <a:r>
              <a:rPr lang="en-US" altLang="zh-CN" dirty="0" err="1"/>
              <a:t>i</a:t>
            </a:r>
            <a:r>
              <a:rPr lang="en-US" altLang="zh-CN" dirty="0"/>
              <a:t>):</a:t>
            </a:r>
          </a:p>
          <a:p>
            <a:r>
              <a:rPr lang="en-US" altLang="zh-CN" dirty="0"/>
              <a:t>                print(</a:t>
            </a:r>
            <a:r>
              <a:rPr lang="en-US" altLang="zh-CN" dirty="0" err="1"/>
              <a:t>i</a:t>
            </a:r>
            <a:r>
              <a:rPr lang="en-US" altLang="zh-CN" dirty="0"/>
              <a:t>, '+', n-</a:t>
            </a:r>
            <a:r>
              <a:rPr lang="en-US" altLang="zh-CN" dirty="0" err="1"/>
              <a:t>i</a:t>
            </a:r>
            <a:r>
              <a:rPr lang="en-US" altLang="zh-CN" dirty="0"/>
              <a:t>, '=', n)</a:t>
            </a:r>
          </a:p>
          <a:p>
            <a:r>
              <a:rPr lang="en-US" altLang="zh-CN" dirty="0"/>
              <a:t>demo(60)</a:t>
            </a:r>
          </a:p>
        </p:txBody>
      </p:sp>
      <p:pic>
        <p:nvPicPr>
          <p:cNvPr id="2" name="图片 1"/>
          <p:cNvPicPr>
            <a:picLocks noChangeAspect="1"/>
          </p:cNvPicPr>
          <p:nvPr/>
        </p:nvPicPr>
        <p:blipFill>
          <a:blip r:embed="rId2"/>
          <a:stretch>
            <a:fillRect/>
          </a:stretch>
        </p:blipFill>
        <p:spPr>
          <a:xfrm>
            <a:off x="6443004" y="4787162"/>
            <a:ext cx="1434904" cy="1218897"/>
          </a:xfrm>
          <a:prstGeom prst="rect">
            <a:avLst/>
          </a:prstGeom>
        </p:spPr>
      </p:pic>
    </p:spTree>
    <p:extLst>
      <p:ext uri="{BB962C8B-B14F-4D97-AF65-F5344CB8AC3E}">
        <p14:creationId xmlns:p14="http://schemas.microsoft.com/office/powerpoint/2010/main" val="74495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38200" y="125974"/>
            <a:ext cx="10515600" cy="1325563"/>
          </a:xfrm>
        </p:spPr>
        <p:txBody>
          <a:bodyPr/>
          <a:lstStyle/>
          <a:p>
            <a:pPr eaLnBrk="1" hangingPunct="1">
              <a:defRPr/>
            </a:pPr>
            <a:r>
              <a:rPr lang="zh-CN" altLang="en-US" dirty="0"/>
              <a:t>5.7 案例精选</a:t>
            </a:r>
          </a:p>
        </p:txBody>
      </p:sp>
      <p:sp>
        <p:nvSpPr>
          <p:cNvPr id="58371" name="Rectangle 3"/>
          <p:cNvSpPr>
            <a:spLocks noGrp="1" noChangeArrowheads="1"/>
          </p:cNvSpPr>
          <p:nvPr>
            <p:ph type="body" idx="1"/>
          </p:nvPr>
        </p:nvSpPr>
        <p:spPr>
          <a:xfrm>
            <a:off x="1463040" y="1227078"/>
            <a:ext cx="9890760" cy="927220"/>
          </a:xfrm>
        </p:spPr>
        <p:txBody>
          <a:bodyPr vert="horz" lIns="91440" tIns="45720" rIns="91440" bIns="45720" rtlCol="0">
            <a:normAutofit/>
          </a:bodyPr>
          <a:lstStyle/>
          <a:p>
            <a:pPr>
              <a:lnSpc>
                <a:spcPct val="110000"/>
              </a:lnSpc>
            </a:pPr>
            <a:r>
              <a:rPr lang="zh-CN" altLang="en-US" sz="2400" dirty="0"/>
              <a:t>例</a:t>
            </a:r>
            <a:r>
              <a:rPr lang="en-US" altLang="zh-CN" sz="2400" dirty="0"/>
              <a:t>9</a:t>
            </a:r>
            <a:r>
              <a:rPr lang="zh-CN" altLang="en-US" sz="2400" dirty="0"/>
              <a:t>：编写函数，接收两个正整数作为参数，返回一个数组，其中第一个元素为最小公倍数，第二个元素为最大公约数。</a:t>
            </a:r>
          </a:p>
          <a:p>
            <a:pPr>
              <a:lnSpc>
                <a:spcPct val="110000"/>
              </a:lnSpc>
            </a:pPr>
            <a:endParaRPr lang="zh-CN" altLang="en-US" sz="2400" dirty="0"/>
          </a:p>
        </p:txBody>
      </p:sp>
      <p:sp>
        <p:nvSpPr>
          <p:cNvPr id="4" name="Rectangle 3"/>
          <p:cNvSpPr txBox="1">
            <a:spLocks noChangeArrowheads="1"/>
          </p:cNvSpPr>
          <p:nvPr/>
        </p:nvSpPr>
        <p:spPr>
          <a:xfrm>
            <a:off x="1345225" y="2143442"/>
            <a:ext cx="5038577" cy="3839209"/>
          </a:xfrm>
          <a:prstGeom prst="rect">
            <a:avLst/>
          </a:prstGeom>
          <a:ln>
            <a:solidFill>
              <a:schemeClr val="accent1"/>
            </a:solidFill>
            <a:prstDash val="sysDash"/>
          </a:ln>
        </p:spPr>
        <p:txBody>
          <a:bodyPr vert="horz" lIns="91440" tIns="45720" rIns="91440" bIns="45720" rtlCol="0">
            <a:normAutofit/>
          </a:bodyPr>
          <a:lstStyle>
            <a:defPPr>
              <a:defRPr lang="zh-CN"/>
            </a:defPPr>
            <a:lvl1pPr marL="228600" indent="-228600">
              <a:lnSpc>
                <a:spcPct val="80000"/>
              </a:lnSpc>
              <a:spcBef>
                <a:spcPts val="1000"/>
              </a:spcBef>
              <a:buFont typeface="Wingdings" panose="05000000000000000000" pitchFamily="2" charset="2"/>
              <a:buNone/>
              <a:defRPr sz="2000"/>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ltLang="zh-CN" dirty="0" err="1"/>
              <a:t>def</a:t>
            </a:r>
            <a:r>
              <a:rPr lang="en-US" altLang="zh-CN" dirty="0"/>
              <a:t> demo(</a:t>
            </a:r>
            <a:r>
              <a:rPr lang="en-US" altLang="zh-CN" dirty="0" err="1"/>
              <a:t>m,n</a:t>
            </a:r>
            <a:r>
              <a:rPr lang="en-US" altLang="zh-CN" dirty="0"/>
              <a:t>):</a:t>
            </a:r>
          </a:p>
          <a:p>
            <a:r>
              <a:rPr lang="en-US" altLang="zh-CN" dirty="0"/>
              <a:t>    if m&gt;n:</a:t>
            </a:r>
          </a:p>
          <a:p>
            <a:r>
              <a:rPr lang="en-US" altLang="zh-CN" dirty="0"/>
              <a:t>        m, n = n, m</a:t>
            </a:r>
          </a:p>
          <a:p>
            <a:r>
              <a:rPr lang="en-US" altLang="zh-CN" dirty="0"/>
              <a:t>    p = m*n</a:t>
            </a:r>
          </a:p>
          <a:p>
            <a:r>
              <a:rPr lang="en-US" altLang="zh-CN" dirty="0"/>
              <a:t>    while m!=0:</a:t>
            </a:r>
          </a:p>
          <a:p>
            <a:r>
              <a:rPr lang="en-US" altLang="zh-CN" dirty="0"/>
              <a:t>        r = </a:t>
            </a:r>
            <a:r>
              <a:rPr lang="en-US" altLang="zh-CN" dirty="0" err="1"/>
              <a:t>n%m</a:t>
            </a:r>
            <a:endParaRPr lang="en-US" altLang="zh-CN" dirty="0"/>
          </a:p>
          <a:p>
            <a:r>
              <a:rPr lang="en-US" altLang="zh-CN" dirty="0"/>
              <a:t>        n = m</a:t>
            </a:r>
          </a:p>
          <a:p>
            <a:r>
              <a:rPr lang="en-US" altLang="zh-CN" dirty="0"/>
              <a:t>        m = r</a:t>
            </a:r>
          </a:p>
          <a:p>
            <a:r>
              <a:rPr lang="en-US" altLang="zh-CN" dirty="0"/>
              <a:t>    return (</a:t>
            </a:r>
            <a:r>
              <a:rPr lang="en-US" altLang="zh-CN" dirty="0" err="1"/>
              <a:t>int</a:t>
            </a:r>
            <a:r>
              <a:rPr lang="en-US" altLang="zh-CN" dirty="0"/>
              <a:t>(p/n),n)</a:t>
            </a:r>
          </a:p>
          <a:p>
            <a:r>
              <a:rPr lang="en-US" altLang="zh-CN" dirty="0"/>
              <a:t>print(demo(20,30))</a:t>
            </a:r>
          </a:p>
        </p:txBody>
      </p:sp>
      <p:pic>
        <p:nvPicPr>
          <p:cNvPr id="2" name="图片 1"/>
          <p:cNvPicPr>
            <a:picLocks noChangeAspect="1"/>
          </p:cNvPicPr>
          <p:nvPr/>
        </p:nvPicPr>
        <p:blipFill>
          <a:blip r:embed="rId2"/>
          <a:stretch>
            <a:fillRect/>
          </a:stretch>
        </p:blipFill>
        <p:spPr>
          <a:xfrm>
            <a:off x="5793546" y="4824482"/>
            <a:ext cx="1711568" cy="534865"/>
          </a:xfrm>
          <a:prstGeom prst="rect">
            <a:avLst/>
          </a:prstGeom>
        </p:spPr>
      </p:pic>
    </p:spTree>
    <p:extLst>
      <p:ext uri="{BB962C8B-B14F-4D97-AF65-F5344CB8AC3E}">
        <p14:creationId xmlns:p14="http://schemas.microsoft.com/office/powerpoint/2010/main" val="193764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dirty="0"/>
              <a:t>8</a:t>
            </a:r>
            <a:r>
              <a:rPr lang="en-US" dirty="0"/>
              <a:t>.</a:t>
            </a:r>
            <a:r>
              <a:rPr lang="zh-CN" altLang="en-US" dirty="0"/>
              <a:t>6</a:t>
            </a:r>
            <a:r>
              <a:rPr lang="en-US" dirty="0"/>
              <a:t> </a:t>
            </a:r>
            <a:r>
              <a:rPr lang="zh-CN" altLang="en-US" dirty="0"/>
              <a:t>使用</a:t>
            </a:r>
            <a:r>
              <a:rPr lang="en-US" dirty="0"/>
              <a:t>IDLE</a:t>
            </a:r>
            <a:r>
              <a:rPr lang="zh-CN" altLang="en-US" dirty="0"/>
              <a:t>调试代码</a:t>
            </a:r>
            <a:r>
              <a:rPr lang="zh-CN" altLang="en-US" sz="2800" dirty="0"/>
              <a:t>（</a:t>
            </a:r>
            <a:r>
              <a:rPr lang="en-US" altLang="zh-CN" sz="2800" dirty="0"/>
              <a:t>p202</a:t>
            </a:r>
            <a:r>
              <a:rPr lang="zh-CN" altLang="en-US" sz="2800" dirty="0"/>
              <a:t>）</a:t>
            </a:r>
          </a:p>
        </p:txBody>
      </p:sp>
      <p:sp>
        <p:nvSpPr>
          <p:cNvPr id="53251" name="Rectangle 3"/>
          <p:cNvSpPr>
            <a:spLocks noGrp="1" noChangeArrowheads="1"/>
          </p:cNvSpPr>
          <p:nvPr>
            <p:ph type="body" idx="1"/>
          </p:nvPr>
        </p:nvSpPr>
        <p:spPr>
          <a:xfrm>
            <a:off x="359899" y="1459865"/>
            <a:ext cx="10515600" cy="4351338"/>
          </a:xfrm>
        </p:spPr>
        <p:txBody>
          <a:bodyPr/>
          <a:lstStyle/>
          <a:p>
            <a:r>
              <a:rPr lang="zh-CN" altLang="en-US" sz="2400" dirty="0"/>
              <a:t>首先单击菜单“</a:t>
            </a:r>
            <a:r>
              <a:rPr lang="en-US" sz="2400" dirty="0" err="1"/>
              <a:t>Debug”</a:t>
            </a:r>
            <a:r>
              <a:rPr lang="en-US" sz="2400" dirty="0" err="1">
                <a:sym typeface="Wingdings" panose="05000000000000000000" pitchFamily="2" charset="2"/>
              </a:rPr>
              <a:t>”Debugger</a:t>
            </a:r>
            <a:r>
              <a:rPr lang="en-US" sz="2400" dirty="0">
                <a:sym typeface="Wingdings" panose="05000000000000000000" pitchFamily="2" charset="2"/>
              </a:rPr>
              <a:t>”</a:t>
            </a:r>
            <a:r>
              <a:rPr lang="zh-CN" altLang="en-US" sz="2400" dirty="0">
                <a:sym typeface="Wingdings" panose="05000000000000000000" pitchFamily="2" charset="2"/>
              </a:rPr>
              <a:t>打开调试器窗口</a:t>
            </a:r>
          </a:p>
          <a:p>
            <a:r>
              <a:rPr lang="zh-CN" altLang="en-US" sz="2400" dirty="0">
                <a:sym typeface="Wingdings" panose="05000000000000000000" pitchFamily="2" charset="2"/>
              </a:rPr>
              <a:t>然后打开并运行要调试的程序</a:t>
            </a:r>
          </a:p>
          <a:p>
            <a:r>
              <a:rPr lang="zh-CN" altLang="en-US" sz="2400" dirty="0">
                <a:sym typeface="Wingdings" panose="05000000000000000000" pitchFamily="2" charset="2"/>
              </a:rPr>
              <a:t>切换到调试器窗口进行调试</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7699" y="2101191"/>
            <a:ext cx="5556250" cy="444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3"/>
          <p:cNvSpPr txBox="1">
            <a:spLocks noChangeArrowheads="1"/>
          </p:cNvSpPr>
          <p:nvPr/>
        </p:nvSpPr>
        <p:spPr>
          <a:xfrm>
            <a:off x="2638865" y="4118122"/>
            <a:ext cx="2284827" cy="41113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400" dirty="0"/>
              <a:t>IDL</a:t>
            </a:r>
            <a:r>
              <a:rPr lang="en-US" altLang="zh-CN" sz="2400" dirty="0"/>
              <a:t>E</a:t>
            </a:r>
            <a:r>
              <a:rPr lang="zh-CN" altLang="en-US" sz="2400" dirty="0"/>
              <a:t>调试器窗口</a:t>
            </a:r>
          </a:p>
        </p:txBody>
      </p:sp>
    </p:spTree>
    <p:extLst>
      <p:ext uri="{BB962C8B-B14F-4D97-AF65-F5344CB8AC3E}">
        <p14:creationId xmlns:p14="http://schemas.microsoft.com/office/powerpoint/2010/main" val="4105776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38200" y="125974"/>
            <a:ext cx="10515600" cy="1325563"/>
          </a:xfrm>
        </p:spPr>
        <p:txBody>
          <a:bodyPr/>
          <a:lstStyle/>
          <a:p>
            <a:pPr eaLnBrk="1" hangingPunct="1">
              <a:defRPr/>
            </a:pPr>
            <a:r>
              <a:rPr lang="zh-CN" altLang="en-US" dirty="0"/>
              <a:t>5.7 案例精选</a:t>
            </a:r>
          </a:p>
        </p:txBody>
      </p:sp>
      <p:sp>
        <p:nvSpPr>
          <p:cNvPr id="58371" name="Rectangle 3"/>
          <p:cNvSpPr>
            <a:spLocks noGrp="1" noChangeArrowheads="1"/>
          </p:cNvSpPr>
          <p:nvPr>
            <p:ph type="body" idx="1"/>
          </p:nvPr>
        </p:nvSpPr>
        <p:spPr>
          <a:xfrm>
            <a:off x="1463040" y="1227078"/>
            <a:ext cx="9890760" cy="927220"/>
          </a:xfrm>
        </p:spPr>
        <p:txBody>
          <a:bodyPr vert="horz" lIns="91440" tIns="45720" rIns="91440" bIns="45720" rtlCol="0">
            <a:normAutofit fontScale="85000" lnSpcReduction="20000"/>
          </a:bodyPr>
          <a:lstStyle/>
          <a:p>
            <a:pPr>
              <a:lnSpc>
                <a:spcPct val="110000"/>
              </a:lnSpc>
            </a:pPr>
            <a:r>
              <a:rPr lang="zh-CN" altLang="en-US" sz="2400" dirty="0"/>
              <a:t>例</a:t>
            </a:r>
            <a:r>
              <a:rPr lang="en-US" altLang="zh-CN" sz="2400" dirty="0"/>
              <a:t>10</a:t>
            </a:r>
            <a:r>
              <a:rPr lang="zh-CN" altLang="en-US" sz="2400" dirty="0"/>
              <a:t>：编写函数，接收一个所有元素值互不相等的整数数列</a:t>
            </a:r>
            <a:r>
              <a:rPr lang="en-US" altLang="zh-CN" sz="2400" dirty="0"/>
              <a:t>x,</a:t>
            </a:r>
            <a:r>
              <a:rPr lang="zh-CN" altLang="en-US" sz="2400" dirty="0"/>
              <a:t>和一个整数</a:t>
            </a:r>
            <a:r>
              <a:rPr lang="en-US" altLang="zh-CN" sz="2400" dirty="0"/>
              <a:t>n</a:t>
            </a:r>
            <a:r>
              <a:rPr lang="zh-CN" altLang="en-US" sz="2400" dirty="0"/>
              <a:t>，要求将值</a:t>
            </a:r>
            <a:r>
              <a:rPr lang="en-US" altLang="zh-CN" sz="2400" dirty="0"/>
              <a:t>n</a:t>
            </a:r>
            <a:r>
              <a:rPr lang="zh-CN" altLang="en-US" sz="2400" dirty="0"/>
              <a:t>的元素作为支点，将列表中所有值小于</a:t>
            </a:r>
            <a:r>
              <a:rPr lang="en-US" altLang="zh-CN" sz="2400" dirty="0"/>
              <a:t>n</a:t>
            </a:r>
            <a:r>
              <a:rPr lang="zh-CN" altLang="en-US" sz="2400" dirty="0"/>
              <a:t>元素全部放到</a:t>
            </a:r>
            <a:r>
              <a:rPr lang="en-US" altLang="zh-CN" sz="2400" dirty="0"/>
              <a:t>n</a:t>
            </a:r>
            <a:r>
              <a:rPr lang="zh-CN" altLang="en-US" sz="2400" dirty="0"/>
              <a:t>前面，所有值大于</a:t>
            </a:r>
            <a:r>
              <a:rPr lang="en-US" altLang="zh-CN" sz="2400" dirty="0"/>
              <a:t>n</a:t>
            </a:r>
            <a:r>
              <a:rPr lang="zh-CN" altLang="en-US" sz="2400" dirty="0"/>
              <a:t>的元素放到</a:t>
            </a:r>
            <a:r>
              <a:rPr lang="en-US" altLang="zh-CN" sz="2400" dirty="0"/>
              <a:t>n</a:t>
            </a:r>
            <a:r>
              <a:rPr lang="zh-CN" altLang="en-US" sz="2400" dirty="0"/>
              <a:t>后面。</a:t>
            </a:r>
          </a:p>
          <a:p>
            <a:pPr>
              <a:lnSpc>
                <a:spcPct val="110000"/>
              </a:lnSpc>
            </a:pPr>
            <a:endParaRPr lang="zh-CN" altLang="en-US" sz="2400" dirty="0"/>
          </a:p>
        </p:txBody>
      </p:sp>
      <p:sp>
        <p:nvSpPr>
          <p:cNvPr id="4" name="Rectangle 3"/>
          <p:cNvSpPr txBox="1">
            <a:spLocks noChangeArrowheads="1"/>
          </p:cNvSpPr>
          <p:nvPr/>
        </p:nvSpPr>
        <p:spPr>
          <a:xfrm>
            <a:off x="1834077" y="2533465"/>
            <a:ext cx="5038577" cy="1315974"/>
          </a:xfrm>
          <a:prstGeom prst="rect">
            <a:avLst/>
          </a:prstGeom>
          <a:ln>
            <a:solidFill>
              <a:schemeClr val="accent1"/>
            </a:solidFill>
            <a:prstDash val="sysDash"/>
          </a:ln>
        </p:spPr>
        <p:txBody>
          <a:bodyPr vert="horz" lIns="91440" tIns="45720" rIns="91440" bIns="45720" rtlCol="0">
            <a:normAutofit/>
          </a:bodyPr>
          <a:lstStyle>
            <a:defPPr>
              <a:defRPr lang="zh-CN"/>
            </a:defPPr>
            <a:lvl1pPr marL="228600" indent="-228600">
              <a:lnSpc>
                <a:spcPct val="80000"/>
              </a:lnSpc>
              <a:spcBef>
                <a:spcPts val="1000"/>
              </a:spcBef>
              <a:buFont typeface="Wingdings" panose="05000000000000000000" pitchFamily="2" charset="2"/>
              <a:buNone/>
              <a:defRPr sz="2000"/>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ltLang="zh-CN" dirty="0">
                <a:solidFill>
                  <a:schemeClr val="accent5"/>
                </a:solidFill>
              </a:rPr>
              <a:t>+</a:t>
            </a:r>
            <a:r>
              <a:rPr lang="zh-CN" altLang="en-US" dirty="0">
                <a:solidFill>
                  <a:schemeClr val="accent5"/>
                </a:solidFill>
              </a:rPr>
              <a:t>练习：</a:t>
            </a:r>
            <a:endParaRPr lang="en-US" altLang="zh-CN" dirty="0">
              <a:solidFill>
                <a:schemeClr val="accent5"/>
              </a:solidFill>
            </a:endParaRPr>
          </a:p>
          <a:p>
            <a:r>
              <a:rPr lang="en-US" altLang="zh-CN" dirty="0">
                <a:solidFill>
                  <a:schemeClr val="accent5"/>
                </a:solidFill>
              </a:rPr>
              <a:t>1.</a:t>
            </a:r>
            <a:r>
              <a:rPr lang="zh-CN" altLang="en-US" dirty="0">
                <a:solidFill>
                  <a:schemeClr val="accent5"/>
                </a:solidFill>
              </a:rPr>
              <a:t>录入例</a:t>
            </a:r>
            <a:r>
              <a:rPr lang="en-US" altLang="zh-CN" dirty="0">
                <a:solidFill>
                  <a:schemeClr val="accent5"/>
                </a:solidFill>
              </a:rPr>
              <a:t>5-10</a:t>
            </a:r>
            <a:r>
              <a:rPr lang="zh-CN" altLang="en-US" dirty="0">
                <a:solidFill>
                  <a:schemeClr val="accent5"/>
                </a:solidFill>
              </a:rPr>
              <a:t>（</a:t>
            </a:r>
            <a:r>
              <a:rPr lang="en-US" altLang="zh-CN" dirty="0">
                <a:solidFill>
                  <a:srgbClr val="FF0000"/>
                </a:solidFill>
              </a:rPr>
              <a:t>p144</a:t>
            </a:r>
            <a:r>
              <a:rPr lang="zh-CN" altLang="en-US" dirty="0">
                <a:solidFill>
                  <a:schemeClr val="accent5"/>
                </a:solidFill>
              </a:rPr>
              <a:t>）并且运行该程序</a:t>
            </a:r>
            <a:endParaRPr lang="en-US" altLang="zh-CN" dirty="0">
              <a:solidFill>
                <a:schemeClr val="accent5"/>
              </a:solidFill>
            </a:endParaRPr>
          </a:p>
          <a:p>
            <a:r>
              <a:rPr lang="en-US" altLang="zh-CN" dirty="0">
                <a:solidFill>
                  <a:schemeClr val="accent5"/>
                </a:solidFill>
              </a:rPr>
              <a:t>2.</a:t>
            </a:r>
            <a:r>
              <a:rPr lang="zh-CN" altLang="en-US" dirty="0">
                <a:solidFill>
                  <a:schemeClr val="accent5"/>
                </a:solidFill>
              </a:rPr>
              <a:t>使用</a:t>
            </a:r>
            <a:r>
              <a:rPr lang="en-US" altLang="zh-CN" dirty="0">
                <a:solidFill>
                  <a:schemeClr val="accent5"/>
                </a:solidFill>
              </a:rPr>
              <a:t>IDLE</a:t>
            </a:r>
            <a:r>
              <a:rPr lang="zh-CN" altLang="en-US" dirty="0">
                <a:solidFill>
                  <a:schemeClr val="accent5"/>
                </a:solidFill>
              </a:rPr>
              <a:t>调试代码</a:t>
            </a:r>
            <a:endParaRPr lang="en-US" altLang="zh-CN" dirty="0">
              <a:solidFill>
                <a:schemeClr val="accent5"/>
              </a:solidFill>
            </a:endParaRPr>
          </a:p>
        </p:txBody>
      </p:sp>
    </p:spTree>
    <p:extLst>
      <p:ext uri="{BB962C8B-B14F-4D97-AF65-F5344CB8AC3E}">
        <p14:creationId xmlns:p14="http://schemas.microsoft.com/office/powerpoint/2010/main" val="29809758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zh-CN" altLang="en-US" dirty="0"/>
              <a:t>5.8 高级话题</a:t>
            </a:r>
            <a:r>
              <a:rPr lang="zh-CN" altLang="en-US" sz="3200" dirty="0">
                <a:solidFill>
                  <a:srgbClr val="FF0000"/>
                </a:solidFill>
              </a:rPr>
              <a:t>（自学）</a:t>
            </a:r>
            <a:endParaRPr lang="zh-CN" altLang="zh-CN" sz="3200" dirty="0">
              <a:solidFill>
                <a:srgbClr val="FF0000"/>
              </a:solidFill>
            </a:endParaRPr>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6445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a:t>5.1 </a:t>
            </a:r>
            <a:r>
              <a:rPr lang="zh-CN" altLang="en-US" dirty="0"/>
              <a:t>函数定义与调用</a:t>
            </a:r>
            <a:endParaRPr lang="zh-CN" altLang="zh-CN" dirty="0"/>
          </a:p>
        </p:txBody>
      </p:sp>
      <p:sp>
        <p:nvSpPr>
          <p:cNvPr id="4" name="Rectangle 3"/>
          <p:cNvSpPr txBox="1">
            <a:spLocks noChangeArrowheads="1"/>
          </p:cNvSpPr>
          <p:nvPr/>
        </p:nvSpPr>
        <p:spPr>
          <a:xfrm>
            <a:off x="345426" y="1458821"/>
            <a:ext cx="10511798" cy="5286753"/>
          </a:xfrm>
          <a:prstGeom prst="rect">
            <a:avLst/>
          </a:prstGeom>
          <a:noFill/>
        </p:spPr>
        <p:txBody>
          <a:bodyPr vert="horz" lIns="108825" tIns="54412" rIns="108825" bIns="54412" rtlCol="0">
            <a:normAutofit lnSpcReduction="1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80000"/>
              </a:lnSpc>
            </a:pPr>
            <a:r>
              <a:rPr lang="zh-CN" altLang="en-US" sz="2400" dirty="0">
                <a:latin typeface="宋体" charset="-122"/>
                <a:sym typeface="Arial" charset="0"/>
              </a:rPr>
              <a:t>创建或定义函数要使用</a:t>
            </a:r>
            <a:r>
              <a:rPr lang="en-US" altLang="zh-CN" sz="3600" dirty="0" err="1">
                <a:solidFill>
                  <a:schemeClr val="accent5"/>
                </a:solidFill>
                <a:latin typeface="宋体" charset="-122"/>
                <a:sym typeface="Arial" charset="0"/>
              </a:rPr>
              <a:t>def</a:t>
            </a:r>
            <a:r>
              <a:rPr lang="zh-CN" altLang="en-US" sz="2400" dirty="0">
                <a:latin typeface="宋体" charset="-122"/>
                <a:sym typeface="Arial" charset="0"/>
              </a:rPr>
              <a:t>关键字</a:t>
            </a:r>
            <a:endParaRPr lang="en-US" altLang="zh-CN" sz="2400" dirty="0">
              <a:latin typeface="宋体" charset="-122"/>
              <a:sym typeface="Arial" charset="0"/>
            </a:endParaRPr>
          </a:p>
          <a:p>
            <a:pPr>
              <a:lnSpc>
                <a:spcPct val="80000"/>
              </a:lnSpc>
            </a:pPr>
            <a:r>
              <a:rPr lang="zh-CN" altLang="en-US" sz="2400" dirty="0">
                <a:latin typeface="宋体" charset="-122"/>
                <a:sym typeface="Arial" charset="0"/>
              </a:rPr>
              <a:t>函数定义（声明）格式：</a:t>
            </a:r>
            <a:endParaRPr lang="en-US" altLang="zh-CN" sz="2400" dirty="0">
              <a:latin typeface="宋体" charset="-122"/>
              <a:sym typeface="Arial" charset="0"/>
            </a:endParaRPr>
          </a:p>
          <a:p>
            <a:pPr>
              <a:buFont typeface="Wingdings" panose="05000000000000000000" pitchFamily="2" charset="2"/>
              <a:buNone/>
            </a:pPr>
            <a:r>
              <a:rPr lang="en-US" altLang="zh-CN" sz="2400" dirty="0">
                <a:solidFill>
                  <a:schemeClr val="accent5"/>
                </a:solidFill>
              </a:rPr>
              <a:t>	</a:t>
            </a:r>
            <a:r>
              <a:rPr lang="zh-CN" altLang="en-US" sz="2400" b="1" dirty="0">
                <a:solidFill>
                  <a:schemeClr val="accent5"/>
                </a:solidFill>
              </a:rPr>
              <a:t>def 函数名([形参列表]):</a:t>
            </a:r>
            <a:endParaRPr lang="en-US" altLang="zh-CN" sz="2400" b="1" dirty="0">
              <a:solidFill>
                <a:schemeClr val="accent5"/>
              </a:solidFill>
            </a:endParaRPr>
          </a:p>
          <a:p>
            <a:pPr>
              <a:buFont typeface="Wingdings" panose="05000000000000000000" pitchFamily="2" charset="2"/>
              <a:buNone/>
            </a:pPr>
            <a:r>
              <a:rPr lang="en-US" altLang="zh-CN" sz="2400" b="1" dirty="0">
                <a:solidFill>
                  <a:schemeClr val="accent5"/>
                </a:solidFill>
              </a:rPr>
              <a:t>	</a:t>
            </a:r>
            <a:r>
              <a:rPr lang="zh-CN" altLang="en-US" sz="2400" b="1" dirty="0"/>
              <a:t>    </a:t>
            </a:r>
            <a:r>
              <a:rPr lang="zh-CN" altLang="en-US" sz="2400" b="1" dirty="0">
                <a:solidFill>
                  <a:schemeClr val="accent6"/>
                </a:solidFill>
              </a:rPr>
              <a:t>'''注释''' </a:t>
            </a:r>
            <a:endParaRPr lang="en-US" altLang="zh-CN" sz="2400" b="1" dirty="0">
              <a:solidFill>
                <a:schemeClr val="accent6"/>
              </a:solidFill>
            </a:endParaRPr>
          </a:p>
          <a:p>
            <a:pPr>
              <a:buFont typeface="Wingdings" panose="05000000000000000000" pitchFamily="2" charset="2"/>
              <a:buNone/>
            </a:pPr>
            <a:r>
              <a:rPr lang="en-US" altLang="zh-CN" sz="2400" b="1" dirty="0">
                <a:solidFill>
                  <a:schemeClr val="accent5"/>
                </a:solidFill>
              </a:rPr>
              <a:t>	    </a:t>
            </a:r>
            <a:r>
              <a:rPr lang="zh-CN" altLang="en-US" sz="2400" b="1" dirty="0">
                <a:solidFill>
                  <a:schemeClr val="accent5"/>
                </a:solidFill>
              </a:rPr>
              <a:t>函数体</a:t>
            </a:r>
            <a:endParaRPr lang="en-US" altLang="zh-CN" sz="2400" b="1" dirty="0">
              <a:solidFill>
                <a:schemeClr val="accent5"/>
              </a:solidFill>
            </a:endParaRPr>
          </a:p>
          <a:p>
            <a:pPr>
              <a:buFont typeface="Wingdings" panose="05000000000000000000" pitchFamily="2" charset="2"/>
              <a:buNone/>
            </a:pPr>
            <a:endParaRPr lang="en-US" altLang="zh-CN" sz="2400" dirty="0">
              <a:solidFill>
                <a:schemeClr val="accent5"/>
              </a:solidFill>
            </a:endParaRPr>
          </a:p>
          <a:p>
            <a:r>
              <a:rPr lang="zh-CN" altLang="en-US" sz="2400" dirty="0"/>
              <a:t>函数调用：</a:t>
            </a:r>
            <a:endParaRPr lang="en-US" altLang="zh-CN" sz="2400" dirty="0"/>
          </a:p>
          <a:p>
            <a:pPr marL="0" indent="0">
              <a:buNone/>
            </a:pPr>
            <a:r>
              <a:rPr lang="en-US" altLang="zh-CN" sz="2400" dirty="0">
                <a:solidFill>
                  <a:schemeClr val="accent5"/>
                </a:solidFill>
              </a:rPr>
              <a:t>     </a:t>
            </a:r>
            <a:r>
              <a:rPr lang="zh-CN" altLang="en-US" sz="2400" b="1" dirty="0">
                <a:solidFill>
                  <a:schemeClr val="accent5"/>
                </a:solidFill>
              </a:rPr>
              <a:t>函数名([实参列表])</a:t>
            </a:r>
            <a:endParaRPr lang="en-US" altLang="zh-CN" sz="2400" b="1" dirty="0">
              <a:solidFill>
                <a:schemeClr val="accent5"/>
              </a:solidFill>
            </a:endParaRPr>
          </a:p>
          <a:p>
            <a:pPr marL="0" indent="0">
              <a:buNone/>
            </a:pPr>
            <a:endParaRPr lang="en-US" altLang="zh-CN" sz="2400" dirty="0"/>
          </a:p>
          <a:p>
            <a:r>
              <a:rPr lang="zh-CN" altLang="en-US" sz="2400" dirty="0"/>
              <a:t>注意：</a:t>
            </a:r>
            <a:endParaRPr lang="en-US" altLang="zh-CN" sz="2400" dirty="0"/>
          </a:p>
          <a:p>
            <a:pPr lvl="1"/>
            <a:r>
              <a:rPr lang="zh-CN" altLang="en-US" sz="2000" dirty="0"/>
              <a:t>在定义函数时，开头部分的注释并不是必需的，但是如果为函数的定义加上这段注释的话，可以为用户提供友好的提示和使用帮助。</a:t>
            </a:r>
            <a:endParaRPr lang="en-US" altLang="zh-CN" sz="2000" dirty="0"/>
          </a:p>
        </p:txBody>
      </p:sp>
      <p:sp>
        <p:nvSpPr>
          <p:cNvPr id="16387" name="Rectangle 3"/>
          <p:cNvSpPr>
            <a:spLocks noGrp="1" noChangeArrowheads="1"/>
          </p:cNvSpPr>
          <p:nvPr>
            <p:ph type="body" idx="1"/>
          </p:nvPr>
        </p:nvSpPr>
        <p:spPr>
          <a:xfrm>
            <a:off x="5411451" y="1532146"/>
            <a:ext cx="6445770" cy="4050545"/>
          </a:xfrm>
          <a:solidFill>
            <a:schemeClr val="accent4">
              <a:lumMod val="20000"/>
              <a:lumOff val="80000"/>
            </a:schemeClr>
          </a:solidFill>
        </p:spPr>
        <p:txBody>
          <a:bodyPr>
            <a:noAutofit/>
          </a:bodyPr>
          <a:lstStyle/>
          <a:p>
            <a:pPr marL="0" indent="0">
              <a:lnSpc>
                <a:spcPct val="80000"/>
              </a:lnSpc>
              <a:buNone/>
            </a:pPr>
            <a:r>
              <a:rPr lang="en-US" altLang="zh-CN" sz="2000" dirty="0">
                <a:latin typeface="宋体" charset="-122"/>
                <a:sym typeface="Arial" charset="0"/>
              </a:rPr>
              <a:t>&gt;&gt;&gt; </a:t>
            </a:r>
            <a:r>
              <a:rPr lang="en-US" altLang="zh-CN" sz="2000" dirty="0" err="1">
                <a:solidFill>
                  <a:srgbClr val="FF0000"/>
                </a:solidFill>
                <a:latin typeface="宋体" charset="-122"/>
                <a:sym typeface="Arial" charset="0"/>
              </a:rPr>
              <a:t>def</a:t>
            </a:r>
            <a:r>
              <a:rPr lang="en-US" altLang="zh-CN" sz="2000" dirty="0">
                <a:latin typeface="宋体" charset="-122"/>
                <a:sym typeface="Arial" charset="0"/>
              </a:rPr>
              <a:t> fib(n):</a:t>
            </a:r>
          </a:p>
          <a:p>
            <a:pPr marL="0" indent="0">
              <a:lnSpc>
                <a:spcPct val="80000"/>
              </a:lnSpc>
              <a:buNone/>
            </a:pPr>
            <a:r>
              <a:rPr lang="en-US" altLang="zh-CN" sz="2000" dirty="0">
                <a:latin typeface="宋体" charset="-122"/>
                <a:sym typeface="Arial" charset="0"/>
              </a:rPr>
              <a:t>     </a:t>
            </a:r>
            <a:r>
              <a:rPr lang="en-US" altLang="zh-CN" sz="2000" dirty="0">
                <a:solidFill>
                  <a:schemeClr val="accent6"/>
                </a:solidFill>
                <a:latin typeface="宋体" charset="-122"/>
                <a:sym typeface="Arial" charset="0"/>
              </a:rPr>
              <a:t>'''accept an integer n.</a:t>
            </a:r>
          </a:p>
          <a:p>
            <a:pPr marL="0" indent="0">
              <a:lnSpc>
                <a:spcPct val="80000"/>
              </a:lnSpc>
              <a:buNone/>
            </a:pPr>
            <a:r>
              <a:rPr lang="en-US" altLang="zh-CN" sz="2000" dirty="0">
                <a:solidFill>
                  <a:schemeClr val="accent6"/>
                </a:solidFill>
                <a:latin typeface="宋体" charset="-122"/>
                <a:sym typeface="Arial" charset="0"/>
              </a:rPr>
              <a:t>        return the numbers less than n </a:t>
            </a:r>
          </a:p>
          <a:p>
            <a:pPr marL="0" indent="0">
              <a:lnSpc>
                <a:spcPct val="80000"/>
              </a:lnSpc>
              <a:buNone/>
            </a:pPr>
            <a:r>
              <a:rPr lang="en-US" altLang="zh-CN" sz="2000" dirty="0">
                <a:solidFill>
                  <a:schemeClr val="accent6"/>
                </a:solidFill>
                <a:latin typeface="宋体" charset="-122"/>
                <a:sym typeface="Arial" charset="0"/>
              </a:rPr>
              <a:t>        in Fibonacci sequence.'''</a:t>
            </a:r>
          </a:p>
          <a:p>
            <a:pPr marL="0" indent="0">
              <a:lnSpc>
                <a:spcPct val="80000"/>
              </a:lnSpc>
              <a:buNone/>
            </a:pPr>
            <a:r>
              <a:rPr lang="en-US" altLang="zh-CN" sz="2000" dirty="0">
                <a:latin typeface="宋体" charset="-122"/>
                <a:sym typeface="Arial" charset="0"/>
              </a:rPr>
              <a:t>     a, b = 1, 1</a:t>
            </a:r>
          </a:p>
          <a:p>
            <a:pPr marL="0" indent="0">
              <a:lnSpc>
                <a:spcPct val="80000"/>
              </a:lnSpc>
              <a:buNone/>
            </a:pPr>
            <a:r>
              <a:rPr lang="en-US" altLang="zh-CN" sz="2000" dirty="0">
                <a:solidFill>
                  <a:srgbClr val="FF0000"/>
                </a:solidFill>
                <a:latin typeface="宋体" charset="-122"/>
                <a:sym typeface="Arial" charset="0"/>
              </a:rPr>
              <a:t>     while </a:t>
            </a:r>
            <a:r>
              <a:rPr lang="en-US" altLang="zh-CN" sz="2000" dirty="0">
                <a:latin typeface="宋体" charset="-122"/>
                <a:sym typeface="Arial" charset="0"/>
              </a:rPr>
              <a:t>a &lt; n:</a:t>
            </a:r>
          </a:p>
          <a:p>
            <a:pPr marL="0" indent="0">
              <a:lnSpc>
                <a:spcPct val="80000"/>
              </a:lnSpc>
              <a:buNone/>
            </a:pPr>
            <a:r>
              <a:rPr lang="en-US" altLang="zh-CN" sz="2000" dirty="0">
                <a:latin typeface="宋体" charset="-122"/>
                <a:sym typeface="Arial" charset="0"/>
              </a:rPr>
              <a:t>         print(a, end=' ')</a:t>
            </a:r>
          </a:p>
          <a:p>
            <a:pPr marL="0" indent="0">
              <a:lnSpc>
                <a:spcPct val="80000"/>
              </a:lnSpc>
              <a:buNone/>
            </a:pPr>
            <a:r>
              <a:rPr lang="en-US" altLang="zh-CN" sz="2000" dirty="0">
                <a:latin typeface="宋体" charset="-122"/>
                <a:sym typeface="Arial" charset="0"/>
              </a:rPr>
              <a:t>         a, b = b, </a:t>
            </a:r>
            <a:r>
              <a:rPr lang="en-US" altLang="zh-CN" sz="2000" dirty="0" err="1">
                <a:latin typeface="宋体" charset="-122"/>
                <a:sym typeface="Arial" charset="0"/>
              </a:rPr>
              <a:t>a+b</a:t>
            </a: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     print()    </a:t>
            </a:r>
          </a:p>
          <a:p>
            <a:pPr marL="0" indent="0">
              <a:lnSpc>
                <a:spcPct val="80000"/>
              </a:lnSpc>
              <a:buNone/>
            </a:pPr>
            <a:r>
              <a:rPr lang="en-US" altLang="zh-CN" sz="2000" dirty="0">
                <a:latin typeface="宋体" charset="-122"/>
                <a:sym typeface="Arial" charset="0"/>
              </a:rPr>
              <a:t>&gt;&gt;&gt; fib(1000)</a:t>
            </a:r>
            <a:r>
              <a:rPr lang="en-US" altLang="zh-CN" sz="2000" dirty="0">
                <a:solidFill>
                  <a:srgbClr val="FF0000"/>
                </a:solidFill>
                <a:latin typeface="宋体" charset="-122"/>
                <a:sym typeface="Arial" charset="0"/>
              </a:rPr>
              <a:t>#</a:t>
            </a:r>
            <a:r>
              <a:rPr lang="zh-CN" altLang="en-US" sz="2000" dirty="0">
                <a:solidFill>
                  <a:srgbClr val="FF0000"/>
                </a:solidFill>
                <a:latin typeface="宋体" charset="-122"/>
                <a:sym typeface="Arial" charset="0"/>
              </a:rPr>
              <a:t>函数调用</a:t>
            </a:r>
          </a:p>
          <a:p>
            <a:pPr marL="0" indent="0">
              <a:lnSpc>
                <a:spcPct val="80000"/>
              </a:lnSpc>
              <a:buNone/>
            </a:pPr>
            <a:r>
              <a:rPr lang="en-US" altLang="zh-CN" sz="2000" dirty="0">
                <a:solidFill>
                  <a:schemeClr val="accent5"/>
                </a:solidFill>
                <a:latin typeface="宋体" charset="-122"/>
                <a:sym typeface="Arial" charset="0"/>
              </a:rPr>
              <a:t>1 1 2 3 5 8 13 21 34 55 89 144 233 377 610 987 </a:t>
            </a:r>
          </a:p>
          <a:p>
            <a:pPr marL="0" indent="0">
              <a:lnSpc>
                <a:spcPct val="80000"/>
              </a:lnSpc>
              <a:buNone/>
            </a:pPr>
            <a:endParaRPr lang="zh-CN" altLang="en-US" sz="2000" dirty="0">
              <a:solidFill>
                <a:schemeClr val="accent5"/>
              </a:solidFill>
              <a:latin typeface="宋体" charset="-122"/>
              <a:sym typeface="Arial" charset="0"/>
            </a:endParaRPr>
          </a:p>
        </p:txBody>
      </p:sp>
    </p:spTree>
    <p:extLst>
      <p:ext uri="{BB962C8B-B14F-4D97-AF65-F5344CB8AC3E}">
        <p14:creationId xmlns:p14="http://schemas.microsoft.com/office/powerpoint/2010/main" val="2808270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zh-CN" altLang="en-US" dirty="0"/>
              <a:t>5.8 高级话题</a:t>
            </a:r>
          </a:p>
        </p:txBody>
      </p:sp>
      <p:sp>
        <p:nvSpPr>
          <p:cNvPr id="59395" name="Rectangle 3"/>
          <p:cNvSpPr>
            <a:spLocks noGrp="1" noChangeArrowheads="1"/>
          </p:cNvSpPr>
          <p:nvPr>
            <p:ph type="body" idx="1"/>
          </p:nvPr>
        </p:nvSpPr>
        <p:spPr>
          <a:xfrm>
            <a:off x="838200" y="1479238"/>
            <a:ext cx="10515600" cy="422899"/>
          </a:xfrm>
        </p:spPr>
        <p:txBody>
          <a:bodyPr>
            <a:normAutofit fontScale="77500" lnSpcReduction="20000"/>
          </a:bodyPr>
          <a:lstStyle/>
          <a:p>
            <a:pPr eaLnBrk="1" hangingPunct="1">
              <a:lnSpc>
                <a:spcPct val="90000"/>
              </a:lnSpc>
              <a:defRPr/>
            </a:pPr>
            <a:r>
              <a:rPr lang="zh-CN" altLang="en-US" sz="2400" dirty="0"/>
              <a:t>内置函数</a:t>
            </a:r>
            <a:r>
              <a:rPr lang="zh-CN" altLang="en-US" sz="3500" dirty="0">
                <a:solidFill>
                  <a:schemeClr val="accent5"/>
                </a:solidFill>
              </a:rPr>
              <a:t>map</a:t>
            </a:r>
            <a:r>
              <a:rPr lang="zh-CN" altLang="en-US" sz="2400" dirty="0"/>
              <a:t>可以将一个函数作用到一个序列或迭代器对象上。</a:t>
            </a:r>
          </a:p>
        </p:txBody>
      </p:sp>
      <p:sp>
        <p:nvSpPr>
          <p:cNvPr id="4" name="Rectangle 3"/>
          <p:cNvSpPr txBox="1">
            <a:spLocks noChangeArrowheads="1"/>
          </p:cNvSpPr>
          <p:nvPr/>
        </p:nvSpPr>
        <p:spPr>
          <a:xfrm>
            <a:off x="3232217" y="2053652"/>
            <a:ext cx="7290878" cy="4182255"/>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defRPr/>
            </a:pPr>
            <a:r>
              <a:rPr lang="zh-CN" altLang="en-US" sz="2400" dirty="0"/>
              <a:t>&gt;&gt;&gt; </a:t>
            </a:r>
            <a:r>
              <a:rPr lang="en-US" altLang="zh-CN" sz="2400" dirty="0"/>
              <a:t>list(</a:t>
            </a:r>
            <a:r>
              <a:rPr lang="zh-CN" altLang="en-US" sz="2400" dirty="0"/>
              <a:t>map(str,range(5))</a:t>
            </a:r>
            <a:r>
              <a:rPr lang="en-US" altLang="zh-CN" sz="2400" dirty="0"/>
              <a:t>)</a:t>
            </a:r>
            <a:endParaRPr lang="zh-CN" altLang="en-US" sz="2400" dirty="0"/>
          </a:p>
          <a:p>
            <a:pPr>
              <a:defRPr/>
            </a:pPr>
            <a:r>
              <a:rPr lang="zh-CN" altLang="en-US" sz="2400" dirty="0">
                <a:solidFill>
                  <a:schemeClr val="accent5"/>
                </a:solidFill>
              </a:rPr>
              <a:t>['0', '1', '2', '3', '4']</a:t>
            </a:r>
          </a:p>
          <a:p>
            <a:pPr>
              <a:defRPr/>
            </a:pPr>
            <a:r>
              <a:rPr lang="en-US" altLang="zh-CN" sz="2400" dirty="0"/>
              <a:t>&gt;&gt;&gt; </a:t>
            </a:r>
            <a:r>
              <a:rPr lang="en-US" altLang="zh-CN" sz="2400" dirty="0" err="1"/>
              <a:t>def</a:t>
            </a:r>
            <a:r>
              <a:rPr lang="en-US" altLang="zh-CN" sz="2400" dirty="0"/>
              <a:t> add5(v):</a:t>
            </a:r>
          </a:p>
          <a:p>
            <a:pPr>
              <a:defRPr/>
            </a:pPr>
            <a:r>
              <a:rPr lang="en-US" altLang="zh-CN" sz="2400" dirty="0"/>
              <a:t>	return v+5</a:t>
            </a:r>
          </a:p>
          <a:p>
            <a:pPr>
              <a:defRPr/>
            </a:pPr>
            <a:r>
              <a:rPr lang="en-US" altLang="zh-CN" sz="2400" dirty="0"/>
              <a:t>&gt;&gt;&gt; list(map(add5,range(10)))</a:t>
            </a:r>
          </a:p>
          <a:p>
            <a:pPr>
              <a:defRPr/>
            </a:pPr>
            <a:r>
              <a:rPr lang="en-US" altLang="zh-CN" sz="2400" dirty="0">
                <a:solidFill>
                  <a:schemeClr val="accent5"/>
                </a:solidFill>
              </a:rPr>
              <a:t>[5, 6, 7, 8, 9, 10, 11, 12, 13, 14]</a:t>
            </a:r>
          </a:p>
        </p:txBody>
      </p:sp>
    </p:spTree>
    <p:extLst>
      <p:ext uri="{BB962C8B-B14F-4D97-AF65-F5344CB8AC3E}">
        <p14:creationId xmlns:p14="http://schemas.microsoft.com/office/powerpoint/2010/main" val="20436573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zh-CN" altLang="en-US" dirty="0"/>
              <a:t>5.8 高级话题</a:t>
            </a:r>
          </a:p>
        </p:txBody>
      </p:sp>
      <p:sp>
        <p:nvSpPr>
          <p:cNvPr id="60419" name="Rectangle 3"/>
          <p:cNvSpPr>
            <a:spLocks noGrp="1" noChangeArrowheads="1"/>
          </p:cNvSpPr>
          <p:nvPr>
            <p:ph type="body" idx="1"/>
          </p:nvPr>
        </p:nvSpPr>
        <p:spPr>
          <a:xfrm>
            <a:off x="838200" y="1283805"/>
            <a:ext cx="10515600" cy="1366201"/>
          </a:xfrm>
        </p:spPr>
        <p:txBody>
          <a:bodyPr/>
          <a:lstStyle/>
          <a:p>
            <a:pPr eaLnBrk="1" hangingPunct="1">
              <a:lnSpc>
                <a:spcPct val="80000"/>
              </a:lnSpc>
              <a:defRPr/>
            </a:pPr>
            <a:r>
              <a:rPr lang="zh-CN" altLang="en-US" sz="2400" dirty="0"/>
              <a:t>内置函数</a:t>
            </a:r>
            <a:r>
              <a:rPr lang="zh-CN" altLang="en-US" sz="3200" dirty="0">
                <a:solidFill>
                  <a:schemeClr val="accent5"/>
                </a:solidFill>
              </a:rPr>
              <a:t>reduce</a:t>
            </a:r>
            <a:r>
              <a:rPr lang="zh-CN" altLang="en-US" sz="2400" dirty="0"/>
              <a:t>可以将一个接受2个参数的函数以累积的方式从左到右依次作用到一个序列或迭代器对象的所有元素上。</a:t>
            </a:r>
            <a:endParaRPr lang="en-US" altLang="zh-CN" sz="2400" dirty="0"/>
          </a:p>
          <a:p>
            <a:pPr eaLnBrk="1" hangingPunct="1">
              <a:lnSpc>
                <a:spcPct val="80000"/>
              </a:lnSpc>
              <a:defRPr/>
            </a:pPr>
            <a:r>
              <a:rPr lang="zh-CN" altLang="en-US" sz="2400" dirty="0"/>
              <a:t>在python 3中，使用reduce函数需要 from functools import reduce</a:t>
            </a:r>
          </a:p>
          <a:p>
            <a:pPr eaLnBrk="1" hangingPunct="1">
              <a:defRPr/>
            </a:pPr>
            <a:endParaRPr lang="zh-CN" altLang="en-US" sz="2400" dirty="0"/>
          </a:p>
        </p:txBody>
      </p:sp>
      <p:sp>
        <p:nvSpPr>
          <p:cNvPr id="4" name="Rectangle 3"/>
          <p:cNvSpPr txBox="1">
            <a:spLocks noChangeArrowheads="1"/>
          </p:cNvSpPr>
          <p:nvPr/>
        </p:nvSpPr>
        <p:spPr>
          <a:xfrm>
            <a:off x="638920" y="2473377"/>
            <a:ext cx="5956752" cy="4182255"/>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80000"/>
              </a:lnSpc>
              <a:spcBef>
                <a:spcPct val="0"/>
              </a:spcBef>
              <a:defRPr/>
            </a:pPr>
            <a:r>
              <a:rPr lang="en-US" altLang="zh-CN" sz="2400" dirty="0"/>
              <a:t>&gt;&gt;&gt; from </a:t>
            </a:r>
            <a:r>
              <a:rPr lang="en-US" altLang="zh-CN" sz="2400" dirty="0" err="1"/>
              <a:t>functools</a:t>
            </a:r>
            <a:r>
              <a:rPr lang="en-US" altLang="zh-CN" sz="2400" dirty="0"/>
              <a:t> import reduce</a:t>
            </a:r>
          </a:p>
          <a:p>
            <a:pPr>
              <a:lnSpc>
                <a:spcPct val="80000"/>
              </a:lnSpc>
              <a:spcBef>
                <a:spcPct val="0"/>
              </a:spcBef>
              <a:defRPr/>
            </a:pPr>
            <a:r>
              <a:rPr lang="en-US" altLang="zh-CN" sz="2400" dirty="0"/>
              <a:t>&gt;&gt;&gt; </a:t>
            </a:r>
            <a:r>
              <a:rPr lang="en-US" altLang="zh-CN" sz="2400" dirty="0" err="1"/>
              <a:t>seq</a:t>
            </a:r>
            <a:r>
              <a:rPr lang="en-US" altLang="zh-CN" sz="2400" dirty="0"/>
              <a:t>=[1,2,3,4,5,6,7,8,9]</a:t>
            </a:r>
          </a:p>
          <a:p>
            <a:pPr>
              <a:lnSpc>
                <a:spcPct val="80000"/>
              </a:lnSpc>
              <a:spcBef>
                <a:spcPct val="0"/>
              </a:spcBef>
              <a:defRPr/>
            </a:pPr>
            <a:r>
              <a:rPr lang="en-US" altLang="zh-CN" sz="2400" dirty="0"/>
              <a:t>&gt;&gt;&gt; reduce(lambda </a:t>
            </a:r>
            <a:r>
              <a:rPr lang="en-US" altLang="zh-CN" sz="2400" dirty="0" err="1"/>
              <a:t>x,y:x+y</a:t>
            </a:r>
            <a:r>
              <a:rPr lang="en-US" altLang="zh-CN" sz="2400" dirty="0"/>
              <a:t>, </a:t>
            </a:r>
            <a:r>
              <a:rPr lang="en-US" altLang="zh-CN" sz="2400" dirty="0" err="1"/>
              <a:t>seq</a:t>
            </a:r>
            <a:r>
              <a:rPr lang="en-US" altLang="zh-CN" sz="2400" dirty="0"/>
              <a:t>)</a:t>
            </a:r>
          </a:p>
          <a:p>
            <a:pPr>
              <a:lnSpc>
                <a:spcPct val="80000"/>
              </a:lnSpc>
              <a:spcBef>
                <a:spcPct val="0"/>
              </a:spcBef>
              <a:defRPr/>
            </a:pPr>
            <a:r>
              <a:rPr lang="en-US" altLang="zh-CN" sz="2400" dirty="0">
                <a:solidFill>
                  <a:schemeClr val="accent5"/>
                </a:solidFill>
              </a:rPr>
              <a:t>45</a:t>
            </a:r>
          </a:p>
          <a:p>
            <a:pPr>
              <a:lnSpc>
                <a:spcPct val="80000"/>
              </a:lnSpc>
              <a:spcBef>
                <a:spcPct val="0"/>
              </a:spcBef>
              <a:defRPr/>
            </a:pPr>
            <a:r>
              <a:rPr lang="en-US" altLang="zh-CN" sz="2400" dirty="0"/>
              <a:t>&gt;&gt;&gt; </a:t>
            </a:r>
            <a:r>
              <a:rPr lang="en-US" altLang="zh-CN" sz="2400" dirty="0" err="1"/>
              <a:t>def</a:t>
            </a:r>
            <a:r>
              <a:rPr lang="en-US" altLang="zh-CN" sz="2400" dirty="0"/>
              <a:t> add(x, y):</a:t>
            </a:r>
          </a:p>
          <a:p>
            <a:pPr>
              <a:lnSpc>
                <a:spcPct val="80000"/>
              </a:lnSpc>
              <a:spcBef>
                <a:spcPct val="0"/>
              </a:spcBef>
              <a:defRPr/>
            </a:pPr>
            <a:r>
              <a:rPr lang="en-US" altLang="zh-CN" sz="2400" dirty="0"/>
              <a:t>	return x + y</a:t>
            </a:r>
          </a:p>
          <a:p>
            <a:pPr>
              <a:lnSpc>
                <a:spcPct val="80000"/>
              </a:lnSpc>
              <a:spcBef>
                <a:spcPct val="0"/>
              </a:spcBef>
              <a:defRPr/>
            </a:pPr>
            <a:endParaRPr lang="en-US" altLang="zh-CN" sz="2400" dirty="0"/>
          </a:p>
          <a:p>
            <a:pPr>
              <a:lnSpc>
                <a:spcPct val="80000"/>
              </a:lnSpc>
              <a:spcBef>
                <a:spcPct val="0"/>
              </a:spcBef>
              <a:defRPr/>
            </a:pPr>
            <a:r>
              <a:rPr lang="en-US" altLang="zh-CN" sz="2400" dirty="0"/>
              <a:t>&gt;&gt;&gt; reduce(</a:t>
            </a:r>
            <a:r>
              <a:rPr lang="en-US" altLang="zh-CN" sz="2400" dirty="0" err="1"/>
              <a:t>add,range</a:t>
            </a:r>
            <a:r>
              <a:rPr lang="en-US" altLang="zh-CN" sz="2400" dirty="0"/>
              <a:t>(10))</a:t>
            </a:r>
          </a:p>
          <a:p>
            <a:pPr>
              <a:lnSpc>
                <a:spcPct val="80000"/>
              </a:lnSpc>
              <a:spcBef>
                <a:spcPct val="0"/>
              </a:spcBef>
              <a:defRPr/>
            </a:pPr>
            <a:endParaRPr lang="en-US" altLang="zh-CN" sz="2400" dirty="0"/>
          </a:p>
          <a:p>
            <a:pPr>
              <a:lnSpc>
                <a:spcPct val="80000"/>
              </a:lnSpc>
              <a:spcBef>
                <a:spcPct val="0"/>
              </a:spcBef>
              <a:defRPr/>
            </a:pPr>
            <a:r>
              <a:rPr lang="en-US" altLang="zh-CN" sz="2400" dirty="0">
                <a:solidFill>
                  <a:schemeClr val="accent5"/>
                </a:solidFill>
              </a:rPr>
              <a:t>45</a:t>
            </a:r>
          </a:p>
          <a:p>
            <a:pPr>
              <a:lnSpc>
                <a:spcPct val="80000"/>
              </a:lnSpc>
              <a:spcBef>
                <a:spcPct val="0"/>
              </a:spcBef>
              <a:defRPr/>
            </a:pPr>
            <a:r>
              <a:rPr lang="en-US" altLang="zh-CN" sz="2400" dirty="0"/>
              <a:t>&gt;&gt;&gt; reduce(</a:t>
            </a:r>
            <a:r>
              <a:rPr lang="en-US" altLang="zh-CN" sz="2400" dirty="0" err="1"/>
              <a:t>add,map</a:t>
            </a:r>
            <a:r>
              <a:rPr lang="en-US" altLang="zh-CN" sz="2400" dirty="0"/>
              <a:t>(</a:t>
            </a:r>
            <a:r>
              <a:rPr lang="en-US" altLang="zh-CN" sz="2400" dirty="0" err="1"/>
              <a:t>str,range</a:t>
            </a:r>
            <a:r>
              <a:rPr lang="en-US" altLang="zh-CN" sz="2400" dirty="0"/>
              <a:t>(10)))</a:t>
            </a:r>
          </a:p>
          <a:p>
            <a:pPr>
              <a:lnSpc>
                <a:spcPct val="80000"/>
              </a:lnSpc>
              <a:spcBef>
                <a:spcPct val="0"/>
              </a:spcBef>
              <a:defRPr/>
            </a:pPr>
            <a:r>
              <a:rPr lang="en-US" altLang="zh-CN" sz="2400" dirty="0">
                <a:solidFill>
                  <a:schemeClr val="accent5"/>
                </a:solidFill>
              </a:rPr>
              <a:t>'0123456789'</a:t>
            </a:r>
          </a:p>
          <a:p>
            <a:pPr>
              <a:lnSpc>
                <a:spcPct val="80000"/>
              </a:lnSpc>
              <a:spcBef>
                <a:spcPct val="0"/>
              </a:spcBef>
              <a:defRPr/>
            </a:pPr>
            <a:r>
              <a:rPr lang="en-US" altLang="zh-CN" sz="2400" dirty="0"/>
              <a:t>&gt;&gt;&gt; </a:t>
            </a:r>
            <a:endParaRPr lang="zh-CN" altLang="en-US" sz="2400" dirty="0"/>
          </a:p>
        </p:txBody>
      </p:sp>
      <p:graphicFrame>
        <p:nvGraphicFramePr>
          <p:cNvPr id="5" name="图片 84"/>
          <p:cNvGraphicFramePr>
            <a:graphicFrameLocks noChangeAspect="1"/>
          </p:cNvGraphicFramePr>
          <p:nvPr>
            <p:extLst>
              <p:ext uri="{D42A27DB-BD31-4B8C-83A1-F6EECF244321}">
                <p14:modId xmlns:p14="http://schemas.microsoft.com/office/powerpoint/2010/main" val="1436082374"/>
              </p:ext>
            </p:extLst>
          </p:nvPr>
        </p:nvGraphicFramePr>
        <p:xfrm>
          <a:off x="6928358" y="2650006"/>
          <a:ext cx="4092756" cy="4005626"/>
        </p:xfrm>
        <a:graphic>
          <a:graphicData uri="http://schemas.openxmlformats.org/presentationml/2006/ole">
            <mc:AlternateContent xmlns:mc="http://schemas.openxmlformats.org/markup-compatibility/2006">
              <mc:Choice xmlns:v="urn:schemas-microsoft-com:vml" Requires="v">
                <p:oleObj spid="_x0000_s2069" r:id="rId3" imgW="4393800" imgH="4304880" progId="Visio.Drawing.11">
                  <p:embed/>
                </p:oleObj>
              </mc:Choice>
              <mc:Fallback>
                <p:oleObj r:id="rId3" imgW="4393800" imgH="430488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8358" y="2650006"/>
                        <a:ext cx="4092756" cy="400562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423167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zh-CN" altLang="en-US"/>
              <a:t>5.8 高级话题</a:t>
            </a:r>
          </a:p>
        </p:txBody>
      </p:sp>
      <p:sp>
        <p:nvSpPr>
          <p:cNvPr id="62467" name="Rectangle 3"/>
          <p:cNvSpPr>
            <a:spLocks noGrp="1" noChangeArrowheads="1"/>
          </p:cNvSpPr>
          <p:nvPr>
            <p:ph type="body" idx="1"/>
          </p:nvPr>
        </p:nvSpPr>
        <p:spPr>
          <a:xfrm>
            <a:off x="838200" y="1510831"/>
            <a:ext cx="10515600" cy="842625"/>
          </a:xfrm>
        </p:spPr>
        <p:txBody>
          <a:bodyPr>
            <a:normAutofit lnSpcReduction="10000"/>
          </a:bodyPr>
          <a:lstStyle/>
          <a:p>
            <a:pPr eaLnBrk="1" hangingPunct="1">
              <a:lnSpc>
                <a:spcPct val="90000"/>
              </a:lnSpc>
              <a:defRPr/>
            </a:pPr>
            <a:r>
              <a:rPr lang="zh-CN" altLang="en-US" sz="2400" dirty="0"/>
              <a:t>内置函数</a:t>
            </a:r>
            <a:r>
              <a:rPr lang="zh-CN" altLang="en-US" sz="3200" dirty="0">
                <a:solidFill>
                  <a:schemeClr val="accent5"/>
                </a:solidFill>
              </a:rPr>
              <a:t>filter</a:t>
            </a:r>
            <a:r>
              <a:rPr lang="zh-CN" altLang="en-US" sz="2400" dirty="0"/>
              <a:t>将一个函数作用到一个序列上，返回该序列中使得该函数返回值为True的那些元素组成的列表、元组或字符串。</a:t>
            </a:r>
          </a:p>
          <a:p>
            <a:pPr marL="0" indent="0" eaLnBrk="1" hangingPunct="1">
              <a:lnSpc>
                <a:spcPct val="90000"/>
              </a:lnSpc>
              <a:buNone/>
              <a:defRPr/>
            </a:pPr>
            <a:endParaRPr lang="zh-CN" altLang="en-US" sz="2400" dirty="0"/>
          </a:p>
        </p:txBody>
      </p:sp>
      <p:sp>
        <p:nvSpPr>
          <p:cNvPr id="5" name="Rectangle 3"/>
          <p:cNvSpPr txBox="1">
            <a:spLocks noChangeArrowheads="1"/>
          </p:cNvSpPr>
          <p:nvPr/>
        </p:nvSpPr>
        <p:spPr>
          <a:xfrm>
            <a:off x="2682909" y="2353456"/>
            <a:ext cx="7645314" cy="4182255"/>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90000"/>
              </a:lnSpc>
              <a:spcBef>
                <a:spcPct val="0"/>
              </a:spcBef>
              <a:defRPr/>
            </a:pPr>
            <a:r>
              <a:rPr lang="zh-CN" altLang="en-US" sz="2000" dirty="0"/>
              <a:t>&gt;&gt;&gt; seq=['foo','x41','?!','***']</a:t>
            </a:r>
          </a:p>
          <a:p>
            <a:pPr>
              <a:lnSpc>
                <a:spcPct val="90000"/>
              </a:lnSpc>
              <a:spcBef>
                <a:spcPct val="0"/>
              </a:spcBef>
              <a:defRPr/>
            </a:pPr>
            <a:r>
              <a:rPr lang="zh-CN" altLang="en-US" sz="2000" dirty="0"/>
              <a:t>&gt;&gt;&gt; def func(x):</a:t>
            </a:r>
          </a:p>
          <a:p>
            <a:pPr>
              <a:lnSpc>
                <a:spcPct val="90000"/>
              </a:lnSpc>
              <a:spcBef>
                <a:spcPct val="0"/>
              </a:spcBef>
              <a:defRPr/>
            </a:pPr>
            <a:r>
              <a:rPr lang="zh-CN" altLang="en-US" sz="2000" dirty="0"/>
              <a:t>	return x.isalnum()</a:t>
            </a:r>
          </a:p>
          <a:p>
            <a:pPr>
              <a:lnSpc>
                <a:spcPct val="90000"/>
              </a:lnSpc>
              <a:spcBef>
                <a:spcPct val="0"/>
              </a:spcBef>
              <a:defRPr/>
            </a:pPr>
            <a:r>
              <a:rPr lang="en-US" altLang="zh-CN" sz="2000" dirty="0"/>
              <a:t>&gt;&gt;&gt; list(filter(</a:t>
            </a:r>
            <a:r>
              <a:rPr lang="en-US" altLang="zh-CN" sz="2000" dirty="0" err="1"/>
              <a:t>func,seq</a:t>
            </a:r>
            <a:r>
              <a:rPr lang="en-US" altLang="zh-CN" sz="2000" dirty="0"/>
              <a:t>))</a:t>
            </a:r>
          </a:p>
          <a:p>
            <a:pPr>
              <a:lnSpc>
                <a:spcPct val="90000"/>
              </a:lnSpc>
              <a:spcBef>
                <a:spcPct val="0"/>
              </a:spcBef>
              <a:defRPr/>
            </a:pPr>
            <a:r>
              <a:rPr lang="en-US" altLang="zh-CN" sz="2000" dirty="0">
                <a:solidFill>
                  <a:schemeClr val="accent5"/>
                </a:solidFill>
              </a:rPr>
              <a:t>['foo', 'x41']</a:t>
            </a:r>
          </a:p>
          <a:p>
            <a:pPr>
              <a:lnSpc>
                <a:spcPct val="90000"/>
              </a:lnSpc>
              <a:spcBef>
                <a:spcPct val="0"/>
              </a:spcBef>
              <a:defRPr/>
            </a:pPr>
            <a:endParaRPr lang="en-US" altLang="zh-CN" sz="2000" dirty="0"/>
          </a:p>
          <a:p>
            <a:pPr>
              <a:lnSpc>
                <a:spcPct val="90000"/>
              </a:lnSpc>
              <a:spcBef>
                <a:spcPct val="0"/>
              </a:spcBef>
              <a:defRPr/>
            </a:pPr>
            <a:r>
              <a:rPr lang="en-US" altLang="zh-CN" sz="2000" dirty="0"/>
              <a:t>&gt;&gt;&gt; </a:t>
            </a:r>
            <a:r>
              <a:rPr lang="en-US" altLang="zh-CN" sz="2000" dirty="0" err="1"/>
              <a:t>seq</a:t>
            </a:r>
            <a:endParaRPr lang="en-US" altLang="zh-CN" sz="2000" dirty="0"/>
          </a:p>
          <a:p>
            <a:pPr>
              <a:lnSpc>
                <a:spcPct val="90000"/>
              </a:lnSpc>
              <a:spcBef>
                <a:spcPct val="0"/>
              </a:spcBef>
              <a:defRPr/>
            </a:pPr>
            <a:r>
              <a:rPr lang="en-US" altLang="zh-CN" sz="2000" dirty="0">
                <a:solidFill>
                  <a:schemeClr val="accent5"/>
                </a:solidFill>
              </a:rPr>
              <a:t>['foo', 'x41', '?!', '***']</a:t>
            </a:r>
          </a:p>
          <a:p>
            <a:pPr>
              <a:lnSpc>
                <a:spcPct val="90000"/>
              </a:lnSpc>
              <a:spcBef>
                <a:spcPct val="0"/>
              </a:spcBef>
              <a:defRPr/>
            </a:pPr>
            <a:r>
              <a:rPr lang="en-US" altLang="zh-CN" sz="2000" dirty="0"/>
              <a:t>&gt;&gt;&gt; [x for x in </a:t>
            </a:r>
            <a:r>
              <a:rPr lang="en-US" altLang="zh-CN" sz="2000" dirty="0" err="1"/>
              <a:t>seq</a:t>
            </a:r>
            <a:r>
              <a:rPr lang="en-US" altLang="zh-CN" sz="2000" dirty="0"/>
              <a:t> if </a:t>
            </a:r>
            <a:r>
              <a:rPr lang="en-US" altLang="zh-CN" sz="2000" dirty="0" err="1"/>
              <a:t>x.isalnum</a:t>
            </a:r>
            <a:r>
              <a:rPr lang="en-US" altLang="zh-CN" sz="2000" dirty="0"/>
              <a:t>()]</a:t>
            </a:r>
          </a:p>
          <a:p>
            <a:pPr>
              <a:lnSpc>
                <a:spcPct val="90000"/>
              </a:lnSpc>
              <a:spcBef>
                <a:spcPct val="0"/>
              </a:spcBef>
              <a:defRPr/>
            </a:pPr>
            <a:r>
              <a:rPr lang="en-US" altLang="zh-CN" sz="2000" dirty="0">
                <a:solidFill>
                  <a:schemeClr val="accent5"/>
                </a:solidFill>
              </a:rPr>
              <a:t>['foo', 'x41']</a:t>
            </a:r>
          </a:p>
          <a:p>
            <a:pPr>
              <a:lnSpc>
                <a:spcPct val="90000"/>
              </a:lnSpc>
              <a:spcBef>
                <a:spcPct val="0"/>
              </a:spcBef>
              <a:defRPr/>
            </a:pPr>
            <a:r>
              <a:rPr lang="en-US" altLang="zh-CN" sz="2000" dirty="0"/>
              <a:t>&gt;&gt;&gt; list(filter(lambda x:x.isalnum(),seq))</a:t>
            </a:r>
          </a:p>
          <a:p>
            <a:pPr>
              <a:lnSpc>
                <a:spcPct val="90000"/>
              </a:lnSpc>
              <a:spcBef>
                <a:spcPct val="0"/>
              </a:spcBef>
              <a:defRPr/>
            </a:pPr>
            <a:r>
              <a:rPr lang="en-US" altLang="zh-CN" sz="2000" dirty="0">
                <a:solidFill>
                  <a:schemeClr val="accent5"/>
                </a:solidFill>
              </a:rPr>
              <a:t>['foo', 'x41']</a:t>
            </a:r>
            <a:endParaRPr lang="zh-CN" altLang="en-US" sz="2000" dirty="0">
              <a:solidFill>
                <a:schemeClr val="accent5"/>
              </a:solidFill>
            </a:endParaRPr>
          </a:p>
        </p:txBody>
      </p:sp>
    </p:spTree>
    <p:extLst>
      <p:ext uri="{BB962C8B-B14F-4D97-AF65-F5344CB8AC3E}">
        <p14:creationId xmlns:p14="http://schemas.microsoft.com/office/powerpoint/2010/main" val="3473133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12108"/>
            <a:ext cx="10515600" cy="1325563"/>
          </a:xfrm>
        </p:spPr>
        <p:txBody>
          <a:bodyPr/>
          <a:lstStyle/>
          <a:p>
            <a:pPr eaLnBrk="1" hangingPunct="1">
              <a:defRPr/>
            </a:pPr>
            <a:r>
              <a:rPr lang="zh-CN" altLang="en-US" dirty="0"/>
              <a:t>5.8 高级话题</a:t>
            </a:r>
          </a:p>
        </p:txBody>
      </p:sp>
      <p:sp>
        <p:nvSpPr>
          <p:cNvPr id="63491" name="Rectangle 3"/>
          <p:cNvSpPr>
            <a:spLocks noGrp="1" noChangeArrowheads="1"/>
          </p:cNvSpPr>
          <p:nvPr>
            <p:ph type="body" idx="1"/>
          </p:nvPr>
        </p:nvSpPr>
        <p:spPr>
          <a:xfrm>
            <a:off x="838200" y="1006645"/>
            <a:ext cx="10515600" cy="357485"/>
          </a:xfrm>
        </p:spPr>
        <p:txBody>
          <a:bodyPr>
            <a:noAutofit/>
          </a:bodyPr>
          <a:lstStyle/>
          <a:p>
            <a:pPr eaLnBrk="1" hangingPunct="1">
              <a:defRPr/>
            </a:pPr>
            <a:r>
              <a:rPr lang="zh-CN" altLang="en-US" dirty="0"/>
              <a:t>生成器：包含</a:t>
            </a:r>
            <a:r>
              <a:rPr lang="en-US" altLang="zh-CN" b="1" dirty="0">
                <a:solidFill>
                  <a:schemeClr val="accent5"/>
                </a:solidFill>
              </a:rPr>
              <a:t>yield</a:t>
            </a:r>
            <a:r>
              <a:rPr lang="zh-CN" altLang="en-US" dirty="0"/>
              <a:t>语句的函数创建生成器，惰性求值，可迭代，适用于大数据处理</a:t>
            </a:r>
          </a:p>
        </p:txBody>
      </p:sp>
      <p:sp>
        <p:nvSpPr>
          <p:cNvPr id="6" name="Rectangle 3"/>
          <p:cNvSpPr txBox="1">
            <a:spLocks noChangeArrowheads="1"/>
          </p:cNvSpPr>
          <p:nvPr/>
        </p:nvSpPr>
        <p:spPr>
          <a:xfrm>
            <a:off x="1135014" y="2553368"/>
            <a:ext cx="4688868" cy="1306317"/>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70000"/>
              </a:lnSpc>
              <a:spcBef>
                <a:spcPct val="0"/>
              </a:spcBef>
              <a:defRPr/>
            </a:pPr>
            <a:r>
              <a:rPr lang="en-US" altLang="zh-CN" sz="2000" dirty="0"/>
              <a:t>&gt;&gt;&gt; </a:t>
            </a:r>
            <a:r>
              <a:rPr lang="en-US" altLang="zh-CN" sz="2000" dirty="0" err="1"/>
              <a:t>def</a:t>
            </a:r>
            <a:r>
              <a:rPr lang="en-US" altLang="zh-CN" sz="2000" dirty="0"/>
              <a:t> f():</a:t>
            </a:r>
          </a:p>
          <a:p>
            <a:pPr>
              <a:lnSpc>
                <a:spcPct val="70000"/>
              </a:lnSpc>
              <a:spcBef>
                <a:spcPct val="0"/>
              </a:spcBef>
              <a:defRPr/>
            </a:pPr>
            <a:r>
              <a:rPr lang="en-US" altLang="zh-CN" sz="2000" dirty="0"/>
              <a:t>	a, b = 1, 1</a:t>
            </a:r>
          </a:p>
          <a:p>
            <a:pPr>
              <a:lnSpc>
                <a:spcPct val="70000"/>
              </a:lnSpc>
              <a:spcBef>
                <a:spcPct val="0"/>
              </a:spcBef>
              <a:defRPr/>
            </a:pPr>
            <a:r>
              <a:rPr lang="en-US" altLang="zh-CN" sz="2000" dirty="0"/>
              <a:t>	while True:</a:t>
            </a:r>
          </a:p>
          <a:p>
            <a:pPr>
              <a:lnSpc>
                <a:spcPct val="70000"/>
              </a:lnSpc>
              <a:spcBef>
                <a:spcPct val="0"/>
              </a:spcBef>
              <a:defRPr/>
            </a:pPr>
            <a:r>
              <a:rPr lang="en-US" altLang="zh-CN" sz="2000" dirty="0"/>
              <a:t>		yield a</a:t>
            </a:r>
          </a:p>
          <a:p>
            <a:pPr>
              <a:lnSpc>
                <a:spcPct val="70000"/>
              </a:lnSpc>
              <a:spcBef>
                <a:spcPct val="0"/>
              </a:spcBef>
              <a:defRPr/>
            </a:pPr>
            <a:r>
              <a:rPr lang="en-US" altLang="zh-CN" sz="2000" dirty="0"/>
              <a:t>		a, b = b, </a:t>
            </a:r>
            <a:r>
              <a:rPr lang="en-US" altLang="zh-CN" sz="2000" dirty="0" err="1"/>
              <a:t>a+b</a:t>
            </a:r>
            <a:endParaRPr lang="en-US" altLang="zh-CN" sz="2000" dirty="0"/>
          </a:p>
        </p:txBody>
      </p:sp>
      <p:sp>
        <p:nvSpPr>
          <p:cNvPr id="7" name="矩形 6"/>
          <p:cNvSpPr/>
          <p:nvPr/>
        </p:nvSpPr>
        <p:spPr>
          <a:xfrm>
            <a:off x="1347115" y="2119611"/>
            <a:ext cx="3419757" cy="623589"/>
          </a:xfrm>
          <a:prstGeom prst="rect">
            <a:avLst/>
          </a:prstGeom>
          <a:noFill/>
        </p:spPr>
        <p:txBody>
          <a:bodyPr vert="horz" lIns="108825" tIns="54412" rIns="108825" bIns="54412" rtlCol="0">
            <a:normAutofit/>
          </a:bodyPr>
          <a:lstStyle/>
          <a:p>
            <a:pPr defTabSz="1088502">
              <a:spcBef>
                <a:spcPts val="1190"/>
              </a:spcBef>
            </a:pPr>
            <a:r>
              <a:rPr lang="zh-CN" altLang="en-US" sz="2000" i="1" dirty="0">
                <a:solidFill>
                  <a:schemeClr val="accent5"/>
                </a:solidFill>
              </a:rPr>
              <a:t>示例：生成斐波那契数列</a:t>
            </a:r>
            <a:endParaRPr lang="en-US" altLang="zh-CN" sz="2000" i="1" dirty="0">
              <a:solidFill>
                <a:schemeClr val="accent5"/>
              </a:solidFill>
            </a:endParaRPr>
          </a:p>
        </p:txBody>
      </p:sp>
      <p:sp>
        <p:nvSpPr>
          <p:cNvPr id="8" name="Rectangle 3"/>
          <p:cNvSpPr txBox="1">
            <a:spLocks noChangeArrowheads="1"/>
          </p:cNvSpPr>
          <p:nvPr/>
        </p:nvSpPr>
        <p:spPr>
          <a:xfrm>
            <a:off x="9105300" y="1825541"/>
            <a:ext cx="2920028" cy="4946804"/>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70000"/>
              </a:lnSpc>
              <a:spcBef>
                <a:spcPct val="0"/>
              </a:spcBef>
              <a:defRPr/>
            </a:pPr>
            <a:r>
              <a:rPr lang="en-US" altLang="zh-CN" sz="2000" dirty="0"/>
              <a:t>&gt;&gt;&gt; for </a:t>
            </a:r>
            <a:r>
              <a:rPr lang="en-US" altLang="zh-CN" sz="2000" dirty="0" err="1"/>
              <a:t>i</a:t>
            </a:r>
            <a:r>
              <a:rPr lang="en-US" altLang="zh-CN" sz="2000" dirty="0"/>
              <a:t> in f():</a:t>
            </a:r>
          </a:p>
          <a:p>
            <a:pPr>
              <a:lnSpc>
                <a:spcPct val="70000"/>
              </a:lnSpc>
              <a:spcBef>
                <a:spcPct val="0"/>
              </a:spcBef>
              <a:defRPr/>
            </a:pPr>
            <a:r>
              <a:rPr lang="en-US" altLang="zh-CN" sz="2000" dirty="0"/>
              <a:t>	print (</a:t>
            </a:r>
            <a:r>
              <a:rPr lang="en-US" altLang="zh-CN" sz="2000" dirty="0" err="1"/>
              <a:t>i</a:t>
            </a:r>
            <a:r>
              <a:rPr lang="en-US" altLang="zh-CN" sz="2000" dirty="0"/>
              <a:t>)</a:t>
            </a:r>
          </a:p>
          <a:p>
            <a:pPr>
              <a:lnSpc>
                <a:spcPct val="70000"/>
              </a:lnSpc>
              <a:spcBef>
                <a:spcPct val="0"/>
              </a:spcBef>
              <a:defRPr/>
            </a:pPr>
            <a:r>
              <a:rPr lang="en-US" altLang="zh-CN" sz="2000" dirty="0"/>
              <a:t>	if </a:t>
            </a:r>
            <a:r>
              <a:rPr lang="en-US" altLang="zh-CN" sz="2000" dirty="0" err="1"/>
              <a:t>i</a:t>
            </a:r>
            <a:r>
              <a:rPr lang="en-US" altLang="zh-CN" sz="2000" dirty="0"/>
              <a:t> &gt; 1000:</a:t>
            </a:r>
          </a:p>
          <a:p>
            <a:pPr>
              <a:lnSpc>
                <a:spcPct val="70000"/>
              </a:lnSpc>
              <a:spcBef>
                <a:spcPct val="0"/>
              </a:spcBef>
              <a:defRPr/>
            </a:pPr>
            <a:r>
              <a:rPr lang="en-US" altLang="zh-CN" sz="2000" dirty="0"/>
              <a:t>		break</a:t>
            </a:r>
          </a:p>
          <a:p>
            <a:pPr>
              <a:lnSpc>
                <a:spcPct val="70000"/>
              </a:lnSpc>
              <a:spcBef>
                <a:spcPct val="0"/>
              </a:spcBef>
              <a:defRPr/>
            </a:pPr>
            <a:endParaRPr lang="en-US" altLang="zh-CN" sz="2000" dirty="0"/>
          </a:p>
          <a:p>
            <a:pPr>
              <a:lnSpc>
                <a:spcPct val="70000"/>
              </a:lnSpc>
              <a:spcBef>
                <a:spcPct val="0"/>
              </a:spcBef>
              <a:defRPr/>
            </a:pPr>
            <a:endParaRPr lang="en-US" altLang="zh-CN" sz="2000" dirty="0"/>
          </a:p>
          <a:p>
            <a:pPr>
              <a:lnSpc>
                <a:spcPct val="70000"/>
              </a:lnSpc>
              <a:spcBef>
                <a:spcPct val="0"/>
              </a:spcBef>
              <a:defRPr/>
            </a:pPr>
            <a:r>
              <a:rPr lang="en-US" altLang="zh-CN" sz="2000" dirty="0">
                <a:solidFill>
                  <a:schemeClr val="accent5"/>
                </a:solidFill>
              </a:rPr>
              <a:t>1</a:t>
            </a:r>
          </a:p>
          <a:p>
            <a:pPr>
              <a:lnSpc>
                <a:spcPct val="70000"/>
              </a:lnSpc>
              <a:spcBef>
                <a:spcPct val="0"/>
              </a:spcBef>
              <a:defRPr/>
            </a:pPr>
            <a:r>
              <a:rPr lang="en-US" altLang="zh-CN" sz="2000" dirty="0">
                <a:solidFill>
                  <a:schemeClr val="accent5"/>
                </a:solidFill>
              </a:rPr>
              <a:t>1</a:t>
            </a:r>
          </a:p>
          <a:p>
            <a:pPr>
              <a:lnSpc>
                <a:spcPct val="70000"/>
              </a:lnSpc>
              <a:spcBef>
                <a:spcPct val="0"/>
              </a:spcBef>
              <a:defRPr/>
            </a:pPr>
            <a:r>
              <a:rPr lang="en-US" altLang="zh-CN" sz="2000" dirty="0">
                <a:solidFill>
                  <a:schemeClr val="accent5"/>
                </a:solidFill>
              </a:rPr>
              <a:t>2</a:t>
            </a:r>
          </a:p>
          <a:p>
            <a:pPr>
              <a:lnSpc>
                <a:spcPct val="70000"/>
              </a:lnSpc>
              <a:spcBef>
                <a:spcPct val="0"/>
              </a:spcBef>
              <a:defRPr/>
            </a:pPr>
            <a:r>
              <a:rPr lang="en-US" altLang="zh-CN" sz="2000" dirty="0">
                <a:solidFill>
                  <a:schemeClr val="accent5"/>
                </a:solidFill>
              </a:rPr>
              <a:t>3</a:t>
            </a:r>
          </a:p>
          <a:p>
            <a:pPr>
              <a:lnSpc>
                <a:spcPct val="70000"/>
              </a:lnSpc>
              <a:spcBef>
                <a:spcPct val="0"/>
              </a:spcBef>
              <a:defRPr/>
            </a:pPr>
            <a:r>
              <a:rPr lang="en-US" altLang="zh-CN" sz="2000" dirty="0">
                <a:solidFill>
                  <a:schemeClr val="accent5"/>
                </a:solidFill>
              </a:rPr>
              <a:t>5</a:t>
            </a:r>
          </a:p>
          <a:p>
            <a:pPr>
              <a:lnSpc>
                <a:spcPct val="70000"/>
              </a:lnSpc>
              <a:spcBef>
                <a:spcPct val="0"/>
              </a:spcBef>
              <a:defRPr/>
            </a:pPr>
            <a:r>
              <a:rPr lang="en-US" altLang="zh-CN" sz="2000" dirty="0">
                <a:solidFill>
                  <a:schemeClr val="accent5"/>
                </a:solidFill>
              </a:rPr>
              <a:t>8</a:t>
            </a:r>
          </a:p>
          <a:p>
            <a:pPr>
              <a:lnSpc>
                <a:spcPct val="70000"/>
              </a:lnSpc>
              <a:spcBef>
                <a:spcPct val="0"/>
              </a:spcBef>
              <a:defRPr/>
            </a:pPr>
            <a:r>
              <a:rPr lang="en-US" altLang="zh-CN" sz="2000" dirty="0">
                <a:solidFill>
                  <a:schemeClr val="accent5"/>
                </a:solidFill>
              </a:rPr>
              <a:t>13</a:t>
            </a:r>
          </a:p>
          <a:p>
            <a:pPr>
              <a:lnSpc>
                <a:spcPct val="70000"/>
              </a:lnSpc>
              <a:spcBef>
                <a:spcPct val="0"/>
              </a:spcBef>
              <a:defRPr/>
            </a:pPr>
            <a:r>
              <a:rPr lang="en-US" altLang="zh-CN" sz="2000" dirty="0">
                <a:solidFill>
                  <a:schemeClr val="accent5"/>
                </a:solidFill>
              </a:rPr>
              <a:t>21</a:t>
            </a:r>
          </a:p>
          <a:p>
            <a:pPr>
              <a:lnSpc>
                <a:spcPct val="70000"/>
              </a:lnSpc>
              <a:spcBef>
                <a:spcPct val="0"/>
              </a:spcBef>
              <a:defRPr/>
            </a:pPr>
            <a:r>
              <a:rPr lang="en-US" altLang="zh-CN" sz="2000" dirty="0">
                <a:solidFill>
                  <a:schemeClr val="accent5"/>
                </a:solidFill>
              </a:rPr>
              <a:t>34</a:t>
            </a:r>
          </a:p>
          <a:p>
            <a:pPr>
              <a:lnSpc>
                <a:spcPct val="70000"/>
              </a:lnSpc>
              <a:spcBef>
                <a:spcPct val="0"/>
              </a:spcBef>
              <a:defRPr/>
            </a:pPr>
            <a:r>
              <a:rPr lang="en-US" altLang="zh-CN" sz="2000" dirty="0">
                <a:solidFill>
                  <a:schemeClr val="accent5"/>
                </a:solidFill>
              </a:rPr>
              <a:t>55</a:t>
            </a:r>
          </a:p>
          <a:p>
            <a:pPr>
              <a:lnSpc>
                <a:spcPct val="70000"/>
              </a:lnSpc>
              <a:spcBef>
                <a:spcPct val="0"/>
              </a:spcBef>
              <a:defRPr/>
            </a:pPr>
            <a:r>
              <a:rPr lang="en-US" altLang="zh-CN" sz="2000" dirty="0">
                <a:solidFill>
                  <a:schemeClr val="accent5"/>
                </a:solidFill>
              </a:rPr>
              <a:t>89</a:t>
            </a:r>
          </a:p>
          <a:p>
            <a:pPr>
              <a:lnSpc>
                <a:spcPct val="70000"/>
              </a:lnSpc>
              <a:spcBef>
                <a:spcPct val="0"/>
              </a:spcBef>
              <a:defRPr/>
            </a:pPr>
            <a:r>
              <a:rPr lang="en-US" altLang="zh-CN" sz="2000" dirty="0">
                <a:solidFill>
                  <a:schemeClr val="accent5"/>
                </a:solidFill>
              </a:rPr>
              <a:t>144</a:t>
            </a:r>
          </a:p>
          <a:p>
            <a:pPr>
              <a:lnSpc>
                <a:spcPct val="70000"/>
              </a:lnSpc>
              <a:spcBef>
                <a:spcPct val="0"/>
              </a:spcBef>
              <a:defRPr/>
            </a:pPr>
            <a:r>
              <a:rPr lang="en-US" altLang="zh-CN" sz="2000" dirty="0">
                <a:solidFill>
                  <a:schemeClr val="accent5"/>
                </a:solidFill>
              </a:rPr>
              <a:t>233</a:t>
            </a:r>
          </a:p>
          <a:p>
            <a:pPr>
              <a:lnSpc>
                <a:spcPct val="70000"/>
              </a:lnSpc>
              <a:spcBef>
                <a:spcPct val="0"/>
              </a:spcBef>
              <a:defRPr/>
            </a:pPr>
            <a:r>
              <a:rPr lang="en-US" altLang="zh-CN" sz="2000" dirty="0">
                <a:solidFill>
                  <a:schemeClr val="accent5"/>
                </a:solidFill>
              </a:rPr>
              <a:t>377</a:t>
            </a:r>
          </a:p>
          <a:p>
            <a:pPr>
              <a:lnSpc>
                <a:spcPct val="70000"/>
              </a:lnSpc>
              <a:spcBef>
                <a:spcPct val="0"/>
              </a:spcBef>
              <a:defRPr/>
            </a:pPr>
            <a:r>
              <a:rPr lang="en-US" altLang="zh-CN" sz="2000" dirty="0">
                <a:solidFill>
                  <a:schemeClr val="accent5"/>
                </a:solidFill>
              </a:rPr>
              <a:t>610</a:t>
            </a:r>
          </a:p>
          <a:p>
            <a:pPr>
              <a:lnSpc>
                <a:spcPct val="70000"/>
              </a:lnSpc>
              <a:spcBef>
                <a:spcPct val="0"/>
              </a:spcBef>
              <a:defRPr/>
            </a:pPr>
            <a:r>
              <a:rPr lang="en-US" altLang="zh-CN" sz="2000" dirty="0">
                <a:solidFill>
                  <a:schemeClr val="accent5"/>
                </a:solidFill>
              </a:rPr>
              <a:t>987</a:t>
            </a:r>
          </a:p>
          <a:p>
            <a:pPr>
              <a:lnSpc>
                <a:spcPct val="70000"/>
              </a:lnSpc>
              <a:spcBef>
                <a:spcPct val="0"/>
              </a:spcBef>
              <a:defRPr/>
            </a:pPr>
            <a:r>
              <a:rPr lang="en-US" altLang="zh-CN" sz="2000" dirty="0">
                <a:solidFill>
                  <a:schemeClr val="accent5"/>
                </a:solidFill>
              </a:rPr>
              <a:t>1597</a:t>
            </a:r>
            <a:endParaRPr lang="zh-CN" altLang="en-US" sz="2000" dirty="0">
              <a:solidFill>
                <a:schemeClr val="accent5"/>
              </a:solidFill>
            </a:endParaRPr>
          </a:p>
        </p:txBody>
      </p:sp>
      <p:sp>
        <p:nvSpPr>
          <p:cNvPr id="9" name="Rectangle 3"/>
          <p:cNvSpPr txBox="1">
            <a:spLocks noChangeArrowheads="1"/>
          </p:cNvSpPr>
          <p:nvPr/>
        </p:nvSpPr>
        <p:spPr>
          <a:xfrm>
            <a:off x="5987345" y="1901578"/>
            <a:ext cx="2791029" cy="4794730"/>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70000"/>
              </a:lnSpc>
              <a:spcBef>
                <a:spcPct val="0"/>
              </a:spcBef>
              <a:defRPr/>
            </a:pPr>
            <a:r>
              <a:rPr lang="en-US" altLang="zh-CN" sz="2000" dirty="0"/>
              <a:t>&gt;&gt;&gt; a = f()</a:t>
            </a:r>
          </a:p>
          <a:p>
            <a:pPr>
              <a:lnSpc>
                <a:spcPct val="70000"/>
              </a:lnSpc>
              <a:spcBef>
                <a:spcPct val="0"/>
              </a:spcBef>
              <a:defRPr/>
            </a:pPr>
            <a:r>
              <a:rPr lang="en-US" altLang="zh-CN" sz="2000" dirty="0"/>
              <a:t>&gt;&gt;&gt; </a:t>
            </a:r>
            <a:r>
              <a:rPr lang="en-US" altLang="zh-CN" sz="2000" dirty="0" err="1"/>
              <a:t>a.__next</a:t>
            </a:r>
            <a:r>
              <a:rPr lang="en-US" altLang="zh-CN" sz="2000" dirty="0"/>
              <a:t>__()</a:t>
            </a:r>
          </a:p>
          <a:p>
            <a:pPr>
              <a:lnSpc>
                <a:spcPct val="70000"/>
              </a:lnSpc>
              <a:spcBef>
                <a:spcPct val="0"/>
              </a:spcBef>
              <a:defRPr/>
            </a:pPr>
            <a:r>
              <a:rPr lang="en-US" altLang="zh-CN" sz="2000" dirty="0">
                <a:solidFill>
                  <a:schemeClr val="accent5"/>
                </a:solidFill>
              </a:rPr>
              <a:t>1</a:t>
            </a:r>
          </a:p>
          <a:p>
            <a:pPr>
              <a:lnSpc>
                <a:spcPct val="70000"/>
              </a:lnSpc>
              <a:spcBef>
                <a:spcPct val="0"/>
              </a:spcBef>
              <a:defRPr/>
            </a:pPr>
            <a:r>
              <a:rPr lang="en-US" altLang="zh-CN" sz="2000" dirty="0"/>
              <a:t>&gt;&gt;&gt; </a:t>
            </a:r>
            <a:r>
              <a:rPr lang="en-US" altLang="zh-CN" sz="2000" dirty="0" err="1"/>
              <a:t>a.__next</a:t>
            </a:r>
            <a:r>
              <a:rPr lang="en-US" altLang="zh-CN" sz="2000" dirty="0"/>
              <a:t>__()</a:t>
            </a:r>
          </a:p>
          <a:p>
            <a:pPr>
              <a:lnSpc>
                <a:spcPct val="70000"/>
              </a:lnSpc>
              <a:spcBef>
                <a:spcPct val="0"/>
              </a:spcBef>
              <a:defRPr/>
            </a:pPr>
            <a:r>
              <a:rPr lang="en-US" altLang="zh-CN" sz="2000" dirty="0">
                <a:solidFill>
                  <a:schemeClr val="accent5"/>
                </a:solidFill>
              </a:rPr>
              <a:t>1</a:t>
            </a:r>
          </a:p>
          <a:p>
            <a:pPr>
              <a:lnSpc>
                <a:spcPct val="70000"/>
              </a:lnSpc>
              <a:spcBef>
                <a:spcPct val="0"/>
              </a:spcBef>
              <a:defRPr/>
            </a:pPr>
            <a:r>
              <a:rPr lang="en-US" altLang="zh-CN" sz="2000" dirty="0"/>
              <a:t>&gt;&gt;&gt; </a:t>
            </a:r>
            <a:r>
              <a:rPr lang="en-US" altLang="zh-CN" sz="2000" dirty="0" err="1"/>
              <a:t>a.__next</a:t>
            </a:r>
            <a:r>
              <a:rPr lang="en-US" altLang="zh-CN" sz="2000" dirty="0"/>
              <a:t>__()</a:t>
            </a:r>
          </a:p>
          <a:p>
            <a:pPr>
              <a:lnSpc>
                <a:spcPct val="70000"/>
              </a:lnSpc>
              <a:spcBef>
                <a:spcPct val="0"/>
              </a:spcBef>
              <a:defRPr/>
            </a:pPr>
            <a:r>
              <a:rPr lang="en-US" altLang="zh-CN" sz="2000" dirty="0">
                <a:solidFill>
                  <a:schemeClr val="accent5"/>
                </a:solidFill>
              </a:rPr>
              <a:t>2</a:t>
            </a:r>
          </a:p>
          <a:p>
            <a:pPr>
              <a:lnSpc>
                <a:spcPct val="70000"/>
              </a:lnSpc>
              <a:spcBef>
                <a:spcPct val="0"/>
              </a:spcBef>
              <a:defRPr/>
            </a:pPr>
            <a:r>
              <a:rPr lang="en-US" altLang="zh-CN" sz="2000" dirty="0"/>
              <a:t>&gt;&gt;&gt; </a:t>
            </a:r>
            <a:r>
              <a:rPr lang="en-US" altLang="zh-CN" sz="2000" dirty="0" err="1"/>
              <a:t>a.__next</a:t>
            </a:r>
            <a:r>
              <a:rPr lang="en-US" altLang="zh-CN" sz="2000" dirty="0"/>
              <a:t>__()</a:t>
            </a:r>
          </a:p>
          <a:p>
            <a:pPr>
              <a:lnSpc>
                <a:spcPct val="70000"/>
              </a:lnSpc>
              <a:spcBef>
                <a:spcPct val="0"/>
              </a:spcBef>
              <a:defRPr/>
            </a:pPr>
            <a:r>
              <a:rPr lang="en-US" altLang="zh-CN" sz="2000" dirty="0">
                <a:solidFill>
                  <a:schemeClr val="accent5"/>
                </a:solidFill>
              </a:rPr>
              <a:t>3</a:t>
            </a:r>
          </a:p>
          <a:p>
            <a:pPr>
              <a:lnSpc>
                <a:spcPct val="70000"/>
              </a:lnSpc>
              <a:spcBef>
                <a:spcPct val="0"/>
              </a:spcBef>
              <a:defRPr/>
            </a:pPr>
            <a:r>
              <a:rPr lang="en-US" altLang="zh-CN" sz="2000" dirty="0"/>
              <a:t>&gt;&gt;&gt; </a:t>
            </a:r>
            <a:r>
              <a:rPr lang="en-US" altLang="zh-CN" sz="2000" dirty="0" err="1"/>
              <a:t>a.__next</a:t>
            </a:r>
            <a:r>
              <a:rPr lang="en-US" altLang="zh-CN" sz="2000" dirty="0"/>
              <a:t>__()</a:t>
            </a:r>
          </a:p>
          <a:p>
            <a:pPr>
              <a:lnSpc>
                <a:spcPct val="70000"/>
              </a:lnSpc>
              <a:spcBef>
                <a:spcPct val="0"/>
              </a:spcBef>
              <a:defRPr/>
            </a:pPr>
            <a:r>
              <a:rPr lang="en-US" altLang="zh-CN" sz="2000" dirty="0">
                <a:solidFill>
                  <a:schemeClr val="accent5"/>
                </a:solidFill>
              </a:rPr>
              <a:t>5</a:t>
            </a:r>
          </a:p>
          <a:p>
            <a:pPr>
              <a:lnSpc>
                <a:spcPct val="70000"/>
              </a:lnSpc>
              <a:spcBef>
                <a:spcPct val="0"/>
              </a:spcBef>
              <a:defRPr/>
            </a:pPr>
            <a:r>
              <a:rPr lang="en-US" altLang="zh-CN" sz="2000" dirty="0"/>
              <a:t>&gt;&gt;&gt; </a:t>
            </a:r>
            <a:r>
              <a:rPr lang="en-US" altLang="zh-CN" sz="2000" dirty="0" err="1"/>
              <a:t>a.__next</a:t>
            </a:r>
            <a:r>
              <a:rPr lang="en-US" altLang="zh-CN" sz="2000" dirty="0"/>
              <a:t>__()</a:t>
            </a:r>
          </a:p>
          <a:p>
            <a:pPr>
              <a:lnSpc>
                <a:spcPct val="70000"/>
              </a:lnSpc>
              <a:spcBef>
                <a:spcPct val="0"/>
              </a:spcBef>
              <a:defRPr/>
            </a:pPr>
            <a:r>
              <a:rPr lang="en-US" altLang="zh-CN" sz="2000" dirty="0">
                <a:solidFill>
                  <a:schemeClr val="accent5"/>
                </a:solidFill>
              </a:rPr>
              <a:t>8</a:t>
            </a:r>
          </a:p>
          <a:p>
            <a:pPr>
              <a:lnSpc>
                <a:spcPct val="70000"/>
              </a:lnSpc>
              <a:spcBef>
                <a:spcPct val="0"/>
              </a:spcBef>
              <a:defRPr/>
            </a:pPr>
            <a:r>
              <a:rPr lang="en-US" altLang="zh-CN" sz="2000" dirty="0"/>
              <a:t>&gt;&gt;&gt; </a:t>
            </a:r>
            <a:r>
              <a:rPr lang="en-US" altLang="zh-CN" sz="2000" dirty="0" err="1"/>
              <a:t>a.__next</a:t>
            </a:r>
            <a:r>
              <a:rPr lang="en-US" altLang="zh-CN" sz="2000" dirty="0"/>
              <a:t>__()</a:t>
            </a:r>
          </a:p>
          <a:p>
            <a:pPr>
              <a:lnSpc>
                <a:spcPct val="70000"/>
              </a:lnSpc>
              <a:spcBef>
                <a:spcPct val="0"/>
              </a:spcBef>
              <a:defRPr/>
            </a:pPr>
            <a:r>
              <a:rPr lang="en-US" altLang="zh-CN" sz="2000" dirty="0">
                <a:solidFill>
                  <a:schemeClr val="accent5"/>
                </a:solidFill>
              </a:rPr>
              <a:t>13</a:t>
            </a:r>
          </a:p>
          <a:p>
            <a:pPr>
              <a:lnSpc>
                <a:spcPct val="70000"/>
              </a:lnSpc>
              <a:spcBef>
                <a:spcPct val="0"/>
              </a:spcBef>
              <a:defRPr/>
            </a:pPr>
            <a:r>
              <a:rPr lang="en-US" altLang="zh-CN" sz="2000" dirty="0"/>
              <a:t>&gt;&gt;&gt; </a:t>
            </a:r>
            <a:r>
              <a:rPr lang="en-US" altLang="zh-CN" sz="2000" dirty="0" err="1"/>
              <a:t>a.__next</a:t>
            </a:r>
            <a:r>
              <a:rPr lang="en-US" altLang="zh-CN" sz="2000" dirty="0"/>
              <a:t>__()</a:t>
            </a:r>
          </a:p>
          <a:p>
            <a:pPr>
              <a:lnSpc>
                <a:spcPct val="70000"/>
              </a:lnSpc>
              <a:spcBef>
                <a:spcPct val="0"/>
              </a:spcBef>
              <a:defRPr/>
            </a:pPr>
            <a:r>
              <a:rPr lang="en-US" altLang="zh-CN" sz="2000" dirty="0">
                <a:solidFill>
                  <a:schemeClr val="accent5"/>
                </a:solidFill>
              </a:rPr>
              <a:t>21</a:t>
            </a:r>
            <a:endParaRPr lang="zh-CN" altLang="en-US" sz="2000" dirty="0">
              <a:solidFill>
                <a:schemeClr val="accent5"/>
              </a:solidFill>
            </a:endParaRPr>
          </a:p>
        </p:txBody>
      </p:sp>
      <p:sp>
        <p:nvSpPr>
          <p:cNvPr id="10" name="Rectangle 3"/>
          <p:cNvSpPr txBox="1">
            <a:spLocks noChangeArrowheads="1"/>
          </p:cNvSpPr>
          <p:nvPr/>
        </p:nvSpPr>
        <p:spPr>
          <a:xfrm>
            <a:off x="1135014" y="4082064"/>
            <a:ext cx="4688868" cy="1479287"/>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70000"/>
              </a:lnSpc>
              <a:spcBef>
                <a:spcPct val="0"/>
              </a:spcBef>
              <a:defRPr/>
            </a:pPr>
            <a:r>
              <a:rPr lang="en-US" altLang="zh-CN" sz="2000" dirty="0"/>
              <a:t>&gt;&gt;&gt; a=f()</a:t>
            </a:r>
          </a:p>
          <a:p>
            <a:pPr>
              <a:lnSpc>
                <a:spcPct val="70000"/>
              </a:lnSpc>
              <a:spcBef>
                <a:spcPct val="0"/>
              </a:spcBef>
              <a:defRPr/>
            </a:pPr>
            <a:r>
              <a:rPr lang="en-US" altLang="zh-CN" sz="2000" dirty="0"/>
              <a:t>&gt;&gt;&gt; for </a:t>
            </a:r>
            <a:r>
              <a:rPr lang="en-US" altLang="zh-CN" sz="2000" dirty="0" err="1"/>
              <a:t>i</a:t>
            </a:r>
            <a:r>
              <a:rPr lang="en-US" altLang="zh-CN" sz="2000" dirty="0"/>
              <a:t> in range(10):</a:t>
            </a:r>
          </a:p>
          <a:p>
            <a:pPr>
              <a:lnSpc>
                <a:spcPct val="70000"/>
              </a:lnSpc>
              <a:spcBef>
                <a:spcPct val="0"/>
              </a:spcBef>
              <a:defRPr/>
            </a:pPr>
            <a:r>
              <a:rPr lang="en-US" altLang="zh-CN" sz="2000" dirty="0"/>
              <a:t>	print(</a:t>
            </a:r>
            <a:r>
              <a:rPr lang="en-US" altLang="zh-CN" sz="2000" dirty="0" err="1"/>
              <a:t>a.__next</a:t>
            </a:r>
            <a:r>
              <a:rPr lang="en-US" altLang="zh-CN" sz="2000" dirty="0"/>
              <a:t>__(),end=' ')</a:t>
            </a:r>
          </a:p>
          <a:p>
            <a:pPr>
              <a:lnSpc>
                <a:spcPct val="70000"/>
              </a:lnSpc>
              <a:spcBef>
                <a:spcPct val="0"/>
              </a:spcBef>
              <a:defRPr/>
            </a:pPr>
            <a:endParaRPr lang="en-US" altLang="zh-CN" sz="2000" dirty="0"/>
          </a:p>
          <a:p>
            <a:pPr>
              <a:lnSpc>
                <a:spcPct val="70000"/>
              </a:lnSpc>
              <a:spcBef>
                <a:spcPct val="0"/>
              </a:spcBef>
              <a:defRPr/>
            </a:pPr>
            <a:r>
              <a:rPr lang="en-US" altLang="zh-CN" sz="2000" dirty="0"/>
              <a:t>	</a:t>
            </a:r>
          </a:p>
          <a:p>
            <a:pPr>
              <a:lnSpc>
                <a:spcPct val="70000"/>
              </a:lnSpc>
              <a:spcBef>
                <a:spcPct val="0"/>
              </a:spcBef>
              <a:defRPr/>
            </a:pPr>
            <a:r>
              <a:rPr lang="en-US" altLang="zh-CN" sz="2000" dirty="0">
                <a:solidFill>
                  <a:schemeClr val="accent5"/>
                </a:solidFill>
              </a:rPr>
              <a:t>1 1 2 3 5 8 13 21 34 55 </a:t>
            </a:r>
          </a:p>
        </p:txBody>
      </p:sp>
    </p:spTree>
    <p:extLst>
      <p:ext uri="{BB962C8B-B14F-4D97-AF65-F5344CB8AC3E}">
        <p14:creationId xmlns:p14="http://schemas.microsoft.com/office/powerpoint/2010/main" val="19893416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zh-CN" altLang="en-US"/>
              <a:t>5.8 高级话题</a:t>
            </a:r>
          </a:p>
        </p:txBody>
      </p:sp>
      <p:sp>
        <p:nvSpPr>
          <p:cNvPr id="64515" name="Rectangle 3"/>
          <p:cNvSpPr>
            <a:spLocks noGrp="1" noChangeArrowheads="1"/>
          </p:cNvSpPr>
          <p:nvPr>
            <p:ph type="body" idx="1"/>
          </p:nvPr>
        </p:nvSpPr>
        <p:spPr>
          <a:xfrm>
            <a:off x="838200" y="1480852"/>
            <a:ext cx="10515600" cy="4351338"/>
          </a:xfrm>
        </p:spPr>
        <p:txBody>
          <a:bodyPr>
            <a:normAutofit/>
          </a:bodyPr>
          <a:lstStyle/>
          <a:p>
            <a:pPr>
              <a:lnSpc>
                <a:spcPct val="100000"/>
              </a:lnSpc>
              <a:defRPr/>
            </a:pPr>
            <a:r>
              <a:rPr lang="zh-CN" altLang="en-US" dirty="0"/>
              <a:t>使用</a:t>
            </a:r>
            <a:r>
              <a:rPr lang="zh-CN" altLang="en-US" b="1" dirty="0">
                <a:solidFill>
                  <a:schemeClr val="accent5"/>
                </a:solidFill>
              </a:rPr>
              <a:t>dis</a:t>
            </a:r>
            <a:r>
              <a:rPr lang="zh-CN" altLang="en-US" dirty="0"/>
              <a:t>模块可以查看函数的字节码指令</a:t>
            </a:r>
          </a:p>
          <a:p>
            <a:pPr marL="0" indent="0" eaLnBrk="1" hangingPunct="1">
              <a:buNone/>
              <a:defRPr/>
            </a:pPr>
            <a:endParaRPr lang="zh-CN" altLang="en-US" sz="2400" dirty="0"/>
          </a:p>
        </p:txBody>
      </p:sp>
      <p:sp>
        <p:nvSpPr>
          <p:cNvPr id="4" name="Rectangle 3"/>
          <p:cNvSpPr txBox="1">
            <a:spLocks noChangeArrowheads="1"/>
          </p:cNvSpPr>
          <p:nvPr/>
        </p:nvSpPr>
        <p:spPr>
          <a:xfrm>
            <a:off x="2529099" y="1973189"/>
            <a:ext cx="6280049" cy="4112818"/>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95000"/>
              </a:lnSpc>
              <a:spcBef>
                <a:spcPct val="0"/>
              </a:spcBef>
              <a:defRPr/>
            </a:pPr>
            <a:r>
              <a:rPr lang="zh-CN" altLang="en-US" sz="2000" dirty="0"/>
              <a:t>&gt;&gt;&gt; def add(n):</a:t>
            </a:r>
          </a:p>
          <a:p>
            <a:pPr>
              <a:lnSpc>
                <a:spcPct val="95000"/>
              </a:lnSpc>
              <a:spcBef>
                <a:spcPct val="0"/>
              </a:spcBef>
              <a:defRPr/>
            </a:pPr>
            <a:r>
              <a:rPr lang="zh-CN" altLang="en-US" sz="2000" dirty="0"/>
              <a:t>	n+=1</a:t>
            </a:r>
          </a:p>
          <a:p>
            <a:pPr>
              <a:lnSpc>
                <a:spcPct val="95000"/>
              </a:lnSpc>
              <a:spcBef>
                <a:spcPct val="0"/>
              </a:spcBef>
              <a:defRPr/>
            </a:pPr>
            <a:r>
              <a:rPr lang="zh-CN" altLang="en-US" sz="2000" dirty="0"/>
              <a:t>	return n</a:t>
            </a:r>
          </a:p>
          <a:p>
            <a:pPr>
              <a:lnSpc>
                <a:spcPct val="95000"/>
              </a:lnSpc>
              <a:spcBef>
                <a:spcPct val="0"/>
              </a:spcBef>
              <a:defRPr/>
            </a:pPr>
            <a:r>
              <a:rPr lang="zh-CN" altLang="en-US" sz="2000" dirty="0"/>
              <a:t>&gt;&gt;&gt; import dis</a:t>
            </a:r>
          </a:p>
          <a:p>
            <a:pPr>
              <a:lnSpc>
                <a:spcPct val="95000"/>
              </a:lnSpc>
              <a:spcBef>
                <a:spcPct val="0"/>
              </a:spcBef>
              <a:defRPr/>
            </a:pPr>
            <a:r>
              <a:rPr lang="zh-CN" altLang="en-US" sz="2000" dirty="0"/>
              <a:t>&gt;&gt;&gt; dis.dis(add)</a:t>
            </a:r>
          </a:p>
          <a:p>
            <a:pPr>
              <a:lnSpc>
                <a:spcPct val="95000"/>
              </a:lnSpc>
              <a:spcBef>
                <a:spcPct val="0"/>
              </a:spcBef>
              <a:defRPr/>
            </a:pPr>
            <a:r>
              <a:rPr lang="zh-CN" altLang="en-US" sz="2000" dirty="0"/>
              <a:t>  </a:t>
            </a:r>
            <a:r>
              <a:rPr lang="zh-CN" altLang="en-US" sz="2000" dirty="0">
                <a:solidFill>
                  <a:schemeClr val="accent5"/>
                </a:solidFill>
              </a:rPr>
              <a:t>2           0 LOAD_FAST                0 (n)</a:t>
            </a:r>
          </a:p>
          <a:p>
            <a:pPr>
              <a:lnSpc>
                <a:spcPct val="95000"/>
              </a:lnSpc>
              <a:spcBef>
                <a:spcPct val="0"/>
              </a:spcBef>
              <a:defRPr/>
            </a:pPr>
            <a:r>
              <a:rPr lang="zh-CN" altLang="en-US" sz="2000" dirty="0">
                <a:solidFill>
                  <a:schemeClr val="accent5"/>
                </a:solidFill>
              </a:rPr>
              <a:t>              3 LOAD_CONST               1 (1)</a:t>
            </a:r>
          </a:p>
          <a:p>
            <a:pPr>
              <a:lnSpc>
                <a:spcPct val="95000"/>
              </a:lnSpc>
              <a:spcBef>
                <a:spcPct val="0"/>
              </a:spcBef>
              <a:defRPr/>
            </a:pPr>
            <a:r>
              <a:rPr lang="zh-CN" altLang="en-US" sz="2000" dirty="0">
                <a:solidFill>
                  <a:schemeClr val="accent5"/>
                </a:solidFill>
              </a:rPr>
              <a:t>              6 INPLACE_ADD         </a:t>
            </a:r>
          </a:p>
          <a:p>
            <a:pPr>
              <a:lnSpc>
                <a:spcPct val="95000"/>
              </a:lnSpc>
              <a:spcBef>
                <a:spcPct val="0"/>
              </a:spcBef>
              <a:defRPr/>
            </a:pPr>
            <a:r>
              <a:rPr lang="zh-CN" altLang="en-US" sz="2000" dirty="0">
                <a:solidFill>
                  <a:schemeClr val="accent5"/>
                </a:solidFill>
              </a:rPr>
              <a:t>              7 STORE_FAST               0 (n)</a:t>
            </a:r>
          </a:p>
          <a:p>
            <a:pPr>
              <a:lnSpc>
                <a:spcPct val="95000"/>
              </a:lnSpc>
              <a:spcBef>
                <a:spcPct val="0"/>
              </a:spcBef>
              <a:defRPr/>
            </a:pPr>
            <a:endParaRPr lang="zh-CN" altLang="en-US" sz="2000" dirty="0">
              <a:solidFill>
                <a:schemeClr val="accent5"/>
              </a:solidFill>
            </a:endParaRPr>
          </a:p>
          <a:p>
            <a:pPr>
              <a:lnSpc>
                <a:spcPct val="95000"/>
              </a:lnSpc>
              <a:spcBef>
                <a:spcPct val="0"/>
              </a:spcBef>
              <a:defRPr/>
            </a:pPr>
            <a:r>
              <a:rPr lang="zh-CN" altLang="en-US" sz="2000" dirty="0">
                <a:solidFill>
                  <a:schemeClr val="accent5"/>
                </a:solidFill>
              </a:rPr>
              <a:t>  3          10 LOAD_FAST                0 (n)</a:t>
            </a:r>
          </a:p>
          <a:p>
            <a:pPr>
              <a:lnSpc>
                <a:spcPct val="95000"/>
              </a:lnSpc>
              <a:spcBef>
                <a:spcPct val="0"/>
              </a:spcBef>
              <a:defRPr/>
            </a:pPr>
            <a:r>
              <a:rPr lang="zh-CN" altLang="en-US" sz="2000" dirty="0">
                <a:solidFill>
                  <a:schemeClr val="accent5"/>
                </a:solidFill>
              </a:rPr>
              <a:t>             13 RETURN_VALUE        </a:t>
            </a:r>
          </a:p>
        </p:txBody>
      </p:sp>
    </p:spTree>
    <p:extLst>
      <p:ext uri="{BB962C8B-B14F-4D97-AF65-F5344CB8AC3E}">
        <p14:creationId xmlns:p14="http://schemas.microsoft.com/office/powerpoint/2010/main" val="13072094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838200" y="23551"/>
            <a:ext cx="10515600" cy="1325563"/>
          </a:xfrm>
        </p:spPr>
        <p:txBody>
          <a:bodyPr/>
          <a:lstStyle/>
          <a:p>
            <a:pPr eaLnBrk="1" hangingPunct="1">
              <a:defRPr/>
            </a:pPr>
            <a:r>
              <a:rPr lang="zh-CN" altLang="en-US" dirty="0"/>
              <a:t>5.8 高级话题</a:t>
            </a:r>
          </a:p>
        </p:txBody>
      </p:sp>
      <p:sp>
        <p:nvSpPr>
          <p:cNvPr id="65539" name="Rectangle 3"/>
          <p:cNvSpPr>
            <a:spLocks noGrp="1" noChangeArrowheads="1"/>
          </p:cNvSpPr>
          <p:nvPr>
            <p:ph type="body" idx="1"/>
          </p:nvPr>
        </p:nvSpPr>
        <p:spPr>
          <a:xfrm>
            <a:off x="838201" y="959369"/>
            <a:ext cx="8911106" cy="747675"/>
          </a:xfrm>
        </p:spPr>
        <p:txBody>
          <a:bodyPr>
            <a:normAutofit/>
          </a:bodyPr>
          <a:lstStyle/>
          <a:p>
            <a:pPr eaLnBrk="1" hangingPunct="1">
              <a:lnSpc>
                <a:spcPct val="120000"/>
              </a:lnSpc>
              <a:defRPr/>
            </a:pPr>
            <a:r>
              <a:rPr lang="zh-CN" altLang="en-US" sz="3300" dirty="0"/>
              <a:t>函数嵌套定义与可调用对象</a:t>
            </a:r>
            <a:endParaRPr lang="en-US" altLang="zh-CN" sz="3300" dirty="0"/>
          </a:p>
        </p:txBody>
      </p:sp>
      <p:sp>
        <p:nvSpPr>
          <p:cNvPr id="6" name="Rectangle 3"/>
          <p:cNvSpPr txBox="1">
            <a:spLocks noChangeArrowheads="1"/>
          </p:cNvSpPr>
          <p:nvPr/>
        </p:nvSpPr>
        <p:spPr>
          <a:xfrm>
            <a:off x="6356704" y="1435774"/>
            <a:ext cx="4081562" cy="2494783"/>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120000"/>
              </a:lnSpc>
              <a:defRPr/>
            </a:pPr>
            <a:r>
              <a:rPr lang="en-US" altLang="zh-CN" sz="1600" dirty="0"/>
              <a:t>&gt;&gt;&gt; </a:t>
            </a:r>
            <a:r>
              <a:rPr lang="en-US" altLang="zh-CN" sz="1600" dirty="0" err="1"/>
              <a:t>def</a:t>
            </a:r>
            <a:r>
              <a:rPr lang="en-US" altLang="zh-CN" sz="1600" dirty="0"/>
              <a:t> linear(a, b):</a:t>
            </a:r>
          </a:p>
          <a:p>
            <a:pPr>
              <a:lnSpc>
                <a:spcPct val="120000"/>
              </a:lnSpc>
              <a:defRPr/>
            </a:pPr>
            <a:r>
              <a:rPr lang="en-US" altLang="zh-CN" sz="1600" dirty="0"/>
              <a:t>	</a:t>
            </a:r>
            <a:r>
              <a:rPr lang="en-US" altLang="zh-CN" sz="1600" dirty="0" err="1"/>
              <a:t>def</a:t>
            </a:r>
            <a:r>
              <a:rPr lang="en-US" altLang="zh-CN" sz="1600" dirty="0"/>
              <a:t> result(x):</a:t>
            </a:r>
          </a:p>
          <a:p>
            <a:pPr>
              <a:lnSpc>
                <a:spcPct val="120000"/>
              </a:lnSpc>
              <a:defRPr/>
            </a:pPr>
            <a:r>
              <a:rPr lang="en-US" altLang="zh-CN" sz="1600" dirty="0"/>
              <a:t>		return a * x + b</a:t>
            </a:r>
          </a:p>
          <a:p>
            <a:pPr>
              <a:lnSpc>
                <a:spcPct val="120000"/>
              </a:lnSpc>
              <a:defRPr/>
            </a:pPr>
            <a:r>
              <a:rPr lang="en-US" altLang="zh-CN" sz="1600" dirty="0"/>
              <a:t>	return result</a:t>
            </a:r>
          </a:p>
          <a:p>
            <a:pPr>
              <a:lnSpc>
                <a:spcPct val="120000"/>
              </a:lnSpc>
              <a:defRPr/>
            </a:pPr>
            <a:endParaRPr lang="en-US" altLang="zh-CN" sz="1600" dirty="0"/>
          </a:p>
          <a:p>
            <a:pPr>
              <a:lnSpc>
                <a:spcPct val="120000"/>
              </a:lnSpc>
              <a:defRPr/>
            </a:pPr>
            <a:r>
              <a:rPr lang="en-US" altLang="zh-CN" sz="1600" dirty="0"/>
              <a:t>&gt;&gt;&gt; taxes=linear(0.3,2)</a:t>
            </a:r>
          </a:p>
          <a:p>
            <a:pPr>
              <a:lnSpc>
                <a:spcPct val="120000"/>
              </a:lnSpc>
              <a:defRPr/>
            </a:pPr>
            <a:r>
              <a:rPr lang="en-US" altLang="zh-CN" sz="1600" dirty="0"/>
              <a:t>&gt;&gt;&gt; taxes(5)</a:t>
            </a:r>
          </a:p>
          <a:p>
            <a:pPr>
              <a:lnSpc>
                <a:spcPct val="120000"/>
              </a:lnSpc>
              <a:defRPr/>
            </a:pPr>
            <a:r>
              <a:rPr lang="en-US" altLang="zh-CN" sz="1600" dirty="0">
                <a:solidFill>
                  <a:schemeClr val="accent5"/>
                </a:solidFill>
              </a:rPr>
              <a:t>3.5</a:t>
            </a:r>
          </a:p>
        </p:txBody>
      </p:sp>
      <p:sp>
        <p:nvSpPr>
          <p:cNvPr id="7" name="Rectangle 3"/>
          <p:cNvSpPr txBox="1">
            <a:spLocks noChangeArrowheads="1"/>
          </p:cNvSpPr>
          <p:nvPr/>
        </p:nvSpPr>
        <p:spPr>
          <a:xfrm>
            <a:off x="872339" y="3855190"/>
            <a:ext cx="5010952" cy="2841824"/>
          </a:xfrm>
          <a:prstGeom prst="rect">
            <a:avLst/>
          </a:prstGeom>
          <a:solidFill>
            <a:schemeClr val="accent4">
              <a:lumMod val="20000"/>
              <a:lumOff val="80000"/>
            </a:schemeClr>
          </a:solidFill>
        </p:spPr>
        <p:txBody>
          <a:bodyPr vert="horz" lIns="91440" tIns="45720" rIns="91440" bIns="45720" rtlCol="0">
            <a:noAutofit/>
          </a:bodyPr>
          <a:lstStyle>
            <a:defPPr>
              <a:defRPr lang="zh-CN"/>
            </a:defPPr>
            <a:lvl1pPr indent="0">
              <a:lnSpc>
                <a:spcPct val="150000"/>
              </a:lnSpc>
              <a:spcBef>
                <a:spcPts val="0"/>
              </a:spcBef>
              <a:buFont typeface="Arial"/>
              <a:buNone/>
              <a:defRPr>
                <a:latin typeface="宋体" charset="-122"/>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a:lnSpc>
                <a:spcPct val="120000"/>
              </a:lnSpc>
              <a:defRPr/>
            </a:pPr>
            <a:r>
              <a:rPr lang="en-US" altLang="zh-CN" sz="1600" dirty="0"/>
              <a:t>&gt;&gt;&gt; class linear:</a:t>
            </a:r>
          </a:p>
          <a:p>
            <a:pPr>
              <a:lnSpc>
                <a:spcPct val="120000"/>
              </a:lnSpc>
              <a:defRPr/>
            </a:pPr>
            <a:r>
              <a:rPr lang="en-US" altLang="zh-CN" sz="1600" dirty="0"/>
              <a:t>    </a:t>
            </a:r>
            <a:r>
              <a:rPr lang="en-US" altLang="zh-CN" sz="1600" dirty="0" err="1"/>
              <a:t>def</a:t>
            </a:r>
            <a:r>
              <a:rPr lang="en-US" altLang="zh-CN" sz="1600" dirty="0"/>
              <a:t> __</a:t>
            </a:r>
            <a:r>
              <a:rPr lang="en-US" altLang="zh-CN" sz="1600" dirty="0" err="1"/>
              <a:t>init</a:t>
            </a:r>
            <a:r>
              <a:rPr lang="en-US" altLang="zh-CN" sz="1600" dirty="0"/>
              <a:t>__(self, a, b):</a:t>
            </a:r>
          </a:p>
          <a:p>
            <a:pPr>
              <a:lnSpc>
                <a:spcPct val="120000"/>
              </a:lnSpc>
              <a:defRPr/>
            </a:pPr>
            <a:r>
              <a:rPr lang="en-US" altLang="zh-CN" sz="1600" dirty="0"/>
              <a:t>        </a:t>
            </a:r>
            <a:r>
              <a:rPr lang="en-US" altLang="zh-CN" sz="1600" dirty="0" err="1"/>
              <a:t>self.a</a:t>
            </a:r>
            <a:r>
              <a:rPr lang="en-US" altLang="zh-CN" sz="1600" dirty="0"/>
              <a:t>, </a:t>
            </a:r>
            <a:r>
              <a:rPr lang="en-US" altLang="zh-CN" sz="1600" dirty="0" err="1"/>
              <a:t>self.b</a:t>
            </a:r>
            <a:r>
              <a:rPr lang="en-US" altLang="zh-CN" sz="1600" dirty="0"/>
              <a:t> = a, b</a:t>
            </a:r>
          </a:p>
          <a:p>
            <a:pPr>
              <a:lnSpc>
                <a:spcPct val="120000"/>
              </a:lnSpc>
              <a:defRPr/>
            </a:pPr>
            <a:r>
              <a:rPr lang="en-US" altLang="zh-CN" sz="1600" dirty="0"/>
              <a:t>    </a:t>
            </a:r>
            <a:r>
              <a:rPr lang="en-US" altLang="zh-CN" sz="1600" dirty="0" err="1"/>
              <a:t>def</a:t>
            </a:r>
            <a:r>
              <a:rPr lang="en-US" altLang="zh-CN" sz="1600" dirty="0"/>
              <a:t> __call__(self, x):</a:t>
            </a:r>
          </a:p>
          <a:p>
            <a:pPr>
              <a:lnSpc>
                <a:spcPct val="120000"/>
              </a:lnSpc>
              <a:defRPr/>
            </a:pPr>
            <a:r>
              <a:rPr lang="en-US" altLang="zh-CN" sz="1600" dirty="0"/>
              <a:t>        return </a:t>
            </a:r>
            <a:r>
              <a:rPr lang="en-US" altLang="zh-CN" sz="1600" dirty="0" err="1"/>
              <a:t>self.a</a:t>
            </a:r>
            <a:r>
              <a:rPr lang="en-US" altLang="zh-CN" sz="1600" dirty="0"/>
              <a:t> * x + </a:t>
            </a:r>
            <a:r>
              <a:rPr lang="en-US" altLang="zh-CN" sz="1600" dirty="0" err="1"/>
              <a:t>self.b</a:t>
            </a:r>
            <a:endParaRPr lang="en-US" altLang="zh-CN" sz="1600" dirty="0"/>
          </a:p>
          <a:p>
            <a:pPr>
              <a:lnSpc>
                <a:spcPct val="120000"/>
              </a:lnSpc>
              <a:defRPr/>
            </a:pPr>
            <a:endParaRPr lang="en-US" altLang="zh-CN" sz="1600" dirty="0"/>
          </a:p>
          <a:p>
            <a:pPr>
              <a:lnSpc>
                <a:spcPct val="120000"/>
              </a:lnSpc>
              <a:defRPr/>
            </a:pPr>
            <a:r>
              <a:rPr lang="en-US" altLang="zh-CN" sz="1600" dirty="0"/>
              <a:t>&gt;&gt;&gt; taxes=linear(0.3,2)</a:t>
            </a:r>
          </a:p>
          <a:p>
            <a:pPr>
              <a:lnSpc>
                <a:spcPct val="120000"/>
              </a:lnSpc>
              <a:defRPr/>
            </a:pPr>
            <a:r>
              <a:rPr lang="en-US" altLang="zh-CN" sz="1600" dirty="0"/>
              <a:t>&gt;&gt;&gt; taxes(5)</a:t>
            </a:r>
          </a:p>
          <a:p>
            <a:pPr>
              <a:lnSpc>
                <a:spcPct val="120000"/>
              </a:lnSpc>
              <a:defRPr/>
            </a:pPr>
            <a:r>
              <a:rPr lang="en-US" altLang="zh-CN" sz="1600" dirty="0">
                <a:solidFill>
                  <a:schemeClr val="accent5"/>
                </a:solidFill>
              </a:rPr>
              <a:t>3.5</a:t>
            </a:r>
          </a:p>
        </p:txBody>
      </p:sp>
      <p:sp>
        <p:nvSpPr>
          <p:cNvPr id="8" name="Rectangle 3"/>
          <p:cNvSpPr txBox="1">
            <a:spLocks noChangeArrowheads="1"/>
          </p:cNvSpPr>
          <p:nvPr/>
        </p:nvSpPr>
        <p:spPr>
          <a:xfrm>
            <a:off x="2044415" y="1922724"/>
            <a:ext cx="3838876" cy="11242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20000"/>
              </a:lnSpc>
              <a:defRPr/>
            </a:pPr>
            <a:r>
              <a:rPr lang="zh-CN" altLang="en-US" dirty="0"/>
              <a:t>在</a:t>
            </a:r>
            <a:r>
              <a:rPr lang="en-US" altLang="zh-CN" dirty="0"/>
              <a:t>Python</a:t>
            </a:r>
            <a:r>
              <a:rPr lang="zh-CN" altLang="en-US" dirty="0"/>
              <a:t>中，函数是可以嵌套定义的</a:t>
            </a:r>
            <a:r>
              <a:rPr lang="zh-CN" altLang="en-US" sz="3000" dirty="0"/>
              <a:t>。</a:t>
            </a:r>
            <a:endParaRPr lang="en-US" altLang="zh-CN" sz="3000" dirty="0"/>
          </a:p>
          <a:p>
            <a:pPr lvl="1">
              <a:lnSpc>
                <a:spcPct val="120000"/>
              </a:lnSpc>
              <a:defRPr/>
            </a:pPr>
            <a:endParaRPr lang="en-US" altLang="zh-CN" sz="3000" dirty="0"/>
          </a:p>
          <a:p>
            <a:pPr lvl="1">
              <a:lnSpc>
                <a:spcPct val="120000"/>
              </a:lnSpc>
              <a:defRPr/>
            </a:pPr>
            <a:endParaRPr lang="en-US" altLang="zh-CN" sz="3000" dirty="0"/>
          </a:p>
          <a:p>
            <a:pPr marL="457200" lvl="1" indent="0">
              <a:lnSpc>
                <a:spcPct val="120000"/>
              </a:lnSpc>
              <a:buNone/>
              <a:defRPr/>
            </a:pPr>
            <a:endParaRPr lang="en-US" altLang="zh-CN" sz="3000" dirty="0"/>
          </a:p>
          <a:p>
            <a:pPr lvl="1">
              <a:lnSpc>
                <a:spcPct val="120000"/>
              </a:lnSpc>
              <a:defRPr/>
            </a:pPr>
            <a:endParaRPr lang="en-US" altLang="zh-CN" sz="3000" dirty="0"/>
          </a:p>
          <a:p>
            <a:pPr lvl="1">
              <a:lnSpc>
                <a:spcPct val="120000"/>
              </a:lnSpc>
              <a:defRPr/>
            </a:pPr>
            <a:endParaRPr lang="en-US" altLang="zh-CN" sz="3000" dirty="0"/>
          </a:p>
          <a:p>
            <a:pPr lvl="1">
              <a:lnSpc>
                <a:spcPct val="120000"/>
              </a:lnSpc>
              <a:defRPr/>
            </a:pPr>
            <a:endParaRPr lang="zh-CN" altLang="en-US" sz="3000" dirty="0"/>
          </a:p>
        </p:txBody>
      </p:sp>
      <p:sp>
        <p:nvSpPr>
          <p:cNvPr id="9" name="Rectangle 3"/>
          <p:cNvSpPr txBox="1">
            <a:spLocks noChangeArrowheads="1"/>
          </p:cNvSpPr>
          <p:nvPr/>
        </p:nvSpPr>
        <p:spPr>
          <a:xfrm>
            <a:off x="5464990" y="4146237"/>
            <a:ext cx="5292144" cy="17520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a:lnSpc>
                <a:spcPct val="120000"/>
              </a:lnSpc>
              <a:defRPr/>
            </a:pPr>
            <a:endParaRPr lang="en-US" altLang="zh-CN" sz="3000" dirty="0"/>
          </a:p>
          <a:p>
            <a:pPr lvl="1">
              <a:lnSpc>
                <a:spcPct val="120000"/>
              </a:lnSpc>
              <a:defRPr/>
            </a:pPr>
            <a:r>
              <a:rPr lang="zh-CN" altLang="en-US" dirty="0"/>
              <a:t>任何包含</a:t>
            </a:r>
            <a:r>
              <a:rPr lang="en-US" altLang="zh-CN" dirty="0"/>
              <a:t>__call__()</a:t>
            </a:r>
            <a:r>
              <a:rPr lang="zh-CN" altLang="en-US" dirty="0"/>
              <a:t>方法的类的对象都是可调用的。</a:t>
            </a:r>
            <a:endParaRPr lang="en-US" altLang="zh-CN" dirty="0"/>
          </a:p>
          <a:p>
            <a:pPr lvl="1">
              <a:lnSpc>
                <a:spcPct val="120000"/>
              </a:lnSpc>
              <a:defRPr/>
            </a:pPr>
            <a:endParaRPr lang="en-US" altLang="zh-CN" sz="3000" dirty="0"/>
          </a:p>
          <a:p>
            <a:pPr lvl="1">
              <a:lnSpc>
                <a:spcPct val="120000"/>
              </a:lnSpc>
              <a:defRPr/>
            </a:pPr>
            <a:endParaRPr lang="en-US" altLang="zh-CN" sz="3000" dirty="0"/>
          </a:p>
          <a:p>
            <a:pPr lvl="1">
              <a:lnSpc>
                <a:spcPct val="120000"/>
              </a:lnSpc>
              <a:defRPr/>
            </a:pPr>
            <a:endParaRPr lang="en-US" altLang="zh-CN" sz="3000" dirty="0"/>
          </a:p>
          <a:p>
            <a:pPr lvl="1">
              <a:lnSpc>
                <a:spcPct val="120000"/>
              </a:lnSpc>
              <a:defRPr/>
            </a:pPr>
            <a:endParaRPr lang="en-US" altLang="zh-CN" sz="3000" dirty="0"/>
          </a:p>
          <a:p>
            <a:pPr lvl="1">
              <a:lnSpc>
                <a:spcPct val="120000"/>
              </a:lnSpc>
              <a:defRPr/>
            </a:pPr>
            <a:endParaRPr lang="zh-CN" altLang="en-US" sz="3000" dirty="0"/>
          </a:p>
        </p:txBody>
      </p:sp>
    </p:spTree>
    <p:extLst>
      <p:ext uri="{BB962C8B-B14F-4D97-AF65-F5344CB8AC3E}">
        <p14:creationId xmlns:p14="http://schemas.microsoft.com/office/powerpoint/2010/main" val="7498739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defRPr/>
            </a:pPr>
            <a:r>
              <a:rPr lang="zh-CN" altLang="en-US" dirty="0"/>
              <a:t>5.</a:t>
            </a:r>
            <a:r>
              <a:rPr lang="en-US" altLang="zh-CN" dirty="0"/>
              <a:t>8</a:t>
            </a:r>
            <a:r>
              <a:rPr lang="zh-CN" altLang="en-US" dirty="0"/>
              <a:t>高级话题</a:t>
            </a:r>
          </a:p>
        </p:txBody>
      </p:sp>
      <p:sp>
        <p:nvSpPr>
          <p:cNvPr id="66563" name="Rectangle 3"/>
          <p:cNvSpPr>
            <a:spLocks noGrp="1" noChangeArrowheads="1"/>
          </p:cNvSpPr>
          <p:nvPr>
            <p:ph type="body" idx="1"/>
          </p:nvPr>
        </p:nvSpPr>
        <p:spPr>
          <a:xfrm>
            <a:off x="838200" y="2329879"/>
            <a:ext cx="10515600" cy="4351338"/>
          </a:xfrm>
          <a:solidFill>
            <a:schemeClr val="accent4">
              <a:lumMod val="20000"/>
              <a:lumOff val="80000"/>
            </a:schemeClr>
          </a:solidFill>
        </p:spPr>
        <p:txBody>
          <a:bodyPr vert="horz" lIns="91440" tIns="45720" rIns="91440" bIns="45720" rtlCol="0">
            <a:noAutofit/>
          </a:bodyPr>
          <a:lstStyle/>
          <a:p>
            <a:pPr marL="0" indent="0">
              <a:lnSpc>
                <a:spcPct val="120000"/>
              </a:lnSpc>
              <a:spcBef>
                <a:spcPts val="0"/>
              </a:spcBef>
              <a:buNone/>
            </a:pPr>
            <a:r>
              <a:rPr lang="fr-FR" altLang="zh-CN" sz="1600" dirty="0">
                <a:latin typeface="宋体" charset="-122"/>
              </a:rPr>
              <a:t>&gt;&gt;&gt; import collections</a:t>
            </a:r>
          </a:p>
          <a:p>
            <a:pPr marL="0" indent="0">
              <a:lnSpc>
                <a:spcPct val="120000"/>
              </a:lnSpc>
              <a:spcBef>
                <a:spcPts val="0"/>
              </a:spcBef>
              <a:buNone/>
            </a:pPr>
            <a:r>
              <a:rPr lang="fr-FR" altLang="zh-CN" sz="1600" dirty="0">
                <a:latin typeface="宋体" charset="-122"/>
              </a:rPr>
              <a:t>&gt;&gt;&gt; x = range(20)</a:t>
            </a:r>
          </a:p>
          <a:p>
            <a:pPr marL="0" indent="0">
              <a:lnSpc>
                <a:spcPct val="120000"/>
              </a:lnSpc>
              <a:spcBef>
                <a:spcPts val="0"/>
              </a:spcBef>
              <a:buNone/>
            </a:pPr>
            <a:r>
              <a:rPr lang="fr-FR" altLang="zh-CN" sz="1600" dirty="0">
                <a:latin typeface="宋体" charset="-122"/>
              </a:rPr>
              <a:t>&gt;&gt;&gt; list(x)</a:t>
            </a:r>
          </a:p>
          <a:p>
            <a:pPr marL="0" indent="0">
              <a:lnSpc>
                <a:spcPct val="120000"/>
              </a:lnSpc>
              <a:spcBef>
                <a:spcPts val="0"/>
              </a:spcBef>
              <a:buNone/>
            </a:pPr>
            <a:r>
              <a:rPr lang="fr-FR" altLang="zh-CN" sz="1600" dirty="0">
                <a:solidFill>
                  <a:schemeClr val="accent5"/>
                </a:solidFill>
                <a:latin typeface="宋体" charset="-122"/>
              </a:rPr>
              <a:t>[0, 1, 2, 3, 4, 5, 6, 7, 8, 9, 10, 11, 12, 13, 14, 15, 16, 17, 18, 19]</a:t>
            </a:r>
          </a:p>
          <a:p>
            <a:pPr marL="0" indent="0">
              <a:lnSpc>
                <a:spcPct val="120000"/>
              </a:lnSpc>
              <a:spcBef>
                <a:spcPts val="0"/>
              </a:spcBef>
              <a:buNone/>
            </a:pPr>
            <a:r>
              <a:rPr lang="fr-FR" altLang="zh-CN" sz="1600" dirty="0">
                <a:latin typeface="宋体" charset="-122"/>
              </a:rPr>
              <a:t>&gt;&gt;&gt; x = collections.deque(x)</a:t>
            </a:r>
          </a:p>
          <a:p>
            <a:pPr marL="0" indent="0">
              <a:lnSpc>
                <a:spcPct val="120000"/>
              </a:lnSpc>
              <a:spcBef>
                <a:spcPts val="0"/>
              </a:spcBef>
              <a:buNone/>
            </a:pPr>
            <a:r>
              <a:rPr lang="fr-FR" altLang="zh-CN" sz="1600" dirty="0">
                <a:latin typeface="宋体" charset="-122"/>
              </a:rPr>
              <a:t>&gt;&gt;&gt; x</a:t>
            </a:r>
          </a:p>
          <a:p>
            <a:pPr marL="0" indent="0">
              <a:lnSpc>
                <a:spcPct val="120000"/>
              </a:lnSpc>
              <a:spcBef>
                <a:spcPts val="0"/>
              </a:spcBef>
              <a:buNone/>
            </a:pPr>
            <a:r>
              <a:rPr lang="fr-FR" altLang="zh-CN" sz="1600" dirty="0">
                <a:solidFill>
                  <a:schemeClr val="accent5"/>
                </a:solidFill>
                <a:latin typeface="宋体" charset="-122"/>
              </a:rPr>
              <a:t>deque([0, 1, 2, 3, 4, 5, 6, 7, 8, 9, 10, 11, 12, 13, 14, 15, 16, 17, 18, 19])</a:t>
            </a:r>
          </a:p>
          <a:p>
            <a:pPr marL="0" indent="0">
              <a:lnSpc>
                <a:spcPct val="120000"/>
              </a:lnSpc>
              <a:spcBef>
                <a:spcPts val="0"/>
              </a:spcBef>
              <a:buNone/>
            </a:pPr>
            <a:r>
              <a:rPr lang="fr-FR" altLang="zh-CN" sz="1600" dirty="0">
                <a:latin typeface="宋体" charset="-122"/>
              </a:rPr>
              <a:t>&gt;&gt;&gt; x.rotate(-3)</a:t>
            </a:r>
          </a:p>
          <a:p>
            <a:pPr marL="0" indent="0">
              <a:lnSpc>
                <a:spcPct val="120000"/>
              </a:lnSpc>
              <a:spcBef>
                <a:spcPts val="0"/>
              </a:spcBef>
              <a:buNone/>
            </a:pPr>
            <a:r>
              <a:rPr lang="fr-FR" altLang="zh-CN" sz="1600" dirty="0">
                <a:latin typeface="宋体" charset="-122"/>
              </a:rPr>
              <a:t>&gt;&gt;&gt; x</a:t>
            </a:r>
          </a:p>
          <a:p>
            <a:pPr marL="0" indent="0">
              <a:lnSpc>
                <a:spcPct val="120000"/>
              </a:lnSpc>
              <a:spcBef>
                <a:spcPts val="0"/>
              </a:spcBef>
              <a:buNone/>
            </a:pPr>
            <a:r>
              <a:rPr lang="fr-FR" altLang="zh-CN" sz="1600" dirty="0">
                <a:solidFill>
                  <a:schemeClr val="accent5"/>
                </a:solidFill>
                <a:latin typeface="宋体" charset="-122"/>
              </a:rPr>
              <a:t>deque([3, 4, 5, 6, 7, 8, 9, 10, 11, 12, 13, 14, 15, 16, 17, 18, 19, 0, 1, 2])</a:t>
            </a:r>
          </a:p>
          <a:p>
            <a:pPr marL="0" indent="0">
              <a:lnSpc>
                <a:spcPct val="120000"/>
              </a:lnSpc>
              <a:spcBef>
                <a:spcPts val="0"/>
              </a:spcBef>
              <a:buNone/>
            </a:pPr>
            <a:r>
              <a:rPr lang="fr-FR" altLang="zh-CN" sz="1600" dirty="0">
                <a:latin typeface="宋体" charset="-122"/>
              </a:rPr>
              <a:t>&gt;&gt;&gt; x = list(x)</a:t>
            </a:r>
          </a:p>
          <a:p>
            <a:pPr marL="0" indent="0">
              <a:lnSpc>
                <a:spcPct val="120000"/>
              </a:lnSpc>
              <a:spcBef>
                <a:spcPts val="0"/>
              </a:spcBef>
              <a:buNone/>
            </a:pPr>
            <a:r>
              <a:rPr lang="fr-FR" altLang="zh-CN" sz="1600" dirty="0">
                <a:latin typeface="宋体" charset="-122"/>
              </a:rPr>
              <a:t>&gt;&gt;&gt; x</a:t>
            </a:r>
          </a:p>
          <a:p>
            <a:pPr marL="0" indent="0">
              <a:lnSpc>
                <a:spcPct val="120000"/>
              </a:lnSpc>
              <a:spcBef>
                <a:spcPts val="0"/>
              </a:spcBef>
              <a:buNone/>
            </a:pPr>
            <a:r>
              <a:rPr lang="fr-FR" altLang="zh-CN" sz="1600" dirty="0">
                <a:solidFill>
                  <a:schemeClr val="accent5"/>
                </a:solidFill>
                <a:latin typeface="宋体" charset="-122"/>
              </a:rPr>
              <a:t>[3, 4, 5, 6, 7, 8, 9, 10, 11, 12, 13, 14, 15, 16, 17, 18, 19, 0, 1, 2]</a:t>
            </a:r>
            <a:endParaRPr lang="zh-CN" altLang="en-US" sz="1600" dirty="0">
              <a:solidFill>
                <a:schemeClr val="accent5"/>
              </a:solidFill>
              <a:latin typeface="宋体" charset="-122"/>
            </a:endParaRPr>
          </a:p>
        </p:txBody>
      </p:sp>
      <p:sp>
        <p:nvSpPr>
          <p:cNvPr id="2" name="矩形 1"/>
          <p:cNvSpPr/>
          <p:nvPr/>
        </p:nvSpPr>
        <p:spPr>
          <a:xfrm>
            <a:off x="717452" y="1312123"/>
            <a:ext cx="11169747" cy="978729"/>
          </a:xfrm>
          <a:prstGeom prst="rect">
            <a:avLst/>
          </a:prstGeom>
        </p:spPr>
        <p:txBody>
          <a:bodyPr vert="horz" lIns="91440" tIns="45720" rIns="91440" bIns="45720" rtlCol="0">
            <a:normAutofit/>
          </a:bodyPr>
          <a:lstStyle/>
          <a:p>
            <a:pPr marL="228600" indent="-228600">
              <a:lnSpc>
                <a:spcPct val="120000"/>
              </a:lnSpc>
              <a:spcBef>
                <a:spcPts val="1000"/>
              </a:spcBef>
              <a:buFont typeface="Arial"/>
              <a:buChar char="•"/>
            </a:pPr>
            <a:r>
              <a:rPr lang="zh-CN" altLang="en-US" sz="2400" dirty="0"/>
              <a:t>把列表中所有元素循环左移</a:t>
            </a:r>
            <a:r>
              <a:rPr lang="en-US" altLang="zh-CN" sz="2400" dirty="0"/>
              <a:t>k</a:t>
            </a:r>
            <a:r>
              <a:rPr lang="zh-CN" altLang="en-US" sz="2400" dirty="0"/>
              <a:t>位。在</a:t>
            </a:r>
            <a:r>
              <a:rPr lang="en-US" altLang="zh-CN" sz="2400" dirty="0"/>
              <a:t>collections</a:t>
            </a:r>
            <a:r>
              <a:rPr lang="zh-CN" altLang="en-US" sz="2400" dirty="0"/>
              <a:t>标准库的</a:t>
            </a:r>
            <a:r>
              <a:rPr lang="en-US" altLang="zh-CN" sz="2400" b="1" dirty="0" err="1">
                <a:solidFill>
                  <a:schemeClr val="accent5"/>
                </a:solidFill>
              </a:rPr>
              <a:t>deque</a:t>
            </a:r>
            <a:r>
              <a:rPr lang="zh-CN" altLang="en-US" sz="2400" dirty="0"/>
              <a:t>对象已经实现了该功能，直接调用即可。</a:t>
            </a:r>
          </a:p>
        </p:txBody>
      </p:sp>
    </p:spTree>
    <p:extLst>
      <p:ext uri="{BB962C8B-B14F-4D97-AF65-F5344CB8AC3E}">
        <p14:creationId xmlns:p14="http://schemas.microsoft.com/office/powerpoint/2010/main" val="3299650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826833"/>
            <a:ext cx="10515600" cy="1350130"/>
          </a:xfrm>
        </p:spPr>
        <p:txBody>
          <a:bodyPr/>
          <a:lstStyle/>
          <a:p>
            <a:r>
              <a:rPr lang="zh-CN" altLang="en-US" dirty="0"/>
              <a:t>这样，在调用该函数是，输入左侧圆括号之后，立即就会得到该函数的使用说明</a:t>
            </a:r>
          </a:p>
        </p:txBody>
      </p:sp>
      <p:pic>
        <p:nvPicPr>
          <p:cNvPr id="4" name="图片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186565" y="550031"/>
            <a:ext cx="8429625" cy="3595687"/>
          </a:xfrm>
          <a:prstGeom prst="rect">
            <a:avLst/>
          </a:prstGeom>
          <a:noFill/>
          <a:ln/>
        </p:spPr>
      </p:pic>
    </p:spTree>
    <p:extLst>
      <p:ext uri="{BB962C8B-B14F-4D97-AF65-F5344CB8AC3E}">
        <p14:creationId xmlns:p14="http://schemas.microsoft.com/office/powerpoint/2010/main" val="2527856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a:t>5.1 </a:t>
            </a:r>
            <a:r>
              <a:rPr lang="zh-CN" altLang="en-US" dirty="0"/>
              <a:t>函数定义与调用</a:t>
            </a:r>
            <a:endParaRPr lang="zh-CN" altLang="zh-CN" dirty="0"/>
          </a:p>
        </p:txBody>
      </p:sp>
      <p:sp>
        <p:nvSpPr>
          <p:cNvPr id="4" name="Rectangle 3"/>
          <p:cNvSpPr txBox="1">
            <a:spLocks noChangeArrowheads="1"/>
          </p:cNvSpPr>
          <p:nvPr/>
        </p:nvSpPr>
        <p:spPr>
          <a:xfrm>
            <a:off x="345426" y="1458821"/>
            <a:ext cx="10511798" cy="5121861"/>
          </a:xfrm>
          <a:prstGeom prst="rect">
            <a:avLst/>
          </a:prstGeom>
          <a:noFill/>
        </p:spPr>
        <p:txBody>
          <a:bodyPr vert="horz" lIns="108825" tIns="54412" rIns="108825" bIns="54412" rtlCol="0">
            <a:normAutofit fontScale="92500" lnSpcReduction="20000"/>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80000"/>
              </a:lnSpc>
            </a:pPr>
            <a:r>
              <a:rPr lang="zh-CN" altLang="en-US" sz="2400" dirty="0">
                <a:latin typeface="宋体" charset="-122"/>
                <a:sym typeface="Arial" charset="0"/>
              </a:rPr>
              <a:t>创建或定义函数要使用</a:t>
            </a:r>
            <a:r>
              <a:rPr lang="en-US" altLang="zh-CN" sz="3600" dirty="0" err="1">
                <a:solidFill>
                  <a:schemeClr val="accent5"/>
                </a:solidFill>
                <a:latin typeface="宋体" charset="-122"/>
                <a:sym typeface="Arial" charset="0"/>
              </a:rPr>
              <a:t>def</a:t>
            </a:r>
            <a:r>
              <a:rPr lang="zh-CN" altLang="en-US" sz="2400" dirty="0">
                <a:latin typeface="宋体" charset="-122"/>
                <a:sym typeface="Arial" charset="0"/>
              </a:rPr>
              <a:t>关键字</a:t>
            </a:r>
            <a:endParaRPr lang="en-US" altLang="zh-CN" sz="2400" dirty="0">
              <a:latin typeface="宋体" charset="-122"/>
              <a:sym typeface="Arial" charset="0"/>
            </a:endParaRPr>
          </a:p>
          <a:p>
            <a:pPr>
              <a:lnSpc>
                <a:spcPct val="80000"/>
              </a:lnSpc>
            </a:pPr>
            <a:r>
              <a:rPr lang="zh-CN" altLang="en-US" sz="2400" dirty="0">
                <a:latin typeface="宋体" charset="-122"/>
                <a:sym typeface="Arial" charset="0"/>
              </a:rPr>
              <a:t>函数定义（声明）格式：</a:t>
            </a:r>
            <a:endParaRPr lang="en-US" altLang="zh-CN" sz="2400" dirty="0">
              <a:latin typeface="宋体" charset="-122"/>
              <a:sym typeface="Arial" charset="0"/>
            </a:endParaRPr>
          </a:p>
          <a:p>
            <a:pPr>
              <a:buFont typeface="Wingdings" panose="05000000000000000000" pitchFamily="2" charset="2"/>
              <a:buNone/>
            </a:pPr>
            <a:r>
              <a:rPr lang="en-US" altLang="zh-CN" sz="2400" dirty="0">
                <a:solidFill>
                  <a:schemeClr val="accent5"/>
                </a:solidFill>
              </a:rPr>
              <a:t>	</a:t>
            </a:r>
            <a:r>
              <a:rPr lang="zh-CN" altLang="en-US" sz="2400" b="1" dirty="0">
                <a:solidFill>
                  <a:schemeClr val="accent5"/>
                </a:solidFill>
              </a:rPr>
              <a:t>def 函数名([形参列表]):</a:t>
            </a:r>
            <a:endParaRPr lang="en-US" altLang="zh-CN" sz="2400" b="1" dirty="0">
              <a:solidFill>
                <a:schemeClr val="accent5"/>
              </a:solidFill>
            </a:endParaRPr>
          </a:p>
          <a:p>
            <a:pPr>
              <a:buFont typeface="Wingdings" panose="05000000000000000000" pitchFamily="2" charset="2"/>
              <a:buNone/>
            </a:pPr>
            <a:r>
              <a:rPr lang="en-US" altLang="zh-CN" sz="2400" b="1" dirty="0">
                <a:solidFill>
                  <a:schemeClr val="accent5"/>
                </a:solidFill>
              </a:rPr>
              <a:t>	</a:t>
            </a:r>
            <a:r>
              <a:rPr lang="zh-CN" altLang="en-US" sz="2400" b="1" dirty="0"/>
              <a:t>    </a:t>
            </a:r>
            <a:r>
              <a:rPr lang="zh-CN" altLang="en-US" sz="2400" b="1" dirty="0">
                <a:solidFill>
                  <a:schemeClr val="accent6"/>
                </a:solidFill>
              </a:rPr>
              <a:t>'''注释''' </a:t>
            </a:r>
            <a:endParaRPr lang="en-US" altLang="zh-CN" sz="2400" b="1" dirty="0">
              <a:solidFill>
                <a:schemeClr val="accent6"/>
              </a:solidFill>
            </a:endParaRPr>
          </a:p>
          <a:p>
            <a:pPr>
              <a:buFont typeface="Wingdings" panose="05000000000000000000" pitchFamily="2" charset="2"/>
              <a:buNone/>
            </a:pPr>
            <a:r>
              <a:rPr lang="en-US" altLang="zh-CN" sz="2400" b="1" dirty="0">
                <a:solidFill>
                  <a:schemeClr val="accent5"/>
                </a:solidFill>
              </a:rPr>
              <a:t>	    </a:t>
            </a:r>
            <a:r>
              <a:rPr lang="zh-CN" altLang="en-US" sz="2400" b="1" dirty="0">
                <a:solidFill>
                  <a:schemeClr val="accent5"/>
                </a:solidFill>
              </a:rPr>
              <a:t>函数体</a:t>
            </a:r>
            <a:endParaRPr lang="en-US" altLang="zh-CN" sz="2400" b="1" dirty="0">
              <a:solidFill>
                <a:schemeClr val="accent5"/>
              </a:solidFill>
            </a:endParaRPr>
          </a:p>
          <a:p>
            <a:pPr>
              <a:buFont typeface="Wingdings" panose="05000000000000000000" pitchFamily="2" charset="2"/>
              <a:buNone/>
            </a:pPr>
            <a:endParaRPr lang="en-US" altLang="zh-CN" sz="2400" dirty="0">
              <a:solidFill>
                <a:schemeClr val="accent5"/>
              </a:solidFill>
            </a:endParaRPr>
          </a:p>
          <a:p>
            <a:r>
              <a:rPr lang="zh-CN" altLang="en-US" sz="2400" dirty="0"/>
              <a:t>函数调用：</a:t>
            </a:r>
            <a:endParaRPr lang="en-US" altLang="zh-CN" sz="2400" dirty="0"/>
          </a:p>
          <a:p>
            <a:pPr marL="0" indent="0">
              <a:buNone/>
            </a:pPr>
            <a:r>
              <a:rPr lang="en-US" altLang="zh-CN" sz="2400" dirty="0">
                <a:solidFill>
                  <a:schemeClr val="accent5"/>
                </a:solidFill>
              </a:rPr>
              <a:t>     </a:t>
            </a:r>
            <a:r>
              <a:rPr lang="zh-CN" altLang="en-US" sz="2400" b="1" dirty="0">
                <a:solidFill>
                  <a:schemeClr val="accent5"/>
                </a:solidFill>
              </a:rPr>
              <a:t>函数名([实参列表])</a:t>
            </a:r>
            <a:endParaRPr lang="en-US" altLang="zh-CN" sz="2400" b="1" dirty="0">
              <a:solidFill>
                <a:schemeClr val="accent5"/>
              </a:solidFill>
            </a:endParaRPr>
          </a:p>
          <a:p>
            <a:pPr marL="0" indent="0">
              <a:buNone/>
            </a:pPr>
            <a:endParaRPr lang="en-US" altLang="zh-CN" sz="2400" dirty="0"/>
          </a:p>
          <a:p>
            <a:r>
              <a:rPr lang="zh-CN" altLang="en-US" sz="2400" dirty="0"/>
              <a:t>注意：</a:t>
            </a:r>
            <a:endParaRPr lang="en-US" altLang="zh-CN" sz="2400" dirty="0"/>
          </a:p>
          <a:p>
            <a:pPr lvl="1"/>
            <a:r>
              <a:rPr lang="zh-CN" altLang="en-US" sz="2000" dirty="0"/>
              <a:t>函数体相对于</a:t>
            </a:r>
            <a:r>
              <a:rPr lang="en-US" altLang="zh-CN" sz="2000" dirty="0" err="1"/>
              <a:t>def</a:t>
            </a:r>
            <a:r>
              <a:rPr lang="zh-CN" altLang="en-US" sz="2000" dirty="0"/>
              <a:t>关键字必须保持一定的空格缩进，是函数执行的代码块</a:t>
            </a:r>
            <a:endParaRPr lang="en-US" altLang="zh-CN" sz="2000" dirty="0"/>
          </a:p>
          <a:p>
            <a:pPr lvl="1"/>
            <a:r>
              <a:rPr lang="zh-CN" altLang="en-US" sz="2000" dirty="0"/>
              <a:t>函数可以返回值，也可以不返回。如果函数体中包含</a:t>
            </a:r>
            <a:r>
              <a:rPr lang="en-US" altLang="zh-CN" sz="2000" dirty="0"/>
              <a:t>return</a:t>
            </a:r>
            <a:r>
              <a:rPr lang="zh-CN" altLang="en-US" sz="2000" dirty="0"/>
              <a:t>语句，则返回值，否则不返回，即返回值为空（</a:t>
            </a:r>
            <a:r>
              <a:rPr lang="en-US" altLang="zh-CN" sz="2000" dirty="0"/>
              <a:t>None</a:t>
            </a:r>
            <a:r>
              <a:rPr lang="zh-CN" altLang="en-US" sz="2000" dirty="0"/>
              <a:t>）</a:t>
            </a:r>
            <a:endParaRPr lang="en-US" altLang="zh-CN" sz="2000" dirty="0"/>
          </a:p>
          <a:p>
            <a:pPr lvl="1"/>
            <a:r>
              <a:rPr lang="zh-CN" altLang="en-US" sz="2000" dirty="0"/>
              <a:t>函数调用时，根据需要，可指定实际传入的参数值。</a:t>
            </a:r>
          </a:p>
        </p:txBody>
      </p:sp>
      <p:sp>
        <p:nvSpPr>
          <p:cNvPr id="6" name="Rectangle 3"/>
          <p:cNvSpPr txBox="1">
            <a:spLocks noChangeArrowheads="1"/>
          </p:cNvSpPr>
          <p:nvPr/>
        </p:nvSpPr>
        <p:spPr>
          <a:xfrm>
            <a:off x="5241561" y="1052499"/>
            <a:ext cx="6445770" cy="4050545"/>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80000"/>
              </a:lnSpc>
              <a:buFont typeface="Arial"/>
              <a:buNone/>
            </a:pPr>
            <a:r>
              <a:rPr lang="en-US" altLang="zh-CN" sz="2000" dirty="0">
                <a:latin typeface="宋体" charset="-122"/>
                <a:sym typeface="Arial" charset="0"/>
              </a:rPr>
              <a:t>&gt;&gt;&gt; </a:t>
            </a:r>
            <a:r>
              <a:rPr lang="en-US" altLang="zh-CN" sz="2000" dirty="0" err="1">
                <a:solidFill>
                  <a:srgbClr val="FF0000"/>
                </a:solidFill>
                <a:latin typeface="宋体" charset="-122"/>
                <a:sym typeface="Arial" charset="0"/>
              </a:rPr>
              <a:t>def</a:t>
            </a:r>
            <a:r>
              <a:rPr lang="en-US" altLang="zh-CN" sz="2000" dirty="0">
                <a:latin typeface="宋体" charset="-122"/>
                <a:sym typeface="Arial" charset="0"/>
              </a:rPr>
              <a:t> fib(n):</a:t>
            </a:r>
          </a:p>
          <a:p>
            <a:pPr marL="0" indent="0">
              <a:lnSpc>
                <a:spcPct val="80000"/>
              </a:lnSpc>
              <a:buFont typeface="Arial"/>
              <a:buNone/>
            </a:pPr>
            <a:r>
              <a:rPr lang="en-US" altLang="zh-CN" sz="2000" dirty="0">
                <a:latin typeface="宋体" charset="-122"/>
                <a:sym typeface="Arial" charset="0"/>
              </a:rPr>
              <a:t>     </a:t>
            </a:r>
            <a:r>
              <a:rPr lang="en-US" altLang="zh-CN" sz="2000" dirty="0">
                <a:solidFill>
                  <a:schemeClr val="accent6"/>
                </a:solidFill>
                <a:latin typeface="宋体" charset="-122"/>
                <a:sym typeface="Arial" charset="0"/>
              </a:rPr>
              <a:t>'''accept an integer n.</a:t>
            </a:r>
          </a:p>
          <a:p>
            <a:pPr marL="0" indent="0">
              <a:lnSpc>
                <a:spcPct val="80000"/>
              </a:lnSpc>
              <a:buFont typeface="Arial"/>
              <a:buNone/>
            </a:pPr>
            <a:r>
              <a:rPr lang="en-US" altLang="zh-CN" sz="2000" dirty="0">
                <a:solidFill>
                  <a:schemeClr val="accent6"/>
                </a:solidFill>
                <a:latin typeface="宋体" charset="-122"/>
                <a:sym typeface="Arial" charset="0"/>
              </a:rPr>
              <a:t>        return the numbers less than n </a:t>
            </a:r>
          </a:p>
          <a:p>
            <a:pPr marL="0" indent="0">
              <a:lnSpc>
                <a:spcPct val="80000"/>
              </a:lnSpc>
              <a:buFont typeface="Arial"/>
              <a:buNone/>
            </a:pPr>
            <a:r>
              <a:rPr lang="en-US" altLang="zh-CN" sz="2000" dirty="0">
                <a:solidFill>
                  <a:schemeClr val="accent6"/>
                </a:solidFill>
                <a:latin typeface="宋体" charset="-122"/>
                <a:sym typeface="Arial" charset="0"/>
              </a:rPr>
              <a:t>        in Fibonacci sequence.'''</a:t>
            </a:r>
          </a:p>
          <a:p>
            <a:pPr marL="0" indent="0">
              <a:lnSpc>
                <a:spcPct val="80000"/>
              </a:lnSpc>
              <a:buFont typeface="Arial"/>
              <a:buNone/>
            </a:pPr>
            <a:r>
              <a:rPr lang="en-US" altLang="zh-CN" sz="2000" dirty="0">
                <a:latin typeface="宋体" charset="-122"/>
                <a:sym typeface="Arial" charset="0"/>
              </a:rPr>
              <a:t>     a, b = 1, 1</a:t>
            </a:r>
          </a:p>
          <a:p>
            <a:pPr marL="0" indent="0">
              <a:lnSpc>
                <a:spcPct val="80000"/>
              </a:lnSpc>
              <a:buFont typeface="Arial"/>
              <a:buNone/>
            </a:pPr>
            <a:r>
              <a:rPr lang="en-US" altLang="zh-CN" sz="2000" dirty="0">
                <a:solidFill>
                  <a:srgbClr val="FF0000"/>
                </a:solidFill>
                <a:latin typeface="宋体" charset="-122"/>
                <a:sym typeface="Arial" charset="0"/>
              </a:rPr>
              <a:t>     while </a:t>
            </a:r>
            <a:r>
              <a:rPr lang="en-US" altLang="zh-CN" sz="2000" dirty="0">
                <a:latin typeface="宋体" charset="-122"/>
                <a:sym typeface="Arial" charset="0"/>
              </a:rPr>
              <a:t>a &lt; n:</a:t>
            </a:r>
          </a:p>
          <a:p>
            <a:pPr marL="0" indent="0">
              <a:lnSpc>
                <a:spcPct val="80000"/>
              </a:lnSpc>
              <a:buFont typeface="Arial"/>
              <a:buNone/>
            </a:pPr>
            <a:r>
              <a:rPr lang="en-US" altLang="zh-CN" sz="2000" dirty="0">
                <a:latin typeface="宋体" charset="-122"/>
                <a:sym typeface="Arial" charset="0"/>
              </a:rPr>
              <a:t>         print(a, end=' ')</a:t>
            </a:r>
          </a:p>
          <a:p>
            <a:pPr marL="0" indent="0">
              <a:lnSpc>
                <a:spcPct val="80000"/>
              </a:lnSpc>
              <a:buFont typeface="Arial"/>
              <a:buNone/>
            </a:pPr>
            <a:r>
              <a:rPr lang="en-US" altLang="zh-CN" sz="2000" dirty="0">
                <a:latin typeface="宋体" charset="-122"/>
                <a:sym typeface="Arial" charset="0"/>
              </a:rPr>
              <a:t>         a, b = b, </a:t>
            </a:r>
            <a:r>
              <a:rPr lang="en-US" altLang="zh-CN" sz="2000" dirty="0" err="1">
                <a:latin typeface="宋体" charset="-122"/>
                <a:sym typeface="Arial" charset="0"/>
              </a:rPr>
              <a:t>a+b</a:t>
            </a:r>
            <a:endParaRPr lang="en-US" altLang="zh-CN" sz="2000" dirty="0">
              <a:latin typeface="宋体" charset="-122"/>
              <a:sym typeface="Arial" charset="0"/>
            </a:endParaRPr>
          </a:p>
          <a:p>
            <a:pPr marL="0" indent="0">
              <a:lnSpc>
                <a:spcPct val="80000"/>
              </a:lnSpc>
              <a:buFont typeface="Arial"/>
              <a:buNone/>
            </a:pPr>
            <a:r>
              <a:rPr lang="en-US" altLang="zh-CN" sz="2000" dirty="0">
                <a:latin typeface="宋体" charset="-122"/>
                <a:sym typeface="Arial" charset="0"/>
              </a:rPr>
              <a:t>     print()    </a:t>
            </a:r>
          </a:p>
          <a:p>
            <a:pPr marL="0" indent="0">
              <a:lnSpc>
                <a:spcPct val="80000"/>
              </a:lnSpc>
              <a:buFont typeface="Arial"/>
              <a:buNone/>
            </a:pPr>
            <a:r>
              <a:rPr lang="en-US" altLang="zh-CN" sz="2000" dirty="0">
                <a:latin typeface="宋体" charset="-122"/>
                <a:sym typeface="Arial" charset="0"/>
              </a:rPr>
              <a:t>&gt;&gt;&gt; fib(1000)</a:t>
            </a:r>
            <a:r>
              <a:rPr lang="en-US" altLang="zh-CN" sz="2000" dirty="0">
                <a:solidFill>
                  <a:srgbClr val="FF0000"/>
                </a:solidFill>
                <a:latin typeface="宋体" charset="-122"/>
                <a:sym typeface="Arial" charset="0"/>
              </a:rPr>
              <a:t>#</a:t>
            </a:r>
            <a:r>
              <a:rPr lang="zh-CN" altLang="en-US" sz="2000" dirty="0">
                <a:solidFill>
                  <a:srgbClr val="FF0000"/>
                </a:solidFill>
                <a:latin typeface="宋体" charset="-122"/>
                <a:sym typeface="Arial" charset="0"/>
              </a:rPr>
              <a:t>函数调用</a:t>
            </a:r>
          </a:p>
          <a:p>
            <a:pPr marL="0" indent="0">
              <a:lnSpc>
                <a:spcPct val="80000"/>
              </a:lnSpc>
              <a:buFont typeface="Arial"/>
              <a:buNone/>
            </a:pPr>
            <a:r>
              <a:rPr lang="en-US" altLang="zh-CN" sz="2000" dirty="0">
                <a:solidFill>
                  <a:schemeClr val="accent5"/>
                </a:solidFill>
                <a:latin typeface="宋体" charset="-122"/>
                <a:sym typeface="Arial" charset="0"/>
              </a:rPr>
              <a:t>1 1 2 3 5 8 13 21 34 55 89 144 233 377 610 987 </a:t>
            </a:r>
          </a:p>
          <a:p>
            <a:pPr marL="0" indent="0">
              <a:lnSpc>
                <a:spcPct val="80000"/>
              </a:lnSpc>
              <a:buFont typeface="Arial"/>
              <a:buNone/>
            </a:pPr>
            <a:endParaRPr lang="zh-CN" altLang="en-US" sz="2000" dirty="0">
              <a:solidFill>
                <a:schemeClr val="accent5"/>
              </a:solidFill>
              <a:latin typeface="宋体" charset="-122"/>
              <a:sym typeface="Arial" charset="0"/>
            </a:endParaRPr>
          </a:p>
        </p:txBody>
      </p:sp>
    </p:spTree>
    <p:extLst>
      <p:ext uri="{BB962C8B-B14F-4D97-AF65-F5344CB8AC3E}">
        <p14:creationId xmlns:p14="http://schemas.microsoft.com/office/powerpoint/2010/main" val="336794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normAutofit/>
          </a:bodyPr>
          <a:lstStyle/>
          <a:p>
            <a:r>
              <a:rPr lang="en-US" altLang="zh-CN" dirty="0"/>
              <a:t>5.2 </a:t>
            </a:r>
            <a:r>
              <a:rPr lang="zh-CN" altLang="en-US" dirty="0"/>
              <a:t>形参与实参</a:t>
            </a:r>
            <a:endParaRPr lang="zh-CN" altLang="zh-CN" dirty="0"/>
          </a:p>
        </p:txBody>
      </p:sp>
      <p:sp>
        <p:nvSpPr>
          <p:cNvPr id="9219" name="Rectangle 3"/>
          <p:cNvSpPr>
            <a:spLocks noGrp="1" noChangeArrowheads="1"/>
          </p:cNvSpPr>
          <p:nvPr>
            <p:ph type="subTitle" idx="1"/>
          </p:nvPr>
        </p:nvSpPr>
        <p:spPr/>
        <p:txBody>
          <a:bodyPr/>
          <a:lstStyle/>
          <a:p>
            <a:endParaRPr lang="zh-CN" altLang="zh-CN" dirty="0"/>
          </a:p>
        </p:txBody>
      </p:sp>
    </p:spTree>
    <p:extLst>
      <p:ext uri="{BB962C8B-B14F-4D97-AF65-F5344CB8AC3E}">
        <p14:creationId xmlns:p14="http://schemas.microsoft.com/office/powerpoint/2010/main" val="513220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43525" y="365125"/>
            <a:ext cx="10515600" cy="1325563"/>
          </a:xfrm>
        </p:spPr>
        <p:txBody>
          <a:bodyPr/>
          <a:lstStyle/>
          <a:p>
            <a:r>
              <a:rPr lang="en-US" altLang="zh-CN" dirty="0"/>
              <a:t>5.2 </a:t>
            </a:r>
            <a:r>
              <a:rPr lang="zh-CN" altLang="en-US" dirty="0"/>
              <a:t>形参与实参</a:t>
            </a:r>
            <a:endParaRPr lang="zh-CN" altLang="zh-CN" dirty="0"/>
          </a:p>
        </p:txBody>
      </p:sp>
      <p:sp>
        <p:nvSpPr>
          <p:cNvPr id="4" name="Rectangle 3"/>
          <p:cNvSpPr txBox="1">
            <a:spLocks noChangeArrowheads="1"/>
          </p:cNvSpPr>
          <p:nvPr/>
        </p:nvSpPr>
        <p:spPr>
          <a:xfrm>
            <a:off x="345426" y="1458821"/>
            <a:ext cx="4495031" cy="5399179"/>
          </a:xfrm>
          <a:prstGeom prst="rect">
            <a:avLst/>
          </a:prstGeom>
          <a:noFill/>
        </p:spPr>
        <p:txBody>
          <a:bodyPr vert="horz" lIns="108825" tIns="54412" rIns="108825" bIns="54412" rtlCol="0">
            <a:normAutofit/>
          </a:bodyPr>
          <a:lstStyle>
            <a:lvl1pPr marL="272125" indent="-272125" algn="l" defTabSz="1088502" rtl="0" eaLnBrk="1" latinLnBrk="0" hangingPunct="1">
              <a:lnSpc>
                <a:spcPct val="90000"/>
              </a:lnSpc>
              <a:spcBef>
                <a:spcPts val="1190"/>
              </a:spcBef>
              <a:buFont typeface="Arial" panose="020B0604020202020204" pitchFamily="34" charset="0"/>
              <a:buChar char="•"/>
              <a:defRPr sz="3300" kern="1200">
                <a:solidFill>
                  <a:schemeClr val="tx1"/>
                </a:solidFill>
                <a:latin typeface="+mn-lt"/>
                <a:ea typeface="+mn-ea"/>
                <a:cs typeface="+mn-cs"/>
              </a:defRPr>
            </a:lvl1pPr>
            <a:lvl2pPr marL="816376" indent="-272125" algn="l" defTabSz="1088502" rtl="0" eaLnBrk="1" latinLnBrk="0" hangingPunct="1">
              <a:lnSpc>
                <a:spcPct val="90000"/>
              </a:lnSpc>
              <a:spcBef>
                <a:spcPts val="595"/>
              </a:spcBef>
              <a:buFont typeface="Arial" panose="020B0604020202020204" pitchFamily="34" charset="0"/>
              <a:buChar char="•"/>
              <a:defRPr sz="2900" kern="1200">
                <a:solidFill>
                  <a:schemeClr val="tx1"/>
                </a:solidFill>
                <a:latin typeface="+mn-lt"/>
                <a:ea typeface="+mn-ea"/>
                <a:cs typeface="+mn-cs"/>
              </a:defRPr>
            </a:lvl2pPr>
            <a:lvl3pPr marL="1360627" indent="-272125" algn="l" defTabSz="1088502" rtl="0" eaLnBrk="1" latinLnBrk="0" hangingPunct="1">
              <a:lnSpc>
                <a:spcPct val="90000"/>
              </a:lnSpc>
              <a:spcBef>
                <a:spcPts val="595"/>
              </a:spcBef>
              <a:buFont typeface="Arial" panose="020B0604020202020204" pitchFamily="34" charset="0"/>
              <a:buChar char="•"/>
              <a:defRPr sz="2400" kern="1200">
                <a:solidFill>
                  <a:schemeClr val="tx1"/>
                </a:solidFill>
                <a:latin typeface="+mn-lt"/>
                <a:ea typeface="+mn-ea"/>
                <a:cs typeface="+mn-cs"/>
              </a:defRPr>
            </a:lvl3pPr>
            <a:lvl4pPr marL="1904878"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4pPr>
            <a:lvl5pPr marL="2449129"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5pPr>
            <a:lvl6pPr marL="2993380"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6pPr>
            <a:lvl7pPr marL="3537631"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7pPr>
            <a:lvl8pPr marL="408188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8pPr>
            <a:lvl9pPr marL="4626132" indent="-272125" algn="l" defTabSz="1088502" rtl="0" eaLnBrk="1" latinLnBrk="0" hangingPunct="1">
              <a:lnSpc>
                <a:spcPct val="90000"/>
              </a:lnSpc>
              <a:spcBef>
                <a:spcPts val="595"/>
              </a:spcBef>
              <a:buFont typeface="Arial" panose="020B0604020202020204" pitchFamily="34" charset="0"/>
              <a:buChar char="•"/>
              <a:defRPr sz="2100" kern="1200">
                <a:solidFill>
                  <a:schemeClr val="tx1"/>
                </a:solidFill>
                <a:latin typeface="+mn-lt"/>
                <a:ea typeface="+mn-ea"/>
                <a:cs typeface="+mn-cs"/>
              </a:defRPr>
            </a:lvl9pPr>
          </a:lstStyle>
          <a:p>
            <a:pPr>
              <a:lnSpc>
                <a:spcPct val="80000"/>
              </a:lnSpc>
            </a:pPr>
            <a:r>
              <a:rPr lang="zh-CN" altLang="en-US" sz="2400" dirty="0">
                <a:latin typeface="宋体" charset="-122"/>
                <a:sym typeface="Arial" charset="0"/>
              </a:rPr>
              <a:t>函数定义（声明）格式：</a:t>
            </a:r>
            <a:endParaRPr lang="en-US" altLang="zh-CN" sz="2400" dirty="0">
              <a:latin typeface="宋体" charset="-122"/>
              <a:sym typeface="Arial" charset="0"/>
            </a:endParaRPr>
          </a:p>
          <a:p>
            <a:pPr>
              <a:buFont typeface="Wingdings" panose="05000000000000000000" pitchFamily="2" charset="2"/>
              <a:buNone/>
            </a:pPr>
            <a:r>
              <a:rPr lang="en-US" altLang="zh-CN" sz="2400" dirty="0">
                <a:solidFill>
                  <a:schemeClr val="accent5"/>
                </a:solidFill>
              </a:rPr>
              <a:t>	</a:t>
            </a:r>
            <a:r>
              <a:rPr lang="zh-CN" altLang="en-US" sz="2400" b="1" dirty="0">
                <a:solidFill>
                  <a:schemeClr val="accent5"/>
                </a:solidFill>
              </a:rPr>
              <a:t>def 函数名([形参列表]):</a:t>
            </a:r>
            <a:endParaRPr lang="en-US" altLang="zh-CN" sz="2400" b="1" dirty="0">
              <a:solidFill>
                <a:schemeClr val="accent5"/>
              </a:solidFill>
            </a:endParaRPr>
          </a:p>
          <a:p>
            <a:pPr>
              <a:buFont typeface="Wingdings" panose="05000000000000000000" pitchFamily="2" charset="2"/>
              <a:buNone/>
            </a:pPr>
            <a:r>
              <a:rPr lang="en-US" altLang="zh-CN" sz="2400" b="1" dirty="0">
                <a:solidFill>
                  <a:schemeClr val="accent5"/>
                </a:solidFill>
              </a:rPr>
              <a:t>	</a:t>
            </a:r>
            <a:r>
              <a:rPr lang="zh-CN" altLang="en-US" sz="2400" b="1" dirty="0"/>
              <a:t>    </a:t>
            </a:r>
            <a:r>
              <a:rPr lang="zh-CN" altLang="en-US" sz="2400" b="1" dirty="0">
                <a:solidFill>
                  <a:schemeClr val="accent6"/>
                </a:solidFill>
              </a:rPr>
              <a:t>'''注释''' </a:t>
            </a:r>
            <a:endParaRPr lang="en-US" altLang="zh-CN" sz="2400" b="1" dirty="0">
              <a:solidFill>
                <a:schemeClr val="accent6"/>
              </a:solidFill>
            </a:endParaRPr>
          </a:p>
          <a:p>
            <a:pPr>
              <a:buFont typeface="Wingdings" panose="05000000000000000000" pitchFamily="2" charset="2"/>
              <a:buNone/>
            </a:pPr>
            <a:r>
              <a:rPr lang="en-US" altLang="zh-CN" sz="2400" b="1" dirty="0">
                <a:solidFill>
                  <a:schemeClr val="accent5"/>
                </a:solidFill>
              </a:rPr>
              <a:t>	    </a:t>
            </a:r>
            <a:r>
              <a:rPr lang="zh-CN" altLang="en-US" sz="2400" b="1" dirty="0">
                <a:solidFill>
                  <a:schemeClr val="accent5"/>
                </a:solidFill>
              </a:rPr>
              <a:t>函数体</a:t>
            </a:r>
            <a:endParaRPr lang="en-US" altLang="zh-CN" sz="2400" b="1" dirty="0">
              <a:solidFill>
                <a:schemeClr val="accent5"/>
              </a:solidFill>
            </a:endParaRPr>
          </a:p>
          <a:p>
            <a:r>
              <a:rPr lang="zh-CN" altLang="en-US" sz="2400" dirty="0"/>
              <a:t>函数调用：</a:t>
            </a:r>
            <a:endParaRPr lang="en-US" altLang="zh-CN" sz="2400" dirty="0"/>
          </a:p>
          <a:p>
            <a:pPr marL="0" indent="0">
              <a:buNone/>
            </a:pPr>
            <a:r>
              <a:rPr lang="en-US" altLang="zh-CN" sz="2400" dirty="0">
                <a:solidFill>
                  <a:schemeClr val="accent5"/>
                </a:solidFill>
              </a:rPr>
              <a:t>     </a:t>
            </a:r>
            <a:r>
              <a:rPr lang="zh-CN" altLang="en-US" sz="2400" b="1" dirty="0">
                <a:solidFill>
                  <a:schemeClr val="accent5"/>
                </a:solidFill>
              </a:rPr>
              <a:t>函数名([实参列表])</a:t>
            </a:r>
            <a:endParaRPr lang="en-US" altLang="zh-CN" sz="2400" b="1" dirty="0">
              <a:solidFill>
                <a:schemeClr val="accent5"/>
              </a:solidFill>
            </a:endParaRPr>
          </a:p>
          <a:p>
            <a:pPr marL="0" indent="0">
              <a:buNone/>
            </a:pPr>
            <a:endParaRPr lang="en-US" altLang="zh-CN" sz="2400" dirty="0"/>
          </a:p>
          <a:p>
            <a:pPr marL="0" indent="0">
              <a:buNone/>
            </a:pPr>
            <a:endParaRPr lang="en-US" altLang="zh-CN" sz="2400" dirty="0"/>
          </a:p>
          <a:p>
            <a:pPr marL="544251" lvl="1" indent="0">
              <a:buNone/>
            </a:pPr>
            <a:endParaRPr lang="en-US" altLang="zh-CN" sz="2000" dirty="0"/>
          </a:p>
        </p:txBody>
      </p:sp>
      <p:sp>
        <p:nvSpPr>
          <p:cNvPr id="16387" name="Rectangle 3"/>
          <p:cNvSpPr>
            <a:spLocks noGrp="1" noChangeArrowheads="1"/>
          </p:cNvSpPr>
          <p:nvPr>
            <p:ph type="body" idx="1"/>
          </p:nvPr>
        </p:nvSpPr>
        <p:spPr>
          <a:xfrm>
            <a:off x="4551100" y="1459465"/>
            <a:ext cx="6445770" cy="4655762"/>
          </a:xfrm>
          <a:solidFill>
            <a:schemeClr val="accent4">
              <a:lumMod val="20000"/>
              <a:lumOff val="80000"/>
            </a:schemeClr>
          </a:solidFill>
        </p:spPr>
        <p:txBody>
          <a:bodyPr>
            <a:noAutofit/>
          </a:bodyPr>
          <a:lstStyle/>
          <a:p>
            <a:pPr marL="0" indent="0">
              <a:lnSpc>
                <a:spcPct val="80000"/>
              </a:lnSpc>
              <a:buNone/>
            </a:pPr>
            <a:r>
              <a:rPr lang="en-US" altLang="zh-CN" sz="2000" dirty="0">
                <a:latin typeface="宋体" charset="-122"/>
                <a:sym typeface="Arial" charset="0"/>
              </a:rPr>
              <a:t>&gt;&gt;&gt; </a:t>
            </a:r>
            <a:r>
              <a:rPr lang="en-US" altLang="zh-CN" sz="2000" dirty="0" err="1">
                <a:solidFill>
                  <a:srgbClr val="FF0000"/>
                </a:solidFill>
                <a:latin typeface="宋体" charset="-122"/>
                <a:sym typeface="Arial" charset="0"/>
              </a:rPr>
              <a:t>def</a:t>
            </a:r>
            <a:r>
              <a:rPr lang="en-US" altLang="zh-CN" sz="2000" dirty="0">
                <a:latin typeface="宋体" charset="-122"/>
                <a:sym typeface="Arial" charset="0"/>
              </a:rPr>
              <a:t> fib(</a:t>
            </a:r>
            <a:r>
              <a:rPr lang="en-US" altLang="zh-CN" sz="4000" b="1" dirty="0">
                <a:latin typeface="宋体" charset="-122"/>
                <a:sym typeface="Arial" charset="0"/>
              </a:rPr>
              <a:t>n</a:t>
            </a:r>
            <a:r>
              <a:rPr lang="en-US" altLang="zh-CN" sz="2000" dirty="0">
                <a:latin typeface="宋体" charset="-122"/>
                <a:sym typeface="Arial" charset="0"/>
              </a:rPr>
              <a:t>):</a:t>
            </a:r>
          </a:p>
          <a:p>
            <a:pPr marL="0" indent="0">
              <a:lnSpc>
                <a:spcPct val="80000"/>
              </a:lnSpc>
              <a:buNone/>
            </a:pPr>
            <a:r>
              <a:rPr lang="en-US" altLang="zh-CN" sz="2000" dirty="0">
                <a:latin typeface="宋体" charset="-122"/>
                <a:sym typeface="Arial" charset="0"/>
              </a:rPr>
              <a:t>     </a:t>
            </a:r>
            <a:r>
              <a:rPr lang="en-US" altLang="zh-CN" sz="2000" dirty="0">
                <a:solidFill>
                  <a:schemeClr val="accent6"/>
                </a:solidFill>
                <a:latin typeface="宋体" charset="-122"/>
                <a:sym typeface="Arial" charset="0"/>
              </a:rPr>
              <a:t>'''accept an integer n.</a:t>
            </a:r>
          </a:p>
          <a:p>
            <a:pPr marL="0" indent="0">
              <a:lnSpc>
                <a:spcPct val="80000"/>
              </a:lnSpc>
              <a:buNone/>
            </a:pPr>
            <a:r>
              <a:rPr lang="en-US" altLang="zh-CN" sz="2000" dirty="0">
                <a:solidFill>
                  <a:schemeClr val="accent6"/>
                </a:solidFill>
                <a:latin typeface="宋体" charset="-122"/>
                <a:sym typeface="Arial" charset="0"/>
              </a:rPr>
              <a:t>        return the numbers less than n </a:t>
            </a:r>
          </a:p>
          <a:p>
            <a:pPr marL="0" indent="0">
              <a:lnSpc>
                <a:spcPct val="80000"/>
              </a:lnSpc>
              <a:buNone/>
            </a:pPr>
            <a:r>
              <a:rPr lang="en-US" altLang="zh-CN" sz="2000" dirty="0">
                <a:solidFill>
                  <a:schemeClr val="accent6"/>
                </a:solidFill>
                <a:latin typeface="宋体" charset="-122"/>
                <a:sym typeface="Arial" charset="0"/>
              </a:rPr>
              <a:t>        in Fibonacci sequence.'''</a:t>
            </a:r>
          </a:p>
          <a:p>
            <a:pPr marL="0" indent="0">
              <a:lnSpc>
                <a:spcPct val="80000"/>
              </a:lnSpc>
              <a:buNone/>
            </a:pPr>
            <a:r>
              <a:rPr lang="en-US" altLang="zh-CN" sz="2000" dirty="0">
                <a:latin typeface="宋体" charset="-122"/>
                <a:sym typeface="Arial" charset="0"/>
              </a:rPr>
              <a:t>     a, b = 1, 1</a:t>
            </a:r>
          </a:p>
          <a:p>
            <a:pPr marL="0" indent="0">
              <a:lnSpc>
                <a:spcPct val="80000"/>
              </a:lnSpc>
              <a:buNone/>
            </a:pPr>
            <a:r>
              <a:rPr lang="en-US" altLang="zh-CN" sz="2000" dirty="0">
                <a:solidFill>
                  <a:srgbClr val="FF0000"/>
                </a:solidFill>
                <a:latin typeface="宋体" charset="-122"/>
                <a:sym typeface="Arial" charset="0"/>
              </a:rPr>
              <a:t>     while </a:t>
            </a:r>
            <a:r>
              <a:rPr lang="en-US" altLang="zh-CN" sz="2000" dirty="0">
                <a:latin typeface="宋体" charset="-122"/>
                <a:sym typeface="Arial" charset="0"/>
              </a:rPr>
              <a:t>a &lt; n:</a:t>
            </a:r>
          </a:p>
          <a:p>
            <a:pPr marL="0" indent="0">
              <a:lnSpc>
                <a:spcPct val="80000"/>
              </a:lnSpc>
              <a:buNone/>
            </a:pPr>
            <a:r>
              <a:rPr lang="en-US" altLang="zh-CN" sz="2000" dirty="0">
                <a:latin typeface="宋体" charset="-122"/>
                <a:sym typeface="Arial" charset="0"/>
              </a:rPr>
              <a:t>         print(a, end=' ')</a:t>
            </a:r>
          </a:p>
          <a:p>
            <a:pPr marL="0" indent="0">
              <a:lnSpc>
                <a:spcPct val="80000"/>
              </a:lnSpc>
              <a:buNone/>
            </a:pPr>
            <a:r>
              <a:rPr lang="en-US" altLang="zh-CN" sz="2000" dirty="0">
                <a:latin typeface="宋体" charset="-122"/>
                <a:sym typeface="Arial" charset="0"/>
              </a:rPr>
              <a:t>         a, b = b, </a:t>
            </a:r>
            <a:r>
              <a:rPr lang="en-US" altLang="zh-CN" sz="2000" dirty="0" err="1">
                <a:latin typeface="宋体" charset="-122"/>
                <a:sym typeface="Arial" charset="0"/>
              </a:rPr>
              <a:t>a+b</a:t>
            </a:r>
            <a:endParaRPr lang="en-US" altLang="zh-CN" sz="2000" dirty="0">
              <a:latin typeface="宋体" charset="-122"/>
              <a:sym typeface="Arial" charset="0"/>
            </a:endParaRPr>
          </a:p>
          <a:p>
            <a:pPr marL="0" indent="0">
              <a:lnSpc>
                <a:spcPct val="80000"/>
              </a:lnSpc>
              <a:buNone/>
            </a:pPr>
            <a:r>
              <a:rPr lang="en-US" altLang="zh-CN" sz="2000" dirty="0">
                <a:latin typeface="宋体" charset="-122"/>
                <a:sym typeface="Arial" charset="0"/>
              </a:rPr>
              <a:t>     print()    </a:t>
            </a:r>
          </a:p>
          <a:p>
            <a:pPr marL="0" indent="0">
              <a:lnSpc>
                <a:spcPct val="80000"/>
              </a:lnSpc>
              <a:buNone/>
            </a:pPr>
            <a:r>
              <a:rPr lang="en-US" altLang="zh-CN" sz="2000" dirty="0">
                <a:latin typeface="宋体" charset="-122"/>
                <a:sym typeface="Arial" charset="0"/>
              </a:rPr>
              <a:t>&gt;&gt;&gt; fib(</a:t>
            </a:r>
            <a:r>
              <a:rPr lang="en-US" altLang="zh-CN" sz="4000" b="1" dirty="0">
                <a:latin typeface="宋体" charset="-122"/>
                <a:sym typeface="Arial" charset="0"/>
              </a:rPr>
              <a:t>1000</a:t>
            </a:r>
            <a:r>
              <a:rPr lang="en-US" altLang="zh-CN" sz="2000" dirty="0">
                <a:latin typeface="宋体" charset="-122"/>
                <a:sym typeface="Arial" charset="0"/>
              </a:rPr>
              <a:t>)</a:t>
            </a:r>
            <a:r>
              <a:rPr lang="en-US" altLang="zh-CN" sz="2000" dirty="0">
                <a:solidFill>
                  <a:srgbClr val="FF0000"/>
                </a:solidFill>
                <a:latin typeface="宋体" charset="-122"/>
                <a:sym typeface="Arial" charset="0"/>
              </a:rPr>
              <a:t>#</a:t>
            </a:r>
            <a:r>
              <a:rPr lang="zh-CN" altLang="en-US" sz="2000" dirty="0">
                <a:solidFill>
                  <a:srgbClr val="FF0000"/>
                </a:solidFill>
                <a:latin typeface="宋体" charset="-122"/>
                <a:sym typeface="Arial" charset="0"/>
              </a:rPr>
              <a:t>函数调用</a:t>
            </a:r>
          </a:p>
          <a:p>
            <a:pPr marL="0" indent="0">
              <a:lnSpc>
                <a:spcPct val="80000"/>
              </a:lnSpc>
              <a:buNone/>
            </a:pPr>
            <a:r>
              <a:rPr lang="en-US" altLang="zh-CN" sz="2000" dirty="0">
                <a:solidFill>
                  <a:schemeClr val="accent5"/>
                </a:solidFill>
                <a:latin typeface="宋体" charset="-122"/>
                <a:sym typeface="Arial" charset="0"/>
              </a:rPr>
              <a:t>1 1 2 3 5 8 13 21 34 55 89 144 233 377 610 987 </a:t>
            </a:r>
          </a:p>
          <a:p>
            <a:pPr marL="0" indent="0">
              <a:lnSpc>
                <a:spcPct val="80000"/>
              </a:lnSpc>
              <a:buNone/>
            </a:pPr>
            <a:endParaRPr lang="zh-CN" altLang="en-US" sz="2000" dirty="0">
              <a:solidFill>
                <a:schemeClr val="accent5"/>
              </a:solidFill>
              <a:latin typeface="宋体" charset="-122"/>
              <a:sym typeface="Arial" charset="0"/>
            </a:endParaRPr>
          </a:p>
        </p:txBody>
      </p:sp>
      <p:cxnSp>
        <p:nvCxnSpPr>
          <p:cNvPr id="3" name="直接箭头连接符 2"/>
          <p:cNvCxnSpPr/>
          <p:nvPr/>
        </p:nvCxnSpPr>
        <p:spPr>
          <a:xfrm flipV="1">
            <a:off x="6293608" y="1168207"/>
            <a:ext cx="1300766" cy="5189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773985" y="903691"/>
            <a:ext cx="902811" cy="523220"/>
          </a:xfrm>
          <a:prstGeom prst="rect">
            <a:avLst/>
          </a:prstGeom>
          <a:noFill/>
        </p:spPr>
        <p:txBody>
          <a:bodyPr wrap="none" rtlCol="0">
            <a:spAutoFit/>
          </a:bodyPr>
          <a:lstStyle/>
          <a:p>
            <a:r>
              <a:rPr lang="zh-CN" altLang="en-US" sz="2800" dirty="0"/>
              <a:t>形参</a:t>
            </a:r>
          </a:p>
        </p:txBody>
      </p:sp>
      <p:cxnSp>
        <p:nvCxnSpPr>
          <p:cNvPr id="10" name="直接箭头连接符 9"/>
          <p:cNvCxnSpPr>
            <a:endCxn id="12" idx="1"/>
          </p:cNvCxnSpPr>
          <p:nvPr/>
        </p:nvCxnSpPr>
        <p:spPr>
          <a:xfrm flipV="1">
            <a:off x="6412256" y="3592097"/>
            <a:ext cx="3063916" cy="16217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9476172" y="3330487"/>
            <a:ext cx="902811" cy="523220"/>
          </a:xfrm>
          <a:prstGeom prst="rect">
            <a:avLst/>
          </a:prstGeom>
          <a:noFill/>
        </p:spPr>
        <p:txBody>
          <a:bodyPr wrap="none" rtlCol="0">
            <a:spAutoFit/>
          </a:bodyPr>
          <a:lstStyle>
            <a:defPPr>
              <a:defRPr lang="zh-CN"/>
            </a:defPPr>
            <a:lvl1pPr>
              <a:defRPr sz="2800"/>
            </a:lvl1pPr>
          </a:lstStyle>
          <a:p>
            <a:r>
              <a:rPr lang="zh-CN" altLang="en-US" dirty="0"/>
              <a:t>实参</a:t>
            </a:r>
          </a:p>
        </p:txBody>
      </p:sp>
    </p:spTree>
    <p:extLst>
      <p:ext uri="{BB962C8B-B14F-4D97-AF65-F5344CB8AC3E}">
        <p14:creationId xmlns:p14="http://schemas.microsoft.com/office/powerpoint/2010/main" val="38155264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4335</TotalTime>
  <Words>4696</Words>
  <Application>Microsoft Macintosh PowerPoint</Application>
  <PresentationFormat>宽屏</PresentationFormat>
  <Paragraphs>743</Paragraphs>
  <Slides>56</Slides>
  <Notes>8</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64" baseType="lpstr">
      <vt:lpstr>DengXian</vt:lpstr>
      <vt:lpstr>DengXian Light</vt:lpstr>
      <vt:lpstr>宋体</vt:lpstr>
      <vt:lpstr>宋体</vt:lpstr>
      <vt:lpstr>Arial</vt:lpstr>
      <vt:lpstr>Wingdings</vt:lpstr>
      <vt:lpstr>Office 主题</vt:lpstr>
      <vt:lpstr>Visio.Drawing.11</vt:lpstr>
      <vt:lpstr>第5章 函数设计与使用</vt:lpstr>
      <vt:lpstr>函数</vt:lpstr>
      <vt:lpstr>5.1 函数定义与调用</vt:lpstr>
      <vt:lpstr>5.1 函数定义与调用</vt:lpstr>
      <vt:lpstr>5.1 函数定义与调用</vt:lpstr>
      <vt:lpstr>PowerPoint 演示文稿</vt:lpstr>
      <vt:lpstr>5.1 函数定义与调用</vt:lpstr>
      <vt:lpstr>5.2 形参与实参</vt:lpstr>
      <vt:lpstr>5.2 形参与实参</vt:lpstr>
      <vt:lpstr>5.2 形参与实参</vt:lpstr>
      <vt:lpstr>5.2 形参与实参</vt:lpstr>
      <vt:lpstr>5.2 形参与实参</vt:lpstr>
      <vt:lpstr>5.3 参数类型</vt:lpstr>
      <vt:lpstr>5.3 参数类型</vt:lpstr>
      <vt:lpstr>5.3.1默认值参数</vt:lpstr>
      <vt:lpstr>5.3.1默认值参数</vt:lpstr>
      <vt:lpstr>5.3.1默认值参数</vt:lpstr>
      <vt:lpstr>5.3.1默认值参数</vt:lpstr>
      <vt:lpstr>5.3.1默认值参数</vt:lpstr>
      <vt:lpstr>5.3.2关键参数</vt:lpstr>
      <vt:lpstr>5.3.3可变长度参数</vt:lpstr>
      <vt:lpstr>5.3.3可变长度参数</vt:lpstr>
      <vt:lpstr>5.3.4 参数传递的序列解包</vt:lpstr>
      <vt:lpstr>5.4 return语句</vt:lpstr>
      <vt:lpstr>5.4 return语句</vt:lpstr>
      <vt:lpstr>5.4 return语句</vt:lpstr>
      <vt:lpstr>5.5 变量作用域 </vt:lpstr>
      <vt:lpstr>5.5 变量作用域 </vt:lpstr>
      <vt:lpstr>5.5.1 局部变量</vt:lpstr>
      <vt:lpstr>5.5.2 全局变量</vt:lpstr>
      <vt:lpstr>5.5.2 全局变量</vt:lpstr>
      <vt:lpstr>5.5.2 全局变量</vt:lpstr>
      <vt:lpstr>5.6 lambda表达式（自学）</vt:lpstr>
      <vt:lpstr>5.6 lambda表达式</vt:lpstr>
      <vt:lpstr>5.6 lambda表达式</vt:lpstr>
      <vt:lpstr>5.6 lambda表达式</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5.7 案例精选</vt:lpstr>
      <vt:lpstr>8.6 使用IDLE调试代码（p202）</vt:lpstr>
      <vt:lpstr>5.7 案例精选</vt:lpstr>
      <vt:lpstr>5.8 高级话题（自学）</vt:lpstr>
      <vt:lpstr>5.8 高级话题</vt:lpstr>
      <vt:lpstr>5.8 高级话题</vt:lpstr>
      <vt:lpstr>5.8 高级话题</vt:lpstr>
      <vt:lpstr>5.8 高级话题</vt:lpstr>
      <vt:lpstr>5.8 高级话题</vt:lpstr>
      <vt:lpstr>5.8 高级话题</vt:lpstr>
      <vt:lpstr>5.8高级话题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119</cp:revision>
  <dcterms:created xsi:type="dcterms:W3CDTF">2016-03-26T05:46:57Z</dcterms:created>
  <dcterms:modified xsi:type="dcterms:W3CDTF">2018-12-06T01:53:21Z</dcterms:modified>
</cp:coreProperties>
</file>