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335" r:id="rId3"/>
    <p:sldId id="336" r:id="rId4"/>
    <p:sldId id="337" r:id="rId5"/>
    <p:sldId id="343" r:id="rId6"/>
    <p:sldId id="346" r:id="rId7"/>
    <p:sldId id="347" r:id="rId8"/>
    <p:sldId id="348" r:id="rId9"/>
    <p:sldId id="345" r:id="rId10"/>
    <p:sldId id="338" r:id="rId11"/>
    <p:sldId id="349" r:id="rId12"/>
    <p:sldId id="350" r:id="rId13"/>
    <p:sldId id="351" r:id="rId14"/>
    <p:sldId id="339" r:id="rId15"/>
    <p:sldId id="352" r:id="rId16"/>
    <p:sldId id="354" r:id="rId17"/>
    <p:sldId id="353" r:id="rId18"/>
    <p:sldId id="355" r:id="rId19"/>
    <p:sldId id="356" r:id="rId20"/>
    <p:sldId id="340" r:id="rId21"/>
    <p:sldId id="357" r:id="rId22"/>
    <p:sldId id="359" r:id="rId23"/>
    <p:sldId id="361" r:id="rId24"/>
    <p:sldId id="360" r:id="rId25"/>
    <p:sldId id="358" r:id="rId26"/>
    <p:sldId id="362" r:id="rId27"/>
    <p:sldId id="341" r:id="rId28"/>
    <p:sldId id="342" r:id="rId29"/>
    <p:sldId id="363" r:id="rId30"/>
    <p:sldId id="365" r:id="rId31"/>
    <p:sldId id="364" r:id="rId32"/>
    <p:sldId id="366" r:id="rId33"/>
    <p:sldId id="367" r:id="rId34"/>
    <p:sldId id="368" r:id="rId35"/>
    <p:sldId id="369" r:id="rId36"/>
    <p:sldId id="370" r:id="rId37"/>
    <p:sldId id="371" r:id="rId38"/>
    <p:sldId id="37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82557" autoAdjust="0"/>
  </p:normalViewPr>
  <p:slideViewPr>
    <p:cSldViewPr snapToGrid="0">
      <p:cViewPr varScale="1">
        <p:scale>
          <a:sx n="107" d="100"/>
          <a:sy n="107" d="100"/>
        </p:scale>
        <p:origin x="1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4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4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可能需要如下的代码：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while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strip</a:t>
            </a: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#end while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6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2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xlwt</a:t>
            </a:r>
            <a:r>
              <a:rPr lang="zh-CN" altLang="en-US" dirty="0" smtClean="0"/>
              <a:t>，见</a:t>
            </a:r>
            <a:r>
              <a:rPr lang="en-US" altLang="zh-CN" dirty="0" smtClean="0"/>
              <a:t>https://pypi.python.org/pypi/xlwt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xlrd</a:t>
            </a:r>
            <a:r>
              <a:rPr lang="zh-CN" altLang="en-US" dirty="0" smtClean="0"/>
              <a:t>，见</a:t>
            </a:r>
            <a:r>
              <a:rPr lang="en-US" altLang="zh-CN" dirty="0" smtClean="0"/>
              <a:t>https://pypi.python.org/pypi/xlrd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6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4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0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4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8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8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8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6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struct.html" TargetMode="Externa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第七章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文件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文本文件操作案例精选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7-1 </a:t>
            </a:r>
            <a:r>
              <a:rPr lang="zh-CN" altLang="en-US" dirty="0" smtClean="0"/>
              <a:t>向文本文件写入内容。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可以仿照模式一和模式二写代码如右侧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中都有行结束标记。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019800" y="190869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sample.txt'</a:t>
            </a:r>
            <a:r>
              <a:rPr lang="en-US" altLang="zh-CN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+'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truncate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'1\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tfudan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复旦大学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\t200433\n'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'2\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tsjtu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交通大学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\t200240\n'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altLang="zh-CN" sz="140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3727146"/>
            <a:ext cx="51530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'1\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tfudan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复旦大学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\t200433\n'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'2\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tsjtu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交通大学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\t200240\n'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sample.txt'</a:t>
            </a:r>
            <a:r>
              <a:rPr lang="en-US" altLang="zh-CN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+'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967287"/>
            <a:ext cx="5638800" cy="151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612775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7-3 </a:t>
            </a:r>
            <a:r>
              <a:rPr lang="zh-CN" altLang="en-US" dirty="0" smtClean="0"/>
              <a:t>读取并显示文本文件所有行。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38200" y="2236738"/>
            <a:ext cx="38576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while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strip</a:t>
            </a: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#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 </a:t>
            </a:r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endParaRPr lang="en-US" altLang="zh-CN" b="1" kern="0" dirty="0" smtClea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'sample.txt'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3088" y="2235101"/>
            <a:ext cx="4814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fb(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#lines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[]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line,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=''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b="1" kern="0" dirty="0" smtClea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fb(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'sample.txt'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42975" y="5393879"/>
            <a:ext cx="10306050" cy="1314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 smtClean="0"/>
              <a:t>注意红色部分：</a:t>
            </a:r>
            <a:endParaRPr lang="en-US" altLang="zh-CN" sz="2600" dirty="0" smtClean="0"/>
          </a:p>
          <a:p>
            <a:pPr lvl="1"/>
            <a:r>
              <a:rPr lang="en-US" altLang="zh-CN" sz="2200" dirty="0" smtClean="0"/>
              <a:t>print()</a:t>
            </a:r>
            <a:r>
              <a:rPr lang="zh-CN" altLang="en-US" sz="2200" dirty="0" smtClean="0"/>
              <a:t>函数</a:t>
            </a:r>
            <a:r>
              <a:rPr lang="zh-CN" altLang="en-US" sz="2200" dirty="0"/>
              <a:t>默认</a:t>
            </a:r>
            <a:r>
              <a:rPr lang="zh-CN" altLang="en-US" sz="2200" dirty="0" smtClean="0"/>
              <a:t>输出一个换行符；当使用</a:t>
            </a:r>
            <a:r>
              <a:rPr lang="en-US" altLang="zh-CN" sz="2200" dirty="0" smtClean="0"/>
              <a:t>end</a:t>
            </a:r>
            <a:r>
              <a:rPr lang="zh-CN" altLang="en-US" sz="2200" dirty="0" smtClean="0"/>
              <a:t>参数，可以指定输出的结束字符；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读出的每一行</a:t>
            </a:r>
            <a:r>
              <a:rPr lang="en-US" altLang="zh-CN" sz="2200" dirty="0" smtClean="0"/>
              <a:t>(line)</a:t>
            </a:r>
            <a:r>
              <a:rPr lang="zh-CN" altLang="en-US" sz="2200" dirty="0" smtClean="0"/>
              <a:t>中包含一个换行符；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不</a:t>
            </a:r>
            <a:r>
              <a:rPr lang="zh-CN" altLang="en-US" sz="2200" dirty="0" smtClean="0"/>
              <a:t>做处理的话，将输出一个空行。</a:t>
            </a:r>
            <a:endParaRPr lang="en-US" altLang="zh-CN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674147"/>
            <a:ext cx="5295900" cy="46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10KI.txt</a:t>
            </a:r>
            <a:r>
              <a:rPr lang="zh-CN" altLang="en-US" dirty="0" smtClean="0"/>
              <a:t>中的整数，并按升序排列写入</a:t>
            </a:r>
            <a:r>
              <a:rPr lang="en-US" altLang="zh-CN" dirty="0" smtClean="0"/>
              <a:t>10KI_asc.txt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8349" y="2416244"/>
            <a:ext cx="673417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sort10ki():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'10KI.txt'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data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readlines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#end with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data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data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'\n'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'10KI_asc.txt'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'a+'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truncate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writelines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#end with</a:t>
            </a: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sort10ki()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fa('10KI_asc.txt')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150"/>
          </a:xfrm>
        </p:spPr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T76.py</a:t>
            </a:r>
            <a:r>
              <a:rPr lang="zh-CN" altLang="en-US" dirty="0" smtClean="0"/>
              <a:t>中的代码，在行首加上行号，保存为文件</a:t>
            </a:r>
            <a:r>
              <a:rPr lang="en-US" altLang="zh-CN" dirty="0" smtClean="0"/>
              <a:t>T76_n.py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52625" y="2351999"/>
            <a:ext cx="71532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comment(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sz="14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with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lines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with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lines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 "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enumerate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[:-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'_n.</a:t>
            </a:r>
            <a:r>
              <a:rPr lang="en-US" altLang="zh-CN" sz="1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'a+'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truncate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writelines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</a:p>
          <a:p>
            <a:endParaRPr lang="en-US" altLang="zh-CN" sz="1400" kern="0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comment('T76.py')</a:t>
            </a:r>
            <a:endParaRPr lang="zh-CN" altLang="en-US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5245099"/>
            <a:ext cx="9058275" cy="9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如果要求其中的注释行不计算在内，那么程序该如何编写？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二进制文件操作案例精选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Python中常用的序列化模块</a:t>
            </a:r>
            <a:endParaRPr lang="en-US" altLang="zh-CN" dirty="0"/>
          </a:p>
          <a:p>
            <a:pPr lvl="1"/>
            <a:r>
              <a:rPr lang="zh-CN" altLang="en-US" dirty="0"/>
              <a:t>包括struct、pickle、json、marshal和shelve，其中pickle有C语言实现的cPickle，速度约提高1000倍，应优先考虑使用。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8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</a:t>
            </a:r>
            <a:r>
              <a:rPr lang="zh-CN" altLang="en-US" dirty="0"/>
              <a:t>文件：使用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写入数据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7-8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模块写入二进制数据。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001" y="2586187"/>
            <a:ext cx="5562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pickle</a:t>
            </a: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write_to_pickle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   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 </a:t>
            </a:r>
            <a:r>
              <a:rPr lang="en-US" altLang="zh-CN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open('T78.dat','wb')</a:t>
            </a:r>
            <a:endParaRPr lang="zh-CN" altLang="zh-CN" sz="2000" b="1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13000000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99.056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中国人民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12345'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'apple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'banana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'grape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'o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'orange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477000" y="2570133"/>
            <a:ext cx="342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coll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dic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写入文件异常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rite_to_pickle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二进制文件：使用</a:t>
            </a:r>
            <a:r>
              <a:rPr lang="en-US" altLang="zh-CN" dirty="0" smtClean="0"/>
              <a:t>pickle</a:t>
            </a:r>
            <a:r>
              <a:rPr lang="zh-CN" altLang="en-US" dirty="0"/>
              <a:t>读取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7-9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7-8</a:t>
            </a:r>
            <a:r>
              <a:rPr lang="zh-CN" altLang="en-US" dirty="0" smtClean="0"/>
              <a:t>中写入的数据。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619186"/>
            <a:ext cx="40005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pickle</a:t>
            </a: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read_from_pickle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   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f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'T78.dat'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'rb'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read_from_pickle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en-US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1" y="3055896"/>
            <a:ext cx="6819900" cy="31210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7301" y="2619186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文件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T78.dat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内容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写入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972675" cy="517525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7-10</a:t>
            </a:r>
            <a:r>
              <a:rPr lang="zh-CN" altLang="en-US" dirty="0"/>
              <a:t>使用</a:t>
            </a:r>
            <a:r>
              <a:rPr lang="en-US" altLang="zh-CN" dirty="0" err="1"/>
              <a:t>struct</a:t>
            </a:r>
            <a:r>
              <a:rPr lang="zh-CN" altLang="en-US" dirty="0"/>
              <a:t>模块写入二进制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53049" y="2498171"/>
            <a:ext cx="644842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#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把整数、浮点数、布尔对象、字节串依次转换为字节串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pack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if?20s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'T710.dat'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wb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写入字节串</a:t>
            </a:r>
            <a:r>
              <a:rPr lang="zh-CN" altLang="zh-CN" kern="0" dirty="0">
                <a:solidFill>
                  <a:srgbClr val="008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write_to_struct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9" y="2498171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write_to_struct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13000000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99.056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中国人民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12345'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encode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'utf-8'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二进制文件：使用</a:t>
            </a:r>
            <a:r>
              <a:rPr lang="en-US" altLang="zh-CN" dirty="0" err="1" smtClean="0"/>
              <a:t>struct</a:t>
            </a:r>
            <a:r>
              <a:rPr lang="zh-CN" altLang="en-US" dirty="0"/>
              <a:t>读取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85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7-10</a:t>
            </a:r>
            <a:r>
              <a:rPr lang="zh-CN" altLang="en-US" dirty="0"/>
              <a:t>使用</a:t>
            </a:r>
            <a:r>
              <a:rPr lang="en-US" altLang="zh-CN" dirty="0" err="1"/>
              <a:t>struct</a:t>
            </a:r>
            <a:r>
              <a:rPr lang="zh-CN" altLang="en-US" dirty="0" smtClean="0"/>
              <a:t>模块读取二进制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298665"/>
            <a:ext cx="40091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endParaRPr lang="en-US" altLang="zh-CN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read_from_struct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'T710.dat'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19598" y="2174875"/>
            <a:ext cx="766762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还原出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个整数、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个浮点数、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个布尔值，以及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个字节的字节串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unpack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if?20s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decode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read_from_struct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19" y="5861775"/>
            <a:ext cx="6727359" cy="657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5444818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文件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T10.dat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内容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二进制文件：使用</a:t>
            </a:r>
            <a:r>
              <a:rPr lang="en-US" altLang="zh-CN" dirty="0" err="1" smtClean="0"/>
              <a:t>struct</a:t>
            </a:r>
            <a:r>
              <a:rPr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struct.pack</a:t>
            </a:r>
            <a:r>
              <a:rPr lang="en-US" altLang="zh-CN" dirty="0" smtClean="0"/>
              <a:t>(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…) 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struct.unpack</a:t>
            </a:r>
            <a:r>
              <a:rPr lang="en-US" altLang="zh-CN" dirty="0" smtClean="0"/>
              <a:t>(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…)</a:t>
            </a:r>
          </a:p>
          <a:p>
            <a:pPr lvl="1"/>
            <a:r>
              <a:rPr lang="zh-CN" altLang="en-US" dirty="0" smtClean="0"/>
              <a:t>写入和读取时，应当使用相同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相当的字符串格式。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字符串不能直接写入：需要转换成字节数组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to bytes:  </a:t>
            </a:r>
            <a:r>
              <a:rPr lang="en-US" altLang="zh-CN" dirty="0" err="1" smtClean="0"/>
              <a:t>barray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str.encode</a:t>
            </a:r>
            <a:r>
              <a:rPr lang="en-US" altLang="zh-CN" dirty="0" smtClean="0"/>
              <a:t>(‘utf-8’);</a:t>
            </a:r>
          </a:p>
          <a:p>
            <a:pPr lvl="2"/>
            <a:r>
              <a:rPr lang="en-US" altLang="zh-CN" dirty="0" smtClean="0"/>
              <a:t>bytes to string: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barray.decode</a:t>
            </a:r>
            <a:r>
              <a:rPr lang="en-US" altLang="zh-CN" dirty="0" smtClean="0"/>
              <a:t>(‘utf-8’);</a:t>
            </a:r>
          </a:p>
          <a:p>
            <a:r>
              <a:rPr lang="zh-CN" altLang="en-US" dirty="0" smtClean="0"/>
              <a:t>格式串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完整的格式见 </a:t>
            </a:r>
            <a:r>
              <a:rPr lang="en-US" altLang="zh-CN" dirty="0" err="1" smtClean="0">
                <a:hlinkClick r:id="rId2"/>
              </a:rPr>
              <a:t>struct</a:t>
            </a:r>
            <a:r>
              <a:rPr lang="en-US" altLang="zh-CN" dirty="0" smtClean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说明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152472"/>
            <a:ext cx="3829050" cy="35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文件分类：文本文件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r>
              <a:rPr lang="zh-CN" altLang="en-US" dirty="0"/>
              <a:t>的是常规字符串，由若干文本行组成，通常每行以换行符'\n'结尾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常规</a:t>
            </a:r>
            <a:r>
              <a:rPr lang="zh-CN" altLang="en-US" dirty="0"/>
              <a:t>字符串是指记事本或其他文本编辑器能正常显示、编辑并且人类能够直接阅读和理解的字符串，如英文字母、汉字、数字字符串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文本文件的编辑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使用字处理软件如gedit、记事本进行编辑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常用文本文件工具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ultraedit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notepad</a:t>
            </a:r>
            <a:r>
              <a:rPr lang="zh-CN" altLang="en-US" dirty="0" smtClean="0"/>
              <a:t>等。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6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文件级操作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文件级别的操作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文件内容：                     </a:t>
            </a:r>
            <a:r>
              <a:rPr lang="en-US" altLang="zh-CN" dirty="0" smtClean="0"/>
              <a:t>7.1</a:t>
            </a:r>
            <a:r>
              <a:rPr lang="zh-CN" altLang="en-US" dirty="0" smtClean="0"/>
              <a:t>中的内容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文件路径：                     </a:t>
            </a:r>
            <a:r>
              <a:rPr lang="en-US" altLang="zh-CN" dirty="0" err="1" smtClean="0"/>
              <a:t>os.path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读取文件内容：            </a:t>
            </a:r>
            <a:r>
              <a:rPr lang="en-US" altLang="zh-CN" dirty="0" err="1" smtClean="0"/>
              <a:t>fileinput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临时文件和文件夹：   </a:t>
            </a:r>
            <a:r>
              <a:rPr lang="en-US" altLang="zh-CN" dirty="0" err="1" smtClean="0"/>
              <a:t>tempfile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3.4</a:t>
            </a:r>
            <a:r>
              <a:rPr lang="zh-CN" altLang="en-US" dirty="0" smtClean="0"/>
              <a:t>以上：          </a:t>
            </a:r>
            <a:r>
              <a:rPr lang="en-US" altLang="zh-CN" dirty="0" err="1" smtClean="0"/>
              <a:t>pathlib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模块：常用方法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268" y="1797050"/>
            <a:ext cx="8597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os.path</a:t>
            </a:r>
            <a:r>
              <a:rPr lang="zh-CN" altLang="en-US" dirty="0" smtClean="0"/>
              <a:t>模块：常用方法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621" y="1835150"/>
            <a:ext cx="7076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os.path</a:t>
            </a:r>
            <a:r>
              <a:rPr lang="zh-CN" altLang="en-US" dirty="0" smtClean="0"/>
              <a:t>模块：示例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列出当前目录下，所有扩展名为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的文件。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使用了列表推导式，请参阅</a:t>
            </a:r>
            <a:r>
              <a:rPr lang="en-US" altLang="zh-CN" dirty="0" smtClean="0"/>
              <a:t>2.1.9</a:t>
            </a:r>
            <a:r>
              <a:rPr lang="zh-CN" altLang="en-US" dirty="0" smtClean="0"/>
              <a:t>相关内容。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3450" y="2800965"/>
            <a:ext cx="903922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list_file_ext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getcwd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isfile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and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endswith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</a:t>
            </a:r>
            <a:endParaRPr lang="zh-CN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zh-CN" altLang="en-US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list_file_ext('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txt</a:t>
            </a:r>
            <a:r>
              <a:rPr lang="zh-CN" altLang="en-US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os.path</a:t>
            </a:r>
            <a:r>
              <a:rPr lang="zh-CN" altLang="en-US" dirty="0" smtClean="0"/>
              <a:t>模块：示例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027"/>
          </a:xfrm>
        </p:spPr>
        <p:txBody>
          <a:bodyPr/>
          <a:lstStyle/>
          <a:p>
            <a:r>
              <a:rPr lang="zh-CN" altLang="en-US" dirty="0" smtClean="0"/>
              <a:t>更改当前目录下</a:t>
            </a:r>
            <a:r>
              <a:rPr lang="zh-CN" altLang="en-US" dirty="0"/>
              <a:t>，</a:t>
            </a:r>
            <a:r>
              <a:rPr lang="zh-CN" altLang="en-US" dirty="0" smtClean="0"/>
              <a:t>所有扩展名为</a:t>
            </a:r>
            <a:r>
              <a:rPr lang="en-US" altLang="zh-CN" dirty="0" smtClean="0"/>
              <a:t>.html</a:t>
            </a:r>
            <a:r>
              <a:rPr lang="zh-CN" altLang="en-US" dirty="0" smtClean="0"/>
              <a:t>的文件为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711355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old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old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new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更改为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'html','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7925" y="271135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imort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rename_extention2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old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endswith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old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new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更改为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rename_extention2(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'html','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shutil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/>
          <a:lstStyle/>
          <a:p>
            <a:r>
              <a:rPr lang="zh-CN" altLang="en-US" dirty="0" smtClean="0"/>
              <a:t>提供</a:t>
            </a:r>
            <a:r>
              <a:rPr lang="zh-CN" altLang="en-US" dirty="0"/>
              <a:t>文件</a:t>
            </a:r>
            <a:r>
              <a:rPr lang="zh-CN" altLang="en-US" dirty="0" smtClean="0"/>
              <a:t>或</a:t>
            </a:r>
            <a:r>
              <a:rPr lang="zh-CN" altLang="en-US" dirty="0"/>
              <a:t>多</a:t>
            </a:r>
            <a:r>
              <a:rPr lang="zh-CN" altLang="en-US" dirty="0" smtClean="0"/>
              <a:t>个文件的高级</a:t>
            </a:r>
            <a:r>
              <a:rPr lang="en-US" altLang="zh-CN" dirty="0" smtClean="0"/>
              <a:t>(High Level)</a:t>
            </a:r>
            <a:r>
              <a:rPr lang="zh-CN" altLang="en-US" dirty="0" smtClean="0"/>
              <a:t>操作，包括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（多个）文件操作：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copyfile</a:t>
            </a:r>
            <a:r>
              <a:rPr lang="en-US" altLang="zh-CN" dirty="0" smtClean="0"/>
              <a:t>   	</a:t>
            </a:r>
            <a:r>
              <a:rPr lang="zh-CN" altLang="en-US" dirty="0" smtClean="0"/>
              <a:t>目录拷贝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copystat</a:t>
            </a:r>
            <a:r>
              <a:rPr lang="en-US" altLang="zh-CN" dirty="0" smtClean="0"/>
              <a:t>	</a:t>
            </a:r>
            <a:r>
              <a:rPr lang="zh-CN" altLang="en-US" dirty="0" smtClean="0"/>
              <a:t>文件属性拷贝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copytree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rmtree</a:t>
            </a:r>
            <a:r>
              <a:rPr lang="en-US" altLang="zh-CN" dirty="0" smtClean="0"/>
              <a:t>, …</a:t>
            </a:r>
          </a:p>
          <a:p>
            <a:pPr lvl="1"/>
            <a:r>
              <a:rPr lang="zh-CN" altLang="en-US" dirty="0" smtClean="0"/>
              <a:t>压缩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解压缩操作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make_archive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base_name,format,root_dir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Unpack_archive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filename,extract_dir,format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支持的格式包括：</a:t>
            </a:r>
            <a:r>
              <a:rPr lang="en-US" altLang="zh-CN" dirty="0" smtClean="0"/>
              <a:t>zip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gztar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b="1" dirty="0" err="1" smtClean="0">
                <a:solidFill>
                  <a:srgbClr val="00B050"/>
                </a:solidFill>
              </a:rPr>
              <a:t>dir</a:t>
            </a:r>
            <a:r>
              <a:rPr lang="zh-CN" altLang="en-US" b="1" dirty="0" smtClean="0">
                <a:solidFill>
                  <a:srgbClr val="00B050"/>
                </a:solidFill>
              </a:rPr>
              <a:t>命令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solidFill>
                  <a:srgbClr val="00B050"/>
                </a:solidFill>
              </a:rPr>
              <a:t>help</a:t>
            </a:r>
            <a:r>
              <a:rPr lang="zh-CN" altLang="en-US" b="1" dirty="0" smtClean="0">
                <a:solidFill>
                  <a:srgbClr val="00B050"/>
                </a:solidFill>
              </a:rPr>
              <a:t>命令</a:t>
            </a:r>
            <a:r>
              <a:rPr lang="zh-CN" altLang="en-US" dirty="0" smtClean="0"/>
              <a:t>查看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877049" y="210503"/>
            <a:ext cx="531495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import shutil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dir(shutil)</a:t>
            </a:r>
          </a:p>
          <a:p>
            <a:r>
              <a:rPr lang="zh-CN" altLang="en-US" dirty="0" smtClean="0"/>
              <a:t>[‘Error’, ‘ExecError’, ‘ReadError’, ‘RegistryError’, ‘SameFileError’, ‘SpecialFileError’, ‘_ARCHIVE_FORMATS’, ‘_BZ2_SUPPORTED’, ‘_UNPACK_FORMATS’, ‘__all__’, 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 </a:t>
            </a:r>
            <a:r>
              <a:rPr lang="zh-CN" altLang="en-US" dirty="0"/>
              <a:t>'copyfile', 'copyfileobj', 'copymode', 'copystat', 'copytree', 'disk_usage', 'errno', 'fnmatch', 'get_archive_formats', 'get_terminal_size', 'get_unpack_formats', 'getgrnam', 'getpwnam', 'ignore_patterns', 'make_archive', 'move', 'nt', 'os', 'register_archive_format', 'register_unpack_format', 'rmtree', 'stat', 'sys', 'tarfile', 'unpack_archive', 'unregister_archive_format', 'unregister_unpack_format', 'which</a:t>
            </a:r>
            <a:r>
              <a:rPr lang="zh-CN" altLang="en-US" dirty="0" smtClean="0"/>
              <a:t>']</a:t>
            </a:r>
            <a:endParaRPr lang="en-US" altLang="zh-CN" dirty="0" smtClean="0"/>
          </a:p>
          <a:p>
            <a:r>
              <a:rPr lang="en-US" altLang="zh-CN" dirty="0"/>
              <a:t>&gt;&gt;&gt; </a:t>
            </a:r>
            <a:r>
              <a:rPr lang="en-US" altLang="zh-CN" b="1" dirty="0">
                <a:solidFill>
                  <a:srgbClr val="00B050"/>
                </a:solidFill>
              </a:rPr>
              <a:t>help(</a:t>
            </a:r>
            <a:r>
              <a:rPr lang="en-US" altLang="zh-CN" b="1" dirty="0" err="1">
                <a:solidFill>
                  <a:srgbClr val="00B050"/>
                </a:solidFill>
              </a:rPr>
              <a:t>shutil.rmtree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dirty="0"/>
              <a:t>Help on function </a:t>
            </a:r>
            <a:r>
              <a:rPr lang="en-US" altLang="zh-CN" dirty="0" err="1"/>
              <a:t>rmtree</a:t>
            </a:r>
            <a:r>
              <a:rPr lang="en-US" altLang="zh-CN" dirty="0"/>
              <a:t> in module </a:t>
            </a:r>
            <a:r>
              <a:rPr lang="en-US" altLang="zh-CN" dirty="0" err="1"/>
              <a:t>shutil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 err="1"/>
              <a:t>rmtree</a:t>
            </a:r>
            <a:r>
              <a:rPr lang="en-US" altLang="zh-CN" dirty="0"/>
              <a:t>(path, </a:t>
            </a:r>
            <a:r>
              <a:rPr lang="en-US" altLang="zh-CN" dirty="0" err="1"/>
              <a:t>ignore_errors</a:t>
            </a:r>
            <a:r>
              <a:rPr lang="en-US" altLang="zh-CN" dirty="0"/>
              <a:t>=False, </a:t>
            </a:r>
            <a:r>
              <a:rPr lang="en-US" altLang="zh-CN" dirty="0" err="1"/>
              <a:t>onerror</a:t>
            </a:r>
            <a:r>
              <a:rPr lang="en-US" altLang="zh-CN" dirty="0"/>
              <a:t>=None)</a:t>
            </a:r>
          </a:p>
          <a:p>
            <a:r>
              <a:rPr lang="en-US" altLang="zh-CN" dirty="0"/>
              <a:t>    Recursively delete a directory tree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…. #</a:t>
            </a:r>
            <a:r>
              <a:rPr lang="zh-CN" altLang="en-US" dirty="0" smtClean="0"/>
              <a:t>详细解释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shutil</a:t>
            </a:r>
            <a:r>
              <a:rPr lang="zh-CN" altLang="en-US" dirty="0" smtClean="0"/>
              <a:t>模块：示例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8" y="1825625"/>
            <a:ext cx="10134601" cy="4351338"/>
          </a:xfrm>
        </p:spPr>
        <p:txBody>
          <a:bodyPr/>
          <a:lstStyle/>
          <a:p>
            <a:r>
              <a:rPr lang="zh-CN" altLang="en-US" dirty="0" smtClean="0"/>
              <a:t>压缩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将</a:t>
            </a:r>
            <a:r>
              <a:rPr lang="en-US" altLang="zh-CN" dirty="0" err="1"/>
              <a:t>C</a:t>
            </a:r>
            <a:r>
              <a:rPr lang="en-US" altLang="zh-CN" dirty="0"/>
              <a:t>:\</a:t>
            </a:r>
            <a:r>
              <a:rPr lang="en-US" altLang="zh-CN" dirty="0" smtClean="0"/>
              <a:t>Python35\</a:t>
            </a:r>
            <a:r>
              <a:rPr lang="en-US" altLang="zh-CN" dirty="0" err="1" smtClean="0"/>
              <a:t>Dlls</a:t>
            </a:r>
            <a:r>
              <a:rPr lang="en-US" altLang="zh-CN" dirty="0" err="1"/>
              <a:t>文件夹以及该文件夹中所有文件压缩至D</a:t>
            </a:r>
            <a:r>
              <a:rPr lang="en-US" altLang="zh-CN" dirty="0"/>
              <a:t>:\</a:t>
            </a:r>
            <a:r>
              <a:rPr lang="en-US" altLang="zh-CN" dirty="0" err="1"/>
              <a:t>a.zip文件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shutil.make_archive</a:t>
            </a:r>
            <a:r>
              <a:rPr lang="en-US" altLang="zh-CN" dirty="0" smtClean="0"/>
              <a:t>(‘d:\\</a:t>
            </a:r>
            <a:r>
              <a:rPr lang="en-US" altLang="zh-CN" dirty="0" err="1" smtClean="0"/>
              <a:t>a’,’zip’,’c</a:t>
            </a:r>
            <a:r>
              <a:rPr lang="en-US" altLang="zh-CN" dirty="0" smtClean="0"/>
              <a:t>:\\python35’,’Dlls’)</a:t>
            </a:r>
          </a:p>
          <a:p>
            <a:pPr marL="0" indent="0">
              <a:buNone/>
            </a:pPr>
            <a:r>
              <a:rPr lang="en-US" altLang="zh-CN" dirty="0" smtClean="0"/>
              <a:t>‘d:\\a.zip’</a:t>
            </a:r>
          </a:p>
          <a:p>
            <a:r>
              <a:rPr lang="zh-CN" altLang="en-US" dirty="0" smtClean="0"/>
              <a:t>解压缩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将刚压缩得到的文件</a:t>
            </a:r>
            <a:r>
              <a:rPr lang="en-US" altLang="zh-CN" dirty="0" err="1"/>
              <a:t>D</a:t>
            </a:r>
            <a:r>
              <a:rPr lang="en-US" altLang="zh-CN" dirty="0"/>
              <a:t>:\</a:t>
            </a:r>
            <a:r>
              <a:rPr lang="en-US" altLang="zh-CN" dirty="0" err="1"/>
              <a:t>a.zip解压缩至D</a:t>
            </a:r>
            <a:r>
              <a:rPr lang="en-US" altLang="zh-CN" dirty="0"/>
              <a:t>:\</a:t>
            </a:r>
            <a:r>
              <a:rPr lang="en-US" altLang="zh-CN" dirty="0" err="1"/>
              <a:t>a_unpack文件夹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shutil.unpack_archive</a:t>
            </a:r>
            <a:r>
              <a:rPr lang="en-US" altLang="zh-CN" dirty="0" smtClean="0"/>
              <a:t>(‘d:\\</a:t>
            </a:r>
            <a:r>
              <a:rPr lang="en-US" altLang="zh-CN" dirty="0" err="1" smtClean="0"/>
              <a:t>a.zip’,’d</a:t>
            </a:r>
            <a:r>
              <a:rPr lang="en-US" altLang="zh-CN" dirty="0" smtClean="0"/>
              <a:t>:\\</a:t>
            </a:r>
            <a:r>
              <a:rPr lang="en-US" altLang="zh-CN" dirty="0" err="1" smtClean="0"/>
              <a:t>a_unpack</a:t>
            </a:r>
            <a:r>
              <a:rPr lang="en-US" altLang="zh-CN" dirty="0" smtClean="0"/>
              <a:t>’)</a:t>
            </a:r>
          </a:p>
          <a:p>
            <a:r>
              <a:rPr lang="zh-CN" altLang="en-US" dirty="0" smtClean="0"/>
              <a:t>批量删除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&gt;&gt;&gt;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shutil.rmtree</a:t>
            </a:r>
            <a:r>
              <a:rPr lang="en-US" altLang="zh-CN" dirty="0" smtClean="0"/>
              <a:t>(‘d:\\</a:t>
            </a:r>
            <a:r>
              <a:rPr lang="en-US" altLang="zh-CN" dirty="0" err="1" smtClean="0"/>
              <a:t>a_unpack</a:t>
            </a:r>
            <a:r>
              <a:rPr lang="en-US" altLang="zh-CN" dirty="0" smtClean="0"/>
              <a:t>’)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9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os.path</a:t>
            </a:r>
            <a:r>
              <a:rPr lang="zh-CN" altLang="en-US" dirty="0" smtClean="0"/>
              <a:t>模块中包含目录操作方法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b="1" dirty="0" err="1" smtClean="0">
                <a:solidFill>
                  <a:srgbClr val="00B050"/>
                </a:solidFill>
              </a:rPr>
              <a:t>dir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en-US" altLang="zh-CN" b="1" dirty="0" err="1" smtClean="0">
                <a:solidFill>
                  <a:srgbClr val="00B050"/>
                </a:solidFill>
              </a:rPr>
              <a:t>os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/>
              <a:t>和</a:t>
            </a:r>
            <a:r>
              <a:rPr lang="en-US" altLang="zh-CN" b="1" dirty="0" err="1">
                <a:solidFill>
                  <a:srgbClr val="00B050"/>
                </a:solidFill>
              </a:rPr>
              <a:t>dir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os.path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r>
              <a:rPr lang="zh-CN" altLang="en-US" dirty="0" smtClean="0"/>
              <a:t>查看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常用的方法见右表。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38" y="3314700"/>
            <a:ext cx="6245362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目录操作：当前工作目录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目录操作</a:t>
            </a:r>
            <a:r>
              <a:rPr lang="zh-CN" altLang="en-US" dirty="0" smtClean="0"/>
              <a:t>：递归遍历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通过递归的方式遍历目录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655858"/>
            <a:ext cx="50863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Error:"'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'" is not a directory or does not exist.'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lists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c:\\')</a:t>
            </a:r>
            <a:endParaRPr lang="en-US" altLang="zh-CN" sz="14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5475" y="2655858"/>
            <a:ext cx="63627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Error:"'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'" is not a directory or does not exist.'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list_dirs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walk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CN" sz="1400" kern="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os.walk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元素</a:t>
            </a:r>
            <a:r>
              <a:rPr lang="zh-CN" altLang="en-US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元组：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所有路径名、所有目录列表与文件列表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root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dirs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files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list_dirs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遍历该元组的目录和文件信息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dirs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root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获取完整路径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root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获取文件绝对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路径</a:t>
            </a:r>
            <a:endParaRPr lang="en-US" altLang="zh-CN" sz="1400" kern="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kern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visitDir2(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c:\\')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300" y="228652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1)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不使用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walk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zh-CN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38800" y="2309793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2)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</a:t>
            </a:r>
            <a:r>
              <a:rPr lang="en-US" altLang="zh-CN" b="1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os.walk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zh-CN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5678294"/>
            <a:ext cx="3638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PYTHON 3.5 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不支持该方法</a:t>
            </a:r>
            <a:endParaRPr lang="zh-CN" altLang="zh-CN" sz="1400" b="1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530896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3)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</a:t>
            </a:r>
            <a:r>
              <a:rPr lang="en-US" altLang="zh-CN" b="1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os.path.walk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zh-CN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文件分类：二进制文件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包含：数据库</a:t>
            </a:r>
            <a:r>
              <a:rPr lang="zh-CN" altLang="en-US" dirty="0"/>
              <a:t>文件、图像文件、可执行文件、音视频文件、Office文档</a:t>
            </a:r>
            <a:r>
              <a:rPr lang="zh-CN" altLang="en-US" dirty="0" smtClean="0"/>
              <a:t>等等。</a:t>
            </a:r>
            <a:endParaRPr lang="en-US" altLang="zh-CN" dirty="0"/>
          </a:p>
          <a:p>
            <a:r>
              <a:rPr lang="zh-CN" altLang="en-US" dirty="0" smtClean="0"/>
              <a:t>二进制文件的编辑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使用记事本或其他文本编辑软件进行正常读写，也无法通过Python的文件对象直接读取和理解二进制文件的内容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常用的二进制文件工具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ultraedit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ultrahex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3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 smtClean="0"/>
              <a:t>高级话题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CRC32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CRC32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binascii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zlib.crc32(bytes)</a:t>
            </a:r>
          </a:p>
          <a:p>
            <a:pPr lvl="1"/>
            <a:r>
              <a:rPr lang="en-US" altLang="zh-CN" dirty="0" smtClean="0"/>
              <a:t>binascii.crc32(bytes)</a:t>
            </a:r>
          </a:p>
          <a:p>
            <a:pPr lvl="1"/>
            <a:r>
              <a:rPr lang="zh-CN" altLang="en-US" dirty="0" smtClean="0"/>
              <a:t>特别注意：</a:t>
            </a:r>
            <a:r>
              <a:rPr lang="en-US" altLang="zh-CN" b="1" dirty="0" smtClean="0">
                <a:solidFill>
                  <a:srgbClr val="00B050"/>
                </a:solidFill>
              </a:rPr>
              <a:t>zlib.crc32</a:t>
            </a:r>
            <a:r>
              <a:rPr lang="zh-CN" altLang="en-US" b="1" dirty="0" smtClean="0">
                <a:solidFill>
                  <a:srgbClr val="00B050"/>
                </a:solidFill>
              </a:rPr>
              <a:t>返回</a:t>
            </a:r>
            <a:r>
              <a:rPr lang="en-US" altLang="zh-CN" b="1" dirty="0" smtClean="0">
                <a:solidFill>
                  <a:srgbClr val="00B050"/>
                </a:solidFill>
              </a:rPr>
              <a:t>32</a:t>
            </a:r>
            <a:r>
              <a:rPr lang="zh-CN" altLang="en-US" b="1" dirty="0" smtClean="0">
                <a:solidFill>
                  <a:srgbClr val="00B050"/>
                </a:solidFill>
              </a:rPr>
              <a:t>位无符号值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CRC32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0100" y="3906778"/>
            <a:ext cx="3457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&gt;&gt;&gt;</a:t>
            </a:r>
            <a:r>
              <a:rPr lang="zh-CN" altLang="en-US" b="1" dirty="0">
                <a:solidFill>
                  <a:srgbClr val="00B050"/>
                </a:solidFill>
              </a:rPr>
              <a:t> import zlib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1234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/>
              <a:t>2615402659</a:t>
            </a:r>
            <a:endParaRPr lang="zh-CN" altLang="en-US" dirty="0"/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111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1298878781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SDIBT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2095416137</a:t>
            </a:r>
          </a:p>
          <a:p>
            <a:r>
              <a:rPr lang="zh-CN" altLang="en-US" dirty="0"/>
              <a:t>&gt;&gt;&gt;</a:t>
            </a:r>
            <a:r>
              <a:rPr lang="zh-CN" altLang="en-US" b="1" dirty="0">
                <a:solidFill>
                  <a:srgbClr val="00B050"/>
                </a:solidFill>
              </a:rPr>
              <a:t> import binascii</a:t>
            </a:r>
          </a:p>
          <a:p>
            <a:r>
              <a:rPr lang="zh-CN" altLang="en-US" dirty="0"/>
              <a:t>&gt;&gt;&gt; binascii.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SDIBT')</a:t>
            </a:r>
          </a:p>
          <a:p>
            <a:r>
              <a:rPr lang="zh-CN" altLang="en-US" dirty="0"/>
              <a:t>2095416137</a:t>
            </a:r>
          </a:p>
        </p:txBody>
      </p:sp>
    </p:spTree>
    <p:extLst>
      <p:ext uri="{BB962C8B-B14F-4D97-AF65-F5344CB8AC3E}">
        <p14:creationId xmlns:p14="http://schemas.microsoft.com/office/powerpoint/2010/main" val="11686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计算文本文件中最长行的长度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1527175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计算所有行的长度；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取其最大值。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9650" y="4145638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getLonglineSize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allLineLens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=[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strip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longest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allLineLens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longest</a:t>
            </a:r>
          </a:p>
          <a:p>
            <a:endParaRPr lang="en-US" altLang="zh-CN" sz="14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getLonglineSize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('sample.txt')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3650" y="4145638"/>
            <a:ext cx="552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getLonglineSize2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longest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strip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longest</a:t>
            </a:r>
          </a:p>
          <a:p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14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getLonglineSize2(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'sample.txt')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43650" y="1825624"/>
            <a:ext cx="550545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方法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直接计算最大值。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38750" cy="1831975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hashlib</a:t>
            </a:r>
            <a:r>
              <a:rPr lang="zh-CN" altLang="en-US" dirty="0" smtClean="0"/>
              <a:t>模块；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注意：参数必须是字节数组。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MD5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5388" y="4361200"/>
            <a:ext cx="38242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hashlib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hashlib.md5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12345')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md5value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.hexdigest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827ccb0eea8a706c4c34a16891f84e7b</a:t>
            </a:r>
          </a:p>
        </p:txBody>
      </p:sp>
      <p:sp>
        <p:nvSpPr>
          <p:cNvPr id="5" name="矩形 4"/>
          <p:cNvSpPr/>
          <p:nvPr/>
        </p:nvSpPr>
        <p:spPr>
          <a:xfrm>
            <a:off x="6777037" y="2598897"/>
            <a:ext cx="52816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hashlib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sys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isfile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with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lines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data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hashlib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md5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hexdigest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77037" y="201499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MD5计算器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判断一个文件是否为</a:t>
            </a:r>
            <a:r>
              <a:rPr lang="en-US" altLang="zh-CN" dirty="0"/>
              <a:t>GIF</a:t>
            </a:r>
            <a:r>
              <a:rPr lang="zh-CN" altLang="en-US" dirty="0" smtClean="0"/>
              <a:t>图像文件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86375" cy="2651125"/>
          </a:xfrm>
        </p:spPr>
        <p:txBody>
          <a:bodyPr/>
          <a:lstStyle/>
          <a:p>
            <a:r>
              <a:rPr lang="zh-CN" altLang="en-US" dirty="0" smtClean="0"/>
              <a:t>一些文件有特定的标记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Gif</a:t>
            </a:r>
            <a:r>
              <a:rPr lang="zh-CN" altLang="en-US" dirty="0" smtClean="0"/>
              <a:t>文件前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个字节为</a:t>
            </a:r>
            <a:r>
              <a:rPr lang="en-US" altLang="zh-CN" dirty="0" smtClean="0"/>
              <a:t>’GIF8’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256</a:t>
            </a:r>
            <a:r>
              <a:rPr lang="zh-CN" altLang="en-US" dirty="0" smtClean="0"/>
              <a:t>色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文件前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个字节为</a:t>
            </a:r>
            <a:r>
              <a:rPr lang="en-US" altLang="zh-CN" dirty="0" smtClean="0"/>
              <a:t>’BM6’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可以通过读取文件的特定内容，判定文件的类型。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例如右例。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91450" y="2551837"/>
            <a:ext cx="496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2225" y="2558187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is_gif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tuple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first4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'G'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'8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比较文本文件内容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比较文件内容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difflib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需要两个文件。</a:t>
            </a:r>
            <a:endParaRPr lang="en-US" altLang="zh-CN" dirty="0" smtClean="0"/>
          </a:p>
          <a:p>
            <a:r>
              <a:rPr lang="zh-CN" altLang="en-US" dirty="0" smtClean="0"/>
              <a:t>比较示例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7613" y="1690688"/>
            <a:ext cx="86010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compare_file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difflib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difflib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SequenceMatcher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get_opcodes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[%d:%d]=%s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[%d:%d]=%s"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A.close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B.close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使用xlwt写入Excel文件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288" cy="4351338"/>
          </a:xfrm>
        </p:spPr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xlwt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具有完整的</a:t>
            </a:r>
            <a:r>
              <a:rPr lang="en-US" altLang="zh-CN" dirty="0" err="1" smtClean="0"/>
              <a:t>xsl</a:t>
            </a:r>
            <a:r>
              <a:rPr lang="zh-CN" altLang="en-US" dirty="0" smtClean="0"/>
              <a:t>对象模型；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可以操纵每个单元及相关属性。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5550" y="1825625"/>
            <a:ext cx="571023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write_by_xlwt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book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Workbook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sheet1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add_sheet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"First"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horz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HORZ_CENTER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vert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VERT_CENTER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borders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bottom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THICK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XFStyle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sheet1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'test'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save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r'xlwtrd.xls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write_by_xlwt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使用xlrd读取Excel文件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xlrd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可以读取</a:t>
            </a:r>
            <a:r>
              <a:rPr lang="en-US" altLang="zh-CN" dirty="0" err="1" smtClean="0"/>
              <a:t>xsl</a:t>
            </a:r>
            <a:r>
              <a:rPr lang="zh-CN" altLang="en-US" dirty="0" smtClean="0"/>
              <a:t>文件的每个单元格；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可以按行访问，也可以按单元格访问。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05475" y="2199026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read_by_xlrd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xlrd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book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xlrd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open_workbook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r'xlwtrd.xls'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sheet1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sheet_by_name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'First'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row0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sheet1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read_by_xlrd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</a:t>
            </a:r>
            <a:r>
              <a:rPr lang="zh-CN" altLang="en-US" dirty="0" smtClean="0"/>
              <a:t>ywin</a:t>
            </a:r>
            <a:r>
              <a:rPr lang="zh-CN" altLang="en-US" dirty="0"/>
              <a:t>32操作Excel文件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r>
              <a:rPr lang="en-US" altLang="zh-CN" dirty="0" smtClean="0"/>
              <a:t>pywin32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需要单独安装；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可以直接调用</a:t>
            </a:r>
            <a:r>
              <a:rPr lang="en-US" altLang="zh-CN" dirty="0" smtClean="0"/>
              <a:t>win32API</a:t>
            </a:r>
            <a:r>
              <a:rPr lang="zh-CN" altLang="en-US" dirty="0" smtClean="0"/>
              <a:t>，功能十分强大；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7800" y="1825625"/>
            <a:ext cx="675798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pywin32_show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xlapp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win32com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client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Dispatch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Excel.Application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xlbook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xlapp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Workbooks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'test.xls'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xlsht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Worksheets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'sheet1'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c12value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xlsht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Cells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xlSht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Cells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c12value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SaveChanges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xlapp</a:t>
            </a:r>
            <a:endParaRPr lang="en-US" altLang="zh-CN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pywin32_show()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文件对象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文件对象是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内置对象之一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是一种资源；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需要打开文件对象；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同时，需要释放文件对象。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文件对象的操作遵循特定的流程：三步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打开：使用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操作：读、写、删除等操作；</a:t>
            </a:r>
            <a:endParaRPr lang="en-US" altLang="zh-CN" dirty="0"/>
          </a:p>
          <a:p>
            <a:pPr lvl="1"/>
            <a:r>
              <a:rPr lang="zh-CN" altLang="en-US" dirty="0" smtClean="0"/>
              <a:t>关闭：使用</a:t>
            </a:r>
            <a:r>
              <a:rPr lang="en-US" altLang="zh-CN" dirty="0" smtClean="0"/>
              <a:t>close()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76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文件打开详解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043862" cy="45323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文件对象名 </a:t>
            </a:r>
            <a:r>
              <a:rPr lang="en-US" altLang="zh-CN" dirty="0" smtClean="0"/>
              <a:t>= open</a:t>
            </a:r>
            <a:r>
              <a:rPr lang="zh-CN" altLang="en-US" dirty="0" smtClean="0"/>
              <a:t>（文件名</a:t>
            </a:r>
            <a:r>
              <a:rPr lang="en-US" altLang="zh-CN" dirty="0"/>
              <a:t>[</a:t>
            </a:r>
            <a:r>
              <a:rPr lang="zh-CN" altLang="en-US" dirty="0" smtClean="0"/>
              <a:t>，访问模式</a:t>
            </a:r>
            <a:r>
              <a:rPr lang="en-US" altLang="zh-CN" dirty="0" smtClean="0"/>
              <a:t>[</a:t>
            </a:r>
            <a:r>
              <a:rPr lang="zh-CN" altLang="en-US" dirty="0" smtClean="0"/>
              <a:t>，缓冲区</a:t>
            </a:r>
            <a:r>
              <a:rPr lang="en-US" altLang="zh-CN" dirty="0" smtClean="0"/>
              <a:t>]])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被打开的文件名称；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访问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打开文件后的处理方式；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具体取值见右表：红色的标记可与其他组合使用；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默认值是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‘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缓冲区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读写文件的缓存模式；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0</a:t>
            </a:r>
            <a:r>
              <a:rPr lang="zh-CN" altLang="en-US" dirty="0" smtClean="0"/>
              <a:t>表示不缓存，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表示缓存，大于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则表示缓冲区的大小，小于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则表示使用默认的缓冲区大小；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默认值是缓存模式。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函数返回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个文件对象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利用该对象可以进行各种文件操作；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可以访问文件对象的属性。</a:t>
            </a:r>
            <a:endParaRPr lang="en-US" altLang="zh-CN" dirty="0"/>
          </a:p>
          <a:p>
            <a:pPr lvl="1"/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62" y="1558131"/>
            <a:ext cx="30575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文件打开典型</a:t>
            </a:r>
            <a:r>
              <a:rPr lang="zh-CN" altLang="en-US" dirty="0"/>
              <a:t>调用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典型调用方式</a:t>
            </a:r>
            <a:endParaRPr lang="en-US" altLang="zh-CN" dirty="0"/>
          </a:p>
          <a:p>
            <a:pPr lvl="1"/>
            <a:r>
              <a:rPr lang="zh-CN" altLang="en-US" dirty="0"/>
              <a:t>以读模式打开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      </a:t>
            </a:r>
            <a:r>
              <a:rPr lang="en-US" altLang="zh-CN" dirty="0" smtClean="0"/>
              <a:t>f </a:t>
            </a:r>
            <a:r>
              <a:rPr lang="en-US" altLang="zh-CN" dirty="0"/>
              <a:t>= open('a.txt')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读模式打开二进制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f </a:t>
            </a:r>
            <a:r>
              <a:rPr lang="en-US" altLang="zh-CN" dirty="0"/>
              <a:t>= open('c.</a:t>
            </a:r>
            <a:r>
              <a:rPr lang="en-US" altLang="zh-CN" dirty="0" err="1"/>
              <a:t>dat</a:t>
            </a:r>
            <a:r>
              <a:rPr lang="en-US" altLang="zh-CN" dirty="0"/>
              <a:t>','</a:t>
            </a:r>
            <a:r>
              <a:rPr lang="en-US" altLang="zh-CN" dirty="0" err="1"/>
              <a:t>rb</a:t>
            </a:r>
            <a:r>
              <a:rPr lang="en-US" altLang="zh-CN" dirty="0"/>
              <a:t>')</a:t>
            </a:r>
          </a:p>
          <a:p>
            <a:pPr lvl="1"/>
            <a:r>
              <a:rPr lang="zh-CN" altLang="en-US" dirty="0"/>
              <a:t>以读写模式打开文件（文件不存在则创建文件，否则置文件指针到文件尾）：</a:t>
            </a:r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f </a:t>
            </a:r>
            <a:r>
              <a:rPr lang="en-US" altLang="zh-CN" dirty="0"/>
              <a:t>= open('</a:t>
            </a:r>
            <a:r>
              <a:rPr lang="en-US" altLang="zh-CN" dirty="0" err="1"/>
              <a:t>b.csv','a</a:t>
            </a:r>
            <a:r>
              <a:rPr lang="en-US" altLang="zh-CN" dirty="0"/>
              <a:t>+')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文件对象的属性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 dirty="0" smtClean="0"/>
              <a:t>文件对象有如下属性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右面的例子说明了如何使用这些属性。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2495550"/>
            <a:ext cx="5210175" cy="2095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57962" y="1266855"/>
            <a:ext cx="54578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#filename property.py</a:t>
            </a:r>
          </a:p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'sample.txt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'file name  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fh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'access mode: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'encoding   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'closed     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closed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</a:t>
            </a:r>
            <a:r>
              <a:rPr lang="en-US" altLang="zh-CN" sz="1600" kern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printfp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__name__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'__main__'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if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5679916"/>
            <a:ext cx="2619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文件对象的常用操作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7604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模式一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 = open(”sample.txt”)</a:t>
            </a:r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 =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handler.readlines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handler.close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buNone/>
            </a:pPr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print(lines)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/>
              <a:t>优缺点</a:t>
            </a:r>
            <a:endParaRPr lang="en-US" altLang="zh-CN" dirty="0" smtClean="0"/>
          </a:p>
          <a:p>
            <a:pPr lvl="1"/>
            <a:r>
              <a:rPr lang="zh-CN" altLang="en-US" sz="2000" b="1" dirty="0" smtClean="0"/>
              <a:t>最常见的操作方式：三步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如有例外产生时，程序运行不正常；同时资源不能释放。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4240" y="1825625"/>
            <a:ext cx="361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模式二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lines=[]</a:t>
            </a:r>
          </a:p>
          <a:p>
            <a:pPr marL="0" indent="0">
              <a:buNone/>
            </a:pP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open(”sample.txt”)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handler:</a:t>
            </a: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handler.readlines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buNone/>
            </a:pPr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print(lines)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优缺点</a:t>
            </a:r>
            <a:endParaRPr lang="en-US" altLang="zh-CN" sz="2600" dirty="0"/>
          </a:p>
          <a:p>
            <a:pPr lvl="1"/>
            <a:r>
              <a:rPr lang="zh-CN" altLang="en-US" sz="2000" dirty="0" smtClean="0"/>
              <a:t>比较安全的操作方式；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可以自动进行资源管理。</a:t>
            </a: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31200" y="1825625"/>
            <a:ext cx="3749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模式三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=[]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600" kern="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sample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600" kern="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txt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1" kern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lines 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</a:t>
            </a:r>
            <a:r>
              <a:rPr lang="en-US" altLang="zh-CN" sz="1600" b="1" kern="0" dirty="0" err="1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readlines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1" kern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finally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</a:t>
            </a:r>
            <a:r>
              <a:rPr lang="en-US" altLang="zh-CN" sz="1600" b="1" kern="0" dirty="0" err="1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close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00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print(lines)</a:t>
            </a:r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优缺点</a:t>
            </a:r>
            <a:endParaRPr lang="en-US" altLang="zh-CN" sz="2600" dirty="0"/>
          </a:p>
          <a:p>
            <a:pPr lvl="1"/>
            <a:r>
              <a:rPr lang="zh-CN" altLang="en-US" sz="2000" dirty="0" smtClean="0"/>
              <a:t>很好的操作方式；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可以保证资源的释放。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6516</TotalTime>
  <Words>3012</Words>
  <Application>Microsoft Macintosh PowerPoint</Application>
  <PresentationFormat>宽屏</PresentationFormat>
  <Paragraphs>552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 Unicode MS</vt:lpstr>
      <vt:lpstr>Calibri</vt:lpstr>
      <vt:lpstr>Calibri Light</vt:lpstr>
      <vt:lpstr>Courier New</vt:lpstr>
      <vt:lpstr>Times New Roman</vt:lpstr>
      <vt:lpstr>Wingdings</vt:lpstr>
      <vt:lpstr>等线</vt:lpstr>
      <vt:lpstr>宋体</vt:lpstr>
      <vt:lpstr>Arial</vt:lpstr>
      <vt:lpstr>Office Theme</vt:lpstr>
      <vt:lpstr> 第七章 文件操作</vt:lpstr>
      <vt:lpstr>文件分类：文本文件</vt:lpstr>
      <vt:lpstr>文件分类：二进制文件</vt:lpstr>
      <vt:lpstr>7.1 文件对象</vt:lpstr>
      <vt:lpstr>文件打开详解</vt:lpstr>
      <vt:lpstr>文件打开典型调用方法</vt:lpstr>
      <vt:lpstr>文件对象的属性</vt:lpstr>
      <vt:lpstr>文件对象的常用操作</vt:lpstr>
      <vt:lpstr>文件操作模式</vt:lpstr>
      <vt:lpstr>7.2 文本文件操作案例精选</vt:lpstr>
      <vt:lpstr>PowerPoint 演示文稿</vt:lpstr>
      <vt:lpstr>PowerPoint 演示文稿</vt:lpstr>
      <vt:lpstr>PowerPoint 演示文稿</vt:lpstr>
      <vt:lpstr>7.3 二进制文件操作案例精选</vt:lpstr>
      <vt:lpstr>二进制文件：使用pickle写入数据</vt:lpstr>
      <vt:lpstr>二进制文件：使用pickle读取数据</vt:lpstr>
      <vt:lpstr>二进制文件：使用struct写入数据</vt:lpstr>
      <vt:lpstr>二进制文件：使用struct读取数据</vt:lpstr>
      <vt:lpstr>二进制文件：使用struct要点</vt:lpstr>
      <vt:lpstr>7.4 文件级操作</vt:lpstr>
      <vt:lpstr>os模块：常用方法</vt:lpstr>
      <vt:lpstr>os.path模块：常用方法</vt:lpstr>
      <vt:lpstr>os和os.path模块：示例(1)</vt:lpstr>
      <vt:lpstr>os和os.path模块：示例(2)</vt:lpstr>
      <vt:lpstr>shutil模块</vt:lpstr>
      <vt:lpstr>shutil模块：示例</vt:lpstr>
      <vt:lpstr>7.5 目录操作</vt:lpstr>
      <vt:lpstr>目录操作：当前工作目录</vt:lpstr>
      <vt:lpstr>目录操作：递归遍历</vt:lpstr>
      <vt:lpstr>7.6 高级话题</vt:lpstr>
      <vt:lpstr>计算CRC32值</vt:lpstr>
      <vt:lpstr>计算文本文件中最长行的长度</vt:lpstr>
      <vt:lpstr>计算MD5值</vt:lpstr>
      <vt:lpstr>判断一个文件是否为GIF图像文件</vt:lpstr>
      <vt:lpstr>比较文本文件内容</vt:lpstr>
      <vt:lpstr>使用xlwt写入Excel文件</vt:lpstr>
      <vt:lpstr>使用xlrd读取Excel文件</vt:lpstr>
      <vt:lpstr>使用pywin32操作Excel文件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>Dilin Mao</dc:creator>
  <cp:lastModifiedBy>Microsoft Office 用户</cp:lastModifiedBy>
  <cp:revision>816</cp:revision>
  <dcterms:created xsi:type="dcterms:W3CDTF">2016-02-24T06:16:00Z</dcterms:created>
  <dcterms:modified xsi:type="dcterms:W3CDTF">2016-10-13T00:46:03Z</dcterms:modified>
</cp:coreProperties>
</file>