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6" r:id="rId3"/>
    <p:sldId id="294" r:id="rId4"/>
    <p:sldId id="312" r:id="rId5"/>
    <p:sldId id="311" r:id="rId6"/>
    <p:sldId id="258" r:id="rId7"/>
    <p:sldId id="259" r:id="rId8"/>
    <p:sldId id="260" r:id="rId9"/>
    <p:sldId id="298" r:id="rId10"/>
    <p:sldId id="261" r:id="rId11"/>
    <p:sldId id="300" r:id="rId12"/>
    <p:sldId id="262" r:id="rId13"/>
    <p:sldId id="263" r:id="rId14"/>
    <p:sldId id="264" r:id="rId15"/>
    <p:sldId id="272" r:id="rId16"/>
    <p:sldId id="265" r:id="rId17"/>
    <p:sldId id="313" r:id="rId18"/>
    <p:sldId id="266" r:id="rId19"/>
    <p:sldId id="270" r:id="rId20"/>
    <p:sldId id="314" r:id="rId21"/>
    <p:sldId id="271" r:id="rId22"/>
    <p:sldId id="273" r:id="rId23"/>
    <p:sldId id="315" r:id="rId24"/>
    <p:sldId id="274" r:id="rId25"/>
    <p:sldId id="275" r:id="rId26"/>
    <p:sldId id="276" r:id="rId27"/>
    <p:sldId id="277" r:id="rId28"/>
    <p:sldId id="299" r:id="rId29"/>
    <p:sldId id="278" r:id="rId30"/>
    <p:sldId id="279" r:id="rId31"/>
    <p:sldId id="280" r:id="rId32"/>
    <p:sldId id="301" r:id="rId33"/>
    <p:sldId id="302" r:id="rId34"/>
    <p:sldId id="303" r:id="rId35"/>
    <p:sldId id="281" r:id="rId36"/>
    <p:sldId id="295" r:id="rId37"/>
    <p:sldId id="282" r:id="rId38"/>
    <p:sldId id="304" r:id="rId39"/>
    <p:sldId id="306" r:id="rId40"/>
    <p:sldId id="283" r:id="rId41"/>
    <p:sldId id="307" r:id="rId42"/>
    <p:sldId id="308" r:id="rId43"/>
    <p:sldId id="309" r:id="rId44"/>
    <p:sldId id="284" r:id="rId45"/>
    <p:sldId id="286" r:id="rId46"/>
    <p:sldId id="287" r:id="rId47"/>
    <p:sldId id="288" r:id="rId48"/>
    <p:sldId id="289" r:id="rId49"/>
    <p:sldId id="290" r:id="rId50"/>
    <p:sldId id="285" r:id="rId51"/>
    <p:sldId id="291" r:id="rId52"/>
    <p:sldId id="293"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97730" autoAdjust="0"/>
  </p:normalViewPr>
  <p:slideViewPr>
    <p:cSldViewPr snapToGrid="0">
      <p:cViewPr varScale="1">
        <p:scale>
          <a:sx n="71" d="100"/>
          <a:sy n="71" d="100"/>
        </p:scale>
        <p:origin x="333" y="51"/>
      </p:cViewPr>
      <p:guideLst>
        <p:guide orient="horz" pos="2160"/>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95EB5-151A-4F56-8600-A08615A92B0F}" type="datetimeFigureOut">
              <a:rPr lang="zh-CN" altLang="en-US" smtClean="0"/>
              <a:t>2022/12/17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3B4E9-4A4E-46F3-933D-B64F918C9ABF}" type="slidenum">
              <a:rPr lang="zh-CN" altLang="en-US" smtClean="0"/>
              <a:t>‹#›</a:t>
            </a:fld>
            <a:endParaRPr lang="zh-CN" altLang="en-US"/>
          </a:p>
        </p:txBody>
      </p:sp>
    </p:spTree>
    <p:extLst>
      <p:ext uri="{BB962C8B-B14F-4D97-AF65-F5344CB8AC3E}">
        <p14:creationId xmlns:p14="http://schemas.microsoft.com/office/powerpoint/2010/main" val="124496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每道题进一步可以分解为多个步骤</a:t>
            </a:r>
          </a:p>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3</a:t>
            </a:fld>
            <a:endParaRPr lang="zh-CN" altLang="en-US"/>
          </a:p>
        </p:txBody>
      </p:sp>
    </p:spTree>
    <p:extLst>
      <p:ext uri="{BB962C8B-B14F-4D97-AF65-F5344CB8AC3E}">
        <p14:creationId xmlns:p14="http://schemas.microsoft.com/office/powerpoint/2010/main" val="108935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 </a:t>
            </a:r>
            <a:r>
              <a:rPr lang="en-US" altLang="zh-CN" dirty="0" err="1"/>
              <a:t>re.sub</a:t>
            </a:r>
            <a:r>
              <a:rPr lang="en-US" altLang="zh-CN" dirty="0"/>
              <a:t>(r'\b[\'"?.!]+|[\'"?.!]+\b', ' ', text)</a:t>
            </a:r>
          </a:p>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37</a:t>
            </a:fld>
            <a:endParaRPr lang="zh-CN" altLang="en-US"/>
          </a:p>
        </p:txBody>
      </p:sp>
    </p:spTree>
    <p:extLst>
      <p:ext uri="{BB962C8B-B14F-4D97-AF65-F5344CB8AC3E}">
        <p14:creationId xmlns:p14="http://schemas.microsoft.com/office/powerpoint/2010/main" val="402521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38</a:t>
            </a:fld>
            <a:endParaRPr lang="zh-CN" altLang="en-US"/>
          </a:p>
        </p:txBody>
      </p:sp>
    </p:spTree>
    <p:extLst>
      <p:ext uri="{BB962C8B-B14F-4D97-AF65-F5344CB8AC3E}">
        <p14:creationId xmlns:p14="http://schemas.microsoft.com/office/powerpoint/2010/main" val="104651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43</a:t>
            </a:fld>
            <a:endParaRPr lang="zh-CN" altLang="en-US"/>
          </a:p>
        </p:txBody>
      </p:sp>
    </p:spTree>
    <p:extLst>
      <p:ext uri="{BB962C8B-B14F-4D97-AF65-F5344CB8AC3E}">
        <p14:creationId xmlns:p14="http://schemas.microsoft.com/office/powerpoint/2010/main" val="487939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46</a:t>
            </a:fld>
            <a:endParaRPr lang="zh-CN" altLang="en-US"/>
          </a:p>
        </p:txBody>
      </p:sp>
    </p:spTree>
    <p:extLst>
      <p:ext uri="{BB962C8B-B14F-4D97-AF65-F5344CB8AC3E}">
        <p14:creationId xmlns:p14="http://schemas.microsoft.com/office/powerpoint/2010/main" val="173135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现场翻译和书面翻译的区别 </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4</a:t>
            </a:fld>
            <a:endParaRPr lang="zh-CN" altLang="en-US"/>
          </a:p>
        </p:txBody>
      </p:sp>
    </p:spTree>
    <p:extLst>
      <p:ext uri="{BB962C8B-B14F-4D97-AF65-F5344CB8AC3E}">
        <p14:creationId xmlns:p14="http://schemas.microsoft.com/office/powerpoint/2010/main" val="323428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FLOSS: Free/</a:t>
            </a:r>
            <a:r>
              <a:rPr lang="en-US" altLang="zh-CN" dirty="0" err="1"/>
              <a:t>Libre</a:t>
            </a:r>
            <a:r>
              <a:rPr lang="en-US" altLang="zh-CN" dirty="0"/>
              <a:t> and Open Source Software </a:t>
            </a:r>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5</a:t>
            </a:fld>
            <a:endParaRPr lang="zh-CN" altLang="en-US"/>
          </a:p>
        </p:txBody>
      </p:sp>
    </p:spTree>
    <p:extLst>
      <p:ext uri="{BB962C8B-B14F-4D97-AF65-F5344CB8AC3E}">
        <p14:creationId xmlns:p14="http://schemas.microsoft.com/office/powerpoint/2010/main" val="169370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8</a:t>
            </a:fld>
            <a:endParaRPr lang="zh-CN" altLang="en-US"/>
          </a:p>
        </p:txBody>
      </p:sp>
    </p:spTree>
    <p:extLst>
      <p:ext uri="{BB962C8B-B14F-4D97-AF65-F5344CB8AC3E}">
        <p14:creationId xmlns:p14="http://schemas.microsoft.com/office/powerpoint/2010/main" val="199640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首先字面量、函数调用等，然后幂运算，一元等各种算术运算，接下来按位运算，算好后可以来比较，比较结果才有逻辑运算（一元最高，接下来是</a:t>
            </a:r>
            <a:r>
              <a:rPr lang="en-US" altLang="zh-CN" dirty="0"/>
              <a:t>and</a:t>
            </a:r>
            <a:r>
              <a:rPr lang="en-US" altLang="zh-CN" baseline="0" dirty="0"/>
              <a:t> or)</a:t>
            </a:r>
            <a:r>
              <a:rPr lang="zh-CN" altLang="en-US" dirty="0"/>
              <a:t>，最后是函数定义。 </a:t>
            </a:r>
            <a:endParaRPr lang="en-US" altLang="zh-CN" dirty="0"/>
          </a:p>
          <a:p>
            <a:endParaRPr lang="en-US" altLang="zh-CN" dirty="0"/>
          </a:p>
          <a:p>
            <a:r>
              <a:rPr lang="en-US" altLang="zh-CN" dirty="0"/>
              <a:t>Python evaluates expressions from left to right. Notice that while evaluating an assignment, the right-hand side is evaluated before the left-hand side.</a:t>
            </a:r>
          </a:p>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9</a:t>
            </a:fld>
            <a:endParaRPr lang="zh-CN" altLang="en-US"/>
          </a:p>
        </p:txBody>
      </p:sp>
    </p:spTree>
    <p:extLst>
      <p:ext uri="{BB962C8B-B14F-4D97-AF65-F5344CB8AC3E}">
        <p14:creationId xmlns:p14="http://schemas.microsoft.com/office/powerpoint/2010/main" val="1989663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16</a:t>
            </a:fld>
            <a:endParaRPr lang="zh-CN" altLang="en-US"/>
          </a:p>
        </p:txBody>
      </p:sp>
    </p:spTree>
    <p:extLst>
      <p:ext uri="{BB962C8B-B14F-4D97-AF65-F5344CB8AC3E}">
        <p14:creationId xmlns:p14="http://schemas.microsoft.com/office/powerpoint/2010/main" val="343655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a:t>
            </a:r>
            <a:r>
              <a:rPr lang="zh-CN" altLang="en-US" dirty="0"/>
              <a:t>的比较运算为子集，真子集的运算 </a:t>
            </a:r>
          </a:p>
        </p:txBody>
      </p:sp>
      <p:sp>
        <p:nvSpPr>
          <p:cNvPr id="4" name="灯片编号占位符 3"/>
          <p:cNvSpPr>
            <a:spLocks noGrp="1"/>
          </p:cNvSpPr>
          <p:nvPr>
            <p:ph type="sldNum" sz="quarter" idx="10"/>
          </p:nvPr>
        </p:nvSpPr>
        <p:spPr/>
        <p:txBody>
          <a:bodyPr/>
          <a:lstStyle/>
          <a:p>
            <a:fld id="{7113B4E9-4A4E-46F3-933D-B64F918C9ABF}" type="slidenum">
              <a:rPr lang="zh-CN" altLang="en-US" smtClean="0"/>
              <a:t>18</a:t>
            </a:fld>
            <a:endParaRPr lang="zh-CN" altLang="en-US"/>
          </a:p>
        </p:txBody>
      </p:sp>
    </p:spTree>
    <p:extLst>
      <p:ext uri="{BB962C8B-B14F-4D97-AF65-F5344CB8AC3E}">
        <p14:creationId xmlns:p14="http://schemas.microsoft.com/office/powerpoint/2010/main" val="49833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20</a:t>
            </a:fld>
            <a:endParaRPr lang="zh-CN" altLang="en-US"/>
          </a:p>
        </p:txBody>
      </p:sp>
    </p:spTree>
    <p:extLst>
      <p:ext uri="{BB962C8B-B14F-4D97-AF65-F5344CB8AC3E}">
        <p14:creationId xmlns:p14="http://schemas.microsoft.com/office/powerpoint/2010/main" val="278103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13B4E9-4A4E-46F3-933D-B64F918C9ABF}" type="slidenum">
              <a:rPr lang="zh-CN" altLang="en-US" smtClean="0"/>
              <a:t>24</a:t>
            </a:fld>
            <a:endParaRPr lang="zh-CN" altLang="en-US"/>
          </a:p>
        </p:txBody>
      </p:sp>
    </p:spTree>
    <p:extLst>
      <p:ext uri="{BB962C8B-B14F-4D97-AF65-F5344CB8AC3E}">
        <p14:creationId xmlns:p14="http://schemas.microsoft.com/office/powerpoint/2010/main" val="46741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252774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348044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73537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lvl1pPr marL="228600" indent="-228600">
              <a:buFontTx/>
              <a:buBlip>
                <a:blip r:embed="rId2"/>
              </a:buBlip>
              <a:defRPr>
                <a:latin typeface="隶书" pitchFamily="49" charset="-122"/>
                <a:ea typeface="隶书" pitchFamily="49" charset="-122"/>
              </a:defRPr>
            </a:lvl1pPr>
            <a:lvl2pPr marL="685800" indent="-228600">
              <a:buFont typeface="Wingdings" pitchFamily="2" charset="2"/>
              <a:buChar char="Ø"/>
              <a:defRPr>
                <a:latin typeface="楷体" pitchFamily="49" charset="-122"/>
                <a:ea typeface="楷体" pitchFamily="49" charset="-122"/>
              </a:defRPr>
            </a:lvl2pPr>
            <a:lvl3pPr marL="1143000" indent="-228600">
              <a:buFont typeface="Wingdings" pitchFamily="2" charset="2"/>
              <a:buChar char="ü"/>
              <a:defRPr>
                <a:latin typeface="宋体" pitchFamily="2" charset="-122"/>
                <a:ea typeface="宋体" pitchFamily="2" charset="-122"/>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330238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97005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163050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153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49532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32042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297016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2420EBE-4210-4D73-BAB5-A56F5B1E969B}" type="datetimeFigureOut">
              <a:rPr lang="zh-CN" altLang="en-US" smtClean="0"/>
              <a:t>2022/12/17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26585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20EBE-4210-4D73-BAB5-A56F5B1E969B}" type="datetimeFigureOut">
              <a:rPr lang="zh-CN" altLang="en-US" smtClean="0"/>
              <a:t>2022/12/17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AB2B-EA72-4D3E-BF7D-D4A82EF9A2C4}" type="slidenum">
              <a:rPr lang="zh-CN" altLang="en-US" smtClean="0"/>
              <a:t>‹#›</a:t>
            </a:fld>
            <a:endParaRPr lang="zh-CN" altLang="en-US"/>
          </a:p>
        </p:txBody>
      </p:sp>
    </p:spTree>
    <p:extLst>
      <p:ext uri="{BB962C8B-B14F-4D97-AF65-F5344CB8AC3E}">
        <p14:creationId xmlns:p14="http://schemas.microsoft.com/office/powerpoint/2010/main" val="334865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Python</a:t>
            </a:r>
            <a:r>
              <a:rPr lang="zh-CN" altLang="en-US" dirty="0"/>
              <a:t>程序设计复习</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83668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基础知识：输入输出</a:t>
            </a:r>
            <a:r>
              <a:rPr lang="en-US" altLang="zh-CN" dirty="0"/>
              <a:t>	</a:t>
            </a:r>
            <a:endParaRPr lang="zh-CN" altLang="en-US" dirty="0"/>
          </a:p>
        </p:txBody>
      </p:sp>
      <p:sp>
        <p:nvSpPr>
          <p:cNvPr id="3" name="内容占位符 2"/>
          <p:cNvSpPr>
            <a:spLocks noGrp="1"/>
          </p:cNvSpPr>
          <p:nvPr>
            <p:ph idx="1"/>
          </p:nvPr>
        </p:nvSpPr>
        <p:spPr>
          <a:xfrm>
            <a:off x="838200" y="1825625"/>
            <a:ext cx="10515600" cy="2388566"/>
          </a:xfrm>
        </p:spPr>
        <p:txBody>
          <a:bodyPr>
            <a:normAutofit/>
          </a:bodyPr>
          <a:lstStyle/>
          <a:p>
            <a:r>
              <a:rPr lang="zh-CN" altLang="en-US" sz="2400" dirty="0"/>
              <a:t>输入</a:t>
            </a:r>
            <a:endParaRPr lang="en-US" altLang="zh-CN" sz="2400" dirty="0"/>
          </a:p>
          <a:p>
            <a:pPr lvl="1"/>
            <a:r>
              <a:rPr lang="en-US" altLang="zh-CN" b="1" u="sng" dirty="0">
                <a:solidFill>
                  <a:srgbClr val="FF0000"/>
                </a:solidFill>
              </a:rPr>
              <a:t>input(prompt=None):</a:t>
            </a:r>
          </a:p>
          <a:p>
            <a:pPr lvl="2"/>
            <a:r>
              <a:rPr lang="zh-CN" altLang="en-US" sz="2400" dirty="0"/>
              <a:t>如果传递</a:t>
            </a:r>
            <a:r>
              <a:rPr lang="en-US" altLang="zh-CN" sz="2400" dirty="0"/>
              <a:t>prompt</a:t>
            </a:r>
            <a:r>
              <a:rPr lang="zh-CN" altLang="en-US" sz="2400" dirty="0"/>
              <a:t>，则首先显示提示符。等待用户输入，直到用户键入回车时</a:t>
            </a:r>
            <a:r>
              <a:rPr lang="en-US" altLang="zh-CN" sz="2400" dirty="0"/>
              <a:t>input</a:t>
            </a:r>
            <a:r>
              <a:rPr lang="zh-CN" altLang="en-US" sz="2400" dirty="0"/>
              <a:t>返回，将</a:t>
            </a:r>
            <a:r>
              <a:rPr lang="zh-CN" altLang="en-US" sz="2400" b="1" dirty="0">
                <a:solidFill>
                  <a:srgbClr val="FF0000"/>
                </a:solidFill>
              </a:rPr>
              <a:t>回车之前的内容</a:t>
            </a:r>
            <a:r>
              <a:rPr lang="en-US" altLang="zh-CN" sz="2400" b="1" dirty="0">
                <a:solidFill>
                  <a:srgbClr val="FF0000"/>
                </a:solidFill>
              </a:rPr>
              <a:t>(</a:t>
            </a:r>
            <a:r>
              <a:rPr lang="zh-CN" altLang="en-US" sz="2400" b="1" dirty="0">
                <a:solidFill>
                  <a:srgbClr val="FF0000"/>
                </a:solidFill>
              </a:rPr>
              <a:t>字符串</a:t>
            </a:r>
            <a:r>
              <a:rPr lang="en-US" altLang="zh-CN" sz="2400" b="1" dirty="0">
                <a:solidFill>
                  <a:srgbClr val="FF0000"/>
                </a:solidFill>
              </a:rPr>
              <a:t>)</a:t>
            </a:r>
            <a:r>
              <a:rPr lang="zh-CN" altLang="en-US" sz="2400" dirty="0"/>
              <a:t>返回给调用者 </a:t>
            </a:r>
            <a:endParaRPr lang="en-US" altLang="zh-CN" sz="2400" dirty="0"/>
          </a:p>
          <a:p>
            <a:pPr lvl="2"/>
            <a:r>
              <a:rPr lang="zh-CN" altLang="en-US" sz="2400" dirty="0"/>
              <a:t>注意返回的是</a:t>
            </a:r>
            <a:r>
              <a:rPr lang="en-US" altLang="zh-CN" sz="2400" dirty="0" err="1"/>
              <a:t>str</a:t>
            </a:r>
            <a:r>
              <a:rPr lang="zh-CN" altLang="en-US" sz="2400" dirty="0"/>
              <a:t>，可能需要通过</a:t>
            </a:r>
            <a:r>
              <a:rPr lang="en-US" altLang="zh-CN" sz="2400" dirty="0" err="1"/>
              <a:t>int</a:t>
            </a:r>
            <a:r>
              <a:rPr lang="en-US" altLang="zh-CN" sz="2400" dirty="0"/>
              <a:t>/float</a:t>
            </a:r>
            <a:r>
              <a:rPr lang="zh-CN" altLang="en-US" sz="2400" dirty="0"/>
              <a:t>等转换为数字类型的对象，如果输入多个数据时通过</a:t>
            </a:r>
            <a:r>
              <a:rPr lang="en-US" altLang="zh-CN" sz="2400" dirty="0"/>
              <a:t>split</a:t>
            </a:r>
            <a:r>
              <a:rPr lang="zh-CN" altLang="en-US" sz="2400" dirty="0"/>
              <a:t>进行分割后再转换</a:t>
            </a:r>
          </a:p>
          <a:p>
            <a:pPr lvl="1"/>
            <a:endParaRPr lang="en-US" altLang="zh-CN" dirty="0"/>
          </a:p>
          <a:p>
            <a:pPr lvl="1"/>
            <a:endParaRPr lang="zh-CN" altLang="en-US" dirty="0"/>
          </a:p>
        </p:txBody>
      </p:sp>
      <p:sp>
        <p:nvSpPr>
          <p:cNvPr id="4" name="矩形 3"/>
          <p:cNvSpPr/>
          <p:nvPr/>
        </p:nvSpPr>
        <p:spPr>
          <a:xfrm>
            <a:off x="568413" y="4445780"/>
            <a:ext cx="4039495"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t>try: </a:t>
            </a:r>
          </a:p>
          <a:p>
            <a:r>
              <a:rPr lang="en-US" altLang="zh-CN" sz="2400" dirty="0"/>
              <a:t>     t = </a:t>
            </a:r>
            <a:r>
              <a:rPr lang="en-US" altLang="zh-CN" sz="2400" dirty="0" err="1"/>
              <a:t>int</a:t>
            </a:r>
            <a:r>
              <a:rPr lang="en-US" altLang="zh-CN" sz="2400" dirty="0"/>
              <a:t>(text) </a:t>
            </a:r>
          </a:p>
          <a:p>
            <a:r>
              <a:rPr lang="en-US" altLang="zh-CN" sz="2400" dirty="0"/>
              <a:t>     ... </a:t>
            </a:r>
          </a:p>
          <a:p>
            <a:r>
              <a:rPr lang="en-US" altLang="zh-CN" sz="2400" dirty="0"/>
              <a:t>except Exception as e: </a:t>
            </a:r>
          </a:p>
          <a:p>
            <a:r>
              <a:rPr lang="en-US" altLang="zh-CN" sz="2400" dirty="0"/>
              <a:t>    print(e)   # </a:t>
            </a:r>
            <a:r>
              <a:rPr lang="zh-CN" altLang="en-US" sz="2400" dirty="0"/>
              <a:t>输入有误 </a:t>
            </a:r>
          </a:p>
        </p:txBody>
      </p:sp>
      <p:sp>
        <p:nvSpPr>
          <p:cNvPr id="5" name="矩形 4"/>
          <p:cNvSpPr/>
          <p:nvPr/>
        </p:nvSpPr>
        <p:spPr>
          <a:xfrm>
            <a:off x="4936435" y="4198355"/>
            <a:ext cx="6990522"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如果要输入的是多个参数</a:t>
            </a:r>
            <a:r>
              <a:rPr lang="en-US" altLang="zh-CN" dirty="0"/>
              <a:t>(</a:t>
            </a:r>
            <a:r>
              <a:rPr lang="zh-CN" altLang="en-US" dirty="0"/>
              <a:t>整数</a:t>
            </a:r>
            <a:r>
              <a:rPr lang="en-US" altLang="zh-CN" dirty="0"/>
              <a:t>)</a:t>
            </a:r>
            <a:r>
              <a:rPr lang="zh-CN" altLang="en-US" dirty="0"/>
              <a:t>，以某个分隔符隔开，比如</a:t>
            </a:r>
            <a:r>
              <a:rPr lang="en-US" altLang="zh-CN" dirty="0"/>
              <a:t>/ </a:t>
            </a:r>
          </a:p>
          <a:p>
            <a:r>
              <a:rPr lang="en-US" altLang="zh-CN" dirty="0"/>
              <a:t>text = </a:t>
            </a:r>
            <a:r>
              <a:rPr lang="en-US" altLang="zh-CN" dirty="0" err="1"/>
              <a:t>text.strip</a:t>
            </a:r>
            <a:r>
              <a:rPr lang="en-US" altLang="zh-CN" dirty="0"/>
              <a:t>() </a:t>
            </a:r>
          </a:p>
          <a:p>
            <a:r>
              <a:rPr lang="en-US" altLang="zh-CN" dirty="0" err="1"/>
              <a:t>args</a:t>
            </a:r>
            <a:r>
              <a:rPr lang="en-US" altLang="zh-CN" dirty="0"/>
              <a:t> = </a:t>
            </a:r>
            <a:r>
              <a:rPr lang="en-US" altLang="zh-CN" dirty="0" err="1"/>
              <a:t>text.split</a:t>
            </a:r>
            <a:r>
              <a:rPr lang="en-US" altLang="zh-CN" dirty="0"/>
              <a:t>('/') </a:t>
            </a:r>
          </a:p>
          <a:p>
            <a:r>
              <a:rPr lang="en-US" altLang="zh-CN" dirty="0"/>
              <a:t>try: </a:t>
            </a:r>
          </a:p>
          <a:p>
            <a:r>
              <a:rPr lang="en-US" altLang="zh-CN" dirty="0"/>
              <a:t>    # </a:t>
            </a:r>
            <a:r>
              <a:rPr lang="en-US" altLang="zh-CN" dirty="0" err="1"/>
              <a:t>args</a:t>
            </a:r>
            <a:r>
              <a:rPr lang="en-US" altLang="zh-CN" dirty="0"/>
              <a:t> = [</a:t>
            </a:r>
            <a:r>
              <a:rPr lang="en-US" altLang="zh-CN" dirty="0" err="1"/>
              <a:t>int</a:t>
            </a:r>
            <a:r>
              <a:rPr lang="en-US" altLang="zh-CN" dirty="0"/>
              <a:t>(</a:t>
            </a:r>
            <a:r>
              <a:rPr lang="en-US" altLang="zh-CN" dirty="0" err="1"/>
              <a:t>item.strip</a:t>
            </a:r>
            <a:r>
              <a:rPr lang="en-US" altLang="zh-CN" dirty="0"/>
              <a:t>()) for item in </a:t>
            </a:r>
            <a:r>
              <a:rPr lang="en-US" altLang="zh-CN" dirty="0" err="1"/>
              <a:t>args</a:t>
            </a:r>
            <a:r>
              <a:rPr lang="en-US" altLang="zh-CN" dirty="0"/>
              <a:t>] </a:t>
            </a:r>
          </a:p>
          <a:p>
            <a:r>
              <a:rPr lang="en-US" altLang="zh-CN" dirty="0"/>
              <a:t>    </a:t>
            </a:r>
            <a:r>
              <a:rPr lang="en-US" altLang="zh-CN" dirty="0" err="1"/>
              <a:t>args</a:t>
            </a:r>
            <a:r>
              <a:rPr lang="en-US" altLang="zh-CN" dirty="0"/>
              <a:t> = [</a:t>
            </a:r>
            <a:r>
              <a:rPr lang="en-US" altLang="zh-CN" dirty="0" err="1"/>
              <a:t>int</a:t>
            </a:r>
            <a:r>
              <a:rPr lang="en-US" altLang="zh-CN" dirty="0"/>
              <a:t>(item) for item in </a:t>
            </a:r>
            <a:r>
              <a:rPr lang="en-US" altLang="zh-CN" dirty="0" err="1"/>
              <a:t>args</a:t>
            </a:r>
            <a:r>
              <a:rPr lang="en-US" altLang="zh-CN" dirty="0"/>
              <a:t>] </a:t>
            </a:r>
          </a:p>
          <a:p>
            <a:r>
              <a:rPr lang="en-US" altLang="zh-CN" dirty="0"/>
              <a:t>   .... </a:t>
            </a:r>
          </a:p>
          <a:p>
            <a:r>
              <a:rPr lang="en-US" altLang="zh-CN" dirty="0"/>
              <a:t>except Exception as e: </a:t>
            </a:r>
          </a:p>
          <a:p>
            <a:r>
              <a:rPr lang="en-US" altLang="zh-CN" dirty="0"/>
              <a:t>    print(e)  # </a:t>
            </a:r>
            <a:r>
              <a:rPr lang="zh-CN" altLang="en-US" dirty="0"/>
              <a:t>输入有误 </a:t>
            </a:r>
          </a:p>
        </p:txBody>
      </p:sp>
      <p:sp>
        <p:nvSpPr>
          <p:cNvPr id="6" name="矩形 5"/>
          <p:cNvSpPr/>
          <p:nvPr/>
        </p:nvSpPr>
        <p:spPr>
          <a:xfrm>
            <a:off x="6462092" y="1451937"/>
            <a:ext cx="380225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t>text = input('....') </a:t>
            </a:r>
          </a:p>
          <a:p>
            <a:r>
              <a:rPr lang="en-US" altLang="zh-CN" sz="2000" dirty="0"/>
              <a:t>if not text: </a:t>
            </a:r>
          </a:p>
          <a:p>
            <a:r>
              <a:rPr lang="en-US" altLang="zh-CN" sz="2000" dirty="0"/>
              <a:t>   # </a:t>
            </a:r>
            <a:r>
              <a:rPr lang="zh-CN" altLang="en-US" sz="2000" dirty="0"/>
              <a:t>输入为空字符串，结束 </a:t>
            </a:r>
          </a:p>
        </p:txBody>
      </p:sp>
    </p:spTree>
    <p:extLst>
      <p:ext uri="{BB962C8B-B14F-4D97-AF65-F5344CB8AC3E}">
        <p14:creationId xmlns:p14="http://schemas.microsoft.com/office/powerpoint/2010/main" val="385904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基础知识：输入输出</a:t>
            </a:r>
            <a:r>
              <a:rPr lang="en-US" altLang="zh-CN" dirty="0"/>
              <a:t>	</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en-US" altLang="zh-CN" dirty="0" err="1"/>
              <a:t>eval</a:t>
            </a:r>
            <a:r>
              <a:rPr lang="en-US" altLang="zh-CN" dirty="0"/>
              <a:t>(source): </a:t>
            </a:r>
            <a:r>
              <a:rPr lang="zh-CN" altLang="en-US" dirty="0"/>
              <a:t>分析字符串</a:t>
            </a:r>
            <a:r>
              <a:rPr lang="en-US" altLang="zh-CN" dirty="0"/>
              <a:t>source</a:t>
            </a:r>
            <a:r>
              <a:rPr lang="zh-CN" altLang="en-US" dirty="0"/>
              <a:t>中的表达式，返回一个该表达式对应的对象 </a:t>
            </a:r>
          </a:p>
          <a:p>
            <a:pPr lvl="1"/>
            <a:r>
              <a:rPr lang="en-US" altLang="zh-CN" dirty="0" err="1"/>
              <a:t>eval</a:t>
            </a:r>
            <a:r>
              <a:rPr lang="en-US" altLang="zh-CN" dirty="0"/>
              <a:t>('123')</a:t>
            </a:r>
            <a:r>
              <a:rPr lang="zh-CN" altLang="en-US" dirty="0"/>
              <a:t>返回整数</a:t>
            </a:r>
            <a:r>
              <a:rPr lang="en-US" altLang="zh-CN" dirty="0"/>
              <a:t>123 </a:t>
            </a:r>
          </a:p>
          <a:p>
            <a:pPr lvl="1"/>
            <a:r>
              <a:rPr lang="en-US" altLang="zh-CN" dirty="0" err="1"/>
              <a:t>eval</a:t>
            </a:r>
            <a:r>
              <a:rPr lang="en-US" altLang="zh-CN" dirty="0"/>
              <a:t>('1,2')</a:t>
            </a:r>
            <a:r>
              <a:rPr lang="zh-CN" altLang="en-US" dirty="0"/>
              <a:t>返回元组</a:t>
            </a:r>
            <a:r>
              <a:rPr lang="en-US" altLang="zh-CN" dirty="0"/>
              <a:t>(1,2) </a:t>
            </a:r>
          </a:p>
          <a:p>
            <a:endParaRPr lang="en-US" altLang="zh-CN" u="sng" dirty="0">
              <a:solidFill>
                <a:srgbClr val="FF0000"/>
              </a:solidFill>
            </a:endParaRPr>
          </a:p>
          <a:p>
            <a:r>
              <a:rPr lang="en-US" altLang="zh-CN" b="1" u="sng" dirty="0">
                <a:solidFill>
                  <a:srgbClr val="FF0000"/>
                </a:solidFill>
              </a:rPr>
              <a:t>print</a:t>
            </a:r>
            <a:r>
              <a:rPr lang="en-US" altLang="zh-CN" b="1" dirty="0">
                <a:solidFill>
                  <a:srgbClr val="FF0000"/>
                </a:solidFill>
              </a:rPr>
              <a:t>(value1,value2,…,</a:t>
            </a:r>
            <a:r>
              <a:rPr lang="en-US" altLang="zh-CN" b="1" dirty="0" err="1">
                <a:solidFill>
                  <a:srgbClr val="FF0000"/>
                </a:solidFill>
              </a:rPr>
              <a:t>sep</a:t>
            </a:r>
            <a:r>
              <a:rPr lang="en-US" altLang="zh-CN" b="1" dirty="0">
                <a:solidFill>
                  <a:srgbClr val="FF0000"/>
                </a:solidFill>
              </a:rPr>
              <a:t>=' ',end='\</a:t>
            </a:r>
            <a:r>
              <a:rPr lang="en-US" altLang="zh-CN" b="1" dirty="0" err="1">
                <a:solidFill>
                  <a:srgbClr val="FF0000"/>
                </a:solidFill>
              </a:rPr>
              <a:t>n',</a:t>
            </a:r>
            <a:r>
              <a:rPr lang="en-US" altLang="zh-CN" dirty="0" err="1"/>
              <a:t>file</a:t>
            </a:r>
            <a:r>
              <a:rPr lang="en-US" altLang="zh-CN" dirty="0"/>
              <a:t>=</a:t>
            </a:r>
            <a:r>
              <a:rPr lang="en-US" altLang="zh-CN" dirty="0" err="1"/>
              <a:t>sys.stdout</a:t>
            </a:r>
            <a:r>
              <a:rPr lang="en-US" altLang="zh-CN" b="1" dirty="0">
                <a:solidFill>
                  <a:srgbClr val="FF0000"/>
                </a:solidFill>
              </a:rPr>
              <a:t>)</a:t>
            </a:r>
            <a:r>
              <a:rPr lang="zh-CN" altLang="en-US" dirty="0"/>
              <a:t>：</a:t>
            </a:r>
            <a:endParaRPr lang="en-US" altLang="zh-CN" dirty="0"/>
          </a:p>
          <a:p>
            <a:pPr lvl="1"/>
            <a:r>
              <a:rPr lang="zh-CN" altLang="en-US" dirty="0"/>
              <a:t>注意</a:t>
            </a:r>
            <a:r>
              <a:rPr lang="en-US" altLang="zh-CN" dirty="0" err="1"/>
              <a:t>sep</a:t>
            </a:r>
            <a:r>
              <a:rPr lang="zh-CN" altLang="en-US" dirty="0"/>
              <a:t>和</a:t>
            </a:r>
            <a:r>
              <a:rPr lang="en-US" altLang="zh-CN" dirty="0"/>
              <a:t>end</a:t>
            </a:r>
            <a:r>
              <a:rPr lang="zh-CN" altLang="en-US" dirty="0"/>
              <a:t>的含义</a:t>
            </a:r>
            <a:endParaRPr lang="en-US" altLang="zh-CN" dirty="0"/>
          </a:p>
          <a:p>
            <a:pPr lvl="1"/>
            <a:r>
              <a:rPr lang="zh-CN" altLang="en-US" dirty="0"/>
              <a:t>输出每个参数，参数之间以</a:t>
            </a:r>
            <a:r>
              <a:rPr lang="en-US" altLang="zh-CN" dirty="0" err="1"/>
              <a:t>sep</a:t>
            </a:r>
            <a:r>
              <a:rPr lang="zh-CN" altLang="en-US" dirty="0"/>
              <a:t>隔开，最后输出</a:t>
            </a:r>
            <a:r>
              <a:rPr lang="en-US" altLang="zh-CN" dirty="0"/>
              <a:t>end</a:t>
            </a:r>
          </a:p>
          <a:p>
            <a:pPr lvl="1"/>
            <a:r>
              <a:rPr lang="zh-CN" altLang="en-US" dirty="0"/>
              <a:t>返回</a:t>
            </a:r>
            <a:r>
              <a:rPr lang="en-US" altLang="zh-CN" dirty="0"/>
              <a:t>None </a:t>
            </a:r>
          </a:p>
          <a:p>
            <a:pPr lvl="1"/>
            <a:endParaRPr lang="zh-CN" altLang="en-US" dirty="0"/>
          </a:p>
        </p:txBody>
      </p:sp>
    </p:spTree>
    <p:extLst>
      <p:ext uri="{BB962C8B-B14F-4D97-AF65-F5344CB8AC3E}">
        <p14:creationId xmlns:p14="http://schemas.microsoft.com/office/powerpoint/2010/main" val="2981818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基础知识：模块</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模块导入：</a:t>
            </a:r>
            <a:endParaRPr lang="en-US" altLang="zh-CN" dirty="0">
              <a:solidFill>
                <a:srgbClr val="FF0000"/>
              </a:solidFill>
            </a:endParaRPr>
          </a:p>
          <a:p>
            <a:pPr lvl="1"/>
            <a:r>
              <a:rPr lang="en-US" altLang="zh-CN" b="1" dirty="0">
                <a:solidFill>
                  <a:srgbClr val="FF0000"/>
                </a:solidFill>
              </a:rPr>
              <a:t>import module [as alias]</a:t>
            </a:r>
          </a:p>
          <a:p>
            <a:pPr lvl="2"/>
            <a:r>
              <a:rPr lang="zh-CN" altLang="en-US" dirty="0"/>
              <a:t>如果该</a:t>
            </a:r>
            <a:r>
              <a:rPr lang="en-US" altLang="zh-CN" dirty="0"/>
              <a:t>module</a:t>
            </a:r>
            <a:r>
              <a:rPr lang="zh-CN" altLang="en-US" dirty="0"/>
              <a:t>首次导入，寻找模块源文件，加载模块，创建模块对象</a:t>
            </a:r>
            <a:endParaRPr lang="en-US" altLang="zh-CN" dirty="0"/>
          </a:p>
          <a:p>
            <a:pPr lvl="2"/>
            <a:r>
              <a:rPr lang="en-US" altLang="zh-CN" dirty="0"/>
              <a:t>module</a:t>
            </a:r>
            <a:r>
              <a:rPr lang="zh-CN" altLang="en-US" dirty="0"/>
              <a:t>或者</a:t>
            </a:r>
            <a:r>
              <a:rPr lang="en-US" altLang="zh-CN" dirty="0"/>
              <a:t>alias</a:t>
            </a:r>
            <a:r>
              <a:rPr lang="zh-CN" altLang="en-US" dirty="0"/>
              <a:t>与该模块对应的模块对象</a:t>
            </a:r>
            <a:r>
              <a:rPr lang="zh-CN" altLang="en-US" dirty="0" smtClean="0"/>
              <a:t>绑定</a:t>
            </a:r>
            <a:endParaRPr lang="en-US" altLang="zh-CN" dirty="0"/>
          </a:p>
          <a:p>
            <a:pPr lvl="1"/>
            <a:r>
              <a:rPr lang="en-US" altLang="zh-CN" b="1" dirty="0">
                <a:solidFill>
                  <a:srgbClr val="FF0000"/>
                </a:solidFill>
              </a:rPr>
              <a:t>from module import </a:t>
            </a:r>
            <a:r>
              <a:rPr lang="en-US" altLang="zh-CN" b="1" dirty="0" err="1">
                <a:solidFill>
                  <a:srgbClr val="FF0000"/>
                </a:solidFill>
              </a:rPr>
              <a:t>obj</a:t>
            </a:r>
            <a:r>
              <a:rPr lang="en-US" altLang="zh-CN" b="1" dirty="0">
                <a:solidFill>
                  <a:srgbClr val="FF0000"/>
                </a:solidFill>
              </a:rPr>
              <a:t> [as alias]:  </a:t>
            </a:r>
            <a:r>
              <a:rPr lang="zh-CN" altLang="en-US" dirty="0"/>
              <a:t>从模块中导入特定的对象，即</a:t>
            </a:r>
            <a:r>
              <a:rPr lang="en-US" altLang="zh-CN" dirty="0" err="1"/>
              <a:t>obj</a:t>
            </a:r>
            <a:r>
              <a:rPr lang="zh-CN" altLang="en-US" dirty="0"/>
              <a:t>与对象绑定 </a:t>
            </a:r>
            <a:endParaRPr lang="en-US" altLang="zh-CN" dirty="0"/>
          </a:p>
          <a:p>
            <a:pPr lvl="1"/>
            <a:r>
              <a:rPr lang="en-US" altLang="zh-CN" dirty="0"/>
              <a:t>from module import * </a:t>
            </a:r>
          </a:p>
          <a:p>
            <a:r>
              <a:rPr lang="zh-CN" altLang="en-US" dirty="0"/>
              <a:t>模块的</a:t>
            </a:r>
            <a:r>
              <a:rPr lang="en-US" altLang="zh-CN" dirty="0"/>
              <a:t>__name__</a:t>
            </a:r>
            <a:r>
              <a:rPr lang="zh-CN" altLang="en-US" dirty="0"/>
              <a:t>属性：</a:t>
            </a:r>
            <a:endParaRPr lang="en-US" altLang="zh-CN" dirty="0"/>
          </a:p>
          <a:p>
            <a:pPr lvl="1"/>
            <a:r>
              <a:rPr lang="zh-CN" altLang="en-US" dirty="0"/>
              <a:t>作为</a:t>
            </a:r>
            <a:r>
              <a:rPr lang="en-US" altLang="zh-CN" dirty="0"/>
              <a:t>script</a:t>
            </a:r>
            <a:r>
              <a:rPr lang="zh-CN" altLang="en-US" dirty="0"/>
              <a:t>运行时，</a:t>
            </a:r>
            <a:r>
              <a:rPr lang="en-US" altLang="zh-CN" dirty="0"/>
              <a:t>__name__</a:t>
            </a:r>
            <a:r>
              <a:rPr lang="zh-CN" altLang="en-US" dirty="0"/>
              <a:t>等于</a:t>
            </a:r>
            <a:r>
              <a:rPr lang="en-US" altLang="zh-CN" dirty="0"/>
              <a:t>'__main__'</a:t>
            </a:r>
          </a:p>
          <a:p>
            <a:pPr lvl="1"/>
            <a:r>
              <a:rPr lang="zh-CN" altLang="en-US" dirty="0"/>
              <a:t>否则被</a:t>
            </a:r>
            <a:r>
              <a:rPr lang="en-US" altLang="zh-CN" dirty="0"/>
              <a:t>import</a:t>
            </a:r>
            <a:r>
              <a:rPr lang="zh-CN" altLang="en-US" dirty="0"/>
              <a:t>时，</a:t>
            </a:r>
            <a:r>
              <a:rPr lang="en-US" altLang="zh-CN" dirty="0"/>
              <a:t>__name__</a:t>
            </a:r>
            <a:r>
              <a:rPr lang="zh-CN" altLang="en-US" dirty="0"/>
              <a:t>为模块的名字</a:t>
            </a:r>
            <a:endParaRPr lang="en-US" altLang="zh-CN" dirty="0"/>
          </a:p>
          <a:p>
            <a:pPr lvl="1"/>
            <a:endParaRPr lang="zh-CN" altLang="en-US" dirty="0"/>
          </a:p>
        </p:txBody>
      </p:sp>
    </p:spTree>
    <p:extLst>
      <p:ext uri="{BB962C8B-B14F-4D97-AF65-F5344CB8AC3E}">
        <p14:creationId xmlns:p14="http://schemas.microsoft.com/office/powerpoint/2010/main" val="3994428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序列：序列概述</a:t>
            </a:r>
          </a:p>
        </p:txBody>
      </p:sp>
      <p:sp>
        <p:nvSpPr>
          <p:cNvPr id="3" name="内容占位符 2"/>
          <p:cNvSpPr>
            <a:spLocks noGrp="1"/>
          </p:cNvSpPr>
          <p:nvPr>
            <p:ph idx="1"/>
          </p:nvPr>
        </p:nvSpPr>
        <p:spPr>
          <a:xfrm>
            <a:off x="838200" y="1743245"/>
            <a:ext cx="10515600" cy="4830550"/>
          </a:xfrm>
        </p:spPr>
        <p:txBody>
          <a:bodyPr>
            <a:noAutofit/>
          </a:bodyPr>
          <a:lstStyle/>
          <a:p>
            <a:r>
              <a:rPr lang="zh-CN" altLang="en-US" sz="2400" dirty="0"/>
              <a:t>无序和有序：</a:t>
            </a:r>
            <a:endParaRPr lang="en-US" altLang="zh-CN" sz="2400" dirty="0"/>
          </a:p>
          <a:p>
            <a:pPr lvl="1"/>
            <a:r>
              <a:rPr lang="en-US" altLang="zh-CN" dirty="0"/>
              <a:t>set</a:t>
            </a:r>
            <a:r>
              <a:rPr lang="zh-CN" altLang="en-US" dirty="0"/>
              <a:t>、</a:t>
            </a:r>
            <a:r>
              <a:rPr lang="en-US" altLang="zh-CN" dirty="0" err="1"/>
              <a:t>dict</a:t>
            </a:r>
            <a:r>
              <a:rPr lang="zh-CN" altLang="en-US" dirty="0"/>
              <a:t>为无序序列 </a:t>
            </a:r>
            <a:endParaRPr lang="en-US" altLang="zh-CN" dirty="0"/>
          </a:p>
          <a:p>
            <a:pPr lvl="1"/>
            <a:r>
              <a:rPr lang="en-US" altLang="zh-CN" dirty="0"/>
              <a:t>list</a:t>
            </a:r>
            <a:r>
              <a:rPr lang="zh-CN" altLang="en-US" dirty="0"/>
              <a:t>、</a:t>
            </a:r>
            <a:r>
              <a:rPr lang="en-US" altLang="zh-CN" dirty="0"/>
              <a:t>tuple</a:t>
            </a:r>
            <a:r>
              <a:rPr lang="zh-CN" altLang="en-US" dirty="0"/>
              <a:t>、</a:t>
            </a:r>
            <a:r>
              <a:rPr lang="en-US" altLang="zh-CN" dirty="0" err="1"/>
              <a:t>str</a:t>
            </a:r>
            <a:r>
              <a:rPr lang="zh-CN" altLang="en-US" dirty="0"/>
              <a:t>为有序序列：</a:t>
            </a:r>
            <a:endParaRPr lang="en-US" altLang="zh-CN" dirty="0"/>
          </a:p>
          <a:p>
            <a:pPr lvl="2"/>
            <a:r>
              <a:rPr lang="zh-CN" altLang="en-US" sz="2400" dirty="0"/>
              <a:t>可以通过下标、切片等来访问序列中的元素</a:t>
            </a:r>
            <a:endParaRPr lang="en-US" altLang="zh-CN" sz="2400" dirty="0"/>
          </a:p>
          <a:p>
            <a:r>
              <a:rPr lang="en-US" altLang="zh-CN" sz="2400" dirty="0" err="1"/>
              <a:t>str</a:t>
            </a:r>
            <a:r>
              <a:rPr lang="zh-CN" altLang="en-US" sz="2400" dirty="0"/>
              <a:t>的元素为单个字符，而</a:t>
            </a:r>
            <a:r>
              <a:rPr lang="en-US" altLang="zh-CN" sz="2400" dirty="0"/>
              <a:t>list</a:t>
            </a:r>
            <a:r>
              <a:rPr lang="zh-CN" altLang="en-US" sz="2400" dirty="0"/>
              <a:t>、</a:t>
            </a:r>
            <a:r>
              <a:rPr lang="en-US" altLang="zh-CN" sz="2400" dirty="0"/>
              <a:t>tuple</a:t>
            </a:r>
            <a:r>
              <a:rPr lang="zh-CN" altLang="en-US" sz="2400" dirty="0"/>
              <a:t>、</a:t>
            </a:r>
            <a:r>
              <a:rPr lang="en-US" altLang="zh-CN" sz="2400" dirty="0"/>
              <a:t>set</a:t>
            </a:r>
            <a:r>
              <a:rPr lang="zh-CN" altLang="en-US" sz="2400" dirty="0"/>
              <a:t>、</a:t>
            </a:r>
            <a:r>
              <a:rPr lang="en-US" altLang="zh-CN" sz="2400" dirty="0" err="1"/>
              <a:t>dict</a:t>
            </a:r>
            <a:r>
              <a:rPr lang="zh-CN" altLang="en-US" sz="2400" dirty="0"/>
              <a:t>的元素可是其它</a:t>
            </a:r>
            <a:r>
              <a:rPr lang="en-US" altLang="zh-CN" sz="2400" dirty="0"/>
              <a:t>python</a:t>
            </a:r>
            <a:r>
              <a:rPr lang="zh-CN" altLang="en-US" sz="2400" dirty="0"/>
              <a:t>对象</a:t>
            </a:r>
            <a:endParaRPr lang="en-US" altLang="zh-CN" sz="2400" dirty="0"/>
          </a:p>
          <a:p>
            <a:pPr lvl="1"/>
            <a:r>
              <a:rPr lang="en-US" altLang="zh-CN" dirty="0"/>
              <a:t>set</a:t>
            </a:r>
            <a:r>
              <a:rPr lang="zh-CN" altLang="en-US" dirty="0"/>
              <a:t>要求其元素为不可变对象</a:t>
            </a:r>
            <a:endParaRPr lang="en-US" altLang="zh-CN" dirty="0"/>
          </a:p>
          <a:p>
            <a:pPr lvl="1"/>
            <a:r>
              <a:rPr lang="en-US" altLang="zh-CN" dirty="0" err="1"/>
              <a:t>dict</a:t>
            </a:r>
            <a:r>
              <a:rPr lang="zh-CN" altLang="en-US" dirty="0"/>
              <a:t>要求其</a:t>
            </a:r>
            <a:r>
              <a:rPr lang="en-US" altLang="zh-CN" dirty="0"/>
              <a:t>key</a:t>
            </a:r>
            <a:r>
              <a:rPr lang="zh-CN" altLang="en-US" dirty="0"/>
              <a:t>为不可变对象</a:t>
            </a:r>
          </a:p>
          <a:p>
            <a:r>
              <a:rPr lang="zh-CN" altLang="en-US" sz="2400" dirty="0"/>
              <a:t>可变和不可变：</a:t>
            </a:r>
            <a:endParaRPr lang="en-US" altLang="zh-CN" sz="2400" dirty="0"/>
          </a:p>
          <a:p>
            <a:pPr lvl="1"/>
            <a:r>
              <a:rPr lang="en-US" altLang="zh-CN" dirty="0"/>
              <a:t>list</a:t>
            </a:r>
            <a:r>
              <a:rPr lang="zh-CN" altLang="en-US" dirty="0"/>
              <a:t>、</a:t>
            </a:r>
            <a:r>
              <a:rPr lang="en-US" altLang="zh-CN" dirty="0"/>
              <a:t>set</a:t>
            </a:r>
            <a:r>
              <a:rPr lang="zh-CN" altLang="en-US" dirty="0"/>
              <a:t>、</a:t>
            </a:r>
            <a:r>
              <a:rPr lang="en-US" altLang="zh-CN" dirty="0" err="1"/>
              <a:t>dict</a:t>
            </a:r>
            <a:r>
              <a:rPr lang="zh-CN" altLang="en-US" dirty="0"/>
              <a:t>为可变序列</a:t>
            </a:r>
            <a:endParaRPr lang="en-US" altLang="zh-CN" dirty="0"/>
          </a:p>
          <a:p>
            <a:pPr lvl="1"/>
            <a:r>
              <a:rPr lang="en-US" altLang="zh-CN" dirty="0"/>
              <a:t>tuple</a:t>
            </a:r>
            <a:r>
              <a:rPr lang="zh-CN" altLang="en-US" dirty="0"/>
              <a:t>、</a:t>
            </a:r>
            <a:r>
              <a:rPr lang="en-US" altLang="zh-CN" dirty="0" err="1"/>
              <a:t>str</a:t>
            </a:r>
            <a:r>
              <a:rPr lang="zh-CN" altLang="en-US" dirty="0"/>
              <a:t>为不可变序列，其中</a:t>
            </a:r>
            <a:r>
              <a:rPr lang="en-US" altLang="zh-CN" dirty="0"/>
              <a:t>tuple</a:t>
            </a:r>
            <a:r>
              <a:rPr lang="zh-CN" altLang="en-US" dirty="0"/>
              <a:t>为元素不可添加、删除、修改，但是其元素所指向的对象本身的值可以修改</a:t>
            </a:r>
            <a:endParaRPr lang="en-US" altLang="zh-CN" dirty="0"/>
          </a:p>
        </p:txBody>
      </p:sp>
    </p:spTree>
    <p:extLst>
      <p:ext uri="{BB962C8B-B14F-4D97-AF65-F5344CB8AC3E}">
        <p14:creationId xmlns:p14="http://schemas.microsoft.com/office/powerpoint/2010/main" val="4194327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序列：序列创建</a:t>
            </a:r>
          </a:p>
        </p:txBody>
      </p:sp>
      <p:sp>
        <p:nvSpPr>
          <p:cNvPr id="3" name="内容占位符 2"/>
          <p:cNvSpPr>
            <a:spLocks noGrp="1"/>
          </p:cNvSpPr>
          <p:nvPr>
            <p:ph idx="1"/>
          </p:nvPr>
        </p:nvSpPr>
        <p:spPr>
          <a:xfrm>
            <a:off x="838199" y="1593705"/>
            <a:ext cx="11035145" cy="5125749"/>
          </a:xfrm>
        </p:spPr>
        <p:txBody>
          <a:bodyPr>
            <a:noAutofit/>
          </a:bodyPr>
          <a:lstStyle/>
          <a:p>
            <a:r>
              <a:rPr lang="en-US" altLang="zh-CN" sz="2400" dirty="0"/>
              <a:t>list</a:t>
            </a:r>
            <a:r>
              <a:rPr lang="zh-CN" altLang="en-US" sz="2400" dirty="0"/>
              <a:t>、</a:t>
            </a:r>
            <a:r>
              <a:rPr lang="en-US" altLang="zh-CN" sz="2400" dirty="0"/>
              <a:t>tuple</a:t>
            </a:r>
            <a:r>
              <a:rPr lang="zh-CN" altLang="en-US" sz="2400" dirty="0"/>
              <a:t>、</a:t>
            </a:r>
            <a:r>
              <a:rPr lang="en-US" altLang="zh-CN" sz="2400" dirty="0" err="1"/>
              <a:t>dict</a:t>
            </a:r>
            <a:r>
              <a:rPr lang="zh-CN" altLang="en-US" sz="2400" dirty="0"/>
              <a:t>、</a:t>
            </a:r>
            <a:r>
              <a:rPr lang="en-US" altLang="zh-CN" sz="2400" dirty="0"/>
              <a:t>set</a:t>
            </a:r>
            <a:r>
              <a:rPr lang="zh-CN" altLang="en-US" sz="2400" dirty="0"/>
              <a:t>各个序列的定义方式</a:t>
            </a:r>
            <a:endParaRPr lang="en-US" altLang="zh-CN" sz="2400" dirty="0"/>
          </a:p>
          <a:p>
            <a:pPr lvl="1"/>
            <a:r>
              <a:rPr lang="zh-CN" altLang="en-US" dirty="0">
                <a:solidFill>
                  <a:srgbClr val="FF0000"/>
                </a:solidFill>
              </a:rPr>
              <a:t>调用构造函数： </a:t>
            </a:r>
            <a:r>
              <a:rPr lang="en-US" altLang="zh-CN" dirty="0">
                <a:solidFill>
                  <a:srgbClr val="FF0000"/>
                </a:solidFill>
              </a:rPr>
              <a:t>list([</a:t>
            </a:r>
            <a:r>
              <a:rPr lang="en-US" altLang="zh-CN" dirty="0" err="1">
                <a:solidFill>
                  <a:srgbClr val="FF0000"/>
                </a:solidFill>
              </a:rPr>
              <a:t>iterable</a:t>
            </a:r>
            <a:r>
              <a:rPr lang="en-US" altLang="zh-CN" dirty="0">
                <a:solidFill>
                  <a:srgbClr val="FF0000"/>
                </a:solidFill>
              </a:rPr>
              <a:t>])</a:t>
            </a:r>
            <a:r>
              <a:rPr lang="zh-CN" altLang="en-US" dirty="0">
                <a:solidFill>
                  <a:srgbClr val="FF0000"/>
                </a:solidFill>
              </a:rPr>
              <a:t>、</a:t>
            </a:r>
            <a:r>
              <a:rPr lang="en-US" altLang="zh-CN" dirty="0">
                <a:solidFill>
                  <a:srgbClr val="FF0000"/>
                </a:solidFill>
              </a:rPr>
              <a:t>tuple</a:t>
            </a:r>
            <a:r>
              <a:rPr lang="zh-CN" altLang="en-US" dirty="0">
                <a:solidFill>
                  <a:srgbClr val="FF0000"/>
                </a:solidFill>
              </a:rPr>
              <a:t>、</a:t>
            </a:r>
            <a:r>
              <a:rPr lang="en-US" altLang="zh-CN" dirty="0" err="1">
                <a:solidFill>
                  <a:srgbClr val="FF0000"/>
                </a:solidFill>
              </a:rPr>
              <a:t>dict</a:t>
            </a:r>
            <a:r>
              <a:rPr lang="zh-CN" altLang="en-US" dirty="0">
                <a:solidFill>
                  <a:srgbClr val="FF0000"/>
                </a:solidFill>
              </a:rPr>
              <a:t>、</a:t>
            </a:r>
            <a:r>
              <a:rPr lang="en-US" altLang="zh-CN" dirty="0">
                <a:solidFill>
                  <a:srgbClr val="FF0000"/>
                </a:solidFill>
              </a:rPr>
              <a:t>set </a:t>
            </a:r>
          </a:p>
          <a:p>
            <a:pPr lvl="2"/>
            <a:r>
              <a:rPr lang="zh-CN" altLang="en-US" sz="2400" dirty="0"/>
              <a:t>其中</a:t>
            </a:r>
            <a:r>
              <a:rPr lang="en-US" altLang="zh-CN" sz="2400" dirty="0" err="1"/>
              <a:t>dict</a:t>
            </a:r>
            <a:r>
              <a:rPr lang="zh-CN" altLang="en-US" sz="2400" dirty="0"/>
              <a:t>传递的参数为</a:t>
            </a:r>
            <a:r>
              <a:rPr lang="en-US" altLang="zh-CN" sz="2400" dirty="0" err="1"/>
              <a:t>iterable</a:t>
            </a:r>
            <a:r>
              <a:rPr lang="zh-CN" altLang="en-US" sz="2400" dirty="0"/>
              <a:t>时，要求每个元素必须包括两个子元素</a:t>
            </a:r>
            <a:endParaRPr lang="en-US" altLang="zh-CN" sz="2400" dirty="0"/>
          </a:p>
          <a:p>
            <a:pPr lvl="2"/>
            <a:r>
              <a:rPr lang="en-US" altLang="zh-CN" sz="2400" dirty="0" err="1"/>
              <a:t>dict</a:t>
            </a:r>
            <a:r>
              <a:rPr lang="en-US" altLang="zh-CN" sz="2400" dirty="0"/>
              <a:t>(**</a:t>
            </a:r>
            <a:r>
              <a:rPr lang="en-US" altLang="zh-CN" sz="2400" dirty="0" err="1"/>
              <a:t>kwargs</a:t>
            </a:r>
            <a:r>
              <a:rPr lang="en-US" altLang="zh-CN" sz="2400" dirty="0"/>
              <a:t>)</a:t>
            </a:r>
            <a:r>
              <a:rPr lang="zh-CN" altLang="en-US" sz="2400" dirty="0"/>
              <a:t>也可以采用关键字参数，参数名作为</a:t>
            </a:r>
            <a:r>
              <a:rPr lang="en-US" altLang="zh-CN" sz="2400" dirty="0"/>
              <a:t>key</a:t>
            </a:r>
            <a:r>
              <a:rPr lang="zh-CN" altLang="en-US" sz="2400" dirty="0"/>
              <a:t>，值作为</a:t>
            </a:r>
            <a:r>
              <a:rPr lang="en-US" altLang="zh-CN" sz="2400" dirty="0"/>
              <a:t>value</a:t>
            </a:r>
          </a:p>
          <a:p>
            <a:pPr lvl="2"/>
            <a:r>
              <a:rPr lang="en-US" altLang="zh-CN" sz="2400" dirty="0" err="1"/>
              <a:t>dict.fromkeys</a:t>
            </a:r>
            <a:r>
              <a:rPr lang="en-US" altLang="zh-CN" sz="2400" dirty="0"/>
              <a:t>(</a:t>
            </a:r>
            <a:r>
              <a:rPr lang="en-US" altLang="zh-CN" sz="2400" dirty="0" err="1"/>
              <a:t>seq</a:t>
            </a:r>
            <a:r>
              <a:rPr lang="en-US" altLang="zh-CN" sz="2400" dirty="0"/>
              <a:t>[,value]): </a:t>
            </a:r>
            <a:r>
              <a:rPr lang="zh-CN" altLang="en-US" sz="2400" dirty="0" smtClean="0"/>
              <a:t>序列</a:t>
            </a:r>
            <a:r>
              <a:rPr lang="zh-CN" altLang="en-US" sz="2400" dirty="0"/>
              <a:t>中的元素作为</a:t>
            </a:r>
            <a:r>
              <a:rPr lang="en-US" altLang="zh-CN" sz="2400" dirty="0"/>
              <a:t>key</a:t>
            </a:r>
            <a:r>
              <a:rPr lang="zh-CN" altLang="en-US" sz="2400" dirty="0"/>
              <a:t>，值为</a:t>
            </a:r>
            <a:r>
              <a:rPr lang="en-US" altLang="zh-CN" sz="2400" dirty="0"/>
              <a:t>value</a:t>
            </a:r>
            <a:r>
              <a:rPr lang="zh-CN" altLang="en-US" sz="2400" dirty="0"/>
              <a:t>，缺省为</a:t>
            </a:r>
            <a:r>
              <a:rPr lang="en-US" altLang="zh-CN" sz="2400" dirty="0"/>
              <a:t>None </a:t>
            </a:r>
          </a:p>
          <a:p>
            <a:pPr lvl="1"/>
            <a:r>
              <a:rPr lang="zh-CN" altLang="en-US" dirty="0">
                <a:solidFill>
                  <a:srgbClr val="FF0000"/>
                </a:solidFill>
              </a:rPr>
              <a:t>字面量</a:t>
            </a:r>
            <a:r>
              <a:rPr lang="en-US" altLang="zh-CN" dirty="0">
                <a:solidFill>
                  <a:srgbClr val="FF0000"/>
                </a:solidFill>
              </a:rPr>
              <a:t>(Literal)</a:t>
            </a:r>
            <a:r>
              <a:rPr lang="zh-CN" altLang="en-US" dirty="0">
                <a:solidFill>
                  <a:srgbClr val="FF0000"/>
                </a:solidFill>
              </a:rPr>
              <a:t>定义：</a:t>
            </a:r>
            <a:endParaRPr lang="en-US" altLang="zh-CN" dirty="0">
              <a:solidFill>
                <a:srgbClr val="FF0000"/>
              </a:solidFill>
            </a:endParaRPr>
          </a:p>
          <a:p>
            <a:pPr lvl="2"/>
            <a:r>
              <a:rPr lang="zh-CN" altLang="en-US" sz="2400" dirty="0"/>
              <a:t>分别为</a:t>
            </a:r>
            <a:r>
              <a:rPr lang="en-US" altLang="zh-CN" sz="2400" dirty="0"/>
              <a:t>[]</a:t>
            </a:r>
            <a:r>
              <a:rPr lang="zh-CN" altLang="en-US" sz="2400" dirty="0"/>
              <a:t>、</a:t>
            </a:r>
            <a:r>
              <a:rPr lang="en-US" altLang="zh-CN" sz="2400" dirty="0"/>
              <a:t>( )</a:t>
            </a:r>
            <a:r>
              <a:rPr lang="zh-CN" altLang="en-US" sz="2400" dirty="0"/>
              <a:t>、</a:t>
            </a:r>
            <a:r>
              <a:rPr lang="en-US" altLang="zh-CN" sz="2400" dirty="0"/>
              <a:t>{ } </a:t>
            </a:r>
            <a:r>
              <a:rPr lang="zh-CN" altLang="en-US" sz="2400" dirty="0"/>
              <a:t>、</a:t>
            </a:r>
            <a:r>
              <a:rPr lang="en-US" altLang="zh-CN" sz="2400" dirty="0"/>
              <a:t>{ }</a:t>
            </a:r>
          </a:p>
          <a:p>
            <a:pPr lvl="2"/>
            <a:r>
              <a:rPr lang="zh-CN" altLang="en-US" sz="2400" dirty="0"/>
              <a:t>元素中间用</a:t>
            </a:r>
            <a:r>
              <a:rPr lang="en-US" altLang="zh-CN" sz="2400" dirty="0"/>
              <a:t>,</a:t>
            </a:r>
            <a:r>
              <a:rPr lang="zh-CN" altLang="en-US" sz="2400" dirty="0"/>
              <a:t>分割</a:t>
            </a:r>
            <a:endParaRPr lang="en-US" altLang="zh-CN" sz="2400" dirty="0"/>
          </a:p>
          <a:p>
            <a:pPr lvl="2"/>
            <a:r>
              <a:rPr lang="zh-CN" altLang="en-US" sz="2400" dirty="0"/>
              <a:t>考虑到</a:t>
            </a:r>
            <a:r>
              <a:rPr lang="en-US" altLang="zh-CN" sz="2400" dirty="0"/>
              <a:t>()</a:t>
            </a:r>
            <a:r>
              <a:rPr lang="zh-CN" altLang="en-US" sz="2400" dirty="0"/>
              <a:t>也可用于表达式，如果只有一个元素时，添加逗号，即 </a:t>
            </a:r>
            <a:r>
              <a:rPr lang="en-US" altLang="zh-CN" sz="2400" dirty="0"/>
              <a:t>(1,) </a:t>
            </a:r>
          </a:p>
          <a:p>
            <a:pPr lvl="2"/>
            <a:r>
              <a:rPr lang="en-US" altLang="zh-CN" sz="2400" dirty="0" err="1"/>
              <a:t>dict</a:t>
            </a:r>
            <a:r>
              <a:rPr lang="zh-CN" altLang="en-US" sz="2400" dirty="0"/>
              <a:t>和</a:t>
            </a:r>
            <a:r>
              <a:rPr lang="en-US" altLang="zh-CN" sz="2400" dirty="0"/>
              <a:t>set</a:t>
            </a:r>
            <a:r>
              <a:rPr lang="zh-CN" altLang="en-US" sz="2400" dirty="0"/>
              <a:t>都采用</a:t>
            </a:r>
            <a:r>
              <a:rPr lang="en-US" altLang="zh-CN" sz="2400" dirty="0"/>
              <a:t>{}</a:t>
            </a:r>
            <a:r>
              <a:rPr lang="zh-CN" altLang="en-US" sz="2400" dirty="0"/>
              <a:t>，因此空</a:t>
            </a:r>
            <a:r>
              <a:rPr lang="en-US" altLang="zh-CN" sz="2400" dirty="0"/>
              <a:t>set</a:t>
            </a:r>
            <a:r>
              <a:rPr lang="zh-CN" altLang="en-US" sz="2400" dirty="0"/>
              <a:t>不能用</a:t>
            </a:r>
            <a:r>
              <a:rPr lang="en-US" altLang="zh-CN" sz="2400" dirty="0"/>
              <a:t>literal</a:t>
            </a:r>
            <a:r>
              <a:rPr lang="zh-CN" altLang="en-US" sz="2400" dirty="0"/>
              <a:t>定义，而是</a:t>
            </a:r>
            <a:r>
              <a:rPr lang="en-US" altLang="zh-CN" sz="2400" dirty="0"/>
              <a:t>set() </a:t>
            </a:r>
          </a:p>
          <a:p>
            <a:pPr lvl="2"/>
            <a:r>
              <a:rPr lang="en-US" altLang="zh-CN" sz="2400" dirty="0" err="1"/>
              <a:t>dict</a:t>
            </a:r>
            <a:r>
              <a:rPr lang="zh-CN" altLang="en-US" sz="2400" dirty="0"/>
              <a:t>的每个元素用 </a:t>
            </a:r>
            <a:r>
              <a:rPr lang="en-US" altLang="zh-CN" sz="2400" dirty="0" err="1"/>
              <a:t>key:value</a:t>
            </a:r>
            <a:r>
              <a:rPr lang="zh-CN" altLang="en-US" sz="2400" dirty="0"/>
              <a:t>的形式表示，</a:t>
            </a:r>
            <a:r>
              <a:rPr lang="en-US" altLang="zh-CN" sz="2400" dirty="0"/>
              <a:t>key</a:t>
            </a:r>
            <a:r>
              <a:rPr lang="zh-CN" altLang="en-US" sz="2400" dirty="0"/>
              <a:t>可以是任意</a:t>
            </a:r>
            <a:r>
              <a:rPr lang="en-US" altLang="zh-CN" sz="2400" dirty="0"/>
              <a:t>immutable</a:t>
            </a:r>
            <a:r>
              <a:rPr lang="zh-CN" altLang="en-US" sz="2400" dirty="0"/>
              <a:t>对象，要求唯一即可，</a:t>
            </a:r>
            <a:r>
              <a:rPr lang="en-US" altLang="zh-CN" sz="2400" dirty="0"/>
              <a:t>value</a:t>
            </a:r>
            <a:r>
              <a:rPr lang="zh-CN" altLang="en-US" sz="2400" dirty="0"/>
              <a:t>可以是任意</a:t>
            </a:r>
            <a:r>
              <a:rPr lang="en-US" altLang="zh-CN" sz="2400" dirty="0"/>
              <a:t>python</a:t>
            </a:r>
            <a:r>
              <a:rPr lang="zh-CN" altLang="en-US" sz="2400" dirty="0"/>
              <a:t>对象</a:t>
            </a:r>
          </a:p>
        </p:txBody>
      </p:sp>
    </p:spTree>
    <p:extLst>
      <p:ext uri="{BB962C8B-B14F-4D97-AF65-F5344CB8AC3E}">
        <p14:creationId xmlns:p14="http://schemas.microsoft.com/office/powerpoint/2010/main" val="2782346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a:t>
            </a:r>
            <a:r>
              <a:rPr lang="en-US" altLang="zh-CN" dirty="0"/>
              <a:t>range</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FF0000"/>
                </a:solidFill>
              </a:rPr>
              <a:t>range(stop):</a:t>
            </a:r>
          </a:p>
          <a:p>
            <a:pPr marL="0" indent="0">
              <a:buNone/>
            </a:pPr>
            <a:r>
              <a:rPr lang="en-US" altLang="zh-CN" b="1" dirty="0">
                <a:solidFill>
                  <a:srgbClr val="FF0000"/>
                </a:solidFill>
              </a:rPr>
              <a:t>range(</a:t>
            </a:r>
            <a:r>
              <a:rPr lang="en-US" altLang="zh-CN" b="1" dirty="0" err="1">
                <a:solidFill>
                  <a:srgbClr val="FF0000"/>
                </a:solidFill>
              </a:rPr>
              <a:t>start,stop</a:t>
            </a:r>
            <a:r>
              <a:rPr lang="en-US" altLang="zh-CN" b="1" dirty="0">
                <a:solidFill>
                  <a:srgbClr val="FF0000"/>
                </a:solidFill>
              </a:rPr>
              <a:t>[,step]) </a:t>
            </a:r>
          </a:p>
          <a:p>
            <a:r>
              <a:rPr lang="zh-CN" altLang="en-US" dirty="0"/>
              <a:t>返回一个</a:t>
            </a:r>
            <a:r>
              <a:rPr lang="en-US" altLang="zh-CN" dirty="0"/>
              <a:t>range</a:t>
            </a:r>
            <a:r>
              <a:rPr lang="zh-CN" altLang="en-US" dirty="0"/>
              <a:t>对象，可产生一系列的整数，从</a:t>
            </a:r>
            <a:r>
              <a:rPr lang="en-US" altLang="zh-CN" dirty="0"/>
              <a:t>start</a:t>
            </a:r>
            <a:r>
              <a:rPr lang="zh-CN" altLang="en-US" dirty="0"/>
              <a:t>（缺省为</a:t>
            </a:r>
            <a:r>
              <a:rPr lang="en-US" altLang="zh-CN" dirty="0"/>
              <a:t>0</a:t>
            </a:r>
            <a:r>
              <a:rPr lang="zh-CN" altLang="en-US" dirty="0"/>
              <a:t>）开始，直到</a:t>
            </a:r>
            <a:r>
              <a:rPr lang="en-US" altLang="zh-CN" dirty="0"/>
              <a:t>stop</a:t>
            </a:r>
            <a:r>
              <a:rPr lang="zh-CN" altLang="en-US" dirty="0"/>
              <a:t>为止（不包括），</a:t>
            </a:r>
            <a:r>
              <a:rPr lang="en-US" altLang="zh-CN" dirty="0"/>
              <a:t>step</a:t>
            </a:r>
            <a:r>
              <a:rPr lang="zh-CN" altLang="en-US" dirty="0"/>
              <a:t>为步长，缺省为</a:t>
            </a:r>
            <a:r>
              <a:rPr lang="en-US" altLang="zh-CN" dirty="0"/>
              <a:t>1</a:t>
            </a:r>
            <a:r>
              <a:rPr lang="zh-CN" altLang="en-US" dirty="0"/>
              <a:t> </a:t>
            </a:r>
            <a:endParaRPr lang="en-US" altLang="zh-CN" dirty="0"/>
          </a:p>
          <a:p>
            <a:pPr marL="0" indent="0">
              <a:buNone/>
            </a:pPr>
            <a:endParaRPr lang="en-US" altLang="zh-CN" dirty="0"/>
          </a:p>
          <a:p>
            <a:pPr marL="0" indent="0">
              <a:buNone/>
            </a:pPr>
            <a:r>
              <a:rPr lang="en-US" altLang="zh-CN" dirty="0"/>
              <a:t>range(10)</a:t>
            </a:r>
          </a:p>
          <a:p>
            <a:pPr marL="0" indent="0">
              <a:buNone/>
            </a:pPr>
            <a:r>
              <a:rPr lang="en-US" altLang="zh-CN" dirty="0"/>
              <a:t>range(1, 100, 2)</a:t>
            </a:r>
          </a:p>
          <a:p>
            <a:pPr marL="0" indent="0">
              <a:buNone/>
            </a:pPr>
            <a:r>
              <a:rPr lang="en-US" altLang="zh-CN" dirty="0"/>
              <a:t>range(10, 0, -1) </a:t>
            </a:r>
            <a:endParaRPr lang="zh-CN" altLang="en-US" dirty="0"/>
          </a:p>
        </p:txBody>
      </p:sp>
    </p:spTree>
    <p:extLst>
      <p:ext uri="{BB962C8B-B14F-4D97-AF65-F5344CB8AC3E}">
        <p14:creationId xmlns:p14="http://schemas.microsoft.com/office/powerpoint/2010/main" val="4216742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8190"/>
            <a:ext cx="8126896" cy="628788"/>
          </a:xfrm>
        </p:spPr>
        <p:txBody>
          <a:bodyPr>
            <a:normAutofit fontScale="90000"/>
          </a:bodyPr>
          <a:lstStyle/>
          <a:p>
            <a:r>
              <a:rPr lang="zh-CN" altLang="en-US" dirty="0"/>
              <a:t>第</a:t>
            </a:r>
            <a:r>
              <a:rPr lang="en-US" altLang="zh-CN" dirty="0"/>
              <a:t>2</a:t>
            </a:r>
            <a:r>
              <a:rPr lang="zh-CN" altLang="en-US" dirty="0"/>
              <a:t>章 </a:t>
            </a:r>
            <a:r>
              <a:rPr lang="en-US" altLang="zh-CN" dirty="0"/>
              <a:t>Python</a:t>
            </a:r>
            <a:r>
              <a:rPr lang="zh-CN" altLang="en-US" dirty="0"/>
              <a:t>序列：下标和切片</a:t>
            </a:r>
          </a:p>
        </p:txBody>
      </p:sp>
      <p:sp>
        <p:nvSpPr>
          <p:cNvPr id="3" name="内容占位符 2"/>
          <p:cNvSpPr>
            <a:spLocks noGrp="1"/>
          </p:cNvSpPr>
          <p:nvPr>
            <p:ph idx="1"/>
          </p:nvPr>
        </p:nvSpPr>
        <p:spPr>
          <a:xfrm>
            <a:off x="277842" y="926088"/>
            <a:ext cx="11691731" cy="5931912"/>
          </a:xfrm>
        </p:spPr>
        <p:txBody>
          <a:bodyPr>
            <a:noAutofit/>
          </a:bodyPr>
          <a:lstStyle/>
          <a:p>
            <a:pPr>
              <a:lnSpc>
                <a:spcPct val="120000"/>
              </a:lnSpc>
            </a:pPr>
            <a:r>
              <a:rPr lang="zh-CN" altLang="en-US" sz="1800" dirty="0"/>
              <a:t>有序对象的下标：</a:t>
            </a:r>
            <a:endParaRPr lang="en-US" altLang="zh-CN" sz="1800" dirty="0"/>
          </a:p>
          <a:p>
            <a:pPr lvl="1">
              <a:lnSpc>
                <a:spcPct val="120000"/>
              </a:lnSpc>
            </a:pPr>
            <a:r>
              <a:rPr lang="zh-CN" altLang="en-US" sz="1800" dirty="0"/>
              <a:t>下标从</a:t>
            </a:r>
            <a:r>
              <a:rPr lang="en-US" altLang="zh-CN" sz="1800" dirty="0"/>
              <a:t>0</a:t>
            </a:r>
            <a:r>
              <a:rPr lang="zh-CN" altLang="en-US" sz="1800" dirty="0"/>
              <a:t>开始，到</a:t>
            </a:r>
            <a:r>
              <a:rPr lang="en-US" altLang="zh-CN" sz="1800" dirty="0" err="1"/>
              <a:t>len</a:t>
            </a:r>
            <a:r>
              <a:rPr lang="en-US" altLang="zh-CN" sz="1800" dirty="0"/>
              <a:t>(s)-1</a:t>
            </a:r>
            <a:r>
              <a:rPr lang="zh-CN" altLang="en-US" sz="1800" dirty="0"/>
              <a:t>为止 </a:t>
            </a:r>
            <a:endParaRPr lang="en-US" altLang="zh-CN" sz="1800" dirty="0"/>
          </a:p>
          <a:p>
            <a:pPr lvl="1">
              <a:lnSpc>
                <a:spcPct val="120000"/>
              </a:lnSpc>
            </a:pPr>
            <a:r>
              <a:rPr lang="zh-CN" altLang="en-US" sz="1800" dirty="0"/>
              <a:t>负数下标从</a:t>
            </a:r>
            <a:r>
              <a:rPr lang="en-US" altLang="zh-CN" sz="1800" dirty="0"/>
              <a:t>-1</a:t>
            </a:r>
            <a:r>
              <a:rPr lang="zh-CN" altLang="en-US" sz="1800" dirty="0"/>
              <a:t>开始到 </a:t>
            </a:r>
            <a:r>
              <a:rPr lang="en-US" altLang="zh-CN" sz="1800" dirty="0"/>
              <a:t>–</a:t>
            </a:r>
            <a:r>
              <a:rPr lang="en-US" altLang="zh-CN" sz="1800" dirty="0" err="1"/>
              <a:t>len</a:t>
            </a:r>
            <a:r>
              <a:rPr lang="en-US" altLang="zh-CN" sz="1800" dirty="0"/>
              <a:t>(s)</a:t>
            </a:r>
            <a:r>
              <a:rPr lang="zh-CN" altLang="en-US" sz="1800" dirty="0"/>
              <a:t>为止，与正数下标的关系为加上</a:t>
            </a:r>
            <a:r>
              <a:rPr lang="en-US" altLang="zh-CN" sz="1800" dirty="0" err="1"/>
              <a:t>len</a:t>
            </a:r>
            <a:r>
              <a:rPr lang="en-US" altLang="zh-CN" sz="1800" dirty="0"/>
              <a:t>(s) </a:t>
            </a:r>
          </a:p>
          <a:p>
            <a:pPr>
              <a:lnSpc>
                <a:spcPct val="120000"/>
              </a:lnSpc>
            </a:pPr>
            <a:r>
              <a:rPr lang="zh-CN" altLang="en-US" sz="1800" u="sng" dirty="0">
                <a:solidFill>
                  <a:srgbClr val="FF0000"/>
                </a:solidFill>
              </a:rPr>
              <a:t>切片访问</a:t>
            </a:r>
            <a:r>
              <a:rPr lang="zh-CN" altLang="en-US" sz="1800" dirty="0"/>
              <a:t>： </a:t>
            </a:r>
            <a:r>
              <a:rPr lang="en-US" altLang="zh-CN" sz="1800" dirty="0"/>
              <a:t>[</a:t>
            </a:r>
            <a:r>
              <a:rPr lang="en-US" altLang="zh-CN" sz="1800" dirty="0" err="1"/>
              <a:t>start:stop</a:t>
            </a:r>
            <a:r>
              <a:rPr lang="en-US" altLang="zh-CN" sz="1800" dirty="0"/>
              <a:t>] or [</a:t>
            </a:r>
            <a:r>
              <a:rPr lang="en-US" altLang="zh-CN" sz="1800" dirty="0" err="1"/>
              <a:t>start:stop:step</a:t>
            </a:r>
            <a:r>
              <a:rPr lang="en-US" altLang="zh-CN" sz="1800" dirty="0"/>
              <a:t>] </a:t>
            </a:r>
          </a:p>
          <a:p>
            <a:pPr lvl="1"/>
            <a:r>
              <a:rPr lang="en-US" altLang="zh-CN" sz="1800" dirty="0"/>
              <a:t>step</a:t>
            </a:r>
            <a:r>
              <a:rPr lang="zh-CN" altLang="en-US" sz="1800" dirty="0"/>
              <a:t>省略，表示缺省为</a:t>
            </a:r>
            <a:r>
              <a:rPr lang="en-US" altLang="zh-CN" sz="1800" dirty="0"/>
              <a:t>1 </a:t>
            </a:r>
          </a:p>
          <a:p>
            <a:pPr lvl="1"/>
            <a:r>
              <a:rPr lang="zh-CN" altLang="en-US" sz="1800" dirty="0"/>
              <a:t>如果</a:t>
            </a:r>
            <a:r>
              <a:rPr lang="en-US" altLang="zh-CN" sz="1800" dirty="0"/>
              <a:t>step</a:t>
            </a:r>
            <a:r>
              <a:rPr lang="zh-CN" altLang="en-US" sz="1800" dirty="0"/>
              <a:t>大于</a:t>
            </a:r>
            <a:r>
              <a:rPr lang="en-US" altLang="zh-CN" sz="1800" dirty="0"/>
              <a:t>0 </a:t>
            </a:r>
            <a:r>
              <a:rPr lang="zh-CN" altLang="en-US" sz="1800" dirty="0"/>
              <a:t>，从下标为</a:t>
            </a:r>
            <a:r>
              <a:rPr lang="en-US" altLang="zh-CN" sz="1800" dirty="0"/>
              <a:t>start</a:t>
            </a:r>
            <a:r>
              <a:rPr lang="zh-CN" altLang="en-US" sz="1800" dirty="0"/>
              <a:t>的元素开始按照顺序往后直到下标为</a:t>
            </a:r>
            <a:r>
              <a:rPr lang="en-US" altLang="zh-CN" sz="1800" dirty="0"/>
              <a:t>stop</a:t>
            </a:r>
            <a:r>
              <a:rPr lang="zh-CN" altLang="en-US" sz="1800" dirty="0"/>
              <a:t>的元素为止（不包括下标为</a:t>
            </a:r>
            <a:r>
              <a:rPr lang="en-US" altLang="zh-CN" sz="1800" dirty="0"/>
              <a:t>stop</a:t>
            </a:r>
            <a:r>
              <a:rPr lang="zh-CN" altLang="en-US" sz="1800" dirty="0"/>
              <a:t>的元素</a:t>
            </a:r>
            <a:r>
              <a:rPr lang="en-US" altLang="zh-CN" sz="1800" dirty="0"/>
              <a:t>)</a:t>
            </a:r>
          </a:p>
          <a:p>
            <a:pPr lvl="2"/>
            <a:r>
              <a:rPr lang="en-US" altLang="zh-CN" sz="1800" dirty="0"/>
              <a:t>start</a:t>
            </a:r>
            <a:r>
              <a:rPr lang="zh-CN" altLang="en-US" sz="1800" dirty="0"/>
              <a:t>可省略，表示下标为</a:t>
            </a:r>
            <a:r>
              <a:rPr lang="en-US" altLang="zh-CN" sz="1800" dirty="0"/>
              <a:t>0</a:t>
            </a:r>
          </a:p>
          <a:p>
            <a:pPr lvl="2"/>
            <a:r>
              <a:rPr lang="en-US" altLang="zh-CN" sz="1800" dirty="0"/>
              <a:t>stop</a:t>
            </a:r>
            <a:r>
              <a:rPr lang="zh-CN" altLang="en-US" sz="1800" dirty="0"/>
              <a:t>可省略，表示下标为列表结束后的下一个位置，即</a:t>
            </a:r>
            <a:r>
              <a:rPr lang="en-US" altLang="zh-CN" sz="1800" dirty="0" err="1"/>
              <a:t>len</a:t>
            </a:r>
            <a:r>
              <a:rPr lang="en-US" altLang="zh-CN" sz="1800" dirty="0"/>
              <a:t>(s)</a:t>
            </a:r>
          </a:p>
          <a:p>
            <a:pPr lvl="1"/>
            <a:r>
              <a:rPr lang="zh-CN" altLang="en-US" sz="1800" dirty="0"/>
              <a:t>如果</a:t>
            </a:r>
            <a:r>
              <a:rPr lang="en-US" altLang="zh-CN" sz="1800" dirty="0"/>
              <a:t>step</a:t>
            </a:r>
            <a:r>
              <a:rPr lang="zh-CN" altLang="en-US" sz="1800" dirty="0"/>
              <a:t>小于</a:t>
            </a:r>
            <a:r>
              <a:rPr lang="en-US" altLang="zh-CN" sz="1800" dirty="0"/>
              <a:t>0</a:t>
            </a:r>
            <a:r>
              <a:rPr lang="zh-CN" altLang="en-US" sz="1800" dirty="0"/>
              <a:t>，则从下标为</a:t>
            </a:r>
            <a:r>
              <a:rPr lang="en-US" altLang="zh-CN" sz="1800" dirty="0"/>
              <a:t>start</a:t>
            </a:r>
            <a:r>
              <a:rPr lang="zh-CN" altLang="en-US" sz="1800" dirty="0"/>
              <a:t>的元素开始，按照相反的顺序往前直到下标为</a:t>
            </a:r>
            <a:r>
              <a:rPr lang="en-US" altLang="zh-CN" sz="1800" dirty="0"/>
              <a:t>stop</a:t>
            </a:r>
            <a:r>
              <a:rPr lang="zh-CN" altLang="en-US" sz="1800" dirty="0"/>
              <a:t>的元素为止（不包括下标为</a:t>
            </a:r>
            <a:r>
              <a:rPr lang="en-US" altLang="zh-CN" sz="1800" dirty="0"/>
              <a:t>stop</a:t>
            </a:r>
            <a:r>
              <a:rPr lang="zh-CN" altLang="en-US" sz="1800" dirty="0"/>
              <a:t>的元素</a:t>
            </a:r>
            <a:r>
              <a:rPr lang="en-US" altLang="zh-CN" sz="1800" dirty="0"/>
              <a:t>) </a:t>
            </a:r>
          </a:p>
          <a:p>
            <a:pPr lvl="2"/>
            <a:r>
              <a:rPr lang="en-US" altLang="zh-CN" sz="1800" dirty="0"/>
              <a:t>start</a:t>
            </a:r>
            <a:r>
              <a:rPr lang="zh-CN" altLang="en-US" sz="1800" dirty="0"/>
              <a:t>可省略，表示下标为</a:t>
            </a:r>
            <a:r>
              <a:rPr lang="en-US" altLang="zh-CN" sz="1800" dirty="0"/>
              <a:t>-1</a:t>
            </a:r>
            <a:r>
              <a:rPr lang="zh-CN" altLang="en-US" sz="1800" dirty="0"/>
              <a:t>或者</a:t>
            </a:r>
            <a:r>
              <a:rPr lang="en-US" altLang="zh-CN" sz="1800" dirty="0" err="1"/>
              <a:t>len</a:t>
            </a:r>
            <a:r>
              <a:rPr lang="en-US" altLang="zh-CN" sz="1800" dirty="0"/>
              <a:t>(s)-1</a:t>
            </a:r>
          </a:p>
          <a:p>
            <a:pPr lvl="2"/>
            <a:r>
              <a:rPr lang="en-US" altLang="zh-CN" sz="1800" dirty="0"/>
              <a:t>stop</a:t>
            </a:r>
            <a:r>
              <a:rPr lang="zh-CN" altLang="en-US" sz="1800" dirty="0"/>
              <a:t>可省略，表示下标为</a:t>
            </a:r>
            <a:r>
              <a:rPr lang="en-US" altLang="zh-CN" sz="1800" dirty="0"/>
              <a:t>-</a:t>
            </a:r>
            <a:r>
              <a:rPr lang="en-US" altLang="zh-CN" sz="1800" dirty="0" err="1"/>
              <a:t>len</a:t>
            </a:r>
            <a:r>
              <a:rPr lang="en-US" altLang="zh-CN" sz="1800" dirty="0"/>
              <a:t>(s)-1</a:t>
            </a:r>
          </a:p>
          <a:p>
            <a:pPr lvl="1"/>
            <a:r>
              <a:rPr lang="en-US" altLang="zh-CN" sz="1800" dirty="0"/>
              <a:t>start/stop</a:t>
            </a:r>
            <a:r>
              <a:rPr lang="zh-CN" altLang="en-US" sz="1800" dirty="0"/>
              <a:t>可以不在合法下标范围，会自动截取到合适的位置 </a:t>
            </a:r>
          </a:p>
          <a:p>
            <a:pPr lvl="1">
              <a:lnSpc>
                <a:spcPct val="120000"/>
              </a:lnSpc>
            </a:pPr>
            <a:r>
              <a:rPr lang="zh-CN" altLang="en-US" sz="2000" dirty="0"/>
              <a:t>切片出现在</a:t>
            </a:r>
            <a:r>
              <a:rPr lang="en-US" altLang="zh-CN" sz="2000" dirty="0"/>
              <a:t>RHS</a:t>
            </a:r>
            <a:r>
              <a:rPr lang="zh-CN" altLang="en-US" sz="2000" dirty="0"/>
              <a:t>时表示返回的是原列表的相应元素组成的新的序列对象，比如 </a:t>
            </a:r>
            <a:r>
              <a:rPr lang="en-US" altLang="zh-CN" sz="2000" dirty="0" err="1"/>
              <a:t>new_lst</a:t>
            </a:r>
            <a:r>
              <a:rPr lang="en-US" altLang="zh-CN" sz="2000" dirty="0"/>
              <a:t> = </a:t>
            </a:r>
            <a:r>
              <a:rPr lang="en-US" altLang="zh-CN" sz="2000" dirty="0" err="1"/>
              <a:t>lst</a:t>
            </a:r>
            <a:r>
              <a:rPr lang="en-US" altLang="zh-CN" sz="2000" dirty="0"/>
              <a:t>[:] </a:t>
            </a:r>
            <a:endParaRPr lang="en-US" altLang="zh-CN" sz="2000" dirty="0" smtClean="0"/>
          </a:p>
          <a:p>
            <a:pPr>
              <a:lnSpc>
                <a:spcPct val="100000"/>
              </a:lnSpc>
            </a:pPr>
            <a:r>
              <a:rPr lang="zh-CN" altLang="zh-CN" sz="2000" dirty="0">
                <a:solidFill>
                  <a:srgbClr val="FF0000"/>
                </a:solidFill>
                <a:latin typeface="宋体" pitchFamily="2" charset="-122"/>
              </a:rPr>
              <a:t>可以使用切片原地修改列表内容</a:t>
            </a:r>
            <a:r>
              <a:rPr lang="en-US" altLang="zh-CN" sz="2000" dirty="0">
                <a:latin typeface="宋体" pitchFamily="2" charset="-122"/>
              </a:rPr>
              <a:t>:   </a:t>
            </a:r>
            <a:r>
              <a:rPr lang="zh-CN" altLang="en-US" sz="2000" dirty="0">
                <a:latin typeface="宋体" pitchFamily="2" charset="-122"/>
              </a:rPr>
              <a:t>插入</a:t>
            </a:r>
            <a:r>
              <a:rPr lang="en-US" altLang="zh-CN" sz="2000" dirty="0" err="1" smtClean="0">
                <a:latin typeface="宋体" pitchFamily="2" charset="-122"/>
              </a:rPr>
              <a:t>lst</a:t>
            </a:r>
            <a:r>
              <a:rPr lang="en-US" altLang="zh-CN" sz="2000" dirty="0" smtClean="0">
                <a:latin typeface="宋体" pitchFamily="2" charset="-122"/>
              </a:rPr>
              <a:t>[</a:t>
            </a:r>
            <a:r>
              <a:rPr lang="en-US" altLang="zh-CN" sz="2000" dirty="0" err="1" smtClean="0">
                <a:latin typeface="宋体" pitchFamily="2" charset="-122"/>
              </a:rPr>
              <a:t>i:i</a:t>
            </a:r>
            <a:r>
              <a:rPr lang="en-US" altLang="zh-CN" sz="2000" dirty="0" smtClean="0">
                <a:latin typeface="宋体" pitchFamily="2" charset="-122"/>
              </a:rPr>
              <a:t>] </a:t>
            </a:r>
            <a:r>
              <a:rPr lang="en-US" altLang="zh-CN" sz="2000" dirty="0">
                <a:latin typeface="宋体" pitchFamily="2" charset="-122"/>
              </a:rPr>
              <a:t>= </a:t>
            </a:r>
            <a:r>
              <a:rPr lang="en-US" altLang="zh-CN" sz="2000" dirty="0" err="1">
                <a:latin typeface="宋体" pitchFamily="2" charset="-122"/>
              </a:rPr>
              <a:t>iterable</a:t>
            </a:r>
            <a:r>
              <a:rPr lang="en-US" altLang="zh-CN" sz="2000" dirty="0">
                <a:latin typeface="宋体" pitchFamily="2" charset="-122"/>
              </a:rPr>
              <a:t>     </a:t>
            </a:r>
            <a:r>
              <a:rPr lang="zh-CN" altLang="en-US" sz="2000" dirty="0">
                <a:latin typeface="宋体" pitchFamily="2" charset="-122"/>
              </a:rPr>
              <a:t>更新</a:t>
            </a:r>
            <a:r>
              <a:rPr lang="en-US" altLang="zh-CN" sz="2000" dirty="0">
                <a:latin typeface="宋体" pitchFamily="2" charset="-122"/>
              </a:rPr>
              <a:t>list[</a:t>
            </a:r>
            <a:r>
              <a:rPr lang="en-US" altLang="zh-CN" sz="2000" dirty="0" err="1">
                <a:latin typeface="宋体" pitchFamily="2" charset="-122"/>
              </a:rPr>
              <a:t>i:j</a:t>
            </a:r>
            <a:r>
              <a:rPr lang="en-US" altLang="zh-CN" sz="2000" dirty="0">
                <a:latin typeface="宋体" pitchFamily="2" charset="-122"/>
              </a:rPr>
              <a:t>] = </a:t>
            </a:r>
            <a:r>
              <a:rPr lang="en-US" altLang="zh-CN" sz="2000" dirty="0" err="1">
                <a:latin typeface="宋体" pitchFamily="2" charset="-122"/>
              </a:rPr>
              <a:t>iterable</a:t>
            </a:r>
            <a:endParaRPr lang="en-US" altLang="zh-CN" sz="2000" dirty="0"/>
          </a:p>
          <a:p>
            <a:pPr lvl="1">
              <a:lnSpc>
                <a:spcPct val="120000"/>
              </a:lnSpc>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792753778"/>
              </p:ext>
            </p:extLst>
          </p:nvPr>
        </p:nvGraphicFramePr>
        <p:xfrm>
          <a:off x="5244344" y="874644"/>
          <a:ext cx="6798366" cy="1112520"/>
        </p:xfrm>
        <a:graphic>
          <a:graphicData uri="http://schemas.openxmlformats.org/drawingml/2006/table">
            <a:tbl>
              <a:tblPr firstRow="1" bandRow="1">
                <a:tableStyleId>{5940675A-B579-460E-94D1-54222C63F5DA}</a:tableStyleId>
              </a:tblPr>
              <a:tblGrid>
                <a:gridCol w="1133061">
                  <a:extLst>
                    <a:ext uri="{9D8B030D-6E8A-4147-A177-3AD203B41FA5}">
                      <a16:colId xmlns:a16="http://schemas.microsoft.com/office/drawing/2014/main" val="878654059"/>
                    </a:ext>
                  </a:extLst>
                </a:gridCol>
                <a:gridCol w="1133061">
                  <a:extLst>
                    <a:ext uri="{9D8B030D-6E8A-4147-A177-3AD203B41FA5}">
                      <a16:colId xmlns:a16="http://schemas.microsoft.com/office/drawing/2014/main" val="1018316820"/>
                    </a:ext>
                  </a:extLst>
                </a:gridCol>
                <a:gridCol w="1133061">
                  <a:extLst>
                    <a:ext uri="{9D8B030D-6E8A-4147-A177-3AD203B41FA5}">
                      <a16:colId xmlns:a16="http://schemas.microsoft.com/office/drawing/2014/main" val="3917121673"/>
                    </a:ext>
                  </a:extLst>
                </a:gridCol>
                <a:gridCol w="1133061">
                  <a:extLst>
                    <a:ext uri="{9D8B030D-6E8A-4147-A177-3AD203B41FA5}">
                      <a16:colId xmlns:a16="http://schemas.microsoft.com/office/drawing/2014/main" val="1441467254"/>
                    </a:ext>
                  </a:extLst>
                </a:gridCol>
                <a:gridCol w="1133061">
                  <a:extLst>
                    <a:ext uri="{9D8B030D-6E8A-4147-A177-3AD203B41FA5}">
                      <a16:colId xmlns:a16="http://schemas.microsoft.com/office/drawing/2014/main" val="483168444"/>
                    </a:ext>
                  </a:extLst>
                </a:gridCol>
                <a:gridCol w="1133061">
                  <a:extLst>
                    <a:ext uri="{9D8B030D-6E8A-4147-A177-3AD203B41FA5}">
                      <a16:colId xmlns:a16="http://schemas.microsoft.com/office/drawing/2014/main" val="1186691585"/>
                    </a:ext>
                  </a:extLst>
                </a:gridCol>
              </a:tblGrid>
              <a:tr h="370840">
                <a:tc>
                  <a:txBody>
                    <a:bodyPr/>
                    <a:lstStyle/>
                    <a:p>
                      <a:pPr algn="ctr"/>
                      <a:r>
                        <a:rPr lang="en-US" altLang="zh-CN" dirty="0">
                          <a:solidFill>
                            <a:srgbClr val="0070C0"/>
                          </a:solidFill>
                        </a:rPr>
                        <a:t>0</a:t>
                      </a:r>
                      <a:endParaRPr lang="zh-CN" altLang="en-US"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0070C0"/>
                          </a:solidFill>
                        </a:rPr>
                        <a:t>1</a:t>
                      </a:r>
                      <a:endParaRPr lang="zh-CN" altLang="en-US"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0070C0"/>
                          </a:solidFill>
                        </a:rPr>
                        <a:t>2</a:t>
                      </a:r>
                      <a:endParaRPr lang="zh-CN" altLang="en-US"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0070C0"/>
                          </a:solidFill>
                        </a:rPr>
                        <a:t>3</a:t>
                      </a:r>
                      <a:endParaRPr lang="zh-CN" altLang="en-US"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0070C0"/>
                          </a:solidFill>
                        </a:rPr>
                        <a:t>4</a:t>
                      </a:r>
                      <a:endParaRPr lang="zh-CN" altLang="en-US"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0070C0"/>
                          </a:solidFill>
                        </a:rPr>
                        <a:t>[0,5)</a:t>
                      </a:r>
                      <a:endParaRPr lang="zh-CN" altLang="en-US" dirty="0">
                        <a:solidFill>
                          <a:srgbClr val="0070C0"/>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6316461"/>
                  </a:ext>
                </a:extLst>
              </a:tr>
              <a:tr h="370840">
                <a:tc>
                  <a:txBody>
                    <a:bodyPr/>
                    <a:lstStyle/>
                    <a:p>
                      <a:pPr algn="ctr"/>
                      <a:r>
                        <a:rPr lang="en-US" altLang="zh-CN" dirty="0"/>
                        <a:t>10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20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30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50</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err="1"/>
                        <a:t>len</a:t>
                      </a:r>
                      <a:r>
                        <a:rPr lang="en-US" altLang="zh-CN" dirty="0"/>
                        <a:t>(s)=5</a:t>
                      </a:r>
                      <a:endParaRPr lang="zh-CN" altLang="en-US"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7111471"/>
                  </a:ext>
                </a:extLst>
              </a:tr>
              <a:tr h="370840">
                <a:tc>
                  <a:txBody>
                    <a:bodyPr/>
                    <a:lstStyle/>
                    <a:p>
                      <a:pPr algn="ctr"/>
                      <a:r>
                        <a:rPr lang="en-US" altLang="zh-CN" dirty="0">
                          <a:solidFill>
                            <a:srgbClr val="C00000"/>
                          </a:solidFill>
                        </a:rPr>
                        <a:t>-5</a:t>
                      </a:r>
                      <a:endParaRPr lang="zh-CN" altLang="en-US"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solidFill>
                            <a:srgbClr val="C00000"/>
                          </a:solidFill>
                        </a:rPr>
                        <a:t>-4</a:t>
                      </a:r>
                      <a:endParaRPr lang="zh-CN" altLang="en-US"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solidFill>
                            <a:srgbClr val="C00000"/>
                          </a:solidFill>
                        </a:rPr>
                        <a:t>-3</a:t>
                      </a:r>
                      <a:endParaRPr lang="zh-CN" altLang="en-US"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solidFill>
                            <a:srgbClr val="C00000"/>
                          </a:solidFill>
                        </a:rPr>
                        <a:t>-2</a:t>
                      </a:r>
                      <a:endParaRPr lang="zh-CN" altLang="en-US"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solidFill>
                            <a:srgbClr val="C00000"/>
                          </a:solidFill>
                        </a:rPr>
                        <a:t>-1</a:t>
                      </a:r>
                      <a:endParaRPr lang="zh-CN" altLang="en-US"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solidFill>
                            <a:srgbClr val="C00000"/>
                          </a:solidFill>
                        </a:rPr>
                        <a:t>[-5,0)</a:t>
                      </a:r>
                      <a:endParaRPr lang="zh-CN" altLang="en-US" dirty="0">
                        <a:solidFill>
                          <a:srgbClr val="C0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3650716"/>
                  </a:ext>
                </a:extLst>
              </a:tr>
            </a:tbl>
          </a:graphicData>
        </a:graphic>
      </p:graphicFrame>
    </p:spTree>
    <p:extLst>
      <p:ext uri="{BB962C8B-B14F-4D97-AF65-F5344CB8AC3E}">
        <p14:creationId xmlns:p14="http://schemas.microsoft.com/office/powerpoint/2010/main" val="2811411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7075" y="854931"/>
            <a:ext cx="9920288" cy="1009343"/>
          </a:xfrm>
        </p:spPr>
        <p:txBody>
          <a:bodyPr>
            <a:noAutofit/>
          </a:bodyPr>
          <a:lstStyle/>
          <a:p>
            <a:r>
              <a:rPr lang="zh-CN" altLang="en-US" sz="2000" dirty="0"/>
              <a:t>切片出现在表达式处，表示根据指定位置的元素构造一个新的列表</a:t>
            </a:r>
            <a:endParaRPr lang="en-US" altLang="zh-CN" sz="2000" dirty="0"/>
          </a:p>
          <a:p>
            <a:r>
              <a:rPr lang="zh-CN" altLang="en-US" sz="2000" dirty="0"/>
              <a:t>切片出现在赋值语句左边，表示原地修改</a:t>
            </a:r>
            <a:r>
              <a:rPr lang="en-US" altLang="zh-CN" sz="2000" dirty="0"/>
              <a:t>(</a:t>
            </a:r>
            <a:r>
              <a:rPr lang="zh-CN" altLang="en-US" sz="2000" dirty="0"/>
              <a:t>插入、替换或删除）列表中的元素</a:t>
            </a:r>
          </a:p>
        </p:txBody>
      </p:sp>
      <p:sp>
        <p:nvSpPr>
          <p:cNvPr id="4" name="矩形 3">
            <a:extLst>
              <a:ext uri="{FF2B5EF4-FFF2-40B4-BE49-F238E27FC236}">
                <a16:creationId xmlns:a16="http://schemas.microsoft.com/office/drawing/2014/main" id="{505962EC-A0BC-4891-8264-A5D60F9C8DAA}"/>
              </a:ext>
            </a:extLst>
          </p:cNvPr>
          <p:cNvSpPr/>
          <p:nvPr/>
        </p:nvSpPr>
        <p:spPr>
          <a:xfrm>
            <a:off x="534233" y="1852628"/>
            <a:ext cx="5829218"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zh-CN" altLang="en-US" dirty="0"/>
              <a:t>在下标</a:t>
            </a:r>
            <a:r>
              <a:rPr lang="en-US" altLang="zh-CN" dirty="0" err="1"/>
              <a:t>i</a:t>
            </a:r>
            <a:r>
              <a:rPr lang="zh-CN" altLang="en-US" dirty="0"/>
              <a:t>处插入多个元素： </a:t>
            </a:r>
            <a:r>
              <a:rPr lang="en-US" altLang="zh-CN" dirty="0" err="1"/>
              <a:t>list_var</a:t>
            </a:r>
            <a:r>
              <a:rPr lang="en-US" altLang="zh-CN" dirty="0"/>
              <a:t>[</a:t>
            </a:r>
            <a:r>
              <a:rPr lang="en-US" altLang="zh-CN" dirty="0" err="1"/>
              <a:t>i:i</a:t>
            </a:r>
            <a:r>
              <a:rPr lang="en-US" altLang="zh-CN" dirty="0"/>
              <a:t>] = </a:t>
            </a:r>
            <a:r>
              <a:rPr lang="en-US" altLang="zh-CN" dirty="0" err="1"/>
              <a:t>iterable</a:t>
            </a:r>
            <a:endParaRPr lang="en-US" altLang="zh-CN" dirty="0"/>
          </a:p>
        </p:txBody>
      </p:sp>
      <p:graphicFrame>
        <p:nvGraphicFramePr>
          <p:cNvPr id="5" name="表格 4">
            <a:extLst>
              <a:ext uri="{FF2B5EF4-FFF2-40B4-BE49-F238E27FC236}">
                <a16:creationId xmlns:a16="http://schemas.microsoft.com/office/drawing/2014/main" id="{C46FFC11-4E0E-4235-B9A1-E82176866A0E}"/>
              </a:ext>
            </a:extLst>
          </p:cNvPr>
          <p:cNvGraphicFramePr>
            <a:graphicFrameLocks noGrp="1"/>
          </p:cNvGraphicFramePr>
          <p:nvPr>
            <p:extLst/>
          </p:nvPr>
        </p:nvGraphicFramePr>
        <p:xfrm>
          <a:off x="534233" y="3360030"/>
          <a:ext cx="5501232" cy="370840"/>
        </p:xfrm>
        <a:graphic>
          <a:graphicData uri="http://schemas.openxmlformats.org/drawingml/2006/table">
            <a:tbl>
              <a:tblPr firstRow="1" bandRow="1">
                <a:tableStyleId>{5940675A-B579-460E-94D1-54222C63F5DA}</a:tableStyleId>
              </a:tblPr>
              <a:tblGrid>
                <a:gridCol w="1327423">
                  <a:extLst>
                    <a:ext uri="{9D8B030D-6E8A-4147-A177-3AD203B41FA5}">
                      <a16:colId xmlns:a16="http://schemas.microsoft.com/office/drawing/2014/main" val="1761455449"/>
                    </a:ext>
                  </a:extLst>
                </a:gridCol>
                <a:gridCol w="2603131">
                  <a:extLst>
                    <a:ext uri="{9D8B030D-6E8A-4147-A177-3AD203B41FA5}">
                      <a16:colId xmlns:a16="http://schemas.microsoft.com/office/drawing/2014/main" val="2049754571"/>
                    </a:ext>
                  </a:extLst>
                </a:gridCol>
                <a:gridCol w="1570678">
                  <a:extLst>
                    <a:ext uri="{9D8B030D-6E8A-4147-A177-3AD203B41FA5}">
                      <a16:colId xmlns:a16="http://schemas.microsoft.com/office/drawing/2014/main" val="3482088201"/>
                    </a:ext>
                  </a:extLst>
                </a:gridCol>
              </a:tblGrid>
              <a:tr h="370840">
                <a:tc>
                  <a:txBody>
                    <a:bodyPr/>
                    <a:lstStyle/>
                    <a:p>
                      <a:endParaRPr lang="zh-CN" altLang="en-US" dirty="0"/>
                    </a:p>
                  </a:txBody>
                  <a:tcPr/>
                </a:tc>
                <a:tc>
                  <a:txBody>
                    <a:bodyPr/>
                    <a:lstStyle/>
                    <a:p>
                      <a:pPr algn="ctr"/>
                      <a:r>
                        <a:rPr lang="zh-CN" altLang="en-US" dirty="0">
                          <a:solidFill>
                            <a:schemeClr val="bg1"/>
                          </a:solidFill>
                        </a:rPr>
                        <a:t>可迭代对象的元素</a:t>
                      </a:r>
                    </a:p>
                  </a:txBody>
                  <a:tcPr>
                    <a:solidFill>
                      <a:schemeClr val="accent5">
                        <a:lumMod val="75000"/>
                      </a:schemeClr>
                    </a:solidFill>
                  </a:tcPr>
                </a:tc>
                <a:tc>
                  <a:txBody>
                    <a:bodyPr/>
                    <a:lstStyle/>
                    <a:p>
                      <a:endParaRPr lang="zh-CN" altLang="en-US" dirty="0"/>
                    </a:p>
                  </a:txBody>
                  <a:tcPr/>
                </a:tc>
                <a:extLst>
                  <a:ext uri="{0D108BD9-81ED-4DB2-BD59-A6C34878D82A}">
                    <a16:rowId xmlns:a16="http://schemas.microsoft.com/office/drawing/2014/main" val="931875878"/>
                  </a:ext>
                </a:extLst>
              </a:tr>
            </a:tbl>
          </a:graphicData>
        </a:graphic>
      </p:graphicFrame>
      <p:graphicFrame>
        <p:nvGraphicFramePr>
          <p:cNvPr id="6" name="表格 5">
            <a:extLst>
              <a:ext uri="{FF2B5EF4-FFF2-40B4-BE49-F238E27FC236}">
                <a16:creationId xmlns:a16="http://schemas.microsoft.com/office/drawing/2014/main" id="{23BA962D-AAF7-4B7D-A56C-24FEA16045FF}"/>
              </a:ext>
            </a:extLst>
          </p:cNvPr>
          <p:cNvGraphicFramePr>
            <a:graphicFrameLocks noGrp="1"/>
          </p:cNvGraphicFramePr>
          <p:nvPr>
            <p:extLst/>
          </p:nvPr>
        </p:nvGraphicFramePr>
        <p:xfrm>
          <a:off x="534233" y="2463159"/>
          <a:ext cx="4707231" cy="370840"/>
        </p:xfrm>
        <a:graphic>
          <a:graphicData uri="http://schemas.openxmlformats.org/drawingml/2006/table">
            <a:tbl>
              <a:tblPr firstRow="1" bandRow="1">
                <a:tableStyleId>{5940675A-B579-460E-94D1-54222C63F5DA}</a:tableStyleId>
              </a:tblPr>
              <a:tblGrid>
                <a:gridCol w="1338998">
                  <a:extLst>
                    <a:ext uri="{9D8B030D-6E8A-4147-A177-3AD203B41FA5}">
                      <a16:colId xmlns:a16="http://schemas.microsoft.com/office/drawing/2014/main" val="1761455449"/>
                    </a:ext>
                  </a:extLst>
                </a:gridCol>
                <a:gridCol w="1597306">
                  <a:extLst>
                    <a:ext uri="{9D8B030D-6E8A-4147-A177-3AD203B41FA5}">
                      <a16:colId xmlns:a16="http://schemas.microsoft.com/office/drawing/2014/main" val="2049754571"/>
                    </a:ext>
                  </a:extLst>
                </a:gridCol>
                <a:gridCol w="1770927">
                  <a:extLst>
                    <a:ext uri="{9D8B030D-6E8A-4147-A177-3AD203B41FA5}">
                      <a16:colId xmlns:a16="http://schemas.microsoft.com/office/drawing/2014/main" val="3482088201"/>
                    </a:ext>
                  </a:extLst>
                </a:gridCol>
              </a:tblGrid>
              <a:tr h="370840">
                <a:tc>
                  <a:txBody>
                    <a:bodyPr/>
                    <a:lstStyle/>
                    <a:p>
                      <a:endParaRPr lang="zh-CN" altLang="en-US" dirty="0"/>
                    </a:p>
                  </a:txBody>
                  <a:tcPr/>
                </a:tc>
                <a:tc>
                  <a:txBody>
                    <a:bodyPr/>
                    <a:lstStyle/>
                    <a:p>
                      <a:pPr algn="ctr"/>
                      <a:r>
                        <a:rPr lang="en-US" altLang="zh-CN" dirty="0">
                          <a:solidFill>
                            <a:schemeClr val="bg1"/>
                          </a:solidFill>
                        </a:rPr>
                        <a:t>s[</a:t>
                      </a:r>
                      <a:r>
                        <a:rPr lang="en-US" altLang="zh-CN" dirty="0" err="1">
                          <a:solidFill>
                            <a:schemeClr val="bg1"/>
                          </a:solidFill>
                        </a:rPr>
                        <a:t>start:stop</a:t>
                      </a:r>
                      <a:r>
                        <a:rPr lang="en-US" altLang="zh-CN" dirty="0">
                          <a:solidFill>
                            <a:schemeClr val="bg1"/>
                          </a:solidFill>
                        </a:rPr>
                        <a:t>]</a:t>
                      </a:r>
                      <a:endParaRPr lang="zh-CN" altLang="en-US" dirty="0">
                        <a:solidFill>
                          <a:schemeClr val="bg1"/>
                        </a:solidFill>
                      </a:endParaRPr>
                    </a:p>
                  </a:txBody>
                  <a:tcPr>
                    <a:solidFill>
                      <a:schemeClr val="accent5">
                        <a:lumMod val="75000"/>
                      </a:schemeClr>
                    </a:solidFill>
                  </a:tcPr>
                </a:tc>
                <a:tc>
                  <a:txBody>
                    <a:bodyPr/>
                    <a:lstStyle/>
                    <a:p>
                      <a:endParaRPr lang="zh-CN" altLang="en-US" dirty="0"/>
                    </a:p>
                  </a:txBody>
                  <a:tcPr/>
                </a:tc>
                <a:extLst>
                  <a:ext uri="{0D108BD9-81ED-4DB2-BD59-A6C34878D82A}">
                    <a16:rowId xmlns:a16="http://schemas.microsoft.com/office/drawing/2014/main" val="931875878"/>
                  </a:ext>
                </a:extLst>
              </a:tr>
            </a:tbl>
          </a:graphicData>
        </a:graphic>
      </p:graphicFrame>
      <p:cxnSp>
        <p:nvCxnSpPr>
          <p:cNvPr id="7" name="直接连接符 6">
            <a:extLst>
              <a:ext uri="{FF2B5EF4-FFF2-40B4-BE49-F238E27FC236}">
                <a16:creationId xmlns:a16="http://schemas.microsoft.com/office/drawing/2014/main" id="{47DC9E0E-948A-46A9-B1AC-8F979CFC83F8}"/>
              </a:ext>
            </a:extLst>
          </p:cNvPr>
          <p:cNvCxnSpPr/>
          <p:nvPr/>
        </p:nvCxnSpPr>
        <p:spPr>
          <a:xfrm>
            <a:off x="1873231" y="2863064"/>
            <a:ext cx="0" cy="4853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42DACA1-E41A-4795-82D4-3D6D411F3D58}"/>
              </a:ext>
            </a:extLst>
          </p:cNvPr>
          <p:cNvCxnSpPr>
            <a:cxnSpLocks/>
          </p:cNvCxnSpPr>
          <p:nvPr/>
        </p:nvCxnSpPr>
        <p:spPr>
          <a:xfrm>
            <a:off x="3447388" y="2874639"/>
            <a:ext cx="1018572" cy="4853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8D1294-871E-4C7E-A014-0FFA07CF7880}"/>
              </a:ext>
            </a:extLst>
          </p:cNvPr>
          <p:cNvSpPr txBox="1"/>
          <p:nvPr/>
        </p:nvSpPr>
        <p:spPr>
          <a:xfrm>
            <a:off x="6363451" y="3361538"/>
            <a:ext cx="3149259" cy="369332"/>
          </a:xfrm>
          <a:prstGeom prst="rect">
            <a:avLst/>
          </a:prstGeom>
          <a:solidFill>
            <a:schemeClr val="accent5">
              <a:lumMod val="75000"/>
            </a:schemeClr>
          </a:solidFill>
        </p:spPr>
        <p:txBody>
          <a:bodyPr wrap="square" rtlCol="0">
            <a:spAutoFit/>
          </a:bodyPr>
          <a:lstStyle/>
          <a:p>
            <a:pPr algn="ctr"/>
            <a:r>
              <a:rPr lang="en-US" altLang="zh-CN" dirty="0">
                <a:solidFill>
                  <a:schemeClr val="bg1"/>
                </a:solidFill>
              </a:rPr>
              <a:t>s[</a:t>
            </a:r>
            <a:r>
              <a:rPr lang="en-US" altLang="zh-CN" dirty="0" err="1">
                <a:solidFill>
                  <a:schemeClr val="bg1"/>
                </a:solidFill>
              </a:rPr>
              <a:t>start:stop</a:t>
            </a:r>
            <a:r>
              <a:rPr lang="en-US" altLang="zh-CN" dirty="0">
                <a:solidFill>
                  <a:schemeClr val="bg1"/>
                </a:solidFill>
              </a:rPr>
              <a:t>] = </a:t>
            </a:r>
            <a:r>
              <a:rPr lang="en-US" altLang="zh-CN" dirty="0" err="1">
                <a:solidFill>
                  <a:schemeClr val="bg1"/>
                </a:solidFill>
              </a:rPr>
              <a:t>iterable</a:t>
            </a:r>
            <a:endParaRPr lang="zh-CN" altLang="en-US" dirty="0">
              <a:solidFill>
                <a:schemeClr val="bg1"/>
              </a:solidFill>
            </a:endParaRPr>
          </a:p>
        </p:txBody>
      </p:sp>
      <p:graphicFrame>
        <p:nvGraphicFramePr>
          <p:cNvPr id="10" name="表格 9">
            <a:extLst>
              <a:ext uri="{FF2B5EF4-FFF2-40B4-BE49-F238E27FC236}">
                <a16:creationId xmlns:a16="http://schemas.microsoft.com/office/drawing/2014/main" id="{962DE0A7-EE09-4A73-BC91-5FD742F06F50}"/>
              </a:ext>
            </a:extLst>
          </p:cNvPr>
          <p:cNvGraphicFramePr>
            <a:graphicFrameLocks noGrp="1"/>
          </p:cNvGraphicFramePr>
          <p:nvPr>
            <p:extLst/>
          </p:nvPr>
        </p:nvGraphicFramePr>
        <p:xfrm>
          <a:off x="534233" y="4202082"/>
          <a:ext cx="4680000" cy="37084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531159060"/>
                    </a:ext>
                  </a:extLst>
                </a:gridCol>
                <a:gridCol w="468000">
                  <a:extLst>
                    <a:ext uri="{9D8B030D-6E8A-4147-A177-3AD203B41FA5}">
                      <a16:colId xmlns:a16="http://schemas.microsoft.com/office/drawing/2014/main" val="2408927669"/>
                    </a:ext>
                  </a:extLst>
                </a:gridCol>
                <a:gridCol w="468000">
                  <a:extLst>
                    <a:ext uri="{9D8B030D-6E8A-4147-A177-3AD203B41FA5}">
                      <a16:colId xmlns:a16="http://schemas.microsoft.com/office/drawing/2014/main" val="2620615390"/>
                    </a:ext>
                  </a:extLst>
                </a:gridCol>
                <a:gridCol w="468000">
                  <a:extLst>
                    <a:ext uri="{9D8B030D-6E8A-4147-A177-3AD203B41FA5}">
                      <a16:colId xmlns:a16="http://schemas.microsoft.com/office/drawing/2014/main" val="3461121229"/>
                    </a:ext>
                  </a:extLst>
                </a:gridCol>
                <a:gridCol w="468000">
                  <a:extLst>
                    <a:ext uri="{9D8B030D-6E8A-4147-A177-3AD203B41FA5}">
                      <a16:colId xmlns:a16="http://schemas.microsoft.com/office/drawing/2014/main" val="2402368404"/>
                    </a:ext>
                  </a:extLst>
                </a:gridCol>
                <a:gridCol w="468000">
                  <a:extLst>
                    <a:ext uri="{9D8B030D-6E8A-4147-A177-3AD203B41FA5}">
                      <a16:colId xmlns:a16="http://schemas.microsoft.com/office/drawing/2014/main" val="1967602750"/>
                    </a:ext>
                  </a:extLst>
                </a:gridCol>
                <a:gridCol w="468000">
                  <a:extLst>
                    <a:ext uri="{9D8B030D-6E8A-4147-A177-3AD203B41FA5}">
                      <a16:colId xmlns:a16="http://schemas.microsoft.com/office/drawing/2014/main" val="4177106211"/>
                    </a:ext>
                  </a:extLst>
                </a:gridCol>
                <a:gridCol w="468000">
                  <a:extLst>
                    <a:ext uri="{9D8B030D-6E8A-4147-A177-3AD203B41FA5}">
                      <a16:colId xmlns:a16="http://schemas.microsoft.com/office/drawing/2014/main" val="2796475002"/>
                    </a:ext>
                  </a:extLst>
                </a:gridCol>
                <a:gridCol w="468000">
                  <a:extLst>
                    <a:ext uri="{9D8B030D-6E8A-4147-A177-3AD203B41FA5}">
                      <a16:colId xmlns:a16="http://schemas.microsoft.com/office/drawing/2014/main" val="1584470821"/>
                    </a:ext>
                  </a:extLst>
                </a:gridCol>
                <a:gridCol w="468000">
                  <a:extLst>
                    <a:ext uri="{9D8B030D-6E8A-4147-A177-3AD203B41FA5}">
                      <a16:colId xmlns:a16="http://schemas.microsoft.com/office/drawing/2014/main" val="1263544246"/>
                    </a:ext>
                  </a:extLst>
                </a:gridCol>
              </a:tblGrid>
              <a:tr h="370840">
                <a:tc>
                  <a:txBody>
                    <a:bodyPr/>
                    <a:lstStyle/>
                    <a:p>
                      <a:endParaRPr lang="zh-CN" altLang="en-US" dirty="0"/>
                    </a:p>
                  </a:txBody>
                  <a:tcPr>
                    <a:solidFill>
                      <a:srgbClr val="00B050"/>
                    </a:solidFill>
                  </a:tcPr>
                </a:tc>
                <a:tc>
                  <a:txBody>
                    <a:bodyPr/>
                    <a:lstStyle/>
                    <a:p>
                      <a:endParaRPr lang="zh-CN" altLang="en-US" dirty="0"/>
                    </a:p>
                  </a:txBody>
                  <a:tcPr>
                    <a:noFill/>
                  </a:tcPr>
                </a:tc>
                <a:tc>
                  <a:txBody>
                    <a:bodyPr/>
                    <a:lstStyle/>
                    <a:p>
                      <a:endParaRPr lang="zh-CN" altLang="en-US" dirty="0"/>
                    </a:p>
                  </a:txBody>
                  <a:tcPr>
                    <a:solidFill>
                      <a:srgbClr val="00B050"/>
                    </a:solidFill>
                  </a:tcPr>
                </a:tc>
                <a:tc>
                  <a:txBody>
                    <a:bodyPr/>
                    <a:lstStyle/>
                    <a:p>
                      <a:endParaRPr lang="zh-CN" altLang="en-US" dirty="0"/>
                    </a:p>
                  </a:txBody>
                  <a:tcPr>
                    <a:noFill/>
                  </a:tcPr>
                </a:tc>
                <a:tc>
                  <a:txBody>
                    <a:bodyPr/>
                    <a:lstStyle/>
                    <a:p>
                      <a:endParaRPr lang="zh-CN" altLang="en-US" dirty="0"/>
                    </a:p>
                  </a:txBody>
                  <a:tcPr>
                    <a:solidFill>
                      <a:srgbClr val="00B050"/>
                    </a:solidFill>
                  </a:tcPr>
                </a:tc>
                <a:tc>
                  <a:txBody>
                    <a:bodyPr/>
                    <a:lstStyle/>
                    <a:p>
                      <a:endParaRPr lang="zh-CN" altLang="en-US" dirty="0"/>
                    </a:p>
                  </a:txBody>
                  <a:tcPr>
                    <a:noFill/>
                  </a:tcPr>
                </a:tc>
                <a:tc>
                  <a:txBody>
                    <a:bodyPr/>
                    <a:lstStyle/>
                    <a:p>
                      <a:endParaRPr lang="zh-CN" altLang="en-US" dirty="0"/>
                    </a:p>
                  </a:txBody>
                  <a:tcPr>
                    <a:solidFill>
                      <a:srgbClr val="00B050"/>
                    </a:solidFill>
                  </a:tcPr>
                </a:tc>
                <a:tc>
                  <a:txBody>
                    <a:bodyPr/>
                    <a:lstStyle/>
                    <a:p>
                      <a:endParaRPr lang="zh-CN" altLang="en-US" dirty="0"/>
                    </a:p>
                  </a:txBody>
                  <a:tcPr>
                    <a:noFill/>
                  </a:tcPr>
                </a:tc>
                <a:tc>
                  <a:txBody>
                    <a:bodyPr/>
                    <a:lstStyle/>
                    <a:p>
                      <a:endParaRPr lang="zh-CN" altLang="en-US" dirty="0"/>
                    </a:p>
                  </a:txBody>
                  <a:tcPr>
                    <a:solidFill>
                      <a:srgbClr val="00B050"/>
                    </a:solidFill>
                  </a:tcPr>
                </a:tc>
                <a:tc>
                  <a:txBody>
                    <a:bodyPr/>
                    <a:lstStyle/>
                    <a:p>
                      <a:endParaRPr lang="zh-CN" altLang="en-US" dirty="0"/>
                    </a:p>
                  </a:txBody>
                  <a:tcPr>
                    <a:noFill/>
                  </a:tcPr>
                </a:tc>
                <a:extLst>
                  <a:ext uri="{0D108BD9-81ED-4DB2-BD59-A6C34878D82A}">
                    <a16:rowId xmlns:a16="http://schemas.microsoft.com/office/drawing/2014/main" val="1873148089"/>
                  </a:ext>
                </a:extLst>
              </a:tr>
            </a:tbl>
          </a:graphicData>
        </a:graphic>
      </p:graphicFrame>
      <p:graphicFrame>
        <p:nvGraphicFramePr>
          <p:cNvPr id="11" name="表格 10">
            <a:extLst>
              <a:ext uri="{FF2B5EF4-FFF2-40B4-BE49-F238E27FC236}">
                <a16:creationId xmlns:a16="http://schemas.microsoft.com/office/drawing/2014/main" id="{122C694A-054E-4859-8C11-F1A43D1EDC6A}"/>
              </a:ext>
            </a:extLst>
          </p:cNvPr>
          <p:cNvGraphicFramePr>
            <a:graphicFrameLocks noGrp="1"/>
          </p:cNvGraphicFramePr>
          <p:nvPr>
            <p:extLst/>
          </p:nvPr>
        </p:nvGraphicFramePr>
        <p:xfrm>
          <a:off x="970581" y="5289403"/>
          <a:ext cx="2340000" cy="37084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531159060"/>
                    </a:ext>
                  </a:extLst>
                </a:gridCol>
                <a:gridCol w="468000">
                  <a:extLst>
                    <a:ext uri="{9D8B030D-6E8A-4147-A177-3AD203B41FA5}">
                      <a16:colId xmlns:a16="http://schemas.microsoft.com/office/drawing/2014/main" val="2408927669"/>
                    </a:ext>
                  </a:extLst>
                </a:gridCol>
                <a:gridCol w="468000">
                  <a:extLst>
                    <a:ext uri="{9D8B030D-6E8A-4147-A177-3AD203B41FA5}">
                      <a16:colId xmlns:a16="http://schemas.microsoft.com/office/drawing/2014/main" val="2620615390"/>
                    </a:ext>
                  </a:extLst>
                </a:gridCol>
                <a:gridCol w="468000">
                  <a:extLst>
                    <a:ext uri="{9D8B030D-6E8A-4147-A177-3AD203B41FA5}">
                      <a16:colId xmlns:a16="http://schemas.microsoft.com/office/drawing/2014/main" val="3461121229"/>
                    </a:ext>
                  </a:extLst>
                </a:gridCol>
                <a:gridCol w="468000">
                  <a:extLst>
                    <a:ext uri="{9D8B030D-6E8A-4147-A177-3AD203B41FA5}">
                      <a16:colId xmlns:a16="http://schemas.microsoft.com/office/drawing/2014/main" val="2402368404"/>
                    </a:ext>
                  </a:extLst>
                </a:gridCol>
              </a:tblGrid>
              <a:tr h="370840">
                <a:tc>
                  <a:txBody>
                    <a:bodyPr/>
                    <a:lstStyle/>
                    <a:p>
                      <a:endParaRPr lang="zh-CN" altLang="en-US" dirty="0"/>
                    </a:p>
                  </a:txBody>
                  <a:tcPr>
                    <a:solidFill>
                      <a:schemeClr val="accent5">
                        <a:lumMod val="40000"/>
                        <a:lumOff val="60000"/>
                      </a:schemeClr>
                    </a:solidFill>
                  </a:tcPr>
                </a:tc>
                <a:tc>
                  <a:txBody>
                    <a:bodyPr/>
                    <a:lstStyle/>
                    <a:p>
                      <a:endParaRPr lang="zh-CN" altLang="en-US" dirty="0"/>
                    </a:p>
                  </a:txBody>
                  <a:tcPr>
                    <a:solidFill>
                      <a:schemeClr val="accent5">
                        <a:lumMod val="40000"/>
                        <a:lumOff val="60000"/>
                      </a:schemeClr>
                    </a:solidFill>
                  </a:tcPr>
                </a:tc>
                <a:tc>
                  <a:txBody>
                    <a:bodyPr/>
                    <a:lstStyle/>
                    <a:p>
                      <a:endParaRPr lang="zh-CN" altLang="en-US" dirty="0"/>
                    </a:p>
                  </a:txBody>
                  <a:tcPr>
                    <a:solidFill>
                      <a:schemeClr val="accent5">
                        <a:lumMod val="40000"/>
                        <a:lumOff val="60000"/>
                      </a:schemeClr>
                    </a:solidFill>
                  </a:tcPr>
                </a:tc>
                <a:tc>
                  <a:txBody>
                    <a:bodyPr/>
                    <a:lstStyle/>
                    <a:p>
                      <a:endParaRPr lang="zh-CN" altLang="en-US" dirty="0"/>
                    </a:p>
                  </a:txBody>
                  <a:tcPr>
                    <a:solidFill>
                      <a:schemeClr val="accent5">
                        <a:lumMod val="40000"/>
                        <a:lumOff val="60000"/>
                      </a:schemeClr>
                    </a:solidFill>
                  </a:tcPr>
                </a:tc>
                <a:tc>
                  <a:txBody>
                    <a:bodyPr/>
                    <a:lstStyle/>
                    <a:p>
                      <a:endParaRPr lang="zh-CN" altLang="en-US" dirty="0"/>
                    </a:p>
                  </a:txBody>
                  <a:tcPr>
                    <a:solidFill>
                      <a:schemeClr val="accent5">
                        <a:lumMod val="40000"/>
                        <a:lumOff val="60000"/>
                      </a:schemeClr>
                    </a:solidFill>
                  </a:tcPr>
                </a:tc>
                <a:extLst>
                  <a:ext uri="{0D108BD9-81ED-4DB2-BD59-A6C34878D82A}">
                    <a16:rowId xmlns:a16="http://schemas.microsoft.com/office/drawing/2014/main" val="1873148089"/>
                  </a:ext>
                </a:extLst>
              </a:tr>
            </a:tbl>
          </a:graphicData>
        </a:graphic>
      </p:graphicFrame>
      <p:cxnSp>
        <p:nvCxnSpPr>
          <p:cNvPr id="12" name="直接箭头连接符 11">
            <a:extLst>
              <a:ext uri="{FF2B5EF4-FFF2-40B4-BE49-F238E27FC236}">
                <a16:creationId xmlns:a16="http://schemas.microsoft.com/office/drawing/2014/main" id="{E51FF253-A3D9-49A3-AC01-CED2E45FCFD5}"/>
              </a:ext>
            </a:extLst>
          </p:cNvPr>
          <p:cNvCxnSpPr>
            <a:cxnSpLocks/>
          </p:cNvCxnSpPr>
          <p:nvPr/>
        </p:nvCxnSpPr>
        <p:spPr>
          <a:xfrm flipH="1" flipV="1">
            <a:off x="787075" y="4644730"/>
            <a:ext cx="455033" cy="64467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F4150C2-0467-4A76-8DA6-191617E25D10}"/>
              </a:ext>
            </a:extLst>
          </p:cNvPr>
          <p:cNvCxnSpPr>
            <a:cxnSpLocks/>
          </p:cNvCxnSpPr>
          <p:nvPr/>
        </p:nvCxnSpPr>
        <p:spPr>
          <a:xfrm flipV="1">
            <a:off x="3044138" y="4607762"/>
            <a:ext cx="1441006" cy="6816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72F21C9-8ACC-4A75-B47F-1D9C713BF9CB}"/>
              </a:ext>
            </a:extLst>
          </p:cNvPr>
          <p:cNvCxnSpPr>
            <a:cxnSpLocks/>
          </p:cNvCxnSpPr>
          <p:nvPr/>
        </p:nvCxnSpPr>
        <p:spPr>
          <a:xfrm flipV="1">
            <a:off x="1697142" y="4613562"/>
            <a:ext cx="24785" cy="6897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A392996-1361-4C12-97BF-7DBCD9364478}"/>
              </a:ext>
            </a:extLst>
          </p:cNvPr>
          <p:cNvCxnSpPr>
            <a:cxnSpLocks/>
          </p:cNvCxnSpPr>
          <p:nvPr/>
        </p:nvCxnSpPr>
        <p:spPr>
          <a:xfrm flipV="1">
            <a:off x="2101524" y="4595021"/>
            <a:ext cx="538232" cy="7064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4BC7296-67A1-49DB-9AF3-D7523234D2BB}"/>
              </a:ext>
            </a:extLst>
          </p:cNvPr>
          <p:cNvCxnSpPr>
            <a:cxnSpLocks/>
          </p:cNvCxnSpPr>
          <p:nvPr/>
        </p:nvCxnSpPr>
        <p:spPr>
          <a:xfrm flipV="1">
            <a:off x="2636282" y="4595020"/>
            <a:ext cx="975099" cy="71920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4A26B74-471E-4635-8C43-B3E49A585103}"/>
              </a:ext>
            </a:extLst>
          </p:cNvPr>
          <p:cNvSpPr txBox="1"/>
          <p:nvPr/>
        </p:nvSpPr>
        <p:spPr>
          <a:xfrm>
            <a:off x="6157985" y="4572922"/>
            <a:ext cx="2151935" cy="369332"/>
          </a:xfrm>
          <a:prstGeom prst="rect">
            <a:avLst/>
          </a:prstGeom>
          <a:solidFill>
            <a:srgbClr val="00B050"/>
          </a:solidFill>
        </p:spPr>
        <p:txBody>
          <a:bodyPr wrap="square" rtlCol="0">
            <a:spAutoFit/>
          </a:bodyPr>
          <a:lstStyle/>
          <a:p>
            <a:pPr algn="ctr"/>
            <a:r>
              <a:rPr lang="en-US" altLang="zh-CN" dirty="0">
                <a:solidFill>
                  <a:schemeClr val="bg1"/>
                </a:solidFill>
              </a:rPr>
              <a:t>s[::2] = </a:t>
            </a:r>
            <a:r>
              <a:rPr lang="en-US" altLang="zh-CN" dirty="0" err="1">
                <a:solidFill>
                  <a:schemeClr val="bg1"/>
                </a:solidFill>
              </a:rPr>
              <a:t>iterable</a:t>
            </a:r>
            <a:endParaRPr lang="zh-CN" altLang="en-US" dirty="0">
              <a:solidFill>
                <a:schemeClr val="bg1"/>
              </a:solidFill>
            </a:endParaRPr>
          </a:p>
        </p:txBody>
      </p:sp>
      <p:sp>
        <p:nvSpPr>
          <p:cNvPr id="18" name="矩形 17">
            <a:extLst>
              <a:ext uri="{FF2B5EF4-FFF2-40B4-BE49-F238E27FC236}">
                <a16:creationId xmlns:a16="http://schemas.microsoft.com/office/drawing/2014/main" id="{E0423C42-18B9-4A1A-AE22-1F01418C900D}"/>
              </a:ext>
            </a:extLst>
          </p:cNvPr>
          <p:cNvSpPr/>
          <p:nvPr/>
        </p:nvSpPr>
        <p:spPr>
          <a:xfrm>
            <a:off x="415857" y="5823859"/>
            <a:ext cx="4943982" cy="707886"/>
          </a:xfrm>
          <a:prstGeom prst="rect">
            <a:avLst/>
          </a:prstGeom>
          <a:solidFill>
            <a:srgbClr val="00B050"/>
          </a:solidFill>
        </p:spPr>
        <p:txBody>
          <a:bodyPr wrap="none">
            <a:spAutoFit/>
          </a:bodyPr>
          <a:lstStyle/>
          <a:p>
            <a:r>
              <a:rPr lang="zh-CN" altLang="en-US" sz="2000" dirty="0">
                <a:solidFill>
                  <a:schemeClr val="bg1"/>
                </a:solidFill>
              </a:rPr>
              <a:t>步长不为</a:t>
            </a:r>
            <a:r>
              <a:rPr lang="en-US" altLang="zh-CN" sz="2000" dirty="0">
                <a:solidFill>
                  <a:schemeClr val="bg1"/>
                </a:solidFill>
              </a:rPr>
              <a:t>1</a:t>
            </a:r>
            <a:r>
              <a:rPr lang="zh-CN" altLang="en-US" sz="2000" dirty="0">
                <a:solidFill>
                  <a:schemeClr val="bg1"/>
                </a:solidFill>
              </a:rPr>
              <a:t>时要求左右两边的元素个数一样</a:t>
            </a:r>
            <a:endParaRPr lang="en-US" altLang="zh-CN" sz="2000" dirty="0">
              <a:solidFill>
                <a:schemeClr val="bg1"/>
              </a:solidFill>
            </a:endParaRPr>
          </a:p>
          <a:p>
            <a:r>
              <a:rPr lang="en-US" altLang="zh-CN" sz="2000" dirty="0">
                <a:solidFill>
                  <a:schemeClr val="bg1"/>
                </a:solidFill>
                <a:sym typeface="Wingdings" panose="05000000000000000000" pitchFamily="2" charset="2"/>
              </a:rPr>
              <a:t> </a:t>
            </a:r>
            <a:r>
              <a:rPr lang="zh-CN" altLang="en-US" sz="2000" dirty="0">
                <a:solidFill>
                  <a:schemeClr val="bg1"/>
                </a:solidFill>
                <a:sym typeface="Wingdings" panose="05000000000000000000" pitchFamily="2" charset="2"/>
              </a:rPr>
              <a:t>无法通过赋值来删除不连续的多个元素</a:t>
            </a:r>
            <a:endParaRPr lang="zh-CN" altLang="en-US" sz="2000" dirty="0">
              <a:solidFill>
                <a:schemeClr val="bg1"/>
              </a:solidFill>
            </a:endParaRPr>
          </a:p>
        </p:txBody>
      </p:sp>
      <p:sp>
        <p:nvSpPr>
          <p:cNvPr id="19" name="文本框 18"/>
          <p:cNvSpPr txBox="1"/>
          <p:nvPr/>
        </p:nvSpPr>
        <p:spPr>
          <a:xfrm>
            <a:off x="6241822" y="5384551"/>
            <a:ext cx="4136196"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400" b="1" dirty="0"/>
              <a:t>删除列表中的多个元素</a:t>
            </a:r>
            <a:endParaRPr lang="en-US" altLang="zh-CN" sz="2400" b="1" dirty="0"/>
          </a:p>
          <a:p>
            <a:r>
              <a:rPr lang="en-US" altLang="zh-CN" sz="2400" b="1" dirty="0"/>
              <a:t>del s[</a:t>
            </a:r>
            <a:r>
              <a:rPr lang="en-US" altLang="zh-CN" sz="2400" b="1" dirty="0" err="1"/>
              <a:t>start:stop</a:t>
            </a:r>
            <a:r>
              <a:rPr lang="en-US" altLang="zh-CN" sz="2400" b="1" dirty="0"/>
              <a:t>]</a:t>
            </a:r>
          </a:p>
          <a:p>
            <a:r>
              <a:rPr lang="en-US" altLang="zh-CN" sz="2400" b="1" dirty="0"/>
              <a:t>del s[</a:t>
            </a:r>
            <a:r>
              <a:rPr lang="en-US" altLang="zh-CN" sz="2400" b="1" dirty="0" err="1"/>
              <a:t>start:stop:step</a:t>
            </a:r>
            <a:r>
              <a:rPr lang="en-US" altLang="zh-CN" sz="2400" b="1" dirty="0"/>
              <a:t>] </a:t>
            </a:r>
            <a:endParaRPr lang="zh-CN" altLang="en-US" sz="2400" b="1" dirty="0"/>
          </a:p>
        </p:txBody>
      </p:sp>
      <p:sp>
        <p:nvSpPr>
          <p:cNvPr id="20" name="矩形 19"/>
          <p:cNvSpPr/>
          <p:nvPr/>
        </p:nvSpPr>
        <p:spPr>
          <a:xfrm>
            <a:off x="6363451" y="2519486"/>
            <a:ext cx="264687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CN" altLang="en-US" sz="2400" b="1" dirty="0">
                <a:latin typeface="宋体" pitchFamily="2" charset="-122"/>
              </a:rPr>
              <a:t>替换或者删除元素</a:t>
            </a:r>
            <a:endParaRPr lang="zh-CN" altLang="en-US" sz="2400" b="1" dirty="0"/>
          </a:p>
        </p:txBody>
      </p:sp>
      <p:sp>
        <p:nvSpPr>
          <p:cNvPr id="21" name="标题 20"/>
          <p:cNvSpPr>
            <a:spLocks noGrp="1"/>
          </p:cNvSpPr>
          <p:nvPr>
            <p:ph type="title"/>
          </p:nvPr>
        </p:nvSpPr>
        <p:spPr>
          <a:xfrm>
            <a:off x="838200" y="365126"/>
            <a:ext cx="10245436" cy="277996"/>
          </a:xfrm>
        </p:spPr>
        <p:txBody>
          <a:bodyPr>
            <a:normAutofit fontScale="90000"/>
          </a:bodyPr>
          <a:lstStyle/>
          <a:p>
            <a:r>
              <a:rPr lang="zh-CN" altLang="en-US" dirty="0"/>
              <a:t>切片：原地修改列表</a:t>
            </a:r>
          </a:p>
        </p:txBody>
      </p:sp>
    </p:spTree>
    <p:extLst>
      <p:ext uri="{BB962C8B-B14F-4D97-AF65-F5344CB8AC3E}">
        <p14:creationId xmlns:p14="http://schemas.microsoft.com/office/powerpoint/2010/main" val="392558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序列：有序序列的操作</a:t>
            </a:r>
          </a:p>
        </p:txBody>
      </p:sp>
      <p:sp>
        <p:nvSpPr>
          <p:cNvPr id="3" name="内容占位符 2"/>
          <p:cNvSpPr>
            <a:spLocks noGrp="1"/>
          </p:cNvSpPr>
          <p:nvPr>
            <p:ph idx="1"/>
          </p:nvPr>
        </p:nvSpPr>
        <p:spPr/>
        <p:txBody>
          <a:bodyPr>
            <a:noAutofit/>
          </a:bodyPr>
          <a:lstStyle/>
          <a:p>
            <a:r>
              <a:rPr lang="zh-CN" altLang="en-US" sz="2000" dirty="0"/>
              <a:t>有序序列支持：下标和切片</a:t>
            </a:r>
            <a:endParaRPr lang="en-US" altLang="zh-CN" sz="2000" dirty="0"/>
          </a:p>
          <a:p>
            <a:r>
              <a:rPr lang="zh-CN" altLang="en-US" sz="2000" dirty="0"/>
              <a:t>成员关系判断：</a:t>
            </a:r>
            <a:r>
              <a:rPr lang="en-US" altLang="zh-CN" sz="2000" dirty="0"/>
              <a:t>in  not in   (</a:t>
            </a:r>
            <a:r>
              <a:rPr lang="zh-CN" altLang="en-US" sz="2000" dirty="0"/>
              <a:t>注意与</a:t>
            </a:r>
            <a:r>
              <a:rPr lang="en-US" altLang="zh-CN" sz="2000" dirty="0"/>
              <a:t>is  </a:t>
            </a:r>
            <a:r>
              <a:rPr lang="en-US" altLang="zh-CN" sz="2000" dirty="0" err="1"/>
              <a:t>is</a:t>
            </a:r>
            <a:r>
              <a:rPr lang="en-US" altLang="zh-CN" sz="2000" dirty="0"/>
              <a:t>  not</a:t>
            </a:r>
            <a:r>
              <a:rPr lang="zh-CN" altLang="en-US" sz="2000" dirty="0"/>
              <a:t>的区别</a:t>
            </a:r>
            <a:r>
              <a:rPr lang="en-US" altLang="zh-CN" sz="2000" dirty="0"/>
              <a:t>)</a:t>
            </a:r>
          </a:p>
          <a:p>
            <a:r>
              <a:rPr lang="en-US" altLang="zh-CN" sz="2000" dirty="0"/>
              <a:t>index</a:t>
            </a:r>
            <a:r>
              <a:rPr lang="zh-CN" altLang="en-US" sz="2000" dirty="0"/>
              <a:t>和</a:t>
            </a:r>
            <a:r>
              <a:rPr lang="en-US" altLang="zh-CN" sz="2000" dirty="0"/>
              <a:t>count</a:t>
            </a:r>
            <a:r>
              <a:rPr lang="zh-CN" altLang="en-US" sz="2000" dirty="0"/>
              <a:t>，返回元素在序列中的下标和出现次数，在不存在时会抛出</a:t>
            </a:r>
            <a:r>
              <a:rPr lang="en-US" altLang="zh-CN" sz="2000" dirty="0" err="1"/>
              <a:t>ValueError</a:t>
            </a:r>
            <a:r>
              <a:rPr lang="en-US" altLang="zh-CN" sz="2000" dirty="0"/>
              <a:t> </a:t>
            </a:r>
          </a:p>
          <a:p>
            <a:r>
              <a:rPr lang="zh-CN" altLang="en-US" sz="2000" dirty="0"/>
              <a:t>运算符：</a:t>
            </a:r>
            <a:endParaRPr lang="en-US" altLang="zh-CN" sz="2000" dirty="0"/>
          </a:p>
          <a:p>
            <a:pPr lvl="1"/>
            <a:r>
              <a:rPr lang="en-US" altLang="zh-CN" sz="2000" dirty="0"/>
              <a:t>+ </a:t>
            </a:r>
            <a:r>
              <a:rPr lang="zh-CN" altLang="en-US" sz="2000" dirty="0"/>
              <a:t> 创建新的序列，两个序列元素合并</a:t>
            </a:r>
            <a:endParaRPr lang="en-US" altLang="zh-CN" sz="2000" dirty="0"/>
          </a:p>
          <a:p>
            <a:pPr lvl="1"/>
            <a:r>
              <a:rPr lang="en-US" altLang="zh-CN" sz="2000" dirty="0"/>
              <a:t>+= </a:t>
            </a:r>
            <a:r>
              <a:rPr lang="zh-CN" altLang="en-US" sz="2000" dirty="0"/>
              <a:t>原地合并序列</a:t>
            </a:r>
            <a:endParaRPr lang="en-US" altLang="zh-CN" sz="2000" dirty="0"/>
          </a:p>
          <a:p>
            <a:pPr lvl="1"/>
            <a:r>
              <a:rPr lang="en-US" altLang="zh-CN" sz="2000" dirty="0"/>
              <a:t>* </a:t>
            </a:r>
            <a:r>
              <a:rPr lang="zh-CN" altLang="en-US" sz="2000" dirty="0"/>
              <a:t>  其中一个参数为整数，表示重复序列的元素 </a:t>
            </a:r>
            <a:endParaRPr lang="en-US" altLang="zh-CN" sz="2000" dirty="0"/>
          </a:p>
          <a:p>
            <a:r>
              <a:rPr lang="zh-CN" altLang="en-US" sz="2000" dirty="0"/>
              <a:t>比较运算：</a:t>
            </a:r>
            <a:endParaRPr lang="en-US" altLang="zh-CN" sz="2000" dirty="0"/>
          </a:p>
          <a:p>
            <a:pPr lvl="1"/>
            <a:r>
              <a:rPr lang="zh-CN" altLang="en-US" sz="2000" dirty="0"/>
              <a:t>同种类型的对象的比较，但注意数字类型可以进行类型提升： </a:t>
            </a:r>
            <a:r>
              <a:rPr lang="en-US" altLang="zh-CN" sz="2000" dirty="0"/>
              <a:t>1</a:t>
            </a:r>
            <a:r>
              <a:rPr lang="zh-CN" altLang="en-US" sz="2000" dirty="0"/>
              <a:t> </a:t>
            </a:r>
            <a:r>
              <a:rPr lang="en-US" altLang="zh-CN" sz="2000" dirty="0"/>
              <a:t>&lt; 1.45 </a:t>
            </a:r>
          </a:p>
          <a:p>
            <a:pPr lvl="1"/>
            <a:r>
              <a:rPr lang="zh-CN" altLang="en-US" sz="2000" dirty="0">
                <a:solidFill>
                  <a:srgbClr val="FF0000"/>
                </a:solidFill>
              </a:rPr>
              <a:t>不是所有的对象都支持比较，比如</a:t>
            </a:r>
            <a:r>
              <a:rPr lang="en-US" altLang="zh-CN" sz="2000" dirty="0">
                <a:solidFill>
                  <a:srgbClr val="FF0000"/>
                </a:solidFill>
              </a:rPr>
              <a:t>complex</a:t>
            </a:r>
            <a:r>
              <a:rPr lang="zh-CN" altLang="en-US" sz="2000" dirty="0">
                <a:solidFill>
                  <a:srgbClr val="FF0000"/>
                </a:solidFill>
              </a:rPr>
              <a:t>、</a:t>
            </a:r>
            <a:r>
              <a:rPr lang="en-US" altLang="zh-CN" sz="2000" dirty="0" err="1">
                <a:solidFill>
                  <a:srgbClr val="FF0000"/>
                </a:solidFill>
              </a:rPr>
              <a:t>dict</a:t>
            </a:r>
            <a:r>
              <a:rPr lang="zh-CN" altLang="en-US" sz="2000" dirty="0">
                <a:solidFill>
                  <a:srgbClr val="FF0000"/>
                </a:solidFill>
              </a:rPr>
              <a:t>不支持</a:t>
            </a:r>
            <a:endParaRPr lang="en-US" altLang="zh-CN" sz="2000" dirty="0">
              <a:solidFill>
                <a:srgbClr val="FF0000"/>
              </a:solidFill>
            </a:endParaRPr>
          </a:p>
          <a:p>
            <a:pPr lvl="1"/>
            <a:r>
              <a:rPr lang="zh-CN" altLang="en-US" sz="2000" dirty="0"/>
              <a:t>序列的比较为对应元素的比较，直到确定关系为止： </a:t>
            </a:r>
            <a:r>
              <a:rPr lang="en-US" altLang="zh-CN" sz="2000" dirty="0"/>
              <a:t>(2,3) &lt; (2,4,5)   (2,4) &lt; (2,4,5) </a:t>
            </a:r>
          </a:p>
          <a:p>
            <a:pPr lvl="1"/>
            <a:r>
              <a:rPr lang="en-US" altLang="zh-CN" sz="2000" dirty="0"/>
              <a:t>set</a:t>
            </a:r>
            <a:r>
              <a:rPr lang="zh-CN" altLang="en-US" sz="2000" dirty="0"/>
              <a:t>的比较运算为子集，真子集的运算 </a:t>
            </a:r>
          </a:p>
        </p:txBody>
      </p:sp>
    </p:spTree>
    <p:extLst>
      <p:ext uri="{BB962C8B-B14F-4D97-AF65-F5344CB8AC3E}">
        <p14:creationId xmlns:p14="http://schemas.microsoft.com/office/powerpoint/2010/main" val="4086397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序列：有序序列的常用内置函数</a:t>
            </a:r>
          </a:p>
        </p:txBody>
      </p:sp>
      <p:sp>
        <p:nvSpPr>
          <p:cNvPr id="3" name="内容占位符 2"/>
          <p:cNvSpPr>
            <a:spLocks noGrp="1"/>
          </p:cNvSpPr>
          <p:nvPr>
            <p:ph idx="1"/>
          </p:nvPr>
        </p:nvSpPr>
        <p:spPr/>
        <p:txBody>
          <a:bodyPr>
            <a:normAutofit fontScale="92500"/>
          </a:bodyPr>
          <a:lstStyle/>
          <a:p>
            <a:r>
              <a:rPr lang="en-US" altLang="zh-CN" dirty="0">
                <a:solidFill>
                  <a:srgbClr val="FF0000"/>
                </a:solidFill>
              </a:rPr>
              <a:t>reversed(</a:t>
            </a:r>
            <a:r>
              <a:rPr lang="en-US" altLang="zh-CN" dirty="0" err="1">
                <a:solidFill>
                  <a:srgbClr val="FF0000"/>
                </a:solidFill>
              </a:rPr>
              <a:t>iterable</a:t>
            </a:r>
            <a:r>
              <a:rPr lang="en-US" altLang="zh-CN" dirty="0">
                <a:solidFill>
                  <a:srgbClr val="FF0000"/>
                </a:solidFill>
              </a:rPr>
              <a:t>): </a:t>
            </a:r>
            <a:r>
              <a:rPr lang="zh-CN" altLang="en-US" dirty="0">
                <a:solidFill>
                  <a:srgbClr val="FF0000"/>
                </a:solidFill>
              </a:rPr>
              <a:t>逆序后的新的</a:t>
            </a:r>
            <a:r>
              <a:rPr lang="en-US" altLang="zh-CN" dirty="0">
                <a:solidFill>
                  <a:srgbClr val="FF0000"/>
                </a:solidFill>
              </a:rPr>
              <a:t>list</a:t>
            </a:r>
          </a:p>
          <a:p>
            <a:r>
              <a:rPr lang="en-US" altLang="zh-CN" dirty="0">
                <a:solidFill>
                  <a:srgbClr val="FF0000"/>
                </a:solidFill>
              </a:rPr>
              <a:t>sorted(</a:t>
            </a:r>
            <a:r>
              <a:rPr lang="en-US" altLang="zh-CN" dirty="0" err="1">
                <a:solidFill>
                  <a:srgbClr val="FF0000"/>
                </a:solidFill>
              </a:rPr>
              <a:t>iterable</a:t>
            </a:r>
            <a:r>
              <a:rPr lang="en-US" altLang="zh-CN" dirty="0">
                <a:solidFill>
                  <a:srgbClr val="FF0000"/>
                </a:solidFill>
              </a:rPr>
              <a:t>, reverse=False, key=None): </a:t>
            </a:r>
            <a:r>
              <a:rPr lang="zh-CN" altLang="en-US" dirty="0">
                <a:solidFill>
                  <a:srgbClr val="FF0000"/>
                </a:solidFill>
              </a:rPr>
              <a:t>排序后返回新的</a:t>
            </a:r>
            <a:r>
              <a:rPr lang="en-US" altLang="zh-CN" dirty="0">
                <a:solidFill>
                  <a:srgbClr val="FF0000"/>
                </a:solidFill>
              </a:rPr>
              <a:t>list</a:t>
            </a:r>
          </a:p>
          <a:p>
            <a:pPr lvl="1"/>
            <a:r>
              <a:rPr lang="zh-CN" altLang="en-US" dirty="0">
                <a:solidFill>
                  <a:srgbClr val="FF0000"/>
                </a:solidFill>
              </a:rPr>
              <a:t>如何定义函数或采用</a:t>
            </a:r>
            <a:r>
              <a:rPr lang="en-US" altLang="zh-CN" dirty="0">
                <a:solidFill>
                  <a:srgbClr val="FF0000"/>
                </a:solidFill>
              </a:rPr>
              <a:t>lambda</a:t>
            </a:r>
            <a:r>
              <a:rPr lang="zh-CN" altLang="en-US" dirty="0">
                <a:solidFill>
                  <a:srgbClr val="FF0000"/>
                </a:solidFill>
              </a:rPr>
              <a:t>表达式进行排序</a:t>
            </a:r>
            <a:endParaRPr lang="en-US" altLang="zh-CN" dirty="0">
              <a:solidFill>
                <a:srgbClr val="FF0000"/>
              </a:solidFill>
            </a:endParaRPr>
          </a:p>
          <a:p>
            <a:r>
              <a:rPr lang="en-US" altLang="zh-CN" dirty="0" err="1">
                <a:solidFill>
                  <a:srgbClr val="FF0000"/>
                </a:solidFill>
              </a:rPr>
              <a:t>len</a:t>
            </a:r>
            <a:r>
              <a:rPr lang="en-US" altLang="zh-CN" dirty="0">
                <a:solidFill>
                  <a:srgbClr val="FF0000"/>
                </a:solidFill>
              </a:rPr>
              <a:t>(</a:t>
            </a:r>
            <a:r>
              <a:rPr lang="en-US" altLang="zh-CN" dirty="0" err="1">
                <a:solidFill>
                  <a:srgbClr val="FF0000"/>
                </a:solidFill>
              </a:rPr>
              <a:t>iterable</a:t>
            </a:r>
            <a:r>
              <a:rPr lang="en-US" altLang="zh-CN" dirty="0">
                <a:solidFill>
                  <a:srgbClr val="FF0000"/>
                </a:solidFill>
              </a:rPr>
              <a:t>)</a:t>
            </a:r>
            <a:r>
              <a:rPr lang="zh-CN" altLang="en-US" dirty="0">
                <a:solidFill>
                  <a:srgbClr val="FF0000"/>
                </a:solidFill>
              </a:rPr>
              <a:t>、</a:t>
            </a:r>
            <a:r>
              <a:rPr lang="en-US" altLang="zh-CN" dirty="0">
                <a:solidFill>
                  <a:srgbClr val="FF0000"/>
                </a:solidFill>
              </a:rPr>
              <a:t>max(</a:t>
            </a:r>
            <a:r>
              <a:rPr lang="en-US" altLang="zh-CN" dirty="0" err="1">
                <a:solidFill>
                  <a:srgbClr val="FF0000"/>
                </a:solidFill>
              </a:rPr>
              <a:t>iterable</a:t>
            </a:r>
            <a:r>
              <a:rPr lang="en-US" altLang="zh-CN" dirty="0">
                <a:solidFill>
                  <a:srgbClr val="FF0000"/>
                </a:solidFill>
              </a:rPr>
              <a:t>)</a:t>
            </a:r>
            <a:r>
              <a:rPr lang="zh-CN" altLang="en-US" dirty="0">
                <a:solidFill>
                  <a:srgbClr val="FF0000"/>
                </a:solidFill>
              </a:rPr>
              <a:t>、</a:t>
            </a:r>
            <a:r>
              <a:rPr lang="en-US" altLang="zh-CN" dirty="0">
                <a:solidFill>
                  <a:srgbClr val="FF0000"/>
                </a:solidFill>
              </a:rPr>
              <a:t>min(</a:t>
            </a:r>
            <a:r>
              <a:rPr lang="en-US" altLang="zh-CN" dirty="0" err="1">
                <a:solidFill>
                  <a:srgbClr val="FF0000"/>
                </a:solidFill>
              </a:rPr>
              <a:t>iterable</a:t>
            </a:r>
            <a:r>
              <a:rPr lang="en-US" altLang="zh-CN" dirty="0">
                <a:solidFill>
                  <a:srgbClr val="FF0000"/>
                </a:solidFill>
              </a:rPr>
              <a:t>)</a:t>
            </a:r>
            <a:r>
              <a:rPr lang="zh-CN" altLang="en-US" dirty="0">
                <a:solidFill>
                  <a:srgbClr val="FF0000"/>
                </a:solidFill>
              </a:rPr>
              <a:t>： 长度，最大值，最小值 </a:t>
            </a:r>
            <a:endParaRPr lang="en-US" altLang="zh-CN" dirty="0">
              <a:solidFill>
                <a:srgbClr val="FF0000"/>
              </a:solidFill>
            </a:endParaRPr>
          </a:p>
          <a:p>
            <a:r>
              <a:rPr lang="en-US" altLang="zh-CN" dirty="0">
                <a:solidFill>
                  <a:srgbClr val="FF0000"/>
                </a:solidFill>
              </a:rPr>
              <a:t>sum(</a:t>
            </a:r>
            <a:r>
              <a:rPr lang="en-US" altLang="zh-CN" dirty="0" err="1">
                <a:solidFill>
                  <a:srgbClr val="FF0000"/>
                </a:solidFill>
              </a:rPr>
              <a:t>iterable</a:t>
            </a:r>
            <a:r>
              <a:rPr lang="en-US" altLang="zh-CN" dirty="0">
                <a:solidFill>
                  <a:srgbClr val="FF0000"/>
                </a:solidFill>
              </a:rPr>
              <a:t>): </a:t>
            </a:r>
            <a:r>
              <a:rPr lang="zh-CN" altLang="en-US" dirty="0">
                <a:solidFill>
                  <a:srgbClr val="FF0000"/>
                </a:solidFill>
              </a:rPr>
              <a:t>数值元素的和</a:t>
            </a:r>
            <a:endParaRPr lang="en-US" altLang="zh-CN" dirty="0">
              <a:solidFill>
                <a:srgbClr val="FF0000"/>
              </a:solidFill>
            </a:endParaRPr>
          </a:p>
          <a:p>
            <a:r>
              <a:rPr lang="en-US" altLang="zh-CN" dirty="0">
                <a:solidFill>
                  <a:srgbClr val="FF0000"/>
                </a:solidFill>
              </a:rPr>
              <a:t>enumerate(</a:t>
            </a:r>
            <a:r>
              <a:rPr lang="en-US" altLang="zh-CN" dirty="0" err="1">
                <a:solidFill>
                  <a:srgbClr val="FF0000"/>
                </a:solidFill>
              </a:rPr>
              <a:t>iterable</a:t>
            </a:r>
            <a:r>
              <a:rPr lang="en-US" altLang="zh-CN" dirty="0">
                <a:solidFill>
                  <a:srgbClr val="FF0000"/>
                </a:solidFill>
              </a:rPr>
              <a:t>[,start]): </a:t>
            </a:r>
            <a:r>
              <a:rPr lang="zh-CN" altLang="en-US" dirty="0">
                <a:solidFill>
                  <a:srgbClr val="FF0000"/>
                </a:solidFill>
              </a:rPr>
              <a:t>返回枚举对象，每次返回包含下标和值的元组</a:t>
            </a:r>
            <a:endParaRPr lang="en-US" altLang="zh-CN" dirty="0">
              <a:solidFill>
                <a:srgbClr val="FF0000"/>
              </a:solidFill>
            </a:endParaRPr>
          </a:p>
          <a:p>
            <a:r>
              <a:rPr lang="en-US" altLang="zh-CN" dirty="0">
                <a:solidFill>
                  <a:srgbClr val="FF0000"/>
                </a:solidFill>
              </a:rPr>
              <a:t>zip(iter1,iter2…):  </a:t>
            </a:r>
            <a:r>
              <a:rPr lang="zh-CN" altLang="en-US" dirty="0">
                <a:solidFill>
                  <a:srgbClr val="FF0000"/>
                </a:solidFill>
              </a:rPr>
              <a:t>返回</a:t>
            </a:r>
            <a:r>
              <a:rPr lang="en-US" altLang="zh-CN" dirty="0">
                <a:solidFill>
                  <a:srgbClr val="FF0000"/>
                </a:solidFill>
              </a:rPr>
              <a:t>zip</a:t>
            </a:r>
            <a:r>
              <a:rPr lang="zh-CN" altLang="en-US" dirty="0">
                <a:solidFill>
                  <a:srgbClr val="FF0000"/>
                </a:solidFill>
              </a:rPr>
              <a:t>对象，每次返回各个可迭代对象中对应的相同位置的各个元素组成的元组</a:t>
            </a:r>
            <a:r>
              <a:rPr lang="en-US" altLang="zh-CN" dirty="0">
                <a:solidFill>
                  <a:srgbClr val="FF0000"/>
                </a:solidFill>
              </a:rPr>
              <a:t> </a:t>
            </a:r>
          </a:p>
          <a:p>
            <a:endParaRPr lang="en-US" altLang="zh-CN" dirty="0"/>
          </a:p>
          <a:p>
            <a:endParaRPr lang="zh-CN" altLang="en-US" dirty="0"/>
          </a:p>
        </p:txBody>
      </p:sp>
    </p:spTree>
    <p:extLst>
      <p:ext uri="{BB962C8B-B14F-4D97-AF65-F5344CB8AC3E}">
        <p14:creationId xmlns:p14="http://schemas.microsoft.com/office/powerpoint/2010/main" val="2961983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42929"/>
            <a:ext cx="10515600" cy="1325563"/>
          </a:xfrm>
        </p:spPr>
        <p:txBody>
          <a:bodyPr/>
          <a:lstStyle/>
          <a:p>
            <a:pPr algn="ctr"/>
            <a:r>
              <a:rPr lang="en-US" altLang="zh-CN" dirty="0" smtClean="0"/>
              <a:t>Python</a:t>
            </a:r>
            <a:r>
              <a:rPr lang="zh-CN" altLang="en-US" dirty="0" smtClean="0"/>
              <a:t>复习</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084000325"/>
              </p:ext>
            </p:extLst>
          </p:nvPr>
        </p:nvGraphicFramePr>
        <p:xfrm>
          <a:off x="632010" y="2168492"/>
          <a:ext cx="10623177" cy="1010920"/>
        </p:xfrm>
        <a:graphic>
          <a:graphicData uri="http://schemas.openxmlformats.org/drawingml/2006/table">
            <a:tbl>
              <a:tblPr firstRow="1" bandRow="1">
                <a:tableStyleId>{5C22544A-7EE6-4342-B048-85BDC9FD1C3A}</a:tableStyleId>
              </a:tblPr>
              <a:tblGrid>
                <a:gridCol w="1423727">
                  <a:extLst>
                    <a:ext uri="{9D8B030D-6E8A-4147-A177-3AD203B41FA5}">
                      <a16:colId xmlns:a16="http://schemas.microsoft.com/office/drawing/2014/main" val="2270016519"/>
                    </a:ext>
                  </a:extLst>
                </a:gridCol>
                <a:gridCol w="1241196">
                  <a:extLst>
                    <a:ext uri="{9D8B030D-6E8A-4147-A177-3AD203B41FA5}">
                      <a16:colId xmlns:a16="http://schemas.microsoft.com/office/drawing/2014/main" val="2700858490"/>
                    </a:ext>
                  </a:extLst>
                </a:gridCol>
                <a:gridCol w="1182786">
                  <a:extLst>
                    <a:ext uri="{9D8B030D-6E8A-4147-A177-3AD203B41FA5}">
                      <a16:colId xmlns:a16="http://schemas.microsoft.com/office/drawing/2014/main" val="2897451318"/>
                    </a:ext>
                  </a:extLst>
                </a:gridCol>
                <a:gridCol w="1985913">
                  <a:extLst>
                    <a:ext uri="{9D8B030D-6E8A-4147-A177-3AD203B41FA5}">
                      <a16:colId xmlns:a16="http://schemas.microsoft.com/office/drawing/2014/main" val="463283710"/>
                    </a:ext>
                  </a:extLst>
                </a:gridCol>
                <a:gridCol w="1883697">
                  <a:extLst>
                    <a:ext uri="{9D8B030D-6E8A-4147-A177-3AD203B41FA5}">
                      <a16:colId xmlns:a16="http://schemas.microsoft.com/office/drawing/2014/main" val="271650201"/>
                    </a:ext>
                  </a:extLst>
                </a:gridCol>
                <a:gridCol w="2905858">
                  <a:extLst>
                    <a:ext uri="{9D8B030D-6E8A-4147-A177-3AD203B41FA5}">
                      <a16:colId xmlns:a16="http://schemas.microsoft.com/office/drawing/2014/main" val="2853495496"/>
                    </a:ext>
                  </a:extLst>
                </a:gridCol>
              </a:tblGrid>
              <a:tr h="370840">
                <a:tc>
                  <a:txBody>
                    <a:bodyPr/>
                    <a:lstStyle/>
                    <a:p>
                      <a:pPr algn="ctr"/>
                      <a:r>
                        <a:rPr lang="zh-CN" altLang="en-US" dirty="0" smtClean="0"/>
                        <a:t>考试日期</a:t>
                      </a:r>
                      <a:endParaRPr lang="zh-CN" altLang="en-US" dirty="0"/>
                    </a:p>
                  </a:txBody>
                  <a:tcPr anchor="ctr"/>
                </a:tc>
                <a:tc>
                  <a:txBody>
                    <a:bodyPr/>
                    <a:lstStyle/>
                    <a:p>
                      <a:pPr algn="ctr"/>
                      <a:r>
                        <a:rPr lang="zh-CN" altLang="en-US" dirty="0" smtClean="0"/>
                        <a:t>开始时间</a:t>
                      </a:r>
                      <a:endParaRPr lang="zh-CN" altLang="en-US" dirty="0"/>
                    </a:p>
                  </a:txBody>
                  <a:tcPr anchor="ctr"/>
                </a:tc>
                <a:tc>
                  <a:txBody>
                    <a:bodyPr/>
                    <a:lstStyle/>
                    <a:p>
                      <a:pPr algn="ctr"/>
                      <a:r>
                        <a:rPr lang="zh-CN" altLang="en-US" dirty="0" smtClean="0"/>
                        <a:t>结束时间</a:t>
                      </a:r>
                      <a:endParaRPr lang="zh-CN" altLang="en-US" dirty="0"/>
                    </a:p>
                  </a:txBody>
                  <a:tcPr anchor="ctr"/>
                </a:tc>
                <a:tc>
                  <a:txBody>
                    <a:bodyPr/>
                    <a:lstStyle/>
                    <a:p>
                      <a:pPr algn="ctr"/>
                      <a:r>
                        <a:rPr lang="zh-CN" altLang="en-US" dirty="0" smtClean="0"/>
                        <a:t>课程序号</a:t>
                      </a:r>
                      <a:endParaRPr lang="zh-CN" altLang="en-US" dirty="0"/>
                    </a:p>
                  </a:txBody>
                  <a:tcPr anchor="ctr"/>
                </a:tc>
                <a:tc>
                  <a:txBody>
                    <a:bodyPr/>
                    <a:lstStyle/>
                    <a:p>
                      <a:pPr algn="ctr"/>
                      <a:r>
                        <a:rPr lang="zh-CN" altLang="en-US" dirty="0" smtClean="0"/>
                        <a:t>课程名称</a:t>
                      </a:r>
                      <a:endParaRPr lang="zh-CN" altLang="en-US" dirty="0"/>
                    </a:p>
                  </a:txBody>
                  <a:tcPr anchor="ctr"/>
                </a:tc>
                <a:tc>
                  <a:txBody>
                    <a:bodyPr/>
                    <a:lstStyle/>
                    <a:p>
                      <a:pPr algn="ctr"/>
                      <a:r>
                        <a:rPr lang="zh-CN" altLang="en-US" dirty="0" smtClean="0"/>
                        <a:t>考试形式</a:t>
                      </a:r>
                      <a:endParaRPr lang="zh-CN" altLang="en-US" dirty="0"/>
                    </a:p>
                  </a:txBody>
                  <a:tcPr anchor="ctr"/>
                </a:tc>
                <a:extLst>
                  <a:ext uri="{0D108BD9-81ED-4DB2-BD59-A6C34878D82A}">
                    <a16:rowId xmlns:a16="http://schemas.microsoft.com/office/drawing/2014/main" val="1219623222"/>
                  </a:ext>
                </a:extLst>
              </a:tr>
              <a:tr h="370840">
                <a:tc>
                  <a:txBody>
                    <a:bodyPr/>
                    <a:lstStyle/>
                    <a:p>
                      <a:pPr algn="ctr"/>
                      <a:r>
                        <a:rPr lang="en-US" altLang="zh-CN" dirty="0" smtClean="0"/>
                        <a:t>2022-12-31</a:t>
                      </a:r>
                      <a:endParaRPr lang="zh-CN" altLang="en-US" dirty="0"/>
                    </a:p>
                  </a:txBody>
                  <a:tcPr anchor="ctr"/>
                </a:tc>
                <a:tc>
                  <a:txBody>
                    <a:bodyPr/>
                    <a:lstStyle/>
                    <a:p>
                      <a:pPr algn="ctr"/>
                      <a:r>
                        <a:rPr lang="en-US" altLang="zh-CN" dirty="0" smtClean="0"/>
                        <a:t>9</a:t>
                      </a:r>
                      <a:r>
                        <a:rPr lang="zh-CN" altLang="en-US" dirty="0" smtClean="0"/>
                        <a:t>：</a:t>
                      </a:r>
                      <a:r>
                        <a:rPr lang="en-US" altLang="zh-CN" dirty="0" smtClean="0"/>
                        <a:t>00</a:t>
                      </a:r>
                      <a:endParaRPr lang="zh-CN" altLang="en-US" dirty="0"/>
                    </a:p>
                  </a:txBody>
                  <a:tcPr anchor="ctr"/>
                </a:tc>
                <a:tc>
                  <a:txBody>
                    <a:bodyPr/>
                    <a:lstStyle/>
                    <a:p>
                      <a:pPr algn="ctr"/>
                      <a:r>
                        <a:rPr lang="en-US" altLang="zh-CN" dirty="0" smtClean="0"/>
                        <a:t>10</a:t>
                      </a:r>
                      <a:r>
                        <a:rPr lang="zh-CN" altLang="en-US" dirty="0" smtClean="0"/>
                        <a:t>：</a:t>
                      </a:r>
                      <a:r>
                        <a:rPr lang="en-US" altLang="zh-CN" dirty="0" smtClean="0"/>
                        <a:t>30</a:t>
                      </a:r>
                      <a:endParaRPr lang="zh-CN" altLang="en-US" dirty="0"/>
                    </a:p>
                  </a:txBody>
                  <a:tcPr anchor="ctr"/>
                </a:tc>
                <a:tc>
                  <a:txBody>
                    <a:bodyPr/>
                    <a:lstStyle/>
                    <a:p>
                      <a:pPr algn="ctr"/>
                      <a:r>
                        <a:rPr lang="en-US" altLang="zh-CN" dirty="0" smtClean="0"/>
                        <a:t>COMP110042.04</a:t>
                      </a:r>
                      <a:endParaRPr lang="zh-CN" altLang="en-US" dirty="0"/>
                    </a:p>
                  </a:txBody>
                  <a:tcPr anchor="ctr"/>
                </a:tc>
                <a:tc>
                  <a:txBody>
                    <a:bodyPr/>
                    <a:lstStyle/>
                    <a:p>
                      <a:pPr algn="ctr"/>
                      <a:r>
                        <a:rPr lang="en-US" altLang="zh-CN" dirty="0" smtClean="0"/>
                        <a:t>Python</a:t>
                      </a:r>
                      <a:r>
                        <a:rPr lang="zh-CN" altLang="en-US" dirty="0" smtClean="0"/>
                        <a:t>程序设计</a:t>
                      </a:r>
                      <a:endParaRPr lang="zh-CN" altLang="en-US" dirty="0"/>
                    </a:p>
                  </a:txBody>
                  <a:tcPr anchor="ctr"/>
                </a:tc>
                <a:tc>
                  <a:txBody>
                    <a:bodyPr/>
                    <a:lstStyle/>
                    <a:p>
                      <a:pPr algn="ctr"/>
                      <a:r>
                        <a:rPr lang="zh-CN" altLang="en-US" dirty="0" smtClean="0"/>
                        <a:t>闭卷、不使用电脑调试、答题纸拍照上传</a:t>
                      </a:r>
                      <a:endParaRPr lang="zh-CN" altLang="en-US" dirty="0"/>
                    </a:p>
                  </a:txBody>
                  <a:tcPr anchor="ctr"/>
                </a:tc>
                <a:extLst>
                  <a:ext uri="{0D108BD9-81ED-4DB2-BD59-A6C34878D82A}">
                    <a16:rowId xmlns:a16="http://schemas.microsoft.com/office/drawing/2014/main" val="2221978444"/>
                  </a:ext>
                </a:extLst>
              </a:tr>
            </a:tbl>
          </a:graphicData>
        </a:graphic>
      </p:graphicFrame>
    </p:spTree>
    <p:extLst>
      <p:ext uri="{BB962C8B-B14F-4D97-AF65-F5344CB8AC3E}">
        <p14:creationId xmlns:p14="http://schemas.microsoft.com/office/powerpoint/2010/main" val="2244974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57510638"/>
              </p:ext>
            </p:extLst>
          </p:nvPr>
        </p:nvGraphicFramePr>
        <p:xfrm>
          <a:off x="4211545" y="207324"/>
          <a:ext cx="7511951" cy="3446126"/>
        </p:xfrm>
        <a:graphic>
          <a:graphicData uri="http://schemas.openxmlformats.org/drawingml/2006/table">
            <a:tbl>
              <a:tblPr firstRow="1" firstCol="1" bandRow="1">
                <a:tableStyleId>{5940675A-B579-460E-94D1-54222C63F5DA}</a:tableStyleId>
              </a:tblPr>
              <a:tblGrid>
                <a:gridCol w="956901">
                  <a:extLst>
                    <a:ext uri="{9D8B030D-6E8A-4147-A177-3AD203B41FA5}">
                      <a16:colId xmlns:a16="http://schemas.microsoft.com/office/drawing/2014/main" val="20000"/>
                    </a:ext>
                  </a:extLst>
                </a:gridCol>
                <a:gridCol w="3417088">
                  <a:extLst>
                    <a:ext uri="{9D8B030D-6E8A-4147-A177-3AD203B41FA5}">
                      <a16:colId xmlns:a16="http://schemas.microsoft.com/office/drawing/2014/main" val="20001"/>
                    </a:ext>
                  </a:extLst>
                </a:gridCol>
                <a:gridCol w="1506034">
                  <a:extLst>
                    <a:ext uri="{9D8B030D-6E8A-4147-A177-3AD203B41FA5}">
                      <a16:colId xmlns:a16="http://schemas.microsoft.com/office/drawing/2014/main" val="20002"/>
                    </a:ext>
                  </a:extLst>
                </a:gridCol>
                <a:gridCol w="1631928">
                  <a:extLst>
                    <a:ext uri="{9D8B030D-6E8A-4147-A177-3AD203B41FA5}">
                      <a16:colId xmlns:a16="http://schemas.microsoft.com/office/drawing/2014/main" val="20003"/>
                    </a:ext>
                  </a:extLst>
                </a:gridCol>
              </a:tblGrid>
              <a:tr h="414755">
                <a:tc>
                  <a:txBody>
                    <a:bodyPr/>
                    <a:lstStyle/>
                    <a:p>
                      <a:pPr algn="ctr"/>
                      <a:r>
                        <a:rPr lang="en-US" altLang="zh-CN" sz="2000" dirty="0">
                          <a:solidFill>
                            <a:schemeClr val="bg1"/>
                          </a:solidFill>
                        </a:rPr>
                        <a:t>#</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列表元素增加方法</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别名</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效果</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extLst>
                  <a:ext uri="{0D108BD9-81ED-4DB2-BD59-A6C34878D82A}">
                    <a16:rowId xmlns:a16="http://schemas.microsoft.com/office/drawing/2014/main" val="10000"/>
                  </a:ext>
                </a:extLst>
              </a:tr>
              <a:tr h="414755">
                <a:tc>
                  <a:txBody>
                    <a:bodyPr/>
                    <a:lstStyle/>
                    <a:p>
                      <a:pPr algn="ctr"/>
                      <a:r>
                        <a:rPr lang="en-US" altLang="zh-CN" sz="2000" dirty="0"/>
                        <a:t>1</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en-US" altLang="zh-CN" sz="2000" dirty="0"/>
                        <a:t>list1 + list2</a:t>
                      </a:r>
                      <a:endParaRPr lang="zh-CN" altLang="en-US" sz="2000" dirty="0">
                        <a:solidFill>
                          <a:srgbClr val="FF000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zh-CN" altLang="en-US" sz="2000" dirty="0"/>
                        <a:t>拼接</a:t>
                      </a:r>
                      <a:endParaRPr lang="zh-CN" altLang="en-US" sz="2000" dirty="0">
                        <a:solidFill>
                          <a:srgbClr val="FF000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r>
                        <a:rPr lang="zh-CN" altLang="en-US" sz="2000" b="1" dirty="0">
                          <a:solidFill>
                            <a:srgbClr val="0070C0"/>
                          </a:solidFill>
                        </a:rPr>
                        <a:t>新建列表</a:t>
                      </a:r>
                      <a:endParaRPr lang="zh-CN" altLang="en-US" sz="2000" b="1" dirty="0">
                        <a:solidFill>
                          <a:srgbClr val="0070C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extLst>
                  <a:ext uri="{0D108BD9-81ED-4DB2-BD59-A6C34878D82A}">
                    <a16:rowId xmlns:a16="http://schemas.microsoft.com/office/drawing/2014/main" val="10001"/>
                  </a:ext>
                </a:extLst>
              </a:tr>
              <a:tr h="414755">
                <a:tc>
                  <a:txBody>
                    <a:bodyPr/>
                    <a:lstStyle/>
                    <a:p>
                      <a:pPr algn="ctr"/>
                      <a:r>
                        <a:rPr lang="en-US" altLang="zh-CN" sz="2000" dirty="0"/>
                        <a:t>2</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pPr algn="ctr"/>
                      <a:r>
                        <a:rPr lang="en-US" altLang="zh-CN" sz="2000" dirty="0"/>
                        <a:t>append(</a:t>
                      </a:r>
                      <a:r>
                        <a:rPr lang="en-US" altLang="zh-CN" sz="2000" dirty="0" err="1"/>
                        <a:t>obj</a:t>
                      </a:r>
                      <a:r>
                        <a:rPr lang="en-US" altLang="zh-CN" sz="2000" dirty="0"/>
                        <a:t>)</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pPr algn="ctr"/>
                      <a:r>
                        <a:rPr lang="zh-CN" altLang="en-US" sz="2000" dirty="0"/>
                        <a:t>附加</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extLst>
                  <a:ext uri="{0D108BD9-81ED-4DB2-BD59-A6C34878D82A}">
                    <a16:rowId xmlns:a16="http://schemas.microsoft.com/office/drawing/2014/main" val="10002"/>
                  </a:ext>
                </a:extLst>
              </a:tr>
              <a:tr h="424520">
                <a:tc>
                  <a:txBody>
                    <a:bodyPr/>
                    <a:lstStyle/>
                    <a:p>
                      <a:pPr algn="ctr"/>
                      <a:r>
                        <a:rPr lang="en-US" altLang="zh-CN" sz="2000" dirty="0"/>
                        <a:t>3</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extend(</a:t>
                      </a:r>
                      <a:r>
                        <a:rPr lang="en-US" altLang="zh-CN" sz="2000" dirty="0" err="1"/>
                        <a:t>iterable</a:t>
                      </a:r>
                      <a:r>
                        <a:rPr lang="en-US" altLang="zh-CN" sz="2000" dirty="0"/>
                        <a:t>)</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扩展</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3"/>
                  </a:ext>
                </a:extLst>
              </a:tr>
              <a:tr h="414755">
                <a:tc>
                  <a:txBody>
                    <a:bodyPr/>
                    <a:lstStyle/>
                    <a:p>
                      <a:pPr algn="ctr"/>
                      <a:r>
                        <a:rPr lang="en-US" altLang="zh-CN" sz="2000" dirty="0"/>
                        <a:t>4</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insert(index, </a:t>
                      </a:r>
                      <a:r>
                        <a:rPr lang="en-US" altLang="zh-CN" sz="2000" dirty="0" err="1"/>
                        <a:t>obj</a:t>
                      </a:r>
                      <a:r>
                        <a:rPr lang="en-US" altLang="zh-CN" sz="2000" dirty="0"/>
                        <a:t>)</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插入</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4"/>
                  </a:ext>
                </a:extLst>
              </a:tr>
              <a:tr h="414755">
                <a:tc>
                  <a:txBody>
                    <a:bodyPr/>
                    <a:lstStyle/>
                    <a:p>
                      <a:pPr algn="ctr"/>
                      <a:r>
                        <a:rPr lang="en-US" altLang="zh-CN" sz="2000" dirty="0"/>
                        <a:t>5</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en-US" altLang="zh-CN" sz="2000" dirty="0"/>
                        <a:t>list1 </a:t>
                      </a:r>
                      <a:r>
                        <a:rPr lang="zh-CN" altLang="en-US" sz="2000" dirty="0"/>
                        <a:t>* </a:t>
                      </a:r>
                      <a:r>
                        <a:rPr lang="en-US" altLang="zh-CN" sz="2000" dirty="0"/>
                        <a:t>n</a:t>
                      </a:r>
                      <a:endParaRPr lang="zh-CN" altLang="en-US" sz="2000" dirty="0">
                        <a:solidFill>
                          <a:srgbClr val="FF000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zh-CN" altLang="en-US" sz="2000" dirty="0"/>
                        <a:t>复制</a:t>
                      </a:r>
                      <a:endParaRPr lang="zh-CN" altLang="en-US" sz="2000" dirty="0">
                        <a:solidFill>
                          <a:srgbClr val="FF000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r>
                        <a:rPr lang="zh-CN" altLang="en-US" sz="2000" b="1" dirty="0">
                          <a:solidFill>
                            <a:srgbClr val="0070C0"/>
                          </a:solidFill>
                        </a:rPr>
                        <a:t>新建列表</a:t>
                      </a:r>
                      <a:endParaRPr lang="zh-CN" altLang="en-US" sz="2000" b="1" dirty="0">
                        <a:solidFill>
                          <a:srgbClr val="0070C0"/>
                        </a:solidFill>
                        <a:latin typeface="宋体" panose="02010600030101010101" pitchFamily="2" charset="-122"/>
                        <a:ea typeface="宋体" panose="02010600030101010101" pitchFamily="2" charset="-122"/>
                      </a:endParaRPr>
                    </a:p>
                  </a:txBody>
                  <a:tcPr>
                    <a:solidFill>
                      <a:schemeClr val="accent4">
                        <a:lumMod val="20000"/>
                        <a:lumOff val="80000"/>
                      </a:schemeClr>
                    </a:solidFill>
                  </a:tcPr>
                </a:tc>
                <a:extLst>
                  <a:ext uri="{0D108BD9-81ED-4DB2-BD59-A6C34878D82A}">
                    <a16:rowId xmlns:a16="http://schemas.microsoft.com/office/drawing/2014/main" val="10005"/>
                  </a:ext>
                </a:extLst>
              </a:tr>
              <a:tr h="414755">
                <a:tc>
                  <a:txBody>
                    <a:bodyPr/>
                    <a:lstStyle/>
                    <a:p>
                      <a:pPr algn="ctr"/>
                      <a:r>
                        <a:rPr lang="en-US" altLang="zh-CN" sz="2000" dirty="0"/>
                        <a:t>6</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 </a:t>
                      </a:r>
                      <a:r>
                        <a:rPr lang="en-US" altLang="zh-CN" sz="2000" dirty="0" err="1"/>
                        <a:t>iterable</a:t>
                      </a:r>
                      <a:r>
                        <a:rPr lang="en-US" altLang="zh-CN" sz="2000" dirty="0"/>
                        <a:t> </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复合赋值</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50848891"/>
                  </a:ext>
                </a:extLst>
              </a:tr>
              <a:tr h="533076">
                <a:tc>
                  <a:txBody>
                    <a:bodyPr/>
                    <a:lstStyle/>
                    <a:p>
                      <a:pPr algn="ctr"/>
                      <a:r>
                        <a:rPr lang="en-US" altLang="zh-CN" sz="2000" dirty="0"/>
                        <a:t>7</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 n</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复合赋值</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原地重复</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62221564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75084927"/>
              </p:ext>
            </p:extLst>
          </p:nvPr>
        </p:nvGraphicFramePr>
        <p:xfrm>
          <a:off x="539756" y="4481589"/>
          <a:ext cx="11505020" cy="2318745"/>
        </p:xfrm>
        <a:graphic>
          <a:graphicData uri="http://schemas.openxmlformats.org/drawingml/2006/table">
            <a:tbl>
              <a:tblPr firstRow="1" bandRow="1">
                <a:tableStyleId>{5940675A-B579-460E-94D1-54222C63F5DA}</a:tableStyleId>
              </a:tblPr>
              <a:tblGrid>
                <a:gridCol w="2111373">
                  <a:extLst>
                    <a:ext uri="{9D8B030D-6E8A-4147-A177-3AD203B41FA5}">
                      <a16:colId xmlns:a16="http://schemas.microsoft.com/office/drawing/2014/main" val="2939770705"/>
                    </a:ext>
                  </a:extLst>
                </a:gridCol>
                <a:gridCol w="4343298">
                  <a:extLst>
                    <a:ext uri="{9D8B030D-6E8A-4147-A177-3AD203B41FA5}">
                      <a16:colId xmlns:a16="http://schemas.microsoft.com/office/drawing/2014/main" val="1132210886"/>
                    </a:ext>
                  </a:extLst>
                </a:gridCol>
                <a:gridCol w="1430196">
                  <a:extLst>
                    <a:ext uri="{9D8B030D-6E8A-4147-A177-3AD203B41FA5}">
                      <a16:colId xmlns:a16="http://schemas.microsoft.com/office/drawing/2014/main" val="1492728327"/>
                    </a:ext>
                  </a:extLst>
                </a:gridCol>
                <a:gridCol w="3620153">
                  <a:extLst>
                    <a:ext uri="{9D8B030D-6E8A-4147-A177-3AD203B41FA5}">
                      <a16:colId xmlns:a16="http://schemas.microsoft.com/office/drawing/2014/main" val="1836548779"/>
                    </a:ext>
                  </a:extLst>
                </a:gridCol>
              </a:tblGrid>
              <a:tr h="401916">
                <a:tc>
                  <a:txBody>
                    <a:bodyPr/>
                    <a:lstStyle/>
                    <a:p>
                      <a:r>
                        <a:rPr lang="zh-CN" altLang="en-US" sz="2000" dirty="0">
                          <a:solidFill>
                            <a:schemeClr val="bg1"/>
                          </a:solidFill>
                        </a:rPr>
                        <a:t>方法</a:t>
                      </a:r>
                    </a:p>
                  </a:txBody>
                  <a:tcPr>
                    <a:solidFill>
                      <a:schemeClr val="accent6"/>
                    </a:solidFill>
                  </a:tcPr>
                </a:tc>
                <a:tc>
                  <a:txBody>
                    <a:bodyPr/>
                    <a:lstStyle/>
                    <a:p>
                      <a:r>
                        <a:rPr lang="zh-CN" altLang="en-US" sz="2000" dirty="0">
                          <a:solidFill>
                            <a:schemeClr val="bg1"/>
                          </a:solidFill>
                        </a:rPr>
                        <a:t>作用</a:t>
                      </a:r>
                    </a:p>
                  </a:txBody>
                  <a:tcPr>
                    <a:solidFill>
                      <a:schemeClr val="accent6"/>
                    </a:solidFill>
                  </a:tcPr>
                </a:tc>
                <a:tc>
                  <a:txBody>
                    <a:bodyPr/>
                    <a:lstStyle/>
                    <a:p>
                      <a:r>
                        <a:rPr lang="zh-CN" altLang="en-US" sz="2000" dirty="0">
                          <a:solidFill>
                            <a:schemeClr val="bg1"/>
                          </a:solidFill>
                        </a:rPr>
                        <a:t>返回</a:t>
                      </a:r>
                    </a:p>
                  </a:txBody>
                  <a:tcPr>
                    <a:solidFill>
                      <a:schemeClr val="accent6"/>
                    </a:solidFill>
                  </a:tcPr>
                </a:tc>
                <a:tc>
                  <a:txBody>
                    <a:bodyPr/>
                    <a:lstStyle/>
                    <a:p>
                      <a:r>
                        <a:rPr lang="zh-CN" altLang="en-US" sz="2000" dirty="0">
                          <a:solidFill>
                            <a:schemeClr val="bg1"/>
                          </a:solidFill>
                        </a:rPr>
                        <a:t>备注</a:t>
                      </a:r>
                    </a:p>
                  </a:txBody>
                  <a:tcPr>
                    <a:solidFill>
                      <a:schemeClr val="accent6"/>
                    </a:solidFill>
                  </a:tcPr>
                </a:tc>
                <a:extLst>
                  <a:ext uri="{0D108BD9-81ED-4DB2-BD59-A6C34878D82A}">
                    <a16:rowId xmlns:a16="http://schemas.microsoft.com/office/drawing/2014/main" val="2817248496"/>
                  </a:ext>
                </a:extLst>
              </a:tr>
              <a:tr h="711081">
                <a:tc>
                  <a:txBody>
                    <a:bodyPr/>
                    <a:lstStyle/>
                    <a:p>
                      <a:r>
                        <a:rPr lang="en-US" altLang="zh-CN" sz="2000" dirty="0"/>
                        <a:t>del </a:t>
                      </a:r>
                      <a:r>
                        <a:rPr lang="en-US" altLang="zh-CN" sz="2000" dirty="0" err="1"/>
                        <a:t>list_obj</a:t>
                      </a:r>
                      <a:r>
                        <a:rPr lang="en-US" altLang="zh-CN" sz="2000" dirty="0"/>
                        <a:t>[index]</a:t>
                      </a:r>
                      <a:endParaRPr lang="zh-CN" altLang="en-US" sz="2000" dirty="0"/>
                    </a:p>
                  </a:txBody>
                  <a:tcPr/>
                </a:tc>
                <a:tc>
                  <a:txBody>
                    <a:bodyPr/>
                    <a:lstStyle/>
                    <a:p>
                      <a:r>
                        <a:rPr lang="zh-CN" altLang="en-US" sz="2000" dirty="0"/>
                        <a:t>删除指定位置元素</a:t>
                      </a:r>
                    </a:p>
                  </a:txBody>
                  <a:tcPr/>
                </a:tc>
                <a:tc>
                  <a:txBody>
                    <a:bodyPr/>
                    <a:lstStyle/>
                    <a:p>
                      <a:r>
                        <a:rPr lang="zh-CN" altLang="en-US" sz="2000" dirty="0"/>
                        <a:t>无返回值</a:t>
                      </a:r>
                    </a:p>
                  </a:txBody>
                  <a:tcPr/>
                </a:tc>
                <a:tc>
                  <a:txBody>
                    <a:bodyPr/>
                    <a:lstStyle/>
                    <a:p>
                      <a:r>
                        <a:rPr lang="en-US" altLang="zh-CN" sz="2000" dirty="0" err="1"/>
                        <a:t>IndexError,TypeError</a:t>
                      </a:r>
                      <a:endParaRPr lang="zh-CN" altLang="en-US" sz="2000" dirty="0"/>
                    </a:p>
                  </a:txBody>
                  <a:tcPr/>
                </a:tc>
                <a:extLst>
                  <a:ext uri="{0D108BD9-81ED-4DB2-BD59-A6C34878D82A}">
                    <a16:rowId xmlns:a16="http://schemas.microsoft.com/office/drawing/2014/main" val="1084714417"/>
                  </a:ext>
                </a:extLst>
              </a:tr>
              <a:tr h="401916">
                <a:tc>
                  <a:txBody>
                    <a:bodyPr/>
                    <a:lstStyle/>
                    <a:p>
                      <a:r>
                        <a:rPr lang="en-US" altLang="zh-CN" sz="2000" dirty="0"/>
                        <a:t>pop([index])</a:t>
                      </a:r>
                      <a:endParaRPr lang="zh-CN" altLang="en-US" sz="2000" dirty="0"/>
                    </a:p>
                  </a:txBody>
                  <a:tcPr/>
                </a:tc>
                <a:tc>
                  <a:txBody>
                    <a:bodyPr/>
                    <a:lstStyle/>
                    <a:p>
                      <a:r>
                        <a:rPr lang="zh-CN" altLang="en-US" sz="2000" dirty="0"/>
                        <a:t>删除指定位置元素并返回该元素</a:t>
                      </a:r>
                    </a:p>
                  </a:txBody>
                  <a:tcPr/>
                </a:tc>
                <a:tc>
                  <a:txBody>
                    <a:bodyPr/>
                    <a:lstStyle/>
                    <a:p>
                      <a:r>
                        <a:rPr lang="zh-CN" altLang="en-US" sz="2000" dirty="0"/>
                        <a:t>返回元素</a:t>
                      </a:r>
                    </a:p>
                  </a:txBody>
                  <a:tcPr/>
                </a:tc>
                <a:tc>
                  <a:txBody>
                    <a:bodyPr/>
                    <a:lstStyle/>
                    <a:p>
                      <a:r>
                        <a:rPr lang="en-US" altLang="zh-CN" sz="2000" dirty="0" err="1"/>
                        <a:t>IndexError,TypeError</a:t>
                      </a:r>
                      <a:endParaRPr lang="zh-CN" altLang="en-US" sz="2000" dirty="0"/>
                    </a:p>
                  </a:txBody>
                  <a:tcPr/>
                </a:tc>
                <a:extLst>
                  <a:ext uri="{0D108BD9-81ED-4DB2-BD59-A6C34878D82A}">
                    <a16:rowId xmlns:a16="http://schemas.microsoft.com/office/drawing/2014/main" val="4018962683"/>
                  </a:ext>
                </a:extLst>
              </a:tr>
              <a:tr h="401916">
                <a:tc>
                  <a:txBody>
                    <a:bodyPr/>
                    <a:lstStyle/>
                    <a:p>
                      <a:r>
                        <a:rPr lang="en-US" altLang="zh-CN" sz="2000" dirty="0"/>
                        <a:t>remove(value)</a:t>
                      </a:r>
                      <a:endParaRPr lang="zh-CN" altLang="en-US" sz="2000" dirty="0"/>
                    </a:p>
                  </a:txBody>
                  <a:tcPr/>
                </a:tc>
                <a:tc>
                  <a:txBody>
                    <a:bodyPr/>
                    <a:lstStyle/>
                    <a:p>
                      <a:r>
                        <a:rPr lang="zh-CN" altLang="en-US" sz="2000" dirty="0"/>
                        <a:t>删除首次出现的指定元素</a:t>
                      </a:r>
                      <a:r>
                        <a:rPr lang="en-US" altLang="zh-CN" sz="2000" dirty="0"/>
                        <a:t>, </a:t>
                      </a:r>
                      <a:r>
                        <a:rPr lang="zh-CN" altLang="en-US" sz="2000" dirty="0"/>
                        <a:t>返回</a:t>
                      </a:r>
                      <a:r>
                        <a:rPr lang="en-US" altLang="zh-CN" sz="2000" dirty="0"/>
                        <a:t>None</a:t>
                      </a:r>
                      <a:endParaRPr lang="zh-CN" altLang="en-US" sz="2000" dirty="0"/>
                    </a:p>
                  </a:txBody>
                  <a:tcPr/>
                </a:tc>
                <a:tc>
                  <a:txBody>
                    <a:bodyPr/>
                    <a:lstStyle/>
                    <a:p>
                      <a:r>
                        <a:rPr lang="zh-CN" altLang="en-US" sz="2000" dirty="0"/>
                        <a:t>返回</a:t>
                      </a:r>
                      <a:r>
                        <a:rPr lang="en-US" altLang="zh-CN" sz="2000" dirty="0"/>
                        <a:t>None</a:t>
                      </a:r>
                      <a:endParaRPr lang="zh-CN" altLang="en-US" sz="2000" dirty="0"/>
                    </a:p>
                  </a:txBody>
                  <a:tcPr>
                    <a:solidFill>
                      <a:schemeClr val="accent6">
                        <a:lumMod val="20000"/>
                        <a:lumOff val="80000"/>
                      </a:schemeClr>
                    </a:solidFill>
                  </a:tcPr>
                </a:tc>
                <a:tc>
                  <a:txBody>
                    <a:bodyPr/>
                    <a:lstStyle/>
                    <a:p>
                      <a:r>
                        <a:rPr lang="zh-CN" altLang="en-US" sz="2000" dirty="0"/>
                        <a:t>没有相应元素时</a:t>
                      </a:r>
                      <a:r>
                        <a:rPr lang="en-US" altLang="zh-CN" sz="2000" dirty="0" err="1"/>
                        <a:t>ValueError</a:t>
                      </a:r>
                      <a:endParaRPr lang="zh-CN" altLang="en-US" sz="2000" dirty="0"/>
                    </a:p>
                  </a:txBody>
                  <a:tcPr/>
                </a:tc>
                <a:extLst>
                  <a:ext uri="{0D108BD9-81ED-4DB2-BD59-A6C34878D82A}">
                    <a16:rowId xmlns:a16="http://schemas.microsoft.com/office/drawing/2014/main" val="953070554"/>
                  </a:ext>
                </a:extLst>
              </a:tr>
              <a:tr h="401916">
                <a:tc>
                  <a:txBody>
                    <a:bodyPr/>
                    <a:lstStyle/>
                    <a:p>
                      <a:r>
                        <a:rPr lang="en-US" altLang="zh-CN" sz="2000" dirty="0"/>
                        <a:t>clear()</a:t>
                      </a:r>
                      <a:endParaRPr lang="zh-CN" altLang="en-US" sz="2000" dirty="0"/>
                    </a:p>
                  </a:txBody>
                  <a:tcPr/>
                </a:tc>
                <a:tc>
                  <a:txBody>
                    <a:bodyPr/>
                    <a:lstStyle/>
                    <a:p>
                      <a:r>
                        <a:rPr lang="zh-CN" altLang="en-US" sz="2000" dirty="0"/>
                        <a:t>删除所有元素</a:t>
                      </a:r>
                    </a:p>
                  </a:txBody>
                  <a:tcPr/>
                </a:tc>
                <a:tc>
                  <a:txBody>
                    <a:bodyPr/>
                    <a:lstStyle/>
                    <a:p>
                      <a:r>
                        <a:rPr lang="zh-CN" altLang="en-US" sz="2000" dirty="0"/>
                        <a:t>返回</a:t>
                      </a:r>
                      <a:r>
                        <a:rPr lang="en-US" altLang="zh-CN" sz="2000" dirty="0"/>
                        <a:t>None</a:t>
                      </a:r>
                      <a:endParaRPr lang="zh-CN" altLang="en-US" sz="2000" dirty="0"/>
                    </a:p>
                  </a:txBody>
                  <a:tcPr>
                    <a:solidFill>
                      <a:schemeClr val="accent6">
                        <a:lumMod val="20000"/>
                        <a:lumOff val="80000"/>
                      </a:schemeClr>
                    </a:solidFill>
                  </a:tcPr>
                </a:tc>
                <a:tc>
                  <a:txBody>
                    <a:bodyPr/>
                    <a:lstStyle/>
                    <a:p>
                      <a:r>
                        <a:rPr lang="zh-CN" altLang="en-US" sz="2000" dirty="0"/>
                        <a:t>空列表</a:t>
                      </a:r>
                    </a:p>
                  </a:txBody>
                  <a:tcPr/>
                </a:tc>
                <a:extLst>
                  <a:ext uri="{0D108BD9-81ED-4DB2-BD59-A6C34878D82A}">
                    <a16:rowId xmlns:a16="http://schemas.microsoft.com/office/drawing/2014/main" val="2206821726"/>
                  </a:ext>
                </a:extLst>
              </a:tr>
            </a:tbl>
          </a:graphicData>
        </a:graphic>
      </p:graphicFrame>
      <p:sp>
        <p:nvSpPr>
          <p:cNvPr id="7" name="矩形 6"/>
          <p:cNvSpPr/>
          <p:nvPr/>
        </p:nvSpPr>
        <p:spPr>
          <a:xfrm>
            <a:off x="218477" y="210986"/>
            <a:ext cx="3051945" cy="830997"/>
          </a:xfrm>
          <a:prstGeom prst="rect">
            <a:avLst/>
          </a:prstGeom>
        </p:spPr>
        <p:txBody>
          <a:bodyPr wrap="square">
            <a:spAutoFit/>
          </a:bodyPr>
          <a:lstStyle/>
          <a:p>
            <a:pPr algn="ctr"/>
            <a:r>
              <a:rPr lang="zh-CN" altLang="en-US" sz="2400" dirty="0"/>
              <a:t>第</a:t>
            </a:r>
            <a:r>
              <a:rPr lang="en-US" altLang="zh-CN" sz="2400" dirty="0"/>
              <a:t>2</a:t>
            </a:r>
            <a:r>
              <a:rPr lang="zh-CN" altLang="en-US" sz="2400" dirty="0"/>
              <a:t>章 </a:t>
            </a:r>
            <a:r>
              <a:rPr lang="en-US" altLang="zh-CN" sz="2400" dirty="0"/>
              <a:t>Python</a:t>
            </a:r>
            <a:r>
              <a:rPr lang="zh-CN" altLang="en-US" sz="2400" dirty="0"/>
              <a:t>序列：列表的常用操作</a:t>
            </a:r>
          </a:p>
        </p:txBody>
      </p:sp>
      <p:sp>
        <p:nvSpPr>
          <p:cNvPr id="9" name="矩形 8"/>
          <p:cNvSpPr/>
          <p:nvPr/>
        </p:nvSpPr>
        <p:spPr>
          <a:xfrm>
            <a:off x="193896" y="1074935"/>
            <a:ext cx="3859119" cy="3416320"/>
          </a:xfrm>
          <a:prstGeom prst="rect">
            <a:avLst/>
          </a:prstGeom>
        </p:spPr>
        <p:txBody>
          <a:bodyPr wrap="square">
            <a:spAutoFit/>
          </a:bodyPr>
          <a:lstStyle/>
          <a:p>
            <a:pPr marL="342900" indent="-342900">
              <a:buFont typeface="Arial" panose="020B0604020202020204" pitchFamily="34" charset="0"/>
              <a:buChar char="•"/>
            </a:pPr>
            <a:r>
              <a:rPr lang="en-US" altLang="zh-CN" sz="2400" dirty="0" err="1">
                <a:solidFill>
                  <a:srgbClr val="FF0000"/>
                </a:solidFill>
              </a:rPr>
              <a:t>list.append</a:t>
            </a:r>
            <a:r>
              <a:rPr lang="en-US" altLang="zh-CN" sz="2400" dirty="0">
                <a:solidFill>
                  <a:srgbClr val="FF0000"/>
                </a:solidFill>
              </a:rPr>
              <a:t>(x)</a:t>
            </a:r>
            <a:r>
              <a:rPr lang="zh-CN" altLang="en-US" sz="2400" dirty="0"/>
              <a:t>和</a:t>
            </a:r>
            <a:r>
              <a:rPr lang="en-US" altLang="zh-CN" sz="2400" dirty="0" err="1">
                <a:solidFill>
                  <a:srgbClr val="FF0000"/>
                </a:solidFill>
              </a:rPr>
              <a:t>list.extend</a:t>
            </a:r>
            <a:r>
              <a:rPr lang="en-US" altLang="zh-CN" sz="2400" dirty="0">
                <a:solidFill>
                  <a:srgbClr val="FF0000"/>
                </a:solidFill>
              </a:rPr>
              <a:t>(L)</a:t>
            </a:r>
            <a:r>
              <a:rPr lang="zh-CN" altLang="en-US" sz="2400" dirty="0"/>
              <a:t>：注意两者的区别</a:t>
            </a:r>
            <a:endParaRPr lang="en-US" altLang="zh-CN" sz="2400" dirty="0"/>
          </a:p>
          <a:p>
            <a:pPr marL="342900" indent="-342900">
              <a:buFont typeface="Arial" panose="020B0604020202020204" pitchFamily="34" charset="0"/>
              <a:buChar char="•"/>
            </a:pPr>
            <a:r>
              <a:rPr lang="en-US" altLang="zh-CN" sz="2400" dirty="0" err="1"/>
              <a:t>list.reverse</a:t>
            </a:r>
            <a:r>
              <a:rPr lang="en-US" altLang="zh-CN" sz="2400" dirty="0"/>
              <a:t>()</a:t>
            </a:r>
            <a:r>
              <a:rPr lang="zh-CN" altLang="en-US" sz="2400" dirty="0"/>
              <a:t>和</a:t>
            </a:r>
            <a:r>
              <a:rPr lang="en-US" altLang="zh-CN" sz="2400" dirty="0" err="1"/>
              <a:t>list.sort</a:t>
            </a:r>
            <a:r>
              <a:rPr lang="en-US" altLang="zh-CN" sz="2400" dirty="0" smtClean="0"/>
              <a:t>()</a:t>
            </a:r>
            <a:r>
              <a:rPr lang="zh-CN" altLang="en-US" sz="2400" dirty="0" smtClean="0"/>
              <a:t>：</a:t>
            </a:r>
            <a:r>
              <a:rPr lang="zh-CN" altLang="en-US" sz="2400" dirty="0" smtClean="0">
                <a:solidFill>
                  <a:srgbClr val="FF0000"/>
                </a:solidFill>
              </a:rPr>
              <a:t>原地</a:t>
            </a:r>
            <a:r>
              <a:rPr lang="zh-CN" altLang="en-US" sz="2400" dirty="0">
                <a:solidFill>
                  <a:srgbClr val="FF0000"/>
                </a:solidFill>
              </a:rPr>
              <a:t>逆序和排序操作，与内置函数</a:t>
            </a:r>
            <a:r>
              <a:rPr lang="en-US" altLang="zh-CN" sz="2400" dirty="0">
                <a:solidFill>
                  <a:srgbClr val="FF0000"/>
                </a:solidFill>
              </a:rPr>
              <a:t>reversed</a:t>
            </a:r>
            <a:r>
              <a:rPr lang="zh-CN" altLang="en-US" sz="2400" dirty="0">
                <a:solidFill>
                  <a:srgbClr val="FF0000"/>
                </a:solidFill>
              </a:rPr>
              <a:t>和</a:t>
            </a:r>
            <a:r>
              <a:rPr lang="en-US" altLang="zh-CN" sz="2400" dirty="0">
                <a:solidFill>
                  <a:srgbClr val="FF0000"/>
                </a:solidFill>
              </a:rPr>
              <a:t>sorted</a:t>
            </a:r>
            <a:r>
              <a:rPr lang="zh-CN" altLang="en-US" sz="2400" dirty="0">
                <a:solidFill>
                  <a:srgbClr val="FF0000"/>
                </a:solidFill>
              </a:rPr>
              <a:t>的区别</a:t>
            </a:r>
            <a:endParaRPr lang="en-US" altLang="zh-CN" sz="2400" dirty="0">
              <a:solidFill>
                <a:srgbClr val="FF0000"/>
              </a:solidFill>
            </a:endParaRPr>
          </a:p>
          <a:p>
            <a:pPr marL="342900" indent="-342900">
              <a:buFont typeface="Arial" panose="020B0604020202020204" pitchFamily="34" charset="0"/>
              <a:buChar char="•"/>
            </a:pPr>
            <a:endParaRPr lang="zh-CN" altLang="en-US" sz="2400" dirty="0"/>
          </a:p>
        </p:txBody>
      </p:sp>
      <p:sp>
        <p:nvSpPr>
          <p:cNvPr id="12" name="矩形 11"/>
          <p:cNvSpPr/>
          <p:nvPr/>
        </p:nvSpPr>
        <p:spPr>
          <a:xfrm>
            <a:off x="210373" y="3945748"/>
            <a:ext cx="7763664" cy="461665"/>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FF0000"/>
                </a:solidFill>
              </a:rPr>
              <a:t>除了</a:t>
            </a:r>
            <a:r>
              <a:rPr lang="en-US" altLang="zh-CN" sz="2400" dirty="0">
                <a:solidFill>
                  <a:srgbClr val="FF0000"/>
                </a:solidFill>
              </a:rPr>
              <a:t>index, count, pop</a:t>
            </a:r>
            <a:r>
              <a:rPr lang="zh-CN" altLang="en-US" sz="2400" dirty="0">
                <a:solidFill>
                  <a:srgbClr val="FF0000"/>
                </a:solidFill>
              </a:rPr>
              <a:t>等，其他方法返回值都是</a:t>
            </a:r>
            <a:r>
              <a:rPr lang="en-US" altLang="zh-CN" sz="2400" dirty="0">
                <a:solidFill>
                  <a:srgbClr val="FF0000"/>
                </a:solidFill>
              </a:rPr>
              <a:t>None</a:t>
            </a:r>
            <a:endParaRPr lang="zh-CN" altLang="en-US" sz="2400" dirty="0">
              <a:solidFill>
                <a:srgbClr val="FF0000"/>
              </a:solidFill>
            </a:endParaRPr>
          </a:p>
        </p:txBody>
      </p:sp>
    </p:spTree>
    <p:extLst>
      <p:ext uri="{BB962C8B-B14F-4D97-AF65-F5344CB8AC3E}">
        <p14:creationId xmlns:p14="http://schemas.microsoft.com/office/powerpoint/2010/main" val="4270883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795"/>
            <a:ext cx="10515600" cy="1325563"/>
          </a:xfrm>
        </p:spPr>
        <p:txBody>
          <a:bodyPr/>
          <a:lstStyle/>
          <a:p>
            <a:r>
              <a:rPr lang="zh-CN" altLang="en-US" dirty="0"/>
              <a:t>第</a:t>
            </a:r>
            <a:r>
              <a:rPr lang="en-US" altLang="zh-CN" dirty="0"/>
              <a:t>2</a:t>
            </a:r>
            <a:r>
              <a:rPr lang="zh-CN" altLang="en-US" dirty="0"/>
              <a:t>章 </a:t>
            </a:r>
            <a:r>
              <a:rPr lang="en-US" altLang="zh-CN" dirty="0"/>
              <a:t>Python</a:t>
            </a:r>
            <a:r>
              <a:rPr lang="zh-CN" altLang="en-US" dirty="0"/>
              <a:t>序列：</a:t>
            </a:r>
            <a:r>
              <a:rPr lang="zh-CN" altLang="en-US" dirty="0">
                <a:solidFill>
                  <a:srgbClr val="FF0000"/>
                </a:solidFill>
              </a:rPr>
              <a:t>列表解析式</a:t>
            </a:r>
            <a:r>
              <a:rPr lang="zh-CN" altLang="en-US" dirty="0"/>
              <a:t>和生成式 </a:t>
            </a:r>
          </a:p>
        </p:txBody>
      </p:sp>
      <p:sp>
        <p:nvSpPr>
          <p:cNvPr id="3" name="内容占位符 2"/>
          <p:cNvSpPr>
            <a:spLocks noGrp="1"/>
          </p:cNvSpPr>
          <p:nvPr>
            <p:ph idx="1"/>
          </p:nvPr>
        </p:nvSpPr>
        <p:spPr>
          <a:xfrm>
            <a:off x="887628" y="1347821"/>
            <a:ext cx="10647218" cy="4893830"/>
          </a:xfrm>
        </p:spPr>
        <p:txBody>
          <a:bodyPr>
            <a:noAutofit/>
          </a:bodyPr>
          <a:lstStyle/>
          <a:p>
            <a:r>
              <a:rPr lang="zh-CN" altLang="en-US" sz="2000" b="1" dirty="0">
                <a:solidFill>
                  <a:srgbClr val="0070C0"/>
                </a:solidFill>
              </a:rPr>
              <a:t> </a:t>
            </a:r>
            <a:r>
              <a:rPr lang="en-US" altLang="zh-CN" sz="2000" dirty="0"/>
              <a:t>[</a:t>
            </a:r>
            <a:r>
              <a:rPr lang="zh-CN" altLang="en-US" sz="2000" dirty="0"/>
              <a:t>表达式 </a:t>
            </a:r>
            <a:r>
              <a:rPr lang="en-US" altLang="zh-CN" sz="2000" dirty="0"/>
              <a:t>for </a:t>
            </a:r>
            <a:r>
              <a:rPr lang="zh-CN" altLang="en-US" sz="2000" dirty="0"/>
              <a:t>变量 </a:t>
            </a:r>
            <a:r>
              <a:rPr lang="en-US" altLang="zh-CN" sz="2000" dirty="0"/>
              <a:t>in </a:t>
            </a:r>
            <a:r>
              <a:rPr lang="zh-CN" altLang="en-US" sz="2000" dirty="0"/>
              <a:t>列表</a:t>
            </a:r>
            <a:r>
              <a:rPr lang="en-US" altLang="zh-CN" sz="2000" dirty="0"/>
              <a:t>]    </a:t>
            </a:r>
            <a:r>
              <a:rPr lang="zh-CN" altLang="en-US" sz="2000" dirty="0"/>
              <a:t>或者  </a:t>
            </a:r>
            <a:r>
              <a:rPr lang="en-US" altLang="zh-CN" sz="2000" dirty="0"/>
              <a:t>[</a:t>
            </a:r>
            <a:r>
              <a:rPr lang="zh-CN" altLang="en-US" sz="2000" dirty="0"/>
              <a:t>表达式 </a:t>
            </a:r>
            <a:r>
              <a:rPr lang="en-US" altLang="zh-CN" sz="2000" dirty="0"/>
              <a:t>for </a:t>
            </a:r>
            <a:r>
              <a:rPr lang="zh-CN" altLang="en-US" sz="2000" dirty="0"/>
              <a:t>变量 </a:t>
            </a:r>
            <a:r>
              <a:rPr lang="en-US" altLang="zh-CN" sz="2000" dirty="0"/>
              <a:t>in </a:t>
            </a:r>
            <a:r>
              <a:rPr lang="zh-CN" altLang="en-US" sz="2000" dirty="0"/>
              <a:t>列表 </a:t>
            </a:r>
            <a:r>
              <a:rPr lang="en-US" altLang="zh-CN" sz="2000" dirty="0"/>
              <a:t>if </a:t>
            </a:r>
            <a:r>
              <a:rPr lang="zh-CN" altLang="en-US" sz="2000" dirty="0"/>
              <a:t>条件</a:t>
            </a:r>
            <a:r>
              <a:rPr lang="en-US" altLang="zh-CN" sz="2000" dirty="0"/>
              <a:t>]</a:t>
            </a:r>
          </a:p>
          <a:p>
            <a:r>
              <a:rPr lang="zh-CN" altLang="en-US" sz="2000" dirty="0"/>
              <a:t>对列表中的每个元素，在满足条件的情况下，计算表达式的值作为新列表的元素</a:t>
            </a:r>
            <a:endParaRPr lang="en-US" altLang="zh-CN" sz="2000" dirty="0"/>
          </a:p>
          <a:p>
            <a:r>
              <a:rPr lang="zh-CN" altLang="en-US" sz="2000" dirty="0"/>
              <a:t>表达式可以包括函数调用等 </a:t>
            </a:r>
            <a:endParaRPr lang="en-US" altLang="zh-CN" sz="2000" dirty="0"/>
          </a:p>
          <a:p>
            <a:pPr marL="0" indent="0">
              <a:buNone/>
            </a:pPr>
            <a:r>
              <a:rPr lang="en-US" altLang="zh-CN" sz="2000" dirty="0"/>
              <a:t>[x**2 for x in range(100) if x%3 == 0 ] </a:t>
            </a:r>
          </a:p>
          <a:p>
            <a:pPr marL="0" indent="0">
              <a:buNone/>
            </a:pPr>
            <a:r>
              <a:rPr lang="en-US" altLang="zh-CN" sz="2000" dirty="0"/>
              <a:t>[</a:t>
            </a:r>
            <a:r>
              <a:rPr lang="en-US" altLang="zh-CN" sz="2000" dirty="0" err="1"/>
              <a:t>weapon.strip</a:t>
            </a:r>
            <a:r>
              <a:rPr lang="en-US" altLang="zh-CN" sz="2000" dirty="0"/>
              <a:t>() for weapon in </a:t>
            </a:r>
            <a:r>
              <a:rPr lang="en-US" altLang="zh-CN" sz="2000" dirty="0" err="1"/>
              <a:t>freshfruit</a:t>
            </a:r>
            <a:r>
              <a:rPr lang="en-US" altLang="zh-CN" sz="2000" dirty="0"/>
              <a:t>]</a:t>
            </a:r>
          </a:p>
          <a:p>
            <a:pPr marL="0" indent="0">
              <a:buNone/>
            </a:pPr>
            <a:r>
              <a:rPr lang="en-US" altLang="zh-CN" sz="2000" dirty="0"/>
              <a:t>[(</a:t>
            </a:r>
            <a:r>
              <a:rPr lang="en-US" altLang="zh-CN" sz="2000" dirty="0" err="1"/>
              <a:t>x,y,z</a:t>
            </a:r>
            <a:r>
              <a:rPr lang="en-US" altLang="zh-CN" sz="2000" dirty="0"/>
              <a:t>) for z in range(100) for y in range(1,z) for x in range(1,y) if x*x + y*y == z*z ]</a:t>
            </a:r>
          </a:p>
          <a:p>
            <a:r>
              <a:rPr lang="zh-CN" altLang="en-US" sz="2000" b="1" dirty="0">
                <a:solidFill>
                  <a:srgbClr val="FF0000"/>
                </a:solidFill>
                <a:latin typeface="宋体" panose="02010600030101010101" pitchFamily="2" charset="-122"/>
                <a:ea typeface="宋体" panose="02010600030101010101" pitchFamily="2" charset="-122"/>
              </a:rPr>
              <a:t>生成器表达式</a:t>
            </a:r>
            <a:r>
              <a:rPr lang="zh-CN" altLang="en-US" sz="2000" dirty="0">
                <a:solidFill>
                  <a:srgbClr val="000000"/>
                </a:solidFill>
                <a:latin typeface="宋体" panose="02010600030101010101" pitchFamily="2" charset="-122"/>
                <a:ea typeface="宋体" panose="02010600030101010101" pitchFamily="2" charset="-122"/>
              </a:rPr>
              <a:t>的写法与列表推导式基本类似，只是用圆括号，但是： </a:t>
            </a:r>
            <a:endParaRPr lang="en-US" altLang="zh-CN" sz="2000" dirty="0">
              <a:solidFill>
                <a:srgbClr val="000000"/>
              </a:solidFill>
              <a:latin typeface="宋体" panose="02010600030101010101" pitchFamily="2" charset="-122"/>
              <a:ea typeface="宋体" panose="02010600030101010101" pitchFamily="2" charset="-122"/>
            </a:endParaRPr>
          </a:p>
          <a:p>
            <a:pPr lvl="1"/>
            <a:r>
              <a:rPr lang="zh-CN" altLang="en-US" sz="2000" dirty="0">
                <a:solidFill>
                  <a:srgbClr val="000000"/>
                </a:solidFill>
                <a:latin typeface="宋体" panose="02010600030101010101" pitchFamily="2" charset="-122"/>
                <a:ea typeface="宋体" panose="02010600030101010101" pitchFamily="2" charset="-122"/>
              </a:rPr>
              <a:t>列表推导式计算的结果是</a:t>
            </a:r>
            <a:r>
              <a:rPr lang="zh-CN" altLang="en-US" sz="2000" b="1" dirty="0">
                <a:solidFill>
                  <a:srgbClr val="FF0000"/>
                </a:solidFill>
                <a:latin typeface="宋体" panose="02010600030101010101" pitchFamily="2" charset="-122"/>
                <a:ea typeface="宋体" panose="02010600030101010101" pitchFamily="2" charset="-122"/>
              </a:rPr>
              <a:t>新的列表</a:t>
            </a:r>
            <a:r>
              <a:rPr lang="zh-CN" altLang="en-US" sz="2000" dirty="0">
                <a:solidFill>
                  <a:srgbClr val="000000"/>
                </a:solidFill>
                <a:latin typeface="宋体" panose="02010600030101010101" pitchFamily="2" charset="-122"/>
                <a:ea typeface="宋体" panose="02010600030101010101" pitchFamily="2" charset="-122"/>
              </a:rPr>
              <a:t>，一次生成所有的元素</a:t>
            </a:r>
            <a:endParaRPr lang="en-US" altLang="zh-CN" sz="2000" dirty="0">
              <a:solidFill>
                <a:srgbClr val="000000"/>
              </a:solidFill>
              <a:latin typeface="宋体" panose="02010600030101010101" pitchFamily="2" charset="-122"/>
              <a:ea typeface="宋体" panose="02010600030101010101" pitchFamily="2" charset="-122"/>
            </a:endParaRPr>
          </a:p>
          <a:p>
            <a:pPr lvl="1"/>
            <a:r>
              <a:rPr lang="zh-CN" altLang="en-US" sz="2000" dirty="0">
                <a:solidFill>
                  <a:srgbClr val="000000"/>
                </a:solidFill>
                <a:latin typeface="宋体" panose="02010600030101010101" pitchFamily="2" charset="-122"/>
                <a:ea typeface="宋体" panose="02010600030101010101" pitchFamily="2" charset="-122"/>
              </a:rPr>
              <a:t>生成器表达式的结果是一个生成器对象，</a:t>
            </a:r>
            <a:r>
              <a:rPr lang="zh-CN" altLang="en-US" sz="2000" b="1" dirty="0">
                <a:solidFill>
                  <a:srgbClr val="FF0000"/>
                </a:solidFill>
                <a:latin typeface="宋体" panose="02010600030101010101" pitchFamily="2" charset="-122"/>
                <a:ea typeface="宋体" panose="02010600030101010101" pitchFamily="2" charset="-122"/>
              </a:rPr>
              <a:t>符合迭代器</a:t>
            </a:r>
            <a:r>
              <a:rPr lang="zh-CN" altLang="en-US" sz="2000" b="1" dirty="0" smtClean="0">
                <a:solidFill>
                  <a:srgbClr val="FF0000"/>
                </a:solidFill>
                <a:latin typeface="宋体" panose="02010600030101010101" pitchFamily="2" charset="-122"/>
                <a:ea typeface="宋体" panose="02010600030101010101" pitchFamily="2" charset="-122"/>
              </a:rPr>
              <a:t>协议</a:t>
            </a:r>
            <a:r>
              <a:rPr lang="zh-CN" altLang="en-US" sz="2000" dirty="0" smtClean="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调用</a:t>
            </a:r>
            <a:r>
              <a:rPr lang="en-US" altLang="zh-CN" sz="2000" dirty="0">
                <a:solidFill>
                  <a:srgbClr val="000000"/>
                </a:solidFill>
                <a:latin typeface="宋体" panose="02010600030101010101" pitchFamily="2" charset="-122"/>
                <a:ea typeface="宋体" panose="02010600030101010101" pitchFamily="2" charset="-122"/>
              </a:rPr>
              <a:t>next</a:t>
            </a:r>
            <a:r>
              <a:rPr lang="zh-CN" altLang="en-US" sz="2000" dirty="0">
                <a:solidFill>
                  <a:srgbClr val="000000"/>
                </a:solidFill>
                <a:latin typeface="宋体" panose="02010600030101010101" pitchFamily="2" charset="-122"/>
                <a:ea typeface="宋体" panose="02010600030101010101" pitchFamily="2" charset="-122"/>
              </a:rPr>
              <a:t>时才会实时返回下一个元素</a:t>
            </a:r>
            <a:endParaRPr lang="en-US" altLang="zh-CN" sz="2000" dirty="0">
              <a:solidFill>
                <a:srgbClr val="000000"/>
              </a:solidFill>
              <a:latin typeface="宋体" panose="02010600030101010101" pitchFamily="2" charset="-122"/>
              <a:ea typeface="宋体" panose="02010600030101010101" pitchFamily="2" charset="-122"/>
            </a:endParaRPr>
          </a:p>
          <a:p>
            <a:pPr marL="457200" lvl="1" indent="0">
              <a:buNone/>
            </a:pPr>
            <a:r>
              <a:rPr lang="en-US" altLang="zh-CN" sz="2000" dirty="0">
                <a:solidFill>
                  <a:srgbClr val="000000"/>
                </a:solidFill>
                <a:latin typeface="宋体" panose="02010600030101010101" pitchFamily="2" charset="-122"/>
                <a:ea typeface="宋体" panose="02010600030101010101" pitchFamily="2" charset="-122"/>
              </a:rPr>
              <a:t>gen = (</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*2 for </a:t>
            </a:r>
            <a:r>
              <a:rPr lang="en-US" altLang="zh-CN" sz="2000" dirty="0" err="1">
                <a:solidFill>
                  <a:srgbClr val="000000"/>
                </a:solidFill>
                <a:latin typeface="宋体" panose="02010600030101010101" pitchFamily="2" charset="-122"/>
                <a:ea typeface="宋体" panose="02010600030101010101" pitchFamily="2" charset="-122"/>
              </a:rPr>
              <a:t>i</a:t>
            </a:r>
            <a:r>
              <a:rPr lang="en-US" altLang="zh-CN" sz="2000" dirty="0">
                <a:solidFill>
                  <a:srgbClr val="000000"/>
                </a:solidFill>
                <a:latin typeface="宋体" panose="02010600030101010101" pitchFamily="2" charset="-122"/>
                <a:ea typeface="宋体" panose="02010600030101010101" pitchFamily="2" charset="-122"/>
              </a:rPr>
              <a:t> in range(10))</a:t>
            </a:r>
          </a:p>
          <a:p>
            <a:pPr marL="457200" lvl="1" indent="0">
              <a:buNone/>
            </a:pPr>
            <a:r>
              <a:rPr lang="en-US" altLang="zh-CN" sz="2000" dirty="0">
                <a:solidFill>
                  <a:srgbClr val="000000"/>
                </a:solidFill>
                <a:latin typeface="宋体" panose="02010600030101010101" pitchFamily="2" charset="-122"/>
                <a:ea typeface="宋体" panose="02010600030101010101" pitchFamily="2" charset="-122"/>
              </a:rPr>
              <a:t>for item in gen: print(item)</a:t>
            </a:r>
          </a:p>
          <a:p>
            <a:pPr marL="457200" lvl="1" indent="0">
              <a:buNone/>
            </a:pPr>
            <a:r>
              <a:rPr lang="en-US" altLang="zh-CN" sz="2000" dirty="0">
                <a:solidFill>
                  <a:srgbClr val="000000"/>
                </a:solidFill>
                <a:latin typeface="宋体" panose="02010600030101010101" pitchFamily="2" charset="-122"/>
                <a:ea typeface="宋体" panose="02010600030101010101" pitchFamily="2" charset="-122"/>
              </a:rPr>
              <a:t>for item in gen: print(item)   # </a:t>
            </a:r>
            <a:r>
              <a:rPr lang="zh-CN" altLang="en-US" sz="2000" dirty="0">
                <a:solidFill>
                  <a:srgbClr val="000000"/>
                </a:solidFill>
                <a:latin typeface="宋体" panose="02010600030101010101" pitchFamily="2" charset="-122"/>
                <a:ea typeface="宋体" panose="02010600030101010101" pitchFamily="2" charset="-122"/>
              </a:rPr>
              <a:t>不会有任何输出</a:t>
            </a:r>
            <a:endParaRPr lang="en-US" altLang="zh-CN" sz="2000" dirty="0">
              <a:solidFill>
                <a:srgbClr val="000000"/>
              </a:solidFill>
              <a:latin typeface="宋体" panose="02010600030101010101" pitchFamily="2" charset="-122"/>
              <a:ea typeface="宋体" panose="02010600030101010101" pitchFamily="2" charset="-122"/>
            </a:endParaRPr>
          </a:p>
          <a:p>
            <a:pPr marL="457200" lvl="1" indent="0">
              <a:buNone/>
            </a:pPr>
            <a:r>
              <a:rPr lang="en-US" altLang="zh-CN" sz="2000" dirty="0">
                <a:solidFill>
                  <a:srgbClr val="000000"/>
                </a:solidFill>
                <a:latin typeface="宋体" panose="02010600030101010101" pitchFamily="2" charset="-122"/>
                <a:ea typeface="宋体" panose="02010600030101010101" pitchFamily="2" charset="-122"/>
              </a:rPr>
              <a:t> </a:t>
            </a:r>
          </a:p>
          <a:p>
            <a:pPr marL="457200" lvl="1" indent="0">
              <a:buNone/>
            </a:pPr>
            <a:endParaRPr lang="zh-CN" altLang="en-US" sz="2000" dirty="0"/>
          </a:p>
        </p:txBody>
      </p:sp>
    </p:spTree>
    <p:extLst>
      <p:ext uri="{BB962C8B-B14F-4D97-AF65-F5344CB8AC3E}">
        <p14:creationId xmlns:p14="http://schemas.microsoft.com/office/powerpoint/2010/main" val="787740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10248"/>
          </a:xfrm>
        </p:spPr>
        <p:txBody>
          <a:bodyPr>
            <a:normAutofit fontScale="90000"/>
          </a:bodyPr>
          <a:lstStyle/>
          <a:p>
            <a:r>
              <a:rPr lang="zh-CN" altLang="en-US" dirty="0"/>
              <a:t>第</a:t>
            </a:r>
            <a:r>
              <a:rPr lang="en-US" altLang="zh-CN" dirty="0"/>
              <a:t>2</a:t>
            </a:r>
            <a:r>
              <a:rPr lang="zh-CN" altLang="en-US" dirty="0"/>
              <a:t>章 </a:t>
            </a:r>
            <a:r>
              <a:rPr lang="en-US" altLang="zh-CN" dirty="0"/>
              <a:t>Python</a:t>
            </a:r>
            <a:r>
              <a:rPr lang="zh-CN" altLang="en-US" dirty="0"/>
              <a:t>序列：</a:t>
            </a:r>
            <a:r>
              <a:rPr lang="zh-CN" altLang="en-US" dirty="0">
                <a:solidFill>
                  <a:srgbClr val="FF0000"/>
                </a:solidFill>
              </a:rPr>
              <a:t>序列解包</a:t>
            </a:r>
          </a:p>
        </p:txBody>
      </p:sp>
      <p:sp>
        <p:nvSpPr>
          <p:cNvPr id="3" name="内容占位符 2"/>
          <p:cNvSpPr>
            <a:spLocks noGrp="1"/>
          </p:cNvSpPr>
          <p:nvPr>
            <p:ph idx="1"/>
          </p:nvPr>
        </p:nvSpPr>
        <p:spPr>
          <a:xfrm>
            <a:off x="838199" y="1123084"/>
            <a:ext cx="10910455" cy="4113933"/>
          </a:xfrm>
        </p:spPr>
        <p:txBody>
          <a:bodyPr>
            <a:noAutofit/>
          </a:bodyPr>
          <a:lstStyle/>
          <a:p>
            <a:r>
              <a:rPr lang="en-US" altLang="zh-CN" sz="2400" dirty="0"/>
              <a:t>LHS</a:t>
            </a:r>
            <a:r>
              <a:rPr lang="zh-CN" altLang="en-US" sz="2400" dirty="0"/>
              <a:t> </a:t>
            </a:r>
            <a:r>
              <a:rPr lang="en-US" altLang="zh-CN" sz="2400" dirty="0"/>
              <a:t>=</a:t>
            </a:r>
            <a:r>
              <a:rPr lang="zh-CN" altLang="en-US" sz="2400" dirty="0"/>
              <a:t> </a:t>
            </a:r>
            <a:r>
              <a:rPr lang="en-US" altLang="zh-CN" sz="2400" dirty="0"/>
              <a:t>RHS</a:t>
            </a:r>
          </a:p>
          <a:p>
            <a:pPr marL="228600" lvl="1">
              <a:spcBef>
                <a:spcPts val="1000"/>
              </a:spcBef>
            </a:pPr>
            <a:r>
              <a:rPr lang="en-US" altLang="zh-CN" dirty="0"/>
              <a:t>LHS</a:t>
            </a:r>
            <a:r>
              <a:rPr lang="zh-CN" altLang="en-US" dirty="0"/>
              <a:t>为对象引用，变量或者下标切片描述的多个</a:t>
            </a:r>
            <a:r>
              <a:rPr lang="en-US" altLang="zh-CN" dirty="0"/>
              <a:t>list</a:t>
            </a:r>
            <a:r>
              <a:rPr lang="zh-CN" altLang="en-US" dirty="0"/>
              <a:t>元素</a:t>
            </a:r>
            <a:endParaRPr lang="en-US" altLang="zh-CN" dirty="0"/>
          </a:p>
          <a:p>
            <a:pPr marL="228600" lvl="1">
              <a:spcBef>
                <a:spcPts val="1000"/>
              </a:spcBef>
            </a:pPr>
            <a:r>
              <a:rPr lang="en-US" altLang="zh-CN" sz="2000" smtClean="0"/>
              <a:t>LHS</a:t>
            </a:r>
            <a:r>
              <a:rPr lang="zh-CN" altLang="en-US" sz="2000" dirty="0"/>
              <a:t>允许出现*</a:t>
            </a:r>
            <a:r>
              <a:rPr lang="en-US" altLang="zh-CN" sz="2000" dirty="0" err="1"/>
              <a:t>seq</a:t>
            </a:r>
            <a:r>
              <a:rPr lang="zh-CN" altLang="en-US" sz="2000" dirty="0"/>
              <a:t>，但只允许出现一次</a:t>
            </a:r>
            <a:endParaRPr lang="en-US" altLang="zh-CN" sz="2000" dirty="0"/>
          </a:p>
          <a:p>
            <a:pPr marL="685800" lvl="2">
              <a:spcBef>
                <a:spcPts val="1000"/>
              </a:spcBef>
            </a:pPr>
            <a:r>
              <a:rPr lang="zh-CN" altLang="en-US" dirty="0"/>
              <a:t>该引用前后的变量一一对应赋值后，剩余的变量转变为</a:t>
            </a:r>
            <a:r>
              <a:rPr lang="en-US" altLang="zh-CN" dirty="0"/>
              <a:t>list</a:t>
            </a:r>
            <a:r>
              <a:rPr lang="zh-CN" altLang="en-US" dirty="0"/>
              <a:t>然后赋予该引用</a:t>
            </a:r>
            <a:endParaRPr lang="en-US" altLang="zh-CN" dirty="0"/>
          </a:p>
          <a:p>
            <a:pPr marL="228600" lvl="1">
              <a:spcBef>
                <a:spcPts val="1000"/>
              </a:spcBef>
            </a:pPr>
            <a:r>
              <a:rPr lang="en-US" altLang="zh-CN" sz="2000" dirty="0"/>
              <a:t>RHS</a:t>
            </a:r>
            <a:r>
              <a:rPr lang="zh-CN" altLang="en-US" sz="2000" dirty="0"/>
              <a:t>可以是任何可迭代对象，包括</a:t>
            </a:r>
            <a:r>
              <a:rPr lang="en-US" altLang="zh-CN" sz="2000" dirty="0"/>
              <a:t>tuple</a:t>
            </a:r>
            <a:r>
              <a:rPr lang="zh-CN" altLang="en-US" sz="2000" dirty="0"/>
              <a:t>、</a:t>
            </a:r>
            <a:r>
              <a:rPr lang="en-US" altLang="zh-CN" sz="2000" dirty="0"/>
              <a:t>list</a:t>
            </a:r>
            <a:r>
              <a:rPr lang="zh-CN" altLang="en-US" sz="2000" dirty="0"/>
              <a:t>、</a:t>
            </a:r>
            <a:r>
              <a:rPr lang="en-US" altLang="zh-CN" sz="2000" dirty="0" err="1"/>
              <a:t>dict</a:t>
            </a:r>
            <a:r>
              <a:rPr lang="zh-CN" altLang="en-US" sz="2000" dirty="0"/>
              <a:t>、</a:t>
            </a:r>
            <a:r>
              <a:rPr lang="en-US" altLang="zh-CN" sz="2000" dirty="0"/>
              <a:t>range</a:t>
            </a:r>
            <a:r>
              <a:rPr lang="zh-CN" altLang="en-US" sz="2000" dirty="0"/>
              <a:t>、</a:t>
            </a:r>
            <a:r>
              <a:rPr lang="en-US" altLang="zh-CN" sz="2000" dirty="0" err="1"/>
              <a:t>str</a:t>
            </a:r>
            <a:r>
              <a:rPr lang="zh-CN" altLang="en-US" sz="2000" dirty="0"/>
              <a:t>等，逐个取该序列的元素赋予左边对应位置的对象引用</a:t>
            </a:r>
            <a:endParaRPr lang="en-US" altLang="zh-CN" sz="2000" dirty="0"/>
          </a:p>
          <a:p>
            <a:pPr marL="228600" lvl="1">
              <a:spcBef>
                <a:spcPts val="1000"/>
              </a:spcBef>
            </a:pPr>
            <a:r>
              <a:rPr lang="zh-CN" altLang="en-US" sz="2000" dirty="0"/>
              <a:t>除*</a:t>
            </a:r>
            <a:r>
              <a:rPr lang="en-US" altLang="zh-CN" sz="2000" dirty="0" err="1"/>
              <a:t>seq</a:t>
            </a:r>
            <a:r>
              <a:rPr lang="zh-CN" altLang="en-US" sz="2000" dirty="0"/>
              <a:t>以外的</a:t>
            </a:r>
            <a:r>
              <a:rPr lang="en-US" altLang="zh-CN" sz="2000" dirty="0"/>
              <a:t>LHS</a:t>
            </a:r>
            <a:r>
              <a:rPr lang="zh-CN" altLang="en-US" sz="2000" dirty="0"/>
              <a:t>的变量引用与</a:t>
            </a:r>
            <a:r>
              <a:rPr lang="en-US" altLang="zh-CN" sz="2000" dirty="0"/>
              <a:t>RHS</a:t>
            </a:r>
            <a:r>
              <a:rPr lang="zh-CN" altLang="en-US" sz="2000" dirty="0"/>
              <a:t>的元素必须一一对应 </a:t>
            </a:r>
            <a:endParaRPr lang="en-US" altLang="zh-CN" sz="2000" dirty="0"/>
          </a:p>
          <a:p>
            <a:pPr marL="228600" lvl="1">
              <a:spcBef>
                <a:spcPts val="1000"/>
              </a:spcBef>
            </a:pPr>
            <a:r>
              <a:rPr lang="zh-CN" altLang="en-US" sz="2000" dirty="0"/>
              <a:t>嵌套序列解包</a:t>
            </a:r>
            <a:endParaRPr lang="en-US" altLang="zh-CN" sz="2000" dirty="0"/>
          </a:p>
          <a:p>
            <a:pPr marL="228600" lvl="1">
              <a:spcBef>
                <a:spcPts val="1000"/>
              </a:spcBef>
            </a:pPr>
            <a:r>
              <a:rPr lang="zh-CN" altLang="en-US" sz="2000" dirty="0"/>
              <a:t>交换</a:t>
            </a:r>
            <a:r>
              <a:rPr lang="en-US" altLang="zh-CN" sz="2000" dirty="0"/>
              <a:t>a</a:t>
            </a:r>
            <a:r>
              <a:rPr lang="zh-CN" altLang="en-US" sz="2000" dirty="0"/>
              <a:t>和</a:t>
            </a:r>
            <a:r>
              <a:rPr lang="en-US" altLang="zh-CN" sz="2000" dirty="0"/>
              <a:t>b:    a, b = b, a</a:t>
            </a:r>
          </a:p>
          <a:p>
            <a:pPr marL="228600" lvl="1">
              <a:spcBef>
                <a:spcPts val="1000"/>
              </a:spcBef>
            </a:pPr>
            <a:r>
              <a:rPr lang="zh-CN" altLang="en-US" sz="2000" dirty="0"/>
              <a:t>与</a:t>
            </a:r>
            <a:r>
              <a:rPr lang="en-US" altLang="zh-CN" sz="2000" dirty="0" err="1"/>
              <a:t>eval</a:t>
            </a:r>
            <a:r>
              <a:rPr lang="zh-CN" altLang="en-US" sz="2000" dirty="0"/>
              <a:t>结合在一起进行输入：  </a:t>
            </a:r>
            <a:r>
              <a:rPr lang="en-US" altLang="zh-CN" sz="2000" dirty="0" err="1"/>
              <a:t>a,b,c</a:t>
            </a:r>
            <a:r>
              <a:rPr lang="en-US" altLang="zh-CN" sz="2000" dirty="0"/>
              <a:t> = </a:t>
            </a:r>
            <a:r>
              <a:rPr lang="en-US" altLang="zh-CN" sz="2000" dirty="0" err="1"/>
              <a:t>eval</a:t>
            </a:r>
            <a:r>
              <a:rPr lang="en-US" altLang="zh-CN" sz="2000" dirty="0"/>
              <a:t>(input('Please input </a:t>
            </a:r>
            <a:r>
              <a:rPr lang="en-US" altLang="zh-CN" sz="2000" dirty="0" err="1"/>
              <a:t>a,b,c</a:t>
            </a:r>
            <a:r>
              <a:rPr lang="en-US" altLang="zh-CN" sz="2000" dirty="0"/>
              <a:t>')) </a:t>
            </a:r>
          </a:p>
          <a:p>
            <a:pPr marL="0" indent="0">
              <a:buNone/>
            </a:pPr>
            <a:endParaRPr lang="zh-CN" altLang="en-US" sz="2000" dirty="0"/>
          </a:p>
        </p:txBody>
      </p:sp>
      <p:sp>
        <p:nvSpPr>
          <p:cNvPr id="5" name="矩形 4"/>
          <p:cNvSpPr/>
          <p:nvPr/>
        </p:nvSpPr>
        <p:spPr>
          <a:xfrm>
            <a:off x="791008" y="5129923"/>
            <a:ext cx="488485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a, </a:t>
            </a:r>
            <a:r>
              <a:rPr lang="en-US" altLang="zh-CN" dirty="0" err="1"/>
              <a:t>b,c</a:t>
            </a:r>
            <a:r>
              <a:rPr lang="en-US" altLang="zh-CN" dirty="0"/>
              <a:t> = [1,2,3]</a:t>
            </a:r>
          </a:p>
          <a:p>
            <a:r>
              <a:rPr lang="en-US" altLang="zh-CN" dirty="0"/>
              <a:t>a,*</a:t>
            </a:r>
            <a:r>
              <a:rPr lang="en-US" altLang="zh-CN" dirty="0" err="1"/>
              <a:t>b,c</a:t>
            </a:r>
            <a:r>
              <a:rPr lang="en-US" altLang="zh-CN" dirty="0"/>
              <a:t> = range(1,7)</a:t>
            </a:r>
          </a:p>
          <a:p>
            <a:r>
              <a:rPr lang="en-US" altLang="zh-CN" dirty="0"/>
              <a:t>for </a:t>
            </a:r>
            <a:r>
              <a:rPr lang="en-US" altLang="zh-CN" dirty="0" err="1"/>
              <a:t>index,value</a:t>
            </a:r>
            <a:r>
              <a:rPr lang="en-US" altLang="zh-CN" dirty="0"/>
              <a:t> in enumerate(</a:t>
            </a:r>
            <a:r>
              <a:rPr lang="en-US" altLang="zh-CN" dirty="0" err="1"/>
              <a:t>dList</a:t>
            </a:r>
            <a:r>
              <a:rPr lang="en-US" altLang="zh-CN" dirty="0"/>
              <a:t>):</a:t>
            </a:r>
          </a:p>
          <a:p>
            <a:r>
              <a:rPr lang="en-US" altLang="zh-CN" dirty="0"/>
              <a:t>      print('%d:%s' % (</a:t>
            </a:r>
            <a:r>
              <a:rPr lang="en-US" altLang="zh-CN" dirty="0" err="1"/>
              <a:t>index,value</a:t>
            </a:r>
            <a:r>
              <a:rPr lang="en-US" altLang="zh-CN" dirty="0"/>
              <a:t>)) </a:t>
            </a:r>
          </a:p>
        </p:txBody>
      </p:sp>
      <p:sp>
        <p:nvSpPr>
          <p:cNvPr id="6" name="矩形 5"/>
          <p:cNvSpPr/>
          <p:nvPr/>
        </p:nvSpPr>
        <p:spPr>
          <a:xfrm>
            <a:off x="5746853" y="5162875"/>
            <a:ext cx="6042991"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t>for index,(key, value) in enumerate(</a:t>
            </a:r>
            <a:r>
              <a:rPr lang="en-US" altLang="zh-CN" sz="2000" dirty="0" err="1"/>
              <a:t>dictobj.items</a:t>
            </a:r>
            <a:r>
              <a:rPr lang="en-US" altLang="zh-CN" sz="2000" dirty="0"/>
              <a:t>()):</a:t>
            </a:r>
          </a:p>
          <a:p>
            <a:r>
              <a:rPr lang="en-US" altLang="zh-CN" sz="2000" dirty="0"/>
              <a:t>      print('%d. %s:%s' % (index, key, value)) </a:t>
            </a:r>
          </a:p>
        </p:txBody>
      </p:sp>
    </p:spTree>
    <p:extLst>
      <p:ext uri="{BB962C8B-B14F-4D97-AF65-F5344CB8AC3E}">
        <p14:creationId xmlns:p14="http://schemas.microsoft.com/office/powerpoint/2010/main" val="3793076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EDC45-E077-4ACC-9A22-AA8F82D5BC36}"/>
              </a:ext>
            </a:extLst>
          </p:cNvPr>
          <p:cNvSpPr>
            <a:spLocks noGrp="1"/>
          </p:cNvSpPr>
          <p:nvPr>
            <p:ph type="title"/>
          </p:nvPr>
        </p:nvSpPr>
        <p:spPr>
          <a:xfrm>
            <a:off x="531049" y="0"/>
            <a:ext cx="10515600" cy="1052945"/>
          </a:xfrm>
        </p:spPr>
        <p:txBody>
          <a:bodyPr/>
          <a:lstStyle/>
          <a:p>
            <a:r>
              <a:rPr lang="zh-CN" altLang="en-US" dirty="0"/>
              <a:t>序列解包的各种情形</a:t>
            </a:r>
          </a:p>
        </p:txBody>
      </p:sp>
      <p:graphicFrame>
        <p:nvGraphicFramePr>
          <p:cNvPr id="4" name="表格 3">
            <a:extLst>
              <a:ext uri="{FF2B5EF4-FFF2-40B4-BE49-F238E27FC236}">
                <a16:creationId xmlns:a16="http://schemas.microsoft.com/office/drawing/2014/main" id="{40A97EBF-9DF5-4F03-9919-DE836AA49137}"/>
              </a:ext>
            </a:extLst>
          </p:cNvPr>
          <p:cNvGraphicFramePr>
            <a:graphicFrameLocks noGrp="1"/>
          </p:cNvGraphicFramePr>
          <p:nvPr>
            <p:extLst>
              <p:ext uri="{D42A27DB-BD31-4B8C-83A1-F6EECF244321}">
                <p14:modId xmlns:p14="http://schemas.microsoft.com/office/powerpoint/2010/main" val="460202660"/>
              </p:ext>
            </p:extLst>
          </p:nvPr>
        </p:nvGraphicFramePr>
        <p:xfrm>
          <a:off x="531049" y="1052945"/>
          <a:ext cx="11129901" cy="4063718"/>
        </p:xfrm>
        <a:graphic>
          <a:graphicData uri="http://schemas.openxmlformats.org/drawingml/2006/table">
            <a:tbl>
              <a:tblPr firstRow="1" bandRow="1">
                <a:tableStyleId>{5940675A-B579-460E-94D1-54222C63F5DA}</a:tableStyleId>
              </a:tblPr>
              <a:tblGrid>
                <a:gridCol w="3219633">
                  <a:extLst>
                    <a:ext uri="{9D8B030D-6E8A-4147-A177-3AD203B41FA5}">
                      <a16:colId xmlns:a16="http://schemas.microsoft.com/office/drawing/2014/main" val="2562449187"/>
                    </a:ext>
                  </a:extLst>
                </a:gridCol>
                <a:gridCol w="7910268">
                  <a:extLst>
                    <a:ext uri="{9D8B030D-6E8A-4147-A177-3AD203B41FA5}">
                      <a16:colId xmlns:a16="http://schemas.microsoft.com/office/drawing/2014/main" val="4050243020"/>
                    </a:ext>
                  </a:extLst>
                </a:gridCol>
              </a:tblGrid>
              <a:tr h="370754">
                <a:tc>
                  <a:txBody>
                    <a:bodyPr/>
                    <a:lstStyle/>
                    <a:p>
                      <a:r>
                        <a:rPr lang="zh-CN" altLang="en-US" sz="1800" dirty="0"/>
                        <a:t>使用场景</a:t>
                      </a:r>
                    </a:p>
                  </a:txBody>
                  <a:tcPr marL="91419" marR="91419" marT="45709" marB="45709"/>
                </a:tc>
                <a:tc>
                  <a:txBody>
                    <a:bodyPr/>
                    <a:lstStyle/>
                    <a:p>
                      <a:r>
                        <a:rPr lang="zh-CN" altLang="en-US" sz="1800" dirty="0"/>
                        <a:t>描述</a:t>
                      </a:r>
                    </a:p>
                  </a:txBody>
                  <a:tcPr marL="91419" marR="91419" marT="45709" marB="45709"/>
                </a:tc>
                <a:extLst>
                  <a:ext uri="{0D108BD9-81ED-4DB2-BD59-A6C34878D82A}">
                    <a16:rowId xmlns:a16="http://schemas.microsoft.com/office/drawing/2014/main" val="2367168827"/>
                  </a:ext>
                </a:extLst>
              </a:tr>
              <a:tr h="370754">
                <a:tc>
                  <a:txBody>
                    <a:bodyPr/>
                    <a:lstStyle/>
                    <a:p>
                      <a:r>
                        <a:rPr lang="en-US" altLang="zh-CN" sz="1800" dirty="0">
                          <a:solidFill>
                            <a:srgbClr val="FF0000"/>
                          </a:solidFill>
                        </a:rPr>
                        <a:t>x, y, z = range(3)</a:t>
                      </a:r>
                      <a:endParaRPr lang="zh-CN" altLang="en-US" sz="1800" dirty="0">
                        <a:solidFill>
                          <a:srgbClr val="FF0000"/>
                        </a:solidFill>
                      </a:endParaRPr>
                    </a:p>
                  </a:txBody>
                  <a:tcPr marL="91419" marR="91419" marT="45709" marB="45709"/>
                </a:tc>
                <a:tc>
                  <a:txBody>
                    <a:bodyPr/>
                    <a:lstStyle/>
                    <a:p>
                      <a:r>
                        <a:rPr lang="zh-CN" altLang="en-US" sz="1800" dirty="0">
                          <a:solidFill>
                            <a:srgbClr val="FF0000"/>
                          </a:solidFill>
                        </a:rPr>
                        <a:t>赋值语句的基本序列解包，支持嵌套序列解包</a:t>
                      </a:r>
                    </a:p>
                  </a:txBody>
                  <a:tcPr marL="91419" marR="91419" marT="45709" marB="45709"/>
                </a:tc>
                <a:extLst>
                  <a:ext uri="{0D108BD9-81ED-4DB2-BD59-A6C34878D82A}">
                    <a16:rowId xmlns:a16="http://schemas.microsoft.com/office/drawing/2014/main" val="4263801337"/>
                  </a:ext>
                </a:extLst>
              </a:tr>
              <a:tr h="639932">
                <a:tc>
                  <a:txBody>
                    <a:bodyPr/>
                    <a:lstStyle/>
                    <a:p>
                      <a:r>
                        <a:rPr lang="en-US" altLang="zh-CN" sz="1800" dirty="0">
                          <a:solidFill>
                            <a:srgbClr val="FF0000"/>
                          </a:solidFill>
                        </a:rPr>
                        <a:t>x, y, z, *</a:t>
                      </a:r>
                      <a:r>
                        <a:rPr lang="en-US" altLang="zh-CN" sz="1800" dirty="0" err="1">
                          <a:solidFill>
                            <a:srgbClr val="FF0000"/>
                          </a:solidFill>
                        </a:rPr>
                        <a:t>seq</a:t>
                      </a:r>
                      <a:r>
                        <a:rPr lang="en-US" altLang="zh-CN" sz="1800" dirty="0">
                          <a:solidFill>
                            <a:srgbClr val="FF0000"/>
                          </a:solidFill>
                        </a:rPr>
                        <a:t> = range(10)</a:t>
                      </a:r>
                      <a:endParaRPr lang="zh-CN" altLang="en-US" sz="1800" dirty="0">
                        <a:solidFill>
                          <a:srgbClr val="FF0000"/>
                        </a:solidFill>
                      </a:endParaRPr>
                    </a:p>
                  </a:txBody>
                  <a:tcPr marL="91419" marR="91419" marT="45709" marB="45709"/>
                </a:tc>
                <a:tc>
                  <a:txBody>
                    <a:bodyPr/>
                    <a:lstStyle/>
                    <a:p>
                      <a:r>
                        <a:rPr lang="zh-CN" altLang="en-US" sz="1800" b="1" dirty="0">
                          <a:solidFill>
                            <a:srgbClr val="FF0000"/>
                          </a:solidFill>
                        </a:rPr>
                        <a:t>赋值语句的扩展序列解包，</a:t>
                      </a:r>
                      <a:r>
                        <a:rPr lang="zh-CN" altLang="en-US" sz="1800" dirty="0">
                          <a:solidFill>
                            <a:srgbClr val="FF0000"/>
                          </a:solidFill>
                        </a:rPr>
                        <a:t>支持嵌套序列解包。首先匹配其他位置的对象引用，剩余的元素作为</a:t>
                      </a:r>
                      <a:r>
                        <a:rPr lang="en-US" altLang="zh-CN" sz="1800" dirty="0" err="1">
                          <a:solidFill>
                            <a:srgbClr val="FF0000"/>
                          </a:solidFill>
                        </a:rPr>
                        <a:t>seq</a:t>
                      </a:r>
                      <a:r>
                        <a:rPr lang="zh-CN" altLang="en-US" sz="1800" dirty="0">
                          <a:solidFill>
                            <a:srgbClr val="FF0000"/>
                          </a:solidFill>
                        </a:rPr>
                        <a:t>所指向的新列表中的元素</a:t>
                      </a:r>
                    </a:p>
                  </a:txBody>
                  <a:tcPr marL="91419" marR="91419" marT="45709" marB="45709"/>
                </a:tc>
                <a:extLst>
                  <a:ext uri="{0D108BD9-81ED-4DB2-BD59-A6C34878D82A}">
                    <a16:rowId xmlns:a16="http://schemas.microsoft.com/office/drawing/2014/main" val="4121903635"/>
                  </a:ext>
                </a:extLst>
              </a:tr>
              <a:tr h="700878">
                <a:tc>
                  <a:txBody>
                    <a:bodyPr/>
                    <a:lstStyle/>
                    <a:p>
                      <a:r>
                        <a:rPr lang="en-US" altLang="zh-CN" sz="1800" dirty="0" err="1">
                          <a:solidFill>
                            <a:srgbClr val="FF0000"/>
                          </a:solidFill>
                        </a:rPr>
                        <a:t>func</a:t>
                      </a:r>
                      <a:r>
                        <a:rPr lang="en-US" altLang="zh-CN" sz="1800" dirty="0">
                          <a:solidFill>
                            <a:srgbClr val="FF0000"/>
                          </a:solidFill>
                        </a:rPr>
                        <a:t>(x, y, *</a:t>
                      </a:r>
                      <a:r>
                        <a:rPr lang="en-US" altLang="zh-CN" sz="1800" dirty="0" err="1">
                          <a:solidFill>
                            <a:srgbClr val="FF0000"/>
                          </a:solidFill>
                        </a:rPr>
                        <a:t>seq</a:t>
                      </a:r>
                      <a:r>
                        <a:rPr lang="en-US" altLang="zh-CN" sz="1800" dirty="0">
                          <a:solidFill>
                            <a:srgbClr val="FF0000"/>
                          </a:solidFill>
                        </a:rPr>
                        <a:t>)</a:t>
                      </a:r>
                      <a:endParaRPr lang="zh-CN" altLang="en-US" sz="1800" dirty="0">
                        <a:solidFill>
                          <a:srgbClr val="FF0000"/>
                        </a:solidFill>
                      </a:endParaRPr>
                    </a:p>
                  </a:txBody>
                  <a:tcPr marL="91419" marR="91419" marT="45709" marB="45709"/>
                </a:tc>
                <a:tc>
                  <a:txBody>
                    <a:bodyPr/>
                    <a:lstStyle/>
                    <a:p>
                      <a:r>
                        <a:rPr lang="zh-CN" altLang="en-US" sz="1800" dirty="0">
                          <a:solidFill>
                            <a:srgbClr val="FF0000"/>
                          </a:solidFill>
                        </a:rPr>
                        <a:t>函数调用时的序列解包，</a:t>
                      </a:r>
                      <a:r>
                        <a:rPr lang="zh-CN" altLang="en-US" sz="2000" dirty="0">
                          <a:solidFill>
                            <a:srgbClr val="FF0000"/>
                          </a:solidFill>
                        </a:rPr>
                        <a:t>将可迭代对象</a:t>
                      </a:r>
                      <a:r>
                        <a:rPr lang="en-US" altLang="zh-CN" sz="2000" dirty="0" err="1">
                          <a:solidFill>
                            <a:srgbClr val="FF0000"/>
                          </a:solidFill>
                        </a:rPr>
                        <a:t>seq</a:t>
                      </a:r>
                      <a:r>
                        <a:rPr lang="zh-CN" altLang="en-US" sz="2000" dirty="0">
                          <a:solidFill>
                            <a:srgbClr val="FF0000"/>
                          </a:solidFill>
                        </a:rPr>
                        <a:t>的各个元素拆分后作为位置实参 </a:t>
                      </a:r>
                      <a:endParaRPr lang="zh-CN" altLang="en-US" sz="1800" dirty="0">
                        <a:solidFill>
                          <a:srgbClr val="FF0000"/>
                        </a:solidFill>
                      </a:endParaRPr>
                    </a:p>
                  </a:txBody>
                  <a:tcPr marL="91419" marR="91419" marT="45709" marB="45709"/>
                </a:tc>
                <a:extLst>
                  <a:ext uri="{0D108BD9-81ED-4DB2-BD59-A6C34878D82A}">
                    <a16:rowId xmlns:a16="http://schemas.microsoft.com/office/drawing/2014/main" val="892043144"/>
                  </a:ext>
                </a:extLst>
              </a:tr>
              <a:tr h="700878">
                <a:tc>
                  <a:txBody>
                    <a:bodyPr/>
                    <a:lstStyle/>
                    <a:p>
                      <a:r>
                        <a:rPr lang="en-US" altLang="zh-CN" sz="1800" dirty="0" err="1"/>
                        <a:t>func</a:t>
                      </a:r>
                      <a:r>
                        <a:rPr lang="en-US" altLang="zh-CN" sz="1800" dirty="0"/>
                        <a:t>(x, y, *</a:t>
                      </a:r>
                      <a:r>
                        <a:rPr lang="en-US" altLang="zh-CN" sz="1800" dirty="0" err="1"/>
                        <a:t>seq</a:t>
                      </a:r>
                      <a:r>
                        <a:rPr lang="en-US" altLang="zh-CN" sz="1800" dirty="0"/>
                        <a:t>, **map) </a:t>
                      </a:r>
                      <a:endParaRPr lang="zh-CN" altLang="en-US" sz="1800" dirty="0"/>
                    </a:p>
                  </a:txBody>
                  <a:tcPr marL="91419" marR="91419" marT="45709" marB="45709"/>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1800" dirty="0"/>
                        <a:t>函数调用时的序列解包，</a:t>
                      </a:r>
                      <a:r>
                        <a:rPr lang="zh-CN" altLang="en-US" sz="2000" dirty="0"/>
                        <a:t>表示将</a:t>
                      </a:r>
                      <a:r>
                        <a:rPr lang="en-US" altLang="zh-CN" sz="2000" dirty="0"/>
                        <a:t>map</a:t>
                      </a:r>
                      <a:r>
                        <a:rPr lang="zh-CN" altLang="en-US" sz="2000" dirty="0"/>
                        <a:t>对象</a:t>
                      </a:r>
                      <a:r>
                        <a:rPr lang="en-US" altLang="zh-CN" sz="2000" dirty="0"/>
                        <a:t>(</a:t>
                      </a:r>
                      <a:r>
                        <a:rPr lang="zh-CN" altLang="en-US" sz="2000" dirty="0"/>
                        <a:t>如字典</a:t>
                      </a:r>
                      <a:r>
                        <a:rPr lang="en-US" altLang="zh-CN" sz="2000" dirty="0"/>
                        <a:t>)</a:t>
                      </a:r>
                      <a:r>
                        <a:rPr lang="zh-CN" altLang="en-US" sz="2000" dirty="0"/>
                        <a:t>的各个元素拆分后作为关键实参 </a:t>
                      </a:r>
                      <a:r>
                        <a:rPr lang="en-US" altLang="zh-CN" sz="2000" dirty="0"/>
                        <a:t>(</a:t>
                      </a:r>
                      <a:r>
                        <a:rPr lang="en-US" altLang="zh-CN" sz="2000" dirty="0" err="1"/>
                        <a:t>var</a:t>
                      </a:r>
                      <a:r>
                        <a:rPr lang="en-US" altLang="zh-CN" sz="2000" dirty="0"/>
                        <a:t>=value)</a:t>
                      </a:r>
                      <a:endParaRPr lang="zh-CN" altLang="en-US" sz="1800" dirty="0"/>
                    </a:p>
                  </a:txBody>
                  <a:tcPr marL="91419" marR="91419" marT="45709" marB="45709"/>
                </a:tc>
                <a:extLst>
                  <a:ext uri="{0D108BD9-81ED-4DB2-BD59-A6C34878D82A}">
                    <a16:rowId xmlns:a16="http://schemas.microsoft.com/office/drawing/2014/main" val="1379029383"/>
                  </a:ext>
                </a:extLst>
              </a:tr>
              <a:tr h="639932">
                <a:tc>
                  <a:txBody>
                    <a:bodyPr/>
                    <a:lstStyle/>
                    <a:p>
                      <a:r>
                        <a:rPr kumimoji="0" lang="zh-CN" altLang="zh-CN" sz="2400" b="0" i="0" u="none" strike="noStrike" cap="none" normalizeH="0" baseline="0" dirty="0">
                          <a:ln>
                            <a:noFill/>
                          </a:ln>
                          <a:solidFill>
                            <a:srgbClr val="000000"/>
                          </a:solidFill>
                          <a:effectLst/>
                          <a:latin typeface="宋体" panose="02010600030101010101" pitchFamily="2" charset="-122"/>
                        </a:rPr>
                        <a:t>[*</a:t>
                      </a:r>
                      <a:r>
                        <a:rPr kumimoji="0" lang="zh-CN" altLang="zh-CN" sz="2400" b="0" i="0" u="none" strike="noStrike" cap="none" normalizeH="0" baseline="0" dirty="0">
                          <a:ln>
                            <a:noFill/>
                          </a:ln>
                          <a:solidFill>
                            <a:srgbClr val="000080"/>
                          </a:solidFill>
                          <a:effectLst/>
                          <a:latin typeface="宋体" panose="02010600030101010101" pitchFamily="2" charset="-122"/>
                        </a:rPr>
                        <a:t>range</a:t>
                      </a:r>
                      <a:r>
                        <a:rPr kumimoji="0" lang="zh-CN" altLang="zh-CN" sz="2400" b="0" i="0" u="none" strike="noStrike" cap="none" normalizeH="0" baseline="0" dirty="0">
                          <a:ln>
                            <a:noFill/>
                          </a:ln>
                          <a:solidFill>
                            <a:srgbClr val="000000"/>
                          </a:solidFill>
                          <a:effectLst/>
                          <a:latin typeface="宋体" panose="02010600030101010101" pitchFamily="2" charset="-122"/>
                        </a:rPr>
                        <a:t>(</a:t>
                      </a:r>
                      <a:r>
                        <a:rPr kumimoji="0" lang="zh-CN" altLang="zh-CN" sz="2400" b="0" i="0" u="none" strike="noStrike" cap="none" normalizeH="0" baseline="0" dirty="0">
                          <a:ln>
                            <a:noFill/>
                          </a:ln>
                          <a:solidFill>
                            <a:srgbClr val="0000FF"/>
                          </a:solidFill>
                          <a:effectLst/>
                          <a:latin typeface="宋体" panose="02010600030101010101" pitchFamily="2" charset="-122"/>
                        </a:rPr>
                        <a:t>4</a:t>
                      </a:r>
                      <a:r>
                        <a:rPr kumimoji="0" lang="zh-CN" altLang="zh-CN" sz="2400" b="0" i="0" u="none" strike="noStrike" cap="none" normalizeH="0" baseline="0" dirty="0">
                          <a:ln>
                            <a:noFill/>
                          </a:ln>
                          <a:solidFill>
                            <a:srgbClr val="000000"/>
                          </a:solidFill>
                          <a:effectLst/>
                          <a:latin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rPr>
                        <a:t>4</a:t>
                      </a:r>
                      <a:r>
                        <a:rPr kumimoji="0" lang="zh-CN" altLang="zh-CN" sz="2400" b="0" i="0" u="none" strike="noStrike" cap="none" normalizeH="0" baseline="0" dirty="0">
                          <a:ln>
                            <a:noFill/>
                          </a:ln>
                          <a:solidFill>
                            <a:srgbClr val="000000"/>
                          </a:solidFill>
                          <a:effectLst/>
                          <a:latin typeface="宋体" panose="02010600030101010101" pitchFamily="2" charset="-122"/>
                        </a:rPr>
                        <a:t>]</a:t>
                      </a:r>
                      <a:r>
                        <a:rPr kumimoji="0" lang="en-US" altLang="zh-CN" sz="2400" b="0" i="0" u="none" strike="noStrike" cap="none" normalizeH="0" baseline="0" dirty="0">
                          <a:ln>
                            <a:noFill/>
                          </a:ln>
                          <a:solidFill>
                            <a:srgbClr val="000000"/>
                          </a:solidFill>
                          <a:effectLst/>
                          <a:latin typeface="宋体" panose="02010600030101010101" pitchFamily="2" charset="-122"/>
                        </a:rPr>
                        <a:t> </a:t>
                      </a:r>
                      <a:endParaRPr lang="zh-CN" altLang="en-US" sz="1800" dirty="0"/>
                    </a:p>
                  </a:txBody>
                  <a:tcPr marL="91419" marR="91419" marT="45709" marB="45709"/>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1800" dirty="0"/>
                        <a:t>元组、列表、集合字面量定义时的序列解包，将可迭代对象的各个元素拆分后作为新的对象中的元素</a:t>
                      </a:r>
                    </a:p>
                  </a:txBody>
                  <a:tcPr marL="91419" marR="91419" marT="45709" marB="45709"/>
                </a:tc>
                <a:extLst>
                  <a:ext uri="{0D108BD9-81ED-4DB2-BD59-A6C34878D82A}">
                    <a16:rowId xmlns:a16="http://schemas.microsoft.com/office/drawing/2014/main" val="4122821369"/>
                  </a:ext>
                </a:extLst>
              </a:tr>
              <a:tr h="639932">
                <a:tc>
                  <a:txBody>
                    <a:bodyPr/>
                    <a:lstStyle/>
                    <a:p>
                      <a:r>
                        <a:rPr kumimoji="0" lang="zh-CN" altLang="zh-CN" sz="2400" b="0" i="0" u="none" strike="noStrike" cap="none" normalizeH="0" baseline="0" dirty="0">
                          <a:ln>
                            <a:noFill/>
                          </a:ln>
                          <a:solidFill>
                            <a:srgbClr val="000000"/>
                          </a:solidFill>
                          <a:effectLst/>
                          <a:latin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rPr>
                        <a:t>'x'</a:t>
                      </a:r>
                      <a:r>
                        <a:rPr kumimoji="0" lang="zh-CN" altLang="zh-CN" sz="2400" b="0" i="0" u="none" strike="noStrike" cap="none" normalizeH="0" baseline="0" dirty="0">
                          <a:ln>
                            <a:noFill/>
                          </a:ln>
                          <a:solidFill>
                            <a:srgbClr val="000000"/>
                          </a:solidFill>
                          <a:effectLst/>
                          <a:latin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rPr>
                        <a:t>, **{</a:t>
                      </a:r>
                      <a:r>
                        <a:rPr kumimoji="0" lang="zh-CN" altLang="zh-CN" sz="2400" b="1" i="0" u="none" strike="noStrike" cap="none" normalizeH="0" baseline="0" dirty="0">
                          <a:ln>
                            <a:noFill/>
                          </a:ln>
                          <a:solidFill>
                            <a:srgbClr val="008080"/>
                          </a:solidFill>
                          <a:effectLst/>
                          <a:latin typeface="宋体" panose="02010600030101010101" pitchFamily="2" charset="-122"/>
                        </a:rPr>
                        <a:t>'y'</a:t>
                      </a:r>
                      <a:r>
                        <a:rPr kumimoji="0" lang="zh-CN" altLang="zh-CN" sz="2400" b="0" i="0" u="none" strike="noStrike" cap="none" normalizeH="0" baseline="0" dirty="0">
                          <a:ln>
                            <a:noFill/>
                          </a:ln>
                          <a:solidFill>
                            <a:srgbClr val="000000"/>
                          </a:solidFill>
                          <a:effectLst/>
                          <a:latin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rPr>
                        <a:t>2</a:t>
                      </a:r>
                      <a:r>
                        <a:rPr kumimoji="0" lang="zh-CN" altLang="zh-CN" sz="2400" b="0" i="0" u="none" strike="noStrike" cap="none" normalizeH="0" baseline="0" dirty="0">
                          <a:ln>
                            <a:noFill/>
                          </a:ln>
                          <a:solidFill>
                            <a:srgbClr val="000000"/>
                          </a:solidFill>
                          <a:effectLst/>
                          <a:latin typeface="宋体" panose="02010600030101010101" pitchFamily="2" charset="-122"/>
                        </a:rPr>
                        <a:t>}}</a:t>
                      </a:r>
                      <a:r>
                        <a:rPr kumimoji="0" lang="en-US" altLang="zh-CN" sz="2400" b="0" i="0" u="none" strike="noStrike" cap="none" normalizeH="0" baseline="0" dirty="0">
                          <a:ln>
                            <a:noFill/>
                          </a:ln>
                          <a:solidFill>
                            <a:srgbClr val="000000"/>
                          </a:solidFill>
                          <a:effectLst/>
                          <a:latin typeface="宋体" panose="02010600030101010101" pitchFamily="2" charset="-122"/>
                        </a:rPr>
                        <a:t> </a:t>
                      </a:r>
                      <a:endParaRPr lang="zh-CN" altLang="en-US" sz="1800" dirty="0"/>
                    </a:p>
                  </a:txBody>
                  <a:tcPr marL="91419" marR="91419" marT="45709" marB="45709"/>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1800" dirty="0"/>
                        <a:t>字典字面量定义时的序列解包，将</a:t>
                      </a:r>
                      <a:r>
                        <a:rPr lang="en-US" altLang="zh-CN" sz="1800" dirty="0"/>
                        <a:t>map</a:t>
                      </a:r>
                      <a:r>
                        <a:rPr lang="zh-CN" altLang="en-US" sz="1800" dirty="0"/>
                        <a:t>对象的各个元素</a:t>
                      </a:r>
                      <a:r>
                        <a:rPr lang="en-US" altLang="zh-CN" sz="1800" dirty="0"/>
                        <a:t>(</a:t>
                      </a:r>
                      <a:r>
                        <a:rPr lang="en-US" altLang="zh-CN" sz="1800" dirty="0" err="1"/>
                        <a:t>key:value</a:t>
                      </a:r>
                      <a:r>
                        <a:rPr lang="en-US" altLang="zh-CN" sz="1800" dirty="0"/>
                        <a:t>)</a:t>
                      </a:r>
                      <a:r>
                        <a:rPr lang="zh-CN" altLang="en-US" sz="1800" dirty="0"/>
                        <a:t>拆分后作为新的字典对象中的元素</a:t>
                      </a:r>
                    </a:p>
                  </a:txBody>
                  <a:tcPr marL="91419" marR="91419" marT="45709" marB="45709"/>
                </a:tc>
                <a:extLst>
                  <a:ext uri="{0D108BD9-81ED-4DB2-BD59-A6C34878D82A}">
                    <a16:rowId xmlns:a16="http://schemas.microsoft.com/office/drawing/2014/main" val="3400970039"/>
                  </a:ext>
                </a:extLst>
              </a:tr>
            </a:tbl>
          </a:graphicData>
        </a:graphic>
      </p:graphicFrame>
      <p:graphicFrame>
        <p:nvGraphicFramePr>
          <p:cNvPr id="3" name="表格 2">
            <a:extLst>
              <a:ext uri="{FF2B5EF4-FFF2-40B4-BE49-F238E27FC236}">
                <a16:creationId xmlns:a16="http://schemas.microsoft.com/office/drawing/2014/main" id="{2DD33AB1-0899-4B69-96B7-90D81A10C345}"/>
              </a:ext>
            </a:extLst>
          </p:cNvPr>
          <p:cNvGraphicFramePr>
            <a:graphicFrameLocks noGrp="1"/>
          </p:cNvGraphicFramePr>
          <p:nvPr>
            <p:extLst>
              <p:ext uri="{D42A27DB-BD31-4B8C-83A1-F6EECF244321}">
                <p14:modId xmlns:p14="http://schemas.microsoft.com/office/powerpoint/2010/main" val="408275945"/>
              </p:ext>
            </p:extLst>
          </p:nvPr>
        </p:nvGraphicFramePr>
        <p:xfrm>
          <a:off x="531049" y="5428100"/>
          <a:ext cx="11129901" cy="1285132"/>
        </p:xfrm>
        <a:graphic>
          <a:graphicData uri="http://schemas.openxmlformats.org/drawingml/2006/table">
            <a:tbl>
              <a:tblPr firstRow="1" bandRow="1">
                <a:tableStyleId>{5940675A-B579-460E-94D1-54222C63F5DA}</a:tableStyleId>
              </a:tblPr>
              <a:tblGrid>
                <a:gridCol w="3219633">
                  <a:extLst>
                    <a:ext uri="{9D8B030D-6E8A-4147-A177-3AD203B41FA5}">
                      <a16:colId xmlns:a16="http://schemas.microsoft.com/office/drawing/2014/main" val="4005826300"/>
                    </a:ext>
                  </a:extLst>
                </a:gridCol>
                <a:gridCol w="7910268">
                  <a:extLst>
                    <a:ext uri="{9D8B030D-6E8A-4147-A177-3AD203B41FA5}">
                      <a16:colId xmlns:a16="http://schemas.microsoft.com/office/drawing/2014/main" val="143329906"/>
                    </a:ext>
                  </a:extLst>
                </a:gridCol>
              </a:tblGrid>
              <a:tr h="370754">
                <a:tc>
                  <a:txBody>
                    <a:bodyPr/>
                    <a:lstStyle/>
                    <a:p>
                      <a:r>
                        <a:rPr lang="zh-CN" altLang="en-US" sz="1800" dirty="0"/>
                        <a:t>使用场景</a:t>
                      </a:r>
                    </a:p>
                  </a:txBody>
                  <a:tcPr marL="91419" marR="91419" marT="45709" marB="45709"/>
                </a:tc>
                <a:tc>
                  <a:txBody>
                    <a:bodyPr/>
                    <a:lstStyle/>
                    <a:p>
                      <a:r>
                        <a:rPr lang="zh-CN" altLang="en-US" sz="1800" dirty="0"/>
                        <a:t>描述</a:t>
                      </a:r>
                    </a:p>
                  </a:txBody>
                  <a:tcPr marL="91419" marR="91419" marT="45709" marB="45709"/>
                </a:tc>
                <a:extLst>
                  <a:ext uri="{0D108BD9-81ED-4DB2-BD59-A6C34878D82A}">
                    <a16:rowId xmlns:a16="http://schemas.microsoft.com/office/drawing/2014/main" val="4130559074"/>
                  </a:ext>
                </a:extLst>
              </a:tr>
              <a:tr h="370754">
                <a:tc>
                  <a:txBody>
                    <a:bodyPr/>
                    <a:lstStyle/>
                    <a:p>
                      <a:r>
                        <a:rPr lang="en-US" altLang="zh-CN" sz="1800" kern="1200" dirty="0">
                          <a:solidFill>
                            <a:schemeClr val="tx1"/>
                          </a:solidFill>
                          <a:latin typeface="+mn-lt"/>
                          <a:ea typeface="+mn-ea"/>
                          <a:cs typeface="+mn-cs"/>
                        </a:rPr>
                        <a:t>def </a:t>
                      </a:r>
                      <a:r>
                        <a:rPr lang="en-US" altLang="zh-CN" sz="1800" kern="1200" dirty="0" err="1">
                          <a:solidFill>
                            <a:schemeClr val="tx1"/>
                          </a:solidFill>
                          <a:latin typeface="+mn-lt"/>
                          <a:ea typeface="+mn-ea"/>
                          <a:cs typeface="+mn-cs"/>
                        </a:rPr>
                        <a:t>func</a:t>
                      </a:r>
                      <a:r>
                        <a:rPr lang="en-US" altLang="zh-CN" sz="1800" kern="1200" dirty="0">
                          <a:solidFill>
                            <a:schemeClr val="tx1"/>
                          </a:solidFill>
                          <a:latin typeface="+mn-lt"/>
                          <a:ea typeface="+mn-ea"/>
                          <a:cs typeface="+mn-cs"/>
                        </a:rPr>
                        <a:t>(*</a:t>
                      </a:r>
                      <a:r>
                        <a:rPr lang="en-US" altLang="zh-CN" sz="1800" kern="1200" dirty="0" err="1">
                          <a:solidFill>
                            <a:schemeClr val="tx1"/>
                          </a:solidFill>
                          <a:latin typeface="+mn-lt"/>
                          <a:ea typeface="+mn-ea"/>
                          <a:cs typeface="+mn-cs"/>
                        </a:rPr>
                        <a:t>args</a:t>
                      </a:r>
                      <a:r>
                        <a:rPr lang="en-US" altLang="zh-CN" sz="1800" kern="1200" dirty="0">
                          <a:solidFill>
                            <a:schemeClr val="tx1"/>
                          </a:solidFill>
                          <a:latin typeface="+mn-lt"/>
                          <a:ea typeface="+mn-ea"/>
                          <a:cs typeface="+mn-cs"/>
                        </a:rPr>
                        <a:t>, **</a:t>
                      </a:r>
                      <a:r>
                        <a:rPr lang="en-US" altLang="zh-CN" sz="1800" kern="1200" dirty="0" err="1">
                          <a:solidFill>
                            <a:schemeClr val="tx1"/>
                          </a:solidFill>
                          <a:latin typeface="+mn-lt"/>
                          <a:ea typeface="+mn-ea"/>
                          <a:cs typeface="+mn-cs"/>
                        </a:rPr>
                        <a:t>kwargs</a:t>
                      </a:r>
                      <a:r>
                        <a:rPr lang="en-US" altLang="zh-CN" sz="1800" kern="1200" dirty="0">
                          <a:solidFill>
                            <a:schemeClr val="tx1"/>
                          </a:solidFill>
                          <a:latin typeface="+mn-lt"/>
                          <a:ea typeface="+mn-ea"/>
                          <a:cs typeface="+mn-cs"/>
                        </a:rPr>
                        <a:t>):</a:t>
                      </a:r>
                    </a:p>
                    <a:p>
                      <a:r>
                        <a:rPr lang="en-US" altLang="zh-CN" sz="1800" kern="1200" dirty="0">
                          <a:solidFill>
                            <a:schemeClr val="tx1"/>
                          </a:solidFill>
                          <a:latin typeface="+mn-lt"/>
                          <a:ea typeface="+mn-ea"/>
                          <a:cs typeface="+mn-cs"/>
                        </a:rPr>
                        <a:t>    print(</a:t>
                      </a:r>
                      <a:r>
                        <a:rPr lang="en-US" altLang="zh-CN" sz="1800" kern="1200" dirty="0" err="1">
                          <a:solidFill>
                            <a:schemeClr val="tx1"/>
                          </a:solidFill>
                          <a:latin typeface="+mn-lt"/>
                          <a:ea typeface="+mn-ea"/>
                          <a:cs typeface="+mn-cs"/>
                        </a:rPr>
                        <a:t>args</a:t>
                      </a:r>
                      <a:r>
                        <a:rPr lang="en-US" altLang="zh-CN" sz="1800" kern="1200" dirty="0">
                          <a:solidFill>
                            <a:schemeClr val="tx1"/>
                          </a:solidFill>
                          <a:latin typeface="+mn-lt"/>
                          <a:ea typeface="+mn-ea"/>
                          <a:cs typeface="+mn-cs"/>
                        </a:rPr>
                        <a:t>)</a:t>
                      </a:r>
                    </a:p>
                    <a:p>
                      <a:r>
                        <a:rPr lang="en-US" altLang="zh-CN" sz="1800" kern="1200" dirty="0">
                          <a:solidFill>
                            <a:schemeClr val="tx1"/>
                          </a:solidFill>
                          <a:latin typeface="+mn-lt"/>
                          <a:ea typeface="+mn-ea"/>
                          <a:cs typeface="+mn-cs"/>
                        </a:rPr>
                        <a:t>    print(</a:t>
                      </a:r>
                      <a:r>
                        <a:rPr lang="en-US" altLang="zh-CN" sz="1800" kern="1200" dirty="0" err="1">
                          <a:solidFill>
                            <a:schemeClr val="tx1"/>
                          </a:solidFill>
                          <a:latin typeface="+mn-lt"/>
                          <a:ea typeface="+mn-ea"/>
                          <a:cs typeface="+mn-cs"/>
                        </a:rPr>
                        <a:t>kwargs</a:t>
                      </a:r>
                      <a:r>
                        <a:rPr lang="en-US" altLang="zh-CN" sz="1800" kern="1200" dirty="0">
                          <a:solidFill>
                            <a:schemeClr val="tx1"/>
                          </a:solidFill>
                          <a:latin typeface="+mn-lt"/>
                          <a:ea typeface="+mn-ea"/>
                          <a:cs typeface="+mn-cs"/>
                        </a:rPr>
                        <a:t>)</a:t>
                      </a:r>
                      <a:endParaRPr lang="zh-CN" altLang="en-US" sz="1800" kern="1200" dirty="0">
                        <a:solidFill>
                          <a:schemeClr val="tx1"/>
                        </a:solidFill>
                        <a:latin typeface="+mn-lt"/>
                        <a:ea typeface="+mn-ea"/>
                        <a:cs typeface="+mn-cs"/>
                      </a:endParaRPr>
                    </a:p>
                  </a:txBody>
                  <a:tcPr marL="91419" marR="91419" marT="45709" marB="45709"/>
                </a:tc>
                <a:tc>
                  <a:txBody>
                    <a:bodyPr/>
                    <a:lstStyle/>
                    <a:p>
                      <a:r>
                        <a:rPr lang="zh-CN" altLang="en-US" sz="1800" kern="1200" dirty="0">
                          <a:solidFill>
                            <a:schemeClr val="tx1"/>
                          </a:solidFill>
                          <a:latin typeface="+mn-lt"/>
                          <a:ea typeface="+mn-ea"/>
                          <a:cs typeface="+mn-cs"/>
                        </a:rPr>
                        <a:t>函数定义时可变长度位置参数以及可变长度关键字参数，收集调用时传递的尚未匹配的位置参数以及关键字参数，以元组和字典形式保存</a:t>
                      </a:r>
                    </a:p>
                  </a:txBody>
                  <a:tcPr marL="91419" marR="91419" marT="45709" marB="45709"/>
                </a:tc>
                <a:extLst>
                  <a:ext uri="{0D108BD9-81ED-4DB2-BD59-A6C34878D82A}">
                    <a16:rowId xmlns:a16="http://schemas.microsoft.com/office/drawing/2014/main" val="1212638746"/>
                  </a:ext>
                </a:extLst>
              </a:tr>
            </a:tbl>
          </a:graphicData>
        </a:graphic>
      </p:graphicFrame>
    </p:spTree>
    <p:extLst>
      <p:ext uri="{BB962C8B-B14F-4D97-AF65-F5344CB8AC3E}">
        <p14:creationId xmlns:p14="http://schemas.microsoft.com/office/powerpoint/2010/main" val="1000215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84802"/>
          </a:xfrm>
        </p:spPr>
        <p:txBody>
          <a:bodyPr/>
          <a:lstStyle/>
          <a:p>
            <a:r>
              <a:rPr lang="zh-CN" altLang="en-US" dirty="0"/>
              <a:t>第</a:t>
            </a:r>
            <a:r>
              <a:rPr lang="en-US" altLang="zh-CN" dirty="0"/>
              <a:t>2</a:t>
            </a:r>
            <a:r>
              <a:rPr lang="zh-CN" altLang="en-US" dirty="0"/>
              <a:t>章 </a:t>
            </a:r>
            <a:r>
              <a:rPr lang="en-US" altLang="zh-CN" dirty="0"/>
              <a:t>Python</a:t>
            </a:r>
            <a:r>
              <a:rPr lang="zh-CN" altLang="en-US" dirty="0"/>
              <a:t>序列：字典 </a:t>
            </a:r>
          </a:p>
        </p:txBody>
      </p:sp>
      <p:sp>
        <p:nvSpPr>
          <p:cNvPr id="3" name="内容占位符 2"/>
          <p:cNvSpPr>
            <a:spLocks noGrp="1"/>
          </p:cNvSpPr>
          <p:nvPr>
            <p:ph idx="1"/>
          </p:nvPr>
        </p:nvSpPr>
        <p:spPr>
          <a:xfrm>
            <a:off x="602673" y="1455161"/>
            <a:ext cx="7474527" cy="4351338"/>
          </a:xfrm>
        </p:spPr>
        <p:txBody>
          <a:bodyPr>
            <a:normAutofit fontScale="92500" lnSpcReduction="20000"/>
          </a:bodyPr>
          <a:lstStyle/>
          <a:p>
            <a:r>
              <a:rPr lang="zh-CN" altLang="en-US" sz="3200" dirty="0"/>
              <a:t>字典元素的读取：</a:t>
            </a:r>
            <a:endParaRPr lang="en-US" altLang="zh-CN" sz="3200" dirty="0"/>
          </a:p>
          <a:p>
            <a:pPr lvl="1"/>
            <a:r>
              <a:rPr lang="en-US" altLang="zh-CN" sz="2800" dirty="0"/>
              <a:t>d[key] </a:t>
            </a:r>
            <a:r>
              <a:rPr lang="zh-CN" altLang="en-US" sz="2800" dirty="0"/>
              <a:t>以键作为下标可以访问字典元素，若键不存在则抛出异常</a:t>
            </a:r>
            <a:r>
              <a:rPr lang="en-US" altLang="zh-CN" sz="2800" dirty="0" err="1">
                <a:solidFill>
                  <a:srgbClr val="0070C0"/>
                </a:solidFill>
              </a:rPr>
              <a:t>KeyError</a:t>
            </a:r>
            <a:endParaRPr lang="en-US" altLang="zh-CN" sz="2800" dirty="0">
              <a:solidFill>
                <a:srgbClr val="0070C0"/>
              </a:solidFill>
            </a:endParaRPr>
          </a:p>
          <a:p>
            <a:pPr lvl="1"/>
            <a:r>
              <a:rPr lang="en-US" altLang="zh-CN" sz="2800" dirty="0" err="1">
                <a:solidFill>
                  <a:srgbClr val="FF0000"/>
                </a:solidFill>
              </a:rPr>
              <a:t>d.get</a:t>
            </a:r>
            <a:r>
              <a:rPr lang="en-US" altLang="zh-CN" sz="2800" dirty="0">
                <a:solidFill>
                  <a:srgbClr val="FF0000"/>
                </a:solidFill>
              </a:rPr>
              <a:t>(key[,default])</a:t>
            </a:r>
            <a:r>
              <a:rPr lang="zh-CN" altLang="en-US" sz="2800" dirty="0">
                <a:solidFill>
                  <a:srgbClr val="FF0000"/>
                </a:solidFill>
              </a:rPr>
              <a:t>：</a:t>
            </a:r>
            <a:r>
              <a:rPr lang="en-US" altLang="zh-CN" sz="2800" dirty="0">
                <a:solidFill>
                  <a:srgbClr val="FF0000"/>
                </a:solidFill>
              </a:rPr>
              <a:t>key</a:t>
            </a:r>
            <a:r>
              <a:rPr lang="zh-CN" altLang="en-US" sz="2800" dirty="0">
                <a:solidFill>
                  <a:srgbClr val="FF0000"/>
                </a:solidFill>
              </a:rPr>
              <a:t>不存在时返回</a:t>
            </a:r>
            <a:r>
              <a:rPr lang="en-US" altLang="zh-CN" sz="2800" dirty="0">
                <a:solidFill>
                  <a:srgbClr val="FF0000"/>
                </a:solidFill>
              </a:rPr>
              <a:t>0</a:t>
            </a:r>
            <a:r>
              <a:rPr lang="zh-CN" altLang="en-US" sz="2800" dirty="0">
                <a:solidFill>
                  <a:srgbClr val="FF0000"/>
                </a:solidFill>
              </a:rPr>
              <a:t> </a:t>
            </a:r>
            <a:endParaRPr lang="en-US" altLang="zh-CN" sz="2800" dirty="0">
              <a:solidFill>
                <a:srgbClr val="FF0000"/>
              </a:solidFill>
            </a:endParaRPr>
          </a:p>
          <a:p>
            <a:r>
              <a:rPr lang="zh-CN" altLang="zh-CN" sz="3200" dirty="0"/>
              <a:t>字典元素的添加与修改</a:t>
            </a:r>
            <a:r>
              <a:rPr lang="zh-CN" altLang="en-US" sz="3200" dirty="0"/>
              <a:t>： </a:t>
            </a:r>
            <a:r>
              <a:rPr lang="en-US" altLang="zh-CN" sz="3200" dirty="0">
                <a:solidFill>
                  <a:srgbClr val="FF0000"/>
                </a:solidFill>
              </a:rPr>
              <a:t>d[key]=value</a:t>
            </a:r>
          </a:p>
          <a:p>
            <a:pPr lvl="1"/>
            <a:r>
              <a:rPr lang="en-US" altLang="zh-CN" sz="2800" dirty="0" err="1"/>
              <a:t>d.update</a:t>
            </a:r>
            <a:r>
              <a:rPr lang="en-US" altLang="zh-CN" sz="2800" dirty="0"/>
              <a:t>(another)</a:t>
            </a:r>
          </a:p>
          <a:p>
            <a:r>
              <a:rPr lang="zh-CN" altLang="en-US" sz="3200" dirty="0"/>
              <a:t>字典元素的删除：</a:t>
            </a:r>
            <a:endParaRPr lang="en-US" altLang="zh-CN" sz="3200" dirty="0"/>
          </a:p>
          <a:p>
            <a:pPr lvl="1"/>
            <a:r>
              <a:rPr lang="en-US" altLang="zh-CN" sz="2800" dirty="0">
                <a:solidFill>
                  <a:srgbClr val="FF0000"/>
                </a:solidFill>
              </a:rPr>
              <a:t>del d[key] </a:t>
            </a:r>
          </a:p>
          <a:p>
            <a:pPr lvl="1"/>
            <a:r>
              <a:rPr lang="en-US" altLang="zh-CN" sz="2800" dirty="0" err="1">
                <a:solidFill>
                  <a:srgbClr val="FF0000"/>
                </a:solidFill>
              </a:rPr>
              <a:t>d.pop</a:t>
            </a:r>
            <a:r>
              <a:rPr lang="en-US" altLang="zh-CN" sz="2800" dirty="0">
                <a:solidFill>
                  <a:srgbClr val="FF0000"/>
                </a:solidFill>
              </a:rPr>
              <a:t>(key)/</a:t>
            </a:r>
            <a:r>
              <a:rPr lang="en-US" altLang="zh-CN" sz="2800" dirty="0" err="1">
                <a:solidFill>
                  <a:srgbClr val="FF0000"/>
                </a:solidFill>
              </a:rPr>
              <a:t>d.pop</a:t>
            </a:r>
            <a:r>
              <a:rPr lang="en-US" altLang="zh-CN" sz="2800" dirty="0">
                <a:solidFill>
                  <a:srgbClr val="FF0000"/>
                </a:solidFill>
              </a:rPr>
              <a:t>(key, value) </a:t>
            </a:r>
          </a:p>
          <a:p>
            <a:pPr lvl="1"/>
            <a:r>
              <a:rPr lang="en-US" altLang="zh-CN" sz="2800" dirty="0" err="1"/>
              <a:t>popitem</a:t>
            </a:r>
            <a:endParaRPr lang="en-US" altLang="zh-CN" sz="2800" dirty="0"/>
          </a:p>
          <a:p>
            <a:pPr lvl="1"/>
            <a:r>
              <a:rPr lang="en-US" altLang="zh-CN" sz="2800" dirty="0"/>
              <a:t>clear</a:t>
            </a:r>
          </a:p>
          <a:p>
            <a:pPr lvl="1"/>
            <a:endParaRPr lang="zh-CN" altLang="en-US" sz="2800" dirty="0">
              <a:solidFill>
                <a:srgbClr val="0070C0"/>
              </a:solidFill>
            </a:endParaRPr>
          </a:p>
          <a:p>
            <a:endParaRPr lang="zh-CN" altLang="en-US" sz="3200" dirty="0"/>
          </a:p>
        </p:txBody>
      </p:sp>
      <p:sp>
        <p:nvSpPr>
          <p:cNvPr id="4" name="文本框 3"/>
          <p:cNvSpPr txBox="1"/>
          <p:nvPr/>
        </p:nvSpPr>
        <p:spPr>
          <a:xfrm>
            <a:off x="8086567" y="1366965"/>
            <a:ext cx="3891250" cy="424731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solidFill>
                  <a:srgbClr val="FF0000"/>
                </a:solidFill>
              </a:rPr>
              <a:t>d = </a:t>
            </a:r>
            <a:r>
              <a:rPr lang="en-US" altLang="zh-CN" dirty="0" err="1">
                <a:solidFill>
                  <a:srgbClr val="FF0000"/>
                </a:solidFill>
              </a:rPr>
              <a:t>dict</a:t>
            </a:r>
            <a:r>
              <a:rPr lang="en-US" altLang="zh-CN" dirty="0">
                <a:solidFill>
                  <a:srgbClr val="FF0000"/>
                </a:solidFill>
              </a:rPr>
              <a:t>()  #  d</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 }</a:t>
            </a:r>
          </a:p>
          <a:p>
            <a:endParaRPr lang="en-US" altLang="zh-CN" dirty="0">
              <a:solidFill>
                <a:srgbClr val="FF0000"/>
              </a:solidFill>
            </a:endParaRPr>
          </a:p>
          <a:p>
            <a:r>
              <a:rPr lang="en-US" altLang="zh-CN" dirty="0">
                <a:solidFill>
                  <a:srgbClr val="FF0000"/>
                </a:solidFill>
              </a:rPr>
              <a:t>d[key] = </a:t>
            </a:r>
            <a:r>
              <a:rPr lang="en-US" altLang="zh-CN" dirty="0" err="1">
                <a:solidFill>
                  <a:srgbClr val="FF0000"/>
                </a:solidFill>
              </a:rPr>
              <a:t>d.get</a:t>
            </a:r>
            <a:r>
              <a:rPr lang="en-US" altLang="zh-CN" dirty="0">
                <a:solidFill>
                  <a:srgbClr val="FF0000"/>
                </a:solidFill>
              </a:rPr>
              <a:t>(key,0) + 1 </a:t>
            </a:r>
          </a:p>
          <a:p>
            <a:endParaRPr lang="en-US" altLang="zh-CN" dirty="0">
              <a:solidFill>
                <a:srgbClr val="FF0000"/>
              </a:solidFill>
            </a:endParaRPr>
          </a:p>
          <a:p>
            <a:r>
              <a:rPr lang="en-US" altLang="zh-CN" dirty="0">
                <a:solidFill>
                  <a:srgbClr val="FF0000"/>
                </a:solidFill>
              </a:rPr>
              <a:t>if  key in d: </a:t>
            </a:r>
          </a:p>
          <a:p>
            <a:r>
              <a:rPr lang="en-US" altLang="zh-CN" dirty="0">
                <a:solidFill>
                  <a:srgbClr val="FF0000"/>
                </a:solidFill>
              </a:rPr>
              <a:t>   d[key] += 1 </a:t>
            </a:r>
          </a:p>
          <a:p>
            <a:r>
              <a:rPr lang="en-US" altLang="zh-CN" dirty="0">
                <a:solidFill>
                  <a:srgbClr val="FF0000"/>
                </a:solidFill>
              </a:rPr>
              <a:t>else: </a:t>
            </a:r>
          </a:p>
          <a:p>
            <a:r>
              <a:rPr lang="en-US" altLang="zh-CN" dirty="0">
                <a:solidFill>
                  <a:srgbClr val="FF0000"/>
                </a:solidFill>
              </a:rPr>
              <a:t>   d[key] = 1</a:t>
            </a:r>
          </a:p>
          <a:p>
            <a:endParaRPr lang="en-US" altLang="zh-CN" dirty="0">
              <a:solidFill>
                <a:srgbClr val="FF0000"/>
              </a:solidFill>
            </a:endParaRPr>
          </a:p>
          <a:p>
            <a:r>
              <a:rPr lang="en-US" altLang="zh-CN" dirty="0">
                <a:solidFill>
                  <a:srgbClr val="FF0000"/>
                </a:solidFill>
              </a:rPr>
              <a:t>try:</a:t>
            </a:r>
          </a:p>
          <a:p>
            <a:r>
              <a:rPr lang="en-US" altLang="zh-CN" dirty="0">
                <a:solidFill>
                  <a:srgbClr val="FF0000"/>
                </a:solidFill>
              </a:rPr>
              <a:t>   d[key] += 1 </a:t>
            </a:r>
          </a:p>
          <a:p>
            <a:r>
              <a:rPr lang="en-US" altLang="zh-CN" dirty="0">
                <a:solidFill>
                  <a:srgbClr val="FF0000"/>
                </a:solidFill>
              </a:rPr>
              <a:t>except </a:t>
            </a:r>
            <a:r>
              <a:rPr lang="en-US" altLang="zh-CN" dirty="0" err="1">
                <a:solidFill>
                  <a:srgbClr val="FF0000"/>
                </a:solidFill>
              </a:rPr>
              <a:t>KeyError</a:t>
            </a:r>
            <a:r>
              <a:rPr lang="en-US" altLang="zh-CN" dirty="0">
                <a:solidFill>
                  <a:srgbClr val="FF0000"/>
                </a:solidFill>
              </a:rPr>
              <a:t>:</a:t>
            </a:r>
          </a:p>
          <a:p>
            <a:r>
              <a:rPr lang="en-US" altLang="zh-CN" dirty="0">
                <a:solidFill>
                  <a:srgbClr val="FF0000"/>
                </a:solidFill>
              </a:rPr>
              <a:t>    d[key] = 1  </a:t>
            </a:r>
          </a:p>
          <a:p>
            <a:endParaRPr lang="en-US" altLang="zh-CN" dirty="0">
              <a:solidFill>
                <a:srgbClr val="FF0000"/>
              </a:solidFill>
            </a:endParaRPr>
          </a:p>
          <a:p>
            <a:r>
              <a:rPr lang="en-US" altLang="zh-CN" dirty="0">
                <a:solidFill>
                  <a:srgbClr val="FF0000"/>
                </a:solidFill>
              </a:rPr>
              <a:t>reverse = </a:t>
            </a:r>
            <a:r>
              <a:rPr lang="en-US" altLang="zh-CN" dirty="0" err="1">
                <a:solidFill>
                  <a:srgbClr val="FF0000"/>
                </a:solidFill>
              </a:rPr>
              <a:t>d.pop</a:t>
            </a:r>
            <a:r>
              <a:rPr lang="en-US" altLang="zh-CN" dirty="0">
                <a:solidFill>
                  <a:srgbClr val="FF0000"/>
                </a:solidFill>
              </a:rPr>
              <a:t>('reverse', True)</a:t>
            </a:r>
            <a:endParaRPr lang="zh-CN" altLang="en-US" dirty="0">
              <a:solidFill>
                <a:srgbClr val="FF0000"/>
              </a:solidFill>
            </a:endParaRPr>
          </a:p>
        </p:txBody>
      </p:sp>
    </p:spTree>
    <p:extLst>
      <p:ext uri="{BB962C8B-B14F-4D97-AF65-F5344CB8AC3E}">
        <p14:creationId xmlns:p14="http://schemas.microsoft.com/office/powerpoint/2010/main" val="3762478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序列：字典的迭代</a:t>
            </a:r>
          </a:p>
        </p:txBody>
      </p:sp>
      <p:sp>
        <p:nvSpPr>
          <p:cNvPr id="3" name="内容占位符 2"/>
          <p:cNvSpPr>
            <a:spLocks noGrp="1"/>
          </p:cNvSpPr>
          <p:nvPr>
            <p:ph idx="1"/>
          </p:nvPr>
        </p:nvSpPr>
        <p:spPr>
          <a:xfrm>
            <a:off x="838200" y="1825625"/>
            <a:ext cx="10515600" cy="4830548"/>
          </a:xfrm>
        </p:spPr>
        <p:txBody>
          <a:bodyPr/>
          <a:lstStyle/>
          <a:p>
            <a:r>
              <a:rPr lang="en-US" altLang="zh-CN" dirty="0">
                <a:solidFill>
                  <a:srgbClr val="FF0000"/>
                </a:solidFill>
              </a:rPr>
              <a:t>keys(): </a:t>
            </a:r>
            <a:r>
              <a:rPr lang="zh-CN" altLang="en-US" dirty="0">
                <a:solidFill>
                  <a:srgbClr val="FF0000"/>
                </a:solidFill>
              </a:rPr>
              <a:t>返回可迭代对象，元素为字典中的所有</a:t>
            </a:r>
            <a:r>
              <a:rPr lang="en-US" altLang="zh-CN" dirty="0">
                <a:solidFill>
                  <a:srgbClr val="FF0000"/>
                </a:solidFill>
              </a:rPr>
              <a:t>key</a:t>
            </a:r>
          </a:p>
          <a:p>
            <a:r>
              <a:rPr lang="en-US" altLang="zh-CN" dirty="0">
                <a:solidFill>
                  <a:srgbClr val="FF0000"/>
                </a:solidFill>
              </a:rPr>
              <a:t>values(): </a:t>
            </a:r>
            <a:r>
              <a:rPr lang="zh-CN" altLang="en-US" dirty="0">
                <a:solidFill>
                  <a:srgbClr val="FF0000"/>
                </a:solidFill>
              </a:rPr>
              <a:t>元素为所有</a:t>
            </a:r>
            <a:r>
              <a:rPr lang="en-US" altLang="zh-CN" dirty="0">
                <a:solidFill>
                  <a:srgbClr val="FF0000"/>
                </a:solidFill>
              </a:rPr>
              <a:t>value</a:t>
            </a:r>
          </a:p>
          <a:p>
            <a:r>
              <a:rPr lang="en-US" altLang="zh-CN" dirty="0">
                <a:solidFill>
                  <a:srgbClr val="FF0000"/>
                </a:solidFill>
              </a:rPr>
              <a:t>items()</a:t>
            </a:r>
            <a:r>
              <a:rPr lang="zh-CN" altLang="en-US" dirty="0">
                <a:solidFill>
                  <a:srgbClr val="FF0000"/>
                </a:solidFill>
              </a:rPr>
              <a:t>：元素为</a:t>
            </a:r>
            <a:r>
              <a:rPr lang="en-US" altLang="zh-CN" dirty="0">
                <a:solidFill>
                  <a:srgbClr val="FF0000"/>
                </a:solidFill>
              </a:rPr>
              <a:t>(</a:t>
            </a:r>
            <a:r>
              <a:rPr lang="en-US" altLang="zh-CN" dirty="0" err="1">
                <a:solidFill>
                  <a:srgbClr val="FF0000"/>
                </a:solidFill>
              </a:rPr>
              <a:t>key,value</a:t>
            </a:r>
            <a:r>
              <a:rPr lang="en-US" altLang="zh-CN" dirty="0">
                <a:solidFill>
                  <a:srgbClr val="FF0000"/>
                </a:solidFill>
              </a:rPr>
              <a:t>)</a:t>
            </a:r>
            <a:r>
              <a:rPr lang="zh-CN" altLang="en-US" dirty="0">
                <a:solidFill>
                  <a:srgbClr val="FF0000"/>
                </a:solidFill>
              </a:rPr>
              <a:t>元组 </a:t>
            </a:r>
            <a:endParaRPr lang="en-US" altLang="zh-CN" dirty="0">
              <a:solidFill>
                <a:srgbClr val="FF0000"/>
              </a:solidFill>
            </a:endParaRPr>
          </a:p>
          <a:p>
            <a:r>
              <a:rPr lang="en-US" altLang="zh-CN" dirty="0" err="1">
                <a:solidFill>
                  <a:srgbClr val="FF0000"/>
                </a:solidFill>
              </a:rPr>
              <a:t>iter</a:t>
            </a:r>
            <a:r>
              <a:rPr lang="en-US" altLang="zh-CN" dirty="0">
                <a:solidFill>
                  <a:srgbClr val="FF0000"/>
                </a:solidFill>
              </a:rPr>
              <a:t>(d)  or  for key in d:   </a:t>
            </a:r>
            <a:r>
              <a:rPr lang="zh-CN" altLang="en-US" dirty="0">
                <a:solidFill>
                  <a:srgbClr val="FF0000"/>
                </a:solidFill>
              </a:rPr>
              <a:t>等价于</a:t>
            </a:r>
            <a:r>
              <a:rPr lang="en-US" altLang="zh-CN" dirty="0" err="1">
                <a:solidFill>
                  <a:srgbClr val="FF0000"/>
                </a:solidFill>
              </a:rPr>
              <a:t>iter</a:t>
            </a:r>
            <a:r>
              <a:rPr lang="en-US" altLang="zh-CN" dirty="0">
                <a:solidFill>
                  <a:srgbClr val="FF0000"/>
                </a:solidFill>
              </a:rPr>
              <a:t>(</a:t>
            </a:r>
            <a:r>
              <a:rPr lang="en-US" altLang="zh-CN" dirty="0" err="1">
                <a:solidFill>
                  <a:srgbClr val="FF0000"/>
                </a:solidFill>
              </a:rPr>
              <a:t>d.keys</a:t>
            </a:r>
            <a:r>
              <a:rPr lang="en-US" altLang="zh-CN" dirty="0">
                <a:solidFill>
                  <a:srgbClr val="FF0000"/>
                </a:solidFill>
              </a:rPr>
              <a:t>())</a:t>
            </a:r>
            <a:r>
              <a:rPr lang="zh-CN" altLang="en-US" dirty="0">
                <a:solidFill>
                  <a:srgbClr val="FF0000"/>
                </a:solidFill>
              </a:rPr>
              <a:t>：元素为所有</a:t>
            </a:r>
            <a:r>
              <a:rPr lang="en-US" altLang="zh-CN" dirty="0">
                <a:solidFill>
                  <a:srgbClr val="FF0000"/>
                </a:solidFill>
              </a:rPr>
              <a:t>key </a:t>
            </a:r>
            <a:endParaRPr lang="zh-CN" altLang="en-US" dirty="0">
              <a:solidFill>
                <a:srgbClr val="FF0000"/>
              </a:solidFill>
            </a:endParaRPr>
          </a:p>
        </p:txBody>
      </p:sp>
      <p:sp>
        <p:nvSpPr>
          <p:cNvPr id="4" name="文本框 3"/>
          <p:cNvSpPr txBox="1"/>
          <p:nvPr/>
        </p:nvSpPr>
        <p:spPr>
          <a:xfrm>
            <a:off x="838200" y="4295637"/>
            <a:ext cx="10515600" cy="1980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zh-CN" altLang="en-US" sz="2400" dirty="0">
                <a:solidFill>
                  <a:srgbClr val="FF0000"/>
                </a:solidFill>
              </a:rPr>
              <a:t>字典的知识点：</a:t>
            </a:r>
            <a:endParaRPr lang="en-US" altLang="zh-CN" sz="2400" dirty="0">
              <a:solidFill>
                <a:srgbClr val="FF0000"/>
              </a:solidFill>
            </a:endParaRPr>
          </a:p>
          <a:p>
            <a:pPr marL="742950" lvl="1" indent="-285750">
              <a:buFont typeface="Arial" panose="020B0604020202020204" pitchFamily="34" charset="0"/>
              <a:buChar char="•"/>
            </a:pPr>
            <a:r>
              <a:rPr lang="zh-CN" altLang="en-US" sz="2400" dirty="0">
                <a:solidFill>
                  <a:srgbClr val="FF0000"/>
                </a:solidFill>
              </a:rPr>
              <a:t>看到采用字典，怎么样更新或者添加字典元素？ </a:t>
            </a:r>
            <a:r>
              <a:rPr lang="en-US" altLang="zh-CN" sz="2400" dirty="0" err="1">
                <a:solidFill>
                  <a:srgbClr val="FF0000"/>
                </a:solidFill>
              </a:rPr>
              <a:t>dictobj</a:t>
            </a:r>
            <a:r>
              <a:rPr lang="en-US" altLang="zh-CN" sz="2400" dirty="0">
                <a:solidFill>
                  <a:srgbClr val="FF0000"/>
                </a:solidFill>
              </a:rPr>
              <a:t>[key] = …. </a:t>
            </a:r>
          </a:p>
          <a:p>
            <a:pPr marL="742950" lvl="1" indent="-285750">
              <a:buFont typeface="Arial" panose="020B0604020202020204" pitchFamily="34" charset="0"/>
              <a:buChar char="•"/>
            </a:pPr>
            <a:r>
              <a:rPr lang="zh-CN" altLang="en-US" sz="2400" dirty="0">
                <a:solidFill>
                  <a:srgbClr val="FF0000"/>
                </a:solidFill>
              </a:rPr>
              <a:t>更新字典元素： </a:t>
            </a:r>
            <a:r>
              <a:rPr lang="en-US" altLang="zh-CN" sz="2400" dirty="0" err="1">
                <a:solidFill>
                  <a:srgbClr val="FF0000"/>
                </a:solidFill>
              </a:rPr>
              <a:t>dictobj</a:t>
            </a:r>
            <a:r>
              <a:rPr lang="en-US" altLang="zh-CN" sz="2400" dirty="0">
                <a:solidFill>
                  <a:srgbClr val="FF0000"/>
                </a:solidFill>
              </a:rPr>
              <a:t>[key] = </a:t>
            </a:r>
            <a:r>
              <a:rPr lang="en-US" altLang="zh-CN" sz="2400" dirty="0" err="1">
                <a:solidFill>
                  <a:srgbClr val="FF0000"/>
                </a:solidFill>
              </a:rPr>
              <a:t>dictobj.get</a:t>
            </a:r>
            <a:r>
              <a:rPr lang="en-US" altLang="zh-CN" sz="2400" dirty="0">
                <a:solidFill>
                  <a:srgbClr val="FF0000"/>
                </a:solidFill>
              </a:rPr>
              <a:t>(key, value) + </a:t>
            </a:r>
            <a:r>
              <a:rPr lang="en-US" altLang="zh-CN" sz="2400" dirty="0" err="1">
                <a:solidFill>
                  <a:srgbClr val="FF0000"/>
                </a:solidFill>
              </a:rPr>
              <a:t>xxxx</a:t>
            </a:r>
            <a:r>
              <a:rPr lang="en-US" altLang="zh-CN" sz="2400" dirty="0">
                <a:solidFill>
                  <a:srgbClr val="FF0000"/>
                </a:solidFill>
              </a:rPr>
              <a:t> </a:t>
            </a:r>
          </a:p>
          <a:p>
            <a:pPr marL="742950" lvl="1" indent="-285750">
              <a:buFont typeface="Arial" panose="020B0604020202020204" pitchFamily="34" charset="0"/>
              <a:buChar char="•"/>
            </a:pPr>
            <a:r>
              <a:rPr lang="zh-CN" altLang="en-US" sz="2400" dirty="0">
                <a:solidFill>
                  <a:srgbClr val="FF0000"/>
                </a:solidFill>
              </a:rPr>
              <a:t>要遍历字典的元素： </a:t>
            </a:r>
            <a:r>
              <a:rPr lang="en-US" altLang="zh-CN" sz="2400" dirty="0">
                <a:solidFill>
                  <a:srgbClr val="FF0000"/>
                </a:solidFill>
              </a:rPr>
              <a:t>for key in d / for key in </a:t>
            </a:r>
            <a:r>
              <a:rPr lang="en-US" altLang="zh-CN" sz="2400" dirty="0" err="1">
                <a:solidFill>
                  <a:srgbClr val="FF0000"/>
                </a:solidFill>
              </a:rPr>
              <a:t>d.keys</a:t>
            </a:r>
            <a:r>
              <a:rPr lang="en-US" altLang="zh-CN" sz="2400" dirty="0">
                <a:solidFill>
                  <a:srgbClr val="FF0000"/>
                </a:solidFill>
              </a:rPr>
              <a:t>()  </a:t>
            </a:r>
            <a:r>
              <a:rPr lang="en-US" altLang="zh-CN" sz="2400" dirty="0" err="1">
                <a:solidFill>
                  <a:srgbClr val="FF0000"/>
                </a:solidFill>
              </a:rPr>
              <a:t>d.values</a:t>
            </a:r>
            <a:r>
              <a:rPr lang="en-US" altLang="zh-CN" sz="2400" dirty="0">
                <a:solidFill>
                  <a:srgbClr val="FF0000"/>
                </a:solidFill>
              </a:rPr>
              <a:t>() </a:t>
            </a:r>
            <a:r>
              <a:rPr lang="en-US" altLang="zh-CN" sz="2400" dirty="0" err="1">
                <a:solidFill>
                  <a:srgbClr val="FF0000"/>
                </a:solidFill>
              </a:rPr>
              <a:t>d.items</a:t>
            </a:r>
            <a:r>
              <a:rPr lang="en-US" altLang="zh-CN" sz="2400" dirty="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3514078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Python</a:t>
            </a:r>
            <a:r>
              <a:rPr lang="zh-CN" altLang="en-US" dirty="0"/>
              <a:t>序列：</a:t>
            </a:r>
            <a:r>
              <a:rPr lang="en-US" altLang="zh-CN" dirty="0"/>
              <a:t>set</a:t>
            </a:r>
            <a:endParaRPr lang="zh-CN" altLang="en-US" dirty="0"/>
          </a:p>
        </p:txBody>
      </p:sp>
      <p:sp>
        <p:nvSpPr>
          <p:cNvPr id="3" name="内容占位符 2"/>
          <p:cNvSpPr>
            <a:spLocks noGrp="1"/>
          </p:cNvSpPr>
          <p:nvPr>
            <p:ph idx="1"/>
          </p:nvPr>
        </p:nvSpPr>
        <p:spPr>
          <a:xfrm>
            <a:off x="838200" y="1825626"/>
            <a:ext cx="10515600" cy="3827030"/>
          </a:xfrm>
        </p:spPr>
        <p:txBody>
          <a:bodyPr/>
          <a:lstStyle/>
          <a:p>
            <a:r>
              <a:rPr lang="zh-CN" altLang="en-US" dirty="0"/>
              <a:t>集合的特性： </a:t>
            </a:r>
            <a:r>
              <a:rPr lang="zh-CN" altLang="en-US" dirty="0">
                <a:solidFill>
                  <a:srgbClr val="FF0000"/>
                </a:solidFill>
              </a:rPr>
              <a:t>不重复且无序</a:t>
            </a:r>
            <a:r>
              <a:rPr lang="zh-CN" altLang="en-US" dirty="0"/>
              <a:t>，元素必须为不可变对象</a:t>
            </a:r>
            <a:endParaRPr lang="en-US" altLang="zh-CN" dirty="0"/>
          </a:p>
          <a:p>
            <a:r>
              <a:rPr lang="en-US" altLang="zh-CN" dirty="0"/>
              <a:t>==</a:t>
            </a:r>
            <a:r>
              <a:rPr lang="zh-CN" altLang="en-US" dirty="0"/>
              <a:t>  </a:t>
            </a:r>
            <a:r>
              <a:rPr lang="en-US" altLang="zh-CN" dirty="0"/>
              <a:t>!=   in  not in   </a:t>
            </a:r>
            <a:r>
              <a:rPr lang="en-US" altLang="zh-CN" dirty="0" err="1"/>
              <a:t>len</a:t>
            </a:r>
            <a:r>
              <a:rPr lang="en-US" altLang="zh-CN" dirty="0"/>
              <a:t> …. </a:t>
            </a:r>
          </a:p>
          <a:p>
            <a:pPr marL="0" indent="0">
              <a:buNone/>
            </a:pPr>
            <a:r>
              <a:rPr lang="en-US" altLang="zh-CN" dirty="0"/>
              <a:t>t = [1, 2, 3, 1, 4, 1]</a:t>
            </a:r>
          </a:p>
          <a:p>
            <a:pPr marL="0" indent="0">
              <a:buNone/>
            </a:pPr>
            <a:r>
              <a:rPr lang="en-US" altLang="zh-CN" dirty="0">
                <a:solidFill>
                  <a:srgbClr val="FF0000"/>
                </a:solidFill>
              </a:rPr>
              <a:t>s = list(set(t))</a:t>
            </a:r>
          </a:p>
          <a:p>
            <a:pPr marL="0" indent="0">
              <a:buNone/>
            </a:pPr>
            <a:endParaRPr lang="en-US" altLang="zh-CN" dirty="0">
              <a:solidFill>
                <a:srgbClr val="FF0000"/>
              </a:solidFill>
            </a:endParaRPr>
          </a:p>
          <a:p>
            <a:pPr marL="0" indent="0">
              <a:buNone/>
            </a:pPr>
            <a:r>
              <a:rPr lang="zh-CN" altLang="en-US" dirty="0">
                <a:solidFill>
                  <a:srgbClr val="FF0000"/>
                </a:solidFill>
              </a:rPr>
              <a:t>怎么判断字符串中字符是否有重复？ </a:t>
            </a:r>
            <a:endParaRPr lang="en-US" altLang="zh-CN" dirty="0">
              <a:solidFill>
                <a:srgbClr val="FF0000"/>
              </a:solidFill>
            </a:endParaRPr>
          </a:p>
          <a:p>
            <a:pPr marL="0" indent="0">
              <a:buNone/>
            </a:pPr>
            <a:r>
              <a:rPr lang="en-US" altLang="zh-CN" dirty="0" err="1">
                <a:solidFill>
                  <a:srgbClr val="FF0000"/>
                </a:solidFill>
              </a:rPr>
              <a:t>len</a:t>
            </a:r>
            <a:r>
              <a:rPr lang="en-US" altLang="zh-CN" dirty="0">
                <a:solidFill>
                  <a:srgbClr val="FF0000"/>
                </a:solidFill>
              </a:rPr>
              <a:t>(set(t)) == </a:t>
            </a:r>
            <a:r>
              <a:rPr lang="en-US" altLang="zh-CN" dirty="0" err="1">
                <a:solidFill>
                  <a:srgbClr val="FF0000"/>
                </a:solidFill>
              </a:rPr>
              <a:t>len</a:t>
            </a:r>
            <a:r>
              <a:rPr lang="en-US" altLang="zh-CN" dirty="0">
                <a:solidFill>
                  <a:srgbClr val="FF0000"/>
                </a:solidFill>
              </a:rPr>
              <a:t>(t) </a:t>
            </a:r>
            <a:endParaRPr lang="zh-CN" altLang="en-US" dirty="0">
              <a:solidFill>
                <a:srgbClr val="FF0000"/>
              </a:solidFill>
            </a:endParaRPr>
          </a:p>
        </p:txBody>
      </p:sp>
    </p:spTree>
    <p:extLst>
      <p:ext uri="{BB962C8B-B14F-4D97-AF65-F5344CB8AC3E}">
        <p14:creationId xmlns:p14="http://schemas.microsoft.com/office/powerpoint/2010/main" val="3499104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选择与循环：条件表达式</a:t>
            </a:r>
          </a:p>
        </p:txBody>
      </p:sp>
      <p:sp>
        <p:nvSpPr>
          <p:cNvPr id="3" name="内容占位符 2"/>
          <p:cNvSpPr>
            <a:spLocks noGrp="1"/>
          </p:cNvSpPr>
          <p:nvPr>
            <p:ph idx="1"/>
          </p:nvPr>
        </p:nvSpPr>
        <p:spPr>
          <a:xfrm>
            <a:off x="838200" y="1690688"/>
            <a:ext cx="10515600" cy="4654694"/>
          </a:xfrm>
        </p:spPr>
        <p:txBody>
          <a:bodyPr>
            <a:normAutofit fontScale="85000" lnSpcReduction="20000"/>
          </a:bodyPr>
          <a:lstStyle/>
          <a:p>
            <a:r>
              <a:rPr lang="zh-CN" altLang="en-US" dirty="0"/>
              <a:t>任何表达式都是条件表达式，可用于选择和循环结构中</a:t>
            </a:r>
            <a:endParaRPr lang="en-US" altLang="zh-CN" dirty="0"/>
          </a:p>
          <a:p>
            <a:pPr lvl="1"/>
            <a:r>
              <a:rPr lang="zh-CN" altLang="en-US" dirty="0"/>
              <a:t>表达式不能包含赋值类语句</a:t>
            </a:r>
            <a:endParaRPr lang="en-US" altLang="zh-CN" dirty="0"/>
          </a:p>
          <a:p>
            <a:r>
              <a:rPr lang="zh-CN" altLang="en-US" dirty="0"/>
              <a:t>条件表达式的真值判断：</a:t>
            </a:r>
            <a:endParaRPr lang="en-US" altLang="zh-CN" dirty="0"/>
          </a:p>
          <a:p>
            <a:pPr lvl="1"/>
            <a:r>
              <a:rPr lang="en-US" altLang="zh-CN" dirty="0"/>
              <a:t>False: </a:t>
            </a:r>
            <a:r>
              <a:rPr lang="zh-CN" altLang="en-US" dirty="0"/>
              <a:t>值为</a:t>
            </a:r>
            <a:r>
              <a:rPr lang="en-US" altLang="zh-CN" dirty="0"/>
              <a:t>0</a:t>
            </a:r>
            <a:r>
              <a:rPr lang="zh-CN" altLang="en-US" dirty="0"/>
              <a:t>、</a:t>
            </a:r>
            <a:r>
              <a:rPr lang="en-US" altLang="zh-CN" dirty="0"/>
              <a:t>None</a:t>
            </a:r>
            <a:r>
              <a:rPr lang="zh-CN" altLang="en-US" dirty="0"/>
              <a:t>、空序列对象（长度为</a:t>
            </a:r>
            <a:r>
              <a:rPr lang="en-US" altLang="zh-CN" dirty="0"/>
              <a:t>0</a:t>
            </a:r>
            <a:r>
              <a:rPr lang="zh-CN" altLang="en-US" dirty="0"/>
              <a:t>）</a:t>
            </a:r>
            <a:endParaRPr lang="en-US" altLang="zh-CN" dirty="0"/>
          </a:p>
          <a:p>
            <a:pPr lvl="1"/>
            <a:r>
              <a:rPr lang="en-US" altLang="zh-CN" dirty="0"/>
              <a:t>True: </a:t>
            </a:r>
            <a:r>
              <a:rPr lang="zh-CN" altLang="en-US" dirty="0"/>
              <a:t>非</a:t>
            </a:r>
            <a:r>
              <a:rPr lang="en-US" altLang="zh-CN" dirty="0"/>
              <a:t>0</a:t>
            </a:r>
            <a:r>
              <a:rPr lang="zh-CN" altLang="en-US" dirty="0"/>
              <a:t>、非空对象</a:t>
            </a:r>
            <a:endParaRPr lang="en-US" altLang="zh-CN" dirty="0"/>
          </a:p>
          <a:p>
            <a:r>
              <a:rPr lang="zh-CN" altLang="en-US" dirty="0"/>
              <a:t>逻辑运算符：</a:t>
            </a:r>
            <a:r>
              <a:rPr lang="en-US" altLang="zh-CN" dirty="0"/>
              <a:t>and  or  not</a:t>
            </a:r>
            <a:r>
              <a:rPr lang="zh-CN" altLang="en-US" dirty="0"/>
              <a:t>，注意</a:t>
            </a:r>
            <a:r>
              <a:rPr lang="zh-CN" altLang="en-US" dirty="0">
                <a:solidFill>
                  <a:srgbClr val="FF0000"/>
                </a:solidFill>
              </a:rPr>
              <a:t>短路逻辑</a:t>
            </a:r>
            <a:endParaRPr lang="en-US" altLang="zh-CN" dirty="0">
              <a:solidFill>
                <a:srgbClr val="FF0000"/>
              </a:solidFill>
            </a:endParaRPr>
          </a:p>
          <a:p>
            <a:pPr lvl="1"/>
            <a:r>
              <a:rPr lang="en-US" altLang="zh-CN" sz="2800" dirty="0"/>
              <a:t>and : </a:t>
            </a:r>
            <a:r>
              <a:rPr lang="zh-CN" altLang="en-US" sz="2800" dirty="0"/>
              <a:t>返回第一个假</a:t>
            </a:r>
            <a:r>
              <a:rPr lang="en-US" altLang="zh-CN" sz="2800" dirty="0"/>
              <a:t>(None</a:t>
            </a:r>
            <a:r>
              <a:rPr lang="zh-CN" altLang="en-US" sz="2800" dirty="0"/>
              <a:t>、空或者数值</a:t>
            </a:r>
            <a:r>
              <a:rPr lang="en-US" altLang="zh-CN" sz="2800" dirty="0"/>
              <a:t>0)</a:t>
            </a:r>
            <a:r>
              <a:rPr lang="zh-CN" altLang="en-US" sz="2800" dirty="0"/>
              <a:t>的表达式或者最后一个表达式</a:t>
            </a:r>
            <a:endParaRPr lang="en-US" altLang="zh-CN" sz="2800" dirty="0"/>
          </a:p>
          <a:p>
            <a:pPr lvl="1"/>
            <a:r>
              <a:rPr lang="en-US" altLang="zh-CN" sz="2800" dirty="0"/>
              <a:t>or: </a:t>
            </a:r>
            <a:r>
              <a:rPr lang="zh-CN" altLang="en-US" sz="2800" dirty="0"/>
              <a:t>返回第一个真（非</a:t>
            </a:r>
            <a:r>
              <a:rPr lang="en-US" altLang="zh-CN" sz="2800" dirty="0"/>
              <a:t>None</a:t>
            </a:r>
            <a:r>
              <a:rPr lang="zh-CN" altLang="en-US" sz="2800" dirty="0"/>
              <a:t>、非空或者非</a:t>
            </a:r>
            <a:r>
              <a:rPr lang="en-US" altLang="zh-CN" sz="2800" dirty="0"/>
              <a:t>0</a:t>
            </a:r>
            <a:r>
              <a:rPr lang="zh-CN" altLang="en-US" sz="2800" dirty="0"/>
              <a:t>）的表达式或者最后一个表达式</a:t>
            </a:r>
            <a:endParaRPr lang="en-US" altLang="zh-CN" sz="2800" dirty="0"/>
          </a:p>
          <a:p>
            <a:pPr lvl="1"/>
            <a:r>
              <a:rPr lang="en-US" altLang="zh-CN" sz="2800" dirty="0"/>
              <a:t>not:  not True = False,  not False = True </a:t>
            </a:r>
          </a:p>
          <a:p>
            <a:r>
              <a:rPr lang="en-US" altLang="zh-CN" sz="3200" dirty="0"/>
              <a:t>if else</a:t>
            </a:r>
            <a:r>
              <a:rPr lang="zh-CN" altLang="en-US" sz="3200" dirty="0"/>
              <a:t>三元表达式：  </a:t>
            </a:r>
            <a:r>
              <a:rPr lang="en-US" altLang="zh-CN" sz="3200" dirty="0"/>
              <a:t>value = x ** 2 if x % 2 == 0 else x ** 3 </a:t>
            </a:r>
            <a:endParaRPr lang="zh-CN" altLang="en-US" sz="3200" dirty="0"/>
          </a:p>
          <a:p>
            <a:pPr lvl="1"/>
            <a:endParaRPr lang="en-US" altLang="zh-CN" dirty="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716625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短路逻辑</a:t>
            </a:r>
          </a:p>
        </p:txBody>
      </p:sp>
      <p:sp>
        <p:nvSpPr>
          <p:cNvPr id="3" name="内容占位符 2"/>
          <p:cNvSpPr>
            <a:spLocks noGrp="1"/>
          </p:cNvSpPr>
          <p:nvPr>
            <p:ph idx="1"/>
          </p:nvPr>
        </p:nvSpPr>
        <p:spPr/>
        <p:txBody>
          <a:bodyPr>
            <a:normAutofit fontScale="92500" lnSpcReduction="10000"/>
          </a:bodyPr>
          <a:lstStyle/>
          <a:p>
            <a:r>
              <a:rPr lang="zh-CN" altLang="en-US" dirty="0"/>
              <a:t>逻辑运算 </a:t>
            </a:r>
            <a:r>
              <a:rPr lang="en-US" altLang="zh-CN" dirty="0"/>
              <a:t>and/or</a:t>
            </a:r>
            <a:r>
              <a:rPr lang="zh-CN" altLang="en-US" dirty="0"/>
              <a:t>为短路逻辑，多个条件，如果其中有条件无需运算就已经知道最终结果，这就是短路逻辑 </a:t>
            </a:r>
            <a:endParaRPr lang="en-US" altLang="zh-CN" dirty="0"/>
          </a:p>
          <a:p>
            <a:pPr marL="0" indent="0">
              <a:buNone/>
            </a:pPr>
            <a:endParaRPr lang="en-US" altLang="zh-CN" dirty="0"/>
          </a:p>
          <a:p>
            <a:pPr marL="0" indent="0">
              <a:buNone/>
            </a:pPr>
            <a:r>
              <a:rPr lang="en-US" altLang="zh-CN" dirty="0"/>
              <a:t>5&lt; 4 and 'a' in '</a:t>
            </a:r>
            <a:r>
              <a:rPr lang="en-US" altLang="zh-CN" dirty="0" err="1"/>
              <a:t>abc</a:t>
            </a:r>
            <a:r>
              <a:rPr lang="en-US" altLang="zh-CN" dirty="0"/>
              <a:t>'   </a:t>
            </a:r>
            <a:r>
              <a:rPr lang="zh-CN" altLang="en-US" dirty="0"/>
              <a:t>短路逻辑，  </a:t>
            </a:r>
            <a:r>
              <a:rPr lang="en-US" altLang="zh-CN" dirty="0"/>
              <a:t>5&lt;4 </a:t>
            </a:r>
            <a:r>
              <a:rPr lang="zh-CN" altLang="en-US" dirty="0"/>
              <a:t>为</a:t>
            </a:r>
            <a:r>
              <a:rPr lang="en-US" altLang="zh-CN" dirty="0"/>
              <a:t>False</a:t>
            </a:r>
            <a:r>
              <a:rPr lang="zh-CN" altLang="en-US" dirty="0"/>
              <a:t>，最终结果为</a:t>
            </a:r>
            <a:r>
              <a:rPr lang="en-US" altLang="zh-CN" dirty="0"/>
              <a:t>False</a:t>
            </a:r>
            <a:r>
              <a:rPr lang="zh-CN" altLang="en-US" dirty="0"/>
              <a:t>，无需判断 </a:t>
            </a:r>
            <a:r>
              <a:rPr lang="en-US" altLang="zh-CN" dirty="0"/>
              <a:t>'a' in '</a:t>
            </a:r>
            <a:r>
              <a:rPr lang="en-US" altLang="zh-CN" dirty="0" err="1"/>
              <a:t>abc</a:t>
            </a:r>
            <a:r>
              <a:rPr lang="en-US" altLang="zh-CN" dirty="0"/>
              <a:t>' </a:t>
            </a:r>
          </a:p>
          <a:p>
            <a:pPr marL="0" indent="0">
              <a:buNone/>
            </a:pPr>
            <a:endParaRPr lang="en-US" altLang="zh-CN" dirty="0"/>
          </a:p>
          <a:p>
            <a:pPr marL="0" indent="0">
              <a:buNone/>
            </a:pPr>
            <a:r>
              <a:rPr lang="en-US" altLang="zh-CN" dirty="0"/>
              <a:t>5 &gt;4 and 'a' in '</a:t>
            </a:r>
            <a:r>
              <a:rPr lang="en-US" altLang="zh-CN" dirty="0" err="1"/>
              <a:t>abc</a:t>
            </a:r>
            <a:r>
              <a:rPr lang="en-US" altLang="zh-CN" dirty="0"/>
              <a:t>' or 6+4  &gt; 7 </a:t>
            </a:r>
          </a:p>
          <a:p>
            <a:pPr marL="0" indent="0">
              <a:buNone/>
            </a:pPr>
            <a:r>
              <a:rPr lang="zh-CN" altLang="en-US" dirty="0"/>
              <a:t>首先决定运算符优先级：   </a:t>
            </a:r>
            <a:r>
              <a:rPr lang="en-US" altLang="zh-CN" dirty="0"/>
              <a:t>5&gt;4    'a in '</a:t>
            </a:r>
            <a:r>
              <a:rPr lang="en-US" altLang="zh-CN" dirty="0" err="1"/>
              <a:t>abc</a:t>
            </a:r>
            <a:r>
              <a:rPr lang="en-US" altLang="zh-CN" dirty="0"/>
              <a:t>'    6+ 4     10 &gt;7 </a:t>
            </a:r>
          </a:p>
          <a:p>
            <a:pPr marL="0" indent="0">
              <a:buNone/>
            </a:pPr>
            <a:r>
              <a:rPr lang="en-US" altLang="zh-CN" dirty="0"/>
              <a:t>((5&gt;4) and 'a' in '</a:t>
            </a:r>
            <a:r>
              <a:rPr lang="en-US" altLang="zh-CN" dirty="0" err="1"/>
              <a:t>abc</a:t>
            </a:r>
            <a:r>
              <a:rPr lang="en-US" altLang="zh-CN" dirty="0"/>
              <a:t>' )  or (10 &gt; 7 )</a:t>
            </a:r>
          </a:p>
          <a:p>
            <a:pPr marL="0" indent="0">
              <a:buNone/>
            </a:pPr>
            <a:r>
              <a:rPr lang="en-US" altLang="zh-CN" dirty="0"/>
              <a:t>or</a:t>
            </a:r>
            <a:r>
              <a:rPr lang="zh-CN" altLang="en-US" dirty="0"/>
              <a:t>前面条件为真，短路逻辑，无需判断 </a:t>
            </a:r>
            <a:r>
              <a:rPr lang="en-US" altLang="zh-CN" dirty="0"/>
              <a:t>6+4&gt;7  </a:t>
            </a:r>
            <a:endParaRPr lang="zh-CN" altLang="en-US" dirty="0"/>
          </a:p>
        </p:txBody>
      </p:sp>
    </p:spTree>
    <p:extLst>
      <p:ext uri="{BB962C8B-B14F-4D97-AF65-F5344CB8AC3E}">
        <p14:creationId xmlns:p14="http://schemas.microsoft.com/office/powerpoint/2010/main" val="1524900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选择与循环：选择结构</a:t>
            </a:r>
          </a:p>
        </p:txBody>
      </p:sp>
      <p:sp>
        <p:nvSpPr>
          <p:cNvPr id="3" name="内容占位符 2"/>
          <p:cNvSpPr>
            <a:spLocks noGrp="1"/>
          </p:cNvSpPr>
          <p:nvPr>
            <p:ph idx="1"/>
          </p:nvPr>
        </p:nvSpPr>
        <p:spPr/>
        <p:txBody>
          <a:bodyPr/>
          <a:lstStyle/>
          <a:p>
            <a:pPr marL="0" indent="0">
              <a:buNone/>
            </a:pPr>
            <a:r>
              <a:rPr lang="en-US" altLang="zh-CN" dirty="0"/>
              <a:t>if expr: </a:t>
            </a:r>
          </a:p>
          <a:p>
            <a:pPr marL="0" indent="0">
              <a:buNone/>
            </a:pPr>
            <a:r>
              <a:rPr lang="en-US" altLang="zh-CN" dirty="0"/>
              <a:t>   statement1</a:t>
            </a:r>
          </a:p>
          <a:p>
            <a:pPr marL="0" indent="0">
              <a:buNone/>
            </a:pPr>
            <a:r>
              <a:rPr lang="en-US" altLang="zh-CN" dirty="0" err="1"/>
              <a:t>elif</a:t>
            </a:r>
            <a:r>
              <a:rPr lang="en-US" altLang="zh-CN" dirty="0"/>
              <a:t> expr2:     # </a:t>
            </a:r>
            <a:r>
              <a:rPr lang="zh-CN" altLang="en-US" dirty="0"/>
              <a:t>前面条件不满足时 </a:t>
            </a:r>
            <a:endParaRPr lang="en-US" altLang="zh-CN" dirty="0"/>
          </a:p>
          <a:p>
            <a:pPr marL="0" indent="0">
              <a:buNone/>
            </a:pPr>
            <a:r>
              <a:rPr lang="en-US" altLang="zh-CN" dirty="0"/>
              <a:t>    statement2 </a:t>
            </a:r>
          </a:p>
          <a:p>
            <a:pPr marL="0" indent="0">
              <a:buNone/>
            </a:pPr>
            <a:r>
              <a:rPr lang="en-US" altLang="zh-CN" dirty="0" err="1"/>
              <a:t>elif</a:t>
            </a:r>
            <a:r>
              <a:rPr lang="en-US" altLang="zh-CN" dirty="0"/>
              <a:t> expr3: </a:t>
            </a:r>
          </a:p>
          <a:p>
            <a:pPr marL="0" indent="0">
              <a:buNone/>
            </a:pPr>
            <a:r>
              <a:rPr lang="en-US" altLang="zh-CN" dirty="0"/>
              <a:t>   statement3 </a:t>
            </a:r>
          </a:p>
          <a:p>
            <a:pPr marL="0" indent="0">
              <a:buNone/>
            </a:pPr>
            <a:r>
              <a:rPr lang="en-US" altLang="zh-CN" dirty="0"/>
              <a:t>else: </a:t>
            </a:r>
          </a:p>
          <a:p>
            <a:pPr marL="0" indent="0">
              <a:buNone/>
            </a:pPr>
            <a:r>
              <a:rPr lang="en-US" altLang="zh-CN" dirty="0"/>
              <a:t>  </a:t>
            </a:r>
            <a:r>
              <a:rPr lang="en-US" altLang="zh-CN" dirty="0" err="1"/>
              <a:t>statement_else</a:t>
            </a:r>
            <a:endParaRPr lang="en-US" altLang="zh-CN" dirty="0"/>
          </a:p>
          <a:p>
            <a:pPr marL="0" indent="0">
              <a:buNone/>
            </a:pPr>
            <a:endParaRPr lang="zh-CN" altLang="en-US" dirty="0"/>
          </a:p>
        </p:txBody>
      </p:sp>
      <p:sp>
        <p:nvSpPr>
          <p:cNvPr id="4" name="文本框 3"/>
          <p:cNvSpPr txBox="1"/>
          <p:nvPr/>
        </p:nvSpPr>
        <p:spPr>
          <a:xfrm>
            <a:off x="6572250" y="1847850"/>
            <a:ext cx="4210050" cy="461665"/>
          </a:xfrm>
          <a:prstGeom prst="rect">
            <a:avLst/>
          </a:prstGeom>
          <a:noFill/>
        </p:spPr>
        <p:txBody>
          <a:bodyPr wrap="square" rtlCol="0">
            <a:spAutoFit/>
          </a:bodyPr>
          <a:lstStyle/>
          <a:p>
            <a:r>
              <a:rPr lang="zh-CN" altLang="en-US" sz="2400" dirty="0"/>
              <a:t>选择结构的嵌套，注意缩进 </a:t>
            </a:r>
          </a:p>
        </p:txBody>
      </p:sp>
    </p:spTree>
    <p:extLst>
      <p:ext uri="{BB962C8B-B14F-4D97-AF65-F5344CB8AC3E}">
        <p14:creationId xmlns:p14="http://schemas.microsoft.com/office/powerpoint/2010/main" val="804143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考试题型　</a:t>
            </a:r>
          </a:p>
        </p:txBody>
      </p:sp>
      <p:sp>
        <p:nvSpPr>
          <p:cNvPr id="4" name="内容占位符 3"/>
          <p:cNvSpPr>
            <a:spLocks noGrp="1"/>
          </p:cNvSpPr>
          <p:nvPr>
            <p:ph idx="1"/>
          </p:nvPr>
        </p:nvSpPr>
        <p:spPr/>
        <p:txBody>
          <a:bodyPr/>
          <a:lstStyle/>
          <a:p>
            <a:r>
              <a:rPr lang="zh-CN" altLang="en-US" dirty="0" smtClean="0"/>
              <a:t>阅读程序写结果：</a:t>
            </a:r>
            <a:r>
              <a:rPr lang="en-US" altLang="zh-CN" dirty="0" smtClean="0"/>
              <a:t>10</a:t>
            </a:r>
            <a:r>
              <a:rPr lang="zh-CN" altLang="en-US" dirty="0" smtClean="0"/>
              <a:t>分*</a:t>
            </a:r>
            <a:r>
              <a:rPr lang="en-US" altLang="zh-CN" dirty="0" smtClean="0"/>
              <a:t>3</a:t>
            </a:r>
            <a:r>
              <a:rPr lang="zh-CN" altLang="en-US" dirty="0" smtClean="0"/>
              <a:t>题</a:t>
            </a:r>
            <a:endParaRPr lang="en-US" altLang="zh-CN" dirty="0" smtClean="0"/>
          </a:p>
          <a:p>
            <a:r>
              <a:rPr lang="zh-CN" altLang="en-US" dirty="0" smtClean="0"/>
              <a:t>程序填空</a:t>
            </a:r>
            <a:r>
              <a:rPr lang="zh-CN" altLang="en-US" dirty="0" smtClean="0"/>
              <a:t>： </a:t>
            </a:r>
            <a:r>
              <a:rPr lang="en-US" altLang="zh-CN" dirty="0" smtClean="0"/>
              <a:t>10</a:t>
            </a:r>
            <a:r>
              <a:rPr lang="zh-CN" altLang="en-US" dirty="0" smtClean="0"/>
              <a:t>分*</a:t>
            </a:r>
            <a:r>
              <a:rPr lang="en-US" altLang="zh-CN" dirty="0" smtClean="0"/>
              <a:t>2</a:t>
            </a:r>
            <a:r>
              <a:rPr lang="zh-CN" altLang="en-US" dirty="0" smtClean="0"/>
              <a:t>题</a:t>
            </a:r>
            <a:r>
              <a:rPr lang="en-US" altLang="zh-CN" dirty="0" smtClean="0"/>
              <a:t>  </a:t>
            </a:r>
            <a:r>
              <a:rPr lang="zh-CN" altLang="en-US" dirty="0" smtClean="0"/>
              <a:t>（</a:t>
            </a:r>
            <a:r>
              <a:rPr lang="en-US" altLang="zh-CN" dirty="0" smtClean="0"/>
              <a:t>1</a:t>
            </a:r>
            <a:r>
              <a:rPr lang="zh-CN" altLang="en-US" dirty="0" smtClean="0"/>
              <a:t>题</a:t>
            </a:r>
            <a:r>
              <a:rPr lang="en-US" altLang="zh-CN" dirty="0" smtClean="0"/>
              <a:t>2</a:t>
            </a:r>
            <a:r>
              <a:rPr lang="zh-CN" altLang="en-US" dirty="0" smtClean="0"/>
              <a:t>空）</a:t>
            </a:r>
            <a:endParaRPr lang="en-US" altLang="zh-CN" dirty="0" smtClean="0"/>
          </a:p>
          <a:p>
            <a:r>
              <a:rPr lang="zh-CN" altLang="en-US" dirty="0" smtClean="0"/>
              <a:t>程序改错： </a:t>
            </a:r>
            <a:r>
              <a:rPr lang="en-US" altLang="zh-CN" dirty="0" smtClean="0"/>
              <a:t>10</a:t>
            </a:r>
            <a:r>
              <a:rPr lang="zh-CN" altLang="en-US" dirty="0" smtClean="0"/>
              <a:t>分*</a:t>
            </a:r>
            <a:r>
              <a:rPr lang="en-US" altLang="zh-CN" dirty="0" smtClean="0"/>
              <a:t>1</a:t>
            </a:r>
            <a:r>
              <a:rPr lang="zh-CN" altLang="en-US" dirty="0" smtClean="0"/>
              <a:t>题</a:t>
            </a:r>
            <a:r>
              <a:rPr lang="en-US" altLang="zh-CN" dirty="0" smtClean="0"/>
              <a:t>  </a:t>
            </a:r>
            <a:r>
              <a:rPr lang="zh-CN" altLang="en-US" dirty="0" smtClean="0"/>
              <a:t>（</a:t>
            </a:r>
            <a:r>
              <a:rPr lang="en-US" altLang="zh-CN" dirty="0" smtClean="0"/>
              <a:t>1</a:t>
            </a:r>
            <a:r>
              <a:rPr lang="zh-CN" altLang="en-US" dirty="0" smtClean="0"/>
              <a:t>题</a:t>
            </a:r>
            <a:r>
              <a:rPr lang="en-US" altLang="zh-CN" dirty="0" smtClean="0"/>
              <a:t>2</a:t>
            </a:r>
            <a:r>
              <a:rPr lang="zh-CN" altLang="en-US" dirty="0" smtClean="0"/>
              <a:t>错）</a:t>
            </a:r>
            <a:endParaRPr lang="en-US" altLang="zh-CN" dirty="0" smtClean="0"/>
          </a:p>
          <a:p>
            <a:r>
              <a:rPr lang="zh-CN" altLang="en-US" dirty="0" smtClean="0"/>
              <a:t>编程题： </a:t>
            </a:r>
            <a:r>
              <a:rPr lang="en-US" altLang="zh-CN" dirty="0" smtClean="0"/>
              <a:t>10</a:t>
            </a:r>
            <a:r>
              <a:rPr lang="zh-CN" altLang="en-US" dirty="0" smtClean="0"/>
              <a:t>分*</a:t>
            </a:r>
            <a:r>
              <a:rPr lang="en-US" altLang="zh-CN" dirty="0" smtClean="0"/>
              <a:t>2</a:t>
            </a:r>
            <a:r>
              <a:rPr lang="zh-CN" altLang="en-US" dirty="0" smtClean="0"/>
              <a:t>题</a:t>
            </a:r>
            <a:r>
              <a:rPr lang="en-US" altLang="zh-CN" dirty="0" smtClean="0"/>
              <a:t>+20</a:t>
            </a:r>
            <a:r>
              <a:rPr lang="zh-CN" altLang="en-US" dirty="0" smtClean="0"/>
              <a:t>分*</a:t>
            </a:r>
            <a:r>
              <a:rPr lang="en-US" altLang="zh-CN" dirty="0" smtClean="0"/>
              <a:t>1</a:t>
            </a:r>
            <a:r>
              <a:rPr lang="zh-CN" altLang="en-US" dirty="0" smtClean="0"/>
              <a:t>题</a:t>
            </a:r>
            <a:endParaRPr lang="zh-CN" altLang="en-US" dirty="0"/>
          </a:p>
        </p:txBody>
      </p:sp>
    </p:spTree>
    <p:extLst>
      <p:ext uri="{BB962C8B-B14F-4D97-AF65-F5344CB8AC3E}">
        <p14:creationId xmlns:p14="http://schemas.microsoft.com/office/powerpoint/2010/main" val="4023256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选择与循环：循环结构</a:t>
            </a:r>
          </a:p>
        </p:txBody>
      </p:sp>
      <p:sp>
        <p:nvSpPr>
          <p:cNvPr id="3" name="内容占位符 2"/>
          <p:cNvSpPr>
            <a:spLocks noGrp="1"/>
          </p:cNvSpPr>
          <p:nvPr>
            <p:ph idx="1"/>
          </p:nvPr>
        </p:nvSpPr>
        <p:spPr>
          <a:xfrm>
            <a:off x="819150" y="1444625"/>
            <a:ext cx="10515600" cy="1772086"/>
          </a:xfrm>
        </p:spPr>
        <p:txBody>
          <a:bodyPr/>
          <a:lstStyle/>
          <a:p>
            <a:r>
              <a:rPr lang="en-US" altLang="zh-CN" dirty="0"/>
              <a:t>break</a:t>
            </a:r>
            <a:r>
              <a:rPr lang="zh-CN" altLang="en-US" dirty="0"/>
              <a:t>和</a:t>
            </a:r>
            <a:r>
              <a:rPr lang="en-US" altLang="zh-CN" dirty="0"/>
              <a:t>continue</a:t>
            </a:r>
            <a:r>
              <a:rPr lang="zh-CN" altLang="en-US" dirty="0"/>
              <a:t>语句的含义</a:t>
            </a:r>
            <a:endParaRPr lang="en-US" altLang="zh-CN" dirty="0"/>
          </a:p>
          <a:p>
            <a:r>
              <a:rPr lang="en-US" altLang="zh-CN" dirty="0"/>
              <a:t>else</a:t>
            </a:r>
            <a:r>
              <a:rPr lang="zh-CN" altLang="en-US" dirty="0"/>
              <a:t>在什么情况下执行</a:t>
            </a:r>
            <a:r>
              <a:rPr lang="en-US" altLang="zh-CN" dirty="0"/>
              <a:t>?  </a:t>
            </a:r>
            <a:r>
              <a:rPr lang="zh-CN" altLang="en-US" dirty="0"/>
              <a:t>循环不是通过</a:t>
            </a:r>
            <a:r>
              <a:rPr lang="en-US" altLang="zh-CN" dirty="0"/>
              <a:t>break</a:t>
            </a:r>
            <a:r>
              <a:rPr lang="zh-CN" altLang="en-US" dirty="0"/>
              <a:t>时跳出</a:t>
            </a:r>
            <a:endParaRPr lang="en-US" altLang="zh-CN" dirty="0"/>
          </a:p>
          <a:p>
            <a:r>
              <a:rPr lang="zh-CN" altLang="en-US" dirty="0"/>
              <a:t>理解循环嵌套</a:t>
            </a:r>
          </a:p>
        </p:txBody>
      </p:sp>
      <p:sp>
        <p:nvSpPr>
          <p:cNvPr id="4" name="矩形 3"/>
          <p:cNvSpPr/>
          <p:nvPr/>
        </p:nvSpPr>
        <p:spPr>
          <a:xfrm>
            <a:off x="476250" y="3698439"/>
            <a:ext cx="6096000" cy="2585323"/>
          </a:xfrm>
          <a:prstGeom prst="rect">
            <a:avLst/>
          </a:prstGeom>
        </p:spPr>
        <p:txBody>
          <a:bodyPr>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while </a:t>
            </a:r>
            <a:r>
              <a:rPr lang="zh-CN" altLang="zh-CN" dirty="0">
                <a:solidFill>
                  <a:srgbClr val="000000"/>
                </a:solidFill>
                <a:latin typeface="宋体" panose="02010600030101010101" pitchFamily="2" charset="-122"/>
                <a:ea typeface="宋体" panose="02010600030101010101" pitchFamily="2" charset="-122"/>
              </a:rPr>
              <a:t>条件表达式:</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循环体</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条件表达式1: </a:t>
            </a:r>
            <a:r>
              <a:rPr lang="zh-CN" altLang="zh-CN" b="1" dirty="0">
                <a:solidFill>
                  <a:srgbClr val="000080"/>
                </a:solidFill>
                <a:latin typeface="宋体" panose="02010600030101010101" pitchFamily="2" charset="-122"/>
                <a:ea typeface="宋体" panose="02010600030101010101" pitchFamily="2" charset="-122"/>
              </a:rPr>
              <a:t>break  </a:t>
            </a:r>
            <a:r>
              <a:rPr lang="en-US" altLang="zh-CN" b="1" dirty="0">
                <a:solidFill>
                  <a:srgbClr val="00008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可选</a:t>
            </a:r>
            <a:r>
              <a:rPr lang="zh-CN" altLang="zh-CN" b="1" dirty="0">
                <a:solidFill>
                  <a:srgbClr val="000080"/>
                </a:solidFill>
                <a:latin typeface="宋体" panose="02010600030101010101" pitchFamily="2" charset="-122"/>
                <a:ea typeface="宋体" panose="02010600030101010101" pitchFamily="2" charset="-122"/>
              </a:rPr>
              <a:t>  </a:t>
            </a:r>
            <a:endParaRPr lang="en-US" altLang="zh-CN"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solidFill>
                  <a:srgbClr val="808080"/>
                </a:solidFill>
                <a:latin typeface="宋体" panose="02010600030101010101" pitchFamily="2" charset="-122"/>
                <a:ea typeface="宋体" panose="02010600030101010101" pitchFamily="2" charset="-122"/>
              </a:rPr>
              <a:t>    </a:t>
            </a:r>
            <a:r>
              <a:rPr lang="zh-CN" altLang="zh-CN" i="1" dirty="0">
                <a:solidFill>
                  <a:srgbClr val="808080"/>
                </a:solidFill>
                <a:latin typeface="宋体" panose="02010600030101010101" pitchFamily="2" charset="-122"/>
                <a:ea typeface="宋体" panose="02010600030101010101" pitchFamily="2" charset="-122"/>
              </a:rPr>
              <a:t># Exit loop now, skip else if present</a:t>
            </a:r>
            <a:br>
              <a:rPr lang="zh-CN" altLang="zh-CN" i="1" dirty="0">
                <a:solidFill>
                  <a:srgbClr val="808080"/>
                </a:solidFill>
                <a:latin typeface="宋体" panose="02010600030101010101" pitchFamily="2" charset="-122"/>
                <a:ea typeface="宋体" panose="02010600030101010101" pitchFamily="2" charset="-122"/>
              </a:rPr>
            </a:br>
            <a:r>
              <a:rPr lang="zh-CN" altLang="zh-CN" i="1" dirty="0">
                <a:solidFill>
                  <a:srgbClr val="8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条件表达式2: </a:t>
            </a:r>
            <a:r>
              <a:rPr lang="zh-CN" altLang="zh-CN" b="1" dirty="0">
                <a:solidFill>
                  <a:srgbClr val="000080"/>
                </a:solidFill>
                <a:latin typeface="宋体" panose="02010600030101010101" pitchFamily="2" charset="-122"/>
                <a:ea typeface="宋体" panose="02010600030101010101" pitchFamily="2" charset="-122"/>
              </a:rPr>
              <a:t>continue </a:t>
            </a:r>
            <a:r>
              <a:rPr lang="en-US" altLang="zh-CN" b="1" dirty="0">
                <a:solidFill>
                  <a:srgbClr val="000080"/>
                </a:solidFill>
                <a:latin typeface="宋体" panose="02010600030101010101" pitchFamily="2" charset="-122"/>
                <a:ea typeface="宋体" panose="02010600030101010101" pitchFamily="2" charset="-122"/>
              </a:rPr>
              <a:t> # </a:t>
            </a:r>
            <a:r>
              <a:rPr lang="zh-CN" altLang="en-US" b="1" dirty="0">
                <a:solidFill>
                  <a:srgbClr val="FF0000"/>
                </a:solidFill>
                <a:latin typeface="宋体" panose="02010600030101010101" pitchFamily="2" charset="-122"/>
                <a:ea typeface="宋体" panose="02010600030101010101" pitchFamily="2" charset="-122"/>
              </a:rPr>
              <a:t>可选</a:t>
            </a:r>
            <a:endParaRPr lang="en-US" altLang="zh-CN" b="1" dirty="0">
              <a:solidFill>
                <a:srgbClr val="FF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solidFill>
                  <a:srgbClr val="808080"/>
                </a:solidFill>
                <a:latin typeface="宋体" panose="02010600030101010101" pitchFamily="2" charset="-122"/>
                <a:ea typeface="宋体" panose="02010600030101010101" pitchFamily="2" charset="-122"/>
              </a:rPr>
              <a:t>    </a:t>
            </a:r>
            <a:r>
              <a:rPr lang="zh-CN" altLang="zh-CN" i="1" dirty="0">
                <a:solidFill>
                  <a:srgbClr val="808080"/>
                </a:solidFill>
                <a:latin typeface="宋体" panose="02010600030101010101" pitchFamily="2" charset="-122"/>
                <a:ea typeface="宋体" panose="02010600030101010101" pitchFamily="2" charset="-122"/>
              </a:rPr>
              <a:t># Go to top of loop now</a:t>
            </a:r>
            <a:br>
              <a:rPr lang="zh-CN" altLang="zh-CN" i="1" dirty="0">
                <a:solidFill>
                  <a:srgbClr val="808080"/>
                </a:solidFill>
                <a:latin typeface="宋体" panose="02010600030101010101" pitchFamily="2" charset="-122"/>
                <a:ea typeface="宋体" panose="02010600030101010101" pitchFamily="2" charset="-122"/>
              </a:rPr>
            </a:br>
            <a:r>
              <a:rPr lang="zh-CN" altLang="zh-CN" b="1" dirty="0">
                <a:solidFill>
                  <a:srgbClr val="000080"/>
                </a:solidFill>
                <a:latin typeface="宋体" panose="02010600030101010101" pitchFamily="2" charset="-122"/>
                <a:ea typeface="宋体" panose="02010600030101010101" pitchFamily="2" charset="-122"/>
              </a:rPr>
              <a:t>else</a:t>
            </a:r>
            <a:r>
              <a:rPr lang="zh-CN"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可选</a:t>
            </a:r>
            <a:endParaRPr lang="en-US" altLang="zh-CN" dirty="0">
              <a:solidFill>
                <a:srgbClr val="FF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solidFill>
                  <a:srgbClr val="808080"/>
                </a:solidFill>
                <a:latin typeface="宋体" panose="02010600030101010101" pitchFamily="2" charset="-122"/>
                <a:ea typeface="宋体" panose="02010600030101010101" pitchFamily="2" charset="-122"/>
              </a:rPr>
              <a:t>    </a:t>
            </a:r>
            <a:r>
              <a:rPr lang="zh-CN" altLang="zh-CN" i="1" dirty="0">
                <a:solidFill>
                  <a:srgbClr val="808080"/>
                </a:solidFill>
                <a:latin typeface="宋体" panose="02010600030101010101" pitchFamily="2" charset="-122"/>
                <a:ea typeface="宋体" panose="02010600030101010101" pitchFamily="2" charset="-122"/>
              </a:rPr>
              <a:t># Run if we didn't hit a 'break'</a:t>
            </a:r>
            <a:br>
              <a:rPr lang="zh-CN" altLang="zh-CN" i="1" dirty="0">
                <a:solidFill>
                  <a:srgbClr val="80808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else子句  </a:t>
            </a:r>
            <a:endParaRPr lang="en-US" altLang="zh-CN" dirty="0">
              <a:solidFill>
                <a:srgbClr val="000000"/>
              </a:solidFill>
              <a:latin typeface="宋体" panose="02010600030101010101" pitchFamily="2" charset="-122"/>
              <a:ea typeface="宋体" panose="02010600030101010101" pitchFamily="2" charset="-122"/>
            </a:endParaRPr>
          </a:p>
        </p:txBody>
      </p:sp>
      <p:sp>
        <p:nvSpPr>
          <p:cNvPr id="5" name="矩形 4"/>
          <p:cNvSpPr/>
          <p:nvPr/>
        </p:nvSpPr>
        <p:spPr>
          <a:xfrm>
            <a:off x="5467350" y="3641289"/>
            <a:ext cx="6096000" cy="2585323"/>
          </a:xfrm>
          <a:prstGeom prst="rect">
            <a:avLst/>
          </a:prstGeom>
        </p:spPr>
        <p:txBody>
          <a:bodyPr>
            <a:spAutoFit/>
          </a:bodyPr>
          <a:lstStyle/>
          <a:p>
            <a:pPr lvl="0" eaLnBrk="0" fontAlgn="base" hangingPunct="0">
              <a:spcBef>
                <a:spcPct val="0"/>
              </a:spcBef>
              <a:spcAft>
                <a:spcPct val="0"/>
              </a:spcAft>
            </a:pPr>
            <a:r>
              <a:rPr lang="zh-CN" altLang="zh-CN" b="1" dirty="0">
                <a:solidFill>
                  <a:srgbClr val="000080"/>
                </a:solidFill>
                <a:latin typeface="宋体" panose="02010600030101010101" pitchFamily="2" charset="-122"/>
                <a:ea typeface="宋体" panose="02010600030101010101" pitchFamily="2" charset="-122"/>
              </a:rPr>
              <a:t>for </a:t>
            </a:r>
            <a:r>
              <a:rPr lang="zh-CN" altLang="zh-CN" dirty="0">
                <a:solidFill>
                  <a:srgbClr val="000000"/>
                </a:solidFill>
                <a:latin typeface="宋体" panose="02010600030101010101" pitchFamily="2" charset="-122"/>
                <a:ea typeface="宋体" panose="02010600030101010101" pitchFamily="2" charset="-122"/>
              </a:rPr>
              <a:t>target </a:t>
            </a:r>
            <a:r>
              <a:rPr lang="zh-CN" altLang="zh-CN" b="1" dirty="0">
                <a:solidFill>
                  <a:srgbClr val="000080"/>
                </a:solidFill>
                <a:latin typeface="宋体" panose="02010600030101010101" pitchFamily="2" charset="-122"/>
                <a:ea typeface="宋体" panose="02010600030101010101" pitchFamily="2" charset="-122"/>
              </a:rPr>
              <a:t>in </a:t>
            </a:r>
            <a:r>
              <a:rPr lang="zh-CN" altLang="zh-CN" dirty="0">
                <a:solidFill>
                  <a:srgbClr val="000000"/>
                </a:solidFill>
                <a:latin typeface="宋体" panose="02010600030101010101" pitchFamily="2" charset="-122"/>
                <a:ea typeface="宋体" panose="02010600030101010101" pitchFamily="2" charset="-122"/>
              </a:rPr>
              <a:t>iterable: </a:t>
            </a:r>
            <a:r>
              <a:rPr lang="zh-CN" altLang="zh-CN" i="1" dirty="0">
                <a:solidFill>
                  <a:srgbClr val="808080"/>
                </a:solidFill>
                <a:latin typeface="宋体" panose="02010600030101010101" pitchFamily="2" charset="-122"/>
                <a:ea typeface="宋体" panose="02010600030101010101" pitchFamily="2" charset="-122"/>
              </a:rPr>
              <a:t># Assign iterable items to target</a:t>
            </a:r>
            <a:br>
              <a:rPr lang="zh-CN" altLang="zh-CN" i="1" dirty="0">
                <a:solidFill>
                  <a:srgbClr val="808080"/>
                </a:solidFill>
                <a:latin typeface="宋体" panose="02010600030101010101" pitchFamily="2" charset="-122"/>
                <a:ea typeface="宋体" panose="02010600030101010101" pitchFamily="2" charset="-122"/>
              </a:rPr>
            </a:br>
            <a:r>
              <a:rPr lang="zh-CN" altLang="zh-CN" i="1" dirty="0">
                <a:solidFill>
                  <a:srgbClr val="808080"/>
                </a:solidFill>
                <a:latin typeface="宋体" panose="02010600030101010101" pitchFamily="2" charset="-122"/>
                <a:ea typeface="宋体" panose="02010600030101010101" pitchFamily="2" charset="-122"/>
              </a:rPr>
              <a:t>    </a:t>
            </a:r>
            <a:r>
              <a:rPr lang="zh-CN" altLang="zh-CN" dirty="0">
                <a:solidFill>
                  <a:srgbClr val="000000"/>
                </a:solidFill>
                <a:latin typeface="宋体" panose="02010600030101010101" pitchFamily="2" charset="-122"/>
                <a:ea typeface="宋体" panose="02010600030101010101" pitchFamily="2" charset="-122"/>
              </a:rPr>
              <a:t>循环体</a:t>
            </a:r>
            <a:endParaRPr lang="en-US" altLang="zh-CN" dirty="0">
              <a:solidFill>
                <a:srgbClr val="00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solidFill>
                  <a:srgbClr val="808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条件表达式1: </a:t>
            </a:r>
            <a:r>
              <a:rPr lang="zh-CN" altLang="zh-CN" b="1" dirty="0">
                <a:solidFill>
                  <a:srgbClr val="000080"/>
                </a:solidFill>
                <a:latin typeface="宋体" panose="02010600030101010101" pitchFamily="2" charset="-122"/>
                <a:ea typeface="宋体" panose="02010600030101010101" pitchFamily="2" charset="-122"/>
              </a:rPr>
              <a:t>break </a:t>
            </a:r>
            <a:r>
              <a:rPr lang="en-US" altLang="zh-CN" b="1" dirty="0">
                <a:solidFill>
                  <a:srgbClr val="00008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可选</a:t>
            </a:r>
            <a:r>
              <a:rPr lang="zh-CN" altLang="zh-CN" b="1" dirty="0">
                <a:solidFill>
                  <a:srgbClr val="000080"/>
                </a:solidFill>
                <a:latin typeface="宋体" panose="02010600030101010101" pitchFamily="2" charset="-122"/>
                <a:ea typeface="宋体" panose="02010600030101010101" pitchFamily="2" charset="-122"/>
              </a:rPr>
              <a:t> </a:t>
            </a:r>
            <a:endParaRPr lang="en-US" altLang="zh-CN"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solidFill>
                  <a:srgbClr val="808080"/>
                </a:solidFill>
                <a:latin typeface="宋体" panose="02010600030101010101" pitchFamily="2" charset="-122"/>
                <a:ea typeface="宋体" panose="02010600030101010101" pitchFamily="2" charset="-122"/>
              </a:rPr>
              <a:t>     </a:t>
            </a:r>
            <a:r>
              <a:rPr lang="zh-CN" altLang="zh-CN" i="1" dirty="0">
                <a:solidFill>
                  <a:srgbClr val="808080"/>
                </a:solidFill>
                <a:latin typeface="宋体" panose="02010600030101010101" pitchFamily="2" charset="-122"/>
                <a:ea typeface="宋体" panose="02010600030101010101" pitchFamily="2" charset="-122"/>
              </a:rPr>
              <a:t># Exit loop now, skip else if present</a:t>
            </a:r>
            <a:endParaRPr lang="en-US" altLang="zh-CN"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b="1" dirty="0">
                <a:solidFill>
                  <a:srgbClr val="000080"/>
                </a:solidFill>
                <a:latin typeface="宋体" panose="02010600030101010101" pitchFamily="2" charset="-122"/>
                <a:ea typeface="宋体" panose="02010600030101010101" pitchFamily="2" charset="-122"/>
              </a:rPr>
              <a:t>    </a:t>
            </a:r>
            <a:r>
              <a:rPr lang="zh-CN" altLang="zh-CN" b="1" dirty="0">
                <a:solidFill>
                  <a:srgbClr val="000080"/>
                </a:solidFill>
                <a:latin typeface="宋体" panose="02010600030101010101" pitchFamily="2" charset="-122"/>
                <a:ea typeface="宋体" panose="02010600030101010101" pitchFamily="2" charset="-122"/>
              </a:rPr>
              <a:t>if </a:t>
            </a:r>
            <a:r>
              <a:rPr lang="zh-CN" altLang="zh-CN" dirty="0">
                <a:solidFill>
                  <a:srgbClr val="000000"/>
                </a:solidFill>
                <a:latin typeface="宋体" panose="02010600030101010101" pitchFamily="2" charset="-122"/>
                <a:ea typeface="宋体" panose="02010600030101010101" pitchFamily="2" charset="-122"/>
              </a:rPr>
              <a:t>条件表达式2: </a:t>
            </a:r>
            <a:r>
              <a:rPr lang="zh-CN" altLang="zh-CN" b="1" dirty="0">
                <a:solidFill>
                  <a:srgbClr val="000080"/>
                </a:solidFill>
                <a:latin typeface="宋体" panose="02010600030101010101" pitchFamily="2" charset="-122"/>
                <a:ea typeface="宋体" panose="02010600030101010101" pitchFamily="2" charset="-122"/>
              </a:rPr>
              <a:t>continue</a:t>
            </a:r>
            <a:r>
              <a:rPr lang="en-US" altLang="zh-CN" b="1" dirty="0">
                <a:solidFill>
                  <a:srgbClr val="000080"/>
                </a:solidFill>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可选</a:t>
            </a:r>
            <a:r>
              <a:rPr lang="zh-CN" altLang="zh-CN" b="1" dirty="0">
                <a:solidFill>
                  <a:srgbClr val="000080"/>
                </a:solidFill>
                <a:latin typeface="宋体" panose="02010600030101010101" pitchFamily="2" charset="-122"/>
                <a:ea typeface="宋体" panose="02010600030101010101" pitchFamily="2" charset="-122"/>
              </a:rPr>
              <a:t> </a:t>
            </a:r>
            <a:endParaRPr lang="en-US" altLang="zh-CN"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i="1" dirty="0"/>
              <a:t>       #go to top of loop now</a:t>
            </a:r>
            <a:r>
              <a:rPr lang="zh-CN" altLang="zh-CN" i="1" dirty="0">
                <a:solidFill>
                  <a:srgbClr val="808080"/>
                </a:solidFill>
                <a:latin typeface="宋体" panose="02010600030101010101" pitchFamily="2" charset="-122"/>
                <a:ea typeface="宋体" panose="02010600030101010101" pitchFamily="2" charset="-122"/>
              </a:rPr>
              <a:t/>
            </a:r>
            <a:br>
              <a:rPr lang="zh-CN" altLang="zh-CN" i="1" dirty="0">
                <a:solidFill>
                  <a:srgbClr val="808080"/>
                </a:solidFill>
                <a:latin typeface="宋体" panose="02010600030101010101" pitchFamily="2" charset="-122"/>
                <a:ea typeface="宋体" panose="02010600030101010101" pitchFamily="2" charset="-122"/>
              </a:rPr>
            </a:br>
            <a:r>
              <a:rPr lang="zh-CN" altLang="zh-CN" b="1" dirty="0">
                <a:solidFill>
                  <a:srgbClr val="000080"/>
                </a:solidFill>
                <a:latin typeface="宋体" panose="02010600030101010101" pitchFamily="2" charset="-122"/>
                <a:ea typeface="宋体" panose="02010600030101010101" pitchFamily="2" charset="-122"/>
              </a:rPr>
              <a:t>else</a:t>
            </a:r>
            <a:r>
              <a:rPr lang="zh-CN"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  #</a:t>
            </a:r>
            <a:r>
              <a:rPr lang="zh-CN" altLang="en-US" i="1" dirty="0">
                <a:solidFill>
                  <a:srgbClr val="FF0000"/>
                </a:solidFill>
                <a:latin typeface="宋体" panose="02010600030101010101" pitchFamily="2" charset="-122"/>
                <a:ea typeface="宋体" panose="02010600030101010101" pitchFamily="2" charset="-122"/>
              </a:rPr>
              <a:t>可选</a:t>
            </a:r>
            <a:r>
              <a:rPr lang="zh-CN" altLang="zh-CN" dirty="0">
                <a:solidFill>
                  <a:srgbClr val="000000"/>
                </a:solidFill>
                <a:latin typeface="宋体" panose="02010600030101010101" pitchFamily="2" charset="-122"/>
                <a:ea typeface="宋体" panose="02010600030101010101" pitchFamily="2" charset="-122"/>
              </a:rPr>
              <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00"/>
                </a:solidFill>
                <a:latin typeface="宋体" panose="02010600030101010101" pitchFamily="2" charset="-122"/>
                <a:ea typeface="宋体" panose="02010600030101010101" pitchFamily="2" charset="-122"/>
              </a:rPr>
              <a:t>    else子句 </a:t>
            </a:r>
            <a:r>
              <a:rPr lang="zh-CN" altLang="zh-CN" i="1" dirty="0">
                <a:solidFill>
                  <a:srgbClr val="808080"/>
                </a:solidFill>
                <a:latin typeface="宋体" panose="02010600030101010101" pitchFamily="2" charset="-122"/>
                <a:ea typeface="宋体" panose="02010600030101010101" pitchFamily="2" charset="-122"/>
              </a:rPr>
              <a:t># If we didn't hit a 'break'</a:t>
            </a:r>
            <a:endParaRPr lang="zh-CN" altLang="en-US" dirty="0"/>
          </a:p>
        </p:txBody>
      </p:sp>
    </p:spTree>
    <p:extLst>
      <p:ext uri="{BB962C8B-B14F-4D97-AF65-F5344CB8AC3E}">
        <p14:creationId xmlns:p14="http://schemas.microsoft.com/office/powerpoint/2010/main" val="3730195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a:t>
            </a:r>
          </a:p>
        </p:txBody>
      </p:sp>
      <p:sp>
        <p:nvSpPr>
          <p:cNvPr id="3" name="内容占位符 2"/>
          <p:cNvSpPr>
            <a:spLocks noGrp="1"/>
          </p:cNvSpPr>
          <p:nvPr>
            <p:ph idx="1"/>
          </p:nvPr>
        </p:nvSpPr>
        <p:spPr>
          <a:xfrm>
            <a:off x="838200" y="1690687"/>
            <a:ext cx="10515600" cy="4802187"/>
          </a:xfrm>
        </p:spPr>
        <p:txBody>
          <a:bodyPr>
            <a:normAutofit/>
          </a:bodyPr>
          <a:lstStyle/>
          <a:p>
            <a:r>
              <a:rPr lang="zh-CN" altLang="en-US" sz="3600" dirty="0"/>
              <a:t>问题求解：</a:t>
            </a:r>
            <a:endParaRPr lang="en-US" altLang="zh-CN" sz="3600" dirty="0"/>
          </a:p>
          <a:p>
            <a:pPr lvl="1"/>
            <a:r>
              <a:rPr lang="zh-CN" altLang="en-US" sz="3200" dirty="0"/>
              <a:t>首先确定步骤</a:t>
            </a:r>
            <a:endParaRPr lang="en-US" altLang="zh-CN" sz="3200" dirty="0"/>
          </a:p>
          <a:p>
            <a:pPr lvl="1"/>
            <a:r>
              <a:rPr lang="zh-CN" altLang="en-US" sz="3200" dirty="0"/>
              <a:t>将每个步骤转变为</a:t>
            </a:r>
            <a:r>
              <a:rPr lang="en-US" altLang="zh-CN" sz="3200" dirty="0"/>
              <a:t>python</a:t>
            </a:r>
            <a:r>
              <a:rPr lang="zh-CN" altLang="en-US" sz="3200" dirty="0"/>
              <a:t>代码</a:t>
            </a:r>
            <a:endParaRPr lang="en-US" altLang="zh-CN" sz="3200" dirty="0"/>
          </a:p>
          <a:p>
            <a:pPr lvl="1"/>
            <a:r>
              <a:rPr lang="zh-CN" altLang="en-US" sz="3200" dirty="0"/>
              <a:t>对于多分支情况：确定条件表达式以及相应分支</a:t>
            </a:r>
            <a:endParaRPr lang="en-US" altLang="zh-CN" sz="3200" dirty="0"/>
          </a:p>
          <a:p>
            <a:pPr lvl="1"/>
            <a:r>
              <a:rPr lang="zh-CN" altLang="en-US" sz="3200" dirty="0"/>
              <a:t>对于要执行多次情况：采用循环结构 </a:t>
            </a:r>
            <a:endParaRPr lang="en-US" altLang="zh-CN" sz="3200" dirty="0"/>
          </a:p>
          <a:p>
            <a:pPr lvl="2"/>
            <a:r>
              <a:rPr lang="zh-CN" altLang="en-US" sz="2800" dirty="0"/>
              <a:t>确定循环结束条件</a:t>
            </a:r>
            <a:r>
              <a:rPr lang="en-US" altLang="zh-CN" sz="2800" dirty="0"/>
              <a:t>:   for </a:t>
            </a:r>
            <a:r>
              <a:rPr lang="zh-CN" altLang="en-US" sz="2800" dirty="0"/>
              <a:t>或者 </a:t>
            </a:r>
            <a:r>
              <a:rPr lang="en-US" altLang="zh-CN" sz="2800" dirty="0"/>
              <a:t>while expr </a:t>
            </a:r>
          </a:p>
          <a:p>
            <a:pPr lvl="2"/>
            <a:r>
              <a:rPr lang="zh-CN" altLang="en-US" sz="2800" dirty="0"/>
              <a:t>确定循环中止条件：</a:t>
            </a:r>
            <a:endParaRPr lang="en-US" altLang="zh-CN" sz="2800" dirty="0"/>
          </a:p>
          <a:p>
            <a:pPr lvl="3"/>
            <a:r>
              <a:rPr lang="en-US" altLang="zh-CN" sz="2600" dirty="0"/>
              <a:t>if expr: break</a:t>
            </a:r>
          </a:p>
          <a:p>
            <a:pPr lvl="3"/>
            <a:r>
              <a:rPr lang="en-US" altLang="zh-CN" sz="2600" dirty="0"/>
              <a:t>while not expr:  </a:t>
            </a:r>
          </a:p>
          <a:p>
            <a:pPr lvl="2"/>
            <a:r>
              <a:rPr lang="zh-CN" altLang="en-US" sz="2800" dirty="0"/>
              <a:t>确定循环继续条件：</a:t>
            </a:r>
            <a:r>
              <a:rPr lang="en-US" altLang="zh-CN" sz="2800" dirty="0"/>
              <a:t>continue </a:t>
            </a:r>
            <a:endParaRPr lang="zh-CN" altLang="en-US" sz="2800" dirty="0"/>
          </a:p>
        </p:txBody>
      </p:sp>
      <p:sp>
        <p:nvSpPr>
          <p:cNvPr id="4" name="文本框 3"/>
          <p:cNvSpPr txBox="1"/>
          <p:nvPr/>
        </p:nvSpPr>
        <p:spPr>
          <a:xfrm>
            <a:off x="5803014" y="365125"/>
            <a:ext cx="5550786"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FF0000"/>
                </a:solidFill>
              </a:rPr>
              <a:t>看到 </a:t>
            </a:r>
            <a:r>
              <a:rPr lang="en-US" altLang="zh-CN" sz="2400" dirty="0">
                <a:solidFill>
                  <a:srgbClr val="FF0000"/>
                </a:solidFill>
              </a:rPr>
              <a:t>for </a:t>
            </a:r>
            <a:r>
              <a:rPr lang="en-US" altLang="zh-CN" sz="2400" dirty="0" err="1">
                <a:solidFill>
                  <a:srgbClr val="FF0000"/>
                </a:solidFill>
              </a:rPr>
              <a:t>i</a:t>
            </a:r>
            <a:r>
              <a:rPr lang="en-US" altLang="zh-CN" sz="2400" dirty="0">
                <a:solidFill>
                  <a:srgbClr val="FF0000"/>
                </a:solidFill>
              </a:rPr>
              <a:t> in range(xx):  </a:t>
            </a:r>
            <a:r>
              <a:rPr lang="zh-CN" altLang="en-US" sz="2400" dirty="0">
                <a:solidFill>
                  <a:srgbClr val="FF0000"/>
                </a:solidFill>
              </a:rPr>
              <a:t>边界条件是否正确？ </a:t>
            </a:r>
            <a:endParaRPr lang="en-US" altLang="zh-CN" sz="2400" dirty="0">
              <a:solidFill>
                <a:srgbClr val="FF0000"/>
              </a:solidFill>
            </a:endParaRPr>
          </a:p>
          <a:p>
            <a:pPr marL="285750" indent="-285750">
              <a:buFont typeface="Arial" panose="020B0604020202020204" pitchFamily="34" charset="0"/>
              <a:buChar char="•"/>
            </a:pPr>
            <a:r>
              <a:rPr lang="zh-CN" altLang="en-US" sz="2400" dirty="0">
                <a:solidFill>
                  <a:srgbClr val="FF0000"/>
                </a:solidFill>
              </a:rPr>
              <a:t>看到  </a:t>
            </a:r>
            <a:r>
              <a:rPr lang="en-US" altLang="zh-CN" sz="2400" dirty="0">
                <a:solidFill>
                  <a:srgbClr val="FF0000"/>
                </a:solidFill>
              </a:rPr>
              <a:t>for  item in </a:t>
            </a:r>
            <a:r>
              <a:rPr lang="en-US" altLang="zh-CN" sz="2400" dirty="0" err="1" smtClean="0">
                <a:solidFill>
                  <a:srgbClr val="FF0000"/>
                </a:solidFill>
              </a:rPr>
              <a:t>iter_obj</a:t>
            </a:r>
            <a:r>
              <a:rPr lang="zh-CN" altLang="en-US" sz="2400" dirty="0" smtClean="0">
                <a:solidFill>
                  <a:srgbClr val="FF0000"/>
                </a:solidFill>
              </a:rPr>
              <a:t>且</a:t>
            </a:r>
            <a:r>
              <a:rPr lang="zh-CN" altLang="en-US" sz="2400" dirty="0">
                <a:solidFill>
                  <a:srgbClr val="FF0000"/>
                </a:solidFill>
              </a:rPr>
              <a:t>循环体中 </a:t>
            </a:r>
            <a:r>
              <a:rPr lang="en-US" altLang="zh-CN" sz="2400" dirty="0" err="1">
                <a:solidFill>
                  <a:srgbClr val="FF0000"/>
                </a:solidFill>
              </a:rPr>
              <a:t>iter_obj.remove</a:t>
            </a:r>
            <a:r>
              <a:rPr lang="en-US" altLang="zh-CN" sz="2400" dirty="0">
                <a:solidFill>
                  <a:srgbClr val="FF0000"/>
                </a:solidFill>
              </a:rPr>
              <a:t>(…):   </a:t>
            </a:r>
            <a:r>
              <a:rPr lang="zh-CN" altLang="en-US" sz="2400" dirty="0">
                <a:solidFill>
                  <a:srgbClr val="FF0000"/>
                </a:solidFill>
              </a:rPr>
              <a:t> </a:t>
            </a:r>
            <a:r>
              <a:rPr lang="en-US" altLang="zh-CN" sz="2400" dirty="0" err="1">
                <a:solidFill>
                  <a:srgbClr val="FF0000"/>
                </a:solidFill>
              </a:rPr>
              <a:t>iter_obj</a:t>
            </a:r>
            <a:r>
              <a:rPr lang="en-US" altLang="zh-CN" sz="2400" dirty="0">
                <a:solidFill>
                  <a:srgbClr val="FF0000"/>
                </a:solidFill>
              </a:rPr>
              <a:t>[:] </a:t>
            </a:r>
          </a:p>
          <a:p>
            <a:pPr marL="285750" indent="-285750">
              <a:buFont typeface="Arial" panose="020B0604020202020204" pitchFamily="34" charset="0"/>
              <a:buChar char="•"/>
            </a:pPr>
            <a:r>
              <a:rPr lang="zh-CN" altLang="en-US" sz="2400" dirty="0">
                <a:solidFill>
                  <a:srgbClr val="FF0000"/>
                </a:solidFill>
              </a:rPr>
              <a:t>看到循环，循环条件是否有更新</a:t>
            </a:r>
          </a:p>
        </p:txBody>
      </p:sp>
    </p:spTree>
    <p:extLst>
      <p:ext uri="{BB962C8B-B14F-4D97-AF65-F5344CB8AC3E}">
        <p14:creationId xmlns:p14="http://schemas.microsoft.com/office/powerpoint/2010/main" val="2491697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a:t>
            </a:r>
          </a:p>
        </p:txBody>
      </p:sp>
      <p:sp>
        <p:nvSpPr>
          <p:cNvPr id="3" name="内容占位符 2"/>
          <p:cNvSpPr>
            <a:spLocks noGrp="1"/>
          </p:cNvSpPr>
          <p:nvPr>
            <p:ph idx="1"/>
          </p:nvPr>
        </p:nvSpPr>
        <p:spPr>
          <a:xfrm>
            <a:off x="838200" y="1825626"/>
            <a:ext cx="5582478" cy="957331"/>
          </a:xfrm>
        </p:spPr>
        <p:txBody>
          <a:bodyPr>
            <a:normAutofit/>
          </a:bodyPr>
          <a:lstStyle/>
          <a:p>
            <a:r>
              <a:rPr lang="zh-CN" altLang="en-US" sz="2000" dirty="0">
                <a:solidFill>
                  <a:srgbClr val="FF0000"/>
                </a:solidFill>
              </a:rPr>
              <a:t>用户连续输入整数，每次输入后进行计算，直到用户输入空字符串结束</a:t>
            </a:r>
            <a:endParaRPr lang="en-US" altLang="zh-CN" sz="2000" dirty="0">
              <a:solidFill>
                <a:srgbClr val="FF0000"/>
              </a:solidFill>
            </a:endParaRPr>
          </a:p>
          <a:p>
            <a:endParaRPr lang="zh-CN" altLang="en-US" sz="2000" dirty="0"/>
          </a:p>
        </p:txBody>
      </p:sp>
      <p:sp>
        <p:nvSpPr>
          <p:cNvPr id="4" name="内容占位符 2"/>
          <p:cNvSpPr txBox="1">
            <a:spLocks/>
          </p:cNvSpPr>
          <p:nvPr/>
        </p:nvSpPr>
        <p:spPr>
          <a:xfrm>
            <a:off x="838200" y="3327600"/>
            <a:ext cx="10515600" cy="11163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FF0000"/>
                </a:solidFill>
              </a:rPr>
              <a:t>用循环解决级数求和问题</a:t>
            </a:r>
            <a:endParaRPr lang="en-US" altLang="zh-CN" sz="2000" dirty="0">
              <a:solidFill>
                <a:srgbClr val="FF0000"/>
              </a:solidFill>
            </a:endParaRPr>
          </a:p>
          <a:p>
            <a:pPr lvl="1"/>
            <a:r>
              <a:rPr lang="zh-CN" altLang="en-US" sz="2000" dirty="0"/>
              <a:t>项数之间的关系</a:t>
            </a:r>
            <a:r>
              <a:rPr lang="en-US" altLang="zh-CN" sz="2000" dirty="0"/>
              <a:t>: </a:t>
            </a:r>
            <a:r>
              <a:rPr lang="zh-CN" altLang="en-US" sz="2000" dirty="0"/>
              <a:t>对于第</a:t>
            </a:r>
            <a:r>
              <a:rPr lang="en-US" altLang="zh-CN" sz="2000" dirty="0"/>
              <a:t>n</a:t>
            </a:r>
            <a:r>
              <a:rPr lang="zh-CN" altLang="en-US" sz="2000" dirty="0"/>
              <a:t>项，等于前一项</a:t>
            </a:r>
            <a:r>
              <a:rPr lang="en-US" altLang="zh-CN" sz="2000" dirty="0"/>
              <a:t>/n --&gt; item /= n </a:t>
            </a:r>
          </a:p>
          <a:p>
            <a:pPr lvl="1"/>
            <a:r>
              <a:rPr lang="zh-CN" altLang="en-US" sz="2000" dirty="0"/>
              <a:t>循环变量</a:t>
            </a:r>
            <a:r>
              <a:rPr lang="en-US" altLang="zh-CN" sz="2000" dirty="0"/>
              <a:t>n</a:t>
            </a:r>
            <a:r>
              <a:rPr lang="zh-CN" altLang="en-US" sz="2000" dirty="0"/>
              <a:t>，初始值为</a:t>
            </a:r>
            <a:r>
              <a:rPr lang="en-US" altLang="zh-CN" sz="2000" dirty="0"/>
              <a:t>1</a:t>
            </a:r>
            <a:r>
              <a:rPr lang="zh-CN" altLang="en-US" sz="2000" dirty="0"/>
              <a:t>，和的初始值为</a:t>
            </a:r>
            <a:r>
              <a:rPr lang="en-US" altLang="zh-CN" sz="2000" dirty="0"/>
              <a:t>1</a:t>
            </a:r>
            <a:r>
              <a:rPr lang="zh-CN" altLang="en-US" sz="2000" dirty="0"/>
              <a:t>，结束值未知，结束条件为</a:t>
            </a:r>
            <a:r>
              <a:rPr lang="en-US" altLang="zh-CN" sz="2000" dirty="0"/>
              <a:t>item &lt;= </a:t>
            </a:r>
            <a:r>
              <a:rPr lang="en-US" altLang="zh-CN" sz="2000" dirty="0" err="1"/>
              <a:t>error_factor</a:t>
            </a:r>
            <a:r>
              <a:rPr lang="en-US" altLang="zh-CN" sz="2000" dirty="0"/>
              <a:t> </a:t>
            </a:r>
          </a:p>
          <a:p>
            <a:pPr lvl="1"/>
            <a:r>
              <a:rPr lang="zh-CN" altLang="en-US" sz="2000" dirty="0"/>
              <a:t>循环变量</a:t>
            </a:r>
            <a:r>
              <a:rPr lang="en-US" altLang="zh-CN" sz="2000" dirty="0"/>
              <a:t>n</a:t>
            </a:r>
            <a:r>
              <a:rPr lang="zh-CN" altLang="en-US" sz="2000" dirty="0"/>
              <a:t>每次加</a:t>
            </a:r>
            <a:r>
              <a:rPr lang="en-US" altLang="zh-CN" sz="2000" dirty="0"/>
              <a:t>1 </a:t>
            </a:r>
          </a:p>
          <a:p>
            <a:endParaRPr lang="zh-CN" altLang="en-US" sz="2000" dirty="0">
              <a:solidFill>
                <a:srgbClr val="FF0000"/>
              </a:solidFill>
            </a:endParaRPr>
          </a:p>
        </p:txBody>
      </p:sp>
      <p:sp>
        <p:nvSpPr>
          <p:cNvPr id="5" name="矩形 4"/>
          <p:cNvSpPr/>
          <p:nvPr/>
        </p:nvSpPr>
        <p:spPr>
          <a:xfrm>
            <a:off x="6735418" y="365125"/>
            <a:ext cx="4618382" cy="28931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except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Exception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2818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a:t>
            </a:r>
          </a:p>
        </p:txBody>
      </p:sp>
      <p:sp>
        <p:nvSpPr>
          <p:cNvPr id="3" name="内容占位符 2"/>
          <p:cNvSpPr>
            <a:spLocks noGrp="1"/>
          </p:cNvSpPr>
          <p:nvPr>
            <p:ph idx="1"/>
          </p:nvPr>
        </p:nvSpPr>
        <p:spPr>
          <a:xfrm>
            <a:off x="178458" y="2013803"/>
            <a:ext cx="6039678" cy="1812097"/>
          </a:xfrm>
        </p:spPr>
        <p:txBody>
          <a:bodyPr>
            <a:normAutofit lnSpcReduction="10000"/>
          </a:bodyPr>
          <a:lstStyle/>
          <a:p>
            <a:r>
              <a:rPr lang="zh-CN" altLang="en-US" dirty="0">
                <a:solidFill>
                  <a:srgbClr val="FF0000"/>
                </a:solidFill>
              </a:rPr>
              <a:t>多重循环</a:t>
            </a:r>
            <a:endParaRPr lang="en-US" altLang="zh-CN" dirty="0">
              <a:solidFill>
                <a:srgbClr val="FF0000"/>
              </a:solidFill>
            </a:endParaRPr>
          </a:p>
          <a:p>
            <a:pPr lvl="1"/>
            <a:r>
              <a:rPr lang="zh-CN" altLang="en-US" dirty="0"/>
              <a:t>确定到底需要几层循环， </a:t>
            </a:r>
          </a:p>
          <a:p>
            <a:pPr lvl="1"/>
            <a:r>
              <a:rPr lang="zh-CN" altLang="en-US" dirty="0"/>
              <a:t>每层循环的初始值和结束值是什么，注意内层循环可以使用外层循环已经确定好的具体取值 </a:t>
            </a:r>
          </a:p>
          <a:p>
            <a:endParaRPr lang="zh-CN" altLang="en-US" dirty="0"/>
          </a:p>
        </p:txBody>
      </p:sp>
      <p:sp>
        <p:nvSpPr>
          <p:cNvPr id="4" name="矩形 3"/>
          <p:cNvSpPr/>
          <p:nvPr/>
        </p:nvSpPr>
        <p:spPr>
          <a:xfrm>
            <a:off x="5956852" y="2046755"/>
            <a:ext cx="6096000" cy="2677656"/>
          </a:xfrm>
          <a:prstGeom prst="rect">
            <a:avLst/>
          </a:prstGeom>
        </p:spPr>
        <p:txBody>
          <a:bodyPr>
            <a:spAutoFit/>
          </a:bodyPr>
          <a:lstStyle/>
          <a:p>
            <a:r>
              <a:rPr lang="zh-CN" altLang="en-US" sz="2400" dirty="0"/>
              <a:t>比如水仙花数为三位数，其等于各位数字的立方和</a:t>
            </a:r>
            <a:r>
              <a:rPr lang="en-US" altLang="zh-CN" sz="2400" dirty="0"/>
              <a:t>: </a:t>
            </a:r>
          </a:p>
          <a:p>
            <a:pPr marL="285750" indent="-285750">
              <a:buFont typeface="Arial" panose="020B0604020202020204" pitchFamily="34" charset="0"/>
              <a:buChar char="•"/>
            </a:pPr>
            <a:r>
              <a:rPr lang="zh-CN" altLang="en-US" sz="2400" dirty="0"/>
              <a:t>三层循环，每层循环为各个数字的可能取值，最内层已知这些数，组合成一个三位数，再检查其条件是否满足即可 </a:t>
            </a:r>
          </a:p>
          <a:p>
            <a:pPr marL="285750" indent="-285750">
              <a:buFont typeface="Arial" panose="020B0604020202020204" pitchFamily="34" charset="0"/>
              <a:buChar char="•"/>
            </a:pPr>
            <a:r>
              <a:rPr lang="zh-CN" altLang="en-US" sz="2400" dirty="0"/>
              <a:t>会有多个解，首先初始化一个空列表，然后每找到一个解，附加到该列表即可 </a:t>
            </a:r>
          </a:p>
        </p:txBody>
      </p:sp>
      <p:sp>
        <p:nvSpPr>
          <p:cNvPr id="5" name="矩形 4"/>
          <p:cNvSpPr/>
          <p:nvPr/>
        </p:nvSpPr>
        <p:spPr>
          <a:xfrm>
            <a:off x="838200" y="4607547"/>
            <a:ext cx="9170504" cy="2031325"/>
          </a:xfrm>
          <a:prstGeom prst="rect">
            <a:avLst/>
          </a:prstGeom>
        </p:spPr>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narcissi_fews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tens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hundreds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narcissi_fews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2072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选择与循环</a:t>
            </a:r>
          </a:p>
        </p:txBody>
      </p:sp>
      <p:sp>
        <p:nvSpPr>
          <p:cNvPr id="3" name="内容占位符 2"/>
          <p:cNvSpPr>
            <a:spLocks noGrp="1"/>
          </p:cNvSpPr>
          <p:nvPr>
            <p:ph idx="1"/>
          </p:nvPr>
        </p:nvSpPr>
        <p:spPr/>
        <p:txBody>
          <a:bodyPr>
            <a:normAutofit/>
          </a:bodyPr>
          <a:lstStyle/>
          <a:p>
            <a:pPr marL="0" indent="0">
              <a:buNone/>
            </a:pPr>
            <a:r>
              <a:rPr lang="zh-CN" altLang="en-US" b="1" dirty="0">
                <a:solidFill>
                  <a:srgbClr val="FF0000"/>
                </a:solidFill>
              </a:rPr>
              <a:t>图案问题 </a:t>
            </a:r>
          </a:p>
          <a:p>
            <a:r>
              <a:rPr lang="zh-CN" altLang="en-US" dirty="0"/>
              <a:t>关键是观察各个行的变化情况，找到反映这个变化的改变量，从而确定外层循环变量 </a:t>
            </a:r>
          </a:p>
          <a:p>
            <a:r>
              <a:rPr lang="zh-CN" altLang="en-US" dirty="0"/>
              <a:t>接下来在外层循环变量已经确定的情况下看当前行是否能够从整体上考虑还是需要进一步考虑各个字段的变化情况</a:t>
            </a:r>
            <a:r>
              <a:rPr lang="en-US" altLang="zh-CN" dirty="0"/>
              <a:t>(99</a:t>
            </a:r>
            <a:r>
              <a:rPr lang="zh-CN" altLang="en-US" dirty="0"/>
              <a:t>乘法表的例子</a:t>
            </a:r>
            <a:r>
              <a:rPr lang="en-US" altLang="zh-CN" dirty="0"/>
              <a:t>) </a:t>
            </a:r>
          </a:p>
          <a:p>
            <a:r>
              <a:rPr lang="zh-CN" altLang="en-US" dirty="0"/>
              <a:t>整体上考虑的话，需要找到对应的特征，同时还可以利用填充和对齐。比如打印三角形 </a:t>
            </a:r>
          </a:p>
          <a:p>
            <a:endParaRPr lang="zh-CN" altLang="en-US" dirty="0"/>
          </a:p>
        </p:txBody>
      </p:sp>
    </p:spTree>
    <p:extLst>
      <p:ext uri="{BB962C8B-B14F-4D97-AF65-F5344CB8AC3E}">
        <p14:creationId xmlns:p14="http://schemas.microsoft.com/office/powerpoint/2010/main" val="2993335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字符串与正则表达式</a:t>
            </a:r>
          </a:p>
        </p:txBody>
      </p:sp>
      <p:sp>
        <p:nvSpPr>
          <p:cNvPr id="3" name="内容占位符 2"/>
          <p:cNvSpPr>
            <a:spLocks noGrp="1"/>
          </p:cNvSpPr>
          <p:nvPr>
            <p:ph idx="1"/>
          </p:nvPr>
        </p:nvSpPr>
        <p:spPr>
          <a:xfrm>
            <a:off x="838200" y="1690688"/>
            <a:ext cx="10515600" cy="4351338"/>
          </a:xfrm>
        </p:spPr>
        <p:txBody>
          <a:bodyPr/>
          <a:lstStyle/>
          <a:p>
            <a:r>
              <a:rPr lang="en-US" altLang="zh-CN" dirty="0" err="1"/>
              <a:t>str</a:t>
            </a:r>
            <a:r>
              <a:rPr lang="zh-CN" altLang="en-US" dirty="0"/>
              <a:t> </a:t>
            </a:r>
            <a:r>
              <a:rPr lang="en-US" altLang="zh-CN" dirty="0"/>
              <a:t>literal: </a:t>
            </a:r>
          </a:p>
          <a:p>
            <a:pPr lvl="1"/>
            <a:r>
              <a:rPr lang="zh-CN" altLang="en-US" dirty="0"/>
              <a:t>单引号、双引号、三单双引号（可以跨越多行）</a:t>
            </a:r>
            <a:endParaRPr lang="en-US" altLang="zh-CN" dirty="0"/>
          </a:p>
          <a:p>
            <a:pPr lvl="1"/>
            <a:r>
              <a:rPr lang="zh-CN" altLang="en-US" dirty="0"/>
              <a:t>字符转义：</a:t>
            </a:r>
            <a:r>
              <a:rPr lang="en-US" altLang="zh-CN" dirty="0"/>
              <a:t>\n \t  \\  \' </a:t>
            </a:r>
          </a:p>
          <a:p>
            <a:pPr lvl="1"/>
            <a:r>
              <a:rPr lang="zh-CN" altLang="en-US" dirty="0"/>
              <a:t>原始字符串 原来的字面量定义前添加</a:t>
            </a:r>
            <a:r>
              <a:rPr lang="en-US" altLang="zh-CN" dirty="0"/>
              <a:t>r</a:t>
            </a:r>
            <a:r>
              <a:rPr lang="zh-CN" altLang="en-US" dirty="0"/>
              <a:t>或</a:t>
            </a:r>
            <a:r>
              <a:rPr lang="en-US" altLang="zh-CN" dirty="0"/>
              <a:t>R</a:t>
            </a:r>
            <a:r>
              <a:rPr lang="zh-CN" altLang="en-US" dirty="0"/>
              <a:t>，比如</a:t>
            </a:r>
            <a:r>
              <a:rPr lang="en-US" altLang="zh-CN" dirty="0" err="1"/>
              <a:t>r'c</a:t>
            </a:r>
            <a:r>
              <a:rPr lang="en-US" altLang="zh-CN" dirty="0"/>
              <a:t>:\user\xxx\sample.txt'  </a:t>
            </a:r>
          </a:p>
          <a:p>
            <a:r>
              <a:rPr lang="zh-CN" altLang="en-US" dirty="0">
                <a:solidFill>
                  <a:srgbClr val="FF0000"/>
                </a:solidFill>
              </a:rPr>
              <a:t>字符串运算：  </a:t>
            </a:r>
            <a:r>
              <a:rPr lang="en-US" altLang="zh-CN" dirty="0">
                <a:solidFill>
                  <a:srgbClr val="FF0000"/>
                </a:solidFill>
              </a:rPr>
              <a:t>+  *  % </a:t>
            </a:r>
          </a:p>
          <a:p>
            <a:r>
              <a:rPr lang="zh-CN" altLang="en-US" dirty="0"/>
              <a:t>常用字符串相关内置函数：</a:t>
            </a:r>
            <a:endParaRPr lang="en-US" altLang="zh-CN" dirty="0"/>
          </a:p>
          <a:p>
            <a:pPr lvl="1"/>
            <a:r>
              <a:rPr lang="en-US" altLang="zh-CN" b="1" dirty="0" err="1">
                <a:solidFill>
                  <a:srgbClr val="FF0000"/>
                </a:solidFill>
              </a:rPr>
              <a:t>chr</a:t>
            </a:r>
            <a:r>
              <a:rPr lang="zh-CN" altLang="en-US" b="1" dirty="0">
                <a:solidFill>
                  <a:srgbClr val="FF0000"/>
                </a:solidFill>
              </a:rPr>
              <a:t>、</a:t>
            </a:r>
            <a:r>
              <a:rPr lang="en-US" altLang="zh-CN" b="1" dirty="0" err="1">
                <a:solidFill>
                  <a:srgbClr val="FF0000"/>
                </a:solidFill>
              </a:rPr>
              <a:t>ord</a:t>
            </a:r>
            <a:r>
              <a:rPr lang="en-US" altLang="zh-CN" b="1" dirty="0">
                <a:solidFill>
                  <a:srgbClr val="FF0000"/>
                </a:solidFill>
              </a:rPr>
              <a:t> </a:t>
            </a:r>
          </a:p>
          <a:p>
            <a:pPr lvl="1"/>
            <a:r>
              <a:rPr lang="en-US" altLang="zh-CN" b="1" dirty="0" err="1">
                <a:solidFill>
                  <a:srgbClr val="FF0000"/>
                </a:solidFill>
              </a:rPr>
              <a:t>int</a:t>
            </a:r>
            <a:r>
              <a:rPr lang="en-US" altLang="zh-CN" b="1" dirty="0">
                <a:solidFill>
                  <a:srgbClr val="FF0000"/>
                </a:solidFill>
              </a:rPr>
              <a:t>/float/</a:t>
            </a:r>
            <a:r>
              <a:rPr lang="en-US" altLang="zh-CN" b="1" dirty="0" err="1">
                <a:solidFill>
                  <a:srgbClr val="FF0000"/>
                </a:solidFill>
              </a:rPr>
              <a:t>str</a:t>
            </a:r>
            <a:r>
              <a:rPr lang="en-US" altLang="zh-CN" b="1" dirty="0">
                <a:solidFill>
                  <a:srgbClr val="FF0000"/>
                </a:solidFill>
              </a:rPr>
              <a:t> </a:t>
            </a:r>
          </a:p>
          <a:p>
            <a:pPr marL="457200" lvl="1" indent="0">
              <a:buNone/>
            </a:pPr>
            <a:endParaRPr lang="zh-CN" altLang="en-US" dirty="0"/>
          </a:p>
        </p:txBody>
      </p:sp>
    </p:spTree>
    <p:extLst>
      <p:ext uri="{BB962C8B-B14F-4D97-AF65-F5344CB8AC3E}">
        <p14:creationId xmlns:p14="http://schemas.microsoft.com/office/powerpoint/2010/main" val="2330839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158" y="68557"/>
            <a:ext cx="5546134" cy="1134167"/>
          </a:xfrm>
        </p:spPr>
        <p:txBody>
          <a:bodyPr/>
          <a:lstStyle/>
          <a:p>
            <a:r>
              <a:rPr lang="zh-CN" altLang="en-US" dirty="0" smtClean="0">
                <a:solidFill>
                  <a:srgbClr val="FF0000"/>
                </a:solidFill>
              </a:rPr>
              <a:t>格式化</a:t>
            </a:r>
            <a:r>
              <a:rPr lang="en-US" altLang="zh-CN" dirty="0" smtClean="0">
                <a:solidFill>
                  <a:srgbClr val="FF0000"/>
                </a:solidFill>
              </a:rPr>
              <a:t>%</a:t>
            </a:r>
            <a:r>
              <a:rPr lang="zh-CN" altLang="en-US" dirty="0" smtClean="0">
                <a:solidFill>
                  <a:srgbClr val="FF0000"/>
                </a:solidFill>
              </a:rPr>
              <a:t>和</a:t>
            </a:r>
            <a:r>
              <a:rPr lang="en-US" altLang="zh-CN" dirty="0">
                <a:solidFill>
                  <a:srgbClr val="FF0000"/>
                </a:solidFill>
              </a:rPr>
              <a:t>format</a:t>
            </a:r>
            <a:r>
              <a:rPr lang="zh-CN" altLang="en-US" dirty="0">
                <a:solidFill>
                  <a:srgbClr val="FF0000"/>
                </a:solidFill>
              </a:rPr>
              <a:t>方法</a:t>
            </a:r>
          </a:p>
        </p:txBody>
      </p:sp>
      <p:sp>
        <p:nvSpPr>
          <p:cNvPr id="3" name="内容占位符 2"/>
          <p:cNvSpPr>
            <a:spLocks noGrp="1"/>
          </p:cNvSpPr>
          <p:nvPr>
            <p:ph idx="1"/>
          </p:nvPr>
        </p:nvSpPr>
        <p:spPr>
          <a:xfrm>
            <a:off x="81592" y="1380113"/>
            <a:ext cx="5849651" cy="997088"/>
          </a:xfrm>
        </p:spPr>
        <p:txBody>
          <a:bodyPr>
            <a:normAutofit fontScale="85000" lnSpcReduction="10000"/>
          </a:bodyPr>
          <a:lstStyle/>
          <a:p>
            <a:pPr marL="0" indent="0">
              <a:buNone/>
            </a:pPr>
            <a:r>
              <a:rPr lang="en-US" altLang="zh-CN" dirty="0" err="1"/>
              <a:t>format_string</a:t>
            </a:r>
            <a:r>
              <a:rPr lang="en-US" altLang="zh-CN" dirty="0"/>
              <a:t> % (value1, value2, …) </a:t>
            </a:r>
          </a:p>
          <a:p>
            <a:r>
              <a:rPr lang="en-US" altLang="zh-CN" dirty="0"/>
              <a:t>% [flags] [width] [.precision] type </a:t>
            </a:r>
          </a:p>
        </p:txBody>
      </p:sp>
      <p:graphicFrame>
        <p:nvGraphicFramePr>
          <p:cNvPr id="4" name="内容占位符 6"/>
          <p:cNvGraphicFramePr>
            <a:graphicFrameLocks/>
          </p:cNvGraphicFramePr>
          <p:nvPr>
            <p:extLst>
              <p:ext uri="{D42A27DB-BD31-4B8C-83A1-F6EECF244321}">
                <p14:modId xmlns:p14="http://schemas.microsoft.com/office/powerpoint/2010/main" val="2639327656"/>
              </p:ext>
            </p:extLst>
          </p:nvPr>
        </p:nvGraphicFramePr>
        <p:xfrm>
          <a:off x="287542" y="2977530"/>
          <a:ext cx="11298865" cy="3489612"/>
        </p:xfrm>
        <a:graphic>
          <a:graphicData uri="http://schemas.openxmlformats.org/drawingml/2006/table">
            <a:tbl>
              <a:tblPr firstRow="1" bandRow="1">
                <a:tableStyleId>{5C22544A-7EE6-4342-B048-85BDC9FD1C3A}</a:tableStyleId>
              </a:tblPr>
              <a:tblGrid>
                <a:gridCol w="1262962">
                  <a:extLst>
                    <a:ext uri="{9D8B030D-6E8A-4147-A177-3AD203B41FA5}">
                      <a16:colId xmlns:a16="http://schemas.microsoft.com/office/drawing/2014/main" val="20000"/>
                    </a:ext>
                  </a:extLst>
                </a:gridCol>
                <a:gridCol w="1470992">
                  <a:extLst>
                    <a:ext uri="{9D8B030D-6E8A-4147-A177-3AD203B41FA5}">
                      <a16:colId xmlns:a16="http://schemas.microsoft.com/office/drawing/2014/main" val="1570869279"/>
                    </a:ext>
                  </a:extLst>
                </a:gridCol>
                <a:gridCol w="8564911">
                  <a:extLst>
                    <a:ext uri="{9D8B030D-6E8A-4147-A177-3AD203B41FA5}">
                      <a16:colId xmlns:a16="http://schemas.microsoft.com/office/drawing/2014/main" val="20001"/>
                    </a:ext>
                  </a:extLst>
                </a:gridCol>
              </a:tblGrid>
              <a:tr h="581602">
                <a:tc>
                  <a:txBody>
                    <a:bodyPr/>
                    <a:lstStyle/>
                    <a:p>
                      <a:r>
                        <a:rPr lang="zh-CN" altLang="en-US" sz="1600" dirty="0"/>
                        <a:t>格式</a:t>
                      </a:r>
                    </a:p>
                  </a:txBody>
                  <a:tcPr marL="121920" marR="121920" anchor="ctr"/>
                </a:tc>
                <a:tc>
                  <a:txBody>
                    <a:bodyPr/>
                    <a:lstStyle/>
                    <a:p>
                      <a:r>
                        <a:rPr lang="en-US" altLang="zh-CN" sz="1600" dirty="0"/>
                        <a:t>format</a:t>
                      </a:r>
                      <a:r>
                        <a:rPr lang="zh-CN" altLang="en-US" sz="1600" dirty="0"/>
                        <a:t>格式</a:t>
                      </a:r>
                    </a:p>
                  </a:txBody>
                  <a:tcPr marL="121920" marR="121920" anchor="ctr"/>
                </a:tc>
                <a:tc>
                  <a:txBody>
                    <a:bodyPr/>
                    <a:lstStyle/>
                    <a:p>
                      <a:r>
                        <a:rPr lang="zh-CN" altLang="en-US" sz="1600" dirty="0"/>
                        <a:t>说明</a:t>
                      </a:r>
                    </a:p>
                  </a:txBody>
                  <a:tcPr marL="121920" marR="121920" anchor="ctr"/>
                </a:tc>
                <a:extLst>
                  <a:ext uri="{0D108BD9-81ED-4DB2-BD59-A6C34878D82A}">
                    <a16:rowId xmlns:a16="http://schemas.microsoft.com/office/drawing/2014/main" val="10000"/>
                  </a:ext>
                </a:extLst>
              </a:tr>
              <a:tr h="581602">
                <a:tc>
                  <a:txBody>
                    <a:bodyPr/>
                    <a:lstStyle/>
                    <a:p>
                      <a:r>
                        <a:rPr lang="en-US" altLang="zh-CN" sz="2400" dirty="0"/>
                        <a:t>%s</a:t>
                      </a:r>
                      <a:endParaRPr lang="zh-CN" altLang="en-US" sz="2400" dirty="0"/>
                    </a:p>
                  </a:txBody>
                  <a:tcPr/>
                </a:tc>
                <a:tc>
                  <a:txBody>
                    <a:bodyPr/>
                    <a:lstStyle/>
                    <a:p>
                      <a:r>
                        <a:rPr lang="en-US" altLang="zh-CN" sz="2400" dirty="0"/>
                        <a:t>{:s}</a:t>
                      </a:r>
                      <a:endParaRPr lang="zh-CN" altLang="en-US" sz="2400" dirty="0"/>
                    </a:p>
                  </a:txBody>
                  <a:tcPr/>
                </a:tc>
                <a:tc>
                  <a:txBody>
                    <a:bodyPr/>
                    <a:lstStyle/>
                    <a:p>
                      <a:r>
                        <a:rPr lang="zh-CN" altLang="en-US" sz="2400" dirty="0"/>
                        <a:t>输出字符串</a:t>
                      </a:r>
                    </a:p>
                  </a:txBody>
                  <a:tcPr/>
                </a:tc>
                <a:extLst>
                  <a:ext uri="{0D108BD9-81ED-4DB2-BD59-A6C34878D82A}">
                    <a16:rowId xmlns:a16="http://schemas.microsoft.com/office/drawing/2014/main" val="1163886320"/>
                  </a:ext>
                </a:extLst>
              </a:tr>
              <a:tr h="581602">
                <a:tc>
                  <a:txBody>
                    <a:bodyPr/>
                    <a:lstStyle/>
                    <a:p>
                      <a:r>
                        <a:rPr lang="en-US" altLang="zh-CN" sz="2400" dirty="0"/>
                        <a:t>%10s</a:t>
                      </a:r>
                      <a:endParaRPr lang="zh-CN" altLang="en-US" sz="2400" dirty="0"/>
                    </a:p>
                  </a:txBody>
                  <a:tcPr/>
                </a:tc>
                <a:tc>
                  <a:txBody>
                    <a:bodyPr/>
                    <a:lstStyle/>
                    <a:p>
                      <a:r>
                        <a:rPr lang="en-US" altLang="zh-CN" sz="2400" dirty="0"/>
                        <a:t>{:10s}</a:t>
                      </a:r>
                      <a:endParaRPr lang="zh-CN" altLang="en-US" sz="2400" dirty="0"/>
                    </a:p>
                  </a:txBody>
                  <a:tcPr/>
                </a:tc>
                <a:tc>
                  <a:txBody>
                    <a:bodyPr/>
                    <a:lstStyle/>
                    <a:p>
                      <a:r>
                        <a:rPr lang="zh-CN" altLang="en-US" sz="2400" dirty="0"/>
                        <a:t>格式化为字符串，最小宽度为</a:t>
                      </a:r>
                      <a:r>
                        <a:rPr lang="en-US" altLang="zh-CN" sz="2400" dirty="0"/>
                        <a:t>10</a:t>
                      </a:r>
                      <a:endParaRPr lang="zh-CN" altLang="en-US" sz="2400" dirty="0"/>
                    </a:p>
                  </a:txBody>
                  <a:tcPr/>
                </a:tc>
                <a:extLst>
                  <a:ext uri="{0D108BD9-81ED-4DB2-BD59-A6C34878D82A}">
                    <a16:rowId xmlns:a16="http://schemas.microsoft.com/office/drawing/2014/main" val="1649027554"/>
                  </a:ext>
                </a:extLst>
              </a:tr>
              <a:tr h="581602">
                <a:tc>
                  <a:txBody>
                    <a:bodyPr/>
                    <a:lstStyle/>
                    <a:p>
                      <a:r>
                        <a:rPr lang="en-US" altLang="zh-CN" sz="2400" dirty="0"/>
                        <a:t>%5d</a:t>
                      </a:r>
                      <a:endParaRPr lang="zh-CN" altLang="en-US" sz="2400" dirty="0"/>
                    </a:p>
                  </a:txBody>
                  <a:tcPr marL="121920" marR="121920" anchor="ctr"/>
                </a:tc>
                <a:tc>
                  <a:txBody>
                    <a:bodyPr/>
                    <a:lstStyle/>
                    <a:p>
                      <a:r>
                        <a:rPr lang="en-US" altLang="zh-CN" sz="2400" dirty="0"/>
                        <a:t>{:5d}</a:t>
                      </a:r>
                      <a:endParaRPr lang="zh-CN" altLang="en-US" sz="2400" dirty="0"/>
                    </a:p>
                  </a:txBody>
                  <a:tcPr marL="121920" marR="121920" anchor="ctr"/>
                </a:tc>
                <a:tc>
                  <a:txBody>
                    <a:bodyPr/>
                    <a:lstStyle/>
                    <a:p>
                      <a:r>
                        <a:rPr lang="zh-CN" altLang="en-US" sz="2400" dirty="0"/>
                        <a:t>将整数格式化为总宽度至少为</a:t>
                      </a:r>
                      <a:r>
                        <a:rPr lang="en-US" altLang="zh-CN" sz="2400" dirty="0"/>
                        <a:t>5</a:t>
                      </a:r>
                      <a:r>
                        <a:rPr lang="zh-CN" altLang="en-US" sz="2400" dirty="0"/>
                        <a:t>的十进制形式，不够填充空格</a:t>
                      </a:r>
                    </a:p>
                  </a:txBody>
                  <a:tcPr marL="121920" marR="121920" anchor="ctr"/>
                </a:tc>
                <a:extLst>
                  <a:ext uri="{0D108BD9-81ED-4DB2-BD59-A6C34878D82A}">
                    <a16:rowId xmlns:a16="http://schemas.microsoft.com/office/drawing/2014/main" val="10003"/>
                  </a:ext>
                </a:extLst>
              </a:tr>
              <a:tr h="581602">
                <a:tc>
                  <a:txBody>
                    <a:bodyPr/>
                    <a:lstStyle/>
                    <a:p>
                      <a:r>
                        <a:rPr lang="en-US" altLang="zh-CN" sz="2400" dirty="0"/>
                        <a:t>%10.2f</a:t>
                      </a:r>
                      <a:endParaRPr lang="zh-CN" altLang="en-US" sz="2400" dirty="0"/>
                    </a:p>
                  </a:txBody>
                  <a:tcPr marL="121920" marR="121920" anchor="ctr"/>
                </a:tc>
                <a:tc>
                  <a:txBody>
                    <a:bodyPr/>
                    <a:lstStyle/>
                    <a:p>
                      <a:r>
                        <a:rPr lang="en-US" altLang="zh-CN" sz="2400" dirty="0"/>
                        <a:t>{:10.2f}</a:t>
                      </a:r>
                      <a:endParaRPr lang="zh-CN" altLang="en-US" sz="2400" dirty="0"/>
                    </a:p>
                  </a:txBody>
                  <a:tcPr marL="121920" marR="121920" anchor="ctr"/>
                </a:tc>
                <a:tc>
                  <a:txBody>
                    <a:bodyPr/>
                    <a:lstStyle/>
                    <a:p>
                      <a:r>
                        <a:rPr lang="zh-CN" altLang="en-US" sz="2400" dirty="0"/>
                        <a:t>格式化浮点数，总宽度为至少</a:t>
                      </a:r>
                      <a:r>
                        <a:rPr lang="en-US" altLang="zh-CN" sz="2400" dirty="0"/>
                        <a:t>10</a:t>
                      </a:r>
                      <a:r>
                        <a:rPr lang="zh-CN" altLang="en-US" sz="2400" dirty="0"/>
                        <a:t>，四舍五入到小数点后第</a:t>
                      </a:r>
                      <a:r>
                        <a:rPr lang="en-US" altLang="zh-CN" sz="2400" dirty="0"/>
                        <a:t>2</a:t>
                      </a:r>
                      <a:r>
                        <a:rPr lang="zh-CN" altLang="en-US" sz="2400" dirty="0"/>
                        <a:t>位</a:t>
                      </a:r>
                    </a:p>
                  </a:txBody>
                  <a:tcPr marL="121920" marR="121920" anchor="ctr"/>
                </a:tc>
                <a:extLst>
                  <a:ext uri="{0D108BD9-81ED-4DB2-BD59-A6C34878D82A}">
                    <a16:rowId xmlns:a16="http://schemas.microsoft.com/office/drawing/2014/main" val="3499871855"/>
                  </a:ext>
                </a:extLst>
              </a:tr>
              <a:tr h="581602">
                <a:tc>
                  <a:txBody>
                    <a:bodyPr/>
                    <a:lstStyle/>
                    <a:p>
                      <a:r>
                        <a:rPr lang="en-US" altLang="zh-CN" sz="2400" dirty="0"/>
                        <a:t>%-d</a:t>
                      </a:r>
                      <a:endParaRPr lang="zh-CN" altLang="en-US" sz="2400" dirty="0"/>
                    </a:p>
                  </a:txBody>
                  <a:tcPr marL="121920" marR="121920" anchor="ctr"/>
                </a:tc>
                <a:tc>
                  <a:txBody>
                    <a:bodyPr/>
                    <a:lstStyle/>
                    <a:p>
                      <a:r>
                        <a:rPr lang="en-US" altLang="zh-CN" sz="2400" dirty="0"/>
                        <a:t>{:&lt;d}</a:t>
                      </a:r>
                      <a:endParaRPr lang="zh-CN" altLang="en-US" sz="2400" dirty="0"/>
                    </a:p>
                  </a:txBody>
                  <a:tcPr marL="121920" marR="121920" anchor="ctr"/>
                </a:tc>
                <a:tc>
                  <a:txBody>
                    <a:bodyPr/>
                    <a:lstStyle/>
                    <a:p>
                      <a:r>
                        <a:rPr lang="zh-CN" altLang="en-US" sz="2400" dirty="0"/>
                        <a:t>缺省右对齐，</a:t>
                      </a:r>
                      <a:r>
                        <a:rPr lang="en-US" altLang="zh-CN" sz="2400" dirty="0"/>
                        <a:t>-</a:t>
                      </a:r>
                      <a:r>
                        <a:rPr lang="zh-CN" altLang="en-US" sz="2400" dirty="0"/>
                        <a:t>表示左对齐</a:t>
                      </a:r>
                    </a:p>
                  </a:txBody>
                  <a:tcPr marL="121920" marR="121920" anchor="ctr"/>
                </a:tc>
                <a:extLst>
                  <a:ext uri="{0D108BD9-81ED-4DB2-BD59-A6C34878D82A}">
                    <a16:rowId xmlns:a16="http://schemas.microsoft.com/office/drawing/2014/main" val="3351907441"/>
                  </a:ext>
                </a:extLst>
              </a:tr>
            </a:tbl>
          </a:graphicData>
        </a:graphic>
      </p:graphicFrame>
      <p:sp>
        <p:nvSpPr>
          <p:cNvPr id="6" name="内容占位符 2"/>
          <p:cNvSpPr txBox="1">
            <a:spLocks/>
          </p:cNvSpPr>
          <p:nvPr/>
        </p:nvSpPr>
        <p:spPr>
          <a:xfrm>
            <a:off x="6068782" y="1358866"/>
            <a:ext cx="5958237" cy="19856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err="1" smtClean="0"/>
              <a:t>format_string.format</a:t>
            </a:r>
            <a:r>
              <a:rPr lang="en-US" altLang="zh-CN" sz="2400" dirty="0" smtClean="0"/>
              <a:t>(value1,value2</a:t>
            </a:r>
            <a:r>
              <a:rPr lang="en-US" altLang="zh-CN" sz="2400" dirty="0"/>
              <a:t>, …) </a:t>
            </a:r>
          </a:p>
          <a:p>
            <a:r>
              <a:rPr lang="en-US" altLang="zh-CN" sz="2400" dirty="0" smtClean="0"/>
              <a:t>{</a:t>
            </a:r>
            <a:r>
              <a:rPr lang="en-US" altLang="zh-CN" sz="2400" dirty="0"/>
              <a:t>field:[fill][align][width][.precision]type}</a:t>
            </a:r>
          </a:p>
          <a:p>
            <a:r>
              <a:rPr lang="zh-CN" altLang="en-US" sz="2400" dirty="0"/>
              <a:t>对齐： </a:t>
            </a:r>
            <a:r>
              <a:rPr lang="en-US" altLang="zh-CN" sz="2400" dirty="0"/>
              <a:t>&lt; </a:t>
            </a:r>
            <a:r>
              <a:rPr lang="zh-CN" altLang="en-US" sz="2400" dirty="0"/>
              <a:t>左对齐， </a:t>
            </a:r>
            <a:r>
              <a:rPr lang="en-US" altLang="zh-CN" sz="2400" dirty="0"/>
              <a:t>^</a:t>
            </a:r>
            <a:r>
              <a:rPr lang="zh-CN" altLang="en-US" sz="2400" dirty="0"/>
              <a:t>居中对齐</a:t>
            </a:r>
            <a:r>
              <a:rPr lang="en-US" altLang="zh-CN" sz="2400" dirty="0"/>
              <a:t>, &gt;</a:t>
            </a:r>
            <a:r>
              <a:rPr lang="zh-CN" altLang="en-US" sz="2400" dirty="0"/>
              <a:t>右对齐</a:t>
            </a:r>
            <a:r>
              <a:rPr lang="en-US" altLang="zh-CN" sz="2400" dirty="0"/>
              <a:t> </a:t>
            </a:r>
          </a:p>
        </p:txBody>
      </p:sp>
      <p:sp>
        <p:nvSpPr>
          <p:cNvPr id="8" name="矩形 7"/>
          <p:cNvSpPr/>
          <p:nvPr/>
        </p:nvSpPr>
        <p:spPr>
          <a:xfrm>
            <a:off x="6097421" y="86625"/>
            <a:ext cx="523861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"First %s, Second %d, Third %5.2f"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'idle'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93.4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"First {0:s}, Second {1:d}, Third {2:5.2f}"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format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'idle'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93.4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3288625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字符串与正则表达式：方法</a:t>
            </a:r>
          </a:p>
        </p:txBody>
      </p:sp>
      <p:sp>
        <p:nvSpPr>
          <p:cNvPr id="3" name="内容占位符 2"/>
          <p:cNvSpPr>
            <a:spLocks noGrp="1"/>
          </p:cNvSpPr>
          <p:nvPr>
            <p:ph idx="1"/>
          </p:nvPr>
        </p:nvSpPr>
        <p:spPr>
          <a:xfrm>
            <a:off x="838200" y="1825625"/>
            <a:ext cx="10515600" cy="1792218"/>
          </a:xfrm>
        </p:spPr>
        <p:txBody>
          <a:bodyPr>
            <a:normAutofit fontScale="77500" lnSpcReduction="20000"/>
          </a:bodyPr>
          <a:lstStyle/>
          <a:p>
            <a:r>
              <a:rPr lang="zh-CN" altLang="en-US" dirty="0"/>
              <a:t>通用序列方法：</a:t>
            </a:r>
            <a:r>
              <a:rPr lang="zh-CN" altLang="en-US" u="sng" dirty="0">
                <a:solidFill>
                  <a:srgbClr val="FF0000"/>
                </a:solidFill>
              </a:rPr>
              <a:t>下标、切片、</a:t>
            </a:r>
            <a:r>
              <a:rPr lang="en-US" altLang="zh-CN" u="sng" dirty="0">
                <a:solidFill>
                  <a:srgbClr val="FF0000"/>
                </a:solidFill>
              </a:rPr>
              <a:t>in</a:t>
            </a:r>
            <a:r>
              <a:rPr lang="zh-CN" altLang="en-US" dirty="0"/>
              <a:t>、</a:t>
            </a:r>
            <a:r>
              <a:rPr lang="en-US" altLang="zh-CN" dirty="0" err="1">
                <a:solidFill>
                  <a:srgbClr val="FF0000"/>
                </a:solidFill>
              </a:rPr>
              <a:t>len</a:t>
            </a:r>
            <a:r>
              <a:rPr lang="zh-CN" altLang="en-US" dirty="0"/>
              <a:t>、</a:t>
            </a:r>
            <a:r>
              <a:rPr lang="en-US" altLang="zh-CN" dirty="0"/>
              <a:t>sorted</a:t>
            </a:r>
            <a:r>
              <a:rPr lang="zh-CN" altLang="en-US" dirty="0"/>
              <a:t>、</a:t>
            </a:r>
            <a:r>
              <a:rPr lang="en-US" altLang="zh-CN" dirty="0"/>
              <a:t>reversed</a:t>
            </a:r>
            <a:r>
              <a:rPr lang="zh-CN" altLang="en-US" dirty="0"/>
              <a:t>、</a:t>
            </a:r>
            <a:r>
              <a:rPr lang="en-US" altLang="zh-CN" dirty="0"/>
              <a:t>enumerate</a:t>
            </a:r>
            <a:r>
              <a:rPr lang="zh-CN" altLang="en-US" dirty="0"/>
              <a:t>、</a:t>
            </a:r>
            <a:r>
              <a:rPr lang="en-US" altLang="zh-CN" dirty="0"/>
              <a:t>zip </a:t>
            </a:r>
          </a:p>
          <a:p>
            <a:r>
              <a:rPr lang="zh-CN" altLang="en-US" u="sng" dirty="0">
                <a:solidFill>
                  <a:srgbClr val="FF0000"/>
                </a:solidFill>
              </a:rPr>
              <a:t>去首尾</a:t>
            </a:r>
            <a:r>
              <a:rPr lang="en-US" altLang="zh-CN" u="sng" dirty="0">
                <a:solidFill>
                  <a:srgbClr val="FF0000"/>
                </a:solidFill>
              </a:rPr>
              <a:t>(</a:t>
            </a:r>
            <a:r>
              <a:rPr lang="zh-CN" altLang="en-US" u="sng" dirty="0">
                <a:solidFill>
                  <a:srgbClr val="FF0000"/>
                </a:solidFill>
              </a:rPr>
              <a:t>空白）字符</a:t>
            </a:r>
            <a:r>
              <a:rPr lang="zh-CN" altLang="en-US" dirty="0"/>
              <a:t>：  </a:t>
            </a:r>
            <a:r>
              <a:rPr lang="en-US" altLang="zh-CN" dirty="0"/>
              <a:t>strip([chars])  </a:t>
            </a:r>
            <a:r>
              <a:rPr lang="en-US" altLang="zh-CN" dirty="0" err="1"/>
              <a:t>lstrip</a:t>
            </a:r>
            <a:r>
              <a:rPr lang="en-US" altLang="zh-CN" dirty="0"/>
              <a:t>([chars])  </a:t>
            </a:r>
            <a:r>
              <a:rPr lang="en-US" altLang="zh-CN" dirty="0" err="1"/>
              <a:t>rstrip</a:t>
            </a:r>
            <a:r>
              <a:rPr lang="en-US" altLang="zh-CN" dirty="0"/>
              <a:t>([chars]) </a:t>
            </a:r>
          </a:p>
          <a:p>
            <a:pPr lvl="1"/>
            <a:r>
              <a:rPr lang="zh-CN" altLang="en-US" dirty="0"/>
              <a:t>去除字符串前后的某些字符。 </a:t>
            </a:r>
          </a:p>
          <a:p>
            <a:pPr lvl="1"/>
            <a:r>
              <a:rPr lang="zh-CN" altLang="en-US" dirty="0"/>
              <a:t>缺省是去除空白类字符</a:t>
            </a:r>
            <a:r>
              <a:rPr lang="en-US" altLang="zh-CN" dirty="0"/>
              <a:t>(</a:t>
            </a:r>
            <a:r>
              <a:rPr lang="zh-CN" altLang="en-US" dirty="0"/>
              <a:t>空格、制表、换行等</a:t>
            </a:r>
            <a:r>
              <a:rPr lang="en-US" altLang="zh-CN" dirty="0"/>
              <a:t>) </a:t>
            </a:r>
          </a:p>
        </p:txBody>
      </p:sp>
      <p:sp>
        <p:nvSpPr>
          <p:cNvPr id="4" name="矩形 3"/>
          <p:cNvSpPr/>
          <p:nvPr/>
        </p:nvSpPr>
        <p:spPr>
          <a:xfrm>
            <a:off x="1497495" y="3147206"/>
            <a:ext cx="683919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t>text = input('...') </a:t>
            </a:r>
          </a:p>
          <a:p>
            <a:r>
              <a:rPr lang="en-US" altLang="zh-CN" sz="2400" dirty="0" err="1"/>
              <a:t>args</a:t>
            </a:r>
            <a:r>
              <a:rPr lang="en-US" altLang="zh-CN" sz="2400" dirty="0"/>
              <a:t> = </a:t>
            </a:r>
            <a:r>
              <a:rPr lang="en-US" altLang="zh-CN" sz="2400" dirty="0" err="1"/>
              <a:t>text.split</a:t>
            </a:r>
            <a:r>
              <a:rPr lang="en-US" altLang="zh-CN" sz="2400" dirty="0"/>
              <a:t>(‘,') </a:t>
            </a:r>
          </a:p>
          <a:p>
            <a:r>
              <a:rPr lang="en-US" altLang="zh-CN" sz="2400" dirty="0" err="1"/>
              <a:t>args</a:t>
            </a:r>
            <a:r>
              <a:rPr lang="en-US" altLang="zh-CN" sz="2400" dirty="0"/>
              <a:t> = [</a:t>
            </a:r>
            <a:r>
              <a:rPr lang="en-US" altLang="zh-CN" sz="2400" dirty="0" err="1"/>
              <a:t>item.strip</a:t>
            </a:r>
            <a:r>
              <a:rPr lang="en-US" altLang="zh-CN" sz="2400" dirty="0"/>
              <a:t>() for item in </a:t>
            </a:r>
            <a:r>
              <a:rPr lang="en-US" altLang="zh-CN" sz="2400" dirty="0" err="1"/>
              <a:t>args</a:t>
            </a:r>
            <a:r>
              <a:rPr lang="en-US" altLang="zh-CN" sz="2400" dirty="0"/>
              <a:t>] </a:t>
            </a:r>
          </a:p>
        </p:txBody>
      </p:sp>
      <p:sp>
        <p:nvSpPr>
          <p:cNvPr id="5" name="矩形 4"/>
          <p:cNvSpPr/>
          <p:nvPr/>
        </p:nvSpPr>
        <p:spPr>
          <a:xfrm>
            <a:off x="1206510" y="4624037"/>
            <a:ext cx="5160387" cy="400110"/>
          </a:xfrm>
          <a:prstGeom prst="rect">
            <a:avLst/>
          </a:prstGeom>
        </p:spPr>
        <p:txBody>
          <a:bodyPr wrap="none">
            <a:spAutoFit/>
          </a:bodyPr>
          <a:lstStyle/>
          <a:p>
            <a:pPr marL="285750" indent="-285750">
              <a:buFont typeface="Arial" panose="020B0604020202020204" pitchFamily="34" charset="0"/>
              <a:buChar char="•"/>
            </a:pPr>
            <a:r>
              <a:rPr lang="zh-CN" altLang="en-US" sz="2000" dirty="0"/>
              <a:t>分割单词时，如果要去除前后的标点符号 </a:t>
            </a:r>
          </a:p>
        </p:txBody>
      </p:sp>
      <p:sp>
        <p:nvSpPr>
          <p:cNvPr id="6" name="矩形 5"/>
          <p:cNvSpPr/>
          <p:nvPr/>
        </p:nvSpPr>
        <p:spPr>
          <a:xfrm>
            <a:off x="1499756" y="5081538"/>
            <a:ext cx="6672179"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text = input('.....') </a:t>
            </a:r>
          </a:p>
          <a:p>
            <a:r>
              <a:rPr lang="en-US" altLang="zh-CN" dirty="0"/>
              <a:t>words = </a:t>
            </a:r>
            <a:r>
              <a:rPr lang="en-US" altLang="zh-CN" dirty="0" err="1"/>
              <a:t>text.split</a:t>
            </a:r>
            <a:r>
              <a:rPr lang="en-US" altLang="zh-CN" dirty="0"/>
              <a:t>() </a:t>
            </a:r>
          </a:p>
          <a:p>
            <a:r>
              <a:rPr lang="en-US" altLang="zh-CN" dirty="0"/>
              <a:t>words = [</a:t>
            </a:r>
            <a:r>
              <a:rPr lang="en-US" altLang="zh-CN" dirty="0" err="1"/>
              <a:t>word.strip</a:t>
            </a:r>
            <a:r>
              <a:rPr lang="en-US" altLang="zh-CN" dirty="0"/>
              <a:t>('\'"?.!') for word in words]</a:t>
            </a:r>
          </a:p>
        </p:txBody>
      </p:sp>
    </p:spTree>
    <p:extLst>
      <p:ext uri="{BB962C8B-B14F-4D97-AF65-F5344CB8AC3E}">
        <p14:creationId xmlns:p14="http://schemas.microsoft.com/office/powerpoint/2010/main" val="2396935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字符串与正则表达式：方法</a:t>
            </a:r>
          </a:p>
        </p:txBody>
      </p:sp>
      <p:sp>
        <p:nvSpPr>
          <p:cNvPr id="3" name="内容占位符 2"/>
          <p:cNvSpPr>
            <a:spLocks noGrp="1"/>
          </p:cNvSpPr>
          <p:nvPr>
            <p:ph idx="1"/>
          </p:nvPr>
        </p:nvSpPr>
        <p:spPr>
          <a:xfrm>
            <a:off x="609600" y="2753753"/>
            <a:ext cx="7521146" cy="1365850"/>
          </a:xfrm>
        </p:spPr>
        <p:txBody>
          <a:bodyPr>
            <a:normAutofit/>
          </a:bodyPr>
          <a:lstStyle/>
          <a:p>
            <a:r>
              <a:rPr lang="zh-CN" altLang="en-US" sz="2000" dirty="0"/>
              <a:t>测试和查找：</a:t>
            </a:r>
            <a:endParaRPr lang="en-US" altLang="zh-CN" sz="2000" dirty="0"/>
          </a:p>
          <a:p>
            <a:pPr lvl="1"/>
            <a:r>
              <a:rPr lang="en-US" altLang="zh-CN" sz="1800" u="sng" dirty="0" err="1">
                <a:solidFill>
                  <a:srgbClr val="FF0000"/>
                </a:solidFill>
              </a:rPr>
              <a:t>startswith</a:t>
            </a:r>
            <a:r>
              <a:rPr lang="en-US" altLang="zh-CN" sz="1800" u="sng" dirty="0">
                <a:solidFill>
                  <a:srgbClr val="FF0000"/>
                </a:solidFill>
              </a:rPr>
              <a:t>(prefix)  </a:t>
            </a:r>
            <a:r>
              <a:rPr lang="en-US" altLang="zh-CN" sz="1800" u="sng" dirty="0" err="1">
                <a:solidFill>
                  <a:srgbClr val="FF0000"/>
                </a:solidFill>
              </a:rPr>
              <a:t>endswith</a:t>
            </a:r>
            <a:r>
              <a:rPr lang="en-US" altLang="zh-CN" sz="1800" u="sng" dirty="0">
                <a:solidFill>
                  <a:srgbClr val="FF0000"/>
                </a:solidFill>
              </a:rPr>
              <a:t>(prefix) </a:t>
            </a:r>
          </a:p>
          <a:p>
            <a:pPr lvl="1"/>
            <a:r>
              <a:rPr lang="en-US" altLang="zh-CN" sz="1800" dirty="0"/>
              <a:t>count(sub)   index(sub)  </a:t>
            </a:r>
            <a:r>
              <a:rPr lang="en-US" altLang="zh-CN" sz="1800" dirty="0" err="1"/>
              <a:t>rindex</a:t>
            </a:r>
            <a:r>
              <a:rPr lang="en-US" altLang="zh-CN" sz="1800" dirty="0"/>
              <a:t>(sub) </a:t>
            </a:r>
          </a:p>
          <a:p>
            <a:pPr lvl="1"/>
            <a:r>
              <a:rPr lang="en-US" altLang="zh-CN" sz="1800" dirty="0"/>
              <a:t>find(sub)  </a:t>
            </a:r>
            <a:r>
              <a:rPr lang="en-US" altLang="zh-CN" sz="1800" dirty="0" err="1"/>
              <a:t>rfind</a:t>
            </a:r>
            <a:r>
              <a:rPr lang="en-US" altLang="zh-CN" sz="1800" dirty="0"/>
              <a:t>(sub)</a:t>
            </a:r>
            <a:r>
              <a:rPr lang="zh-CN" altLang="en-US" sz="1800" dirty="0"/>
              <a:t>：注意</a:t>
            </a:r>
            <a:r>
              <a:rPr lang="en-US" altLang="zh-CN" sz="1800" dirty="0"/>
              <a:t>find</a:t>
            </a:r>
            <a:r>
              <a:rPr lang="zh-CN" altLang="en-US" sz="1800" dirty="0"/>
              <a:t>和</a:t>
            </a:r>
            <a:r>
              <a:rPr lang="en-US" altLang="zh-CN" sz="1800" dirty="0"/>
              <a:t>index</a:t>
            </a:r>
            <a:r>
              <a:rPr lang="zh-CN" altLang="en-US" sz="1800" dirty="0"/>
              <a:t>的区别，是否抛出异常</a:t>
            </a:r>
            <a:endParaRPr lang="en-US" altLang="zh-CN" sz="1800" dirty="0"/>
          </a:p>
        </p:txBody>
      </p:sp>
      <p:sp>
        <p:nvSpPr>
          <p:cNvPr id="4" name="矩形 3"/>
          <p:cNvSpPr/>
          <p:nvPr/>
        </p:nvSpPr>
        <p:spPr>
          <a:xfrm>
            <a:off x="8242299" y="1497773"/>
            <a:ext cx="340600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if </a:t>
            </a:r>
            <a:r>
              <a:rPr lang="en-US" altLang="zh-CN" dirty="0" err="1"/>
              <a:t>line.isspace</a:t>
            </a:r>
            <a:r>
              <a:rPr lang="en-US" altLang="zh-CN" dirty="0"/>
              <a:t>(): </a:t>
            </a:r>
          </a:p>
          <a:p>
            <a:r>
              <a:rPr lang="en-US" altLang="zh-CN" dirty="0"/>
              <a:t>   print('empty line') </a:t>
            </a:r>
          </a:p>
        </p:txBody>
      </p:sp>
      <p:sp>
        <p:nvSpPr>
          <p:cNvPr id="5" name="矩形 4"/>
          <p:cNvSpPr/>
          <p:nvPr/>
        </p:nvSpPr>
        <p:spPr>
          <a:xfrm>
            <a:off x="7290496" y="2361896"/>
            <a:ext cx="434957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text = input('continue..? y or n') </a:t>
            </a:r>
          </a:p>
          <a:p>
            <a:r>
              <a:rPr lang="en-US" altLang="zh-CN" dirty="0"/>
              <a:t>if lower(text) == </a:t>
            </a:r>
            <a:r>
              <a:rPr lang="en-US" altLang="zh-CN" dirty="0" smtClean="0"/>
              <a:t>‘n' </a:t>
            </a:r>
            <a:r>
              <a:rPr lang="en-US" altLang="zh-CN" dirty="0"/>
              <a:t>: </a:t>
            </a:r>
          </a:p>
          <a:p>
            <a:r>
              <a:rPr lang="en-US" altLang="zh-CN" dirty="0"/>
              <a:t>    </a:t>
            </a:r>
            <a:r>
              <a:rPr lang="en-US" altLang="zh-CN" dirty="0" smtClean="0"/>
              <a:t>print(</a:t>
            </a:r>
            <a:r>
              <a:rPr lang="en-US" altLang="zh-CN" dirty="0"/>
              <a:t>'bye') </a:t>
            </a:r>
          </a:p>
        </p:txBody>
      </p:sp>
      <p:sp>
        <p:nvSpPr>
          <p:cNvPr id="7" name="矩形 6"/>
          <p:cNvSpPr/>
          <p:nvPr/>
        </p:nvSpPr>
        <p:spPr>
          <a:xfrm>
            <a:off x="609600" y="1436666"/>
            <a:ext cx="7226300" cy="646331"/>
          </a:xfrm>
          <a:prstGeom prst="rect">
            <a:avLst/>
          </a:prstGeom>
        </p:spPr>
        <p:txBody>
          <a:bodyPr wrap="square">
            <a:spAutoFit/>
          </a:bodyPr>
          <a:lstStyle/>
          <a:p>
            <a:pPr marL="285750" indent="-285750">
              <a:buFont typeface="Arial" panose="020B0604020202020204" pitchFamily="34" charset="0"/>
              <a:buChar char="•"/>
            </a:pPr>
            <a:r>
              <a:rPr lang="zh-CN" altLang="en-US" u="sng" dirty="0">
                <a:solidFill>
                  <a:srgbClr val="FF0000"/>
                </a:solidFill>
              </a:rPr>
              <a:t>字符串类型判断</a:t>
            </a:r>
            <a:r>
              <a:rPr lang="zh-CN" altLang="en-US" dirty="0"/>
              <a:t>：  </a:t>
            </a:r>
            <a:r>
              <a:rPr lang="en-US" altLang="zh-CN" dirty="0" err="1"/>
              <a:t>isdigit</a:t>
            </a:r>
            <a:r>
              <a:rPr lang="en-US" altLang="zh-CN" dirty="0"/>
              <a:t>  </a:t>
            </a:r>
            <a:r>
              <a:rPr lang="en-US" altLang="zh-CN" dirty="0" err="1"/>
              <a:t>isalpha</a:t>
            </a:r>
            <a:r>
              <a:rPr lang="en-US" altLang="zh-CN" dirty="0"/>
              <a:t> </a:t>
            </a:r>
            <a:r>
              <a:rPr lang="en-US" altLang="zh-CN" dirty="0" err="1"/>
              <a:t>isspace</a:t>
            </a:r>
            <a:r>
              <a:rPr lang="en-US" altLang="zh-CN" dirty="0"/>
              <a:t>  </a:t>
            </a:r>
            <a:r>
              <a:rPr lang="en-US" altLang="zh-CN" dirty="0" err="1"/>
              <a:t>islower</a:t>
            </a:r>
            <a:r>
              <a:rPr lang="en-US" altLang="zh-CN" dirty="0"/>
              <a:t> </a:t>
            </a:r>
            <a:r>
              <a:rPr lang="en-US" altLang="zh-CN" dirty="0" err="1"/>
              <a:t>isupper</a:t>
            </a:r>
            <a:r>
              <a:rPr lang="en-US" altLang="zh-CN" dirty="0"/>
              <a:t> </a:t>
            </a:r>
          </a:p>
          <a:p>
            <a:pPr marL="742950" lvl="1" indent="-285750">
              <a:buFont typeface="Arial" panose="020B0604020202020204" pitchFamily="34" charset="0"/>
              <a:buChar char="•"/>
            </a:pPr>
            <a:r>
              <a:rPr lang="zh-CN" altLang="en-US" dirty="0"/>
              <a:t>判断字符串的每个字符是否是小写</a:t>
            </a:r>
            <a:r>
              <a:rPr lang="en-US" altLang="zh-CN" dirty="0"/>
              <a:t>,</a:t>
            </a:r>
            <a:r>
              <a:rPr lang="zh-CN" altLang="en-US" dirty="0"/>
              <a:t>大写</a:t>
            </a:r>
            <a:r>
              <a:rPr lang="en-US" altLang="zh-CN" dirty="0"/>
              <a:t>,</a:t>
            </a:r>
            <a:r>
              <a:rPr lang="zh-CN" altLang="en-US" dirty="0"/>
              <a:t>空格</a:t>
            </a:r>
            <a:r>
              <a:rPr lang="en-US" altLang="zh-CN" dirty="0"/>
              <a:t>,</a:t>
            </a:r>
            <a:r>
              <a:rPr lang="zh-CN" altLang="en-US" dirty="0"/>
              <a:t>数字</a:t>
            </a:r>
            <a:r>
              <a:rPr lang="en-US" altLang="zh-CN" dirty="0"/>
              <a:t>,</a:t>
            </a:r>
            <a:r>
              <a:rPr lang="zh-CN" altLang="en-US" dirty="0"/>
              <a:t>字母等 </a:t>
            </a:r>
          </a:p>
        </p:txBody>
      </p:sp>
      <p:sp>
        <p:nvSpPr>
          <p:cNvPr id="8" name="矩形 7"/>
          <p:cNvSpPr/>
          <p:nvPr/>
        </p:nvSpPr>
        <p:spPr>
          <a:xfrm>
            <a:off x="609600" y="2177230"/>
            <a:ext cx="6096000" cy="646331"/>
          </a:xfrm>
          <a:prstGeom prst="rect">
            <a:avLst/>
          </a:prstGeom>
        </p:spPr>
        <p:txBody>
          <a:bodyPr>
            <a:spAutoFit/>
          </a:bodyPr>
          <a:lstStyle/>
          <a:p>
            <a:pPr marL="285750" indent="-285750">
              <a:buFont typeface="Arial" panose="020B0604020202020204" pitchFamily="34" charset="0"/>
              <a:buChar char="•"/>
            </a:pPr>
            <a:r>
              <a:rPr lang="zh-CN" altLang="en-US" dirty="0">
                <a:solidFill>
                  <a:srgbClr val="FF0000"/>
                </a:solidFill>
              </a:rPr>
              <a:t>大小写转换：</a:t>
            </a:r>
            <a:r>
              <a:rPr lang="en-US" altLang="zh-CN" dirty="0">
                <a:solidFill>
                  <a:srgbClr val="FF0000"/>
                </a:solidFill>
              </a:rPr>
              <a:t>lower upper</a:t>
            </a:r>
          </a:p>
          <a:p>
            <a:pPr marL="285750" indent="-285750">
              <a:buFont typeface="Arial" panose="020B0604020202020204" pitchFamily="34" charset="0"/>
              <a:buChar char="•"/>
            </a:pPr>
            <a:endParaRPr lang="en-US" altLang="zh-CN" dirty="0"/>
          </a:p>
        </p:txBody>
      </p:sp>
      <p:sp>
        <p:nvSpPr>
          <p:cNvPr id="9" name="矩形 8"/>
          <p:cNvSpPr/>
          <p:nvPr/>
        </p:nvSpPr>
        <p:spPr>
          <a:xfrm>
            <a:off x="5549900" y="4421428"/>
            <a:ext cx="65405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index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except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Exception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'not found'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10" name="矩形 9"/>
          <p:cNvSpPr/>
          <p:nvPr/>
        </p:nvSpPr>
        <p:spPr>
          <a:xfrm>
            <a:off x="357664" y="4522652"/>
            <a:ext cx="49403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strobj</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substring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9215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字符串与正则表达式：方法</a:t>
            </a:r>
          </a:p>
        </p:txBody>
      </p:sp>
      <p:sp>
        <p:nvSpPr>
          <p:cNvPr id="3" name="内容占位符 2"/>
          <p:cNvSpPr>
            <a:spLocks noGrp="1"/>
          </p:cNvSpPr>
          <p:nvPr>
            <p:ph idx="1"/>
          </p:nvPr>
        </p:nvSpPr>
        <p:spPr>
          <a:xfrm>
            <a:off x="261540" y="1660865"/>
            <a:ext cx="10071100" cy="1298575"/>
          </a:xfrm>
        </p:spPr>
        <p:txBody>
          <a:bodyPr>
            <a:normAutofit fontScale="62500" lnSpcReduction="20000"/>
          </a:bodyPr>
          <a:lstStyle/>
          <a:p>
            <a:r>
              <a:rPr lang="zh-CN" altLang="en-US" u="sng" dirty="0">
                <a:solidFill>
                  <a:srgbClr val="FF0000"/>
                </a:solidFill>
              </a:rPr>
              <a:t>拆分和组合</a:t>
            </a:r>
            <a:r>
              <a:rPr lang="zh-CN" altLang="en-US" dirty="0"/>
              <a:t>： </a:t>
            </a:r>
            <a:r>
              <a:rPr lang="en-US" altLang="zh-CN" dirty="0"/>
              <a:t>split( )  </a:t>
            </a:r>
            <a:r>
              <a:rPr lang="en-US" altLang="zh-CN" dirty="0" err="1"/>
              <a:t>rsplit</a:t>
            </a:r>
            <a:r>
              <a:rPr lang="en-US" altLang="zh-CN" dirty="0"/>
              <a:t>( )   split(</a:t>
            </a:r>
            <a:r>
              <a:rPr lang="en-US" altLang="zh-CN" dirty="0" err="1"/>
              <a:t>sep</a:t>
            </a:r>
            <a:r>
              <a:rPr lang="en-US" altLang="zh-CN" dirty="0"/>
              <a:t>)  join(</a:t>
            </a:r>
            <a:r>
              <a:rPr lang="en-US" altLang="zh-CN" dirty="0" err="1"/>
              <a:t>iterable</a:t>
            </a:r>
            <a:r>
              <a:rPr lang="en-US" altLang="zh-CN" dirty="0"/>
              <a:t>)</a:t>
            </a:r>
          </a:p>
          <a:p>
            <a:r>
              <a:rPr lang="zh-CN" altLang="en-US" dirty="0">
                <a:solidFill>
                  <a:srgbClr val="FF0000"/>
                </a:solidFill>
              </a:rPr>
              <a:t>替代</a:t>
            </a:r>
            <a:r>
              <a:rPr lang="en-US" altLang="zh-CN" dirty="0">
                <a:solidFill>
                  <a:srgbClr val="FF0000"/>
                </a:solidFill>
              </a:rPr>
              <a:t>: replace()  </a:t>
            </a:r>
          </a:p>
          <a:p>
            <a:r>
              <a:rPr lang="zh-CN" altLang="en-US" dirty="0"/>
              <a:t>填充和对齐：  </a:t>
            </a:r>
            <a:r>
              <a:rPr lang="en-US" altLang="zh-CN" dirty="0"/>
              <a:t>center </a:t>
            </a:r>
            <a:r>
              <a:rPr lang="en-US" altLang="zh-CN" dirty="0" err="1"/>
              <a:t>ljust</a:t>
            </a:r>
            <a:r>
              <a:rPr lang="en-US" altLang="zh-CN" dirty="0"/>
              <a:t>  </a:t>
            </a:r>
            <a:r>
              <a:rPr lang="en-US" altLang="zh-CN" dirty="0" err="1"/>
              <a:t>rjust</a:t>
            </a:r>
            <a:r>
              <a:rPr lang="en-US" altLang="zh-CN" dirty="0"/>
              <a:t>(width[,</a:t>
            </a:r>
            <a:r>
              <a:rPr lang="en-US" altLang="zh-CN" dirty="0" err="1"/>
              <a:t>fillchar</a:t>
            </a:r>
            <a:r>
              <a:rPr lang="en-US" altLang="zh-CN" dirty="0"/>
              <a:t>])   </a:t>
            </a:r>
          </a:p>
          <a:p>
            <a:r>
              <a:rPr lang="zh-CN" altLang="en-US" dirty="0">
                <a:solidFill>
                  <a:srgbClr val="FF0000"/>
                </a:solidFill>
              </a:rPr>
              <a:t>翻译和转换</a:t>
            </a:r>
            <a:r>
              <a:rPr lang="en-US" altLang="zh-CN" dirty="0">
                <a:solidFill>
                  <a:srgbClr val="FF0000"/>
                </a:solidFill>
              </a:rPr>
              <a:t>: </a:t>
            </a:r>
            <a:r>
              <a:rPr lang="en-US" altLang="zh-CN" dirty="0" err="1">
                <a:solidFill>
                  <a:srgbClr val="FF0000"/>
                </a:solidFill>
              </a:rPr>
              <a:t>maketrans</a:t>
            </a:r>
            <a:r>
              <a:rPr lang="en-US" altLang="zh-CN" dirty="0">
                <a:solidFill>
                  <a:srgbClr val="FF0000"/>
                </a:solidFill>
              </a:rPr>
              <a:t>/translate</a:t>
            </a:r>
            <a:endParaRPr lang="zh-CN" altLang="en-US" dirty="0">
              <a:solidFill>
                <a:srgbClr val="FF0000"/>
              </a:solidFill>
            </a:endParaRPr>
          </a:p>
        </p:txBody>
      </p:sp>
      <p:sp>
        <p:nvSpPr>
          <p:cNvPr id="7" name="矩形 6"/>
          <p:cNvSpPr/>
          <p:nvPr/>
        </p:nvSpPr>
        <p:spPr>
          <a:xfrm>
            <a:off x="353291" y="3048379"/>
            <a:ext cx="55880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split(</a:t>
            </a:r>
            <a:r>
              <a:rPr lang="en-US" altLang="zh-CN" dirty="0" err="1"/>
              <a:t>sep</a:t>
            </a:r>
            <a:r>
              <a:rPr lang="en-US" altLang="zh-CN" dirty="0"/>
              <a:t>)</a:t>
            </a:r>
            <a:r>
              <a:rPr lang="zh-CN" altLang="en-US" dirty="0"/>
              <a:t>以</a:t>
            </a:r>
            <a:r>
              <a:rPr lang="en-US" altLang="zh-CN" dirty="0" err="1"/>
              <a:t>sep</a:t>
            </a:r>
            <a:r>
              <a:rPr lang="zh-CN" altLang="en-US" dirty="0"/>
              <a:t>分割字符串，分割后可能出现空字符串，分割后的字符串可能前后有空格 </a:t>
            </a:r>
            <a:endPar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item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item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8" name="矩形 7"/>
          <p:cNvSpPr/>
          <p:nvPr/>
        </p:nvSpPr>
        <p:spPr>
          <a:xfrm>
            <a:off x="353289" y="5155945"/>
            <a:ext cx="594041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可使用</a:t>
            </a:r>
            <a:r>
              <a:rPr lang="en-US" altLang="zh-CN" dirty="0" smtClean="0"/>
              <a:t>join</a:t>
            </a:r>
            <a:r>
              <a:rPr lang="zh-CN" altLang="en-US" dirty="0" smtClean="0"/>
              <a:t>方法</a:t>
            </a:r>
            <a:r>
              <a:rPr lang="zh-CN" altLang="en-US" dirty="0"/>
              <a:t>将字符串列表</a:t>
            </a:r>
            <a:r>
              <a:rPr lang="en-US" altLang="zh-CN" dirty="0"/>
              <a:t>(</a:t>
            </a:r>
            <a:r>
              <a:rPr lang="zh-CN" altLang="en-US" dirty="0"/>
              <a:t>可迭代对象</a:t>
            </a:r>
            <a:r>
              <a:rPr lang="en-US" altLang="zh-CN" dirty="0"/>
              <a:t>)</a:t>
            </a:r>
            <a:r>
              <a:rPr lang="zh-CN" altLang="en-US" dirty="0"/>
              <a:t>合并成字符串 </a:t>
            </a:r>
            <a:endPar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str_list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join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str_list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9" name="矩形 8"/>
          <p:cNvSpPr/>
          <p:nvPr/>
        </p:nvSpPr>
        <p:spPr>
          <a:xfrm>
            <a:off x="6698391" y="3130678"/>
            <a:ext cx="420850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text = input('....')</a:t>
            </a:r>
          </a:p>
          <a:p>
            <a:r>
              <a:rPr lang="zh-CN" altLang="en-US" dirty="0"/>
              <a:t>text = text.replace(',', ' ')</a:t>
            </a:r>
          </a:p>
          <a:p>
            <a:r>
              <a:rPr lang="zh-CN" altLang="en-US" dirty="0"/>
              <a:t>str_args = text.split()</a:t>
            </a:r>
          </a:p>
        </p:txBody>
      </p:sp>
      <p:sp>
        <p:nvSpPr>
          <p:cNvPr id="10" name="矩形 9">
            <a:extLst>
              <a:ext uri="{FF2B5EF4-FFF2-40B4-BE49-F238E27FC236}">
                <a16:creationId xmlns:a16="http://schemas.microsoft.com/office/drawing/2014/main" id="{3F2D7193-1F83-4325-B25D-DEEB4FECD80A}"/>
              </a:ext>
            </a:extLst>
          </p:cNvPr>
          <p:cNvSpPr/>
          <p:nvPr/>
        </p:nvSpPr>
        <p:spPr>
          <a:xfrm>
            <a:off x="6591300" y="5288747"/>
            <a:ext cx="548870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tab2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str</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maketrans</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'123456789'</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9</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s1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translate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tab2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31236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073" y="143454"/>
            <a:ext cx="10515600" cy="632402"/>
          </a:xfrm>
        </p:spPr>
        <p:txBody>
          <a:bodyPr>
            <a:normAutofit fontScale="90000"/>
          </a:bodyPr>
          <a:lstStyle/>
          <a:p>
            <a:r>
              <a:rPr lang="zh-CN" altLang="en-US" dirty="0"/>
              <a:t>解释和编译</a:t>
            </a:r>
          </a:p>
        </p:txBody>
      </p:sp>
      <p:sp>
        <p:nvSpPr>
          <p:cNvPr id="3" name="内容占位符 2"/>
          <p:cNvSpPr>
            <a:spLocks noGrp="1"/>
          </p:cNvSpPr>
          <p:nvPr>
            <p:ph idx="1"/>
          </p:nvPr>
        </p:nvSpPr>
        <p:spPr>
          <a:xfrm>
            <a:off x="98854" y="775856"/>
            <a:ext cx="11746782" cy="5860471"/>
          </a:xfrm>
        </p:spPr>
        <p:txBody>
          <a:bodyPr>
            <a:noAutofit/>
          </a:bodyPr>
          <a:lstStyle/>
          <a:p>
            <a:pPr>
              <a:lnSpc>
                <a:spcPct val="120000"/>
              </a:lnSpc>
            </a:pPr>
            <a:r>
              <a:rPr lang="zh-CN" altLang="en-US" sz="2000" dirty="0"/>
              <a:t>如何将使用高级语言编写的程序（源代码</a:t>
            </a:r>
            <a:r>
              <a:rPr lang="en-US" altLang="zh-CN" sz="2000" dirty="0"/>
              <a:t>source code</a:t>
            </a:r>
            <a:r>
              <a:rPr lang="zh-CN" altLang="en-US" sz="2000" dirty="0"/>
              <a:t>）转换为目标代码（机器码）？</a:t>
            </a:r>
            <a:endParaRPr lang="en-US" altLang="zh-CN" sz="2000" dirty="0"/>
          </a:p>
          <a:p>
            <a:pPr lvl="1">
              <a:lnSpc>
                <a:spcPct val="120000"/>
              </a:lnSpc>
            </a:pPr>
            <a:r>
              <a:rPr lang="zh-CN" altLang="en-US" sz="2000" dirty="0"/>
              <a:t>解释器（</a:t>
            </a:r>
            <a:r>
              <a:rPr lang="en-US" altLang="zh-CN" sz="2000" dirty="0"/>
              <a:t>Interpreter</a:t>
            </a:r>
            <a:r>
              <a:rPr lang="zh-CN" altLang="en-US" sz="2000" dirty="0"/>
              <a:t>）：将语句翻译成机器码，并且执行，</a:t>
            </a:r>
            <a:r>
              <a:rPr lang="en-US" altLang="zh-CN" sz="2000" dirty="0">
                <a:solidFill>
                  <a:srgbClr val="FF0000"/>
                </a:solidFill>
              </a:rPr>
              <a:t>Python</a:t>
            </a:r>
            <a:r>
              <a:rPr lang="zh-CN" altLang="en-US" sz="2000" dirty="0"/>
              <a:t>、</a:t>
            </a:r>
            <a:r>
              <a:rPr lang="en-US" altLang="zh-CN" sz="2000" dirty="0" err="1"/>
              <a:t>Javascript</a:t>
            </a:r>
            <a:r>
              <a:rPr lang="zh-CN" altLang="en-US" sz="2000" dirty="0"/>
              <a:t>、</a:t>
            </a:r>
            <a:r>
              <a:rPr lang="en-US" altLang="zh-CN" sz="2000" dirty="0"/>
              <a:t>Perl</a:t>
            </a:r>
            <a:r>
              <a:rPr lang="zh-CN" altLang="en-US" sz="2000" dirty="0"/>
              <a:t>、</a:t>
            </a:r>
            <a:r>
              <a:rPr lang="en-US" altLang="zh-CN" sz="2000" dirty="0" err="1"/>
              <a:t>PhP</a:t>
            </a:r>
            <a:r>
              <a:rPr lang="zh-CN" altLang="en-US" sz="2000" dirty="0"/>
              <a:t>等</a:t>
            </a:r>
            <a:endParaRPr lang="en-US" altLang="zh-CN" sz="2000" dirty="0"/>
          </a:p>
          <a:p>
            <a:pPr lvl="2">
              <a:lnSpc>
                <a:spcPct val="120000"/>
              </a:lnSpc>
            </a:pPr>
            <a:r>
              <a:rPr lang="zh-CN" altLang="en-US" sz="1800" dirty="0"/>
              <a:t>修改程序方便，修改代码重新运行就可以了</a:t>
            </a:r>
            <a:endParaRPr lang="en-US" altLang="zh-CN" sz="1800" dirty="0"/>
          </a:p>
          <a:p>
            <a:pPr lvl="2">
              <a:lnSpc>
                <a:spcPct val="120000"/>
              </a:lnSpc>
            </a:pPr>
            <a:r>
              <a:rPr lang="zh-CN" altLang="en-US" sz="1800" dirty="0"/>
              <a:t>每次运行，都要进行翻译，运行速度会有影响</a:t>
            </a:r>
            <a:endParaRPr lang="en-US" altLang="zh-CN" sz="1800" dirty="0"/>
          </a:p>
          <a:p>
            <a:pPr lvl="2">
              <a:lnSpc>
                <a:spcPct val="120000"/>
              </a:lnSpc>
            </a:pPr>
            <a:r>
              <a:rPr lang="zh-CN" altLang="en-US" sz="1800" dirty="0"/>
              <a:t>必须有解释器才可以运行，跨平台</a:t>
            </a:r>
            <a:endParaRPr lang="en-US" altLang="zh-CN" sz="1800" dirty="0"/>
          </a:p>
          <a:p>
            <a:pPr lvl="1">
              <a:lnSpc>
                <a:spcPct val="120000"/>
              </a:lnSpc>
            </a:pPr>
            <a:r>
              <a:rPr lang="zh-CN" altLang="en-US" sz="2000" dirty="0"/>
              <a:t>编译器（</a:t>
            </a:r>
            <a:r>
              <a:rPr lang="en-US" altLang="zh-CN" sz="2000" dirty="0"/>
              <a:t>Compiler</a:t>
            </a:r>
            <a:r>
              <a:rPr lang="zh-CN" altLang="en-US" sz="2000" dirty="0"/>
              <a:t>）：将语句翻译成机器码，形成目标代码文件，</a:t>
            </a:r>
            <a:r>
              <a:rPr lang="en-US" altLang="zh-CN" sz="2000" dirty="0"/>
              <a:t>C</a:t>
            </a:r>
            <a:r>
              <a:rPr lang="zh-CN" altLang="en-US" sz="2000" dirty="0"/>
              <a:t>、</a:t>
            </a:r>
            <a:r>
              <a:rPr lang="en-US" altLang="zh-CN" sz="2000" dirty="0"/>
              <a:t>C++</a:t>
            </a:r>
            <a:r>
              <a:rPr lang="zh-CN" altLang="en-US" sz="2000" dirty="0"/>
              <a:t>等</a:t>
            </a:r>
            <a:endParaRPr lang="en-US" altLang="zh-CN" sz="2000" dirty="0"/>
          </a:p>
          <a:p>
            <a:pPr lvl="2">
              <a:lnSpc>
                <a:spcPct val="120000"/>
              </a:lnSpc>
            </a:pPr>
            <a:r>
              <a:rPr lang="zh-CN" altLang="en-US" sz="1800" dirty="0"/>
              <a:t>编译时相比解释可以作更多的优化</a:t>
            </a:r>
            <a:endParaRPr lang="en-US" altLang="zh-CN" sz="1800" dirty="0"/>
          </a:p>
          <a:p>
            <a:pPr lvl="2">
              <a:lnSpc>
                <a:spcPct val="120000"/>
              </a:lnSpc>
            </a:pPr>
            <a:r>
              <a:rPr lang="zh-CN" altLang="en-US" sz="1800" dirty="0"/>
              <a:t>修改程序后需要进行编译</a:t>
            </a:r>
            <a:endParaRPr lang="en-US" altLang="zh-CN" sz="1800" dirty="0"/>
          </a:p>
          <a:p>
            <a:pPr lvl="2">
              <a:lnSpc>
                <a:spcPct val="120000"/>
              </a:lnSpc>
            </a:pPr>
            <a:r>
              <a:rPr lang="zh-CN" altLang="en-US" sz="1800" dirty="0"/>
              <a:t>编译一次，然后在执行过程中不再需要翻译语句</a:t>
            </a:r>
            <a:endParaRPr lang="en-US" altLang="zh-CN" sz="1800" dirty="0"/>
          </a:p>
          <a:p>
            <a:pPr lvl="2">
              <a:lnSpc>
                <a:spcPct val="120000"/>
              </a:lnSpc>
            </a:pPr>
            <a:r>
              <a:rPr lang="zh-CN" altLang="en-US" sz="1800" dirty="0"/>
              <a:t>编译后的目标代码可以直接在相应的操作系统中运行，不再需要编译器</a:t>
            </a:r>
            <a:endParaRPr lang="en-US" altLang="zh-CN" sz="1800" dirty="0"/>
          </a:p>
          <a:p>
            <a:pPr lvl="1">
              <a:lnSpc>
                <a:spcPct val="120000"/>
              </a:lnSpc>
            </a:pPr>
            <a:r>
              <a:rPr lang="zh-CN" altLang="en-US" sz="2000" dirty="0"/>
              <a:t>有些语言将解释和编译结合在一起</a:t>
            </a:r>
            <a:endParaRPr lang="en-US" altLang="zh-CN" sz="2000" dirty="0"/>
          </a:p>
          <a:p>
            <a:pPr lvl="2">
              <a:lnSpc>
                <a:spcPct val="120000"/>
              </a:lnSpc>
            </a:pPr>
            <a:r>
              <a:rPr lang="en-US" altLang="zh-CN" sz="1800" dirty="0"/>
              <a:t>Java</a:t>
            </a:r>
            <a:r>
              <a:rPr lang="zh-CN" altLang="en-US" sz="1800" dirty="0"/>
              <a:t>语言：源代码首先通过编译器（</a:t>
            </a:r>
            <a:r>
              <a:rPr lang="en-US" altLang="zh-CN" sz="1800" dirty="0" err="1"/>
              <a:t>javac</a:t>
            </a:r>
            <a:r>
              <a:rPr lang="zh-CN" altLang="en-US" sz="1800" dirty="0"/>
              <a:t>）转换为中间的</a:t>
            </a:r>
            <a:r>
              <a:rPr lang="en-US" altLang="zh-CN" sz="1800" dirty="0"/>
              <a:t>Java</a:t>
            </a:r>
            <a:r>
              <a:rPr lang="zh-CN" altLang="en-US" sz="1800" dirty="0"/>
              <a:t>字节码（</a:t>
            </a:r>
            <a:r>
              <a:rPr lang="en-US" altLang="zh-CN" sz="1800" dirty="0"/>
              <a:t>Byte</a:t>
            </a:r>
            <a:r>
              <a:rPr lang="zh-CN" altLang="en-US" sz="1800" dirty="0"/>
              <a:t> </a:t>
            </a:r>
            <a:r>
              <a:rPr lang="en-US" altLang="zh-CN" sz="1800" dirty="0"/>
              <a:t>Code</a:t>
            </a:r>
            <a:r>
              <a:rPr lang="zh-CN" altLang="en-US" sz="1800" dirty="0"/>
              <a:t>），然后在目标机器上通过解释器（</a:t>
            </a:r>
            <a:r>
              <a:rPr lang="en-US" altLang="zh-CN" sz="1800" dirty="0"/>
              <a:t>java</a:t>
            </a:r>
            <a:r>
              <a:rPr lang="zh-CN" altLang="en-US" sz="1800" dirty="0"/>
              <a:t>虚拟机）来运行</a:t>
            </a:r>
            <a:endParaRPr lang="en-US" altLang="zh-CN" sz="1800" dirty="0"/>
          </a:p>
          <a:p>
            <a:pPr lvl="2">
              <a:lnSpc>
                <a:spcPct val="120000"/>
              </a:lnSpc>
            </a:pPr>
            <a:r>
              <a:rPr lang="en-US" altLang="zh-CN" sz="1800" dirty="0"/>
              <a:t>Python</a:t>
            </a:r>
            <a:r>
              <a:rPr lang="zh-CN" altLang="en-US" sz="1800" dirty="0"/>
              <a:t>也支持伪编译。对于被</a:t>
            </a:r>
            <a:r>
              <a:rPr lang="en-US" altLang="zh-CN" sz="1800" dirty="0"/>
              <a:t>import</a:t>
            </a:r>
            <a:r>
              <a:rPr lang="zh-CN" altLang="en-US" sz="1800" dirty="0"/>
              <a:t>的模块源程序，首先将对应</a:t>
            </a:r>
            <a:r>
              <a:rPr lang="en-US" altLang="zh-CN" sz="1800" dirty="0"/>
              <a:t>.</a:t>
            </a:r>
            <a:r>
              <a:rPr lang="en-US" altLang="zh-CN" sz="1800" dirty="0" err="1"/>
              <a:t>py</a:t>
            </a:r>
            <a:r>
              <a:rPr lang="zh-CN" altLang="en-US" sz="1800" dirty="0"/>
              <a:t>程序转换为</a:t>
            </a:r>
            <a:r>
              <a:rPr lang="en-US" altLang="zh-CN" sz="1800" dirty="0"/>
              <a:t>.</a:t>
            </a:r>
            <a:r>
              <a:rPr lang="en-US" altLang="zh-CN" sz="1800" dirty="0" err="1"/>
              <a:t>pyc</a:t>
            </a:r>
            <a:r>
              <a:rPr lang="zh-CN" altLang="en-US" sz="1800" dirty="0"/>
              <a:t>字节码来优化程序和提高执行速度</a:t>
            </a:r>
          </a:p>
        </p:txBody>
      </p:sp>
    </p:spTree>
    <p:extLst>
      <p:ext uri="{BB962C8B-B14F-4D97-AF65-F5344CB8AC3E}">
        <p14:creationId xmlns:p14="http://schemas.microsoft.com/office/powerpoint/2010/main" val="472180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2402"/>
          </a:xfrm>
        </p:spPr>
        <p:txBody>
          <a:bodyPr>
            <a:normAutofit fontScale="90000"/>
          </a:bodyPr>
          <a:lstStyle/>
          <a:p>
            <a:r>
              <a:rPr lang="zh-CN" altLang="en-US" dirty="0"/>
              <a:t>第</a:t>
            </a:r>
            <a:r>
              <a:rPr lang="en-US" altLang="zh-CN" dirty="0"/>
              <a:t>4</a:t>
            </a:r>
            <a:r>
              <a:rPr lang="zh-CN" altLang="en-US" dirty="0"/>
              <a:t>章 字符串与正则表达式：</a:t>
            </a:r>
          </a:p>
        </p:txBody>
      </p:sp>
      <p:sp>
        <p:nvSpPr>
          <p:cNvPr id="3" name="内容占位符 2"/>
          <p:cNvSpPr>
            <a:spLocks noGrp="1"/>
          </p:cNvSpPr>
          <p:nvPr>
            <p:ph idx="1"/>
          </p:nvPr>
        </p:nvSpPr>
        <p:spPr>
          <a:xfrm>
            <a:off x="73200" y="1248641"/>
            <a:ext cx="10515600" cy="4584122"/>
          </a:xfrm>
        </p:spPr>
        <p:txBody>
          <a:bodyPr>
            <a:normAutofit lnSpcReduction="10000"/>
          </a:bodyPr>
          <a:lstStyle/>
          <a:p>
            <a:r>
              <a:rPr lang="zh-CN" altLang="en-US" sz="2400" dirty="0"/>
              <a:t>正则表达式的元字符集：  </a:t>
            </a:r>
            <a:r>
              <a:rPr lang="en-US" altLang="zh-CN" sz="2400" dirty="0"/>
              <a:t>^   $   *   +   ?   |    {    }   [    ]   (   ) </a:t>
            </a:r>
          </a:p>
          <a:p>
            <a:pPr lvl="1"/>
            <a:r>
              <a:rPr lang="zh-CN" altLang="en-US" sz="2000" dirty="0">
                <a:solidFill>
                  <a:srgbClr val="FF0000"/>
                </a:solidFill>
              </a:rPr>
              <a:t>字符类：</a:t>
            </a:r>
            <a:r>
              <a:rPr lang="en-US" altLang="zh-CN" sz="2000" b="1" dirty="0">
                <a:solidFill>
                  <a:srgbClr val="FF0000"/>
                </a:solidFill>
                <a:latin typeface="等线" panose="02010600030101010101" pitchFamily="2" charset="-122"/>
                <a:ea typeface="Calibri" panose="020F0502020204030204" pitchFamily="34" charset="0"/>
              </a:rPr>
              <a:t> [</a:t>
            </a:r>
            <a:r>
              <a:rPr lang="en-US" altLang="zh-CN" sz="2000" b="1" dirty="0">
                <a:solidFill>
                  <a:srgbClr val="4472C4"/>
                </a:solidFill>
                <a:latin typeface="等线" panose="02010600030101010101" pitchFamily="2" charset="-122"/>
                <a:ea typeface="Calibri" panose="020F0502020204030204" pitchFamily="34" charset="0"/>
              </a:rPr>
              <a:t>xyz</a:t>
            </a:r>
            <a:r>
              <a:rPr lang="en-US" altLang="zh-CN" sz="2000" b="1" dirty="0">
                <a:solidFill>
                  <a:srgbClr val="FF0000"/>
                </a:solidFill>
                <a:latin typeface="等线" panose="02010600030101010101" pitchFamily="2" charset="-122"/>
                <a:ea typeface="Calibri" panose="020F0502020204030204" pitchFamily="34" charset="0"/>
              </a:rPr>
              <a:t>]  [^</a:t>
            </a:r>
            <a:r>
              <a:rPr lang="en-US" altLang="zh-CN" sz="2000" b="1" dirty="0">
                <a:solidFill>
                  <a:srgbClr val="4472C4"/>
                </a:solidFill>
                <a:latin typeface="等线" panose="02010600030101010101" pitchFamily="2" charset="-122"/>
                <a:ea typeface="Calibri" panose="020F0502020204030204" pitchFamily="34" charset="0"/>
              </a:rPr>
              <a:t>xyz</a:t>
            </a:r>
            <a:r>
              <a:rPr lang="en-US" altLang="zh-CN" sz="2000" b="1" dirty="0">
                <a:solidFill>
                  <a:srgbClr val="FF0000"/>
                </a:solidFill>
                <a:latin typeface="等线" panose="02010600030101010101" pitchFamily="2" charset="-122"/>
                <a:ea typeface="Calibri" panose="020F0502020204030204" pitchFamily="34" charset="0"/>
              </a:rPr>
              <a:t>]</a:t>
            </a:r>
            <a:r>
              <a:rPr lang="en-US" altLang="zh-CN" sz="2000" dirty="0">
                <a:solidFill>
                  <a:srgbClr val="000000"/>
                </a:solidFill>
                <a:latin typeface="Calibri" panose="020F0502020204030204" pitchFamily="34" charset="0"/>
                <a:ea typeface="Calibri" panose="020F0502020204030204" pitchFamily="34" charset="0"/>
              </a:rPr>
              <a:t>    </a:t>
            </a:r>
            <a:r>
              <a:rPr lang="en-US" altLang="zh-CN" sz="2000" b="1" dirty="0">
                <a:solidFill>
                  <a:srgbClr val="FF0000"/>
                </a:solidFill>
                <a:latin typeface="等线" panose="02010600030101010101" pitchFamily="2" charset="-122"/>
                <a:ea typeface="Calibri" panose="020F0502020204030204" pitchFamily="34" charset="0"/>
              </a:rPr>
              <a:t>[</a:t>
            </a:r>
            <a:r>
              <a:rPr lang="en-US" altLang="zh-CN" sz="2000" b="1" dirty="0">
                <a:solidFill>
                  <a:srgbClr val="4472C4"/>
                </a:solidFill>
                <a:latin typeface="等线" panose="02010600030101010101" pitchFamily="2" charset="-122"/>
                <a:ea typeface="Calibri" panose="020F0502020204030204" pitchFamily="34" charset="0"/>
              </a:rPr>
              <a:t>a</a:t>
            </a:r>
            <a:r>
              <a:rPr lang="en-US" altLang="zh-CN" sz="2000" b="1" dirty="0">
                <a:solidFill>
                  <a:srgbClr val="FF0000"/>
                </a:solidFill>
                <a:latin typeface="等线" panose="02010600030101010101" pitchFamily="2" charset="-122"/>
                <a:ea typeface="Calibri" panose="020F0502020204030204" pitchFamily="34" charset="0"/>
              </a:rPr>
              <a:t>-</a:t>
            </a:r>
            <a:r>
              <a:rPr lang="en-US" altLang="zh-CN" sz="2000" b="1" dirty="0">
                <a:solidFill>
                  <a:srgbClr val="4472C4"/>
                </a:solidFill>
                <a:latin typeface="等线" panose="02010600030101010101" pitchFamily="2" charset="-122"/>
                <a:ea typeface="Calibri" panose="020F0502020204030204" pitchFamily="34" charset="0"/>
              </a:rPr>
              <a:t>z</a:t>
            </a:r>
            <a:r>
              <a:rPr lang="en-US" altLang="zh-CN" sz="2000" b="1" dirty="0">
                <a:solidFill>
                  <a:srgbClr val="FF0000"/>
                </a:solidFill>
                <a:latin typeface="等线" panose="02010600030101010101" pitchFamily="2" charset="-122"/>
                <a:ea typeface="Calibri" panose="020F0502020204030204" pitchFamily="34" charset="0"/>
              </a:rPr>
              <a:t>] </a:t>
            </a:r>
            <a:r>
              <a:rPr lang="zh-CN" altLang="en-US" sz="2000" b="1" dirty="0">
                <a:solidFill>
                  <a:srgbClr val="FF0000"/>
                </a:solidFill>
                <a:latin typeface="等线" panose="02010600030101010101" pitchFamily="2" charset="-122"/>
                <a:ea typeface="Calibri" panose="020F0502020204030204" pitchFamily="34" charset="0"/>
              </a:rPr>
              <a:t>  </a:t>
            </a:r>
            <a:r>
              <a:rPr lang="en-US" altLang="zh-CN" sz="2000" b="1" dirty="0">
                <a:solidFill>
                  <a:srgbClr val="FF0000"/>
                </a:solidFill>
                <a:latin typeface="等线" panose="02010600030101010101" pitchFamily="2" charset="-122"/>
                <a:ea typeface="Calibri" panose="020F0502020204030204" pitchFamily="34" charset="0"/>
              </a:rPr>
              <a:t>[^</a:t>
            </a:r>
            <a:r>
              <a:rPr lang="en-US" altLang="zh-CN" sz="2000" b="1" dirty="0">
                <a:solidFill>
                  <a:srgbClr val="4472C4"/>
                </a:solidFill>
                <a:latin typeface="等线" panose="02010600030101010101" pitchFamily="2" charset="-122"/>
                <a:ea typeface="Calibri" panose="020F0502020204030204" pitchFamily="34" charset="0"/>
              </a:rPr>
              <a:t>m-z</a:t>
            </a:r>
            <a:r>
              <a:rPr lang="en-US" altLang="zh-CN" sz="2000" b="1" dirty="0">
                <a:solidFill>
                  <a:srgbClr val="FF0000"/>
                </a:solidFill>
                <a:latin typeface="等线" panose="02010600030101010101" pitchFamily="2" charset="-122"/>
                <a:ea typeface="Calibri" panose="020F0502020204030204" pitchFamily="34" charset="0"/>
              </a:rPr>
              <a:t>]</a:t>
            </a:r>
            <a:endParaRPr lang="en-US" altLang="zh-CN" sz="2000" dirty="0"/>
          </a:p>
          <a:p>
            <a:pPr lvl="1">
              <a:lnSpc>
                <a:spcPct val="120000"/>
              </a:lnSpc>
            </a:pPr>
            <a:r>
              <a:rPr lang="zh-CN" altLang="en-US" sz="2000" dirty="0">
                <a:solidFill>
                  <a:srgbClr val="FF0000"/>
                </a:solidFill>
              </a:rPr>
              <a:t>预定义字符类</a:t>
            </a:r>
            <a:r>
              <a:rPr lang="en-US" altLang="zh-CN" sz="2000" dirty="0"/>
              <a:t>:  </a:t>
            </a:r>
            <a:r>
              <a:rPr lang="en-US" altLang="zh-CN" sz="2000" dirty="0">
                <a:solidFill>
                  <a:srgbClr val="FF0000"/>
                </a:solidFill>
              </a:rPr>
              <a:t>. \d \D \w \W \s \S </a:t>
            </a:r>
          </a:p>
          <a:p>
            <a:pPr lvl="1">
              <a:lnSpc>
                <a:spcPct val="120000"/>
              </a:lnSpc>
            </a:pPr>
            <a:r>
              <a:rPr lang="zh-CN" altLang="en-US" sz="2000" dirty="0">
                <a:solidFill>
                  <a:srgbClr val="FF0000"/>
                </a:solidFill>
              </a:rPr>
              <a:t>边界匹配符</a:t>
            </a:r>
            <a:r>
              <a:rPr lang="en-US" altLang="zh-CN" sz="2000" dirty="0"/>
              <a:t>: </a:t>
            </a:r>
            <a:r>
              <a:rPr lang="en-US" altLang="zh-CN" sz="2000" dirty="0">
                <a:solidFill>
                  <a:srgbClr val="FF0000"/>
                </a:solidFill>
              </a:rPr>
              <a:t>^  $  \b \B</a:t>
            </a:r>
          </a:p>
          <a:p>
            <a:pPr lvl="1">
              <a:lnSpc>
                <a:spcPct val="120000"/>
              </a:lnSpc>
            </a:pPr>
            <a:r>
              <a:rPr lang="zh-CN" altLang="en-US" sz="2000" dirty="0">
                <a:solidFill>
                  <a:srgbClr val="FF0000"/>
                </a:solidFill>
              </a:rPr>
              <a:t>重复限定符</a:t>
            </a:r>
            <a:r>
              <a:rPr lang="en-US" altLang="zh-CN" sz="2000" dirty="0"/>
              <a:t>:  </a:t>
            </a:r>
            <a:r>
              <a:rPr lang="en-US" altLang="zh-CN" sz="2000" dirty="0">
                <a:solidFill>
                  <a:srgbClr val="FF0000"/>
                </a:solidFill>
              </a:rPr>
              <a:t>?  *   +  {n}  {n,}  {</a:t>
            </a:r>
            <a:r>
              <a:rPr lang="en-US" altLang="zh-CN" sz="2000" dirty="0" err="1">
                <a:solidFill>
                  <a:srgbClr val="FF0000"/>
                </a:solidFill>
              </a:rPr>
              <a:t>n,m</a:t>
            </a:r>
            <a:r>
              <a:rPr lang="en-US" altLang="zh-CN" sz="2000" dirty="0">
                <a:solidFill>
                  <a:srgbClr val="FF0000"/>
                </a:solidFill>
              </a:rPr>
              <a:t>}</a:t>
            </a:r>
          </a:p>
          <a:p>
            <a:pPr lvl="1">
              <a:lnSpc>
                <a:spcPct val="120000"/>
              </a:lnSpc>
            </a:pPr>
            <a:r>
              <a:rPr lang="zh-CN" altLang="en-US" sz="2000" dirty="0"/>
              <a:t>分组符</a:t>
            </a:r>
            <a:r>
              <a:rPr lang="en-US" altLang="zh-CN" sz="2000" b="1" dirty="0" smtClean="0">
                <a:solidFill>
                  <a:schemeClr val="accent5"/>
                </a:solidFill>
              </a:rPr>
              <a:t>()</a:t>
            </a:r>
          </a:p>
          <a:p>
            <a:pPr lvl="1">
              <a:lnSpc>
                <a:spcPct val="120000"/>
              </a:lnSpc>
            </a:pPr>
            <a:r>
              <a:rPr lang="en-US" altLang="zh-CN" sz="2000" b="1" dirty="0" smtClean="0">
                <a:solidFill>
                  <a:schemeClr val="accent5"/>
                </a:solidFill>
              </a:rPr>
              <a:t> </a:t>
            </a:r>
            <a:r>
              <a:rPr lang="zh-CN" altLang="en-US" sz="2000" dirty="0" smtClean="0"/>
              <a:t>选择符</a:t>
            </a:r>
            <a:r>
              <a:rPr lang="en-US" altLang="zh-CN" sz="2000" b="1" dirty="0" smtClean="0">
                <a:solidFill>
                  <a:schemeClr val="accent5"/>
                </a:solidFill>
              </a:rPr>
              <a:t>|</a:t>
            </a:r>
          </a:p>
          <a:p>
            <a:pPr lvl="1">
              <a:lnSpc>
                <a:spcPct val="120000"/>
              </a:lnSpc>
            </a:pPr>
            <a:r>
              <a:rPr lang="zh-CN" altLang="en-US" sz="2000" dirty="0" smtClean="0">
                <a:solidFill>
                  <a:srgbClr val="FF0000"/>
                </a:solidFill>
              </a:rPr>
              <a:t>元字符</a:t>
            </a:r>
            <a:r>
              <a:rPr lang="zh-CN" altLang="en-US" sz="2000" dirty="0">
                <a:solidFill>
                  <a:srgbClr val="FF0000"/>
                </a:solidFill>
              </a:rPr>
              <a:t>需要转义</a:t>
            </a:r>
            <a:r>
              <a:rPr lang="zh-CN" altLang="en-US" sz="2000" dirty="0"/>
              <a:t>：  </a:t>
            </a:r>
            <a:r>
              <a:rPr lang="en-US" altLang="zh-CN" sz="2000" dirty="0"/>
              <a:t>\* </a:t>
            </a:r>
            <a:r>
              <a:rPr lang="zh-CN" altLang="en-US" sz="2000" dirty="0"/>
              <a:t>或者</a:t>
            </a:r>
            <a:r>
              <a:rPr lang="en-US" altLang="zh-CN" sz="2000" dirty="0"/>
              <a:t>[*] </a:t>
            </a:r>
          </a:p>
          <a:p>
            <a:pPr lvl="1">
              <a:lnSpc>
                <a:spcPct val="120000"/>
              </a:lnSpc>
            </a:pPr>
            <a:r>
              <a:rPr lang="zh-CN" altLang="en-US" sz="2000" dirty="0">
                <a:solidFill>
                  <a:srgbClr val="FF0000"/>
                </a:solidFill>
              </a:rPr>
              <a:t>正则表达式模式</a:t>
            </a:r>
            <a:r>
              <a:rPr lang="zh-CN" altLang="en-US" sz="2000" dirty="0"/>
              <a:t>：采用原始字符串 </a:t>
            </a:r>
            <a:r>
              <a:rPr lang="en-US" altLang="zh-CN" sz="2000" dirty="0"/>
              <a:t>r'….' </a:t>
            </a:r>
            <a:r>
              <a:rPr lang="zh-CN" altLang="en-US" sz="2000" dirty="0"/>
              <a:t> </a:t>
            </a:r>
            <a:endParaRPr lang="en-US" altLang="zh-CN" sz="2000" dirty="0"/>
          </a:p>
          <a:p>
            <a:r>
              <a:rPr lang="zh-CN" altLang="en-US" sz="2200" dirty="0">
                <a:solidFill>
                  <a:srgbClr val="FF0000"/>
                </a:solidFill>
              </a:rPr>
              <a:t>掌握基本的正则表达式的写法： 如何描述字符集</a:t>
            </a:r>
            <a:r>
              <a:rPr lang="en-US" altLang="zh-CN" sz="2200" dirty="0">
                <a:solidFill>
                  <a:srgbClr val="FF0000"/>
                </a:solidFill>
              </a:rPr>
              <a:t>(</a:t>
            </a:r>
            <a:r>
              <a:rPr lang="zh-CN" altLang="en-US" sz="2200" dirty="0">
                <a:solidFill>
                  <a:srgbClr val="FF0000"/>
                </a:solidFill>
              </a:rPr>
              <a:t>包括预定义字符类</a:t>
            </a:r>
            <a:r>
              <a:rPr lang="en-US" altLang="zh-CN" sz="2200" dirty="0">
                <a:solidFill>
                  <a:srgbClr val="FF0000"/>
                </a:solidFill>
              </a:rPr>
              <a:t>)</a:t>
            </a:r>
            <a:r>
              <a:rPr lang="zh-CN" altLang="en-US" sz="2200" dirty="0">
                <a:solidFill>
                  <a:srgbClr val="FF0000"/>
                </a:solidFill>
              </a:rPr>
              <a:t>，如何描述某个子模式或字符的重复次数，懒惰匹配和贪婪匹配</a:t>
            </a:r>
          </a:p>
        </p:txBody>
      </p:sp>
      <p:sp>
        <p:nvSpPr>
          <p:cNvPr id="4" name="文本框 3">
            <a:extLst>
              <a:ext uri="{FF2B5EF4-FFF2-40B4-BE49-F238E27FC236}">
                <a16:creationId xmlns:a16="http://schemas.microsoft.com/office/drawing/2014/main" id="{23403F25-E70D-4956-8A92-2DF4B99F3686}"/>
              </a:ext>
            </a:extLst>
          </p:cNvPr>
          <p:cNvSpPr txBox="1"/>
          <p:nvPr/>
        </p:nvSpPr>
        <p:spPr>
          <a:xfrm>
            <a:off x="5867590" y="2303535"/>
            <a:ext cx="6248399"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zh-CN" altLang="en-US" dirty="0"/>
              <a:t>传递正则表达式建议采用原始字符串</a:t>
            </a:r>
            <a:endParaRPr lang="en-US" altLang="zh-CN" dirty="0"/>
          </a:p>
          <a:p>
            <a:pPr marL="742950" lvl="1" indent="-285750">
              <a:buFont typeface="Arial" panose="020B0604020202020204" pitchFamily="34" charset="0"/>
              <a:buChar char="•"/>
            </a:pPr>
            <a:r>
              <a:rPr lang="en-US" altLang="zh-CN" dirty="0"/>
              <a:t>str</a:t>
            </a:r>
            <a:r>
              <a:rPr lang="zh-CN" altLang="en-US" dirty="0"/>
              <a:t>字面量定义与</a:t>
            </a:r>
            <a:r>
              <a:rPr lang="en-US" altLang="zh-CN" dirty="0"/>
              <a:t>re</a:t>
            </a:r>
            <a:r>
              <a:rPr lang="zh-CN" altLang="en-US" dirty="0"/>
              <a:t>所采用的转义字符都是</a:t>
            </a:r>
            <a:r>
              <a:rPr lang="en-US" altLang="zh-CN" dirty="0"/>
              <a:t>\</a:t>
            </a:r>
          </a:p>
          <a:p>
            <a:pPr marL="285750" indent="-285750">
              <a:buFont typeface="Arial" panose="020B0604020202020204" pitchFamily="34" charset="0"/>
              <a:buChar char="•"/>
            </a:pPr>
            <a:r>
              <a:rPr lang="zh-CN" altLang="en-US" dirty="0"/>
              <a:t>懒惰和贪婪匹配</a:t>
            </a:r>
            <a:endParaRPr lang="en-US" altLang="zh-CN" dirty="0"/>
          </a:p>
          <a:p>
            <a:pPr marL="742950" lvl="1" indent="-285750">
              <a:buFont typeface="Arial" panose="020B0604020202020204" pitchFamily="34" charset="0"/>
              <a:buChar char="•"/>
            </a:pPr>
            <a:r>
              <a:rPr lang="en-US" altLang="zh-CN" dirty="0"/>
              <a:t>r'&lt;.+?&gt;'  </a:t>
            </a:r>
            <a:r>
              <a:rPr lang="zh-CN" altLang="en-US" dirty="0"/>
              <a:t>匹配 </a:t>
            </a:r>
            <a:r>
              <a:rPr lang="en-US" altLang="zh-CN" dirty="0" smtClean="0"/>
              <a:t>&lt;</a:t>
            </a:r>
            <a:r>
              <a:rPr lang="zh-CN" altLang="en-US" dirty="0" smtClean="0"/>
              <a:t>尽可能</a:t>
            </a:r>
            <a:r>
              <a:rPr lang="zh-CN" altLang="en-US" dirty="0"/>
              <a:t>少匹配</a:t>
            </a:r>
            <a:r>
              <a:rPr lang="en-US" altLang="zh-CN" dirty="0"/>
              <a:t>1</a:t>
            </a:r>
            <a:r>
              <a:rPr lang="zh-CN" altLang="en-US" dirty="0"/>
              <a:t>个以上字符 </a:t>
            </a:r>
            <a:r>
              <a:rPr lang="en-US" altLang="zh-CN" dirty="0"/>
              <a:t>&gt;</a:t>
            </a:r>
          </a:p>
          <a:p>
            <a:pPr marL="742950" lvl="1" indent="-285750">
              <a:buFont typeface="Arial" panose="020B0604020202020204" pitchFamily="34" charset="0"/>
              <a:buChar char="•"/>
            </a:pPr>
            <a:r>
              <a:rPr lang="en-US" altLang="zh-CN" dirty="0"/>
              <a:t>r'&lt;</a:t>
            </a:r>
            <a:r>
              <a:rPr lang="en-US" altLang="zh-CN" b="1" dirty="0">
                <a:solidFill>
                  <a:srgbClr val="FF0000"/>
                </a:solidFill>
              </a:rPr>
              <a:t>[^&gt;]</a:t>
            </a:r>
            <a:r>
              <a:rPr lang="en-US" altLang="zh-CN" dirty="0"/>
              <a:t>+&gt;'  </a:t>
            </a:r>
            <a:r>
              <a:rPr lang="zh-CN" altLang="en-US" dirty="0"/>
              <a:t>匹配</a:t>
            </a:r>
            <a:r>
              <a:rPr lang="en-US" altLang="zh-CN" dirty="0" smtClean="0"/>
              <a:t>&lt;</a:t>
            </a:r>
            <a:r>
              <a:rPr lang="zh-CN" altLang="en-US" dirty="0" smtClean="0"/>
              <a:t>尽可能</a:t>
            </a:r>
            <a:r>
              <a:rPr lang="zh-CN" altLang="en-US" dirty="0"/>
              <a:t>多匹配</a:t>
            </a:r>
            <a:r>
              <a:rPr lang="en-US" altLang="zh-CN" dirty="0"/>
              <a:t>1</a:t>
            </a:r>
            <a:r>
              <a:rPr lang="zh-CN" altLang="en-US" dirty="0"/>
              <a:t>个以上非</a:t>
            </a:r>
            <a:r>
              <a:rPr lang="en-US" altLang="zh-CN" dirty="0"/>
              <a:t>&gt;</a:t>
            </a:r>
            <a:r>
              <a:rPr lang="zh-CN" altLang="en-US" dirty="0"/>
              <a:t>字符 </a:t>
            </a:r>
            <a:r>
              <a:rPr lang="en-US" altLang="zh-CN" dirty="0"/>
              <a:t>&gt;</a:t>
            </a:r>
            <a:endParaRPr lang="zh-CN" altLang="en-US" dirty="0"/>
          </a:p>
        </p:txBody>
      </p:sp>
    </p:spTree>
    <p:extLst>
      <p:ext uri="{BB962C8B-B14F-4D97-AF65-F5344CB8AC3E}">
        <p14:creationId xmlns:p14="http://schemas.microsoft.com/office/powerpoint/2010/main" val="2944732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818" y="323562"/>
            <a:ext cx="10515600" cy="369165"/>
          </a:xfrm>
        </p:spPr>
        <p:txBody>
          <a:bodyPr>
            <a:normAutofit fontScale="90000"/>
          </a:bodyPr>
          <a:lstStyle/>
          <a:p>
            <a:r>
              <a:rPr lang="zh-CN" altLang="en-US" dirty="0"/>
              <a:t>正则表达式使用方式</a:t>
            </a:r>
          </a:p>
        </p:txBody>
      </p:sp>
      <p:sp>
        <p:nvSpPr>
          <p:cNvPr id="3" name="内容占位符 2"/>
          <p:cNvSpPr>
            <a:spLocks noGrp="1"/>
          </p:cNvSpPr>
          <p:nvPr>
            <p:ph idx="1"/>
          </p:nvPr>
        </p:nvSpPr>
        <p:spPr>
          <a:xfrm>
            <a:off x="344053" y="853233"/>
            <a:ext cx="10614891" cy="3354820"/>
          </a:xfrm>
        </p:spPr>
        <p:txBody>
          <a:bodyPr>
            <a:normAutofit/>
          </a:bodyPr>
          <a:lstStyle/>
          <a:p>
            <a:r>
              <a:rPr lang="zh-CN" altLang="en-US" sz="1800" dirty="0"/>
              <a:t>直接调用</a:t>
            </a:r>
            <a:r>
              <a:rPr lang="en-US" altLang="zh-CN" sz="1800" dirty="0"/>
              <a:t>re</a:t>
            </a:r>
            <a:r>
              <a:rPr lang="zh-CN" altLang="en-US" sz="1800" dirty="0"/>
              <a:t>模块的方法 </a:t>
            </a:r>
          </a:p>
          <a:p>
            <a:r>
              <a:rPr lang="zh-CN" altLang="en-US" sz="1800" dirty="0"/>
              <a:t>首先</a:t>
            </a:r>
            <a:r>
              <a:rPr lang="en-US" altLang="zh-CN" sz="1800" dirty="0"/>
              <a:t>compile</a:t>
            </a:r>
            <a:r>
              <a:rPr lang="zh-CN" altLang="en-US" sz="1800" dirty="0"/>
              <a:t>得到模式对象，然后调用该对象的方法 </a:t>
            </a:r>
          </a:p>
          <a:p>
            <a:pPr marL="0" indent="0">
              <a:buNone/>
            </a:pPr>
            <a:r>
              <a:rPr lang="en-US" altLang="zh-CN" sz="1800" dirty="0" err="1"/>
              <a:t>regexp</a:t>
            </a:r>
            <a:r>
              <a:rPr lang="en-US" altLang="zh-CN" sz="1800" dirty="0"/>
              <a:t> = </a:t>
            </a:r>
            <a:r>
              <a:rPr lang="en-US" altLang="zh-CN" sz="1800" dirty="0" err="1"/>
              <a:t>re.compile</a:t>
            </a:r>
            <a:r>
              <a:rPr lang="en-US" altLang="zh-CN" sz="1800" dirty="0"/>
              <a:t>(pattern, flags) </a:t>
            </a:r>
          </a:p>
          <a:p>
            <a:r>
              <a:rPr lang="zh-CN" altLang="en-US" sz="1800" dirty="0"/>
              <a:t>传递正则表达式参数，由于正则表达式也使用</a:t>
            </a:r>
            <a:r>
              <a:rPr lang="en-US" altLang="zh-CN" sz="1800" dirty="0"/>
              <a:t>\</a:t>
            </a:r>
            <a:r>
              <a:rPr lang="zh-CN" altLang="en-US" sz="1800" dirty="0"/>
              <a:t>作为转义。建议采用原始字符串，原始字符串的内容就是要写的正则表达式 </a:t>
            </a:r>
          </a:p>
          <a:p>
            <a:r>
              <a:rPr lang="zh-CN" altLang="en-US" sz="1800" dirty="0"/>
              <a:t>查找模式：</a:t>
            </a:r>
            <a:r>
              <a:rPr lang="en-US" altLang="zh-CN" sz="1800" dirty="0"/>
              <a:t>search</a:t>
            </a:r>
            <a:r>
              <a:rPr lang="zh-CN" altLang="en-US" sz="1800" dirty="0"/>
              <a:t>方法在</a:t>
            </a:r>
            <a:r>
              <a:rPr lang="en-US" altLang="zh-CN" sz="1800" dirty="0"/>
              <a:t>text</a:t>
            </a:r>
            <a:r>
              <a:rPr lang="zh-CN" altLang="en-US" sz="1800" dirty="0"/>
              <a:t>中查找第一个匹配的模式，返回</a:t>
            </a:r>
            <a:r>
              <a:rPr lang="en-US" altLang="zh-CN" sz="1800" dirty="0"/>
              <a:t>match</a:t>
            </a:r>
            <a:r>
              <a:rPr lang="zh-CN" altLang="en-US" sz="1800" dirty="0"/>
              <a:t>对象 。</a:t>
            </a:r>
            <a:r>
              <a:rPr lang="en-US" altLang="zh-CN" sz="1800" dirty="0"/>
              <a:t>match</a:t>
            </a:r>
            <a:r>
              <a:rPr lang="zh-CN" altLang="en-US" sz="1800" dirty="0"/>
              <a:t>方法</a:t>
            </a:r>
            <a:r>
              <a:rPr lang="en-US" altLang="zh-CN" sz="1800" dirty="0"/>
              <a:t>text</a:t>
            </a:r>
            <a:r>
              <a:rPr lang="zh-CN" altLang="en-US" sz="1800" dirty="0"/>
              <a:t>最开始是否为对应的模式，如果是，返回</a:t>
            </a:r>
            <a:r>
              <a:rPr lang="en-US" altLang="zh-CN" sz="1800" dirty="0"/>
              <a:t>match</a:t>
            </a:r>
            <a:r>
              <a:rPr lang="zh-CN" altLang="en-US" sz="1800" dirty="0" smtClean="0"/>
              <a:t>对象</a:t>
            </a:r>
            <a:endParaRPr lang="en-US" altLang="zh-CN" sz="1800" dirty="0"/>
          </a:p>
          <a:p>
            <a:r>
              <a:rPr lang="en-US" altLang="zh-CN" sz="1800" dirty="0" err="1" smtClean="0">
                <a:solidFill>
                  <a:srgbClr val="FF0000"/>
                </a:solidFill>
              </a:rPr>
              <a:t>re.search</a:t>
            </a:r>
            <a:r>
              <a:rPr lang="en-US" altLang="zh-CN" sz="1800" dirty="0" smtClean="0">
                <a:solidFill>
                  <a:srgbClr val="FF0000"/>
                </a:solidFill>
              </a:rPr>
              <a:t>(pattern</a:t>
            </a:r>
            <a:r>
              <a:rPr lang="en-US" altLang="zh-CN" sz="1800" dirty="0">
                <a:solidFill>
                  <a:srgbClr val="FF0000"/>
                </a:solidFill>
              </a:rPr>
              <a:t>, text, flags) </a:t>
            </a:r>
            <a:r>
              <a:rPr lang="en-US" altLang="zh-CN" sz="1800" dirty="0" smtClean="0">
                <a:solidFill>
                  <a:srgbClr val="FF0000"/>
                </a:solidFill>
              </a:rPr>
              <a:t> </a:t>
            </a:r>
            <a:r>
              <a:rPr lang="en-US" altLang="zh-CN" sz="1800" dirty="0" err="1" smtClean="0">
                <a:solidFill>
                  <a:srgbClr val="FF0000"/>
                </a:solidFill>
              </a:rPr>
              <a:t>re.match</a:t>
            </a:r>
            <a:r>
              <a:rPr lang="en-US" altLang="zh-CN" sz="1800" dirty="0" smtClean="0">
                <a:solidFill>
                  <a:srgbClr val="FF0000"/>
                </a:solidFill>
              </a:rPr>
              <a:t>(pattern</a:t>
            </a:r>
            <a:r>
              <a:rPr lang="en-US" altLang="zh-CN" sz="1800" dirty="0">
                <a:solidFill>
                  <a:srgbClr val="FF0000"/>
                </a:solidFill>
              </a:rPr>
              <a:t>, text, flags) </a:t>
            </a:r>
          </a:p>
          <a:p>
            <a:pPr marL="0" indent="0">
              <a:buNone/>
            </a:pPr>
            <a:r>
              <a:rPr lang="en-US" altLang="zh-CN" sz="1800" dirty="0" err="1"/>
              <a:t>regexp.search</a:t>
            </a:r>
            <a:r>
              <a:rPr lang="en-US" altLang="zh-CN" sz="1800" dirty="0"/>
              <a:t>(text, pos=...., </a:t>
            </a:r>
            <a:r>
              <a:rPr lang="en-US" altLang="zh-CN" sz="1800" dirty="0" err="1"/>
              <a:t>endpos</a:t>
            </a:r>
            <a:r>
              <a:rPr lang="en-US" altLang="zh-CN" sz="1800" dirty="0"/>
              <a:t>=....) </a:t>
            </a:r>
          </a:p>
          <a:p>
            <a:pPr marL="0" indent="0">
              <a:buNone/>
            </a:pPr>
            <a:endParaRPr lang="en-US" altLang="zh-CN" sz="1800" dirty="0"/>
          </a:p>
          <a:p>
            <a:pPr marL="0" indent="0">
              <a:buNone/>
            </a:pPr>
            <a:endParaRPr lang="en-US" altLang="zh-CN" sz="1800" dirty="0"/>
          </a:p>
          <a:p>
            <a:endParaRPr lang="zh-CN" altLang="en-US" sz="1800" dirty="0"/>
          </a:p>
        </p:txBody>
      </p:sp>
      <p:sp>
        <p:nvSpPr>
          <p:cNvPr id="4" name="矩形 3"/>
          <p:cNvSpPr/>
          <p:nvPr/>
        </p:nvSpPr>
        <p:spPr>
          <a:xfrm>
            <a:off x="443037" y="4310893"/>
            <a:ext cx="76454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regexp</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compile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aeiouAEIOU</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]\w+(</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ly|able</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match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regexp</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pos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2CE5016-778B-4E4C-93FA-71701D401F30}"/>
              </a:ext>
            </a:extLst>
          </p:cNvPr>
          <p:cNvSpPr txBox="1"/>
          <p:nvPr/>
        </p:nvSpPr>
        <p:spPr>
          <a:xfrm>
            <a:off x="6633736" y="114569"/>
            <a:ext cx="488731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solidFill>
                  <a:srgbClr val="FF0000"/>
                </a:solidFill>
              </a:rPr>
              <a:t>常用的</a:t>
            </a:r>
            <a:r>
              <a:rPr lang="en-US" altLang="zh-CN" dirty="0">
                <a:solidFill>
                  <a:srgbClr val="FF0000"/>
                </a:solidFill>
              </a:rPr>
              <a:t>flags:</a:t>
            </a:r>
          </a:p>
          <a:p>
            <a:pPr marL="285750" indent="-285750">
              <a:buFont typeface="Arial" panose="020B0604020202020204" pitchFamily="34" charset="0"/>
              <a:buChar char="•"/>
            </a:pPr>
            <a:r>
              <a:rPr lang="en-US" altLang="zh-CN" dirty="0" err="1"/>
              <a:t>re.I</a:t>
            </a:r>
            <a:r>
              <a:rPr lang="en-US" altLang="zh-CN" dirty="0"/>
              <a:t>  </a:t>
            </a:r>
            <a:r>
              <a:rPr lang="en-US" altLang="zh-CN" dirty="0" err="1"/>
              <a:t>re.IGNORECASE</a:t>
            </a:r>
            <a:r>
              <a:rPr lang="en-US" altLang="zh-CN" dirty="0"/>
              <a:t>  </a:t>
            </a:r>
            <a:r>
              <a:rPr lang="zh-CN" altLang="en-US" dirty="0"/>
              <a:t>大小写无关匹配</a:t>
            </a:r>
            <a:endParaRPr lang="en-US" altLang="zh-CN" dirty="0"/>
          </a:p>
          <a:p>
            <a:pPr marL="285750" indent="-285750">
              <a:buFont typeface="Arial" panose="020B0604020202020204" pitchFamily="34" charset="0"/>
              <a:buChar char="•"/>
            </a:pPr>
            <a:r>
              <a:rPr lang="en-US" altLang="zh-CN" dirty="0" err="1"/>
              <a:t>re.S</a:t>
            </a:r>
            <a:r>
              <a:rPr lang="en-US" altLang="zh-CN" dirty="0"/>
              <a:t> </a:t>
            </a:r>
            <a:r>
              <a:rPr lang="en-US" altLang="zh-CN" dirty="0" err="1"/>
              <a:t>re.DOTALL</a:t>
            </a:r>
            <a:r>
              <a:rPr lang="en-US" altLang="zh-CN" dirty="0"/>
              <a:t>   .</a:t>
            </a:r>
            <a:r>
              <a:rPr lang="zh-CN" altLang="en-US" dirty="0"/>
              <a:t>可匹配换行符</a:t>
            </a:r>
            <a:endParaRPr lang="en-US" altLang="zh-CN" dirty="0"/>
          </a:p>
          <a:p>
            <a:pPr marL="285750" indent="-285750">
              <a:buFont typeface="Arial" panose="020B0604020202020204" pitchFamily="34" charset="0"/>
              <a:buChar char="•"/>
            </a:pPr>
            <a:r>
              <a:rPr lang="en-US" altLang="zh-CN" dirty="0" err="1"/>
              <a:t>re.M</a:t>
            </a:r>
            <a:r>
              <a:rPr lang="en-US" altLang="zh-CN" dirty="0"/>
              <a:t> </a:t>
            </a:r>
            <a:r>
              <a:rPr lang="en-US" altLang="zh-CN" dirty="0" err="1"/>
              <a:t>re.MULTILINE</a:t>
            </a:r>
            <a:r>
              <a:rPr lang="en-US" altLang="zh-CN" dirty="0"/>
              <a:t>   </a:t>
            </a:r>
            <a:r>
              <a:rPr lang="zh-CN" altLang="en-US" dirty="0"/>
              <a:t>多行匹配，即</a:t>
            </a:r>
            <a:r>
              <a:rPr lang="en-US" altLang="zh-CN" dirty="0"/>
              <a:t>^ $</a:t>
            </a:r>
            <a:r>
              <a:rPr lang="zh-CN" altLang="en-US" dirty="0"/>
              <a:t>可匹配行首和行尾</a:t>
            </a:r>
            <a:endParaRPr lang="en-US" altLang="zh-CN" dirty="0"/>
          </a:p>
          <a:p>
            <a:pPr marL="285750" indent="-285750">
              <a:buFont typeface="Arial" panose="020B0604020202020204" pitchFamily="34" charset="0"/>
              <a:buChar char="•"/>
            </a:pPr>
            <a:r>
              <a:rPr lang="en-US" altLang="zh-CN" dirty="0" err="1"/>
              <a:t>re.U</a:t>
            </a:r>
            <a:r>
              <a:rPr lang="zh-CN" altLang="en-US" dirty="0"/>
              <a:t>和</a:t>
            </a:r>
            <a:r>
              <a:rPr lang="en-US" altLang="zh-CN" dirty="0" err="1"/>
              <a:t>re.A</a:t>
            </a:r>
            <a:r>
              <a:rPr lang="en-US" altLang="zh-CN" dirty="0"/>
              <a:t>  </a:t>
            </a:r>
            <a:r>
              <a:rPr lang="zh-CN" altLang="en-US" dirty="0"/>
              <a:t>预定义字符集所对应的字符集</a:t>
            </a:r>
          </a:p>
        </p:txBody>
      </p:sp>
    </p:spTree>
    <p:extLst>
      <p:ext uri="{BB962C8B-B14F-4D97-AF65-F5344CB8AC3E}">
        <p14:creationId xmlns:p14="http://schemas.microsoft.com/office/powerpoint/2010/main" val="3842967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79242"/>
          </a:xfrm>
        </p:spPr>
        <p:txBody>
          <a:bodyPr/>
          <a:lstStyle/>
          <a:p>
            <a:r>
              <a:rPr lang="zh-CN" altLang="en-US" dirty="0"/>
              <a:t>正则表达式使用方式</a:t>
            </a:r>
          </a:p>
        </p:txBody>
      </p:sp>
      <p:sp>
        <p:nvSpPr>
          <p:cNvPr id="4" name="矩形 3"/>
          <p:cNvSpPr/>
          <p:nvPr/>
        </p:nvSpPr>
        <p:spPr>
          <a:xfrm>
            <a:off x="494274" y="1320565"/>
            <a:ext cx="11598876" cy="3416320"/>
          </a:xfrm>
          <a:prstGeom prst="rect">
            <a:avLst/>
          </a:prstGeom>
        </p:spPr>
        <p:txBody>
          <a:bodyPr wrap="square">
            <a:spAutoFit/>
          </a:bodyPr>
          <a:lstStyle/>
          <a:p>
            <a:r>
              <a:rPr lang="en-US" altLang="zh-CN" sz="2400" dirty="0" err="1"/>
              <a:t>re.findall</a:t>
            </a:r>
            <a:r>
              <a:rPr lang="en-US" altLang="zh-CN" sz="2400" dirty="0"/>
              <a:t>(pattern, text, flags) </a:t>
            </a:r>
          </a:p>
          <a:p>
            <a:r>
              <a:rPr lang="en-US" altLang="zh-CN" sz="2400" dirty="0" err="1"/>
              <a:t>regexp.findall</a:t>
            </a:r>
            <a:r>
              <a:rPr lang="en-US" altLang="zh-CN" sz="2400" dirty="0"/>
              <a:t>(text) </a:t>
            </a:r>
          </a:p>
          <a:p>
            <a:pPr marL="285750" indent="-285750">
              <a:buFont typeface="Arial" panose="020B0604020202020204" pitchFamily="34" charset="0"/>
              <a:buChar char="•"/>
            </a:pPr>
            <a:r>
              <a:rPr lang="zh-CN" altLang="en-US" sz="2400" dirty="0"/>
              <a:t>返回一个列表，该列表中的每个元素描述了某次匹配的内容 </a:t>
            </a:r>
          </a:p>
          <a:p>
            <a:pPr marL="742950" lvl="1" indent="-285750">
              <a:buFont typeface="Arial" panose="020B0604020202020204" pitchFamily="34" charset="0"/>
              <a:buChar char="•"/>
            </a:pPr>
            <a:r>
              <a:rPr lang="zh-CN" altLang="en-US" sz="2400" dirty="0"/>
              <a:t>如果模式中有分组符，即包含子模式，则</a:t>
            </a:r>
            <a:endParaRPr lang="en-US" altLang="zh-CN" sz="2400" dirty="0"/>
          </a:p>
          <a:p>
            <a:pPr marL="1200150" lvl="2" indent="-285750">
              <a:buFont typeface="Arial" panose="020B0604020202020204" pitchFamily="34" charset="0"/>
              <a:buChar char="•"/>
            </a:pPr>
            <a:r>
              <a:rPr lang="zh-CN" altLang="en-US" sz="2400" dirty="0"/>
              <a:t>匹配的内容仅仅包含了子模式 </a:t>
            </a:r>
          </a:p>
          <a:p>
            <a:pPr marL="1200150" lvl="2" indent="-285750">
              <a:buFont typeface="Arial" panose="020B0604020202020204" pitchFamily="34" charset="0"/>
              <a:buChar char="•"/>
            </a:pPr>
            <a:r>
              <a:rPr lang="zh-CN" altLang="en-US" sz="2400" dirty="0"/>
              <a:t>如果有多个子模式，则用元组方式组织 </a:t>
            </a:r>
            <a:endParaRPr lang="en-US" altLang="zh-CN" sz="2400" dirty="0"/>
          </a:p>
          <a:p>
            <a:pPr marL="1200150" lvl="2" indent="-285750">
              <a:buFont typeface="Arial" panose="020B0604020202020204" pitchFamily="34" charset="0"/>
              <a:buChar char="•"/>
            </a:pPr>
            <a:r>
              <a:rPr lang="zh-CN" altLang="en-US" sz="2400" dirty="0"/>
              <a:t>注意不包括模式</a:t>
            </a:r>
            <a:r>
              <a:rPr lang="en-US" altLang="zh-CN" sz="2400" dirty="0"/>
              <a:t>0</a:t>
            </a:r>
            <a:r>
              <a:rPr lang="zh-CN" altLang="en-US" sz="2400" dirty="0"/>
              <a:t>，如果想要，则引入分组来描述整个模式，编号也相应改变 </a:t>
            </a:r>
          </a:p>
          <a:p>
            <a:pPr marL="742950" lvl="1" indent="-285750">
              <a:buFont typeface="Arial" panose="020B0604020202020204" pitchFamily="34" charset="0"/>
              <a:buChar char="•"/>
            </a:pPr>
            <a:r>
              <a:rPr lang="zh-CN" altLang="en-US" sz="2400" dirty="0"/>
              <a:t>如果模式中没有分组符，则包含整个匹配的模式 </a:t>
            </a:r>
          </a:p>
          <a:p>
            <a:pPr marL="285750" indent="-285750">
              <a:buFont typeface="Arial" panose="020B0604020202020204" pitchFamily="34" charset="0"/>
              <a:buChar char="•"/>
            </a:pPr>
            <a:endParaRPr lang="zh-CN" altLang="en-US" sz="2400" dirty="0"/>
          </a:p>
        </p:txBody>
      </p:sp>
      <p:sp>
        <p:nvSpPr>
          <p:cNvPr id="5" name="矩形 4"/>
          <p:cNvSpPr/>
          <p:nvPr/>
        </p:nvSpPr>
        <p:spPr>
          <a:xfrm>
            <a:off x="975591" y="4809942"/>
            <a:ext cx="8940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words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findall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aeiouAEIOU</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]\w+(</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ly|ful|able</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words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word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word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words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6442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正则表达式使用方式</a:t>
            </a:r>
          </a:p>
        </p:txBody>
      </p:sp>
      <p:sp>
        <p:nvSpPr>
          <p:cNvPr id="3" name="内容占位符 2"/>
          <p:cNvSpPr>
            <a:spLocks noGrp="1"/>
          </p:cNvSpPr>
          <p:nvPr>
            <p:ph idx="1"/>
          </p:nvPr>
        </p:nvSpPr>
        <p:spPr>
          <a:xfrm>
            <a:off x="838200" y="1690688"/>
            <a:ext cx="10515600" cy="1285875"/>
          </a:xfrm>
        </p:spPr>
        <p:txBody>
          <a:bodyPr>
            <a:normAutofit/>
          </a:bodyPr>
          <a:lstStyle/>
          <a:p>
            <a:pPr marL="0" indent="0">
              <a:buNone/>
            </a:pPr>
            <a:r>
              <a:rPr lang="en-US" altLang="zh-CN" sz="2000" dirty="0" err="1"/>
              <a:t>re.split</a:t>
            </a:r>
            <a:r>
              <a:rPr lang="en-US" altLang="zh-CN" sz="2000" dirty="0"/>
              <a:t>(pattern, text, </a:t>
            </a:r>
            <a:r>
              <a:rPr lang="en-US" altLang="zh-CN" sz="2000" dirty="0" err="1"/>
              <a:t>maxsplit</a:t>
            </a:r>
            <a:r>
              <a:rPr lang="en-US" altLang="zh-CN" sz="2000" dirty="0"/>
              <a:t>=0, flags=0) </a:t>
            </a:r>
          </a:p>
          <a:p>
            <a:pPr marL="0" indent="0">
              <a:buNone/>
            </a:pPr>
            <a:r>
              <a:rPr lang="en-US" altLang="zh-CN" sz="2000" dirty="0" err="1"/>
              <a:t>regexp.split</a:t>
            </a:r>
            <a:r>
              <a:rPr lang="en-US" altLang="zh-CN" sz="2000" dirty="0"/>
              <a:t>(text, </a:t>
            </a:r>
            <a:r>
              <a:rPr lang="en-US" altLang="zh-CN" sz="2000" dirty="0" err="1"/>
              <a:t>maxsplit</a:t>
            </a:r>
            <a:r>
              <a:rPr lang="en-US" altLang="zh-CN" sz="2000" dirty="0"/>
              <a:t>=0) </a:t>
            </a:r>
          </a:p>
          <a:p>
            <a:r>
              <a:rPr lang="zh-CN" altLang="en-US" sz="2000" dirty="0"/>
              <a:t>查找模式作为分隔符来分割字符串 </a:t>
            </a:r>
          </a:p>
          <a:p>
            <a:endParaRPr lang="zh-CN" altLang="en-US" sz="2000" dirty="0"/>
          </a:p>
        </p:txBody>
      </p:sp>
      <p:sp>
        <p:nvSpPr>
          <p:cNvPr id="4" name="矩形 3"/>
          <p:cNvSpPr/>
          <p:nvPr/>
        </p:nvSpPr>
        <p:spPr>
          <a:xfrm>
            <a:off x="6293712" y="2145395"/>
            <a:ext cx="584200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words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sz="2000" kern="100" dirty="0">
                <a:latin typeface="等线" panose="02010600030101010101" pitchFamily="2" charset="-122"/>
                <a:cs typeface="Times New Roman" panose="02020603050405020304" pitchFamily="18" charset="0"/>
              </a:rPr>
              <a:t># words = [word for word in words if word]</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685800" y="3429000"/>
            <a:ext cx="5562600" cy="1477328"/>
          </a:xfrm>
          <a:prstGeom prst="rect">
            <a:avLst/>
          </a:prstGeom>
        </p:spPr>
        <p:txBody>
          <a:bodyPr wrap="square">
            <a:spAutoFit/>
          </a:bodyPr>
          <a:lstStyle/>
          <a:p>
            <a:r>
              <a:rPr lang="en-US" altLang="zh-CN" dirty="0" err="1"/>
              <a:t>re.sub</a:t>
            </a:r>
            <a:r>
              <a:rPr lang="en-US" altLang="zh-CN" dirty="0"/>
              <a:t>(pattern, new, text, count=0, flags=0) </a:t>
            </a:r>
          </a:p>
          <a:p>
            <a:r>
              <a:rPr lang="en-US" altLang="zh-CN" dirty="0" err="1"/>
              <a:t>regexp.sub</a:t>
            </a:r>
            <a:r>
              <a:rPr lang="en-US" altLang="zh-CN" dirty="0"/>
              <a:t>(pattern, new, count=0, flags=0) </a:t>
            </a:r>
          </a:p>
          <a:p>
            <a:pPr marL="285750" indent="-285750">
              <a:buFont typeface="Arial" panose="020B0604020202020204" pitchFamily="34" charset="0"/>
              <a:buChar char="•"/>
            </a:pPr>
            <a:r>
              <a:rPr lang="zh-CN" altLang="en-US" dirty="0"/>
              <a:t>查找模式将匹配的内容替换，返回替换后的字符串 </a:t>
            </a:r>
          </a:p>
          <a:p>
            <a:pPr marL="285750" indent="-285750">
              <a:buFont typeface="Arial" panose="020B0604020202020204" pitchFamily="34" charset="0"/>
              <a:buChar char="•"/>
            </a:pPr>
            <a:r>
              <a:rPr lang="en-US" altLang="zh-CN" dirty="0"/>
              <a:t>count</a:t>
            </a:r>
            <a:r>
              <a:rPr lang="zh-CN" altLang="en-US" dirty="0"/>
              <a:t>为最大替换次数，缺省为全部替换 </a:t>
            </a:r>
          </a:p>
          <a:p>
            <a:pPr marL="285750" indent="-285750">
              <a:buFont typeface="Arial" panose="020B0604020202020204" pitchFamily="34" charset="0"/>
              <a:buChar char="•"/>
            </a:pPr>
            <a:r>
              <a:rPr lang="zh-CN" altLang="en-US" dirty="0"/>
              <a:t>注意方法名不是</a:t>
            </a:r>
            <a:r>
              <a:rPr lang="en-US" altLang="zh-CN" dirty="0"/>
              <a:t>replace</a:t>
            </a:r>
            <a:endParaRPr lang="zh-CN" altLang="en-US" dirty="0"/>
          </a:p>
        </p:txBody>
      </p:sp>
      <p:sp>
        <p:nvSpPr>
          <p:cNvPr id="7" name="矩形 6"/>
          <p:cNvSpPr/>
          <p:nvPr/>
        </p:nvSpPr>
        <p:spPr>
          <a:xfrm>
            <a:off x="6565900" y="3708270"/>
            <a:ext cx="53721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sub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words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8624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413"/>
            <a:ext cx="10515600" cy="1325563"/>
          </a:xfrm>
        </p:spPr>
        <p:txBody>
          <a:bodyPr/>
          <a:lstStyle/>
          <a:p>
            <a:r>
              <a:rPr lang="zh-CN" altLang="en-US" dirty="0"/>
              <a:t>第</a:t>
            </a:r>
            <a:r>
              <a:rPr lang="en-US" altLang="zh-CN" dirty="0"/>
              <a:t>5</a:t>
            </a:r>
            <a:r>
              <a:rPr lang="zh-CN" altLang="en-US" dirty="0"/>
              <a:t>章 函数设计与使用</a:t>
            </a:r>
          </a:p>
        </p:txBody>
      </p:sp>
      <p:sp>
        <p:nvSpPr>
          <p:cNvPr id="3" name="内容占位符 2"/>
          <p:cNvSpPr>
            <a:spLocks noGrp="1"/>
          </p:cNvSpPr>
          <p:nvPr>
            <p:ph idx="1"/>
          </p:nvPr>
        </p:nvSpPr>
        <p:spPr>
          <a:xfrm>
            <a:off x="747582" y="1458097"/>
            <a:ext cx="10851292" cy="5198076"/>
          </a:xfrm>
        </p:spPr>
        <p:txBody>
          <a:bodyPr>
            <a:normAutofit fontScale="92500" lnSpcReduction="10000"/>
          </a:bodyPr>
          <a:lstStyle/>
          <a:p>
            <a:r>
              <a:rPr lang="en-US" altLang="zh-CN" dirty="0" err="1"/>
              <a:t>def</a:t>
            </a:r>
            <a:r>
              <a:rPr lang="en-US" altLang="zh-CN" dirty="0"/>
              <a:t> </a:t>
            </a:r>
            <a:r>
              <a:rPr lang="en-US" altLang="zh-CN" dirty="0" err="1"/>
              <a:t>func</a:t>
            </a:r>
            <a:r>
              <a:rPr lang="en-US" altLang="zh-CN" dirty="0"/>
              <a:t>(…):   </a:t>
            </a:r>
            <a:r>
              <a:rPr lang="zh-CN" altLang="en-US" dirty="0"/>
              <a:t>生成函数对象，赋值给</a:t>
            </a:r>
            <a:r>
              <a:rPr lang="en-US" altLang="zh-CN" dirty="0" err="1"/>
              <a:t>func</a:t>
            </a:r>
            <a:endParaRPr lang="en-US" altLang="zh-CN" dirty="0"/>
          </a:p>
          <a:p>
            <a:r>
              <a:rPr lang="zh-CN" altLang="en-US" b="1" dirty="0">
                <a:solidFill>
                  <a:srgbClr val="FF0000"/>
                </a:solidFill>
              </a:rPr>
              <a:t>实参与形参的定义和匹配</a:t>
            </a:r>
            <a:endParaRPr lang="en-US" altLang="zh-CN" b="1" dirty="0">
              <a:solidFill>
                <a:srgbClr val="FF0000"/>
              </a:solidFill>
            </a:endParaRPr>
          </a:p>
          <a:p>
            <a:pPr lvl="1"/>
            <a:r>
              <a:rPr lang="zh-CN" altLang="en-US" dirty="0"/>
              <a:t>形参：位置形参、缺省值形参、可变长度形参、仅关键字传递的形参</a:t>
            </a:r>
            <a:endParaRPr lang="en-US" altLang="zh-CN" dirty="0"/>
          </a:p>
          <a:p>
            <a:pPr lvl="1"/>
            <a:r>
              <a:rPr lang="zh-CN" altLang="en-US" dirty="0">
                <a:solidFill>
                  <a:srgbClr val="FF0000"/>
                </a:solidFill>
              </a:rPr>
              <a:t>缺省值形参</a:t>
            </a:r>
            <a:r>
              <a:rPr lang="en-US" altLang="zh-CN" dirty="0">
                <a:solidFill>
                  <a:srgbClr val="FF0000"/>
                </a:solidFill>
              </a:rPr>
              <a:t>: </a:t>
            </a:r>
            <a:r>
              <a:rPr lang="zh-CN" altLang="en-US" dirty="0">
                <a:solidFill>
                  <a:srgbClr val="FF0000"/>
                </a:solidFill>
              </a:rPr>
              <a:t>函数调用时不传递时使用缺省值</a:t>
            </a:r>
            <a:endParaRPr lang="en-US" altLang="zh-CN" dirty="0"/>
          </a:p>
          <a:p>
            <a:pPr lvl="1"/>
            <a:r>
              <a:rPr lang="zh-CN" altLang="en-US" dirty="0"/>
              <a:t>实参：位置实参、关键字实参</a:t>
            </a:r>
            <a:endParaRPr lang="en-US" altLang="zh-CN" dirty="0"/>
          </a:p>
          <a:p>
            <a:pPr lvl="1"/>
            <a:r>
              <a:rPr lang="zh-CN" altLang="en-US" dirty="0"/>
              <a:t>顺序：都是位置形式在前</a:t>
            </a:r>
            <a:endParaRPr lang="en-US" altLang="zh-CN" dirty="0"/>
          </a:p>
          <a:p>
            <a:pPr lvl="1"/>
            <a:r>
              <a:rPr lang="zh-CN" altLang="en-US" dirty="0"/>
              <a:t>首先匹配位置实参，然后是关键字实参，接下来剩下的位置实参收集到可变长度位置形参</a:t>
            </a:r>
            <a:r>
              <a:rPr lang="en-US" altLang="zh-CN" dirty="0"/>
              <a:t>tuple</a:t>
            </a:r>
            <a:r>
              <a:rPr lang="zh-CN" altLang="en-US" dirty="0"/>
              <a:t>，剩下的关键字实参收集到可变长度</a:t>
            </a:r>
            <a:r>
              <a:rPr lang="en-US" altLang="zh-CN" dirty="0" err="1"/>
              <a:t>dict</a:t>
            </a:r>
            <a:r>
              <a:rPr lang="zh-CN" altLang="en-US" dirty="0"/>
              <a:t>形参，最后是缺省值形参</a:t>
            </a:r>
            <a:endParaRPr lang="en-US" altLang="zh-CN" dirty="0"/>
          </a:p>
          <a:p>
            <a:r>
              <a:rPr lang="zh-CN" altLang="en-US" dirty="0"/>
              <a:t>函数调用采用</a:t>
            </a:r>
            <a:r>
              <a:rPr lang="en-US" altLang="zh-CN" dirty="0"/>
              <a:t>pass by assignment</a:t>
            </a:r>
            <a:r>
              <a:rPr lang="zh-CN" altLang="en-US" dirty="0"/>
              <a:t>的传递机制： 形参</a:t>
            </a:r>
            <a:r>
              <a:rPr lang="en-US" altLang="zh-CN" dirty="0"/>
              <a:t>=</a:t>
            </a:r>
            <a:r>
              <a:rPr lang="zh-CN" altLang="en-US" dirty="0"/>
              <a:t>实参 </a:t>
            </a:r>
            <a:endParaRPr lang="en-US" altLang="zh-CN" dirty="0"/>
          </a:p>
          <a:p>
            <a:pPr lvl="1"/>
            <a:r>
              <a:rPr lang="zh-CN" altLang="en-US" dirty="0"/>
              <a:t>形参指向实参所指的同一个对象</a:t>
            </a:r>
            <a:endParaRPr lang="en-US" altLang="zh-CN" dirty="0"/>
          </a:p>
          <a:p>
            <a:pPr lvl="1"/>
            <a:r>
              <a:rPr lang="zh-CN" altLang="en-US" dirty="0"/>
              <a:t>缺省值形参：指向保存在函数对象的</a:t>
            </a:r>
            <a:r>
              <a:rPr lang="en-US" altLang="zh-CN" dirty="0"/>
              <a:t>__defaults__</a:t>
            </a:r>
            <a:r>
              <a:rPr lang="zh-CN" altLang="en-US" dirty="0"/>
              <a:t>属性中的同一对象</a:t>
            </a:r>
            <a:endParaRPr lang="en-US" altLang="zh-CN" dirty="0"/>
          </a:p>
          <a:p>
            <a:r>
              <a:rPr lang="en-US" altLang="zh-CN" dirty="0"/>
              <a:t>return</a:t>
            </a:r>
            <a:r>
              <a:rPr lang="zh-CN" altLang="en-US" dirty="0"/>
              <a:t>语句，没有时相当于 </a:t>
            </a:r>
            <a:r>
              <a:rPr lang="en-US" altLang="zh-CN" dirty="0"/>
              <a:t>return None </a:t>
            </a:r>
          </a:p>
          <a:p>
            <a:r>
              <a:rPr lang="zh-CN" altLang="en-US" dirty="0"/>
              <a:t>函数体的第一行为字符串表达式时会被保存在函数对象的</a:t>
            </a:r>
            <a:r>
              <a:rPr lang="en-US" altLang="zh-CN" dirty="0"/>
              <a:t>__doc__</a:t>
            </a:r>
            <a:r>
              <a:rPr lang="zh-CN" altLang="en-US" dirty="0"/>
              <a:t>属性中</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9441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612" y="274503"/>
            <a:ext cx="11716265" cy="1325563"/>
          </a:xfrm>
        </p:spPr>
        <p:txBody>
          <a:bodyPr/>
          <a:lstStyle/>
          <a:p>
            <a:r>
              <a:rPr lang="zh-CN" altLang="en-US" dirty="0"/>
              <a:t>第</a:t>
            </a:r>
            <a:r>
              <a:rPr lang="en-US" altLang="zh-CN" dirty="0"/>
              <a:t>5</a:t>
            </a:r>
            <a:r>
              <a:rPr lang="zh-CN" altLang="en-US" dirty="0"/>
              <a:t>章 函数设计与使用：参数传递的序列解包</a:t>
            </a:r>
          </a:p>
        </p:txBody>
      </p:sp>
      <p:sp>
        <p:nvSpPr>
          <p:cNvPr id="3" name="内容占位符 2"/>
          <p:cNvSpPr>
            <a:spLocks noGrp="1"/>
          </p:cNvSpPr>
          <p:nvPr>
            <p:ph idx="1"/>
          </p:nvPr>
        </p:nvSpPr>
        <p:spPr>
          <a:xfrm>
            <a:off x="838200" y="1825625"/>
            <a:ext cx="11131378" cy="4351338"/>
          </a:xfrm>
        </p:spPr>
        <p:txBody>
          <a:bodyPr/>
          <a:lstStyle/>
          <a:p>
            <a:r>
              <a:rPr lang="en-US" altLang="zh-CN" dirty="0" err="1"/>
              <a:t>func</a:t>
            </a:r>
            <a:r>
              <a:rPr lang="en-US" altLang="zh-CN" dirty="0"/>
              <a:t>(*</a:t>
            </a:r>
            <a:r>
              <a:rPr lang="en-US" altLang="zh-CN" dirty="0" err="1"/>
              <a:t>seq</a:t>
            </a:r>
            <a:r>
              <a:rPr lang="en-US" altLang="zh-CN" dirty="0"/>
              <a:t>,**</a:t>
            </a:r>
            <a:r>
              <a:rPr lang="en-US" altLang="zh-CN" dirty="0" err="1"/>
              <a:t>dict</a:t>
            </a:r>
            <a:r>
              <a:rPr lang="en-US" altLang="zh-CN" dirty="0"/>
              <a:t>):  </a:t>
            </a:r>
            <a:r>
              <a:rPr lang="zh-CN" altLang="en-US" dirty="0"/>
              <a:t>调用时实参进行序列解包：</a:t>
            </a:r>
            <a:endParaRPr lang="en-US" altLang="zh-CN" dirty="0"/>
          </a:p>
          <a:p>
            <a:r>
              <a:rPr lang="en-US" altLang="zh-CN" dirty="0"/>
              <a:t>*</a:t>
            </a:r>
            <a:r>
              <a:rPr lang="en-US" altLang="zh-CN" dirty="0" err="1"/>
              <a:t>seq</a:t>
            </a:r>
            <a:r>
              <a:rPr lang="en-US" altLang="zh-CN" dirty="0"/>
              <a:t>:  </a:t>
            </a:r>
            <a:r>
              <a:rPr lang="en-US" altLang="zh-CN" dirty="0" err="1"/>
              <a:t>seq</a:t>
            </a:r>
            <a:r>
              <a:rPr lang="zh-CN" altLang="en-US" dirty="0"/>
              <a:t>的元素展开为位置实参  </a:t>
            </a:r>
            <a:endParaRPr lang="en-US" altLang="zh-CN" dirty="0"/>
          </a:p>
          <a:p>
            <a:r>
              <a:rPr lang="en-US" altLang="zh-CN" dirty="0"/>
              <a:t>**</a:t>
            </a:r>
            <a:r>
              <a:rPr lang="en-US" altLang="zh-CN" dirty="0" err="1"/>
              <a:t>dict</a:t>
            </a:r>
            <a:r>
              <a:rPr lang="en-US" altLang="zh-CN" dirty="0"/>
              <a:t>:  </a:t>
            </a:r>
            <a:r>
              <a:rPr lang="en-US" altLang="zh-CN" dirty="0" err="1"/>
              <a:t>dict</a:t>
            </a:r>
            <a:r>
              <a:rPr lang="zh-CN" altLang="en-US" dirty="0"/>
              <a:t>的元素变为关键字实参</a:t>
            </a:r>
            <a:r>
              <a:rPr lang="en-US" altLang="zh-CN" dirty="0"/>
              <a:t>,   key1 = value1, key2=value2 </a:t>
            </a:r>
            <a:r>
              <a:rPr lang="zh-CN" altLang="en-US" dirty="0"/>
              <a:t>  </a:t>
            </a:r>
          </a:p>
        </p:txBody>
      </p:sp>
    </p:spTree>
    <p:extLst>
      <p:ext uri="{BB962C8B-B14F-4D97-AF65-F5344CB8AC3E}">
        <p14:creationId xmlns:p14="http://schemas.microsoft.com/office/powerpoint/2010/main" val="39236078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函数设计与使用：变量作用域 </a:t>
            </a:r>
          </a:p>
        </p:txBody>
      </p:sp>
      <p:sp>
        <p:nvSpPr>
          <p:cNvPr id="3" name="内容占位符 2"/>
          <p:cNvSpPr>
            <a:spLocks noGrp="1"/>
          </p:cNvSpPr>
          <p:nvPr>
            <p:ph idx="1"/>
          </p:nvPr>
        </p:nvSpPr>
        <p:spPr>
          <a:xfrm>
            <a:off x="838200" y="1571625"/>
            <a:ext cx="10515600" cy="4796224"/>
          </a:xfrm>
        </p:spPr>
        <p:txBody>
          <a:bodyPr>
            <a:normAutofit/>
          </a:bodyPr>
          <a:lstStyle/>
          <a:p>
            <a:pPr marL="228600" lvl="1">
              <a:spcBef>
                <a:spcPts val="1000"/>
              </a:spcBef>
            </a:pPr>
            <a:r>
              <a:rPr lang="zh-CN" altLang="en-US" b="1" dirty="0">
                <a:solidFill>
                  <a:srgbClr val="FF0000"/>
                </a:solidFill>
              </a:rPr>
              <a:t>命名空间（</a:t>
            </a:r>
            <a:r>
              <a:rPr lang="en-US" altLang="zh-CN" b="1" dirty="0">
                <a:solidFill>
                  <a:srgbClr val="FF0000"/>
                </a:solidFill>
              </a:rPr>
              <a:t>namespace</a:t>
            </a:r>
            <a:r>
              <a:rPr lang="zh-CN" altLang="en-US" b="1" dirty="0">
                <a:solidFill>
                  <a:srgbClr val="FF0000"/>
                </a:solidFill>
              </a:rPr>
              <a:t>）</a:t>
            </a:r>
            <a:r>
              <a:rPr lang="zh-CN" altLang="en-US" dirty="0"/>
              <a:t>是名字（变量）和对象的映射，</a:t>
            </a:r>
            <a:r>
              <a:rPr lang="en-US" altLang="zh-CN" dirty="0"/>
              <a:t>python</a:t>
            </a:r>
            <a:r>
              <a:rPr lang="zh-CN" altLang="en-US" dirty="0"/>
              <a:t>采用</a:t>
            </a:r>
            <a:r>
              <a:rPr lang="en-US" altLang="zh-CN" dirty="0" err="1"/>
              <a:t>dict</a:t>
            </a:r>
            <a:r>
              <a:rPr lang="zh-CN" altLang="en-US" dirty="0"/>
              <a:t>来实现</a:t>
            </a:r>
            <a:endParaRPr lang="en-US" altLang="zh-CN" dirty="0"/>
          </a:p>
          <a:p>
            <a:pPr marL="228600" lvl="1">
              <a:spcBef>
                <a:spcPts val="1000"/>
              </a:spcBef>
            </a:pPr>
            <a:r>
              <a:rPr lang="zh-CN" altLang="en-US" dirty="0"/>
              <a:t>全局命名空间指的是在模块内部定义但是不在函数内部定义的名字空间</a:t>
            </a:r>
            <a:endParaRPr lang="en-US" altLang="zh-CN" dirty="0"/>
          </a:p>
          <a:p>
            <a:pPr marL="228600" lvl="1">
              <a:spcBef>
                <a:spcPts val="1000"/>
              </a:spcBef>
            </a:pPr>
            <a:r>
              <a:rPr lang="zh-CN" altLang="en-US" dirty="0"/>
              <a:t>局部命名空间指的是在函数内部定义的名字空间</a:t>
            </a:r>
            <a:endParaRPr lang="en-US" altLang="zh-CN" dirty="0"/>
          </a:p>
          <a:p>
            <a:pPr marL="685800" lvl="2">
              <a:spcBef>
                <a:spcPts val="1000"/>
              </a:spcBef>
            </a:pPr>
            <a:r>
              <a:rPr lang="zh-CN" altLang="en-US" sz="2400" dirty="0"/>
              <a:t>允许嵌套函数，但不作要求</a:t>
            </a:r>
            <a:endParaRPr lang="en-US" altLang="zh-CN" sz="2400" dirty="0"/>
          </a:p>
          <a:p>
            <a:pPr marL="228600" lvl="1">
              <a:spcBef>
                <a:spcPts val="1000"/>
              </a:spcBef>
            </a:pPr>
            <a:r>
              <a:rPr lang="zh-CN" altLang="en-US" dirty="0"/>
              <a:t>一个变量（名字）如何加入到某个名字空间？ </a:t>
            </a:r>
            <a:endParaRPr lang="en-US" altLang="zh-CN" dirty="0"/>
          </a:p>
          <a:p>
            <a:pPr marL="685800" lvl="2">
              <a:spcBef>
                <a:spcPts val="1000"/>
              </a:spcBef>
            </a:pPr>
            <a:r>
              <a:rPr lang="zh-CN" altLang="en-US" sz="2400" dirty="0"/>
              <a:t>只有</a:t>
            </a:r>
            <a:r>
              <a:rPr lang="zh-CN" altLang="en-US" sz="2400" u="sng" dirty="0">
                <a:solidFill>
                  <a:srgbClr val="FF0000"/>
                </a:solidFill>
              </a:rPr>
              <a:t>定义（赋值）、</a:t>
            </a:r>
            <a:r>
              <a:rPr lang="en-US" altLang="zh-CN" sz="2400" u="sng" dirty="0">
                <a:solidFill>
                  <a:srgbClr val="FF0000"/>
                </a:solidFill>
              </a:rPr>
              <a:t>global</a:t>
            </a:r>
            <a:r>
              <a:rPr lang="zh-CN" altLang="en-US" sz="2400" dirty="0"/>
              <a:t>和</a:t>
            </a:r>
            <a:r>
              <a:rPr lang="en-US" altLang="zh-CN" sz="2400" dirty="0"/>
              <a:t>nonlocal</a:t>
            </a:r>
            <a:r>
              <a:rPr lang="zh-CN" altLang="en-US" sz="2400" dirty="0"/>
              <a:t>（不作要求）才会建立或者改变变量的作用域</a:t>
            </a:r>
            <a:r>
              <a:rPr lang="en-US" altLang="zh-CN" sz="2400" dirty="0"/>
              <a:t>(namespace)</a:t>
            </a:r>
            <a:r>
              <a:rPr lang="zh-CN" altLang="en-US" sz="2400" dirty="0"/>
              <a:t> </a:t>
            </a:r>
            <a:endParaRPr lang="en-US" altLang="zh-CN" sz="2400" dirty="0"/>
          </a:p>
          <a:p>
            <a:pPr marL="1143000" lvl="3">
              <a:spcBef>
                <a:spcPts val="1000"/>
              </a:spcBef>
            </a:pPr>
            <a:r>
              <a:rPr lang="zh-CN" altLang="en-US" sz="2200" dirty="0"/>
              <a:t>如果在函数内有赋值，则该名字属于本地名字空间。</a:t>
            </a:r>
            <a:endParaRPr lang="en-US" altLang="zh-CN" sz="2200" dirty="0"/>
          </a:p>
          <a:p>
            <a:pPr marL="1600200" lvl="4">
              <a:spcBef>
                <a:spcPts val="1000"/>
              </a:spcBef>
            </a:pPr>
            <a:r>
              <a:rPr lang="zh-CN" altLang="en-US" sz="2200" dirty="0"/>
              <a:t>除非通过</a:t>
            </a:r>
            <a:r>
              <a:rPr lang="en-US" altLang="zh-CN" sz="2200" dirty="0"/>
              <a:t>global </a:t>
            </a:r>
            <a:r>
              <a:rPr lang="en-US" altLang="zh-CN" sz="2200" dirty="0" err="1"/>
              <a:t>var</a:t>
            </a:r>
            <a:r>
              <a:rPr lang="zh-CN" altLang="en-US" sz="2200" dirty="0"/>
              <a:t>声明其为全局空间的名字</a:t>
            </a:r>
            <a:endParaRPr lang="en-US" altLang="zh-CN" sz="2200" dirty="0"/>
          </a:p>
          <a:p>
            <a:pPr marL="1143000" lvl="3">
              <a:spcBef>
                <a:spcPts val="1000"/>
              </a:spcBef>
            </a:pPr>
            <a:r>
              <a:rPr lang="zh-CN" altLang="en-US" sz="2200" dirty="0"/>
              <a:t>如果在函数外赋值，则该名字属于全局名字空间</a:t>
            </a:r>
            <a:endParaRPr lang="en-US" altLang="zh-CN" sz="2200" dirty="0"/>
          </a:p>
          <a:p>
            <a:pPr marL="1143000" lvl="3">
              <a:spcBef>
                <a:spcPts val="1000"/>
              </a:spcBef>
            </a:pPr>
            <a:endParaRPr lang="en-US" altLang="zh-CN" sz="2200" dirty="0"/>
          </a:p>
          <a:p>
            <a:pPr marL="685800" lvl="2">
              <a:spcBef>
                <a:spcPts val="1000"/>
              </a:spcBef>
            </a:pPr>
            <a:endParaRPr lang="en-US" altLang="zh-CN" sz="2400" b="1" dirty="0">
              <a:solidFill>
                <a:schemeClr val="accent5"/>
              </a:solidFill>
            </a:endParaRPr>
          </a:p>
          <a:p>
            <a:pPr marL="228600" lvl="1">
              <a:spcBef>
                <a:spcPts val="1000"/>
              </a:spcBef>
            </a:pPr>
            <a:endParaRPr lang="en-US" altLang="zh-CN" dirty="0"/>
          </a:p>
          <a:p>
            <a:endParaRPr lang="zh-CN" altLang="en-US" sz="2400" dirty="0"/>
          </a:p>
        </p:txBody>
      </p:sp>
    </p:spTree>
    <p:extLst>
      <p:ext uri="{BB962C8B-B14F-4D97-AF65-F5344CB8AC3E}">
        <p14:creationId xmlns:p14="http://schemas.microsoft.com/office/powerpoint/2010/main" val="2517728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函数设计与使用：变量作用域 </a:t>
            </a:r>
          </a:p>
        </p:txBody>
      </p:sp>
      <p:sp>
        <p:nvSpPr>
          <p:cNvPr id="3" name="内容占位符 2"/>
          <p:cNvSpPr>
            <a:spLocks noGrp="1"/>
          </p:cNvSpPr>
          <p:nvPr>
            <p:ph idx="1"/>
          </p:nvPr>
        </p:nvSpPr>
        <p:spPr/>
        <p:txBody>
          <a:bodyPr/>
          <a:lstStyle/>
          <a:p>
            <a:r>
              <a:rPr lang="zh-CN" altLang="en-US" dirty="0"/>
              <a:t>名字与对象的绑定采用</a:t>
            </a:r>
            <a:r>
              <a:rPr lang="en-US" altLang="zh-CN" dirty="0"/>
              <a:t>late binding</a:t>
            </a:r>
            <a:r>
              <a:rPr lang="zh-CN" altLang="en-US" dirty="0"/>
              <a:t>，即调用时才绑定</a:t>
            </a:r>
            <a:endParaRPr lang="en-US" altLang="zh-CN" dirty="0"/>
          </a:p>
          <a:p>
            <a:pPr lvl="1"/>
            <a:r>
              <a:rPr lang="zh-CN" altLang="en-US" dirty="0"/>
              <a:t>非全局的自由变量在外层函数返回时绑定，不作要求</a:t>
            </a:r>
            <a:endParaRPr lang="en-US" altLang="zh-CN" dirty="0"/>
          </a:p>
          <a:p>
            <a:r>
              <a:rPr lang="zh-CN" altLang="en-US" dirty="0"/>
              <a:t>名字的命名空间（作用域 ）搜索： </a:t>
            </a:r>
            <a:r>
              <a:rPr lang="en-US" altLang="zh-CN" dirty="0"/>
              <a:t>LEGB</a:t>
            </a:r>
            <a:r>
              <a:rPr lang="zh-CN" altLang="en-US" dirty="0"/>
              <a:t>规则</a:t>
            </a:r>
            <a:endParaRPr lang="en-US" altLang="zh-CN" dirty="0"/>
          </a:p>
          <a:p>
            <a:pPr lvl="1"/>
            <a:r>
              <a:rPr lang="zh-CN" altLang="en-US" dirty="0"/>
              <a:t>掌握</a:t>
            </a:r>
            <a:r>
              <a:rPr lang="en-US" altLang="zh-CN" dirty="0"/>
              <a:t>LGB</a:t>
            </a:r>
            <a:r>
              <a:rPr lang="zh-CN" altLang="en-US" dirty="0"/>
              <a:t>规则就可以，即首先搜索函数内部的本地命名空间，如果没有则搜索全局的命名空间，最后搜索内置名字空间</a:t>
            </a:r>
            <a:endParaRPr lang="en-US" altLang="zh-CN" dirty="0"/>
          </a:p>
          <a:p>
            <a:pPr lvl="1"/>
            <a:r>
              <a:rPr lang="zh-CN" altLang="en-US" dirty="0"/>
              <a:t>在访问某个名字时，根据语句所在的位置决定查找的起始点，但是： </a:t>
            </a:r>
            <a:endParaRPr lang="en-US" altLang="zh-CN" dirty="0"/>
          </a:p>
          <a:p>
            <a:pPr lvl="2"/>
            <a:r>
              <a:rPr lang="zh-CN" altLang="en-US" dirty="0"/>
              <a:t>如果显式说明为</a:t>
            </a:r>
            <a:r>
              <a:rPr lang="en-US" altLang="zh-CN" dirty="0"/>
              <a:t>global</a:t>
            </a:r>
            <a:r>
              <a:rPr lang="zh-CN" altLang="en-US" dirty="0"/>
              <a:t>，则仅仅在全局名字空间查找 </a:t>
            </a:r>
            <a:endParaRPr lang="en-US" altLang="zh-CN" dirty="0"/>
          </a:p>
          <a:p>
            <a:pPr lvl="2"/>
            <a:r>
              <a:rPr lang="zh-CN" altLang="en-US" dirty="0"/>
              <a:t>如果在函数内部，有赋值语句</a:t>
            </a:r>
            <a:r>
              <a:rPr lang="en-US" altLang="zh-CN" dirty="0"/>
              <a:t>(</a:t>
            </a:r>
            <a:r>
              <a:rPr lang="zh-CN" altLang="en-US" dirty="0"/>
              <a:t>不管在前面还是后面</a:t>
            </a:r>
            <a:r>
              <a:rPr lang="en-US" altLang="zh-CN" dirty="0"/>
              <a:t>)</a:t>
            </a:r>
            <a:r>
              <a:rPr lang="zh-CN" altLang="en-US" dirty="0"/>
              <a:t>，则只在</a:t>
            </a:r>
            <a:r>
              <a:rPr lang="en-US" altLang="zh-CN" dirty="0"/>
              <a:t>local</a:t>
            </a:r>
            <a:r>
              <a:rPr lang="zh-CN" altLang="en-US" dirty="0"/>
              <a:t>查找 </a:t>
            </a:r>
          </a:p>
          <a:p>
            <a:pPr marL="914400" lvl="2" indent="0">
              <a:buNone/>
            </a:pP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3999108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a:t>
            </a:r>
            <a:r>
              <a:rPr lang="zh-CN" altLang="en-US" dirty="0">
                <a:solidFill>
                  <a:srgbClr val="FF0000"/>
                </a:solidFill>
              </a:rPr>
              <a:t>文件操作：</a:t>
            </a:r>
            <a:r>
              <a:rPr lang="zh-CN" altLang="en-US" dirty="0"/>
              <a:t>打开和关闭</a:t>
            </a:r>
          </a:p>
        </p:txBody>
      </p:sp>
      <p:sp>
        <p:nvSpPr>
          <p:cNvPr id="3" name="内容占位符 2"/>
          <p:cNvSpPr>
            <a:spLocks noGrp="1"/>
          </p:cNvSpPr>
          <p:nvPr>
            <p:ph idx="1"/>
          </p:nvPr>
        </p:nvSpPr>
        <p:spPr/>
        <p:txBody>
          <a:bodyPr>
            <a:normAutofit fontScale="92500" lnSpcReduction="20000"/>
          </a:bodyPr>
          <a:lstStyle/>
          <a:p>
            <a:r>
              <a:rPr lang="en-US" altLang="zh-CN" sz="2400" dirty="0"/>
              <a:t>f = open(</a:t>
            </a:r>
            <a:r>
              <a:rPr lang="en-US" altLang="zh-CN" dirty="0">
                <a:solidFill>
                  <a:srgbClr val="0070C0"/>
                </a:solidFill>
              </a:rPr>
              <a:t>file, mode='r</a:t>
            </a:r>
            <a:r>
              <a:rPr lang="en-US" altLang="zh-CN" dirty="0" smtClean="0">
                <a:solidFill>
                  <a:srgbClr val="0070C0"/>
                </a:solidFill>
              </a:rPr>
              <a:t>') </a:t>
            </a:r>
            <a:endParaRPr lang="en-US" altLang="zh-CN" dirty="0">
              <a:solidFill>
                <a:srgbClr val="0070C0"/>
              </a:solidFill>
            </a:endParaRPr>
          </a:p>
          <a:p>
            <a:r>
              <a:rPr lang="en-US" altLang="zh-CN" dirty="0"/>
              <a:t>file</a:t>
            </a:r>
            <a:r>
              <a:rPr lang="zh-CN" altLang="en-US" dirty="0"/>
              <a:t>：如果有目录部分时可采用</a:t>
            </a:r>
            <a:r>
              <a:rPr lang="en-US" altLang="zh-CN" dirty="0"/>
              <a:t>raw string</a:t>
            </a:r>
          </a:p>
          <a:p>
            <a:r>
              <a:rPr lang="en-US" altLang="zh-CN" dirty="0"/>
              <a:t>mode:</a:t>
            </a:r>
            <a:r>
              <a:rPr lang="zh-CN" altLang="en-US" dirty="0"/>
              <a:t> 不包括时缺省为打开文本文件读</a:t>
            </a:r>
            <a:endParaRPr lang="en-US" altLang="zh-CN" dirty="0"/>
          </a:p>
          <a:p>
            <a:pPr lvl="1"/>
            <a:r>
              <a:rPr lang="en-US" altLang="zh-CN" dirty="0" err="1" smtClean="0"/>
              <a:t>rwa</a:t>
            </a:r>
            <a:r>
              <a:rPr lang="en-US" altLang="zh-CN" dirty="0"/>
              <a:t>:  </a:t>
            </a:r>
            <a:r>
              <a:rPr lang="zh-CN" altLang="en-US" dirty="0"/>
              <a:t>取其中一种模式 </a:t>
            </a:r>
            <a:endParaRPr lang="en-US" altLang="zh-CN" dirty="0"/>
          </a:p>
          <a:p>
            <a:pPr lvl="1"/>
            <a:r>
              <a:rPr lang="en-US" altLang="zh-CN" dirty="0" smtClean="0"/>
              <a:t>b</a:t>
            </a:r>
            <a:r>
              <a:rPr lang="en-US" altLang="zh-CN" dirty="0"/>
              <a:t>+: </a:t>
            </a:r>
            <a:r>
              <a:rPr lang="zh-CN" altLang="en-US" dirty="0"/>
              <a:t>可选的</a:t>
            </a:r>
            <a:endParaRPr lang="en-US" altLang="zh-CN" dirty="0"/>
          </a:p>
          <a:p>
            <a:pPr lvl="2"/>
            <a:r>
              <a:rPr lang="en-US" altLang="zh-CN" dirty="0" smtClean="0"/>
              <a:t>b: </a:t>
            </a:r>
            <a:r>
              <a:rPr lang="zh-CN" altLang="en-US" dirty="0" smtClean="0"/>
              <a:t>二进制</a:t>
            </a:r>
            <a:r>
              <a:rPr lang="zh-CN" altLang="en-US" dirty="0"/>
              <a:t>模式</a:t>
            </a:r>
            <a:endParaRPr lang="en-US" altLang="zh-CN" dirty="0"/>
          </a:p>
          <a:p>
            <a:pPr lvl="2"/>
            <a:r>
              <a:rPr lang="en-US" altLang="zh-CN" dirty="0"/>
              <a:t>+:  </a:t>
            </a:r>
            <a:r>
              <a:rPr lang="zh-CN" altLang="en-US" dirty="0"/>
              <a:t>读写模式</a:t>
            </a:r>
            <a:endParaRPr lang="en-US" altLang="zh-CN" dirty="0"/>
          </a:p>
          <a:p>
            <a:r>
              <a:rPr lang="en-US" altLang="zh-CN" dirty="0" err="1"/>
              <a:t>f.close</a:t>
            </a:r>
            <a:r>
              <a:rPr lang="en-US" altLang="zh-CN" dirty="0"/>
              <a:t>(): </a:t>
            </a:r>
            <a:r>
              <a:rPr lang="zh-CN" altLang="en-US" dirty="0"/>
              <a:t>关闭文件释放资源</a:t>
            </a:r>
            <a:endParaRPr lang="en-US" altLang="zh-CN" dirty="0"/>
          </a:p>
          <a:p>
            <a:r>
              <a:rPr lang="zh-CN" altLang="en-US" dirty="0"/>
              <a:t>文件操作的三种模式：</a:t>
            </a:r>
            <a:endParaRPr lang="en-US" altLang="zh-CN" dirty="0"/>
          </a:p>
          <a:p>
            <a:pPr lvl="1"/>
            <a:r>
              <a:rPr lang="en-US" altLang="zh-CN" dirty="0"/>
              <a:t>open   + process + close</a:t>
            </a:r>
          </a:p>
          <a:p>
            <a:pPr lvl="1"/>
            <a:r>
              <a:rPr lang="en-US" altLang="zh-CN" dirty="0"/>
              <a:t>open   +  try:  process + finally</a:t>
            </a:r>
            <a:r>
              <a:rPr lang="zh-CN" altLang="en-US" dirty="0"/>
              <a:t>： </a:t>
            </a:r>
            <a:r>
              <a:rPr lang="en-US" altLang="zh-CN" dirty="0"/>
              <a:t>+</a:t>
            </a:r>
            <a:r>
              <a:rPr lang="zh-CN" altLang="en-US" dirty="0"/>
              <a:t> </a:t>
            </a:r>
            <a:r>
              <a:rPr lang="en-US" altLang="zh-CN" dirty="0"/>
              <a:t>close</a:t>
            </a:r>
          </a:p>
          <a:p>
            <a:pPr lvl="1"/>
            <a:r>
              <a:rPr lang="en-US" altLang="zh-CN" dirty="0">
                <a:solidFill>
                  <a:srgbClr val="FF0000"/>
                </a:solidFill>
              </a:rPr>
              <a:t>with open as handler:  + process</a:t>
            </a:r>
            <a:r>
              <a:rPr lang="zh-CN" altLang="en-US" dirty="0">
                <a:solidFill>
                  <a:srgbClr val="FF0000"/>
                </a:solidFill>
              </a:rPr>
              <a:t>，系统自动</a:t>
            </a:r>
            <a:r>
              <a:rPr lang="en-US" altLang="zh-CN" dirty="0">
                <a:solidFill>
                  <a:srgbClr val="FF0000"/>
                </a:solidFill>
              </a:rPr>
              <a:t>close</a:t>
            </a:r>
            <a:r>
              <a:rPr lang="zh-CN" altLang="en-US" dirty="0">
                <a:solidFill>
                  <a:srgbClr val="FF0000"/>
                </a:solidFill>
              </a:rPr>
              <a:t>释放资源</a:t>
            </a:r>
            <a:endParaRPr lang="en-US" altLang="zh-CN" dirty="0">
              <a:solidFill>
                <a:srgbClr val="FF0000"/>
              </a:solidFill>
            </a:endParaRPr>
          </a:p>
          <a:p>
            <a:pPr lvl="1"/>
            <a:endParaRPr lang="zh-CN" altLang="en-US" dirty="0">
              <a:solidFill>
                <a:srgbClr val="FF0000"/>
              </a:solidFill>
            </a:endParaRPr>
          </a:p>
        </p:txBody>
      </p:sp>
    </p:spTree>
    <p:extLst>
      <p:ext uri="{BB962C8B-B14F-4D97-AF65-F5344CB8AC3E}">
        <p14:creationId xmlns:p14="http://schemas.microsoft.com/office/powerpoint/2010/main" val="7416705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4826000" cy="282575"/>
          </a:xfrm>
        </p:spPr>
        <p:txBody>
          <a:bodyPr>
            <a:noAutofit/>
          </a:bodyPr>
          <a:lstStyle/>
          <a:p>
            <a:r>
              <a:rPr lang="zh-CN" altLang="en-US" sz="3200" dirty="0"/>
              <a:t>第</a:t>
            </a:r>
            <a:r>
              <a:rPr lang="en-US" altLang="zh-CN" sz="3200" dirty="0"/>
              <a:t>7</a:t>
            </a:r>
            <a:r>
              <a:rPr lang="zh-CN" altLang="en-US" sz="3200" dirty="0"/>
              <a:t>章：文件操作：读写</a:t>
            </a:r>
          </a:p>
        </p:txBody>
      </p:sp>
      <p:sp>
        <p:nvSpPr>
          <p:cNvPr id="3" name="内容占位符 2"/>
          <p:cNvSpPr>
            <a:spLocks noGrp="1"/>
          </p:cNvSpPr>
          <p:nvPr>
            <p:ph idx="1"/>
          </p:nvPr>
        </p:nvSpPr>
        <p:spPr>
          <a:xfrm>
            <a:off x="74143" y="862098"/>
            <a:ext cx="5544064" cy="2924175"/>
          </a:xfrm>
        </p:spPr>
        <p:txBody>
          <a:bodyPr>
            <a:normAutofit/>
          </a:bodyPr>
          <a:lstStyle/>
          <a:p>
            <a:r>
              <a:rPr lang="en-US" altLang="zh-CN" sz="2000" b="1" dirty="0">
                <a:solidFill>
                  <a:srgbClr val="FF0000"/>
                </a:solidFill>
              </a:rPr>
              <a:t>read</a:t>
            </a:r>
            <a:r>
              <a:rPr lang="zh-CN" altLang="en-US" sz="2000" b="1" dirty="0">
                <a:solidFill>
                  <a:srgbClr val="FF0000"/>
                </a:solidFill>
              </a:rPr>
              <a:t>、</a:t>
            </a:r>
            <a:r>
              <a:rPr lang="en-US" altLang="zh-CN" sz="2000" b="1" dirty="0" err="1">
                <a:solidFill>
                  <a:srgbClr val="FF0000"/>
                </a:solidFill>
              </a:rPr>
              <a:t>readline</a:t>
            </a:r>
            <a:r>
              <a:rPr lang="zh-CN" altLang="en-US" sz="2000" b="1" dirty="0">
                <a:solidFill>
                  <a:srgbClr val="FF0000"/>
                </a:solidFill>
              </a:rPr>
              <a:t>和</a:t>
            </a:r>
            <a:r>
              <a:rPr lang="en-US" altLang="zh-CN" sz="2000" b="1" dirty="0" err="1">
                <a:solidFill>
                  <a:srgbClr val="FF0000"/>
                </a:solidFill>
              </a:rPr>
              <a:t>readlines</a:t>
            </a:r>
            <a:r>
              <a:rPr lang="zh-CN" altLang="en-US" sz="2000" b="1" dirty="0">
                <a:solidFill>
                  <a:srgbClr val="FF0000"/>
                </a:solidFill>
              </a:rPr>
              <a:t>的区别：</a:t>
            </a:r>
            <a:endParaRPr lang="en-US" altLang="zh-CN" sz="2000" b="1" dirty="0">
              <a:solidFill>
                <a:srgbClr val="FF0000"/>
              </a:solidFill>
            </a:endParaRPr>
          </a:p>
          <a:p>
            <a:pPr lvl="1"/>
            <a:r>
              <a:rPr lang="en-US" altLang="zh-CN" sz="1800" dirty="0"/>
              <a:t>read</a:t>
            </a:r>
            <a:r>
              <a:rPr lang="zh-CN" altLang="en-US" sz="1800" dirty="0"/>
              <a:t>指定长度或者全部读取到</a:t>
            </a:r>
            <a:r>
              <a:rPr lang="en-US" altLang="zh-CN" sz="1800" dirty="0" err="1"/>
              <a:t>str</a:t>
            </a:r>
            <a:endParaRPr lang="en-US" altLang="zh-CN" sz="1800" dirty="0"/>
          </a:p>
          <a:p>
            <a:pPr lvl="1"/>
            <a:r>
              <a:rPr lang="en-US" altLang="zh-CN" sz="1800" dirty="0" err="1"/>
              <a:t>readline</a:t>
            </a:r>
            <a:r>
              <a:rPr lang="en-US" altLang="zh-CN" sz="1800" dirty="0"/>
              <a:t>: </a:t>
            </a:r>
            <a:r>
              <a:rPr lang="zh-CN" altLang="en-US" sz="1800" dirty="0"/>
              <a:t>读取一行到</a:t>
            </a:r>
            <a:r>
              <a:rPr lang="en-US" altLang="zh-CN" sz="1800" dirty="0" err="1"/>
              <a:t>str</a:t>
            </a:r>
            <a:r>
              <a:rPr lang="zh-CN" altLang="en-US" sz="1800" dirty="0"/>
              <a:t>（换行符包括在内）</a:t>
            </a:r>
            <a:endParaRPr lang="en-US" altLang="zh-CN" sz="1800" dirty="0"/>
          </a:p>
          <a:p>
            <a:pPr lvl="1"/>
            <a:r>
              <a:rPr lang="en-US" altLang="zh-CN" sz="1800" dirty="0" err="1"/>
              <a:t>readlines</a:t>
            </a:r>
            <a:r>
              <a:rPr lang="zh-CN" altLang="en-US" sz="1800" dirty="0"/>
              <a:t>：读取所有行，返回字符串列表</a:t>
            </a:r>
            <a:endParaRPr lang="en-US" altLang="zh-CN" sz="1800" dirty="0"/>
          </a:p>
          <a:p>
            <a:r>
              <a:rPr lang="en-US" altLang="zh-CN" sz="2000" dirty="0"/>
              <a:t>write</a:t>
            </a:r>
            <a:r>
              <a:rPr lang="zh-CN" altLang="en-US" sz="2000" dirty="0"/>
              <a:t>、</a:t>
            </a:r>
            <a:r>
              <a:rPr lang="en-US" altLang="zh-CN" sz="2000" dirty="0" err="1"/>
              <a:t>writelines</a:t>
            </a:r>
            <a:endParaRPr lang="en-US" altLang="zh-CN" sz="2000" dirty="0"/>
          </a:p>
          <a:p>
            <a:pPr lvl="1"/>
            <a:r>
              <a:rPr lang="en-US" altLang="zh-CN" sz="1800" dirty="0"/>
              <a:t>write</a:t>
            </a:r>
            <a:r>
              <a:rPr lang="zh-CN" altLang="en-US" sz="1800" dirty="0"/>
              <a:t>： 写字符串</a:t>
            </a:r>
            <a:endParaRPr lang="en-US" altLang="zh-CN" sz="1800" dirty="0"/>
          </a:p>
          <a:p>
            <a:pPr lvl="1"/>
            <a:r>
              <a:rPr lang="en-US" altLang="zh-CN" sz="1800" dirty="0" err="1"/>
              <a:t>writelines</a:t>
            </a:r>
            <a:r>
              <a:rPr lang="en-US" altLang="zh-CN" sz="1800" dirty="0"/>
              <a:t>: </a:t>
            </a:r>
            <a:r>
              <a:rPr lang="zh-CN" altLang="en-US" sz="1800" dirty="0"/>
              <a:t>字符串列表中的每个字符串写入，注意中间不会添加换行符</a:t>
            </a:r>
            <a:endParaRPr lang="en-US" altLang="zh-CN" sz="1800" dirty="0"/>
          </a:p>
        </p:txBody>
      </p:sp>
      <p:sp>
        <p:nvSpPr>
          <p:cNvPr id="4" name="矩形 3"/>
          <p:cNvSpPr/>
          <p:nvPr/>
        </p:nvSpPr>
        <p:spPr>
          <a:xfrm>
            <a:off x="5664200" y="3762286"/>
            <a:ext cx="6096000" cy="150810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文件对象为迭代器对象</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with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'text.txt'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文件对象为迭代器对象</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5664200" y="228938"/>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一次全部读完，然后根据需要可以再分割为行进行处理</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with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'text.txt'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smtClean="0">
                <a:solidFill>
                  <a:srgbClr val="008000"/>
                </a:solidFill>
                <a:latin typeface="Courier New" panose="02070309020205020404" pitchFamily="49" charset="0"/>
                <a:ea typeface="宋体" panose="02010600030101010101" pitchFamily="2" charset="-122"/>
                <a:cs typeface="Times New Roman" panose="02020603050405020304" pitchFamily="18" charset="0"/>
              </a:rPr>
              <a:t>   lines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text.split</a:t>
            </a:r>
            <a:r>
              <a:rPr lang="en-US" altLang="zh-CN" kern="0" dirty="0" smtClean="0">
                <a:solidFill>
                  <a:srgbClr val="008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kern="0" smtClea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5664200" y="2330450"/>
            <a:ext cx="6096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一次读完，直接返回行列表</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with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'text.txt'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readlines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228600" y="3717320"/>
            <a:ext cx="49657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一行一行地读</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with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'text.txt'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readline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文件结尾</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809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709" y="370681"/>
            <a:ext cx="10515600" cy="396875"/>
          </a:xfrm>
        </p:spPr>
        <p:txBody>
          <a:bodyPr>
            <a:normAutofit fontScale="90000"/>
          </a:bodyPr>
          <a:lstStyle/>
          <a:p>
            <a:r>
              <a:rPr lang="en-US" altLang="zh-CN" dirty="0"/>
              <a:t>Python</a:t>
            </a:r>
            <a:r>
              <a:rPr lang="zh-CN" altLang="en-US" dirty="0"/>
              <a:t>语言</a:t>
            </a:r>
          </a:p>
        </p:txBody>
      </p:sp>
      <p:sp>
        <p:nvSpPr>
          <p:cNvPr id="3" name="内容占位符 2"/>
          <p:cNvSpPr>
            <a:spLocks noGrp="1"/>
          </p:cNvSpPr>
          <p:nvPr>
            <p:ph idx="1"/>
          </p:nvPr>
        </p:nvSpPr>
        <p:spPr>
          <a:xfrm>
            <a:off x="403654" y="2396383"/>
            <a:ext cx="11070448" cy="4351338"/>
          </a:xfrm>
        </p:spPr>
        <p:txBody>
          <a:bodyPr>
            <a:normAutofit fontScale="85000" lnSpcReduction="10000"/>
          </a:bodyPr>
          <a:lstStyle/>
          <a:p>
            <a:pPr>
              <a:lnSpc>
                <a:spcPct val="130000"/>
              </a:lnSpc>
            </a:pPr>
            <a:r>
              <a:rPr lang="en-US" altLang="zh-CN" dirty="0"/>
              <a:t>Python</a:t>
            </a:r>
            <a:r>
              <a:rPr lang="zh-CN" altLang="zh-CN" dirty="0"/>
              <a:t>语言</a:t>
            </a:r>
            <a:r>
              <a:rPr lang="zh-CN" altLang="en-US" dirty="0"/>
              <a:t>的特点</a:t>
            </a:r>
            <a:r>
              <a:rPr lang="zh-CN" altLang="en-US" dirty="0">
                <a:solidFill>
                  <a:schemeClr val="accent1">
                    <a:lumMod val="75000"/>
                  </a:schemeClr>
                </a:solidFill>
              </a:rPr>
              <a:t>*</a:t>
            </a:r>
            <a:r>
              <a:rPr lang="zh-CN" altLang="en-US" dirty="0"/>
              <a:t>：</a:t>
            </a:r>
            <a:endParaRPr lang="en-US" altLang="zh-CN" dirty="0"/>
          </a:p>
          <a:p>
            <a:pPr lvl="1">
              <a:lnSpc>
                <a:spcPct val="130000"/>
              </a:lnSpc>
            </a:pPr>
            <a:r>
              <a:rPr lang="zh-CN" altLang="en-US" b="1" dirty="0">
                <a:solidFill>
                  <a:schemeClr val="accent1">
                    <a:lumMod val="75000"/>
                  </a:schemeClr>
                </a:solidFill>
              </a:rPr>
              <a:t>简单、易学</a:t>
            </a:r>
            <a:r>
              <a:rPr lang="zh-CN" altLang="en-US" dirty="0"/>
              <a:t>：</a:t>
            </a:r>
            <a:r>
              <a:rPr lang="en-US" altLang="zh-CN" dirty="0"/>
              <a:t>Python</a:t>
            </a:r>
            <a:r>
              <a:rPr lang="zh-CN" altLang="en-US" dirty="0"/>
              <a:t>是一种代表简单主义思想的语言。</a:t>
            </a:r>
            <a:endParaRPr lang="en-US" altLang="zh-CN" dirty="0">
              <a:latin typeface="宋体" panose="02010600030101010101" pitchFamily="2" charset="-122"/>
            </a:endParaRPr>
          </a:p>
          <a:p>
            <a:pPr lvl="1">
              <a:lnSpc>
                <a:spcPct val="130000"/>
              </a:lnSpc>
            </a:pPr>
            <a:r>
              <a:rPr lang="zh-CN" altLang="en-US" b="1" dirty="0">
                <a:solidFill>
                  <a:schemeClr val="accent1">
                    <a:lumMod val="75000"/>
                  </a:schemeClr>
                </a:solidFill>
              </a:rPr>
              <a:t>开源、免费</a:t>
            </a:r>
            <a:r>
              <a:rPr lang="zh-CN" altLang="en-US" dirty="0">
                <a:latin typeface="宋体" panose="02010600030101010101" pitchFamily="2" charset="-122"/>
              </a:rPr>
              <a:t>：</a:t>
            </a:r>
            <a:r>
              <a:rPr lang="zh-CN" altLang="en-US" dirty="0"/>
              <a:t> </a:t>
            </a:r>
            <a:r>
              <a:rPr lang="en-US" altLang="zh-CN" dirty="0"/>
              <a:t>Python</a:t>
            </a:r>
            <a:r>
              <a:rPr lang="zh-CN" altLang="en-US" dirty="0"/>
              <a:t>是</a:t>
            </a:r>
            <a:r>
              <a:rPr lang="en-US" altLang="zh-CN" dirty="0"/>
              <a:t>FLOSS</a:t>
            </a:r>
            <a:r>
              <a:rPr lang="zh-CN" altLang="en-US" dirty="0"/>
              <a:t>（自由</a:t>
            </a:r>
            <a:r>
              <a:rPr lang="en-US" altLang="zh-CN" dirty="0"/>
              <a:t>/</a:t>
            </a:r>
            <a:r>
              <a:rPr lang="zh-CN" altLang="en-US" dirty="0"/>
              <a:t>开放源码软件）之一。使用者可以自由地发布这个软件的拷贝、阅读它的源代码、对它做改动、把它的一部分用于新的自由软件中。</a:t>
            </a:r>
            <a:endParaRPr lang="en-US" altLang="zh-CN" dirty="0">
              <a:latin typeface="宋体" panose="02010600030101010101" pitchFamily="2" charset="-122"/>
            </a:endParaRPr>
          </a:p>
          <a:p>
            <a:pPr lvl="1">
              <a:lnSpc>
                <a:spcPct val="130000"/>
              </a:lnSpc>
            </a:pPr>
            <a:r>
              <a:rPr lang="zh-CN" altLang="zh-CN" b="1" dirty="0">
                <a:solidFill>
                  <a:schemeClr val="accent1">
                    <a:lumMod val="75000"/>
                  </a:schemeClr>
                </a:solidFill>
              </a:rPr>
              <a:t>跨平台</a:t>
            </a:r>
            <a:r>
              <a:rPr lang="zh-CN" altLang="en-US" dirty="0"/>
              <a:t>：</a:t>
            </a:r>
            <a:r>
              <a:rPr lang="zh-CN" altLang="zh-CN" dirty="0"/>
              <a:t>所编写程序</a:t>
            </a:r>
            <a:r>
              <a:rPr lang="zh-CN" altLang="en-US" dirty="0"/>
              <a:t>在解释器支持下</a:t>
            </a:r>
            <a:r>
              <a:rPr lang="zh-CN" altLang="zh-CN" dirty="0"/>
              <a:t>可无需修改在</a:t>
            </a:r>
            <a:r>
              <a:rPr lang="en-US" altLang="zh-CN" dirty="0"/>
              <a:t>Windows</a:t>
            </a:r>
            <a:r>
              <a:rPr lang="zh-CN" altLang="zh-CN" dirty="0"/>
              <a:t>、</a:t>
            </a:r>
            <a:r>
              <a:rPr lang="en-US" altLang="zh-CN" dirty="0"/>
              <a:t>Linux</a:t>
            </a:r>
            <a:r>
              <a:rPr lang="zh-CN" altLang="zh-CN" dirty="0"/>
              <a:t>、</a:t>
            </a:r>
            <a:r>
              <a:rPr lang="en-US" altLang="zh-CN" dirty="0"/>
              <a:t>Mac</a:t>
            </a:r>
            <a:r>
              <a:rPr lang="zh-CN" altLang="zh-CN" dirty="0"/>
              <a:t>等操作系统上使用</a:t>
            </a:r>
            <a:endParaRPr lang="en-US" altLang="zh-CN" dirty="0"/>
          </a:p>
          <a:p>
            <a:pPr lvl="1">
              <a:lnSpc>
                <a:spcPct val="130000"/>
              </a:lnSpc>
            </a:pPr>
            <a:r>
              <a:rPr lang="zh-CN" altLang="en-US" b="1" dirty="0">
                <a:solidFill>
                  <a:schemeClr val="accent1">
                    <a:lumMod val="75000"/>
                  </a:schemeClr>
                </a:solidFill>
              </a:rPr>
              <a:t>灵活性</a:t>
            </a:r>
            <a:r>
              <a:rPr lang="zh-CN" altLang="en-US" dirty="0">
                <a:latin typeface="宋体" panose="02010600030101010101" pitchFamily="2" charset="-122"/>
              </a:rPr>
              <a:t>：Python支持</a:t>
            </a:r>
            <a:r>
              <a:rPr lang="zh-CN" altLang="en-US" dirty="0"/>
              <a:t>多种编程范式，包括</a:t>
            </a:r>
            <a:r>
              <a:rPr lang="zh-CN" altLang="en-US" dirty="0">
                <a:latin typeface="宋体" panose="02010600030101010101" pitchFamily="2" charset="-122"/>
              </a:rPr>
              <a:t>过程式编程、面向对象编程、函数式编程，</a:t>
            </a:r>
            <a:endParaRPr lang="en-US" altLang="zh-CN" dirty="0">
              <a:latin typeface="宋体" panose="02010600030101010101" pitchFamily="2" charset="-122"/>
            </a:endParaRPr>
          </a:p>
          <a:p>
            <a:pPr lvl="1">
              <a:lnSpc>
                <a:spcPct val="130000"/>
              </a:lnSpc>
            </a:pPr>
            <a:r>
              <a:rPr lang="zh-CN" altLang="en-US" b="1" dirty="0">
                <a:solidFill>
                  <a:schemeClr val="accent1">
                    <a:lumMod val="75000"/>
                  </a:schemeClr>
                </a:solidFill>
              </a:rPr>
              <a:t>可扩展和可嵌入性</a:t>
            </a:r>
            <a:r>
              <a:rPr lang="zh-CN" altLang="en-US" dirty="0">
                <a:latin typeface="宋体" panose="02010600030101010101" pitchFamily="2" charset="-122"/>
              </a:rPr>
              <a:t>：支持采用</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等语言编写扩充模块，也可为</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程序提供脚本功能</a:t>
            </a:r>
            <a:endParaRPr lang="en-US" altLang="zh-CN" dirty="0">
              <a:latin typeface="宋体" panose="02010600030101010101" pitchFamily="2" charset="-122"/>
            </a:endParaRPr>
          </a:p>
          <a:p>
            <a:pPr lvl="1">
              <a:lnSpc>
                <a:spcPct val="130000"/>
              </a:lnSpc>
            </a:pPr>
            <a:r>
              <a:rPr lang="zh-CN" altLang="en-US" b="1" dirty="0">
                <a:solidFill>
                  <a:schemeClr val="accent1">
                    <a:lumMod val="75000"/>
                  </a:schemeClr>
                </a:solidFill>
              </a:rPr>
              <a:t>丰富的扩展库支持</a:t>
            </a:r>
            <a:r>
              <a:rPr lang="zh-CN" altLang="en-US" dirty="0">
                <a:latin typeface="宋体" panose="02010600030101010101" pitchFamily="2" charset="-122"/>
              </a:rPr>
              <a:t>：拥有大量的几乎支持所有领域应用开发的成熟扩展库。</a:t>
            </a:r>
          </a:p>
        </p:txBody>
      </p:sp>
      <p:sp>
        <p:nvSpPr>
          <p:cNvPr id="5" name="矩形 4"/>
          <p:cNvSpPr/>
          <p:nvPr/>
        </p:nvSpPr>
        <p:spPr>
          <a:xfrm>
            <a:off x="7738281" y="6369670"/>
            <a:ext cx="3735821" cy="307777"/>
          </a:xfrm>
          <a:prstGeom prst="rect">
            <a:avLst/>
          </a:prstGeom>
        </p:spPr>
        <p:txBody>
          <a:bodyPr wrap="square">
            <a:spAutoFit/>
          </a:bodyPr>
          <a:lstStyle/>
          <a:p>
            <a:pPr algn="r"/>
            <a:r>
              <a:rPr lang="zh-CN" altLang="en-US" sz="1400" dirty="0">
                <a:solidFill>
                  <a:schemeClr val="accent1">
                    <a:lumMod val="75000"/>
                  </a:schemeClr>
                </a:solidFill>
              </a:rPr>
              <a:t>* 部分内容摘自百度百科</a:t>
            </a:r>
          </a:p>
        </p:txBody>
      </p:sp>
      <p:pic>
        <p:nvPicPr>
          <p:cNvPr id="4" name="图片 3"/>
          <p:cNvPicPr>
            <a:picLocks noChangeAspect="1"/>
          </p:cNvPicPr>
          <p:nvPr/>
        </p:nvPicPr>
        <p:blipFill>
          <a:blip r:embed="rId3"/>
          <a:stretch>
            <a:fillRect/>
          </a:stretch>
        </p:blipFill>
        <p:spPr>
          <a:xfrm>
            <a:off x="7240816" y="106362"/>
            <a:ext cx="4730750" cy="2189879"/>
          </a:xfrm>
          <a:prstGeom prst="rect">
            <a:avLst/>
          </a:prstGeom>
        </p:spPr>
      </p:pic>
      <p:sp>
        <p:nvSpPr>
          <p:cNvPr id="6" name="矩形 5"/>
          <p:cNvSpPr/>
          <p:nvPr/>
        </p:nvSpPr>
        <p:spPr>
          <a:xfrm>
            <a:off x="311346" y="1187357"/>
            <a:ext cx="6559007" cy="1077218"/>
          </a:xfrm>
          <a:prstGeom prst="rect">
            <a:avLst/>
          </a:prstGeom>
        </p:spPr>
        <p:txBody>
          <a:bodyPr wrap="square">
            <a:spAutoFit/>
          </a:bodyPr>
          <a:lstStyle/>
          <a:p>
            <a:pPr marL="285750" indent="-285750">
              <a:buFont typeface="Arial" panose="020B0604020202020204" pitchFamily="34" charset="0"/>
              <a:buChar char="•"/>
            </a:pPr>
            <a:r>
              <a:rPr lang="x-none" altLang="zh-CN" sz="2000" dirty="0" smtClean="0"/>
              <a:t>P</a:t>
            </a:r>
            <a:r>
              <a:rPr lang="x-none" altLang="zh-CN" sz="2400" dirty="0"/>
              <a:t>ytho</a:t>
            </a:r>
            <a:r>
              <a:rPr lang="x-none" altLang="zh-CN" sz="2000" dirty="0" smtClean="0"/>
              <a:t>n</a:t>
            </a:r>
            <a:r>
              <a:rPr lang="zh-CN" altLang="en-US" sz="2000" dirty="0" smtClean="0"/>
              <a:t>是</a:t>
            </a:r>
            <a:r>
              <a:rPr lang="zh-CN" altLang="en-US" sz="2000" dirty="0"/>
              <a:t>一种</a:t>
            </a:r>
            <a:r>
              <a:rPr lang="zh-CN" altLang="en-US" sz="2000" b="1" dirty="0">
                <a:solidFill>
                  <a:srgbClr val="0070C0"/>
                </a:solidFill>
                <a:latin typeface="宋体" panose="02010600030101010101" pitchFamily="2" charset="-122"/>
              </a:rPr>
              <a:t>解释型高级</a:t>
            </a:r>
            <a:r>
              <a:rPr lang="zh-CN" altLang="en-US" sz="2000" dirty="0">
                <a:latin typeface="宋体" panose="02010600030101010101" pitchFamily="2" charset="-122"/>
              </a:rPr>
              <a:t>动态编程语言，广泛应用在系统管理、科学计算、大数据、</a:t>
            </a:r>
            <a:r>
              <a:rPr lang="en-US" altLang="zh-CN" sz="2000" dirty="0">
                <a:latin typeface="宋体" panose="02010600030101010101" pitchFamily="2" charset="-122"/>
              </a:rPr>
              <a:t>Web</a:t>
            </a:r>
            <a:r>
              <a:rPr lang="zh-CN" altLang="en-US" sz="2000" dirty="0">
                <a:latin typeface="宋体" panose="02010600030101010101" pitchFamily="2" charset="-122"/>
              </a:rPr>
              <a:t>应用、图形用户界面开发、游戏等</a:t>
            </a:r>
            <a:endParaRPr lang="en-US" altLang="zh-CN" sz="2000" dirty="0">
              <a:latin typeface="宋体" panose="02010600030101010101" pitchFamily="2" charset="-122"/>
            </a:endParaRPr>
          </a:p>
        </p:txBody>
      </p:sp>
    </p:spTree>
    <p:extLst>
      <p:ext uri="{BB962C8B-B14F-4D97-AF65-F5344CB8AC3E}">
        <p14:creationId xmlns:p14="http://schemas.microsoft.com/office/powerpoint/2010/main" val="1329251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异常处理结构与程序调试</a:t>
            </a:r>
          </a:p>
        </p:txBody>
      </p:sp>
      <p:sp>
        <p:nvSpPr>
          <p:cNvPr id="3" name="内容占位符 2"/>
          <p:cNvSpPr>
            <a:spLocks noGrp="1"/>
          </p:cNvSpPr>
          <p:nvPr>
            <p:ph idx="1"/>
          </p:nvPr>
        </p:nvSpPr>
        <p:spPr/>
        <p:txBody>
          <a:bodyPr>
            <a:normAutofit fontScale="92500" lnSpcReduction="10000"/>
          </a:bodyPr>
          <a:lstStyle/>
          <a:p>
            <a:r>
              <a:rPr lang="zh-CN" altLang="en-US" dirty="0"/>
              <a:t>异常：运行时错误，导致程序运行出错而跳出正常控制流 </a:t>
            </a:r>
            <a:endParaRPr lang="en-US" altLang="zh-CN" dirty="0"/>
          </a:p>
          <a:p>
            <a:r>
              <a:rPr lang="zh-CN" altLang="en-US" dirty="0"/>
              <a:t>异常处理：捕获异常，进行相应的处理</a:t>
            </a:r>
            <a:endParaRPr lang="en-US" altLang="zh-CN" dirty="0"/>
          </a:p>
          <a:p>
            <a:r>
              <a:rPr lang="zh-CN" altLang="en-US" dirty="0"/>
              <a:t>常用的异常类：</a:t>
            </a:r>
            <a:endParaRPr lang="en-US" altLang="zh-CN" dirty="0"/>
          </a:p>
          <a:p>
            <a:pPr lvl="1"/>
            <a:r>
              <a:rPr lang="en-US" altLang="zh-CN" dirty="0" err="1"/>
              <a:t>StopIteration</a:t>
            </a:r>
            <a:r>
              <a:rPr lang="en-US" altLang="zh-CN" dirty="0"/>
              <a:t> </a:t>
            </a:r>
          </a:p>
          <a:p>
            <a:pPr lvl="1"/>
            <a:r>
              <a:rPr lang="en-US" altLang="zh-CN" dirty="0" err="1"/>
              <a:t>ZeroDivisionError</a:t>
            </a:r>
            <a:r>
              <a:rPr lang="en-US" altLang="zh-CN" dirty="0"/>
              <a:t>:  </a:t>
            </a:r>
            <a:r>
              <a:rPr lang="zh-CN" altLang="en-US" dirty="0"/>
              <a:t>除数为</a:t>
            </a:r>
            <a:r>
              <a:rPr lang="en-US" altLang="zh-CN" dirty="0"/>
              <a:t>0</a:t>
            </a:r>
            <a:r>
              <a:rPr lang="zh-CN" altLang="en-US" dirty="0"/>
              <a:t> </a:t>
            </a:r>
            <a:endParaRPr lang="en-US" altLang="zh-CN" dirty="0"/>
          </a:p>
          <a:p>
            <a:pPr lvl="1"/>
            <a:r>
              <a:rPr lang="en-US" altLang="zh-CN" dirty="0" err="1"/>
              <a:t>NameError</a:t>
            </a:r>
            <a:endParaRPr lang="en-US" altLang="zh-CN" dirty="0"/>
          </a:p>
          <a:p>
            <a:pPr lvl="1"/>
            <a:r>
              <a:rPr lang="en-US" altLang="zh-CN" dirty="0" err="1"/>
              <a:t>SyntaxError</a:t>
            </a:r>
            <a:endParaRPr lang="en-US" altLang="zh-CN" dirty="0"/>
          </a:p>
          <a:p>
            <a:pPr lvl="1"/>
            <a:r>
              <a:rPr lang="en-US" altLang="zh-CN" dirty="0" err="1"/>
              <a:t>IndexError</a:t>
            </a:r>
            <a:endParaRPr lang="en-US" altLang="zh-CN" dirty="0"/>
          </a:p>
          <a:p>
            <a:pPr lvl="1"/>
            <a:r>
              <a:rPr lang="en-US" altLang="zh-CN" dirty="0" err="1"/>
              <a:t>ValueError</a:t>
            </a:r>
            <a:endParaRPr lang="en-US" altLang="zh-CN" dirty="0"/>
          </a:p>
          <a:p>
            <a:pPr lvl="1"/>
            <a:r>
              <a:rPr lang="en-US" altLang="zh-CN" dirty="0" err="1"/>
              <a:t>KeyError</a:t>
            </a:r>
            <a:endParaRPr lang="en-US" altLang="zh-CN" dirty="0"/>
          </a:p>
          <a:p>
            <a:pPr lvl="1"/>
            <a:r>
              <a:rPr lang="en-US" altLang="zh-CN" dirty="0" err="1"/>
              <a:t>AssertionError</a:t>
            </a:r>
            <a:endParaRPr lang="en-US" altLang="zh-CN" dirty="0"/>
          </a:p>
          <a:p>
            <a:pPr lvl="1"/>
            <a:r>
              <a:rPr lang="en-US" altLang="zh-CN" dirty="0" err="1"/>
              <a:t>EOFError</a:t>
            </a:r>
            <a:r>
              <a:rPr lang="en-US" altLang="zh-CN" dirty="0"/>
              <a:t>: </a:t>
            </a:r>
            <a:r>
              <a:rPr lang="zh-CN" altLang="en-US" dirty="0"/>
              <a:t>输入结束时触发 </a:t>
            </a:r>
          </a:p>
        </p:txBody>
      </p:sp>
    </p:spTree>
    <p:extLst>
      <p:ext uri="{BB962C8B-B14F-4D97-AF65-F5344CB8AC3E}">
        <p14:creationId xmlns:p14="http://schemas.microsoft.com/office/powerpoint/2010/main" val="3146962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异常处理结构</a:t>
            </a:r>
          </a:p>
        </p:txBody>
      </p:sp>
      <p:sp>
        <p:nvSpPr>
          <p:cNvPr id="3" name="内容占位符 2"/>
          <p:cNvSpPr>
            <a:spLocks noGrp="1"/>
          </p:cNvSpPr>
          <p:nvPr>
            <p:ph idx="1"/>
          </p:nvPr>
        </p:nvSpPr>
        <p:spPr>
          <a:xfrm>
            <a:off x="421057" y="1534179"/>
            <a:ext cx="5155956" cy="3952221"/>
          </a:xfrm>
        </p:spPr>
        <p:txBody>
          <a:bodyPr>
            <a:normAutofit/>
          </a:bodyPr>
          <a:lstStyle/>
          <a:p>
            <a:r>
              <a:rPr lang="zh-CN" altLang="en-US" sz="2400" dirty="0"/>
              <a:t>了解出现异常时哪些代码块会执行</a:t>
            </a:r>
            <a:endParaRPr lang="en-US" altLang="zh-CN" sz="2400" dirty="0"/>
          </a:p>
          <a:p>
            <a:r>
              <a:rPr lang="en-US" altLang="zh-CN" sz="2400" dirty="0"/>
              <a:t>finally:  </a:t>
            </a:r>
            <a:r>
              <a:rPr lang="zh-CN" altLang="en-US" sz="2400" dirty="0"/>
              <a:t>不管有否异常都要执行</a:t>
            </a:r>
            <a:endParaRPr lang="en-US" altLang="zh-CN" sz="2400" dirty="0"/>
          </a:p>
          <a:p>
            <a:r>
              <a:rPr lang="en-US" altLang="zh-CN" sz="2400" dirty="0"/>
              <a:t>else: </a:t>
            </a:r>
            <a:r>
              <a:rPr lang="zh-CN" altLang="en-US" sz="2400" dirty="0"/>
              <a:t>前面没有异常出现时执行</a:t>
            </a:r>
            <a:endParaRPr lang="en-US" altLang="zh-CN" sz="2400" dirty="0"/>
          </a:p>
          <a:p>
            <a:r>
              <a:rPr lang="en-US" altLang="zh-CN" sz="2400" dirty="0"/>
              <a:t>except: </a:t>
            </a:r>
            <a:r>
              <a:rPr lang="zh-CN" altLang="en-US" sz="2400" dirty="0"/>
              <a:t>按照顺序匹配，如果匹配，则执行，后面的</a:t>
            </a:r>
            <a:r>
              <a:rPr lang="en-US" altLang="zh-CN" sz="2400" dirty="0"/>
              <a:t>except</a:t>
            </a:r>
            <a:r>
              <a:rPr lang="zh-CN" altLang="en-US" sz="2400" dirty="0"/>
              <a:t>跳过</a:t>
            </a:r>
            <a:endParaRPr lang="en-US" altLang="zh-CN" sz="2400" dirty="0"/>
          </a:p>
          <a:p>
            <a:pPr lvl="1"/>
            <a:r>
              <a:rPr lang="en-US" altLang="zh-CN" sz="2000" dirty="0"/>
              <a:t>except:  </a:t>
            </a:r>
            <a:r>
              <a:rPr lang="zh-CN" altLang="en-US" sz="2000" dirty="0"/>
              <a:t>等价于</a:t>
            </a:r>
            <a:r>
              <a:rPr lang="en-US" altLang="zh-CN" sz="2000" dirty="0"/>
              <a:t>except Exception:</a:t>
            </a:r>
          </a:p>
          <a:p>
            <a:r>
              <a:rPr lang="zh-CN" altLang="en-US" sz="2400" dirty="0"/>
              <a:t>如果出现异常但是未捕获，则</a:t>
            </a:r>
            <a:r>
              <a:rPr lang="en-US" altLang="zh-CN" sz="2400" dirty="0"/>
              <a:t>try</a:t>
            </a:r>
            <a:r>
              <a:rPr lang="zh-CN" altLang="en-US" sz="2400" dirty="0"/>
              <a:t>语句后面的代码不会执行</a:t>
            </a:r>
            <a:endParaRPr lang="en-US" altLang="zh-CN" sz="2400" dirty="0"/>
          </a:p>
        </p:txBody>
      </p:sp>
      <p:sp>
        <p:nvSpPr>
          <p:cNvPr id="4" name="矩形 3"/>
          <p:cNvSpPr/>
          <p:nvPr/>
        </p:nvSpPr>
        <p:spPr>
          <a:xfrm>
            <a:off x="5952410" y="1411238"/>
            <a:ext cx="6096000" cy="4247317"/>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body</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finallyBody</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body</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expression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identifier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a:t>
            </a:r>
            <a:r>
              <a:rPr lang="zh-CN" altLang="zh-CN" kern="0" dirty="0">
                <a:solidFill>
                  <a:srgbClr val="008000"/>
                </a:solidFill>
                <a:latin typeface="Courier New" panose="02070309020205020404" pitchFamily="49" charset="0"/>
                <a:cs typeface="Courier New" panose="02070309020205020404" pitchFamily="49" charset="0"/>
              </a:rPr>
              <a:t>至少一次，在多次出现时不带表达式</a:t>
            </a:r>
            <a:r>
              <a:rPr lang="en-US" altLang="zh-CN" kern="0" dirty="0">
                <a:solidFill>
                  <a:srgbClr val="008000"/>
                </a:solidFill>
                <a:latin typeface="Courier New" panose="02070309020205020404" pitchFamily="49" charset="0"/>
                <a:cs typeface="Times New Roman" panose="02020603050405020304" pitchFamily="18" charset="0"/>
              </a:rPr>
              <a:t>except</a:t>
            </a:r>
            <a:r>
              <a:rPr lang="zh-CN" altLang="zh-CN" kern="0" dirty="0">
                <a:solidFill>
                  <a:srgbClr val="008000"/>
                </a:solidFill>
                <a:latin typeface="Courier New" panose="02070309020205020404" pitchFamily="49" charset="0"/>
                <a:cs typeface="Courier New" panose="02070309020205020404" pitchFamily="49" charset="0"/>
              </a:rPr>
              <a:t>应该是最后一个。按序匹配找到对应的</a:t>
            </a:r>
            <a:r>
              <a:rPr lang="en-US" altLang="zh-CN" kern="0" dirty="0">
                <a:solidFill>
                  <a:srgbClr val="008000"/>
                </a:solidFill>
                <a:latin typeface="Courier New" panose="02070309020205020404" pitchFamily="49" charset="0"/>
                <a:cs typeface="Times New Roman" panose="02020603050405020304" pitchFamily="18" charset="0"/>
              </a:rPr>
              <a:t>exception</a:t>
            </a:r>
            <a:r>
              <a:rPr lang="zh-CN" altLang="zh-CN" kern="0" dirty="0">
                <a:solidFill>
                  <a:srgbClr val="008000"/>
                </a:solidFill>
                <a:latin typeface="Courier New" panose="02070309020205020404" pitchFamily="49" charset="0"/>
                <a:cs typeface="Courier New" panose="02070309020205020404" pitchFamily="49" charset="0"/>
              </a:rPr>
              <a:t>为止</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exceptionBody</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a:t>
            </a:r>
            <a:r>
              <a:rPr lang="zh-CN" altLang="zh-CN" kern="0" dirty="0">
                <a:solidFill>
                  <a:srgbClr val="008000"/>
                </a:solidFill>
                <a:latin typeface="Courier New" panose="02070309020205020404" pitchFamily="49" charset="0"/>
                <a:cs typeface="Courier New" panose="02070309020205020404" pitchFamily="49" charset="0"/>
              </a:rPr>
              <a:t>可选的，在没有</a:t>
            </a:r>
            <a:r>
              <a:rPr lang="zh-CN" altLang="en-US" kern="0" dirty="0">
                <a:solidFill>
                  <a:srgbClr val="008000"/>
                </a:solidFill>
                <a:latin typeface="Courier New" panose="02070309020205020404" pitchFamily="49" charset="0"/>
                <a:cs typeface="Courier New" panose="02070309020205020404" pitchFamily="49" charset="0"/>
              </a:rPr>
              <a:t>异常</a:t>
            </a:r>
            <a:r>
              <a:rPr lang="zh-CN" altLang="zh-CN" kern="0" dirty="0">
                <a:solidFill>
                  <a:srgbClr val="008000"/>
                </a:solidFill>
                <a:latin typeface="Courier New" panose="02070309020205020404" pitchFamily="49" charset="0"/>
                <a:cs typeface="Courier New" panose="02070309020205020404" pitchFamily="49" charset="0"/>
              </a:rPr>
              <a:t>出现时执行</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elseBody</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a:t>
            </a:r>
            <a:r>
              <a:rPr lang="zh-CN" altLang="zh-CN" kern="0" dirty="0">
                <a:solidFill>
                  <a:srgbClr val="008000"/>
                </a:solidFill>
                <a:latin typeface="Courier New" panose="02070309020205020404" pitchFamily="49" charset="0"/>
                <a:cs typeface="Courier New" panose="02070309020205020404" pitchFamily="49" charset="0"/>
              </a:rPr>
              <a:t>可选的，不管异常有没有都要执行</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finallyBody</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32521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4889"/>
          </a:xfrm>
        </p:spPr>
        <p:txBody>
          <a:bodyPr>
            <a:normAutofit fontScale="90000"/>
          </a:bodyPr>
          <a:lstStyle/>
          <a:p>
            <a:r>
              <a:rPr lang="zh-CN" altLang="en-US" dirty="0"/>
              <a:t>异常处理总结</a:t>
            </a:r>
          </a:p>
        </p:txBody>
      </p:sp>
      <p:sp>
        <p:nvSpPr>
          <p:cNvPr id="3" name="内容占位符 2"/>
          <p:cNvSpPr>
            <a:spLocks noGrp="1"/>
          </p:cNvSpPr>
          <p:nvPr>
            <p:ph idx="1"/>
          </p:nvPr>
        </p:nvSpPr>
        <p:spPr>
          <a:xfrm>
            <a:off x="838200" y="1471448"/>
            <a:ext cx="10515600" cy="4705515"/>
          </a:xfrm>
        </p:spPr>
        <p:txBody>
          <a:bodyPr>
            <a:noAutofit/>
          </a:bodyPr>
          <a:lstStyle/>
          <a:p>
            <a:pPr>
              <a:lnSpc>
                <a:spcPct val="110000"/>
              </a:lnSpc>
            </a:pPr>
            <a:r>
              <a:rPr lang="zh-CN" altLang="en-US" sz="2400" b="1" dirty="0">
                <a:solidFill>
                  <a:srgbClr val="FF0000"/>
                </a:solidFill>
              </a:rPr>
              <a:t>可以通过</a:t>
            </a:r>
            <a:r>
              <a:rPr lang="en-US" altLang="zh-CN" sz="2400" b="1" dirty="0">
                <a:solidFill>
                  <a:srgbClr val="FF0000"/>
                </a:solidFill>
              </a:rPr>
              <a:t>raise</a:t>
            </a:r>
            <a:r>
              <a:rPr lang="zh-CN" altLang="en-US" sz="2400" b="1" dirty="0">
                <a:solidFill>
                  <a:srgbClr val="FF0000"/>
                </a:solidFill>
              </a:rPr>
              <a:t>子句来抛出异常</a:t>
            </a:r>
          </a:p>
          <a:p>
            <a:pPr>
              <a:lnSpc>
                <a:spcPct val="110000"/>
              </a:lnSpc>
            </a:pPr>
            <a:r>
              <a:rPr lang="zh-CN" altLang="en-US" sz="2400" dirty="0"/>
              <a:t>异常处理不会引入新的</a:t>
            </a:r>
            <a:r>
              <a:rPr lang="en-US" altLang="zh-CN" sz="2400" dirty="0"/>
              <a:t>namespace</a:t>
            </a:r>
          </a:p>
          <a:p>
            <a:pPr>
              <a:lnSpc>
                <a:spcPct val="110000"/>
              </a:lnSpc>
            </a:pPr>
            <a:r>
              <a:rPr lang="en-US" altLang="zh-CN" sz="2400" dirty="0">
                <a:solidFill>
                  <a:srgbClr val="FF0000"/>
                </a:solidFill>
              </a:rPr>
              <a:t>except</a:t>
            </a:r>
            <a:r>
              <a:rPr lang="zh-CN" altLang="en-US" sz="2400" dirty="0">
                <a:solidFill>
                  <a:srgbClr val="FF0000"/>
                </a:solidFill>
              </a:rPr>
              <a:t>子句用于捕获指定的异常，按照顺序匹配，一旦匹配后面的</a:t>
            </a:r>
            <a:r>
              <a:rPr lang="en-US" altLang="zh-CN" sz="2400" dirty="0">
                <a:solidFill>
                  <a:srgbClr val="FF0000"/>
                </a:solidFill>
              </a:rPr>
              <a:t>except</a:t>
            </a:r>
            <a:r>
              <a:rPr lang="zh-CN" altLang="en-US" sz="2400" dirty="0">
                <a:solidFill>
                  <a:srgbClr val="FF0000"/>
                </a:solidFill>
              </a:rPr>
              <a:t>子句跳过。</a:t>
            </a:r>
            <a:r>
              <a:rPr lang="en-US" altLang="zh-CN" sz="2400" dirty="0">
                <a:solidFill>
                  <a:srgbClr val="FF0000"/>
                </a:solidFill>
              </a:rPr>
              <a:t>except Exception</a:t>
            </a:r>
            <a:r>
              <a:rPr lang="zh-CN" altLang="en-US" sz="2400" dirty="0">
                <a:solidFill>
                  <a:srgbClr val="FF0000"/>
                </a:solidFill>
              </a:rPr>
              <a:t>或</a:t>
            </a:r>
            <a:r>
              <a:rPr lang="en-US" altLang="zh-CN" sz="2400" dirty="0">
                <a:solidFill>
                  <a:srgbClr val="FF0000"/>
                </a:solidFill>
              </a:rPr>
              <a:t>except</a:t>
            </a:r>
            <a:r>
              <a:rPr lang="zh-CN" altLang="en-US" sz="2400" dirty="0">
                <a:solidFill>
                  <a:srgbClr val="FF0000"/>
                </a:solidFill>
              </a:rPr>
              <a:t>应该是最后一个</a:t>
            </a:r>
            <a:r>
              <a:rPr lang="en-US" altLang="zh-CN" sz="2400" dirty="0">
                <a:solidFill>
                  <a:srgbClr val="FF0000"/>
                </a:solidFill>
              </a:rPr>
              <a:t>except</a:t>
            </a:r>
            <a:r>
              <a:rPr lang="zh-CN" altLang="en-US" sz="2400" dirty="0">
                <a:solidFill>
                  <a:srgbClr val="FF0000"/>
                </a:solidFill>
              </a:rPr>
              <a:t>子句</a:t>
            </a:r>
            <a:endParaRPr lang="en-US" altLang="zh-CN" sz="2400" dirty="0">
              <a:solidFill>
                <a:srgbClr val="FF0000"/>
              </a:solidFill>
            </a:endParaRPr>
          </a:p>
          <a:p>
            <a:pPr>
              <a:lnSpc>
                <a:spcPct val="110000"/>
              </a:lnSpc>
            </a:pPr>
            <a:r>
              <a:rPr lang="en-US" altLang="zh-CN" sz="2400" dirty="0"/>
              <a:t>except</a:t>
            </a:r>
            <a:r>
              <a:rPr lang="zh-CN" altLang="en-US" sz="2400" dirty="0"/>
              <a:t>子句可以通过 </a:t>
            </a:r>
            <a:r>
              <a:rPr lang="en-US" altLang="zh-CN" sz="2400" dirty="0"/>
              <a:t>as instance</a:t>
            </a:r>
            <a:r>
              <a:rPr lang="zh-CN" altLang="en-US" sz="2400" dirty="0"/>
              <a:t>来获得异常对象，但是注意</a:t>
            </a:r>
            <a:r>
              <a:rPr lang="en-US" altLang="zh-CN" sz="2400" dirty="0"/>
              <a:t>except</a:t>
            </a:r>
            <a:r>
              <a:rPr lang="zh-CN" altLang="en-US" sz="2400" dirty="0"/>
              <a:t>子句退出后</a:t>
            </a:r>
            <a:r>
              <a:rPr lang="en-US" altLang="zh-CN" sz="2400" dirty="0"/>
              <a:t>instance</a:t>
            </a:r>
            <a:r>
              <a:rPr lang="zh-CN" altLang="en-US" sz="2400" dirty="0"/>
              <a:t>不再有效</a:t>
            </a:r>
            <a:endParaRPr lang="en-US" altLang="zh-CN" sz="2400" dirty="0"/>
          </a:p>
          <a:p>
            <a:pPr>
              <a:lnSpc>
                <a:spcPct val="110000"/>
              </a:lnSpc>
            </a:pPr>
            <a:r>
              <a:rPr lang="zh-CN" altLang="en-US" sz="2400" dirty="0">
                <a:solidFill>
                  <a:srgbClr val="FF0000"/>
                </a:solidFill>
              </a:rPr>
              <a:t>可选的</a:t>
            </a:r>
            <a:r>
              <a:rPr lang="en-US" altLang="zh-CN" sz="2400" dirty="0">
                <a:solidFill>
                  <a:srgbClr val="FF0000"/>
                </a:solidFill>
              </a:rPr>
              <a:t>else</a:t>
            </a:r>
            <a:r>
              <a:rPr lang="zh-CN" altLang="en-US" sz="2400" dirty="0">
                <a:solidFill>
                  <a:srgbClr val="FF0000"/>
                </a:solidFill>
              </a:rPr>
              <a:t>子句在没有异常时执行</a:t>
            </a:r>
            <a:endParaRPr lang="en-US" altLang="zh-CN" sz="2400" dirty="0">
              <a:solidFill>
                <a:srgbClr val="FF0000"/>
              </a:solidFill>
            </a:endParaRPr>
          </a:p>
          <a:p>
            <a:pPr>
              <a:lnSpc>
                <a:spcPct val="110000"/>
              </a:lnSpc>
            </a:pPr>
            <a:r>
              <a:rPr lang="zh-CN" altLang="en-US" sz="2400" dirty="0">
                <a:solidFill>
                  <a:srgbClr val="FF0000"/>
                </a:solidFill>
              </a:rPr>
              <a:t>可选的</a:t>
            </a:r>
            <a:r>
              <a:rPr lang="en-US" altLang="zh-CN" sz="2400" dirty="0">
                <a:solidFill>
                  <a:srgbClr val="FF0000"/>
                </a:solidFill>
              </a:rPr>
              <a:t>finally</a:t>
            </a:r>
            <a:r>
              <a:rPr lang="zh-CN" altLang="en-US" sz="2400" dirty="0">
                <a:solidFill>
                  <a:srgbClr val="FF0000"/>
                </a:solidFill>
              </a:rPr>
              <a:t>子句不管有没有异常都会执行</a:t>
            </a:r>
            <a:endParaRPr lang="en-US" altLang="zh-CN" sz="2400" dirty="0">
              <a:solidFill>
                <a:srgbClr val="FF0000"/>
              </a:solidFill>
            </a:endParaRPr>
          </a:p>
          <a:p>
            <a:pPr>
              <a:lnSpc>
                <a:spcPct val="110000"/>
              </a:lnSpc>
            </a:pPr>
            <a:r>
              <a:rPr lang="zh-CN" altLang="en-US" sz="2400" dirty="0">
                <a:solidFill>
                  <a:srgbClr val="FF0000"/>
                </a:solidFill>
              </a:rPr>
              <a:t>如果没有捕获异常，则该异常会往</a:t>
            </a:r>
            <a:r>
              <a:rPr lang="en-US" altLang="zh-CN" sz="2400" dirty="0">
                <a:solidFill>
                  <a:srgbClr val="FF0000"/>
                </a:solidFill>
              </a:rPr>
              <a:t>try</a:t>
            </a:r>
            <a:r>
              <a:rPr lang="zh-CN" altLang="en-US" sz="2400" dirty="0">
                <a:solidFill>
                  <a:srgbClr val="FF0000"/>
                </a:solidFill>
              </a:rPr>
              <a:t>外层抛出</a:t>
            </a:r>
            <a:endParaRPr lang="en-US" altLang="zh-CN" sz="2400" dirty="0">
              <a:solidFill>
                <a:srgbClr val="FF0000"/>
              </a:solidFill>
            </a:endParaRPr>
          </a:p>
          <a:p>
            <a:pPr lvl="1">
              <a:lnSpc>
                <a:spcPct val="110000"/>
              </a:lnSpc>
            </a:pPr>
            <a:r>
              <a:rPr lang="zh-CN" altLang="en-US" sz="2000" dirty="0"/>
              <a:t>在</a:t>
            </a:r>
            <a:r>
              <a:rPr lang="en-US" altLang="zh-CN" sz="2000" dirty="0"/>
              <a:t>finally</a:t>
            </a:r>
            <a:r>
              <a:rPr lang="zh-CN" altLang="en-US" sz="2000" dirty="0"/>
              <a:t>字句中有</a:t>
            </a:r>
            <a:r>
              <a:rPr lang="en-US" altLang="zh-CN" sz="2000" dirty="0"/>
              <a:t>return</a:t>
            </a:r>
            <a:r>
              <a:rPr lang="zh-CN" altLang="en-US" sz="2000" dirty="0"/>
              <a:t>或者</a:t>
            </a:r>
            <a:r>
              <a:rPr lang="en-US" altLang="zh-CN" sz="2000" dirty="0"/>
              <a:t>break</a:t>
            </a:r>
            <a:r>
              <a:rPr lang="zh-CN" altLang="en-US" sz="2000" dirty="0"/>
              <a:t>时会取消要抛出的异常！ </a:t>
            </a:r>
            <a:endParaRPr lang="en-US" altLang="zh-CN" sz="2000" dirty="0"/>
          </a:p>
        </p:txBody>
      </p:sp>
    </p:spTree>
    <p:extLst>
      <p:ext uri="{BB962C8B-B14F-4D97-AF65-F5344CB8AC3E}">
        <p14:creationId xmlns:p14="http://schemas.microsoft.com/office/powerpoint/2010/main" val="2579424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基础知识：对象模型</a:t>
            </a:r>
            <a:r>
              <a:rPr lang="en-US" altLang="zh-CN" dirty="0"/>
              <a:t>	</a:t>
            </a:r>
            <a:endParaRPr lang="zh-CN" altLang="en-US" dirty="0"/>
          </a:p>
        </p:txBody>
      </p:sp>
      <p:sp>
        <p:nvSpPr>
          <p:cNvPr id="3" name="内容占位符 2"/>
          <p:cNvSpPr>
            <a:spLocks noGrp="1"/>
          </p:cNvSpPr>
          <p:nvPr>
            <p:ph idx="1"/>
          </p:nvPr>
        </p:nvSpPr>
        <p:spPr>
          <a:xfrm>
            <a:off x="612661" y="1563354"/>
            <a:ext cx="10515600" cy="5100681"/>
          </a:xfrm>
        </p:spPr>
        <p:txBody>
          <a:bodyPr>
            <a:normAutofit fontScale="92500" lnSpcReduction="10000"/>
          </a:bodyPr>
          <a:lstStyle/>
          <a:p>
            <a:pPr marL="0" indent="0">
              <a:lnSpc>
                <a:spcPct val="110000"/>
              </a:lnSpc>
              <a:buNone/>
            </a:pPr>
            <a:r>
              <a:rPr lang="en-US" altLang="zh-CN" dirty="0"/>
              <a:t>1.4</a:t>
            </a:r>
            <a:r>
              <a:rPr lang="zh-CN" altLang="en-US" dirty="0"/>
              <a:t>  </a:t>
            </a:r>
            <a:r>
              <a:rPr lang="en-US" altLang="zh-CN" dirty="0"/>
              <a:t>Python</a:t>
            </a:r>
            <a:r>
              <a:rPr lang="zh-CN" altLang="en-US" dirty="0"/>
              <a:t>基础知识</a:t>
            </a:r>
            <a:endParaRPr lang="en-US" altLang="zh-CN" dirty="0"/>
          </a:p>
          <a:p>
            <a:pPr lvl="1">
              <a:lnSpc>
                <a:spcPct val="110000"/>
              </a:lnSpc>
            </a:pPr>
            <a:r>
              <a:rPr lang="en-US" altLang="zh-CN" dirty="0"/>
              <a:t>Python</a:t>
            </a:r>
            <a:r>
              <a:rPr lang="zh-CN" altLang="en-US" dirty="0"/>
              <a:t>对象：任何数据都是对象</a:t>
            </a:r>
            <a:endParaRPr lang="en-US" altLang="zh-CN" dirty="0"/>
          </a:p>
          <a:p>
            <a:pPr lvl="2">
              <a:lnSpc>
                <a:spcPct val="110000"/>
              </a:lnSpc>
            </a:pPr>
            <a:r>
              <a:rPr lang="en-US" altLang="zh-CN" dirty="0"/>
              <a:t>ID</a:t>
            </a:r>
            <a:r>
              <a:rPr lang="zh-CN" altLang="en-US" dirty="0"/>
              <a:t>：该对象的唯一标识，内部表示方式，用户一般不用关心其具体取值</a:t>
            </a:r>
            <a:endParaRPr lang="en-US" altLang="zh-CN" dirty="0"/>
          </a:p>
          <a:p>
            <a:pPr lvl="2">
              <a:lnSpc>
                <a:spcPct val="110000"/>
              </a:lnSpc>
            </a:pPr>
            <a:r>
              <a:rPr lang="en-US" altLang="zh-CN" dirty="0"/>
              <a:t>Type:</a:t>
            </a:r>
            <a:r>
              <a:rPr lang="zh-CN" altLang="en-US" dirty="0"/>
              <a:t>对象的类型，决定了其取值范围以及支持的运算</a:t>
            </a:r>
            <a:endParaRPr lang="en-US" altLang="zh-CN" dirty="0"/>
          </a:p>
          <a:p>
            <a:pPr lvl="2">
              <a:lnSpc>
                <a:spcPct val="110000"/>
              </a:lnSpc>
            </a:pPr>
            <a:r>
              <a:rPr lang="en-US" altLang="zh-CN" dirty="0"/>
              <a:t>Value:</a:t>
            </a:r>
            <a:r>
              <a:rPr lang="zh-CN" altLang="en-US" dirty="0"/>
              <a:t>对象的取值，根据值是否可以修改分为不可变和可变对象</a:t>
            </a:r>
            <a:endParaRPr lang="en-US" altLang="zh-CN" dirty="0"/>
          </a:p>
          <a:p>
            <a:pPr lvl="1">
              <a:lnSpc>
                <a:spcPct val="110000"/>
              </a:lnSpc>
            </a:pPr>
            <a:r>
              <a:rPr lang="zh-CN" altLang="en-US" dirty="0"/>
              <a:t>（变量）名字：表示对于某个对象的引用（</a:t>
            </a:r>
            <a:r>
              <a:rPr lang="en-US" altLang="zh-CN" dirty="0"/>
              <a:t>reference</a:t>
            </a:r>
            <a:r>
              <a:rPr lang="zh-CN" altLang="en-US" dirty="0"/>
              <a:t>）</a:t>
            </a:r>
            <a:endParaRPr lang="en-US" altLang="zh-CN" dirty="0"/>
          </a:p>
          <a:p>
            <a:pPr lvl="2">
              <a:lnSpc>
                <a:spcPct val="110000"/>
              </a:lnSpc>
            </a:pPr>
            <a:r>
              <a:rPr lang="en-US" altLang="zh-CN" dirty="0"/>
              <a:t>name</a:t>
            </a:r>
            <a:r>
              <a:rPr lang="zh-CN" altLang="en-US" dirty="0"/>
              <a:t>与</a:t>
            </a:r>
            <a:r>
              <a:rPr lang="en-US" altLang="zh-CN" dirty="0"/>
              <a:t>object</a:t>
            </a:r>
            <a:r>
              <a:rPr lang="zh-CN" altLang="en-US" dirty="0"/>
              <a:t>之间的绑定一般通过赋值语句来完成</a:t>
            </a:r>
            <a:endParaRPr lang="en-US" altLang="zh-CN" dirty="0"/>
          </a:p>
          <a:p>
            <a:pPr lvl="2">
              <a:lnSpc>
                <a:spcPct val="110000"/>
              </a:lnSpc>
            </a:pPr>
            <a:r>
              <a:rPr lang="en-US" altLang="zh-CN" dirty="0"/>
              <a:t>name</a:t>
            </a:r>
            <a:r>
              <a:rPr lang="zh-CN" altLang="en-US" dirty="0"/>
              <a:t>可以属于不同的命名空间</a:t>
            </a:r>
            <a:r>
              <a:rPr lang="en-US" altLang="zh-CN" dirty="0"/>
              <a:t>namespace</a:t>
            </a:r>
            <a:r>
              <a:rPr lang="zh-CN" altLang="en-US" dirty="0"/>
              <a:t>（模块、函数）</a:t>
            </a:r>
            <a:endParaRPr lang="en-US" altLang="zh-CN" dirty="0"/>
          </a:p>
          <a:p>
            <a:pPr lvl="2">
              <a:lnSpc>
                <a:spcPct val="110000"/>
              </a:lnSpc>
            </a:pPr>
            <a:r>
              <a:rPr lang="zh-CN" altLang="en-US" dirty="0"/>
              <a:t>所谓</a:t>
            </a:r>
            <a:r>
              <a:rPr lang="en-US" altLang="zh-CN" dirty="0"/>
              <a:t>name</a:t>
            </a:r>
            <a:r>
              <a:rPr lang="zh-CN" altLang="en-US" dirty="0"/>
              <a:t>的类型实际上指的是</a:t>
            </a:r>
            <a:r>
              <a:rPr lang="en-US" altLang="zh-CN" dirty="0"/>
              <a:t>name</a:t>
            </a:r>
            <a:r>
              <a:rPr lang="zh-CN" altLang="en-US" dirty="0"/>
              <a:t>所指向的对象的类型：无需预先声明</a:t>
            </a:r>
            <a:r>
              <a:rPr lang="en-US" altLang="zh-CN" dirty="0"/>
              <a:t>name</a:t>
            </a:r>
            <a:r>
              <a:rPr lang="zh-CN" altLang="en-US" dirty="0"/>
              <a:t>的类型</a:t>
            </a:r>
            <a:endParaRPr lang="en-US" altLang="zh-CN" dirty="0"/>
          </a:p>
          <a:p>
            <a:pPr lvl="2">
              <a:lnSpc>
                <a:spcPct val="110000"/>
              </a:lnSpc>
            </a:pPr>
            <a:r>
              <a:rPr lang="zh-CN" altLang="en-US" dirty="0"/>
              <a:t>名字出现在</a:t>
            </a:r>
            <a:r>
              <a:rPr lang="en-US" altLang="zh-CN" dirty="0"/>
              <a:t>RHS</a:t>
            </a:r>
            <a:r>
              <a:rPr lang="zh-CN" altLang="en-US" dirty="0"/>
              <a:t>表示引用该名字指向对象的值</a:t>
            </a:r>
            <a:endParaRPr lang="en-US" altLang="zh-CN" dirty="0"/>
          </a:p>
          <a:p>
            <a:pPr lvl="2">
              <a:lnSpc>
                <a:spcPct val="110000"/>
              </a:lnSpc>
            </a:pPr>
            <a:r>
              <a:rPr lang="zh-CN" altLang="en-US" dirty="0"/>
              <a:t>名字出现在</a:t>
            </a:r>
            <a:r>
              <a:rPr lang="en-US" altLang="zh-CN" dirty="0"/>
              <a:t>LHS</a:t>
            </a:r>
            <a:r>
              <a:rPr lang="zh-CN" altLang="en-US" dirty="0"/>
              <a:t>表示将</a:t>
            </a:r>
            <a:r>
              <a:rPr lang="en-US" altLang="zh-CN" dirty="0"/>
              <a:t>RHS</a:t>
            </a:r>
            <a:r>
              <a:rPr lang="zh-CN" altLang="en-US" dirty="0"/>
              <a:t>计算后得到的对象与名字绑定起来</a:t>
            </a:r>
            <a:endParaRPr lang="en-US" altLang="zh-CN" dirty="0"/>
          </a:p>
          <a:p>
            <a:pPr lvl="2">
              <a:lnSpc>
                <a:spcPct val="110000"/>
              </a:lnSpc>
            </a:pPr>
            <a:r>
              <a:rPr lang="zh-CN" altLang="en-US" dirty="0"/>
              <a:t>解释器会自动回收那些不再有名字绑定的对象</a:t>
            </a:r>
            <a:endParaRPr lang="en-US" altLang="zh-CN" dirty="0"/>
          </a:p>
          <a:p>
            <a:pPr lvl="2">
              <a:lnSpc>
                <a:spcPct val="110000"/>
              </a:lnSpc>
            </a:pPr>
            <a:r>
              <a:rPr lang="zh-CN" altLang="en-US" dirty="0"/>
              <a:t>可以通过</a:t>
            </a:r>
            <a:r>
              <a:rPr lang="en-US" altLang="zh-CN" dirty="0"/>
              <a:t>del </a:t>
            </a:r>
            <a:r>
              <a:rPr lang="zh-CN" altLang="en-US" dirty="0"/>
              <a:t>语句解除名字与对象的绑定</a:t>
            </a:r>
            <a:endParaRPr lang="en-US" altLang="zh-CN" dirty="0"/>
          </a:p>
        </p:txBody>
      </p:sp>
    </p:spTree>
    <p:extLst>
      <p:ext uri="{BB962C8B-B14F-4D97-AF65-F5344CB8AC3E}">
        <p14:creationId xmlns:p14="http://schemas.microsoft.com/office/powerpoint/2010/main" val="250349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基础知识：合法的变量名</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什么是一个合法的变量名？ </a:t>
            </a:r>
            <a:endParaRPr lang="en-US" altLang="zh-CN" dirty="0"/>
          </a:p>
          <a:p>
            <a:pPr lvl="1">
              <a:lnSpc>
                <a:spcPct val="150000"/>
              </a:lnSpc>
            </a:pPr>
            <a:r>
              <a:rPr lang="zh-CN" altLang="zh-CN" sz="2800" dirty="0"/>
              <a:t>必须以字母或下划线开头，</a:t>
            </a:r>
            <a:r>
              <a:rPr lang="zh-CN" altLang="en-US" sz="2800" dirty="0"/>
              <a:t>其后的字符可以是字母、下划线或数字</a:t>
            </a:r>
            <a:endParaRPr lang="en-US" altLang="zh-CN" sz="2800" dirty="0"/>
          </a:p>
          <a:p>
            <a:pPr lvl="1">
              <a:lnSpc>
                <a:spcPct val="150000"/>
              </a:lnSpc>
            </a:pPr>
            <a:r>
              <a:rPr lang="zh-CN" altLang="zh-CN" sz="2800" dirty="0"/>
              <a:t>以下划线开头的变量在Python中有特殊含义</a:t>
            </a:r>
            <a:endParaRPr lang="en-US" altLang="zh-CN" sz="2800" dirty="0"/>
          </a:p>
          <a:p>
            <a:pPr lvl="1">
              <a:lnSpc>
                <a:spcPct val="150000"/>
              </a:lnSpc>
            </a:pPr>
            <a:r>
              <a:rPr lang="zh-CN" altLang="zh-CN" sz="2800" dirty="0"/>
              <a:t>变量名中不能有空格以及标点符号（括号、引号、逗号、斜线、反斜线、冒号、句号、问号等）</a:t>
            </a:r>
            <a:endParaRPr lang="en-US" altLang="zh-CN" sz="2800" dirty="0"/>
          </a:p>
          <a:p>
            <a:pPr lvl="1">
              <a:lnSpc>
                <a:spcPct val="150000"/>
              </a:lnSpc>
            </a:pPr>
            <a:r>
              <a:rPr lang="zh-CN" altLang="zh-CN" sz="2800" dirty="0"/>
              <a:t>英文字母的大小写敏感，例如student和Student是不同的变量</a:t>
            </a:r>
            <a:endParaRPr lang="en-US" altLang="zh-CN" sz="2800" dirty="0"/>
          </a:p>
          <a:p>
            <a:pPr lvl="1">
              <a:lnSpc>
                <a:spcPct val="150000"/>
              </a:lnSpc>
            </a:pPr>
            <a:r>
              <a:rPr lang="zh-CN" altLang="en-US" sz="2800" dirty="0"/>
              <a:t>一些特殊的标识符保留为</a:t>
            </a:r>
            <a:r>
              <a:rPr lang="en-US" altLang="zh-CN" sz="2800" dirty="0"/>
              <a:t>Python</a:t>
            </a:r>
            <a:r>
              <a:rPr lang="zh-CN" altLang="en-US" sz="2800" dirty="0"/>
              <a:t>关键字，不能用作变量名</a:t>
            </a:r>
            <a:endParaRPr lang="en-US" altLang="zh-CN" sz="2800" dirty="0"/>
          </a:p>
          <a:p>
            <a:pPr lvl="1">
              <a:lnSpc>
                <a:spcPct val="150000"/>
              </a:lnSpc>
            </a:pPr>
            <a:endParaRPr lang="en-US" altLang="zh-CN" sz="2800" dirty="0"/>
          </a:p>
          <a:p>
            <a:pPr lvl="1">
              <a:lnSpc>
                <a:spcPct val="150000"/>
              </a:lnSpc>
            </a:pPr>
            <a:endParaRPr lang="zh-CN" altLang="en-US" dirty="0"/>
          </a:p>
        </p:txBody>
      </p:sp>
    </p:spTree>
    <p:extLst>
      <p:ext uri="{BB962C8B-B14F-4D97-AF65-F5344CB8AC3E}">
        <p14:creationId xmlns:p14="http://schemas.microsoft.com/office/powerpoint/2010/main" val="4052194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01675"/>
          </a:xfrm>
        </p:spPr>
        <p:txBody>
          <a:bodyPr/>
          <a:lstStyle/>
          <a:p>
            <a:r>
              <a:rPr lang="zh-CN" altLang="en-US" dirty="0"/>
              <a:t>第</a:t>
            </a:r>
            <a:r>
              <a:rPr lang="en-US" altLang="zh-CN" dirty="0"/>
              <a:t>1</a:t>
            </a:r>
            <a:r>
              <a:rPr lang="zh-CN" altLang="en-US" dirty="0"/>
              <a:t>章 基础知识：数字类型与运算</a:t>
            </a:r>
            <a:r>
              <a:rPr lang="en-US" altLang="zh-CN" dirty="0"/>
              <a:t>	</a:t>
            </a:r>
            <a:endParaRPr lang="zh-CN" altLang="en-US" dirty="0"/>
          </a:p>
        </p:txBody>
      </p:sp>
      <p:sp>
        <p:nvSpPr>
          <p:cNvPr id="3" name="内容占位符 2"/>
          <p:cNvSpPr>
            <a:spLocks noGrp="1"/>
          </p:cNvSpPr>
          <p:nvPr>
            <p:ph idx="1"/>
          </p:nvPr>
        </p:nvSpPr>
        <p:spPr>
          <a:xfrm>
            <a:off x="699655" y="1066800"/>
            <a:ext cx="11145982" cy="5583382"/>
          </a:xfrm>
        </p:spPr>
        <p:txBody>
          <a:bodyPr>
            <a:noAutofit/>
          </a:bodyPr>
          <a:lstStyle/>
          <a:p>
            <a:r>
              <a:rPr lang="zh-CN" altLang="en-US" sz="1800" dirty="0"/>
              <a:t>数字：整数</a:t>
            </a:r>
            <a:r>
              <a:rPr lang="en-US" altLang="zh-CN" sz="1800" dirty="0"/>
              <a:t>(</a:t>
            </a:r>
            <a:r>
              <a:rPr lang="en-US" altLang="zh-CN" sz="1800" dirty="0" err="1"/>
              <a:t>int</a:t>
            </a:r>
            <a:r>
              <a:rPr lang="en-US" altLang="zh-CN" sz="1800" dirty="0"/>
              <a:t>)</a:t>
            </a:r>
            <a:r>
              <a:rPr lang="zh-CN" altLang="en-US" sz="1800" dirty="0"/>
              <a:t>、浮点数</a:t>
            </a:r>
            <a:r>
              <a:rPr lang="en-US" altLang="zh-CN" sz="1800" dirty="0"/>
              <a:t>(float)</a:t>
            </a:r>
            <a:r>
              <a:rPr lang="zh-CN" altLang="en-US" sz="1800" dirty="0"/>
              <a:t>、复数</a:t>
            </a:r>
            <a:r>
              <a:rPr lang="en-US" altLang="zh-CN" sz="1800" dirty="0"/>
              <a:t>(complex</a:t>
            </a:r>
            <a:r>
              <a:rPr lang="zh-CN" altLang="en-US" sz="1800" dirty="0"/>
              <a:t>，不考</a:t>
            </a:r>
            <a:r>
              <a:rPr lang="en-US" altLang="zh-CN" sz="1800" dirty="0"/>
              <a:t>)</a:t>
            </a:r>
            <a:r>
              <a:rPr lang="zh-CN" altLang="en-US" sz="1800" dirty="0"/>
              <a:t>、布尔（</a:t>
            </a:r>
            <a:r>
              <a:rPr lang="en-US" altLang="zh-CN" sz="1800" dirty="0"/>
              <a:t>bool</a:t>
            </a:r>
            <a:r>
              <a:rPr lang="zh-CN" altLang="en-US" sz="1800" dirty="0"/>
              <a:t>）</a:t>
            </a:r>
            <a:endParaRPr lang="en-US" altLang="zh-CN" sz="1800" dirty="0"/>
          </a:p>
          <a:p>
            <a:pPr lvl="2"/>
            <a:r>
              <a:rPr lang="en-US" altLang="zh-CN" sz="1800" b="1" dirty="0">
                <a:solidFill>
                  <a:srgbClr val="FF0000"/>
                </a:solidFill>
              </a:rPr>
              <a:t>/</a:t>
            </a:r>
            <a:r>
              <a:rPr lang="zh-CN" altLang="en-US" sz="1800" b="1" dirty="0">
                <a:solidFill>
                  <a:srgbClr val="FF0000"/>
                </a:solidFill>
              </a:rPr>
              <a:t>：浮点除法或真除法，结果为浮点数</a:t>
            </a:r>
            <a:endParaRPr lang="en-US" altLang="zh-CN" sz="1800" b="1" dirty="0">
              <a:solidFill>
                <a:srgbClr val="FF0000"/>
              </a:solidFill>
            </a:endParaRPr>
          </a:p>
          <a:p>
            <a:pPr lvl="2"/>
            <a:r>
              <a:rPr lang="en-US" altLang="zh-CN" sz="1800" b="1" dirty="0">
                <a:solidFill>
                  <a:srgbClr val="FF0000"/>
                </a:solidFill>
              </a:rPr>
              <a:t>//</a:t>
            </a:r>
            <a:r>
              <a:rPr lang="zh-CN" altLang="en-US" sz="1800" b="1" dirty="0">
                <a:solidFill>
                  <a:srgbClr val="FF0000"/>
                </a:solidFill>
              </a:rPr>
              <a:t>：整除法，如果都为整数，则结果为整数，如果其中有浮点数则结果为浮点数</a:t>
            </a:r>
            <a:endParaRPr lang="en-US" altLang="zh-CN" sz="1800" b="1" dirty="0">
              <a:solidFill>
                <a:srgbClr val="FF0000"/>
              </a:solidFill>
            </a:endParaRPr>
          </a:p>
          <a:p>
            <a:pPr lvl="1"/>
            <a:r>
              <a:rPr lang="zh-CN" altLang="en-US" sz="1800" b="1" dirty="0">
                <a:solidFill>
                  <a:srgbClr val="FF0000"/>
                </a:solidFill>
              </a:rPr>
              <a:t>求模</a:t>
            </a:r>
            <a:r>
              <a:rPr lang="zh-CN" altLang="en-US" sz="1800" b="1" dirty="0" smtClean="0">
                <a:solidFill>
                  <a:srgbClr val="FF0000"/>
                </a:solidFill>
              </a:rPr>
              <a:t>运算</a:t>
            </a:r>
            <a:r>
              <a:rPr lang="en-US" altLang="zh-CN" sz="1800" b="1" dirty="0" smtClean="0">
                <a:solidFill>
                  <a:srgbClr val="FF0000"/>
                </a:solidFill>
              </a:rPr>
              <a:t>%</a:t>
            </a:r>
            <a:r>
              <a:rPr lang="zh-CN" altLang="en-US" sz="1800" b="1" dirty="0" smtClean="0">
                <a:solidFill>
                  <a:srgbClr val="FF0000"/>
                </a:solidFill>
              </a:rPr>
              <a:t>：</a:t>
            </a:r>
            <a:r>
              <a:rPr lang="zh-CN" altLang="en-US" sz="1800" b="1" dirty="0">
                <a:solidFill>
                  <a:srgbClr val="FF0000"/>
                </a:solidFill>
              </a:rPr>
              <a:t>可用于判断是否整除，与</a:t>
            </a:r>
            <a:r>
              <a:rPr lang="en-US" altLang="zh-CN" sz="1800" b="1" dirty="0">
                <a:solidFill>
                  <a:srgbClr val="FF0000"/>
                </a:solidFill>
              </a:rPr>
              <a:t>//</a:t>
            </a:r>
            <a:r>
              <a:rPr lang="zh-CN" altLang="en-US" sz="1800" b="1" dirty="0">
                <a:solidFill>
                  <a:srgbClr val="FF0000"/>
                </a:solidFill>
              </a:rPr>
              <a:t>结合在一起来获得整数的各位数字</a:t>
            </a:r>
            <a:endParaRPr lang="en-US" altLang="zh-CN" sz="1800" b="1" dirty="0">
              <a:solidFill>
                <a:srgbClr val="FF0000"/>
              </a:solidFill>
            </a:endParaRPr>
          </a:p>
          <a:p>
            <a:pPr lvl="1"/>
            <a:r>
              <a:rPr lang="zh-CN" altLang="en-US" sz="1800" dirty="0"/>
              <a:t>幂运算：</a:t>
            </a:r>
            <a:r>
              <a:rPr lang="en-US" altLang="zh-CN" sz="1800" dirty="0"/>
              <a:t>** </a:t>
            </a:r>
          </a:p>
          <a:p>
            <a:r>
              <a:rPr lang="zh-CN" altLang="en-US" sz="1800" dirty="0"/>
              <a:t>算术运算：  </a:t>
            </a:r>
            <a:r>
              <a:rPr lang="en-US" altLang="zh-CN" sz="1800" dirty="0"/>
              <a:t>+ -  *  / // %  </a:t>
            </a:r>
            <a:r>
              <a:rPr lang="zh-CN" altLang="en-US" sz="1800" dirty="0"/>
              <a:t>一元</a:t>
            </a:r>
            <a:r>
              <a:rPr lang="en-US" altLang="zh-CN" sz="1800" dirty="0"/>
              <a:t>+</a:t>
            </a:r>
            <a:r>
              <a:rPr lang="zh-CN" altLang="en-US" sz="1800" dirty="0"/>
              <a:t>或</a:t>
            </a:r>
            <a:r>
              <a:rPr lang="en-US" altLang="zh-CN" sz="1800" dirty="0"/>
              <a:t>-   ** </a:t>
            </a:r>
          </a:p>
          <a:p>
            <a:pPr lvl="1"/>
            <a:r>
              <a:rPr lang="zh-CN" altLang="en-US" sz="1800" dirty="0"/>
              <a:t>优先级顺序，  </a:t>
            </a:r>
            <a:r>
              <a:rPr lang="en-US" altLang="zh-CN" sz="1800" dirty="0"/>
              <a:t>**</a:t>
            </a:r>
            <a:r>
              <a:rPr lang="zh-CN" altLang="en-US" sz="1800" dirty="0"/>
              <a:t>最高，接下来为一元改符号，然后是乘除，最后为加减</a:t>
            </a:r>
            <a:endParaRPr lang="en-US" altLang="zh-CN" sz="1800" dirty="0"/>
          </a:p>
          <a:p>
            <a:pPr lvl="1"/>
            <a:r>
              <a:rPr lang="zh-CN" altLang="en-US" sz="1800" dirty="0"/>
              <a:t>结合</a:t>
            </a:r>
            <a:r>
              <a:rPr lang="zh-CN" altLang="en-US" sz="1800" dirty="0" smtClean="0"/>
              <a:t>：</a:t>
            </a:r>
            <a:r>
              <a:rPr lang="en-US" altLang="zh-CN" sz="1800" dirty="0" smtClean="0"/>
              <a:t>**</a:t>
            </a:r>
            <a:r>
              <a:rPr lang="zh-CN" altLang="en-US" sz="1800" dirty="0"/>
              <a:t>为右结合，其余为左结合</a:t>
            </a:r>
            <a:endParaRPr lang="en-US" altLang="zh-CN" sz="1800" dirty="0"/>
          </a:p>
          <a:p>
            <a:pPr lvl="1"/>
            <a:r>
              <a:rPr lang="zh-CN" altLang="en-US" sz="1800" dirty="0">
                <a:solidFill>
                  <a:srgbClr val="FF0000"/>
                </a:solidFill>
              </a:rPr>
              <a:t>除法运算：</a:t>
            </a:r>
            <a:r>
              <a:rPr lang="en-US" altLang="zh-CN" sz="1800" dirty="0"/>
              <a:t>/ </a:t>
            </a:r>
            <a:r>
              <a:rPr lang="zh-CN" altLang="en-US" sz="1800" dirty="0"/>
              <a:t>为真除法，最后为浮点数，   </a:t>
            </a:r>
            <a:r>
              <a:rPr lang="en-US" altLang="zh-CN" sz="1800" dirty="0"/>
              <a:t>// </a:t>
            </a:r>
            <a:r>
              <a:rPr lang="zh-CN" altLang="en-US" sz="1800" dirty="0"/>
              <a:t>为整除，求整商，全部为整数时结果为整数，其中有浮点数则结果为浮点数；</a:t>
            </a:r>
            <a:endParaRPr lang="en-US" altLang="zh-CN" sz="1800" dirty="0"/>
          </a:p>
          <a:p>
            <a:pPr lvl="1"/>
            <a:r>
              <a:rPr lang="zh-CN" altLang="en-US" sz="1800" dirty="0"/>
              <a:t>除了</a:t>
            </a:r>
            <a:r>
              <a:rPr lang="en-US" altLang="zh-CN" sz="1800" dirty="0"/>
              <a:t>/</a:t>
            </a:r>
            <a:r>
              <a:rPr lang="zh-CN" altLang="en-US" sz="1800" dirty="0"/>
              <a:t>运算外，两个不同数字类型之间的混合运算通过</a:t>
            </a:r>
            <a:r>
              <a:rPr lang="zh-CN" altLang="en-US" sz="1800" b="1" dirty="0">
                <a:solidFill>
                  <a:srgbClr val="FF0000"/>
                </a:solidFill>
              </a:rPr>
              <a:t>类型提升</a:t>
            </a:r>
            <a:r>
              <a:rPr lang="zh-CN" altLang="en-US" sz="1800" dirty="0"/>
              <a:t>提升为更高的类型后计算， </a:t>
            </a:r>
            <a:r>
              <a:rPr lang="en-US" altLang="zh-CN" sz="1800" dirty="0" err="1"/>
              <a:t>int</a:t>
            </a:r>
            <a:r>
              <a:rPr lang="en-US" altLang="zh-CN" sz="1800" dirty="0" err="1">
                <a:sym typeface="Wingdings" panose="05000000000000000000" pitchFamily="2" charset="2"/>
              </a:rPr>
              <a:t>floatcomplex</a:t>
            </a:r>
            <a:endParaRPr lang="en-US" altLang="zh-CN" sz="1800" dirty="0">
              <a:sym typeface="Wingdings" panose="05000000000000000000" pitchFamily="2" charset="2"/>
            </a:endParaRPr>
          </a:p>
          <a:p>
            <a:pPr marL="228600" lvl="1">
              <a:spcBef>
                <a:spcPts val="1000"/>
              </a:spcBef>
            </a:pPr>
            <a:r>
              <a:rPr lang="zh-CN" altLang="en-US" sz="1800" dirty="0">
                <a:sym typeface="Wingdings" panose="05000000000000000000" pitchFamily="2" charset="2"/>
              </a:rPr>
              <a:t>比较运算符：  </a:t>
            </a:r>
            <a:r>
              <a:rPr lang="en-US" altLang="zh-CN" sz="1600" dirty="0"/>
              <a:t>==  !=   &gt;   &lt;   &gt;=   &lt;=         </a:t>
            </a:r>
            <a:r>
              <a:rPr lang="en-US" altLang="zh-CN" sz="1800" dirty="0"/>
              <a:t>in    not in    is   </a:t>
            </a:r>
            <a:r>
              <a:rPr lang="en-US" altLang="zh-CN" sz="1800" dirty="0" err="1"/>
              <a:t>is</a:t>
            </a:r>
            <a:r>
              <a:rPr lang="en-US" altLang="zh-CN" sz="1800" dirty="0"/>
              <a:t> not</a:t>
            </a:r>
            <a:endParaRPr lang="en-US" altLang="zh-CN" sz="1800" dirty="0">
              <a:sym typeface="Wingdings" panose="05000000000000000000" pitchFamily="2" charset="2"/>
            </a:endParaRPr>
          </a:p>
          <a:p>
            <a:pPr lvl="1"/>
            <a:r>
              <a:rPr lang="zh-CN" altLang="en-US" sz="1800" dirty="0">
                <a:sym typeface="Wingdings" panose="05000000000000000000" pitchFamily="2" charset="2"/>
              </a:rPr>
              <a:t>比较运算符</a:t>
            </a:r>
            <a:r>
              <a:rPr lang="zh-CN" altLang="en-US" sz="1800" dirty="0"/>
              <a:t>支持连续比较，但是没有传递性</a:t>
            </a:r>
            <a:r>
              <a:rPr lang="zh-CN" altLang="en-US" sz="1800" dirty="0">
                <a:sym typeface="Wingdings" panose="05000000000000000000" pitchFamily="2" charset="2"/>
              </a:rPr>
              <a:t>   </a:t>
            </a:r>
            <a:r>
              <a:rPr lang="en-US" altLang="zh-CN" sz="1800" dirty="0">
                <a:sym typeface="Wingdings" panose="05000000000000000000" pitchFamily="2" charset="2"/>
              </a:rPr>
              <a:t>x &lt;y &lt; z,  x&lt;y &gt; z </a:t>
            </a:r>
          </a:p>
          <a:p>
            <a:r>
              <a:rPr lang="zh-CN" altLang="en-US" sz="1800" dirty="0"/>
              <a:t>内置数学函数</a:t>
            </a:r>
            <a:r>
              <a:rPr lang="en-US" altLang="zh-CN" sz="1800" dirty="0"/>
              <a:t>: </a:t>
            </a:r>
            <a:r>
              <a:rPr lang="en-US" altLang="zh-CN" sz="1800" dirty="0" err="1" smtClean="0"/>
              <a:t>divmod</a:t>
            </a:r>
            <a:r>
              <a:rPr lang="zh-CN" altLang="en-US" sz="1800" dirty="0"/>
              <a:t>、</a:t>
            </a:r>
            <a:r>
              <a:rPr lang="en-US" altLang="zh-CN" sz="1800" dirty="0">
                <a:solidFill>
                  <a:srgbClr val="FF0000"/>
                </a:solidFill>
              </a:rPr>
              <a:t>max</a:t>
            </a:r>
            <a:r>
              <a:rPr lang="zh-CN" altLang="en-US" sz="1800" dirty="0">
                <a:solidFill>
                  <a:srgbClr val="FF0000"/>
                </a:solidFill>
              </a:rPr>
              <a:t>、</a:t>
            </a:r>
            <a:r>
              <a:rPr lang="en-US" altLang="zh-CN" sz="1800" dirty="0">
                <a:solidFill>
                  <a:srgbClr val="FF0000"/>
                </a:solidFill>
              </a:rPr>
              <a:t>min</a:t>
            </a:r>
            <a:r>
              <a:rPr lang="zh-CN" altLang="en-US" sz="1800" dirty="0">
                <a:solidFill>
                  <a:srgbClr val="FF0000"/>
                </a:solidFill>
              </a:rPr>
              <a:t>、</a:t>
            </a:r>
            <a:r>
              <a:rPr lang="en-US" altLang="zh-CN" sz="1800" dirty="0">
                <a:solidFill>
                  <a:srgbClr val="FF0000"/>
                </a:solidFill>
              </a:rPr>
              <a:t>sum</a:t>
            </a:r>
            <a:r>
              <a:rPr lang="zh-CN" altLang="en-US" sz="1800" dirty="0"/>
              <a:t>等</a:t>
            </a:r>
            <a:endParaRPr lang="en-US" altLang="zh-CN" sz="1800" dirty="0"/>
          </a:p>
          <a:p>
            <a:r>
              <a:rPr lang="en-US" altLang="zh-CN" sz="1800" dirty="0"/>
              <a:t>math</a:t>
            </a:r>
            <a:r>
              <a:rPr lang="zh-CN" altLang="en-US" sz="1800" dirty="0"/>
              <a:t>模块：</a:t>
            </a:r>
            <a:r>
              <a:rPr lang="en-US" altLang="zh-CN" sz="1800" dirty="0" err="1"/>
              <a:t>sqrt</a:t>
            </a:r>
            <a:r>
              <a:rPr lang="zh-CN" altLang="en-US" sz="1800" dirty="0"/>
              <a:t>、</a:t>
            </a:r>
            <a:r>
              <a:rPr lang="en-US" altLang="zh-CN" sz="1800" dirty="0"/>
              <a:t>log</a:t>
            </a:r>
            <a:r>
              <a:rPr lang="zh-CN" altLang="en-US" sz="1800" dirty="0"/>
              <a:t>等 </a:t>
            </a:r>
            <a:endParaRPr lang="en-US" altLang="zh-CN" sz="1800" dirty="0"/>
          </a:p>
          <a:p>
            <a:r>
              <a:rPr lang="en-US" altLang="zh-CN" sz="1800" b="1" dirty="0" err="1">
                <a:solidFill>
                  <a:srgbClr val="FF0000"/>
                </a:solidFill>
              </a:rPr>
              <a:t>dir</a:t>
            </a:r>
            <a:r>
              <a:rPr lang="zh-CN" altLang="en-US" sz="1800" b="1" dirty="0">
                <a:solidFill>
                  <a:srgbClr val="FF0000"/>
                </a:solidFill>
              </a:rPr>
              <a:t>和</a:t>
            </a:r>
            <a:r>
              <a:rPr lang="en-US" altLang="zh-CN" sz="1800" b="1" dirty="0">
                <a:solidFill>
                  <a:srgbClr val="FF0000"/>
                </a:solidFill>
              </a:rPr>
              <a:t>help</a:t>
            </a:r>
            <a:r>
              <a:rPr lang="zh-CN" altLang="en-US" sz="1800" b="1" dirty="0">
                <a:solidFill>
                  <a:srgbClr val="FF0000"/>
                </a:solidFill>
              </a:rPr>
              <a:t>函数查找有哪些方法以及方法的帮助</a:t>
            </a:r>
          </a:p>
          <a:p>
            <a:endParaRPr lang="zh-CN" altLang="en-US" sz="1800" dirty="0"/>
          </a:p>
        </p:txBody>
      </p:sp>
    </p:spTree>
    <p:extLst>
      <p:ext uri="{BB962C8B-B14F-4D97-AF65-F5344CB8AC3E}">
        <p14:creationId xmlns:p14="http://schemas.microsoft.com/office/powerpoint/2010/main" val="404987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运算符优先级</a:t>
            </a:r>
          </a:p>
        </p:txBody>
      </p:sp>
      <p:sp>
        <p:nvSpPr>
          <p:cNvPr id="3" name="内容占位符 2"/>
          <p:cNvSpPr>
            <a:spLocks noGrp="1"/>
          </p:cNvSpPr>
          <p:nvPr>
            <p:ph idx="1"/>
          </p:nvPr>
        </p:nvSpPr>
        <p:spPr>
          <a:xfrm>
            <a:off x="304801" y="1555739"/>
            <a:ext cx="6760799" cy="4445268"/>
          </a:xfrm>
        </p:spPr>
        <p:txBody>
          <a:bodyPr/>
          <a:lstStyle/>
          <a:p>
            <a:r>
              <a:rPr lang="zh-CN" altLang="en-US" dirty="0"/>
              <a:t>优先级越低，越最后计算</a:t>
            </a:r>
            <a:endParaRPr lang="en-US" altLang="zh-CN" dirty="0"/>
          </a:p>
          <a:p>
            <a:r>
              <a:rPr lang="zh-CN" altLang="en-US" dirty="0"/>
              <a:t>除了</a:t>
            </a:r>
            <a:r>
              <a:rPr lang="en-US" altLang="zh-CN" dirty="0"/>
              <a:t>**</a:t>
            </a:r>
            <a:r>
              <a:rPr lang="zh-CN" altLang="en-US" dirty="0"/>
              <a:t>为右结合外，其他运算符都是左结合</a:t>
            </a:r>
            <a:endParaRPr lang="en-US" altLang="zh-CN" dirty="0"/>
          </a:p>
          <a:p>
            <a:r>
              <a:rPr lang="en-US" altLang="zh-CN" dirty="0"/>
              <a:t>lambda &lt; if-else &lt;  </a:t>
            </a:r>
            <a:r>
              <a:rPr lang="zh-CN" altLang="en-US" dirty="0"/>
              <a:t>逻辑运算符</a:t>
            </a:r>
            <a:r>
              <a:rPr lang="en-US" altLang="zh-CN" dirty="0"/>
              <a:t>(</a:t>
            </a:r>
            <a:r>
              <a:rPr lang="en-US" altLang="zh-CN" dirty="0" err="1"/>
              <a:t>or,and,not</a:t>
            </a:r>
            <a:r>
              <a:rPr lang="en-US" altLang="zh-CN" dirty="0"/>
              <a:t>) &lt; </a:t>
            </a:r>
            <a:r>
              <a:rPr lang="zh-CN" altLang="en-US" dirty="0"/>
              <a:t>比较运算符 </a:t>
            </a:r>
            <a:r>
              <a:rPr lang="en-US" altLang="zh-CN" dirty="0"/>
              <a:t>&lt; </a:t>
            </a:r>
            <a:r>
              <a:rPr lang="zh-CN" altLang="en-US" dirty="0"/>
              <a:t>两元位运算 </a:t>
            </a:r>
            <a:r>
              <a:rPr lang="en-US" altLang="zh-CN" dirty="0"/>
              <a:t>&lt; </a:t>
            </a:r>
            <a:r>
              <a:rPr lang="zh-CN" altLang="en-US" dirty="0"/>
              <a:t>算术运算 </a:t>
            </a:r>
            <a:r>
              <a:rPr lang="en-US" altLang="zh-CN" dirty="0"/>
              <a:t>&lt; </a:t>
            </a:r>
            <a:r>
              <a:rPr lang="zh-CN" altLang="en-US" dirty="0"/>
              <a:t>一元运算 </a:t>
            </a:r>
            <a:r>
              <a:rPr lang="en-US" altLang="zh-CN" dirty="0"/>
              <a:t>&lt; </a:t>
            </a:r>
            <a:r>
              <a:rPr lang="zh-CN" altLang="en-US" dirty="0"/>
              <a:t>求幂运算 </a:t>
            </a:r>
            <a:r>
              <a:rPr lang="en-US" altLang="zh-CN" dirty="0"/>
              <a:t>&lt; </a:t>
            </a:r>
            <a:r>
              <a:rPr lang="zh-CN" altLang="en-US" dirty="0"/>
              <a:t>下标、切片、函数调用、字面量定义等</a:t>
            </a:r>
            <a:endParaRPr lang="en-US" altLang="zh-CN" dirty="0"/>
          </a:p>
          <a:p>
            <a:r>
              <a:rPr lang="zh-CN" altLang="en-US" dirty="0"/>
              <a:t>赋值不是运算符，其采用右结合方式 </a:t>
            </a:r>
          </a:p>
        </p:txBody>
      </p:sp>
      <p:graphicFrame>
        <p:nvGraphicFramePr>
          <p:cNvPr id="5" name="表格 4"/>
          <p:cNvGraphicFramePr>
            <a:graphicFrameLocks noGrp="1"/>
          </p:cNvGraphicFramePr>
          <p:nvPr>
            <p:extLst>
              <p:ext uri="{D42A27DB-BD31-4B8C-83A1-F6EECF244321}">
                <p14:modId xmlns:p14="http://schemas.microsoft.com/office/powerpoint/2010/main" val="1931294965"/>
              </p:ext>
            </p:extLst>
          </p:nvPr>
        </p:nvGraphicFramePr>
        <p:xfrm>
          <a:off x="7205085" y="123293"/>
          <a:ext cx="4877135" cy="6421850"/>
        </p:xfrm>
        <a:graphic>
          <a:graphicData uri="http://schemas.openxmlformats.org/drawingml/2006/table">
            <a:tbl>
              <a:tblPr>
                <a:tableStyleId>{BDBED569-4797-4DF1-A0F4-6AAB3CD982D8}</a:tableStyleId>
              </a:tblPr>
              <a:tblGrid>
                <a:gridCol w="2140393">
                  <a:extLst>
                    <a:ext uri="{9D8B030D-6E8A-4147-A177-3AD203B41FA5}">
                      <a16:colId xmlns:a16="http://schemas.microsoft.com/office/drawing/2014/main" val="1316836722"/>
                    </a:ext>
                  </a:extLst>
                </a:gridCol>
                <a:gridCol w="2736742">
                  <a:extLst>
                    <a:ext uri="{9D8B030D-6E8A-4147-A177-3AD203B41FA5}">
                      <a16:colId xmlns:a16="http://schemas.microsoft.com/office/drawing/2014/main" val="4048021829"/>
                    </a:ext>
                  </a:extLst>
                </a:gridCol>
              </a:tblGrid>
              <a:tr h="174054">
                <a:tc>
                  <a:txBody>
                    <a:bodyPr/>
                    <a:lstStyle/>
                    <a:p>
                      <a:r>
                        <a:rPr lang="zh-CN" altLang="en-US" sz="1400" dirty="0"/>
                        <a:t>运算符</a:t>
                      </a:r>
                    </a:p>
                  </a:txBody>
                  <a:tcPr marL="43513" marR="43513" marT="21757" marB="21757" anchor="ctr"/>
                </a:tc>
                <a:tc>
                  <a:txBody>
                    <a:bodyPr/>
                    <a:lstStyle/>
                    <a:p>
                      <a:r>
                        <a:rPr lang="zh-CN" altLang="en-US" sz="1400" dirty="0"/>
                        <a:t>描述</a:t>
                      </a:r>
                    </a:p>
                  </a:txBody>
                  <a:tcPr marL="43513" marR="43513" marT="21757" marB="21757" anchor="ctr"/>
                </a:tc>
                <a:extLst>
                  <a:ext uri="{0D108BD9-81ED-4DB2-BD59-A6C34878D82A}">
                    <a16:rowId xmlns:a16="http://schemas.microsoft.com/office/drawing/2014/main" val="1597222138"/>
                  </a:ext>
                </a:extLst>
              </a:tr>
              <a:tr h="174054">
                <a:tc>
                  <a:txBody>
                    <a:bodyPr/>
                    <a:lstStyle/>
                    <a:p>
                      <a:r>
                        <a:rPr lang="en-US" sz="1400" dirty="0"/>
                        <a:t>lambda</a:t>
                      </a:r>
                    </a:p>
                  </a:txBody>
                  <a:tcPr marL="43513" marR="43513" marT="21757" marB="21757" anchor="ctr"/>
                </a:tc>
                <a:tc>
                  <a:txBody>
                    <a:bodyPr/>
                    <a:lstStyle/>
                    <a:p>
                      <a:r>
                        <a:rPr lang="en-US" sz="1400" dirty="0"/>
                        <a:t>Lambda</a:t>
                      </a:r>
                      <a:r>
                        <a:rPr lang="zh-CN" altLang="en-US" sz="1400" dirty="0"/>
                        <a:t>表达式</a:t>
                      </a:r>
                    </a:p>
                  </a:txBody>
                  <a:tcPr marL="43513" marR="43513" marT="21757" marB="21757" anchor="ctr"/>
                </a:tc>
                <a:extLst>
                  <a:ext uri="{0D108BD9-81ED-4DB2-BD59-A6C34878D82A}">
                    <a16:rowId xmlns:a16="http://schemas.microsoft.com/office/drawing/2014/main" val="1834308320"/>
                  </a:ext>
                </a:extLst>
              </a:tr>
              <a:tr h="174054">
                <a:tc>
                  <a:txBody>
                    <a:bodyPr/>
                    <a:lstStyle/>
                    <a:p>
                      <a:r>
                        <a:rPr lang="en-US" sz="1400" dirty="0"/>
                        <a:t>if-else</a:t>
                      </a:r>
                    </a:p>
                  </a:txBody>
                  <a:tcPr marL="43513" marR="43513" marT="21757" marB="21757" anchor="ctr"/>
                </a:tc>
                <a:tc>
                  <a:txBody>
                    <a:bodyPr/>
                    <a:lstStyle/>
                    <a:p>
                      <a:r>
                        <a:rPr lang="en-US" altLang="zh-CN" sz="1400" dirty="0"/>
                        <a:t>3</a:t>
                      </a:r>
                      <a:r>
                        <a:rPr lang="zh-CN" altLang="en-US" sz="1400" dirty="0"/>
                        <a:t>元条件表达式</a:t>
                      </a:r>
                    </a:p>
                  </a:txBody>
                  <a:tcPr marL="43513" marR="43513" marT="21757" marB="21757" anchor="ctr"/>
                </a:tc>
                <a:extLst>
                  <a:ext uri="{0D108BD9-81ED-4DB2-BD59-A6C34878D82A}">
                    <a16:rowId xmlns:a16="http://schemas.microsoft.com/office/drawing/2014/main" val="705051902"/>
                  </a:ext>
                </a:extLst>
              </a:tr>
              <a:tr h="174054">
                <a:tc>
                  <a:txBody>
                    <a:bodyPr/>
                    <a:lstStyle/>
                    <a:p>
                      <a:r>
                        <a:rPr lang="en-US" sz="1400" dirty="0"/>
                        <a:t>or</a:t>
                      </a:r>
                    </a:p>
                  </a:txBody>
                  <a:tcPr marL="43513" marR="43513" marT="21757" marB="21757" anchor="ctr"/>
                </a:tc>
                <a:tc>
                  <a:txBody>
                    <a:bodyPr/>
                    <a:lstStyle/>
                    <a:p>
                      <a:r>
                        <a:rPr lang="zh-CN" altLang="en-US" sz="1400"/>
                        <a:t>布尔“或”</a:t>
                      </a:r>
                    </a:p>
                  </a:txBody>
                  <a:tcPr marL="43513" marR="43513" marT="21757" marB="21757" anchor="ctr"/>
                </a:tc>
                <a:extLst>
                  <a:ext uri="{0D108BD9-81ED-4DB2-BD59-A6C34878D82A}">
                    <a16:rowId xmlns:a16="http://schemas.microsoft.com/office/drawing/2014/main" val="2813375120"/>
                  </a:ext>
                </a:extLst>
              </a:tr>
              <a:tr h="174054">
                <a:tc>
                  <a:txBody>
                    <a:bodyPr/>
                    <a:lstStyle/>
                    <a:p>
                      <a:r>
                        <a:rPr lang="en-US" sz="1400"/>
                        <a:t>and</a:t>
                      </a:r>
                    </a:p>
                  </a:txBody>
                  <a:tcPr marL="43513" marR="43513" marT="21757" marB="21757" anchor="ctr"/>
                </a:tc>
                <a:tc>
                  <a:txBody>
                    <a:bodyPr/>
                    <a:lstStyle/>
                    <a:p>
                      <a:r>
                        <a:rPr lang="zh-CN" altLang="en-US" sz="1400"/>
                        <a:t>布尔“与”</a:t>
                      </a:r>
                    </a:p>
                  </a:txBody>
                  <a:tcPr marL="43513" marR="43513" marT="21757" marB="21757" anchor="ctr"/>
                </a:tc>
                <a:extLst>
                  <a:ext uri="{0D108BD9-81ED-4DB2-BD59-A6C34878D82A}">
                    <a16:rowId xmlns:a16="http://schemas.microsoft.com/office/drawing/2014/main" val="3057445757"/>
                  </a:ext>
                </a:extLst>
              </a:tr>
              <a:tr h="174054">
                <a:tc>
                  <a:txBody>
                    <a:bodyPr/>
                    <a:lstStyle/>
                    <a:p>
                      <a:r>
                        <a:rPr lang="en-US" sz="1400"/>
                        <a:t>not x</a:t>
                      </a:r>
                    </a:p>
                  </a:txBody>
                  <a:tcPr marL="43513" marR="43513" marT="21757" marB="21757" anchor="ctr"/>
                </a:tc>
                <a:tc>
                  <a:txBody>
                    <a:bodyPr/>
                    <a:lstStyle/>
                    <a:p>
                      <a:r>
                        <a:rPr lang="zh-CN" altLang="en-US" sz="1400"/>
                        <a:t>布尔“非”</a:t>
                      </a:r>
                    </a:p>
                  </a:txBody>
                  <a:tcPr marL="43513" marR="43513" marT="21757" marB="21757" anchor="ctr"/>
                </a:tc>
                <a:extLst>
                  <a:ext uri="{0D108BD9-81ED-4DB2-BD59-A6C34878D82A}">
                    <a16:rowId xmlns:a16="http://schemas.microsoft.com/office/drawing/2014/main" val="3501141307"/>
                  </a:ext>
                </a:extLst>
              </a:tr>
              <a:tr h="174054">
                <a:tc>
                  <a:txBody>
                    <a:bodyPr/>
                    <a:lstStyle/>
                    <a:p>
                      <a:r>
                        <a:rPr lang="en-US" sz="1400"/>
                        <a:t>in，not in</a:t>
                      </a:r>
                    </a:p>
                  </a:txBody>
                  <a:tcPr marL="43513" marR="43513" marT="21757" marB="21757" anchor="ctr"/>
                </a:tc>
                <a:tc>
                  <a:txBody>
                    <a:bodyPr/>
                    <a:lstStyle/>
                    <a:p>
                      <a:r>
                        <a:rPr lang="zh-CN" altLang="en-US" sz="1400"/>
                        <a:t>成员测试</a:t>
                      </a:r>
                    </a:p>
                  </a:txBody>
                  <a:tcPr marL="43513" marR="43513" marT="21757" marB="21757" anchor="ctr"/>
                </a:tc>
                <a:extLst>
                  <a:ext uri="{0D108BD9-81ED-4DB2-BD59-A6C34878D82A}">
                    <a16:rowId xmlns:a16="http://schemas.microsoft.com/office/drawing/2014/main" val="76482184"/>
                  </a:ext>
                </a:extLst>
              </a:tr>
              <a:tr h="174054">
                <a:tc>
                  <a:txBody>
                    <a:bodyPr/>
                    <a:lstStyle/>
                    <a:p>
                      <a:r>
                        <a:rPr lang="en-US" sz="1400"/>
                        <a:t>is，is not</a:t>
                      </a:r>
                    </a:p>
                  </a:txBody>
                  <a:tcPr marL="43513" marR="43513" marT="21757" marB="21757" anchor="ctr"/>
                </a:tc>
                <a:tc>
                  <a:txBody>
                    <a:bodyPr/>
                    <a:lstStyle/>
                    <a:p>
                      <a:r>
                        <a:rPr lang="zh-CN" altLang="en-US" sz="1400" dirty="0"/>
                        <a:t>同一性测试</a:t>
                      </a:r>
                    </a:p>
                  </a:txBody>
                  <a:tcPr marL="43513" marR="43513" marT="21757" marB="21757" anchor="ctr"/>
                </a:tc>
                <a:extLst>
                  <a:ext uri="{0D108BD9-81ED-4DB2-BD59-A6C34878D82A}">
                    <a16:rowId xmlns:a16="http://schemas.microsoft.com/office/drawing/2014/main" val="4284972825"/>
                  </a:ext>
                </a:extLst>
              </a:tr>
              <a:tr h="174054">
                <a:tc>
                  <a:txBody>
                    <a:bodyPr/>
                    <a:lstStyle/>
                    <a:p>
                      <a:r>
                        <a:rPr lang="en-US" altLang="zh-CN" sz="1400" dirty="0"/>
                        <a:t>&lt;</a:t>
                      </a:r>
                      <a:r>
                        <a:rPr lang="zh-CN" altLang="en-US" sz="1400" dirty="0"/>
                        <a:t>，</a:t>
                      </a:r>
                      <a:r>
                        <a:rPr lang="en-US" altLang="zh-CN" sz="1400" dirty="0"/>
                        <a:t>&lt;=</a:t>
                      </a:r>
                      <a:r>
                        <a:rPr lang="zh-CN" altLang="en-US" sz="1400" dirty="0"/>
                        <a:t>，</a:t>
                      </a:r>
                      <a:r>
                        <a:rPr lang="en-US" altLang="zh-CN" sz="1400" dirty="0"/>
                        <a:t>&gt;</a:t>
                      </a:r>
                      <a:r>
                        <a:rPr lang="zh-CN" altLang="en-US" sz="1400" dirty="0"/>
                        <a:t>，</a:t>
                      </a:r>
                      <a:r>
                        <a:rPr lang="en-US" altLang="zh-CN" sz="1400" dirty="0"/>
                        <a:t>&gt;=</a:t>
                      </a:r>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比较</a:t>
                      </a:r>
                    </a:p>
                  </a:txBody>
                  <a:tcPr marL="43513" marR="43513" marT="21757" marB="21757" anchor="ctr"/>
                </a:tc>
                <a:extLst>
                  <a:ext uri="{0D108BD9-81ED-4DB2-BD59-A6C34878D82A}">
                    <a16:rowId xmlns:a16="http://schemas.microsoft.com/office/drawing/2014/main" val="3337922943"/>
                  </a:ext>
                </a:extLst>
              </a:tr>
              <a:tr h="174054">
                <a:tc>
                  <a:txBody>
                    <a:bodyPr/>
                    <a:lstStyle/>
                    <a:p>
                      <a:r>
                        <a:rPr lang="en-US" altLang="zh-CN" sz="1400" dirty="0"/>
                        <a:t>|</a:t>
                      </a:r>
                    </a:p>
                  </a:txBody>
                  <a:tcPr marL="43513" marR="43513" marT="21757" marB="21757" anchor="ctr"/>
                </a:tc>
                <a:tc>
                  <a:txBody>
                    <a:bodyPr/>
                    <a:lstStyle/>
                    <a:p>
                      <a:r>
                        <a:rPr lang="zh-CN" altLang="en-US" sz="1400"/>
                        <a:t>按位或</a:t>
                      </a:r>
                    </a:p>
                  </a:txBody>
                  <a:tcPr marL="43513" marR="43513" marT="21757" marB="21757" anchor="ctr"/>
                </a:tc>
                <a:extLst>
                  <a:ext uri="{0D108BD9-81ED-4DB2-BD59-A6C34878D82A}">
                    <a16:rowId xmlns:a16="http://schemas.microsoft.com/office/drawing/2014/main" val="526736255"/>
                  </a:ext>
                </a:extLst>
              </a:tr>
              <a:tr h="174054">
                <a:tc>
                  <a:txBody>
                    <a:bodyPr/>
                    <a:lstStyle/>
                    <a:p>
                      <a:r>
                        <a:rPr lang="en-US" altLang="zh-CN" sz="1400"/>
                        <a:t>^</a:t>
                      </a:r>
                    </a:p>
                  </a:txBody>
                  <a:tcPr marL="43513" marR="43513" marT="21757" marB="21757" anchor="ctr"/>
                </a:tc>
                <a:tc>
                  <a:txBody>
                    <a:bodyPr/>
                    <a:lstStyle/>
                    <a:p>
                      <a:r>
                        <a:rPr lang="zh-CN" altLang="en-US" sz="1400"/>
                        <a:t>按位异或</a:t>
                      </a:r>
                    </a:p>
                  </a:txBody>
                  <a:tcPr marL="43513" marR="43513" marT="21757" marB="21757" anchor="ctr"/>
                </a:tc>
                <a:extLst>
                  <a:ext uri="{0D108BD9-81ED-4DB2-BD59-A6C34878D82A}">
                    <a16:rowId xmlns:a16="http://schemas.microsoft.com/office/drawing/2014/main" val="1472640441"/>
                  </a:ext>
                </a:extLst>
              </a:tr>
              <a:tr h="174054">
                <a:tc>
                  <a:txBody>
                    <a:bodyPr/>
                    <a:lstStyle/>
                    <a:p>
                      <a:r>
                        <a:rPr lang="en-US" altLang="zh-CN" sz="1400" dirty="0"/>
                        <a:t>&amp;</a:t>
                      </a:r>
                    </a:p>
                  </a:txBody>
                  <a:tcPr marL="43513" marR="43513" marT="21757" marB="21757" anchor="ctr"/>
                </a:tc>
                <a:tc>
                  <a:txBody>
                    <a:bodyPr/>
                    <a:lstStyle/>
                    <a:p>
                      <a:r>
                        <a:rPr lang="zh-CN" altLang="en-US" sz="1400"/>
                        <a:t>按位与</a:t>
                      </a:r>
                    </a:p>
                  </a:txBody>
                  <a:tcPr marL="43513" marR="43513" marT="21757" marB="21757" anchor="ctr"/>
                </a:tc>
                <a:extLst>
                  <a:ext uri="{0D108BD9-81ED-4DB2-BD59-A6C34878D82A}">
                    <a16:rowId xmlns:a16="http://schemas.microsoft.com/office/drawing/2014/main" val="4033451502"/>
                  </a:ext>
                </a:extLst>
              </a:tr>
              <a:tr h="174054">
                <a:tc>
                  <a:txBody>
                    <a:bodyPr/>
                    <a:lstStyle/>
                    <a:p>
                      <a:r>
                        <a:rPr lang="en-US" altLang="zh-CN" sz="1400" dirty="0"/>
                        <a:t>&lt;&lt;</a:t>
                      </a:r>
                      <a:r>
                        <a:rPr lang="zh-CN" altLang="en-US" sz="1400" dirty="0"/>
                        <a:t>，</a:t>
                      </a:r>
                      <a:r>
                        <a:rPr lang="en-US" altLang="zh-CN" sz="1400" dirty="0"/>
                        <a:t>&gt;&gt;</a:t>
                      </a:r>
                    </a:p>
                  </a:txBody>
                  <a:tcPr marL="43513" marR="43513" marT="21757" marB="21757" anchor="ctr"/>
                </a:tc>
                <a:tc>
                  <a:txBody>
                    <a:bodyPr/>
                    <a:lstStyle/>
                    <a:p>
                      <a:r>
                        <a:rPr lang="zh-CN" altLang="en-US" sz="1400"/>
                        <a:t>移位</a:t>
                      </a:r>
                    </a:p>
                  </a:txBody>
                  <a:tcPr marL="43513" marR="43513" marT="21757" marB="21757" anchor="ctr"/>
                </a:tc>
                <a:extLst>
                  <a:ext uri="{0D108BD9-81ED-4DB2-BD59-A6C34878D82A}">
                    <a16:rowId xmlns:a16="http://schemas.microsoft.com/office/drawing/2014/main" val="2912729988"/>
                  </a:ext>
                </a:extLst>
              </a:tr>
              <a:tr h="174054">
                <a:tc>
                  <a:txBody>
                    <a:bodyPr/>
                    <a:lstStyle/>
                    <a:p>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a:t>加法与减法</a:t>
                      </a:r>
                    </a:p>
                  </a:txBody>
                  <a:tcPr marL="43513" marR="43513" marT="21757" marB="21757" anchor="ctr"/>
                </a:tc>
                <a:extLst>
                  <a:ext uri="{0D108BD9-81ED-4DB2-BD59-A6C34878D82A}">
                    <a16:rowId xmlns:a16="http://schemas.microsoft.com/office/drawing/2014/main" val="256790309"/>
                  </a:ext>
                </a:extLst>
              </a:tr>
              <a:tr h="174054">
                <a:tc>
                  <a:txBody>
                    <a:bodyPr/>
                    <a:lstStyle/>
                    <a:p>
                      <a:r>
                        <a:rPr lang="zh-CN" altLang="en-US" sz="1400" dirty="0"/>
                        <a:t>*，</a:t>
                      </a:r>
                      <a:r>
                        <a:rPr lang="en-US" altLang="zh-CN" sz="1400" dirty="0"/>
                        <a:t>/</a:t>
                      </a:r>
                      <a:r>
                        <a:rPr lang="zh-CN" altLang="en-US" sz="1400" dirty="0"/>
                        <a:t>，</a:t>
                      </a:r>
                      <a:r>
                        <a:rPr lang="en-US" altLang="zh-CN" sz="1400" dirty="0"/>
                        <a:t>%</a:t>
                      </a:r>
                    </a:p>
                  </a:txBody>
                  <a:tcPr marL="43513" marR="43513" marT="21757" marB="21757" anchor="ctr"/>
                </a:tc>
                <a:tc>
                  <a:txBody>
                    <a:bodyPr/>
                    <a:lstStyle/>
                    <a:p>
                      <a:r>
                        <a:rPr lang="zh-CN" altLang="en-US" sz="1400" dirty="0"/>
                        <a:t>乘法、除法与取余</a:t>
                      </a:r>
                    </a:p>
                  </a:txBody>
                  <a:tcPr marL="43513" marR="43513" marT="21757" marB="21757" anchor="ctr"/>
                </a:tc>
                <a:extLst>
                  <a:ext uri="{0D108BD9-81ED-4DB2-BD59-A6C34878D82A}">
                    <a16:rowId xmlns:a16="http://schemas.microsoft.com/office/drawing/2014/main" val="3480875610"/>
                  </a:ext>
                </a:extLst>
              </a:tr>
              <a:tr h="174054">
                <a:tc>
                  <a:txBody>
                    <a:bodyPr/>
                    <a:lstStyle/>
                    <a:p>
                      <a:r>
                        <a:rPr lang="en-US" sz="1400" dirty="0"/>
                        <a:t>+x，-x</a:t>
                      </a:r>
                    </a:p>
                  </a:txBody>
                  <a:tcPr marL="43513" marR="43513" marT="21757" marB="21757" anchor="ctr"/>
                </a:tc>
                <a:tc>
                  <a:txBody>
                    <a:bodyPr/>
                    <a:lstStyle/>
                    <a:p>
                      <a:r>
                        <a:rPr lang="zh-CN" altLang="en-US" sz="1400" dirty="0"/>
                        <a:t>正负号，一元运算或单目运算</a:t>
                      </a:r>
                    </a:p>
                  </a:txBody>
                  <a:tcPr marL="43513" marR="43513" marT="21757" marB="21757" anchor="ctr"/>
                </a:tc>
                <a:extLst>
                  <a:ext uri="{0D108BD9-81ED-4DB2-BD59-A6C34878D82A}">
                    <a16:rowId xmlns:a16="http://schemas.microsoft.com/office/drawing/2014/main" val="74462058"/>
                  </a:ext>
                </a:extLst>
              </a:tr>
              <a:tr h="174054">
                <a:tc>
                  <a:txBody>
                    <a:bodyPr/>
                    <a:lstStyle/>
                    <a:p>
                      <a:r>
                        <a:rPr lang="en-US" sz="1400" dirty="0"/>
                        <a:t>~x</a:t>
                      </a:r>
                    </a:p>
                  </a:txBody>
                  <a:tcPr marL="43513" marR="43513" marT="21757" marB="21757" anchor="ctr"/>
                </a:tc>
                <a:tc>
                  <a:txBody>
                    <a:bodyPr/>
                    <a:lstStyle/>
                    <a:p>
                      <a:r>
                        <a:rPr lang="zh-CN" altLang="en-US" sz="1400" dirty="0"/>
                        <a:t>按位求反</a:t>
                      </a:r>
                    </a:p>
                  </a:txBody>
                  <a:tcPr marL="43513" marR="43513" marT="21757" marB="21757" anchor="ctr"/>
                </a:tc>
                <a:extLst>
                  <a:ext uri="{0D108BD9-81ED-4DB2-BD59-A6C34878D82A}">
                    <a16:rowId xmlns:a16="http://schemas.microsoft.com/office/drawing/2014/main" val="1873334202"/>
                  </a:ext>
                </a:extLst>
              </a:tr>
              <a:tr h="174054">
                <a:tc>
                  <a:txBody>
                    <a:bodyPr/>
                    <a:lstStyle/>
                    <a:p>
                      <a:r>
                        <a:rPr lang="zh-CN" altLang="en-US" sz="1400" dirty="0"/>
                        <a:t>**</a:t>
                      </a:r>
                    </a:p>
                  </a:txBody>
                  <a:tcPr marL="43513" marR="43513" marT="21757" marB="21757" anchor="ctr"/>
                </a:tc>
                <a:tc>
                  <a:txBody>
                    <a:bodyPr/>
                    <a:lstStyle/>
                    <a:p>
                      <a:r>
                        <a:rPr lang="zh-CN" altLang="en-US" sz="1400" dirty="0"/>
                        <a:t>求幂</a:t>
                      </a:r>
                    </a:p>
                  </a:txBody>
                  <a:tcPr marL="43513" marR="43513" marT="21757" marB="21757" anchor="ctr"/>
                </a:tc>
                <a:extLst>
                  <a:ext uri="{0D108BD9-81ED-4DB2-BD59-A6C34878D82A}">
                    <a16:rowId xmlns:a16="http://schemas.microsoft.com/office/drawing/2014/main" val="2475188820"/>
                  </a:ext>
                </a:extLst>
              </a:tr>
              <a:tr h="174054">
                <a:tc>
                  <a:txBody>
                    <a:bodyPr/>
                    <a:lstStyle/>
                    <a:p>
                      <a:r>
                        <a:rPr lang="en-US" sz="1400"/>
                        <a:t>x.attribute</a:t>
                      </a:r>
                    </a:p>
                  </a:txBody>
                  <a:tcPr marL="43513" marR="43513" marT="21757" marB="21757" anchor="ctr"/>
                </a:tc>
                <a:tc>
                  <a:txBody>
                    <a:bodyPr/>
                    <a:lstStyle/>
                    <a:p>
                      <a:r>
                        <a:rPr lang="zh-CN" altLang="en-US" sz="1400" dirty="0"/>
                        <a:t>属性</a:t>
                      </a:r>
                    </a:p>
                  </a:txBody>
                  <a:tcPr marL="43513" marR="43513" marT="21757" marB="21757" anchor="ctr"/>
                </a:tc>
                <a:extLst>
                  <a:ext uri="{0D108BD9-81ED-4DB2-BD59-A6C34878D82A}">
                    <a16:rowId xmlns:a16="http://schemas.microsoft.com/office/drawing/2014/main" val="1446776798"/>
                  </a:ext>
                </a:extLst>
              </a:tr>
              <a:tr h="174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x[index] </a:t>
                      </a:r>
                      <a:r>
                        <a:rPr lang="en-US" altLang="zh-CN" sz="1400" dirty="0"/>
                        <a:t>x[</a:t>
                      </a:r>
                      <a:r>
                        <a:rPr lang="en-US" altLang="zh-CN" sz="1400" dirty="0" err="1"/>
                        <a:t>index:index</a:t>
                      </a:r>
                      <a:r>
                        <a:rPr lang="en-US" altLang="zh-CN" sz="1400" dirty="0"/>
                        <a:t>]</a:t>
                      </a:r>
                    </a:p>
                  </a:txBody>
                  <a:tcPr marL="43513" marR="43513" marT="21757" marB="21757" anchor="ctr"/>
                </a:tc>
                <a:tc>
                  <a:txBody>
                    <a:bodyPr/>
                    <a:lstStyle/>
                    <a:p>
                      <a:r>
                        <a:rPr lang="zh-CN" altLang="en-US" sz="1400" dirty="0"/>
                        <a:t>下标和切片</a:t>
                      </a:r>
                    </a:p>
                  </a:txBody>
                  <a:tcPr marL="43513" marR="43513" marT="21757" marB="21757" anchor="ctr"/>
                </a:tc>
                <a:extLst>
                  <a:ext uri="{0D108BD9-81ED-4DB2-BD59-A6C34878D82A}">
                    <a16:rowId xmlns:a16="http://schemas.microsoft.com/office/drawing/2014/main" val="4186742772"/>
                  </a:ext>
                </a:extLst>
              </a:tr>
              <a:tr h="174054">
                <a:tc>
                  <a:txBody>
                    <a:bodyPr/>
                    <a:lstStyle/>
                    <a:p>
                      <a:r>
                        <a:rPr lang="en-US" sz="1400" dirty="0"/>
                        <a:t>f(arguments...)</a:t>
                      </a:r>
                    </a:p>
                  </a:txBody>
                  <a:tcPr marL="43513" marR="43513" marT="21757" marB="21757" anchor="ctr"/>
                </a:tc>
                <a:tc>
                  <a:txBody>
                    <a:bodyPr/>
                    <a:lstStyle/>
                    <a:p>
                      <a:r>
                        <a:rPr lang="zh-CN" altLang="en-US" sz="1400" dirty="0"/>
                        <a:t>函数调用</a:t>
                      </a:r>
                    </a:p>
                  </a:txBody>
                  <a:tcPr marL="43513" marR="43513" marT="21757" marB="21757" anchor="ctr"/>
                </a:tc>
                <a:extLst>
                  <a:ext uri="{0D108BD9-81ED-4DB2-BD59-A6C34878D82A}">
                    <a16:rowId xmlns:a16="http://schemas.microsoft.com/office/drawing/2014/main" val="2309279672"/>
                  </a:ext>
                </a:extLst>
              </a:tr>
              <a:tr h="174054">
                <a:tc>
                  <a:txBody>
                    <a:bodyPr/>
                    <a:lstStyle/>
                    <a:p>
                      <a:r>
                        <a:rPr lang="en-US" sz="1400" dirty="0"/>
                        <a:t>(</a:t>
                      </a:r>
                      <a:r>
                        <a:rPr lang="en-US" sz="1400" dirty="0" err="1"/>
                        <a:t>experession</a:t>
                      </a:r>
                      <a:r>
                        <a:rPr lang="en-US" sz="1400" dirty="0"/>
                        <a:t>,...)</a:t>
                      </a:r>
                    </a:p>
                  </a:txBody>
                  <a:tcPr marL="43513" marR="43513" marT="21757" marB="21757" anchor="ctr"/>
                </a:tc>
                <a:tc>
                  <a:txBody>
                    <a:bodyPr/>
                    <a:lstStyle/>
                    <a:p>
                      <a:r>
                        <a:rPr lang="zh-CN" altLang="en-US" sz="1400" dirty="0"/>
                        <a:t>元组字面量</a:t>
                      </a:r>
                    </a:p>
                  </a:txBody>
                  <a:tcPr marL="43513" marR="43513" marT="21757" marB="21757" anchor="ctr"/>
                </a:tc>
                <a:extLst>
                  <a:ext uri="{0D108BD9-81ED-4DB2-BD59-A6C34878D82A}">
                    <a16:rowId xmlns:a16="http://schemas.microsoft.com/office/drawing/2014/main" val="1607664309"/>
                  </a:ext>
                </a:extLst>
              </a:tr>
              <a:tr h="174054">
                <a:tc>
                  <a:txBody>
                    <a:bodyPr/>
                    <a:lstStyle/>
                    <a:p>
                      <a:r>
                        <a:rPr lang="en-US" sz="1400" dirty="0"/>
                        <a:t>[expression,...]</a:t>
                      </a:r>
                    </a:p>
                  </a:txBody>
                  <a:tcPr marL="43513" marR="43513" marT="21757" marB="21757" anchor="ctr"/>
                </a:tc>
                <a:tc>
                  <a:txBody>
                    <a:bodyPr/>
                    <a:lstStyle/>
                    <a:p>
                      <a:r>
                        <a:rPr lang="zh-CN" altLang="en-US" sz="1400" dirty="0"/>
                        <a:t>列表字面量</a:t>
                      </a:r>
                    </a:p>
                  </a:txBody>
                  <a:tcPr marL="43513" marR="43513" marT="21757" marB="21757" anchor="ctr"/>
                </a:tc>
                <a:extLst>
                  <a:ext uri="{0D108BD9-81ED-4DB2-BD59-A6C34878D82A}">
                    <a16:rowId xmlns:a16="http://schemas.microsoft.com/office/drawing/2014/main" val="3471594259"/>
                  </a:ext>
                </a:extLst>
              </a:tr>
              <a:tr h="174054">
                <a:tc>
                  <a:txBody>
                    <a:bodyPr/>
                    <a:lstStyle/>
                    <a:p>
                      <a:r>
                        <a:rPr lang="en-US" sz="1400"/>
                        <a:t>{key:datum,...}</a:t>
                      </a:r>
                    </a:p>
                  </a:txBody>
                  <a:tcPr marL="43513" marR="43513" marT="21757" marB="21757" anchor="ctr"/>
                </a:tc>
                <a:tc>
                  <a:txBody>
                    <a:bodyPr/>
                    <a:lstStyle/>
                    <a:p>
                      <a:r>
                        <a:rPr lang="zh-CN" altLang="en-US" sz="1400" dirty="0"/>
                        <a:t>字典字面量</a:t>
                      </a:r>
                    </a:p>
                  </a:txBody>
                  <a:tcPr marL="43513" marR="43513" marT="21757" marB="21757" anchor="ctr"/>
                </a:tc>
                <a:extLst>
                  <a:ext uri="{0D108BD9-81ED-4DB2-BD59-A6C34878D82A}">
                    <a16:rowId xmlns:a16="http://schemas.microsoft.com/office/drawing/2014/main" val="3990925821"/>
                  </a:ext>
                </a:extLst>
              </a:tr>
              <a:tr h="174054">
                <a:tc>
                  <a:txBody>
                    <a:bodyPr/>
                    <a:lstStyle/>
                    <a:p>
                      <a:r>
                        <a:rPr lang="en-US" sz="1400" dirty="0"/>
                        <a:t>'expression,...'</a:t>
                      </a:r>
                    </a:p>
                  </a:txBody>
                  <a:tcPr marL="43513" marR="43513" marT="21757" marB="21757" anchor="ctr"/>
                </a:tc>
                <a:tc>
                  <a:txBody>
                    <a:bodyPr/>
                    <a:lstStyle/>
                    <a:p>
                      <a:r>
                        <a:rPr lang="zh-CN" altLang="en-US" sz="1400" dirty="0"/>
                        <a:t>字符串字面量</a:t>
                      </a:r>
                    </a:p>
                  </a:txBody>
                  <a:tcPr marL="43513" marR="43513" marT="21757" marB="21757" anchor="ctr"/>
                </a:tc>
                <a:extLst>
                  <a:ext uri="{0D108BD9-81ED-4DB2-BD59-A6C34878D82A}">
                    <a16:rowId xmlns:a16="http://schemas.microsoft.com/office/drawing/2014/main" val="3982634492"/>
                  </a:ext>
                </a:extLst>
              </a:tr>
            </a:tbl>
          </a:graphicData>
        </a:graphic>
      </p:graphicFrame>
    </p:spTree>
    <p:extLst>
      <p:ext uri="{BB962C8B-B14F-4D97-AF65-F5344CB8AC3E}">
        <p14:creationId xmlns:p14="http://schemas.microsoft.com/office/powerpoint/2010/main" val="3741096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15413</TotalTime>
  <Words>6724</Words>
  <Application>Microsoft Office PowerPoint</Application>
  <PresentationFormat>宽屏</PresentationFormat>
  <Paragraphs>811</Paragraphs>
  <Slides>52</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等线</vt:lpstr>
      <vt:lpstr>等线 Light</vt:lpstr>
      <vt:lpstr>楷体</vt:lpstr>
      <vt:lpstr>隶书</vt:lpstr>
      <vt:lpstr>宋体</vt:lpstr>
      <vt:lpstr>Arial</vt:lpstr>
      <vt:lpstr>Calibri</vt:lpstr>
      <vt:lpstr>Courier New</vt:lpstr>
      <vt:lpstr>Times New Roman</vt:lpstr>
      <vt:lpstr>Wingdings</vt:lpstr>
      <vt:lpstr>Office 主题​​</vt:lpstr>
      <vt:lpstr>Python程序设计复习</vt:lpstr>
      <vt:lpstr>Python复习</vt:lpstr>
      <vt:lpstr>考试题型　</vt:lpstr>
      <vt:lpstr>解释和编译</vt:lpstr>
      <vt:lpstr>Python语言</vt:lpstr>
      <vt:lpstr>第1章 基础知识：对象模型 </vt:lpstr>
      <vt:lpstr>第1章 基础知识：合法的变量名 </vt:lpstr>
      <vt:lpstr>第1章 基础知识：数字类型与运算 </vt:lpstr>
      <vt:lpstr>运算符优先级</vt:lpstr>
      <vt:lpstr>第1章 基础知识：输入输出 </vt:lpstr>
      <vt:lpstr>第1章 基础知识：输入输出 </vt:lpstr>
      <vt:lpstr>第1章 基础知识：模块 </vt:lpstr>
      <vt:lpstr>第2章 Python序列：序列概述</vt:lpstr>
      <vt:lpstr>第2章 Python序列：序列创建</vt:lpstr>
      <vt:lpstr>第2章 Python序列：range</vt:lpstr>
      <vt:lpstr>第2章 Python序列：下标和切片</vt:lpstr>
      <vt:lpstr>切片：原地修改列表</vt:lpstr>
      <vt:lpstr>第2章 Python序列：有序序列的操作</vt:lpstr>
      <vt:lpstr>第2章 Python序列：有序序列的常用内置函数</vt:lpstr>
      <vt:lpstr>PowerPoint 演示文稿</vt:lpstr>
      <vt:lpstr>第2章 Python序列：列表解析式和生成式 </vt:lpstr>
      <vt:lpstr>第2章 Python序列：序列解包</vt:lpstr>
      <vt:lpstr>序列解包的各种情形</vt:lpstr>
      <vt:lpstr>第2章 Python序列：字典 </vt:lpstr>
      <vt:lpstr>第2章 Python序列：字典的迭代</vt:lpstr>
      <vt:lpstr>第2章 Python序列：set</vt:lpstr>
      <vt:lpstr>第3章 选择与循环：条件表达式</vt:lpstr>
      <vt:lpstr>短路逻辑</vt:lpstr>
      <vt:lpstr>第3章 选择与循环：选择结构</vt:lpstr>
      <vt:lpstr>第3章 选择与循环：循环结构</vt:lpstr>
      <vt:lpstr>第3章 选择与循环</vt:lpstr>
      <vt:lpstr>第3章 选择与循环</vt:lpstr>
      <vt:lpstr>第3章 选择与循环</vt:lpstr>
      <vt:lpstr>第3章 选择与循环</vt:lpstr>
      <vt:lpstr>第4章 字符串与正则表达式</vt:lpstr>
      <vt:lpstr>格式化%和format方法</vt:lpstr>
      <vt:lpstr>第4章 字符串与正则表达式：方法</vt:lpstr>
      <vt:lpstr>第4章 字符串与正则表达式：方法</vt:lpstr>
      <vt:lpstr>第4章 字符串与正则表达式：方法</vt:lpstr>
      <vt:lpstr>第4章 字符串与正则表达式：</vt:lpstr>
      <vt:lpstr>正则表达式使用方式</vt:lpstr>
      <vt:lpstr>正则表达式使用方式</vt:lpstr>
      <vt:lpstr>正则表达式使用方式</vt:lpstr>
      <vt:lpstr>第5章 函数设计与使用</vt:lpstr>
      <vt:lpstr>第5章 函数设计与使用：参数传递的序列解包</vt:lpstr>
      <vt:lpstr>第5章 函数设计与使用：变量作用域 </vt:lpstr>
      <vt:lpstr>第5章 函数设计与使用：变量作用域 </vt:lpstr>
      <vt:lpstr>第7章：文件操作：打开和关闭</vt:lpstr>
      <vt:lpstr>第7章：文件操作：读写</vt:lpstr>
      <vt:lpstr>第8章 异常处理结构与程序调试</vt:lpstr>
      <vt:lpstr>异常处理结构</vt:lpstr>
      <vt:lpstr>异常处理总结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Python程序设计复习</dc:title>
  <dc:creator>Dilin Mao</dc:creator>
  <cp:lastModifiedBy>admin</cp:lastModifiedBy>
  <cp:revision>210</cp:revision>
  <dcterms:created xsi:type="dcterms:W3CDTF">2016-05-21T11:14:16Z</dcterms:created>
  <dcterms:modified xsi:type="dcterms:W3CDTF">2022-12-17T13:43:56Z</dcterms:modified>
</cp:coreProperties>
</file>