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slideLayouts/slideLayout20.xml" ContentType="application/vnd.openxmlformats-officedocument.presentationml.slideLayout+xml"/>
  <Override PartName="/ppt/theme/theme19.xml" ContentType="application/vnd.openxmlformats-officedocument.theme+xml"/>
  <Override PartName="/ppt/slideLayouts/slideLayout21.xml" ContentType="application/vnd.openxmlformats-officedocument.presentationml.slideLayout+xml"/>
  <Override PartName="/ppt/theme/theme20.xml" ContentType="application/vnd.openxmlformats-officedocument.theme+xml"/>
  <Override PartName="/ppt/slideLayouts/slideLayout22.xml" ContentType="application/vnd.openxmlformats-officedocument.presentationml.slideLayout+xml"/>
  <Override PartName="/ppt/theme/theme21.xml" ContentType="application/vnd.openxmlformats-officedocument.theme+xml"/>
  <Override PartName="/ppt/slideLayouts/slideLayout23.xml" ContentType="application/vnd.openxmlformats-officedocument.presentationml.slideLayout+xml"/>
  <Override PartName="/ppt/theme/theme22.xml" ContentType="application/vnd.openxmlformats-officedocument.theme+xml"/>
  <Override PartName="/ppt/slideLayouts/slideLayout24.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notesMasterIdLst>
    <p:notesMasterId r:id="rId38"/>
  </p:notesMasterIdLst>
  <p:sldIdLst>
    <p:sldId id="269" r:id="rId24"/>
    <p:sldId id="256" r:id="rId25"/>
    <p:sldId id="257" r:id="rId26"/>
    <p:sldId id="258" r:id="rId27"/>
    <p:sldId id="270" r:id="rId28"/>
    <p:sldId id="259" r:id="rId29"/>
    <p:sldId id="260" r:id="rId30"/>
    <p:sldId id="261" r:id="rId31"/>
    <p:sldId id="262" r:id="rId32"/>
    <p:sldId id="263" r:id="rId33"/>
    <p:sldId id="264" r:id="rId34"/>
    <p:sldId id="265" r:id="rId35"/>
    <p:sldId id="266" r:id="rId36"/>
    <p:sldId id="268"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64E0D-4B59-46F3-8495-1622AF572449}" type="datetimeFigureOut">
              <a:rPr lang="en-US" smtClean="0"/>
              <a:t>01/05/2025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AB976B-4CE1-4EFB-A8B7-69F4057AE087}" type="slidenum">
              <a:rPr lang="en-US" smtClean="0"/>
              <a:t>‹#›</a:t>
            </a:fld>
            <a:endParaRPr lang="en-US"/>
          </a:p>
        </p:txBody>
      </p:sp>
    </p:spTree>
    <p:extLst>
      <p:ext uri="{BB962C8B-B14F-4D97-AF65-F5344CB8AC3E}">
        <p14:creationId xmlns:p14="http://schemas.microsoft.com/office/powerpoint/2010/main" val="371385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AB976B-4CE1-4EFB-A8B7-69F4057AE087}" type="slidenum">
              <a:rPr lang="en-US" smtClean="0"/>
              <a:t>1</a:t>
            </a:fld>
            <a:endParaRPr lang="en-US"/>
          </a:p>
        </p:txBody>
      </p:sp>
    </p:spTree>
    <p:extLst>
      <p:ext uri="{BB962C8B-B14F-4D97-AF65-F5344CB8AC3E}">
        <p14:creationId xmlns:p14="http://schemas.microsoft.com/office/powerpoint/2010/main" val="382471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extLst>
      <p:ext uri="{BB962C8B-B14F-4D97-AF65-F5344CB8AC3E}">
        <p14:creationId xmlns:p14="http://schemas.microsoft.com/office/powerpoint/2010/main" val="280660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5.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 id="214748369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89;p21"/>
          <p:cNvPicPr/>
          <p:nvPr/>
        </p:nvPicPr>
        <p:blipFill>
          <a:blip r:embed="rId3"/>
          <a:srcRect l="6383" r="6393"/>
          <a:stretch/>
        </p:blipFill>
        <p:spPr>
          <a:xfrm rot="10800000" flipH="1">
            <a:off x="4023720" y="1527120"/>
            <a:ext cx="8813520" cy="5851440"/>
          </a:xfrm>
          <a:prstGeom prst="rect">
            <a:avLst/>
          </a:prstGeom>
          <a:ln w="0">
            <a:noFill/>
          </a:ln>
        </p:spPr>
      </p:pic>
      <p:pic>
        <p:nvPicPr>
          <p:cNvPr id="38" name="Google Shape;90;p21"/>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92;p22"/>
          <p:cNvPicPr/>
          <p:nvPr/>
        </p:nvPicPr>
        <p:blipFill>
          <a:blip r:embed="rId3"/>
          <a:srcRect l="6383" r="6393"/>
          <a:stretch/>
        </p:blipFill>
        <p:spPr>
          <a:xfrm rot="10800000" flipH="1">
            <a:off x="4586400" y="-353880"/>
            <a:ext cx="8813520" cy="5851440"/>
          </a:xfrm>
          <a:prstGeom prst="rect">
            <a:avLst/>
          </a:prstGeom>
          <a:ln w="0">
            <a:noFill/>
          </a:ln>
        </p:spPr>
      </p:pic>
      <p:pic>
        <p:nvPicPr>
          <p:cNvPr id="40" name="Google Shape;93;p22"/>
          <p:cNvPicPr/>
          <p:nvPr/>
        </p:nvPicPr>
        <p:blipFill>
          <a:blip r:embed="rId4"/>
          <a:srcRect t="3115" b="-4959"/>
          <a:stretch/>
        </p:blipFill>
        <p:spPr>
          <a:xfrm rot="10800000" flipH="1">
            <a:off x="1513800" y="-622008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43" name="Google Shape;20;p4"/>
          <p:cNvPicPr/>
          <p:nvPr/>
        </p:nvPicPr>
        <p:blipFill>
          <a:blip r:embed="rId3"/>
          <a:srcRect l="6383" r="6393"/>
          <a:stretch/>
        </p:blipFill>
        <p:spPr>
          <a:xfrm rot="10800000" flipH="1">
            <a:off x="4023720" y="1527120"/>
            <a:ext cx="8813520" cy="5851440"/>
          </a:xfrm>
          <a:prstGeom prst="rect">
            <a:avLst/>
          </a:prstGeom>
          <a:ln w="0">
            <a:noFill/>
          </a:ln>
        </p:spPr>
      </p:pic>
      <p:pic>
        <p:nvPicPr>
          <p:cNvPr id="44" name="Google Shape;21;p4"/>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29;p7"/>
          <p:cNvPicPr/>
          <p:nvPr/>
        </p:nvPicPr>
        <p:blipFill>
          <a:blip r:embed="rId3"/>
          <a:srcRect t="3115" b="-4959"/>
          <a:stretch/>
        </p:blipFill>
        <p:spPr>
          <a:xfrm rot="10800000" flipH="1">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1666"/>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pic>
        <p:nvPicPr>
          <p:cNvPr id="57" name="Google Shape;35;p8"/>
          <p:cNvPicPr/>
          <p:nvPr/>
        </p:nvPicPr>
        <p:blipFill>
          <a:blip r:embed="rId3"/>
          <a:srcRect t="3115" b="-4959"/>
          <a:stretch/>
        </p:blipFill>
        <p:spPr>
          <a:xfrm flipH="1">
            <a:off x="3021120" y="-1942200"/>
            <a:ext cx="12059280" cy="12282120"/>
          </a:xfrm>
          <a:prstGeom prst="rect">
            <a:avLst/>
          </a:prstGeom>
          <a:ln w="0">
            <a:noFill/>
          </a:ln>
        </p:spPr>
      </p:pic>
      <p:pic>
        <p:nvPicPr>
          <p:cNvPr id="58" name="Google Shape;36;p8"/>
          <p:cNvPicPr/>
          <p:nvPr/>
        </p:nvPicPr>
        <p:blipFill>
          <a:blip r:embed="rId4"/>
          <a:srcRect l="6383" r="6393"/>
          <a:stretch/>
        </p:blipFill>
        <p:spPr>
          <a:xfrm flipH="1">
            <a:off x="4167720" y="243612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 name="Google Shape;38;p9"/>
          <p:cNvPicPr/>
          <p:nvPr/>
        </p:nvPicPr>
        <p:blipFill>
          <a:blip r:embed="rId3"/>
          <a:srcRect t="3115" b="-4959"/>
          <a:stretch/>
        </p:blipFill>
        <p:spPr>
          <a:xfrm rot="10800000" flipH="1">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pic>
        <p:nvPicPr>
          <p:cNvPr id="5" name="Google Shape;47;p11"/>
          <p:cNvPicPr/>
          <p:nvPr/>
        </p:nvPicPr>
        <p:blipFill>
          <a:blip r:embed="rId3"/>
          <a:srcRect t="3115" b="-4959"/>
          <a:stretch/>
        </p:blipFill>
        <p:spPr>
          <a:xfrm flipH="1">
            <a:off x="4419720" y="-4718520"/>
            <a:ext cx="12059280" cy="12282120"/>
          </a:xfrm>
          <a:prstGeom prst="rect">
            <a:avLst/>
          </a:prstGeom>
          <a:ln w="0">
            <a:noFill/>
          </a:ln>
        </p:spPr>
      </p:pic>
      <p:pic>
        <p:nvPicPr>
          <p:cNvPr id="6" name="Google Shape;48;p11"/>
          <p:cNvPicPr/>
          <p:nvPr/>
        </p:nvPicPr>
        <p:blipFill>
          <a:blip r:embed="rId4"/>
          <a:srcRect l="6383" r="6393"/>
          <a:stretch/>
        </p:blipFill>
        <p:spPr>
          <a:xfrm flipH="1">
            <a:off x="5565960" y="-34056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8" name="Google Shape;53;p13"/>
          <p:cNvPicPr/>
          <p:nvPr/>
        </p:nvPicPr>
        <p:blipFill>
          <a:blip r:embed="rId3"/>
          <a:srcRect t="3115" b="-4959"/>
          <a:stretch/>
        </p:blipFill>
        <p:spPr>
          <a:xfrm>
            <a:off x="-5568840" y="-2605320"/>
            <a:ext cx="12059280" cy="12282120"/>
          </a:xfrm>
          <a:prstGeom prst="rect">
            <a:avLst/>
          </a:prstGeom>
          <a:ln w="0">
            <a:noFill/>
          </a:ln>
        </p:spPr>
      </p:pic>
      <p:pic>
        <p:nvPicPr>
          <p:cNvPr id="9" name="Google Shape;54;p13"/>
          <p:cNvPicPr/>
          <p:nvPr/>
        </p:nvPicPr>
        <p:blipFill>
          <a:blip r:embed="rId4"/>
          <a:srcRect l="6383" r="6393"/>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13" name="Google Shape;59;p14"/>
          <p:cNvPicPr/>
          <p:nvPr/>
        </p:nvPicPr>
        <p:blipFill>
          <a:blip r:embed="rId3"/>
          <a:srcRect t="8325" b="8325"/>
          <a:stretch/>
        </p:blipFill>
        <p:spPr>
          <a:xfrm>
            <a:off x="-2659680" y="-4391280"/>
            <a:ext cx="8353440" cy="696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67;p16"/>
          <p:cNvPicPr/>
          <p:nvPr/>
        </p:nvPicPr>
        <p:blipFill>
          <a:blip r:embed="rId3"/>
          <a:srcRect t="3115" b="-4959"/>
          <a:stretch/>
        </p:blipFill>
        <p:spPr>
          <a:xfrm rot="10800000" flipH="1">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72;p17"/>
          <p:cNvPicPr/>
          <p:nvPr/>
        </p:nvPicPr>
        <p:blipFill>
          <a:blip r:embed="rId3"/>
          <a:srcRect t="3115" b="-4959"/>
          <a:stretch/>
        </p:blipFill>
        <p:spPr>
          <a:xfrm rot="10800000" flipH="1">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8F41-9C29-7BF7-66FC-25836D54172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8F393FB-8164-B5F0-3DDE-6700B9A1CF91}"/>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951" y="0"/>
            <a:ext cx="9144000" cy="5143500"/>
          </a:xfrm>
          <a:prstGeom prst="rect">
            <a:avLst/>
          </a:prstGeom>
        </p:spPr>
      </p:pic>
    </p:spTree>
    <p:extLst>
      <p:ext uri="{BB962C8B-B14F-4D97-AF65-F5344CB8AC3E}">
        <p14:creationId xmlns:p14="http://schemas.microsoft.com/office/powerpoint/2010/main" val="41446257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subTitle"/>
          </p:nvPr>
        </p:nvSpPr>
        <p:spPr>
          <a:xfrm>
            <a:off x="1738440" y="2571750"/>
            <a:ext cx="5667120" cy="1895040"/>
          </a:xfrm>
          <a:prstGeom prst="rect">
            <a:avLst/>
          </a:prstGeom>
          <a:noFill/>
          <a:ln w="0">
            <a:noFill/>
          </a:ln>
        </p:spPr>
        <p:txBody>
          <a:bodyPr lIns="91440" tIns="91440" rIns="91440" bIns="91440" anchor="t">
            <a:normAutofit fontScale="59433" lnSpcReduction="20000"/>
          </a:bodyPr>
          <a:lstStyle/>
          <a:p>
            <a:pPr marL="0" indent="0">
              <a:buNone/>
            </a:pPr>
            <a:r>
              <a:rPr lang="en" sz="1600" b="0" strike="noStrike" spc="-1" dirty="0">
                <a:solidFill>
                  <a:schemeClr val="dk1"/>
                </a:solidFill>
                <a:latin typeface="Catamaran"/>
                <a:ea typeface="Catamaran"/>
              </a:rPr>
              <a:t>Phishing attacks encompass various forms, including:</a:t>
            </a:r>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Email Phishing: Fraudulent emails masquerading as reputable sources such as banks or service</a:t>
            </a:r>
          </a:p>
          <a:p>
            <a:pPr marL="0" indent="0">
              <a:buNone/>
            </a:pPr>
            <a:r>
              <a:rPr lang="en" sz="1600" b="0" strike="noStrike" spc="-1" dirty="0">
                <a:solidFill>
                  <a:schemeClr val="dk1"/>
                </a:solidFill>
                <a:latin typeface="Catamaran"/>
                <a:ea typeface="Catamaran"/>
              </a:rPr>
              <a:t>        providers.</a:t>
            </a:r>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Spear Phishing: Highly targeted attacks personalized to specific individuals, often</a:t>
            </a:r>
          </a:p>
          <a:p>
            <a:pPr marL="0" indent="0">
              <a:buNone/>
            </a:pPr>
            <a:r>
              <a:rPr lang="en" sz="1600" spc="-1" dirty="0">
                <a:solidFill>
                  <a:schemeClr val="dk1"/>
                </a:solidFill>
                <a:latin typeface="Catamaran"/>
                <a:ea typeface="Catamaran"/>
              </a:rPr>
              <a:t>        </a:t>
            </a:r>
            <a:r>
              <a:rPr lang="en" sz="1600" b="0" strike="noStrike" spc="-1" dirty="0">
                <a:solidFill>
                  <a:schemeClr val="dk1"/>
                </a:solidFill>
                <a:latin typeface="Catamaran"/>
                <a:ea typeface="Catamaran"/>
              </a:rPr>
              <a:t>utilizing information gleaned from social media.</a:t>
            </a:r>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Smishing: Phishing attempts conducted through SMS messages, often containing malicious links.</a:t>
            </a:r>
            <a:endParaRPr lang="en-US" sz="1600" b="0" strike="noStrike" spc="-1" dirty="0">
              <a:solidFill>
                <a:srgbClr val="FFFFFF"/>
              </a:solidFill>
              <a:latin typeface="OpenSymbol"/>
            </a:endParaRPr>
          </a:p>
          <a:p>
            <a:pPr>
              <a:lnSpc>
                <a:spcPct val="100000"/>
              </a:lnSpc>
              <a:tabLst>
                <a:tab pos="0" algn="l"/>
              </a:tabLst>
            </a:pPr>
            <a:r>
              <a:rPr lang="en" sz="1600" b="0" strike="noStrike" spc="-1" dirty="0">
                <a:solidFill>
                  <a:schemeClr val="dk1"/>
                </a:solidFill>
                <a:latin typeface="Catamaran"/>
                <a:ea typeface="Catamaran"/>
              </a:rPr>
              <a:t>Vishing: Voice phishing, where attackers use phone calls to lure victims into divulging private information.</a:t>
            </a:r>
            <a:endParaRPr lang="en-US" sz="1600" b="0" strike="noStrike" spc="-1" dirty="0">
              <a:solidFill>
                <a:srgbClr val="FFFFFF"/>
              </a:solidFill>
              <a:latin typeface="OpenSymbol"/>
            </a:endParaRPr>
          </a:p>
        </p:txBody>
      </p:sp>
      <p:sp>
        <p:nvSpPr>
          <p:cNvPr id="89" name="PlaceHolder 2"/>
          <p:cNvSpPr>
            <a:spLocks noGrp="1"/>
          </p:cNvSpPr>
          <p:nvPr>
            <p:ph type="title"/>
          </p:nvPr>
        </p:nvSpPr>
        <p:spPr>
          <a:xfrm>
            <a:off x="1114560" y="619380"/>
            <a:ext cx="6914880" cy="18475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dk1"/>
                </a:solidFill>
                <a:latin typeface="Bai Jamjuree"/>
                <a:ea typeface="Bai Jamjuree"/>
              </a:rPr>
              <a:t>Common Types of Phishing</a:t>
            </a:r>
            <a:endParaRPr lang="fr-FR" sz="5000" b="0" strike="noStrike" spc="-1" dirty="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subTitle"/>
          </p:nvPr>
        </p:nvSpPr>
        <p:spPr>
          <a:xfrm>
            <a:off x="1738440" y="2159296"/>
            <a:ext cx="5667120" cy="1895040"/>
          </a:xfrm>
          <a:prstGeom prst="rect">
            <a:avLst/>
          </a:prstGeom>
          <a:noFill/>
          <a:ln w="0">
            <a:noFill/>
          </a:ln>
        </p:spPr>
        <p:txBody>
          <a:bodyPr lIns="91440" tIns="91440" rIns="91440" bIns="91440" anchor="t">
            <a:normAutofit fontScale="70698" lnSpcReduction="20000"/>
          </a:bodyPr>
          <a:lstStyle/>
          <a:p>
            <a:r>
              <a:rPr lang="en" sz="1600" b="0" strike="noStrike" spc="-1" dirty="0">
                <a:solidFill>
                  <a:schemeClr val="dk1"/>
                </a:solidFill>
                <a:latin typeface="Catamaran"/>
                <a:ea typeface="Catamaran"/>
              </a:rPr>
              <a:t>Identifying phishing emails can be challenging, but certain indicators can help:</a:t>
            </a:r>
            <a:endParaRPr lang="en-US" sz="1600" b="0" strike="noStrike" spc="-1" dirty="0">
              <a:solidFill>
                <a:srgbClr val="FFFFFF"/>
              </a:solidFill>
              <a:latin typeface="OpenSymbol"/>
            </a:endParaRPr>
          </a:p>
          <a:p>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Urgent or threatening language is often employed to provoke quick responses.</a:t>
            </a:r>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Misspelled URLs or email addresses may reveal the sender's illegitimacy.</a:t>
            </a:r>
            <a:endParaRPr lang="en-US" sz="1600" b="0" strike="noStrike" spc="-1" dirty="0">
              <a:solidFill>
                <a:srgbClr val="FFFFFF"/>
              </a:solidFill>
              <a:latin typeface="OpenSymbol"/>
            </a:endParaRPr>
          </a:p>
          <a:p>
            <a:r>
              <a:rPr lang="en" sz="1600" b="0" strike="noStrike" spc="-1" dirty="0">
                <a:solidFill>
                  <a:schemeClr val="dk1"/>
                </a:solidFill>
                <a:latin typeface="Catamaran"/>
                <a:ea typeface="Catamaran"/>
              </a:rPr>
              <a:t>Unexpected attachments or links can contain malware.</a:t>
            </a:r>
            <a:endParaRPr lang="en-US" sz="1600" b="0" strike="noStrike" spc="-1" dirty="0">
              <a:solidFill>
                <a:srgbClr val="FFFFFF"/>
              </a:solidFill>
              <a:latin typeface="OpenSymbol"/>
            </a:endParaRPr>
          </a:p>
          <a:p>
            <a:pPr>
              <a:lnSpc>
                <a:spcPct val="100000"/>
              </a:lnSpc>
              <a:tabLst>
                <a:tab pos="0" algn="l"/>
              </a:tabLst>
            </a:pPr>
            <a:r>
              <a:rPr lang="en" sz="1600" b="0" strike="noStrike" spc="-1" dirty="0">
                <a:solidFill>
                  <a:schemeClr val="dk1"/>
                </a:solidFill>
                <a:latin typeface="Catamaran"/>
                <a:ea typeface="Catamaran"/>
              </a:rPr>
              <a:t>Generic greetings, such as "Dear Customer," may signal a lack of personalization and authenticity.</a:t>
            </a:r>
            <a:endParaRPr lang="en-US" sz="1600" b="0" strike="noStrike" spc="-1" dirty="0">
              <a:solidFill>
                <a:srgbClr val="FFFFFF"/>
              </a:solidFill>
              <a:latin typeface="OpenSymbol"/>
            </a:endParaRPr>
          </a:p>
        </p:txBody>
      </p:sp>
      <p:sp>
        <p:nvSpPr>
          <p:cNvPr id="91" name="PlaceHolder 2"/>
          <p:cNvSpPr>
            <a:spLocks noGrp="1"/>
          </p:cNvSpPr>
          <p:nvPr>
            <p:ph type="title"/>
          </p:nvPr>
        </p:nvSpPr>
        <p:spPr>
          <a:xfrm>
            <a:off x="1114560" y="-85475"/>
            <a:ext cx="6914880" cy="18475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dk1"/>
                </a:solidFill>
                <a:latin typeface="Bai Jamjuree"/>
                <a:ea typeface="Bai Jamjuree"/>
              </a:rPr>
              <a:t>Signs of Phishing Emails</a:t>
            </a:r>
            <a:endParaRPr lang="fr-FR" sz="5000" b="0" strike="noStrike" spc="-1" dirty="0">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143168" y="369399"/>
            <a:ext cx="3704760" cy="1267196"/>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200" b="1" strike="noStrike" spc="-1" dirty="0">
                <a:solidFill>
                  <a:schemeClr val="dk1"/>
                </a:solidFill>
                <a:latin typeface="Bai Jamjuree"/>
                <a:ea typeface="Bai Jamjuree"/>
              </a:rPr>
              <a:t>Protection Strategies Against Phishing</a:t>
            </a:r>
            <a:endParaRPr lang="fr-FR" sz="3200" b="0" strike="noStrike" spc="-1" dirty="0">
              <a:solidFill>
                <a:schemeClr val="dk1"/>
              </a:solidFill>
              <a:latin typeface="Arial"/>
            </a:endParaRPr>
          </a:p>
        </p:txBody>
      </p:sp>
      <p:sp>
        <p:nvSpPr>
          <p:cNvPr id="93" name="PlaceHolder 2"/>
          <p:cNvSpPr>
            <a:spLocks noGrp="1"/>
          </p:cNvSpPr>
          <p:nvPr>
            <p:ph type="subTitle"/>
          </p:nvPr>
        </p:nvSpPr>
        <p:spPr>
          <a:xfrm>
            <a:off x="5143168" y="1992898"/>
            <a:ext cx="3704760" cy="2266560"/>
          </a:xfrm>
          <a:prstGeom prst="rect">
            <a:avLst/>
          </a:prstGeom>
          <a:noFill/>
          <a:ln w="0">
            <a:noFill/>
          </a:ln>
        </p:spPr>
        <p:txBody>
          <a:bodyPr lIns="91440" tIns="91440" rIns="91440" bIns="91440" anchor="b">
            <a:normAutofit fontScale="92500" lnSpcReduction="20000"/>
          </a:bodyPr>
          <a:lstStyle/>
          <a:p>
            <a:pPr indent="0">
              <a:buNone/>
            </a:pPr>
            <a:r>
              <a:rPr lang="en" sz="1200" b="0" strike="noStrike" spc="-1" dirty="0">
                <a:solidFill>
                  <a:schemeClr val="dk1"/>
                </a:solidFill>
                <a:latin typeface="Catamaran"/>
                <a:ea typeface="Catamaran"/>
              </a:rPr>
              <a:t>To safeguard against phishing attacks, consider implementing these strategies:</a:t>
            </a:r>
            <a:endParaRPr lang="en-US" sz="1200" b="0" strike="noStrike" spc="-1" dirty="0">
              <a:solidFill>
                <a:srgbClr val="FFFFFF"/>
              </a:solidFill>
              <a:latin typeface="OpenSymbol"/>
            </a:endParaRPr>
          </a:p>
          <a:p>
            <a:pPr indent="0">
              <a:buNone/>
            </a:pPr>
            <a:endParaRPr lang="en-US" sz="1200" b="0" strike="noStrike" spc="-1" dirty="0">
              <a:solidFill>
                <a:srgbClr val="FFFFFF"/>
              </a:solidFill>
              <a:latin typeface="OpenSymbol"/>
            </a:endParaRPr>
          </a:p>
          <a:p>
            <a:pPr marL="457200">
              <a:buFont typeface="+mj-lt"/>
              <a:buAutoNum type="arabicPeriod"/>
            </a:pPr>
            <a:r>
              <a:rPr lang="en" sz="1200" b="0" strike="noStrike" spc="-1" dirty="0">
                <a:solidFill>
                  <a:schemeClr val="dk1"/>
                </a:solidFill>
                <a:latin typeface="Catamaran"/>
                <a:ea typeface="Catamaran"/>
              </a:rPr>
              <a:t>Avoid clicking on suspicious links in emails. Always verify the source before taking action.</a:t>
            </a:r>
            <a:endParaRPr lang="en-US" sz="1200" b="0" strike="noStrike" spc="-1" dirty="0">
              <a:solidFill>
                <a:srgbClr val="FFFFFF"/>
              </a:solidFill>
              <a:latin typeface="OpenSymbol"/>
            </a:endParaRPr>
          </a:p>
          <a:p>
            <a:pPr marL="457200">
              <a:buFont typeface="+mj-lt"/>
              <a:buAutoNum type="arabicPeriod"/>
            </a:pPr>
            <a:r>
              <a:rPr lang="en" sz="1200" b="0" strike="noStrike" spc="-1" dirty="0">
                <a:solidFill>
                  <a:schemeClr val="dk1"/>
                </a:solidFill>
                <a:latin typeface="Catamaran"/>
                <a:ea typeface="Catamaran"/>
              </a:rPr>
              <a:t>Hover over URLs to reveal their true destination, ensuring they match the intended site.</a:t>
            </a:r>
            <a:endParaRPr lang="en-US" sz="1200" b="0" strike="noStrike" spc="-1" dirty="0">
              <a:solidFill>
                <a:srgbClr val="FFFFFF"/>
              </a:solidFill>
              <a:latin typeface="OpenSymbol"/>
            </a:endParaRPr>
          </a:p>
          <a:p>
            <a:pPr marL="457200">
              <a:buFont typeface="+mj-lt"/>
              <a:buAutoNum type="arabicPeriod"/>
            </a:pPr>
            <a:r>
              <a:rPr lang="en" sz="1200" b="0" strike="noStrike" spc="-1" dirty="0">
                <a:solidFill>
                  <a:schemeClr val="dk1"/>
                </a:solidFill>
                <a:latin typeface="Catamaran"/>
                <a:ea typeface="Catamaran"/>
              </a:rPr>
              <a:t>Utilize multi-factor authentication (MFA) to add an extra layer of security.</a:t>
            </a:r>
            <a:endParaRPr lang="en-US" sz="1200" b="0" strike="noStrike" spc="-1" dirty="0">
              <a:solidFill>
                <a:srgbClr val="FFFFFF"/>
              </a:solidFill>
              <a:latin typeface="OpenSymbol"/>
            </a:endParaRPr>
          </a:p>
          <a:p>
            <a:pPr marL="457200">
              <a:lnSpc>
                <a:spcPct val="100000"/>
              </a:lnSpc>
              <a:buFont typeface="+mj-lt"/>
              <a:buAutoNum type="arabicPeriod"/>
              <a:tabLst>
                <a:tab pos="0" algn="l"/>
              </a:tabLst>
            </a:pPr>
            <a:r>
              <a:rPr lang="en" sz="1200" b="0" strike="noStrike" spc="-1" dirty="0">
                <a:solidFill>
                  <a:schemeClr val="dk1"/>
                </a:solidFill>
                <a:latin typeface="Catamaran"/>
                <a:ea typeface="Catamaran"/>
              </a:rPr>
              <a:t>Report any suspicious messages to your IT or security department to assist in protecting others.</a:t>
            </a:r>
            <a:endParaRPr lang="en-US" sz="1200" b="0" strike="noStrike" spc="-1" dirty="0">
              <a:solidFill>
                <a:srgbClr val="FFFFFF"/>
              </a:solidFill>
              <a:latin typeface="OpenSymbol"/>
            </a:endParaRPr>
          </a:p>
        </p:txBody>
      </p:sp>
      <p:pic>
        <p:nvPicPr>
          <p:cNvPr id="94" name="Google Shape;173;p36"/>
          <p:cNvPicPr/>
          <p:nvPr/>
        </p:nvPicPr>
        <p:blipFill>
          <a:blip r:embed="rId2"/>
          <a:srcRect l="27240" r="9445"/>
          <a:stretch/>
        </p:blipFill>
        <p:spPr>
          <a:xfrm flipH="1">
            <a:off x="360" y="0"/>
            <a:ext cx="4885920" cy="514332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subTitle"/>
          </p:nvPr>
        </p:nvSpPr>
        <p:spPr>
          <a:xfrm>
            <a:off x="1738440" y="2209630"/>
            <a:ext cx="5667120" cy="1895040"/>
          </a:xfrm>
          <a:prstGeom prst="rect">
            <a:avLst/>
          </a:prstGeom>
          <a:noFill/>
          <a:ln w="0">
            <a:noFill/>
          </a:ln>
        </p:spPr>
        <p:txBody>
          <a:bodyPr lIns="91440" tIns="91440" rIns="91440" bIns="91440" anchor="t">
            <a:normAutofit/>
          </a:bodyPr>
          <a:lstStyle/>
          <a:p>
            <a:pPr marL="0" indent="0" algn="ctr">
              <a:lnSpc>
                <a:spcPct val="100000"/>
              </a:lnSpc>
              <a:buNone/>
              <a:tabLst>
                <a:tab pos="0" algn="l"/>
              </a:tabLst>
            </a:pPr>
            <a:r>
              <a:rPr lang="en" sz="1600" b="0" strike="noStrike" spc="-1" dirty="0">
                <a:solidFill>
                  <a:schemeClr val="dk1"/>
                </a:solidFill>
                <a:latin typeface="Catamaran"/>
                <a:ea typeface="Catamaran"/>
              </a:rPr>
              <a:t>Awareness is key to combating phishing attacks. By understanding what phishing is, recognizing common tactics, and implementing robust protection strategies, individuals and organizations can significantly reduce their risk of falling victim to these cyber threats. Stay informed and vigilant to protect your sensitive information.</a:t>
            </a:r>
            <a:endParaRPr lang="en-US" sz="1600" b="0" strike="noStrike" spc="-1" dirty="0">
              <a:solidFill>
                <a:srgbClr val="FFFFFF"/>
              </a:solidFill>
              <a:latin typeface="OpenSymbol"/>
            </a:endParaRPr>
          </a:p>
        </p:txBody>
      </p:sp>
      <p:sp>
        <p:nvSpPr>
          <p:cNvPr id="96" name="PlaceHolder 2"/>
          <p:cNvSpPr>
            <a:spLocks noGrp="1"/>
          </p:cNvSpPr>
          <p:nvPr>
            <p:ph type="title"/>
          </p:nvPr>
        </p:nvSpPr>
        <p:spPr>
          <a:xfrm>
            <a:off x="1114560" y="0"/>
            <a:ext cx="6914880" cy="18475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dk1"/>
                </a:solidFill>
                <a:latin typeface="Bai Jamjuree"/>
                <a:ea typeface="Bai Jamjuree"/>
              </a:rPr>
              <a:t>Conclusion</a:t>
            </a:r>
            <a:endParaRPr lang="fr-FR" sz="5000" b="0" strike="noStrike" spc="-1" dirty="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96FFC-728F-198E-A2D2-6296E17CBDDE}"/>
            </a:ext>
          </a:extLst>
        </p:cNvPr>
        <p:cNvGrpSpPr/>
        <p:nvPr/>
      </p:nvGrpSpPr>
      <p:grpSpPr>
        <a:xfrm>
          <a:off x="0" y="0"/>
          <a:ext cx="0" cy="0"/>
          <a:chOff x="0" y="0"/>
          <a:chExt cx="0" cy="0"/>
        </a:xfrm>
      </p:grpSpPr>
      <p:sp>
        <p:nvSpPr>
          <p:cNvPr id="2" name="PlaceHolder 1">
            <a:extLst>
              <a:ext uri="{FF2B5EF4-FFF2-40B4-BE49-F238E27FC236}">
                <a16:creationId xmlns:a16="http://schemas.microsoft.com/office/drawing/2014/main" id="{789DAD87-7551-D574-8746-283A871124D2}"/>
              </a:ext>
            </a:extLst>
          </p:cNvPr>
          <p:cNvSpPr txBox="1">
            <a:spLocks/>
          </p:cNvSpPr>
          <p:nvPr/>
        </p:nvSpPr>
        <p:spPr>
          <a:xfrm>
            <a:off x="1895580" y="1905210"/>
            <a:ext cx="5352840" cy="1333080"/>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5000" b="1" spc="-1" dirty="0">
                <a:solidFill>
                  <a:schemeClr val="dk1"/>
                </a:solidFill>
                <a:latin typeface="Bai Jamjuree"/>
                <a:ea typeface="Bai Jamjuree"/>
              </a:rPr>
              <a:t>Thank you!</a:t>
            </a:r>
            <a:endParaRPr lang="fr-FR" sz="5000" spc="-1" dirty="0">
              <a:solidFill>
                <a:schemeClr val="dk1"/>
              </a:solidFill>
              <a:latin typeface="Arial"/>
            </a:endParaRPr>
          </a:p>
        </p:txBody>
      </p:sp>
      <p:sp>
        <p:nvSpPr>
          <p:cNvPr id="3" name="TextBox 2">
            <a:extLst>
              <a:ext uri="{FF2B5EF4-FFF2-40B4-BE49-F238E27FC236}">
                <a16:creationId xmlns:a16="http://schemas.microsoft.com/office/drawing/2014/main" id="{ACBEDEE5-31B6-3F5C-497E-F66A39B7B24B}"/>
              </a:ext>
            </a:extLst>
          </p:cNvPr>
          <p:cNvSpPr txBox="1"/>
          <p:nvPr/>
        </p:nvSpPr>
        <p:spPr>
          <a:xfrm>
            <a:off x="228420" y="4246418"/>
            <a:ext cx="2315057" cy="523220"/>
          </a:xfrm>
          <a:prstGeom prst="rect">
            <a:avLst/>
          </a:prstGeom>
          <a:noFill/>
        </p:spPr>
        <p:txBody>
          <a:bodyPr wrap="none" rtlCol="0">
            <a:spAutoFit/>
          </a:bodyPr>
          <a:lstStyle/>
          <a:p>
            <a:r>
              <a:rPr lang="en-US" sz="1400" i="1" dirty="0"/>
              <a:t>Presented by Charbel Rizk</a:t>
            </a:r>
          </a:p>
          <a:p>
            <a:r>
              <a:rPr lang="en-US" sz="1400" i="1" dirty="0"/>
              <a:t>@CodeAlpha Internship</a:t>
            </a:r>
          </a:p>
        </p:txBody>
      </p:sp>
    </p:spTree>
    <p:extLst>
      <p:ext uri="{BB962C8B-B14F-4D97-AF65-F5344CB8AC3E}">
        <p14:creationId xmlns:p14="http://schemas.microsoft.com/office/powerpoint/2010/main" val="381477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Google Shape;109;p27"/>
          <p:cNvPicPr/>
          <p:nvPr/>
        </p:nvPicPr>
        <p:blipFill>
          <a:blip r:embed="rId2">
            <a:alphaModFix amt="50000"/>
          </a:blip>
          <a:srcRect t="79" b="66"/>
          <a:stretch/>
        </p:blipFill>
        <p:spPr>
          <a:xfrm>
            <a:off x="-23040" y="0"/>
            <a:ext cx="9189360" cy="5142960"/>
          </a:xfrm>
          <a:prstGeom prst="rect">
            <a:avLst/>
          </a:prstGeom>
          <a:ln w="0">
            <a:noFill/>
          </a:ln>
        </p:spPr>
      </p:pic>
      <p:sp>
        <p:nvSpPr>
          <p:cNvPr id="69" name="PlaceHolder 1"/>
          <p:cNvSpPr>
            <a:spLocks noGrp="1"/>
          </p:cNvSpPr>
          <p:nvPr>
            <p:ph type="title"/>
          </p:nvPr>
        </p:nvSpPr>
        <p:spPr>
          <a:xfrm>
            <a:off x="228420" y="1859604"/>
            <a:ext cx="8686440" cy="711876"/>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ctr">
              <a:lnSpc>
                <a:spcPct val="100000"/>
              </a:lnSpc>
              <a:buNone/>
              <a:tabLst>
                <a:tab pos="0" algn="l"/>
              </a:tabLst>
            </a:pPr>
            <a:r>
              <a:rPr lang="en-US" sz="2400" i="1" dirty="0">
                <a:latin typeface="Aptos" panose="020B0004020202020204" pitchFamily="34" charset="0"/>
              </a:rPr>
              <a:t>Don’t Take the Bait: Recognizing and Avoiding Phishing Attacks</a:t>
            </a:r>
            <a:endParaRPr lang="fr-FR" sz="5000" b="0" i="1" strike="noStrike" spc="-1" dirty="0">
              <a:solidFill>
                <a:schemeClr val="dk1"/>
              </a:solidFill>
              <a:latin typeface="Aptos" panose="020B0004020202020204" pitchFamily="34" charset="0"/>
            </a:endParaRPr>
          </a:p>
        </p:txBody>
      </p:sp>
      <p:sp>
        <p:nvSpPr>
          <p:cNvPr id="4" name="TextBox 3">
            <a:extLst>
              <a:ext uri="{FF2B5EF4-FFF2-40B4-BE49-F238E27FC236}">
                <a16:creationId xmlns:a16="http://schemas.microsoft.com/office/drawing/2014/main" id="{27364CB4-2384-E43F-D8FC-A37E39CF4969}"/>
              </a:ext>
            </a:extLst>
          </p:cNvPr>
          <p:cNvSpPr txBox="1"/>
          <p:nvPr/>
        </p:nvSpPr>
        <p:spPr>
          <a:xfrm>
            <a:off x="228420" y="4246418"/>
            <a:ext cx="2315057" cy="523220"/>
          </a:xfrm>
          <a:prstGeom prst="rect">
            <a:avLst/>
          </a:prstGeom>
          <a:noFill/>
        </p:spPr>
        <p:txBody>
          <a:bodyPr wrap="none" rtlCol="0">
            <a:spAutoFit/>
          </a:bodyPr>
          <a:lstStyle/>
          <a:p>
            <a:r>
              <a:rPr lang="en-US" sz="1400" i="1" dirty="0"/>
              <a:t>Presented by Charbel Rizk</a:t>
            </a:r>
          </a:p>
          <a:p>
            <a:r>
              <a:rPr lang="en-US" sz="1400" i="1" dirty="0"/>
              <a:t>@CodeAlpha Internship</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14280" y="3131452"/>
            <a:ext cx="8524440" cy="75204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200" b="1" strike="noStrike" spc="-1" dirty="0">
                <a:solidFill>
                  <a:schemeClr val="dk1"/>
                </a:solidFill>
                <a:latin typeface="Bai Jamjuree"/>
                <a:ea typeface="Bai Jamjuree"/>
              </a:rPr>
              <a:t>Introduction</a:t>
            </a:r>
            <a:br>
              <a:rPr lang="en" sz="3200" b="1" strike="noStrike" spc="-1" dirty="0">
                <a:solidFill>
                  <a:schemeClr val="dk1"/>
                </a:solidFill>
                <a:latin typeface="Bai Jamjuree"/>
                <a:ea typeface="Bai Jamjuree"/>
              </a:rPr>
            </a:br>
            <a:endParaRPr lang="fr-FR" sz="3200" b="0" strike="noStrike" spc="-1" dirty="0">
              <a:solidFill>
                <a:schemeClr val="dk1"/>
              </a:solidFill>
              <a:latin typeface="Arial"/>
            </a:endParaRPr>
          </a:p>
        </p:txBody>
      </p:sp>
      <p:sp>
        <p:nvSpPr>
          <p:cNvPr id="72" name="PlaceHolder 2"/>
          <p:cNvSpPr>
            <a:spLocks noGrp="1"/>
          </p:cNvSpPr>
          <p:nvPr>
            <p:ph type="subTitle"/>
          </p:nvPr>
        </p:nvSpPr>
        <p:spPr>
          <a:xfrm>
            <a:off x="83693" y="3507472"/>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dirty="0">
                <a:solidFill>
                  <a:schemeClr val="dk1"/>
                </a:solidFill>
                <a:latin typeface="Catamaran"/>
                <a:ea typeface="Catamaran"/>
              </a:rPr>
              <a:t>Phishing attacks are prevalent threats targeting individuals and organizations, aiming to deceive them into revealing sensitive information. This presentation will provide insights into understanding phishing, its objectives, and tactics used by cybercriminals.</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AB3ED82E-0268-295F-9D1F-79D7E9754E4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9144000" cy="291888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25;p29"/>
          <p:cNvPicPr/>
          <p:nvPr/>
        </p:nvPicPr>
        <p:blipFill>
          <a:blip r:embed="rId2">
            <a:alphaModFix amt="70000"/>
          </a:blip>
          <a:srcRect t="5210" b="5204"/>
          <a:stretch/>
        </p:blipFill>
        <p:spPr>
          <a:xfrm>
            <a:off x="0" y="0"/>
            <a:ext cx="9143640" cy="5143320"/>
          </a:xfrm>
          <a:prstGeom prst="rect">
            <a:avLst/>
          </a:prstGeom>
          <a:ln w="0">
            <a:noFill/>
          </a:ln>
        </p:spPr>
      </p:pic>
      <p:sp>
        <p:nvSpPr>
          <p:cNvPr id="75"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Phishing Overview</a:t>
            </a:r>
            <a:endParaRPr lang="fr-FR" sz="4000" b="0" strike="noStrike" spc="-1">
              <a:solidFill>
                <a:schemeClr val="dk1"/>
              </a:solidFill>
              <a:latin typeface="Arial"/>
            </a:endParaRPr>
          </a:p>
        </p:txBody>
      </p:sp>
      <p:sp>
        <p:nvSpPr>
          <p:cNvPr id="76"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01</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347A9-D136-3F6E-5B9C-38DBD84FD56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2A72FF0-8057-668C-B285-68CFA8EAA658}"/>
              </a:ext>
            </a:extLst>
          </p:cNvPr>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547" y="0"/>
            <a:ext cx="9140905" cy="5143500"/>
          </a:xfrm>
          <a:prstGeom prst="rect">
            <a:avLst/>
          </a:prstGeom>
        </p:spPr>
      </p:pic>
    </p:spTree>
    <p:extLst>
      <p:ext uri="{BB962C8B-B14F-4D97-AF65-F5344CB8AC3E}">
        <p14:creationId xmlns:p14="http://schemas.microsoft.com/office/powerpoint/2010/main" val="412176024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subTitle"/>
          </p:nvPr>
        </p:nvSpPr>
        <p:spPr>
          <a:xfrm>
            <a:off x="1738440" y="2108963"/>
            <a:ext cx="5667120" cy="1895040"/>
          </a:xfrm>
          <a:prstGeom prst="rect">
            <a:avLst/>
          </a:prstGeom>
          <a:noFill/>
          <a:ln w="0">
            <a:noFill/>
          </a:ln>
        </p:spPr>
        <p:txBody>
          <a:bodyPr lIns="91440" tIns="91440" rIns="91440" bIns="91440" anchor="t">
            <a:normAutofit/>
          </a:bodyPr>
          <a:lstStyle/>
          <a:p>
            <a:pPr marL="0" indent="0" algn="ctr">
              <a:lnSpc>
                <a:spcPct val="100000"/>
              </a:lnSpc>
              <a:buNone/>
              <a:tabLst>
                <a:tab pos="0" algn="l"/>
              </a:tabLst>
            </a:pPr>
            <a:r>
              <a:rPr lang="en" sz="1600" b="0" strike="noStrike" spc="-1" dirty="0">
                <a:solidFill>
                  <a:schemeClr val="dk1"/>
                </a:solidFill>
                <a:latin typeface="Catamaran"/>
                <a:ea typeface="Catamaran"/>
              </a:rPr>
              <a:t>Phishing is a cybercrime that involves tricking individuals into providing sensitive data, such as usernames, passwords, credit card details, and other personal information. Attackers often impersonate trustworthy sources, making their fraudulent messages appear legitimate to the target.</a:t>
            </a:r>
            <a:endParaRPr lang="en-US" sz="1600" b="0" strike="noStrike" spc="-1" dirty="0">
              <a:solidFill>
                <a:srgbClr val="FFFFFF"/>
              </a:solidFill>
              <a:latin typeface="OpenSymbol"/>
            </a:endParaRPr>
          </a:p>
        </p:txBody>
      </p:sp>
      <p:sp>
        <p:nvSpPr>
          <p:cNvPr id="79" name="PlaceHolder 2"/>
          <p:cNvSpPr>
            <a:spLocks noGrp="1"/>
          </p:cNvSpPr>
          <p:nvPr>
            <p:ph type="title"/>
          </p:nvPr>
        </p:nvSpPr>
        <p:spPr>
          <a:xfrm>
            <a:off x="1114560" y="0"/>
            <a:ext cx="6914880" cy="18475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dk1"/>
                </a:solidFill>
                <a:latin typeface="Bai Jamjuree"/>
                <a:ea typeface="Bai Jamjuree"/>
              </a:rPr>
              <a:t>Definition of Phishing</a:t>
            </a:r>
            <a:endParaRPr lang="fr-FR" sz="5000" b="0" strike="noStrike" spc="-1" dirty="0">
              <a:solidFill>
                <a:schemeClr val="dk1"/>
              </a:solidFill>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207783" y="3075816"/>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dirty="0">
                <a:solidFill>
                  <a:schemeClr val="dk1"/>
                </a:solidFill>
                <a:latin typeface="Bai Jamjuree"/>
                <a:ea typeface="Bai Jamjuree"/>
              </a:rPr>
              <a:t>Goals of Phishing Attacks</a:t>
            </a:r>
            <a:endParaRPr lang="fr-FR" sz="3200" b="0" strike="noStrike" spc="-1" dirty="0">
              <a:solidFill>
                <a:schemeClr val="dk1"/>
              </a:solidFill>
              <a:latin typeface="Arial"/>
            </a:endParaRPr>
          </a:p>
        </p:txBody>
      </p:sp>
      <p:sp>
        <p:nvSpPr>
          <p:cNvPr id="81" name="PlaceHolder 2"/>
          <p:cNvSpPr>
            <a:spLocks noGrp="1"/>
          </p:cNvSpPr>
          <p:nvPr>
            <p:ph type="subTitle"/>
          </p:nvPr>
        </p:nvSpPr>
        <p:spPr>
          <a:xfrm>
            <a:off x="0" y="3611081"/>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dirty="0">
                <a:solidFill>
                  <a:schemeClr val="dk1"/>
                </a:solidFill>
                <a:latin typeface="Catamaran"/>
                <a:ea typeface="Catamaran"/>
              </a:rPr>
              <a:t>The primary objective of phishing attacks is to gain unauthorized access to confidential information. This can include theft of financial credentials, identity fraud, or malware installation. By capturing sensitive data, attackers can exploit this information for malicious purposes, often with severe repercussions for victims.</a:t>
            </a:r>
            <a:endParaRPr lang="en-US" sz="1200" b="0" strike="noStrike" spc="-1" dirty="0">
              <a:solidFill>
                <a:srgbClr val="FFFFFF"/>
              </a:solidFill>
              <a:latin typeface="OpenSymbol"/>
            </a:endParaRPr>
          </a:p>
        </p:txBody>
      </p:sp>
      <p:pic>
        <p:nvPicPr>
          <p:cNvPr id="82" name="Google Shape;166;p35"/>
          <p:cNvPicPr/>
          <p:nvPr/>
        </p:nvPicPr>
        <p:blipFill>
          <a:blip r:embed="rId2"/>
          <a:srcRect t="25709" b="25709"/>
          <a:stretch/>
        </p:blipFill>
        <p:spPr>
          <a:xfrm>
            <a:off x="0" y="0"/>
            <a:ext cx="9143640" cy="291888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1738440" y="2517746"/>
            <a:ext cx="5667120" cy="1895040"/>
          </a:xfrm>
          <a:prstGeom prst="rect">
            <a:avLst/>
          </a:prstGeom>
          <a:noFill/>
          <a:ln w="0">
            <a:noFill/>
          </a:ln>
        </p:spPr>
        <p:txBody>
          <a:bodyPr lIns="91440" tIns="91440" rIns="91440" bIns="91440" anchor="t">
            <a:normAutofit/>
          </a:bodyPr>
          <a:lstStyle/>
          <a:p>
            <a:pPr marL="0" indent="0" algn="ctr">
              <a:lnSpc>
                <a:spcPct val="100000"/>
              </a:lnSpc>
              <a:buNone/>
              <a:tabLst>
                <a:tab pos="0" algn="l"/>
              </a:tabLst>
            </a:pPr>
            <a:r>
              <a:rPr lang="en" sz="1600" b="0" strike="noStrike" spc="-1" dirty="0">
                <a:solidFill>
                  <a:schemeClr val="dk1"/>
                </a:solidFill>
                <a:latin typeface="Catamaran"/>
                <a:ea typeface="Catamaran"/>
              </a:rPr>
              <a:t>One notable example of a phishing attack is the Google Docs incident in 2017. In this event, users received emails that appeared to be invites to collaborate on a Google Docs document. Clicking the link led to a fake authentication page where users unwittingly provided access to their Google accounts. This attack rapidly spread, impacting numerous workplaces and academic institutions before it was contained.</a:t>
            </a:r>
            <a:endParaRPr lang="en-US" sz="1600" b="0" strike="noStrike" spc="-1" dirty="0">
              <a:solidFill>
                <a:srgbClr val="FFFFFF"/>
              </a:solidFill>
              <a:latin typeface="OpenSymbol"/>
            </a:endParaRPr>
          </a:p>
        </p:txBody>
      </p:sp>
      <p:sp>
        <p:nvSpPr>
          <p:cNvPr id="84" name="PlaceHolder 2"/>
          <p:cNvSpPr>
            <a:spLocks noGrp="1"/>
          </p:cNvSpPr>
          <p:nvPr>
            <p:ph type="title"/>
          </p:nvPr>
        </p:nvSpPr>
        <p:spPr>
          <a:xfrm>
            <a:off x="1114560" y="518532"/>
            <a:ext cx="6914880" cy="18475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dirty="0">
                <a:solidFill>
                  <a:schemeClr val="dk1"/>
                </a:solidFill>
                <a:latin typeface="Bai Jamjuree"/>
                <a:ea typeface="Bai Jamjuree"/>
              </a:rPr>
              <a:t>Real-Life Examples of Phishing</a:t>
            </a:r>
            <a:endParaRPr lang="fr-FR" sz="5000" b="0" strike="noStrike" spc="-1" dirty="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57;p34"/>
          <p:cNvPicPr/>
          <p:nvPr/>
        </p:nvPicPr>
        <p:blipFill>
          <a:blip r:embed="rId2">
            <a:alphaModFix amt="85000"/>
          </a:blip>
          <a:srcRect t="5210" b="5204"/>
          <a:stretch/>
        </p:blipFill>
        <p:spPr>
          <a:xfrm>
            <a:off x="0" y="0"/>
            <a:ext cx="9143640" cy="5143320"/>
          </a:xfrm>
          <a:prstGeom prst="rect">
            <a:avLst/>
          </a:prstGeom>
          <a:ln w="0">
            <a:noFill/>
          </a:ln>
        </p:spPr>
      </p:pic>
      <p:sp>
        <p:nvSpPr>
          <p:cNvPr id="86" name="PlaceHolder 1"/>
          <p:cNvSpPr>
            <a:spLocks noGrp="1"/>
          </p:cNvSpPr>
          <p:nvPr>
            <p:ph type="title"/>
          </p:nvPr>
        </p:nvSpPr>
        <p:spPr>
          <a:xfrm>
            <a:off x="859523" y="3011368"/>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dirty="0">
                <a:solidFill>
                  <a:schemeClr val="dk1"/>
                </a:solidFill>
                <a:latin typeface="Bai Jamjuree"/>
                <a:ea typeface="Bai Jamjuree"/>
              </a:rPr>
              <a:t>Phishing Tactics</a:t>
            </a:r>
            <a:endParaRPr lang="fr-FR" sz="4000" b="0" strike="noStrike" spc="-1" dirty="0">
              <a:solidFill>
                <a:schemeClr val="dk1"/>
              </a:solidFill>
              <a:latin typeface="Arial"/>
            </a:endParaRPr>
          </a:p>
        </p:txBody>
      </p:sp>
      <p:sp>
        <p:nvSpPr>
          <p:cNvPr id="87"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dirty="0">
                <a:solidFill>
                  <a:schemeClr val="dk1"/>
                </a:solidFill>
                <a:latin typeface="Bai Jamjuree"/>
                <a:ea typeface="Bai Jamjuree"/>
              </a:rPr>
              <a:t>02</a:t>
            </a:r>
            <a:endParaRPr lang="fr-FR" sz="6000" b="0" strike="noStrike" spc="-1" dirty="0">
              <a:solidFill>
                <a:schemeClr val="dk1"/>
              </a:solidFill>
              <a:latin typeface="Arial"/>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524</Words>
  <Application>Microsoft Office PowerPoint</Application>
  <PresentationFormat>On-screen Show (16:9)</PresentationFormat>
  <Paragraphs>43</Paragraphs>
  <Slides>14</Slides>
  <Notes>1</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14</vt:i4>
      </vt:variant>
    </vt:vector>
  </HeadingPairs>
  <TitlesOfParts>
    <vt:vector size="44" baseType="lpstr">
      <vt:lpstr>Aptos</vt:lpstr>
      <vt:lpstr>Arial</vt:lpstr>
      <vt:lpstr>Bai Jamjuree</vt:lpstr>
      <vt:lpstr>Catamaran</vt:lpstr>
      <vt:lpstr>OpenSymbol</vt:lpstr>
      <vt:lpstr>Symbol</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PowerPoint Presentation</vt:lpstr>
      <vt:lpstr>Don’t Take the Bait: Recognizing and Avoiding Phishing Attacks</vt:lpstr>
      <vt:lpstr>Introduction </vt:lpstr>
      <vt:lpstr>Phishing Overview</vt:lpstr>
      <vt:lpstr>PowerPoint Presentation</vt:lpstr>
      <vt:lpstr>Definition of Phishing</vt:lpstr>
      <vt:lpstr>Goals of Phishing Attacks</vt:lpstr>
      <vt:lpstr>Real-Life Examples of Phishing</vt:lpstr>
      <vt:lpstr>02</vt:lpstr>
      <vt:lpstr>Common Types of Phishing</vt:lpstr>
      <vt:lpstr>Signs of Phishing Emails</vt:lpstr>
      <vt:lpstr>Protection Strategies Against Phishing</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Charbel Rizk</cp:lastModifiedBy>
  <cp:revision>2</cp:revision>
  <dcterms:modified xsi:type="dcterms:W3CDTF">2025-05-01T08:35:07Z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2025-05-01T07:51:39Z</dcterms:created>
  <dc:creator>Unknown Creator</dc:creator>
  <dc:description/>
  <dc:language>en-US</dc:language>
  <cp:lastModifiedBy>Unknown Creator</cp:lastModifiedBy>
  <dcterms:modified xsi:type="dcterms:W3CDTF">2025-05-01T07:51:39Z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