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687" r:id="rId2"/>
  </p:sldMasterIdLst>
  <p:sldIdLst>
    <p:sldId id="398" r:id="rId3"/>
    <p:sldId id="256" r:id="rId4"/>
    <p:sldId id="257" r:id="rId5"/>
    <p:sldId id="258" r:id="rId6"/>
    <p:sldId id="259" r:id="rId7"/>
    <p:sldId id="399" r:id="rId8"/>
    <p:sldId id="400" r:id="rId9"/>
    <p:sldId id="261" r:id="rId10"/>
    <p:sldId id="264" r:id="rId11"/>
    <p:sldId id="401" r:id="rId12"/>
    <p:sldId id="402" r:id="rId13"/>
    <p:sldId id="263" r:id="rId14"/>
    <p:sldId id="403"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8532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3085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87139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730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6014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625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517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8537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5906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41904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16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17577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3555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52525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5111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6919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110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487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955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9003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38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650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4/25/2023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139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4/25/2023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771722574"/>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65" r:id="rId5"/>
    <p:sldLayoutId id="2147483766" r:id="rId6"/>
    <p:sldLayoutId id="2147483771" r:id="rId7"/>
    <p:sldLayoutId id="2147483767" r:id="rId8"/>
    <p:sldLayoutId id="2147483768" r:id="rId9"/>
    <p:sldLayoutId id="2147483769" r:id="rId10"/>
    <p:sldLayoutId id="214748377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289505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chinelearningplus.com/nlp/cosinesimilarityhttps:/www.youtube.com/live/A_78fGgQMjM?feature=share" TargetMode="External"/><Relationship Id="rId7" Type="http://schemas.openxmlformats.org/officeDocument/2006/relationships/hyperlink" Target="https://www.youtube.com/watch?v=1xtrIEwY_zY&amp;t=4457s" TargetMode="External"/><Relationship Id="rId2" Type="http://schemas.openxmlformats.org/officeDocument/2006/relationships/hyperlink" Target="https://www.themoviedb.org/login" TargetMode="External"/><Relationship Id="rId1" Type="http://schemas.openxmlformats.org/officeDocument/2006/relationships/slideLayout" Target="../slideLayouts/slideLayout2.xml"/><Relationship Id="rId6" Type="http://schemas.openxmlformats.org/officeDocument/2006/relationships/hyperlink" Target="https://ijisrt.com/assets/upload/files/IJISRT22APR1053_(1).pdf" TargetMode="External"/><Relationship Id="rId5" Type="http://schemas.openxmlformats.org/officeDocument/2006/relationships/hyperlink" Target="https://www.ijeat.org/wp-content/uploads/papers/v9i5/E9666069520.pdf" TargetMode="External"/><Relationship Id="rId4" Type="http://schemas.openxmlformats.org/officeDocument/2006/relationships/hyperlink" Target="https://www.kaggle.com/datasets/tmdb/tmdb-movie-meta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E6BC-6319-40EF-A385-2BC2F8315651}"/>
              </a:ext>
            </a:extLst>
          </p:cNvPr>
          <p:cNvSpPr>
            <a:spLocks noGrp="1"/>
          </p:cNvSpPr>
          <p:nvPr>
            <p:ph type="ctrTitle"/>
          </p:nvPr>
        </p:nvSpPr>
        <p:spPr>
          <a:xfrm>
            <a:off x="471577" y="248795"/>
            <a:ext cx="11266097" cy="1928003"/>
          </a:xfrm>
        </p:spPr>
        <p:txBody>
          <a:bodyPr>
            <a:normAutofit fontScale="90000"/>
          </a:bodyPr>
          <a:lstStyle/>
          <a:p>
            <a:pPr algn="ctr">
              <a:lnSpc>
                <a:spcPct val="114000"/>
              </a:lnSpc>
              <a:spcAft>
                <a:spcPts val="1200"/>
              </a:spcAft>
            </a:pPr>
            <a:br>
              <a:rPr lang="en-US" sz="3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M.Sc. AIML &amp; Data Science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Semester – VIII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CC-416: PROJECT-III: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7C454C-A6BA-4224-824E-939F27FD353F}"/>
              </a:ext>
            </a:extLst>
          </p:cNvPr>
          <p:cNvSpPr>
            <a:spLocks noGrp="1"/>
          </p:cNvSpPr>
          <p:nvPr>
            <p:ph type="subTitle" idx="1"/>
          </p:nvPr>
        </p:nvSpPr>
        <p:spPr>
          <a:xfrm>
            <a:off x="1238250" y="4917057"/>
            <a:ext cx="9677400" cy="1751163"/>
          </a:xfrm>
        </p:spPr>
        <p:txBody>
          <a:bodyPr>
            <a:normAutofit fontScale="85000" lnSpcReduction="20000"/>
          </a:bodyPr>
          <a:lstStyle/>
          <a:p>
            <a:pPr>
              <a:lnSpc>
                <a:spcPct val="120000"/>
              </a:lnSpc>
              <a:spcBef>
                <a:spcPts val="2400"/>
              </a:spcBef>
              <a:spcAft>
                <a:spcPts val="1200"/>
              </a:spcAft>
            </a:pPr>
            <a:r>
              <a:rPr lang="en-US" dirty="0">
                <a:latin typeface="Times New Roman" panose="02020603050405020304" pitchFamily="18" charset="0"/>
                <a:cs typeface="Times New Roman" panose="02020603050405020304" pitchFamily="18" charset="0"/>
              </a:rPr>
              <a:t>Under the Guidance of  Dr. Ravi </a:t>
            </a:r>
            <a:r>
              <a:rPr lang="en-US" dirty="0" err="1">
                <a:latin typeface="Times New Roman" panose="02020603050405020304" pitchFamily="18" charset="0"/>
                <a:cs typeface="Times New Roman" panose="02020603050405020304" pitchFamily="18" charset="0"/>
              </a:rPr>
              <a:t>Gor</a:t>
            </a:r>
            <a:endParaRPr lang="en-US" dirty="0">
              <a:latin typeface="Times New Roman" panose="02020603050405020304" pitchFamily="18" charset="0"/>
              <a:cs typeface="Times New Roman" panose="02020603050405020304" pitchFamily="18" charset="0"/>
            </a:endParaRPr>
          </a:p>
          <a:p>
            <a:pPr>
              <a:lnSpc>
                <a:spcPct val="120000"/>
              </a:lnSpc>
              <a:spcBef>
                <a:spcPts val="2400"/>
              </a:spcBef>
              <a:spcAft>
                <a:spcPts val="1200"/>
              </a:spcAft>
            </a:pPr>
            <a:r>
              <a:rPr lang="en-US" dirty="0">
                <a:latin typeface="Times New Roman" panose="02020603050405020304" pitchFamily="18" charset="0"/>
                <a:cs typeface="Times New Roman" panose="02020603050405020304" pitchFamily="18" charset="0"/>
              </a:rPr>
              <a:t>Department of AIML &amp; Data Science</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School of Emerging Science &amp; Technology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Gujarat University</a:t>
            </a:r>
            <a:endParaRPr lang="en-IN" dirty="0"/>
          </a:p>
        </p:txBody>
      </p:sp>
      <p:graphicFrame>
        <p:nvGraphicFramePr>
          <p:cNvPr id="4" name="Table 4">
            <a:extLst>
              <a:ext uri="{FF2B5EF4-FFF2-40B4-BE49-F238E27FC236}">
                <a16:creationId xmlns:a16="http://schemas.microsoft.com/office/drawing/2014/main" id="{E6F661B6-2DA7-4F8A-81A4-A0670F7AAA2F}"/>
              </a:ext>
            </a:extLst>
          </p:cNvPr>
          <p:cNvGraphicFramePr>
            <a:graphicFrameLocks noGrp="1"/>
          </p:cNvGraphicFramePr>
          <p:nvPr>
            <p:extLst>
              <p:ext uri="{D42A27DB-BD31-4B8C-83A1-F6EECF244321}">
                <p14:modId xmlns:p14="http://schemas.microsoft.com/office/powerpoint/2010/main" val="1435489580"/>
              </p:ext>
            </p:extLst>
          </p:nvPr>
        </p:nvGraphicFramePr>
        <p:xfrm>
          <a:off x="1466850" y="2859661"/>
          <a:ext cx="9258300" cy="2021040"/>
        </p:xfrm>
        <a:graphic>
          <a:graphicData uri="http://schemas.openxmlformats.org/drawingml/2006/table">
            <a:tbl>
              <a:tblPr firstRow="1" bandRow="1">
                <a:tableStyleId>{5940675A-B579-460E-94D1-54222C63F5DA}</a:tableStyleId>
              </a:tblPr>
              <a:tblGrid>
                <a:gridCol w="1330882">
                  <a:extLst>
                    <a:ext uri="{9D8B030D-6E8A-4147-A177-3AD203B41FA5}">
                      <a16:colId xmlns:a16="http://schemas.microsoft.com/office/drawing/2014/main" val="2985552662"/>
                    </a:ext>
                  </a:extLst>
                </a:gridCol>
                <a:gridCol w="7927418">
                  <a:extLst>
                    <a:ext uri="{9D8B030D-6E8A-4147-A177-3AD203B41FA5}">
                      <a16:colId xmlns:a16="http://schemas.microsoft.com/office/drawing/2014/main" val="2943843376"/>
                    </a:ext>
                  </a:extLst>
                </a:gridCol>
              </a:tblGrid>
              <a:tr h="60397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Group</a:t>
                      </a:r>
                    </a:p>
                  </a:txBody>
                  <a:tcPr>
                    <a:solidFill>
                      <a:schemeClr val="bg1"/>
                    </a:solidFill>
                  </a:tcPr>
                </a:tc>
                <a:tc>
                  <a:txBody>
                    <a:bodyPr/>
                    <a:lstStyle/>
                    <a:p>
                      <a:pPr algn="just"/>
                      <a:r>
                        <a:rPr lang="en-IN" sz="2200" dirty="0">
                          <a:solidFill>
                            <a:schemeClr val="tx1"/>
                          </a:solidFill>
                          <a:latin typeface="Times New Roman" panose="02020603050405020304" pitchFamily="18" charset="0"/>
                          <a:cs typeface="Times New Roman" panose="02020603050405020304" pitchFamily="18" charset="0"/>
                        </a:rPr>
                        <a:t>28</a:t>
                      </a:r>
                    </a:p>
                  </a:txBody>
                  <a:tcPr>
                    <a:solidFill>
                      <a:schemeClr val="bg1"/>
                    </a:solidFill>
                  </a:tcPr>
                </a:tc>
                <a:extLst>
                  <a:ext uri="{0D108BD9-81ED-4DB2-BD59-A6C34878D82A}">
                    <a16:rowId xmlns:a16="http://schemas.microsoft.com/office/drawing/2014/main" val="2241365089"/>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Roll No. </a:t>
                      </a:r>
                    </a:p>
                  </a:txBody>
                  <a:tcPr>
                    <a:solidFill>
                      <a:schemeClr val="bg1"/>
                    </a:solidFill>
                  </a:tcPr>
                </a:tc>
                <a:tc>
                  <a:txBody>
                    <a:bodyPr/>
                    <a:lstStyle/>
                    <a:p>
                      <a:pPr algn="just"/>
                      <a:r>
                        <a:rPr lang="en-IN" sz="2200"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extLst>
                  <a:ext uri="{0D108BD9-81ED-4DB2-BD59-A6C34878D82A}">
                    <a16:rowId xmlns:a16="http://schemas.microsoft.com/office/drawing/2014/main" val="1712102313"/>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Name</a:t>
                      </a:r>
                    </a:p>
                  </a:txBody>
                  <a:tcPr>
                    <a:solidFill>
                      <a:schemeClr val="bg1"/>
                    </a:solidFill>
                  </a:tcPr>
                </a:tc>
                <a:tc>
                  <a:txBody>
                    <a:bodyPr/>
                    <a:lstStyle/>
                    <a:p>
                      <a:pPr algn="just"/>
                      <a:r>
                        <a:rPr lang="en-IN" sz="2200" dirty="0">
                          <a:solidFill>
                            <a:schemeClr val="tx1"/>
                          </a:solidFill>
                          <a:latin typeface="Times New Roman" panose="02020603050405020304" pitchFamily="18" charset="0"/>
                          <a:cs typeface="Times New Roman" panose="02020603050405020304" pitchFamily="18" charset="0"/>
                        </a:rPr>
                        <a:t>Charchil Singh</a:t>
                      </a:r>
                    </a:p>
                  </a:txBody>
                  <a:tcPr>
                    <a:solidFill>
                      <a:schemeClr val="bg1"/>
                    </a:solidFill>
                  </a:tcPr>
                </a:tc>
                <a:extLst>
                  <a:ext uri="{0D108BD9-81ED-4DB2-BD59-A6C34878D82A}">
                    <a16:rowId xmlns:a16="http://schemas.microsoft.com/office/drawing/2014/main" val="3367830120"/>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Title</a:t>
                      </a:r>
                      <a:endParaRPr lang="en-IN" sz="22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Movie Recommender </a:t>
                      </a:r>
                    </a:p>
                  </a:txBody>
                  <a:tcPr>
                    <a:solidFill>
                      <a:schemeClr val="bg1"/>
                    </a:solidFill>
                  </a:tcPr>
                </a:tc>
                <a:extLst>
                  <a:ext uri="{0D108BD9-81ED-4DB2-BD59-A6C34878D82A}">
                    <a16:rowId xmlns:a16="http://schemas.microsoft.com/office/drawing/2014/main" val="2765782110"/>
                  </a:ext>
                </a:extLst>
              </a:tr>
            </a:tbl>
          </a:graphicData>
        </a:graphic>
      </p:graphicFrame>
      <p:pic>
        <p:nvPicPr>
          <p:cNvPr id="6" name="Picture 5">
            <a:extLst>
              <a:ext uri="{FF2B5EF4-FFF2-40B4-BE49-F238E27FC236}">
                <a16:creationId xmlns:a16="http://schemas.microsoft.com/office/drawing/2014/main" id="{7C3223AC-2441-49C8-A4F6-AC998B4C9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28" y="327155"/>
            <a:ext cx="1849643" cy="1849643"/>
          </a:xfrm>
          <a:prstGeom prst="rect">
            <a:avLst/>
          </a:prstGeom>
        </p:spPr>
      </p:pic>
    </p:spTree>
    <p:extLst>
      <p:ext uri="{BB962C8B-B14F-4D97-AF65-F5344CB8AC3E}">
        <p14:creationId xmlns:p14="http://schemas.microsoft.com/office/powerpoint/2010/main" val="132259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7185-796E-BF64-9C08-39C9D3ED233F}"/>
              </a:ext>
            </a:extLst>
          </p:cNvPr>
          <p:cNvSpPr>
            <a:spLocks noGrp="1"/>
          </p:cNvSpPr>
          <p:nvPr>
            <p:ph type="title"/>
          </p:nvPr>
        </p:nvSpPr>
        <p:spPr/>
        <p:txBody>
          <a:bodyPr/>
          <a:lstStyle/>
          <a:p>
            <a:r>
              <a:rPr lang="en-IN" dirty="0"/>
              <a:t>Finding similarity</a:t>
            </a:r>
          </a:p>
        </p:txBody>
      </p:sp>
      <p:pic>
        <p:nvPicPr>
          <p:cNvPr id="5" name="Content Placeholder 4">
            <a:extLst>
              <a:ext uri="{FF2B5EF4-FFF2-40B4-BE49-F238E27FC236}">
                <a16:creationId xmlns:a16="http://schemas.microsoft.com/office/drawing/2014/main" id="{5D4BC81F-0FF8-7359-884C-6A704D35D92E}"/>
              </a:ext>
            </a:extLst>
          </p:cNvPr>
          <p:cNvPicPr>
            <a:picLocks noGrp="1" noChangeAspect="1"/>
          </p:cNvPicPr>
          <p:nvPr>
            <p:ph idx="1"/>
          </p:nvPr>
        </p:nvPicPr>
        <p:blipFill>
          <a:blip r:embed="rId2"/>
          <a:stretch>
            <a:fillRect/>
          </a:stretch>
        </p:blipFill>
        <p:spPr>
          <a:xfrm>
            <a:off x="2124102" y="2188806"/>
            <a:ext cx="7374461" cy="3848100"/>
          </a:xfrm>
        </p:spPr>
      </p:pic>
    </p:spTree>
    <p:extLst>
      <p:ext uri="{BB962C8B-B14F-4D97-AF65-F5344CB8AC3E}">
        <p14:creationId xmlns:p14="http://schemas.microsoft.com/office/powerpoint/2010/main" val="342675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B19B-9732-DDA3-BACD-D3B64E9DBF56}"/>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8CB98AA3-6F15-A226-9C96-03C2AE24CD92}"/>
              </a:ext>
            </a:extLst>
          </p:cNvPr>
          <p:cNvPicPr>
            <a:picLocks noGrp="1" noChangeAspect="1"/>
          </p:cNvPicPr>
          <p:nvPr>
            <p:ph idx="1"/>
          </p:nvPr>
        </p:nvPicPr>
        <p:blipFill>
          <a:blip r:embed="rId2"/>
          <a:stretch>
            <a:fillRect/>
          </a:stretch>
        </p:blipFill>
        <p:spPr>
          <a:xfrm>
            <a:off x="793102" y="2540894"/>
            <a:ext cx="5740015" cy="3308367"/>
          </a:xfrm>
        </p:spPr>
      </p:pic>
    </p:spTree>
    <p:extLst>
      <p:ext uri="{BB962C8B-B14F-4D97-AF65-F5344CB8AC3E}">
        <p14:creationId xmlns:p14="http://schemas.microsoft.com/office/powerpoint/2010/main" val="354309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851C-E184-2B69-B630-FDC0AF6398F8}"/>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23959897-B358-CA07-8082-438F02F177E4}"/>
              </a:ext>
            </a:extLst>
          </p:cNvPr>
          <p:cNvSpPr>
            <a:spLocks noGrp="1"/>
          </p:cNvSpPr>
          <p:nvPr>
            <p:ph idx="1"/>
          </p:nvPr>
        </p:nvSpPr>
        <p:spPr>
          <a:xfrm>
            <a:off x="656745" y="2095500"/>
            <a:ext cx="10620855" cy="3848100"/>
          </a:xfrm>
        </p:spPr>
        <p:txBody>
          <a:bodyPr>
            <a:noAutofit/>
          </a:bodyPr>
          <a:lstStyle/>
          <a:p>
            <a:pPr marL="0" indent="0">
              <a:buNone/>
            </a:pPr>
            <a:r>
              <a:rPr lang="en-US" sz="1800" b="0" i="0" dirty="0">
                <a:solidFill>
                  <a:schemeClr val="bg1"/>
                </a:solidFill>
                <a:effectLst/>
                <a:highlight>
                  <a:srgbClr val="000000"/>
                </a:highlight>
                <a:latin typeface="Calibri" panose="020F0502020204030204" pitchFamily="34" charset="0"/>
                <a:cs typeface="Calibri" panose="020F0502020204030204" pitchFamily="34" charset="0"/>
              </a:rPr>
              <a:t>We have illustrated the modelling of a movie recommendation system by making the use of content-based filtering in the movie recommendation system. The KNN algorithm is implemented in this model along with the principle of cosine similarity as it gives more accuracy than the other distance metrics and the complexity is comparatively low too Recommendations systems have become the most essential fount of a relevant and reliable source of information in the world of internet. Simple ones consider one or a few parameters while the more complex ones make use of </a:t>
            </a:r>
            <a:r>
              <a:rPr lang="en-US" sz="1800" b="0" i="0" dirty="0" err="1">
                <a:solidFill>
                  <a:schemeClr val="bg1"/>
                </a:solidFill>
                <a:effectLst/>
                <a:highlight>
                  <a:srgbClr val="000000"/>
                </a:highlight>
                <a:latin typeface="Calibri" panose="020F0502020204030204" pitchFamily="34" charset="0"/>
                <a:cs typeface="Calibri" panose="020F0502020204030204" pitchFamily="34" charset="0"/>
              </a:rPr>
              <a:t>moreparameters</a:t>
            </a:r>
            <a:r>
              <a:rPr lang="en-US" sz="1800" b="0" i="0" dirty="0">
                <a:solidFill>
                  <a:schemeClr val="bg1"/>
                </a:solidFill>
                <a:effectLst/>
                <a:highlight>
                  <a:srgbClr val="000000"/>
                </a:highlight>
                <a:latin typeface="Calibri" panose="020F0502020204030204" pitchFamily="34" charset="0"/>
                <a:cs typeface="Calibri" panose="020F0502020204030204" pitchFamily="34" charset="0"/>
              </a:rPr>
              <a:t> to filter the results and make it more user friendly. With the inclusion of advanced deep learning and other filtering techniques like collaborative filtering and hybrid filtering a strong movie recommendation system can be built. This can be a major step towards the further development of this model as it will not only become more efficient to use but also increase the business value even</a:t>
            </a:r>
          </a:p>
          <a:p>
            <a:pPr marL="0" indent="0">
              <a:buNone/>
            </a:pPr>
            <a:r>
              <a:rPr lang="en-US" sz="1800" b="0" i="0" dirty="0">
                <a:solidFill>
                  <a:schemeClr val="bg1"/>
                </a:solidFill>
                <a:effectLst/>
                <a:highlight>
                  <a:srgbClr val="000000"/>
                </a:highlight>
                <a:latin typeface="Calibri" panose="020F0502020204030204" pitchFamily="34" charset="0"/>
                <a:cs typeface="Calibri" panose="020F0502020204030204" pitchFamily="34" charset="0"/>
              </a:rPr>
              <a:t>further.</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563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797-34F2-388C-712A-5466F16FFF3B}"/>
              </a:ext>
            </a:extLst>
          </p:cNvPr>
          <p:cNvSpPr>
            <a:spLocks noGrp="1"/>
          </p:cNvSpPr>
          <p:nvPr>
            <p:ph type="title"/>
          </p:nvPr>
        </p:nvSpPr>
        <p:spPr/>
        <p:txBody>
          <a:bodyPr/>
          <a:lstStyle/>
          <a:p>
            <a:r>
              <a:rPr lang="en-IN" dirty="0" err="1"/>
              <a:t>Refrences</a:t>
            </a:r>
            <a:endParaRPr lang="en-IN" dirty="0"/>
          </a:p>
        </p:txBody>
      </p:sp>
      <p:sp>
        <p:nvSpPr>
          <p:cNvPr id="3" name="Content Placeholder 2">
            <a:extLst>
              <a:ext uri="{FF2B5EF4-FFF2-40B4-BE49-F238E27FC236}">
                <a16:creationId xmlns:a16="http://schemas.microsoft.com/office/drawing/2014/main" id="{31EABB08-7ACF-1F6E-29A9-BBCEE8D0D269}"/>
              </a:ext>
            </a:extLst>
          </p:cNvPr>
          <p:cNvSpPr>
            <a:spLocks noGrp="1"/>
          </p:cNvSpPr>
          <p:nvPr>
            <p:ph idx="1"/>
          </p:nvPr>
        </p:nvSpPr>
        <p:spPr/>
        <p:txBody>
          <a:bodyPr/>
          <a:lstStyle/>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rPr>
              <a:t> </a:t>
            </a: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2"/>
              </a:rPr>
              <a:t>https://www.themoviedb.org/login</a:t>
            </a: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3"/>
              </a:rPr>
              <a:t>https://www.machinelearningplus.com/nlp/cosinesimilarityhttps://www.youtube.com/live/A_78fGgQMjM?feature=share</a:t>
            </a: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4"/>
              </a:rPr>
              <a:t>https://www.kaggle.com/datasets/tmdb/tmdb-movie-metadata</a:t>
            </a: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5"/>
              </a:rPr>
              <a:t>https://www.ijeat.org/wp-content/uploads/papers/v9i5/E9666069520.pdf</a:t>
            </a:r>
            <a:endParaRPr lang="en-US" dirty="0">
              <a:solidFill>
                <a:schemeClr val="bg1"/>
              </a:solidFill>
              <a:highlight>
                <a:srgbClr val="000000"/>
              </a:highlight>
              <a:latin typeface="Calibri" panose="020F0502020204030204" pitchFamily="34" charset="0"/>
              <a:cs typeface="Calibri" panose="020F0502020204030204" pitchFamily="34" charset="0"/>
            </a:endParaRPr>
          </a:p>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6"/>
              </a:rPr>
              <a:t>https://ijisrt.com/assets/upload/files/IJISRT22APR1053_(1).pdf</a:t>
            </a: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r>
              <a:rPr lang="en-US" sz="2000" b="0" i="0" dirty="0">
                <a:solidFill>
                  <a:schemeClr val="bg1"/>
                </a:solidFill>
                <a:effectLst/>
                <a:highlight>
                  <a:srgbClr val="000000"/>
                </a:highlight>
                <a:latin typeface="Calibri" panose="020F0502020204030204" pitchFamily="34" charset="0"/>
                <a:cs typeface="Calibri" panose="020F0502020204030204" pitchFamily="34" charset="0"/>
                <a:hlinkClick r:id="rId7"/>
              </a:rPr>
              <a:t>https://www.youtube.com/watch?v=1xtrIEwY_zY&amp;t=4457s</a:t>
            </a: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endParaRPr lang="en-US" dirty="0">
              <a:solidFill>
                <a:schemeClr val="bg1"/>
              </a:solidFill>
              <a:highlight>
                <a:srgbClr val="000000"/>
              </a:highlight>
              <a:latin typeface="Calibri" panose="020F0502020204030204" pitchFamily="34" charset="0"/>
              <a:cs typeface="Calibri" panose="020F0502020204030204" pitchFamily="34" charset="0"/>
            </a:endParaRPr>
          </a:p>
          <a:p>
            <a:pPr marL="0" indent="0">
              <a:buNone/>
            </a:pP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endParaRPr lang="en-US" dirty="0">
              <a:solidFill>
                <a:schemeClr val="bg1"/>
              </a:solidFill>
              <a:highlight>
                <a:srgbClr val="000000"/>
              </a:highlight>
              <a:latin typeface="Calibri" panose="020F0502020204030204" pitchFamily="34" charset="0"/>
              <a:cs typeface="Calibri" panose="020F0502020204030204" pitchFamily="34" charset="0"/>
            </a:endParaRPr>
          </a:p>
          <a:p>
            <a:pPr marL="0" indent="0">
              <a:buNone/>
            </a:pPr>
            <a:endParaRPr lang="en-US" sz="2000" b="0" i="0" dirty="0">
              <a:solidFill>
                <a:schemeClr val="bg1"/>
              </a:solidFill>
              <a:effectLst/>
              <a:highlight>
                <a:srgbClr val="000000"/>
              </a:highligh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12638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A022-74E5-1E2F-0C7C-F1C894BCEE4C}"/>
              </a:ext>
            </a:extLst>
          </p:cNvPr>
          <p:cNvSpPr>
            <a:spLocks noGrp="1"/>
          </p:cNvSpPr>
          <p:nvPr>
            <p:ph type="title"/>
          </p:nvPr>
        </p:nvSpPr>
        <p:spPr>
          <a:xfrm>
            <a:off x="783385" y="2281947"/>
            <a:ext cx="10625229" cy="1147053"/>
          </a:xfrm>
        </p:spPr>
        <p:txBody>
          <a:bodyPr>
            <a:noAutofit/>
          </a:bodyPr>
          <a:lstStyle/>
          <a:p>
            <a:pPr algn="ctr"/>
            <a:r>
              <a:rPr lang="en-IN" sz="8000" dirty="0"/>
              <a:t>Thank You</a:t>
            </a:r>
          </a:p>
        </p:txBody>
      </p:sp>
      <p:pic>
        <p:nvPicPr>
          <p:cNvPr id="7" name="Picture 6" descr="Pop Corn Pusheen">
            <a:extLst>
              <a:ext uri="{FF2B5EF4-FFF2-40B4-BE49-F238E27FC236}">
                <a16:creationId xmlns:a16="http://schemas.microsoft.com/office/drawing/2014/main" id="{ABB2D1F2-E6C2-68E5-ECA1-F899FC416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87" y="1570022"/>
            <a:ext cx="2255067" cy="2255067"/>
          </a:xfrm>
          <a:prstGeom prst="rect">
            <a:avLst/>
          </a:prstGeom>
        </p:spPr>
      </p:pic>
    </p:spTree>
    <p:extLst>
      <p:ext uri="{BB962C8B-B14F-4D97-AF65-F5344CB8AC3E}">
        <p14:creationId xmlns:p14="http://schemas.microsoft.com/office/powerpoint/2010/main" val="34486792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opcorn and drink in an empty red theater">
            <a:extLst>
              <a:ext uri="{FF2B5EF4-FFF2-40B4-BE49-F238E27FC236}">
                <a16:creationId xmlns:a16="http://schemas.microsoft.com/office/drawing/2014/main" id="{20A8A1B1-6D8D-79D0-DAD2-50B27FD57F12}"/>
              </a:ext>
            </a:extLst>
          </p:cNvPr>
          <p:cNvPicPr>
            <a:picLocks noChangeAspect="1"/>
          </p:cNvPicPr>
          <p:nvPr/>
        </p:nvPicPr>
        <p:blipFill rotWithShape="1">
          <a:blip r:embed="rId2"/>
          <a:srcRect t="7707" b="7707"/>
          <a:stretch/>
        </p:blipFill>
        <p:spPr>
          <a:xfrm>
            <a:off x="-4" y="10"/>
            <a:ext cx="12192000" cy="6857990"/>
          </a:xfrm>
          <a:prstGeom prst="rect">
            <a:avLst/>
          </a:prstGeom>
        </p:spPr>
      </p:pic>
      <p:sp>
        <p:nvSpPr>
          <p:cNvPr id="16" name="Rectangle 15">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08F00-1392-0A6C-79B7-FA22D9F16B22}"/>
              </a:ext>
            </a:extLst>
          </p:cNvPr>
          <p:cNvSpPr>
            <a:spLocks noGrp="1"/>
          </p:cNvSpPr>
          <p:nvPr>
            <p:ph type="ctrTitle"/>
          </p:nvPr>
        </p:nvSpPr>
        <p:spPr>
          <a:xfrm>
            <a:off x="652371" y="647700"/>
            <a:ext cx="4291920" cy="3375660"/>
          </a:xfrm>
        </p:spPr>
        <p:txBody>
          <a:bodyPr anchor="t">
            <a:normAutofit/>
          </a:bodyPr>
          <a:lstStyle/>
          <a:p>
            <a:r>
              <a:rPr lang="en-IN" sz="3200"/>
              <a:t>Movie Recommender System</a:t>
            </a:r>
          </a:p>
        </p:txBody>
      </p:sp>
      <p:sp>
        <p:nvSpPr>
          <p:cNvPr id="3" name="Subtitle 2">
            <a:extLst>
              <a:ext uri="{FF2B5EF4-FFF2-40B4-BE49-F238E27FC236}">
                <a16:creationId xmlns:a16="http://schemas.microsoft.com/office/drawing/2014/main" id="{84B39B99-B0C5-9AC3-2D99-2DBAA84A9D21}"/>
              </a:ext>
            </a:extLst>
          </p:cNvPr>
          <p:cNvSpPr>
            <a:spLocks noGrp="1"/>
          </p:cNvSpPr>
          <p:nvPr>
            <p:ph type="subTitle" idx="1"/>
          </p:nvPr>
        </p:nvSpPr>
        <p:spPr>
          <a:xfrm>
            <a:off x="647700" y="5075227"/>
            <a:ext cx="4291920" cy="906473"/>
          </a:xfrm>
        </p:spPr>
        <p:txBody>
          <a:bodyPr>
            <a:normAutofit fontScale="70000" lnSpcReduction="20000"/>
          </a:bodyPr>
          <a:lstStyle/>
          <a:p>
            <a:r>
              <a:rPr lang="en-IN" dirty="0">
                <a:solidFill>
                  <a:srgbClr val="FFFFFF"/>
                </a:solidFill>
              </a:rPr>
              <a:t>By Charchil Singh </a:t>
            </a:r>
          </a:p>
          <a:p>
            <a:r>
              <a:rPr lang="en-IN" dirty="0">
                <a:solidFill>
                  <a:srgbClr val="FFFFFF"/>
                </a:solidFill>
              </a:rPr>
              <a:t>Data science</a:t>
            </a:r>
          </a:p>
          <a:p>
            <a:r>
              <a:rPr lang="en-IN" dirty="0">
                <a:solidFill>
                  <a:srgbClr val="FFFFFF"/>
                </a:solidFill>
              </a:rPr>
              <a:t>Roll no : 2</a:t>
            </a:r>
          </a:p>
        </p:txBody>
      </p:sp>
    </p:spTree>
    <p:extLst>
      <p:ext uri="{BB962C8B-B14F-4D97-AF65-F5344CB8AC3E}">
        <p14:creationId xmlns:p14="http://schemas.microsoft.com/office/powerpoint/2010/main" val="203892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361F-97F8-7A29-E1FC-C77AC00060E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CA19403-DD6D-3DBA-316F-C8BA110BA9F6}"/>
              </a:ext>
            </a:extLst>
          </p:cNvPr>
          <p:cNvSpPr>
            <a:spLocks noGrp="1"/>
          </p:cNvSpPr>
          <p:nvPr>
            <p:ph idx="1"/>
          </p:nvPr>
        </p:nvSpPr>
        <p:spPr/>
        <p:txBody>
          <a:bodyPr/>
          <a:lstStyle/>
          <a:p>
            <a:r>
              <a:rPr lang="en-US" b="0" i="0" dirty="0">
                <a:solidFill>
                  <a:schemeClr val="bg1"/>
                </a:solidFill>
                <a:effectLst/>
                <a:latin typeface="Lato" panose="020F0502020204030203" pitchFamily="34" charset="0"/>
              </a:rPr>
              <a:t> </a:t>
            </a:r>
            <a:r>
              <a:rPr lang="en-US" b="1" i="0" dirty="0">
                <a:solidFill>
                  <a:schemeClr val="bg1"/>
                </a:solidFill>
                <a:effectLst/>
                <a:highlight>
                  <a:srgbClr val="000000"/>
                </a:highlight>
                <a:latin typeface="Lato" panose="020F0502020204030203" pitchFamily="34" charset="0"/>
              </a:rPr>
              <a:t>Recommendation System</a:t>
            </a:r>
            <a:r>
              <a:rPr lang="en-US" b="0" i="0" dirty="0">
                <a:solidFill>
                  <a:schemeClr val="bg1"/>
                </a:solidFill>
                <a:effectLst/>
                <a:highlight>
                  <a:srgbClr val="000000"/>
                </a:highlight>
                <a:latin typeface="Lato" panose="020F0502020204030203" pitchFamily="34" charset="0"/>
              </a:rPr>
              <a:t> is a filtration program whose prime goal is to predict the “rating” or “preference” of a user towards a domain-specific item or item. In our case, this domain-specific item is a movie, therefore the main focus of our recommendation system is to filter and predict only those movies which a user would prefer given some data about the user him or herself.</a:t>
            </a:r>
          </a:p>
          <a:p>
            <a:r>
              <a:rPr lang="en-US" b="0" i="0" dirty="0">
                <a:solidFill>
                  <a:schemeClr val="bg1"/>
                </a:solidFill>
                <a:effectLst/>
                <a:highlight>
                  <a:srgbClr val="000000"/>
                </a:highlight>
                <a:latin typeface="source-serif-pro"/>
              </a:rPr>
              <a:t>Recommender systems encompass a class of techniques and algorithms that can suggest “relevant” items to users. They predict future behavior based on past data through a multitude of techniques including matrix factorization</a:t>
            </a:r>
            <a:r>
              <a:rPr lang="en-US" b="0" i="0" dirty="0">
                <a:solidFill>
                  <a:schemeClr val="bg1"/>
                </a:solidFill>
                <a:effectLst/>
                <a:latin typeface="source-serif-pro"/>
              </a:rPr>
              <a:t>.</a:t>
            </a:r>
          </a:p>
          <a:p>
            <a:endParaRPr lang="en-IN" dirty="0">
              <a:solidFill>
                <a:schemeClr val="bg1"/>
              </a:solidFill>
            </a:endParaRPr>
          </a:p>
        </p:txBody>
      </p:sp>
    </p:spTree>
    <p:extLst>
      <p:ext uri="{BB962C8B-B14F-4D97-AF65-F5344CB8AC3E}">
        <p14:creationId xmlns:p14="http://schemas.microsoft.com/office/powerpoint/2010/main" val="999880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DE61-1427-F796-1468-A72C072AE7E2}"/>
              </a:ext>
            </a:extLst>
          </p:cNvPr>
          <p:cNvSpPr>
            <a:spLocks noGrp="1"/>
          </p:cNvSpPr>
          <p:nvPr>
            <p:ph type="title"/>
          </p:nvPr>
        </p:nvSpPr>
        <p:spPr/>
        <p:txBody>
          <a:bodyPr>
            <a:normAutofit fontScale="90000"/>
          </a:bodyPr>
          <a:lstStyle/>
          <a:p>
            <a:pPr algn="ctr"/>
            <a:r>
              <a:rPr lang="en-US" dirty="0"/>
              <a:t>Why Do We Need Recommender Systems?</a:t>
            </a:r>
            <a:endParaRPr lang="en-IN" dirty="0"/>
          </a:p>
        </p:txBody>
      </p:sp>
      <p:sp>
        <p:nvSpPr>
          <p:cNvPr id="3" name="Content Placeholder 2">
            <a:extLst>
              <a:ext uri="{FF2B5EF4-FFF2-40B4-BE49-F238E27FC236}">
                <a16:creationId xmlns:a16="http://schemas.microsoft.com/office/drawing/2014/main" id="{4527A47C-C77E-2659-97FE-DF085CBB832D}"/>
              </a:ext>
            </a:extLst>
          </p:cNvPr>
          <p:cNvSpPr>
            <a:spLocks noGrp="1"/>
          </p:cNvSpPr>
          <p:nvPr>
            <p:ph idx="1"/>
          </p:nvPr>
        </p:nvSpPr>
        <p:spPr/>
        <p:txBody>
          <a:bodyPr>
            <a:noAutofit/>
          </a:bodyPr>
          <a:lstStyle/>
          <a:p>
            <a:r>
              <a:rPr lang="en-US" sz="1600" dirty="0">
                <a:solidFill>
                  <a:schemeClr val="bg1"/>
                </a:solidFill>
                <a:highlight>
                  <a:srgbClr val="000000"/>
                </a:highlight>
                <a:latin typeface="+mj-lt"/>
              </a:rPr>
              <a:t>We now live in what some call the “era of abundance”. For any given product, there are sometimes thousands of options to choose from. Think of the examples above: streaming videos, social networking, online shopping; the list goes on. Recommender systems help to personalize a platform and help the user find something they like.</a:t>
            </a:r>
          </a:p>
          <a:p>
            <a:pPr algn="l"/>
            <a:r>
              <a:rPr lang="en-US" sz="1600" b="0" i="0" dirty="0">
                <a:solidFill>
                  <a:schemeClr val="bg1"/>
                </a:solidFill>
                <a:effectLst/>
                <a:highlight>
                  <a:srgbClr val="000000"/>
                </a:highlight>
                <a:latin typeface="+mj-lt"/>
              </a:rPr>
              <a:t>The easiest and simplest way to do this is to recommend the most popular items. However, to really enhance the user experience through personalized recommendations, we need dedicated recommender systems.</a:t>
            </a:r>
            <a:endParaRPr lang="en-US" sz="1600" dirty="0">
              <a:solidFill>
                <a:schemeClr val="bg1"/>
              </a:solidFill>
              <a:highlight>
                <a:srgbClr val="000000"/>
              </a:highlight>
              <a:latin typeface="+mj-lt"/>
            </a:endParaRPr>
          </a:p>
          <a:p>
            <a:r>
              <a:rPr lang="en-US" sz="1600" b="0" i="0" dirty="0">
                <a:solidFill>
                  <a:schemeClr val="bg1"/>
                </a:solidFill>
                <a:effectLst/>
                <a:highlight>
                  <a:srgbClr val="000000"/>
                </a:highlight>
                <a:latin typeface="+mj-lt"/>
              </a:rPr>
              <a:t>From a business standpoint, the more relevant products a user finds on the platform, the higher their engagement. This often results in increased revenue for the platform itself. Various sources say that as much as 35–40% of tech giants’ revenue comes from recommendations alone.</a:t>
            </a:r>
            <a:endParaRPr lang="en-US" sz="1600" dirty="0">
              <a:solidFill>
                <a:schemeClr val="bg1"/>
              </a:solidFill>
              <a:highlight>
                <a:srgbClr val="000000"/>
              </a:highlight>
              <a:latin typeface="+mj-lt"/>
            </a:endParaRPr>
          </a:p>
        </p:txBody>
      </p:sp>
    </p:spTree>
    <p:extLst>
      <p:ext uri="{BB962C8B-B14F-4D97-AF65-F5344CB8AC3E}">
        <p14:creationId xmlns:p14="http://schemas.microsoft.com/office/powerpoint/2010/main" val="1271095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47EC-5997-AC6E-34D4-14BC1708B7D4}"/>
              </a:ext>
            </a:extLst>
          </p:cNvPr>
          <p:cNvSpPr>
            <a:spLocks noGrp="1"/>
          </p:cNvSpPr>
          <p:nvPr>
            <p:ph type="title"/>
          </p:nvPr>
        </p:nvSpPr>
        <p:spPr/>
        <p:txBody>
          <a:bodyPr/>
          <a:lstStyle/>
          <a:p>
            <a:pPr algn="ctr"/>
            <a:r>
              <a:rPr lang="en-IN"/>
              <a:t>workflow </a:t>
            </a:r>
            <a:r>
              <a:rPr lang="en-IN" dirty="0"/>
              <a:t>of recommender system</a:t>
            </a:r>
          </a:p>
        </p:txBody>
      </p:sp>
      <p:sp>
        <p:nvSpPr>
          <p:cNvPr id="3" name="Rectangle: Rounded Corners 2">
            <a:extLst>
              <a:ext uri="{FF2B5EF4-FFF2-40B4-BE49-F238E27FC236}">
                <a16:creationId xmlns:a16="http://schemas.microsoft.com/office/drawing/2014/main" id="{2B2687D4-8004-69EA-D185-D537B447EAFE}"/>
              </a:ext>
            </a:extLst>
          </p:cNvPr>
          <p:cNvSpPr/>
          <p:nvPr/>
        </p:nvSpPr>
        <p:spPr>
          <a:xfrm>
            <a:off x="561314" y="1992843"/>
            <a:ext cx="11063335" cy="45528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M.Sc. AIML &amp; Data Science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Semester – VIII</a:t>
            </a:r>
            <a:br>
              <a:rPr lang="en-US" sz="16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CC-416: PROJECT-III: Project</a:t>
            </a:r>
            <a:endParaRPr lang="en-IN"/>
          </a:p>
        </p:txBody>
      </p:sp>
      <p:sp>
        <p:nvSpPr>
          <p:cNvPr id="6" name="Rectangle: Rounded Corners 5">
            <a:extLst>
              <a:ext uri="{FF2B5EF4-FFF2-40B4-BE49-F238E27FC236}">
                <a16:creationId xmlns:a16="http://schemas.microsoft.com/office/drawing/2014/main" id="{E0FB184F-AD4F-5977-2F2E-1BD213140565}"/>
              </a:ext>
            </a:extLst>
          </p:cNvPr>
          <p:cNvSpPr/>
          <p:nvPr/>
        </p:nvSpPr>
        <p:spPr>
          <a:xfrm>
            <a:off x="1353494" y="2308633"/>
            <a:ext cx="1819746" cy="6609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Insert Movie Data set</a:t>
            </a:r>
          </a:p>
        </p:txBody>
      </p:sp>
      <p:sp>
        <p:nvSpPr>
          <p:cNvPr id="7" name="Rectangle: Rounded Corners 6">
            <a:extLst>
              <a:ext uri="{FF2B5EF4-FFF2-40B4-BE49-F238E27FC236}">
                <a16:creationId xmlns:a16="http://schemas.microsoft.com/office/drawing/2014/main" id="{F8E13F35-73C6-9E5D-C22F-D562C79F5036}"/>
              </a:ext>
            </a:extLst>
          </p:cNvPr>
          <p:cNvSpPr/>
          <p:nvPr/>
        </p:nvSpPr>
        <p:spPr>
          <a:xfrm>
            <a:off x="4038861" y="2308633"/>
            <a:ext cx="2706986" cy="6609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Extract Important features</a:t>
            </a:r>
          </a:p>
        </p:txBody>
      </p:sp>
      <p:sp>
        <p:nvSpPr>
          <p:cNvPr id="9" name="Rectangle: Rounded Corners 8">
            <a:extLst>
              <a:ext uri="{FF2B5EF4-FFF2-40B4-BE49-F238E27FC236}">
                <a16:creationId xmlns:a16="http://schemas.microsoft.com/office/drawing/2014/main" id="{2E7839C4-497A-4E9E-5FE0-6F7A75874C9A}"/>
              </a:ext>
            </a:extLst>
          </p:cNvPr>
          <p:cNvSpPr/>
          <p:nvPr/>
        </p:nvSpPr>
        <p:spPr>
          <a:xfrm>
            <a:off x="7722606" y="2308633"/>
            <a:ext cx="3114393" cy="6609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Create Tags of imp features</a:t>
            </a:r>
          </a:p>
        </p:txBody>
      </p:sp>
      <p:sp>
        <p:nvSpPr>
          <p:cNvPr id="10" name="Rectangle: Rounded Corners 9">
            <a:extLst>
              <a:ext uri="{FF2B5EF4-FFF2-40B4-BE49-F238E27FC236}">
                <a16:creationId xmlns:a16="http://schemas.microsoft.com/office/drawing/2014/main" id="{DB535033-8B94-FE22-C12E-AE4110BA0E6E}"/>
              </a:ext>
            </a:extLst>
          </p:cNvPr>
          <p:cNvSpPr/>
          <p:nvPr/>
        </p:nvSpPr>
        <p:spPr>
          <a:xfrm>
            <a:off x="7722606" y="4001632"/>
            <a:ext cx="3114393" cy="15481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Convert the Tags into Vector using BOW (Bag of Words)</a:t>
            </a:r>
          </a:p>
        </p:txBody>
      </p:sp>
      <p:sp>
        <p:nvSpPr>
          <p:cNvPr id="11" name="Rectangle: Rounded Corners 10">
            <a:extLst>
              <a:ext uri="{FF2B5EF4-FFF2-40B4-BE49-F238E27FC236}">
                <a16:creationId xmlns:a16="http://schemas.microsoft.com/office/drawing/2014/main" id="{2A811E49-AF65-645D-0D6C-A8D53259B395}"/>
              </a:ext>
            </a:extLst>
          </p:cNvPr>
          <p:cNvSpPr/>
          <p:nvPr/>
        </p:nvSpPr>
        <p:spPr>
          <a:xfrm>
            <a:off x="4214388" y="3992579"/>
            <a:ext cx="3114393" cy="15481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Calculate the Cosine Similarity between vectors &amp; Find 5 nearest vectors</a:t>
            </a:r>
          </a:p>
        </p:txBody>
      </p:sp>
      <p:sp>
        <p:nvSpPr>
          <p:cNvPr id="12" name="Rectangle: Rounded Corners 11">
            <a:extLst>
              <a:ext uri="{FF2B5EF4-FFF2-40B4-BE49-F238E27FC236}">
                <a16:creationId xmlns:a16="http://schemas.microsoft.com/office/drawing/2014/main" id="{30555E36-4950-8233-7243-713CCF23F521}"/>
              </a:ext>
            </a:extLst>
          </p:cNvPr>
          <p:cNvSpPr/>
          <p:nvPr/>
        </p:nvSpPr>
        <p:spPr>
          <a:xfrm>
            <a:off x="706170" y="4001632"/>
            <a:ext cx="3114393" cy="15481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tx1"/>
                  </a:solidFill>
                </a:ln>
                <a:solidFill>
                  <a:schemeClr val="tx1"/>
                </a:solidFill>
              </a:rPr>
              <a:t>Recommend 5 movies with most similarities</a:t>
            </a:r>
          </a:p>
        </p:txBody>
      </p:sp>
      <p:cxnSp>
        <p:nvCxnSpPr>
          <p:cNvPr id="14" name="Straight Arrow Connector 13">
            <a:extLst>
              <a:ext uri="{FF2B5EF4-FFF2-40B4-BE49-F238E27FC236}">
                <a16:creationId xmlns:a16="http://schemas.microsoft.com/office/drawing/2014/main" id="{16184DB2-5B72-24F7-DFAD-4FFA8584B603}"/>
              </a:ext>
            </a:extLst>
          </p:cNvPr>
          <p:cNvCxnSpPr>
            <a:stCxn id="6" idx="3"/>
            <a:endCxn id="7" idx="1"/>
          </p:cNvCxnSpPr>
          <p:nvPr/>
        </p:nvCxnSpPr>
        <p:spPr>
          <a:xfrm>
            <a:off x="3173240" y="2639085"/>
            <a:ext cx="8656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0622DC-AEB8-52A3-9DDD-4474164FB62C}"/>
              </a:ext>
            </a:extLst>
          </p:cNvPr>
          <p:cNvCxnSpPr>
            <a:endCxn id="9" idx="1"/>
          </p:cNvCxnSpPr>
          <p:nvPr/>
        </p:nvCxnSpPr>
        <p:spPr>
          <a:xfrm>
            <a:off x="6745847" y="2639084"/>
            <a:ext cx="9767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70979D-396F-3AB0-9F07-24263D92193B}"/>
              </a:ext>
            </a:extLst>
          </p:cNvPr>
          <p:cNvCxnSpPr>
            <a:endCxn id="10" idx="0"/>
          </p:cNvCxnSpPr>
          <p:nvPr/>
        </p:nvCxnSpPr>
        <p:spPr>
          <a:xfrm>
            <a:off x="9279802" y="2969536"/>
            <a:ext cx="1" cy="1032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8AC298-98CD-2C94-ABCE-65FA1E523120}"/>
              </a:ext>
            </a:extLst>
          </p:cNvPr>
          <p:cNvCxnSpPr>
            <a:endCxn id="11" idx="3"/>
          </p:cNvCxnSpPr>
          <p:nvPr/>
        </p:nvCxnSpPr>
        <p:spPr>
          <a:xfrm flipH="1">
            <a:off x="7328781" y="4766650"/>
            <a:ext cx="3938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7FB7C8-E4B5-9CAD-8A48-28237E8BC8F8}"/>
              </a:ext>
            </a:extLst>
          </p:cNvPr>
          <p:cNvCxnSpPr>
            <a:endCxn id="12" idx="3"/>
          </p:cNvCxnSpPr>
          <p:nvPr/>
        </p:nvCxnSpPr>
        <p:spPr>
          <a:xfrm flipH="1">
            <a:off x="3820563" y="4766650"/>
            <a:ext cx="393825" cy="9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9688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D79F-5583-7D53-2480-7C30E6ECDA50}"/>
              </a:ext>
            </a:extLst>
          </p:cNvPr>
          <p:cNvSpPr>
            <a:spLocks noGrp="1"/>
          </p:cNvSpPr>
          <p:nvPr>
            <p:ph type="title"/>
          </p:nvPr>
        </p:nvSpPr>
        <p:spPr/>
        <p:txBody>
          <a:bodyPr/>
          <a:lstStyle/>
          <a:p>
            <a:r>
              <a:rPr lang="en-IN" dirty="0"/>
              <a:t>Data set</a:t>
            </a:r>
          </a:p>
        </p:txBody>
      </p:sp>
      <p:pic>
        <p:nvPicPr>
          <p:cNvPr id="5" name="Content Placeholder 4">
            <a:extLst>
              <a:ext uri="{FF2B5EF4-FFF2-40B4-BE49-F238E27FC236}">
                <a16:creationId xmlns:a16="http://schemas.microsoft.com/office/drawing/2014/main" id="{8E6B83A5-6933-5178-AC34-3FE2743D2739}"/>
              </a:ext>
            </a:extLst>
          </p:cNvPr>
          <p:cNvPicPr>
            <a:picLocks noGrp="1" noChangeAspect="1"/>
          </p:cNvPicPr>
          <p:nvPr>
            <p:ph idx="1"/>
          </p:nvPr>
        </p:nvPicPr>
        <p:blipFill>
          <a:blip r:embed="rId2"/>
          <a:stretch>
            <a:fillRect/>
          </a:stretch>
        </p:blipFill>
        <p:spPr>
          <a:xfrm>
            <a:off x="657225" y="1792809"/>
            <a:ext cx="10620375" cy="2144709"/>
          </a:xfrm>
        </p:spPr>
      </p:pic>
      <p:pic>
        <p:nvPicPr>
          <p:cNvPr id="7" name="Picture 6">
            <a:extLst>
              <a:ext uri="{FF2B5EF4-FFF2-40B4-BE49-F238E27FC236}">
                <a16:creationId xmlns:a16="http://schemas.microsoft.com/office/drawing/2014/main" id="{72D89482-A75F-7C29-C1F3-A5627C7226A1}"/>
              </a:ext>
            </a:extLst>
          </p:cNvPr>
          <p:cNvPicPr>
            <a:picLocks noChangeAspect="1"/>
          </p:cNvPicPr>
          <p:nvPr/>
        </p:nvPicPr>
        <p:blipFill>
          <a:blip r:embed="rId3"/>
          <a:stretch>
            <a:fillRect/>
          </a:stretch>
        </p:blipFill>
        <p:spPr>
          <a:xfrm>
            <a:off x="652371" y="4398100"/>
            <a:ext cx="10620375" cy="2144709"/>
          </a:xfrm>
          <a:prstGeom prst="rect">
            <a:avLst/>
          </a:prstGeom>
        </p:spPr>
      </p:pic>
    </p:spTree>
    <p:extLst>
      <p:ext uri="{BB962C8B-B14F-4D97-AF65-F5344CB8AC3E}">
        <p14:creationId xmlns:p14="http://schemas.microsoft.com/office/powerpoint/2010/main" val="392123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223B-9400-73D5-B0B7-6F72A2F65AB8}"/>
              </a:ext>
            </a:extLst>
          </p:cNvPr>
          <p:cNvSpPr>
            <a:spLocks noGrp="1"/>
          </p:cNvSpPr>
          <p:nvPr>
            <p:ph type="title"/>
          </p:nvPr>
        </p:nvSpPr>
        <p:spPr/>
        <p:txBody>
          <a:bodyPr/>
          <a:lstStyle/>
          <a:p>
            <a:r>
              <a:rPr lang="en-IN" dirty="0"/>
              <a:t>Important features</a:t>
            </a:r>
          </a:p>
        </p:txBody>
      </p:sp>
      <p:pic>
        <p:nvPicPr>
          <p:cNvPr id="5" name="Content Placeholder 4">
            <a:extLst>
              <a:ext uri="{FF2B5EF4-FFF2-40B4-BE49-F238E27FC236}">
                <a16:creationId xmlns:a16="http://schemas.microsoft.com/office/drawing/2014/main" id="{20DD801D-74DE-A057-CCEA-6435F07DD720}"/>
              </a:ext>
            </a:extLst>
          </p:cNvPr>
          <p:cNvPicPr>
            <a:picLocks noGrp="1" noChangeAspect="1"/>
          </p:cNvPicPr>
          <p:nvPr>
            <p:ph idx="1"/>
          </p:nvPr>
        </p:nvPicPr>
        <p:blipFill>
          <a:blip r:embed="rId2"/>
          <a:stretch>
            <a:fillRect/>
          </a:stretch>
        </p:blipFill>
        <p:spPr>
          <a:xfrm>
            <a:off x="652463" y="2096623"/>
            <a:ext cx="10620375" cy="3845853"/>
          </a:xfrm>
        </p:spPr>
      </p:pic>
    </p:spTree>
    <p:extLst>
      <p:ext uri="{BB962C8B-B14F-4D97-AF65-F5344CB8AC3E}">
        <p14:creationId xmlns:p14="http://schemas.microsoft.com/office/powerpoint/2010/main" val="323488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3E33-6A5B-2177-7D61-213C34994D2A}"/>
              </a:ext>
            </a:extLst>
          </p:cNvPr>
          <p:cNvSpPr>
            <a:spLocks noGrp="1"/>
          </p:cNvSpPr>
          <p:nvPr>
            <p:ph type="title"/>
          </p:nvPr>
        </p:nvSpPr>
        <p:spPr/>
        <p:txBody>
          <a:bodyPr/>
          <a:lstStyle/>
          <a:p>
            <a:r>
              <a:rPr lang="en-IN" dirty="0" err="1"/>
              <a:t>MEthodology</a:t>
            </a:r>
            <a:endParaRPr lang="en-IN" dirty="0"/>
          </a:p>
        </p:txBody>
      </p:sp>
      <p:pic>
        <p:nvPicPr>
          <p:cNvPr id="5" name="Content Placeholder 4">
            <a:extLst>
              <a:ext uri="{FF2B5EF4-FFF2-40B4-BE49-F238E27FC236}">
                <a16:creationId xmlns:a16="http://schemas.microsoft.com/office/drawing/2014/main" id="{4B42E437-07CD-1C6D-17CA-7AC68B933C4A}"/>
              </a:ext>
            </a:extLst>
          </p:cNvPr>
          <p:cNvPicPr>
            <a:picLocks noGrp="1" noChangeAspect="1"/>
          </p:cNvPicPr>
          <p:nvPr>
            <p:ph idx="1"/>
          </p:nvPr>
        </p:nvPicPr>
        <p:blipFill>
          <a:blip r:embed="rId2"/>
          <a:stretch>
            <a:fillRect/>
          </a:stretch>
        </p:blipFill>
        <p:spPr>
          <a:xfrm>
            <a:off x="2164938" y="2095500"/>
            <a:ext cx="7341929" cy="3848100"/>
          </a:xfrm>
        </p:spPr>
      </p:pic>
    </p:spTree>
    <p:extLst>
      <p:ext uri="{BB962C8B-B14F-4D97-AF65-F5344CB8AC3E}">
        <p14:creationId xmlns:p14="http://schemas.microsoft.com/office/powerpoint/2010/main" val="13770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A9EF-930A-9D28-F39E-EBA63C0E6832}"/>
              </a:ext>
            </a:extLst>
          </p:cNvPr>
          <p:cNvSpPr>
            <a:spLocks noGrp="1"/>
          </p:cNvSpPr>
          <p:nvPr>
            <p:ph type="title"/>
          </p:nvPr>
        </p:nvSpPr>
        <p:spPr>
          <a:xfrm>
            <a:off x="660592" y="914399"/>
            <a:ext cx="4787709" cy="1447801"/>
          </a:xfrm>
        </p:spPr>
        <p:txBody>
          <a:bodyPr anchor="b">
            <a:normAutofit/>
          </a:bodyPr>
          <a:lstStyle/>
          <a:p>
            <a:r>
              <a:rPr lang="en-IN" dirty="0"/>
              <a:t>Cosine similarity </a:t>
            </a:r>
          </a:p>
        </p:txBody>
      </p:sp>
      <p:sp>
        <p:nvSpPr>
          <p:cNvPr id="3" name="Content Placeholder 2">
            <a:extLst>
              <a:ext uri="{FF2B5EF4-FFF2-40B4-BE49-F238E27FC236}">
                <a16:creationId xmlns:a16="http://schemas.microsoft.com/office/drawing/2014/main" id="{AA1EAE7B-8859-E747-E969-FE104985C6EB}"/>
              </a:ext>
            </a:extLst>
          </p:cNvPr>
          <p:cNvSpPr>
            <a:spLocks noGrp="1"/>
          </p:cNvSpPr>
          <p:nvPr>
            <p:ph idx="1"/>
          </p:nvPr>
        </p:nvSpPr>
        <p:spPr>
          <a:xfrm>
            <a:off x="660592" y="2884869"/>
            <a:ext cx="4787710" cy="3325430"/>
          </a:xfrm>
        </p:spPr>
        <p:txBody>
          <a:bodyPr>
            <a:normAutofit/>
          </a:bodyPr>
          <a:lstStyle/>
          <a:p>
            <a:pPr marL="0" indent="0">
              <a:lnSpc>
                <a:spcPct val="110000"/>
              </a:lnSpc>
              <a:buNone/>
            </a:pPr>
            <a:r>
              <a:rPr lang="en-US" sz="1400" dirty="0">
                <a:solidFill>
                  <a:schemeClr val="bg1"/>
                </a:solidFill>
                <a:highlight>
                  <a:srgbClr val="000000"/>
                </a:highlight>
              </a:rPr>
              <a:t>The </a:t>
            </a:r>
            <a:r>
              <a:rPr lang="en-US" sz="1400" b="0" i="0" dirty="0">
                <a:solidFill>
                  <a:schemeClr val="bg1"/>
                </a:solidFill>
                <a:effectLst/>
                <a:highlight>
                  <a:srgbClr val="000000"/>
                </a:highlight>
              </a:rPr>
              <a:t>movies are recommended based on a simple algorithm called Cosine Similarity. Cosine similarity is a measure used to determine the similarity between two items. Mathematically it can be determined as the cosine angle between two vectors in a three-dimensional plane. We can also check the Euclidean distance between the two vectors to determine how different or similar they are from each other. In our case, one of the vectors is the movie that is searched and the rest of the movies in the database are checked as the second vector. The top ten movies which have the least Euclidean distance corresponding to the searched movie are shown as recommendations.</a:t>
            </a:r>
            <a:endParaRPr lang="en-IN" sz="1400" dirty="0">
              <a:solidFill>
                <a:schemeClr val="bg1"/>
              </a:solidFill>
            </a:endParaRPr>
          </a:p>
        </p:txBody>
      </p:sp>
      <p:pic>
        <p:nvPicPr>
          <p:cNvPr id="7" name="Picture 6">
            <a:extLst>
              <a:ext uri="{FF2B5EF4-FFF2-40B4-BE49-F238E27FC236}">
                <a16:creationId xmlns:a16="http://schemas.microsoft.com/office/drawing/2014/main" id="{6D4A5520-C045-338F-6493-F7B96AE60BDE}"/>
              </a:ext>
            </a:extLst>
          </p:cNvPr>
          <p:cNvPicPr>
            <a:picLocks noChangeAspect="1"/>
          </p:cNvPicPr>
          <p:nvPr/>
        </p:nvPicPr>
        <p:blipFill>
          <a:blip r:embed="rId2"/>
          <a:stretch>
            <a:fillRect/>
          </a:stretch>
        </p:blipFill>
        <p:spPr>
          <a:xfrm>
            <a:off x="6321287" y="1424669"/>
            <a:ext cx="5223013" cy="4008662"/>
          </a:xfrm>
          <a:prstGeom prst="rect">
            <a:avLst/>
          </a:prstGeom>
          <a:noFill/>
        </p:spPr>
      </p:pic>
      <p:sp>
        <p:nvSpPr>
          <p:cNvPr id="18" name="Date Placeholder 5">
            <a:extLst>
              <a:ext uri="{FF2B5EF4-FFF2-40B4-BE49-F238E27FC236}">
                <a16:creationId xmlns:a16="http://schemas.microsoft.com/office/drawing/2014/main" id="{275F7D11-D84E-4242-A8CC-4DC7D8B19537}"/>
              </a:ext>
            </a:extLst>
          </p:cNvPr>
          <p:cNvSpPr>
            <a:spLocks noGrp="1"/>
          </p:cNvSpPr>
          <p:nvPr>
            <p:ph type="dt" sz="half" idx="10"/>
          </p:nvPr>
        </p:nvSpPr>
        <p:spPr>
          <a:xfrm>
            <a:off x="660591" y="6332538"/>
            <a:ext cx="2998272" cy="365125"/>
          </a:xfrm>
        </p:spPr>
        <p:txBody>
          <a:bodyPr/>
          <a:lstStyle/>
          <a:p>
            <a:pPr>
              <a:spcAft>
                <a:spcPts val="600"/>
              </a:spcAft>
            </a:pPr>
            <a:fld id="{A2860750-E265-4D1E-A5BB-49DF775C696F}" type="datetime1">
              <a:rPr lang="en-US" smtClean="0"/>
              <a:pPr>
                <a:spcAft>
                  <a:spcPts val="600"/>
                </a:spcAft>
              </a:pPr>
              <a:t>4/25/2023</a:t>
            </a:fld>
            <a:endParaRPr lang="en-US" dirty="0"/>
          </a:p>
        </p:txBody>
      </p:sp>
      <p:sp>
        <p:nvSpPr>
          <p:cNvPr id="19" name="Footer Placeholder 6">
            <a:extLst>
              <a:ext uri="{FF2B5EF4-FFF2-40B4-BE49-F238E27FC236}">
                <a16:creationId xmlns:a16="http://schemas.microsoft.com/office/drawing/2014/main" id="{7621BFC8-D5CA-438B-AED9-B002D9D61897}"/>
              </a:ext>
            </a:extLst>
          </p:cNvPr>
          <p:cNvSpPr>
            <a:spLocks noGrp="1"/>
          </p:cNvSpPr>
          <p:nvPr>
            <p:ph type="ftr" sz="quarter" idx="11"/>
          </p:nvPr>
        </p:nvSpPr>
        <p:spPr>
          <a:xfrm>
            <a:off x="8034169" y="6332538"/>
            <a:ext cx="3505459" cy="365125"/>
          </a:xfrm>
        </p:spPr>
        <p:txBody>
          <a:bodyPr/>
          <a:lstStyle/>
          <a:p>
            <a:pPr>
              <a:spcAft>
                <a:spcPts val="600"/>
              </a:spcAft>
            </a:pPr>
            <a:r>
              <a:rPr lang="en-US" dirty="0"/>
              <a:t>Sample Footer Text</a:t>
            </a:r>
          </a:p>
        </p:txBody>
      </p:sp>
      <p:sp>
        <p:nvSpPr>
          <p:cNvPr id="20" name="Slide Number Placeholder 8">
            <a:extLst>
              <a:ext uri="{FF2B5EF4-FFF2-40B4-BE49-F238E27FC236}">
                <a16:creationId xmlns:a16="http://schemas.microsoft.com/office/drawing/2014/main" id="{335AD9EB-1BBC-4CF8-8FAE-1E89D7A57B5F}"/>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9</a:t>
            </a:fld>
            <a:endParaRPr lang="en-US"/>
          </a:p>
        </p:txBody>
      </p:sp>
    </p:spTree>
    <p:extLst>
      <p:ext uri="{BB962C8B-B14F-4D97-AF65-F5344CB8AC3E}">
        <p14:creationId xmlns:p14="http://schemas.microsoft.com/office/powerpoint/2010/main" val="3943263759"/>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BrushVTI">
  <a:themeElements>
    <a:clrScheme name="AnalogousFromDarkSeedRightStep">
      <a:dk1>
        <a:srgbClr val="000000"/>
      </a:dk1>
      <a:lt1>
        <a:srgbClr val="FFFFFF"/>
      </a:lt1>
      <a:dk2>
        <a:srgbClr val="412624"/>
      </a:dk2>
      <a:lt2>
        <a:srgbClr val="E2E8E2"/>
      </a:lt2>
      <a:accent1>
        <a:srgbClr val="BC4DC3"/>
      </a:accent1>
      <a:accent2>
        <a:srgbClr val="B13B87"/>
      </a:accent2>
      <a:accent3>
        <a:srgbClr val="C34D68"/>
      </a:accent3>
      <a:accent4>
        <a:srgbClr val="B1513B"/>
      </a:accent4>
      <a:accent5>
        <a:srgbClr val="C3954D"/>
      </a:accent5>
      <a:accent6>
        <a:srgbClr val="A6A938"/>
      </a:accent6>
      <a:hlink>
        <a:srgbClr val="3F87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287</TotalTime>
  <Words>800</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Century Gothic</vt:lpstr>
      <vt:lpstr>Elephant</vt:lpstr>
      <vt:lpstr>Grandview</vt:lpstr>
      <vt:lpstr>Grandview Display</vt:lpstr>
      <vt:lpstr>Lato</vt:lpstr>
      <vt:lpstr>source-serif-pro</vt:lpstr>
      <vt:lpstr>Times New Roman</vt:lpstr>
      <vt:lpstr>CitationVTI</vt:lpstr>
      <vt:lpstr>BrushVTI</vt:lpstr>
      <vt:lpstr> M.Sc. AIML &amp; Data Science  Semester – VIII CC-416: PROJECT-III: Project</vt:lpstr>
      <vt:lpstr>Movie Recommender System</vt:lpstr>
      <vt:lpstr>Introduction</vt:lpstr>
      <vt:lpstr>Why Do We Need Recommender Systems?</vt:lpstr>
      <vt:lpstr>workflow of recommender system</vt:lpstr>
      <vt:lpstr>Data set</vt:lpstr>
      <vt:lpstr>Important features</vt:lpstr>
      <vt:lpstr>MEthodology</vt:lpstr>
      <vt:lpstr>Cosine similarity </vt:lpstr>
      <vt:lpstr>Finding similarity</vt:lpstr>
      <vt:lpstr>Result</vt:lpstr>
      <vt:lpstr>Conclusion</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charchil</dc:creator>
  <cp:lastModifiedBy>charchil</cp:lastModifiedBy>
  <cp:revision>16</cp:revision>
  <dcterms:created xsi:type="dcterms:W3CDTF">2023-02-07T04:30:06Z</dcterms:created>
  <dcterms:modified xsi:type="dcterms:W3CDTF">2023-04-24T21:32:38Z</dcterms:modified>
</cp:coreProperties>
</file>