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62" r:id="rId3"/>
    <p:sldId id="257" r:id="rId4"/>
    <p:sldId id="258" r:id="rId5"/>
    <p:sldId id="259"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Sheet1!$E$8</c:f>
              <c:strCache>
                <c:ptCount val="1"/>
                <c:pt idx="0">
                  <c:v>No of images </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D6E-4647-8D9A-9E2305AC919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D6E-4647-8D9A-9E2305AC919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D6E-4647-8D9A-9E2305AC919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D6E-4647-8D9A-9E2305AC919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Sheet1!$D$9:$D$12</c:f>
              <c:strCache>
                <c:ptCount val="4"/>
                <c:pt idx="0">
                  <c:v>no tumor</c:v>
                </c:pt>
                <c:pt idx="1">
                  <c:v>pituitary tumor</c:v>
                </c:pt>
                <c:pt idx="2">
                  <c:v>giolma tumor</c:v>
                </c:pt>
                <c:pt idx="3">
                  <c:v>mengioma tumor</c:v>
                </c:pt>
              </c:strCache>
            </c:strRef>
          </c:cat>
          <c:val>
            <c:numRef>
              <c:f>Sheet1!$E$9:$E$12</c:f>
              <c:numCache>
                <c:formatCode>General</c:formatCode>
                <c:ptCount val="4"/>
                <c:pt idx="0">
                  <c:v>395</c:v>
                </c:pt>
                <c:pt idx="1">
                  <c:v>827</c:v>
                </c:pt>
                <c:pt idx="2">
                  <c:v>826</c:v>
                </c:pt>
                <c:pt idx="3">
                  <c:v>822</c:v>
                </c:pt>
              </c:numCache>
            </c:numRef>
          </c:val>
          <c:extLst>
            <c:ext xmlns:c16="http://schemas.microsoft.com/office/drawing/2014/chart" uri="{C3380CC4-5D6E-409C-BE32-E72D297353CC}">
              <c16:uniqueId val="{00000008-DD6E-4647-8D9A-9E2305AC919C}"/>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136D-DDA9-4516-8552-C7424ADBF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FE967B-C038-4EDB-967D-E47E97DFE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F0224-3D9F-4938-9F44-A8C493FF23EA}"/>
              </a:ext>
            </a:extLst>
          </p:cNvPr>
          <p:cNvSpPr>
            <a:spLocks noGrp="1"/>
          </p:cNvSpPr>
          <p:nvPr>
            <p:ph type="dt" sz="half" idx="10"/>
          </p:nvPr>
        </p:nvSpPr>
        <p:spPr/>
        <p:txBody>
          <a:bodyPr/>
          <a:lstStyle/>
          <a:p>
            <a:fld id="{64F0E216-BA48-4F04-AC4F-645AA0DD6AC6}" type="datetimeFigureOut">
              <a:rPr lang="en-US" smtClean="0"/>
              <a:t>6/6/2022</a:t>
            </a:fld>
            <a:endParaRPr lang="en-US" dirty="0"/>
          </a:p>
        </p:txBody>
      </p:sp>
      <p:sp>
        <p:nvSpPr>
          <p:cNvPr id="5" name="Footer Placeholder 4">
            <a:extLst>
              <a:ext uri="{FF2B5EF4-FFF2-40B4-BE49-F238E27FC236}">
                <a16:creationId xmlns:a16="http://schemas.microsoft.com/office/drawing/2014/main" id="{ACD0E266-C225-4BE1-8706-4B99D1E54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74492-EB9C-4DB3-9A1B-8493CECEC0BD}"/>
              </a:ext>
            </a:extLst>
          </p:cNvPr>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31798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FB8C-95E8-4B5A-9A94-610DEEF189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768B8-E505-47B1-B5BA-3D0E487E9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90931-5CBA-42EC-A7C2-59C90DE02EE6}"/>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5" name="Footer Placeholder 4">
            <a:extLst>
              <a:ext uri="{FF2B5EF4-FFF2-40B4-BE49-F238E27FC236}">
                <a16:creationId xmlns:a16="http://schemas.microsoft.com/office/drawing/2014/main" id="{53D7BBE4-FCE2-4E49-B44A-7A989AA3B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43CA1-2965-407D-8016-4F942AC20097}"/>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2788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A889B-F5C5-4753-80F2-9F954DDD9B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18673C-CF23-46A4-8D34-B549C7F985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799D3E-1CCB-45EC-8414-413627C32732}"/>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5" name="Footer Placeholder 4">
            <a:extLst>
              <a:ext uri="{FF2B5EF4-FFF2-40B4-BE49-F238E27FC236}">
                <a16:creationId xmlns:a16="http://schemas.microsoft.com/office/drawing/2014/main" id="{4EB6E1DF-DC46-4EDC-92F2-8A5DF289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774F4-4BEE-41F8-8DEB-68CC3240BCB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6787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244B-7BFA-45DA-8D5E-598F9A52E7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8A3131-7204-4291-89D5-8F4577D0F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AE617-A47D-4C9A-AD51-41A1D9820D10}"/>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5" name="Footer Placeholder 4">
            <a:extLst>
              <a:ext uri="{FF2B5EF4-FFF2-40B4-BE49-F238E27FC236}">
                <a16:creationId xmlns:a16="http://schemas.microsoft.com/office/drawing/2014/main" id="{FF48D334-1AF4-47F7-94D4-56A4086E0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AC76C-8897-457C-9137-8A797086AF9E}"/>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990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17F0-8A8E-458E-812C-B1AE3BA1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4B81EA-6D15-49D3-B56D-04250C4D1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5FE7A-ED5C-4893-A84C-C92FEF95F658}"/>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5" name="Footer Placeholder 4">
            <a:extLst>
              <a:ext uri="{FF2B5EF4-FFF2-40B4-BE49-F238E27FC236}">
                <a16:creationId xmlns:a16="http://schemas.microsoft.com/office/drawing/2014/main" id="{890E94B6-CBD5-42DA-9844-F0983AEF9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5C0D1-BAAF-4459-A281-B02D5A2E81D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5211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DCB8-8368-462E-B3D7-F251A57A3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A0378-ADF8-4A05-B8C4-744ECF6AE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B96794-0CC6-4314-92E7-1FA46861C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E90658-B524-4D50-B54F-82F090155D7D}"/>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6" name="Footer Placeholder 5">
            <a:extLst>
              <a:ext uri="{FF2B5EF4-FFF2-40B4-BE49-F238E27FC236}">
                <a16:creationId xmlns:a16="http://schemas.microsoft.com/office/drawing/2014/main" id="{9E25646B-C299-4C53-A6C1-5EDF96FCE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4A158-9F81-4F38-97CE-D36B17C237B7}"/>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0711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13A7-16B7-4BBA-9245-09F68E1A1E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6206BD-74A8-462C-BB19-7F1E2A881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2F610-D1C3-42E3-8779-B187FD3BB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CB4C4-08FB-45B7-881D-98250195B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71616-8D68-4FD0-8A9A-0DC9CC5DC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31C86E-6F2C-477F-8D0B-8178E791F4D7}"/>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8" name="Footer Placeholder 7">
            <a:extLst>
              <a:ext uri="{FF2B5EF4-FFF2-40B4-BE49-F238E27FC236}">
                <a16:creationId xmlns:a16="http://schemas.microsoft.com/office/drawing/2014/main" id="{E0CAD41E-ABB8-44D2-BFB1-CC0E8C80C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F98A5-D201-4BAD-8514-DD74E1A28516}"/>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2709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B5A8-EB4C-4B82-B077-D17FE57E15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21E464-3F08-4A3C-9EE9-CB31AADDC850}"/>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4" name="Footer Placeholder 3">
            <a:extLst>
              <a:ext uri="{FF2B5EF4-FFF2-40B4-BE49-F238E27FC236}">
                <a16:creationId xmlns:a16="http://schemas.microsoft.com/office/drawing/2014/main" id="{CC6658ED-A4C3-4731-B52F-A3501E80E7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EB98F6-528E-473E-B5B3-0F5FEA1B826A}"/>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8723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AE512-7C78-47DF-BF35-E1A2DF0C3FDE}"/>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3" name="Footer Placeholder 2">
            <a:extLst>
              <a:ext uri="{FF2B5EF4-FFF2-40B4-BE49-F238E27FC236}">
                <a16:creationId xmlns:a16="http://schemas.microsoft.com/office/drawing/2014/main" id="{EC515999-2C5A-4D44-91E7-AE5E86563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9167A5-AC4F-42F3-A1B8-202B61546361}"/>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948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DB8D-4A5B-4997-B543-FA97EAF81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707AE-91A7-475E-8A1C-DEB111C21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EBE38A-8647-4098-B963-42D835C48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8AC71-FB49-4411-82F4-013E4EA515DA}"/>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6" name="Footer Placeholder 5">
            <a:extLst>
              <a:ext uri="{FF2B5EF4-FFF2-40B4-BE49-F238E27FC236}">
                <a16:creationId xmlns:a16="http://schemas.microsoft.com/office/drawing/2014/main" id="{E8A35AA0-D4ED-44E4-B212-337F74EC3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8F8B3-1C83-448D-8155-835912696199}"/>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6844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B809-86F8-43D0-B710-B507658EB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79B98C-A691-409E-96D8-719264F8A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057073-B251-4542-9F7F-AC749C726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D47D6-4E54-45FA-B1DE-87BD63ED01F9}"/>
              </a:ext>
            </a:extLst>
          </p:cNvPr>
          <p:cNvSpPr>
            <a:spLocks noGrp="1"/>
          </p:cNvSpPr>
          <p:nvPr>
            <p:ph type="dt" sz="half" idx="10"/>
          </p:nvPr>
        </p:nvSpPr>
        <p:spPr/>
        <p:txBody>
          <a:bodyPr/>
          <a:lstStyle/>
          <a:p>
            <a:fld id="{64F0E216-BA48-4F04-AC4F-645AA0DD6AC6}" type="datetimeFigureOut">
              <a:rPr lang="en-US" smtClean="0"/>
              <a:t>6/6/2022</a:t>
            </a:fld>
            <a:endParaRPr lang="en-US"/>
          </a:p>
        </p:txBody>
      </p:sp>
      <p:sp>
        <p:nvSpPr>
          <p:cNvPr id="6" name="Footer Placeholder 5">
            <a:extLst>
              <a:ext uri="{FF2B5EF4-FFF2-40B4-BE49-F238E27FC236}">
                <a16:creationId xmlns:a16="http://schemas.microsoft.com/office/drawing/2014/main" id="{4342671C-D7CB-4AE3-856F-9FF25F599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49ADB-87E4-4F56-98A7-7D2580760D86}"/>
              </a:ext>
            </a:extLst>
          </p:cNvPr>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4066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14000" r="-1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B4A9A-909B-4849-98E4-8737BBE0E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9238A-96AE-4F55-94BA-D8B1CC16F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F3C22-E339-4E29-B376-C45E02105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6/6/2022</a:t>
            </a:fld>
            <a:endParaRPr lang="en-US" dirty="0"/>
          </a:p>
        </p:txBody>
      </p:sp>
      <p:sp>
        <p:nvSpPr>
          <p:cNvPr id="5" name="Footer Placeholder 4">
            <a:extLst>
              <a:ext uri="{FF2B5EF4-FFF2-40B4-BE49-F238E27FC236}">
                <a16:creationId xmlns:a16="http://schemas.microsoft.com/office/drawing/2014/main" id="{9EAA0A3B-935B-49CD-A95F-3818A8437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018477-F8E9-4868-8FE0-05B14BE03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50840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hyperlink" Target="https://www.kaggle.com/datasets/sartajbhuvaji/brain-tumor-classification-mri" TargetMode="External"/><Relationship Id="rId1" Type="http://schemas.openxmlformats.org/officeDocument/2006/relationships/slideLayout" Target="../slideLayouts/slideLayout2.xml"/><Relationship Id="rId6" Type="http://schemas.openxmlformats.org/officeDocument/2006/relationships/hyperlink" Target="https://youtu.be/-a7IMhEi4_w" TargetMode="External"/><Relationship Id="rId5" Type="http://schemas.openxmlformats.org/officeDocument/2006/relationships/hyperlink" Target="https://braininformatics.springeropen.com/articles/10.1007/s40708-017-0075-5" TargetMode="External"/><Relationship Id="rId4" Type="http://schemas.openxmlformats.org/officeDocument/2006/relationships/hyperlink" Target="https://paperswithcode.com/method/efficientnet#:~:text=EfficientNet%20is%20a%20convolutional%20neural,resolution%20using%20a%20compound%20coeffici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246D-6F8E-4B2F-B6A2-F2C55349358C}"/>
              </a:ext>
            </a:extLst>
          </p:cNvPr>
          <p:cNvSpPr>
            <a:spLocks noGrp="1"/>
          </p:cNvSpPr>
          <p:nvPr>
            <p:ph type="ctrTitle"/>
          </p:nvPr>
        </p:nvSpPr>
        <p:spPr>
          <a:xfrm>
            <a:off x="8283995" y="2327594"/>
            <a:ext cx="2822156" cy="878942"/>
          </a:xfrm>
        </p:spPr>
        <p:txBody>
          <a:bodyPr>
            <a:noAutofit/>
          </a:bodyPr>
          <a:lstStyle/>
          <a:p>
            <a:r>
              <a:rPr lang="en-IN" sz="2000" b="1" dirty="0"/>
              <a:t>Prepared by - Charchil Singh </a:t>
            </a:r>
            <a:br>
              <a:rPr lang="en-IN" sz="2000" b="1" dirty="0"/>
            </a:br>
            <a:endParaRPr lang="en-IN" sz="2000" b="1" dirty="0"/>
          </a:p>
        </p:txBody>
      </p:sp>
      <p:sp>
        <p:nvSpPr>
          <p:cNvPr id="3" name="Subtitle 2">
            <a:extLst>
              <a:ext uri="{FF2B5EF4-FFF2-40B4-BE49-F238E27FC236}">
                <a16:creationId xmlns:a16="http://schemas.microsoft.com/office/drawing/2014/main" id="{32854293-DCB3-4A73-85C5-E78C4A0267DE}"/>
              </a:ext>
            </a:extLst>
          </p:cNvPr>
          <p:cNvSpPr>
            <a:spLocks noGrp="1"/>
          </p:cNvSpPr>
          <p:nvPr>
            <p:ph type="subTitle" idx="1"/>
          </p:nvPr>
        </p:nvSpPr>
        <p:spPr>
          <a:xfrm>
            <a:off x="4794191" y="452927"/>
            <a:ext cx="6311960" cy="2251250"/>
          </a:xfrm>
        </p:spPr>
        <p:txBody>
          <a:bodyPr>
            <a:normAutofit/>
          </a:bodyPr>
          <a:lstStyle/>
          <a:p>
            <a:r>
              <a:rPr lang="en-IN" sz="5400" dirty="0"/>
              <a:t>Brain Tumour Classification (MRI) </a:t>
            </a:r>
          </a:p>
        </p:txBody>
      </p:sp>
      <p:pic>
        <p:nvPicPr>
          <p:cNvPr id="4" name="Picture 3" descr="A network of lines and dots background">
            <a:extLst>
              <a:ext uri="{FF2B5EF4-FFF2-40B4-BE49-F238E27FC236}">
                <a16:creationId xmlns:a16="http://schemas.microsoft.com/office/drawing/2014/main" id="{CC0F4E8D-AC63-CAA6-85FA-D54DEE81A46D}"/>
              </a:ext>
            </a:extLst>
          </p:cNvPr>
          <p:cNvPicPr>
            <a:picLocks noChangeAspect="1"/>
          </p:cNvPicPr>
          <p:nvPr/>
        </p:nvPicPr>
        <p:blipFill rotWithShape="1">
          <a:blip r:embed="rId2"/>
          <a:srcRect l="29018" r="28726"/>
          <a:stretch/>
        </p:blipFill>
        <p:spPr>
          <a:xfrm>
            <a:off x="20" y="10"/>
            <a:ext cx="3863955" cy="6857989"/>
          </a:xfrm>
          <a:prstGeom prst="rect">
            <a:avLst/>
          </a:prstGeom>
        </p:spPr>
      </p:pic>
      <p:pic>
        <p:nvPicPr>
          <p:cNvPr id="5" name="Picture 4">
            <a:extLst>
              <a:ext uri="{FF2B5EF4-FFF2-40B4-BE49-F238E27FC236}">
                <a16:creationId xmlns:a16="http://schemas.microsoft.com/office/drawing/2014/main" id="{3829FD1A-1CBD-4DC1-AEAB-5A260DBEE1D8}"/>
              </a:ext>
            </a:extLst>
          </p:cNvPr>
          <p:cNvPicPr>
            <a:picLocks noChangeAspect="1"/>
          </p:cNvPicPr>
          <p:nvPr/>
        </p:nvPicPr>
        <p:blipFill>
          <a:blip r:embed="rId3"/>
          <a:stretch>
            <a:fillRect/>
          </a:stretch>
        </p:blipFill>
        <p:spPr>
          <a:xfrm>
            <a:off x="6879364" y="4578844"/>
            <a:ext cx="1880759" cy="1880759"/>
          </a:xfrm>
          <a:prstGeom prst="rect">
            <a:avLst/>
          </a:prstGeom>
        </p:spPr>
      </p:pic>
      <p:sp>
        <p:nvSpPr>
          <p:cNvPr id="7" name="TextBox 6">
            <a:extLst>
              <a:ext uri="{FF2B5EF4-FFF2-40B4-BE49-F238E27FC236}">
                <a16:creationId xmlns:a16="http://schemas.microsoft.com/office/drawing/2014/main" id="{40FE8208-2276-49FE-A21C-D9638BF61976}"/>
              </a:ext>
            </a:extLst>
          </p:cNvPr>
          <p:cNvSpPr txBox="1"/>
          <p:nvPr/>
        </p:nvSpPr>
        <p:spPr>
          <a:xfrm>
            <a:off x="5836928" y="3651465"/>
            <a:ext cx="4982198" cy="646331"/>
          </a:xfrm>
          <a:prstGeom prst="rect">
            <a:avLst/>
          </a:prstGeom>
          <a:noFill/>
        </p:spPr>
        <p:txBody>
          <a:bodyPr wrap="square" rtlCol="0">
            <a:spAutoFit/>
          </a:bodyPr>
          <a:lstStyle/>
          <a:p>
            <a:r>
              <a:rPr lang="en-IN" dirty="0"/>
              <a:t>School of emerging science and technology ,</a:t>
            </a:r>
          </a:p>
          <a:p>
            <a:r>
              <a:rPr lang="en-IN" dirty="0"/>
              <a:t>Gujarat University </a:t>
            </a:r>
          </a:p>
        </p:txBody>
      </p:sp>
    </p:spTree>
    <p:extLst>
      <p:ext uri="{BB962C8B-B14F-4D97-AF65-F5344CB8AC3E}">
        <p14:creationId xmlns:p14="http://schemas.microsoft.com/office/powerpoint/2010/main" val="322672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D0B7-3F7C-406A-8E9F-5F2B3E12E229}"/>
              </a:ext>
            </a:extLst>
          </p:cNvPr>
          <p:cNvSpPr>
            <a:spLocks noGrp="1"/>
          </p:cNvSpPr>
          <p:nvPr>
            <p:ph type="title"/>
          </p:nvPr>
        </p:nvSpPr>
        <p:spPr/>
        <p:txBody>
          <a:bodyPr/>
          <a:lstStyle/>
          <a:p>
            <a:r>
              <a:rPr lang="en-IN" b="1" dirty="0"/>
              <a:t>DISTRIBUTION OF DATASET</a:t>
            </a:r>
            <a:endParaRPr lang="en-IN" dirty="0"/>
          </a:p>
        </p:txBody>
      </p:sp>
      <p:sp>
        <p:nvSpPr>
          <p:cNvPr id="3" name="Content Placeholder 2">
            <a:extLst>
              <a:ext uri="{FF2B5EF4-FFF2-40B4-BE49-F238E27FC236}">
                <a16:creationId xmlns:a16="http://schemas.microsoft.com/office/drawing/2014/main" id="{45E873F9-917C-4B2C-92AD-CC407DED6C71}"/>
              </a:ext>
            </a:extLst>
          </p:cNvPr>
          <p:cNvSpPr>
            <a:spLocks noGrp="1"/>
          </p:cNvSpPr>
          <p:nvPr>
            <p:ph idx="1"/>
          </p:nvPr>
        </p:nvSpPr>
        <p:spPr>
          <a:xfrm>
            <a:off x="838200" y="1825625"/>
            <a:ext cx="5015669" cy="4351338"/>
          </a:xfrm>
        </p:spPr>
        <p:txBody>
          <a:bodyPr>
            <a:normAutofit lnSpcReduction="10000"/>
          </a:bodyPr>
          <a:lstStyle/>
          <a:p>
            <a:r>
              <a:rPr lang="en-IN" dirty="0"/>
              <a:t>Here the data distribution is given </a:t>
            </a:r>
          </a:p>
          <a:p>
            <a:endParaRPr lang="en-IN" dirty="0"/>
          </a:p>
          <a:p>
            <a:r>
              <a:rPr lang="en-IN" dirty="0"/>
              <a:t>395 images contain no </a:t>
            </a:r>
            <a:r>
              <a:rPr lang="en-IN" dirty="0" err="1"/>
              <a:t>tumor</a:t>
            </a:r>
            <a:endParaRPr lang="en-IN" dirty="0"/>
          </a:p>
          <a:p>
            <a:r>
              <a:rPr lang="en-IN" dirty="0"/>
              <a:t>827 images contain pituitary </a:t>
            </a:r>
            <a:r>
              <a:rPr lang="en-IN" dirty="0" err="1"/>
              <a:t>tumor</a:t>
            </a:r>
            <a:endParaRPr lang="en-IN" dirty="0"/>
          </a:p>
          <a:p>
            <a:r>
              <a:rPr lang="en-IN" dirty="0"/>
              <a:t>826 images contain glioma </a:t>
            </a:r>
            <a:r>
              <a:rPr lang="en-IN" dirty="0" err="1"/>
              <a:t>tumor</a:t>
            </a:r>
            <a:r>
              <a:rPr lang="en-IN" dirty="0"/>
              <a:t> </a:t>
            </a:r>
          </a:p>
          <a:p>
            <a:r>
              <a:rPr lang="en-IN" dirty="0"/>
              <a:t>822 images contain meningioma </a:t>
            </a:r>
            <a:r>
              <a:rPr lang="en-IN" dirty="0" err="1"/>
              <a:t>tumor</a:t>
            </a:r>
            <a:r>
              <a:rPr lang="en-IN" dirty="0"/>
              <a:t> </a:t>
            </a:r>
          </a:p>
          <a:p>
            <a:endParaRPr lang="en-IN" dirty="0"/>
          </a:p>
        </p:txBody>
      </p:sp>
      <p:graphicFrame>
        <p:nvGraphicFramePr>
          <p:cNvPr id="5" name="Chart 4">
            <a:extLst>
              <a:ext uri="{FF2B5EF4-FFF2-40B4-BE49-F238E27FC236}">
                <a16:creationId xmlns:a16="http://schemas.microsoft.com/office/drawing/2014/main" id="{FFEF1CF9-0CAA-418F-8772-2AA5EF301AFF}"/>
              </a:ext>
            </a:extLst>
          </p:cNvPr>
          <p:cNvGraphicFramePr>
            <a:graphicFrameLocks/>
          </p:cNvGraphicFramePr>
          <p:nvPr>
            <p:extLst>
              <p:ext uri="{D42A27DB-BD31-4B8C-83A1-F6EECF244321}">
                <p14:modId xmlns:p14="http://schemas.microsoft.com/office/powerpoint/2010/main" val="2628047056"/>
              </p:ext>
            </p:extLst>
          </p:nvPr>
        </p:nvGraphicFramePr>
        <p:xfrm>
          <a:off x="5853869" y="2133274"/>
          <a:ext cx="5210088" cy="34193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489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4EB6-D6B4-44F6-A18A-F1153F11C3C0}"/>
              </a:ext>
            </a:extLst>
          </p:cNvPr>
          <p:cNvSpPr>
            <a:spLocks noGrp="1"/>
          </p:cNvSpPr>
          <p:nvPr>
            <p:ph type="title"/>
          </p:nvPr>
        </p:nvSpPr>
        <p:spPr/>
        <p:txBody>
          <a:bodyPr/>
          <a:lstStyle/>
          <a:p>
            <a:r>
              <a:rPr lang="en-IN" dirty="0"/>
              <a:t>Sample MRI images of brain form each type </a:t>
            </a:r>
          </a:p>
        </p:txBody>
      </p:sp>
      <p:pic>
        <p:nvPicPr>
          <p:cNvPr id="9" name="Content Placeholder 8" descr="A picture containing text, arthropod, acarine, chain&#10;&#10;Description automatically generated">
            <a:extLst>
              <a:ext uri="{FF2B5EF4-FFF2-40B4-BE49-F238E27FC236}">
                <a16:creationId xmlns:a16="http://schemas.microsoft.com/office/drawing/2014/main" id="{C90177AE-2D4B-4330-A023-0CB9B515BD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892" y="2494309"/>
            <a:ext cx="9678751" cy="2381582"/>
          </a:xfrm>
        </p:spPr>
      </p:pic>
    </p:spTree>
    <p:extLst>
      <p:ext uri="{BB962C8B-B14F-4D97-AF65-F5344CB8AC3E}">
        <p14:creationId xmlns:p14="http://schemas.microsoft.com/office/powerpoint/2010/main" val="228758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CA68-C66A-4E0E-A166-0ADEA4A34A81}"/>
              </a:ext>
            </a:extLst>
          </p:cNvPr>
          <p:cNvSpPr>
            <a:spLocks noGrp="1"/>
          </p:cNvSpPr>
          <p:nvPr>
            <p:ph type="title"/>
          </p:nvPr>
        </p:nvSpPr>
        <p:spPr/>
        <p:txBody>
          <a:bodyPr/>
          <a:lstStyle/>
          <a:p>
            <a:r>
              <a:rPr lang="en-IN" b="1" dirty="0"/>
              <a:t>Methodology </a:t>
            </a:r>
          </a:p>
        </p:txBody>
      </p:sp>
      <p:sp>
        <p:nvSpPr>
          <p:cNvPr id="3" name="Content Placeholder 2">
            <a:extLst>
              <a:ext uri="{FF2B5EF4-FFF2-40B4-BE49-F238E27FC236}">
                <a16:creationId xmlns:a16="http://schemas.microsoft.com/office/drawing/2014/main" id="{46BF5F2A-FEE5-4708-BABB-44D6C95C4D8F}"/>
              </a:ext>
            </a:extLst>
          </p:cNvPr>
          <p:cNvSpPr>
            <a:spLocks noGrp="1"/>
          </p:cNvSpPr>
          <p:nvPr>
            <p:ph idx="1"/>
          </p:nvPr>
        </p:nvSpPr>
        <p:spPr/>
        <p:txBody>
          <a:bodyPr/>
          <a:lstStyle/>
          <a:p>
            <a:r>
              <a:rPr lang="en-US" dirty="0"/>
              <a:t>The classification modeling is done by designing deep learning CNN architecture and transfer learning mechanism.</a:t>
            </a:r>
          </a:p>
          <a:p>
            <a:pPr algn="l"/>
            <a:r>
              <a:rPr lang="en-US" i="0" dirty="0">
                <a:solidFill>
                  <a:srgbClr val="212121"/>
                </a:solidFill>
                <a:effectLst/>
              </a:rPr>
              <a:t>A convolutional neural network (CNN ) is a network architecture for deep learning</a:t>
            </a:r>
            <a:r>
              <a:rPr lang="en-US" dirty="0">
                <a:solidFill>
                  <a:srgbClr val="0076A8"/>
                </a:solidFill>
              </a:rPr>
              <a:t> </a:t>
            </a:r>
            <a:r>
              <a:rPr lang="en-US" i="0" dirty="0">
                <a:solidFill>
                  <a:srgbClr val="212121"/>
                </a:solidFill>
                <a:effectLst/>
              </a:rPr>
              <a:t>which learns directly from data, eliminating the need for manual feature extraction.</a:t>
            </a:r>
          </a:p>
          <a:p>
            <a:pPr algn="l"/>
            <a:r>
              <a:rPr lang="en-US" i="0" dirty="0">
                <a:solidFill>
                  <a:srgbClr val="212121"/>
                </a:solidFill>
                <a:effectLst/>
              </a:rPr>
              <a:t>CNNs are particularly useful for finding patterns in images to recognize objects, faces, and scenes. They can also be quite effective for classifying non-image data such as audio, time series, and signal data</a:t>
            </a:r>
            <a:r>
              <a:rPr lang="en-US" b="0" i="0" dirty="0">
                <a:solidFill>
                  <a:srgbClr val="212121"/>
                </a:solidFill>
                <a:effectLst/>
              </a:rPr>
              <a:t>.</a:t>
            </a:r>
          </a:p>
          <a:p>
            <a:endParaRPr lang="en-IN" dirty="0"/>
          </a:p>
        </p:txBody>
      </p:sp>
    </p:spTree>
    <p:extLst>
      <p:ext uri="{BB962C8B-B14F-4D97-AF65-F5344CB8AC3E}">
        <p14:creationId xmlns:p14="http://schemas.microsoft.com/office/powerpoint/2010/main" val="169181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1209-025F-4A87-97CE-CE3C5A200270}"/>
              </a:ext>
            </a:extLst>
          </p:cNvPr>
          <p:cNvSpPr>
            <a:spLocks noGrp="1"/>
          </p:cNvSpPr>
          <p:nvPr>
            <p:ph type="title"/>
          </p:nvPr>
        </p:nvSpPr>
        <p:spPr/>
        <p:txBody>
          <a:bodyPr/>
          <a:lstStyle/>
          <a:p>
            <a:r>
              <a:rPr lang="en-IN" dirty="0"/>
              <a:t>Workflow of CNN</a:t>
            </a:r>
          </a:p>
        </p:txBody>
      </p:sp>
      <p:pic>
        <p:nvPicPr>
          <p:cNvPr id="4" name="Content Placeholder 3">
            <a:extLst>
              <a:ext uri="{FF2B5EF4-FFF2-40B4-BE49-F238E27FC236}">
                <a16:creationId xmlns:a16="http://schemas.microsoft.com/office/drawing/2014/main" id="{7CE23D65-6E92-40A0-A1E9-6AD6ABCE329D}"/>
              </a:ext>
            </a:extLst>
          </p:cNvPr>
          <p:cNvPicPr>
            <a:picLocks noGrp="1" noChangeAspect="1"/>
          </p:cNvPicPr>
          <p:nvPr>
            <p:ph idx="1"/>
          </p:nvPr>
        </p:nvPicPr>
        <p:blipFill>
          <a:blip r:embed="rId2"/>
          <a:stretch>
            <a:fillRect/>
          </a:stretch>
        </p:blipFill>
        <p:spPr>
          <a:xfrm>
            <a:off x="1755863" y="2141537"/>
            <a:ext cx="8133342" cy="4351338"/>
          </a:xfrm>
          <a:prstGeom prst="rect">
            <a:avLst/>
          </a:prstGeom>
        </p:spPr>
      </p:pic>
    </p:spTree>
    <p:extLst>
      <p:ext uri="{BB962C8B-B14F-4D97-AF65-F5344CB8AC3E}">
        <p14:creationId xmlns:p14="http://schemas.microsoft.com/office/powerpoint/2010/main" val="412119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1A3F-5736-4587-ACB4-F18EF6BE9A67}"/>
              </a:ext>
            </a:extLst>
          </p:cNvPr>
          <p:cNvSpPr>
            <a:spLocks noGrp="1"/>
          </p:cNvSpPr>
          <p:nvPr>
            <p:ph type="title"/>
          </p:nvPr>
        </p:nvSpPr>
        <p:spPr/>
        <p:txBody>
          <a:bodyPr/>
          <a:lstStyle/>
          <a:p>
            <a:r>
              <a:rPr lang="en-IN" dirty="0"/>
              <a:t>Transfer Learning</a:t>
            </a:r>
          </a:p>
        </p:txBody>
      </p:sp>
      <p:sp>
        <p:nvSpPr>
          <p:cNvPr id="3" name="Content Placeholder 2">
            <a:extLst>
              <a:ext uri="{FF2B5EF4-FFF2-40B4-BE49-F238E27FC236}">
                <a16:creationId xmlns:a16="http://schemas.microsoft.com/office/drawing/2014/main" id="{BEC1B83A-31B4-4851-A6D9-65A1DB5E29EA}"/>
              </a:ext>
            </a:extLst>
          </p:cNvPr>
          <p:cNvSpPr>
            <a:spLocks noGrp="1"/>
          </p:cNvSpPr>
          <p:nvPr>
            <p:ph idx="1"/>
          </p:nvPr>
        </p:nvSpPr>
        <p:spPr/>
        <p:txBody>
          <a:bodyPr/>
          <a:lstStyle/>
          <a:p>
            <a:r>
              <a:rPr lang="en-US" dirty="0"/>
              <a:t>To improve performance of the deep learning model, the transfer learning technique can be used.</a:t>
            </a:r>
          </a:p>
          <a:p>
            <a:r>
              <a:rPr lang="en-US" dirty="0"/>
              <a:t>In transfer learning pre-trained models are used to build model instead of designing them from scratch.</a:t>
            </a:r>
          </a:p>
          <a:p>
            <a:r>
              <a:rPr lang="en-US" dirty="0"/>
              <a:t>Here we have used </a:t>
            </a:r>
            <a:r>
              <a:rPr lang="en-US" dirty="0" err="1"/>
              <a:t>EffiecientNet</a:t>
            </a:r>
            <a:r>
              <a:rPr lang="en-US" dirty="0"/>
              <a:t> architecture weights for training the model.</a:t>
            </a:r>
          </a:p>
          <a:p>
            <a:r>
              <a:rPr lang="en-US" b="0" i="0" dirty="0">
                <a:solidFill>
                  <a:srgbClr val="212529"/>
                </a:solidFill>
                <a:effectLst/>
              </a:rPr>
              <a:t> </a:t>
            </a:r>
            <a:r>
              <a:rPr lang="en-US" dirty="0" err="1">
                <a:solidFill>
                  <a:srgbClr val="212529"/>
                </a:solidFill>
              </a:rPr>
              <a:t>EffiecientNet</a:t>
            </a:r>
            <a:r>
              <a:rPr lang="en-US" dirty="0">
                <a:solidFill>
                  <a:srgbClr val="212529"/>
                </a:solidFill>
              </a:rPr>
              <a:t> i</a:t>
            </a:r>
            <a:r>
              <a:rPr lang="en-US" b="0" i="0" dirty="0">
                <a:solidFill>
                  <a:srgbClr val="212529"/>
                </a:solidFill>
                <a:effectLst/>
              </a:rPr>
              <a:t>s a convolutional neural network architecture and scaling method that uniformly scales all dimensions of depth/width/resolution using a compound coefficient </a:t>
            </a:r>
          </a:p>
          <a:p>
            <a:endParaRPr lang="en-IN" dirty="0"/>
          </a:p>
        </p:txBody>
      </p:sp>
    </p:spTree>
    <p:extLst>
      <p:ext uri="{BB962C8B-B14F-4D97-AF65-F5344CB8AC3E}">
        <p14:creationId xmlns:p14="http://schemas.microsoft.com/office/powerpoint/2010/main" val="87937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3D5-FA35-4843-9F7F-FC4B74957884}"/>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id="{12737309-F423-48B7-A33F-24821CB08525}"/>
              </a:ext>
            </a:extLst>
          </p:cNvPr>
          <p:cNvSpPr>
            <a:spLocks noGrp="1"/>
          </p:cNvSpPr>
          <p:nvPr>
            <p:ph idx="1"/>
          </p:nvPr>
        </p:nvSpPr>
        <p:spPr>
          <a:xfrm>
            <a:off x="761288" y="5201214"/>
            <a:ext cx="10515600" cy="4351338"/>
          </a:xfrm>
        </p:spPr>
        <p:txBody>
          <a:bodyPr/>
          <a:lstStyle/>
          <a:p>
            <a:r>
              <a:rPr lang="en-US" dirty="0"/>
              <a:t>The picture above shows number of parameters of EfficientNetB1 model and layers used for training the sample size using transfer learning mechanism</a:t>
            </a:r>
            <a:endParaRPr lang="en-IN" dirty="0"/>
          </a:p>
        </p:txBody>
      </p:sp>
      <p:pic>
        <p:nvPicPr>
          <p:cNvPr id="9" name="Picture 8" descr="Graphical user interface, application&#10;&#10;Description automatically generated with medium confidence">
            <a:extLst>
              <a:ext uri="{FF2B5EF4-FFF2-40B4-BE49-F238E27FC236}">
                <a16:creationId xmlns:a16="http://schemas.microsoft.com/office/drawing/2014/main" id="{C8B9D357-279C-4B99-AE6F-D0C7ACC45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63" y="1027906"/>
            <a:ext cx="11460174" cy="3448531"/>
          </a:xfrm>
          <a:prstGeom prst="rect">
            <a:avLst/>
          </a:prstGeom>
        </p:spPr>
      </p:pic>
    </p:spTree>
    <p:extLst>
      <p:ext uri="{BB962C8B-B14F-4D97-AF65-F5344CB8AC3E}">
        <p14:creationId xmlns:p14="http://schemas.microsoft.com/office/powerpoint/2010/main" val="423127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541D-0B3D-4FB3-BB48-0A9906F40CFD}"/>
              </a:ext>
            </a:extLst>
          </p:cNvPr>
          <p:cNvSpPr>
            <a:spLocks noGrp="1"/>
          </p:cNvSpPr>
          <p:nvPr>
            <p:ph type="title"/>
          </p:nvPr>
        </p:nvSpPr>
        <p:spPr/>
        <p:txBody>
          <a:bodyPr/>
          <a:lstStyle/>
          <a:p>
            <a:r>
              <a:rPr lang="en-IN" dirty="0"/>
              <a:t>Results </a:t>
            </a:r>
          </a:p>
        </p:txBody>
      </p:sp>
      <p:pic>
        <p:nvPicPr>
          <p:cNvPr id="9" name="Content Placeholder 8" descr="Chart, line chart&#10;&#10;Description automatically generated">
            <a:extLst>
              <a:ext uri="{FF2B5EF4-FFF2-40B4-BE49-F238E27FC236}">
                <a16:creationId xmlns:a16="http://schemas.microsoft.com/office/drawing/2014/main" id="{FFA90E3C-2FFA-465F-A8EB-D821898D0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520" y="1799855"/>
            <a:ext cx="7408491" cy="4693020"/>
          </a:xfrm>
        </p:spPr>
      </p:pic>
    </p:spTree>
    <p:extLst>
      <p:ext uri="{BB962C8B-B14F-4D97-AF65-F5344CB8AC3E}">
        <p14:creationId xmlns:p14="http://schemas.microsoft.com/office/powerpoint/2010/main" val="16859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8ACA-C42C-40BE-8037-B064F7A5745E}"/>
              </a:ext>
            </a:extLst>
          </p:cNvPr>
          <p:cNvSpPr>
            <a:spLocks noGrp="1"/>
          </p:cNvSpPr>
          <p:nvPr>
            <p:ph type="title"/>
          </p:nvPr>
        </p:nvSpPr>
        <p:spPr/>
        <p:txBody>
          <a:bodyPr/>
          <a:lstStyle/>
          <a:p>
            <a:r>
              <a:rPr lang="en-IN" dirty="0"/>
              <a:t>Model </a:t>
            </a:r>
            <a:r>
              <a:rPr lang="en-IN" dirty="0" err="1"/>
              <a:t>Evalution</a:t>
            </a:r>
            <a:r>
              <a:rPr lang="en-IN" dirty="0"/>
              <a:t> </a:t>
            </a:r>
          </a:p>
        </p:txBody>
      </p:sp>
      <p:pic>
        <p:nvPicPr>
          <p:cNvPr id="5" name="Content Placeholder 4">
            <a:extLst>
              <a:ext uri="{FF2B5EF4-FFF2-40B4-BE49-F238E27FC236}">
                <a16:creationId xmlns:a16="http://schemas.microsoft.com/office/drawing/2014/main" id="{A3F62CD0-D248-4A68-9CD6-450AD42F9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55" y="1918658"/>
            <a:ext cx="5894658" cy="4602678"/>
          </a:xfrm>
        </p:spPr>
      </p:pic>
      <p:pic>
        <p:nvPicPr>
          <p:cNvPr id="6" name="Picture 5">
            <a:extLst>
              <a:ext uri="{FF2B5EF4-FFF2-40B4-BE49-F238E27FC236}">
                <a16:creationId xmlns:a16="http://schemas.microsoft.com/office/drawing/2014/main" id="{9E47D716-5559-43B9-8F68-6BAB736EDCDB}"/>
              </a:ext>
            </a:extLst>
          </p:cNvPr>
          <p:cNvPicPr>
            <a:picLocks noChangeAspect="1"/>
          </p:cNvPicPr>
          <p:nvPr/>
        </p:nvPicPr>
        <p:blipFill>
          <a:blip r:embed="rId3"/>
          <a:stretch>
            <a:fillRect/>
          </a:stretch>
        </p:blipFill>
        <p:spPr>
          <a:xfrm>
            <a:off x="7110616" y="4206393"/>
            <a:ext cx="4243184" cy="1932599"/>
          </a:xfrm>
          <a:prstGeom prst="rect">
            <a:avLst/>
          </a:prstGeom>
        </p:spPr>
      </p:pic>
    </p:spTree>
    <p:extLst>
      <p:ext uri="{BB962C8B-B14F-4D97-AF65-F5344CB8AC3E}">
        <p14:creationId xmlns:p14="http://schemas.microsoft.com/office/powerpoint/2010/main" val="296537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5C41-88F0-4434-9B41-3466161503B0}"/>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3EFE282-BAD3-40D3-9039-919D92A43618}"/>
              </a:ext>
            </a:extLst>
          </p:cNvPr>
          <p:cNvSpPr>
            <a:spLocks noGrp="1"/>
          </p:cNvSpPr>
          <p:nvPr>
            <p:ph idx="1"/>
          </p:nvPr>
        </p:nvSpPr>
        <p:spPr/>
        <p:txBody>
          <a:bodyPr>
            <a:normAutofit/>
          </a:bodyPr>
          <a:lstStyle/>
          <a:p>
            <a:r>
              <a:rPr lang="en-US" dirty="0"/>
              <a:t>In this project, we have proposed different styles of CNN architectures and compared their performance for brain tumor classification.</a:t>
            </a:r>
          </a:p>
          <a:p>
            <a:r>
              <a:rPr lang="en-US" dirty="0"/>
              <a:t> First we started with very simple architecture and recorded its accuracy and then the model is tuned by adjusting hyper parameter and increasing number of filters and layers.</a:t>
            </a:r>
          </a:p>
          <a:p>
            <a:r>
              <a:rPr lang="en-US" dirty="0"/>
              <a:t> The results show that adjustment of hyper parameters increases the accuracy of CNN model. Further model accuracy was increased by using </a:t>
            </a:r>
            <a:r>
              <a:rPr lang="en-US" dirty="0" err="1"/>
              <a:t>EffecientNet</a:t>
            </a:r>
            <a:r>
              <a:rPr lang="en-US" dirty="0"/>
              <a:t> .</a:t>
            </a:r>
          </a:p>
          <a:p>
            <a:r>
              <a:rPr lang="en-US" dirty="0"/>
              <a:t>The use of transfer learning mechanism shows significant improvement in accuracy and F1 score of tumor classification model.</a:t>
            </a:r>
            <a:endParaRPr lang="en-IN" dirty="0"/>
          </a:p>
        </p:txBody>
      </p:sp>
    </p:spTree>
    <p:extLst>
      <p:ext uri="{BB962C8B-B14F-4D97-AF65-F5344CB8AC3E}">
        <p14:creationId xmlns:p14="http://schemas.microsoft.com/office/powerpoint/2010/main" val="38098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1187-1DA4-4FCA-85FB-FCE629575833}"/>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5D5BAFF-3730-4FB7-83B4-6346D9830F4F}"/>
              </a:ext>
            </a:extLst>
          </p:cNvPr>
          <p:cNvSpPr>
            <a:spLocks noGrp="1"/>
          </p:cNvSpPr>
          <p:nvPr>
            <p:ph idx="1"/>
          </p:nvPr>
        </p:nvSpPr>
        <p:spPr/>
        <p:txBody>
          <a:bodyPr>
            <a:normAutofit lnSpcReduction="10000"/>
          </a:bodyPr>
          <a:lstStyle/>
          <a:p>
            <a:r>
              <a:rPr lang="en-IN" dirty="0">
                <a:hlinkClick r:id="rId2"/>
              </a:rPr>
              <a:t>https://www.kaggle.com/datasets/sartajbhuvaji/brain-tumor-classification-mri</a:t>
            </a:r>
            <a:endParaRPr lang="en-IN" dirty="0"/>
          </a:p>
          <a:p>
            <a:r>
              <a:rPr lang="en-IN" dirty="0">
                <a:hlinkClick r:id="rId3"/>
              </a:rPr>
              <a:t>https://towardsdatascience.com/a-comprehensive-guide-to-convolutional-neural-networks-the-eli5-way-3bd2b1164a53</a:t>
            </a:r>
            <a:endParaRPr lang="en-IN" dirty="0"/>
          </a:p>
          <a:p>
            <a:r>
              <a:rPr lang="en-IN" dirty="0">
                <a:hlinkClick r:id="rId4"/>
              </a:rPr>
              <a:t>https://paperswithcode.com/method/efficientnet#:~:text=EfficientNet%20is%20a%20convolutional%20neural,resolution%20using%20a%20compound%20coefficient</a:t>
            </a:r>
            <a:r>
              <a:rPr lang="en-IN" dirty="0"/>
              <a:t>.</a:t>
            </a:r>
          </a:p>
          <a:p>
            <a:r>
              <a:rPr lang="en-IN" dirty="0">
                <a:hlinkClick r:id="rId5"/>
              </a:rPr>
              <a:t>https://braininformatics.springeropen.com/articles/10.1007/s40708-017-0075-5</a:t>
            </a:r>
            <a:endParaRPr lang="en-IN" dirty="0"/>
          </a:p>
          <a:p>
            <a:r>
              <a:rPr lang="en-IN" dirty="0">
                <a:hlinkClick r:id="rId6"/>
              </a:rPr>
              <a:t>https://youtu.be/-a7IMhEi4_w</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8608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94A6-4186-49FB-93A2-028CAB841BFF}"/>
              </a:ext>
            </a:extLst>
          </p:cNvPr>
          <p:cNvSpPr>
            <a:spLocks noGrp="1"/>
          </p:cNvSpPr>
          <p:nvPr>
            <p:ph type="title"/>
          </p:nvPr>
        </p:nvSpPr>
        <p:spPr/>
        <p:txBody>
          <a:bodyPr/>
          <a:lstStyle/>
          <a:p>
            <a:pPr algn="ctr"/>
            <a:r>
              <a:rPr lang="en-IN" b="1" dirty="0"/>
              <a:t>Abstract </a:t>
            </a:r>
          </a:p>
        </p:txBody>
      </p:sp>
      <p:sp>
        <p:nvSpPr>
          <p:cNvPr id="3" name="Content Placeholder 2">
            <a:extLst>
              <a:ext uri="{FF2B5EF4-FFF2-40B4-BE49-F238E27FC236}">
                <a16:creationId xmlns:a16="http://schemas.microsoft.com/office/drawing/2014/main" id="{19E23356-61C4-4CCF-BD68-B562735CBC83}"/>
              </a:ext>
            </a:extLst>
          </p:cNvPr>
          <p:cNvSpPr>
            <a:spLocks noGrp="1"/>
          </p:cNvSpPr>
          <p:nvPr>
            <p:ph idx="1"/>
          </p:nvPr>
        </p:nvSpPr>
        <p:spPr/>
        <p:txBody>
          <a:bodyPr>
            <a:normAutofit lnSpcReduction="10000"/>
          </a:bodyPr>
          <a:lstStyle/>
          <a:p>
            <a:r>
              <a:rPr lang="en-IN" sz="2400" dirty="0">
                <a:effectLst/>
                <a:latin typeface="Calibri" panose="020F0502020204030204" pitchFamily="34" charset="0"/>
                <a:ea typeface="Calibri" panose="020F0502020204030204" pitchFamily="34" charset="0"/>
                <a:cs typeface="Mangal" panose="02040503050203030202" pitchFamily="18" charset="0"/>
              </a:rPr>
              <a:t>Brain tumour detection and classification is that the most troublesome and tedious task within the space of medicative image getting ready. </a:t>
            </a:r>
          </a:p>
          <a:p>
            <a:r>
              <a:rPr lang="en-IN" sz="2400" dirty="0">
                <a:effectLst/>
                <a:latin typeface="Calibri" panose="020F0502020204030204" pitchFamily="34" charset="0"/>
                <a:ea typeface="Calibri" panose="020F0502020204030204" pitchFamily="34" charset="0"/>
                <a:cs typeface="Mangal" panose="02040503050203030202" pitchFamily="18" charset="0"/>
              </a:rPr>
              <a:t>MRI (Magnetic Resonance Imaging) may be a medicative procedure, typically adopted by the medical specialist for illustration of inner structure of the build with no surgery.</a:t>
            </a:r>
          </a:p>
          <a:p>
            <a:r>
              <a:rPr lang="en-IN" sz="2400" dirty="0">
                <a:effectLst/>
                <a:latin typeface="Calibri" panose="020F0502020204030204" pitchFamily="34" charset="0"/>
                <a:ea typeface="Calibri" panose="020F0502020204030204" pitchFamily="34" charset="0"/>
                <a:cs typeface="Mangal" panose="02040503050203030202" pitchFamily="18" charset="0"/>
              </a:rPr>
              <a:t> MRI provides long information concerning the human delicate tissue, that helps within the conclusion of brain tumour. Precise segmentation of MRI image is basic for the conclusion of brain tumour by laptop supported clinical device. </a:t>
            </a:r>
          </a:p>
          <a:p>
            <a:r>
              <a:rPr lang="en-IN" sz="2400" dirty="0">
                <a:effectLst/>
                <a:latin typeface="Calibri" panose="020F0502020204030204" pitchFamily="34" charset="0"/>
                <a:ea typeface="Calibri" panose="020F0502020204030204" pitchFamily="34" charset="0"/>
                <a:cs typeface="Mangal" panose="02040503050203030202" pitchFamily="18" charset="0"/>
              </a:rPr>
              <a:t>This project is concentrated towards the look of Associate in Nursing best and additional correct approach for the detection of neoplasm from brain magnetic resonance imaging scans and if it confirms the presence of tumour then it's focused on evaluating its stage, i.e., benign or malignant(glioma , meningioma, pituitary )  </a:t>
            </a:r>
          </a:p>
          <a:p>
            <a:endParaRPr lang="en-IN" sz="2400" dirty="0"/>
          </a:p>
        </p:txBody>
      </p:sp>
    </p:spTree>
    <p:extLst>
      <p:ext uri="{BB962C8B-B14F-4D97-AF65-F5344CB8AC3E}">
        <p14:creationId xmlns:p14="http://schemas.microsoft.com/office/powerpoint/2010/main" val="54189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F905-6247-4712-8F4F-019618AF8392}"/>
              </a:ext>
            </a:extLst>
          </p:cNvPr>
          <p:cNvSpPr>
            <a:spLocks noGrp="1"/>
          </p:cNvSpPr>
          <p:nvPr>
            <p:ph type="title"/>
          </p:nvPr>
        </p:nvSpPr>
        <p:spPr>
          <a:xfrm>
            <a:off x="504914" y="2304745"/>
            <a:ext cx="10515600" cy="1325563"/>
          </a:xfrm>
        </p:spPr>
        <p:txBody>
          <a:bodyPr>
            <a:normAutofit/>
          </a:bodyPr>
          <a:lstStyle/>
          <a:p>
            <a:pPr algn="ctr"/>
            <a:r>
              <a:rPr lang="en-IN" sz="8800" b="1" dirty="0"/>
              <a:t>THANK YOU </a:t>
            </a:r>
          </a:p>
        </p:txBody>
      </p:sp>
      <p:sp>
        <p:nvSpPr>
          <p:cNvPr id="3" name="Content Placeholder 2">
            <a:extLst>
              <a:ext uri="{FF2B5EF4-FFF2-40B4-BE49-F238E27FC236}">
                <a16:creationId xmlns:a16="http://schemas.microsoft.com/office/drawing/2014/main" id="{E8ADF89E-0DEE-4AE0-969D-B88193CD3C4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8786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64B0-6FFA-443B-BF78-375A094D6AF4}"/>
              </a:ext>
            </a:extLst>
          </p:cNvPr>
          <p:cNvSpPr>
            <a:spLocks noGrp="1"/>
          </p:cNvSpPr>
          <p:nvPr>
            <p:ph type="title"/>
          </p:nvPr>
        </p:nvSpPr>
        <p:spPr/>
        <p:txBody>
          <a:bodyPr/>
          <a:lstStyle/>
          <a:p>
            <a:pPr algn="ctr"/>
            <a:r>
              <a:rPr lang="en-US" b="1" i="0" dirty="0">
                <a:solidFill>
                  <a:srgbClr val="231F20"/>
                </a:solidFill>
                <a:effectLst/>
                <a:latin typeface="Proxima Nova"/>
              </a:rPr>
              <a:t>What is a brain tumor?</a:t>
            </a:r>
            <a:endParaRPr lang="en-IN" dirty="0"/>
          </a:p>
        </p:txBody>
      </p:sp>
      <p:sp>
        <p:nvSpPr>
          <p:cNvPr id="3" name="Content Placeholder 2">
            <a:extLst>
              <a:ext uri="{FF2B5EF4-FFF2-40B4-BE49-F238E27FC236}">
                <a16:creationId xmlns:a16="http://schemas.microsoft.com/office/drawing/2014/main" id="{9A58F5F0-A809-4837-B5C4-F3D2568D34FA}"/>
              </a:ext>
            </a:extLst>
          </p:cNvPr>
          <p:cNvSpPr>
            <a:spLocks noGrp="1"/>
          </p:cNvSpPr>
          <p:nvPr>
            <p:ph idx="1"/>
          </p:nvPr>
        </p:nvSpPr>
        <p:spPr>
          <a:xfrm>
            <a:off x="838200" y="1825625"/>
            <a:ext cx="4767841" cy="4351338"/>
          </a:xfrm>
        </p:spPr>
        <p:txBody>
          <a:bodyPr/>
          <a:lstStyle/>
          <a:p>
            <a:pPr marL="0" indent="0">
              <a:buNone/>
            </a:pPr>
            <a:r>
              <a:rPr lang="en-US" b="0" i="0" dirty="0">
                <a:solidFill>
                  <a:srgbClr val="202124"/>
                </a:solidFill>
                <a:effectLst/>
                <a:latin typeface="arial" panose="020B0604020202020204" pitchFamily="34" charset="0"/>
              </a:rPr>
              <a:t>A brain tumor is </a:t>
            </a:r>
            <a:r>
              <a:rPr lang="en-US" b="1" i="0" dirty="0">
                <a:solidFill>
                  <a:srgbClr val="202124"/>
                </a:solidFill>
                <a:effectLst/>
                <a:latin typeface="arial" panose="020B0604020202020204" pitchFamily="34" charset="0"/>
              </a:rPr>
              <a:t>a mass or growth of abnormal cells in your brain</a:t>
            </a:r>
            <a:r>
              <a:rPr lang="en-US" b="0" i="0" dirty="0">
                <a:solidFill>
                  <a:srgbClr val="202124"/>
                </a:solidFill>
                <a:effectLst/>
                <a:latin typeface="arial" panose="020B0604020202020204" pitchFamily="34" charset="0"/>
              </a:rPr>
              <a:t>. Many different types of brain tumors exist. Some brain tumors are noncancerous (benign), and some brain tumors are cancerous (malignant).</a:t>
            </a:r>
            <a:endParaRPr lang="en-IN" dirty="0"/>
          </a:p>
        </p:txBody>
      </p:sp>
      <p:pic>
        <p:nvPicPr>
          <p:cNvPr id="9" name="Picture 8" descr="A jellyfish in the water&#10;&#10;Description automatically generated with low confidence">
            <a:extLst>
              <a:ext uri="{FF2B5EF4-FFF2-40B4-BE49-F238E27FC236}">
                <a16:creationId xmlns:a16="http://schemas.microsoft.com/office/drawing/2014/main" id="{ED7E18A7-27C2-4C8F-8F3E-CF205DAB6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185" y="1982624"/>
            <a:ext cx="4193137" cy="3144853"/>
          </a:xfrm>
          <a:prstGeom prst="rect">
            <a:avLst/>
          </a:prstGeom>
        </p:spPr>
      </p:pic>
    </p:spTree>
    <p:extLst>
      <p:ext uri="{BB962C8B-B14F-4D97-AF65-F5344CB8AC3E}">
        <p14:creationId xmlns:p14="http://schemas.microsoft.com/office/powerpoint/2010/main" val="325171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1749-9B58-46EF-8259-F025D88E3882}"/>
              </a:ext>
            </a:extLst>
          </p:cNvPr>
          <p:cNvSpPr>
            <a:spLocks noGrp="1"/>
          </p:cNvSpPr>
          <p:nvPr>
            <p:ph type="title"/>
          </p:nvPr>
        </p:nvSpPr>
        <p:spPr/>
        <p:txBody>
          <a:bodyPr/>
          <a:lstStyle/>
          <a:p>
            <a:r>
              <a:rPr lang="en-IN" dirty="0"/>
              <a:t>Types of Brain </a:t>
            </a:r>
            <a:r>
              <a:rPr lang="en-IN" dirty="0" err="1"/>
              <a:t>Tumor</a:t>
            </a:r>
            <a:r>
              <a:rPr lang="en-IN" dirty="0"/>
              <a:t> </a:t>
            </a:r>
          </a:p>
        </p:txBody>
      </p:sp>
      <p:sp>
        <p:nvSpPr>
          <p:cNvPr id="3" name="Content Placeholder 2">
            <a:extLst>
              <a:ext uri="{FF2B5EF4-FFF2-40B4-BE49-F238E27FC236}">
                <a16:creationId xmlns:a16="http://schemas.microsoft.com/office/drawing/2014/main" id="{24EF64DA-BC23-4571-9FDD-CCE9E5F67FF2}"/>
              </a:ext>
            </a:extLst>
          </p:cNvPr>
          <p:cNvSpPr>
            <a:spLocks noGrp="1"/>
          </p:cNvSpPr>
          <p:nvPr>
            <p:ph idx="1"/>
          </p:nvPr>
        </p:nvSpPr>
        <p:spPr>
          <a:xfrm>
            <a:off x="691149" y="1898532"/>
            <a:ext cx="6314630" cy="4351338"/>
          </a:xfrm>
        </p:spPr>
        <p:txBody>
          <a:bodyPr>
            <a:normAutofit/>
          </a:bodyPr>
          <a:lstStyle/>
          <a:p>
            <a:pPr marL="0" indent="0">
              <a:buNone/>
            </a:pPr>
            <a:r>
              <a:rPr lang="en-IN" sz="3600" b="1" dirty="0">
                <a:solidFill>
                  <a:srgbClr val="3F4D5D"/>
                </a:solidFill>
                <a:latin typeface="Roboto Condensed" panose="020B0604020202020204" pitchFamily="2" charset="0"/>
              </a:rPr>
              <a:t>1) </a:t>
            </a:r>
            <a:r>
              <a:rPr lang="en-IN" sz="3600" b="1" i="0" dirty="0">
                <a:solidFill>
                  <a:srgbClr val="3F4D5D"/>
                </a:solidFill>
                <a:effectLst/>
                <a:latin typeface="Roboto Condensed" panose="020B0604020202020204" pitchFamily="2" charset="0"/>
              </a:rPr>
              <a:t>Pituitary </a:t>
            </a:r>
            <a:r>
              <a:rPr lang="en-IN" sz="3600" b="1" i="0" dirty="0" err="1">
                <a:solidFill>
                  <a:srgbClr val="3F4D5D"/>
                </a:solidFill>
                <a:effectLst/>
                <a:latin typeface="Roboto Condensed" panose="020B0604020202020204" pitchFamily="2" charset="0"/>
              </a:rPr>
              <a:t>Tumors</a:t>
            </a:r>
            <a:r>
              <a:rPr lang="en-IN" sz="3600" b="1" i="0" dirty="0">
                <a:solidFill>
                  <a:srgbClr val="3F4D5D"/>
                </a:solidFill>
                <a:effectLst/>
                <a:latin typeface="Roboto Condensed" panose="020B0604020202020204" pitchFamily="2" charset="0"/>
              </a:rPr>
              <a:t> </a:t>
            </a:r>
          </a:p>
          <a:p>
            <a:pPr algn="l"/>
            <a:r>
              <a:rPr lang="en-US" sz="2000" b="0" i="0" dirty="0">
                <a:solidFill>
                  <a:srgbClr val="3F4D5D"/>
                </a:solidFill>
                <a:effectLst/>
                <a:latin typeface="Montserrat" panose="020B0604020202020204" pitchFamily="2" charset="0"/>
              </a:rPr>
              <a:t>This type of tumor occurs in the anterior body of the pituitary gland. This is a pea-sized gland that is located behind the bridge of your nose. It produces hormones that help to regulate the functions of the other endocrine glands. Pituitary tumors can affect the function of the pituitary gland in two different ways:</a:t>
            </a:r>
          </a:p>
          <a:p>
            <a:pPr algn="l">
              <a:buFont typeface="Arial" panose="020B0604020202020204" pitchFamily="34" charset="0"/>
              <a:buChar char="•"/>
            </a:pPr>
            <a:r>
              <a:rPr lang="en-US" sz="2000" b="0" i="0" dirty="0">
                <a:solidFill>
                  <a:srgbClr val="3F4D5D"/>
                </a:solidFill>
                <a:effectLst/>
                <a:latin typeface="Montserrat" panose="020B0604020202020204" pitchFamily="2" charset="0"/>
              </a:rPr>
              <a:t>Increasing the production of regulatory hormones</a:t>
            </a:r>
          </a:p>
          <a:p>
            <a:pPr algn="l">
              <a:buFont typeface="Arial" panose="020B0604020202020204" pitchFamily="34" charset="0"/>
              <a:buChar char="•"/>
            </a:pPr>
            <a:r>
              <a:rPr lang="en-US" sz="2000" b="0" i="0" dirty="0">
                <a:solidFill>
                  <a:srgbClr val="3F4D5D"/>
                </a:solidFill>
                <a:effectLst/>
                <a:latin typeface="Montserrat" panose="020B0604020202020204" pitchFamily="2" charset="0"/>
              </a:rPr>
              <a:t>Reducing the production of regulatory hormones</a:t>
            </a:r>
          </a:p>
          <a:p>
            <a:endParaRPr lang="en-IN" dirty="0"/>
          </a:p>
        </p:txBody>
      </p:sp>
      <p:pic>
        <p:nvPicPr>
          <p:cNvPr id="7" name="Picture 6" descr="Diagram&#10;&#10;Description automatically generated">
            <a:extLst>
              <a:ext uri="{FF2B5EF4-FFF2-40B4-BE49-F238E27FC236}">
                <a16:creationId xmlns:a16="http://schemas.microsoft.com/office/drawing/2014/main" id="{A9012EA4-AEEE-4320-9C60-4BC40EF45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186" y="1358781"/>
            <a:ext cx="4878893" cy="4891089"/>
          </a:xfrm>
          <a:prstGeom prst="rect">
            <a:avLst/>
          </a:prstGeom>
        </p:spPr>
      </p:pic>
    </p:spTree>
    <p:extLst>
      <p:ext uri="{BB962C8B-B14F-4D97-AF65-F5344CB8AC3E}">
        <p14:creationId xmlns:p14="http://schemas.microsoft.com/office/powerpoint/2010/main" val="37927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EDFC8-56C5-4808-88E9-AD91F18AC3C0}"/>
              </a:ext>
            </a:extLst>
          </p:cNvPr>
          <p:cNvSpPr>
            <a:spLocks noGrp="1"/>
          </p:cNvSpPr>
          <p:nvPr>
            <p:ph idx="1"/>
          </p:nvPr>
        </p:nvSpPr>
        <p:spPr>
          <a:xfrm>
            <a:off x="838200" y="528526"/>
            <a:ext cx="5374593" cy="5800948"/>
          </a:xfrm>
        </p:spPr>
        <p:txBody>
          <a:bodyPr>
            <a:normAutofit/>
          </a:bodyPr>
          <a:lstStyle/>
          <a:p>
            <a:pPr marL="0" indent="0">
              <a:buNone/>
            </a:pPr>
            <a:r>
              <a:rPr lang="en-IN" sz="3600" b="1" i="0" dirty="0">
                <a:solidFill>
                  <a:srgbClr val="3F4D5D"/>
                </a:solidFill>
                <a:effectLst/>
                <a:latin typeface="Roboto Condensed" panose="02000000000000000000" pitchFamily="2" charset="0"/>
              </a:rPr>
              <a:t>2) Meningioma </a:t>
            </a:r>
            <a:r>
              <a:rPr lang="en-IN" sz="3600" b="1" i="0" dirty="0" err="1">
                <a:solidFill>
                  <a:srgbClr val="3F4D5D"/>
                </a:solidFill>
                <a:effectLst/>
                <a:latin typeface="Roboto Condensed" panose="02000000000000000000" pitchFamily="2" charset="0"/>
              </a:rPr>
              <a:t>Tumors</a:t>
            </a:r>
            <a:endParaRPr lang="en-IN" sz="3600" b="1" i="0" dirty="0">
              <a:solidFill>
                <a:srgbClr val="3F4D5D"/>
              </a:solidFill>
              <a:effectLst/>
              <a:latin typeface="Roboto Condensed" panose="02000000000000000000" pitchFamily="2" charset="0"/>
            </a:endParaRPr>
          </a:p>
          <a:p>
            <a:r>
              <a:rPr lang="en-US" b="0" i="0" dirty="0">
                <a:solidFill>
                  <a:srgbClr val="111111"/>
                </a:solidFill>
                <a:effectLst/>
                <a:latin typeface="Helvetica" panose="020B0604020202020204" pitchFamily="34" charset="0"/>
              </a:rPr>
              <a:t>A meningioma is a tumor that arises from the meninges  the membranes that surround the brain and spinal cord. Although not technically a brain tumor, it is included in this category because it may compress or squeeze the adjacent brain, nerves and vessels. Meningioma is the most common type of tumor that forms in the head.</a:t>
            </a:r>
            <a:endParaRPr lang="en-IN" dirty="0"/>
          </a:p>
        </p:txBody>
      </p:sp>
      <p:pic>
        <p:nvPicPr>
          <p:cNvPr id="5" name="Picture 4" descr="Diagram&#10;&#10;Description automatically generated">
            <a:extLst>
              <a:ext uri="{FF2B5EF4-FFF2-40B4-BE49-F238E27FC236}">
                <a16:creationId xmlns:a16="http://schemas.microsoft.com/office/drawing/2014/main" id="{BBE62232-7849-4765-8336-73CE62294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793" y="698808"/>
            <a:ext cx="5724426" cy="6159192"/>
          </a:xfrm>
          <a:prstGeom prst="rect">
            <a:avLst/>
          </a:prstGeom>
        </p:spPr>
      </p:pic>
    </p:spTree>
    <p:extLst>
      <p:ext uri="{BB962C8B-B14F-4D97-AF65-F5344CB8AC3E}">
        <p14:creationId xmlns:p14="http://schemas.microsoft.com/office/powerpoint/2010/main" val="288922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559C5-2B08-47D0-AD54-7996B90F3694}"/>
              </a:ext>
            </a:extLst>
          </p:cNvPr>
          <p:cNvSpPr>
            <a:spLocks noGrp="1"/>
          </p:cNvSpPr>
          <p:nvPr>
            <p:ph idx="1"/>
          </p:nvPr>
        </p:nvSpPr>
        <p:spPr>
          <a:xfrm>
            <a:off x="838200" y="452927"/>
            <a:ext cx="4725112" cy="5724036"/>
          </a:xfrm>
        </p:spPr>
        <p:txBody>
          <a:bodyPr>
            <a:normAutofit fontScale="85000" lnSpcReduction="20000"/>
          </a:bodyPr>
          <a:lstStyle/>
          <a:p>
            <a:pPr marL="0" indent="0">
              <a:buNone/>
            </a:pPr>
            <a:r>
              <a:rPr lang="en-IN" sz="3600" b="1" dirty="0">
                <a:solidFill>
                  <a:srgbClr val="3F4D5D"/>
                </a:solidFill>
                <a:latin typeface="Roboto Condensed" panose="02000000000000000000" pitchFamily="2" charset="0"/>
              </a:rPr>
              <a:t>3</a:t>
            </a:r>
            <a:r>
              <a:rPr lang="en-IN" sz="3600" b="1" i="0" dirty="0">
                <a:solidFill>
                  <a:srgbClr val="3F4D5D"/>
                </a:solidFill>
                <a:effectLst/>
                <a:latin typeface="Roboto Condensed" panose="02000000000000000000" pitchFamily="2" charset="0"/>
              </a:rPr>
              <a:t>) Glioma </a:t>
            </a:r>
            <a:r>
              <a:rPr lang="en-IN" sz="3600" b="1" i="0" dirty="0" err="1">
                <a:solidFill>
                  <a:srgbClr val="3F4D5D"/>
                </a:solidFill>
                <a:effectLst/>
                <a:latin typeface="Roboto Condensed" panose="02000000000000000000" pitchFamily="2" charset="0"/>
              </a:rPr>
              <a:t>Tumors</a:t>
            </a:r>
            <a:endParaRPr lang="en-IN" sz="3600" b="1" i="0" dirty="0">
              <a:solidFill>
                <a:srgbClr val="3F4D5D"/>
              </a:solidFill>
              <a:effectLst/>
              <a:latin typeface="Roboto Condensed" panose="02000000000000000000" pitchFamily="2" charset="0"/>
            </a:endParaRPr>
          </a:p>
          <a:p>
            <a:pPr marL="0" indent="0">
              <a:buNone/>
            </a:pPr>
            <a:endParaRPr lang="en-IN" b="1" i="0" dirty="0">
              <a:solidFill>
                <a:srgbClr val="343536"/>
              </a:solidFill>
              <a:effectLst/>
              <a:latin typeface="Source Sans Pro" panose="020B0503030403020204" pitchFamily="34" charset="0"/>
            </a:endParaRPr>
          </a:p>
          <a:p>
            <a:pPr algn="l"/>
            <a:r>
              <a:rPr lang="en-US" b="0" i="0" dirty="0">
                <a:solidFill>
                  <a:srgbClr val="202124"/>
                </a:solidFill>
                <a:effectLst/>
                <a:latin typeface="arial" panose="020B0604020202020204" pitchFamily="34" charset="0"/>
              </a:rPr>
              <a:t>A type of </a:t>
            </a:r>
            <a:r>
              <a:rPr lang="en-US" b="0" i="0" dirty="0" err="1">
                <a:solidFill>
                  <a:srgbClr val="202124"/>
                </a:solidFill>
                <a:effectLst/>
                <a:latin typeface="arial" panose="020B0604020202020204" pitchFamily="34" charset="0"/>
              </a:rPr>
              <a:t>tumour</a:t>
            </a:r>
            <a:r>
              <a:rPr lang="en-US" b="0" i="0" dirty="0">
                <a:solidFill>
                  <a:srgbClr val="202124"/>
                </a:solidFill>
                <a:effectLst/>
                <a:latin typeface="arial" panose="020B0604020202020204" pitchFamily="34" charset="0"/>
              </a:rPr>
              <a:t> that occurs in the brain and spinal cord.</a:t>
            </a:r>
          </a:p>
          <a:p>
            <a:pPr algn="l"/>
            <a:r>
              <a:rPr lang="en-US" b="0" i="0" dirty="0">
                <a:solidFill>
                  <a:srgbClr val="202124"/>
                </a:solidFill>
                <a:effectLst/>
                <a:latin typeface="arial" panose="020B0604020202020204" pitchFamily="34" charset="0"/>
              </a:rPr>
              <a:t>Gliomas can occur in the brain and in various locations in the nervous system, including the brain stem and spinal column.</a:t>
            </a:r>
          </a:p>
          <a:p>
            <a:pPr algn="l"/>
            <a:r>
              <a:rPr lang="en-US" b="0" i="0" dirty="0">
                <a:solidFill>
                  <a:srgbClr val="202124"/>
                </a:solidFill>
                <a:effectLst/>
                <a:latin typeface="arial" panose="020B0604020202020204" pitchFamily="34" charset="0"/>
              </a:rPr>
              <a:t>Different types of gliomas cause different symptoms. Some include headaches, seizures, irritability, vomiting, visual difficulties and weakness or numbness of the extremities.</a:t>
            </a:r>
          </a:p>
          <a:p>
            <a:pPr algn="l"/>
            <a:r>
              <a:rPr lang="en-US" b="0" i="0" dirty="0">
                <a:solidFill>
                  <a:srgbClr val="202124"/>
                </a:solidFill>
                <a:effectLst/>
                <a:latin typeface="arial" panose="020B0604020202020204" pitchFamily="34" charset="0"/>
              </a:rPr>
              <a:t>Treatments include surgery, radiation therapy, chemotherapy and targeted molecular therapy.</a:t>
            </a:r>
          </a:p>
          <a:p>
            <a:endParaRPr lang="en-IN" dirty="0"/>
          </a:p>
        </p:txBody>
      </p:sp>
      <p:pic>
        <p:nvPicPr>
          <p:cNvPr id="4" name="Picture 3">
            <a:extLst>
              <a:ext uri="{FF2B5EF4-FFF2-40B4-BE49-F238E27FC236}">
                <a16:creationId xmlns:a16="http://schemas.microsoft.com/office/drawing/2014/main" id="{418950BA-7135-4012-A214-2C60411D6639}"/>
              </a:ext>
            </a:extLst>
          </p:cNvPr>
          <p:cNvPicPr>
            <a:picLocks noChangeAspect="1"/>
          </p:cNvPicPr>
          <p:nvPr/>
        </p:nvPicPr>
        <p:blipFill>
          <a:blip r:embed="rId2"/>
          <a:stretch>
            <a:fillRect/>
          </a:stretch>
        </p:blipFill>
        <p:spPr>
          <a:xfrm>
            <a:off x="7721056" y="794759"/>
            <a:ext cx="3985109" cy="4828113"/>
          </a:xfrm>
          <a:prstGeom prst="rect">
            <a:avLst/>
          </a:prstGeom>
        </p:spPr>
      </p:pic>
    </p:spTree>
    <p:extLst>
      <p:ext uri="{BB962C8B-B14F-4D97-AF65-F5344CB8AC3E}">
        <p14:creationId xmlns:p14="http://schemas.microsoft.com/office/powerpoint/2010/main" val="377846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B2B3-4B71-43FC-B0D9-8F5A149F4F17}"/>
              </a:ext>
            </a:extLst>
          </p:cNvPr>
          <p:cNvSpPr>
            <a:spLocks noGrp="1"/>
          </p:cNvSpPr>
          <p:nvPr>
            <p:ph type="title"/>
          </p:nvPr>
        </p:nvSpPr>
        <p:spPr/>
        <p:txBody>
          <a:bodyPr/>
          <a:lstStyle/>
          <a:p>
            <a:r>
              <a:rPr lang="en-IN" dirty="0"/>
              <a:t>How does AI-ML helps in Brain </a:t>
            </a:r>
            <a:r>
              <a:rPr lang="en-IN" dirty="0" err="1"/>
              <a:t>tumor</a:t>
            </a:r>
            <a:r>
              <a:rPr lang="en-IN" dirty="0"/>
              <a:t> classification ?</a:t>
            </a:r>
          </a:p>
        </p:txBody>
      </p:sp>
      <p:sp>
        <p:nvSpPr>
          <p:cNvPr id="3" name="Content Placeholder 2">
            <a:extLst>
              <a:ext uri="{FF2B5EF4-FFF2-40B4-BE49-F238E27FC236}">
                <a16:creationId xmlns:a16="http://schemas.microsoft.com/office/drawing/2014/main" id="{99E45A86-B229-4865-A96A-286B3D9A9269}"/>
              </a:ext>
            </a:extLst>
          </p:cNvPr>
          <p:cNvSpPr>
            <a:spLocks noGrp="1"/>
          </p:cNvSpPr>
          <p:nvPr>
            <p:ph idx="1"/>
          </p:nvPr>
        </p:nvSpPr>
        <p:spPr/>
        <p:txBody>
          <a:bodyPr/>
          <a:lstStyle/>
          <a:p>
            <a:r>
              <a:rPr lang="en-US" sz="2400" dirty="0"/>
              <a:t>The classification of tumor in unstructured data set such as brain MRI images and its analysis as become an important part of the diagnosis of cancer at an early stage. The correct diagnosis is a very crucial and critical step and depends on the expertise of doctors and radiologists</a:t>
            </a:r>
            <a:r>
              <a:rPr lang="en-US" dirty="0"/>
              <a:t>.</a:t>
            </a:r>
          </a:p>
          <a:p>
            <a:r>
              <a:rPr lang="en-US" sz="2400" dirty="0"/>
              <a:t>The deep learning models are getting a lot of popularity in the detection of tumors because its accuracy</a:t>
            </a:r>
            <a:r>
              <a:rPr lang="en-US" dirty="0"/>
              <a:t>.</a:t>
            </a:r>
          </a:p>
          <a:p>
            <a:r>
              <a:rPr lang="en-US" sz="2400" dirty="0"/>
              <a:t>In this project, we have used deep learning algorithms for detection of tumors in Magnetic Resonance Imaging (MRI) image. In the proposed architecture, firstly, the convolution neural network (CNN) algorithm was designed from scratch using </a:t>
            </a:r>
            <a:r>
              <a:rPr lang="en-US" sz="2400" dirty="0" err="1"/>
              <a:t>Keras</a:t>
            </a:r>
            <a:r>
              <a:rPr lang="en-US" sz="2400" dirty="0"/>
              <a:t> library; secondly, the architecture of CNN was tuned by adjusting hyper parameter and increasing number of layers,</a:t>
            </a:r>
            <a:endParaRPr lang="en-IN" sz="2400" dirty="0"/>
          </a:p>
        </p:txBody>
      </p:sp>
    </p:spTree>
    <p:extLst>
      <p:ext uri="{BB962C8B-B14F-4D97-AF65-F5344CB8AC3E}">
        <p14:creationId xmlns:p14="http://schemas.microsoft.com/office/powerpoint/2010/main" val="314674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B80F2D4D-FF18-454A-831D-B7681C036D3F}"/>
              </a:ext>
            </a:extLst>
          </p:cNvPr>
          <p:cNvSpPr/>
          <p:nvPr/>
        </p:nvSpPr>
        <p:spPr>
          <a:xfrm>
            <a:off x="952120" y="1649700"/>
            <a:ext cx="1592317" cy="79296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Insert Brain MRI image dataset </a:t>
            </a:r>
          </a:p>
        </p:txBody>
      </p:sp>
      <p:cxnSp>
        <p:nvCxnSpPr>
          <p:cNvPr id="8" name="Straight Arrow Connector 7">
            <a:extLst>
              <a:ext uri="{FF2B5EF4-FFF2-40B4-BE49-F238E27FC236}">
                <a16:creationId xmlns:a16="http://schemas.microsoft.com/office/drawing/2014/main" id="{BA498060-DCB2-4F58-A9F5-C127A11398F7}"/>
              </a:ext>
            </a:extLst>
          </p:cNvPr>
          <p:cNvCxnSpPr>
            <a:stCxn id="4" idx="3"/>
          </p:cNvCxnSpPr>
          <p:nvPr/>
        </p:nvCxnSpPr>
        <p:spPr>
          <a:xfrm flipV="1">
            <a:off x="2544437" y="2042445"/>
            <a:ext cx="403862" cy="3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4F15E61-790A-469C-A595-6C2D77F961A2}"/>
              </a:ext>
            </a:extLst>
          </p:cNvPr>
          <p:cNvCxnSpPr/>
          <p:nvPr/>
        </p:nvCxnSpPr>
        <p:spPr>
          <a:xfrm>
            <a:off x="2939753" y="1367327"/>
            <a:ext cx="1025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0931CAC-C335-43FD-88BE-BE31EAEA9D8C}"/>
              </a:ext>
            </a:extLst>
          </p:cNvPr>
          <p:cNvCxnSpPr/>
          <p:nvPr/>
        </p:nvCxnSpPr>
        <p:spPr>
          <a:xfrm flipV="1">
            <a:off x="2939753" y="1367327"/>
            <a:ext cx="8546" cy="67511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15B7CD0-98F6-4D61-900E-FB6BAE2F4638}"/>
              </a:ext>
            </a:extLst>
          </p:cNvPr>
          <p:cNvCxnSpPr/>
          <p:nvPr/>
        </p:nvCxnSpPr>
        <p:spPr>
          <a:xfrm>
            <a:off x="2939753" y="2042445"/>
            <a:ext cx="0" cy="80330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EBCDF95-4324-4D4F-8FF7-272F4F802EC2}"/>
              </a:ext>
            </a:extLst>
          </p:cNvPr>
          <p:cNvCxnSpPr/>
          <p:nvPr/>
        </p:nvCxnSpPr>
        <p:spPr>
          <a:xfrm>
            <a:off x="2939753" y="2845750"/>
            <a:ext cx="5469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Alternate Process 28">
            <a:extLst>
              <a:ext uri="{FF2B5EF4-FFF2-40B4-BE49-F238E27FC236}">
                <a16:creationId xmlns:a16="http://schemas.microsoft.com/office/drawing/2014/main" id="{D57CE863-2143-4C11-9DA2-B3EAC2A172DC}"/>
              </a:ext>
            </a:extLst>
          </p:cNvPr>
          <p:cNvSpPr/>
          <p:nvPr/>
        </p:nvSpPr>
        <p:spPr>
          <a:xfrm>
            <a:off x="3486685" y="2525283"/>
            <a:ext cx="1392964" cy="51702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Extraction of images</a:t>
            </a:r>
          </a:p>
        </p:txBody>
      </p:sp>
      <p:cxnSp>
        <p:nvCxnSpPr>
          <p:cNvPr id="30" name="Straight Arrow Connector 29">
            <a:extLst>
              <a:ext uri="{FF2B5EF4-FFF2-40B4-BE49-F238E27FC236}">
                <a16:creationId xmlns:a16="http://schemas.microsoft.com/office/drawing/2014/main" id="{BAC3CB81-2ED0-404A-864A-0075EEC856DD}"/>
              </a:ext>
            </a:extLst>
          </p:cNvPr>
          <p:cNvCxnSpPr>
            <a:cxnSpLocks/>
          </p:cNvCxnSpPr>
          <p:nvPr/>
        </p:nvCxnSpPr>
        <p:spPr>
          <a:xfrm>
            <a:off x="4879649" y="2845750"/>
            <a:ext cx="282011" cy="1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ontent Placeholder 33">
            <a:extLst>
              <a:ext uri="{FF2B5EF4-FFF2-40B4-BE49-F238E27FC236}">
                <a16:creationId xmlns:a16="http://schemas.microsoft.com/office/drawing/2014/main" id="{FC57C691-3CE6-400C-A040-7409BAB92E93}"/>
              </a:ext>
            </a:extLst>
          </p:cNvPr>
          <p:cNvSpPr>
            <a:spLocks noGrp="1"/>
          </p:cNvSpPr>
          <p:nvPr>
            <p:ph idx="1"/>
          </p:nvPr>
        </p:nvSpPr>
        <p:spPr>
          <a:xfrm>
            <a:off x="5177685" y="2523969"/>
            <a:ext cx="1585957" cy="51964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noAutofit/>
          </a:bodyPr>
          <a:lstStyle/>
          <a:p>
            <a:pPr marL="0" indent="0" algn="ctr">
              <a:buNone/>
            </a:pPr>
            <a:r>
              <a:rPr lang="en-IN" sz="1600" dirty="0"/>
              <a:t>Pre processing</a:t>
            </a:r>
          </a:p>
        </p:txBody>
      </p:sp>
      <p:sp>
        <p:nvSpPr>
          <p:cNvPr id="35" name="Flowchart: Alternate Process 34">
            <a:extLst>
              <a:ext uri="{FF2B5EF4-FFF2-40B4-BE49-F238E27FC236}">
                <a16:creationId xmlns:a16="http://schemas.microsoft.com/office/drawing/2014/main" id="{898240A8-82F5-4534-9043-BE8BE042A495}"/>
              </a:ext>
            </a:extLst>
          </p:cNvPr>
          <p:cNvSpPr/>
          <p:nvPr/>
        </p:nvSpPr>
        <p:spPr>
          <a:xfrm>
            <a:off x="3965249" y="994517"/>
            <a:ext cx="1657884" cy="745619"/>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Loading Image Labels </a:t>
            </a:r>
          </a:p>
        </p:txBody>
      </p:sp>
      <p:cxnSp>
        <p:nvCxnSpPr>
          <p:cNvPr id="41" name="Straight Connector 40">
            <a:extLst>
              <a:ext uri="{FF2B5EF4-FFF2-40B4-BE49-F238E27FC236}">
                <a16:creationId xmlns:a16="http://schemas.microsoft.com/office/drawing/2014/main" id="{7D2BA037-86C4-4246-ABBE-286CBD996B75}"/>
              </a:ext>
            </a:extLst>
          </p:cNvPr>
          <p:cNvCxnSpPr>
            <a:cxnSpLocks/>
          </p:cNvCxnSpPr>
          <p:nvPr/>
        </p:nvCxnSpPr>
        <p:spPr>
          <a:xfrm>
            <a:off x="6763642" y="2851446"/>
            <a:ext cx="208871"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E6E717D0-6281-4C5E-A491-776A5C889A85}"/>
              </a:ext>
            </a:extLst>
          </p:cNvPr>
          <p:cNvCxnSpPr/>
          <p:nvPr/>
        </p:nvCxnSpPr>
        <p:spPr>
          <a:xfrm>
            <a:off x="5623133" y="1367327"/>
            <a:ext cx="1025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EE2380C3-7184-41EE-8A90-5B4B7B1AC044}"/>
              </a:ext>
            </a:extLst>
          </p:cNvPr>
          <p:cNvSpPr/>
          <p:nvPr/>
        </p:nvSpPr>
        <p:spPr>
          <a:xfrm>
            <a:off x="6648629" y="1086807"/>
            <a:ext cx="647768" cy="5811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F2643B1C-B993-4A7F-94B8-18A3F7D42A1C}"/>
              </a:ext>
            </a:extLst>
          </p:cNvPr>
          <p:cNvCxnSpPr>
            <a:cxnSpLocks/>
            <a:endCxn id="46" idx="4"/>
          </p:cNvCxnSpPr>
          <p:nvPr/>
        </p:nvCxnSpPr>
        <p:spPr>
          <a:xfrm flipV="1">
            <a:off x="6972513" y="1667914"/>
            <a:ext cx="0" cy="1177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BE75063-1102-4DC8-B9A4-C7AB1191F8AA}"/>
              </a:ext>
            </a:extLst>
          </p:cNvPr>
          <p:cNvCxnSpPr>
            <a:cxnSpLocks/>
          </p:cNvCxnSpPr>
          <p:nvPr/>
        </p:nvCxnSpPr>
        <p:spPr>
          <a:xfrm flipV="1">
            <a:off x="6966744" y="1278428"/>
            <a:ext cx="0" cy="19786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5530E5EA-7629-4856-9341-61B48C8EC544}"/>
              </a:ext>
            </a:extLst>
          </p:cNvPr>
          <p:cNvCxnSpPr>
            <a:cxnSpLocks/>
          </p:cNvCxnSpPr>
          <p:nvPr/>
        </p:nvCxnSpPr>
        <p:spPr>
          <a:xfrm flipH="1">
            <a:off x="6835815" y="1377360"/>
            <a:ext cx="257799"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BF29AB51-1766-4DE1-99B9-7FE282679483}"/>
              </a:ext>
            </a:extLst>
          </p:cNvPr>
          <p:cNvCxnSpPr>
            <a:cxnSpLocks/>
          </p:cNvCxnSpPr>
          <p:nvPr/>
        </p:nvCxnSpPr>
        <p:spPr>
          <a:xfrm>
            <a:off x="7296397" y="1377360"/>
            <a:ext cx="8306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Flowchart: Alternate Process 60">
            <a:extLst>
              <a:ext uri="{FF2B5EF4-FFF2-40B4-BE49-F238E27FC236}">
                <a16:creationId xmlns:a16="http://schemas.microsoft.com/office/drawing/2014/main" id="{F8883C4E-59D8-4C4A-848A-D815A01A14FE}"/>
              </a:ext>
            </a:extLst>
          </p:cNvPr>
          <p:cNvSpPr/>
          <p:nvPr/>
        </p:nvSpPr>
        <p:spPr>
          <a:xfrm>
            <a:off x="8127051" y="928078"/>
            <a:ext cx="2289206" cy="878496"/>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Division and augmentation  </a:t>
            </a:r>
          </a:p>
        </p:txBody>
      </p:sp>
      <p:sp>
        <p:nvSpPr>
          <p:cNvPr id="62" name="Title 1">
            <a:extLst>
              <a:ext uri="{FF2B5EF4-FFF2-40B4-BE49-F238E27FC236}">
                <a16:creationId xmlns:a16="http://schemas.microsoft.com/office/drawing/2014/main" id="{6415118B-A1E0-4631-8BC5-3E16E5364834}"/>
              </a:ext>
            </a:extLst>
          </p:cNvPr>
          <p:cNvSpPr>
            <a:spLocks noGrp="1"/>
          </p:cNvSpPr>
          <p:nvPr>
            <p:ph type="title"/>
          </p:nvPr>
        </p:nvSpPr>
        <p:spPr>
          <a:xfrm>
            <a:off x="285572" y="142283"/>
            <a:ext cx="10515600" cy="1325563"/>
          </a:xfrm>
        </p:spPr>
        <p:txBody>
          <a:bodyPr/>
          <a:lstStyle/>
          <a:p>
            <a:r>
              <a:rPr lang="en-IN" b="1" dirty="0"/>
              <a:t>Workflow</a:t>
            </a:r>
          </a:p>
        </p:txBody>
      </p:sp>
      <p:cxnSp>
        <p:nvCxnSpPr>
          <p:cNvPr id="63" name="Straight Arrow Connector 62">
            <a:extLst>
              <a:ext uri="{FF2B5EF4-FFF2-40B4-BE49-F238E27FC236}">
                <a16:creationId xmlns:a16="http://schemas.microsoft.com/office/drawing/2014/main" id="{6392D946-0F47-4A40-89FF-1FBF8F861DF7}"/>
              </a:ext>
            </a:extLst>
          </p:cNvPr>
          <p:cNvCxnSpPr>
            <a:cxnSpLocks/>
          </p:cNvCxnSpPr>
          <p:nvPr/>
        </p:nvCxnSpPr>
        <p:spPr>
          <a:xfrm>
            <a:off x="9277596" y="1806574"/>
            <a:ext cx="0" cy="17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F57FDB3-6577-4A39-94D9-BDBBFC05A4F7}"/>
              </a:ext>
            </a:extLst>
          </p:cNvPr>
          <p:cNvCxnSpPr>
            <a:cxnSpLocks/>
          </p:cNvCxnSpPr>
          <p:nvPr/>
        </p:nvCxnSpPr>
        <p:spPr>
          <a:xfrm>
            <a:off x="8132993" y="1982624"/>
            <a:ext cx="2289206"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D887F14-A8EB-4347-879B-D0BEE578049A}"/>
              </a:ext>
            </a:extLst>
          </p:cNvPr>
          <p:cNvCxnSpPr>
            <a:cxnSpLocks/>
          </p:cNvCxnSpPr>
          <p:nvPr/>
        </p:nvCxnSpPr>
        <p:spPr>
          <a:xfrm>
            <a:off x="8127051" y="1982624"/>
            <a:ext cx="0" cy="411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BF9BBF3-F816-4909-92D0-2A23ABF6D494}"/>
              </a:ext>
            </a:extLst>
          </p:cNvPr>
          <p:cNvCxnSpPr>
            <a:cxnSpLocks/>
          </p:cNvCxnSpPr>
          <p:nvPr/>
        </p:nvCxnSpPr>
        <p:spPr>
          <a:xfrm>
            <a:off x="10437332" y="1982624"/>
            <a:ext cx="0" cy="411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Flowchart: Alternate Process 74">
            <a:extLst>
              <a:ext uri="{FF2B5EF4-FFF2-40B4-BE49-F238E27FC236}">
                <a16:creationId xmlns:a16="http://schemas.microsoft.com/office/drawing/2014/main" id="{11035953-8C13-41A4-972C-F195AEF9422F}"/>
              </a:ext>
            </a:extLst>
          </p:cNvPr>
          <p:cNvSpPr/>
          <p:nvPr/>
        </p:nvSpPr>
        <p:spPr>
          <a:xfrm>
            <a:off x="7344714" y="2423301"/>
            <a:ext cx="1647204" cy="72098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Training (88%)   </a:t>
            </a:r>
          </a:p>
        </p:txBody>
      </p:sp>
      <p:sp>
        <p:nvSpPr>
          <p:cNvPr id="76" name="Flowchart: Alternate Process 75">
            <a:extLst>
              <a:ext uri="{FF2B5EF4-FFF2-40B4-BE49-F238E27FC236}">
                <a16:creationId xmlns:a16="http://schemas.microsoft.com/office/drawing/2014/main" id="{8E6C628F-425B-4D3E-B0C2-C4C5A95B1042}"/>
              </a:ext>
            </a:extLst>
          </p:cNvPr>
          <p:cNvSpPr/>
          <p:nvPr/>
        </p:nvSpPr>
        <p:spPr>
          <a:xfrm>
            <a:off x="9531726" y="2394246"/>
            <a:ext cx="1769061" cy="718759"/>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Testing (12%)  </a:t>
            </a:r>
          </a:p>
        </p:txBody>
      </p:sp>
      <p:cxnSp>
        <p:nvCxnSpPr>
          <p:cNvPr id="79" name="Straight Connector 78">
            <a:extLst>
              <a:ext uri="{FF2B5EF4-FFF2-40B4-BE49-F238E27FC236}">
                <a16:creationId xmlns:a16="http://schemas.microsoft.com/office/drawing/2014/main" id="{DE0309F9-6847-498C-814D-0B3F1919E968}"/>
              </a:ext>
            </a:extLst>
          </p:cNvPr>
          <p:cNvCxnSpPr>
            <a:cxnSpLocks/>
          </p:cNvCxnSpPr>
          <p:nvPr/>
        </p:nvCxnSpPr>
        <p:spPr>
          <a:xfrm flipV="1">
            <a:off x="8144143" y="3144282"/>
            <a:ext cx="0" cy="15952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CDDD5310-7DCA-404A-98CF-9E3A9ADDA787}"/>
              </a:ext>
            </a:extLst>
          </p:cNvPr>
          <p:cNvCxnSpPr>
            <a:cxnSpLocks/>
          </p:cNvCxnSpPr>
          <p:nvPr/>
        </p:nvCxnSpPr>
        <p:spPr>
          <a:xfrm flipV="1">
            <a:off x="10437332" y="3113005"/>
            <a:ext cx="0" cy="19069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DE40CB0F-200E-46A7-817F-012B7A803DC2}"/>
              </a:ext>
            </a:extLst>
          </p:cNvPr>
          <p:cNvCxnSpPr>
            <a:cxnSpLocks/>
          </p:cNvCxnSpPr>
          <p:nvPr/>
        </p:nvCxnSpPr>
        <p:spPr>
          <a:xfrm flipH="1">
            <a:off x="8144143" y="3303695"/>
            <a:ext cx="2293189"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423C3F1F-2E95-40ED-9C8F-768615C9A07B}"/>
              </a:ext>
            </a:extLst>
          </p:cNvPr>
          <p:cNvCxnSpPr>
            <a:cxnSpLocks/>
          </p:cNvCxnSpPr>
          <p:nvPr/>
        </p:nvCxnSpPr>
        <p:spPr>
          <a:xfrm>
            <a:off x="9303267" y="3303695"/>
            <a:ext cx="0" cy="17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Flowchart: Alternate Process 90">
            <a:extLst>
              <a:ext uri="{FF2B5EF4-FFF2-40B4-BE49-F238E27FC236}">
                <a16:creationId xmlns:a16="http://schemas.microsoft.com/office/drawing/2014/main" id="{C36AE512-F890-4A85-BFE3-2281A86A47A8}"/>
              </a:ext>
            </a:extLst>
          </p:cNvPr>
          <p:cNvSpPr/>
          <p:nvPr/>
        </p:nvSpPr>
        <p:spPr>
          <a:xfrm>
            <a:off x="8158664" y="3479745"/>
            <a:ext cx="2289206" cy="3615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Deep Training Network</a:t>
            </a:r>
          </a:p>
        </p:txBody>
      </p:sp>
      <p:cxnSp>
        <p:nvCxnSpPr>
          <p:cNvPr id="92" name="Straight Arrow Connector 91">
            <a:extLst>
              <a:ext uri="{FF2B5EF4-FFF2-40B4-BE49-F238E27FC236}">
                <a16:creationId xmlns:a16="http://schemas.microsoft.com/office/drawing/2014/main" id="{A09FE9B2-D7AD-472B-B06A-C83AF9324C32}"/>
              </a:ext>
            </a:extLst>
          </p:cNvPr>
          <p:cNvCxnSpPr>
            <a:cxnSpLocks/>
          </p:cNvCxnSpPr>
          <p:nvPr/>
        </p:nvCxnSpPr>
        <p:spPr>
          <a:xfrm>
            <a:off x="9317255" y="3841288"/>
            <a:ext cx="0" cy="17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Flowchart: Alternate Process 92">
            <a:extLst>
              <a:ext uri="{FF2B5EF4-FFF2-40B4-BE49-F238E27FC236}">
                <a16:creationId xmlns:a16="http://schemas.microsoft.com/office/drawing/2014/main" id="{CD161CBD-2A1E-4F66-ACCC-128AB8D820B0}"/>
              </a:ext>
            </a:extLst>
          </p:cNvPr>
          <p:cNvSpPr/>
          <p:nvPr/>
        </p:nvSpPr>
        <p:spPr>
          <a:xfrm>
            <a:off x="8168920" y="4017338"/>
            <a:ext cx="2289206" cy="36154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Network Output</a:t>
            </a:r>
          </a:p>
        </p:txBody>
      </p:sp>
      <p:cxnSp>
        <p:nvCxnSpPr>
          <p:cNvPr id="94" name="Straight Arrow Connector 93">
            <a:extLst>
              <a:ext uri="{FF2B5EF4-FFF2-40B4-BE49-F238E27FC236}">
                <a16:creationId xmlns:a16="http://schemas.microsoft.com/office/drawing/2014/main" id="{F28134E8-BD30-4337-9599-899034C23857}"/>
              </a:ext>
            </a:extLst>
          </p:cNvPr>
          <p:cNvCxnSpPr>
            <a:cxnSpLocks/>
          </p:cNvCxnSpPr>
          <p:nvPr/>
        </p:nvCxnSpPr>
        <p:spPr>
          <a:xfrm>
            <a:off x="9332953" y="4341645"/>
            <a:ext cx="0" cy="176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Flowchart: Alternate Process 94">
            <a:extLst>
              <a:ext uri="{FF2B5EF4-FFF2-40B4-BE49-F238E27FC236}">
                <a16:creationId xmlns:a16="http://schemas.microsoft.com/office/drawing/2014/main" id="{70AB171D-920F-4E7D-BB9F-4FF4986501D5}"/>
              </a:ext>
            </a:extLst>
          </p:cNvPr>
          <p:cNvSpPr/>
          <p:nvPr/>
        </p:nvSpPr>
        <p:spPr>
          <a:xfrm>
            <a:off x="8188350" y="4520772"/>
            <a:ext cx="2289206" cy="36154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err="1"/>
              <a:t>Tumor</a:t>
            </a:r>
            <a:r>
              <a:rPr lang="en-IN" sz="1600" dirty="0"/>
              <a:t> Classification </a:t>
            </a:r>
          </a:p>
        </p:txBody>
      </p:sp>
      <p:pic>
        <p:nvPicPr>
          <p:cNvPr id="97" name="Picture 96">
            <a:extLst>
              <a:ext uri="{FF2B5EF4-FFF2-40B4-BE49-F238E27FC236}">
                <a16:creationId xmlns:a16="http://schemas.microsoft.com/office/drawing/2014/main" id="{30453836-63F7-4D2F-BFBD-451AD09354DD}"/>
              </a:ext>
            </a:extLst>
          </p:cNvPr>
          <p:cNvPicPr>
            <a:picLocks noChangeAspect="1"/>
          </p:cNvPicPr>
          <p:nvPr/>
        </p:nvPicPr>
        <p:blipFill>
          <a:blip r:embed="rId2"/>
          <a:stretch>
            <a:fillRect/>
          </a:stretch>
        </p:blipFill>
        <p:spPr>
          <a:xfrm>
            <a:off x="6648629" y="5283215"/>
            <a:ext cx="5387083" cy="1325562"/>
          </a:xfrm>
          <a:prstGeom prst="rect">
            <a:avLst/>
          </a:prstGeom>
        </p:spPr>
      </p:pic>
      <p:cxnSp>
        <p:nvCxnSpPr>
          <p:cNvPr id="99" name="Straight Arrow Connector 98">
            <a:extLst>
              <a:ext uri="{FF2B5EF4-FFF2-40B4-BE49-F238E27FC236}">
                <a16:creationId xmlns:a16="http://schemas.microsoft.com/office/drawing/2014/main" id="{444718E4-88B6-45DB-A5E5-40C9F69EC99D}"/>
              </a:ext>
            </a:extLst>
          </p:cNvPr>
          <p:cNvCxnSpPr>
            <a:stCxn id="95" idx="2"/>
          </p:cNvCxnSpPr>
          <p:nvPr/>
        </p:nvCxnSpPr>
        <p:spPr>
          <a:xfrm flipH="1">
            <a:off x="7510898" y="4882316"/>
            <a:ext cx="1822055" cy="40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20988063-71B0-4BED-92F8-00AC194DE42A}"/>
              </a:ext>
            </a:extLst>
          </p:cNvPr>
          <p:cNvCxnSpPr>
            <a:cxnSpLocks/>
          </p:cNvCxnSpPr>
          <p:nvPr/>
        </p:nvCxnSpPr>
        <p:spPr>
          <a:xfrm>
            <a:off x="9303267" y="4875464"/>
            <a:ext cx="1967834" cy="432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54F2C0FA-C12E-43D0-B918-1DF114FA3021}"/>
              </a:ext>
            </a:extLst>
          </p:cNvPr>
          <p:cNvCxnSpPr>
            <a:stCxn id="95" idx="2"/>
          </p:cNvCxnSpPr>
          <p:nvPr/>
        </p:nvCxnSpPr>
        <p:spPr>
          <a:xfrm flipH="1">
            <a:off x="8836351" y="4882316"/>
            <a:ext cx="496602" cy="400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E5835304-70A2-4759-B525-D4269CE110A2}"/>
              </a:ext>
            </a:extLst>
          </p:cNvPr>
          <p:cNvCxnSpPr>
            <a:stCxn id="95" idx="2"/>
          </p:cNvCxnSpPr>
          <p:nvPr/>
        </p:nvCxnSpPr>
        <p:spPr>
          <a:xfrm>
            <a:off x="9332953" y="4882316"/>
            <a:ext cx="615881" cy="400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67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9B47-AC55-4282-B566-1BB1EE792D7B}"/>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Calibri Light" panose="020F0302020204030204"/>
                <a:ea typeface="+mj-ea"/>
                <a:cs typeface="+mj-cs"/>
              </a:rPr>
              <a:t>DATA COLLECTION</a:t>
            </a:r>
            <a:endParaRPr lang="en-IN" dirty="0"/>
          </a:p>
        </p:txBody>
      </p:sp>
      <p:sp>
        <p:nvSpPr>
          <p:cNvPr id="3" name="Content Placeholder 2">
            <a:extLst>
              <a:ext uri="{FF2B5EF4-FFF2-40B4-BE49-F238E27FC236}">
                <a16:creationId xmlns:a16="http://schemas.microsoft.com/office/drawing/2014/main" id="{39D8ED5F-9559-48CE-880C-0A6FD13B70F8}"/>
              </a:ext>
            </a:extLst>
          </p:cNvPr>
          <p:cNvSpPr>
            <a:spLocks noGrp="1"/>
          </p:cNvSpPr>
          <p:nvPr>
            <p:ph idx="1"/>
          </p:nvPr>
        </p:nvSpPr>
        <p:spPr/>
        <p:txBody>
          <a:bodyPr/>
          <a:lstStyle/>
          <a:p>
            <a:r>
              <a:rPr lang="en-IN" dirty="0"/>
              <a:t>The dataset has been collected from Kaggle. The original dataset is available at Kaggle which is provided from a Kaggle user named SATRAJ . </a:t>
            </a:r>
          </a:p>
          <a:p>
            <a:r>
              <a:rPr lang="en-IN" dirty="0"/>
              <a:t>The dataset consist of 3264 MRI images of Brain at different angles.</a:t>
            </a:r>
          </a:p>
          <a:p>
            <a:r>
              <a:rPr lang="en-US" dirty="0"/>
              <a:t>These images are resized into 224x224 pixels so that they can be readily used with many pre-trained deep learning models.</a:t>
            </a:r>
            <a:endParaRPr lang="en-IN" dirty="0"/>
          </a:p>
          <a:p>
            <a:r>
              <a:rPr lang="en-IN" dirty="0"/>
              <a:t>The images in this dataset contains different  types of </a:t>
            </a:r>
            <a:r>
              <a:rPr lang="en-IN" dirty="0" err="1"/>
              <a:t>tumor</a:t>
            </a:r>
            <a:r>
              <a:rPr lang="en-IN" dirty="0"/>
              <a:t> </a:t>
            </a:r>
          </a:p>
        </p:txBody>
      </p:sp>
    </p:spTree>
    <p:extLst>
      <p:ext uri="{BB962C8B-B14F-4D97-AF65-F5344CB8AC3E}">
        <p14:creationId xmlns:p14="http://schemas.microsoft.com/office/powerpoint/2010/main" val="385153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1157</TotalTime>
  <Words>1087</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Calibri</vt:lpstr>
      <vt:lpstr>Calibri Light</vt:lpstr>
      <vt:lpstr>Helvetica</vt:lpstr>
      <vt:lpstr>Montserrat</vt:lpstr>
      <vt:lpstr>Proxima Nova</vt:lpstr>
      <vt:lpstr>Roboto Condensed</vt:lpstr>
      <vt:lpstr>Source Sans Pro</vt:lpstr>
      <vt:lpstr>Office Theme</vt:lpstr>
      <vt:lpstr>Prepared by - Charchil Singh  </vt:lpstr>
      <vt:lpstr>Abstract </vt:lpstr>
      <vt:lpstr>What is a brain tumor?</vt:lpstr>
      <vt:lpstr>Types of Brain Tumor </vt:lpstr>
      <vt:lpstr>PowerPoint Presentation</vt:lpstr>
      <vt:lpstr>PowerPoint Presentation</vt:lpstr>
      <vt:lpstr>How does AI-ML helps in Brain tumor classification ?</vt:lpstr>
      <vt:lpstr>Workflow</vt:lpstr>
      <vt:lpstr>DATA COLLECTION</vt:lpstr>
      <vt:lpstr>DISTRIBUTION OF DATASET</vt:lpstr>
      <vt:lpstr>Sample MRI images of brain form each type </vt:lpstr>
      <vt:lpstr>Methodology </vt:lpstr>
      <vt:lpstr>Workflow of CNN</vt:lpstr>
      <vt:lpstr>Transfer Learning</vt:lpstr>
      <vt:lpstr>PowerPoint Presentation</vt:lpstr>
      <vt:lpstr>Results </vt:lpstr>
      <vt:lpstr>Model Evalution </vt:lpstr>
      <vt:lpstr>Conclusion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Charchil Singh  Roll no – 29  Data Science </dc:title>
  <dc:creator>charchil</dc:creator>
  <cp:lastModifiedBy>charchil</cp:lastModifiedBy>
  <cp:revision>34</cp:revision>
  <dcterms:created xsi:type="dcterms:W3CDTF">2022-04-20T12:08:07Z</dcterms:created>
  <dcterms:modified xsi:type="dcterms:W3CDTF">2022-06-06T12:26:46Z</dcterms:modified>
</cp:coreProperties>
</file>