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8" r:id="rId10"/>
    <p:sldId id="269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0ACAA-ABF4-440D-8083-E43257390F9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AB362-27C2-452D-9672-07ACB2D30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82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AB362-27C2-452D-9672-07ACB2D302E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9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34D74-2979-492A-AB69-8171E5A2D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986E86-6D69-49BD-995E-88260DFAA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19BB8-63A9-43A3-81E6-DB3440DF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4E76-4CD6-4DB5-9D19-A84A73CF1EF2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05DAD-1515-46E4-BC1A-EB6E8C0C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E335A-A025-40E3-80E8-54FD4D16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C935-3529-4F00-AEEE-1DDEFF61F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5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54F9A-0701-4E97-9B19-60C3E2F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D90DFE-FAF7-4F5C-BAF4-F8934DB8D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4084B-DFC8-42C6-B6AD-8CBCA558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4E76-4CD6-4DB5-9D19-A84A73CF1EF2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A133A-F2DD-4894-8BC9-9BB151C5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F5FB2-C74D-411D-857E-575D7872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C935-3529-4F00-AEEE-1DDEFF61F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3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277AA5-ED95-4EC8-83CF-6F8AC41F1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DA9D27-0E9E-4069-985D-479F49F3A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EDE3D-B467-4BAE-8D0A-04869402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4E76-4CD6-4DB5-9D19-A84A73CF1EF2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D8C9F-A079-421B-9D2C-81DECA9F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89EEC-79B0-43CE-995F-A6F57576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C935-3529-4F00-AEEE-1DDEFF61F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5CA87-1587-4C0B-891E-B8046AA1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D835F-6AF8-4109-AA8B-824BC1A70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0C58D-8D03-4C4D-9677-79144AB3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4E76-4CD6-4DB5-9D19-A84A73CF1EF2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847FB-41A5-44AE-8FFE-880A063A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2883C-6B20-4323-B972-61C2E590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C935-3529-4F00-AEEE-1DDEFF61F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8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AB8FC-053E-401A-B28D-26A6F03F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1E86FD-782F-46C0-A97D-3845F544A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5E4EB-378A-429A-BF3A-2B6E7E2B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4E76-4CD6-4DB5-9D19-A84A73CF1EF2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7E73F-FDF4-4EC7-8741-EFEC3F82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62593-5EB7-49BD-9FE9-299FBE1C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C935-3529-4F00-AEEE-1DDEFF61F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7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A34CF-75D7-4799-A1F6-C540ABF4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58AA9-8142-4210-8C58-D0D4EDBE1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E78B41-9D7D-4B03-80CB-52AD682EE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57AA0-AC27-494D-AA1A-4E6F7D14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4E76-4CD6-4DB5-9D19-A84A73CF1EF2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D786F0-E01C-4309-9BAE-51266CAB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B5BFE3-F84D-4231-BB57-6C79A956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C935-3529-4F00-AEEE-1DDEFF61F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9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10ED5-7BDD-4061-84B8-47E6B3BD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B5D11-1E2E-49D4-9924-295044EE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62ECD4-155E-4150-9862-1265FDC37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EF13DB-83F6-4E19-90BF-61A4EE09B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CDAAA8-C9C1-4DCB-9AB8-01BD24E4C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EEE5DD-90CA-4BCF-A503-3BD67C72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4E76-4CD6-4DB5-9D19-A84A73CF1EF2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16E409-4B57-495E-9C82-E841A33D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47B1B3-B071-4F26-9658-9C99A445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C935-3529-4F00-AEEE-1DDEFF61F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75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A9E48-5020-4C66-8D5A-87794B30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CA3BDD-1765-4BAE-B87C-705FDE02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4E76-4CD6-4DB5-9D19-A84A73CF1EF2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6D8272-592B-4EDE-B1BF-6BE0A22B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FAC619-412A-42EA-9F9A-EC2DFAFC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C935-3529-4F00-AEEE-1DDEFF61F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03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F317D7-9BFB-4F48-B91F-C7A8338D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4E76-4CD6-4DB5-9D19-A84A73CF1EF2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61D7DC-2FF9-42F1-93A2-B49889C3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8018EE-EF1F-4BCF-95BE-EE63B9ED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C935-3529-4F00-AEEE-1DDEFF61F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9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93CB4-7766-47C5-9F9D-9E41757E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97EF0-49AB-4DC5-B72D-2C3243AA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F015BD-F894-4884-8C8C-FF4273ADB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5373C-C1CC-4F08-8AEA-A0AD1D0E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4E76-4CD6-4DB5-9D19-A84A73CF1EF2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B8B0D-B790-4795-8556-0606117B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CE78D-3AC8-42BC-8D40-780ED266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C935-3529-4F00-AEEE-1DDEFF61F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1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439C7-8C61-4513-83F4-8538DD88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AED756-C055-4F23-96EC-CA6529C1C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0A948C-A5A0-4109-8F2C-7B85CADD9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D4FAC1-11E7-4B64-A37E-F8775309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4E76-4CD6-4DB5-9D19-A84A73CF1EF2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38BAB-9ED9-4576-B535-ACFC0F61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3E4322-4767-4931-9724-CF4FCF0B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C935-3529-4F00-AEEE-1DDEFF61F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76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8C7B09-0279-408B-AC15-60F4EAAA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D1DC23-5A9C-450C-894E-6550D3C54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96B49-1AE7-48C4-A3D9-EC3AB7941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4E76-4CD6-4DB5-9D19-A84A73CF1EF2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612D4-38EE-4C76-AED1-09A79C96F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071AA-04C1-42E9-8605-0BE9ED30A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2C935-3529-4F00-AEEE-1DDEFF61F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2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tcdn.cn/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act/camp" TargetMode="External"/><Relationship Id="rId2" Type="http://schemas.openxmlformats.org/officeDocument/2006/relationships/hyperlink" Target="https://promotion.aliyun.com/ntms/act/campus2018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udio.dev.tencen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sarang.com/zh/xftp" TargetMode="External"/><Relationship Id="rId2" Type="http://schemas.openxmlformats.org/officeDocument/2006/relationships/hyperlink" Target="https://www.netsarang.com/zh/xshe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tencent.com/act/campu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qiniu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ejidaren.com/top-material-design-frameworks.html" TargetMode="External"/><Relationship Id="rId2" Type="http://schemas.openxmlformats.org/officeDocument/2006/relationships/hyperlink" Target="https://www.mdui.org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ayui.com/" TargetMode="External"/><Relationship Id="rId4" Type="http://schemas.openxmlformats.org/officeDocument/2006/relationships/hyperlink" Target="http://www.bootcss.com/p/flat-ui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08FFA-B244-4224-AFE1-4DA11564F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简单</a:t>
            </a:r>
            <a:r>
              <a:rPr lang="en-US" altLang="zh-CN"/>
              <a:t>Web</a:t>
            </a:r>
            <a:r>
              <a:rPr lang="zh-CN" altLang="en-US"/>
              <a:t>系统架构和实现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93CC0D-AC8F-417C-8CBF-DF63CE9ECEDF}"/>
              </a:ext>
            </a:extLst>
          </p:cNvPr>
          <p:cNvSpPr txBox="1"/>
          <p:nvPr/>
        </p:nvSpPr>
        <p:spPr>
          <a:xfrm>
            <a:off x="8210746" y="584461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计算机</a:t>
            </a:r>
            <a:r>
              <a:rPr lang="en-US" altLang="zh-CN"/>
              <a:t>1606</a:t>
            </a:r>
            <a:r>
              <a:rPr lang="zh-CN" altLang="en-US"/>
              <a:t>班</a:t>
            </a:r>
            <a:r>
              <a:rPr lang="en-US" altLang="zh-CN"/>
              <a:t>-</a:t>
            </a:r>
            <a:r>
              <a:rPr lang="zh-CN" altLang="en-US"/>
              <a:t>戚子强</a:t>
            </a:r>
            <a:r>
              <a:rPr lang="en-US" altLang="zh-CN"/>
              <a:t>-20164625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6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D52A2-EACE-4BAA-9F9D-F05C6503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9" y="122548"/>
            <a:ext cx="10515600" cy="1040239"/>
          </a:xfrm>
        </p:spPr>
        <p:txBody>
          <a:bodyPr>
            <a:normAutofit/>
          </a:bodyPr>
          <a:lstStyle/>
          <a:p>
            <a:r>
              <a:rPr lang="zh-CN" altLang="en-US" sz="4000"/>
              <a:t>扁平化设计</a:t>
            </a:r>
            <a:r>
              <a:rPr lang="en-US" altLang="zh-CN" sz="4000"/>
              <a:t>(</a:t>
            </a:r>
            <a:r>
              <a:rPr lang="zh-CN" altLang="en-US" sz="4000"/>
              <a:t>如：</a:t>
            </a:r>
            <a:r>
              <a:rPr lang="en-US" altLang="zh-CN" sz="4000"/>
              <a:t>LayUI)</a:t>
            </a:r>
            <a:endParaRPr lang="zh-CN" altLang="en-US" sz="4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7DB14F-9089-4204-96CC-33EE63792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5261"/>
            <a:ext cx="12192000" cy="57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9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8F611-2AC4-445D-AA78-557E6A89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1" y="150829"/>
            <a:ext cx="11966543" cy="6554035"/>
          </a:xfrm>
        </p:spPr>
        <p:txBody>
          <a:bodyPr/>
          <a:lstStyle/>
          <a:p>
            <a:r>
              <a:rPr lang="en-US" altLang="zh-CN"/>
              <a:t>3.2 JS</a:t>
            </a:r>
          </a:p>
          <a:p>
            <a:pPr marL="0" indent="0">
              <a:buNone/>
            </a:pPr>
            <a:r>
              <a:rPr lang="en-US" altLang="zh-CN" sz="2200"/>
              <a:t>JavaScript </a:t>
            </a:r>
            <a:r>
              <a:rPr lang="zh-CN" altLang="en-US" sz="2200"/>
              <a:t>库：</a:t>
            </a:r>
            <a:r>
              <a:rPr lang="en-US" altLang="zh-CN" sz="2200"/>
              <a:t>jQuery(</a:t>
            </a:r>
            <a:r>
              <a:rPr lang="en-US" altLang="zh-CN" sz="2200">
                <a:hlinkClick r:id="rId2"/>
              </a:rPr>
              <a:t>https://jquery.com/</a:t>
            </a:r>
            <a:r>
              <a:rPr lang="en-US" altLang="zh-CN" sz="2200"/>
              <a:t>)</a:t>
            </a:r>
          </a:p>
          <a:p>
            <a:pPr marL="0" indent="0">
              <a:buNone/>
            </a:pPr>
            <a:r>
              <a:rPr lang="en-US" altLang="zh-CN" sz="2200"/>
              <a:t>JavaScript</a:t>
            </a:r>
            <a:r>
              <a:rPr lang="zh-CN" altLang="en-US" sz="2200"/>
              <a:t>框架</a:t>
            </a:r>
            <a:r>
              <a:rPr lang="zh-CN" altLang="en-US" sz="2200">
                <a:sym typeface="Wingdings" panose="05000000000000000000" pitchFamily="2" charset="2"/>
              </a:rPr>
              <a:t>（为了更高效地操作</a:t>
            </a:r>
            <a:r>
              <a:rPr lang="en-US" altLang="zh-CN" sz="2200">
                <a:sym typeface="Wingdings" panose="05000000000000000000" pitchFamily="2" charset="2"/>
              </a:rPr>
              <a:t>DOM</a:t>
            </a:r>
            <a:r>
              <a:rPr lang="zh-CN" altLang="en-US" sz="2200">
                <a:sym typeface="Wingdings" panose="05000000000000000000" pitchFamily="2" charset="2"/>
              </a:rPr>
              <a:t>更改页面</a:t>
            </a:r>
            <a:r>
              <a:rPr lang="en-US" altLang="zh-CN" sz="2200">
                <a:sym typeface="Wingdings" panose="05000000000000000000" pitchFamily="2" charset="2"/>
              </a:rPr>
              <a:t>UI</a:t>
            </a:r>
            <a:r>
              <a:rPr lang="zh-CN" altLang="en-US" sz="2200">
                <a:sym typeface="Wingdings" panose="05000000000000000000" pitchFamily="2" charset="2"/>
              </a:rPr>
              <a:t>）：</a:t>
            </a:r>
            <a:r>
              <a:rPr lang="zh-CN" altLang="en-US" sz="2200"/>
              <a:t>推荐</a:t>
            </a:r>
            <a:r>
              <a:rPr lang="en-US" altLang="zh-CN" sz="2200"/>
              <a:t>React</a:t>
            </a:r>
            <a:r>
              <a:rPr lang="zh-CN" altLang="en-US" sz="2200"/>
              <a:t>或</a:t>
            </a:r>
            <a:r>
              <a:rPr lang="en-US" altLang="zh-CN" sz="2200"/>
              <a:t>Vue</a:t>
            </a:r>
          </a:p>
          <a:p>
            <a:pPr marL="0" indent="0">
              <a:buNone/>
            </a:pPr>
            <a:r>
              <a:rPr lang="zh-CN" altLang="en-US" sz="2200"/>
              <a:t>推荐前端开源项目</a:t>
            </a:r>
            <a:r>
              <a:rPr lang="en-US" altLang="zh-CN" sz="2200"/>
              <a:t>CDN</a:t>
            </a:r>
            <a:r>
              <a:rPr lang="zh-CN" altLang="en-US" sz="2200"/>
              <a:t>：</a:t>
            </a:r>
            <a:r>
              <a:rPr lang="en-US" altLang="zh-CN" sz="2200"/>
              <a:t>BootCDN(</a:t>
            </a:r>
            <a:r>
              <a:rPr lang="en-US" altLang="zh-CN" sz="2200">
                <a:hlinkClick r:id="rId3"/>
              </a:rPr>
              <a:t>https://www.bootcdn.cn/</a:t>
            </a:r>
            <a:r>
              <a:rPr lang="en-US" altLang="zh-CN" sz="2200"/>
              <a:t>)</a:t>
            </a:r>
          </a:p>
          <a:p>
            <a:pPr marL="0" indent="0">
              <a:buNone/>
            </a:pPr>
            <a:r>
              <a:rPr lang="zh-CN" altLang="en-US" sz="2200"/>
              <a:t>使用方法：直接在</a:t>
            </a:r>
            <a:r>
              <a:rPr lang="en-US" altLang="zh-CN" sz="2200"/>
              <a:t>HTMLhead</a:t>
            </a:r>
            <a:r>
              <a:rPr lang="zh-CN" altLang="en-US" sz="2200"/>
              <a:t>引用</a:t>
            </a:r>
            <a:endParaRPr lang="en-US" altLang="zh-CN" sz="2200"/>
          </a:p>
          <a:p>
            <a:pPr marL="0" indent="0">
              <a:buNone/>
            </a:pPr>
            <a:r>
              <a:rPr lang="en-US" altLang="zh-CN" sz="2200"/>
              <a:t>&lt;script src="https://cdn.bootcss.com/jquery/3.3.1/core.js"&gt;&lt;/script&gt;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A3D466-7097-48D6-8997-6C1453588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468" y="2807554"/>
            <a:ext cx="7083064" cy="38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5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50943-4925-486C-B354-B95CCA15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前后端交互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EBFF2-18F5-4251-88B8-48F06AF4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2944"/>
            <a:ext cx="10945305" cy="231850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/>
              <a:t>&lt;!--</a:t>
            </a:r>
            <a:r>
              <a:rPr lang="zh-CN" altLang="en-US" sz="2400"/>
              <a:t>前端代码</a:t>
            </a:r>
            <a:r>
              <a:rPr lang="en-US" altLang="zh-CN" sz="2400"/>
              <a:t>--&gt;</a:t>
            </a:r>
          </a:p>
          <a:p>
            <a:pPr marL="0" indent="0">
              <a:buNone/>
            </a:pPr>
            <a:r>
              <a:rPr lang="en-US" altLang="zh-CN" sz="2400"/>
              <a:t>&lt;form action=“index.php” method=“post”&gt;&lt;!--</a:t>
            </a:r>
            <a:r>
              <a:rPr lang="zh-CN" altLang="en-US" sz="2400"/>
              <a:t>或</a:t>
            </a:r>
            <a:r>
              <a:rPr lang="en-US" altLang="zh-CN" sz="2400"/>
              <a:t>method=“get”--&gt;</a:t>
            </a:r>
          </a:p>
          <a:p>
            <a:pPr marL="0" indent="0">
              <a:buNone/>
            </a:pPr>
            <a:r>
              <a:rPr lang="en-US" altLang="zh-CN" sz="2400"/>
              <a:t>	Your Name: &lt;input type="text" name=“uid”/&gt;&lt;br /&gt;</a:t>
            </a:r>
          </a:p>
          <a:p>
            <a:pPr marL="0" indent="0">
              <a:buNone/>
            </a:pPr>
            <a:r>
              <a:rPr lang="en-US" altLang="zh-CN" sz="2400"/>
              <a:t>          &lt;input type="submit" value="Submit with POST"/&gt;</a:t>
            </a:r>
          </a:p>
          <a:p>
            <a:pPr marL="0" indent="0">
              <a:buNone/>
            </a:pPr>
            <a:r>
              <a:rPr lang="en-US" altLang="zh-CN" sz="2400"/>
              <a:t>&lt;/form&gt;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EA8ECB-05B9-48F7-9FE1-3A424DD9E870}"/>
              </a:ext>
            </a:extLst>
          </p:cNvPr>
          <p:cNvSpPr txBox="1"/>
          <p:nvPr/>
        </p:nvSpPr>
        <p:spPr>
          <a:xfrm>
            <a:off x="838200" y="5319680"/>
            <a:ext cx="1094530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/>
              <a:t>//</a:t>
            </a:r>
            <a:r>
              <a:rPr lang="zh-CN" altLang="en-US" sz="2400"/>
              <a:t>后端</a:t>
            </a:r>
            <a:r>
              <a:rPr lang="en-US" altLang="zh-CN" sz="2400"/>
              <a:t>PHP</a:t>
            </a:r>
            <a:r>
              <a:rPr lang="zh-CN" altLang="en-US" sz="2400"/>
              <a:t>代码</a:t>
            </a:r>
            <a:endParaRPr lang="en-US" altLang="zh-CN" sz="2400"/>
          </a:p>
          <a:p>
            <a:r>
              <a:rPr lang="en-US" altLang="zh-CN" sz="2400"/>
              <a:t>$id = $_POST['uid’];</a:t>
            </a:r>
          </a:p>
          <a:p>
            <a:r>
              <a:rPr lang="en-US" altLang="zh-CN" sz="2400"/>
              <a:t>echo $id;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EEFE89-5B12-4DB1-B12F-0DC967AA23E3}"/>
              </a:ext>
            </a:extLst>
          </p:cNvPr>
          <p:cNvSpPr txBox="1"/>
          <p:nvPr/>
        </p:nvSpPr>
        <p:spPr>
          <a:xfrm>
            <a:off x="838200" y="1774236"/>
            <a:ext cx="3743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/>
              <a:t>4.1 </a:t>
            </a:r>
            <a:r>
              <a:rPr lang="zh-CN" altLang="en-US" sz="3200"/>
              <a:t>原生</a:t>
            </a:r>
            <a:r>
              <a:rPr lang="en-US" altLang="zh-CN" sz="3200"/>
              <a:t>GET/POST</a:t>
            </a:r>
          </a:p>
        </p:txBody>
      </p:sp>
    </p:spTree>
    <p:extLst>
      <p:ext uri="{BB962C8B-B14F-4D97-AF65-F5344CB8AC3E}">
        <p14:creationId xmlns:p14="http://schemas.microsoft.com/office/powerpoint/2010/main" val="277887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4A4C4-F93A-4369-9262-01E36531D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5" y="226242"/>
            <a:ext cx="11887200" cy="6410227"/>
          </a:xfrm>
        </p:spPr>
        <p:txBody>
          <a:bodyPr>
            <a:normAutofit/>
          </a:bodyPr>
          <a:lstStyle/>
          <a:p>
            <a:r>
              <a:rPr lang="en-US" altLang="zh-CN"/>
              <a:t>4.2 jQuery Ajax</a:t>
            </a:r>
            <a:r>
              <a:rPr lang="zh-CN" altLang="en-US"/>
              <a:t>异步</a:t>
            </a:r>
            <a:r>
              <a:rPr lang="en-US" altLang="zh-CN"/>
              <a:t>POST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6377A9-5078-4F15-A732-8D6B0CCDA408}"/>
              </a:ext>
            </a:extLst>
          </p:cNvPr>
          <p:cNvSpPr txBox="1"/>
          <p:nvPr/>
        </p:nvSpPr>
        <p:spPr>
          <a:xfrm>
            <a:off x="6096000" y="1997839"/>
            <a:ext cx="572207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//</a:t>
            </a:r>
            <a:r>
              <a:rPr lang="zh-CN" altLang="en-US"/>
              <a:t>后端</a:t>
            </a:r>
            <a:r>
              <a:rPr lang="en-US" altLang="zh-CN"/>
              <a:t>PHP</a:t>
            </a:r>
            <a:r>
              <a:rPr lang="zh-CN" altLang="en-US"/>
              <a:t>代码</a:t>
            </a:r>
            <a:endParaRPr lang="en-US" altLang="zh-CN"/>
          </a:p>
          <a:p>
            <a:r>
              <a:rPr lang="en-US" altLang="zh-CN"/>
              <a:t>//</a:t>
            </a:r>
            <a:r>
              <a:rPr lang="zh-CN" altLang="en-US"/>
              <a:t>接收</a:t>
            </a:r>
            <a:r>
              <a:rPr lang="en-US" altLang="zh-CN"/>
              <a:t>JSON</a:t>
            </a:r>
          </a:p>
          <a:p>
            <a:r>
              <a:rPr lang="en-US" altLang="zh-CN"/>
              <a:t>$nikename = json_decode($_POST['uid']);</a:t>
            </a:r>
          </a:p>
          <a:p>
            <a:r>
              <a:rPr lang="en-US" altLang="zh-CN"/>
              <a:t>$newpassword = json_decode($_POST['upw’]);</a:t>
            </a:r>
          </a:p>
          <a:p>
            <a:r>
              <a:rPr lang="en-US" altLang="zh-CN"/>
              <a:t>//</a:t>
            </a:r>
            <a:r>
              <a:rPr lang="zh-CN" altLang="en-US"/>
              <a:t>返回结果</a:t>
            </a:r>
            <a:r>
              <a:rPr lang="en-US" altLang="zh-CN"/>
              <a:t>JSON</a:t>
            </a:r>
          </a:p>
          <a:p>
            <a:r>
              <a:rPr lang="en-US" altLang="zh-CN"/>
              <a:t>$rarr = array(</a:t>
            </a:r>
          </a:p>
          <a:p>
            <a:r>
              <a:rPr lang="en-US" altLang="zh-CN"/>
              <a:t>"msg"=&gt;$msg,</a:t>
            </a:r>
          </a:p>
          <a:p>
            <a:r>
              <a:rPr lang="en-US" altLang="zh-CN"/>
              <a:t>);</a:t>
            </a:r>
          </a:p>
          <a:p>
            <a:r>
              <a:rPr lang="en-US" altLang="zh-CN"/>
              <a:t>$res = json_encode($rarr);</a:t>
            </a:r>
          </a:p>
          <a:p>
            <a:r>
              <a:rPr lang="en-US" altLang="zh-CN"/>
              <a:t>echo $res;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678F08-AA30-4D0A-996A-01D9F6456F6F}"/>
              </a:ext>
            </a:extLst>
          </p:cNvPr>
          <p:cNvSpPr txBox="1"/>
          <p:nvPr/>
        </p:nvSpPr>
        <p:spPr>
          <a:xfrm>
            <a:off x="285948" y="1720840"/>
            <a:ext cx="522873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//</a:t>
            </a:r>
            <a:r>
              <a:rPr lang="zh-CN" altLang="en-US"/>
              <a:t>前端</a:t>
            </a:r>
            <a:r>
              <a:rPr lang="en-US" altLang="zh-CN"/>
              <a:t>JavaScript</a:t>
            </a:r>
            <a:r>
              <a:rPr lang="zh-CN" altLang="en-US"/>
              <a:t>代码：</a:t>
            </a:r>
            <a:r>
              <a:rPr lang="en-US" altLang="zh-CN"/>
              <a:t> </a:t>
            </a:r>
          </a:p>
          <a:p>
            <a:r>
              <a:rPr lang="en-US" altLang="zh-CN"/>
              <a:t>$.post("./updatepassword.php",</a:t>
            </a:r>
          </a:p>
          <a:p>
            <a:r>
              <a:rPr lang="en-US" altLang="zh-CN"/>
              <a:t>        {</a:t>
            </a:r>
          </a:p>
          <a:p>
            <a:r>
              <a:rPr lang="en-US" altLang="zh-CN"/>
              <a:t>            uid: JSON.stringify(username),</a:t>
            </a:r>
          </a:p>
          <a:p>
            <a:r>
              <a:rPr lang="en-US" altLang="zh-CN"/>
              <a:t>            upw:JSON.stringify(newpassword)</a:t>
            </a:r>
          </a:p>
          <a:p>
            <a:r>
              <a:rPr lang="en-US" altLang="zh-CN"/>
              <a:t>        },</a:t>
            </a:r>
          </a:p>
          <a:p>
            <a:r>
              <a:rPr lang="en-US" altLang="zh-CN"/>
              <a:t>        //</a:t>
            </a:r>
            <a:r>
              <a:rPr lang="zh-CN" altLang="en-US"/>
              <a:t>回调函数，对后端返回的结果进行操作</a:t>
            </a:r>
            <a:endParaRPr lang="en-US" altLang="zh-CN"/>
          </a:p>
          <a:p>
            <a:r>
              <a:rPr lang="en-US" altLang="zh-CN"/>
              <a:t>        function(data)</a:t>
            </a:r>
          </a:p>
          <a:p>
            <a:r>
              <a:rPr lang="en-US" altLang="zh-CN"/>
              <a:t>        {</a:t>
            </a:r>
          </a:p>
          <a:p>
            <a:r>
              <a:rPr lang="en-US" altLang="zh-CN"/>
              <a:t>           alert(data.msg);</a:t>
            </a:r>
          </a:p>
          <a:p>
            <a:r>
              <a:rPr lang="en-US" altLang="zh-CN"/>
              <a:t>        },"json");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88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50E9A27-9AB9-47D2-8009-9BDE7A5D2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44" y="0"/>
            <a:ext cx="6610350" cy="6610350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ECBAB8-1F1D-4D62-973D-CED86429CE68}"/>
              </a:ext>
            </a:extLst>
          </p:cNvPr>
          <p:cNvSpPr txBox="1"/>
          <p:nvPr/>
        </p:nvSpPr>
        <p:spPr>
          <a:xfrm>
            <a:off x="829559" y="1859340"/>
            <a:ext cx="4025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扫码下载此</a:t>
            </a:r>
            <a:r>
              <a:rPr lang="en-US" altLang="zh-CN" sz="3200"/>
              <a:t>PPT--&gt;</a:t>
            </a:r>
          </a:p>
          <a:p>
            <a:pPr algn="ctr"/>
            <a:endParaRPr lang="en-US" altLang="zh-CN" sz="3200"/>
          </a:p>
          <a:p>
            <a:pPr algn="ctr"/>
            <a:r>
              <a:rPr lang="zh-CN" altLang="en-US" sz="3200"/>
              <a:t>谢谢！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AF7E7E-AB20-4A27-8E96-B6A03727B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088" y="3823162"/>
            <a:ext cx="911955" cy="127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8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C8B51-14FC-46B9-A484-202C8A12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整体架构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A0B266-3660-45DA-9B32-3CF8D4CA6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8" y="1207372"/>
            <a:ext cx="11673526" cy="6104048"/>
          </a:xfrm>
        </p:spPr>
      </p:pic>
    </p:spTree>
    <p:extLst>
      <p:ext uri="{BB962C8B-B14F-4D97-AF65-F5344CB8AC3E}">
        <p14:creationId xmlns:p14="http://schemas.microsoft.com/office/powerpoint/2010/main" val="1774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4D360-8E78-423F-8573-53522D3A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实现流程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13534-18C4-48D7-9E0C-FC2D885A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2.1 </a:t>
            </a:r>
            <a:r>
              <a:rPr lang="zh-CN" altLang="en-US"/>
              <a:t>购买服务器</a:t>
            </a:r>
            <a:r>
              <a:rPr lang="en-US" altLang="zh-CN"/>
              <a:t>(</a:t>
            </a:r>
            <a:r>
              <a:rPr lang="zh-CN" altLang="en-US"/>
              <a:t>学生优惠</a:t>
            </a:r>
            <a:r>
              <a:rPr lang="en-US" altLang="zh-CN"/>
              <a:t>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(1)</a:t>
            </a:r>
            <a:r>
              <a:rPr lang="zh-CN" altLang="en-US"/>
              <a:t>阿里云</a:t>
            </a:r>
            <a:r>
              <a:rPr lang="en-US" altLang="zh-CN"/>
              <a:t>(</a:t>
            </a:r>
            <a:r>
              <a:rPr lang="en-US" altLang="zh-CN">
                <a:hlinkClick r:id="rId2"/>
              </a:rPr>
              <a:t>https://promotion.aliyun.com/ntms/act/campus2018.html</a:t>
            </a:r>
            <a:r>
              <a:rPr lang="en-US" altLang="zh-CN"/>
              <a:t>)</a:t>
            </a:r>
          </a:p>
          <a:p>
            <a:pPr marL="0" indent="0">
              <a:buNone/>
            </a:pPr>
            <a:r>
              <a:rPr lang="zh-CN" altLang="en-US"/>
              <a:t>有</a:t>
            </a:r>
            <a:r>
              <a:rPr lang="en-US" altLang="zh-CN"/>
              <a:t>1M</a:t>
            </a:r>
            <a:r>
              <a:rPr lang="zh-CN" altLang="en-US"/>
              <a:t>带宽</a:t>
            </a:r>
            <a:r>
              <a:rPr lang="en-US" altLang="zh-CN"/>
              <a:t>ECS</a:t>
            </a:r>
            <a:r>
              <a:rPr lang="zh-CN" altLang="en-US"/>
              <a:t>和</a:t>
            </a:r>
            <a:r>
              <a:rPr lang="en-US" altLang="zh-CN"/>
              <a:t>5M</a:t>
            </a:r>
            <a:r>
              <a:rPr lang="zh-CN" altLang="en-US"/>
              <a:t>带宽轻量应用服务器，推荐购买带宽</a:t>
            </a:r>
            <a:r>
              <a:rPr lang="en-US" altLang="zh-CN"/>
              <a:t>5M</a:t>
            </a:r>
            <a:r>
              <a:rPr lang="zh-CN" altLang="en-US"/>
              <a:t>。应用镜像是在系统镜像基础上搭建了环境。地域选择就近客户群原则。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(2)</a:t>
            </a:r>
            <a:r>
              <a:rPr lang="zh-CN" altLang="en-US"/>
              <a:t>腾讯云</a:t>
            </a:r>
            <a:r>
              <a:rPr lang="en-US" altLang="zh-CN"/>
              <a:t>(</a:t>
            </a:r>
            <a:r>
              <a:rPr lang="en-US" altLang="zh-CN">
                <a:hlinkClick r:id="rId3"/>
              </a:rPr>
              <a:t>https://cloud.tencent.com/act/camp</a:t>
            </a:r>
            <a:r>
              <a:rPr lang="en-US" altLang="zh-CN"/>
              <a:t>)</a:t>
            </a:r>
          </a:p>
          <a:p>
            <a:pPr marL="0" indent="0">
              <a:buNone/>
            </a:pPr>
            <a:r>
              <a:rPr lang="zh-CN" altLang="en-US"/>
              <a:t>只有</a:t>
            </a:r>
            <a:r>
              <a:rPr lang="en-US" altLang="zh-CN"/>
              <a:t>1M</a:t>
            </a:r>
            <a:r>
              <a:rPr lang="zh-CN" altLang="en-US"/>
              <a:t>带宽，附带</a:t>
            </a:r>
            <a:r>
              <a:rPr lang="en-US" altLang="zh-CN"/>
              <a:t>50GB</a:t>
            </a:r>
            <a:r>
              <a:rPr lang="zh-CN" altLang="en-US"/>
              <a:t>对象云存储。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(3)CloudStudio(</a:t>
            </a:r>
            <a:r>
              <a:rPr lang="en-US" altLang="zh-CN">
                <a:hlinkClick r:id="rId4"/>
              </a:rPr>
              <a:t>https://studio.dev.tencent.com</a:t>
            </a:r>
            <a:r>
              <a:rPr lang="en-US" altLang="zh-CN"/>
              <a:t>)</a:t>
            </a:r>
          </a:p>
          <a:p>
            <a:pPr marL="0" indent="0">
              <a:buNone/>
            </a:pPr>
            <a:r>
              <a:rPr lang="zh-CN" altLang="en-US"/>
              <a:t>云</a:t>
            </a:r>
            <a:r>
              <a:rPr lang="en-US" altLang="zh-CN"/>
              <a:t>IDE</a:t>
            </a:r>
            <a:r>
              <a:rPr lang="zh-CN" altLang="en-US"/>
              <a:t>，免费选择搭建环境，但有空间大小限制。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84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A7F435-FB96-47C5-AE7E-309E103AE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33" y="152547"/>
            <a:ext cx="7870163" cy="403888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243A0A-933F-4BF2-BB1A-CDBE2AEDF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11" y="4268663"/>
            <a:ext cx="9517578" cy="234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21D8C-8DF2-4146-9785-6ABAA3BB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37" y="235670"/>
            <a:ext cx="11594969" cy="6438507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2.2 </a:t>
            </a:r>
            <a:r>
              <a:rPr lang="zh-CN" altLang="en-US"/>
              <a:t>安装环境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zh-CN" altLang="en-US"/>
              <a:t>登录云服务器控制台，找到分配的独立</a:t>
            </a:r>
            <a:r>
              <a:rPr lang="en-US" altLang="zh-CN"/>
              <a:t>IP</a:t>
            </a:r>
            <a:r>
              <a:rPr lang="zh-CN" altLang="en-US"/>
              <a:t>，</a:t>
            </a:r>
            <a:r>
              <a:rPr lang="en-US" altLang="zh-CN"/>
              <a:t>SSH</a:t>
            </a:r>
            <a:r>
              <a:rPr lang="zh-CN" altLang="en-US"/>
              <a:t>连接对服务器进行操作。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(1)WIN10</a:t>
            </a:r>
            <a:r>
              <a:rPr lang="zh-CN" altLang="en-US"/>
              <a:t>自带的</a:t>
            </a:r>
            <a:r>
              <a:rPr lang="en-US" altLang="zh-CN"/>
              <a:t>SSH</a:t>
            </a:r>
            <a:r>
              <a:rPr lang="zh-CN" altLang="en-US"/>
              <a:t>命令</a:t>
            </a:r>
            <a:r>
              <a:rPr lang="en-US" altLang="zh-CN"/>
              <a:t>(</a:t>
            </a:r>
            <a:r>
              <a:rPr lang="zh-CN" altLang="en-US"/>
              <a:t>需要手动开启，</a:t>
            </a:r>
            <a:r>
              <a:rPr lang="en-US" altLang="zh-CN"/>
              <a:t>PowerShell)</a:t>
            </a:r>
            <a:r>
              <a:rPr lang="zh-CN" altLang="en-US"/>
              <a:t>；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(2)</a:t>
            </a:r>
            <a:r>
              <a:rPr lang="en-US" altLang="zh-CN" err="1"/>
              <a:t>XShell</a:t>
            </a:r>
            <a:r>
              <a:rPr lang="zh-CN" altLang="en-US"/>
              <a:t>和</a:t>
            </a:r>
            <a:r>
              <a:rPr lang="en-US" altLang="zh-CN"/>
              <a:t>XFtp(</a:t>
            </a:r>
            <a:r>
              <a:rPr lang="zh-CN" altLang="en-US"/>
              <a:t>图形界面可视化</a:t>
            </a:r>
            <a:r>
              <a:rPr lang="en-US" altLang="zh-CN"/>
              <a:t>)</a:t>
            </a:r>
          </a:p>
          <a:p>
            <a:pPr marL="0" indent="0">
              <a:buNone/>
            </a:pPr>
            <a:r>
              <a:rPr lang="en-US" altLang="zh-CN"/>
              <a:t>	(</a:t>
            </a:r>
            <a:r>
              <a:rPr lang="en-US" altLang="zh-CN">
                <a:hlinkClick r:id="rId2"/>
              </a:rPr>
              <a:t>https://www.netsarang.com/zh/xshell</a:t>
            </a:r>
            <a:r>
              <a:rPr lang="en-US" altLang="zh-CN"/>
              <a:t>)</a:t>
            </a:r>
          </a:p>
          <a:p>
            <a:pPr marL="0" indent="0">
              <a:buNone/>
            </a:pPr>
            <a:r>
              <a:rPr lang="en-US" altLang="zh-CN"/>
              <a:t>	(</a:t>
            </a:r>
            <a:r>
              <a:rPr lang="en-US" altLang="zh-CN">
                <a:hlinkClick r:id="rId3"/>
              </a:rPr>
              <a:t>https://www.netsarang.com/zh/xftp</a:t>
            </a:r>
            <a:r>
              <a:rPr lang="en-US" altLang="zh-CN"/>
              <a:t>)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安装所需软件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2.1 </a:t>
            </a:r>
            <a:r>
              <a:rPr lang="zh-CN" altLang="en-US"/>
              <a:t>网页服务：</a:t>
            </a:r>
            <a:r>
              <a:rPr lang="en-US" altLang="zh-CN"/>
              <a:t>Nginx/Apach/Tomcat/</a:t>
            </a:r>
            <a:r>
              <a:rPr lang="zh-CN" altLang="en-US"/>
              <a:t>。。。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2.2 </a:t>
            </a:r>
            <a:r>
              <a:rPr lang="zh-CN" altLang="en-US"/>
              <a:t>后端语言：</a:t>
            </a:r>
            <a:r>
              <a:rPr lang="en-US" altLang="zh-CN"/>
              <a:t>Java/PHP/Python/</a:t>
            </a:r>
            <a:r>
              <a:rPr lang="zh-CN" altLang="en-US"/>
              <a:t>。。。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2.3 </a:t>
            </a:r>
            <a:r>
              <a:rPr lang="zh-CN" altLang="en-US"/>
              <a:t>数据库：</a:t>
            </a:r>
            <a:r>
              <a:rPr lang="en-US" altLang="zh-CN"/>
              <a:t>MySQL/Mongodb/</a:t>
            </a:r>
            <a:r>
              <a:rPr lang="zh-CN" altLang="en-US"/>
              <a:t>。。。</a:t>
            </a:r>
            <a:r>
              <a:rPr lang="en-US" altLang="zh-CN"/>
              <a:t>(</a:t>
            </a:r>
            <a:r>
              <a:rPr lang="zh-CN" altLang="en-US"/>
              <a:t>或购买腾讯云数据库</a:t>
            </a:r>
            <a:r>
              <a:rPr lang="en-US" altLang="zh-CN">
                <a:hlinkClick r:id="rId4"/>
              </a:rPr>
              <a:t>https://cloud.tencent.com/act/campus</a:t>
            </a:r>
            <a:r>
              <a:rPr lang="en-US" altLang="zh-CN"/>
              <a:t>)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安装方法：</a:t>
            </a:r>
            <a:r>
              <a:rPr lang="en-US" altLang="zh-CN"/>
              <a:t>Baidu/Google </a:t>
            </a:r>
            <a:r>
              <a:rPr lang="zh-CN" altLang="en-US"/>
              <a:t>： </a:t>
            </a:r>
            <a:r>
              <a:rPr lang="en-US" altLang="zh-CN"/>
              <a:t>XXX(</a:t>
            </a:r>
            <a:r>
              <a:rPr lang="zh-CN" altLang="en-US"/>
              <a:t>软件</a:t>
            </a:r>
            <a:r>
              <a:rPr lang="en-US" altLang="zh-CN"/>
              <a:t>)+XXXX(</a:t>
            </a:r>
            <a:r>
              <a:rPr lang="zh-CN" altLang="en-US"/>
              <a:t>系统版本</a:t>
            </a:r>
            <a:r>
              <a:rPr lang="en-US" altLang="zh-CN"/>
              <a:t>)+</a:t>
            </a:r>
            <a:r>
              <a:rPr lang="zh-CN" altLang="en-US"/>
              <a:t>安装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2.4 </a:t>
            </a:r>
            <a:r>
              <a:rPr lang="zh-CN" altLang="en-US"/>
              <a:t>服务器网络端口和软件之间的配置</a:t>
            </a:r>
          </a:p>
        </p:txBody>
      </p:sp>
    </p:spTree>
    <p:extLst>
      <p:ext uri="{BB962C8B-B14F-4D97-AF65-F5344CB8AC3E}">
        <p14:creationId xmlns:p14="http://schemas.microsoft.com/office/powerpoint/2010/main" val="322489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53915-7ED5-47E8-A3CC-64083B3F9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97962"/>
            <a:ext cx="11585541" cy="6457361"/>
          </a:xfrm>
        </p:spPr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编码和部署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编码：在本机搭建同样环境，编写调试后将文件上传到服务器对应文件夹。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部署：推荐将自己的图片、字体等大文件放到</a:t>
            </a:r>
            <a:r>
              <a:rPr lang="en-US" altLang="zh-CN"/>
              <a:t>CDN</a:t>
            </a:r>
            <a:r>
              <a:rPr lang="zh-CN" altLang="en-US"/>
              <a:t>里加速：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推荐服务商七牛云</a:t>
            </a:r>
            <a:r>
              <a:rPr lang="en-US" altLang="zh-CN"/>
              <a:t>(</a:t>
            </a:r>
            <a:r>
              <a:rPr lang="en-US" altLang="zh-CN">
                <a:hlinkClick r:id="rId2"/>
              </a:rPr>
              <a:t>https://portal.qiniu.com</a:t>
            </a:r>
            <a:r>
              <a:rPr lang="en-US" altLang="zh-CN"/>
              <a:t>)</a:t>
            </a:r>
            <a:r>
              <a:rPr lang="zh-CN" altLang="en-US"/>
              <a:t>，有</a:t>
            </a:r>
            <a:r>
              <a:rPr lang="en-US" altLang="zh-CN"/>
              <a:t>20GB</a:t>
            </a:r>
            <a:r>
              <a:rPr lang="zh-CN" altLang="en-US"/>
              <a:t>免费下载流量。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011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92D0E4-B3DD-4674-94D7-60E521D6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2" y="179109"/>
            <a:ext cx="11981468" cy="6542202"/>
          </a:xfrm>
        </p:spPr>
        <p:txBody>
          <a:bodyPr/>
          <a:lstStyle/>
          <a:p>
            <a:r>
              <a:rPr lang="zh-CN" altLang="en-US"/>
              <a:t>为什么用</a:t>
            </a:r>
            <a:r>
              <a:rPr lang="en-US" altLang="zh-CN"/>
              <a:t>CDN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A95D78-CFBA-4D28-BC4D-6CA100B91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72" y="179109"/>
            <a:ext cx="9178585" cy="62508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DA3CC4-1A70-4EEC-AFAC-4A7C7F73B98B}"/>
              </a:ext>
            </a:extLst>
          </p:cNvPr>
          <p:cNvSpPr txBox="1"/>
          <p:nvPr/>
        </p:nvSpPr>
        <p:spPr>
          <a:xfrm>
            <a:off x="197963" y="1253765"/>
            <a:ext cx="360103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/>
              <a:t>因为自己的服务器带宽小</a:t>
            </a:r>
            <a:r>
              <a:rPr lang="zh-CN" altLang="en-US" sz="2400"/>
              <a:t>（在中国服务器带宽是很贵的）</a:t>
            </a:r>
            <a:r>
              <a:rPr lang="zh-CN" altLang="zh-CN" sz="2400"/>
              <a:t>，在高并发情况下难以保证每个用户都短时间内加载完网页。</a:t>
            </a:r>
            <a:r>
              <a:rPr lang="en-US" altLang="zh-CN" sz="2400"/>
              <a:t>CDN</a:t>
            </a:r>
            <a:r>
              <a:rPr lang="zh-CN" altLang="zh-CN" sz="2400"/>
              <a:t>实际上把文件放在了有千兆带宽的服务器上，</a:t>
            </a:r>
            <a:r>
              <a:rPr lang="zh-CN" altLang="en-US" sz="2400"/>
              <a:t>所以尽量把图片等大文件放到</a:t>
            </a:r>
            <a:r>
              <a:rPr lang="en-US" altLang="zh-CN" sz="2400"/>
              <a:t>CDN</a:t>
            </a:r>
            <a:r>
              <a:rPr lang="zh-CN" altLang="en-US" sz="2400"/>
              <a:t>上来加速。使用的第三方框架、字体等资源最好也使用</a:t>
            </a:r>
            <a:r>
              <a:rPr lang="en-US" altLang="zh-CN" sz="2400"/>
              <a:t>CDN</a:t>
            </a:r>
            <a:r>
              <a:rPr lang="zh-CN" altLang="en-US" sz="2400"/>
              <a:t>。</a:t>
            </a:r>
            <a:endParaRPr lang="zh-CN" altLang="zh-CN" sz="24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13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92538-2230-4341-BA1E-3E295AE5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框架推荐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90A65-60DA-4CAE-A2D2-0EB7F5D8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289"/>
            <a:ext cx="10879318" cy="4668674"/>
          </a:xfrm>
        </p:spPr>
        <p:txBody>
          <a:bodyPr>
            <a:normAutofit/>
          </a:bodyPr>
          <a:lstStyle/>
          <a:p>
            <a:r>
              <a:rPr lang="en-US" altLang="zh-CN"/>
              <a:t>3.0 HTML(</a:t>
            </a:r>
            <a:r>
              <a:rPr lang="zh-CN" altLang="en-US"/>
              <a:t>手写或</a:t>
            </a:r>
            <a:r>
              <a:rPr lang="en-US" altLang="zh-CN"/>
              <a:t>DW</a:t>
            </a:r>
            <a:r>
              <a:rPr lang="zh-CN" altLang="en-US"/>
              <a:t>拖拽控件</a:t>
            </a:r>
            <a:r>
              <a:rPr lang="en-US" altLang="zh-CN"/>
              <a:t>)</a:t>
            </a:r>
          </a:p>
          <a:p>
            <a:r>
              <a:rPr lang="en-US" altLang="zh-CN"/>
              <a:t>3.1 CSS</a:t>
            </a:r>
            <a:r>
              <a:rPr lang="zh-CN" altLang="en-US"/>
              <a:t>框架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质感设计：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推荐：</a:t>
            </a:r>
            <a:r>
              <a:rPr lang="en-US" altLang="zh-CN"/>
              <a:t>MDUI(</a:t>
            </a:r>
            <a:r>
              <a:rPr lang="en-US" altLang="zh-CN">
                <a:hlinkClick r:id="rId2"/>
              </a:rPr>
              <a:t>https://www.mdui.org/docs/</a:t>
            </a:r>
            <a:r>
              <a:rPr lang="en-US" altLang="zh-CN"/>
              <a:t>)</a:t>
            </a:r>
          </a:p>
          <a:p>
            <a:pPr marL="0" indent="0">
              <a:buNone/>
            </a:pPr>
            <a:r>
              <a:rPr lang="zh-CN" altLang="en-US"/>
              <a:t>其他：</a:t>
            </a:r>
            <a:r>
              <a:rPr lang="en-US" altLang="zh-CN"/>
              <a:t> </a:t>
            </a:r>
            <a:r>
              <a:rPr lang="en-US" altLang="zh-CN">
                <a:hlinkClick r:id="rId3"/>
              </a:rPr>
              <a:t>http://www.shejidaren.com/top-material-design-frameworks.html</a:t>
            </a:r>
            <a:r>
              <a:rPr lang="en-US" altLang="zh-CN"/>
              <a:t> (Materialize</a:t>
            </a:r>
            <a:r>
              <a:rPr lang="zh-CN" altLang="en-US"/>
              <a:t>、</a:t>
            </a:r>
            <a:r>
              <a:rPr lang="en-US" altLang="zh-CN"/>
              <a:t>Material UI</a:t>
            </a:r>
            <a:r>
              <a:rPr lang="zh-CN" altLang="en-US"/>
              <a:t>、</a:t>
            </a:r>
            <a:r>
              <a:rPr lang="en-US" altLang="zh-CN"/>
              <a:t>MUI</a:t>
            </a:r>
            <a:r>
              <a:rPr lang="zh-CN" altLang="en-US"/>
              <a:t>、</a:t>
            </a:r>
            <a:r>
              <a:rPr lang="en-US" altLang="zh-CN"/>
              <a:t>)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扁平化设计：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FlatUI(</a:t>
            </a:r>
            <a:r>
              <a:rPr lang="en-US" altLang="zh-CN">
                <a:hlinkClick r:id="rId4"/>
              </a:rPr>
              <a:t>http://www.bootcss.com/p/flat-ui/</a:t>
            </a:r>
            <a:r>
              <a:rPr lang="en-US" altLang="zh-CN"/>
              <a:t>)</a:t>
            </a:r>
          </a:p>
          <a:p>
            <a:pPr marL="0" indent="0">
              <a:buNone/>
            </a:pPr>
            <a:r>
              <a:rPr lang="en-US" altLang="zh-CN"/>
              <a:t>LayUI(</a:t>
            </a:r>
            <a:r>
              <a:rPr lang="en-US" altLang="zh-CN">
                <a:hlinkClick r:id="rId5"/>
              </a:rPr>
              <a:t>https://www.layui.com</a:t>
            </a:r>
            <a:r>
              <a:rPr lang="en-US" altLang="zh-CN"/>
              <a:t>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54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C1EE947-6CD2-4CC1-98AD-A8FD10489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803"/>
            <a:ext cx="12192000" cy="57961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06FDAF9-61A6-4D79-9FDE-FFD8BE2CD9FD}"/>
              </a:ext>
            </a:extLst>
          </p:cNvPr>
          <p:cNvSpPr txBox="1"/>
          <p:nvPr/>
        </p:nvSpPr>
        <p:spPr>
          <a:xfrm>
            <a:off x="301658" y="216816"/>
            <a:ext cx="3546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/>
              <a:t>MD</a:t>
            </a:r>
            <a:r>
              <a:rPr lang="zh-CN" altLang="en-US" sz="4000"/>
              <a:t>质感设计：</a:t>
            </a:r>
          </a:p>
        </p:txBody>
      </p:sp>
    </p:spTree>
    <p:extLst>
      <p:ext uri="{BB962C8B-B14F-4D97-AF65-F5344CB8AC3E}">
        <p14:creationId xmlns:p14="http://schemas.microsoft.com/office/powerpoint/2010/main" val="334032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670</Words>
  <Application>Microsoft Office PowerPoint</Application>
  <PresentationFormat>宽屏</PresentationFormat>
  <Paragraphs>85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简单Web系统架构和实现</vt:lpstr>
      <vt:lpstr>1. 整体架构</vt:lpstr>
      <vt:lpstr>2. 实现流程</vt:lpstr>
      <vt:lpstr>PowerPoint 演示文稿</vt:lpstr>
      <vt:lpstr>PowerPoint 演示文稿</vt:lpstr>
      <vt:lpstr>PowerPoint 演示文稿</vt:lpstr>
      <vt:lpstr>PowerPoint 演示文稿</vt:lpstr>
      <vt:lpstr>3. 框架推荐</vt:lpstr>
      <vt:lpstr>PowerPoint 演示文稿</vt:lpstr>
      <vt:lpstr>扁平化设计(如：LayUI)</vt:lpstr>
      <vt:lpstr>PowerPoint 演示文稿</vt:lpstr>
      <vt:lpstr>4. 前后端交互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简单Web系统整体架构</dc:title>
  <dc:creator>ryker qi</dc:creator>
  <cp:lastModifiedBy>ryker qi</cp:lastModifiedBy>
  <cp:revision>42</cp:revision>
  <dcterms:created xsi:type="dcterms:W3CDTF">2019-03-13T07:04:13Z</dcterms:created>
  <dcterms:modified xsi:type="dcterms:W3CDTF">2019-03-13T11:21:49Z</dcterms:modified>
</cp:coreProperties>
</file>