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12192000" cy="6858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3" name="Google Shape;63;p7"/>
          <p:cNvSpPr txBox="1"/>
          <p:nvPr>
            <p:ph type="ctrTitle"/>
          </p:nvPr>
        </p:nvSpPr>
        <p:spPr>
          <a:xfrm>
            <a:off x="-828675" y="19665"/>
            <a:ext cx="9982200" cy="1001556"/>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6" name="Google Shape;66;p7"/>
          <p:cNvSpPr txBox="1"/>
          <p:nvPr/>
        </p:nvSpPr>
        <p:spPr>
          <a:xfrm>
            <a:off x="2554542" y="3314150"/>
            <a:ext cx="8610600" cy="19389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Chareeshma sk</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NO:422200072asunm110422200072</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DEPARTMENT:B.Com INFORMATION SYSTEM MANAGEMENT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DRBCCC HINDU COLLEGE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91" name="Google Shape;191;p16"/>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92" name="Google Shape;192;p16"/>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3" name="Google Shape;193;p16"/>
          <p:cNvSpPr txBox="1"/>
          <p:nvPr/>
        </p:nvSpPr>
        <p:spPr>
          <a:xfrm>
            <a:off x="739775" y="291147"/>
            <a:ext cx="3303904" cy="75819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800">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94" name="Google Shape;194;p16"/>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 name="Google Shape;195;p16"/>
          <p:cNvSpPr txBox="1"/>
          <p:nvPr/>
        </p:nvSpPr>
        <p:spPr>
          <a:xfrm>
            <a:off x="948267" y="1642533"/>
            <a:ext cx="8720666"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Data Preparation</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Data Cleaning</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Data Transformation</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Chart and Diagram Types</a:t>
            </a: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Bar Charts</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Column Charts</a:t>
            </a:r>
            <a:endParaRPr b="1"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Stacked Bar Charts</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Grouped Bar Charts</a:t>
            </a:r>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Validation and Refinement</a:t>
            </a: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b="1" lang="en-US" sz="1800">
                <a:solidFill>
                  <a:schemeClr val="dk1"/>
                </a:solidFill>
                <a:latin typeface="Calibri"/>
                <a:ea typeface="Calibri"/>
                <a:cs typeface="Calibri"/>
                <a:sym typeface="Calibri"/>
              </a:rPr>
              <a:t>Accuracy Check</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Feedback Integration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Tool Selection</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Software Options</a:t>
            </a:r>
            <a:endParaRPr sz="1800">
              <a:solidFill>
                <a:schemeClr val="dk1"/>
              </a:solidFill>
              <a:latin typeface="Calibri"/>
              <a:ea typeface="Calibri"/>
              <a:cs typeface="Calibri"/>
              <a:sym typeface="Calibri"/>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Customization Features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1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1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3" name="Google Shape;203;p17"/>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4" name="Google Shape;204;p17"/>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RESULTS</a:t>
            </a:r>
            <a:endParaRPr/>
          </a:p>
        </p:txBody>
      </p:sp>
      <p:sp>
        <p:nvSpPr>
          <p:cNvPr id="205" name="Google Shape;205;p17"/>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pic>
        <p:nvPicPr>
          <p:cNvPr descr="A pie chart with a number of dots&#10;&#10;Description automatically generated" id="206" name="Google Shape;206;p17"/>
          <p:cNvPicPr preferRelativeResize="0"/>
          <p:nvPr/>
        </p:nvPicPr>
        <p:blipFill rotWithShape="1">
          <a:blip r:embed="rId4">
            <a:alphaModFix/>
          </a:blip>
          <a:srcRect b="0" l="0" r="0" t="0"/>
          <a:stretch/>
        </p:blipFill>
        <p:spPr>
          <a:xfrm>
            <a:off x="1670739" y="1447891"/>
            <a:ext cx="7010219" cy="437916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 name="Google Shape;212;p1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 name="Google Shape;213;p1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14" name="Google Shape;214;p18"/>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15" name="Google Shape;215;p18"/>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i="0" lang="en-US" sz="4800">
                <a:solidFill>
                  <a:schemeClr val="dk1"/>
                </a:solidFill>
                <a:latin typeface="Trebuchet MS"/>
                <a:ea typeface="Trebuchet MS"/>
                <a:cs typeface="Trebuchet MS"/>
                <a:sym typeface="Trebuchet MS"/>
              </a:rPr>
              <a:t>R</a:t>
            </a:r>
            <a:r>
              <a:rPr lang="en-US"/>
              <a:t>ESUL</a:t>
            </a:r>
            <a:r>
              <a:rPr b="1" i="0" lang="en-US" sz="4800">
                <a:solidFill>
                  <a:schemeClr val="dk1"/>
                </a:solidFill>
                <a:latin typeface="Trebuchet MS"/>
                <a:ea typeface="Trebuchet MS"/>
                <a:cs typeface="Trebuchet MS"/>
                <a:sym typeface="Trebuchet MS"/>
              </a:rPr>
              <a:t>TS</a:t>
            </a:r>
            <a:endParaRPr/>
          </a:p>
        </p:txBody>
      </p:sp>
      <p:sp>
        <p:nvSpPr>
          <p:cNvPr id="216" name="Google Shape;216;p18"/>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pic>
        <p:nvPicPr>
          <p:cNvPr descr="A graph with blue squares&#10;&#10;Description automatically generated" id="217" name="Google Shape;217;p18"/>
          <p:cNvPicPr preferRelativeResize="0"/>
          <p:nvPr/>
        </p:nvPicPr>
        <p:blipFill rotWithShape="1">
          <a:blip r:embed="rId4">
            <a:alphaModFix/>
          </a:blip>
          <a:srcRect b="0" l="0" r="0" t="0"/>
          <a:stretch/>
        </p:blipFill>
        <p:spPr>
          <a:xfrm>
            <a:off x="1694641" y="1495605"/>
            <a:ext cx="6301057" cy="386679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 name="Google Shape;223;p19"/>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 name="Google Shape;224;p1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25" name="Google Shape;225;p19"/>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26" name="Google Shape;226;p19"/>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i="0" lang="en-US" sz="4800">
                <a:solidFill>
                  <a:schemeClr val="dk1"/>
                </a:solidFill>
                <a:latin typeface="Trebuchet MS"/>
                <a:ea typeface="Trebuchet MS"/>
                <a:cs typeface="Trebuchet MS"/>
                <a:sym typeface="Trebuchet MS"/>
              </a:rPr>
              <a:t>R</a:t>
            </a:r>
            <a:r>
              <a:rPr lang="en-US"/>
              <a:t>ESUL</a:t>
            </a:r>
            <a:r>
              <a:rPr b="1" i="0" lang="en-US" sz="4800">
                <a:solidFill>
                  <a:schemeClr val="dk1"/>
                </a:solidFill>
                <a:latin typeface="Trebuchet MS"/>
                <a:ea typeface="Trebuchet MS"/>
                <a:cs typeface="Trebuchet MS"/>
                <a:sym typeface="Trebuchet MS"/>
              </a:rPr>
              <a:t>TS</a:t>
            </a:r>
            <a:endParaRPr/>
          </a:p>
        </p:txBody>
      </p:sp>
      <p:sp>
        <p:nvSpPr>
          <p:cNvPr id="227" name="Google Shape;227;p19"/>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pic>
        <p:nvPicPr>
          <p:cNvPr descr="A pie chart with colorful circles&#10;&#10;Description automatically generated" id="228" name="Google Shape;228;p19"/>
          <p:cNvPicPr preferRelativeResize="0"/>
          <p:nvPr/>
        </p:nvPicPr>
        <p:blipFill rotWithShape="1">
          <a:blip r:embed="rId4">
            <a:alphaModFix/>
          </a:blip>
          <a:srcRect b="0" l="0" r="0" t="0"/>
          <a:stretch/>
        </p:blipFill>
        <p:spPr>
          <a:xfrm>
            <a:off x="1469007" y="1457145"/>
            <a:ext cx="6982364" cy="4346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 name="Google Shape;234;p2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 name="Google Shape;235;p2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36" name="Google Shape;236;p20"/>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37" name="Google Shape;237;p20"/>
          <p:cNvSpPr txBox="1"/>
          <p:nvPr>
            <p:ph type="title"/>
          </p:nvPr>
        </p:nvSpPr>
        <p:spPr>
          <a:xfrm>
            <a:off x="755332" y="385444"/>
            <a:ext cx="243713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b="1" i="0" lang="en-US" sz="4800">
                <a:solidFill>
                  <a:schemeClr val="dk1"/>
                </a:solidFill>
                <a:latin typeface="Trebuchet MS"/>
                <a:ea typeface="Trebuchet MS"/>
                <a:cs typeface="Trebuchet MS"/>
                <a:sym typeface="Trebuchet MS"/>
              </a:rPr>
              <a:t>R</a:t>
            </a:r>
            <a:r>
              <a:rPr lang="en-US"/>
              <a:t>ESUL</a:t>
            </a:r>
            <a:r>
              <a:rPr b="1" i="0" lang="en-US" sz="4800">
                <a:solidFill>
                  <a:schemeClr val="dk1"/>
                </a:solidFill>
                <a:latin typeface="Trebuchet MS"/>
                <a:ea typeface="Trebuchet MS"/>
                <a:cs typeface="Trebuchet MS"/>
                <a:sym typeface="Trebuchet MS"/>
              </a:rPr>
              <a:t>TS</a:t>
            </a:r>
            <a:endParaRPr/>
          </a:p>
        </p:txBody>
      </p:sp>
      <p:sp>
        <p:nvSpPr>
          <p:cNvPr id="238" name="Google Shape;238;p2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pic>
        <p:nvPicPr>
          <p:cNvPr descr="A pie chart with text&#10;&#10;Description automatically generated" id="239" name="Google Shape;239;p20"/>
          <p:cNvPicPr preferRelativeResize="0"/>
          <p:nvPr/>
        </p:nvPicPr>
        <p:blipFill rotWithShape="1">
          <a:blip r:embed="rId4">
            <a:alphaModFix/>
          </a:blip>
          <a:srcRect b="0" l="0" r="0" t="0"/>
          <a:stretch/>
        </p:blipFill>
        <p:spPr>
          <a:xfrm>
            <a:off x="1468558" y="1442499"/>
            <a:ext cx="7414582" cy="454809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45" name="Google Shape;245;p21"/>
          <p:cNvSpPr txBox="1"/>
          <p:nvPr/>
        </p:nvSpPr>
        <p:spPr>
          <a:xfrm>
            <a:off x="643466" y="1642533"/>
            <a:ext cx="8890000"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Effective charts and bar diagrams are crucial for clear data communication and informed decision-making. By preparing data accurately and using intuitive design, these visualizations make complex information accessible and actionable, enhancing understanding and supporting strategic decisions.</a:t>
            </a:r>
            <a:endParaRPr sz="2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8"/>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6" cy="6858466"/>
            <a:chOff x="7448612" y="0"/>
            <a:chExt cx="4743796" cy="6858466"/>
          </a:xfrm>
        </p:grpSpPr>
        <p:sp>
          <p:nvSpPr>
            <p:cNvPr id="73" name="Google Shape;73;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8"/>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8"/>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91" name="Google Shape;91;p8"/>
          <p:cNvSpPr txBox="1"/>
          <p:nvPr/>
        </p:nvSpPr>
        <p:spPr>
          <a:xfrm>
            <a:off x="1217522" y="2223913"/>
            <a:ext cx="8593228"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Making Charts and Bar diagrams</a:t>
            </a:r>
            <a:endParaRPr sz="2800">
              <a:solidFill>
                <a:srgbClr val="7030A0"/>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4400">
                <a:solidFill>
                  <a:srgbClr val="0F0F0F"/>
                </a:solidFill>
                <a:latin typeface="Times New Roman"/>
                <a:ea typeface="Times New Roman"/>
                <a:cs typeface="Times New Roman"/>
                <a:sym typeface="Times New Roman"/>
              </a:rPr>
              <a:t>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9"/>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7" name="Google Shape;97;p9"/>
          <p:cNvGrpSpPr/>
          <p:nvPr/>
        </p:nvGrpSpPr>
        <p:grpSpPr>
          <a:xfrm>
            <a:off x="7448612" y="0"/>
            <a:ext cx="4743796" cy="6858466"/>
            <a:chOff x="7448612" y="0"/>
            <a:chExt cx="4743796" cy="6858466"/>
          </a:xfrm>
        </p:grpSpPr>
        <p:sp>
          <p:nvSpPr>
            <p:cNvPr id="98" name="Google Shape;98;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7" name="Google Shape;107;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9" name="Google Shape;109;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1" name="Google Shape;111;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2" name="Google Shape;112;p9"/>
          <p:cNvGrpSpPr/>
          <p:nvPr/>
        </p:nvGrpSpPr>
        <p:grpSpPr>
          <a:xfrm>
            <a:off x="47625" y="3819523"/>
            <a:ext cx="4124325" cy="3009898"/>
            <a:chOff x="47625" y="3819523"/>
            <a:chExt cx="4124325" cy="3009898"/>
          </a:xfrm>
        </p:grpSpPr>
        <p:pic>
          <p:nvPicPr>
            <p:cNvPr id="113" name="Google Shape;113;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4" name="Google Shape;114;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5" name="Google Shape;115;p9"/>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6" name="Google Shape;116;p9"/>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7" name="Google Shape;117;p9"/>
          <p:cNvSpPr txBox="1"/>
          <p:nvPr/>
        </p:nvSpPr>
        <p:spPr>
          <a:xfrm>
            <a:off x="2509807" y="1041533"/>
            <a:ext cx="502920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Our Solution and Proposition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Modelling Approach</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grpSp>
        <p:nvGrpSpPr>
          <p:cNvPr id="122" name="Google Shape;122;p10"/>
          <p:cNvGrpSpPr/>
          <p:nvPr/>
        </p:nvGrpSpPr>
        <p:grpSpPr>
          <a:xfrm>
            <a:off x="7991475" y="2933700"/>
            <a:ext cx="2762250" cy="3257550"/>
            <a:chOff x="7991475" y="2933700"/>
            <a:chExt cx="2762250" cy="3257550"/>
          </a:xfrm>
        </p:grpSpPr>
        <p:sp>
          <p:nvSpPr>
            <p:cNvPr id="123" name="Google Shape;123;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5" name="Google Shape;125;p10"/>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6" name="Google Shape;126;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10"/>
          <p:cNvSpPr txBox="1"/>
          <p:nvPr>
            <p:ph type="title"/>
          </p:nvPr>
        </p:nvSpPr>
        <p:spPr>
          <a:xfrm>
            <a:off x="755332" y="385444"/>
            <a:ext cx="10681335" cy="75819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sp>
        <p:nvSpPr>
          <p:cNvPr id="128" name="Google Shape;128;p10"/>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pic>
        <p:nvPicPr>
          <p:cNvPr id="129" name="Google Shape;129;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0" name="Google Shape;130;p10"/>
          <p:cNvSpPr txBox="1"/>
          <p:nvPr/>
        </p:nvSpPr>
        <p:spPr>
          <a:xfrm>
            <a:off x="751749" y="1695449"/>
            <a:ext cx="7239726"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Accurate data representation is crucial for effective decision-making and communication. Current methods of visualizing data may be inconsistent or unclear, leading to misinterpretation and reduced insight. The challenge is to develop clear, accurate, and visually appealing charts and bar diagrams that enhance data comprehension and support better business decisions.</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grpSp>
        <p:nvGrpSpPr>
          <p:cNvPr id="135" name="Google Shape;135;p11"/>
          <p:cNvGrpSpPr/>
          <p:nvPr/>
        </p:nvGrpSpPr>
        <p:grpSpPr>
          <a:xfrm>
            <a:off x="8658225" y="2647950"/>
            <a:ext cx="3533775" cy="3810000"/>
            <a:chOff x="8658225" y="2647950"/>
            <a:chExt cx="3533775" cy="3810000"/>
          </a:xfrm>
        </p:grpSpPr>
        <p:sp>
          <p:nvSpPr>
            <p:cNvPr id="136" name="Google Shape;136;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8" name="Google Shape;138;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9" name="Google Shape;139;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11"/>
          <p:cNvSpPr txBox="1"/>
          <p:nvPr>
            <p:ph type="title"/>
          </p:nvPr>
        </p:nvSpPr>
        <p:spPr>
          <a:xfrm>
            <a:off x="739775" y="829627"/>
            <a:ext cx="526351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41" name="Google Shape;141;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2" name="Google Shape;142;p1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43" name="Google Shape;143;p11"/>
          <p:cNvSpPr txBox="1"/>
          <p:nvPr/>
        </p:nvSpPr>
        <p:spPr>
          <a:xfrm>
            <a:off x="829733" y="2065867"/>
            <a:ext cx="7840133" cy="29546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Create clear, informative charts and bar diagrams to visualize data effectively. This involves data collection, designing visualizations using tools like Excel or Tableau, and refining them for accuracy and clarity. The outcome is improved data presentation for better decision-making and communication.</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1" name="Google Shape;151;p12"/>
          <p:cNvSpPr txBox="1"/>
          <p:nvPr>
            <p:ph type="title"/>
          </p:nvPr>
        </p:nvSpPr>
        <p:spPr>
          <a:xfrm>
            <a:off x="699452" y="891793"/>
            <a:ext cx="5014595" cy="51815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52" name="Google Shape;152;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3" name="Google Shape;153;p1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54" name="Google Shape;154;p12"/>
          <p:cNvSpPr txBox="1"/>
          <p:nvPr/>
        </p:nvSpPr>
        <p:spPr>
          <a:xfrm>
            <a:off x="906372" y="1699932"/>
            <a:ext cx="5566913" cy="3046988"/>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Business Analysts </a:t>
            </a:r>
            <a:endParaRPr/>
          </a:p>
          <a:p>
            <a:pPr indent="-457200" lvl="0" marL="457200" marR="0" rtl="0" algn="l">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Managers and Executives</a:t>
            </a:r>
            <a:endParaRPr/>
          </a:p>
          <a:p>
            <a:pPr indent="-457200" lvl="0" marL="457200" marR="0" rtl="0" algn="l">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Sales and Marketing Teams</a:t>
            </a:r>
            <a:endParaRPr/>
          </a:p>
          <a:p>
            <a:pPr indent="-457200" lvl="0" marL="457200" marR="0" rtl="0" algn="l">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Financial Analysts</a:t>
            </a:r>
            <a:endParaRPr/>
          </a:p>
          <a:p>
            <a:pPr indent="-457200" lvl="0" marL="457200" marR="0" rtl="0" algn="l">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Researchers and Academics</a:t>
            </a:r>
            <a:endParaRPr/>
          </a:p>
          <a:p>
            <a:pPr indent="-457200" lvl="0" marL="457200" marR="0" rtl="0" algn="l">
              <a:spcBef>
                <a:spcPts val="0"/>
              </a:spcBef>
              <a:spcAft>
                <a:spcPts val="0"/>
              </a:spcAft>
              <a:buClr>
                <a:schemeClr val="dk1"/>
              </a:buClr>
              <a:buSzPts val="3200"/>
              <a:buFont typeface="Arial"/>
              <a:buChar char="•"/>
            </a:pPr>
            <a:r>
              <a:rPr lang="en-US" sz="3200">
                <a:solidFill>
                  <a:schemeClr val="dk1"/>
                </a:solidFill>
                <a:latin typeface="Calibri"/>
                <a:ea typeface="Calibri"/>
                <a:cs typeface="Calibri"/>
                <a:sym typeface="Calibri"/>
              </a:rPr>
              <a:t>Stakeholders and Investors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13"/>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60" name="Google Shape;160;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 name="Google Shape;161;p1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13"/>
          <p:cNvSpPr txBox="1"/>
          <p:nvPr>
            <p:ph type="title"/>
          </p:nvPr>
        </p:nvSpPr>
        <p:spPr>
          <a:xfrm>
            <a:off x="558165" y="857885"/>
            <a:ext cx="9763125" cy="57531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OUR SOLUTION AND ITS VALUE PROPOSITION</a:t>
            </a:r>
            <a:endParaRPr/>
          </a:p>
        </p:txBody>
      </p:sp>
      <p:pic>
        <p:nvPicPr>
          <p:cNvPr id="164" name="Google Shape;164;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5" name="Google Shape;165;p1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66" name="Google Shape;166;p13"/>
          <p:cNvSpPr txBox="1"/>
          <p:nvPr/>
        </p:nvSpPr>
        <p:spPr>
          <a:xfrm>
            <a:off x="3040331" y="1858514"/>
            <a:ext cx="7955151"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Solution</a:t>
            </a:r>
            <a:r>
              <a:rPr lang="en-US" sz="2800">
                <a:solidFill>
                  <a:schemeClr val="dk1"/>
                </a:solidFill>
                <a:latin typeface="Calibri"/>
                <a:ea typeface="Calibri"/>
                <a:cs typeface="Calibri"/>
                <a:sym typeface="Calibri"/>
              </a:rPr>
              <a:t>: Develop a user-friendly data visualization toolkit that simplifies the creation of accurate and aesthetically pleasing charts and bar diagrams.</a:t>
            </a:r>
            <a:endParaRPr/>
          </a:p>
          <a:p>
            <a:pPr indent="0" lvl="0" marL="0" marR="0" rtl="0" algn="l">
              <a:spcBef>
                <a:spcPts val="0"/>
              </a:spcBef>
              <a:spcAft>
                <a:spcPts val="0"/>
              </a:spcAft>
              <a:buNone/>
            </a:pPr>
            <a:r>
              <a:rPr b="1" lang="en-US" sz="2800">
                <a:solidFill>
                  <a:schemeClr val="dk1"/>
                </a:solidFill>
                <a:latin typeface="Calibri"/>
                <a:ea typeface="Calibri"/>
                <a:cs typeface="Calibri"/>
                <a:sym typeface="Calibri"/>
              </a:rPr>
              <a:t>Value Proposition</a:t>
            </a:r>
            <a:r>
              <a:rPr lang="en-US" sz="2800">
                <a:solidFill>
                  <a:schemeClr val="dk1"/>
                </a:solidFill>
                <a:latin typeface="Calibri"/>
                <a:ea typeface="Calibri"/>
                <a:cs typeface="Calibri"/>
                <a:sym typeface="Calibri"/>
              </a:rPr>
              <a:t>: This toolkit enhances data clarity and insight by providing intuitive design options and customization features, enabling users to easily generate effective visualizations that support informed decision-making and clear communication.</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Dataset Description</a:t>
            </a:r>
            <a:endParaRPr/>
          </a:p>
        </p:txBody>
      </p:sp>
      <p:sp>
        <p:nvSpPr>
          <p:cNvPr id="172" name="Google Shape;172;p14"/>
          <p:cNvSpPr txBox="1"/>
          <p:nvPr/>
        </p:nvSpPr>
        <p:spPr>
          <a:xfrm>
            <a:off x="982133" y="1693333"/>
            <a:ext cx="9414933" cy="35394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Dataset: Edunet Foundation Dashboard</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Features: 34</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Features used: 4</a:t>
            </a:r>
            <a:endParaRPr/>
          </a:p>
          <a:p>
            <a:pPr indent="-342900" lvl="0" marL="342900" marR="0" rtl="0" algn="l">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Count of Marital Status: text</a:t>
            </a:r>
            <a:endParaRPr/>
          </a:p>
          <a:p>
            <a:pPr indent="-342900" lvl="0" marL="342900" marR="0" rtl="0" algn="l">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Count of Education Field: text</a:t>
            </a:r>
            <a:endParaRPr/>
          </a:p>
          <a:p>
            <a:pPr indent="-342900" lvl="0" marL="342900" marR="0" rtl="0" algn="l">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Count of Over Time: numbers</a:t>
            </a:r>
            <a:endParaRPr/>
          </a:p>
          <a:p>
            <a:pPr indent="-342900" lvl="0" marL="342900" marR="0" rtl="0" algn="l">
              <a:spcBef>
                <a:spcPts val="0"/>
              </a:spcBef>
              <a:spcAft>
                <a:spcPts val="0"/>
              </a:spcAft>
              <a:buClr>
                <a:schemeClr val="dk1"/>
              </a:buClr>
              <a:buSzPts val="2800"/>
              <a:buFont typeface="Calibri"/>
              <a:buAutoNum type="arabicPeriod"/>
            </a:pPr>
            <a:r>
              <a:rPr lang="en-US" sz="2800">
                <a:solidFill>
                  <a:schemeClr val="dk1"/>
                </a:solidFill>
                <a:latin typeface="Calibri"/>
                <a:ea typeface="Calibri"/>
                <a:cs typeface="Calibri"/>
                <a:sym typeface="Calibri"/>
              </a:rPr>
              <a:t>Count of Job Role: text</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5"/>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78" name="Google Shape;178;p1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 name="Google Shape;179;p1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1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1" name="Google Shape;181;p15"/>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82" name="Google Shape;182;p15"/>
          <p:cNvSpPr txBox="1"/>
          <p:nvPr>
            <p:ph type="title"/>
          </p:nvPr>
        </p:nvSpPr>
        <p:spPr>
          <a:xfrm>
            <a:off x="739775" y="654938"/>
            <a:ext cx="8480425"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THE "WOW" IN OUR SOLUTION</a:t>
            </a:r>
            <a:endParaRPr sz="4250"/>
          </a:p>
        </p:txBody>
      </p:sp>
      <p:sp>
        <p:nvSpPr>
          <p:cNvPr id="183" name="Google Shape;183;p15"/>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84" name="Google Shape;184;p15"/>
          <p:cNvSpPr txBox="1"/>
          <p:nvPr/>
        </p:nvSpPr>
        <p:spPr>
          <a:xfrm>
            <a:off x="2743200" y="2354703"/>
            <a:ext cx="8534018"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
        <p:nvSpPr>
          <p:cNvPr id="185" name="Google Shape;185;p15"/>
          <p:cNvSpPr txBox="1"/>
          <p:nvPr/>
        </p:nvSpPr>
        <p:spPr>
          <a:xfrm>
            <a:off x="2489200" y="2302933"/>
            <a:ext cx="7399866" cy="29546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Our solution stands out with its intuitive design interface and advanced customization features, enabling users to create stunning, accurate charts and bar diagrams effortlessly. With real-time data integration and interactive elements, it transforms complex data into visually compelling insights that captivate and inform stakeholders.</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