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4" r:id="rId6"/>
    <p:sldId id="260" r:id="rId7"/>
    <p:sldId id="261" r:id="rId8"/>
    <p:sldId id="265" r:id="rId9"/>
    <p:sldId id="276" r:id="rId10"/>
    <p:sldId id="266" r:id="rId11"/>
    <p:sldId id="269" r:id="rId12"/>
    <p:sldId id="268" r:id="rId13"/>
    <p:sldId id="267" r:id="rId14"/>
    <p:sldId id="262" r:id="rId15"/>
    <p:sldId id="270" r:id="rId16"/>
    <p:sldId id="272" r:id="rId17"/>
    <p:sldId id="271" r:id="rId18"/>
    <p:sldId id="273" r:id="rId19"/>
    <p:sldId id="263" r:id="rId20"/>
    <p:sldId id="274" r:id="rId2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76" autoAdjust="0"/>
    <p:restoredTop sz="94434" autoAdjust="0"/>
  </p:normalViewPr>
  <p:slideViewPr>
    <p:cSldViewPr snapToGrid="0">
      <p:cViewPr varScale="1">
        <p:scale>
          <a:sx n="70" d="100"/>
          <a:sy n="70" d="100"/>
        </p:scale>
        <p:origin x="690"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706A85-02B1-444B-91C0-1B993D6F5AB6}" type="datetimeFigureOut">
              <a:rPr lang="es-CO" smtClean="0"/>
              <a:t>12/03/2018</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94B779-41E5-45FF-837D-2586DAD2E7D6}" type="slidenum">
              <a:rPr lang="es-CO" smtClean="0"/>
              <a:t>‹Nº›</a:t>
            </a:fld>
            <a:endParaRPr lang="es-CO"/>
          </a:p>
        </p:txBody>
      </p:sp>
    </p:spTree>
    <p:extLst>
      <p:ext uri="{BB962C8B-B14F-4D97-AF65-F5344CB8AC3E}">
        <p14:creationId xmlns:p14="http://schemas.microsoft.com/office/powerpoint/2010/main" val="609458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10"/>
          </p:nvPr>
        </p:nvSpPr>
        <p:spPr/>
        <p:txBody>
          <a:bodyPr/>
          <a:lstStyle/>
          <a:p>
            <a:fld id="{8D94B779-41E5-45FF-837D-2586DAD2E7D6}" type="slidenum">
              <a:rPr lang="es-CO" smtClean="0"/>
              <a:t>1</a:t>
            </a:fld>
            <a:endParaRPr lang="es-CO"/>
          </a:p>
        </p:txBody>
      </p:sp>
    </p:spTree>
    <p:extLst>
      <p:ext uri="{BB962C8B-B14F-4D97-AF65-F5344CB8AC3E}">
        <p14:creationId xmlns:p14="http://schemas.microsoft.com/office/powerpoint/2010/main" val="1657174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CO"/>
          </a:p>
        </p:txBody>
      </p:sp>
      <p:sp>
        <p:nvSpPr>
          <p:cNvPr id="4" name="Marcador de fecha 3"/>
          <p:cNvSpPr>
            <a:spLocks noGrp="1"/>
          </p:cNvSpPr>
          <p:nvPr>
            <p:ph type="dt" sz="half" idx="10"/>
          </p:nvPr>
        </p:nvSpPr>
        <p:spPr/>
        <p:txBody>
          <a:bodyPr/>
          <a:lstStyle/>
          <a:p>
            <a:fld id="{7E9F0E1B-D35C-4310-AA10-025764A43BCF}" type="datetimeFigureOut">
              <a:rPr lang="es-CO" smtClean="0"/>
              <a:t>12/03/2018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73BDA22-7A07-438F-AB38-97826FFDD5F9}" type="slidenum">
              <a:rPr lang="es-CO" smtClean="0"/>
              <a:t>‹Nº›</a:t>
            </a:fld>
            <a:endParaRPr lang="es-CO"/>
          </a:p>
        </p:txBody>
      </p:sp>
    </p:spTree>
    <p:extLst>
      <p:ext uri="{BB962C8B-B14F-4D97-AF65-F5344CB8AC3E}">
        <p14:creationId xmlns:p14="http://schemas.microsoft.com/office/powerpoint/2010/main" val="3241607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7E9F0E1B-D35C-4310-AA10-025764A43BCF}" type="datetimeFigureOut">
              <a:rPr lang="es-CO" smtClean="0"/>
              <a:t>12/03/2018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73BDA22-7A07-438F-AB38-97826FFDD5F9}" type="slidenum">
              <a:rPr lang="es-CO" smtClean="0"/>
              <a:t>‹Nº›</a:t>
            </a:fld>
            <a:endParaRPr lang="es-CO"/>
          </a:p>
        </p:txBody>
      </p:sp>
    </p:spTree>
    <p:extLst>
      <p:ext uri="{BB962C8B-B14F-4D97-AF65-F5344CB8AC3E}">
        <p14:creationId xmlns:p14="http://schemas.microsoft.com/office/powerpoint/2010/main" val="3946040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7E9F0E1B-D35C-4310-AA10-025764A43BCF}" type="datetimeFigureOut">
              <a:rPr lang="es-CO" smtClean="0"/>
              <a:t>12/03/2018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73BDA22-7A07-438F-AB38-97826FFDD5F9}" type="slidenum">
              <a:rPr lang="es-CO" smtClean="0"/>
              <a:t>‹Nº›</a:t>
            </a:fld>
            <a:endParaRPr lang="es-CO"/>
          </a:p>
        </p:txBody>
      </p:sp>
    </p:spTree>
    <p:extLst>
      <p:ext uri="{BB962C8B-B14F-4D97-AF65-F5344CB8AC3E}">
        <p14:creationId xmlns:p14="http://schemas.microsoft.com/office/powerpoint/2010/main" val="3668736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7E9F0E1B-D35C-4310-AA10-025764A43BCF}" type="datetimeFigureOut">
              <a:rPr lang="es-CO" smtClean="0"/>
              <a:t>12/03/2018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73BDA22-7A07-438F-AB38-97826FFDD5F9}" type="slidenum">
              <a:rPr lang="es-CO" smtClean="0"/>
              <a:t>‹Nº›</a:t>
            </a:fld>
            <a:endParaRPr lang="es-CO"/>
          </a:p>
        </p:txBody>
      </p:sp>
    </p:spTree>
    <p:extLst>
      <p:ext uri="{BB962C8B-B14F-4D97-AF65-F5344CB8AC3E}">
        <p14:creationId xmlns:p14="http://schemas.microsoft.com/office/powerpoint/2010/main" val="3558086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7E9F0E1B-D35C-4310-AA10-025764A43BCF}" type="datetimeFigureOut">
              <a:rPr lang="es-CO" smtClean="0"/>
              <a:t>12/03/2018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73BDA22-7A07-438F-AB38-97826FFDD5F9}" type="slidenum">
              <a:rPr lang="es-CO" smtClean="0"/>
              <a:t>‹Nº›</a:t>
            </a:fld>
            <a:endParaRPr lang="es-CO"/>
          </a:p>
        </p:txBody>
      </p:sp>
    </p:spTree>
    <p:extLst>
      <p:ext uri="{BB962C8B-B14F-4D97-AF65-F5344CB8AC3E}">
        <p14:creationId xmlns:p14="http://schemas.microsoft.com/office/powerpoint/2010/main" val="408840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fecha 4"/>
          <p:cNvSpPr>
            <a:spLocks noGrp="1"/>
          </p:cNvSpPr>
          <p:nvPr>
            <p:ph type="dt" sz="half" idx="10"/>
          </p:nvPr>
        </p:nvSpPr>
        <p:spPr/>
        <p:txBody>
          <a:bodyPr/>
          <a:lstStyle/>
          <a:p>
            <a:fld id="{7E9F0E1B-D35C-4310-AA10-025764A43BCF}" type="datetimeFigureOut">
              <a:rPr lang="es-CO" smtClean="0"/>
              <a:t>12/03/2018</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73BDA22-7A07-438F-AB38-97826FFDD5F9}" type="slidenum">
              <a:rPr lang="es-CO" smtClean="0"/>
              <a:t>‹Nº›</a:t>
            </a:fld>
            <a:endParaRPr lang="es-CO"/>
          </a:p>
        </p:txBody>
      </p:sp>
    </p:spTree>
    <p:extLst>
      <p:ext uri="{BB962C8B-B14F-4D97-AF65-F5344CB8AC3E}">
        <p14:creationId xmlns:p14="http://schemas.microsoft.com/office/powerpoint/2010/main" val="2649626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Marcador de fecha 6"/>
          <p:cNvSpPr>
            <a:spLocks noGrp="1"/>
          </p:cNvSpPr>
          <p:nvPr>
            <p:ph type="dt" sz="half" idx="10"/>
          </p:nvPr>
        </p:nvSpPr>
        <p:spPr/>
        <p:txBody>
          <a:bodyPr/>
          <a:lstStyle/>
          <a:p>
            <a:fld id="{7E9F0E1B-D35C-4310-AA10-025764A43BCF}" type="datetimeFigureOut">
              <a:rPr lang="es-CO" smtClean="0"/>
              <a:t>12/03/2018</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F73BDA22-7A07-438F-AB38-97826FFDD5F9}" type="slidenum">
              <a:rPr lang="es-CO" smtClean="0"/>
              <a:t>‹Nº›</a:t>
            </a:fld>
            <a:endParaRPr lang="es-CO"/>
          </a:p>
        </p:txBody>
      </p:sp>
    </p:spTree>
    <p:extLst>
      <p:ext uri="{BB962C8B-B14F-4D97-AF65-F5344CB8AC3E}">
        <p14:creationId xmlns:p14="http://schemas.microsoft.com/office/powerpoint/2010/main" val="3241696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fecha 2"/>
          <p:cNvSpPr>
            <a:spLocks noGrp="1"/>
          </p:cNvSpPr>
          <p:nvPr>
            <p:ph type="dt" sz="half" idx="10"/>
          </p:nvPr>
        </p:nvSpPr>
        <p:spPr/>
        <p:txBody>
          <a:bodyPr/>
          <a:lstStyle/>
          <a:p>
            <a:fld id="{7E9F0E1B-D35C-4310-AA10-025764A43BCF}" type="datetimeFigureOut">
              <a:rPr lang="es-CO" smtClean="0"/>
              <a:t>12/03/2018</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F73BDA22-7A07-438F-AB38-97826FFDD5F9}" type="slidenum">
              <a:rPr lang="es-CO" smtClean="0"/>
              <a:t>‹Nº›</a:t>
            </a:fld>
            <a:endParaRPr lang="es-CO"/>
          </a:p>
        </p:txBody>
      </p:sp>
    </p:spTree>
    <p:extLst>
      <p:ext uri="{BB962C8B-B14F-4D97-AF65-F5344CB8AC3E}">
        <p14:creationId xmlns:p14="http://schemas.microsoft.com/office/powerpoint/2010/main" val="1890025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7E9F0E1B-D35C-4310-AA10-025764A43BCF}" type="datetimeFigureOut">
              <a:rPr lang="es-CO" smtClean="0"/>
              <a:t>12/03/2018</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F73BDA22-7A07-438F-AB38-97826FFDD5F9}" type="slidenum">
              <a:rPr lang="es-CO" smtClean="0"/>
              <a:t>‹Nº›</a:t>
            </a:fld>
            <a:endParaRPr lang="es-CO"/>
          </a:p>
        </p:txBody>
      </p:sp>
    </p:spTree>
    <p:extLst>
      <p:ext uri="{BB962C8B-B14F-4D97-AF65-F5344CB8AC3E}">
        <p14:creationId xmlns:p14="http://schemas.microsoft.com/office/powerpoint/2010/main" val="4139683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7E9F0E1B-D35C-4310-AA10-025764A43BCF}" type="datetimeFigureOut">
              <a:rPr lang="es-CO" smtClean="0"/>
              <a:t>12/03/2018</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73BDA22-7A07-438F-AB38-97826FFDD5F9}" type="slidenum">
              <a:rPr lang="es-CO" smtClean="0"/>
              <a:t>‹Nº›</a:t>
            </a:fld>
            <a:endParaRPr lang="es-CO"/>
          </a:p>
        </p:txBody>
      </p:sp>
    </p:spTree>
    <p:extLst>
      <p:ext uri="{BB962C8B-B14F-4D97-AF65-F5344CB8AC3E}">
        <p14:creationId xmlns:p14="http://schemas.microsoft.com/office/powerpoint/2010/main" val="1574158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7E9F0E1B-D35C-4310-AA10-025764A43BCF}" type="datetimeFigureOut">
              <a:rPr lang="es-CO" smtClean="0"/>
              <a:t>12/03/2018</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73BDA22-7A07-438F-AB38-97826FFDD5F9}" type="slidenum">
              <a:rPr lang="es-CO" smtClean="0"/>
              <a:t>‹Nº›</a:t>
            </a:fld>
            <a:endParaRPr lang="es-CO"/>
          </a:p>
        </p:txBody>
      </p:sp>
    </p:spTree>
    <p:extLst>
      <p:ext uri="{BB962C8B-B14F-4D97-AF65-F5344CB8AC3E}">
        <p14:creationId xmlns:p14="http://schemas.microsoft.com/office/powerpoint/2010/main" val="1671755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9F0E1B-D35C-4310-AA10-025764A43BCF}" type="datetimeFigureOut">
              <a:rPr lang="es-CO" smtClean="0"/>
              <a:t>12/03/2018</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3BDA22-7A07-438F-AB38-97826FFDD5F9}" type="slidenum">
              <a:rPr lang="es-CO" smtClean="0"/>
              <a:t>‹Nº›</a:t>
            </a:fld>
            <a:endParaRPr lang="es-CO"/>
          </a:p>
        </p:txBody>
      </p:sp>
    </p:spTree>
    <p:extLst>
      <p:ext uri="{BB962C8B-B14F-4D97-AF65-F5344CB8AC3E}">
        <p14:creationId xmlns:p14="http://schemas.microsoft.com/office/powerpoint/2010/main" val="3376172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04453" y="996867"/>
            <a:ext cx="10951267" cy="3416320"/>
          </a:xfrm>
          <a:prstGeom prst="rect">
            <a:avLst/>
          </a:prstGeom>
          <a:noFill/>
        </p:spPr>
        <p:txBody>
          <a:bodyPr wrap="none" lIns="91440" tIns="45720" rIns="91440" bIns="45720">
            <a:spAutoFit/>
          </a:bodyPr>
          <a:lstStyle/>
          <a:p>
            <a:pPr algn="ctr"/>
            <a:r>
              <a:rPr lang="es-ES" sz="54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UN NUEVO MARCO PARA REDES </a:t>
            </a:r>
          </a:p>
          <a:p>
            <a:pPr algn="ctr"/>
            <a:r>
              <a:rPr lang="es-ES" sz="54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 SENSORES </a:t>
            </a:r>
          </a:p>
          <a:p>
            <a:pPr algn="ctr"/>
            <a:r>
              <a:rPr lang="es-ES" sz="54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INALÁMBRICOS </a:t>
            </a:r>
          </a:p>
          <a:p>
            <a:pPr algn="ctr"/>
            <a:r>
              <a:rPr lang="es-ES" sz="54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DEFINIDOS POR SOFTWARE</a:t>
            </a:r>
            <a:endParaRPr lang="es-ES" sz="5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Rectángulo 4"/>
          <p:cNvSpPr/>
          <p:nvPr/>
        </p:nvSpPr>
        <p:spPr>
          <a:xfrm>
            <a:off x="94753" y="4731741"/>
            <a:ext cx="11770669"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 Novel Framework for Software Defined Wireless Sensor Networks</a:t>
            </a:r>
            <a:endParaRPr lang="es-ES" sz="2800"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6" name="Rectángulo 5"/>
          <p:cNvSpPr/>
          <p:nvPr/>
        </p:nvSpPr>
        <p:spPr>
          <a:xfrm>
            <a:off x="236421" y="5604468"/>
            <a:ext cx="11770669"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Edward Camilo Villota  					German Andrés Charfuelan</a:t>
            </a:r>
            <a:endParaRPr lang="es-ES" sz="2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98891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753654" y="724491"/>
            <a:ext cx="8298362" cy="769441"/>
          </a:xfrm>
          <a:prstGeom prst="rect">
            <a:avLst/>
          </a:prstGeom>
          <a:noFill/>
        </p:spPr>
        <p:txBody>
          <a:bodyPr wrap="none" lIns="91440" tIns="45720" rIns="91440" bIns="45720">
            <a:spAutoFit/>
          </a:bodyPr>
          <a:lstStyle/>
          <a:p>
            <a:pPr algn="ctr"/>
            <a:r>
              <a:rPr lang="es-ES" sz="44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1. Capa de Acceso y plano de Datos</a:t>
            </a:r>
          </a:p>
        </p:txBody>
      </p:sp>
      <p:pic>
        <p:nvPicPr>
          <p:cNvPr id="6" name="Imagen 5"/>
          <p:cNvPicPr>
            <a:picLocks noChangeAspect="1"/>
          </p:cNvPicPr>
          <p:nvPr/>
        </p:nvPicPr>
        <p:blipFill rotWithShape="1">
          <a:blip r:embed="rId2"/>
          <a:srcRect l="15211" t="25716" r="46549" b="36895"/>
          <a:stretch/>
        </p:blipFill>
        <p:spPr>
          <a:xfrm>
            <a:off x="1269353" y="1511249"/>
            <a:ext cx="9266963" cy="5094268"/>
          </a:xfrm>
          <a:prstGeom prst="rect">
            <a:avLst/>
          </a:prstGeom>
        </p:spPr>
      </p:pic>
    </p:spTree>
    <p:extLst>
      <p:ext uri="{BB962C8B-B14F-4D97-AF65-F5344CB8AC3E}">
        <p14:creationId xmlns:p14="http://schemas.microsoft.com/office/powerpoint/2010/main" val="27935244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l="14578" t="26467" r="46549" b="22052"/>
          <a:stretch/>
        </p:blipFill>
        <p:spPr>
          <a:xfrm>
            <a:off x="1597364" y="337331"/>
            <a:ext cx="8624810" cy="6421732"/>
          </a:xfrm>
          <a:prstGeom prst="rect">
            <a:avLst/>
          </a:prstGeom>
        </p:spPr>
      </p:pic>
    </p:spTree>
    <p:extLst>
      <p:ext uri="{BB962C8B-B14F-4D97-AF65-F5344CB8AC3E}">
        <p14:creationId xmlns:p14="http://schemas.microsoft.com/office/powerpoint/2010/main" val="39556934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a:srcRect l="53345" t="33795" r="7465" b="10403"/>
          <a:stretch/>
        </p:blipFill>
        <p:spPr>
          <a:xfrm>
            <a:off x="2107905" y="329084"/>
            <a:ext cx="7841312" cy="6277276"/>
          </a:xfrm>
          <a:prstGeom prst="rect">
            <a:avLst/>
          </a:prstGeom>
        </p:spPr>
      </p:pic>
    </p:spTree>
    <p:extLst>
      <p:ext uri="{BB962C8B-B14F-4D97-AF65-F5344CB8AC3E}">
        <p14:creationId xmlns:p14="http://schemas.microsoft.com/office/powerpoint/2010/main" val="27721253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545459" y="1011095"/>
            <a:ext cx="4714752" cy="769441"/>
          </a:xfrm>
          <a:prstGeom prst="rect">
            <a:avLst/>
          </a:prstGeom>
          <a:noFill/>
        </p:spPr>
        <p:txBody>
          <a:bodyPr wrap="none" lIns="91440" tIns="45720" rIns="91440" bIns="45720">
            <a:spAutoFit/>
          </a:bodyPr>
          <a:lstStyle/>
          <a:p>
            <a:pPr algn="ctr"/>
            <a:r>
              <a:rPr lang="es-ES" sz="4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a:t>
            </a:r>
            <a:r>
              <a:rPr lang="es-ES" sz="44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Plano de Control </a:t>
            </a:r>
          </a:p>
        </p:txBody>
      </p:sp>
      <p:pic>
        <p:nvPicPr>
          <p:cNvPr id="3" name="Imagen 2"/>
          <p:cNvPicPr>
            <a:picLocks noChangeAspect="1"/>
          </p:cNvPicPr>
          <p:nvPr/>
        </p:nvPicPr>
        <p:blipFill rotWithShape="1">
          <a:blip r:embed="rId2"/>
          <a:srcRect l="53240" t="41874" r="4401" b="31822"/>
          <a:stretch/>
        </p:blipFill>
        <p:spPr>
          <a:xfrm>
            <a:off x="529742" y="1966625"/>
            <a:ext cx="10746186" cy="3751787"/>
          </a:xfrm>
          <a:prstGeom prst="rect">
            <a:avLst/>
          </a:prstGeom>
        </p:spPr>
      </p:pic>
    </p:spTree>
    <p:extLst>
      <p:ext uri="{BB962C8B-B14F-4D97-AF65-F5344CB8AC3E}">
        <p14:creationId xmlns:p14="http://schemas.microsoft.com/office/powerpoint/2010/main" val="2758841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1841" y="96041"/>
            <a:ext cx="607860" cy="769441"/>
          </a:xfrm>
          <a:prstGeom prst="rect">
            <a:avLst/>
          </a:prstGeom>
          <a:noFill/>
        </p:spPr>
        <p:txBody>
          <a:bodyPr wrap="none" lIns="91440" tIns="45720" rIns="91440" bIns="45720">
            <a:spAutoFit/>
          </a:bodyPr>
          <a:lstStyle/>
          <a:p>
            <a:pPr algn="ctr"/>
            <a:r>
              <a:rPr lang="es-ES" sz="4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4</a:t>
            </a:r>
            <a:r>
              <a:rPr lang="es-ES" sz="44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endParaRPr lang="es-ES"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Rectángulo 2"/>
          <p:cNvSpPr/>
          <p:nvPr/>
        </p:nvSpPr>
        <p:spPr>
          <a:xfrm>
            <a:off x="3192720" y="799045"/>
            <a:ext cx="6141425" cy="707886"/>
          </a:xfrm>
          <a:prstGeom prst="rect">
            <a:avLst/>
          </a:prstGeom>
          <a:noFill/>
        </p:spPr>
        <p:txBody>
          <a:bodyPr wrap="none" lIns="91440" tIns="45720" rIns="91440" bIns="45720">
            <a:spAutoFit/>
          </a:bodyPr>
          <a:lstStyle/>
          <a:p>
            <a:pPr algn="ctr"/>
            <a:r>
              <a:rPr lang="es-ES" sz="4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a:t>
            </a:r>
            <a:r>
              <a:rPr lang="es-ES" sz="40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esultados de </a:t>
            </a:r>
            <a:r>
              <a:rPr lang="es-ES" sz="4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a:t>
            </a:r>
            <a:r>
              <a:rPr lang="es-ES" sz="40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 Simulación </a:t>
            </a:r>
          </a:p>
        </p:txBody>
      </p:sp>
      <p:sp>
        <p:nvSpPr>
          <p:cNvPr id="5" name="CuadroTexto 4"/>
          <p:cNvSpPr txBox="1"/>
          <p:nvPr/>
        </p:nvSpPr>
        <p:spPr>
          <a:xfrm>
            <a:off x="1267831" y="2137788"/>
            <a:ext cx="9347278" cy="4524315"/>
          </a:xfrm>
          <a:prstGeom prst="rect">
            <a:avLst/>
          </a:prstGeom>
          <a:noFill/>
        </p:spPr>
        <p:txBody>
          <a:bodyPr wrap="square" rtlCol="0">
            <a:spAutoFit/>
          </a:bodyPr>
          <a:lstStyle/>
          <a:p>
            <a:pPr algn="just"/>
            <a:r>
              <a:rPr lang="es-ES" sz="2400" dirty="0" smtClean="0">
                <a:latin typeface="Arial" panose="020B0604020202020204" pitchFamily="34" charset="0"/>
                <a:cs typeface="Arial" panose="020B0604020202020204" pitchFamily="34" charset="0"/>
              </a:rPr>
              <a:t>Se necesita tener en cuenta dos conceptos importantes:</a:t>
            </a:r>
          </a:p>
          <a:p>
            <a:pPr algn="just"/>
            <a:r>
              <a:rPr lang="es-ES" sz="2400" dirty="0" smtClean="0">
                <a:latin typeface="Arial" panose="020B0604020202020204" pitchFamily="34" charset="0"/>
                <a:cs typeface="Arial" panose="020B0604020202020204" pitchFamily="34" charset="0"/>
              </a:rPr>
              <a:t> </a:t>
            </a:r>
            <a:endParaRPr lang="es-ES" sz="2400" dirty="0">
              <a:latin typeface="Arial" panose="020B0604020202020204" pitchFamily="34" charset="0"/>
              <a:cs typeface="Arial" panose="020B0604020202020204" pitchFamily="34" charset="0"/>
            </a:endParaRPr>
          </a:p>
          <a:p>
            <a:pPr marL="457200" indent="-457200" algn="just">
              <a:buFont typeface="+mj-lt"/>
              <a:buAutoNum type="arabicPeriod"/>
            </a:pPr>
            <a:r>
              <a:rPr lang="es-ES" sz="2400" b="1" dirty="0" smtClean="0">
                <a:latin typeface="Arial" panose="020B0604020202020204" pitchFamily="34" charset="0"/>
                <a:cs typeface="Arial" panose="020B0604020202020204" pitchFamily="34" charset="0"/>
              </a:rPr>
              <a:t>Tasa de éxito: </a:t>
            </a:r>
            <a:r>
              <a:rPr lang="es-ES" sz="2400" dirty="0" smtClean="0">
                <a:latin typeface="Arial" panose="020B0604020202020204" pitchFamily="34" charset="0"/>
                <a:cs typeface="Arial" panose="020B0604020202020204" pitchFamily="34" charset="0"/>
              </a:rPr>
              <a:t>La relación entre el número total de paquetes de aplicaciones resueltos y la cantidad total de paquetes de aplicaciones generados. </a:t>
            </a:r>
          </a:p>
          <a:p>
            <a:pPr marL="457200" indent="-457200" algn="just">
              <a:buFont typeface="+mj-lt"/>
              <a:buAutoNum type="arabicPeriod"/>
            </a:pPr>
            <a:endParaRPr lang="es-ES" sz="2400" dirty="0" smtClean="0">
              <a:latin typeface="Arial" panose="020B0604020202020204" pitchFamily="34" charset="0"/>
              <a:cs typeface="Arial" panose="020B0604020202020204" pitchFamily="34" charset="0"/>
            </a:endParaRPr>
          </a:p>
          <a:p>
            <a:pPr marL="457200" indent="-457200" algn="just">
              <a:buFont typeface="+mj-lt"/>
              <a:buAutoNum type="arabicPeriod"/>
            </a:pPr>
            <a:endParaRPr lang="es-ES" sz="2400" dirty="0" smtClean="0">
              <a:latin typeface="Arial" panose="020B0604020202020204" pitchFamily="34" charset="0"/>
              <a:cs typeface="Arial" panose="020B0604020202020204" pitchFamily="34" charset="0"/>
            </a:endParaRPr>
          </a:p>
          <a:p>
            <a:pPr marL="457200" indent="-457200" algn="just">
              <a:buFont typeface="+mj-lt"/>
              <a:buAutoNum type="arabicPeriod"/>
            </a:pPr>
            <a:endParaRPr lang="es-ES" sz="2400" dirty="0">
              <a:latin typeface="Arial" panose="020B0604020202020204" pitchFamily="34" charset="0"/>
              <a:cs typeface="Arial" panose="020B0604020202020204" pitchFamily="34" charset="0"/>
            </a:endParaRPr>
          </a:p>
          <a:p>
            <a:pPr marL="457200" indent="-457200" algn="just">
              <a:buFont typeface="+mj-lt"/>
              <a:buAutoNum type="arabicPeriod"/>
            </a:pPr>
            <a:endParaRPr lang="es-ES" sz="2400" dirty="0">
              <a:latin typeface="Arial" panose="020B0604020202020204" pitchFamily="34" charset="0"/>
              <a:cs typeface="Arial" panose="020B0604020202020204" pitchFamily="34" charset="0"/>
            </a:endParaRPr>
          </a:p>
          <a:p>
            <a:pPr marL="457200" indent="-457200" algn="just">
              <a:buFont typeface="+mj-lt"/>
              <a:buAutoNum type="arabicPeriod"/>
            </a:pPr>
            <a:r>
              <a:rPr lang="es-ES" sz="2400" b="1" dirty="0" smtClean="0">
                <a:latin typeface="Arial" panose="020B0604020202020204" pitchFamily="34" charset="0"/>
                <a:cs typeface="Arial" panose="020B0604020202020204" pitchFamily="34" charset="0"/>
              </a:rPr>
              <a:t>Estado Latente: </a:t>
            </a:r>
            <a:r>
              <a:rPr lang="es-ES" sz="2400" dirty="0" smtClean="0">
                <a:latin typeface="Arial" panose="020B0604020202020204" pitchFamily="34" charset="0"/>
                <a:cs typeface="Arial" panose="020B0604020202020204" pitchFamily="34" charset="0"/>
              </a:rPr>
              <a:t>El tiempo entre la generación y resolución de un paquete de aplicación. </a:t>
            </a:r>
            <a:endParaRPr lang="es-ES" sz="2400" dirty="0">
              <a:latin typeface="Arial" panose="020B0604020202020204" pitchFamily="34" charset="0"/>
              <a:cs typeface="Arial" panose="020B0604020202020204" pitchFamily="34" charset="0"/>
            </a:endParaRPr>
          </a:p>
          <a:p>
            <a:pPr algn="just"/>
            <a:endParaRPr lang="es-ES" sz="2400" dirty="0" smtClean="0">
              <a:latin typeface="Arial" panose="020B0604020202020204" pitchFamily="34" charset="0"/>
              <a:cs typeface="Arial" panose="020B0604020202020204" pitchFamily="34" charset="0"/>
            </a:endParaRPr>
          </a:p>
        </p:txBody>
      </p:sp>
      <p:pic>
        <p:nvPicPr>
          <p:cNvPr id="6" name="Imagen 5"/>
          <p:cNvPicPr>
            <a:picLocks noChangeAspect="1"/>
          </p:cNvPicPr>
          <p:nvPr/>
        </p:nvPicPr>
        <p:blipFill rotWithShape="1">
          <a:blip r:embed="rId2"/>
          <a:srcRect l="6866" t="64045" r="51093" b="28628"/>
          <a:stretch/>
        </p:blipFill>
        <p:spPr>
          <a:xfrm>
            <a:off x="2112134" y="4236170"/>
            <a:ext cx="6614492" cy="648155"/>
          </a:xfrm>
          <a:prstGeom prst="rect">
            <a:avLst/>
          </a:prstGeom>
        </p:spPr>
      </p:pic>
    </p:spTree>
    <p:extLst>
      <p:ext uri="{BB962C8B-B14F-4D97-AF65-F5344CB8AC3E}">
        <p14:creationId xmlns:p14="http://schemas.microsoft.com/office/powerpoint/2010/main" val="3156093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739414" y="1547485"/>
            <a:ext cx="10287977" cy="4893647"/>
          </a:xfrm>
          <a:prstGeom prst="rect">
            <a:avLst/>
          </a:prstGeom>
          <a:noFill/>
        </p:spPr>
        <p:txBody>
          <a:bodyPr wrap="square" rtlCol="0">
            <a:spAutoFit/>
          </a:bodyPr>
          <a:lstStyle/>
          <a:p>
            <a:pPr algn="just"/>
            <a:r>
              <a:rPr lang="es-ES" sz="2400" dirty="0" smtClean="0">
                <a:latin typeface="Arial" panose="020B0604020202020204" pitchFamily="34" charset="0"/>
                <a:cs typeface="Arial" panose="020B0604020202020204" pitchFamily="34" charset="0"/>
              </a:rPr>
              <a:t>En este experimento, se ejecuto la simulación durante 60 minutos en un campo rectangular de 150 x 150 m2. La red estaba compuesta por 400 ENs, 100 SDSWs y 20 </a:t>
            </a:r>
            <a:r>
              <a:rPr lang="es-ES" sz="2400" dirty="0" err="1" smtClean="0">
                <a:latin typeface="Arial" panose="020B0604020202020204" pitchFamily="34" charset="0"/>
                <a:cs typeface="Arial" panose="020B0604020202020204" pitchFamily="34" charset="0"/>
              </a:rPr>
              <a:t>ontrollers</a:t>
            </a:r>
            <a:r>
              <a:rPr lang="es-ES" sz="2400" dirty="0" smtClean="0">
                <a:latin typeface="Arial" panose="020B0604020202020204" pitchFamily="34" charset="0"/>
                <a:cs typeface="Arial" panose="020B0604020202020204" pitchFamily="34" charset="0"/>
              </a:rPr>
              <a:t> SDN. </a:t>
            </a:r>
          </a:p>
          <a:p>
            <a:pPr algn="just"/>
            <a:endParaRPr lang="es-ES" sz="2400" dirty="0">
              <a:latin typeface="Arial" panose="020B0604020202020204" pitchFamily="34" charset="0"/>
              <a:cs typeface="Arial" panose="020B0604020202020204" pitchFamily="34" charset="0"/>
            </a:endParaRPr>
          </a:p>
          <a:p>
            <a:pPr algn="just"/>
            <a:r>
              <a:rPr lang="es-ES" sz="2400" dirty="0" smtClean="0">
                <a:latin typeface="Arial" panose="020B0604020202020204" pitchFamily="34" charset="0"/>
                <a:cs typeface="Arial" panose="020B0604020202020204" pitchFamily="34" charset="0"/>
              </a:rPr>
              <a:t>Se midió la tasa de éxito frente a diferentes grupos de aplicaciones. El grupo más pequeño contiene una aplicación, mientras que el grupo más grande contiene 20. </a:t>
            </a:r>
          </a:p>
          <a:p>
            <a:pPr algn="just"/>
            <a:endParaRPr lang="es-ES" sz="2400" dirty="0" smtClean="0">
              <a:latin typeface="Arial" panose="020B0604020202020204" pitchFamily="34" charset="0"/>
              <a:cs typeface="Arial" panose="020B0604020202020204" pitchFamily="34" charset="0"/>
            </a:endParaRPr>
          </a:p>
          <a:p>
            <a:pPr algn="just"/>
            <a:r>
              <a:rPr lang="es-ES" sz="2400" dirty="0" smtClean="0">
                <a:latin typeface="Arial" panose="020B0604020202020204" pitchFamily="34" charset="0"/>
                <a:cs typeface="Arial" panose="020B0604020202020204" pitchFamily="34" charset="0"/>
              </a:rPr>
              <a:t>Los resultados se muestran en la Figura 10 (a) - (c). La Figura 10 (a) muestra la tasa de éxito de diferentes grupos de aplicaciones contra el tiempo de simulación. Para proporcionar una representación clara de los resultados, la tasa de éxito promedio de cada uno de los grupos de aplicaciones se muestra en la Figura 14 (b) con el percentil 95 y 5. </a:t>
            </a:r>
          </a:p>
        </p:txBody>
      </p:sp>
      <p:sp>
        <p:nvSpPr>
          <p:cNvPr id="5" name="Rectángulo 4"/>
          <p:cNvSpPr/>
          <p:nvPr/>
        </p:nvSpPr>
        <p:spPr>
          <a:xfrm>
            <a:off x="3688930" y="778044"/>
            <a:ext cx="3706592" cy="769441"/>
          </a:xfrm>
          <a:prstGeom prst="rect">
            <a:avLst/>
          </a:prstGeom>
          <a:noFill/>
        </p:spPr>
        <p:txBody>
          <a:bodyPr wrap="none" lIns="91440" tIns="45720" rIns="91440" bIns="45720">
            <a:spAutoFit/>
          </a:bodyPr>
          <a:lstStyle/>
          <a:p>
            <a:pPr algn="ctr"/>
            <a:r>
              <a:rPr lang="es-ES" sz="44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1. Tasa de éxito</a:t>
            </a:r>
          </a:p>
        </p:txBody>
      </p:sp>
    </p:spTree>
    <p:extLst>
      <p:ext uri="{BB962C8B-B14F-4D97-AF65-F5344CB8AC3E}">
        <p14:creationId xmlns:p14="http://schemas.microsoft.com/office/powerpoint/2010/main" val="42422596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r="66735"/>
          <a:stretch/>
        </p:blipFill>
        <p:spPr>
          <a:xfrm>
            <a:off x="99532" y="8645"/>
            <a:ext cx="5868988" cy="3657028"/>
          </a:xfrm>
          <a:prstGeom prst="rect">
            <a:avLst/>
          </a:prstGeom>
        </p:spPr>
      </p:pic>
      <p:pic>
        <p:nvPicPr>
          <p:cNvPr id="5" name="Imagen 4"/>
          <p:cNvPicPr>
            <a:picLocks noChangeAspect="1"/>
          </p:cNvPicPr>
          <p:nvPr/>
        </p:nvPicPr>
        <p:blipFill rotWithShape="1">
          <a:blip r:embed="rId2"/>
          <a:srcRect l="33096" r="32671"/>
          <a:stretch/>
        </p:blipFill>
        <p:spPr>
          <a:xfrm>
            <a:off x="6152131" y="8644"/>
            <a:ext cx="6039869" cy="3657028"/>
          </a:xfrm>
          <a:prstGeom prst="rect">
            <a:avLst/>
          </a:prstGeom>
        </p:spPr>
      </p:pic>
      <p:pic>
        <p:nvPicPr>
          <p:cNvPr id="6" name="Imagen 5"/>
          <p:cNvPicPr>
            <a:picLocks noChangeAspect="1"/>
          </p:cNvPicPr>
          <p:nvPr/>
        </p:nvPicPr>
        <p:blipFill rotWithShape="1">
          <a:blip r:embed="rId2"/>
          <a:srcRect l="66865" r="-482"/>
          <a:stretch/>
        </p:blipFill>
        <p:spPr>
          <a:xfrm>
            <a:off x="2862655" y="3200972"/>
            <a:ext cx="5931317" cy="3657028"/>
          </a:xfrm>
          <a:prstGeom prst="rect">
            <a:avLst/>
          </a:prstGeom>
        </p:spPr>
      </p:pic>
    </p:spTree>
    <p:extLst>
      <p:ext uri="{BB962C8B-B14F-4D97-AF65-F5344CB8AC3E}">
        <p14:creationId xmlns:p14="http://schemas.microsoft.com/office/powerpoint/2010/main" val="42916485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602072" y="1202166"/>
            <a:ext cx="6574237" cy="769441"/>
          </a:xfrm>
          <a:prstGeom prst="rect">
            <a:avLst/>
          </a:prstGeom>
          <a:noFill/>
        </p:spPr>
        <p:txBody>
          <a:bodyPr wrap="none" lIns="91440" tIns="45720" rIns="91440" bIns="45720">
            <a:spAutoFit/>
          </a:bodyPr>
          <a:lstStyle/>
          <a:p>
            <a:pPr algn="ctr"/>
            <a:r>
              <a:rPr lang="es-ES" sz="4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a:t>
            </a:r>
            <a:r>
              <a:rPr lang="es-ES" sz="44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Latencia (Estado Latente)</a:t>
            </a:r>
          </a:p>
        </p:txBody>
      </p:sp>
      <p:sp>
        <p:nvSpPr>
          <p:cNvPr id="4" name="CuadroTexto 3"/>
          <p:cNvSpPr txBox="1"/>
          <p:nvPr/>
        </p:nvSpPr>
        <p:spPr>
          <a:xfrm>
            <a:off x="506365" y="2229878"/>
            <a:ext cx="10765649" cy="3785652"/>
          </a:xfrm>
          <a:prstGeom prst="rect">
            <a:avLst/>
          </a:prstGeom>
          <a:noFill/>
        </p:spPr>
        <p:txBody>
          <a:bodyPr wrap="square" rtlCol="0">
            <a:spAutoFit/>
          </a:bodyPr>
          <a:lstStyle/>
          <a:p>
            <a:pPr algn="just"/>
            <a:r>
              <a:rPr lang="es-ES" sz="2400" dirty="0" smtClean="0">
                <a:latin typeface="Arial" panose="020B0604020202020204" pitchFamily="34" charset="0"/>
                <a:cs typeface="Arial" panose="020B0604020202020204" pitchFamily="34" charset="0"/>
              </a:rPr>
              <a:t>En esta sección, llevamos a cabo los experimentos con configuraciones de simulación similares utilizadas para medir la tasa de éxito. </a:t>
            </a:r>
          </a:p>
          <a:p>
            <a:pPr algn="just"/>
            <a:endParaRPr lang="es-ES" sz="2400" dirty="0">
              <a:latin typeface="Arial" panose="020B0604020202020204" pitchFamily="34" charset="0"/>
              <a:cs typeface="Arial" panose="020B0604020202020204" pitchFamily="34" charset="0"/>
            </a:endParaRPr>
          </a:p>
          <a:p>
            <a:pPr algn="just"/>
            <a:r>
              <a:rPr lang="es-ES" sz="2400" dirty="0" smtClean="0">
                <a:latin typeface="Arial" panose="020B0604020202020204" pitchFamily="34" charset="0"/>
                <a:cs typeface="Arial" panose="020B0604020202020204" pitchFamily="34" charset="0"/>
              </a:rPr>
              <a:t>Evaluamos la latencia frente a distintos grupos de aplicaciones y presentamos los resultados en la figura 11 (a) - (c). La Fig. 11 (a) representa la latencia promedio de los grupos de aplicaciones a lo largo del tiempo. Para una representación explícita, la latencia promedio de cada grupo se muestra en la figura 11 (b) con el percentil 95 y 5. De la Fig. 11 (b), se puede ver que la latencia promedio aumenta gradualmente a medida que aumenta el número de aplicaciones. </a:t>
            </a:r>
          </a:p>
        </p:txBody>
      </p:sp>
    </p:spTree>
    <p:extLst>
      <p:ext uri="{BB962C8B-B14F-4D97-AF65-F5344CB8AC3E}">
        <p14:creationId xmlns:p14="http://schemas.microsoft.com/office/powerpoint/2010/main" val="29537178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rotWithShape="1">
          <a:blip r:embed="rId2" cstate="print">
            <a:extLst>
              <a:ext uri="{28A0092B-C50C-407E-A947-70E740481C1C}">
                <a14:useLocalDpi xmlns:a14="http://schemas.microsoft.com/office/drawing/2010/main" val="0"/>
              </a:ext>
            </a:extLst>
          </a:blip>
          <a:srcRect r="67145"/>
          <a:stretch/>
        </p:blipFill>
        <p:spPr bwMode="auto">
          <a:xfrm>
            <a:off x="679038" y="394"/>
            <a:ext cx="4534407" cy="4134875"/>
          </a:xfrm>
          <a:prstGeom prst="rect">
            <a:avLst/>
          </a:prstGeom>
          <a:noFill/>
          <a:ln>
            <a:noFill/>
          </a:ln>
        </p:spPr>
      </p:pic>
      <p:pic>
        <p:nvPicPr>
          <p:cNvPr id="3" name="Imagen 2"/>
          <p:cNvPicPr/>
          <p:nvPr/>
        </p:nvPicPr>
        <p:blipFill rotWithShape="1">
          <a:blip r:embed="rId2" cstate="print">
            <a:extLst>
              <a:ext uri="{28A0092B-C50C-407E-A947-70E740481C1C}">
                <a14:useLocalDpi xmlns:a14="http://schemas.microsoft.com/office/drawing/2010/main" val="0"/>
              </a:ext>
            </a:extLst>
          </a:blip>
          <a:srcRect l="33234" r="34134"/>
          <a:stretch/>
        </p:blipFill>
        <p:spPr bwMode="auto">
          <a:xfrm>
            <a:off x="6864825" y="394"/>
            <a:ext cx="4503761" cy="4134875"/>
          </a:xfrm>
          <a:prstGeom prst="rect">
            <a:avLst/>
          </a:prstGeom>
          <a:noFill/>
          <a:ln>
            <a:noFill/>
          </a:ln>
        </p:spPr>
      </p:pic>
      <p:pic>
        <p:nvPicPr>
          <p:cNvPr id="4" name="Imagen 3"/>
          <p:cNvPicPr/>
          <p:nvPr/>
        </p:nvPicPr>
        <p:blipFill rotWithShape="1">
          <a:blip r:embed="rId2" cstate="print">
            <a:extLst>
              <a:ext uri="{28A0092B-C50C-407E-A947-70E740481C1C}">
                <a14:useLocalDpi xmlns:a14="http://schemas.microsoft.com/office/drawing/2010/main" val="0"/>
              </a:ext>
            </a:extLst>
          </a:blip>
          <a:srcRect l="65971" r="-87" b="13533"/>
          <a:stretch/>
        </p:blipFill>
        <p:spPr bwMode="auto">
          <a:xfrm>
            <a:off x="3916907" y="3385041"/>
            <a:ext cx="4708478" cy="3575317"/>
          </a:xfrm>
          <a:prstGeom prst="rect">
            <a:avLst/>
          </a:prstGeom>
          <a:noFill/>
          <a:ln>
            <a:noFill/>
          </a:ln>
        </p:spPr>
      </p:pic>
    </p:spTree>
    <p:extLst>
      <p:ext uri="{BB962C8B-B14F-4D97-AF65-F5344CB8AC3E}">
        <p14:creationId xmlns:p14="http://schemas.microsoft.com/office/powerpoint/2010/main" val="14638168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1841" y="96041"/>
            <a:ext cx="607860" cy="769441"/>
          </a:xfrm>
          <a:prstGeom prst="rect">
            <a:avLst/>
          </a:prstGeom>
          <a:noFill/>
        </p:spPr>
        <p:txBody>
          <a:bodyPr wrap="none" lIns="91440" tIns="45720" rIns="91440" bIns="45720">
            <a:spAutoFit/>
          </a:bodyPr>
          <a:lstStyle/>
          <a:p>
            <a:pPr algn="ctr"/>
            <a:r>
              <a:rPr lang="es-ES" sz="4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5</a:t>
            </a:r>
            <a:r>
              <a:rPr lang="es-ES" sz="44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endParaRPr lang="es-ES"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Rectángulo 2"/>
          <p:cNvSpPr/>
          <p:nvPr/>
        </p:nvSpPr>
        <p:spPr>
          <a:xfrm>
            <a:off x="4303705" y="865482"/>
            <a:ext cx="3225563" cy="769441"/>
          </a:xfrm>
          <a:prstGeom prst="rect">
            <a:avLst/>
          </a:prstGeom>
          <a:noFill/>
        </p:spPr>
        <p:txBody>
          <a:bodyPr wrap="none" lIns="91440" tIns="45720" rIns="91440" bIns="45720">
            <a:spAutoFit/>
          </a:bodyPr>
          <a:lstStyle/>
          <a:p>
            <a:pPr algn="ctr"/>
            <a:r>
              <a:rPr lang="es-ES" sz="44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Conclusiones</a:t>
            </a:r>
          </a:p>
        </p:txBody>
      </p:sp>
      <p:sp>
        <p:nvSpPr>
          <p:cNvPr id="4" name="CuadroTexto 3"/>
          <p:cNvSpPr txBox="1"/>
          <p:nvPr/>
        </p:nvSpPr>
        <p:spPr>
          <a:xfrm>
            <a:off x="533661" y="1634923"/>
            <a:ext cx="10765649" cy="4093428"/>
          </a:xfrm>
          <a:prstGeom prst="rect">
            <a:avLst/>
          </a:prstGeom>
          <a:noFill/>
        </p:spPr>
        <p:txBody>
          <a:bodyPr wrap="square" rtlCol="0">
            <a:spAutoFit/>
          </a:bodyPr>
          <a:lstStyle/>
          <a:p>
            <a:pPr algn="just"/>
            <a:r>
              <a:rPr lang="es-ES" sz="2000" dirty="0" smtClean="0">
                <a:latin typeface="Arial" panose="020B0604020202020204" pitchFamily="34" charset="0"/>
                <a:cs typeface="Arial" panose="020B0604020202020204" pitchFamily="34" charset="0"/>
              </a:rPr>
              <a:t>En esta investigación se presento un marco para SDWSN, donde se ilustró los detalles y las especificaciones de la implementación de la capa de aplicación.</a:t>
            </a:r>
          </a:p>
          <a:p>
            <a:pPr algn="just"/>
            <a:endParaRPr lang="es-ES" sz="2000" dirty="0">
              <a:latin typeface="Arial" panose="020B0604020202020204" pitchFamily="34" charset="0"/>
              <a:cs typeface="Arial" panose="020B0604020202020204" pitchFamily="34" charset="0"/>
            </a:endParaRPr>
          </a:p>
          <a:p>
            <a:pPr algn="just"/>
            <a:r>
              <a:rPr lang="es-ES" sz="2000" dirty="0" smtClean="0">
                <a:latin typeface="Arial" panose="020B0604020202020204" pitchFamily="34" charset="0"/>
                <a:cs typeface="Arial" panose="020B0604020202020204" pitchFamily="34" charset="0"/>
              </a:rPr>
              <a:t>Este trabajo se enfoca en la comunicación hacia el sur e ignora el hecho de la comunicación hacia el norte. Como se ilustra en las Figuras 10 y 11, la tasa de éxito y la latencia del flujo de datos se ven principalmente afectados por los flujos de control debido a la naturaleza de gestión en banda de los WSN. </a:t>
            </a:r>
          </a:p>
          <a:p>
            <a:pPr algn="just"/>
            <a:endParaRPr lang="es-ES" sz="2000" dirty="0">
              <a:latin typeface="Arial" panose="020B0604020202020204" pitchFamily="34" charset="0"/>
              <a:cs typeface="Arial" panose="020B0604020202020204" pitchFamily="34" charset="0"/>
            </a:endParaRPr>
          </a:p>
          <a:p>
            <a:pPr algn="just"/>
            <a:r>
              <a:rPr lang="es-ES" sz="2000" dirty="0" smtClean="0">
                <a:latin typeface="Arial" panose="020B0604020202020204" pitchFamily="34" charset="0"/>
                <a:cs typeface="Arial" panose="020B0604020202020204" pitchFamily="34" charset="0"/>
              </a:rPr>
              <a:t>De la </a:t>
            </a:r>
            <a:r>
              <a:rPr lang="es-ES" sz="2000" smtClean="0">
                <a:latin typeface="Arial" panose="020B0604020202020204" pitchFamily="34" charset="0"/>
                <a:cs typeface="Arial" panose="020B0604020202020204" pitchFamily="34" charset="0"/>
              </a:rPr>
              <a:t>simulación del </a:t>
            </a:r>
            <a:r>
              <a:rPr lang="es-ES" sz="2000" dirty="0" smtClean="0">
                <a:latin typeface="Arial" panose="020B0604020202020204" pitchFamily="34" charset="0"/>
                <a:cs typeface="Arial" panose="020B0604020202020204" pitchFamily="34" charset="0"/>
              </a:rPr>
              <a:t>marco propuesto utilizando una topología de red basada en clúster rectangular donde el número de EN, SDSW y controladores implementados se basan en una suposición heurística relacionada con WSN. La elección del número de controlador y la ubicación es estática en esta etapa que necesita ser investigada para construir una relación entre las EN, los SDSW y los controladores.</a:t>
            </a:r>
          </a:p>
        </p:txBody>
      </p:sp>
    </p:spTree>
    <p:extLst>
      <p:ext uri="{BB962C8B-B14F-4D97-AF65-F5344CB8AC3E}">
        <p14:creationId xmlns:p14="http://schemas.microsoft.com/office/powerpoint/2010/main" val="13282905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585621" y="275650"/>
            <a:ext cx="3552576" cy="769441"/>
          </a:xfrm>
          <a:prstGeom prst="rect">
            <a:avLst/>
          </a:prstGeom>
          <a:noFill/>
        </p:spPr>
        <p:txBody>
          <a:bodyPr wrap="none" lIns="91440" tIns="45720" rIns="91440" bIns="45720">
            <a:spAutoFit/>
          </a:bodyPr>
          <a:lstStyle/>
          <a:p>
            <a:pPr algn="ctr"/>
            <a:r>
              <a:rPr lang="es-ES" sz="44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Palabras Clave</a:t>
            </a:r>
            <a:endParaRPr lang="es-ES"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CuadroTexto 2"/>
          <p:cNvSpPr txBox="1"/>
          <p:nvPr/>
        </p:nvSpPr>
        <p:spPr>
          <a:xfrm>
            <a:off x="270456" y="1045091"/>
            <a:ext cx="11822806" cy="6186309"/>
          </a:xfrm>
          <a:prstGeom prst="rect">
            <a:avLst/>
          </a:prstGeom>
          <a:noFill/>
        </p:spPr>
        <p:txBody>
          <a:bodyPr wrap="square" rtlCol="0">
            <a:spAutoFit/>
          </a:bodyPr>
          <a:lstStyle/>
          <a:p>
            <a:pPr algn="just"/>
            <a:r>
              <a:rPr lang="es-CO" sz="2200" b="1" dirty="0" smtClean="0">
                <a:latin typeface="Arial" panose="020B0604020202020204" pitchFamily="34" charset="0"/>
                <a:cs typeface="Arial" panose="020B0604020202020204" pitchFamily="34" charset="0"/>
              </a:rPr>
              <a:t>SDN:</a:t>
            </a:r>
            <a:r>
              <a:rPr lang="es-CO" sz="2200" dirty="0" smtClean="0">
                <a:latin typeface="Arial" panose="020B0604020202020204" pitchFamily="34" charset="0"/>
                <a:cs typeface="Arial" panose="020B0604020202020204" pitchFamily="34" charset="0"/>
              </a:rPr>
              <a:t> 		Redes Definidas por Software </a:t>
            </a:r>
          </a:p>
          <a:p>
            <a:pPr algn="just"/>
            <a:r>
              <a:rPr lang="es-CO" sz="2200" b="1" dirty="0" smtClean="0">
                <a:latin typeface="Arial" panose="020B0604020202020204" pitchFamily="34" charset="0"/>
                <a:cs typeface="Arial" panose="020B0604020202020204" pitchFamily="34" charset="0"/>
              </a:rPr>
              <a:t>WSN:</a:t>
            </a:r>
            <a:r>
              <a:rPr lang="es-CO" sz="2200" dirty="0" smtClean="0">
                <a:latin typeface="Arial" panose="020B0604020202020204" pitchFamily="34" charset="0"/>
                <a:cs typeface="Arial" panose="020B0604020202020204" pitchFamily="34" charset="0"/>
              </a:rPr>
              <a:t> 		Red de Sensores Inalámbricos</a:t>
            </a:r>
          </a:p>
          <a:p>
            <a:pPr algn="just"/>
            <a:r>
              <a:rPr lang="es-CO" sz="2200" b="1" dirty="0" smtClean="0">
                <a:latin typeface="Arial" panose="020B0604020202020204" pitchFamily="34" charset="0"/>
                <a:cs typeface="Arial" panose="020B0604020202020204" pitchFamily="34" charset="0"/>
              </a:rPr>
              <a:t>SDWSN:</a:t>
            </a:r>
            <a:r>
              <a:rPr lang="es-CO" sz="2200" dirty="0" smtClean="0">
                <a:latin typeface="Arial" panose="020B0604020202020204" pitchFamily="34" charset="0"/>
                <a:cs typeface="Arial" panose="020B0604020202020204" pitchFamily="34" charset="0"/>
              </a:rPr>
              <a:t> 	Red de Sensores Inalámbricos definidos por Software</a:t>
            </a:r>
            <a:endParaRPr lang="es-CO" sz="2200" b="1" dirty="0" smtClean="0">
              <a:latin typeface="Arial" panose="020B0604020202020204" pitchFamily="34" charset="0"/>
              <a:cs typeface="Arial" panose="020B0604020202020204" pitchFamily="34" charset="0"/>
            </a:endParaRPr>
          </a:p>
          <a:p>
            <a:pPr algn="just"/>
            <a:r>
              <a:rPr lang="es-CO" sz="2200" b="1" dirty="0" smtClean="0">
                <a:latin typeface="Arial" panose="020B0604020202020204" pitchFamily="34" charset="0"/>
                <a:cs typeface="Arial" panose="020B0604020202020204" pitchFamily="34" charset="0"/>
              </a:rPr>
              <a:t>IoT:		</a:t>
            </a:r>
            <a:r>
              <a:rPr lang="es-CO" sz="2200" dirty="0" smtClean="0">
                <a:latin typeface="Arial" panose="020B0604020202020204" pitchFamily="34" charset="0"/>
                <a:cs typeface="Arial" panose="020B0604020202020204" pitchFamily="34" charset="0"/>
              </a:rPr>
              <a:t>Internet de las Cosas</a:t>
            </a:r>
          </a:p>
          <a:p>
            <a:pPr algn="just"/>
            <a:r>
              <a:rPr lang="es-CO" sz="2200" b="1" dirty="0" smtClean="0">
                <a:latin typeface="Arial" panose="020B0604020202020204" pitchFamily="34" charset="0"/>
                <a:cs typeface="Arial" panose="020B0604020202020204" pitchFamily="34" charset="0"/>
              </a:rPr>
              <a:t>IEE802.15.4:	</a:t>
            </a:r>
            <a:r>
              <a:rPr lang="es-CO" sz="2200" dirty="0" smtClean="0">
                <a:latin typeface="Arial" panose="020B0604020202020204" pitchFamily="34" charset="0"/>
                <a:cs typeface="Arial" panose="020B0604020202020204" pitchFamily="34" charset="0"/>
              </a:rPr>
              <a:t>Estándar que define el nivel físico y el control de acceso  al medio de 			redes inalámbricas de área personal con tazas bajas de transmisión de 			datos</a:t>
            </a:r>
          </a:p>
          <a:p>
            <a:pPr algn="just"/>
            <a:r>
              <a:rPr lang="es-CO" sz="2200" b="1" dirty="0" smtClean="0">
                <a:latin typeface="Arial" panose="020B0604020202020204" pitchFamily="34" charset="0"/>
                <a:cs typeface="Arial" panose="020B0604020202020204" pitchFamily="34" charset="0"/>
              </a:rPr>
              <a:t>RPL:		</a:t>
            </a:r>
            <a:r>
              <a:rPr lang="es-CO" sz="2200" dirty="0" smtClean="0">
                <a:latin typeface="Arial" panose="020B0604020202020204" pitchFamily="34" charset="0"/>
                <a:cs typeface="Arial" panose="020B0604020202020204" pitchFamily="34" charset="0"/>
              </a:rPr>
              <a:t>Protocolo de Enrutamiento</a:t>
            </a:r>
          </a:p>
          <a:p>
            <a:pPr algn="just"/>
            <a:r>
              <a:rPr lang="es-CO" sz="2200" b="1" dirty="0" smtClean="0">
                <a:latin typeface="Arial" panose="020B0604020202020204" pitchFamily="34" charset="0"/>
                <a:cs typeface="Arial" panose="020B0604020202020204" pitchFamily="34" charset="0"/>
              </a:rPr>
              <a:t>IPv6:		</a:t>
            </a:r>
            <a:r>
              <a:rPr lang="es-CO" sz="2200" dirty="0" smtClean="0">
                <a:latin typeface="Arial" panose="020B0604020202020204" pitchFamily="34" charset="0"/>
                <a:cs typeface="Arial" panose="020B0604020202020204" pitchFamily="34" charset="0"/>
              </a:rPr>
              <a:t>Protocolo de </a:t>
            </a:r>
            <a:r>
              <a:rPr lang="es-CO" sz="2200" dirty="0">
                <a:latin typeface="Arial" panose="020B0604020202020204" pitchFamily="34" charset="0"/>
                <a:cs typeface="Arial" panose="020B0604020202020204" pitchFamily="34" charset="0"/>
              </a:rPr>
              <a:t>I</a:t>
            </a:r>
            <a:r>
              <a:rPr lang="es-CO" sz="2200" dirty="0" smtClean="0">
                <a:latin typeface="Arial" panose="020B0604020202020204" pitchFamily="34" charset="0"/>
                <a:cs typeface="Arial" panose="020B0604020202020204" pitchFamily="34" charset="0"/>
              </a:rPr>
              <a:t>nternet versión 6</a:t>
            </a:r>
            <a:endParaRPr lang="es-CO" sz="2200" b="1" dirty="0" smtClean="0">
              <a:latin typeface="Arial" panose="020B0604020202020204" pitchFamily="34" charset="0"/>
              <a:cs typeface="Arial" panose="020B0604020202020204" pitchFamily="34" charset="0"/>
            </a:endParaRPr>
          </a:p>
          <a:p>
            <a:pPr algn="just"/>
            <a:r>
              <a:rPr lang="es-CO" sz="2200" b="1" dirty="0" smtClean="0">
                <a:latin typeface="Arial" panose="020B0604020202020204" pitchFamily="34" charset="0"/>
                <a:cs typeface="Arial" panose="020B0604020202020204" pitchFamily="34" charset="0"/>
              </a:rPr>
              <a:t>6LoWPAN:	</a:t>
            </a:r>
            <a:r>
              <a:rPr lang="es-CO" sz="2200" dirty="0" smtClean="0">
                <a:latin typeface="Arial" panose="020B0604020202020204" pitchFamily="34" charset="0"/>
                <a:cs typeface="Arial" panose="020B0604020202020204" pitchFamily="34" charset="0"/>
              </a:rPr>
              <a:t>Estándar que posibilita el uso de IPv6 sobre redes basadas en el 				estándar IEE802.15.4</a:t>
            </a:r>
          </a:p>
          <a:p>
            <a:pPr algn="just"/>
            <a:r>
              <a:rPr lang="es-CO" sz="2200" b="1" dirty="0" smtClean="0">
                <a:latin typeface="Arial" panose="020B0604020202020204" pitchFamily="34" charset="0"/>
                <a:cs typeface="Arial" panose="020B0604020202020204" pitchFamily="34" charset="0"/>
              </a:rPr>
              <a:t>MEE:</a:t>
            </a:r>
            <a:r>
              <a:rPr lang="es-CO" sz="2200" dirty="0" smtClean="0">
                <a:latin typeface="Arial" panose="020B0604020202020204" pitchFamily="34" charset="0"/>
                <a:cs typeface="Arial" panose="020B0604020202020204" pitchFamily="34" charset="0"/>
              </a:rPr>
              <a:t> 		Dispositivos Microelectromecánicos </a:t>
            </a:r>
          </a:p>
          <a:p>
            <a:pPr algn="just"/>
            <a:r>
              <a:rPr lang="es-CO" sz="2200" b="1" dirty="0" smtClean="0">
                <a:latin typeface="Arial" panose="020B0604020202020204" pitchFamily="34" charset="0"/>
                <a:cs typeface="Arial" panose="020B0604020202020204" pitchFamily="34" charset="0"/>
              </a:rPr>
              <a:t>DCS:</a:t>
            </a:r>
            <a:r>
              <a:rPr lang="es-CO" sz="2200" dirty="0" smtClean="0">
                <a:latin typeface="Arial" panose="020B0604020202020204" pitchFamily="34" charset="0"/>
                <a:cs typeface="Arial" panose="020B0604020202020204" pitchFamily="34" charset="0"/>
              </a:rPr>
              <a:t>		Sistema de Control Distribuido</a:t>
            </a:r>
          </a:p>
          <a:p>
            <a:pPr algn="just"/>
            <a:r>
              <a:rPr lang="es-CO" sz="2200" b="1" dirty="0" smtClean="0">
                <a:latin typeface="Arial" panose="020B0604020202020204" pitchFamily="34" charset="0"/>
                <a:cs typeface="Arial" panose="020B0604020202020204" pitchFamily="34" charset="0"/>
              </a:rPr>
              <a:t>PHI:</a:t>
            </a:r>
            <a:r>
              <a:rPr lang="es-CO" sz="2200" dirty="0" smtClean="0">
                <a:latin typeface="Arial" panose="020B0604020202020204" pitchFamily="34" charset="0"/>
                <a:cs typeface="Arial" panose="020B0604020202020204" pitchFamily="34" charset="0"/>
              </a:rPr>
              <a:t>		Capa Física</a:t>
            </a:r>
            <a:endParaRPr lang="es-CO" sz="2200" b="1" dirty="0" smtClean="0">
              <a:latin typeface="Arial" panose="020B0604020202020204" pitchFamily="34" charset="0"/>
              <a:cs typeface="Arial" panose="020B0604020202020204" pitchFamily="34" charset="0"/>
            </a:endParaRPr>
          </a:p>
          <a:p>
            <a:pPr algn="just"/>
            <a:r>
              <a:rPr lang="es-CO" sz="2200" b="1" dirty="0" smtClean="0">
                <a:latin typeface="Arial" panose="020B0604020202020204" pitchFamily="34" charset="0"/>
                <a:cs typeface="Arial" panose="020B0604020202020204" pitchFamily="34" charset="0"/>
              </a:rPr>
              <a:t>MAC:		</a:t>
            </a:r>
            <a:r>
              <a:rPr lang="es-CO" sz="2200" dirty="0" smtClean="0">
                <a:latin typeface="Arial" panose="020B0604020202020204" pitchFamily="34" charset="0"/>
                <a:cs typeface="Arial" panose="020B0604020202020204" pitchFamily="34" charset="0"/>
              </a:rPr>
              <a:t>Control de Acceso Medio </a:t>
            </a:r>
          </a:p>
          <a:p>
            <a:pPr algn="just"/>
            <a:r>
              <a:rPr lang="es-CO" sz="2200" b="1" dirty="0" smtClean="0">
                <a:latin typeface="Arial" panose="020B0604020202020204" pitchFamily="34" charset="0"/>
                <a:cs typeface="Arial" panose="020B0604020202020204" pitchFamily="34" charset="0"/>
              </a:rPr>
              <a:t>EN: 		</a:t>
            </a:r>
            <a:r>
              <a:rPr lang="es-CO" sz="2200" dirty="0" smtClean="0">
                <a:latin typeface="Arial" panose="020B0604020202020204" pitchFamily="34" charset="0"/>
                <a:cs typeface="Arial" panose="020B0604020202020204" pitchFamily="34" charset="0"/>
              </a:rPr>
              <a:t>Nodos finales</a:t>
            </a:r>
          </a:p>
          <a:p>
            <a:pPr algn="just"/>
            <a:r>
              <a:rPr lang="es-CO" sz="2200" b="1" dirty="0" smtClean="0">
                <a:latin typeface="Arial" panose="020B0604020202020204" pitchFamily="34" charset="0"/>
                <a:cs typeface="Arial" panose="020B0604020202020204" pitchFamily="34" charset="0"/>
              </a:rPr>
              <a:t>SBD:		</a:t>
            </a:r>
            <a:r>
              <a:rPr lang="es-CO" sz="2200" dirty="0" smtClean="0">
                <a:latin typeface="Arial" panose="020B0604020202020204" pitchFamily="34" charset="0"/>
                <a:cs typeface="Arial" panose="020B0604020202020204" pitchFamily="34" charset="0"/>
              </a:rPr>
              <a:t>Datos de Ráfaga corta</a:t>
            </a:r>
          </a:p>
          <a:p>
            <a:pPr algn="just"/>
            <a:endParaRPr lang="es-CO" sz="2200"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93550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246143" y="2220361"/>
            <a:ext cx="10163360" cy="2215991"/>
          </a:xfrm>
          <a:prstGeom prst="rect">
            <a:avLst/>
          </a:prstGeom>
          <a:noFill/>
        </p:spPr>
        <p:txBody>
          <a:bodyPr wrap="none" lIns="91440" tIns="45720" rIns="91440" bIns="45720">
            <a:spAutoFit/>
          </a:bodyPr>
          <a:lstStyle/>
          <a:p>
            <a:pPr algn="ctr"/>
            <a:r>
              <a:rPr lang="es-ES" sz="13800" b="0" cap="none" spc="0" dirty="0" smtClean="0">
                <a:ln w="0"/>
                <a:solidFill>
                  <a:schemeClr val="tx1"/>
                </a:solidFill>
                <a:effectLst>
                  <a:outerShdw blurRad="60007" dist="310007" dir="7680000" sy="30000" kx="1300200" algn="ctr" rotWithShape="0">
                    <a:prstClr val="black">
                      <a:alpha val="32000"/>
                    </a:prstClr>
                  </a:outerShdw>
                </a:effectLst>
                <a:latin typeface="Times New Roman" panose="02020603050405020304" pitchFamily="18" charset="0"/>
                <a:cs typeface="Times New Roman" panose="02020603050405020304" pitchFamily="18" charset="0"/>
              </a:rPr>
              <a:t>GRACIAS !!!</a:t>
            </a:r>
            <a:endParaRPr lang="es-ES" sz="13800" b="0" cap="none" spc="0" dirty="0">
              <a:ln w="0"/>
              <a:solidFill>
                <a:schemeClr val="tx1"/>
              </a:solidFill>
              <a:effectLst>
                <a:outerShdw blurRad="60007" dist="310007" dir="7680000" sy="30000" kx="1300200" algn="ctr" rotWithShape="0">
                  <a:prstClr val="black">
                    <a:alpha val="32000"/>
                  </a:prst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048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461102" y="616846"/>
            <a:ext cx="7801623" cy="769441"/>
          </a:xfrm>
          <a:prstGeom prst="rect">
            <a:avLst/>
          </a:prstGeom>
          <a:noFill/>
        </p:spPr>
        <p:txBody>
          <a:bodyPr wrap="none" lIns="91440" tIns="45720" rIns="91440" bIns="45720">
            <a:spAutoFit/>
          </a:bodyPr>
          <a:lstStyle/>
          <a:p>
            <a:pPr algn="ctr"/>
            <a:r>
              <a:rPr lang="es-ES" sz="44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TEMÁTICA A DESARROLLAR</a:t>
            </a:r>
            <a:endParaRPr lang="es-ES"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CuadroTexto 2"/>
          <p:cNvSpPr txBox="1"/>
          <p:nvPr/>
        </p:nvSpPr>
        <p:spPr>
          <a:xfrm>
            <a:off x="435575" y="1883584"/>
            <a:ext cx="11320530" cy="4401205"/>
          </a:xfrm>
          <a:prstGeom prst="rect">
            <a:avLst/>
          </a:prstGeom>
          <a:noFill/>
        </p:spPr>
        <p:txBody>
          <a:bodyPr wrap="square" rtlCol="0">
            <a:spAutoFit/>
          </a:bodyPr>
          <a:lstStyle/>
          <a:p>
            <a:pPr marL="742950" indent="-742950">
              <a:buFont typeface="+mj-lt"/>
              <a:buAutoNum type="arabicPeriod"/>
            </a:pPr>
            <a:r>
              <a:rPr lang="es-CO" sz="4000" dirty="0" smtClean="0">
                <a:latin typeface="Arial" panose="020B0604020202020204" pitchFamily="34" charset="0"/>
                <a:cs typeface="Arial" panose="020B0604020202020204" pitchFamily="34" charset="0"/>
              </a:rPr>
              <a:t>Introducción a SDWSN</a:t>
            </a:r>
          </a:p>
          <a:p>
            <a:pPr marL="742950" indent="-742950">
              <a:buFont typeface="+mj-lt"/>
              <a:buAutoNum type="arabicPeriod"/>
            </a:pPr>
            <a:r>
              <a:rPr lang="es-ES" sz="4000" dirty="0" smtClean="0">
                <a:latin typeface="Arial" panose="020B0604020202020204" pitchFamily="34" charset="0"/>
                <a:cs typeface="Arial" panose="020B0604020202020204" pitchFamily="34" charset="0"/>
              </a:rPr>
              <a:t>Arquitectura General de la red y análisis del modelo</a:t>
            </a:r>
          </a:p>
          <a:p>
            <a:pPr marL="742950" indent="-742950">
              <a:buFont typeface="+mj-lt"/>
              <a:buAutoNum type="arabicPeriod"/>
            </a:pPr>
            <a:r>
              <a:rPr lang="es-ES" sz="4000" dirty="0" smtClean="0">
                <a:latin typeface="Arial" panose="020B0604020202020204" pitchFamily="34" charset="0"/>
                <a:cs typeface="Arial" panose="020B0604020202020204" pitchFamily="34" charset="0"/>
              </a:rPr>
              <a:t>Implementación del modelo</a:t>
            </a:r>
          </a:p>
          <a:p>
            <a:pPr marL="742950" indent="-742950">
              <a:buFont typeface="+mj-lt"/>
              <a:buAutoNum type="arabicPeriod"/>
            </a:pPr>
            <a:r>
              <a:rPr lang="es-ES" sz="4000" dirty="0" smtClean="0">
                <a:latin typeface="Arial" panose="020B0604020202020204" pitchFamily="34" charset="0"/>
                <a:cs typeface="Arial" panose="020B0604020202020204" pitchFamily="34" charset="0"/>
              </a:rPr>
              <a:t>Descripción del modelo de simulación y resultados </a:t>
            </a:r>
          </a:p>
          <a:p>
            <a:pPr marL="742950" indent="-742950">
              <a:buFont typeface="+mj-lt"/>
              <a:buAutoNum type="arabicPeriod"/>
            </a:pPr>
            <a:r>
              <a:rPr lang="es-ES" sz="4000" dirty="0" smtClean="0">
                <a:latin typeface="Arial" panose="020B0604020202020204" pitchFamily="34" charset="0"/>
                <a:cs typeface="Arial" panose="020B0604020202020204" pitchFamily="34" charset="0"/>
              </a:rPr>
              <a:t>Conclusiones</a:t>
            </a:r>
            <a:endParaRPr lang="es-CO" sz="4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21727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382043" y="865482"/>
            <a:ext cx="3959738" cy="769441"/>
          </a:xfrm>
          <a:prstGeom prst="rect">
            <a:avLst/>
          </a:prstGeom>
          <a:noFill/>
        </p:spPr>
        <p:txBody>
          <a:bodyPr wrap="none" lIns="91440" tIns="45720" rIns="91440" bIns="45720">
            <a:spAutoFit/>
          </a:bodyPr>
          <a:lstStyle/>
          <a:p>
            <a:pPr algn="ctr"/>
            <a:r>
              <a:rPr lang="es-ES" sz="44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Análisis General</a:t>
            </a:r>
            <a:endParaRPr lang="es-ES"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CuadroTexto 2"/>
          <p:cNvSpPr txBox="1"/>
          <p:nvPr/>
        </p:nvSpPr>
        <p:spPr>
          <a:xfrm>
            <a:off x="1199274" y="2160767"/>
            <a:ext cx="9259910" cy="3539430"/>
          </a:xfrm>
          <a:prstGeom prst="rect">
            <a:avLst/>
          </a:prstGeom>
          <a:noFill/>
        </p:spPr>
        <p:txBody>
          <a:bodyPr wrap="square" rtlCol="0">
            <a:spAutoFit/>
          </a:bodyPr>
          <a:lstStyle/>
          <a:p>
            <a:pPr algn="just"/>
            <a:r>
              <a:rPr lang="es-CO" sz="2800" dirty="0" smtClean="0">
                <a:latin typeface="Arial" panose="020B0604020202020204" pitchFamily="34" charset="0"/>
                <a:cs typeface="Arial" panose="020B0604020202020204" pitchFamily="34" charset="0"/>
              </a:rPr>
              <a:t>Las WSN juegan un papel importante para incrementar la ubicuidad (</a:t>
            </a:r>
            <a:r>
              <a:rPr lang="es-ES" sz="2800" dirty="0" smtClean="0">
                <a:latin typeface="Arial" panose="020B0604020202020204" pitchFamily="34" charset="0"/>
                <a:cs typeface="Arial" panose="020B0604020202020204" pitchFamily="34" charset="0"/>
              </a:rPr>
              <a:t>capacidad de estar al mismo tiempo en todos los sitios</a:t>
            </a:r>
            <a:r>
              <a:rPr lang="es-CO" sz="2800" dirty="0" smtClean="0">
                <a:latin typeface="Arial" panose="020B0604020202020204" pitchFamily="34" charset="0"/>
                <a:cs typeface="Arial" panose="020B0604020202020204" pitchFamily="34" charset="0"/>
              </a:rPr>
              <a:t>)</a:t>
            </a:r>
            <a:r>
              <a:rPr lang="es-CO" sz="2800" dirty="0">
                <a:latin typeface="Arial" panose="020B0604020202020204" pitchFamily="34" charset="0"/>
                <a:cs typeface="Arial" panose="020B0604020202020204" pitchFamily="34" charset="0"/>
              </a:rPr>
              <a:t> </a:t>
            </a:r>
            <a:r>
              <a:rPr lang="es-CO" sz="2800" dirty="0" smtClean="0">
                <a:latin typeface="Arial" panose="020B0604020202020204" pitchFamily="34" charset="0"/>
                <a:cs typeface="Arial" panose="020B0604020202020204" pitchFamily="34" charset="0"/>
              </a:rPr>
              <a:t>de las redes con dispositivos inteligentes de bajo costo y fácil implementación, con estándares como: </a:t>
            </a:r>
            <a:r>
              <a:rPr lang="es-CO" sz="2800" dirty="0" smtClean="0">
                <a:latin typeface="Arial" panose="020B0604020202020204" pitchFamily="34" charset="0"/>
                <a:cs typeface="Arial" panose="020B0604020202020204" pitchFamily="34" charset="0"/>
              </a:rPr>
              <a:t>IEE802.15.4 en la capa física, 6LoWPAN en la capa de red y RPL como protocolo de enrutamiento, que se integran en el concepto de IoT para traer nuevas experiencias en las actividades de la vida diaria. </a:t>
            </a:r>
            <a:endParaRPr lang="es-CO" sz="2800" dirty="0" smtClean="0">
              <a:latin typeface="Arial" panose="020B0604020202020204" pitchFamily="34" charset="0"/>
              <a:cs typeface="Arial" panose="020B0604020202020204" pitchFamily="34" charset="0"/>
            </a:endParaRPr>
          </a:p>
        </p:txBody>
      </p:sp>
      <p:sp>
        <p:nvSpPr>
          <p:cNvPr id="4" name="Rectángulo 3"/>
          <p:cNvSpPr/>
          <p:nvPr/>
        </p:nvSpPr>
        <p:spPr>
          <a:xfrm>
            <a:off x="61841" y="96041"/>
            <a:ext cx="607860" cy="769441"/>
          </a:xfrm>
          <a:prstGeom prst="rect">
            <a:avLst/>
          </a:prstGeom>
          <a:noFill/>
        </p:spPr>
        <p:txBody>
          <a:bodyPr wrap="none" lIns="91440" tIns="45720" rIns="91440" bIns="45720">
            <a:spAutoFit/>
          </a:bodyPr>
          <a:lstStyle/>
          <a:p>
            <a:pPr algn="ctr"/>
            <a:r>
              <a:rPr lang="es-ES" sz="44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1.</a:t>
            </a:r>
            <a:endParaRPr lang="es-ES"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36745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171978" y="-13722"/>
            <a:ext cx="5756947" cy="6672099"/>
          </a:xfrm>
          <a:prstGeom prst="rect">
            <a:avLst/>
          </a:prstGeom>
        </p:spPr>
      </p:pic>
      <p:sp>
        <p:nvSpPr>
          <p:cNvPr id="3" name="Rectángulo 2"/>
          <p:cNvSpPr/>
          <p:nvPr/>
        </p:nvSpPr>
        <p:spPr>
          <a:xfrm>
            <a:off x="7253917" y="6350600"/>
            <a:ext cx="4938083" cy="307777"/>
          </a:xfrm>
          <a:prstGeom prst="rect">
            <a:avLst/>
          </a:prstGeom>
        </p:spPr>
        <p:txBody>
          <a:bodyPr wrap="none">
            <a:spAutoFit/>
          </a:bodyPr>
          <a:lstStyle/>
          <a:p>
            <a:r>
              <a:rPr lang="es-ES" sz="1400" i="1" dirty="0" smtClean="0">
                <a:effectLst/>
                <a:latin typeface="Times New Roman" panose="02020603050405020304" pitchFamily="18" charset="0"/>
                <a:ea typeface="Times New Roman" panose="02020603050405020304" pitchFamily="18" charset="0"/>
              </a:rPr>
              <a:t>Network Architecture of SDWSN (Arquitectura de red de SDWSN)</a:t>
            </a:r>
            <a:endParaRPr lang="es-CO" sz="3200" dirty="0"/>
          </a:p>
        </p:txBody>
      </p:sp>
      <p:sp>
        <p:nvSpPr>
          <p:cNvPr id="4" name="Rectángulo 3"/>
          <p:cNvSpPr/>
          <p:nvPr/>
        </p:nvSpPr>
        <p:spPr>
          <a:xfrm>
            <a:off x="61841" y="96041"/>
            <a:ext cx="607860" cy="769441"/>
          </a:xfrm>
          <a:prstGeom prst="rect">
            <a:avLst/>
          </a:prstGeom>
          <a:noFill/>
        </p:spPr>
        <p:txBody>
          <a:bodyPr wrap="none" lIns="91440" tIns="45720" rIns="91440" bIns="45720">
            <a:spAutoFit/>
          </a:bodyPr>
          <a:lstStyle/>
          <a:p>
            <a:pPr algn="ctr"/>
            <a:r>
              <a:rPr lang="es-ES" sz="4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a:t>
            </a:r>
            <a:r>
              <a:rPr lang="es-ES" sz="44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endParaRPr lang="es-ES"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Rectángulo 4"/>
          <p:cNvSpPr/>
          <p:nvPr/>
        </p:nvSpPr>
        <p:spPr>
          <a:xfrm>
            <a:off x="7172420" y="1205165"/>
            <a:ext cx="5101075" cy="1446550"/>
          </a:xfrm>
          <a:prstGeom prst="rect">
            <a:avLst/>
          </a:prstGeom>
          <a:noFill/>
        </p:spPr>
        <p:txBody>
          <a:bodyPr wrap="none" lIns="91440" tIns="45720" rIns="91440" bIns="45720">
            <a:spAutoFit/>
          </a:bodyPr>
          <a:lstStyle/>
          <a:p>
            <a:pPr algn="ctr"/>
            <a:r>
              <a:rPr lang="es-ES" sz="44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Arquitectura General </a:t>
            </a:r>
          </a:p>
          <a:p>
            <a:pPr algn="ctr"/>
            <a:r>
              <a:rPr lang="es-ES" sz="44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 la red </a:t>
            </a:r>
            <a:endParaRPr lang="es-ES"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 name="CuadroTexto 5"/>
          <p:cNvSpPr txBox="1"/>
          <p:nvPr/>
        </p:nvSpPr>
        <p:spPr>
          <a:xfrm>
            <a:off x="7172420" y="3190840"/>
            <a:ext cx="4637507" cy="2246769"/>
          </a:xfrm>
          <a:prstGeom prst="rect">
            <a:avLst/>
          </a:prstGeom>
          <a:noFill/>
        </p:spPr>
        <p:txBody>
          <a:bodyPr wrap="square" rtlCol="0">
            <a:spAutoFit/>
          </a:bodyPr>
          <a:lstStyle/>
          <a:p>
            <a:pPr marL="342900" indent="-342900">
              <a:buFont typeface="+mj-lt"/>
              <a:buAutoNum type="arabicPeriod"/>
            </a:pPr>
            <a:r>
              <a:rPr lang="es-CO" sz="2000" b="1" dirty="0" smtClean="0">
                <a:latin typeface="Arial" panose="020B0604020202020204" pitchFamily="34" charset="0"/>
                <a:cs typeface="Arial" panose="020B0604020202020204" pitchFamily="34" charset="0"/>
              </a:rPr>
              <a:t>Acceso:</a:t>
            </a:r>
            <a:r>
              <a:rPr lang="es-CO" sz="2000" dirty="0" smtClean="0">
                <a:latin typeface="Arial" panose="020B0604020202020204" pitchFamily="34" charset="0"/>
                <a:cs typeface="Arial" panose="020B0604020202020204" pitchFamily="34" charset="0"/>
              </a:rPr>
              <a:t> Nodos Finales (EN)</a:t>
            </a:r>
          </a:p>
          <a:p>
            <a:pPr marL="342900" indent="-342900">
              <a:buFont typeface="+mj-lt"/>
              <a:buAutoNum type="arabicPeriod"/>
            </a:pPr>
            <a:endParaRPr lang="es-CO" sz="2000" dirty="0" smtClean="0">
              <a:latin typeface="Arial" panose="020B0604020202020204" pitchFamily="34" charset="0"/>
              <a:cs typeface="Arial" panose="020B0604020202020204" pitchFamily="34" charset="0"/>
            </a:endParaRPr>
          </a:p>
          <a:p>
            <a:pPr marL="342900" indent="-342900">
              <a:buFont typeface="+mj-lt"/>
              <a:buAutoNum type="arabicPeriod"/>
            </a:pPr>
            <a:r>
              <a:rPr lang="es-CO" sz="2000" b="1" dirty="0" smtClean="0">
                <a:latin typeface="Arial" panose="020B0604020202020204" pitchFamily="34" charset="0"/>
                <a:cs typeface="Arial" panose="020B0604020202020204" pitchFamily="34" charset="0"/>
              </a:rPr>
              <a:t>Plano de Datos:</a:t>
            </a:r>
            <a:r>
              <a:rPr lang="es-CO" sz="2000" dirty="0" smtClean="0">
                <a:latin typeface="Arial" panose="020B0604020202020204" pitchFamily="34" charset="0"/>
                <a:cs typeface="Arial" panose="020B0604020202020204" pitchFamily="34" charset="0"/>
              </a:rPr>
              <a:t> Conmutadores SDN (SDSW)</a:t>
            </a:r>
          </a:p>
          <a:p>
            <a:pPr marL="342900" indent="-342900">
              <a:buFont typeface="+mj-lt"/>
              <a:buAutoNum type="arabicPeriod"/>
            </a:pPr>
            <a:endParaRPr lang="es-CO" sz="2000" dirty="0" smtClean="0">
              <a:latin typeface="Arial" panose="020B0604020202020204" pitchFamily="34" charset="0"/>
              <a:cs typeface="Arial" panose="020B0604020202020204" pitchFamily="34" charset="0"/>
            </a:endParaRPr>
          </a:p>
          <a:p>
            <a:pPr marL="342900" indent="-342900">
              <a:buFont typeface="+mj-lt"/>
              <a:buAutoNum type="arabicPeriod"/>
            </a:pPr>
            <a:r>
              <a:rPr lang="es-CO" sz="2000" b="1" dirty="0" smtClean="0">
                <a:latin typeface="Arial" panose="020B0604020202020204" pitchFamily="34" charset="0"/>
                <a:cs typeface="Arial" panose="020B0604020202020204" pitchFamily="34" charset="0"/>
              </a:rPr>
              <a:t>Capa de Control:</a:t>
            </a:r>
            <a:r>
              <a:rPr lang="es-CO" sz="2000" dirty="0" smtClean="0">
                <a:latin typeface="Arial" panose="020B0604020202020204" pitchFamily="34" charset="0"/>
                <a:cs typeface="Arial" panose="020B0604020202020204" pitchFamily="34" charset="0"/>
              </a:rPr>
              <a:t> Controlador SDN </a:t>
            </a:r>
          </a:p>
          <a:p>
            <a:pPr marL="342900" indent="-342900">
              <a:buFont typeface="+mj-lt"/>
              <a:buAutoNum type="arabicPeriod"/>
            </a:pPr>
            <a:endParaRPr lang="es-CO"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08718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1841" y="96041"/>
            <a:ext cx="607860" cy="769441"/>
          </a:xfrm>
          <a:prstGeom prst="rect">
            <a:avLst/>
          </a:prstGeom>
          <a:noFill/>
        </p:spPr>
        <p:txBody>
          <a:bodyPr wrap="none" lIns="91440" tIns="45720" rIns="91440" bIns="45720">
            <a:spAutoFit/>
          </a:bodyPr>
          <a:lstStyle/>
          <a:p>
            <a:pPr algn="ctr"/>
            <a:r>
              <a:rPr lang="es-ES" sz="4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a:t>
            </a:r>
            <a:r>
              <a:rPr lang="es-ES" sz="44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endParaRPr lang="es-ES"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Rectángulo 2"/>
          <p:cNvSpPr/>
          <p:nvPr/>
        </p:nvSpPr>
        <p:spPr>
          <a:xfrm>
            <a:off x="2285378" y="237014"/>
            <a:ext cx="7183378" cy="769441"/>
          </a:xfrm>
          <a:prstGeom prst="rect">
            <a:avLst/>
          </a:prstGeom>
          <a:noFill/>
        </p:spPr>
        <p:txBody>
          <a:bodyPr wrap="none" lIns="91440" tIns="45720" rIns="91440" bIns="45720">
            <a:spAutoFit/>
          </a:bodyPr>
          <a:lstStyle/>
          <a:p>
            <a:pPr algn="ctr"/>
            <a:r>
              <a:rPr lang="es-ES" sz="4400" dirty="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Arquitectura General de la red </a:t>
            </a:r>
            <a:endParaRPr lang="es-ES" sz="4400" b="0"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4" name="CuadroTexto 3"/>
          <p:cNvSpPr txBox="1"/>
          <p:nvPr/>
        </p:nvSpPr>
        <p:spPr>
          <a:xfrm>
            <a:off x="208846" y="1006455"/>
            <a:ext cx="11768506" cy="5509200"/>
          </a:xfrm>
          <a:prstGeom prst="rect">
            <a:avLst/>
          </a:prstGeom>
          <a:noFill/>
        </p:spPr>
        <p:txBody>
          <a:bodyPr wrap="square" rtlCol="0">
            <a:spAutoFit/>
          </a:bodyPr>
          <a:lstStyle/>
          <a:p>
            <a:pPr algn="just"/>
            <a:r>
              <a:rPr lang="es-ES" sz="2200" dirty="0" smtClean="0">
                <a:solidFill>
                  <a:srgbClr val="FF0000"/>
                </a:solidFill>
                <a:latin typeface="Arial" panose="020B0604020202020204" pitchFamily="34" charset="0"/>
                <a:cs typeface="Arial" panose="020B0604020202020204" pitchFamily="34" charset="0"/>
              </a:rPr>
              <a:t>En la figura anterior se muestra una arquitectura conceptual, es decir a nivel lógico del SDWSN. Un controlador centralizado basado en software es responsable del plano del control de los dispositivos en red de una manera independiente del proveedor.</a:t>
            </a:r>
          </a:p>
          <a:p>
            <a:pPr algn="just"/>
            <a:endParaRPr lang="es-CO" sz="2200" dirty="0">
              <a:solidFill>
                <a:srgbClr val="FF0000"/>
              </a:solidFill>
              <a:latin typeface="Arial" panose="020B0604020202020204" pitchFamily="34" charset="0"/>
              <a:cs typeface="Arial" panose="020B0604020202020204" pitchFamily="34" charset="0"/>
            </a:endParaRPr>
          </a:p>
          <a:p>
            <a:pPr algn="just"/>
            <a:r>
              <a:rPr lang="es-CO" sz="2200" dirty="0" smtClean="0">
                <a:solidFill>
                  <a:srgbClr val="FF0000"/>
                </a:solidFill>
                <a:latin typeface="Arial" panose="020B0604020202020204" pitchFamily="34" charset="0"/>
                <a:cs typeface="Arial" panose="020B0604020202020204" pitchFamily="34" charset="0"/>
              </a:rPr>
              <a:t>El grafico muestra la arquitectura de red basado en Clouster, los dispositivos de red se implementan en tres capas diferentes que se describen como: </a:t>
            </a:r>
          </a:p>
          <a:p>
            <a:pPr algn="just"/>
            <a:r>
              <a:rPr lang="es-CO" sz="2200" b="1" dirty="0" smtClean="0">
                <a:solidFill>
                  <a:srgbClr val="FF0000"/>
                </a:solidFill>
                <a:latin typeface="Arial" panose="020B0604020202020204" pitchFamily="34" charset="0"/>
                <a:cs typeface="Arial" panose="020B0604020202020204" pitchFamily="34" charset="0"/>
              </a:rPr>
              <a:t>Acceso: </a:t>
            </a:r>
            <a:r>
              <a:rPr lang="es-CO" sz="2200" dirty="0">
                <a:solidFill>
                  <a:srgbClr val="FF0000"/>
                </a:solidFill>
                <a:latin typeface="Arial" panose="020B0604020202020204" pitchFamily="34" charset="0"/>
                <a:cs typeface="Arial" panose="020B0604020202020204" pitchFamily="34" charset="0"/>
              </a:rPr>
              <a:t>D</a:t>
            </a:r>
            <a:r>
              <a:rPr lang="es-CO" sz="2200" dirty="0" smtClean="0">
                <a:solidFill>
                  <a:srgbClr val="FF0000"/>
                </a:solidFill>
                <a:latin typeface="Arial" panose="020B0604020202020204" pitchFamily="34" charset="0"/>
                <a:cs typeface="Arial" panose="020B0604020202020204" pitchFamily="34" charset="0"/>
              </a:rPr>
              <a:t>entro de esta se encuentran la lista de aplicaciones SDN es decir el tipo de aplicación, la lógica de aplicación, etc…  </a:t>
            </a:r>
          </a:p>
          <a:p>
            <a:pPr algn="just"/>
            <a:r>
              <a:rPr lang="es-CO" sz="2200" b="1" dirty="0" smtClean="0">
                <a:solidFill>
                  <a:srgbClr val="FF0000"/>
                </a:solidFill>
                <a:latin typeface="Arial" panose="020B0604020202020204" pitchFamily="34" charset="0"/>
                <a:cs typeface="Arial" panose="020B0604020202020204" pitchFamily="34" charset="0"/>
              </a:rPr>
              <a:t>Plano de Datos: </a:t>
            </a:r>
            <a:r>
              <a:rPr lang="es-CO" sz="2200" dirty="0" smtClean="0">
                <a:solidFill>
                  <a:srgbClr val="FF0000"/>
                </a:solidFill>
                <a:latin typeface="Arial" panose="020B0604020202020204" pitchFamily="34" charset="0"/>
                <a:cs typeface="Arial" panose="020B0604020202020204" pitchFamily="34" charset="0"/>
              </a:rPr>
              <a:t>Este es un nivel dinámico puesto que es un plano de datos programable, donde se encuentran funciones tales como: generación de datos, reenvió de datos, infraestructura fija, usuario final. </a:t>
            </a:r>
            <a:endParaRPr lang="es-CO" sz="2200" b="1" dirty="0" smtClean="0">
              <a:solidFill>
                <a:srgbClr val="FF0000"/>
              </a:solidFill>
              <a:latin typeface="Arial" panose="020B0604020202020204" pitchFamily="34" charset="0"/>
              <a:cs typeface="Arial" panose="020B0604020202020204" pitchFamily="34" charset="0"/>
            </a:endParaRPr>
          </a:p>
          <a:p>
            <a:pPr algn="just"/>
            <a:r>
              <a:rPr lang="es-CO" sz="2200" b="1" dirty="0" smtClean="0">
                <a:solidFill>
                  <a:srgbClr val="FF0000"/>
                </a:solidFill>
                <a:latin typeface="Arial" panose="020B0604020202020204" pitchFamily="34" charset="0"/>
                <a:cs typeface="Arial" panose="020B0604020202020204" pitchFamily="34" charset="0"/>
              </a:rPr>
              <a:t>Capa de Control SDN:</a:t>
            </a:r>
            <a:r>
              <a:rPr lang="es-CO" sz="2200" dirty="0" smtClean="0">
                <a:solidFill>
                  <a:srgbClr val="FF0000"/>
                </a:solidFill>
                <a:latin typeface="Arial" panose="020B0604020202020204" pitchFamily="34" charset="0"/>
                <a:cs typeface="Arial" panose="020B0604020202020204" pitchFamily="34" charset="0"/>
              </a:rPr>
              <a:t> E</a:t>
            </a:r>
            <a:r>
              <a:rPr lang="es-CO" sz="2200" dirty="0" smtClean="0">
                <a:solidFill>
                  <a:srgbClr val="FF0000"/>
                </a:solidFill>
                <a:latin typeface="Arial" panose="020B0604020202020204" pitchFamily="34" charset="0"/>
                <a:cs typeface="Arial" panose="020B0604020202020204" pitchFamily="34" charset="0"/>
              </a:rPr>
              <a:t>sta abarca las reglas de personalización de usuario tales como son: reducir ancho de banda y recursos energéticos, datos recargados, toma de decisiones, priorización de procesos, tiempo de expiración, lista de acciones, patrón de trafico, contadores</a:t>
            </a:r>
          </a:p>
          <a:p>
            <a:pPr algn="just"/>
            <a:r>
              <a:rPr lang="es-CO" sz="2200" b="1" dirty="0" smtClean="0">
                <a:solidFill>
                  <a:srgbClr val="FF0000"/>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7059317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1841" y="96041"/>
            <a:ext cx="607860" cy="769441"/>
          </a:xfrm>
          <a:prstGeom prst="rect">
            <a:avLst/>
          </a:prstGeom>
          <a:noFill/>
        </p:spPr>
        <p:txBody>
          <a:bodyPr wrap="none" lIns="91440" tIns="45720" rIns="91440" bIns="45720">
            <a:spAutoFit/>
          </a:bodyPr>
          <a:lstStyle/>
          <a:p>
            <a:pPr algn="ctr"/>
            <a:r>
              <a:rPr lang="es-ES" sz="4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3</a:t>
            </a:r>
            <a:r>
              <a:rPr lang="es-ES" sz="44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endParaRPr lang="es-ES"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4" name="Rectángulo 3"/>
          <p:cNvSpPr/>
          <p:nvPr/>
        </p:nvSpPr>
        <p:spPr>
          <a:xfrm>
            <a:off x="2588351" y="1014942"/>
            <a:ext cx="6577443" cy="769441"/>
          </a:xfrm>
          <a:prstGeom prst="rect">
            <a:avLst/>
          </a:prstGeom>
          <a:noFill/>
        </p:spPr>
        <p:txBody>
          <a:bodyPr wrap="none" lIns="91440" tIns="45720" rIns="91440" bIns="45720">
            <a:spAutoFit/>
          </a:bodyPr>
          <a:lstStyle/>
          <a:p>
            <a:pPr algn="ctr"/>
            <a:r>
              <a:rPr lang="es-ES" sz="44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Implementación del Modelo</a:t>
            </a:r>
            <a:endParaRPr lang="es-ES"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CuadroTexto 4"/>
          <p:cNvSpPr txBox="1"/>
          <p:nvPr/>
        </p:nvSpPr>
        <p:spPr>
          <a:xfrm>
            <a:off x="1203433" y="2505600"/>
            <a:ext cx="9347278" cy="3416320"/>
          </a:xfrm>
          <a:prstGeom prst="rect">
            <a:avLst/>
          </a:prstGeom>
          <a:noFill/>
        </p:spPr>
        <p:txBody>
          <a:bodyPr wrap="square" rtlCol="0">
            <a:spAutoFit/>
          </a:bodyPr>
          <a:lstStyle/>
          <a:p>
            <a:pPr algn="just"/>
            <a:r>
              <a:rPr lang="es-ES" sz="2400" dirty="0" smtClean="0">
                <a:latin typeface="Arial" panose="020B0604020202020204" pitchFamily="34" charset="0"/>
                <a:cs typeface="Arial" panose="020B0604020202020204" pitchFamily="34" charset="0"/>
              </a:rPr>
              <a:t>Para llevar acabo esta implementación se hace uso de un simulador de fuente abierta para WSN, en el proceso de realización del marco se implementa un protocolo llamado SDWSNAPP que se agrega a la capa de aplicación. </a:t>
            </a:r>
          </a:p>
          <a:p>
            <a:pPr algn="just"/>
            <a:endParaRPr lang="es-ES" sz="2400" dirty="0">
              <a:latin typeface="Arial" panose="020B0604020202020204" pitchFamily="34" charset="0"/>
              <a:cs typeface="Arial" panose="020B0604020202020204" pitchFamily="34" charset="0"/>
            </a:endParaRPr>
          </a:p>
          <a:p>
            <a:pPr algn="just"/>
            <a:r>
              <a:rPr lang="es-ES" sz="2400" dirty="0" smtClean="0">
                <a:latin typeface="Arial" panose="020B0604020202020204" pitchFamily="34" charset="0"/>
                <a:cs typeface="Arial" panose="020B0604020202020204" pitchFamily="34" charset="0"/>
              </a:rPr>
              <a:t>Dado que la arquitectura presentada en la figura anterior es una arquitectura de clúster, se utilizara una versión modificada del protocolo de enrutamiento basado en la distancia sectorial (SBD) realizado en el controlador.</a:t>
            </a:r>
            <a:endParaRPr lang="es-CO" sz="2400"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56096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1841" y="96041"/>
            <a:ext cx="607860" cy="769441"/>
          </a:xfrm>
          <a:prstGeom prst="rect">
            <a:avLst/>
          </a:prstGeom>
          <a:noFill/>
        </p:spPr>
        <p:txBody>
          <a:bodyPr wrap="none" lIns="91440" tIns="45720" rIns="91440" bIns="45720">
            <a:spAutoFit/>
          </a:bodyPr>
          <a:lstStyle/>
          <a:p>
            <a:pPr algn="ctr"/>
            <a:r>
              <a:rPr lang="es-ES" sz="4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3</a:t>
            </a:r>
            <a:r>
              <a:rPr lang="es-ES" sz="44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endParaRPr lang="es-ES"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Rectángulo 2"/>
          <p:cNvSpPr/>
          <p:nvPr/>
        </p:nvSpPr>
        <p:spPr>
          <a:xfrm>
            <a:off x="3576157" y="837519"/>
            <a:ext cx="4601837" cy="769441"/>
          </a:xfrm>
          <a:prstGeom prst="rect">
            <a:avLst/>
          </a:prstGeom>
          <a:noFill/>
        </p:spPr>
        <p:txBody>
          <a:bodyPr wrap="none" lIns="91440" tIns="45720" rIns="91440" bIns="45720">
            <a:spAutoFit/>
          </a:bodyPr>
          <a:lstStyle/>
          <a:p>
            <a:pPr algn="ctr"/>
            <a:r>
              <a:rPr lang="es-ES" sz="44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Capa de Aplicación</a:t>
            </a:r>
            <a:endParaRPr lang="es-ES"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4" name="CuadroTexto 3"/>
          <p:cNvSpPr txBox="1"/>
          <p:nvPr/>
        </p:nvSpPr>
        <p:spPr>
          <a:xfrm>
            <a:off x="1203436" y="2186509"/>
            <a:ext cx="9347278" cy="4524315"/>
          </a:xfrm>
          <a:prstGeom prst="rect">
            <a:avLst/>
          </a:prstGeom>
          <a:noFill/>
        </p:spPr>
        <p:txBody>
          <a:bodyPr wrap="square" rtlCol="0">
            <a:spAutoFit/>
          </a:bodyPr>
          <a:lstStyle/>
          <a:p>
            <a:pPr algn="just"/>
            <a:r>
              <a:rPr lang="es-ES" sz="2400" dirty="0" smtClean="0">
                <a:latin typeface="Arial" panose="020B0604020202020204" pitchFamily="34" charset="0"/>
                <a:cs typeface="Arial" panose="020B0604020202020204" pitchFamily="34" charset="0"/>
              </a:rPr>
              <a:t>En una conexión de capa de aplicación de extremo a extremo, cada EN recopila los valores detectados de los dispositivos de sensor correspondientes y envía valores agregados al SDSW asociado </a:t>
            </a:r>
          </a:p>
          <a:p>
            <a:pPr algn="just"/>
            <a:endParaRPr lang="es-ES" sz="2400" b="1" dirty="0">
              <a:latin typeface="Arial" panose="020B0604020202020204" pitchFamily="34" charset="0"/>
              <a:cs typeface="Arial" panose="020B0604020202020204" pitchFamily="34" charset="0"/>
            </a:endParaRPr>
          </a:p>
          <a:p>
            <a:pPr algn="just"/>
            <a:r>
              <a:rPr lang="es-ES" sz="2400" dirty="0" smtClean="0">
                <a:latin typeface="Arial" panose="020B0604020202020204" pitchFamily="34" charset="0"/>
                <a:cs typeface="Arial" panose="020B0604020202020204" pitchFamily="34" charset="0"/>
              </a:rPr>
              <a:t>Las subsecciones siguientes ilustran la comunicación y las funcionalidades de la capa de aplicación de extremo a extremo según tres capas de la arquitectura presentada en la diapositiva anterior. </a:t>
            </a:r>
          </a:p>
          <a:p>
            <a:pPr algn="just"/>
            <a:endParaRPr lang="es-ES" sz="2400" dirty="0">
              <a:latin typeface="Arial" panose="020B0604020202020204" pitchFamily="34" charset="0"/>
              <a:cs typeface="Arial" panose="020B0604020202020204" pitchFamily="34" charset="0"/>
            </a:endParaRPr>
          </a:p>
          <a:p>
            <a:pPr marL="457200" indent="-457200" algn="just">
              <a:buFont typeface="+mj-lt"/>
              <a:buAutoNum type="arabicPeriod"/>
            </a:pPr>
            <a:r>
              <a:rPr lang="es-ES" sz="2400" dirty="0" smtClean="0">
                <a:latin typeface="Arial" panose="020B0604020202020204" pitchFamily="34" charset="0"/>
                <a:cs typeface="Arial" panose="020B0604020202020204" pitchFamily="34" charset="0"/>
              </a:rPr>
              <a:t>Capa de Acceso y plano de Datos</a:t>
            </a:r>
          </a:p>
          <a:p>
            <a:pPr marL="457200" indent="-457200" algn="just">
              <a:buFont typeface="+mj-lt"/>
              <a:buAutoNum type="arabicPeriod"/>
            </a:pPr>
            <a:r>
              <a:rPr lang="es-ES" sz="2400" dirty="0" smtClean="0">
                <a:latin typeface="Arial" panose="020B0604020202020204" pitchFamily="34" charset="0"/>
                <a:cs typeface="Arial" panose="020B0604020202020204" pitchFamily="34" charset="0"/>
              </a:rPr>
              <a:t>Plano de Control </a:t>
            </a:r>
          </a:p>
        </p:txBody>
      </p:sp>
    </p:spTree>
    <p:extLst>
      <p:ext uri="{BB962C8B-B14F-4D97-AF65-F5344CB8AC3E}">
        <p14:creationId xmlns:p14="http://schemas.microsoft.com/office/powerpoint/2010/main" val="9111986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171978" y="-13722"/>
            <a:ext cx="5756947" cy="6672099"/>
          </a:xfrm>
          <a:prstGeom prst="rect">
            <a:avLst/>
          </a:prstGeom>
        </p:spPr>
      </p:pic>
      <p:sp>
        <p:nvSpPr>
          <p:cNvPr id="3" name="Rectángulo 2"/>
          <p:cNvSpPr/>
          <p:nvPr/>
        </p:nvSpPr>
        <p:spPr>
          <a:xfrm>
            <a:off x="7253917" y="6350600"/>
            <a:ext cx="4938083" cy="307777"/>
          </a:xfrm>
          <a:prstGeom prst="rect">
            <a:avLst/>
          </a:prstGeom>
        </p:spPr>
        <p:txBody>
          <a:bodyPr wrap="none">
            <a:spAutoFit/>
          </a:bodyPr>
          <a:lstStyle/>
          <a:p>
            <a:r>
              <a:rPr lang="es-ES" sz="1400" i="1" dirty="0" smtClean="0">
                <a:effectLst/>
                <a:latin typeface="Times New Roman" panose="02020603050405020304" pitchFamily="18" charset="0"/>
                <a:ea typeface="Times New Roman" panose="02020603050405020304" pitchFamily="18" charset="0"/>
              </a:rPr>
              <a:t>Network Architecture of SDWSN (Arquitectura de red de SDWSN)</a:t>
            </a:r>
            <a:endParaRPr lang="es-CO" sz="3200" dirty="0"/>
          </a:p>
        </p:txBody>
      </p:sp>
      <p:sp>
        <p:nvSpPr>
          <p:cNvPr id="6" name="CuadroTexto 5"/>
          <p:cNvSpPr txBox="1"/>
          <p:nvPr/>
        </p:nvSpPr>
        <p:spPr>
          <a:xfrm>
            <a:off x="7172420" y="2249142"/>
            <a:ext cx="4637507" cy="2246769"/>
          </a:xfrm>
          <a:prstGeom prst="rect">
            <a:avLst/>
          </a:prstGeom>
          <a:noFill/>
        </p:spPr>
        <p:txBody>
          <a:bodyPr wrap="square" rtlCol="0">
            <a:spAutoFit/>
          </a:bodyPr>
          <a:lstStyle/>
          <a:p>
            <a:pPr marL="342900" indent="-342900">
              <a:buFont typeface="+mj-lt"/>
              <a:buAutoNum type="arabicPeriod"/>
            </a:pPr>
            <a:r>
              <a:rPr lang="es-CO" sz="2000" b="1" dirty="0" smtClean="0">
                <a:latin typeface="Arial" panose="020B0604020202020204" pitchFamily="34" charset="0"/>
                <a:cs typeface="Arial" panose="020B0604020202020204" pitchFamily="34" charset="0"/>
              </a:rPr>
              <a:t>Acceso:</a:t>
            </a:r>
            <a:r>
              <a:rPr lang="es-CO" sz="2000" dirty="0" smtClean="0">
                <a:latin typeface="Arial" panose="020B0604020202020204" pitchFamily="34" charset="0"/>
                <a:cs typeface="Arial" panose="020B0604020202020204" pitchFamily="34" charset="0"/>
              </a:rPr>
              <a:t> Nodos Finales (EN)</a:t>
            </a:r>
          </a:p>
          <a:p>
            <a:pPr marL="342900" indent="-342900">
              <a:buFont typeface="+mj-lt"/>
              <a:buAutoNum type="arabicPeriod"/>
            </a:pPr>
            <a:endParaRPr lang="es-CO" sz="2000" dirty="0" smtClean="0">
              <a:latin typeface="Arial" panose="020B0604020202020204" pitchFamily="34" charset="0"/>
              <a:cs typeface="Arial" panose="020B0604020202020204" pitchFamily="34" charset="0"/>
            </a:endParaRPr>
          </a:p>
          <a:p>
            <a:pPr marL="342900" indent="-342900">
              <a:buFont typeface="+mj-lt"/>
              <a:buAutoNum type="arabicPeriod"/>
            </a:pPr>
            <a:r>
              <a:rPr lang="es-CO" sz="2000" b="1" dirty="0" smtClean="0">
                <a:latin typeface="Arial" panose="020B0604020202020204" pitchFamily="34" charset="0"/>
                <a:cs typeface="Arial" panose="020B0604020202020204" pitchFamily="34" charset="0"/>
              </a:rPr>
              <a:t>Plano de Datos:</a:t>
            </a:r>
            <a:r>
              <a:rPr lang="es-CO" sz="2000" dirty="0" smtClean="0">
                <a:latin typeface="Arial" panose="020B0604020202020204" pitchFamily="34" charset="0"/>
                <a:cs typeface="Arial" panose="020B0604020202020204" pitchFamily="34" charset="0"/>
              </a:rPr>
              <a:t> Conmutadores SDN (SDSW)</a:t>
            </a:r>
          </a:p>
          <a:p>
            <a:pPr marL="342900" indent="-342900">
              <a:buFont typeface="+mj-lt"/>
              <a:buAutoNum type="arabicPeriod"/>
            </a:pPr>
            <a:endParaRPr lang="es-CO" sz="2000" dirty="0" smtClean="0">
              <a:latin typeface="Arial" panose="020B0604020202020204" pitchFamily="34" charset="0"/>
              <a:cs typeface="Arial" panose="020B0604020202020204" pitchFamily="34" charset="0"/>
            </a:endParaRPr>
          </a:p>
          <a:p>
            <a:pPr marL="342900" indent="-342900">
              <a:buFont typeface="+mj-lt"/>
              <a:buAutoNum type="arabicPeriod"/>
            </a:pPr>
            <a:r>
              <a:rPr lang="es-CO" sz="2000" b="1" dirty="0" smtClean="0">
                <a:latin typeface="Arial" panose="020B0604020202020204" pitchFamily="34" charset="0"/>
                <a:cs typeface="Arial" panose="020B0604020202020204" pitchFamily="34" charset="0"/>
              </a:rPr>
              <a:t>Capa de Control:</a:t>
            </a:r>
            <a:r>
              <a:rPr lang="es-CO" sz="2000" dirty="0" smtClean="0">
                <a:latin typeface="Arial" panose="020B0604020202020204" pitchFamily="34" charset="0"/>
                <a:cs typeface="Arial" panose="020B0604020202020204" pitchFamily="34" charset="0"/>
              </a:rPr>
              <a:t> Controlador SDN </a:t>
            </a:r>
          </a:p>
          <a:p>
            <a:pPr marL="342900" indent="-342900">
              <a:buFont typeface="+mj-lt"/>
              <a:buAutoNum type="arabicPeriod"/>
            </a:pPr>
            <a:endParaRPr lang="es-CO"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215552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TotalTime>
  <Words>1063</Words>
  <Application>Microsoft Office PowerPoint</Application>
  <PresentationFormat>Panorámica</PresentationFormat>
  <Paragraphs>98</Paragraphs>
  <Slides>20</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20</vt:i4>
      </vt:variant>
    </vt:vector>
  </HeadingPairs>
  <TitlesOfParts>
    <vt:vector size="25" baseType="lpstr">
      <vt:lpstr>Arial</vt:lpstr>
      <vt:lpstr>Calibri</vt:lpstr>
      <vt:lpstr>Calibri Light</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Edward Camilo Villota</dc:creator>
  <cp:lastModifiedBy>Edward Camilo Villota</cp:lastModifiedBy>
  <cp:revision>108</cp:revision>
  <dcterms:created xsi:type="dcterms:W3CDTF">2018-03-13T01:49:59Z</dcterms:created>
  <dcterms:modified xsi:type="dcterms:W3CDTF">2018-03-13T05:53:12Z</dcterms:modified>
</cp:coreProperties>
</file>