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99" autoAdjust="0"/>
    <p:restoredTop sz="94715" autoAdjust="0"/>
  </p:normalViewPr>
  <p:slideViewPr>
    <p:cSldViewPr snapToGrid="0">
      <p:cViewPr>
        <p:scale>
          <a:sx n="30" d="100"/>
          <a:sy n="30" d="100"/>
        </p:scale>
        <p:origin x="-2208" y="2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Charitable Organizations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Create campaigns and enhance visibility for their projects.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Corporate Partners and CSR initiatives </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Contribute financially, provide resources and participate in community development projects. </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Mobile Money Platforms</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Process payments being made for the different campaigns.</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pPr>
            <a:buNone/>
          </a:pPr>
          <a:endParaRPr lang="en-US" dirty="0"/>
        </a:p>
        <a:p>
          <a:pPr>
            <a:buFont typeface="Arial" panose="020B0604020202020204" pitchFamily="34" charset="0"/>
            <a:buChar char="•"/>
          </a:pPr>
          <a:r>
            <a:rPr lang="en-US" dirty="0"/>
            <a:t>Login to access Charify main menu</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endParaRPr lang="en-US" dirty="0"/>
        </a:p>
        <a:p>
          <a:r>
            <a:rPr lang="en-US" dirty="0"/>
            <a:t>Select Charify to donate to</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endParaRPr lang="en-US" dirty="0"/>
        </a:p>
        <a:p>
          <a:r>
            <a:rPr lang="en-US" dirty="0"/>
            <a:t>Confirm donation to a selected Charify</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sz="2800"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F377C5D-8FF2-4627-A03D-D231763200F3}">
      <dgm:prSet phldrT="[Text]" custT="1"/>
      <dgm:spPr/>
      <dgm:t>
        <a:bodyPr/>
        <a:lstStyle/>
        <a:p>
          <a:r>
            <a:rPr lang="en-US" sz="3200" dirty="0"/>
            <a:t>Sign up to access Charify services</a:t>
          </a:r>
        </a:p>
      </dgm:t>
    </dgm:pt>
    <dgm:pt modelId="{7090CEE9-E871-4B83-A7FC-E7B4B7E106EC}" type="parTrans" cxnId="{5A612AC1-7FFD-4F79-B021-B053DBE1AF40}">
      <dgm:prSet/>
      <dgm:spPr/>
      <dgm:t>
        <a:bodyPr/>
        <a:lstStyle/>
        <a:p>
          <a:endParaRPr lang="en-US"/>
        </a:p>
      </dgm:t>
    </dgm:pt>
    <dgm:pt modelId="{2E317E59-CD4F-47C7-A4E4-1D1D92101241}" type="sibTrans" cxnId="{5A612AC1-7FFD-4F79-B021-B053DBE1AF40}">
      <dgm:prSet/>
      <dgm:spPr/>
      <dgm:t>
        <a:bodyPr/>
        <a:lstStyle/>
        <a:p>
          <a:endParaRPr lang="en-US"/>
        </a:p>
      </dgm:t>
    </dgm:pt>
    <dgm:pt modelId="{E6A90BD9-000F-441F-97CB-5242128C6421}">
      <dgm:prSet phldrT="[Text]" custT="1"/>
      <dgm:spPr/>
      <dgm:t>
        <a:bodyPr/>
        <a:lstStyle/>
        <a:p>
          <a:endParaRPr lang="en-US" sz="3200" dirty="0"/>
        </a:p>
      </dgm:t>
    </dgm:pt>
    <dgm:pt modelId="{9545ECF0-3859-45D5-9A45-64FA51782B0C}" type="parTrans" cxnId="{F2696CC6-9E7C-4FA7-8485-2C2C5544B690}">
      <dgm:prSet/>
      <dgm:spPr/>
      <dgm:t>
        <a:bodyPr/>
        <a:lstStyle/>
        <a:p>
          <a:endParaRPr lang="en-US"/>
        </a:p>
      </dgm:t>
    </dgm:pt>
    <dgm:pt modelId="{11D3AA68-DF7A-4438-B506-6F638EA0EA44}" type="sibTrans" cxnId="{F2696CC6-9E7C-4FA7-8485-2C2C5544B690}">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ScaleY="108165" custLinFactNeighborY="10089"/>
      <dgm:spPr>
        <a:blipFill rotWithShape="1">
          <a:blip xmlns:r="http://schemas.openxmlformats.org/officeDocument/2006/relationships" r:embed="rId1"/>
          <a:srcRect/>
          <a:stretch>
            <a:fillRect t="-54000" b="-54000"/>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custScaleY="93759" custLinFactNeighborX="-5358" custLinFactNeighborY="22855">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ScaleY="133676" custLinFactNeighborX="8722" custLinFactNeighborY="857"/>
      <dgm:spPr>
        <a:blipFill rotWithShape="1">
          <a:blip xmlns:r="http://schemas.openxmlformats.org/officeDocument/2006/relationships" r:embed="rId2"/>
          <a:srcRect/>
          <a:stretch>
            <a:fillRect t="-28000" b="-28000"/>
          </a:stretch>
        </a:blipFill>
      </dgm:spPr>
    </dgm:pt>
    <dgm:pt modelId="{A0810939-5D65-4F5C-894F-F86C706A7A1C}" type="pres">
      <dgm:prSet presAssocID="{25AF84C7-6ED7-450C-83EA-4337CE735A70}" presName="Child" presStyleLbl="revTx" presStyleIdx="1" presStyleCnt="4" custLinFactNeighborY="22079">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Y="131967" custLinFactNeighborY="12331"/>
      <dgm:spPr>
        <a:blipFill rotWithShape="1">
          <a:blip xmlns:r="http://schemas.openxmlformats.org/officeDocument/2006/relationships" r:embed="rId3"/>
          <a:srcRect/>
          <a:stretch>
            <a:fillRect t="-54000" b="-54000"/>
          </a:stretch>
        </a:blipFill>
      </dgm:spPr>
    </dgm:pt>
    <dgm:pt modelId="{EBE06ADE-C892-44D3-AB90-0EE941CCA21D}" type="pres">
      <dgm:prSet presAssocID="{0F8DBA57-A3BA-4BC9-A853-67B71E3B3531}" presName="Child" presStyleLbl="revTx" presStyleIdx="2" presStyleCnt="4" custLinFactNeighborY="20496">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custScaleY="138946" custLinFactNeighborX="425" custLinFactNeighborY="14587"/>
      <dgm:spPr>
        <a:blipFill rotWithShape="1">
          <a:blip xmlns:r="http://schemas.openxmlformats.org/officeDocument/2006/relationships" r:embed="rId4"/>
          <a:srcRect/>
          <a:stretch>
            <a:fillRect t="-25000" b="-25000"/>
          </a:stretch>
        </a:blipFill>
      </dgm:spPr>
    </dgm:pt>
    <dgm:pt modelId="{2A1C86DE-9AB9-421D-8408-47DA191A0168}" type="pres">
      <dgm:prSet presAssocID="{677FC8B7-2875-43E9-9CDF-1CB72AAB0D0E}" presName="Child" presStyleLbl="revTx" presStyleIdx="3" presStyleCnt="4" custLinFactNeighborY="22079">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015F088E-4A0E-42B4-9442-452CBAE754B2}" type="presOf" srcId="{E6A90BD9-000F-441F-97CB-5242128C6421}" destId="{5ABBC393-AD16-4772-8402-4ABCB8683B4E}"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4EFAA6A5-AAE4-4207-B495-5CCECF963AEF}" type="presOf" srcId="{8F377C5D-8FF2-4627-A03D-D231763200F3}" destId="{5ABBC393-AD16-4772-8402-4ABCB8683B4E}" srcOrd="0" destOrd="1"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5A612AC1-7FFD-4F79-B021-B053DBE1AF40}" srcId="{A518A75D-9854-4CDE-9FB7-B1EBB324AAED}" destId="{8F377C5D-8FF2-4627-A03D-D231763200F3}" srcOrd="1" destOrd="0" parTransId="{7090CEE9-E871-4B83-A7FC-E7B4B7E106EC}" sibTransId="{2E317E59-CD4F-47C7-A4E4-1D1D92101241}"/>
    <dgm:cxn modelId="{81AE50C2-F587-470B-86FC-B5A28EFEE1BC}" srcId="{25AFBC85-EE41-46FB-A7F4-99ED4084C835}" destId="{0F8DBA57-A3BA-4BC9-A853-67B71E3B3531}" srcOrd="2" destOrd="0" parTransId="{99BB5F99-B845-4128-856A-D40FE489F4C0}" sibTransId="{CD82CFE7-3793-47B0-8B52-9C19EDB40EDE}"/>
    <dgm:cxn modelId="{F2696CC6-9E7C-4FA7-8485-2C2C5544B690}" srcId="{A518A75D-9854-4CDE-9FB7-B1EBB324AAED}" destId="{E6A90BD9-000F-441F-97CB-5242128C6421}" srcOrd="0" destOrd="0" parTransId="{9545ECF0-3859-45D5-9A45-64FA51782B0C}" sibTransId="{11D3AA68-DF7A-4438-B506-6F638EA0EA44}"/>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2" destOrd="0" parTransId="{A8A9D014-3B50-8D4A-BD40-9773B5E3920D}" sibTransId="{D07C801F-EC5D-A745-9F46-FD0C18F91C34}"/>
    <dgm:cxn modelId="{4A1C38F0-EE99-5C4F-8E05-0DE90E45B87E}" type="presOf" srcId="{5F733BB1-0E9D-464E-9AF1-7D1ED1D4436E}" destId="{5ABBC393-AD16-4772-8402-4ABCB8683B4E}" srcOrd="0" destOrd="2"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Charitable Organizations</a:t>
          </a:r>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Create campaigns and enhance visibility for their projects.</a:t>
          </a:r>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Corporate Partners and CSR initiatives </a:t>
          </a:r>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Contribute financially, provide resources and participate in community development projects. </a:t>
          </a:r>
        </a:p>
      </dsp:txBody>
      <dsp:txXfrm>
        <a:off x="4450556" y="2912353"/>
        <a:ext cx="3900487" cy="3033224"/>
      </dsp:txXfrm>
    </dsp:sp>
    <dsp:sp modelId="{64DD6D48-227C-4434-BED8-F49C9D4F4F7E}">
      <dsp:nvSpPr>
        <dsp:cNvPr id="0" name=""/>
        <dsp:cNvSpPr/>
      </dsp:nvSpPr>
      <dsp:spPr>
        <a:xfrm>
          <a:off x="8897112"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Mobile Money Platforms</a:t>
          </a:r>
        </a:p>
      </dsp:txBody>
      <dsp:txXfrm>
        <a:off x="8897112" y="1352158"/>
        <a:ext cx="3900487" cy="1560194"/>
      </dsp:txXfrm>
    </dsp:sp>
    <dsp:sp modelId="{98860936-C475-4184-9A9D-2F4B5D8B0BC7}">
      <dsp:nvSpPr>
        <dsp:cNvPr id="0" name=""/>
        <dsp:cNvSpPr/>
      </dsp:nvSpPr>
      <dsp:spPr>
        <a:xfrm>
          <a:off x="8897112"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Process payments being made for the different campaigns.</a:t>
          </a:r>
        </a:p>
      </dsp:txBody>
      <dsp:txXfrm>
        <a:off x="8897112" y="2912353"/>
        <a:ext cx="3900487"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412794"/>
          <a:ext cx="2648948" cy="2451505"/>
        </a:xfrm>
        <a:prstGeom prst="rect">
          <a:avLst/>
        </a:prstGeom>
        <a:blipFill rotWithShape="1">
          <a:blip xmlns:r="http://schemas.openxmlformats.org/officeDocument/2006/relationships" r:embed="rId1"/>
          <a:srcRect/>
          <a:stretch>
            <a:fillRect t="-54000" b="-5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0" y="4219049"/>
          <a:ext cx="2648948" cy="243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285750" lvl="1" indent="-285750" algn="l" defTabSz="1422400">
            <a:lnSpc>
              <a:spcPct val="90000"/>
            </a:lnSpc>
            <a:spcBef>
              <a:spcPct val="0"/>
            </a:spcBef>
            <a:spcAft>
              <a:spcPct val="15000"/>
            </a:spcAft>
            <a:buChar char="•"/>
          </a:pPr>
          <a:endParaRPr lang="en-US" sz="3200" kern="1200" dirty="0"/>
        </a:p>
        <a:p>
          <a:pPr marL="285750" lvl="1" indent="-285750" algn="l" defTabSz="1422400">
            <a:lnSpc>
              <a:spcPct val="90000"/>
            </a:lnSpc>
            <a:spcBef>
              <a:spcPct val="0"/>
            </a:spcBef>
            <a:spcAft>
              <a:spcPct val="15000"/>
            </a:spcAft>
            <a:buChar char="•"/>
          </a:pPr>
          <a:r>
            <a:rPr lang="en-US" sz="3200" kern="1200" dirty="0"/>
            <a:t>Sign up to access Charify services</a:t>
          </a:r>
        </a:p>
        <a:p>
          <a:pPr marL="285750" lvl="1" indent="-285750" algn="l" defTabSz="1244600">
            <a:lnSpc>
              <a:spcPct val="90000"/>
            </a:lnSpc>
            <a:spcBef>
              <a:spcPct val="0"/>
            </a:spcBef>
            <a:spcAft>
              <a:spcPct val="15000"/>
            </a:spcAft>
            <a:buChar char="•"/>
          </a:pPr>
          <a:endParaRPr lang="en-US" sz="2800" kern="1200" dirty="0"/>
        </a:p>
      </dsp:txBody>
      <dsp:txXfrm>
        <a:off x="0" y="4219049"/>
        <a:ext cx="2648948" cy="2439816"/>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706125" y="914458"/>
          <a:ext cx="2648948" cy="3029700"/>
        </a:xfrm>
        <a:prstGeom prst="rect">
          <a:avLst/>
        </a:prstGeom>
        <a:blipFill rotWithShape="1">
          <a:blip xmlns:r="http://schemas.openxmlformats.org/officeDocument/2006/relationships" r:embed="rId2"/>
          <a:srcRect/>
          <a:stretch>
            <a:fillRect t="-28000" b="-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4092267"/>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endParaRPr lang="en-US" sz="3400" kern="1200" dirty="0"/>
        </a:p>
        <a:p>
          <a:pPr marL="0" lvl="0" indent="0" algn="ctr" defTabSz="1511300">
            <a:lnSpc>
              <a:spcPct val="90000"/>
            </a:lnSpc>
            <a:spcBef>
              <a:spcPct val="0"/>
            </a:spcBef>
            <a:spcAft>
              <a:spcPct val="35000"/>
            </a:spcAft>
            <a:buFont typeface="Arial" panose="020B0604020202020204" pitchFamily="34" charset="0"/>
            <a:buNone/>
          </a:pPr>
          <a:r>
            <a:rPr lang="en-US" sz="3400" kern="1200" dirty="0"/>
            <a:t>Login to access Charify main menu</a:t>
          </a:r>
        </a:p>
      </dsp:txBody>
      <dsp:txXfrm>
        <a:off x="3475084" y="4092267"/>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193877"/>
          <a:ext cx="2648948" cy="2990966"/>
        </a:xfrm>
        <a:prstGeom prst="rect">
          <a:avLst/>
        </a:prstGeom>
        <a:blipFill rotWithShape="1">
          <a:blip xmlns:r="http://schemas.openxmlformats.org/officeDocument/2006/relationships" r:embed="rId3"/>
          <a:srcRect/>
          <a:stretch>
            <a:fillRect t="-54000" b="-5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4076461"/>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endParaRPr lang="en-US" sz="3400" kern="1200" dirty="0"/>
        </a:p>
        <a:p>
          <a:pPr marL="0" lvl="0" indent="0" algn="ctr" defTabSz="1511300">
            <a:lnSpc>
              <a:spcPct val="90000"/>
            </a:lnSpc>
            <a:spcBef>
              <a:spcPct val="0"/>
            </a:spcBef>
            <a:spcAft>
              <a:spcPct val="35000"/>
            </a:spcAft>
            <a:buNone/>
          </a:pPr>
          <a:r>
            <a:rPr lang="en-US" sz="3400" kern="1200" dirty="0"/>
            <a:t>Select Charify to donate to</a:t>
          </a:r>
        </a:p>
      </dsp:txBody>
      <dsp:txXfrm>
        <a:off x="6808237" y="4076461"/>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52649" y="1165921"/>
          <a:ext cx="2648948" cy="3149142"/>
        </a:xfrm>
        <a:prstGeom prst="rect">
          <a:avLst/>
        </a:prstGeom>
        <a:blipFill rotWithShape="1">
          <a:blip xmlns:r="http://schemas.openxmlformats.org/officeDocument/2006/relationships" r:embed="rId4"/>
          <a:srcRect/>
          <a:stretch>
            <a:fillRect t="-25000" b="-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4092267"/>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endParaRPr lang="en-US" sz="3400" kern="1200" dirty="0"/>
        </a:p>
        <a:p>
          <a:pPr marL="0" lvl="0" indent="0" algn="ctr" defTabSz="1511300">
            <a:lnSpc>
              <a:spcPct val="90000"/>
            </a:lnSpc>
            <a:spcBef>
              <a:spcPct val="0"/>
            </a:spcBef>
            <a:spcAft>
              <a:spcPct val="35000"/>
            </a:spcAft>
            <a:buNone/>
          </a:pPr>
          <a:r>
            <a:rPr lang="en-US" sz="3400" kern="1200" dirty="0"/>
            <a:t>Confirm donation to a selected Charify</a:t>
          </a:r>
        </a:p>
      </dsp:txBody>
      <dsp:txXfrm>
        <a:off x="10141391" y="4092267"/>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20-Aug-23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20-Aug-23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20-Aug-23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20-Aug-23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www.gofundme.com/en-gb" TargetMode="External"/><Relationship Id="rId18" Type="http://schemas.openxmlformats.org/officeDocument/2006/relationships/hyperlink" Target="https://firebase.google.com/docs" TargetMode="External"/><Relationship Id="rId26" Type="http://schemas.openxmlformats.org/officeDocument/2006/relationships/image" Target="../media/image10.png"/><Relationship Id="rId3" Type="http://schemas.openxmlformats.org/officeDocument/2006/relationships/diagramData" Target="../diagrams/data1.xml"/><Relationship Id="rId21" Type="http://schemas.openxmlformats.org/officeDocument/2006/relationships/image" Target="../media/image5.pn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hyperlink" Target="https://developer.flutterwave.com/"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charify-api.onrender.com/" TargetMode="External"/><Relationship Id="rId20" Type="http://schemas.openxmlformats.org/officeDocument/2006/relationships/hyperlink" Target="https://firebase.google.com/" TargetMode="Externa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8.png"/><Relationship Id="rId5" Type="http://schemas.openxmlformats.org/officeDocument/2006/relationships/diagramQuickStyle" Target="../diagrams/quickStyle1.xml"/><Relationship Id="rId15" Type="http://schemas.openxmlformats.org/officeDocument/2006/relationships/hyperlink" Target="https://momodeveloper.mtn.com/api-documentation" TargetMode="External"/><Relationship Id="rId23" Type="http://schemas.openxmlformats.org/officeDocument/2006/relationships/image" Target="../media/image7.png"/><Relationship Id="rId28" Type="http://schemas.openxmlformats.org/officeDocument/2006/relationships/image" Target="../media/image12.PNG"/><Relationship Id="rId10" Type="http://schemas.openxmlformats.org/officeDocument/2006/relationships/diagramQuickStyle" Target="../diagrams/quickStyle2.xml"/><Relationship Id="rId19" Type="http://schemas.openxmlformats.org/officeDocument/2006/relationships/hyperlink" Target="https://dart.dev/guides" TargetMode="Externa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hyperlink" Target="https://docs.flutter.dev/" TargetMode="External"/><Relationship Id="rId22" Type="http://schemas.openxmlformats.org/officeDocument/2006/relationships/image" Target="../media/image6.png"/><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Charify App</a:t>
            </a:r>
          </a:p>
        </p:txBody>
      </p:sp>
      <p:sp>
        <p:nvSpPr>
          <p:cNvPr id="23" name="Text Placeholder 22"/>
          <p:cNvSpPr>
            <a:spLocks noGrp="1"/>
          </p:cNvSpPr>
          <p:nvPr>
            <p:ph type="body" sz="quarter" idx="36"/>
          </p:nvPr>
        </p:nvSpPr>
        <p:spPr/>
        <p:txBody>
          <a:bodyPr/>
          <a:lstStyle/>
          <a:p>
            <a:r>
              <a:rPr lang="en-GB" sz="4400" dirty="0">
                <a:effectLst/>
                <a:latin typeface="Calibri" panose="020F0502020204030204" pitchFamily="34" charset="0"/>
              </a:rPr>
              <a:t>RONALD ATUHAIRE </a:t>
            </a:r>
            <a:r>
              <a:rPr lang="en-US" dirty="0"/>
              <a:t> | EDWARD KABOGGOZA| GEORGE SSEMAGANDA  </a:t>
            </a:r>
          </a:p>
        </p:txBody>
      </p:sp>
      <p:sp>
        <p:nvSpPr>
          <p:cNvPr id="67" name="Text Placeholder 66"/>
          <p:cNvSpPr>
            <a:spLocks noGrp="1"/>
          </p:cNvSpPr>
          <p:nvPr>
            <p:ph type="body" sz="quarter" idx="13"/>
          </p:nvPr>
        </p:nvSpPr>
        <p:spPr>
          <a:xfrm>
            <a:off x="1188720" y="5067659"/>
            <a:ext cx="12801600" cy="1280160"/>
          </a:xfrm>
        </p:spPr>
        <p:txBody>
          <a:bodyPr/>
          <a:lstStyle/>
          <a:p>
            <a:r>
              <a:rPr lang="en-US" dirty="0"/>
              <a:t>Problem </a:t>
            </a:r>
          </a:p>
        </p:txBody>
      </p:sp>
      <p:sp>
        <p:nvSpPr>
          <p:cNvPr id="69" name="Text Placeholder 68"/>
          <p:cNvSpPr>
            <a:spLocks noGrp="1"/>
          </p:cNvSpPr>
          <p:nvPr>
            <p:ph type="body" sz="quarter" idx="39"/>
          </p:nvPr>
        </p:nvSpPr>
        <p:spPr>
          <a:xfrm>
            <a:off x="1143000" y="7114032"/>
            <a:ext cx="12801600" cy="3223004"/>
          </a:xfrm>
        </p:spPr>
        <p:txBody>
          <a:bodyPr/>
          <a:lstStyle/>
          <a:p>
            <a:r>
              <a:rPr lang="en-US" dirty="0"/>
              <a:t>Ugandan charities and individuals struggle with technology barriers, inadequate platforms, and location visibility, hindering effective fundraising and impactful campaigns.  People affected by the project include charitable organizations, local communities, mobile money platforms and donors.</a:t>
            </a:r>
          </a:p>
        </p:txBody>
      </p:sp>
      <p:sp>
        <p:nvSpPr>
          <p:cNvPr id="68" name="Text Placeholder 67"/>
          <p:cNvSpPr>
            <a:spLocks noGrp="1"/>
          </p:cNvSpPr>
          <p:nvPr>
            <p:ph type="body" sz="quarter" idx="37"/>
          </p:nvPr>
        </p:nvSpPr>
        <p:spPr>
          <a:xfrm>
            <a:off x="1143000" y="10994026"/>
            <a:ext cx="12801600" cy="1280160"/>
          </a:xfrm>
        </p:spPr>
        <p:txBody>
          <a:bodyPr/>
          <a:lstStyle/>
          <a:p>
            <a:r>
              <a:rPr lang="en-US" dirty="0"/>
              <a:t>Project  Objectives</a:t>
            </a:r>
          </a:p>
        </p:txBody>
      </p:sp>
      <p:sp>
        <p:nvSpPr>
          <p:cNvPr id="11" name="Content Placeholder 10"/>
          <p:cNvSpPr>
            <a:spLocks noGrp="1"/>
          </p:cNvSpPr>
          <p:nvPr>
            <p:ph sz="quarter" idx="38"/>
          </p:nvPr>
        </p:nvSpPr>
        <p:spPr>
          <a:xfrm>
            <a:off x="1188720" y="12210184"/>
            <a:ext cx="12801600" cy="3678936"/>
          </a:xfrm>
        </p:spPr>
        <p:txBody>
          <a:bodyPr>
            <a:normAutofit lnSpcReduction="10000"/>
          </a:bodyPr>
          <a:lstStyle/>
          <a:p>
            <a:r>
              <a:rPr lang="en-US" dirty="0"/>
              <a:t>Improve engagement with donors through effective use of digital marketing and story telling techniques.</a:t>
            </a:r>
          </a:p>
          <a:p>
            <a:r>
              <a:rPr lang="en-US" dirty="0"/>
              <a:t>Establish transparent reporting mechanisms to showcase how donations are utilized and the progress achieved by charitable projects.</a:t>
            </a:r>
          </a:p>
          <a:p>
            <a:r>
              <a:rPr lang="en-US" dirty="0"/>
              <a:t>Create user-friendly online donation platforms and mobile based systems.</a:t>
            </a:r>
          </a:p>
        </p:txBody>
      </p:sp>
      <p:sp>
        <p:nvSpPr>
          <p:cNvPr id="7" name="Text Placeholder 6"/>
          <p:cNvSpPr>
            <a:spLocks noGrp="1"/>
          </p:cNvSpPr>
          <p:nvPr>
            <p:ph type="body" sz="quarter" idx="17"/>
          </p:nvPr>
        </p:nvSpPr>
        <p:spPr>
          <a:xfrm>
            <a:off x="1188720" y="16071638"/>
            <a:ext cx="12801600" cy="1074163"/>
          </a:xfrm>
        </p:spPr>
        <p:txBody>
          <a:bodyPr/>
          <a:lstStyle/>
          <a:p>
            <a:r>
              <a:rPr lang="en-US" dirty="0"/>
              <a:t>Project Requirements</a:t>
            </a:r>
          </a:p>
        </p:txBody>
      </p:sp>
      <p:sp>
        <p:nvSpPr>
          <p:cNvPr id="12" name="Content Placeholder 11"/>
          <p:cNvSpPr>
            <a:spLocks noGrp="1"/>
          </p:cNvSpPr>
          <p:nvPr>
            <p:ph sz="quarter" idx="25"/>
          </p:nvPr>
        </p:nvSpPr>
        <p:spPr>
          <a:xfrm>
            <a:off x="1143000" y="17186190"/>
            <a:ext cx="12801600" cy="5282183"/>
          </a:xfrm>
        </p:spPr>
        <p:txBody>
          <a:bodyPr/>
          <a:lstStyle/>
          <a:p>
            <a:r>
              <a:rPr lang="en-US" dirty="0"/>
              <a:t>User-Friendly Donation Platform: Create a mobile and web-based platform for making donations.</a:t>
            </a:r>
          </a:p>
          <a:p>
            <a:r>
              <a:rPr lang="en-US" dirty="0"/>
              <a:t>User Profiles and Donor Management: Allow users to create profiles and track their donations and engagement.</a:t>
            </a:r>
          </a:p>
          <a:p>
            <a:r>
              <a:rPr lang="en-US" dirty="0"/>
              <a:t>Transport Reporting: Develop a dashboard for organizations to report on project and fund utilization.</a:t>
            </a:r>
          </a:p>
          <a:p>
            <a:r>
              <a:rPr lang="en-US" dirty="0"/>
              <a:t>Mobile Money integration: Integrate with  popular mobile money platforms for seamless payment processing.</a:t>
            </a:r>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18158556"/>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a:xfrm>
            <a:off x="15544800" y="5159780"/>
            <a:ext cx="12801600" cy="1219200"/>
          </a:xfrm>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221602982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a:xfrm>
            <a:off x="15544800" y="24106632"/>
            <a:ext cx="12801600" cy="9094276"/>
          </a:xfrm>
        </p:spPr>
        <p:txBody>
          <a:bodyPr>
            <a:normAutofit lnSpcReduction="10000"/>
          </a:bodyPr>
          <a:lstStyle/>
          <a:p>
            <a:r>
              <a:rPr lang="en-US" dirty="0"/>
              <a:t>Expand Payment Methods: Continuously update and expand the platform's payment methods to accommodate emerging preferred payment options in Uganda.</a:t>
            </a:r>
          </a:p>
          <a:p>
            <a:r>
              <a:rPr lang="en-US" dirty="0"/>
              <a:t>Regional Scaling: We consider scaling the platform to address challenges faced by charitable organizations and individuals in the neighboring countries.</a:t>
            </a:r>
          </a:p>
          <a:p>
            <a:r>
              <a:rPr lang="en-US" dirty="0"/>
              <a:t>Blockchain for Transparency: Implement blockchain technology to enhance transparency and accountability in fund utilization and project progress.</a:t>
            </a:r>
          </a:p>
          <a:p>
            <a:r>
              <a:rPr lang="en-US" dirty="0"/>
              <a:t>Localized Content and Languages: Expand multilingual support to include additional local languages.</a:t>
            </a:r>
          </a:p>
          <a:p>
            <a:r>
              <a:rPr lang="en-US" dirty="0"/>
              <a:t>Machine Learning and AI Integration: Integrate machine learning algorithms to provide personalized recommendations to donors, suggest impactful campaign strategies and analyze trends in donor behavior.</a:t>
            </a:r>
          </a:p>
          <a:p>
            <a:r>
              <a:rPr lang="en-US" dirty="0">
                <a:effectLst/>
                <a:ea typeface="Times New Roman" panose="02020603050405020304" pitchFamily="18" charset="0"/>
                <a:cs typeface="Times New Roman" panose="02020603050405020304" pitchFamily="18" charset="0"/>
              </a:rPr>
              <a:t>Ability to start a campaign by the users not only by the admins.</a:t>
            </a:r>
          </a:p>
          <a:p>
            <a:r>
              <a:rPr lang="en-CA" i="0" dirty="0">
                <a:solidFill>
                  <a:srgbClr val="000000"/>
                </a:solidFill>
                <a:effectLst/>
                <a:ea typeface="Times New Roman" panose="02020603050405020304" pitchFamily="18" charset="0"/>
                <a:cs typeface="Times New Roman" panose="02020603050405020304" pitchFamily="18" charset="0"/>
              </a:rPr>
              <a:t>Planning to use Mango DB</a:t>
            </a:r>
            <a:endParaRPr lang="en-US" i="1" dirty="0">
              <a:effectLst/>
              <a:ea typeface="Times New Roman" panose="02020603050405020304" pitchFamily="18" charset="0"/>
              <a:cs typeface="Times New Roman" panose="02020603050405020304" pitchFamily="18" charset="0"/>
            </a:endParaRPr>
          </a:p>
          <a:p>
            <a:endParaRPr lang="en-US" dirty="0"/>
          </a:p>
          <a:p>
            <a:endParaRPr lang="en-US" dirty="0"/>
          </a:p>
        </p:txBody>
      </p:sp>
      <p:sp>
        <p:nvSpPr>
          <p:cNvPr id="18" name="Text Placeholder 17"/>
          <p:cNvSpPr>
            <a:spLocks noGrp="1"/>
          </p:cNvSpPr>
          <p:nvPr>
            <p:ph type="body" sz="quarter" idx="31"/>
          </p:nvPr>
        </p:nvSpPr>
        <p:spPr/>
        <p:txBody>
          <a:bodyPr/>
          <a:lstStyle/>
          <a:p>
            <a:r>
              <a:rPr lang="en-US" dirty="0"/>
              <a:t>Results</a:t>
            </a:r>
          </a:p>
        </p:txBody>
      </p:sp>
      <p:sp>
        <p:nvSpPr>
          <p:cNvPr id="6" name="Content Placeholder 5"/>
          <p:cNvSpPr>
            <a:spLocks noGrp="1"/>
          </p:cNvSpPr>
          <p:nvPr>
            <p:ph sz="quarter" idx="33"/>
          </p:nvPr>
        </p:nvSpPr>
        <p:spPr/>
        <p:txBody>
          <a:bodyPr/>
          <a:lstStyle/>
          <a:p>
            <a:r>
              <a:rPr lang="en-US" dirty="0"/>
              <a:t>                                       </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dirty="0"/>
              <a:t>Brief summary of what you discovered based on results</a:t>
            </a:r>
          </a:p>
          <a:p>
            <a:r>
              <a:rPr lang="en-US" dirty="0"/>
              <a:t>Indicate and explain whether or not the data supports your hypothesis</a:t>
            </a:r>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a:xfrm>
            <a:off x="29900880" y="27166824"/>
            <a:ext cx="12801600" cy="5573776"/>
          </a:xfrm>
        </p:spPr>
        <p:txBody>
          <a:bodyPr/>
          <a:lstStyle/>
          <a:p>
            <a:r>
              <a:rPr lang="en-US" b="1" dirty="0"/>
              <a:t>GoFundMe</a:t>
            </a:r>
            <a:r>
              <a:rPr lang="en-US" dirty="0"/>
              <a:t> </a:t>
            </a:r>
            <a:r>
              <a:rPr lang="en-US" dirty="0">
                <a:hlinkClick r:id="rId13"/>
              </a:rPr>
              <a:t>https://www.gofundme.com/en-gb</a:t>
            </a:r>
            <a:r>
              <a:rPr lang="en-US" dirty="0"/>
              <a:t> </a:t>
            </a:r>
          </a:p>
          <a:p>
            <a:r>
              <a:rPr lang="en-GB" b="1" i="0" u="none" strike="noStrike" dirty="0">
                <a:effectLst/>
              </a:rPr>
              <a:t>Flutter documentation</a:t>
            </a:r>
            <a:r>
              <a:rPr lang="en-US" dirty="0"/>
              <a:t> </a:t>
            </a:r>
            <a:r>
              <a:rPr lang="en-US" dirty="0">
                <a:hlinkClick r:id="rId14"/>
              </a:rPr>
              <a:t>https://docs.flutter.dev/</a:t>
            </a:r>
            <a:endParaRPr lang="en-US" dirty="0"/>
          </a:p>
          <a:p>
            <a:r>
              <a:rPr lang="en-US" b="1" dirty="0"/>
              <a:t>Momo API </a:t>
            </a:r>
            <a:r>
              <a:rPr lang="en-US" dirty="0">
                <a:hlinkClick r:id="rId15"/>
              </a:rPr>
              <a:t>https://momodeveloper.mtn.com/api-documentation</a:t>
            </a:r>
            <a:r>
              <a:rPr lang="en-US" dirty="0"/>
              <a:t> </a:t>
            </a:r>
          </a:p>
          <a:p>
            <a:endParaRPr lang="en-US" dirty="0"/>
          </a:p>
          <a:p>
            <a:pPr marL="342900" marR="0" lvl="0" indent="-342900" algn="just">
              <a:lnSpc>
                <a:spcPts val="1200"/>
              </a:lnSpc>
              <a:spcBef>
                <a:spcPts val="0"/>
              </a:spcBef>
              <a:spcAft>
                <a:spcPts val="0"/>
              </a:spcAft>
              <a:buFont typeface="Arial" panose="020B0604020202020204" pitchFamily="34" charset="0"/>
              <a:buChar char="•"/>
              <a:tabLst>
                <a:tab pos="457200" algn="l"/>
              </a:tabLst>
            </a:pPr>
            <a:r>
              <a:rPr lang="en-CA" b="1" i="1" dirty="0">
                <a:effectLst/>
                <a:ea typeface="Times New Roman" panose="02020603050405020304" pitchFamily="18" charset="0"/>
                <a:cs typeface="Times New Roman" panose="02020603050405020304" pitchFamily="18" charset="0"/>
              </a:rPr>
              <a:t>REST API-hosting/PaaS</a:t>
            </a:r>
            <a:r>
              <a:rPr lang="en-CA" i="1" dirty="0">
                <a:effectLst/>
                <a:ea typeface="Times New Roman" panose="02020603050405020304" pitchFamily="18" charset="0"/>
                <a:cs typeface="Times New Roman" panose="02020603050405020304" pitchFamily="18" charset="0"/>
              </a:rPr>
              <a:t> </a:t>
            </a:r>
            <a:r>
              <a:rPr lang="en-CA" i="1" u="sng" dirty="0">
                <a:solidFill>
                  <a:srgbClr val="0000FF"/>
                </a:solidFill>
                <a:effectLst/>
                <a:ea typeface="Times New Roman" panose="02020603050405020304" pitchFamily="18" charset="0"/>
                <a:cs typeface="Times New Roman" panose="02020603050405020304" pitchFamily="18" charset="0"/>
                <a:hlinkClick r:id="rId16"/>
              </a:rPr>
              <a:t>https:// render.com</a:t>
            </a: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Arial" panose="020B0604020202020204" pitchFamily="34" charset="0"/>
              <a:buChar char="•"/>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Arial" panose="020B0604020202020204" pitchFamily="34" charset="0"/>
              <a:buChar char="•"/>
              <a:tabLst>
                <a:tab pos="457200" algn="l"/>
              </a:tabLst>
            </a:pPr>
            <a:endParaRPr lang="en-CA" i="1" u="sng" dirty="0">
              <a:solidFill>
                <a:srgbClr val="0000FF"/>
              </a:solidFill>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Arial" panose="020B0604020202020204" pitchFamily="34" charset="0"/>
              <a:buChar char="•"/>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r>
              <a:rPr lang="en-CA" b="1" i="1" dirty="0">
                <a:effectLst/>
                <a:ea typeface="Times New Roman" panose="02020603050405020304" pitchFamily="18" charset="0"/>
                <a:cs typeface="Times New Roman" panose="02020603050405020304" pitchFamily="18" charset="0"/>
              </a:rPr>
              <a:t>Flutter wave documentation </a:t>
            </a:r>
            <a:r>
              <a:rPr lang="en-CA" i="1" u="sng" dirty="0">
                <a:solidFill>
                  <a:srgbClr val="0000FF"/>
                </a:solidFill>
                <a:effectLst/>
                <a:ea typeface="Times New Roman" panose="02020603050405020304" pitchFamily="18" charset="0"/>
                <a:cs typeface="Times New Roman" panose="02020603050405020304" pitchFamily="18" charset="0"/>
                <a:hlinkClick r:id="rId17"/>
              </a:rPr>
              <a:t>https://developer.flutterwave.com/</a:t>
            </a: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r>
              <a:rPr lang="en-CA" b="1" i="1" dirty="0">
                <a:effectLst/>
                <a:ea typeface="Times New Roman" panose="02020603050405020304" pitchFamily="18" charset="0"/>
                <a:cs typeface="Times New Roman" panose="02020603050405020304" pitchFamily="18" charset="0"/>
              </a:rPr>
              <a:t>Fire base documentation </a:t>
            </a:r>
            <a:r>
              <a:rPr lang="en-CA" i="1" u="sng" dirty="0">
                <a:solidFill>
                  <a:srgbClr val="0000FF"/>
                </a:solidFill>
                <a:effectLst/>
                <a:ea typeface="Times New Roman" panose="02020603050405020304" pitchFamily="18" charset="0"/>
                <a:cs typeface="Times New Roman" panose="02020603050405020304" pitchFamily="18" charset="0"/>
                <a:hlinkClick r:id="rId18"/>
              </a:rPr>
              <a:t>https://firebase.google.com/docs</a:t>
            </a: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CA" i="1" u="sng" dirty="0">
              <a:solidFill>
                <a:srgbClr val="0000FF"/>
              </a:solidFill>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r>
              <a:rPr lang="en-CA" b="1" i="1" dirty="0">
                <a:effectLst/>
                <a:ea typeface="Times New Roman" panose="02020603050405020304" pitchFamily="18" charset="0"/>
                <a:cs typeface="Times New Roman" panose="02020603050405020304" pitchFamily="18" charset="0"/>
              </a:rPr>
              <a:t>Dart documentation </a:t>
            </a:r>
            <a:r>
              <a:rPr lang="en-CA" i="1" u="sng" dirty="0">
                <a:solidFill>
                  <a:srgbClr val="0000FF"/>
                </a:solidFill>
                <a:effectLst/>
                <a:ea typeface="Times New Roman" panose="02020603050405020304" pitchFamily="18" charset="0"/>
                <a:cs typeface="Times New Roman" panose="02020603050405020304" pitchFamily="18" charset="0"/>
                <a:hlinkClick r:id="rId19"/>
              </a:rPr>
              <a:t>https://dart.dev/guides</a:t>
            </a:r>
            <a:endParaRPr lang="en-US" i="1" dirty="0">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US" i="1" dirty="0">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US" i="1" dirty="0">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US" i="1" dirty="0">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r>
              <a:rPr lang="en-CA" b="1" i="1" dirty="0">
                <a:effectLst/>
                <a:ea typeface="Times New Roman" panose="02020603050405020304" pitchFamily="18" charset="0"/>
                <a:cs typeface="Times New Roman" panose="02020603050405020304" pitchFamily="18" charset="0"/>
              </a:rPr>
              <a:t>Fire store documentation </a:t>
            </a:r>
            <a:r>
              <a:rPr lang="en-CA" i="1" u="sng" dirty="0">
                <a:solidFill>
                  <a:srgbClr val="0000FF"/>
                </a:solidFill>
                <a:effectLst/>
                <a:ea typeface="Times New Roman" panose="02020603050405020304" pitchFamily="18" charset="0"/>
                <a:cs typeface="Times New Roman" panose="02020603050405020304" pitchFamily="18" charset="0"/>
                <a:hlinkClick r:id="rId20"/>
              </a:rPr>
              <a:t>https://firebase.google.com/</a:t>
            </a:r>
            <a:endParaRPr lang="en-US" i="1" dirty="0">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US" i="1" dirty="0">
              <a:effectLst/>
              <a:ea typeface="Times New Roman" panose="02020603050405020304" pitchFamily="18" charset="0"/>
              <a:cs typeface="Times New Roman" panose="02020603050405020304" pitchFamily="18" charset="0"/>
            </a:endParaRPr>
          </a:p>
          <a:p>
            <a:pPr marL="342900" indent="-342900" algn="just">
              <a:lnSpc>
                <a:spcPts val="1200"/>
              </a:lnSpc>
              <a:spcBef>
                <a:spcPts val="0"/>
              </a:spcBef>
              <a:tabLst>
                <a:tab pos="457200" algn="l"/>
              </a:tabLst>
            </a:pPr>
            <a:endParaRPr lang="en-US" i="1" dirty="0">
              <a:effectLst/>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Arial" panose="020B0604020202020204" pitchFamily="34" charset="0"/>
              <a:buChar char="•"/>
              <a:tabLst>
                <a:tab pos="457200" algn="l"/>
              </a:tabLst>
            </a:pPr>
            <a:endParaRPr lang="en-CA" i="1" u="sng" dirty="0">
              <a:solidFill>
                <a:srgbClr val="0000FF"/>
              </a:solidFill>
              <a:latin typeface="+mj-lt"/>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Arial" panose="020B0604020202020204" pitchFamily="34" charset="0"/>
              <a:buChar char="•"/>
              <a:tabLst>
                <a:tab pos="457200" algn="l"/>
              </a:tabLst>
            </a:pPr>
            <a:endParaRPr lang="en-US" i="1" dirty="0">
              <a:effectLst/>
              <a:latin typeface="+mj-lt"/>
              <a:ea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1"/>
          <a:stretch>
            <a:fillRect/>
          </a:stretch>
        </p:blipFill>
        <p:spPr>
          <a:xfrm>
            <a:off x="25164680" y="-30922"/>
            <a:ext cx="18726521" cy="3797404"/>
          </a:xfrm>
          <a:prstGeom prst="rect">
            <a:avLst/>
          </a:prstGeom>
        </p:spPr>
      </p:pic>
      <p:pic>
        <p:nvPicPr>
          <p:cNvPr id="31" name="Content Placeholder 30">
            <a:extLst>
              <a:ext uri="{FF2B5EF4-FFF2-40B4-BE49-F238E27FC236}">
                <a16:creationId xmlns:a16="http://schemas.microsoft.com/office/drawing/2014/main" id="{1C3E3596-B65A-B14C-A7D4-EC64BF96524F}"/>
              </a:ext>
            </a:extLst>
          </p:cNvPr>
          <p:cNvPicPr>
            <a:picLocks noGrp="1" noChangeAspect="1"/>
          </p:cNvPicPr>
          <p:nvPr>
            <p:ph sz="quarter" idx="27"/>
          </p:nvPr>
        </p:nvPicPr>
        <p:blipFill>
          <a:blip r:embed="rId22">
            <a:extLst>
              <a:ext uri="{28A0092B-C50C-407E-A947-70E740481C1C}">
                <a14:useLocalDpi xmlns:a14="http://schemas.microsoft.com/office/drawing/2010/main" val="0"/>
              </a:ext>
            </a:extLst>
          </a:blip>
          <a:stretch>
            <a:fillRect/>
          </a:stretch>
        </p:blipFill>
        <p:spPr>
          <a:xfrm>
            <a:off x="14681200" y="6604532"/>
            <a:ext cx="14579600" cy="7724115"/>
          </a:xfrm>
        </p:spPr>
      </p:pic>
      <p:sp>
        <p:nvSpPr>
          <p:cNvPr id="32" name="TextBox 31">
            <a:extLst>
              <a:ext uri="{FF2B5EF4-FFF2-40B4-BE49-F238E27FC236}">
                <a16:creationId xmlns:a16="http://schemas.microsoft.com/office/drawing/2014/main" id="{3E3B2CE9-B1C7-E5BF-881C-9A6CFD3E5A00}"/>
              </a:ext>
            </a:extLst>
          </p:cNvPr>
          <p:cNvSpPr txBox="1"/>
          <p:nvPr/>
        </p:nvSpPr>
        <p:spPr>
          <a:xfrm>
            <a:off x="20675600" y="29108400"/>
            <a:ext cx="184731" cy="1015663"/>
          </a:xfrm>
          <a:prstGeom prst="rect">
            <a:avLst/>
          </a:prstGeom>
          <a:noFill/>
        </p:spPr>
        <p:txBody>
          <a:bodyPr wrap="none" rtlCol="0">
            <a:spAutoFit/>
          </a:bodyPr>
          <a:lstStyle/>
          <a:p>
            <a:endParaRPr lang="en-UG" sz="6000" dirty="0" err="1"/>
          </a:p>
        </p:txBody>
      </p:sp>
      <p:sp>
        <p:nvSpPr>
          <p:cNvPr id="33" name="TextBox 32">
            <a:extLst>
              <a:ext uri="{FF2B5EF4-FFF2-40B4-BE49-F238E27FC236}">
                <a16:creationId xmlns:a16="http://schemas.microsoft.com/office/drawing/2014/main" id="{2CB4CDAA-37CD-DD0C-2043-A16723328A54}"/>
              </a:ext>
            </a:extLst>
          </p:cNvPr>
          <p:cNvSpPr txBox="1"/>
          <p:nvPr/>
        </p:nvSpPr>
        <p:spPr>
          <a:xfrm>
            <a:off x="18914533" y="24705733"/>
            <a:ext cx="184731" cy="1015663"/>
          </a:xfrm>
          <a:prstGeom prst="rect">
            <a:avLst/>
          </a:prstGeom>
          <a:noFill/>
        </p:spPr>
        <p:txBody>
          <a:bodyPr wrap="none" rtlCol="0">
            <a:spAutoFit/>
          </a:bodyPr>
          <a:lstStyle/>
          <a:p>
            <a:endParaRPr lang="en-UG" sz="6000" dirty="0" err="1"/>
          </a:p>
        </p:txBody>
      </p:sp>
      <p:pic>
        <p:nvPicPr>
          <p:cNvPr id="14" name="Picture 13" descr="A purple background with white text&#10;&#10;Description automatically generated">
            <a:extLst>
              <a:ext uri="{FF2B5EF4-FFF2-40B4-BE49-F238E27FC236}">
                <a16:creationId xmlns:a16="http://schemas.microsoft.com/office/drawing/2014/main" id="{E3DCD9C5-16DF-BA8E-AFFB-9F3DCA962177}"/>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9961052" y="15031888"/>
            <a:ext cx="2042948" cy="3752137"/>
          </a:xfrm>
          <a:prstGeom prst="rect">
            <a:avLst/>
          </a:prstGeom>
          <a:noFill/>
          <a:ln>
            <a:noFill/>
          </a:ln>
        </p:spPr>
      </p:pic>
      <p:pic>
        <p:nvPicPr>
          <p:cNvPr id="24" name="Picture 23">
            <a:extLst>
              <a:ext uri="{FF2B5EF4-FFF2-40B4-BE49-F238E27FC236}">
                <a16:creationId xmlns:a16="http://schemas.microsoft.com/office/drawing/2014/main" id="{BF2A14F5-1B54-3500-D640-BCC2B83EEE00}"/>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2603199" y="15071109"/>
            <a:ext cx="2104149" cy="3740708"/>
          </a:xfrm>
          <a:prstGeom prst="rect">
            <a:avLst/>
          </a:prstGeom>
          <a:noFill/>
          <a:ln>
            <a:noFill/>
          </a:ln>
        </p:spPr>
      </p:pic>
      <p:pic>
        <p:nvPicPr>
          <p:cNvPr id="26" name="Picture 25" descr="A screenshot of a phone&#10;&#10;Description automatically generated">
            <a:extLst>
              <a:ext uri="{FF2B5EF4-FFF2-40B4-BE49-F238E27FC236}">
                <a16:creationId xmlns:a16="http://schemas.microsoft.com/office/drawing/2014/main" id="{1DC5FDEF-1A99-5280-3031-3861D19C7C71}"/>
              </a:ext>
            </a:extLst>
          </p:cNvPr>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5291548" y="15031888"/>
            <a:ext cx="2104148" cy="3779928"/>
          </a:xfrm>
          <a:prstGeom prst="rect">
            <a:avLst/>
          </a:prstGeom>
          <a:noFill/>
          <a:ln>
            <a:noFill/>
          </a:ln>
        </p:spPr>
      </p:pic>
      <p:pic>
        <p:nvPicPr>
          <p:cNvPr id="28" name="Picture 27" descr="A screenshot of a cell phone&#10;&#10;Description automatically generated">
            <a:extLst>
              <a:ext uri="{FF2B5EF4-FFF2-40B4-BE49-F238E27FC236}">
                <a16:creationId xmlns:a16="http://schemas.microsoft.com/office/drawing/2014/main" id="{0E93BA4F-2BCF-E902-BF1C-4B622BDECCB1}"/>
              </a:ext>
            </a:extLst>
          </p:cNvPr>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8005296" y="15031888"/>
            <a:ext cx="2104148" cy="3722989"/>
          </a:xfrm>
          <a:prstGeom prst="rect">
            <a:avLst/>
          </a:prstGeom>
          <a:noFill/>
          <a:ln>
            <a:noFill/>
          </a:ln>
        </p:spPr>
      </p:pic>
      <p:pic>
        <p:nvPicPr>
          <p:cNvPr id="30" name="Picture 29" descr="A map with a location pin&#10;&#10;Description automatically generated">
            <a:extLst>
              <a:ext uri="{FF2B5EF4-FFF2-40B4-BE49-F238E27FC236}">
                <a16:creationId xmlns:a16="http://schemas.microsoft.com/office/drawing/2014/main" id="{6580DDEE-9A1C-5241-BEA2-AAA400A2003C}"/>
              </a:ext>
            </a:extLst>
          </p:cNvPr>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0513000" y="15031888"/>
            <a:ext cx="2082800" cy="3752136"/>
          </a:xfrm>
          <a:prstGeom prst="rect">
            <a:avLst/>
          </a:prstGeom>
          <a:noFill/>
          <a:ln>
            <a:noFill/>
          </a:ln>
        </p:spPr>
      </p:pic>
      <p:grpSp>
        <p:nvGrpSpPr>
          <p:cNvPr id="34" name="Group 33">
            <a:extLst>
              <a:ext uri="{FF2B5EF4-FFF2-40B4-BE49-F238E27FC236}">
                <a16:creationId xmlns:a16="http://schemas.microsoft.com/office/drawing/2014/main" id="{560994A6-CEA3-02DA-364C-E6CDD6067D98}"/>
              </a:ext>
            </a:extLst>
          </p:cNvPr>
          <p:cNvGrpSpPr/>
          <p:nvPr/>
        </p:nvGrpSpPr>
        <p:grpSpPr>
          <a:xfrm>
            <a:off x="20621126" y="17186190"/>
            <a:ext cx="11914474" cy="2225806"/>
            <a:chOff x="0" y="4219049"/>
            <a:chExt cx="11914474" cy="11017162"/>
          </a:xfrm>
        </p:grpSpPr>
        <p:sp>
          <p:nvSpPr>
            <p:cNvPr id="35" name="Rectangle 34">
              <a:extLst>
                <a:ext uri="{FF2B5EF4-FFF2-40B4-BE49-F238E27FC236}">
                  <a16:creationId xmlns:a16="http://schemas.microsoft.com/office/drawing/2014/main" id="{D108D4AB-8F28-7F6F-EB89-126F492F9586}"/>
                </a:ext>
              </a:extLst>
            </p:cNvPr>
            <p:cNvSpPr/>
            <p:nvPr/>
          </p:nvSpPr>
          <p:spPr>
            <a:xfrm>
              <a:off x="0" y="4219049"/>
              <a:ext cx="2648948" cy="24398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6" name="TextBox 35">
              <a:extLst>
                <a:ext uri="{FF2B5EF4-FFF2-40B4-BE49-F238E27FC236}">
                  <a16:creationId xmlns:a16="http://schemas.microsoft.com/office/drawing/2014/main" id="{F08227A6-293E-296D-6393-3037B6FF184F}"/>
                </a:ext>
              </a:extLst>
            </p:cNvPr>
            <p:cNvSpPr txBox="1"/>
            <p:nvPr/>
          </p:nvSpPr>
          <p:spPr>
            <a:xfrm>
              <a:off x="9265526" y="12796395"/>
              <a:ext cx="2648948" cy="243981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1280" tIns="81280" rIns="81280" bIns="81280" numCol="1" spcCol="1270" anchor="t" anchorCtr="0">
              <a:noAutofit/>
            </a:bodyPr>
            <a:lstStyle/>
            <a:p>
              <a:pPr marL="0" lvl="1" algn="l" defTabSz="1422400">
                <a:lnSpc>
                  <a:spcPct val="90000"/>
                </a:lnSpc>
                <a:spcBef>
                  <a:spcPct val="0"/>
                </a:spcBef>
                <a:spcAft>
                  <a:spcPct val="15000"/>
                </a:spcAft>
              </a:pPr>
              <a:r>
                <a:rPr lang="en-US" sz="2800" kern="1200" dirty="0"/>
                <a:t>Flash screen</a:t>
              </a:r>
            </a:p>
            <a:p>
              <a:pPr marL="0" lvl="1" algn="l" defTabSz="1422400">
                <a:lnSpc>
                  <a:spcPct val="90000"/>
                </a:lnSpc>
                <a:spcBef>
                  <a:spcPct val="0"/>
                </a:spcBef>
                <a:spcAft>
                  <a:spcPct val="15000"/>
                </a:spcAft>
              </a:pPr>
              <a:endParaRPr lang="en-US" sz="3200" kern="1200" dirty="0"/>
            </a:p>
            <a:p>
              <a:pPr marL="285750" lvl="1" indent="-285750" algn="l" defTabSz="1244600">
                <a:lnSpc>
                  <a:spcPct val="90000"/>
                </a:lnSpc>
                <a:spcBef>
                  <a:spcPct val="0"/>
                </a:spcBef>
                <a:spcAft>
                  <a:spcPct val="15000"/>
                </a:spcAft>
                <a:buChar char="•"/>
              </a:pPr>
              <a:endParaRPr lang="en-US" sz="2800" kern="1200" dirty="0"/>
            </a:p>
          </p:txBody>
        </p:sp>
      </p:grpSp>
      <p:sp>
        <p:nvSpPr>
          <p:cNvPr id="37" name="TextBox 36">
            <a:extLst>
              <a:ext uri="{FF2B5EF4-FFF2-40B4-BE49-F238E27FC236}">
                <a16:creationId xmlns:a16="http://schemas.microsoft.com/office/drawing/2014/main" id="{A1347A30-B358-7838-A727-596C695C1D03}"/>
              </a:ext>
            </a:extLst>
          </p:cNvPr>
          <p:cNvSpPr txBox="1"/>
          <p:nvPr/>
        </p:nvSpPr>
        <p:spPr>
          <a:xfrm>
            <a:off x="32334392" y="19072750"/>
            <a:ext cx="2648948" cy="4929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1280" tIns="81280" rIns="81280" bIns="81280" numCol="1" spcCol="1270" anchor="t" anchorCtr="0">
            <a:noAutofit/>
          </a:bodyPr>
          <a:lstStyle/>
          <a:p>
            <a:pPr marL="0" lvl="1" algn="l" defTabSz="1422400">
              <a:lnSpc>
                <a:spcPct val="90000"/>
              </a:lnSpc>
              <a:spcBef>
                <a:spcPct val="0"/>
              </a:spcBef>
              <a:spcAft>
                <a:spcPct val="15000"/>
              </a:spcAft>
            </a:pPr>
            <a:r>
              <a:rPr lang="en-US" sz="2500" dirty="0"/>
              <a:t>Welcome </a:t>
            </a:r>
            <a:r>
              <a:rPr lang="en-US" sz="2500" kern="1200" dirty="0"/>
              <a:t>screen</a:t>
            </a:r>
          </a:p>
          <a:p>
            <a:pPr marL="0" lvl="1" algn="l" defTabSz="1422400">
              <a:lnSpc>
                <a:spcPct val="90000"/>
              </a:lnSpc>
              <a:spcBef>
                <a:spcPct val="0"/>
              </a:spcBef>
              <a:spcAft>
                <a:spcPct val="15000"/>
              </a:spcAft>
            </a:pPr>
            <a:endParaRPr lang="en-US" sz="3200" kern="1200" dirty="0"/>
          </a:p>
          <a:p>
            <a:pPr marL="285750" lvl="1" indent="-285750" algn="l" defTabSz="1244600">
              <a:lnSpc>
                <a:spcPct val="90000"/>
              </a:lnSpc>
              <a:spcBef>
                <a:spcPct val="0"/>
              </a:spcBef>
              <a:spcAft>
                <a:spcPct val="15000"/>
              </a:spcAft>
              <a:buChar char="•"/>
            </a:pPr>
            <a:endParaRPr lang="en-US" sz="2800" kern="1200" dirty="0"/>
          </a:p>
        </p:txBody>
      </p:sp>
      <p:sp>
        <p:nvSpPr>
          <p:cNvPr id="38" name="TextBox 37">
            <a:extLst>
              <a:ext uri="{FF2B5EF4-FFF2-40B4-BE49-F238E27FC236}">
                <a16:creationId xmlns:a16="http://schemas.microsoft.com/office/drawing/2014/main" id="{789F2C84-A098-00A7-FC60-965CFE08B73C}"/>
              </a:ext>
            </a:extLst>
          </p:cNvPr>
          <p:cNvSpPr txBox="1"/>
          <p:nvPr/>
        </p:nvSpPr>
        <p:spPr>
          <a:xfrm>
            <a:off x="40503852" y="19071478"/>
            <a:ext cx="2648948" cy="4929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1280" tIns="81280" rIns="81280" bIns="81280" numCol="1" spcCol="1270" anchor="t" anchorCtr="0">
            <a:noAutofit/>
          </a:bodyPr>
          <a:lstStyle/>
          <a:p>
            <a:pPr marL="0" lvl="1" algn="l" defTabSz="1422400">
              <a:lnSpc>
                <a:spcPct val="90000"/>
              </a:lnSpc>
              <a:spcBef>
                <a:spcPct val="0"/>
              </a:spcBef>
              <a:spcAft>
                <a:spcPct val="15000"/>
              </a:spcAft>
            </a:pPr>
            <a:r>
              <a:rPr lang="en-US" sz="2800" kern="1200" dirty="0"/>
              <a:t>Google Maps</a:t>
            </a:r>
          </a:p>
          <a:p>
            <a:pPr marL="0" lvl="1" algn="l" defTabSz="1422400">
              <a:lnSpc>
                <a:spcPct val="90000"/>
              </a:lnSpc>
              <a:spcBef>
                <a:spcPct val="0"/>
              </a:spcBef>
              <a:spcAft>
                <a:spcPct val="15000"/>
              </a:spcAft>
            </a:pPr>
            <a:endParaRPr lang="en-US" sz="3200" kern="1200" dirty="0"/>
          </a:p>
          <a:p>
            <a:pPr marL="285750" lvl="1" indent="-285750" algn="l" defTabSz="1244600">
              <a:lnSpc>
                <a:spcPct val="90000"/>
              </a:lnSpc>
              <a:spcBef>
                <a:spcPct val="0"/>
              </a:spcBef>
              <a:spcAft>
                <a:spcPct val="15000"/>
              </a:spcAft>
              <a:buChar char="•"/>
            </a:pPr>
            <a:endParaRPr lang="en-US" sz="2800" kern="1200" dirty="0"/>
          </a:p>
        </p:txBody>
      </p:sp>
      <p:sp>
        <p:nvSpPr>
          <p:cNvPr id="39" name="TextBox 38">
            <a:extLst>
              <a:ext uri="{FF2B5EF4-FFF2-40B4-BE49-F238E27FC236}">
                <a16:creationId xmlns:a16="http://schemas.microsoft.com/office/drawing/2014/main" id="{C98D6B24-17AA-6FEC-869F-416EC6544E25}"/>
              </a:ext>
            </a:extLst>
          </p:cNvPr>
          <p:cNvSpPr txBox="1"/>
          <p:nvPr/>
        </p:nvSpPr>
        <p:spPr>
          <a:xfrm>
            <a:off x="37989252" y="19071478"/>
            <a:ext cx="2648948" cy="4929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1280" tIns="81280" rIns="81280" bIns="81280" numCol="1" spcCol="1270" anchor="t" anchorCtr="0">
            <a:noAutofit/>
          </a:bodyPr>
          <a:lstStyle/>
          <a:p>
            <a:pPr marL="0" lvl="1" algn="l" defTabSz="1422400">
              <a:lnSpc>
                <a:spcPct val="90000"/>
              </a:lnSpc>
              <a:spcBef>
                <a:spcPct val="0"/>
              </a:spcBef>
              <a:spcAft>
                <a:spcPct val="15000"/>
              </a:spcAft>
            </a:pPr>
            <a:r>
              <a:rPr lang="en-US" sz="2800" dirty="0"/>
              <a:t>Main Drawer</a:t>
            </a:r>
            <a:endParaRPr lang="en-US" sz="2800" kern="1200" dirty="0"/>
          </a:p>
          <a:p>
            <a:pPr marL="0" lvl="1" algn="l" defTabSz="1422400">
              <a:lnSpc>
                <a:spcPct val="90000"/>
              </a:lnSpc>
              <a:spcBef>
                <a:spcPct val="0"/>
              </a:spcBef>
              <a:spcAft>
                <a:spcPct val="15000"/>
              </a:spcAft>
            </a:pPr>
            <a:endParaRPr lang="en-US" sz="3200" kern="1200" dirty="0"/>
          </a:p>
          <a:p>
            <a:pPr marL="285750" lvl="1" indent="-285750" algn="l" defTabSz="1244600">
              <a:lnSpc>
                <a:spcPct val="90000"/>
              </a:lnSpc>
              <a:spcBef>
                <a:spcPct val="0"/>
              </a:spcBef>
              <a:spcAft>
                <a:spcPct val="15000"/>
              </a:spcAft>
              <a:buChar char="•"/>
            </a:pPr>
            <a:endParaRPr lang="en-US" sz="2800" kern="1200" dirty="0"/>
          </a:p>
        </p:txBody>
      </p:sp>
      <p:sp>
        <p:nvSpPr>
          <p:cNvPr id="40" name="TextBox 39">
            <a:extLst>
              <a:ext uri="{FF2B5EF4-FFF2-40B4-BE49-F238E27FC236}">
                <a16:creationId xmlns:a16="http://schemas.microsoft.com/office/drawing/2014/main" id="{C39A4377-F3B2-7A46-5A84-F7F44FC5F065}"/>
              </a:ext>
            </a:extLst>
          </p:cNvPr>
          <p:cNvSpPr txBox="1"/>
          <p:nvPr/>
        </p:nvSpPr>
        <p:spPr>
          <a:xfrm>
            <a:off x="35323948" y="19049126"/>
            <a:ext cx="2648948" cy="4929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1280" tIns="81280" rIns="81280" bIns="81280" numCol="1" spcCol="1270" anchor="t" anchorCtr="0">
            <a:noAutofit/>
          </a:bodyPr>
          <a:lstStyle/>
          <a:p>
            <a:pPr marL="0" lvl="1" algn="l" defTabSz="1422400">
              <a:lnSpc>
                <a:spcPct val="90000"/>
              </a:lnSpc>
              <a:spcBef>
                <a:spcPct val="0"/>
              </a:spcBef>
              <a:spcAft>
                <a:spcPct val="15000"/>
              </a:spcAft>
            </a:pPr>
            <a:r>
              <a:rPr lang="en-US" sz="2800" kern="1200" dirty="0"/>
              <a:t>Home Page</a:t>
            </a:r>
          </a:p>
          <a:p>
            <a:pPr marL="285750" lvl="1" indent="-285750" algn="l" defTabSz="1244600">
              <a:lnSpc>
                <a:spcPct val="90000"/>
              </a:lnSpc>
              <a:spcBef>
                <a:spcPct val="0"/>
              </a:spcBef>
              <a:spcAft>
                <a:spcPct val="15000"/>
              </a:spcAft>
              <a:buChar char="•"/>
            </a:pPr>
            <a:endParaRPr lang="en-US" sz="2800" kern="1200" dirty="0"/>
          </a:p>
        </p:txBody>
      </p:sp>
      <p:sp>
        <p:nvSpPr>
          <p:cNvPr id="42" name="Content Placeholder 41">
            <a:extLst>
              <a:ext uri="{FF2B5EF4-FFF2-40B4-BE49-F238E27FC236}">
                <a16:creationId xmlns:a16="http://schemas.microsoft.com/office/drawing/2014/main" id="{F34B5247-711D-E99B-853B-E5BC830565A2}"/>
              </a:ext>
            </a:extLst>
          </p:cNvPr>
          <p:cNvSpPr>
            <a:spLocks noGrp="1"/>
          </p:cNvSpPr>
          <p:nvPr>
            <p:ph sz="quarter" idx="3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4" name="Picture 43">
            <a:extLst>
              <a:ext uri="{FF2B5EF4-FFF2-40B4-BE49-F238E27FC236}">
                <a16:creationId xmlns:a16="http://schemas.microsoft.com/office/drawing/2014/main" id="{C35466F4-5571-A299-8F18-8C9842EDC44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951680" y="7429460"/>
            <a:ext cx="12750800" cy="6569862"/>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5330</TotalTime>
  <Words>559</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Science Poster</vt:lpstr>
      <vt:lpstr>Charify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George Ssemaganda</cp:lastModifiedBy>
  <cp:revision>16</cp:revision>
  <dcterms:created xsi:type="dcterms:W3CDTF">2013-01-20T21:20:28Z</dcterms:created>
  <dcterms:modified xsi:type="dcterms:W3CDTF">2023-08-20T09:24:51Z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